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11.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image1.wmf" ContentType="image/x-wmf"/>
  <Override PartName="/ppt/media/image13.wmf" ContentType="image/x-wmf"/>
  <Override PartName="/ppt/media/image4.jpeg" ContentType="image/jpeg"/>
  <Override PartName="/ppt/media/image2.wmf" ContentType="image/x-wmf"/>
  <Override PartName="/ppt/media/image14.wmf" ContentType="image/x-wmf"/>
  <Override PartName="/ppt/media/image3.png" ContentType="image/png"/>
  <Override PartName="/ppt/media/image5.wmf" ContentType="image/x-wmf"/>
  <Override PartName="/ppt/media/image6.jpeg" ContentType="image/jpeg"/>
  <Override PartName="/ppt/media/image21.png" ContentType="image/png"/>
  <Override PartName="/ppt/media/image7.wmf" ContentType="image/x-wmf"/>
  <Override PartName="/ppt/media/image8.wmf" ContentType="image/x-wmf"/>
  <Override PartName="/ppt/media/image9.wmf" ContentType="image/x-wmf"/>
  <Override PartName="/ppt/media/image10.wmf" ContentType="image/x-wmf"/>
  <Override PartName="/ppt/media/image11.png" ContentType="image/png"/>
  <Override PartName="/ppt/media/image23.wmf" ContentType="image/x-wmf"/>
  <Override PartName="/ppt/media/image12.jpeg" ContentType="image/jpeg"/>
  <Override PartName="/ppt/media/image15.jpeg" ContentType="image/jpeg"/>
  <Override PartName="/ppt/media/image16.wmf" ContentType="image/x-wmf"/>
  <Override PartName="/ppt/media/image17.wmf" ContentType="image/x-wmf"/>
  <Override PartName="/ppt/media/image18.jpeg" ContentType="image/jpeg"/>
  <Override PartName="/ppt/media/image24.wmf" ContentType="image/x-wmf"/>
  <Override PartName="/ppt/media/image19.wmf" ContentType="image/x-wmf"/>
  <Override PartName="/ppt/media/image20.wmf" ContentType="image/x-wmf"/>
  <Override PartName="/ppt/media/image22.wmf" ContentType="image/x-wmf"/>
  <Override PartName="/ppt/media/image25.wmf" ContentType="image/x-wmf"/>
  <Override PartName="/ppt/media/image26.wmf" ContentType="image/x-wmf"/>
  <Override PartName="/ppt/media/image27.wmf" ContentType="image/x-wmf"/>
  <Override PartName="/ppt/media/image28.png" ContentType="image/png"/>
  <Override PartName="/ppt/media/image29.png" ContentType="image/png"/>
  <Override PartName="/ppt/media/image30.png" ContentType="image/png"/>
  <Override PartName="/ppt/media/image31.png" ContentType="image/pn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9144000" cy="5143500"/>
  <p:notesSz cx="7099300" cy="102346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GB" sz="4400" spc="-1" strike="noStrike">
                <a:latin typeface="Arial"/>
              </a:rPr>
              <a:t>Click to move the slide</a:t>
            </a:r>
            <a:endParaRPr b="0" lang="en-GB" sz="4400" spc="-1" strike="noStrike">
              <a:latin typeface="Arial"/>
            </a:endParaRPr>
          </a:p>
        </p:txBody>
      </p:sp>
      <p:sp>
        <p:nvSpPr>
          <p:cNvPr id="95"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96"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97"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98"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9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34F2862C-030F-43F3-B1F4-40C404678310}"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1DA32395-1166-479A-8E30-608708D74B2F}" type="slidenum">
              <a:rPr b="0" lang="en-GB" sz="1200" spc="-1" strike="noStrike">
                <a:solidFill>
                  <a:srgbClr val="000000"/>
                </a:solidFill>
                <a:latin typeface="Arial"/>
                <a:ea typeface="+mn-ea"/>
              </a:rPr>
              <a:t>26</a:t>
            </a:fld>
            <a:endParaRPr b="0" lang="en-GB" sz="1200" spc="-1" strike="noStrike">
              <a:latin typeface="Arial"/>
            </a:endParaRPr>
          </a:p>
        </p:txBody>
      </p:sp>
      <p:sp>
        <p:nvSpPr>
          <p:cNvPr id="265" name="PlaceHolder 1"/>
          <p:cNvSpPr>
            <a:spLocks noGrp="1"/>
          </p:cNvSpPr>
          <p:nvPr>
            <p:ph type="sldImg"/>
          </p:nvPr>
        </p:nvSpPr>
        <p:spPr>
          <a:xfrm>
            <a:off x="2514600" y="515880"/>
            <a:ext cx="4593240" cy="2583360"/>
          </a:xfrm>
          <a:prstGeom prst="rect">
            <a:avLst/>
          </a:prstGeom>
        </p:spPr>
      </p:sp>
      <p:sp>
        <p:nvSpPr>
          <p:cNvPr id="266"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D876D394-EF3F-40C5-B0E1-957159D4F370}" type="slidenum">
              <a:rPr b="0" lang="en-GB" sz="1200" spc="-1" strike="noStrike">
                <a:solidFill>
                  <a:srgbClr val="000000"/>
                </a:solidFill>
                <a:latin typeface="Arial"/>
                <a:ea typeface="+mn-ea"/>
              </a:rPr>
              <a:t>26</a:t>
            </a:fld>
            <a:endParaRPr b="0" lang="en-GB" sz="1200" spc="-1" strike="noStrike">
              <a:latin typeface="Arial"/>
            </a:endParaRPr>
          </a:p>
        </p:txBody>
      </p:sp>
      <p:sp>
        <p:nvSpPr>
          <p:cNvPr id="268" name="PlaceHolder 1"/>
          <p:cNvSpPr>
            <a:spLocks noGrp="1"/>
          </p:cNvSpPr>
          <p:nvPr>
            <p:ph type="sldImg"/>
          </p:nvPr>
        </p:nvSpPr>
        <p:spPr>
          <a:xfrm>
            <a:off x="2514600" y="515880"/>
            <a:ext cx="4593240" cy="2583360"/>
          </a:xfrm>
          <a:prstGeom prst="rect">
            <a:avLst/>
          </a:prstGeom>
        </p:spPr>
      </p:sp>
      <p:sp>
        <p:nvSpPr>
          <p:cNvPr id="269"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381FA1C6-B3DE-4E98-8F4B-14CFF8CE5726}" type="slidenum">
              <a:rPr b="0" lang="en-GB" sz="1200" spc="-1" strike="noStrike">
                <a:solidFill>
                  <a:srgbClr val="000000"/>
                </a:solidFill>
                <a:latin typeface="Arial"/>
                <a:ea typeface="+mn-ea"/>
              </a:rPr>
              <a:t>26</a:t>
            </a:fld>
            <a:endParaRPr b="0" lang="en-GB" sz="1200" spc="-1" strike="noStrike">
              <a:latin typeface="Arial"/>
            </a:endParaRPr>
          </a:p>
        </p:txBody>
      </p:sp>
      <p:sp>
        <p:nvSpPr>
          <p:cNvPr id="271" name="PlaceHolder 1"/>
          <p:cNvSpPr>
            <a:spLocks noGrp="1"/>
          </p:cNvSpPr>
          <p:nvPr>
            <p:ph type="sldImg"/>
          </p:nvPr>
        </p:nvSpPr>
        <p:spPr>
          <a:xfrm>
            <a:off x="2514600" y="515880"/>
            <a:ext cx="4593240" cy="2583360"/>
          </a:xfrm>
          <a:prstGeom prst="rect">
            <a:avLst/>
          </a:prstGeom>
        </p:spPr>
      </p:sp>
      <p:sp>
        <p:nvSpPr>
          <p:cNvPr id="272"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CC5A157A-BB81-4C85-B6CF-1BBD46B1A5FF}" type="slidenum">
              <a:rPr b="0" lang="en-GB" sz="1200" spc="-1" strike="noStrike">
                <a:solidFill>
                  <a:srgbClr val="000000"/>
                </a:solidFill>
                <a:latin typeface="Arial"/>
                <a:ea typeface="+mn-ea"/>
              </a:rPr>
              <a:t>26</a:t>
            </a:fld>
            <a:endParaRPr b="0" lang="en-GB" sz="1200" spc="-1" strike="noStrike">
              <a:latin typeface="Arial"/>
            </a:endParaRPr>
          </a:p>
        </p:txBody>
      </p:sp>
      <p:sp>
        <p:nvSpPr>
          <p:cNvPr id="274" name="PlaceHolder 1"/>
          <p:cNvSpPr>
            <a:spLocks noGrp="1"/>
          </p:cNvSpPr>
          <p:nvPr>
            <p:ph type="sldImg"/>
          </p:nvPr>
        </p:nvSpPr>
        <p:spPr>
          <a:xfrm>
            <a:off x="2514600" y="515880"/>
            <a:ext cx="4593240" cy="2583360"/>
          </a:xfrm>
          <a:prstGeom prst="rect">
            <a:avLst/>
          </a:prstGeom>
        </p:spPr>
      </p:sp>
      <p:sp>
        <p:nvSpPr>
          <p:cNvPr id="275"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BE7B4ADB-8B65-4E63-8D4B-CF28697E38EF}" type="slidenum">
              <a:rPr b="0" lang="en-GB" sz="1200" spc="-1" strike="noStrike">
                <a:solidFill>
                  <a:srgbClr val="000000"/>
                </a:solidFill>
                <a:latin typeface="Arial"/>
                <a:ea typeface="+mn-ea"/>
              </a:rPr>
              <a:t>26</a:t>
            </a:fld>
            <a:endParaRPr b="0" lang="en-GB" sz="1200" spc="-1" strike="noStrike">
              <a:latin typeface="Arial"/>
            </a:endParaRPr>
          </a:p>
        </p:txBody>
      </p:sp>
      <p:sp>
        <p:nvSpPr>
          <p:cNvPr id="277" name="PlaceHolder 1"/>
          <p:cNvSpPr>
            <a:spLocks noGrp="1"/>
          </p:cNvSpPr>
          <p:nvPr>
            <p:ph type="sldImg"/>
          </p:nvPr>
        </p:nvSpPr>
        <p:spPr>
          <a:xfrm>
            <a:off x="2514600" y="515880"/>
            <a:ext cx="4593240" cy="2583360"/>
          </a:xfrm>
          <a:prstGeom prst="rect">
            <a:avLst/>
          </a:prstGeom>
        </p:spPr>
      </p:sp>
      <p:sp>
        <p:nvSpPr>
          <p:cNvPr id="278"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48386799-779B-4DDF-A9D4-999F3CC19A9A}" type="slidenum">
              <a:rPr b="0" lang="en-GB" sz="1200" spc="-1" strike="noStrike">
                <a:solidFill>
                  <a:srgbClr val="000000"/>
                </a:solidFill>
                <a:latin typeface="Arial"/>
                <a:ea typeface="+mn-ea"/>
              </a:rPr>
              <a:t>26</a:t>
            </a:fld>
            <a:endParaRPr b="0" lang="en-GB" sz="1200" spc="-1" strike="noStrike">
              <a:latin typeface="Arial"/>
            </a:endParaRPr>
          </a:p>
        </p:txBody>
      </p:sp>
      <p:sp>
        <p:nvSpPr>
          <p:cNvPr id="280" name="PlaceHolder 1"/>
          <p:cNvSpPr>
            <a:spLocks noGrp="1"/>
          </p:cNvSpPr>
          <p:nvPr>
            <p:ph type="sldImg"/>
          </p:nvPr>
        </p:nvSpPr>
        <p:spPr>
          <a:xfrm>
            <a:off x="2514600" y="515880"/>
            <a:ext cx="4593240" cy="2583360"/>
          </a:xfrm>
          <a:prstGeom prst="rect">
            <a:avLst/>
          </a:prstGeom>
        </p:spPr>
      </p:sp>
      <p:sp>
        <p:nvSpPr>
          <p:cNvPr id="281"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A4E7B20E-0EF9-4BA5-8320-F8196409930D}" type="slidenum">
              <a:rPr b="0" lang="en-GB" sz="1200" spc="-1" strike="noStrike">
                <a:solidFill>
                  <a:srgbClr val="000000"/>
                </a:solidFill>
                <a:latin typeface="Arial"/>
                <a:ea typeface="+mn-ea"/>
              </a:rPr>
              <a:t>26</a:t>
            </a:fld>
            <a:endParaRPr b="0" lang="en-GB" sz="1200" spc="-1" strike="noStrike">
              <a:latin typeface="Arial"/>
            </a:endParaRPr>
          </a:p>
        </p:txBody>
      </p:sp>
      <p:sp>
        <p:nvSpPr>
          <p:cNvPr id="283" name="PlaceHolder 1"/>
          <p:cNvSpPr>
            <a:spLocks noGrp="1"/>
          </p:cNvSpPr>
          <p:nvPr>
            <p:ph type="sldImg"/>
          </p:nvPr>
        </p:nvSpPr>
        <p:spPr>
          <a:xfrm>
            <a:off x="2514600" y="515880"/>
            <a:ext cx="4593240" cy="2583360"/>
          </a:xfrm>
          <a:prstGeom prst="rect">
            <a:avLst/>
          </a:prstGeom>
        </p:spPr>
      </p:sp>
      <p:sp>
        <p:nvSpPr>
          <p:cNvPr id="284"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4D5DDFD3-817C-413A-B174-C5B5A3A0D4F7}" type="slidenum">
              <a:rPr b="0" lang="en-GB" sz="1200" spc="-1" strike="noStrike">
                <a:solidFill>
                  <a:srgbClr val="000000"/>
                </a:solidFill>
                <a:latin typeface="Arial"/>
                <a:ea typeface="+mn-ea"/>
              </a:rPr>
              <a:t>26</a:t>
            </a:fld>
            <a:endParaRPr b="0" lang="en-GB" sz="1200" spc="-1" strike="noStrike">
              <a:latin typeface="Arial"/>
            </a:endParaRPr>
          </a:p>
        </p:txBody>
      </p:sp>
      <p:sp>
        <p:nvSpPr>
          <p:cNvPr id="286" name="PlaceHolder 1"/>
          <p:cNvSpPr>
            <a:spLocks noGrp="1"/>
          </p:cNvSpPr>
          <p:nvPr>
            <p:ph type="sldImg"/>
          </p:nvPr>
        </p:nvSpPr>
        <p:spPr>
          <a:xfrm>
            <a:off x="2514600" y="515880"/>
            <a:ext cx="4593240" cy="2583360"/>
          </a:xfrm>
          <a:prstGeom prst="rect">
            <a:avLst/>
          </a:prstGeom>
        </p:spPr>
      </p:sp>
      <p:sp>
        <p:nvSpPr>
          <p:cNvPr id="287"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062149F7-F0B5-49B0-91F3-7B0E459119D9}" type="slidenum">
              <a:rPr b="0" lang="en-GB" sz="1200" spc="-1" strike="noStrike">
                <a:solidFill>
                  <a:srgbClr val="000000"/>
                </a:solidFill>
                <a:latin typeface="Arial"/>
                <a:ea typeface="+mn-ea"/>
              </a:rPr>
              <a:t>26</a:t>
            </a:fld>
            <a:endParaRPr b="0" lang="en-GB" sz="1200" spc="-1" strike="noStrike">
              <a:latin typeface="Arial"/>
            </a:endParaRPr>
          </a:p>
        </p:txBody>
      </p:sp>
      <p:sp>
        <p:nvSpPr>
          <p:cNvPr id="289" name="PlaceHolder 1"/>
          <p:cNvSpPr>
            <a:spLocks noGrp="1"/>
          </p:cNvSpPr>
          <p:nvPr>
            <p:ph type="sldImg"/>
          </p:nvPr>
        </p:nvSpPr>
        <p:spPr>
          <a:xfrm>
            <a:off x="2514600" y="515880"/>
            <a:ext cx="4593240" cy="2583360"/>
          </a:xfrm>
          <a:prstGeom prst="rect">
            <a:avLst/>
          </a:prstGeom>
        </p:spPr>
      </p:sp>
      <p:sp>
        <p:nvSpPr>
          <p:cNvPr id="290"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BD4A88B5-2F20-4114-9A37-C30C7D8BFCFA}" type="slidenum">
              <a:rPr b="0" lang="en-GB" sz="1200" spc="-1" strike="noStrike">
                <a:solidFill>
                  <a:srgbClr val="000000"/>
                </a:solidFill>
                <a:latin typeface="Arial"/>
                <a:ea typeface="+mn-ea"/>
              </a:rPr>
              <a:t>26</a:t>
            </a:fld>
            <a:endParaRPr b="0" lang="en-GB" sz="1200" spc="-1" strike="noStrike">
              <a:latin typeface="Arial"/>
            </a:endParaRPr>
          </a:p>
        </p:txBody>
      </p:sp>
      <p:sp>
        <p:nvSpPr>
          <p:cNvPr id="292" name="PlaceHolder 1"/>
          <p:cNvSpPr>
            <a:spLocks noGrp="1"/>
          </p:cNvSpPr>
          <p:nvPr>
            <p:ph type="sldImg"/>
          </p:nvPr>
        </p:nvSpPr>
        <p:spPr>
          <a:xfrm>
            <a:off x="2514600" y="515880"/>
            <a:ext cx="4593240" cy="2583360"/>
          </a:xfrm>
          <a:prstGeom prst="rect">
            <a:avLst/>
          </a:prstGeom>
        </p:spPr>
      </p:sp>
      <p:sp>
        <p:nvSpPr>
          <p:cNvPr id="293"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9E2B8702-F59E-4039-B2A8-62559C38CA39}" type="slidenum">
              <a:rPr b="0" lang="en-GB" sz="1200" spc="-1" strike="noStrike">
                <a:solidFill>
                  <a:srgbClr val="000000"/>
                </a:solidFill>
                <a:latin typeface="Arial"/>
                <a:ea typeface="+mn-ea"/>
              </a:rPr>
              <a:t>26</a:t>
            </a:fld>
            <a:endParaRPr b="0" lang="en-GB" sz="1200" spc="-1" strike="noStrike">
              <a:latin typeface="Arial"/>
            </a:endParaRPr>
          </a:p>
        </p:txBody>
      </p:sp>
      <p:sp>
        <p:nvSpPr>
          <p:cNvPr id="295" name="PlaceHolder 1"/>
          <p:cNvSpPr>
            <a:spLocks noGrp="1"/>
          </p:cNvSpPr>
          <p:nvPr>
            <p:ph type="sldImg"/>
          </p:nvPr>
        </p:nvSpPr>
        <p:spPr>
          <a:xfrm>
            <a:off x="2514600" y="515880"/>
            <a:ext cx="4593240" cy="2583360"/>
          </a:xfrm>
          <a:prstGeom prst="rect">
            <a:avLst/>
          </a:prstGeom>
        </p:spPr>
      </p:sp>
      <p:sp>
        <p:nvSpPr>
          <p:cNvPr id="296"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90E1A8C8-07B0-4530-90BD-EDF5E57A46FF}" type="slidenum">
              <a:rPr b="0" lang="en-GB" sz="1200" spc="-1" strike="noStrike">
                <a:solidFill>
                  <a:srgbClr val="000000"/>
                </a:solidFill>
                <a:latin typeface="Arial"/>
                <a:ea typeface="+mn-ea"/>
              </a:rPr>
              <a:t>26</a:t>
            </a:fld>
            <a:endParaRPr b="0" lang="en-GB" sz="1200" spc="-1" strike="noStrike">
              <a:latin typeface="Arial"/>
            </a:endParaRPr>
          </a:p>
        </p:txBody>
      </p:sp>
      <p:sp>
        <p:nvSpPr>
          <p:cNvPr id="298" name="PlaceHolder 1"/>
          <p:cNvSpPr>
            <a:spLocks noGrp="1"/>
          </p:cNvSpPr>
          <p:nvPr>
            <p:ph type="sldImg"/>
          </p:nvPr>
        </p:nvSpPr>
        <p:spPr>
          <a:xfrm>
            <a:off x="2514600" y="515880"/>
            <a:ext cx="4593240" cy="2583360"/>
          </a:xfrm>
          <a:prstGeom prst="rect">
            <a:avLst/>
          </a:prstGeom>
        </p:spPr>
      </p:sp>
      <p:sp>
        <p:nvSpPr>
          <p:cNvPr id="299"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738A09B9-55B9-459F-8F96-9919116D7510}" type="slidenum">
              <a:rPr b="0" lang="en-GB" sz="1200" spc="-1" strike="noStrike">
                <a:solidFill>
                  <a:srgbClr val="000000"/>
                </a:solidFill>
                <a:latin typeface="Arial"/>
                <a:ea typeface="+mn-ea"/>
              </a:rPr>
              <a:t>26</a:t>
            </a:fld>
            <a:endParaRPr b="0" lang="en-GB" sz="1200" spc="-1" strike="noStrike">
              <a:latin typeface="Arial"/>
            </a:endParaRPr>
          </a:p>
        </p:txBody>
      </p:sp>
      <p:sp>
        <p:nvSpPr>
          <p:cNvPr id="301" name="PlaceHolder 1"/>
          <p:cNvSpPr>
            <a:spLocks noGrp="1"/>
          </p:cNvSpPr>
          <p:nvPr>
            <p:ph type="sldImg"/>
          </p:nvPr>
        </p:nvSpPr>
        <p:spPr>
          <a:xfrm>
            <a:off x="2514600" y="515880"/>
            <a:ext cx="4593240" cy="2583360"/>
          </a:xfrm>
          <a:prstGeom prst="rect">
            <a:avLst/>
          </a:prstGeom>
        </p:spPr>
      </p:sp>
      <p:sp>
        <p:nvSpPr>
          <p:cNvPr id="302"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9F9F9199-93E7-48A3-B536-C45DE582A90B}" type="slidenum">
              <a:rPr b="0" lang="en-GB" sz="1200" spc="-1" strike="noStrike">
                <a:solidFill>
                  <a:srgbClr val="000000"/>
                </a:solidFill>
                <a:latin typeface="Arial"/>
                <a:ea typeface="+mn-ea"/>
              </a:rPr>
              <a:t>26</a:t>
            </a:fld>
            <a:endParaRPr b="0" lang="en-GB" sz="1200" spc="-1" strike="noStrike">
              <a:latin typeface="Arial"/>
            </a:endParaRPr>
          </a:p>
        </p:txBody>
      </p:sp>
      <p:sp>
        <p:nvSpPr>
          <p:cNvPr id="304" name="PlaceHolder 1"/>
          <p:cNvSpPr>
            <a:spLocks noGrp="1"/>
          </p:cNvSpPr>
          <p:nvPr>
            <p:ph type="sldImg"/>
          </p:nvPr>
        </p:nvSpPr>
        <p:spPr>
          <a:xfrm>
            <a:off x="2514600" y="515880"/>
            <a:ext cx="4593240" cy="2583360"/>
          </a:xfrm>
          <a:prstGeom prst="rect">
            <a:avLst/>
          </a:prstGeom>
        </p:spPr>
      </p:sp>
      <p:sp>
        <p:nvSpPr>
          <p:cNvPr id="305"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A1211151-3067-4577-BB38-B5A8F131AB3B}" type="slidenum">
              <a:rPr b="0" lang="en-GB" sz="1200" spc="-1" strike="noStrike">
                <a:solidFill>
                  <a:srgbClr val="000000"/>
                </a:solidFill>
                <a:latin typeface="Arial"/>
                <a:ea typeface="+mn-ea"/>
              </a:rPr>
              <a:t>26</a:t>
            </a:fld>
            <a:endParaRPr b="0" lang="en-GB" sz="1200" spc="-1" strike="noStrike">
              <a:latin typeface="Arial"/>
            </a:endParaRPr>
          </a:p>
        </p:txBody>
      </p:sp>
      <p:sp>
        <p:nvSpPr>
          <p:cNvPr id="307" name="PlaceHolder 1"/>
          <p:cNvSpPr>
            <a:spLocks noGrp="1"/>
          </p:cNvSpPr>
          <p:nvPr>
            <p:ph type="sldImg"/>
          </p:nvPr>
        </p:nvSpPr>
        <p:spPr>
          <a:xfrm>
            <a:off x="2514600" y="515880"/>
            <a:ext cx="4593240" cy="2583360"/>
          </a:xfrm>
          <a:prstGeom prst="rect">
            <a:avLst/>
          </a:prstGeom>
        </p:spPr>
      </p:sp>
      <p:sp>
        <p:nvSpPr>
          <p:cNvPr id="308"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F2A45494-10B7-404E-9160-B9CAF714233E}" type="slidenum">
              <a:rPr b="0" lang="en-GB" sz="1200" spc="-1" strike="noStrike">
                <a:solidFill>
                  <a:srgbClr val="000000"/>
                </a:solidFill>
                <a:latin typeface="Garamond"/>
                <a:ea typeface="+mn-ea"/>
              </a:rPr>
              <a:t>26</a:t>
            </a:fld>
            <a:endParaRPr b="0" lang="en-GB" sz="1200" spc="-1" strike="noStrike">
              <a:latin typeface="Arial"/>
            </a:endParaRPr>
          </a:p>
        </p:txBody>
      </p:sp>
      <p:sp>
        <p:nvSpPr>
          <p:cNvPr id="310" name="PlaceHolder 1"/>
          <p:cNvSpPr>
            <a:spLocks noGrp="1"/>
          </p:cNvSpPr>
          <p:nvPr>
            <p:ph type="sldImg"/>
          </p:nvPr>
        </p:nvSpPr>
        <p:spPr>
          <a:xfrm>
            <a:off x="2409840" y="577800"/>
            <a:ext cx="5140800" cy="2891520"/>
          </a:xfrm>
          <a:prstGeom prst="rect">
            <a:avLst/>
          </a:prstGeom>
        </p:spPr>
      </p:sp>
      <p:sp>
        <p:nvSpPr>
          <p:cNvPr id="311"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sldImg"/>
          </p:nvPr>
        </p:nvSpPr>
        <p:spPr>
          <a:xfrm>
            <a:off x="141120" y="768240"/>
            <a:ext cx="6810840" cy="3831120"/>
          </a:xfrm>
          <a:prstGeom prst="rect">
            <a:avLst/>
          </a:prstGeom>
        </p:spPr>
      </p:sp>
      <p:sp>
        <p:nvSpPr>
          <p:cNvPr id="313" name="PlaceHolder 2"/>
          <p:cNvSpPr>
            <a:spLocks noGrp="1"/>
          </p:cNvSpPr>
          <p:nvPr>
            <p:ph type="body"/>
          </p:nvPr>
        </p:nvSpPr>
        <p:spPr>
          <a:xfrm>
            <a:off x="709560" y="4862160"/>
            <a:ext cx="5675040" cy="4600080"/>
          </a:xfrm>
          <a:prstGeom prst="rect">
            <a:avLst/>
          </a:prstGeom>
        </p:spPr>
        <p:txBody>
          <a:bodyPr lIns="94680" rIns="94680" tIns="47520" bIns="47520">
            <a:noAutofit/>
          </a:bodyPr>
          <a:p>
            <a:pPr marL="216000" indent="-211320">
              <a:lnSpc>
                <a:spcPct val="100000"/>
              </a:lnSpc>
              <a:tabLst>
                <a:tab algn="l" pos="0"/>
              </a:tabLst>
            </a:pPr>
            <a:r>
              <a:rPr b="0" lang="en-GB" sz="2000" spc="-1" strike="noStrike">
                <a:latin typeface="Arial"/>
              </a:rPr>
              <a:t>Thank you!</a:t>
            </a:r>
            <a:endParaRPr b="0" lang="en-GB" sz="2000" spc="-1" strike="noStrike">
              <a:latin typeface="Arial"/>
            </a:endParaRPr>
          </a:p>
        </p:txBody>
      </p:sp>
      <p:sp>
        <p:nvSpPr>
          <p:cNvPr id="314" name="Slide Number Placeholder 3"/>
          <p:cNvSpPr/>
          <p:nvPr/>
        </p:nvSpPr>
        <p:spPr>
          <a:xfrm>
            <a:off x="4020480" y="9720720"/>
            <a:ext cx="3072240" cy="507240"/>
          </a:xfrm>
          <a:prstGeom prst="rect">
            <a:avLst/>
          </a:prstGeom>
          <a:noFill/>
          <a:ln w="0">
            <a:noFill/>
          </a:ln>
        </p:spPr>
        <p:style>
          <a:lnRef idx="0"/>
          <a:fillRef idx="0"/>
          <a:effectRef idx="0"/>
          <a:fontRef idx="minor"/>
        </p:style>
        <p:txBody>
          <a:bodyPr lIns="94680" rIns="94680" tIns="47520" bIns="47520" anchor="b">
            <a:noAutofit/>
          </a:bodyPr>
          <a:p>
            <a:pPr algn="r">
              <a:lnSpc>
                <a:spcPct val="100000"/>
              </a:lnSpc>
            </a:pPr>
            <a:fld id="{E9D3D4F1-3701-4EB5-B8CD-BF23C9BBDE5F}" type="slidenum">
              <a:rPr b="0" lang="en-GB" sz="1200" spc="-1" strike="noStrike">
                <a:solidFill>
                  <a:srgbClr val="000000"/>
                </a:solidFill>
                <a:latin typeface="+mn-lt"/>
                <a:ea typeface="+mn-ea"/>
              </a:rPr>
              <a:t>26</a:t>
            </a:fld>
            <a:endParaRPr b="0" lang="en-GB"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8F304D9B-7D49-4D5B-BE23-F8013D1FEBA7}" type="slidenum">
              <a:rPr b="0" lang="en-GB" sz="1200" spc="-1" strike="noStrike">
                <a:solidFill>
                  <a:srgbClr val="000000"/>
                </a:solidFill>
                <a:latin typeface="Arial"/>
                <a:ea typeface="+mn-ea"/>
              </a:rPr>
              <a:t>26</a:t>
            </a:fld>
            <a:endParaRPr b="0" lang="en-GB" sz="1200" spc="-1" strike="noStrike">
              <a:latin typeface="Arial"/>
            </a:endParaRPr>
          </a:p>
        </p:txBody>
      </p:sp>
      <p:sp>
        <p:nvSpPr>
          <p:cNvPr id="247" name="PlaceHolder 1"/>
          <p:cNvSpPr>
            <a:spLocks noGrp="1"/>
          </p:cNvSpPr>
          <p:nvPr>
            <p:ph type="sldImg"/>
          </p:nvPr>
        </p:nvSpPr>
        <p:spPr>
          <a:xfrm>
            <a:off x="2514600" y="515880"/>
            <a:ext cx="4593240" cy="2583360"/>
          </a:xfrm>
          <a:prstGeom prst="rect">
            <a:avLst/>
          </a:prstGeom>
        </p:spPr>
      </p:sp>
      <p:sp>
        <p:nvSpPr>
          <p:cNvPr id="248"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304B77C9-101F-4625-B225-C19C60BD89FF}" type="slidenum">
              <a:rPr b="0" lang="en-GB" sz="1200" spc="-1" strike="noStrike">
                <a:solidFill>
                  <a:srgbClr val="000000"/>
                </a:solidFill>
                <a:latin typeface="Arial"/>
                <a:ea typeface="+mn-ea"/>
              </a:rPr>
              <a:t>26</a:t>
            </a:fld>
            <a:endParaRPr b="0" lang="en-GB" sz="1200" spc="-1" strike="noStrike">
              <a:latin typeface="Arial"/>
            </a:endParaRPr>
          </a:p>
        </p:txBody>
      </p:sp>
      <p:sp>
        <p:nvSpPr>
          <p:cNvPr id="250" name="PlaceHolder 1"/>
          <p:cNvSpPr>
            <a:spLocks noGrp="1"/>
          </p:cNvSpPr>
          <p:nvPr>
            <p:ph type="sldImg"/>
          </p:nvPr>
        </p:nvSpPr>
        <p:spPr>
          <a:xfrm>
            <a:off x="2514600" y="515880"/>
            <a:ext cx="4593240" cy="2583360"/>
          </a:xfrm>
          <a:prstGeom prst="rect">
            <a:avLst/>
          </a:prstGeom>
        </p:spPr>
      </p:sp>
      <p:sp>
        <p:nvSpPr>
          <p:cNvPr id="251"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9ED111B3-E2FF-450F-A49A-A6C8D839761B}" type="slidenum">
              <a:rPr b="0" lang="en-GB" sz="1200" spc="-1" strike="noStrike">
                <a:solidFill>
                  <a:srgbClr val="000000"/>
                </a:solidFill>
                <a:latin typeface="Arial"/>
                <a:ea typeface="+mn-ea"/>
              </a:rPr>
              <a:t>26</a:t>
            </a:fld>
            <a:endParaRPr b="0" lang="en-GB" sz="1200" spc="-1" strike="noStrike">
              <a:latin typeface="Arial"/>
            </a:endParaRPr>
          </a:p>
        </p:txBody>
      </p:sp>
      <p:sp>
        <p:nvSpPr>
          <p:cNvPr id="253" name="PlaceHolder 1"/>
          <p:cNvSpPr>
            <a:spLocks noGrp="1"/>
          </p:cNvSpPr>
          <p:nvPr>
            <p:ph type="sldImg"/>
          </p:nvPr>
        </p:nvSpPr>
        <p:spPr>
          <a:xfrm>
            <a:off x="2514600" y="515880"/>
            <a:ext cx="4593240" cy="2583360"/>
          </a:xfrm>
          <a:prstGeom prst="rect">
            <a:avLst/>
          </a:prstGeom>
        </p:spPr>
      </p:sp>
      <p:sp>
        <p:nvSpPr>
          <p:cNvPr id="254"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400C6A64-F6CB-4B93-B857-0E7F1622F96D}" type="slidenum">
              <a:rPr b="0" lang="en-GB" sz="1200" spc="-1" strike="noStrike">
                <a:solidFill>
                  <a:srgbClr val="000000"/>
                </a:solidFill>
                <a:latin typeface="Arial"/>
                <a:ea typeface="+mn-ea"/>
              </a:rPr>
              <a:t>26</a:t>
            </a:fld>
            <a:endParaRPr b="0" lang="en-GB" sz="1200" spc="-1" strike="noStrike">
              <a:latin typeface="Arial"/>
            </a:endParaRPr>
          </a:p>
        </p:txBody>
      </p:sp>
      <p:sp>
        <p:nvSpPr>
          <p:cNvPr id="256" name="PlaceHolder 1"/>
          <p:cNvSpPr>
            <a:spLocks noGrp="1"/>
          </p:cNvSpPr>
          <p:nvPr>
            <p:ph type="sldImg"/>
          </p:nvPr>
        </p:nvSpPr>
        <p:spPr>
          <a:xfrm>
            <a:off x="2514600" y="515880"/>
            <a:ext cx="4593240" cy="2583360"/>
          </a:xfrm>
          <a:prstGeom prst="rect">
            <a:avLst/>
          </a:prstGeom>
        </p:spPr>
      </p:sp>
      <p:sp>
        <p:nvSpPr>
          <p:cNvPr id="257"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0DDD4CBE-D1CF-4B72-A573-D94621EC82A3}" type="slidenum">
              <a:rPr b="0" lang="en-GB" sz="1200" spc="-1" strike="noStrike">
                <a:solidFill>
                  <a:srgbClr val="000000"/>
                </a:solidFill>
                <a:latin typeface="Arial"/>
                <a:ea typeface="+mn-ea"/>
              </a:rPr>
              <a:t>26</a:t>
            </a:fld>
            <a:endParaRPr b="0" lang="en-GB" sz="1200" spc="-1" strike="noStrike">
              <a:latin typeface="Arial"/>
            </a:endParaRPr>
          </a:p>
        </p:txBody>
      </p:sp>
      <p:sp>
        <p:nvSpPr>
          <p:cNvPr id="259" name="PlaceHolder 1"/>
          <p:cNvSpPr>
            <a:spLocks noGrp="1"/>
          </p:cNvSpPr>
          <p:nvPr>
            <p:ph type="sldImg"/>
          </p:nvPr>
        </p:nvSpPr>
        <p:spPr>
          <a:xfrm>
            <a:off x="2514600" y="515880"/>
            <a:ext cx="4593240" cy="2583360"/>
          </a:xfrm>
          <a:prstGeom prst="rect">
            <a:avLst/>
          </a:prstGeom>
        </p:spPr>
      </p:sp>
      <p:sp>
        <p:nvSpPr>
          <p:cNvPr id="260"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Rectangle 7"/>
          <p:cNvSpPr/>
          <p:nvPr/>
        </p:nvSpPr>
        <p:spPr>
          <a:xfrm>
            <a:off x="4278960" y="10157400"/>
            <a:ext cx="3279600" cy="533160"/>
          </a:xfrm>
          <a:prstGeom prst="rect">
            <a:avLst/>
          </a:prstGeom>
          <a:noFill/>
          <a:ln w="0">
            <a:noFill/>
          </a:ln>
        </p:spPr>
        <p:style>
          <a:lnRef idx="0"/>
          <a:fillRef idx="0"/>
          <a:effectRef idx="0"/>
          <a:fontRef idx="minor"/>
        </p:style>
        <p:txBody>
          <a:bodyPr lIns="0" rIns="0" tIns="0" bIns="0" anchor="b">
            <a:noAutofit/>
          </a:bodyPr>
          <a:p>
            <a:pPr>
              <a:lnSpc>
                <a:spcPct val="100000"/>
              </a:lnSpc>
            </a:pPr>
            <a:fld id="{9ADD55AD-D3D7-4151-B3E8-1976B33C59B3}" type="slidenum">
              <a:rPr b="0" lang="en-GB" sz="1200" spc="-1" strike="noStrike">
                <a:solidFill>
                  <a:srgbClr val="000000"/>
                </a:solidFill>
                <a:latin typeface="Arial"/>
                <a:ea typeface="+mn-ea"/>
              </a:rPr>
              <a:t>26</a:t>
            </a:fld>
            <a:endParaRPr b="0" lang="en-GB" sz="1200" spc="-1" strike="noStrike">
              <a:latin typeface="Arial"/>
            </a:endParaRPr>
          </a:p>
        </p:txBody>
      </p:sp>
      <p:sp>
        <p:nvSpPr>
          <p:cNvPr id="262" name="PlaceHolder 1"/>
          <p:cNvSpPr>
            <a:spLocks noGrp="1"/>
          </p:cNvSpPr>
          <p:nvPr>
            <p:ph type="sldImg"/>
          </p:nvPr>
        </p:nvSpPr>
        <p:spPr>
          <a:xfrm>
            <a:off x="2514600" y="515880"/>
            <a:ext cx="4593240" cy="2583360"/>
          </a:xfrm>
          <a:prstGeom prst="rect">
            <a:avLst/>
          </a:prstGeom>
        </p:spPr>
      </p:sp>
      <p:sp>
        <p:nvSpPr>
          <p:cNvPr id="263"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33"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3200" spc="-1" strike="noStrike">
              <a:latin typeface="Arial"/>
            </a:endParaRPr>
          </a:p>
        </p:txBody>
      </p:sp>
      <p:sp>
        <p:nvSpPr>
          <p:cNvPr id="34"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3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3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38"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
        <p:nvSpPr>
          <p:cNvPr id="39"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41"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3200" spc="-1" strike="noStrike">
              <a:latin typeface="Arial"/>
            </a:endParaRPr>
          </a:p>
        </p:txBody>
      </p:sp>
      <p:sp>
        <p:nvSpPr>
          <p:cNvPr id="42"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3200" spc="-1" strike="noStrike">
              <a:latin typeface="Arial"/>
            </a:endParaRPr>
          </a:p>
        </p:txBody>
      </p:sp>
      <p:sp>
        <p:nvSpPr>
          <p:cNvPr id="43"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3200" spc="-1" strike="noStrike">
              <a:latin typeface="Arial"/>
            </a:endParaRPr>
          </a:p>
        </p:txBody>
      </p:sp>
      <p:sp>
        <p:nvSpPr>
          <p:cNvPr id="44"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3200" spc="-1" strike="noStrike">
              <a:latin typeface="Arial"/>
            </a:endParaRPr>
          </a:p>
        </p:txBody>
      </p:sp>
      <p:sp>
        <p:nvSpPr>
          <p:cNvPr id="45"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3200" spc="-1" strike="noStrike">
              <a:latin typeface="Arial"/>
            </a:endParaRPr>
          </a:p>
        </p:txBody>
      </p:sp>
      <p:sp>
        <p:nvSpPr>
          <p:cNvPr id="46"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59"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61"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63"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64"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68"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69"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
        <p:nvSpPr>
          <p:cNvPr id="70"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12"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72"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73"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74"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7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7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78"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80"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3200" spc="-1" strike="noStrike">
              <a:latin typeface="Arial"/>
            </a:endParaRPr>
          </a:p>
        </p:txBody>
      </p:sp>
      <p:sp>
        <p:nvSpPr>
          <p:cNvPr id="81"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83"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8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85"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
        <p:nvSpPr>
          <p:cNvPr id="86"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88"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3200" spc="-1" strike="noStrike">
              <a:latin typeface="Arial"/>
            </a:endParaRPr>
          </a:p>
        </p:txBody>
      </p:sp>
      <p:sp>
        <p:nvSpPr>
          <p:cNvPr id="89"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3200" spc="-1" strike="noStrike">
              <a:latin typeface="Arial"/>
            </a:endParaRPr>
          </a:p>
        </p:txBody>
      </p:sp>
      <p:sp>
        <p:nvSpPr>
          <p:cNvPr id="90"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3200" spc="-1" strike="noStrike">
              <a:latin typeface="Arial"/>
            </a:endParaRPr>
          </a:p>
        </p:txBody>
      </p:sp>
      <p:sp>
        <p:nvSpPr>
          <p:cNvPr id="91"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3200" spc="-1" strike="noStrike">
              <a:latin typeface="Arial"/>
            </a:endParaRPr>
          </a:p>
        </p:txBody>
      </p:sp>
      <p:sp>
        <p:nvSpPr>
          <p:cNvPr id="92"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3200" spc="-1" strike="noStrike">
              <a:latin typeface="Arial"/>
            </a:endParaRPr>
          </a:p>
        </p:txBody>
      </p:sp>
      <p:sp>
        <p:nvSpPr>
          <p:cNvPr id="93"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14"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16"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17"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21"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22"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
        <p:nvSpPr>
          <p:cNvPr id="23"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25"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26"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27"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29"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30"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31"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65000">
              <a:srgbClr val="000000"/>
            </a:gs>
            <a:gs pos="100000">
              <a:srgbClr val="5b77a8"/>
            </a:gs>
          </a:gsLst>
          <a:lin ang="5400000"/>
        </a:gradFill>
      </p:bgPr>
    </p:bg>
    <p:spTree>
      <p:nvGrpSpPr>
        <p:cNvPr id="1" name=""/>
        <p:cNvGrpSpPr/>
        <p:nvPr/>
      </p:nvGrpSpPr>
      <p:grpSpPr>
        <a:xfrm>
          <a:off x="0" y="0"/>
          <a:ext cx="0" cy="0"/>
          <a:chOff x="0" y="0"/>
          <a:chExt cx="0" cy="0"/>
        </a:xfrm>
      </p:grpSpPr>
      <p:sp>
        <p:nvSpPr>
          <p:cNvPr id="0" name="6 Rectángulo" hidden="1"/>
          <p:cNvSpPr/>
          <p:nvPr/>
        </p:nvSpPr>
        <p:spPr>
          <a:xfrm>
            <a:off x="0" y="0"/>
            <a:ext cx="363600" cy="5138640"/>
          </a:xfrm>
          <a:prstGeom prst="rect">
            <a:avLst/>
          </a:prstGeom>
          <a:solidFill>
            <a:srgbClr val="ffffff"/>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1" name="7 Rectángulo" hidden="1"/>
          <p:cNvSpPr/>
          <p:nvPr/>
        </p:nvSpPr>
        <p:spPr>
          <a:xfrm>
            <a:off x="255240" y="3785400"/>
            <a:ext cx="70920" cy="1266480"/>
          </a:xfrm>
          <a:prstGeom prst="rect">
            <a:avLst/>
          </a:prstGeom>
          <a:solidFill>
            <a:schemeClr val="accent2">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2" name="8 Rectángulo" hidden="1"/>
          <p:cNvSpPr/>
          <p:nvPr/>
        </p:nvSpPr>
        <p:spPr>
          <a:xfrm>
            <a:off x="255240" y="3597480"/>
            <a:ext cx="70920" cy="169200"/>
          </a:xfrm>
          <a:prstGeom prst="rect">
            <a:avLst/>
          </a:prstGeom>
          <a:solidFill>
            <a:schemeClr val="accent3">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3" name="9 Rectángulo" hidden="1"/>
          <p:cNvSpPr/>
          <p:nvPr/>
        </p:nvSpPr>
        <p:spPr>
          <a:xfrm>
            <a:off x="255240" y="3478320"/>
            <a:ext cx="70920" cy="100800"/>
          </a:xfrm>
          <a:prstGeom prst="rect">
            <a:avLst/>
          </a:prstGeom>
          <a:solidFill>
            <a:schemeClr val="bg2"/>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4" name="10 Rectángulo" hidden="1"/>
          <p:cNvSpPr/>
          <p:nvPr/>
        </p:nvSpPr>
        <p:spPr>
          <a:xfrm>
            <a:off x="255240" y="3407040"/>
            <a:ext cx="70920" cy="52560"/>
          </a:xfrm>
          <a:prstGeom prst="rect">
            <a:avLst/>
          </a:prstGeom>
          <a:solidFill>
            <a:schemeClr val="accent2">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 name="11 Rectángulo" hidden="1"/>
          <p:cNvSpPr/>
          <p:nvPr/>
        </p:nvSpPr>
        <p:spPr>
          <a:xfrm>
            <a:off x="309600" y="510480"/>
            <a:ext cx="4356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6" name="14 Rectángulo" hidden="1"/>
          <p:cNvSpPr/>
          <p:nvPr/>
        </p:nvSpPr>
        <p:spPr>
          <a:xfrm>
            <a:off x="268920" y="510480"/>
            <a:ext cx="2520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7" name="15 Rectángulo" hidden="1"/>
          <p:cNvSpPr/>
          <p:nvPr/>
        </p:nvSpPr>
        <p:spPr>
          <a:xfrm>
            <a:off x="250200" y="510480"/>
            <a:ext cx="684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8" name="16 Rectángulo" hidden="1"/>
          <p:cNvSpPr/>
          <p:nvPr/>
        </p:nvSpPr>
        <p:spPr>
          <a:xfrm>
            <a:off x="221760" y="510480"/>
            <a:ext cx="684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9"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0"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ffffff"/>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ffffff"/>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ffffff"/>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ffffff"/>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ffffff"/>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ffffff"/>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65000">
              <a:srgbClr val="000000"/>
            </a:gs>
            <a:gs pos="100000">
              <a:srgbClr val="5b77a8"/>
            </a:gs>
          </a:gsLst>
          <a:lin ang="5400000"/>
        </a:gradFill>
      </p:bgPr>
    </p:bg>
    <p:spTree>
      <p:nvGrpSpPr>
        <p:cNvPr id="1" name=""/>
        <p:cNvGrpSpPr/>
        <p:nvPr/>
      </p:nvGrpSpPr>
      <p:grpSpPr>
        <a:xfrm>
          <a:off x="0" y="0"/>
          <a:ext cx="0" cy="0"/>
          <a:chOff x="0" y="0"/>
          <a:chExt cx="0" cy="0"/>
        </a:xfrm>
      </p:grpSpPr>
      <p:sp>
        <p:nvSpPr>
          <p:cNvPr id="47" name="6 Rectángulo" hidden="1"/>
          <p:cNvSpPr/>
          <p:nvPr/>
        </p:nvSpPr>
        <p:spPr>
          <a:xfrm>
            <a:off x="0" y="0"/>
            <a:ext cx="363600" cy="5138640"/>
          </a:xfrm>
          <a:prstGeom prst="rect">
            <a:avLst/>
          </a:prstGeom>
          <a:solidFill>
            <a:srgbClr val="ffffff"/>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48" name="7 Rectángulo" hidden="1"/>
          <p:cNvSpPr/>
          <p:nvPr/>
        </p:nvSpPr>
        <p:spPr>
          <a:xfrm>
            <a:off x="255240" y="3785400"/>
            <a:ext cx="70920" cy="1266480"/>
          </a:xfrm>
          <a:prstGeom prst="rect">
            <a:avLst/>
          </a:prstGeom>
          <a:solidFill>
            <a:schemeClr val="accent2">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49" name="8 Rectángulo" hidden="1"/>
          <p:cNvSpPr/>
          <p:nvPr/>
        </p:nvSpPr>
        <p:spPr>
          <a:xfrm>
            <a:off x="255240" y="3597480"/>
            <a:ext cx="70920" cy="169200"/>
          </a:xfrm>
          <a:prstGeom prst="rect">
            <a:avLst/>
          </a:prstGeom>
          <a:solidFill>
            <a:schemeClr val="accent3">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0" name="9 Rectángulo" hidden="1"/>
          <p:cNvSpPr/>
          <p:nvPr/>
        </p:nvSpPr>
        <p:spPr>
          <a:xfrm>
            <a:off x="255240" y="3478320"/>
            <a:ext cx="70920" cy="100800"/>
          </a:xfrm>
          <a:prstGeom prst="rect">
            <a:avLst/>
          </a:prstGeom>
          <a:solidFill>
            <a:schemeClr val="bg2"/>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1" name="10 Rectángulo" hidden="1"/>
          <p:cNvSpPr/>
          <p:nvPr/>
        </p:nvSpPr>
        <p:spPr>
          <a:xfrm>
            <a:off x="255240" y="3407040"/>
            <a:ext cx="70920" cy="52560"/>
          </a:xfrm>
          <a:prstGeom prst="rect">
            <a:avLst/>
          </a:prstGeom>
          <a:solidFill>
            <a:schemeClr val="accent2">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2" name="11 Rectángulo" hidden="1"/>
          <p:cNvSpPr/>
          <p:nvPr/>
        </p:nvSpPr>
        <p:spPr>
          <a:xfrm>
            <a:off x="309600" y="510480"/>
            <a:ext cx="4356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3" name="14 Rectángulo" hidden="1"/>
          <p:cNvSpPr/>
          <p:nvPr/>
        </p:nvSpPr>
        <p:spPr>
          <a:xfrm>
            <a:off x="268920" y="510480"/>
            <a:ext cx="2520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4" name="15 Rectángulo" hidden="1"/>
          <p:cNvSpPr/>
          <p:nvPr/>
        </p:nvSpPr>
        <p:spPr>
          <a:xfrm>
            <a:off x="250200" y="510480"/>
            <a:ext cx="684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5" name="16 Rectángulo" hidden="1"/>
          <p:cNvSpPr/>
          <p:nvPr/>
        </p:nvSpPr>
        <p:spPr>
          <a:xfrm>
            <a:off x="221760" y="510480"/>
            <a:ext cx="684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6"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7"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ffffff"/>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ffffff"/>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ffffff"/>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ffffff"/>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ffffff"/>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ffffff"/>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0.wmf"/><Relationship Id="rId2" Type="http://schemas.openxmlformats.org/officeDocument/2006/relationships/slideLayout" Target="../slideLayouts/slideLayout13.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jpeg"/><Relationship Id="rId3" Type="http://schemas.openxmlformats.org/officeDocument/2006/relationships/slideLayout" Target="../slideLayouts/slideLayout13.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3.wmf"/><Relationship Id="rId2" Type="http://schemas.openxmlformats.org/officeDocument/2006/relationships/slideLayout" Target="../slideLayouts/slideLayout1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4.wmf"/><Relationship Id="rId2" Type="http://schemas.openxmlformats.org/officeDocument/2006/relationships/slideLayout" Target="../slideLayouts/slideLayout1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6.wmf"/><Relationship Id="rId2" Type="http://schemas.openxmlformats.org/officeDocument/2006/relationships/slideLayout" Target="../slideLayouts/slideLayout1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jpeg"/><Relationship Id="rId3" Type="http://schemas.openxmlformats.org/officeDocument/2006/relationships/slideLayout" Target="../slideLayouts/slideLayout13.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9.wmf"/><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0.wmf"/><Relationship Id="rId2" Type="http://schemas.openxmlformats.org/officeDocument/2006/relationships/slideLayout" Target="../slideLayouts/slideLayout1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2.wmf"/><Relationship Id="rId2" Type="http://schemas.openxmlformats.org/officeDocument/2006/relationships/slideLayout" Target="../slideLayouts/slideLayout1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3.wmf"/><Relationship Id="rId2" Type="http://schemas.openxmlformats.org/officeDocument/2006/relationships/image" Target="../media/image24.wmf"/><Relationship Id="rId3" Type="http://schemas.openxmlformats.org/officeDocument/2006/relationships/slideLayout" Target="../slideLayouts/slideLayout13.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 Id="rId3" Type="http://schemas.openxmlformats.org/officeDocument/2006/relationships/slideLayout" Target="../slideLayouts/slideLayout13.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7.wmf"/><Relationship Id="rId2" Type="http://schemas.openxmlformats.org/officeDocument/2006/relationships/slideLayout" Target="../slideLayouts/slideLayout1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26.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wmf"/><Relationship Id="rId2" Type="http://schemas.openxmlformats.org/officeDocument/2006/relationships/slideLayout" Target="../slideLayouts/slideLayout13.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wmf"/><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wmf"/><Relationship Id="rId3" Type="http://schemas.openxmlformats.org/officeDocument/2006/relationships/image" Target="../media/image6.jpeg"/><Relationship Id="rId4" Type="http://schemas.openxmlformats.org/officeDocument/2006/relationships/image" Target="../media/image7.wmf"/><Relationship Id="rId5" Type="http://schemas.openxmlformats.org/officeDocument/2006/relationships/slideLayout" Target="../slideLayouts/slideLayout13.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wmf"/><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wmf"/><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itle 1"/>
          <p:cNvSpPr/>
          <p:nvPr/>
        </p:nvSpPr>
        <p:spPr>
          <a:xfrm>
            <a:off x="323640" y="915480"/>
            <a:ext cx="8564040" cy="22273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br/>
            <a:br/>
            <a:r>
              <a:rPr b="1" lang="es-ES" sz="3200" spc="-1" strike="noStrike">
                <a:solidFill>
                  <a:srgbClr val="ffffff"/>
                </a:solidFill>
                <a:latin typeface="Arial "/>
                <a:ea typeface="DejaVu Sans"/>
              </a:rPr>
              <a:t>C</a:t>
            </a:r>
            <a:r>
              <a:rPr b="1" lang="es-ES" sz="3600" spc="-1" strike="noStrike">
                <a:solidFill>
                  <a:srgbClr val="ffffff"/>
                </a:solidFill>
                <a:latin typeface="Arial "/>
                <a:ea typeface="Arial"/>
              </a:rPr>
              <a:t>urso de capacitación continuada en materia de radioprotección para Médicos Radioterapeutas</a:t>
            </a:r>
            <a:br/>
            <a:br/>
            <a:br/>
            <a:endParaRPr b="0" lang="en-GB" sz="3600" spc="-1" strike="noStrike">
              <a:latin typeface="Arial"/>
            </a:endParaRPr>
          </a:p>
        </p:txBody>
      </p:sp>
      <p:sp>
        <p:nvSpPr>
          <p:cNvPr id="101" name="Subtitle 2"/>
          <p:cNvSpPr/>
          <p:nvPr/>
        </p:nvSpPr>
        <p:spPr>
          <a:xfrm>
            <a:off x="323640" y="2967840"/>
            <a:ext cx="8564040" cy="1687320"/>
          </a:xfrm>
          <a:prstGeom prst="rect">
            <a:avLst/>
          </a:prstGeom>
          <a:noFill/>
          <a:ln w="0">
            <a:noFill/>
          </a:ln>
        </p:spPr>
        <p:style>
          <a:lnRef idx="0"/>
          <a:fillRef idx="0"/>
          <a:effectRef idx="0"/>
          <a:fontRef idx="minor"/>
        </p:style>
        <p:txBody>
          <a:bodyPr lIns="90000" rIns="90000" tIns="45000" bIns="45000">
            <a:normAutofit/>
          </a:bodyPr>
          <a:p>
            <a:pPr algn="ctr">
              <a:lnSpc>
                <a:spcPct val="100000"/>
              </a:lnSpc>
              <a:spcBef>
                <a:spcPts val="561"/>
              </a:spcBef>
              <a:tabLst>
                <a:tab algn="l" pos="0"/>
              </a:tabLst>
            </a:pPr>
            <a:endParaRPr b="0" lang="en-GB" sz="1800" spc="-1" strike="noStrike">
              <a:latin typeface="Arial"/>
            </a:endParaRPr>
          </a:p>
          <a:p>
            <a:pPr>
              <a:lnSpc>
                <a:spcPct val="100000"/>
              </a:lnSpc>
              <a:tabLst>
                <a:tab algn="l" pos="0"/>
              </a:tabLst>
            </a:pPr>
            <a:r>
              <a:rPr b="1" lang="es-ES_tradnl" sz="3800" spc="-1" strike="noStrike">
                <a:solidFill>
                  <a:srgbClr val="ffffff"/>
                </a:solidFill>
                <a:latin typeface="Arial "/>
                <a:ea typeface="DejaVu Sans"/>
              </a:rPr>
              <a:t>P-08 Parte 1 </a:t>
            </a:r>
            <a:r>
              <a:rPr b="1" lang="es-ES" sz="3800" spc="-1" strike="noStrike">
                <a:solidFill>
                  <a:srgbClr val="ffffff"/>
                </a:solidFill>
                <a:latin typeface="Arial "/>
                <a:ea typeface="DejaVu Sans"/>
              </a:rPr>
              <a:t>Técnicas convencionales de radioterapia.</a:t>
            </a:r>
            <a:endParaRPr b="0" lang="en-GB" sz="3800" spc="-1" strike="noStrike">
              <a:latin typeface="Arial"/>
            </a:endParaRPr>
          </a:p>
          <a:p>
            <a:pPr algn="ctr">
              <a:lnSpc>
                <a:spcPct val="100000"/>
              </a:lnSpc>
              <a:spcBef>
                <a:spcPts val="519"/>
              </a:spcBef>
              <a:tabLst>
                <a:tab algn="l" pos="0"/>
              </a:tabLst>
            </a:pPr>
            <a:endParaRPr b="0" lang="en-GB" sz="3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BD59A609-06F7-4C0C-BF0B-6F5E346DE9AE}" type="slidenum">
              <a:rPr b="0" lang="es-ES" sz="680" spc="-1" strike="noStrike">
                <a:solidFill>
                  <a:srgbClr val="ffffff"/>
                </a:solidFill>
                <a:latin typeface="Arial"/>
                <a:ea typeface="DejaVu Sans"/>
              </a:rPr>
              <a:t>3</a:t>
            </a:fld>
            <a:endParaRPr b="0" lang="en-GB" sz="680" spc="-1" strike="noStrike">
              <a:latin typeface="Arial"/>
            </a:endParaRPr>
          </a:p>
        </p:txBody>
      </p:sp>
      <p:sp>
        <p:nvSpPr>
          <p:cNvPr id="141" name="Text Box 2"/>
          <p:cNvSpPr/>
          <p:nvPr/>
        </p:nvSpPr>
        <p:spPr>
          <a:xfrm>
            <a:off x="35640" y="915480"/>
            <a:ext cx="5757120" cy="224424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Contempla la utilización de campos que son tangenciales a la anatomía del paciente donde existe una geometría convexa que facilita su utilización.</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Con esta técnica se intenta que los campos de tratamiento se introduzcan lo menos posible en los órganos de riesgo para disminuir la dosis que reciben los mismos. </a:t>
            </a:r>
            <a:endParaRPr b="0" lang="en-GB" sz="1900" spc="-1" strike="noStrike">
              <a:latin typeface="Arial"/>
            </a:endParaRPr>
          </a:p>
        </p:txBody>
      </p:sp>
      <p:sp>
        <p:nvSpPr>
          <p:cNvPr id="142" name="Text Box 3"/>
          <p:cNvSpPr/>
          <p:nvPr/>
        </p:nvSpPr>
        <p:spPr>
          <a:xfrm>
            <a:off x="0" y="51480"/>
            <a:ext cx="9142920" cy="5162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400"/>
              </a:spcBef>
            </a:pPr>
            <a:r>
              <a:rPr b="0" lang="es-MX" sz="2800" spc="-1" strike="noStrike">
                <a:solidFill>
                  <a:srgbClr val="ffffff"/>
                </a:solidFill>
                <a:latin typeface="Arial"/>
                <a:ea typeface="DejaVu Sans"/>
              </a:rPr>
              <a:t>Técnicas, según el número y dirección de los campos.</a:t>
            </a:r>
            <a:endParaRPr b="0" lang="en-GB" sz="2800" spc="-1" strike="noStrike">
              <a:latin typeface="Arial"/>
            </a:endParaRPr>
          </a:p>
        </p:txBody>
      </p:sp>
      <p:sp>
        <p:nvSpPr>
          <p:cNvPr id="143" name="Text Box 10"/>
          <p:cNvSpPr/>
          <p:nvPr/>
        </p:nvSpPr>
        <p:spPr>
          <a:xfrm>
            <a:off x="2627640" y="570960"/>
            <a:ext cx="4247280" cy="36396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601"/>
              </a:spcBef>
            </a:pPr>
            <a:r>
              <a:rPr b="0" lang="es-MX" sz="2000" spc="-1" strike="noStrike">
                <a:solidFill>
                  <a:srgbClr val="ffffff"/>
                </a:solidFill>
                <a:latin typeface="Arial"/>
                <a:ea typeface="DejaVu Sans"/>
              </a:rPr>
              <a:t>Campos tangenciales</a:t>
            </a:r>
            <a:endParaRPr b="0" lang="en-GB" sz="2000" spc="-1" strike="noStrike">
              <a:latin typeface="Arial"/>
            </a:endParaRPr>
          </a:p>
        </p:txBody>
      </p:sp>
      <p:pic>
        <p:nvPicPr>
          <p:cNvPr id="144" name="Imagen 7" descr=""/>
          <p:cNvPicPr/>
          <p:nvPr/>
        </p:nvPicPr>
        <p:blipFill>
          <a:blip r:embed="rId1"/>
          <a:srcRect l="0" t="0" r="0" b="33357"/>
          <a:stretch/>
        </p:blipFill>
        <p:spPr>
          <a:xfrm>
            <a:off x="5793840" y="915480"/>
            <a:ext cx="3349080" cy="2250720"/>
          </a:xfrm>
          <a:prstGeom prst="rect">
            <a:avLst/>
          </a:prstGeom>
          <a:ln w="0">
            <a:noFill/>
          </a:ln>
        </p:spPr>
      </p:pic>
      <p:sp>
        <p:nvSpPr>
          <p:cNvPr id="145" name="Text Box 2"/>
          <p:cNvSpPr/>
          <p:nvPr/>
        </p:nvSpPr>
        <p:spPr>
          <a:xfrm>
            <a:off x="35640" y="3251880"/>
            <a:ext cx="8928000" cy="139104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Es una técnica muy empleada en el tratamiento de tumores de mama, con ella se intenta que los campos de tratamiento se introduzcan lo menos posible en los Pulmones disminuyendo la dosis que reciben estos. En el caso de la mama izquierda, permite reducir significativamente la dosis que recibe el tejido cardíaco.</a:t>
            </a:r>
            <a:endParaRPr b="0" lang="en-GB" sz="19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5D854056-382A-4C0A-B3D6-66EF1D5EE92D}" type="slidenum">
              <a:rPr b="0" lang="es-ES" sz="680" spc="-1" strike="noStrike">
                <a:solidFill>
                  <a:srgbClr val="ffffff"/>
                </a:solidFill>
                <a:latin typeface="Arial"/>
                <a:ea typeface="DejaVu Sans"/>
              </a:rPr>
              <a:t>3</a:t>
            </a:fld>
            <a:endParaRPr b="0" lang="en-GB" sz="680" spc="-1" strike="noStrike">
              <a:latin typeface="Arial"/>
            </a:endParaRPr>
          </a:p>
        </p:txBody>
      </p:sp>
      <p:sp>
        <p:nvSpPr>
          <p:cNvPr id="147" name="Text Box 2"/>
          <p:cNvSpPr/>
          <p:nvPr/>
        </p:nvSpPr>
        <p:spPr>
          <a:xfrm>
            <a:off x="35640" y="915480"/>
            <a:ext cx="5903640" cy="335772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Cuando se emplean dos o mas campos y estos se orientan entre sí con un ángulo de 90 grados, entonces se trata de la técnica de campos ortogonales.</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Con ello se consigue conformar la dosis en localizaciones de difícil acceso donde pueden encontrarse órganos de riesgos muy cercanos al tumor. Ejemplo de estas planificaciones son las relacionadas con tumores de la glotis.</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Si los campos no están orientados con ángulos exactamente igual a 90 grados entonces se les llama campos oblicuos.</a:t>
            </a:r>
            <a:endParaRPr b="0" lang="en-GB" sz="1900" spc="-1" strike="noStrike">
              <a:latin typeface="Arial"/>
            </a:endParaRPr>
          </a:p>
        </p:txBody>
      </p:sp>
      <p:sp>
        <p:nvSpPr>
          <p:cNvPr id="148" name="Text Box 3"/>
          <p:cNvSpPr/>
          <p:nvPr/>
        </p:nvSpPr>
        <p:spPr>
          <a:xfrm>
            <a:off x="0" y="51480"/>
            <a:ext cx="9142920" cy="5162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400"/>
              </a:spcBef>
            </a:pPr>
            <a:r>
              <a:rPr b="0" lang="es-MX" sz="2800" spc="-1" strike="noStrike">
                <a:solidFill>
                  <a:srgbClr val="ffffff"/>
                </a:solidFill>
                <a:latin typeface="Arial"/>
                <a:ea typeface="DejaVu Sans"/>
              </a:rPr>
              <a:t>Técnicas, según el número y dirección de los campos.</a:t>
            </a:r>
            <a:endParaRPr b="0" lang="en-GB" sz="2800" spc="-1" strike="noStrike">
              <a:latin typeface="Arial"/>
            </a:endParaRPr>
          </a:p>
        </p:txBody>
      </p:sp>
      <p:sp>
        <p:nvSpPr>
          <p:cNvPr id="149" name="Text Box 10"/>
          <p:cNvSpPr/>
          <p:nvPr/>
        </p:nvSpPr>
        <p:spPr>
          <a:xfrm>
            <a:off x="2627640" y="570960"/>
            <a:ext cx="4247280" cy="36396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601"/>
              </a:spcBef>
            </a:pPr>
            <a:r>
              <a:rPr b="0" lang="es-MX" sz="2000" spc="-1" strike="noStrike">
                <a:solidFill>
                  <a:srgbClr val="ffffff"/>
                </a:solidFill>
                <a:latin typeface="Arial"/>
                <a:ea typeface="DejaVu Sans"/>
              </a:rPr>
              <a:t>Campos ortogonales y oblicuos</a:t>
            </a:r>
            <a:endParaRPr b="0" lang="en-GB" sz="2000" spc="-1" strike="noStrike">
              <a:latin typeface="Arial"/>
            </a:endParaRPr>
          </a:p>
        </p:txBody>
      </p:sp>
      <p:pic>
        <p:nvPicPr>
          <p:cNvPr id="150" name="Imagen 7" descr=""/>
          <p:cNvPicPr/>
          <p:nvPr/>
        </p:nvPicPr>
        <p:blipFill>
          <a:blip r:embed="rId1"/>
          <a:srcRect l="17152" t="47608" r="44203" b="0"/>
          <a:stretch/>
        </p:blipFill>
        <p:spPr>
          <a:xfrm>
            <a:off x="6156000" y="2647080"/>
            <a:ext cx="2807280" cy="2300040"/>
          </a:xfrm>
          <a:prstGeom prst="rect">
            <a:avLst/>
          </a:prstGeom>
          <a:ln w="0">
            <a:noFill/>
          </a:ln>
        </p:spPr>
      </p:pic>
      <p:pic>
        <p:nvPicPr>
          <p:cNvPr id="151" name="Imagen 8" descr="Anatomía de la laringe (Larynx Anatomy): Image Details - NCI Visuals Online"/>
          <p:cNvPicPr/>
          <p:nvPr/>
        </p:nvPicPr>
        <p:blipFill>
          <a:blip r:embed="rId2"/>
          <a:stretch/>
        </p:blipFill>
        <p:spPr>
          <a:xfrm>
            <a:off x="6516360" y="616680"/>
            <a:ext cx="2284920" cy="20257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96D437F4-FC08-4AD0-91DA-C0487E5E9A2F}" type="slidenum">
              <a:rPr b="0" lang="es-ES" sz="680" spc="-1" strike="noStrike">
                <a:solidFill>
                  <a:srgbClr val="ffffff"/>
                </a:solidFill>
                <a:latin typeface="Arial"/>
                <a:ea typeface="DejaVu Sans"/>
              </a:rPr>
              <a:t>3</a:t>
            </a:fld>
            <a:endParaRPr b="0" lang="en-GB" sz="680" spc="-1" strike="noStrike">
              <a:latin typeface="Arial"/>
            </a:endParaRPr>
          </a:p>
        </p:txBody>
      </p:sp>
      <p:sp>
        <p:nvSpPr>
          <p:cNvPr id="153" name="Text Box 2"/>
          <p:cNvSpPr/>
          <p:nvPr/>
        </p:nvSpPr>
        <p:spPr>
          <a:xfrm>
            <a:off x="35640" y="1153080"/>
            <a:ext cx="5471640" cy="250452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Cuando se realizan tratamientos con posicionamiento isocéntrico y se quiere reducir la dosis que recibe todo el tejido sano circundante a la lesión es posible realizar tratamientos en Arco (Arcoterapia).</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En la arcoterapia, el brazo de la unidad se mueve alrededor del paciente describiendo un arco, mientras se encuentra irradiando el equipo.</a:t>
            </a:r>
            <a:endParaRPr b="0" lang="en-GB" sz="1900" spc="-1" strike="noStrike">
              <a:latin typeface="Arial"/>
            </a:endParaRPr>
          </a:p>
        </p:txBody>
      </p:sp>
      <p:sp>
        <p:nvSpPr>
          <p:cNvPr id="154" name="Text Box 3"/>
          <p:cNvSpPr/>
          <p:nvPr/>
        </p:nvSpPr>
        <p:spPr>
          <a:xfrm>
            <a:off x="0" y="51480"/>
            <a:ext cx="9142920" cy="5162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400"/>
              </a:spcBef>
            </a:pPr>
            <a:r>
              <a:rPr b="0" lang="es-MX" sz="2800" spc="-1" strike="noStrike">
                <a:solidFill>
                  <a:srgbClr val="ffffff"/>
                </a:solidFill>
                <a:latin typeface="Arial"/>
                <a:ea typeface="DejaVu Sans"/>
              </a:rPr>
              <a:t>Técnicas, según el número y dirección de los campos.</a:t>
            </a:r>
            <a:endParaRPr b="0" lang="en-GB" sz="2800" spc="-1" strike="noStrike">
              <a:latin typeface="Arial"/>
            </a:endParaRPr>
          </a:p>
        </p:txBody>
      </p:sp>
      <p:sp>
        <p:nvSpPr>
          <p:cNvPr id="155" name="Text Box 10"/>
          <p:cNvSpPr/>
          <p:nvPr/>
        </p:nvSpPr>
        <p:spPr>
          <a:xfrm>
            <a:off x="2627640" y="570960"/>
            <a:ext cx="4247280" cy="36396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601"/>
              </a:spcBef>
            </a:pPr>
            <a:r>
              <a:rPr b="0" lang="es-MX" sz="2000" spc="-1" strike="noStrike">
                <a:solidFill>
                  <a:srgbClr val="ffffff"/>
                </a:solidFill>
                <a:latin typeface="Arial"/>
                <a:ea typeface="DejaVu Sans"/>
              </a:rPr>
              <a:t>Técnicas de radioterapia en Arco</a:t>
            </a:r>
            <a:endParaRPr b="0" lang="en-GB" sz="2000" spc="-1" strike="noStrike">
              <a:latin typeface="Arial"/>
            </a:endParaRPr>
          </a:p>
        </p:txBody>
      </p:sp>
      <p:pic>
        <p:nvPicPr>
          <p:cNvPr id="156" name="Imagen 5" descr=""/>
          <p:cNvPicPr/>
          <p:nvPr/>
        </p:nvPicPr>
        <p:blipFill>
          <a:blip r:embed="rId1"/>
          <a:srcRect l="11556" t="5900" r="13958" b="33022"/>
          <a:stretch/>
        </p:blipFill>
        <p:spPr>
          <a:xfrm>
            <a:off x="5580000" y="1281240"/>
            <a:ext cx="3527280" cy="311256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B86D4E1C-32B5-4F1B-9C9D-C8A793F7BCC8}" type="slidenum">
              <a:rPr b="0" lang="es-ES" sz="680" spc="-1" strike="noStrike">
                <a:solidFill>
                  <a:srgbClr val="ffffff"/>
                </a:solidFill>
                <a:latin typeface="Arial"/>
                <a:ea typeface="DejaVu Sans"/>
              </a:rPr>
              <a:t>3</a:t>
            </a:fld>
            <a:endParaRPr b="0" lang="en-GB" sz="680" spc="-1" strike="noStrike">
              <a:latin typeface="Arial"/>
            </a:endParaRPr>
          </a:p>
        </p:txBody>
      </p:sp>
      <p:sp>
        <p:nvSpPr>
          <p:cNvPr id="158" name="Text Box 2"/>
          <p:cNvSpPr/>
          <p:nvPr/>
        </p:nvSpPr>
        <p:spPr>
          <a:xfrm>
            <a:off x="35640" y="463680"/>
            <a:ext cx="8712000" cy="254088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Tradicionalmente el proceso de Radioterapia se vio como la realización de un grupo de etapas y subetapas que incluyeron:</a:t>
            </a:r>
            <a:endParaRPr b="0" lang="en-GB" sz="1800" spc="-1" strike="noStrike">
              <a:latin typeface="Arial"/>
            </a:endParaRPr>
          </a:p>
          <a:p>
            <a:pPr lvl="2" marL="922320" indent="-284760">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Inmóvilización.</a:t>
            </a:r>
            <a:endParaRPr b="0" lang="en-GB" sz="1600" spc="-1" strike="noStrike">
              <a:latin typeface="Arial"/>
            </a:endParaRPr>
          </a:p>
          <a:p>
            <a:pPr lvl="2" marL="922320" indent="-284760">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Imagen</a:t>
            </a:r>
            <a:endParaRPr b="0" lang="en-GB" sz="1600" spc="-1" strike="noStrike">
              <a:latin typeface="Arial"/>
            </a:endParaRPr>
          </a:p>
          <a:p>
            <a:pPr lvl="2" marL="922320" indent="-284760">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Localización del tumor.</a:t>
            </a:r>
            <a:endParaRPr b="0" lang="en-GB" sz="1600" spc="-1" strike="noStrike">
              <a:latin typeface="Arial"/>
            </a:endParaRPr>
          </a:p>
          <a:p>
            <a:pPr lvl="2" marL="922320" indent="-284760">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Elaboración del plan de tratamiento</a:t>
            </a:r>
            <a:endParaRPr b="0" lang="en-GB" sz="1600" spc="-1" strike="noStrike">
              <a:latin typeface="Arial"/>
            </a:endParaRPr>
          </a:p>
          <a:p>
            <a:pPr lvl="2" marL="922320" indent="-284760">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Posicionamiento del paciente.</a:t>
            </a:r>
            <a:endParaRPr b="0" lang="en-GB" sz="1600" spc="-1" strike="noStrike">
              <a:latin typeface="Arial"/>
            </a:endParaRPr>
          </a:p>
          <a:p>
            <a:pPr lvl="2" marL="922320" indent="-284760">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Tratamiento.</a:t>
            </a:r>
            <a:endParaRPr b="0" lang="en-GB" sz="1600" spc="-1" strike="noStrike">
              <a:latin typeface="Arial"/>
            </a:endParaRPr>
          </a:p>
          <a:p>
            <a:pPr lvl="2" marL="922320" indent="-284760">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Verificación del tratamiento.</a:t>
            </a:r>
            <a:endParaRPr b="0" lang="en-GB" sz="1600" spc="-1" strike="noStrike">
              <a:latin typeface="Arial"/>
            </a:endParaRPr>
          </a:p>
        </p:txBody>
      </p:sp>
      <p:sp>
        <p:nvSpPr>
          <p:cNvPr id="159"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pic>
        <p:nvPicPr>
          <p:cNvPr id="160" name="Picture 3" descr=""/>
          <p:cNvPicPr/>
          <p:nvPr/>
        </p:nvPicPr>
        <p:blipFill>
          <a:blip r:embed="rId1"/>
          <a:srcRect l="-369" t="0" r="0" b="0"/>
          <a:stretch/>
        </p:blipFill>
        <p:spPr>
          <a:xfrm>
            <a:off x="3707640" y="3187800"/>
            <a:ext cx="5403240" cy="1830960"/>
          </a:xfrm>
          <a:prstGeom prst="rect">
            <a:avLst/>
          </a:prstGeom>
          <a:ln w="0">
            <a:noFill/>
          </a:ln>
        </p:spPr>
      </p:pic>
      <p:sp>
        <p:nvSpPr>
          <p:cNvPr id="161" name="Elipse 1"/>
          <p:cNvSpPr/>
          <p:nvPr/>
        </p:nvSpPr>
        <p:spPr>
          <a:xfrm>
            <a:off x="4356000" y="3279240"/>
            <a:ext cx="2591280" cy="1760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78160D75-9E89-436B-9801-6DFA3E5227F1}" type="slidenum">
              <a:rPr b="0" lang="es-ES" sz="680" spc="-1" strike="noStrike">
                <a:solidFill>
                  <a:srgbClr val="ffffff"/>
                </a:solidFill>
                <a:latin typeface="Arial"/>
                <a:ea typeface="DejaVu Sans"/>
              </a:rPr>
              <a:t>3</a:t>
            </a:fld>
            <a:endParaRPr b="0" lang="en-GB" sz="680" spc="-1" strike="noStrike">
              <a:latin typeface="Arial"/>
            </a:endParaRPr>
          </a:p>
        </p:txBody>
      </p:sp>
      <p:sp>
        <p:nvSpPr>
          <p:cNvPr id="163" name="Text Box 2"/>
          <p:cNvSpPr/>
          <p:nvPr/>
        </p:nvSpPr>
        <p:spPr>
          <a:xfrm>
            <a:off x="35640" y="535680"/>
            <a:ext cx="8712000" cy="163800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En sus comienzos la radioterapia se basó en las referencias anatómicas del paciente para localizar el tumor, definir el área ha irradiar y determinar el tiempo de tratamiento. En esencia se utilizaba el volumen grueso del tumor (GTV), se hacia el cálculo de dosis en un punto y no se hacia la simulación del tratamiento. A esto se le llamó Radioterapia Conformada 1D.</a:t>
            </a:r>
            <a:endParaRPr b="0" lang="en-GB" sz="1800" spc="-1" strike="noStrike">
              <a:latin typeface="Arial"/>
            </a:endParaRPr>
          </a:p>
          <a:p>
            <a:pPr>
              <a:lnSpc>
                <a:spcPct val="90000"/>
              </a:lnSpc>
              <a:spcBef>
                <a:spcPts val="541"/>
              </a:spcBef>
            </a:pPr>
            <a:endParaRPr b="0" lang="en-GB" sz="1800" spc="-1" strike="noStrike">
              <a:latin typeface="Arial"/>
            </a:endParaRPr>
          </a:p>
        </p:txBody>
      </p:sp>
      <p:sp>
        <p:nvSpPr>
          <p:cNvPr id="164"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pic>
        <p:nvPicPr>
          <p:cNvPr id="165" name="Imagen 6" descr="https://upload.wikimedia.org/wikipedia/commons/thumb/a/ae/1930_radioterapia_istituto_tumori_milano.jpg/300px-1930_radioterapia_istituto_tumori_milano.jpg"/>
          <p:cNvPicPr/>
          <p:nvPr/>
        </p:nvPicPr>
        <p:blipFill>
          <a:blip r:embed="rId1"/>
          <a:srcRect l="0" t="0" r="0" b="9088"/>
          <a:stretch/>
        </p:blipFill>
        <p:spPr>
          <a:xfrm>
            <a:off x="1907640" y="1923840"/>
            <a:ext cx="5111640" cy="302328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04FCEB59-3BA4-40E0-A48D-3430A7586150}" type="slidenum">
              <a:rPr b="0" lang="es-ES" sz="680" spc="-1" strike="noStrike">
                <a:solidFill>
                  <a:srgbClr val="ffffff"/>
                </a:solidFill>
                <a:latin typeface="Arial"/>
                <a:ea typeface="DejaVu Sans"/>
              </a:rPr>
              <a:t>3</a:t>
            </a:fld>
            <a:endParaRPr b="0" lang="en-GB" sz="680" spc="-1" strike="noStrike">
              <a:latin typeface="Arial"/>
            </a:endParaRPr>
          </a:p>
        </p:txBody>
      </p:sp>
      <p:sp>
        <p:nvSpPr>
          <p:cNvPr id="167" name="Text Box 2"/>
          <p:cNvSpPr/>
          <p:nvPr/>
        </p:nvSpPr>
        <p:spPr>
          <a:xfrm>
            <a:off x="35640" y="535680"/>
            <a:ext cx="5543640" cy="392616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Cuando los Radioterapeutas comenzaron a utilizar las imágenes radiográficas para diseñar tratamientos oncológicos de baja conformación, dibujando sobre ellas campos rectangulares que encerraban la localización del tumor, surgió la Radioterapia Conformada Convencional (2D).</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Esto le permitían determinar la ubicación de la lesión a tratar, para definir el tamaño de los campos de radiación que debían ser utilizados.</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Como se trataba de imágenes en dos dimensiones se asumía que el tumor tenia una forma regular en todo su volumen lo cual provocaba que se incluyera mayor volumen de tejido sano que lo requerido, pero mucho menos que cuando no se disponía de ninguna imagen.</a:t>
            </a:r>
            <a:endParaRPr b="0" lang="en-GB" sz="1800" spc="-1" strike="noStrike">
              <a:latin typeface="Arial"/>
            </a:endParaRPr>
          </a:p>
        </p:txBody>
      </p:sp>
      <p:sp>
        <p:nvSpPr>
          <p:cNvPr id="168"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pic>
        <p:nvPicPr>
          <p:cNvPr id="169" name="Imagen 5" descr=""/>
          <p:cNvPicPr/>
          <p:nvPr/>
        </p:nvPicPr>
        <p:blipFill>
          <a:blip r:embed="rId1"/>
          <a:stretch/>
        </p:blipFill>
        <p:spPr>
          <a:xfrm>
            <a:off x="5652000" y="1391040"/>
            <a:ext cx="3497760" cy="25732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A8283625-DB08-4289-9448-C9DA54679686}" type="slidenum">
              <a:rPr b="0" lang="es-ES" sz="680" spc="-1" strike="noStrike">
                <a:solidFill>
                  <a:srgbClr val="ffffff"/>
                </a:solidFill>
                <a:latin typeface="Arial"/>
                <a:ea typeface="DejaVu Sans"/>
              </a:rPr>
              <a:t>3</a:t>
            </a:fld>
            <a:endParaRPr b="0" lang="en-GB" sz="680" spc="-1" strike="noStrike">
              <a:latin typeface="Arial"/>
            </a:endParaRPr>
          </a:p>
        </p:txBody>
      </p:sp>
      <p:sp>
        <p:nvSpPr>
          <p:cNvPr id="171" name="Text Box 2"/>
          <p:cNvSpPr/>
          <p:nvPr/>
        </p:nvSpPr>
        <p:spPr>
          <a:xfrm>
            <a:off x="35640" y="535680"/>
            <a:ext cx="5327640" cy="311760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El surgimiento de la Radioterapia conformada 2D revolucionó la forma que se realizaban las etapas de Imagen, Localización del tumor y Planificación del tratamiento.</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La imagen 2D para ser usada en RT debía ser tomada en condiciones apropiadas que simularan el posicionamiento del paciente durante el tratamiento. Los equipos </a:t>
            </a:r>
            <a:r>
              <a:rPr b="1" lang="es-ES" sz="1800" spc="-1" strike="noStrike">
                <a:solidFill>
                  <a:srgbClr val="ffffff"/>
                </a:solidFill>
                <a:latin typeface="Arial "/>
                <a:ea typeface="DejaVu Sans"/>
              </a:rPr>
              <a:t>simuladores</a:t>
            </a:r>
            <a:r>
              <a:rPr b="0" lang="es-ES" sz="1800" spc="-1" strike="noStrike">
                <a:solidFill>
                  <a:srgbClr val="ffffff"/>
                </a:solidFill>
                <a:latin typeface="Arial "/>
                <a:ea typeface="DejaVu Sans"/>
              </a:rPr>
              <a:t> de tratamiento facilitaron la adquisición de esas imágenes y la definición del área que seria irradiada en cada uno de los campos.</a:t>
            </a:r>
            <a:endParaRPr b="0" lang="en-GB" sz="1800" spc="-1" strike="noStrike">
              <a:latin typeface="Arial"/>
            </a:endParaRPr>
          </a:p>
        </p:txBody>
      </p:sp>
      <p:sp>
        <p:nvSpPr>
          <p:cNvPr id="172"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pic>
        <p:nvPicPr>
          <p:cNvPr id="173" name="Picture 3" descr=""/>
          <p:cNvPicPr/>
          <p:nvPr/>
        </p:nvPicPr>
        <p:blipFill>
          <a:blip r:embed="rId1"/>
          <a:srcRect l="-369" t="0" r="0" b="0"/>
          <a:stretch/>
        </p:blipFill>
        <p:spPr>
          <a:xfrm>
            <a:off x="1835640" y="3578760"/>
            <a:ext cx="4463280" cy="1512360"/>
          </a:xfrm>
          <a:prstGeom prst="rect">
            <a:avLst/>
          </a:prstGeom>
          <a:ln w="0">
            <a:noFill/>
          </a:ln>
        </p:spPr>
      </p:pic>
      <p:sp>
        <p:nvSpPr>
          <p:cNvPr id="174" name="Elipse 5"/>
          <p:cNvSpPr/>
          <p:nvPr/>
        </p:nvSpPr>
        <p:spPr>
          <a:xfrm>
            <a:off x="2484000" y="3795840"/>
            <a:ext cx="2014920" cy="893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p:style>
      </p:sp>
      <p:pic>
        <p:nvPicPr>
          <p:cNvPr id="175" name="Picture 7" descr="DSC00064"/>
          <p:cNvPicPr/>
          <p:nvPr/>
        </p:nvPicPr>
        <p:blipFill>
          <a:blip r:embed="rId2"/>
          <a:stretch/>
        </p:blipFill>
        <p:spPr>
          <a:xfrm>
            <a:off x="5796000" y="915480"/>
            <a:ext cx="3149640" cy="236196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F300C136-9DE5-4455-887B-E2824015C155}" type="slidenum">
              <a:rPr b="0" lang="es-ES" sz="680" spc="-1" strike="noStrike">
                <a:solidFill>
                  <a:srgbClr val="ffffff"/>
                </a:solidFill>
                <a:latin typeface="Arial"/>
                <a:ea typeface="DejaVu Sans"/>
              </a:rPr>
              <a:t>3</a:t>
            </a:fld>
            <a:endParaRPr b="0" lang="en-GB" sz="680" spc="-1" strike="noStrike">
              <a:latin typeface="Arial"/>
            </a:endParaRPr>
          </a:p>
        </p:txBody>
      </p:sp>
      <p:sp>
        <p:nvSpPr>
          <p:cNvPr id="177" name="Text Box 2"/>
          <p:cNvSpPr/>
          <p:nvPr/>
        </p:nvSpPr>
        <p:spPr>
          <a:xfrm>
            <a:off x="35640" y="843480"/>
            <a:ext cx="8928000" cy="233748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Colocación del paciente siguiendo las indicaciones de la prescripción y las referencias anatómicas del paciente.</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Inmovilización del paciente utilizando los medios requeridos.</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Adquisición de las imágenes para los diferentes ángulos de los campos de tratamiento.</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Definición de las apertura de los campos atendiendo al tamaño de la lesión.</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Señalización de las áreas que deben ser bloqueadas en cada campo de tratamiento.</a:t>
            </a:r>
            <a:endParaRPr b="0" lang="en-GB" sz="1800" spc="-1" strike="noStrike">
              <a:latin typeface="Arial"/>
            </a:endParaRPr>
          </a:p>
        </p:txBody>
      </p:sp>
      <p:sp>
        <p:nvSpPr>
          <p:cNvPr id="178"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sp>
        <p:nvSpPr>
          <p:cNvPr id="179" name="CuadroTexto 2"/>
          <p:cNvSpPr/>
          <p:nvPr/>
        </p:nvSpPr>
        <p:spPr>
          <a:xfrm>
            <a:off x="2627640" y="555480"/>
            <a:ext cx="359928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Simulación 2D</a:t>
            </a:r>
            <a:endParaRPr b="0" lang="en-GB" sz="1800" spc="-1" strike="noStrike">
              <a:latin typeface="Arial"/>
            </a:endParaRPr>
          </a:p>
        </p:txBody>
      </p:sp>
      <p:pic>
        <p:nvPicPr>
          <p:cNvPr id="180" name="Imagen 9" descr=""/>
          <p:cNvPicPr/>
          <p:nvPr/>
        </p:nvPicPr>
        <p:blipFill>
          <a:blip r:embed="rId1"/>
          <a:stretch/>
        </p:blipFill>
        <p:spPr>
          <a:xfrm>
            <a:off x="2123640" y="2949120"/>
            <a:ext cx="4535280" cy="21416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7DFC53BD-5541-490E-A4A4-A0565B9386D2}" type="slidenum">
              <a:rPr b="0" lang="es-ES" sz="680" spc="-1" strike="noStrike">
                <a:solidFill>
                  <a:srgbClr val="ffffff"/>
                </a:solidFill>
                <a:latin typeface="Arial"/>
                <a:ea typeface="DejaVu Sans"/>
              </a:rPr>
              <a:t>3</a:t>
            </a:fld>
            <a:endParaRPr b="0" lang="en-GB" sz="680" spc="-1" strike="noStrike">
              <a:latin typeface="Arial"/>
            </a:endParaRPr>
          </a:p>
        </p:txBody>
      </p:sp>
      <p:sp>
        <p:nvSpPr>
          <p:cNvPr id="182" name="Text Box 2"/>
          <p:cNvSpPr/>
          <p:nvPr/>
        </p:nvSpPr>
        <p:spPr>
          <a:xfrm>
            <a:off x="-36360" y="1203480"/>
            <a:ext cx="4607280" cy="226872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Relativamente rápido el proceso de simulación.</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Planificación sencilla.</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Permite hacer desplazamientos sin cambios significativos en el Plan.</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Es ideal para casos paliativos donde se utilizan campos grandes con amplios márgenes.</a:t>
            </a:r>
            <a:endParaRPr b="0" lang="en-GB" sz="1800" spc="-1" strike="noStrike">
              <a:latin typeface="Arial"/>
            </a:endParaRPr>
          </a:p>
        </p:txBody>
      </p:sp>
      <p:sp>
        <p:nvSpPr>
          <p:cNvPr id="183"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sp>
        <p:nvSpPr>
          <p:cNvPr id="184" name="CuadroTexto 2"/>
          <p:cNvSpPr/>
          <p:nvPr/>
        </p:nvSpPr>
        <p:spPr>
          <a:xfrm>
            <a:off x="2123640" y="483480"/>
            <a:ext cx="525564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Ventajas y Desventajas de la Simulación 2D</a:t>
            </a:r>
            <a:endParaRPr b="0" lang="en-GB" sz="1800" spc="-1" strike="noStrike">
              <a:latin typeface="Arial"/>
            </a:endParaRPr>
          </a:p>
        </p:txBody>
      </p:sp>
      <p:pic>
        <p:nvPicPr>
          <p:cNvPr id="185" name="Imagen 9" descr=""/>
          <p:cNvPicPr/>
          <p:nvPr/>
        </p:nvPicPr>
        <p:blipFill>
          <a:blip r:embed="rId1"/>
          <a:stretch/>
        </p:blipFill>
        <p:spPr>
          <a:xfrm>
            <a:off x="1475640" y="3723840"/>
            <a:ext cx="4175280" cy="1361520"/>
          </a:xfrm>
          <a:prstGeom prst="rect">
            <a:avLst/>
          </a:prstGeom>
          <a:ln w="0">
            <a:noFill/>
          </a:ln>
        </p:spPr>
      </p:pic>
      <p:sp>
        <p:nvSpPr>
          <p:cNvPr id="186" name="CuadroTexto 1"/>
          <p:cNvSpPr/>
          <p:nvPr/>
        </p:nvSpPr>
        <p:spPr>
          <a:xfrm>
            <a:off x="971640" y="852840"/>
            <a:ext cx="259128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Ventajas</a:t>
            </a:r>
            <a:endParaRPr b="0" lang="en-GB" sz="1800" spc="-1" strike="noStrike">
              <a:latin typeface="Arial"/>
            </a:endParaRPr>
          </a:p>
        </p:txBody>
      </p:sp>
      <p:sp>
        <p:nvSpPr>
          <p:cNvPr id="187" name="CuadroTexto 7"/>
          <p:cNvSpPr/>
          <p:nvPr/>
        </p:nvSpPr>
        <p:spPr>
          <a:xfrm>
            <a:off x="5364000" y="843480"/>
            <a:ext cx="259128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Desventajas</a:t>
            </a:r>
            <a:endParaRPr b="0" lang="en-GB" sz="1800" spc="-1" strike="noStrike">
              <a:latin typeface="Arial"/>
            </a:endParaRPr>
          </a:p>
        </p:txBody>
      </p:sp>
      <p:sp>
        <p:nvSpPr>
          <p:cNvPr id="188" name="Text Box 2"/>
          <p:cNvSpPr/>
          <p:nvPr/>
        </p:nvSpPr>
        <p:spPr>
          <a:xfrm>
            <a:off x="4428000" y="1203480"/>
            <a:ext cx="4679280" cy="251532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No permite ajustarse fielmente a la forma del Tumor.</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No permite considerar con exactitud la posición y forma de los Órganos de Riesgo.</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Muy difícil determinar con precisión el contorno del paciente.</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No considera las distintas densidades de la región que será irradiada.</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5CF8FB47-1F0A-4ED7-9E66-788B16A6D8D6}" type="slidenum">
              <a:rPr b="0" lang="es-ES" sz="680" spc="-1" strike="noStrike">
                <a:solidFill>
                  <a:srgbClr val="ffffff"/>
                </a:solidFill>
                <a:latin typeface="Arial"/>
                <a:ea typeface="DejaVu Sans"/>
              </a:rPr>
              <a:t>3</a:t>
            </a:fld>
            <a:endParaRPr b="0" lang="en-GB" sz="680" spc="-1" strike="noStrike">
              <a:latin typeface="Arial"/>
            </a:endParaRPr>
          </a:p>
        </p:txBody>
      </p:sp>
      <p:sp>
        <p:nvSpPr>
          <p:cNvPr id="190"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sp>
        <p:nvSpPr>
          <p:cNvPr id="191" name="CuadroTexto 2"/>
          <p:cNvSpPr/>
          <p:nvPr/>
        </p:nvSpPr>
        <p:spPr>
          <a:xfrm>
            <a:off x="2627640" y="555480"/>
            <a:ext cx="359928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La Planificación 2D contempla:</a:t>
            </a:r>
            <a:endParaRPr b="0" lang="en-GB" sz="1800" spc="-1" strike="noStrike">
              <a:latin typeface="Arial"/>
            </a:endParaRPr>
          </a:p>
        </p:txBody>
      </p:sp>
      <p:sp>
        <p:nvSpPr>
          <p:cNvPr id="192" name="Text Box 2"/>
          <p:cNvSpPr/>
          <p:nvPr/>
        </p:nvSpPr>
        <p:spPr>
          <a:xfrm>
            <a:off x="-36360" y="1203480"/>
            <a:ext cx="4607280" cy="374832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Tomar un contorno del paciente ya sea a partir de un maniquí representativo del paciente o utilizando un corte de las imágenes de TAC.</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Definición del tamaño del Tumor considerando la abertura de los campos.</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Cálculo de dosis en un punto y generación de curvas de isodosis en un plano.</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Son planificaciones sencillas que utilizan Sistemas de Planificación de Tratamiento (TPS) con algoritmos sencillos.</a:t>
            </a:r>
            <a:endParaRPr b="0" lang="en-GB" sz="1800" spc="-1" strike="noStrike">
              <a:latin typeface="Arial"/>
            </a:endParaRPr>
          </a:p>
        </p:txBody>
      </p:sp>
      <p:grpSp>
        <p:nvGrpSpPr>
          <p:cNvPr id="193" name="Group 6"/>
          <p:cNvGrpSpPr/>
          <p:nvPr/>
        </p:nvGrpSpPr>
        <p:grpSpPr>
          <a:xfrm>
            <a:off x="4698000" y="1203480"/>
            <a:ext cx="4253040" cy="3345480"/>
            <a:chOff x="4698000" y="1203480"/>
            <a:chExt cx="4253040" cy="3345480"/>
          </a:xfrm>
        </p:grpSpPr>
        <p:pic>
          <p:nvPicPr>
            <p:cNvPr id="194" name="Picture 7" descr="HAMPSON1"/>
            <p:cNvPicPr/>
            <p:nvPr/>
          </p:nvPicPr>
          <p:blipFill>
            <a:blip r:embed="rId1"/>
            <a:stretch/>
          </p:blipFill>
          <p:spPr>
            <a:xfrm>
              <a:off x="4767120" y="1203480"/>
              <a:ext cx="4154760" cy="3121560"/>
            </a:xfrm>
            <a:prstGeom prst="rect">
              <a:avLst/>
            </a:prstGeom>
            <a:ln w="0">
              <a:noFill/>
            </a:ln>
          </p:spPr>
        </p:pic>
        <p:sp>
          <p:nvSpPr>
            <p:cNvPr id="195" name="Text Box 8"/>
            <p:cNvSpPr/>
            <p:nvPr/>
          </p:nvSpPr>
          <p:spPr>
            <a:xfrm>
              <a:off x="6470640" y="1477440"/>
              <a:ext cx="419760" cy="60732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spcBef>
                  <a:spcPts val="680"/>
                </a:spcBef>
              </a:pPr>
              <a:r>
                <a:rPr b="0" lang="en-AU" sz="3400" spc="-1" strike="noStrike">
                  <a:solidFill>
                    <a:srgbClr val="ffffff"/>
                  </a:solidFill>
                  <a:latin typeface="Arial"/>
                  <a:ea typeface="DejaVu Sans"/>
                </a:rPr>
                <a:t>1</a:t>
              </a:r>
              <a:endParaRPr b="0" lang="en-GB" sz="3400" spc="-1" strike="noStrike">
                <a:latin typeface="Arial"/>
              </a:endParaRPr>
            </a:p>
          </p:txBody>
        </p:sp>
        <p:sp>
          <p:nvSpPr>
            <p:cNvPr id="196" name="Text Box 9"/>
            <p:cNvSpPr/>
            <p:nvPr/>
          </p:nvSpPr>
          <p:spPr>
            <a:xfrm>
              <a:off x="6955200" y="3941640"/>
              <a:ext cx="419760" cy="60732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spcBef>
                  <a:spcPts val="680"/>
                </a:spcBef>
              </a:pPr>
              <a:r>
                <a:rPr b="0" lang="en-AU" sz="3400" spc="-1" strike="noStrike">
                  <a:solidFill>
                    <a:srgbClr val="ffffff"/>
                  </a:solidFill>
                  <a:latin typeface="Arial"/>
                  <a:ea typeface="DejaVu Sans"/>
                </a:rPr>
                <a:t>4</a:t>
              </a:r>
              <a:endParaRPr b="0" lang="en-GB" sz="3400" spc="-1" strike="noStrike">
                <a:latin typeface="Arial"/>
              </a:endParaRPr>
            </a:p>
          </p:txBody>
        </p:sp>
        <p:sp>
          <p:nvSpPr>
            <p:cNvPr id="197" name="Text Box 10"/>
            <p:cNvSpPr/>
            <p:nvPr/>
          </p:nvSpPr>
          <p:spPr>
            <a:xfrm>
              <a:off x="4698000" y="2408760"/>
              <a:ext cx="414360" cy="60732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680"/>
                </a:spcBef>
              </a:pPr>
              <a:r>
                <a:rPr b="0" lang="en-AU" sz="3400" spc="-1" strike="noStrike">
                  <a:solidFill>
                    <a:srgbClr val="ffffff"/>
                  </a:solidFill>
                  <a:latin typeface="Arial"/>
                  <a:ea typeface="DejaVu Sans"/>
                </a:rPr>
                <a:t>3</a:t>
              </a:r>
              <a:endParaRPr b="0" lang="en-GB" sz="3400" spc="-1" strike="noStrike">
                <a:latin typeface="Arial"/>
              </a:endParaRPr>
            </a:p>
          </p:txBody>
        </p:sp>
        <p:sp>
          <p:nvSpPr>
            <p:cNvPr id="198" name="Text Box 11"/>
            <p:cNvSpPr/>
            <p:nvPr/>
          </p:nvSpPr>
          <p:spPr>
            <a:xfrm>
              <a:off x="8531280" y="2408760"/>
              <a:ext cx="419760" cy="60732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spcBef>
                  <a:spcPts val="680"/>
                </a:spcBef>
              </a:pPr>
              <a:r>
                <a:rPr b="0" lang="en-AU" sz="3400" spc="-1" strike="noStrike">
                  <a:solidFill>
                    <a:srgbClr val="ffffff"/>
                  </a:solidFill>
                  <a:latin typeface="Arial"/>
                  <a:ea typeface="DejaVu Sans"/>
                </a:rPr>
                <a:t>2</a:t>
              </a:r>
              <a:endParaRPr b="0" lang="en-GB" sz="3400" spc="-1" strike="noStrike">
                <a:latin typeface="Arial"/>
              </a:endParaRPr>
            </a:p>
          </p:txBody>
        </p:sp>
        <p:sp>
          <p:nvSpPr>
            <p:cNvPr id="199" name="Text Box 12"/>
            <p:cNvSpPr/>
            <p:nvPr/>
          </p:nvSpPr>
          <p:spPr>
            <a:xfrm>
              <a:off x="6438240" y="2629080"/>
              <a:ext cx="860040" cy="39456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spcBef>
                  <a:spcPts val="400"/>
                </a:spcBef>
              </a:pPr>
              <a:r>
                <a:rPr b="0" lang="en-AU" sz="2000" spc="-1" strike="noStrike">
                  <a:solidFill>
                    <a:srgbClr val="ffffff"/>
                  </a:solidFill>
                  <a:latin typeface="Arial"/>
                  <a:ea typeface="DejaVu Sans"/>
                </a:rPr>
                <a:t>60 Gy</a:t>
              </a:r>
              <a:endParaRPr b="0" lang="en-GB" sz="2000" spc="-1" strike="noStrike">
                <a:latin typeface="Arial"/>
              </a:endParaRPr>
            </a:p>
          </p:txBody>
        </p:sp>
        <p:sp>
          <p:nvSpPr>
            <p:cNvPr id="200" name="AutoShape 13"/>
            <p:cNvSpPr/>
            <p:nvPr/>
          </p:nvSpPr>
          <p:spPr>
            <a:xfrm rot="10824000">
              <a:off x="4975920" y="2738160"/>
              <a:ext cx="1315080" cy="218160"/>
            </a:xfrm>
            <a:prstGeom prst="leftArrow">
              <a:avLst>
                <a:gd name="adj1" fmla="val 50000"/>
                <a:gd name="adj2" fmla="val 118750"/>
              </a:avLst>
            </a:prstGeom>
            <a:solidFill>
              <a:schemeClr val="accent1"/>
            </a:solidFill>
            <a:ln w="9525">
              <a:solidFill>
                <a:srgbClr val="000000"/>
              </a:solidFill>
              <a:miter/>
            </a:ln>
          </p:spPr>
          <p:style>
            <a:lnRef idx="0"/>
            <a:fillRef idx="0"/>
            <a:effectRef idx="0"/>
            <a:fontRef idx="minor"/>
          </p:style>
        </p:sp>
        <p:sp>
          <p:nvSpPr>
            <p:cNvPr id="201" name="AutoShape 14"/>
            <p:cNvSpPr/>
            <p:nvPr/>
          </p:nvSpPr>
          <p:spPr>
            <a:xfrm rot="21585000">
              <a:off x="7607160" y="2737440"/>
              <a:ext cx="1315080" cy="218160"/>
            </a:xfrm>
            <a:prstGeom prst="leftArrow">
              <a:avLst>
                <a:gd name="adj1" fmla="val 50000"/>
                <a:gd name="adj2" fmla="val 118750"/>
              </a:avLst>
            </a:prstGeom>
            <a:solidFill>
              <a:schemeClr val="accent1"/>
            </a:solidFill>
            <a:ln w="9525">
              <a:solidFill>
                <a:srgbClr val="000000"/>
              </a:solidFill>
              <a:miter/>
            </a:ln>
          </p:spPr>
          <p:style>
            <a:lnRef idx="0"/>
            <a:fillRef idx="0"/>
            <a:effectRef idx="0"/>
            <a:fontRef idx="minor"/>
          </p:style>
        </p:sp>
        <p:sp>
          <p:nvSpPr>
            <p:cNvPr id="202" name="AutoShape 15"/>
            <p:cNvSpPr/>
            <p:nvPr/>
          </p:nvSpPr>
          <p:spPr>
            <a:xfrm rot="16185000">
              <a:off x="6255720" y="1944000"/>
              <a:ext cx="1315080" cy="218160"/>
            </a:xfrm>
            <a:prstGeom prst="leftArrow">
              <a:avLst>
                <a:gd name="adj1" fmla="val 50000"/>
                <a:gd name="adj2" fmla="val 118750"/>
              </a:avLst>
            </a:prstGeom>
            <a:solidFill>
              <a:schemeClr val="accent1"/>
            </a:solidFill>
            <a:ln w="9525">
              <a:solidFill>
                <a:srgbClr val="000000"/>
              </a:solidFill>
              <a:miter/>
            </a:ln>
          </p:spPr>
          <p:style>
            <a:lnRef idx="0"/>
            <a:fillRef idx="0"/>
            <a:effectRef idx="0"/>
            <a:fontRef idx="minor"/>
          </p:style>
        </p:sp>
        <p:sp>
          <p:nvSpPr>
            <p:cNvPr id="203" name="AutoShape 16"/>
            <p:cNvSpPr/>
            <p:nvPr/>
          </p:nvSpPr>
          <p:spPr>
            <a:xfrm rot="5370600">
              <a:off x="6257520" y="3586680"/>
              <a:ext cx="1315080" cy="218160"/>
            </a:xfrm>
            <a:prstGeom prst="leftArrow">
              <a:avLst>
                <a:gd name="adj1" fmla="val 50000"/>
                <a:gd name="adj2" fmla="val 118750"/>
              </a:avLst>
            </a:prstGeom>
            <a:solidFill>
              <a:schemeClr val="accent1"/>
            </a:solidFill>
            <a:ln w="9525">
              <a:solidFill>
                <a:srgbClr val="000000"/>
              </a:solidFill>
              <a:miter/>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Title 1"/>
          <p:cNvSpPr/>
          <p:nvPr/>
        </p:nvSpPr>
        <p:spPr>
          <a:xfrm>
            <a:off x="251640" y="51480"/>
            <a:ext cx="6115680" cy="64296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1" lang="es-ES" sz="3600" spc="-1" strike="noStrike">
                <a:solidFill>
                  <a:srgbClr val="ffffff"/>
                </a:solidFill>
                <a:latin typeface="Arial "/>
                <a:ea typeface="DejaVu Sans"/>
              </a:rPr>
              <a:t>Objetivo</a:t>
            </a:r>
            <a:endParaRPr b="0" lang="en-GB" sz="3600" spc="-1" strike="noStrike">
              <a:latin typeface="Arial"/>
            </a:endParaRPr>
          </a:p>
        </p:txBody>
      </p:sp>
      <p:sp>
        <p:nvSpPr>
          <p:cNvPr id="103" name="Content Placeholder 2"/>
          <p:cNvSpPr/>
          <p:nvPr/>
        </p:nvSpPr>
        <p:spPr>
          <a:xfrm>
            <a:off x="180000" y="699480"/>
            <a:ext cx="8779680" cy="3638160"/>
          </a:xfrm>
          <a:prstGeom prst="rect">
            <a:avLst/>
          </a:prstGeom>
          <a:noFill/>
          <a:ln w="0">
            <a:noFill/>
          </a:ln>
        </p:spPr>
        <p:style>
          <a:lnRef idx="0"/>
          <a:fillRef idx="0"/>
          <a:effectRef idx="0"/>
          <a:fontRef idx="minor"/>
        </p:style>
        <p:txBody>
          <a:bodyPr lIns="90000" rIns="90000" tIns="45000" bIns="45000">
            <a:noAutofit/>
          </a:bodyPr>
          <a:p>
            <a:pPr marL="343080" indent="-338040">
              <a:lnSpc>
                <a:spcPct val="100000"/>
              </a:lnSpc>
              <a:buClr>
                <a:srgbClr val="003399"/>
              </a:buClr>
              <a:buFont typeface="Arial"/>
              <a:buChar char="•"/>
            </a:pPr>
            <a:r>
              <a:rPr b="1" lang="es-ES" sz="2600" spc="-1" strike="noStrike">
                <a:solidFill>
                  <a:srgbClr val="ffffff"/>
                </a:solidFill>
                <a:latin typeface="Arial "/>
                <a:ea typeface="DejaVu Sans"/>
              </a:rPr>
              <a:t>Que los participantes conozcan las principales técnicas de radioterapia utilizadas y su fundamento físico.</a:t>
            </a:r>
            <a:endParaRPr b="0" lang="en-GB" sz="2600" spc="-1" strike="noStrike">
              <a:latin typeface="Arial"/>
            </a:endParaRPr>
          </a:p>
          <a:p>
            <a:pPr>
              <a:lnSpc>
                <a:spcPct val="100000"/>
              </a:lnSpc>
            </a:pPr>
            <a:endParaRPr b="0" lang="en-GB" sz="2600" spc="-1" strike="noStrike">
              <a:latin typeface="Arial"/>
            </a:endParaRPr>
          </a:p>
        </p:txBody>
      </p:sp>
      <p:sp>
        <p:nvSpPr>
          <p:cNvPr id="104" name="Slide Number Placeholder 3"/>
          <p:cNvSpPr/>
          <p:nvPr/>
        </p:nvSpPr>
        <p:spPr>
          <a:xfrm>
            <a:off x="8472600" y="4862160"/>
            <a:ext cx="504720" cy="215280"/>
          </a:xfrm>
          <a:prstGeom prst="rect">
            <a:avLst/>
          </a:prstGeom>
          <a:noFill/>
          <a:ln w="0">
            <a:noFill/>
          </a:ln>
        </p:spPr>
        <p:style>
          <a:lnRef idx="0"/>
          <a:fillRef idx="0"/>
          <a:effectRef idx="0"/>
          <a:fontRef idx="minor"/>
        </p:style>
        <p:txBody>
          <a:bodyPr lIns="90000" rIns="90000" tIns="45000" bIns="45000">
            <a:noAutofit/>
          </a:bodyPr>
          <a:p>
            <a:pPr algn="r">
              <a:lnSpc>
                <a:spcPct val="100000"/>
              </a:lnSpc>
            </a:pPr>
            <a:fld id="{98305DEE-798B-485C-99FB-DF9F2E80F55F}" type="slidenum">
              <a:rPr b="0" lang="en-US" sz="1000" spc="-1" strike="noStrike">
                <a:solidFill>
                  <a:srgbClr val="3366cc"/>
                </a:solidFill>
                <a:latin typeface="Arial"/>
                <a:ea typeface="DejaVu Sans"/>
              </a:rPr>
              <a:t>1</a:t>
            </a:fld>
            <a:endParaRPr b="0" lang="en-GB" sz="1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766C0570-F56F-4A91-90AD-42FB9F652BFA}" type="slidenum">
              <a:rPr b="0" lang="es-ES" sz="680" spc="-1" strike="noStrike">
                <a:solidFill>
                  <a:srgbClr val="ffffff"/>
                </a:solidFill>
                <a:latin typeface="Arial"/>
                <a:ea typeface="DejaVu Sans"/>
              </a:rPr>
              <a:t>3</a:t>
            </a:fld>
            <a:endParaRPr b="0" lang="en-GB" sz="680" spc="-1" strike="noStrike">
              <a:latin typeface="Arial"/>
            </a:endParaRPr>
          </a:p>
        </p:txBody>
      </p:sp>
      <p:sp>
        <p:nvSpPr>
          <p:cNvPr id="205"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sp>
        <p:nvSpPr>
          <p:cNvPr id="206" name="Text Box 2"/>
          <p:cNvSpPr/>
          <p:nvPr/>
        </p:nvSpPr>
        <p:spPr>
          <a:xfrm>
            <a:off x="-36360" y="1203480"/>
            <a:ext cx="4607280" cy="287100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En la década del 70 ya los equipos TAC tenían un importante desarrollo sin embargo no existían herramientas de tratamiento de imágenes y TPS que permitieran implementar técnicas de simulación y planificación 3D. Fue en la década del 80 que estas herramientas estuvieron disponibles y se implementaron las técnicas de Conformación 3D.</a:t>
            </a:r>
            <a:endParaRPr b="0" lang="en-GB" sz="1800" spc="-1" strike="noStrike">
              <a:latin typeface="Arial"/>
            </a:endParaRPr>
          </a:p>
          <a:p>
            <a:pPr>
              <a:lnSpc>
                <a:spcPct val="90000"/>
              </a:lnSpc>
              <a:spcBef>
                <a:spcPts val="541"/>
              </a:spcBef>
            </a:pPr>
            <a:endParaRPr b="0" lang="en-GB" sz="1800" spc="-1" strike="noStrike">
              <a:latin typeface="Arial"/>
            </a:endParaRPr>
          </a:p>
        </p:txBody>
      </p:sp>
      <p:pic>
        <p:nvPicPr>
          <p:cNvPr id="207" name="Imagen 18" descr=""/>
          <p:cNvPicPr/>
          <p:nvPr/>
        </p:nvPicPr>
        <p:blipFill>
          <a:blip r:embed="rId1"/>
          <a:srcRect l="2798" t="10743" r="3320" b="13583"/>
          <a:stretch/>
        </p:blipFill>
        <p:spPr>
          <a:xfrm>
            <a:off x="4500000" y="1275480"/>
            <a:ext cx="4563360" cy="278604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10F9ABF3-C47F-4F9B-8206-68FD5CCE9CBE}" type="slidenum">
              <a:rPr b="0" lang="es-ES" sz="680" spc="-1" strike="noStrike">
                <a:solidFill>
                  <a:srgbClr val="ffffff"/>
                </a:solidFill>
                <a:latin typeface="Arial"/>
                <a:ea typeface="DejaVu Sans"/>
              </a:rPr>
              <a:t>3</a:t>
            </a:fld>
            <a:endParaRPr b="0" lang="en-GB" sz="680" spc="-1" strike="noStrike">
              <a:latin typeface="Arial"/>
            </a:endParaRPr>
          </a:p>
        </p:txBody>
      </p:sp>
      <p:sp>
        <p:nvSpPr>
          <p:cNvPr id="209" name="Text Box 2"/>
          <p:cNvSpPr/>
          <p:nvPr/>
        </p:nvSpPr>
        <p:spPr>
          <a:xfrm>
            <a:off x="35640" y="535680"/>
            <a:ext cx="5327640" cy="226872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Los equipos TAC utilizados para la simulación de tratamiento conformados 3D deben garantizar que las imágenes sean tomadas en las mismas condiciones en las cuales el paciente será tratado.</a:t>
            </a:r>
            <a:endParaRPr b="0" lang="en-GB" sz="1800" spc="-1" strike="noStrike">
              <a:latin typeface="Arial"/>
            </a:endParaRPr>
          </a:p>
          <a:p>
            <a:pPr lvl="2" marL="922320" indent="-284760">
              <a:lnSpc>
                <a:spcPct val="90000"/>
              </a:lnSpc>
              <a:spcBef>
                <a:spcPts val="541"/>
              </a:spcBef>
              <a:buClr>
                <a:srgbClr val="ffffff"/>
              </a:buClr>
              <a:buFont typeface="Wingdings" charset="2"/>
              <a:buChar char=""/>
            </a:pPr>
            <a:r>
              <a:rPr b="0" lang="es-ES" sz="1800" spc="-1" strike="noStrike">
                <a:solidFill>
                  <a:srgbClr val="ffffff"/>
                </a:solidFill>
                <a:latin typeface="Arial "/>
                <a:ea typeface="DejaVu Sans"/>
              </a:rPr>
              <a:t>Camilla plana.</a:t>
            </a:r>
            <a:endParaRPr b="0" lang="en-GB" sz="1800" spc="-1" strike="noStrike">
              <a:latin typeface="Arial"/>
            </a:endParaRPr>
          </a:p>
          <a:p>
            <a:pPr lvl="2" marL="922320" indent="-284760">
              <a:lnSpc>
                <a:spcPct val="90000"/>
              </a:lnSpc>
              <a:spcBef>
                <a:spcPts val="541"/>
              </a:spcBef>
              <a:buClr>
                <a:srgbClr val="ffffff"/>
              </a:buClr>
              <a:buFont typeface="Wingdings" charset="2"/>
              <a:buChar char=""/>
            </a:pPr>
            <a:r>
              <a:rPr b="0" lang="es-ES" sz="1800" spc="-1" strike="noStrike">
                <a:solidFill>
                  <a:srgbClr val="ffffff"/>
                </a:solidFill>
                <a:latin typeface="Arial "/>
                <a:ea typeface="DejaVu Sans"/>
              </a:rPr>
              <a:t>Láser para posicionamiento.</a:t>
            </a:r>
            <a:endParaRPr b="0" lang="en-GB" sz="1800" spc="-1" strike="noStrike">
              <a:latin typeface="Arial"/>
            </a:endParaRPr>
          </a:p>
          <a:p>
            <a:pPr lvl="2" marL="922320" indent="-284760">
              <a:lnSpc>
                <a:spcPct val="90000"/>
              </a:lnSpc>
              <a:spcBef>
                <a:spcPts val="541"/>
              </a:spcBef>
              <a:buClr>
                <a:srgbClr val="ffffff"/>
              </a:buClr>
              <a:buFont typeface="Wingdings" charset="2"/>
              <a:buChar char=""/>
            </a:pPr>
            <a:r>
              <a:rPr b="0" lang="es-ES" sz="1800" spc="-1" strike="noStrike">
                <a:solidFill>
                  <a:srgbClr val="ffffff"/>
                </a:solidFill>
                <a:latin typeface="Arial "/>
                <a:ea typeface="DejaVu Sans"/>
              </a:rPr>
              <a:t>Mayor diámetro del anillo de detectores.</a:t>
            </a:r>
            <a:endParaRPr b="0" lang="en-GB" sz="1800" spc="-1" strike="noStrike">
              <a:latin typeface="Arial"/>
            </a:endParaRPr>
          </a:p>
        </p:txBody>
      </p:sp>
      <p:sp>
        <p:nvSpPr>
          <p:cNvPr id="210"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pic>
        <p:nvPicPr>
          <p:cNvPr id="211" name="Picture 3" descr=""/>
          <p:cNvPicPr/>
          <p:nvPr/>
        </p:nvPicPr>
        <p:blipFill>
          <a:blip r:embed="rId1"/>
          <a:srcRect l="-369" t="0" r="0" b="0"/>
          <a:stretch/>
        </p:blipFill>
        <p:spPr>
          <a:xfrm>
            <a:off x="1835640" y="3578760"/>
            <a:ext cx="4463280" cy="1512360"/>
          </a:xfrm>
          <a:prstGeom prst="rect">
            <a:avLst/>
          </a:prstGeom>
          <a:ln w="0">
            <a:noFill/>
          </a:ln>
        </p:spPr>
      </p:pic>
      <p:sp>
        <p:nvSpPr>
          <p:cNvPr id="212" name="Elipse 5"/>
          <p:cNvSpPr/>
          <p:nvPr/>
        </p:nvSpPr>
        <p:spPr>
          <a:xfrm>
            <a:off x="2484000" y="3795840"/>
            <a:ext cx="2014920" cy="893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p:style>
      </p:sp>
      <p:pic>
        <p:nvPicPr>
          <p:cNvPr id="213" name="Imagen 7" descr=""/>
          <p:cNvPicPr/>
          <p:nvPr/>
        </p:nvPicPr>
        <p:blipFill>
          <a:blip r:embed="rId2"/>
          <a:stretch/>
        </p:blipFill>
        <p:spPr>
          <a:xfrm>
            <a:off x="5657760" y="699480"/>
            <a:ext cx="3417480" cy="3198600"/>
          </a:xfrm>
          <a:prstGeom prst="rect">
            <a:avLst/>
          </a:prstGeom>
          <a:ln w="0">
            <a:noFill/>
          </a:ln>
        </p:spPr>
      </p:pic>
      <p:sp>
        <p:nvSpPr>
          <p:cNvPr id="214" name="Rectángulo 1"/>
          <p:cNvSpPr/>
          <p:nvPr/>
        </p:nvSpPr>
        <p:spPr>
          <a:xfrm>
            <a:off x="6444360" y="2179800"/>
            <a:ext cx="862920" cy="318600"/>
          </a:xfrm>
          <a:prstGeom prst="rect">
            <a:avLst/>
          </a:prstGeom>
          <a:solidFill>
            <a:srgbClr val="7fd13b"/>
          </a:solidFill>
          <a:ln>
            <a:solidFill>
              <a:srgbClr val="5d9a2b"/>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55113BB9-AD2B-41E7-B197-951BE3F2B991}" type="slidenum">
              <a:rPr b="0" lang="es-ES" sz="680" spc="-1" strike="noStrike">
                <a:solidFill>
                  <a:srgbClr val="ffffff"/>
                </a:solidFill>
                <a:latin typeface="Arial"/>
                <a:ea typeface="DejaVu Sans"/>
              </a:rPr>
              <a:t>3</a:t>
            </a:fld>
            <a:endParaRPr b="0" lang="en-GB" sz="680" spc="-1" strike="noStrike">
              <a:latin typeface="Arial"/>
            </a:endParaRPr>
          </a:p>
        </p:txBody>
      </p:sp>
      <p:sp>
        <p:nvSpPr>
          <p:cNvPr id="216" name="Text Box 2"/>
          <p:cNvSpPr/>
          <p:nvPr/>
        </p:nvSpPr>
        <p:spPr>
          <a:xfrm>
            <a:off x="35640" y="944640"/>
            <a:ext cx="5111640" cy="4113000"/>
          </a:xfrm>
          <a:prstGeom prst="rect">
            <a:avLst/>
          </a:prstGeom>
          <a:noFill/>
          <a:ln w="0">
            <a:noFill/>
          </a:ln>
        </p:spPr>
        <p:style>
          <a:lnRef idx="0"/>
          <a:fillRef idx="0"/>
          <a:effectRef idx="0"/>
          <a:fontRef idx="minor"/>
        </p:style>
        <p:txBody>
          <a:bodyPr lIns="90000" rIns="90000" tIns="45000" bIns="45000">
            <a:spAutoFit/>
          </a:bodyPr>
          <a:p>
            <a:pPr marL="457200" indent="-456120">
              <a:lnSpc>
                <a:spcPct val="100000"/>
              </a:lnSpc>
              <a:buClr>
                <a:srgbClr val="ffffff"/>
              </a:buClr>
              <a:buFont typeface="Arial"/>
              <a:buAutoNum type="arabicPeriod"/>
            </a:pPr>
            <a:r>
              <a:rPr b="0" lang="es-MX" sz="2400" spc="-1" strike="noStrike">
                <a:solidFill>
                  <a:srgbClr val="ffffff"/>
                </a:solidFill>
                <a:latin typeface="Arial"/>
                <a:ea typeface="DejaVu Sans"/>
              </a:rPr>
              <a:t>Posicionamiento</a:t>
            </a:r>
            <a:endParaRPr b="0" lang="en-GB" sz="2400" spc="-1" strike="noStrike">
              <a:latin typeface="Arial"/>
            </a:endParaRPr>
          </a:p>
          <a:p>
            <a:pPr marL="457200" indent="-456120">
              <a:lnSpc>
                <a:spcPct val="100000"/>
              </a:lnSpc>
              <a:buClr>
                <a:srgbClr val="ffffff"/>
              </a:buClr>
              <a:buFont typeface="Arial"/>
              <a:buAutoNum type="arabicPeriod"/>
            </a:pPr>
            <a:r>
              <a:rPr b="0" lang="es-MX" sz="2400" spc="-1" strike="noStrike">
                <a:solidFill>
                  <a:srgbClr val="ffffff"/>
                </a:solidFill>
                <a:latin typeface="Arial"/>
                <a:ea typeface="DejaVu Sans"/>
              </a:rPr>
              <a:t>Colocación de accesorios de inmovilización y alineamiento</a:t>
            </a:r>
            <a:endParaRPr b="0" lang="en-GB" sz="2400" spc="-1" strike="noStrike">
              <a:latin typeface="Arial"/>
            </a:endParaRPr>
          </a:p>
          <a:p>
            <a:pPr marL="457200" indent="-456120">
              <a:lnSpc>
                <a:spcPct val="100000"/>
              </a:lnSpc>
              <a:buClr>
                <a:srgbClr val="ffffff"/>
              </a:buClr>
              <a:buFont typeface="Arial"/>
              <a:buAutoNum type="arabicPeriod"/>
            </a:pPr>
            <a:r>
              <a:rPr b="0" lang="es-MX" sz="2400" spc="-1" strike="noStrike">
                <a:solidFill>
                  <a:srgbClr val="ffffff"/>
                </a:solidFill>
                <a:latin typeface="Arial"/>
                <a:ea typeface="DejaVu Sans"/>
              </a:rPr>
              <a:t>Espesor de cortes</a:t>
            </a:r>
            <a:endParaRPr b="0" lang="en-GB" sz="2400" spc="-1" strike="noStrike">
              <a:latin typeface="Arial"/>
            </a:endParaRPr>
          </a:p>
          <a:p>
            <a:pPr marL="457200" indent="-456120">
              <a:lnSpc>
                <a:spcPct val="100000"/>
              </a:lnSpc>
              <a:buClr>
                <a:srgbClr val="ffffff"/>
              </a:buClr>
              <a:buFont typeface="Arial"/>
              <a:buAutoNum type="arabicPeriod"/>
            </a:pPr>
            <a:r>
              <a:rPr b="0" lang="es-MX" sz="2400" spc="-1" strike="noStrike">
                <a:solidFill>
                  <a:srgbClr val="ffffff"/>
                </a:solidFill>
                <a:latin typeface="Arial"/>
                <a:ea typeface="DejaVu Sans"/>
              </a:rPr>
              <a:t>Medio de contraste</a:t>
            </a:r>
            <a:endParaRPr b="0" lang="en-GB" sz="2400" spc="-1" strike="noStrike">
              <a:latin typeface="Arial"/>
            </a:endParaRPr>
          </a:p>
          <a:p>
            <a:pPr marL="457200" indent="-456120">
              <a:lnSpc>
                <a:spcPct val="100000"/>
              </a:lnSpc>
              <a:buClr>
                <a:srgbClr val="ffffff"/>
              </a:buClr>
              <a:buFont typeface="Arial"/>
              <a:buAutoNum type="arabicPeriod"/>
            </a:pPr>
            <a:r>
              <a:rPr b="0" lang="es-MX" sz="2400" spc="-1" strike="noStrike">
                <a:solidFill>
                  <a:srgbClr val="ffffff"/>
                </a:solidFill>
                <a:latin typeface="Arial"/>
                <a:ea typeface="DejaVu Sans"/>
              </a:rPr>
              <a:t>Marcación de región de exploración</a:t>
            </a:r>
            <a:endParaRPr b="0" lang="en-GB" sz="2400" spc="-1" strike="noStrike">
              <a:latin typeface="Arial"/>
            </a:endParaRPr>
          </a:p>
          <a:p>
            <a:pPr marL="457200" indent="-456120">
              <a:lnSpc>
                <a:spcPct val="100000"/>
              </a:lnSpc>
              <a:buClr>
                <a:srgbClr val="ffffff"/>
              </a:buClr>
              <a:buFont typeface="Arial"/>
              <a:buAutoNum type="arabicPeriod"/>
            </a:pPr>
            <a:r>
              <a:rPr b="0" lang="es-MX" sz="2400" spc="-1" strike="noStrike">
                <a:solidFill>
                  <a:srgbClr val="ffffff"/>
                </a:solidFill>
                <a:latin typeface="Arial"/>
                <a:ea typeface="DejaVu Sans"/>
              </a:rPr>
              <a:t>Adquisición de las imágenes de TAC</a:t>
            </a:r>
            <a:endParaRPr b="0" lang="en-GB" sz="2400" spc="-1" strike="noStrike">
              <a:latin typeface="Arial"/>
            </a:endParaRPr>
          </a:p>
          <a:p>
            <a:pPr marL="457200" indent="-456120">
              <a:lnSpc>
                <a:spcPct val="100000"/>
              </a:lnSpc>
              <a:buClr>
                <a:srgbClr val="ffffff"/>
              </a:buClr>
              <a:buFont typeface="Arial"/>
              <a:buAutoNum type="arabicPeriod"/>
            </a:pPr>
            <a:r>
              <a:rPr b="0" lang="es-MX" sz="2400" spc="-1" strike="noStrike">
                <a:solidFill>
                  <a:srgbClr val="ffffff"/>
                </a:solidFill>
                <a:latin typeface="Arial"/>
                <a:ea typeface="DejaVu Sans"/>
              </a:rPr>
              <a:t>Transferencia de imágenes al planificador</a:t>
            </a:r>
            <a:endParaRPr b="0" lang="en-GB" sz="2400" spc="-1" strike="noStrike">
              <a:latin typeface="Arial"/>
            </a:endParaRPr>
          </a:p>
        </p:txBody>
      </p:sp>
      <p:sp>
        <p:nvSpPr>
          <p:cNvPr id="217"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sp>
        <p:nvSpPr>
          <p:cNvPr id="218" name="CuadroTexto 2"/>
          <p:cNvSpPr/>
          <p:nvPr/>
        </p:nvSpPr>
        <p:spPr>
          <a:xfrm>
            <a:off x="2627640" y="555480"/>
            <a:ext cx="475128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Simulación 3D incluye los pasos siguientes</a:t>
            </a:r>
            <a:endParaRPr b="0" lang="en-GB" sz="1800" spc="-1" strike="noStrike">
              <a:latin typeface="Arial"/>
            </a:endParaRPr>
          </a:p>
        </p:txBody>
      </p:sp>
      <p:pic>
        <p:nvPicPr>
          <p:cNvPr id="219" name="Imagen 6" descr=""/>
          <p:cNvPicPr/>
          <p:nvPr/>
        </p:nvPicPr>
        <p:blipFill>
          <a:blip r:embed="rId1"/>
          <a:srcRect l="6148" t="55901" r="39352" b="0"/>
          <a:stretch/>
        </p:blipFill>
        <p:spPr>
          <a:xfrm>
            <a:off x="5796000" y="1203480"/>
            <a:ext cx="2236680" cy="1731240"/>
          </a:xfrm>
          <a:prstGeom prst="rect">
            <a:avLst/>
          </a:prstGeom>
          <a:ln w="0">
            <a:noFill/>
          </a:ln>
        </p:spPr>
      </p:pic>
      <p:sp>
        <p:nvSpPr>
          <p:cNvPr id="220" name="Rectángulo 1"/>
          <p:cNvSpPr/>
          <p:nvPr/>
        </p:nvSpPr>
        <p:spPr>
          <a:xfrm>
            <a:off x="6228360" y="1635480"/>
            <a:ext cx="646920" cy="301680"/>
          </a:xfrm>
          <a:prstGeom prst="rect">
            <a:avLst/>
          </a:prstGeom>
          <a:solidFill>
            <a:srgbClr val="7fd13b"/>
          </a:solidFill>
          <a:ln>
            <a:solidFill>
              <a:srgbClr val="5d9a2b"/>
            </a:solidFill>
          </a:ln>
        </p:spPr>
        <p:style>
          <a:lnRef idx="2">
            <a:schemeClr val="accent1">
              <a:shade val="50000"/>
            </a:schemeClr>
          </a:lnRef>
          <a:fillRef idx="1">
            <a:schemeClr val="accent1"/>
          </a:fillRef>
          <a:effectRef idx="0">
            <a:schemeClr val="accent1"/>
          </a:effectRef>
          <a:fontRef idx="minor"/>
        </p:style>
      </p:sp>
      <p:pic>
        <p:nvPicPr>
          <p:cNvPr id="221" name="Imagen 8" descr=""/>
          <p:cNvPicPr/>
          <p:nvPr/>
        </p:nvPicPr>
        <p:blipFill>
          <a:blip r:embed="rId2"/>
          <a:srcRect l="64373" t="0" r="0" b="54022"/>
          <a:stretch/>
        </p:blipFill>
        <p:spPr>
          <a:xfrm>
            <a:off x="6237360" y="3104280"/>
            <a:ext cx="1909800" cy="17114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C51F60AB-84C3-4D97-B0D0-4FAAEABD3382}" type="slidenum">
              <a:rPr b="0" lang="es-ES" sz="680" spc="-1" strike="noStrike">
                <a:solidFill>
                  <a:srgbClr val="ffffff"/>
                </a:solidFill>
                <a:latin typeface="Arial"/>
                <a:ea typeface="DejaVu Sans"/>
              </a:rPr>
              <a:t>3</a:t>
            </a:fld>
            <a:endParaRPr b="0" lang="en-GB" sz="680" spc="-1" strike="noStrike">
              <a:latin typeface="Arial"/>
            </a:endParaRPr>
          </a:p>
        </p:txBody>
      </p:sp>
      <p:sp>
        <p:nvSpPr>
          <p:cNvPr id="223" name="Text Box 2"/>
          <p:cNvSpPr/>
          <p:nvPr/>
        </p:nvSpPr>
        <p:spPr>
          <a:xfrm>
            <a:off x="-36360" y="1203480"/>
            <a:ext cx="4031280" cy="374832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Permite obtener información 3D la lesión y de los órganos de riesgos.</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Permite delimitar “corte a corte” la lesión, órganos de riesgo y tejido sano.</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Permite tener información sobre las diferentes densidades de los tejidos y considerar las diferentes densidades en el plan de tratamiento.</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Se reduce significativamente las incertidumbres sobre la forma y tamaño de la lesión a tratar.</a:t>
            </a:r>
            <a:endParaRPr b="0" lang="en-GB" sz="1800" spc="-1" strike="noStrike">
              <a:latin typeface="Arial"/>
            </a:endParaRPr>
          </a:p>
        </p:txBody>
      </p:sp>
      <p:sp>
        <p:nvSpPr>
          <p:cNvPr id="224"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sp>
        <p:nvSpPr>
          <p:cNvPr id="225" name="CuadroTexto 2"/>
          <p:cNvSpPr/>
          <p:nvPr/>
        </p:nvSpPr>
        <p:spPr>
          <a:xfrm>
            <a:off x="2123640" y="483480"/>
            <a:ext cx="525564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Ventajas y Desventajas de la Simulación 3D</a:t>
            </a:r>
            <a:endParaRPr b="0" lang="en-GB" sz="1800" spc="-1" strike="noStrike">
              <a:latin typeface="Arial"/>
            </a:endParaRPr>
          </a:p>
        </p:txBody>
      </p:sp>
      <p:sp>
        <p:nvSpPr>
          <p:cNvPr id="226" name="CuadroTexto 1"/>
          <p:cNvSpPr/>
          <p:nvPr/>
        </p:nvSpPr>
        <p:spPr>
          <a:xfrm>
            <a:off x="971640" y="852840"/>
            <a:ext cx="259128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Ventajas</a:t>
            </a:r>
            <a:endParaRPr b="0" lang="en-GB" sz="1800" spc="-1" strike="noStrike">
              <a:latin typeface="Arial"/>
            </a:endParaRPr>
          </a:p>
        </p:txBody>
      </p:sp>
      <p:sp>
        <p:nvSpPr>
          <p:cNvPr id="227" name="CuadroTexto 7"/>
          <p:cNvSpPr/>
          <p:nvPr/>
        </p:nvSpPr>
        <p:spPr>
          <a:xfrm>
            <a:off x="5364000" y="843480"/>
            <a:ext cx="259128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Desventajas</a:t>
            </a:r>
            <a:endParaRPr b="0" lang="en-GB" sz="1800" spc="-1" strike="noStrike">
              <a:latin typeface="Arial"/>
            </a:endParaRPr>
          </a:p>
        </p:txBody>
      </p:sp>
      <p:sp>
        <p:nvSpPr>
          <p:cNvPr id="228" name="Text Box 2"/>
          <p:cNvSpPr/>
          <p:nvPr/>
        </p:nvSpPr>
        <p:spPr>
          <a:xfrm>
            <a:off x="3924000" y="1203480"/>
            <a:ext cx="5183640" cy="1391400"/>
          </a:xfrm>
          <a:prstGeom prst="rect">
            <a:avLst/>
          </a:prstGeom>
          <a:noFill/>
          <a:ln w="0">
            <a:noFill/>
          </a:ln>
        </p:spPr>
        <p:style>
          <a:lnRef idx="0"/>
          <a:fillRef idx="0"/>
          <a:effectRef idx="0"/>
          <a:fontRef idx="minor"/>
        </p:style>
        <p:txBody>
          <a:bodyPr lIns="90000" rIns="90000" tIns="45000" bIns="45000">
            <a:spAutoFit/>
          </a:bodyPr>
          <a:p>
            <a:pPr lvl="1" marL="457200" indent="-276840">
              <a:lnSpc>
                <a:spcPct val="90000"/>
              </a:lnSpc>
              <a:spcBef>
                <a:spcPts val="541"/>
              </a:spcBef>
              <a:buClr>
                <a:srgbClr val="ffffff"/>
              </a:buClr>
              <a:buFont typeface="Symbol"/>
              <a:buChar char=""/>
            </a:pPr>
            <a:r>
              <a:rPr b="0" lang="es-MX" sz="1800" spc="-1" strike="noStrike">
                <a:solidFill>
                  <a:srgbClr val="ffffff"/>
                </a:solidFill>
                <a:latin typeface="Arial "/>
                <a:ea typeface="DejaVu Sans"/>
              </a:rPr>
              <a:t>El proceso de simulación consume mucho tiempo en comparación con la simulación 2D.</a:t>
            </a:r>
            <a:endParaRPr b="0" lang="en-GB" sz="1800" spc="-1" strike="noStrike">
              <a:latin typeface="Arial"/>
            </a:endParaRPr>
          </a:p>
          <a:p>
            <a:pPr lvl="1" marL="457200" indent="-276840">
              <a:lnSpc>
                <a:spcPct val="90000"/>
              </a:lnSpc>
              <a:spcBef>
                <a:spcPts val="541"/>
              </a:spcBef>
              <a:buClr>
                <a:srgbClr val="ffffff"/>
              </a:buClr>
              <a:buFont typeface="Symbol"/>
              <a:buChar char=""/>
            </a:pPr>
            <a:r>
              <a:rPr b="0" lang="es-ES" sz="1800" spc="-1" strike="noStrike">
                <a:solidFill>
                  <a:srgbClr val="ffffff"/>
                </a:solidFill>
                <a:latin typeface="Arial "/>
                <a:ea typeface="DejaVu Sans"/>
              </a:rPr>
              <a:t>La planificación es mucho mas compleja y requiere mas recursos.</a:t>
            </a:r>
            <a:endParaRPr b="0" lang="en-GB" sz="1800" spc="-1" strike="noStrike">
              <a:latin typeface="Arial"/>
            </a:endParaRPr>
          </a:p>
        </p:txBody>
      </p:sp>
      <p:pic>
        <p:nvPicPr>
          <p:cNvPr id="229" name="Imagen 12" descr=""/>
          <p:cNvPicPr/>
          <p:nvPr/>
        </p:nvPicPr>
        <p:blipFill>
          <a:blip r:embed="rId1"/>
          <a:stretch/>
        </p:blipFill>
        <p:spPr>
          <a:xfrm>
            <a:off x="4932000" y="2787840"/>
            <a:ext cx="2879280" cy="224640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92D81314-8070-4651-85B5-0B43464E88AC}" type="slidenum">
              <a:rPr b="0" lang="es-ES" sz="680" spc="-1" strike="noStrike">
                <a:solidFill>
                  <a:srgbClr val="ffffff"/>
                </a:solidFill>
                <a:latin typeface="Arial"/>
                <a:ea typeface="DejaVu Sans"/>
              </a:rPr>
              <a:t>3</a:t>
            </a:fld>
            <a:endParaRPr b="0" lang="en-GB" sz="680" spc="-1" strike="noStrike">
              <a:latin typeface="Arial"/>
            </a:endParaRPr>
          </a:p>
        </p:txBody>
      </p:sp>
      <p:sp>
        <p:nvSpPr>
          <p:cNvPr id="231" name="Text Box 3"/>
          <p:cNvSpPr/>
          <p:nvPr/>
        </p:nvSpPr>
        <p:spPr>
          <a:xfrm>
            <a:off x="0" y="51480"/>
            <a:ext cx="8891280" cy="4856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301"/>
              </a:spcBef>
            </a:pPr>
            <a:r>
              <a:rPr b="1" lang="es-MX" sz="2000" spc="-1" strike="noStrike">
                <a:solidFill>
                  <a:srgbClr val="ffffff"/>
                </a:solidFill>
                <a:latin typeface="Arial "/>
                <a:ea typeface="DejaVu Sans"/>
              </a:rPr>
              <a:t>Técnicas, según el método de simulación y planificación empleado</a:t>
            </a:r>
            <a:r>
              <a:rPr b="1" lang="es-MX" sz="2600" spc="-1" strike="noStrike">
                <a:solidFill>
                  <a:srgbClr val="ffffff"/>
                </a:solidFill>
                <a:latin typeface="Arial "/>
                <a:ea typeface="DejaVu Sans"/>
              </a:rPr>
              <a:t>.</a:t>
            </a:r>
            <a:endParaRPr b="0" lang="en-GB" sz="2600" spc="-1" strike="noStrike">
              <a:latin typeface="Arial"/>
            </a:endParaRPr>
          </a:p>
        </p:txBody>
      </p:sp>
      <p:sp>
        <p:nvSpPr>
          <p:cNvPr id="232" name="CuadroTexto 2"/>
          <p:cNvSpPr/>
          <p:nvPr/>
        </p:nvSpPr>
        <p:spPr>
          <a:xfrm>
            <a:off x="2627640" y="555480"/>
            <a:ext cx="359928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MX" sz="1800" spc="-1" strike="noStrike">
                <a:solidFill>
                  <a:srgbClr val="ffffff"/>
                </a:solidFill>
                <a:latin typeface="Arial"/>
                <a:ea typeface="DejaVu Sans"/>
              </a:rPr>
              <a:t>La Planificación 3D contempla:</a:t>
            </a:r>
            <a:endParaRPr b="0" lang="en-GB" sz="1800" spc="-1" strike="noStrike">
              <a:latin typeface="Arial"/>
            </a:endParaRPr>
          </a:p>
        </p:txBody>
      </p:sp>
      <p:sp>
        <p:nvSpPr>
          <p:cNvPr id="233" name="Text Box 2"/>
          <p:cNvSpPr/>
          <p:nvPr/>
        </p:nvSpPr>
        <p:spPr>
          <a:xfrm>
            <a:off x="35640" y="946440"/>
            <a:ext cx="6263640" cy="4053600"/>
          </a:xfrm>
          <a:prstGeom prst="rect">
            <a:avLst/>
          </a:prstGeom>
          <a:noFill/>
          <a:ln w="0">
            <a:noFill/>
          </a:ln>
        </p:spPr>
        <p:style>
          <a:lnRef idx="0"/>
          <a:fillRef idx="0"/>
          <a:effectRef idx="0"/>
          <a:fontRef idx="minor"/>
        </p:style>
        <p:txBody>
          <a:bodyPr lIns="90000" rIns="90000" tIns="45000" bIns="45000">
            <a:spAutoFit/>
          </a:bodyPr>
          <a:p>
            <a:pPr marL="343080" indent="-342000">
              <a:lnSpc>
                <a:spcPct val="100000"/>
              </a:lnSpc>
              <a:buClr>
                <a:srgbClr val="ffffff"/>
              </a:buClr>
              <a:buFont typeface="Arial"/>
              <a:buChar char="•"/>
            </a:pPr>
            <a:r>
              <a:rPr b="0" lang="es-MX" sz="2000" spc="-1" strike="noStrike">
                <a:solidFill>
                  <a:srgbClr val="ffffff"/>
                </a:solidFill>
                <a:latin typeface="Arial"/>
                <a:ea typeface="DejaVu Sans"/>
              </a:rPr>
              <a:t>Obtener la imagen 3D para ser utilizada en el TPS,</a:t>
            </a:r>
            <a:endParaRPr b="0" lang="en-GB" sz="2000" spc="-1" strike="noStrike">
              <a:latin typeface="Arial"/>
            </a:endParaRPr>
          </a:p>
          <a:p>
            <a:pPr marL="343080" indent="-342000">
              <a:lnSpc>
                <a:spcPct val="100000"/>
              </a:lnSpc>
              <a:buClr>
                <a:srgbClr val="ffffff"/>
              </a:buClr>
              <a:buFont typeface="Arial"/>
              <a:buChar char="•"/>
            </a:pPr>
            <a:r>
              <a:rPr b="0" lang="es-MX" sz="2000" spc="-1" strike="noStrike">
                <a:solidFill>
                  <a:srgbClr val="ffffff"/>
                </a:solidFill>
                <a:latin typeface="Arial"/>
                <a:ea typeface="DejaVu Sans"/>
              </a:rPr>
              <a:t>Delineación de los volúmenes en las imágenes de TAC incluyendo la definición del tumor y estructuras anatómicas importantes (órganos de riesgo),</a:t>
            </a:r>
            <a:endParaRPr b="0" lang="en-GB" sz="2000" spc="-1" strike="noStrike">
              <a:latin typeface="Arial"/>
            </a:endParaRPr>
          </a:p>
          <a:p>
            <a:pPr marL="343080" indent="-342000">
              <a:lnSpc>
                <a:spcPct val="100000"/>
              </a:lnSpc>
              <a:buClr>
                <a:srgbClr val="ffffff"/>
              </a:buClr>
              <a:buFont typeface="Arial"/>
              <a:buChar char="•"/>
            </a:pPr>
            <a:r>
              <a:rPr b="0" lang="es-MX" sz="2000" spc="-1" strike="noStrike">
                <a:solidFill>
                  <a:srgbClr val="ffffff"/>
                </a:solidFill>
                <a:latin typeface="Arial"/>
                <a:ea typeface="DejaVu Sans"/>
              </a:rPr>
              <a:t>Simulación virtual para definir los haces que serán utilizados,</a:t>
            </a:r>
            <a:endParaRPr b="0" lang="en-GB" sz="2000" spc="-1" strike="noStrike">
              <a:latin typeface="Arial"/>
            </a:endParaRPr>
          </a:p>
          <a:p>
            <a:pPr marL="343080" indent="-342000">
              <a:lnSpc>
                <a:spcPct val="100000"/>
              </a:lnSpc>
              <a:buClr>
                <a:srgbClr val="ffffff"/>
              </a:buClr>
              <a:buFont typeface="Arial"/>
              <a:buChar char="•"/>
            </a:pPr>
            <a:r>
              <a:rPr b="0" lang="es-MX" sz="2000" spc="-1" strike="noStrike">
                <a:solidFill>
                  <a:srgbClr val="ffffff"/>
                </a:solidFill>
                <a:latin typeface="Arial"/>
                <a:ea typeface="DejaVu Sans"/>
              </a:rPr>
              <a:t>Especificación de las dosis a los volúmenes blancos y órganos de riesgos,</a:t>
            </a:r>
            <a:endParaRPr b="0" lang="en-GB" sz="2000" spc="-1" strike="noStrike">
              <a:latin typeface="Arial"/>
            </a:endParaRPr>
          </a:p>
          <a:p>
            <a:pPr marL="343080" indent="-342000">
              <a:lnSpc>
                <a:spcPct val="100000"/>
              </a:lnSpc>
              <a:buClr>
                <a:srgbClr val="ffffff"/>
              </a:buClr>
              <a:buFont typeface="Arial"/>
              <a:buChar char="•"/>
            </a:pPr>
            <a:r>
              <a:rPr b="0" lang="es-MX" sz="2000" spc="-1" strike="noStrike">
                <a:solidFill>
                  <a:srgbClr val="ffffff"/>
                </a:solidFill>
                <a:latin typeface="Arial"/>
                <a:ea typeface="DejaVu Sans"/>
              </a:rPr>
              <a:t>Cálculo computarizado de las dosis tridimensional.</a:t>
            </a:r>
            <a:endParaRPr b="0" lang="en-GB" sz="2000" spc="-1" strike="noStrike">
              <a:latin typeface="Arial"/>
            </a:endParaRPr>
          </a:p>
          <a:p>
            <a:pPr marL="343080" indent="-342000">
              <a:lnSpc>
                <a:spcPct val="100000"/>
              </a:lnSpc>
              <a:buClr>
                <a:srgbClr val="ffffff"/>
              </a:buClr>
              <a:buFont typeface="Arial"/>
              <a:buChar char="•"/>
            </a:pPr>
            <a:r>
              <a:rPr b="0" lang="es-MX" sz="2000" spc="-1" strike="noStrike">
                <a:solidFill>
                  <a:srgbClr val="ffffff"/>
                </a:solidFill>
                <a:latin typeface="Arial"/>
                <a:ea typeface="DejaVu Sans"/>
              </a:rPr>
              <a:t>Evaluación del plan y optimización de las distribuciones de dosis</a:t>
            </a:r>
            <a:endParaRPr b="0" lang="en-GB" sz="2000" spc="-1" strike="noStrike">
              <a:latin typeface="Arial"/>
            </a:endParaRPr>
          </a:p>
        </p:txBody>
      </p:sp>
      <p:pic>
        <p:nvPicPr>
          <p:cNvPr id="234" name="Imagen 19" descr=""/>
          <p:cNvPicPr/>
          <p:nvPr/>
        </p:nvPicPr>
        <p:blipFill>
          <a:blip r:embed="rId1"/>
          <a:srcRect l="40388" t="15591" r="17193" b="15876"/>
          <a:stretch/>
        </p:blipFill>
        <p:spPr>
          <a:xfrm>
            <a:off x="6444360" y="1635480"/>
            <a:ext cx="2698560" cy="259128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Text Box 2"/>
          <p:cNvSpPr/>
          <p:nvPr/>
        </p:nvSpPr>
        <p:spPr>
          <a:xfrm>
            <a:off x="0" y="650880"/>
            <a:ext cx="5002560" cy="3656520"/>
          </a:xfrm>
          <a:prstGeom prst="rect">
            <a:avLst/>
          </a:prstGeom>
          <a:noFill/>
          <a:ln w="0">
            <a:noFill/>
          </a:ln>
        </p:spPr>
        <p:style>
          <a:lnRef idx="0"/>
          <a:fillRef idx="0"/>
          <a:effectRef idx="0"/>
          <a:fontRef idx="minor"/>
        </p:style>
        <p:txBody>
          <a:bodyPr lIns="90000" rIns="90000" tIns="45000" bIns="45000">
            <a:spAutoFit/>
          </a:bodyPr>
          <a:p>
            <a:pPr lvl="1" marL="361800" indent="-181440" algn="just">
              <a:lnSpc>
                <a:spcPct val="90000"/>
              </a:lnSpc>
              <a:spcBef>
                <a:spcPts val="901"/>
              </a:spcBef>
              <a:buClr>
                <a:srgbClr val="ffffff"/>
              </a:buClr>
              <a:buFont typeface="Symbol"/>
              <a:buChar char=""/>
            </a:pPr>
            <a:r>
              <a:rPr b="0" i="1" lang="es-ES" sz="1800" spc="-1" strike="noStrike">
                <a:solidFill>
                  <a:srgbClr val="ffffff"/>
                </a:solidFill>
                <a:latin typeface="Arial"/>
                <a:ea typeface="DejaVu Sans"/>
              </a:rPr>
              <a:t>En la teleterapia conformada aunque la dosis se ajusta al tamaño y la forma de la lesión la intensidad de dosis que recibe todo el volumen de la lesión es la misma. Esto implica que el tejido sano que rodea la lesión recibe inevitablemente una magnitud de dosis relativamente alta.</a:t>
            </a:r>
            <a:endParaRPr b="0" lang="en-GB" sz="1800" spc="-1" strike="noStrike">
              <a:latin typeface="Arial"/>
            </a:endParaRPr>
          </a:p>
          <a:p>
            <a:pPr lvl="1" marL="361800" indent="-181440" algn="just">
              <a:lnSpc>
                <a:spcPct val="90000"/>
              </a:lnSpc>
              <a:spcBef>
                <a:spcPts val="901"/>
              </a:spcBef>
              <a:buClr>
                <a:srgbClr val="ffffff"/>
              </a:buClr>
              <a:buFont typeface="Symbol"/>
              <a:buChar char=""/>
            </a:pPr>
            <a:r>
              <a:rPr b="0" i="1" lang="es-ES" sz="1800" spc="-1" strike="noStrike">
                <a:solidFill>
                  <a:srgbClr val="ffffff"/>
                </a:solidFill>
                <a:latin typeface="Arial"/>
                <a:ea typeface="DejaVu Sans"/>
              </a:rPr>
              <a:t>En la IMRT se busca escalar dosis en el tumor sin que aumente la dosis al tejido sano circundante para lo cual la solución es aumentar la intensidad de dosis en aquellas áreas del volumen del tumor donde ello puede lograrse sin afectar la dosis en el tejido sano.</a:t>
            </a:r>
            <a:endParaRPr b="0" lang="en-GB" sz="1800" spc="-1" strike="noStrike">
              <a:latin typeface="Arial"/>
            </a:endParaRPr>
          </a:p>
        </p:txBody>
      </p:sp>
      <p:sp>
        <p:nvSpPr>
          <p:cNvPr id="236" name="Text Box 7"/>
          <p:cNvSpPr/>
          <p:nvPr/>
        </p:nvSpPr>
        <p:spPr>
          <a:xfrm>
            <a:off x="324000" y="86760"/>
            <a:ext cx="8818920" cy="47340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839"/>
              </a:spcBef>
            </a:pPr>
            <a:r>
              <a:rPr b="1" lang="es-ES" sz="2800" spc="-1" strike="noStrike">
                <a:solidFill>
                  <a:srgbClr val="ffffff"/>
                </a:solidFill>
                <a:latin typeface="Arial"/>
                <a:ea typeface="DejaVu Sans"/>
              </a:rPr>
              <a:t>Técnicas de tratamientos de Intensidad Modulada</a:t>
            </a:r>
            <a:endParaRPr b="0" lang="en-GB" sz="2800" spc="-1" strike="noStrike">
              <a:latin typeface="Arial"/>
            </a:endParaRPr>
          </a:p>
        </p:txBody>
      </p:sp>
      <p:grpSp>
        <p:nvGrpSpPr>
          <p:cNvPr id="237" name="Group 5"/>
          <p:cNvGrpSpPr/>
          <p:nvPr/>
        </p:nvGrpSpPr>
        <p:grpSpPr>
          <a:xfrm>
            <a:off x="5292000" y="2859840"/>
            <a:ext cx="3383280" cy="2015280"/>
            <a:chOff x="5292000" y="2859840"/>
            <a:chExt cx="3383280" cy="2015280"/>
          </a:xfrm>
        </p:grpSpPr>
        <p:pic>
          <p:nvPicPr>
            <p:cNvPr id="238" name="Picture 9" descr=""/>
            <p:cNvPicPr/>
            <p:nvPr/>
          </p:nvPicPr>
          <p:blipFill>
            <a:blip r:embed="rId1"/>
            <a:stretch/>
          </p:blipFill>
          <p:spPr>
            <a:xfrm>
              <a:off x="5292000" y="2859840"/>
              <a:ext cx="3383280" cy="2015280"/>
            </a:xfrm>
            <a:prstGeom prst="rect">
              <a:avLst/>
            </a:prstGeom>
            <a:ln w="0">
              <a:noFill/>
            </a:ln>
          </p:spPr>
        </p:pic>
        <p:sp>
          <p:nvSpPr>
            <p:cNvPr id="239" name="Freeform 10"/>
            <p:cNvSpPr/>
            <p:nvPr/>
          </p:nvSpPr>
          <p:spPr>
            <a:xfrm>
              <a:off x="5901480" y="3871800"/>
              <a:ext cx="2433960" cy="716400"/>
            </a:xfrm>
            <a:custGeom>
              <a:avLst/>
              <a:gdLst/>
              <a:ahLst/>
              <a:rect l="l" t="t" r="r" b="b"/>
              <a:pathLst>
                <a:path w="1658" h="461">
                  <a:moveTo>
                    <a:pt x="1113" y="460"/>
                  </a:moveTo>
                  <a:lnTo>
                    <a:pt x="1096" y="455"/>
                  </a:lnTo>
                  <a:lnTo>
                    <a:pt x="1088" y="451"/>
                  </a:lnTo>
                  <a:lnTo>
                    <a:pt x="1080" y="441"/>
                  </a:lnTo>
                  <a:lnTo>
                    <a:pt x="1063" y="437"/>
                  </a:lnTo>
                  <a:lnTo>
                    <a:pt x="1055" y="437"/>
                  </a:lnTo>
                  <a:lnTo>
                    <a:pt x="1039" y="427"/>
                  </a:lnTo>
                  <a:lnTo>
                    <a:pt x="1006" y="418"/>
                  </a:lnTo>
                  <a:lnTo>
                    <a:pt x="989" y="413"/>
                  </a:lnTo>
                  <a:lnTo>
                    <a:pt x="973" y="404"/>
                  </a:lnTo>
                  <a:lnTo>
                    <a:pt x="915" y="380"/>
                  </a:lnTo>
                  <a:lnTo>
                    <a:pt x="857" y="361"/>
                  </a:lnTo>
                  <a:lnTo>
                    <a:pt x="816" y="352"/>
                  </a:lnTo>
                  <a:lnTo>
                    <a:pt x="775" y="338"/>
                  </a:lnTo>
                  <a:lnTo>
                    <a:pt x="766" y="333"/>
                  </a:lnTo>
                  <a:lnTo>
                    <a:pt x="758" y="329"/>
                  </a:lnTo>
                  <a:lnTo>
                    <a:pt x="750" y="324"/>
                  </a:lnTo>
                  <a:lnTo>
                    <a:pt x="742" y="319"/>
                  </a:lnTo>
                  <a:lnTo>
                    <a:pt x="734" y="305"/>
                  </a:lnTo>
                  <a:lnTo>
                    <a:pt x="734" y="300"/>
                  </a:lnTo>
                  <a:lnTo>
                    <a:pt x="734" y="296"/>
                  </a:lnTo>
                  <a:lnTo>
                    <a:pt x="734" y="286"/>
                  </a:lnTo>
                  <a:lnTo>
                    <a:pt x="734" y="272"/>
                  </a:lnTo>
                  <a:lnTo>
                    <a:pt x="725" y="258"/>
                  </a:lnTo>
                  <a:lnTo>
                    <a:pt x="725" y="249"/>
                  </a:lnTo>
                  <a:lnTo>
                    <a:pt x="709" y="244"/>
                  </a:lnTo>
                  <a:lnTo>
                    <a:pt x="692" y="239"/>
                  </a:lnTo>
                  <a:lnTo>
                    <a:pt x="659" y="230"/>
                  </a:lnTo>
                  <a:lnTo>
                    <a:pt x="635" y="225"/>
                  </a:lnTo>
                  <a:lnTo>
                    <a:pt x="577" y="221"/>
                  </a:lnTo>
                  <a:lnTo>
                    <a:pt x="560" y="216"/>
                  </a:lnTo>
                  <a:lnTo>
                    <a:pt x="536" y="211"/>
                  </a:lnTo>
                  <a:lnTo>
                    <a:pt x="478" y="221"/>
                  </a:lnTo>
                  <a:lnTo>
                    <a:pt x="420" y="239"/>
                  </a:lnTo>
                  <a:lnTo>
                    <a:pt x="404" y="244"/>
                  </a:lnTo>
                  <a:lnTo>
                    <a:pt x="379" y="253"/>
                  </a:lnTo>
                  <a:lnTo>
                    <a:pt x="338" y="277"/>
                  </a:lnTo>
                  <a:lnTo>
                    <a:pt x="288" y="296"/>
                  </a:lnTo>
                  <a:lnTo>
                    <a:pt x="272" y="291"/>
                  </a:lnTo>
                  <a:lnTo>
                    <a:pt x="255" y="291"/>
                  </a:lnTo>
                  <a:lnTo>
                    <a:pt x="231" y="291"/>
                  </a:lnTo>
                  <a:lnTo>
                    <a:pt x="214" y="286"/>
                  </a:lnTo>
                  <a:lnTo>
                    <a:pt x="198" y="282"/>
                  </a:lnTo>
                  <a:lnTo>
                    <a:pt x="189" y="277"/>
                  </a:lnTo>
                  <a:lnTo>
                    <a:pt x="181" y="272"/>
                  </a:lnTo>
                  <a:lnTo>
                    <a:pt x="181" y="267"/>
                  </a:lnTo>
                  <a:lnTo>
                    <a:pt x="181" y="263"/>
                  </a:lnTo>
                  <a:lnTo>
                    <a:pt x="173" y="249"/>
                  </a:lnTo>
                  <a:lnTo>
                    <a:pt x="173" y="244"/>
                  </a:lnTo>
                  <a:lnTo>
                    <a:pt x="173" y="235"/>
                  </a:lnTo>
                  <a:lnTo>
                    <a:pt x="173" y="225"/>
                  </a:lnTo>
                  <a:lnTo>
                    <a:pt x="173" y="211"/>
                  </a:lnTo>
                  <a:lnTo>
                    <a:pt x="165" y="202"/>
                  </a:lnTo>
                  <a:lnTo>
                    <a:pt x="156" y="183"/>
                  </a:lnTo>
                  <a:lnTo>
                    <a:pt x="132" y="174"/>
                  </a:lnTo>
                  <a:lnTo>
                    <a:pt x="107" y="169"/>
                  </a:lnTo>
                  <a:lnTo>
                    <a:pt x="82" y="169"/>
                  </a:lnTo>
                  <a:lnTo>
                    <a:pt x="41" y="150"/>
                  </a:lnTo>
                  <a:lnTo>
                    <a:pt x="16" y="141"/>
                  </a:lnTo>
                  <a:lnTo>
                    <a:pt x="0" y="127"/>
                  </a:lnTo>
                  <a:lnTo>
                    <a:pt x="0" y="108"/>
                  </a:lnTo>
                  <a:lnTo>
                    <a:pt x="8" y="103"/>
                  </a:lnTo>
                  <a:lnTo>
                    <a:pt x="25" y="98"/>
                  </a:lnTo>
                  <a:lnTo>
                    <a:pt x="41" y="98"/>
                  </a:lnTo>
                  <a:lnTo>
                    <a:pt x="124" y="75"/>
                  </a:lnTo>
                  <a:lnTo>
                    <a:pt x="198" y="56"/>
                  </a:lnTo>
                  <a:lnTo>
                    <a:pt x="239" y="61"/>
                  </a:lnTo>
                  <a:lnTo>
                    <a:pt x="272" y="75"/>
                  </a:lnTo>
                  <a:lnTo>
                    <a:pt x="305" y="84"/>
                  </a:lnTo>
                  <a:lnTo>
                    <a:pt x="338" y="94"/>
                  </a:lnTo>
                  <a:lnTo>
                    <a:pt x="404" y="89"/>
                  </a:lnTo>
                  <a:lnTo>
                    <a:pt x="470" y="75"/>
                  </a:lnTo>
                  <a:lnTo>
                    <a:pt x="536" y="66"/>
                  </a:lnTo>
                  <a:lnTo>
                    <a:pt x="593" y="56"/>
                  </a:lnTo>
                  <a:lnTo>
                    <a:pt x="635" y="51"/>
                  </a:lnTo>
                  <a:lnTo>
                    <a:pt x="668" y="47"/>
                  </a:lnTo>
                  <a:lnTo>
                    <a:pt x="692" y="47"/>
                  </a:lnTo>
                  <a:lnTo>
                    <a:pt x="709" y="42"/>
                  </a:lnTo>
                  <a:lnTo>
                    <a:pt x="725" y="42"/>
                  </a:lnTo>
                  <a:lnTo>
                    <a:pt x="734" y="37"/>
                  </a:lnTo>
                  <a:lnTo>
                    <a:pt x="775" y="42"/>
                  </a:lnTo>
                  <a:lnTo>
                    <a:pt x="808" y="42"/>
                  </a:lnTo>
                  <a:lnTo>
                    <a:pt x="841" y="42"/>
                  </a:lnTo>
                  <a:lnTo>
                    <a:pt x="882" y="37"/>
                  </a:lnTo>
                  <a:lnTo>
                    <a:pt x="923" y="37"/>
                  </a:lnTo>
                  <a:lnTo>
                    <a:pt x="956" y="28"/>
                  </a:lnTo>
                  <a:lnTo>
                    <a:pt x="981" y="19"/>
                  </a:lnTo>
                  <a:lnTo>
                    <a:pt x="1014" y="14"/>
                  </a:lnTo>
                  <a:lnTo>
                    <a:pt x="1113" y="0"/>
                  </a:lnTo>
                  <a:lnTo>
                    <a:pt x="1154" y="9"/>
                  </a:lnTo>
                  <a:lnTo>
                    <a:pt x="1187" y="23"/>
                  </a:lnTo>
                  <a:lnTo>
                    <a:pt x="1269" y="42"/>
                  </a:lnTo>
                  <a:lnTo>
                    <a:pt x="1344" y="61"/>
                  </a:lnTo>
                  <a:lnTo>
                    <a:pt x="1418" y="84"/>
                  </a:lnTo>
                  <a:lnTo>
                    <a:pt x="1500" y="98"/>
                  </a:lnTo>
                  <a:lnTo>
                    <a:pt x="1550" y="112"/>
                  </a:lnTo>
                  <a:lnTo>
                    <a:pt x="1607" y="131"/>
                  </a:lnTo>
                  <a:lnTo>
                    <a:pt x="1624" y="136"/>
                  </a:lnTo>
                  <a:lnTo>
                    <a:pt x="1640" y="141"/>
                  </a:lnTo>
                  <a:lnTo>
                    <a:pt x="1649" y="150"/>
                  </a:lnTo>
                  <a:lnTo>
                    <a:pt x="1657" y="155"/>
                  </a:lnTo>
                  <a:lnTo>
                    <a:pt x="1657" y="169"/>
                  </a:lnTo>
                  <a:lnTo>
                    <a:pt x="1649" y="178"/>
                  </a:lnTo>
                  <a:lnTo>
                    <a:pt x="1616" y="188"/>
                  </a:lnTo>
                  <a:lnTo>
                    <a:pt x="1607" y="192"/>
                  </a:lnTo>
                  <a:lnTo>
                    <a:pt x="1599" y="192"/>
                  </a:lnTo>
                  <a:lnTo>
                    <a:pt x="1591" y="202"/>
                  </a:lnTo>
                  <a:lnTo>
                    <a:pt x="1566" y="211"/>
                  </a:lnTo>
                  <a:lnTo>
                    <a:pt x="1541" y="221"/>
                  </a:lnTo>
                  <a:lnTo>
                    <a:pt x="1517" y="225"/>
                  </a:lnTo>
                  <a:lnTo>
                    <a:pt x="1492" y="230"/>
                  </a:lnTo>
                  <a:lnTo>
                    <a:pt x="1475" y="239"/>
                  </a:lnTo>
                  <a:lnTo>
                    <a:pt x="1459" y="249"/>
                  </a:lnTo>
                  <a:lnTo>
                    <a:pt x="1442" y="253"/>
                  </a:lnTo>
                  <a:lnTo>
                    <a:pt x="1434" y="253"/>
                  </a:lnTo>
                  <a:lnTo>
                    <a:pt x="1385" y="282"/>
                  </a:lnTo>
                  <a:lnTo>
                    <a:pt x="1344" y="300"/>
                  </a:lnTo>
                  <a:lnTo>
                    <a:pt x="1294" y="329"/>
                  </a:lnTo>
                  <a:lnTo>
                    <a:pt x="1286" y="333"/>
                  </a:lnTo>
                  <a:lnTo>
                    <a:pt x="1278" y="333"/>
                  </a:lnTo>
                  <a:lnTo>
                    <a:pt x="1245" y="347"/>
                  </a:lnTo>
                  <a:lnTo>
                    <a:pt x="1220" y="361"/>
                  </a:lnTo>
                  <a:lnTo>
                    <a:pt x="1187" y="390"/>
                  </a:lnTo>
                  <a:lnTo>
                    <a:pt x="1146" y="418"/>
                  </a:lnTo>
                  <a:lnTo>
                    <a:pt x="1121" y="441"/>
                  </a:lnTo>
                  <a:lnTo>
                    <a:pt x="1088" y="460"/>
                  </a:lnTo>
                </a:path>
              </a:pathLst>
            </a:custGeom>
            <a:noFill/>
            <a:ln cap="rnd" w="50800">
              <a:solidFill>
                <a:srgbClr val="eb8803"/>
              </a:solidFill>
              <a:round/>
            </a:ln>
          </p:spPr>
          <p:style>
            <a:lnRef idx="0"/>
            <a:fillRef idx="0"/>
            <a:effectRef idx="0"/>
            <a:fontRef idx="minor"/>
          </p:style>
        </p:sp>
      </p:grpSp>
      <p:grpSp>
        <p:nvGrpSpPr>
          <p:cNvPr id="240" name="Group 4"/>
          <p:cNvGrpSpPr/>
          <p:nvPr/>
        </p:nvGrpSpPr>
        <p:grpSpPr>
          <a:xfrm>
            <a:off x="5292000" y="465480"/>
            <a:ext cx="3383280" cy="2306160"/>
            <a:chOff x="5292000" y="465480"/>
            <a:chExt cx="3383280" cy="2306160"/>
          </a:xfrm>
        </p:grpSpPr>
        <p:pic>
          <p:nvPicPr>
            <p:cNvPr id="241" name="Picture 7" descr=""/>
            <p:cNvPicPr/>
            <p:nvPr/>
          </p:nvPicPr>
          <p:blipFill>
            <a:blip r:embed="rId2"/>
            <a:stretch/>
          </p:blipFill>
          <p:spPr>
            <a:xfrm>
              <a:off x="5292000" y="465480"/>
              <a:ext cx="3383280" cy="2306160"/>
            </a:xfrm>
            <a:prstGeom prst="rect">
              <a:avLst/>
            </a:prstGeom>
            <a:ln w="0">
              <a:noFill/>
            </a:ln>
          </p:spPr>
        </p:pic>
        <p:sp>
          <p:nvSpPr>
            <p:cNvPr id="242" name="Freeform 8"/>
            <p:cNvSpPr/>
            <p:nvPr/>
          </p:nvSpPr>
          <p:spPr>
            <a:xfrm>
              <a:off x="5988960" y="1625040"/>
              <a:ext cx="2437200" cy="837720"/>
            </a:xfrm>
            <a:custGeom>
              <a:avLst/>
              <a:gdLst/>
              <a:ahLst/>
              <a:rect l="l" t="t" r="r" b="b"/>
              <a:pathLst>
                <a:path w="1661" h="462">
                  <a:moveTo>
                    <a:pt x="1119" y="461"/>
                  </a:moveTo>
                  <a:lnTo>
                    <a:pt x="1099" y="456"/>
                  </a:lnTo>
                  <a:lnTo>
                    <a:pt x="1091" y="452"/>
                  </a:lnTo>
                  <a:lnTo>
                    <a:pt x="1086" y="452"/>
                  </a:lnTo>
                  <a:lnTo>
                    <a:pt x="1078" y="442"/>
                  </a:lnTo>
                  <a:lnTo>
                    <a:pt x="1066" y="438"/>
                  </a:lnTo>
                  <a:lnTo>
                    <a:pt x="1054" y="438"/>
                  </a:lnTo>
                  <a:lnTo>
                    <a:pt x="1038" y="428"/>
                  </a:lnTo>
                  <a:lnTo>
                    <a:pt x="1026" y="424"/>
                  </a:lnTo>
                  <a:lnTo>
                    <a:pt x="1010" y="419"/>
                  </a:lnTo>
                  <a:lnTo>
                    <a:pt x="994" y="414"/>
                  </a:lnTo>
                  <a:lnTo>
                    <a:pt x="977" y="405"/>
                  </a:lnTo>
                  <a:lnTo>
                    <a:pt x="949" y="391"/>
                  </a:lnTo>
                  <a:lnTo>
                    <a:pt x="921" y="382"/>
                  </a:lnTo>
                  <a:lnTo>
                    <a:pt x="860" y="363"/>
                  </a:lnTo>
                  <a:lnTo>
                    <a:pt x="820" y="349"/>
                  </a:lnTo>
                  <a:lnTo>
                    <a:pt x="780" y="335"/>
                  </a:lnTo>
                  <a:lnTo>
                    <a:pt x="771" y="335"/>
                  </a:lnTo>
                  <a:lnTo>
                    <a:pt x="759" y="331"/>
                  </a:lnTo>
                  <a:lnTo>
                    <a:pt x="751" y="326"/>
                  </a:lnTo>
                  <a:lnTo>
                    <a:pt x="747" y="321"/>
                  </a:lnTo>
                  <a:lnTo>
                    <a:pt x="743" y="321"/>
                  </a:lnTo>
                  <a:lnTo>
                    <a:pt x="739" y="307"/>
                  </a:lnTo>
                  <a:lnTo>
                    <a:pt x="739" y="303"/>
                  </a:lnTo>
                  <a:lnTo>
                    <a:pt x="735" y="298"/>
                  </a:lnTo>
                  <a:lnTo>
                    <a:pt x="735" y="289"/>
                  </a:lnTo>
                  <a:lnTo>
                    <a:pt x="735" y="275"/>
                  </a:lnTo>
                  <a:lnTo>
                    <a:pt x="731" y="261"/>
                  </a:lnTo>
                  <a:lnTo>
                    <a:pt x="727" y="251"/>
                  </a:lnTo>
                  <a:lnTo>
                    <a:pt x="715" y="247"/>
                  </a:lnTo>
                  <a:lnTo>
                    <a:pt x="695" y="242"/>
                  </a:lnTo>
                  <a:lnTo>
                    <a:pt x="642" y="228"/>
                  </a:lnTo>
                  <a:lnTo>
                    <a:pt x="586" y="219"/>
                  </a:lnTo>
                  <a:lnTo>
                    <a:pt x="561" y="219"/>
                  </a:lnTo>
                  <a:lnTo>
                    <a:pt x="537" y="214"/>
                  </a:lnTo>
                  <a:lnTo>
                    <a:pt x="481" y="223"/>
                  </a:lnTo>
                  <a:lnTo>
                    <a:pt x="420" y="242"/>
                  </a:lnTo>
                  <a:lnTo>
                    <a:pt x="404" y="247"/>
                  </a:lnTo>
                  <a:lnTo>
                    <a:pt x="388" y="251"/>
                  </a:lnTo>
                  <a:lnTo>
                    <a:pt x="339" y="279"/>
                  </a:lnTo>
                  <a:lnTo>
                    <a:pt x="315" y="289"/>
                  </a:lnTo>
                  <a:lnTo>
                    <a:pt x="291" y="293"/>
                  </a:lnTo>
                  <a:lnTo>
                    <a:pt x="279" y="293"/>
                  </a:lnTo>
                  <a:lnTo>
                    <a:pt x="259" y="293"/>
                  </a:lnTo>
                  <a:lnTo>
                    <a:pt x="238" y="293"/>
                  </a:lnTo>
                  <a:lnTo>
                    <a:pt x="218" y="289"/>
                  </a:lnTo>
                  <a:lnTo>
                    <a:pt x="210" y="289"/>
                  </a:lnTo>
                  <a:lnTo>
                    <a:pt x="202" y="284"/>
                  </a:lnTo>
                  <a:lnTo>
                    <a:pt x="194" y="279"/>
                  </a:lnTo>
                  <a:lnTo>
                    <a:pt x="190" y="279"/>
                  </a:lnTo>
                  <a:lnTo>
                    <a:pt x="190" y="275"/>
                  </a:lnTo>
                  <a:lnTo>
                    <a:pt x="190" y="270"/>
                  </a:lnTo>
                  <a:lnTo>
                    <a:pt x="186" y="265"/>
                  </a:lnTo>
                  <a:lnTo>
                    <a:pt x="182" y="261"/>
                  </a:lnTo>
                  <a:lnTo>
                    <a:pt x="178" y="251"/>
                  </a:lnTo>
                  <a:lnTo>
                    <a:pt x="178" y="247"/>
                  </a:lnTo>
                  <a:lnTo>
                    <a:pt x="178" y="242"/>
                  </a:lnTo>
                  <a:lnTo>
                    <a:pt x="178" y="237"/>
                  </a:lnTo>
                  <a:lnTo>
                    <a:pt x="174" y="223"/>
                  </a:lnTo>
                  <a:lnTo>
                    <a:pt x="174" y="214"/>
                  </a:lnTo>
                  <a:lnTo>
                    <a:pt x="170" y="200"/>
                  </a:lnTo>
                  <a:lnTo>
                    <a:pt x="154" y="186"/>
                  </a:lnTo>
                  <a:lnTo>
                    <a:pt x="133" y="177"/>
                  </a:lnTo>
                  <a:lnTo>
                    <a:pt x="109" y="172"/>
                  </a:lnTo>
                  <a:lnTo>
                    <a:pt x="89" y="168"/>
                  </a:lnTo>
                  <a:lnTo>
                    <a:pt x="45" y="154"/>
                  </a:lnTo>
                  <a:lnTo>
                    <a:pt x="20" y="144"/>
                  </a:lnTo>
                  <a:lnTo>
                    <a:pt x="0" y="126"/>
                  </a:lnTo>
                  <a:lnTo>
                    <a:pt x="0" y="112"/>
                  </a:lnTo>
                  <a:lnTo>
                    <a:pt x="12" y="102"/>
                  </a:lnTo>
                  <a:lnTo>
                    <a:pt x="28" y="102"/>
                  </a:lnTo>
                  <a:lnTo>
                    <a:pt x="49" y="98"/>
                  </a:lnTo>
                  <a:lnTo>
                    <a:pt x="121" y="74"/>
                  </a:lnTo>
                  <a:lnTo>
                    <a:pt x="198" y="56"/>
                  </a:lnTo>
                  <a:lnTo>
                    <a:pt x="271" y="74"/>
                  </a:lnTo>
                  <a:lnTo>
                    <a:pt x="343" y="93"/>
                  </a:lnTo>
                  <a:lnTo>
                    <a:pt x="408" y="88"/>
                  </a:lnTo>
                  <a:lnTo>
                    <a:pt x="473" y="79"/>
                  </a:lnTo>
                  <a:lnTo>
                    <a:pt x="598" y="56"/>
                  </a:lnTo>
                  <a:lnTo>
                    <a:pt x="634" y="56"/>
                  </a:lnTo>
                  <a:lnTo>
                    <a:pt x="675" y="51"/>
                  </a:lnTo>
                  <a:lnTo>
                    <a:pt x="695" y="46"/>
                  </a:lnTo>
                  <a:lnTo>
                    <a:pt x="711" y="42"/>
                  </a:lnTo>
                  <a:lnTo>
                    <a:pt x="719" y="42"/>
                  </a:lnTo>
                  <a:lnTo>
                    <a:pt x="727" y="42"/>
                  </a:lnTo>
                  <a:lnTo>
                    <a:pt x="735" y="37"/>
                  </a:lnTo>
                  <a:lnTo>
                    <a:pt x="739" y="37"/>
                  </a:lnTo>
                  <a:lnTo>
                    <a:pt x="780" y="42"/>
                  </a:lnTo>
                  <a:lnTo>
                    <a:pt x="812" y="42"/>
                  </a:lnTo>
                  <a:lnTo>
                    <a:pt x="848" y="42"/>
                  </a:lnTo>
                  <a:lnTo>
                    <a:pt x="889" y="42"/>
                  </a:lnTo>
                  <a:lnTo>
                    <a:pt x="921" y="37"/>
                  </a:lnTo>
                  <a:lnTo>
                    <a:pt x="957" y="33"/>
                  </a:lnTo>
                  <a:lnTo>
                    <a:pt x="986" y="19"/>
                  </a:lnTo>
                  <a:lnTo>
                    <a:pt x="1014" y="14"/>
                  </a:lnTo>
                  <a:lnTo>
                    <a:pt x="1111" y="0"/>
                  </a:lnTo>
                  <a:lnTo>
                    <a:pt x="1151" y="9"/>
                  </a:lnTo>
                  <a:lnTo>
                    <a:pt x="1191" y="23"/>
                  </a:lnTo>
                  <a:lnTo>
                    <a:pt x="1272" y="42"/>
                  </a:lnTo>
                  <a:lnTo>
                    <a:pt x="1349" y="65"/>
                  </a:lnTo>
                  <a:lnTo>
                    <a:pt x="1426" y="84"/>
                  </a:lnTo>
                  <a:lnTo>
                    <a:pt x="1506" y="98"/>
                  </a:lnTo>
                  <a:lnTo>
                    <a:pt x="1555" y="116"/>
                  </a:lnTo>
                  <a:lnTo>
                    <a:pt x="1607" y="130"/>
                  </a:lnTo>
                  <a:lnTo>
                    <a:pt x="1628" y="135"/>
                  </a:lnTo>
                  <a:lnTo>
                    <a:pt x="1644" y="144"/>
                  </a:lnTo>
                  <a:lnTo>
                    <a:pt x="1652" y="149"/>
                  </a:lnTo>
                  <a:lnTo>
                    <a:pt x="1660" y="154"/>
                  </a:lnTo>
                  <a:lnTo>
                    <a:pt x="1660" y="168"/>
                  </a:lnTo>
                  <a:lnTo>
                    <a:pt x="1648" y="177"/>
                  </a:lnTo>
                  <a:lnTo>
                    <a:pt x="1636" y="182"/>
                  </a:lnTo>
                  <a:lnTo>
                    <a:pt x="1620" y="186"/>
                  </a:lnTo>
                  <a:lnTo>
                    <a:pt x="1611" y="191"/>
                  </a:lnTo>
                  <a:lnTo>
                    <a:pt x="1607" y="191"/>
                  </a:lnTo>
                  <a:lnTo>
                    <a:pt x="1603" y="191"/>
                  </a:lnTo>
                  <a:lnTo>
                    <a:pt x="1591" y="200"/>
                  </a:lnTo>
                  <a:lnTo>
                    <a:pt x="1571" y="209"/>
                  </a:lnTo>
                  <a:lnTo>
                    <a:pt x="1547" y="219"/>
                  </a:lnTo>
                  <a:lnTo>
                    <a:pt x="1519" y="228"/>
                  </a:lnTo>
                  <a:lnTo>
                    <a:pt x="1494" y="233"/>
                  </a:lnTo>
                  <a:lnTo>
                    <a:pt x="1478" y="242"/>
                  </a:lnTo>
                  <a:lnTo>
                    <a:pt x="1458" y="251"/>
                  </a:lnTo>
                  <a:lnTo>
                    <a:pt x="1454" y="251"/>
                  </a:lnTo>
                  <a:lnTo>
                    <a:pt x="1446" y="256"/>
                  </a:lnTo>
                  <a:lnTo>
                    <a:pt x="1442" y="256"/>
                  </a:lnTo>
                  <a:lnTo>
                    <a:pt x="1438" y="256"/>
                  </a:lnTo>
                  <a:lnTo>
                    <a:pt x="1393" y="284"/>
                  </a:lnTo>
                  <a:lnTo>
                    <a:pt x="1345" y="303"/>
                  </a:lnTo>
                  <a:lnTo>
                    <a:pt x="1321" y="317"/>
                  </a:lnTo>
                  <a:lnTo>
                    <a:pt x="1296" y="326"/>
                  </a:lnTo>
                  <a:lnTo>
                    <a:pt x="1288" y="331"/>
                  </a:lnTo>
                  <a:lnTo>
                    <a:pt x="1276" y="335"/>
                  </a:lnTo>
                  <a:lnTo>
                    <a:pt x="1252" y="349"/>
                  </a:lnTo>
                  <a:lnTo>
                    <a:pt x="1224" y="363"/>
                  </a:lnTo>
                  <a:lnTo>
                    <a:pt x="1183" y="391"/>
                  </a:lnTo>
                  <a:lnTo>
                    <a:pt x="1147" y="419"/>
                  </a:lnTo>
                  <a:lnTo>
                    <a:pt x="1135" y="433"/>
                  </a:lnTo>
                  <a:lnTo>
                    <a:pt x="1123" y="442"/>
                  </a:lnTo>
                  <a:lnTo>
                    <a:pt x="1091" y="461"/>
                  </a:lnTo>
                </a:path>
              </a:pathLst>
            </a:custGeom>
            <a:noFill/>
            <a:ln cap="rnd" w="50800">
              <a:solidFill>
                <a:srgbClr val="eb8803"/>
              </a:solidFill>
              <a:round/>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TextBox 3"/>
          <p:cNvSpPr/>
          <p:nvPr/>
        </p:nvSpPr>
        <p:spPr>
          <a:xfrm>
            <a:off x="2339640" y="4461480"/>
            <a:ext cx="6611040" cy="595080"/>
          </a:xfrm>
          <a:prstGeom prst="rect">
            <a:avLst/>
          </a:prstGeom>
          <a:noFill/>
          <a:ln w="0">
            <a:noFill/>
          </a:ln>
        </p:spPr>
        <p:style>
          <a:lnRef idx="0"/>
          <a:fillRef idx="0"/>
          <a:effectRef idx="0"/>
          <a:fontRef idx="minor"/>
        </p:style>
        <p:txBody>
          <a:bodyPr lIns="90000" rIns="90000" tIns="45000" bIns="45000" anchor="ctr">
            <a:normAutofit/>
          </a:bodyPr>
          <a:p>
            <a:pPr>
              <a:lnSpc>
                <a:spcPct val="100000"/>
              </a:lnSpc>
            </a:pPr>
            <a:endParaRPr b="0" lang="en-GB" sz="1800" spc="-1" strike="noStrike">
              <a:latin typeface="Arial"/>
            </a:endParaRPr>
          </a:p>
          <a:p>
            <a:pPr>
              <a:lnSpc>
                <a:spcPct val="100000"/>
              </a:lnSpc>
            </a:pPr>
            <a:endParaRPr b="0" lang="en-GB" sz="1800" spc="-1" strike="noStrike">
              <a:latin typeface="Arial"/>
            </a:endParaRPr>
          </a:p>
        </p:txBody>
      </p:sp>
      <p:pic>
        <p:nvPicPr>
          <p:cNvPr id="244" name="Picture 2" descr=""/>
          <p:cNvPicPr/>
          <p:nvPr/>
        </p:nvPicPr>
        <p:blipFill>
          <a:blip r:embed="rId1"/>
          <a:srcRect l="0" t="1828" r="1086" b="170"/>
          <a:stretch/>
        </p:blipFill>
        <p:spPr>
          <a:xfrm>
            <a:off x="5906520" y="1980000"/>
            <a:ext cx="3200760" cy="1683360"/>
          </a:xfrm>
          <a:prstGeom prst="rect">
            <a:avLst/>
          </a:prstGeom>
          <a:ln w="0">
            <a:noFill/>
          </a:ln>
        </p:spPr>
      </p:pic>
      <p:sp>
        <p:nvSpPr>
          <p:cNvPr id="245" name="150 Rectángulo"/>
          <p:cNvSpPr/>
          <p:nvPr/>
        </p:nvSpPr>
        <p:spPr>
          <a:xfrm>
            <a:off x="0" y="411480"/>
            <a:ext cx="5905440" cy="4645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s-ES" sz="2400" spc="-1" strike="noStrike">
                <a:solidFill>
                  <a:srgbClr val="ffffff"/>
                </a:solidFill>
                <a:latin typeface="Times New Roman"/>
                <a:ea typeface="DejaVu Sans"/>
              </a:rPr>
              <a:t>Conclusiones:</a:t>
            </a:r>
            <a:endParaRPr b="0" lang="en-GB" sz="2400" spc="-1" strike="noStrike">
              <a:latin typeface="Arial"/>
            </a:endParaRPr>
          </a:p>
          <a:p>
            <a:pPr marL="458640" indent="-455040">
              <a:lnSpc>
                <a:spcPct val="100000"/>
              </a:lnSpc>
              <a:buClr>
                <a:srgbClr val="ffffff"/>
              </a:buClr>
              <a:buFont typeface="Consolas"/>
              <a:buAutoNum type="arabicPeriod"/>
            </a:pPr>
            <a:r>
              <a:rPr b="0" i="1" lang="es-ES" sz="2000" spc="-1" strike="noStrike">
                <a:solidFill>
                  <a:srgbClr val="ffffff"/>
                </a:solidFill>
                <a:latin typeface="Times New Roman"/>
                <a:ea typeface="DejaVu Sans"/>
              </a:rPr>
              <a:t>En la práctica de Radioterapia se han utilizados varias técnicas convencionales de Radioterapia que han demostrado eficacia.</a:t>
            </a:r>
            <a:endParaRPr b="0" lang="en-GB" sz="2000" spc="-1" strike="noStrike">
              <a:latin typeface="Arial"/>
            </a:endParaRPr>
          </a:p>
          <a:p>
            <a:pPr marL="2520">
              <a:lnSpc>
                <a:spcPct val="100000"/>
              </a:lnSpc>
            </a:pPr>
            <a:r>
              <a:rPr b="0" i="1" lang="es-ES" sz="2000" spc="-1" strike="noStrike">
                <a:solidFill>
                  <a:srgbClr val="ffffff"/>
                </a:solidFill>
                <a:latin typeface="Times New Roman"/>
                <a:ea typeface="DejaVu Sans"/>
              </a:rPr>
              <a:t> </a:t>
            </a:r>
            <a:endParaRPr b="0" lang="en-GB" sz="2000" spc="-1" strike="noStrike">
              <a:latin typeface="Arial"/>
            </a:endParaRPr>
          </a:p>
          <a:p>
            <a:pPr marL="459720" indent="-456120">
              <a:lnSpc>
                <a:spcPct val="100000"/>
              </a:lnSpc>
              <a:buClr>
                <a:srgbClr val="ffffff"/>
              </a:buClr>
              <a:buFont typeface="Arial"/>
              <a:buAutoNum type="arabicPeriod" startAt="2"/>
            </a:pPr>
            <a:r>
              <a:rPr b="0" i="1" lang="es-ES" sz="2000" spc="-1" strike="noStrike">
                <a:solidFill>
                  <a:srgbClr val="ffffff"/>
                </a:solidFill>
                <a:latin typeface="Times New Roman"/>
                <a:ea typeface="DejaVu Sans"/>
              </a:rPr>
              <a:t>Las técnicas convencionales de Radioterapia impulsaron el desarrollo de las técnicas avanzadas.</a:t>
            </a:r>
            <a:endParaRPr b="0" lang="en-GB" sz="2000" spc="-1" strike="noStrike">
              <a:latin typeface="Arial"/>
            </a:endParaRPr>
          </a:p>
          <a:p>
            <a:pPr marL="2520">
              <a:lnSpc>
                <a:spcPct val="100000"/>
              </a:lnSpc>
            </a:pPr>
            <a:r>
              <a:rPr b="0" i="1" lang="es-ES" sz="2000" spc="-1" strike="noStrike">
                <a:solidFill>
                  <a:srgbClr val="ffffff"/>
                </a:solidFill>
                <a:latin typeface="Times New Roman"/>
                <a:ea typeface="DejaVu Sans"/>
              </a:rPr>
              <a:t> </a:t>
            </a:r>
            <a:endParaRPr b="0" lang="en-GB" sz="2000" spc="-1" strike="noStrike">
              <a:latin typeface="Arial"/>
            </a:endParaRPr>
          </a:p>
          <a:p>
            <a:pPr marL="459720" indent="-456120">
              <a:lnSpc>
                <a:spcPct val="100000"/>
              </a:lnSpc>
              <a:buClr>
                <a:srgbClr val="ffffff"/>
              </a:buClr>
              <a:buFont typeface="Arial"/>
              <a:buAutoNum type="arabicPeriod" startAt="3"/>
            </a:pPr>
            <a:r>
              <a:rPr b="0" i="1" lang="es-ES" sz="2000" spc="-1" strike="noStrike">
                <a:solidFill>
                  <a:srgbClr val="ffffff"/>
                </a:solidFill>
                <a:latin typeface="Times New Roman"/>
                <a:ea typeface="DejaVu Sans"/>
              </a:rPr>
              <a:t>Las técnicas convencionales de radioterapia continúan utilizándose actualmente en correspondencia con la la tecnología disponible y la intensión terapeútica.</a:t>
            </a:r>
            <a:endParaRPr b="0" lang="en-GB" sz="2000" spc="-1" strike="noStrike">
              <a:latin typeface="Arial"/>
            </a:endParaRPr>
          </a:p>
          <a:p>
            <a:pPr>
              <a:lnSpc>
                <a:spcPct val="100000"/>
              </a:lnSpc>
            </a:pP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itle 1_1"/>
          <p:cNvSpPr/>
          <p:nvPr/>
        </p:nvSpPr>
        <p:spPr>
          <a:xfrm>
            <a:off x="251640" y="87480"/>
            <a:ext cx="6119280" cy="64656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1" lang="es-ES" sz="3600" spc="-1" strike="noStrike">
                <a:solidFill>
                  <a:srgbClr val="ffffff"/>
                </a:solidFill>
                <a:latin typeface="Arial "/>
                <a:ea typeface="DejaVu Sans"/>
              </a:rPr>
              <a:t>Contenido</a:t>
            </a:r>
            <a:endParaRPr b="0" lang="en-GB" sz="3600" spc="-1" strike="noStrike">
              <a:latin typeface="Arial"/>
            </a:endParaRPr>
          </a:p>
        </p:txBody>
      </p:sp>
      <p:sp>
        <p:nvSpPr>
          <p:cNvPr id="106" name="Content Placeholder 2_1"/>
          <p:cNvSpPr/>
          <p:nvPr/>
        </p:nvSpPr>
        <p:spPr>
          <a:xfrm>
            <a:off x="142920" y="714240"/>
            <a:ext cx="8820360" cy="4070520"/>
          </a:xfrm>
          <a:prstGeom prst="rect">
            <a:avLst/>
          </a:prstGeom>
          <a:noFill/>
          <a:ln w="0">
            <a:noFill/>
          </a:ln>
        </p:spPr>
        <p:style>
          <a:lnRef idx="0"/>
          <a:fillRef idx="0"/>
          <a:effectRef idx="0"/>
          <a:fontRef idx="minor"/>
        </p:style>
        <p:txBody>
          <a:bodyPr lIns="90000" rIns="90000" tIns="45000" bIns="45000">
            <a:normAutofit/>
          </a:bodyPr>
          <a:p>
            <a:pPr>
              <a:lnSpc>
                <a:spcPct val="100000"/>
              </a:lnSpc>
              <a:spcBef>
                <a:spcPts val="479"/>
              </a:spcBef>
            </a:pPr>
            <a:endParaRPr b="0" lang="en-GB" sz="1800" spc="-1" strike="noStrike">
              <a:latin typeface="Arial"/>
            </a:endParaRPr>
          </a:p>
          <a:p>
            <a:pPr marL="343080" indent="-341640">
              <a:lnSpc>
                <a:spcPct val="100000"/>
              </a:lnSpc>
              <a:spcBef>
                <a:spcPts val="479"/>
              </a:spcBef>
              <a:buClr>
                <a:srgbClr val="ffffff"/>
              </a:buClr>
              <a:buFont typeface="Arial"/>
              <a:buChar char="•"/>
            </a:pPr>
            <a:r>
              <a:rPr b="0" lang="es-MX" sz="2400" spc="-1" strike="noStrike">
                <a:solidFill>
                  <a:srgbClr val="ffffff"/>
                </a:solidFill>
                <a:latin typeface="Arial "/>
                <a:ea typeface="DejaVu Sans"/>
              </a:rPr>
              <a:t>Técnicas convencionales de RT.</a:t>
            </a:r>
            <a:endParaRPr b="0" lang="en-GB" sz="2400" spc="-1" strike="noStrike">
              <a:latin typeface="Arial"/>
            </a:endParaRPr>
          </a:p>
          <a:p>
            <a:pPr lvl="1" marL="743040" indent="-284400">
              <a:lnSpc>
                <a:spcPct val="100000"/>
              </a:lnSpc>
              <a:spcBef>
                <a:spcPts val="479"/>
              </a:spcBef>
              <a:buClr>
                <a:srgbClr val="ffffff"/>
              </a:buClr>
              <a:buFont typeface="Arial"/>
              <a:buChar char="–"/>
            </a:pPr>
            <a:r>
              <a:rPr b="0" lang="es-MX" sz="2400" spc="-1" strike="noStrike">
                <a:solidFill>
                  <a:srgbClr val="ffffff"/>
                </a:solidFill>
                <a:latin typeface="Arial "/>
                <a:ea typeface="DejaVu Sans"/>
              </a:rPr>
              <a:t>Radioterapia conformada 2D (2DCRT)</a:t>
            </a:r>
            <a:endParaRPr b="0" lang="en-GB" sz="2400" spc="-1" strike="noStrike">
              <a:latin typeface="Arial"/>
            </a:endParaRPr>
          </a:p>
          <a:p>
            <a:pPr lvl="1" marL="743040" indent="-284400">
              <a:lnSpc>
                <a:spcPct val="100000"/>
              </a:lnSpc>
              <a:spcBef>
                <a:spcPts val="479"/>
              </a:spcBef>
              <a:buClr>
                <a:srgbClr val="ffffff"/>
              </a:buClr>
              <a:buFont typeface="Arial"/>
              <a:buChar char="–"/>
            </a:pPr>
            <a:r>
              <a:rPr b="0" lang="es-MX" sz="2400" spc="-1" strike="noStrike">
                <a:solidFill>
                  <a:srgbClr val="ffffff"/>
                </a:solidFill>
                <a:latin typeface="Arial "/>
                <a:ea typeface="DejaVu Sans"/>
              </a:rPr>
              <a:t>Radioterapia conformada 3D (3DCRT).</a:t>
            </a:r>
            <a:endParaRPr b="0" lang="en-GB" sz="2400" spc="-1" strike="noStrike">
              <a:latin typeface="Arial"/>
            </a:endParaRPr>
          </a:p>
          <a:p>
            <a:pPr marL="432000" indent="-322920">
              <a:lnSpc>
                <a:spcPct val="100000"/>
              </a:lnSpc>
              <a:spcBef>
                <a:spcPts val="1417"/>
              </a:spcBef>
              <a:buClr>
                <a:srgbClr val="ffffff"/>
              </a:buClr>
              <a:buSzPct val="45000"/>
              <a:buFont typeface="Wingdings" charset="2"/>
              <a:buChar char=""/>
            </a:pPr>
            <a:endParaRPr b="0" lang="en-GB" sz="2400" spc="-1" strike="noStrike">
              <a:latin typeface="Arial"/>
            </a:endParaRPr>
          </a:p>
          <a:p>
            <a:pPr marL="108000">
              <a:lnSpc>
                <a:spcPct val="100000"/>
              </a:lnSpc>
              <a:spcBef>
                <a:spcPts val="1417"/>
              </a:spcBef>
            </a:pPr>
            <a:endParaRPr b="0" lang="en-GB" sz="2400" spc="-1" strike="noStrike">
              <a:latin typeface="Arial"/>
            </a:endParaRPr>
          </a:p>
        </p:txBody>
      </p:sp>
      <p:sp>
        <p:nvSpPr>
          <p:cNvPr id="107" name="Slide Number Placeholder 3_1"/>
          <p:cNvSpPr/>
          <p:nvPr/>
        </p:nvSpPr>
        <p:spPr>
          <a:xfrm>
            <a:off x="8472600" y="4862160"/>
            <a:ext cx="508320" cy="218880"/>
          </a:xfrm>
          <a:prstGeom prst="rect">
            <a:avLst/>
          </a:prstGeom>
          <a:noFill/>
          <a:ln w="0">
            <a:noFill/>
          </a:ln>
        </p:spPr>
        <p:style>
          <a:lnRef idx="0"/>
          <a:fillRef idx="0"/>
          <a:effectRef idx="0"/>
          <a:fontRef idx="minor"/>
        </p:style>
        <p:txBody>
          <a:bodyPr lIns="90000" rIns="90000" tIns="45000" bIns="45000">
            <a:noAutofit/>
          </a:bodyPr>
          <a:p>
            <a:pPr algn="r">
              <a:lnSpc>
                <a:spcPct val="100000"/>
              </a:lnSpc>
            </a:pPr>
            <a:fld id="{1CEA76E7-2F86-491A-8F29-4741B2304A5E}" type="slidenum">
              <a:rPr b="0" lang="en-US" sz="1000" spc="-1" strike="noStrike">
                <a:solidFill>
                  <a:srgbClr val="ffffff"/>
                </a:solidFill>
                <a:latin typeface="Arial"/>
                <a:ea typeface="DejaVu Sans"/>
              </a:rPr>
              <a:t>3</a:t>
            </a:fld>
            <a:endParaRPr b="0" lang="en-GB" sz="1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AD8DAF44-E032-4880-A14F-5EDF17A404E0}" type="slidenum">
              <a:rPr b="0" lang="es-ES" sz="680" spc="-1" strike="noStrike">
                <a:solidFill>
                  <a:srgbClr val="ffffff"/>
                </a:solidFill>
                <a:latin typeface="Arial"/>
                <a:ea typeface="DejaVu Sans"/>
              </a:rPr>
              <a:t>3</a:t>
            </a:fld>
            <a:endParaRPr b="0" lang="en-GB" sz="680" spc="-1" strike="noStrike">
              <a:latin typeface="Arial"/>
            </a:endParaRPr>
          </a:p>
        </p:txBody>
      </p:sp>
      <p:sp>
        <p:nvSpPr>
          <p:cNvPr id="109" name="Text Box 2"/>
          <p:cNvSpPr/>
          <p:nvPr/>
        </p:nvSpPr>
        <p:spPr>
          <a:xfrm>
            <a:off x="107640" y="555480"/>
            <a:ext cx="8856000" cy="1811880"/>
          </a:xfrm>
          <a:prstGeom prst="rect">
            <a:avLst/>
          </a:prstGeom>
          <a:noFill/>
          <a:ln w="0">
            <a:noFill/>
          </a:ln>
        </p:spPr>
        <p:style>
          <a:lnRef idx="0"/>
          <a:fillRef idx="0"/>
          <a:effectRef idx="0"/>
          <a:fontRef idx="minor"/>
        </p:style>
        <p:txBody>
          <a:bodyPr lIns="90000" rIns="90000" tIns="45000" bIns="45000">
            <a:spAutoFit/>
          </a:bodyPr>
          <a:p>
            <a:pPr marL="266760" indent="-265680" algn="just">
              <a:lnSpc>
                <a:spcPct val="90000"/>
              </a:lnSpc>
              <a:spcBef>
                <a:spcPts val="601"/>
              </a:spcBef>
              <a:buClr>
                <a:srgbClr val="ffffff"/>
              </a:buClr>
              <a:buFont typeface="Symbol"/>
              <a:buChar char=""/>
            </a:pPr>
            <a:r>
              <a:rPr b="0" lang="es-ES" sz="2000" spc="-1" strike="noStrike">
                <a:solidFill>
                  <a:srgbClr val="ffffff"/>
                </a:solidFill>
                <a:latin typeface="Arial "/>
                <a:ea typeface="DejaVu Sans"/>
              </a:rPr>
              <a:t>La radioterapia es un especialidad médica tiene mas de 100 años desde que en 1896 se reportara el primer uso de los Rx con intenciones terapéuticas y en 1903 se reporta la curación con Rx.</a:t>
            </a:r>
            <a:endParaRPr b="0" lang="en-GB" sz="2000" spc="-1" strike="noStrike">
              <a:latin typeface="Arial"/>
            </a:endParaRPr>
          </a:p>
          <a:p>
            <a:pPr marL="266760" indent="-265680" algn="just">
              <a:lnSpc>
                <a:spcPct val="90000"/>
              </a:lnSpc>
              <a:spcBef>
                <a:spcPts val="601"/>
              </a:spcBef>
              <a:buClr>
                <a:srgbClr val="ffffff"/>
              </a:buClr>
              <a:buFont typeface="Symbol"/>
              <a:buChar char=""/>
            </a:pPr>
            <a:r>
              <a:rPr b="0" lang="es-ES" sz="2000" spc="-1" strike="noStrike">
                <a:solidFill>
                  <a:srgbClr val="ffffff"/>
                </a:solidFill>
                <a:latin typeface="Arial "/>
                <a:ea typeface="DejaVu Sans"/>
              </a:rPr>
              <a:t>Con el paso del tiempo se han desarrollado técnicas de tratamiento que han intentado estandarizar los tratamientos y elevar continuamente su eficacia en el control de las enfermedades.</a:t>
            </a:r>
            <a:endParaRPr b="0" lang="en-GB" sz="2000" spc="-1" strike="noStrike">
              <a:latin typeface="Arial"/>
            </a:endParaRPr>
          </a:p>
        </p:txBody>
      </p:sp>
      <p:sp>
        <p:nvSpPr>
          <p:cNvPr id="110" name="Text Box 4"/>
          <p:cNvSpPr/>
          <p:nvPr/>
        </p:nvSpPr>
        <p:spPr>
          <a:xfrm>
            <a:off x="179640" y="51480"/>
            <a:ext cx="8963280" cy="5770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ffffff"/>
                </a:solidFill>
                <a:latin typeface="Arial "/>
                <a:ea typeface="DejaVu Sans"/>
              </a:rPr>
              <a:t>Introducción.</a:t>
            </a:r>
            <a:endParaRPr b="0" lang="en-GB" sz="3200" spc="-1" strike="noStrike">
              <a:latin typeface="Arial"/>
            </a:endParaRPr>
          </a:p>
        </p:txBody>
      </p:sp>
      <p:pic>
        <p:nvPicPr>
          <p:cNvPr id="111" name="Imagen 6" descr=""/>
          <p:cNvPicPr/>
          <p:nvPr/>
        </p:nvPicPr>
        <p:blipFill>
          <a:blip r:embed="rId1"/>
          <a:srcRect l="0" t="12440" r="0" b="6262"/>
          <a:stretch/>
        </p:blipFill>
        <p:spPr>
          <a:xfrm>
            <a:off x="107640" y="2355840"/>
            <a:ext cx="8856000" cy="27352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Marcador de número de diapositiva 3"/>
          <p:cNvSpPr/>
          <p:nvPr/>
        </p:nvSpPr>
        <p:spPr>
          <a:xfrm>
            <a:off x="3486240" y="4950720"/>
            <a:ext cx="2170800" cy="212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19D8DD20-B04A-4A43-9286-77A8EE17708C}" type="slidenum">
              <a:rPr b="0" lang="es-ES" sz="680" spc="-1" strike="noStrike">
                <a:solidFill>
                  <a:srgbClr val="ffffff"/>
                </a:solidFill>
                <a:latin typeface="Arial"/>
                <a:ea typeface="DejaVu Sans"/>
              </a:rPr>
              <a:t>3</a:t>
            </a:fld>
            <a:endParaRPr b="0" lang="en-GB" sz="680" spc="-1" strike="noStrike">
              <a:latin typeface="Arial"/>
            </a:endParaRPr>
          </a:p>
        </p:txBody>
      </p:sp>
      <p:sp>
        <p:nvSpPr>
          <p:cNvPr id="113" name="Text Box 2"/>
          <p:cNvSpPr/>
          <p:nvPr/>
        </p:nvSpPr>
        <p:spPr>
          <a:xfrm>
            <a:off x="130680" y="555480"/>
            <a:ext cx="8933760" cy="219348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601"/>
              </a:spcBef>
            </a:pPr>
            <a:r>
              <a:rPr b="0" lang="es-ES" sz="2000" spc="-1" strike="noStrike">
                <a:solidFill>
                  <a:srgbClr val="ffffff"/>
                </a:solidFill>
                <a:latin typeface="Arial "/>
                <a:ea typeface="DejaVu Sans"/>
              </a:rPr>
              <a:t>En esta clasificación existen dos grandes grupos:</a:t>
            </a:r>
            <a:endParaRPr b="0" lang="en-GB" sz="2000" spc="-1" strike="noStrike">
              <a:latin typeface="Arial"/>
            </a:endParaRPr>
          </a:p>
          <a:p>
            <a:pPr marL="457200" indent="-456120">
              <a:lnSpc>
                <a:spcPct val="100000"/>
              </a:lnSpc>
              <a:buClr>
                <a:srgbClr val="ffffff"/>
              </a:buClr>
              <a:buFont typeface="Arial"/>
              <a:buAutoNum type="arabicPeriod"/>
            </a:pPr>
            <a:r>
              <a:rPr b="0" lang="es-MX" sz="2000" spc="-1" strike="noStrike">
                <a:solidFill>
                  <a:srgbClr val="ffffff"/>
                </a:solidFill>
                <a:latin typeface="Arial "/>
                <a:ea typeface="DejaVu Sans"/>
              </a:rPr>
              <a:t>Técnicas isocéntricas</a:t>
            </a:r>
            <a:r>
              <a:rPr b="0" lang="es-ES" sz="2000" spc="-1" strike="noStrike">
                <a:solidFill>
                  <a:srgbClr val="ffffff"/>
                </a:solidFill>
                <a:latin typeface="Arial "/>
                <a:ea typeface="DejaVu Sans"/>
              </a:rPr>
              <a:t>. Cuando el isocentro de la máquina se coloca en un punto definido dentro volumen blanco de planificación (PTV) y dentro del cuerpo del paciente, garantizando que ante cualquier ángulo de giro del cabezal de la unidad de tratamiento se mantendrá una distancia constante entre la fuente de radiación y el volumen blanco de planificación, variando la distancia entre la fuente y la piel del paciente.</a:t>
            </a:r>
            <a:endParaRPr b="0" lang="en-GB" sz="2000" spc="-1" strike="noStrike">
              <a:latin typeface="Arial"/>
            </a:endParaRPr>
          </a:p>
        </p:txBody>
      </p:sp>
      <p:sp>
        <p:nvSpPr>
          <p:cNvPr id="114" name="Text Box 4"/>
          <p:cNvSpPr/>
          <p:nvPr/>
        </p:nvSpPr>
        <p:spPr>
          <a:xfrm>
            <a:off x="35640" y="51480"/>
            <a:ext cx="8763480" cy="516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2800" spc="-1" strike="noStrike">
                <a:solidFill>
                  <a:srgbClr val="ffffff"/>
                </a:solidFill>
                <a:latin typeface="Arial "/>
                <a:ea typeface="DejaVu Sans"/>
              </a:rPr>
              <a:t>Técnicas, según la distancia fuente-superficie.</a:t>
            </a:r>
            <a:endParaRPr b="0" lang="en-GB" sz="2800" spc="-1" strike="noStrike">
              <a:latin typeface="Arial"/>
            </a:endParaRPr>
          </a:p>
        </p:txBody>
      </p:sp>
      <p:pic>
        <p:nvPicPr>
          <p:cNvPr id="115" name="Imagen 1" descr=""/>
          <p:cNvPicPr/>
          <p:nvPr/>
        </p:nvPicPr>
        <p:blipFill>
          <a:blip r:embed="rId1"/>
          <a:srcRect l="7577" t="14836" r="4403" b="4396"/>
          <a:stretch/>
        </p:blipFill>
        <p:spPr>
          <a:xfrm>
            <a:off x="6364440" y="2750400"/>
            <a:ext cx="2700000" cy="2412720"/>
          </a:xfrm>
          <a:prstGeom prst="rect">
            <a:avLst/>
          </a:prstGeom>
          <a:ln w="0">
            <a:noFill/>
          </a:ln>
        </p:spPr>
      </p:pic>
      <p:sp>
        <p:nvSpPr>
          <p:cNvPr id="116" name="Text Box 2"/>
          <p:cNvSpPr/>
          <p:nvPr/>
        </p:nvSpPr>
        <p:spPr>
          <a:xfrm>
            <a:off x="35640" y="3003840"/>
            <a:ext cx="5981400" cy="158544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479"/>
              </a:spcBef>
              <a:buClr>
                <a:srgbClr val="ffffff"/>
              </a:buClr>
              <a:buFont typeface="Symbol"/>
              <a:buChar char=""/>
            </a:pPr>
            <a:r>
              <a:rPr b="0" lang="es-ES" sz="1600" spc="-1" strike="noStrike">
                <a:solidFill>
                  <a:srgbClr val="ffffff"/>
                </a:solidFill>
                <a:latin typeface="Arial "/>
                <a:ea typeface="DejaVu Sans"/>
              </a:rPr>
              <a:t>Ventajas de esta técnica.</a:t>
            </a:r>
            <a:endParaRPr b="0" lang="en-GB" sz="1600" spc="-1" strike="noStrike">
              <a:latin typeface="Arial"/>
            </a:endParaRPr>
          </a:p>
          <a:p>
            <a:pPr lvl="2" marL="801720" indent="-352800" algn="just">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No se necesita cambiar la posición de la mesa de tratamiento cuando se imparten los diferentes campos planificados.</a:t>
            </a:r>
            <a:endParaRPr b="0" lang="en-GB" sz="1600" spc="-1" strike="noStrike">
              <a:latin typeface="Arial"/>
            </a:endParaRPr>
          </a:p>
          <a:p>
            <a:pPr lvl="2" marL="801720" indent="-352800" algn="just">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Los tratamientos son mas rápidos.</a:t>
            </a:r>
            <a:endParaRPr b="0" lang="en-GB" sz="1600" spc="-1" strike="noStrike">
              <a:latin typeface="Arial"/>
            </a:endParaRPr>
          </a:p>
          <a:p>
            <a:pPr lvl="2" marL="801720" indent="-352800" algn="just">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Se minimizan los errores de posicionamiento.</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Marcador de número de diapositiva 3"/>
          <p:cNvSpPr/>
          <p:nvPr/>
        </p:nvSpPr>
        <p:spPr>
          <a:xfrm>
            <a:off x="3486240" y="4950720"/>
            <a:ext cx="2170800" cy="212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F0CFFF12-2000-4D82-ABEE-F1B481A1F368}" type="slidenum">
              <a:rPr b="0" lang="es-ES" sz="680" spc="-1" strike="noStrike">
                <a:solidFill>
                  <a:srgbClr val="ffffff"/>
                </a:solidFill>
                <a:latin typeface="Arial"/>
                <a:ea typeface="DejaVu Sans"/>
              </a:rPr>
              <a:t>3</a:t>
            </a:fld>
            <a:endParaRPr b="0" lang="en-GB" sz="680" spc="-1" strike="noStrike">
              <a:latin typeface="Arial"/>
            </a:endParaRPr>
          </a:p>
        </p:txBody>
      </p:sp>
      <p:sp>
        <p:nvSpPr>
          <p:cNvPr id="118" name="Text Box 2"/>
          <p:cNvSpPr/>
          <p:nvPr/>
        </p:nvSpPr>
        <p:spPr>
          <a:xfrm>
            <a:off x="130680" y="555480"/>
            <a:ext cx="8933760" cy="152172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601"/>
              </a:spcBef>
            </a:pPr>
            <a:r>
              <a:rPr b="0" lang="es-ES" sz="2000" spc="-1" strike="noStrike">
                <a:solidFill>
                  <a:srgbClr val="ffffff"/>
                </a:solidFill>
                <a:latin typeface="Arial "/>
                <a:ea typeface="DejaVu Sans"/>
              </a:rPr>
              <a:t>En esta clasificación existen dos grandes grupos:</a:t>
            </a:r>
            <a:endParaRPr b="0" lang="en-GB" sz="2000" spc="-1" strike="noStrike">
              <a:latin typeface="Arial"/>
            </a:endParaRPr>
          </a:p>
          <a:p>
            <a:pPr marL="457200" indent="-456120">
              <a:lnSpc>
                <a:spcPct val="100000"/>
              </a:lnSpc>
              <a:buClr>
                <a:srgbClr val="ffffff"/>
              </a:buClr>
              <a:buFont typeface="Arial"/>
              <a:buAutoNum type="arabicPeriod" startAt="2"/>
            </a:pPr>
            <a:r>
              <a:rPr b="0" lang="es-MX" sz="1900" spc="-1" strike="noStrike">
                <a:solidFill>
                  <a:srgbClr val="ffffff"/>
                </a:solidFill>
                <a:latin typeface="Arial "/>
                <a:ea typeface="DejaVu Sans"/>
              </a:rPr>
              <a:t>Técnicas distancia fuente-piel constante</a:t>
            </a:r>
            <a:r>
              <a:rPr b="0" lang="es-ES" sz="1900" spc="-1" strike="noStrike">
                <a:solidFill>
                  <a:srgbClr val="ffffff"/>
                </a:solidFill>
                <a:latin typeface="Arial "/>
                <a:ea typeface="DejaVu Sans"/>
              </a:rPr>
              <a:t>. Cuando la distancia entre la fuente y la piel del paciente se mantiene constante para cualquier ángulo de giro del cabezal de la unidad de tratamiento. Esto implica que la distancia entre PTV y la fuente varia para cada uno de los campos de tratamiento.</a:t>
            </a:r>
            <a:endParaRPr b="0" lang="en-GB" sz="1900" spc="-1" strike="noStrike">
              <a:latin typeface="Arial"/>
            </a:endParaRPr>
          </a:p>
        </p:txBody>
      </p:sp>
      <p:sp>
        <p:nvSpPr>
          <p:cNvPr id="119" name="Text Box 4"/>
          <p:cNvSpPr/>
          <p:nvPr/>
        </p:nvSpPr>
        <p:spPr>
          <a:xfrm>
            <a:off x="35640" y="51480"/>
            <a:ext cx="8763480" cy="516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2800" spc="-1" strike="noStrike">
                <a:solidFill>
                  <a:srgbClr val="ffffff"/>
                </a:solidFill>
                <a:latin typeface="Arial "/>
                <a:ea typeface="DejaVu Sans"/>
              </a:rPr>
              <a:t>Técnicas, según la distancia fuente-superficie.</a:t>
            </a:r>
            <a:endParaRPr b="0" lang="en-GB" sz="2800" spc="-1" strike="noStrike">
              <a:latin typeface="Arial"/>
            </a:endParaRPr>
          </a:p>
        </p:txBody>
      </p:sp>
      <p:sp>
        <p:nvSpPr>
          <p:cNvPr id="120" name="Text Box 2"/>
          <p:cNvSpPr/>
          <p:nvPr/>
        </p:nvSpPr>
        <p:spPr>
          <a:xfrm>
            <a:off x="35640" y="2152440"/>
            <a:ext cx="5981400" cy="258264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479"/>
              </a:spcBef>
              <a:buClr>
                <a:srgbClr val="ffffff"/>
              </a:buClr>
              <a:buFont typeface="Symbol"/>
              <a:buChar char=""/>
            </a:pPr>
            <a:r>
              <a:rPr b="0" lang="es-ES" sz="1600" spc="-1" strike="noStrike">
                <a:solidFill>
                  <a:srgbClr val="ffffff"/>
                </a:solidFill>
                <a:latin typeface="Arial "/>
                <a:ea typeface="DejaVu Sans"/>
              </a:rPr>
              <a:t>Ventajas de esta técnica.</a:t>
            </a:r>
            <a:endParaRPr b="0" lang="en-GB" sz="1600" spc="-1" strike="noStrike">
              <a:latin typeface="Arial"/>
            </a:endParaRPr>
          </a:p>
          <a:p>
            <a:pPr lvl="2" marL="801720" indent="-352800" algn="just">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Puede ser la única opción posible cuando se tratan pacientes muy obesos donde algunos ángulos de giro de cabezal del equipo no son posibles.</a:t>
            </a:r>
            <a:endParaRPr b="0" lang="en-GB" sz="1600" spc="-1" strike="noStrike">
              <a:latin typeface="Arial"/>
            </a:endParaRPr>
          </a:p>
          <a:p>
            <a:pPr lvl="1" marL="457200" indent="-276840" algn="just">
              <a:lnSpc>
                <a:spcPct val="90000"/>
              </a:lnSpc>
              <a:spcBef>
                <a:spcPts val="479"/>
              </a:spcBef>
              <a:buClr>
                <a:srgbClr val="ffffff"/>
              </a:buClr>
              <a:buFont typeface="Symbol"/>
              <a:buChar char=""/>
            </a:pPr>
            <a:r>
              <a:rPr b="0" lang="es-ES" sz="1600" spc="-1" strike="noStrike">
                <a:solidFill>
                  <a:srgbClr val="ffffff"/>
                </a:solidFill>
                <a:latin typeface="Arial "/>
                <a:ea typeface="DejaVu Sans"/>
              </a:rPr>
              <a:t>Desventajas.</a:t>
            </a:r>
            <a:endParaRPr b="0" lang="en-GB" sz="1600" spc="-1" strike="noStrike">
              <a:latin typeface="Arial"/>
            </a:endParaRPr>
          </a:p>
          <a:p>
            <a:pPr lvl="2" marL="801720" indent="-352800" algn="just">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Implican mayor tiempo de irradiación o mayor número de UM.</a:t>
            </a:r>
            <a:endParaRPr b="0" lang="en-GB" sz="1600" spc="-1" strike="noStrike">
              <a:latin typeface="Arial"/>
            </a:endParaRPr>
          </a:p>
          <a:p>
            <a:pPr lvl="2" marL="801720" indent="-352800" algn="just">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Los tratamientos consumen mas tiempo de máquina.</a:t>
            </a:r>
            <a:endParaRPr b="0" lang="en-GB" sz="1600" spc="-1" strike="noStrike">
              <a:latin typeface="Arial"/>
            </a:endParaRPr>
          </a:p>
          <a:p>
            <a:pPr lvl="2" marL="801720" indent="-352800" algn="just">
              <a:lnSpc>
                <a:spcPct val="90000"/>
              </a:lnSpc>
              <a:spcBef>
                <a:spcPts val="479"/>
              </a:spcBef>
              <a:buClr>
                <a:srgbClr val="ffffff"/>
              </a:buClr>
              <a:buFont typeface="Wingdings" charset="2"/>
              <a:buChar char=""/>
            </a:pPr>
            <a:r>
              <a:rPr b="0" lang="es-ES" sz="1600" spc="-1" strike="noStrike">
                <a:solidFill>
                  <a:srgbClr val="ffffff"/>
                </a:solidFill>
                <a:latin typeface="Arial "/>
                <a:ea typeface="DejaVu Sans"/>
              </a:rPr>
              <a:t>Mayor frecuencia de errores humanos debidos al posicionamiento.</a:t>
            </a:r>
            <a:endParaRPr b="0" lang="en-GB" sz="1600" spc="-1" strike="noStrike">
              <a:latin typeface="Arial"/>
            </a:endParaRPr>
          </a:p>
        </p:txBody>
      </p:sp>
      <p:pic>
        <p:nvPicPr>
          <p:cNvPr id="121" name="Picture 2" descr="IM002135"/>
          <p:cNvPicPr/>
          <p:nvPr/>
        </p:nvPicPr>
        <p:blipFill>
          <a:blip r:embed="rId1"/>
          <a:srcRect l="11734" t="0" r="5017" b="0"/>
          <a:stretch/>
        </p:blipFill>
        <p:spPr>
          <a:xfrm>
            <a:off x="6156000" y="2400120"/>
            <a:ext cx="2557800" cy="23054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570430EF-8C22-4088-9604-8008F5A5168B}" type="slidenum">
              <a:rPr b="0" lang="es-ES" sz="680" spc="-1" strike="noStrike">
                <a:solidFill>
                  <a:srgbClr val="ffffff"/>
                </a:solidFill>
                <a:latin typeface="Arial"/>
                <a:ea typeface="DejaVu Sans"/>
              </a:rPr>
              <a:t>3</a:t>
            </a:fld>
            <a:endParaRPr b="0" lang="en-GB" sz="680" spc="-1" strike="noStrike">
              <a:latin typeface="Arial"/>
            </a:endParaRPr>
          </a:p>
        </p:txBody>
      </p:sp>
      <p:sp>
        <p:nvSpPr>
          <p:cNvPr id="123" name="Text Box 2"/>
          <p:cNvSpPr/>
          <p:nvPr/>
        </p:nvSpPr>
        <p:spPr>
          <a:xfrm>
            <a:off x="72000" y="865800"/>
            <a:ext cx="5938920" cy="361800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570"/>
              </a:spcBef>
              <a:buClr>
                <a:srgbClr val="ffffff"/>
              </a:buClr>
              <a:buFont typeface="Symbol"/>
              <a:buChar char=""/>
            </a:pPr>
            <a:r>
              <a:rPr b="0" lang="es-ES" sz="1900" spc="-1" strike="noStrike">
                <a:solidFill>
                  <a:srgbClr val="ffffff"/>
                </a:solidFill>
                <a:latin typeface="Arial "/>
                <a:ea typeface="DejaVu Sans"/>
              </a:rPr>
              <a:t>Fueron las técnicas mas simples utilizadas en los primeros tratamientos de teleterapia. Consiste en impartir toda la dosis utilizando un solo campo lo cual provoca dosis muy alta a los tejidos sanos que se encuentra delante de la lesión. </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El uso de campos directos de fotones actualmente es muy extraño. Siempre en casos con intensión paliativa o para administrar dosis de emergencias.</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ES" sz="1900" spc="-1" strike="noStrike">
                <a:solidFill>
                  <a:srgbClr val="ffffff"/>
                </a:solidFill>
                <a:latin typeface="Arial "/>
                <a:ea typeface="DejaVu Sans"/>
              </a:rPr>
              <a:t>El uso fundamental que actualmente tiene esta técnica es para el tratamiento de lesiones de piel con electrones o Rx y en casos de dosis de refuerzo con electrones.</a:t>
            </a:r>
            <a:endParaRPr b="0" lang="en-GB" sz="1900" spc="-1" strike="noStrike">
              <a:latin typeface="Arial"/>
            </a:endParaRPr>
          </a:p>
        </p:txBody>
      </p:sp>
      <p:sp>
        <p:nvSpPr>
          <p:cNvPr id="124" name="Text Box 3"/>
          <p:cNvSpPr/>
          <p:nvPr/>
        </p:nvSpPr>
        <p:spPr>
          <a:xfrm>
            <a:off x="0" y="51480"/>
            <a:ext cx="9142920" cy="5162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400"/>
              </a:spcBef>
            </a:pPr>
            <a:r>
              <a:rPr b="0" lang="es-MX" sz="2800" spc="-1" strike="noStrike">
                <a:solidFill>
                  <a:srgbClr val="ffffff"/>
                </a:solidFill>
                <a:latin typeface="Arial"/>
                <a:ea typeface="DejaVu Sans"/>
              </a:rPr>
              <a:t>Técnicas, según el número y dirección de los campos.</a:t>
            </a:r>
            <a:endParaRPr b="0" lang="en-GB" sz="2800" spc="-1" strike="noStrike">
              <a:latin typeface="Arial"/>
            </a:endParaRPr>
          </a:p>
        </p:txBody>
      </p:sp>
      <p:sp>
        <p:nvSpPr>
          <p:cNvPr id="125" name="Text Box 10"/>
          <p:cNvSpPr/>
          <p:nvPr/>
        </p:nvSpPr>
        <p:spPr>
          <a:xfrm>
            <a:off x="3168360" y="465480"/>
            <a:ext cx="3706920" cy="36396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601"/>
              </a:spcBef>
            </a:pPr>
            <a:r>
              <a:rPr b="0" lang="es-ES" sz="2000" spc="-1" strike="noStrike">
                <a:solidFill>
                  <a:srgbClr val="ffffff"/>
                </a:solidFill>
                <a:latin typeface="Arial "/>
                <a:ea typeface="DejaVu Sans"/>
              </a:rPr>
              <a:t>Campo único o campo directo:</a:t>
            </a:r>
            <a:endParaRPr b="0" lang="en-GB" sz="2000" spc="-1" strike="noStrike">
              <a:latin typeface="Arial"/>
            </a:endParaRPr>
          </a:p>
        </p:txBody>
      </p:sp>
      <p:pic>
        <p:nvPicPr>
          <p:cNvPr id="126" name="Imagen 8" descr="https://upload.wikimedia.org/wikipedia/commons/thumb/a/ae/1930_radioterapia_istituto_tumori_milano.jpg/300px-1930_radioterapia_istituto_tumori_milano.jpg"/>
          <p:cNvPicPr/>
          <p:nvPr/>
        </p:nvPicPr>
        <p:blipFill>
          <a:blip r:embed="rId1"/>
          <a:stretch/>
        </p:blipFill>
        <p:spPr>
          <a:xfrm>
            <a:off x="6174000" y="843480"/>
            <a:ext cx="2861640" cy="2404440"/>
          </a:xfrm>
          <a:prstGeom prst="rect">
            <a:avLst/>
          </a:prstGeom>
          <a:ln w="0">
            <a:noFill/>
          </a:ln>
        </p:spPr>
      </p:pic>
      <p:pic>
        <p:nvPicPr>
          <p:cNvPr id="127" name="Imagen 9" descr=""/>
          <p:cNvPicPr/>
          <p:nvPr/>
        </p:nvPicPr>
        <p:blipFill>
          <a:blip r:embed="rId2"/>
          <a:stretch/>
        </p:blipFill>
        <p:spPr>
          <a:xfrm>
            <a:off x="6288840" y="2890080"/>
            <a:ext cx="2746440" cy="2252160"/>
          </a:xfrm>
          <a:prstGeom prst="rect">
            <a:avLst/>
          </a:prstGeom>
          <a:ln w="0">
            <a:noFill/>
          </a:ln>
        </p:spPr>
      </p:pic>
      <p:pic>
        <p:nvPicPr>
          <p:cNvPr id="128" name="Imagen 10" descr="https://upload.wikimedia.org/wikipedia/commons/thumb/a/ae/1930_radioterapia_istituto_tumori_milano.jpg/300px-1930_radioterapia_istituto_tumori_milano.jpg"/>
          <p:cNvPicPr/>
          <p:nvPr/>
        </p:nvPicPr>
        <p:blipFill>
          <a:blip r:embed="rId3"/>
          <a:srcRect l="0" t="0" r="0" b="9088"/>
          <a:stretch/>
        </p:blipFill>
        <p:spPr>
          <a:xfrm>
            <a:off x="6174000" y="915480"/>
            <a:ext cx="2861640" cy="2159280"/>
          </a:xfrm>
          <a:prstGeom prst="rect">
            <a:avLst/>
          </a:prstGeom>
          <a:ln w="0">
            <a:noFill/>
          </a:ln>
        </p:spPr>
      </p:pic>
      <p:pic>
        <p:nvPicPr>
          <p:cNvPr id="129" name="Imagen 11" descr=""/>
          <p:cNvPicPr/>
          <p:nvPr/>
        </p:nvPicPr>
        <p:blipFill>
          <a:blip r:embed="rId4"/>
          <a:srcRect l="0" t="1849" r="0" b="8676"/>
          <a:stretch/>
        </p:blipFill>
        <p:spPr>
          <a:xfrm>
            <a:off x="6288840" y="3075840"/>
            <a:ext cx="2746440" cy="201528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A322D77C-8460-4619-88E9-C6FEE81CB216}" type="slidenum">
              <a:rPr b="0" lang="es-ES" sz="680" spc="-1" strike="noStrike">
                <a:solidFill>
                  <a:srgbClr val="ffffff"/>
                </a:solidFill>
                <a:latin typeface="Arial"/>
                <a:ea typeface="DejaVu Sans"/>
              </a:rPr>
              <a:t>3</a:t>
            </a:fld>
            <a:endParaRPr b="0" lang="en-GB" sz="680" spc="-1" strike="noStrike">
              <a:latin typeface="Arial"/>
            </a:endParaRPr>
          </a:p>
        </p:txBody>
      </p:sp>
      <p:sp>
        <p:nvSpPr>
          <p:cNvPr id="131" name="Text Box 2"/>
          <p:cNvSpPr/>
          <p:nvPr/>
        </p:nvSpPr>
        <p:spPr>
          <a:xfrm>
            <a:off x="72000" y="987480"/>
            <a:ext cx="5759280" cy="361800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En esta técnica, los campos están enfrentados, existe justo 180º entre la incidencia de uno y la del otro.</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Es una técnica simple, rápida, y que permite conformar la dosis mucho mejor que como ocurre con un campo único.</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Esta técnica permite desplazar el máximo de la dosis total en la profundidad del cuerpo del paciente, considerando el peso relativo de los dos campos. Para ello, por ejemplo en el caso del tratamiento de lesiones en la columna, sería necesario dar mayor peso al campo posterior respecto al peso del campo anterior.</a:t>
            </a:r>
            <a:endParaRPr b="0" lang="en-GB" sz="1900" spc="-1" strike="noStrike">
              <a:latin typeface="Arial"/>
            </a:endParaRPr>
          </a:p>
        </p:txBody>
      </p:sp>
      <p:sp>
        <p:nvSpPr>
          <p:cNvPr id="132" name="Text Box 3"/>
          <p:cNvSpPr/>
          <p:nvPr/>
        </p:nvSpPr>
        <p:spPr>
          <a:xfrm>
            <a:off x="0" y="51480"/>
            <a:ext cx="9142920" cy="5162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400"/>
              </a:spcBef>
            </a:pPr>
            <a:r>
              <a:rPr b="0" lang="es-MX" sz="2800" spc="-1" strike="noStrike">
                <a:solidFill>
                  <a:srgbClr val="ffffff"/>
                </a:solidFill>
                <a:latin typeface="Arial"/>
                <a:ea typeface="DejaVu Sans"/>
              </a:rPr>
              <a:t>Técnicas, según el número y dirección de los campos.</a:t>
            </a:r>
            <a:endParaRPr b="0" lang="en-GB" sz="2800" spc="-1" strike="noStrike">
              <a:latin typeface="Arial"/>
            </a:endParaRPr>
          </a:p>
        </p:txBody>
      </p:sp>
      <p:sp>
        <p:nvSpPr>
          <p:cNvPr id="133" name="Text Box 10"/>
          <p:cNvSpPr/>
          <p:nvPr/>
        </p:nvSpPr>
        <p:spPr>
          <a:xfrm>
            <a:off x="2627640" y="570960"/>
            <a:ext cx="4247280" cy="36396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601"/>
              </a:spcBef>
            </a:pPr>
            <a:r>
              <a:rPr b="0" lang="es-MX" sz="2000" spc="-1" strike="noStrike">
                <a:solidFill>
                  <a:srgbClr val="ffffff"/>
                </a:solidFill>
                <a:latin typeface="Arial"/>
                <a:ea typeface="DejaVu Sans"/>
              </a:rPr>
              <a:t>Campos opuestos y contrapuestos</a:t>
            </a:r>
            <a:endParaRPr b="0" lang="en-GB" sz="2000" spc="-1" strike="noStrike">
              <a:latin typeface="Arial"/>
            </a:endParaRPr>
          </a:p>
        </p:txBody>
      </p:sp>
      <p:pic>
        <p:nvPicPr>
          <p:cNvPr id="134" name="Imagen 7" descr=""/>
          <p:cNvPicPr/>
          <p:nvPr/>
        </p:nvPicPr>
        <p:blipFill>
          <a:blip r:embed="rId1"/>
          <a:srcRect l="15567" t="0" r="20709" b="33443"/>
          <a:stretch/>
        </p:blipFill>
        <p:spPr>
          <a:xfrm>
            <a:off x="5880960" y="1215720"/>
            <a:ext cx="3226680" cy="35150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Marcador de número de diapositiva 3"/>
          <p:cNvSpPr/>
          <p:nvPr/>
        </p:nvSpPr>
        <p:spPr>
          <a:xfrm>
            <a:off x="3486240" y="4683960"/>
            <a:ext cx="2170800" cy="356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s-ES" sz="680" spc="-1" strike="noStrike">
                <a:solidFill>
                  <a:srgbClr val="ffffff"/>
                </a:solidFill>
                <a:latin typeface="Arial"/>
                <a:ea typeface="DejaVu Sans"/>
              </a:rPr>
              <a:t>Diapositiva </a:t>
            </a:r>
            <a:fld id="{EC7D79F6-3ADD-49F5-B1AC-9AF2283D7E7E}" type="slidenum">
              <a:rPr b="0" lang="es-ES" sz="680" spc="-1" strike="noStrike">
                <a:solidFill>
                  <a:srgbClr val="ffffff"/>
                </a:solidFill>
                <a:latin typeface="Arial"/>
                <a:ea typeface="DejaVu Sans"/>
              </a:rPr>
              <a:t>3</a:t>
            </a:fld>
            <a:endParaRPr b="0" lang="en-GB" sz="680" spc="-1" strike="noStrike">
              <a:latin typeface="Arial"/>
            </a:endParaRPr>
          </a:p>
        </p:txBody>
      </p:sp>
      <p:sp>
        <p:nvSpPr>
          <p:cNvPr id="136" name="Text Box 2"/>
          <p:cNvSpPr/>
          <p:nvPr/>
        </p:nvSpPr>
        <p:spPr>
          <a:xfrm>
            <a:off x="35640" y="915480"/>
            <a:ext cx="5903640" cy="3618000"/>
          </a:xfrm>
          <a:prstGeom prst="rect">
            <a:avLst/>
          </a:prstGeom>
          <a:noFill/>
          <a:ln w="0">
            <a:noFill/>
          </a:ln>
        </p:spPr>
        <p:style>
          <a:lnRef idx="0"/>
          <a:fillRef idx="0"/>
          <a:effectRef idx="0"/>
          <a:fontRef idx="minor"/>
        </p:style>
        <p:txBody>
          <a:bodyPr lIns="90000" rIns="90000" tIns="45000" bIns="45000">
            <a:spAutoFit/>
          </a:bodyPr>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Cuando se emplean tres o más campos, entonces se trata de la técnica de múltiples campos.</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Con ello se consigue distribuir la dosis de mejor manera, ya que sin afectar la dosis total que se administra al volumen blanco de planificación se puede reducir significativamente la dosis al tejido sano o a órganos de riesgo involucrados.</a:t>
            </a:r>
            <a:endParaRPr b="0" lang="en-GB" sz="1900" spc="-1" strike="noStrike">
              <a:latin typeface="Arial"/>
            </a:endParaRPr>
          </a:p>
          <a:p>
            <a:pPr lvl="1" marL="457200" indent="-276840" algn="just">
              <a:lnSpc>
                <a:spcPct val="90000"/>
              </a:lnSpc>
              <a:spcBef>
                <a:spcPts val="570"/>
              </a:spcBef>
              <a:buClr>
                <a:srgbClr val="ffffff"/>
              </a:buClr>
              <a:buFont typeface="Symbol"/>
              <a:buChar char=""/>
            </a:pPr>
            <a:r>
              <a:rPr b="0" lang="es-MX" sz="1900" spc="-1" strike="noStrike">
                <a:solidFill>
                  <a:srgbClr val="ffffff"/>
                </a:solidFill>
                <a:latin typeface="Arial "/>
                <a:ea typeface="DejaVu Sans"/>
              </a:rPr>
              <a:t>Cuantos más campos se tengan mejor será la conformación de la dosis, pero ocasionará que los tratamientos sean más demorados y complejo, por lo que se requiere racionalidad en el número de campos que se planifican.</a:t>
            </a:r>
            <a:endParaRPr b="0" lang="en-GB" sz="1900" spc="-1" strike="noStrike">
              <a:latin typeface="Arial"/>
            </a:endParaRPr>
          </a:p>
        </p:txBody>
      </p:sp>
      <p:sp>
        <p:nvSpPr>
          <p:cNvPr id="137" name="Text Box 3"/>
          <p:cNvSpPr/>
          <p:nvPr/>
        </p:nvSpPr>
        <p:spPr>
          <a:xfrm>
            <a:off x="0" y="51480"/>
            <a:ext cx="9142920" cy="516240"/>
          </a:xfrm>
          <a:prstGeom prst="rect">
            <a:avLst/>
          </a:prstGeom>
          <a:noFill/>
          <a:ln w="0">
            <a:noFill/>
          </a:ln>
        </p:spPr>
        <p:style>
          <a:lnRef idx="0"/>
          <a:fillRef idx="0"/>
          <a:effectRef idx="0"/>
          <a:fontRef idx="minor"/>
        </p:style>
        <p:txBody>
          <a:bodyPr lIns="90000" rIns="90000" tIns="45000" bIns="45000">
            <a:spAutoFit/>
          </a:bodyPr>
          <a:p>
            <a:pPr algn="ctr">
              <a:lnSpc>
                <a:spcPct val="100000"/>
              </a:lnSpc>
              <a:spcBef>
                <a:spcPts val="1400"/>
              </a:spcBef>
            </a:pPr>
            <a:r>
              <a:rPr b="0" lang="es-MX" sz="2800" spc="-1" strike="noStrike">
                <a:solidFill>
                  <a:srgbClr val="ffffff"/>
                </a:solidFill>
                <a:latin typeface="Arial"/>
                <a:ea typeface="DejaVu Sans"/>
              </a:rPr>
              <a:t>Técnicas, según el número y dirección de los campos.</a:t>
            </a:r>
            <a:endParaRPr b="0" lang="en-GB" sz="2800" spc="-1" strike="noStrike">
              <a:latin typeface="Arial"/>
            </a:endParaRPr>
          </a:p>
        </p:txBody>
      </p:sp>
      <p:sp>
        <p:nvSpPr>
          <p:cNvPr id="138" name="Text Box 10"/>
          <p:cNvSpPr/>
          <p:nvPr/>
        </p:nvSpPr>
        <p:spPr>
          <a:xfrm>
            <a:off x="2627640" y="570960"/>
            <a:ext cx="4247280" cy="36396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601"/>
              </a:spcBef>
            </a:pPr>
            <a:r>
              <a:rPr b="0" lang="es-MX" sz="2000" spc="-1" strike="noStrike">
                <a:solidFill>
                  <a:srgbClr val="ffffff"/>
                </a:solidFill>
                <a:latin typeface="Arial"/>
                <a:ea typeface="DejaVu Sans"/>
              </a:rPr>
              <a:t>Campos múltiples</a:t>
            </a:r>
            <a:endParaRPr b="0" lang="en-GB" sz="2000" spc="-1" strike="noStrike">
              <a:latin typeface="Arial"/>
            </a:endParaRPr>
          </a:p>
        </p:txBody>
      </p:sp>
      <p:pic>
        <p:nvPicPr>
          <p:cNvPr id="139" name="Imagen 6" descr=""/>
          <p:cNvPicPr/>
          <p:nvPr/>
        </p:nvPicPr>
        <p:blipFill>
          <a:blip r:embed="rId1"/>
          <a:srcRect l="15931" t="0" r="19852" b="33496"/>
          <a:stretch/>
        </p:blipFill>
        <p:spPr>
          <a:xfrm>
            <a:off x="6012000" y="940320"/>
            <a:ext cx="3130920" cy="35024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1897</TotalTime>
  <Application>LibreOffice/7.1.4.2$Windows_X86_64 LibreOffice_project/a529a4fab45b75fefc5b6226684193eb000654f6</Application>
  <AppVersion>15.0000</AppVersion>
  <Words>2623</Words>
  <Paragraphs>259</Paragraphs>
  <Company>IAEA</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2018-03-19T08:58:41Z</dcterms:created>
  <dc:creator>DELATTRE, Dominique Jules</dc:creator>
  <dc:description/>
  <dc:language>en-GB</dc:language>
  <cp:lastModifiedBy/>
  <dcterms:modified xsi:type="dcterms:W3CDTF">2023-03-24T16:14:01Z</dcterms:modified>
  <cp:revision>380</cp:revision>
  <dc:subject/>
  <dc:title>Commission on Safety Standards 42nd Meeting 1 to 3 November 2017</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0x010100383AF4AA7D4B5E4E9093D84968E68DC7</vt:lpwstr>
  </property>
  <property fmtid="{D5CDD505-2E9C-101B-9397-08002B2CF9AE}" pid="3" name="Notes">
    <vt:i4>36</vt:i4>
  </property>
  <property fmtid="{D5CDD505-2E9C-101B-9397-08002B2CF9AE}" pid="4" name="PresentationFormat">
    <vt:lpwstr>Presentación en pantalla (16:9)</vt:lpwstr>
  </property>
  <property fmtid="{D5CDD505-2E9C-101B-9397-08002B2CF9AE}" pid="5" name="Slides">
    <vt:i4>39</vt:i4>
  </property>
</Properties>
</file>