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4.xml" ContentType="application/vnd.openxmlformats-officedocument.presentationml.notesSlide+xml"/>
  <Override PartName="/ppt/notesSlides/_rels/notesSlide14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8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C9AA2BD-1E38-47B5-9A8F-8F3CD26886A6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5880" cy="3832920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rIns="94680" tIns="47520" bIns="47520">
            <a:noAutofit/>
          </a:bodyPr>
          <a:p>
            <a:pPr marL="216000" indent="-212400">
              <a:lnSpc>
                <a:spcPct val="100000"/>
              </a:lnSpc>
              <a:tabLst>
                <a:tab algn="l" pos="0"/>
              </a:tabLst>
            </a:pPr>
            <a:r>
              <a:rPr b="0" lang="en-GB" sz="2000" spc="-1" strike="noStrike">
                <a:latin typeface="Arial"/>
              </a:rPr>
              <a:t>Thank you!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91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lnSpc>
                <a:spcPct val="100000"/>
              </a:lnSpc>
            </a:pPr>
            <a:fld id="{B52B85AE-759B-4C9D-91E8-6F4A539B717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/>
          <p:nvPr/>
        </p:nvSpPr>
        <p:spPr>
          <a:xfrm>
            <a:off x="323640" y="915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/>
            <a:br/>
            <a:r>
              <a:rPr b="1" lang="es-ES" sz="3200" spc="-1" strike="noStrike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b="1" lang="es-ES" sz="3600" spc="-1" strike="noStrike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br/>
            <a:br/>
            <a:br/>
            <a:endParaRPr b="0" lang="en-GB" sz="3600" spc="-1" strike="noStrike">
              <a:latin typeface="Arial"/>
            </a:endParaRPr>
          </a:p>
        </p:txBody>
      </p:sp>
      <p:sp>
        <p:nvSpPr>
          <p:cNvPr id="54" name="Subtitle 2"/>
          <p:cNvSpPr/>
          <p:nvPr/>
        </p:nvSpPr>
        <p:spPr>
          <a:xfrm>
            <a:off x="323640" y="2967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_tradnl" sz="3800" spc="-1" strike="noStrike">
                <a:solidFill>
                  <a:srgbClr val="99ccff"/>
                </a:solidFill>
                <a:latin typeface="Arial "/>
                <a:ea typeface="DejaVu Sans"/>
              </a:rPr>
              <a:t>P-09 </a:t>
            </a:r>
            <a:r>
              <a:rPr b="1" lang="es-ES" sz="3500" spc="-1" strike="noStrike">
                <a:solidFill>
                  <a:srgbClr val="99ccff"/>
                </a:solidFill>
                <a:latin typeface="Arial"/>
                <a:ea typeface="DejaVu Sans"/>
              </a:rPr>
              <a:t>Requisitos generales de diseño para las instalaciones.</a:t>
            </a:r>
            <a:endParaRPr b="0" lang="en-GB" sz="35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en-GB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3_17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A8B3C7F2-731F-41BE-BBA1-A1121BA1C9EE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 de diseño aplicable a los Bunker usados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35" name="Text Box 14_2"/>
          <p:cNvSpPr/>
          <p:nvPr/>
        </p:nvSpPr>
        <p:spPr>
          <a:xfrm>
            <a:off x="248400" y="799200"/>
            <a:ext cx="8641800" cy="14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Las instalaciones de teleterapia y braquiterapia HDR deben constar </a:t>
            </a:r>
            <a:r>
              <a:rPr b="0" lang="es-MX" sz="2400" spc="-1" strike="noStrike">
                <a:solidFill>
                  <a:srgbClr val="ffff66"/>
                </a:solidFill>
                <a:latin typeface="Arial"/>
                <a:ea typeface="DejaVu Sans"/>
              </a:rPr>
              <a:t>con equipos que permitan controlar la posición del paciente y el funcionamiento del equipo durante la ejecución de los tratamientos (circuito cerrado de TV).</a:t>
            </a:r>
            <a:endParaRPr b="0" lang="en-GB" sz="2400" spc="-1" strike="noStrike">
              <a:latin typeface="Arial"/>
            </a:endParaRPr>
          </a:p>
        </p:txBody>
      </p:sp>
      <p:grpSp>
        <p:nvGrpSpPr>
          <p:cNvPr id="136" name="Group 15_0"/>
          <p:cNvGrpSpPr/>
          <p:nvPr/>
        </p:nvGrpSpPr>
        <p:grpSpPr>
          <a:xfrm>
            <a:off x="213480" y="2670840"/>
            <a:ext cx="3492000" cy="1944000"/>
            <a:chOff x="213480" y="2670840"/>
            <a:chExt cx="3492000" cy="1944000"/>
          </a:xfrm>
        </p:grpSpPr>
        <p:sp>
          <p:nvSpPr>
            <p:cNvPr id="137" name="Rectangle 16_2"/>
            <p:cNvSpPr/>
            <p:nvPr/>
          </p:nvSpPr>
          <p:spPr>
            <a:xfrm>
              <a:off x="213480" y="2670840"/>
              <a:ext cx="3492000" cy="182052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Rectangle 17_4"/>
            <p:cNvSpPr/>
            <p:nvPr/>
          </p:nvSpPr>
          <p:spPr>
            <a:xfrm>
              <a:off x="540720" y="3102840"/>
              <a:ext cx="2837520" cy="10180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139" name="Oval 18_0"/>
            <p:cNvSpPr/>
            <p:nvPr/>
          </p:nvSpPr>
          <p:spPr>
            <a:xfrm>
              <a:off x="1849680" y="3472920"/>
              <a:ext cx="618480" cy="3085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Rectangle 19_6"/>
            <p:cNvSpPr/>
            <p:nvPr/>
          </p:nvSpPr>
          <p:spPr>
            <a:xfrm>
              <a:off x="1013760" y="3411720"/>
              <a:ext cx="289800" cy="70920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Rectangle 20_2"/>
            <p:cNvSpPr/>
            <p:nvPr/>
          </p:nvSpPr>
          <p:spPr>
            <a:xfrm>
              <a:off x="540720" y="4121640"/>
              <a:ext cx="472680" cy="36936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Line 21_0"/>
            <p:cNvSpPr/>
            <p:nvPr/>
          </p:nvSpPr>
          <p:spPr>
            <a:xfrm>
              <a:off x="540720" y="4306320"/>
              <a:ext cx="473040" cy="360"/>
            </a:xfrm>
            <a:prstGeom prst="line">
              <a:avLst/>
            </a:prstGeom>
            <a:ln w="44280">
              <a:solidFill>
                <a:srgbClr val="ffff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Oval 22_0"/>
            <p:cNvSpPr/>
            <p:nvPr/>
          </p:nvSpPr>
          <p:spPr>
            <a:xfrm>
              <a:off x="322560" y="4522680"/>
              <a:ext cx="144720" cy="921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Oval 23_0"/>
            <p:cNvSpPr/>
            <p:nvPr/>
          </p:nvSpPr>
          <p:spPr>
            <a:xfrm>
              <a:off x="794880" y="3102840"/>
              <a:ext cx="109440" cy="918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Oval 24_4"/>
            <p:cNvSpPr/>
            <p:nvPr/>
          </p:nvSpPr>
          <p:spPr>
            <a:xfrm>
              <a:off x="2214000" y="3133440"/>
              <a:ext cx="109440" cy="61200"/>
            </a:xfrm>
            <a:prstGeom prst="ellipse">
              <a:avLst/>
            </a:prstGeom>
            <a:solidFill>
              <a:srgbClr val="00ff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46" name="Picture 25_2" descr="DSC00040"/>
          <p:cNvPicPr/>
          <p:nvPr/>
        </p:nvPicPr>
        <p:blipFill>
          <a:blip r:embed="rId1"/>
          <a:srcRect l="22152" t="17717" r="35440" b="29535"/>
          <a:stretch/>
        </p:blipFill>
        <p:spPr>
          <a:xfrm>
            <a:off x="7449120" y="1861200"/>
            <a:ext cx="1692000" cy="118296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6_0" descr="DSC00030"/>
          <p:cNvPicPr/>
          <p:nvPr/>
        </p:nvPicPr>
        <p:blipFill>
          <a:blip r:embed="rId2"/>
          <a:srcRect l="13288" t="0" r="35440" b="17717"/>
          <a:stretch/>
        </p:blipFill>
        <p:spPr>
          <a:xfrm>
            <a:off x="7464960" y="3121560"/>
            <a:ext cx="1676160" cy="15116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7_4" descr=""/>
          <p:cNvPicPr/>
          <p:nvPr/>
        </p:nvPicPr>
        <p:blipFill>
          <a:blip r:embed="rId3"/>
          <a:stretch/>
        </p:blipFill>
        <p:spPr>
          <a:xfrm>
            <a:off x="3453120" y="2383200"/>
            <a:ext cx="2484000" cy="153036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4_10" descr=""/>
          <p:cNvPicPr/>
          <p:nvPr/>
        </p:nvPicPr>
        <p:blipFill>
          <a:blip r:embed="rId4"/>
          <a:stretch/>
        </p:blipFill>
        <p:spPr>
          <a:xfrm>
            <a:off x="5504760" y="3503520"/>
            <a:ext cx="2271600" cy="166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3_18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07A57EA3-C335-4F4F-9E4A-698899D0D6FE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 de diseño aplicable a los Bunker usados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52" name="Text Box 17_0"/>
          <p:cNvSpPr/>
          <p:nvPr/>
        </p:nvSpPr>
        <p:spPr>
          <a:xfrm>
            <a:off x="248760" y="894960"/>
            <a:ext cx="8641800" cy="14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Las instalaciones de teleterapia y braquiterapia HDR deben constar </a:t>
            </a:r>
            <a:r>
              <a:rPr b="0" lang="es-MX" sz="2400" spc="-1" strike="noStrike">
                <a:solidFill>
                  <a:srgbClr val="ffff66"/>
                </a:solidFill>
                <a:latin typeface="Arial"/>
                <a:ea typeface="DejaVu Sans"/>
              </a:rPr>
              <a:t>con equipos que permitan mantener comunicación verbal con el paciente (bidireccional) durante la ejecución de los tratamientos (intercomunicadores).</a:t>
            </a:r>
            <a:endParaRPr b="0" lang="en-GB" sz="2400" spc="-1" strike="noStrike">
              <a:latin typeface="Arial"/>
            </a:endParaRPr>
          </a:p>
        </p:txBody>
      </p:sp>
      <p:grpSp>
        <p:nvGrpSpPr>
          <p:cNvPr id="153" name="Group 18_0"/>
          <p:cNvGrpSpPr/>
          <p:nvPr/>
        </p:nvGrpSpPr>
        <p:grpSpPr>
          <a:xfrm>
            <a:off x="213840" y="3067560"/>
            <a:ext cx="3492000" cy="1724760"/>
            <a:chOff x="213840" y="3067560"/>
            <a:chExt cx="3492000" cy="1724760"/>
          </a:xfrm>
        </p:grpSpPr>
        <p:sp>
          <p:nvSpPr>
            <p:cNvPr id="154" name="Rectangle 19_2"/>
            <p:cNvSpPr/>
            <p:nvPr/>
          </p:nvSpPr>
          <p:spPr>
            <a:xfrm>
              <a:off x="213840" y="3067560"/>
              <a:ext cx="3492000" cy="161460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Rectangle 20_4"/>
            <p:cNvSpPr/>
            <p:nvPr/>
          </p:nvSpPr>
          <p:spPr>
            <a:xfrm>
              <a:off x="541080" y="3450600"/>
              <a:ext cx="2837520" cy="9032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156" name="Oval 21_0"/>
            <p:cNvSpPr/>
            <p:nvPr/>
          </p:nvSpPr>
          <p:spPr>
            <a:xfrm>
              <a:off x="1850040" y="3778920"/>
              <a:ext cx="618480" cy="2736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Rectangle 22_4"/>
            <p:cNvSpPr/>
            <p:nvPr/>
          </p:nvSpPr>
          <p:spPr>
            <a:xfrm>
              <a:off x="1014120" y="3724560"/>
              <a:ext cx="289800" cy="62928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Rectangle 23_0"/>
            <p:cNvSpPr/>
            <p:nvPr/>
          </p:nvSpPr>
          <p:spPr>
            <a:xfrm>
              <a:off x="541080" y="4354200"/>
              <a:ext cx="472680" cy="32796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Line 24_0"/>
            <p:cNvSpPr/>
            <p:nvPr/>
          </p:nvSpPr>
          <p:spPr>
            <a:xfrm>
              <a:off x="541080" y="4518360"/>
              <a:ext cx="473040" cy="360"/>
            </a:xfrm>
            <a:prstGeom prst="line">
              <a:avLst/>
            </a:prstGeom>
            <a:ln w="44280">
              <a:solidFill>
                <a:srgbClr val="ffff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Oval 25_4"/>
            <p:cNvSpPr/>
            <p:nvPr/>
          </p:nvSpPr>
          <p:spPr>
            <a:xfrm>
              <a:off x="322920" y="4710600"/>
              <a:ext cx="144720" cy="817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Oval 26_4"/>
            <p:cNvSpPr/>
            <p:nvPr/>
          </p:nvSpPr>
          <p:spPr>
            <a:xfrm>
              <a:off x="795240" y="3450600"/>
              <a:ext cx="109440" cy="8172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Oval 27_0"/>
            <p:cNvSpPr/>
            <p:nvPr/>
          </p:nvSpPr>
          <p:spPr>
            <a:xfrm>
              <a:off x="2214360" y="3477960"/>
              <a:ext cx="109440" cy="54360"/>
            </a:xfrm>
            <a:prstGeom prst="ellipse">
              <a:avLst/>
            </a:prstGeom>
            <a:solidFill>
              <a:srgbClr val="00ff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3" name="Picture 28_4" descr="DSC00038"/>
          <p:cNvPicPr/>
          <p:nvPr/>
        </p:nvPicPr>
        <p:blipFill>
          <a:blip r:embed="rId1"/>
          <a:srcRect l="22152" t="23622" r="17723" b="32488"/>
          <a:stretch/>
        </p:blipFill>
        <p:spPr>
          <a:xfrm>
            <a:off x="7162200" y="2257560"/>
            <a:ext cx="1800000" cy="73800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9_0" descr=""/>
          <p:cNvPicPr/>
          <p:nvPr/>
        </p:nvPicPr>
        <p:blipFill>
          <a:blip r:embed="rId2"/>
          <a:stretch/>
        </p:blipFill>
        <p:spPr>
          <a:xfrm>
            <a:off x="3993480" y="2338560"/>
            <a:ext cx="2705400" cy="166680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4_11" descr=""/>
          <p:cNvPicPr/>
          <p:nvPr/>
        </p:nvPicPr>
        <p:blipFill>
          <a:blip r:embed="rId3"/>
          <a:stretch/>
        </p:blipFill>
        <p:spPr>
          <a:xfrm>
            <a:off x="6762960" y="3297240"/>
            <a:ext cx="2271600" cy="166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 Placeholder 3_19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AA42F8C6-B0AC-4114-95C8-3E8DACA08DF9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 de diseño aplicable a los Bunker usados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68" name="Text Box 16_4"/>
          <p:cNvSpPr/>
          <p:nvPr/>
        </p:nvSpPr>
        <p:spPr>
          <a:xfrm>
            <a:off x="291600" y="897120"/>
            <a:ext cx="8641800" cy="14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Las instalaciones para equipos de telecobaltoterapia y de braquiterapia HDR deben constar </a:t>
            </a:r>
            <a:r>
              <a:rPr b="0" lang="es-MX" sz="2400" spc="-1" strike="noStrike">
                <a:solidFill>
                  <a:srgbClr val="ffff66"/>
                </a:solidFill>
                <a:latin typeface="Arial"/>
                <a:ea typeface="DejaVu Sans"/>
              </a:rPr>
              <a:t>con equipos dosimétricos fijos (detectores de área) que permitan detectar y señalizar, cuando el equipo se encuentra irradiando.</a:t>
            </a: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endParaRPr b="0" lang="en-GB" sz="2400" spc="-1" strike="noStrike">
              <a:latin typeface="Arial"/>
            </a:endParaRPr>
          </a:p>
        </p:txBody>
      </p:sp>
      <p:grpSp>
        <p:nvGrpSpPr>
          <p:cNvPr id="169" name="Group 17_0"/>
          <p:cNvGrpSpPr/>
          <p:nvPr/>
        </p:nvGrpSpPr>
        <p:grpSpPr>
          <a:xfrm>
            <a:off x="363960" y="2566080"/>
            <a:ext cx="3312720" cy="2105640"/>
            <a:chOff x="363960" y="2566080"/>
            <a:chExt cx="3312720" cy="2105640"/>
          </a:xfrm>
        </p:grpSpPr>
        <p:sp>
          <p:nvSpPr>
            <p:cNvPr id="170" name="Rectangle 18_2"/>
            <p:cNvSpPr/>
            <p:nvPr/>
          </p:nvSpPr>
          <p:spPr>
            <a:xfrm>
              <a:off x="363960" y="2566080"/>
              <a:ext cx="3312720" cy="197136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Rectangle 19_4"/>
            <p:cNvSpPr/>
            <p:nvPr/>
          </p:nvSpPr>
          <p:spPr>
            <a:xfrm>
              <a:off x="674280" y="3033720"/>
              <a:ext cx="2691720" cy="11030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172" name="Oval 20_0"/>
            <p:cNvSpPr/>
            <p:nvPr/>
          </p:nvSpPr>
          <p:spPr>
            <a:xfrm>
              <a:off x="1916280" y="3434400"/>
              <a:ext cx="586800" cy="3344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Rectangle 21_3"/>
            <p:cNvSpPr/>
            <p:nvPr/>
          </p:nvSpPr>
          <p:spPr>
            <a:xfrm>
              <a:off x="1123200" y="3368520"/>
              <a:ext cx="275040" cy="76824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Rectangle 22_2"/>
            <p:cNvSpPr/>
            <p:nvPr/>
          </p:nvSpPr>
          <p:spPr>
            <a:xfrm>
              <a:off x="674280" y="4137120"/>
              <a:ext cx="448560" cy="40032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Line 23_0"/>
            <p:cNvSpPr/>
            <p:nvPr/>
          </p:nvSpPr>
          <p:spPr>
            <a:xfrm>
              <a:off x="674280" y="4337280"/>
              <a:ext cx="448920" cy="360"/>
            </a:xfrm>
            <a:prstGeom prst="line">
              <a:avLst/>
            </a:prstGeom>
            <a:ln w="44280">
              <a:solidFill>
                <a:srgbClr val="ffff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Oval 24_2"/>
            <p:cNvSpPr/>
            <p:nvPr/>
          </p:nvSpPr>
          <p:spPr>
            <a:xfrm>
              <a:off x="467280" y="4571640"/>
              <a:ext cx="137160" cy="1000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Oval 25_2"/>
            <p:cNvSpPr/>
            <p:nvPr/>
          </p:nvSpPr>
          <p:spPr>
            <a:xfrm>
              <a:off x="915480" y="3033720"/>
              <a:ext cx="103680" cy="10008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Oval 26_2"/>
            <p:cNvSpPr/>
            <p:nvPr/>
          </p:nvSpPr>
          <p:spPr>
            <a:xfrm>
              <a:off x="2261520" y="3067200"/>
              <a:ext cx="103680" cy="66600"/>
            </a:xfrm>
            <a:prstGeom prst="ellipse">
              <a:avLst/>
            </a:prstGeom>
            <a:solidFill>
              <a:srgbClr val="00ff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79" name="Picture 27_2" descr="DSC00027"/>
          <p:cNvPicPr/>
          <p:nvPr/>
        </p:nvPicPr>
        <p:blipFill>
          <a:blip r:embed="rId1"/>
          <a:srcRect l="26581" t="11811" r="22152" b="23622"/>
          <a:stretch/>
        </p:blipFill>
        <p:spPr>
          <a:xfrm>
            <a:off x="7196400" y="2502360"/>
            <a:ext cx="1807920" cy="128088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28_2" descr=""/>
          <p:cNvPicPr/>
          <p:nvPr/>
        </p:nvPicPr>
        <p:blipFill>
          <a:blip r:embed="rId2"/>
          <a:stretch/>
        </p:blipFill>
        <p:spPr>
          <a:xfrm>
            <a:off x="3928320" y="2376360"/>
            <a:ext cx="3024000" cy="186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3_2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C2416350-6C11-41B8-A1EB-3D919117680F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 de diseño aplicable a los Bunker usados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83" name="Text Box 16_2"/>
          <p:cNvSpPr/>
          <p:nvPr/>
        </p:nvSpPr>
        <p:spPr>
          <a:xfrm>
            <a:off x="73800" y="992520"/>
            <a:ext cx="8925840" cy="82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Las instalaciones de teleterapia deben constar interruptores de emergencia convenientemente distribuidos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84" name="Picture 17_0" descr="IAEAemerg"/>
          <p:cNvPicPr/>
          <p:nvPr/>
        </p:nvPicPr>
        <p:blipFill>
          <a:blip r:embed="rId1"/>
          <a:stretch/>
        </p:blipFill>
        <p:spPr>
          <a:xfrm>
            <a:off x="3099600" y="1971720"/>
            <a:ext cx="4319280" cy="3047760"/>
          </a:xfrm>
          <a:prstGeom prst="rect">
            <a:avLst/>
          </a:prstGeom>
          <a:ln w="9360">
            <a:solidFill>
              <a:srgbClr val="ff6600"/>
            </a:solidFill>
            <a:miter/>
          </a:ln>
        </p:spPr>
      </p:pic>
      <p:pic>
        <p:nvPicPr>
          <p:cNvPr id="185" name="Picture 18_0" descr="emergency button"/>
          <p:cNvPicPr/>
          <p:nvPr/>
        </p:nvPicPr>
        <p:blipFill>
          <a:blip r:embed="rId2"/>
          <a:stretch/>
        </p:blipFill>
        <p:spPr>
          <a:xfrm>
            <a:off x="585000" y="2395080"/>
            <a:ext cx="1514160" cy="1276200"/>
          </a:xfrm>
          <a:prstGeom prst="rect">
            <a:avLst/>
          </a:prstGeom>
          <a:ln w="57240">
            <a:solidFill>
              <a:srgbClr val="ffcc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3"/>
          <p:cNvSpPr/>
          <p:nvPr/>
        </p:nvSpPr>
        <p:spPr>
          <a:xfrm>
            <a:off x="2339640" y="4461480"/>
            <a:ext cx="661212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rcRect l="0" t="1828" r="1086" b="170"/>
          <a:stretch/>
        </p:blipFill>
        <p:spPr>
          <a:xfrm>
            <a:off x="5400000" y="1980000"/>
            <a:ext cx="3201840" cy="1684440"/>
          </a:xfrm>
          <a:prstGeom prst="rect">
            <a:avLst/>
          </a:prstGeom>
          <a:ln w="0">
            <a:noFill/>
          </a:ln>
        </p:spPr>
      </p:pic>
      <p:sp>
        <p:nvSpPr>
          <p:cNvPr id="188" name="150 Rectángulo"/>
          <p:cNvSpPr/>
          <p:nvPr/>
        </p:nvSpPr>
        <p:spPr>
          <a:xfrm>
            <a:off x="0" y="615600"/>
            <a:ext cx="5217480" cy="426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es-ES" sz="2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b="0" lang="en-GB" sz="2400" spc="-1" strike="noStrike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rgbClr val="000000"/>
              </a:buClr>
              <a:buFont typeface="Consolas"/>
              <a:buAutoNum type="arabicPeriod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Las instalaciones del servicio de radioterapia deben ser diseñadas considerando las necesidades de todo el proceso de Radioterapia.</a:t>
            </a:r>
            <a:endParaRPr b="0" lang="en-GB" sz="2000" spc="-1" strike="noStrike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rgbClr val="000000"/>
              </a:buClr>
              <a:buFont typeface="Consolas"/>
              <a:buAutoNum type="arabicPeriod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rgbClr val="000000"/>
              </a:buClr>
              <a:buFont typeface="Consolas"/>
              <a:buAutoNum type="arabicPeriod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La instalación es mucho mas que el Bunker.</a:t>
            </a:r>
            <a:endParaRPr b="0" lang="en-GB" sz="2000" spc="-1" strike="noStrike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rgbClr val="000000"/>
              </a:buClr>
              <a:buFont typeface="Consolas"/>
              <a:buAutoNum type="arabicPeriod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en-GB" sz="2000" spc="-1" strike="noStrike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rgbClr val="000000"/>
              </a:buClr>
              <a:buFont typeface="Consolas"/>
              <a:buAutoNum type="arabicPeriod"/>
            </a:pPr>
            <a:r>
              <a:rPr b="0" i="1" lang="es-ES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El diseño de los Bunker debe incluir ciertas medidas que son imprescindibles para garantizar la protección radiológica de pacientes, trabajadores y público . 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6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Que los participantes conozcan los principales requisitos de diseño que deben estar contemplados en las instalaciones donde se realiza la práctica de Radioterapia. Las principales áreas y locales que deben estar consideradas para facilitar el buen desarrollo de la práctica.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</p:txBody>
      </p:sp>
      <p:sp>
        <p:nvSpPr>
          <p:cNvPr id="57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D9408C21-3D28-427F-8236-EDF364B97C72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1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9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Criterios generales tomados en cuenta para el diseño de instalaciones en Radioterapia.</a:t>
            </a:r>
            <a:endParaRPr b="0" lang="en-GB" sz="2600" spc="-1" strike="noStrike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Áreas de trabajo o locales que son necesarios en la práctica de Radioterapia.</a:t>
            </a:r>
            <a:endParaRPr b="0" lang="en-GB" sz="2600" spc="-1" strike="noStrike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Requisitos de diseño aplicable a los Bunker usados en Radioterapia.</a:t>
            </a:r>
            <a:endParaRPr b="0" lang="en-GB" sz="2600" spc="-1" strike="noStrike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b="1" lang="es-ES" sz="2600" spc="-1" strike="noStrike">
                <a:solidFill>
                  <a:srgbClr val="ffffff"/>
                </a:solidFill>
                <a:latin typeface="Arial "/>
                <a:ea typeface="DejaVu Sans"/>
              </a:rPr>
              <a:t>Aplicación de los principios de protección radiológica.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60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38651AF5-4262-4394-8DE8-B1890A82E5DE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1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_7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2620D767-D858-4F57-854A-6E57B4FEBC9E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1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62" name="Rectangle 51_0"/>
          <p:cNvSpPr/>
          <p:nvPr/>
        </p:nvSpPr>
        <p:spPr>
          <a:xfrm>
            <a:off x="108000" y="843480"/>
            <a:ext cx="8891640" cy="358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>
            <a:normAutofit fontScale="70000"/>
          </a:bodyPr>
          <a:p>
            <a:pPr marL="342720" indent="-342360">
              <a:lnSpc>
                <a:spcPct val="100000"/>
              </a:lnSpc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En la planificación de una nueva instalación las consideraciones en cuanto a cantidad de pacientes y carga de trabajo deben estar bien definidas, 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Prever expansiones futuras en cuanto a aumento </a:t>
            </a:r>
            <a:r>
              <a:rPr b="1" lang="es-ES" sz="2000" spc="-1" strike="noStrike">
                <a:solidFill>
                  <a:srgbClr val="ffff00"/>
                </a:solidFill>
                <a:latin typeface="Arial"/>
                <a:ea typeface="DejaVu Sans"/>
              </a:rPr>
              <a:t>de la carga </a:t>
            </a: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 de trabajo y técnicas de tratamiento,  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Las salas de tratamiento deben estar preferiblemente en el sótano, considerar que sean áreas poco transitadas del hospital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Considerar la posibilidad de construir búnkeres dobles para usar paredes comunes.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Hacer uso de las características del paisaje (ej. Construir los búnkers en laderas de colinas) y considerar edificaciones adyacentes.</a:t>
            </a:r>
            <a:endParaRPr b="0" lang="en-GB" sz="20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98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_tradnl" sz="2000" spc="-1" strike="noStrike">
                <a:solidFill>
                  <a:srgbClr val="ffff00"/>
                </a:solidFill>
                <a:latin typeface="Arial"/>
                <a:ea typeface="DejaVu Sans"/>
              </a:rPr>
              <a:t>Posición del Panel de Control de manera tal que el personal tenga una buena visión.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Criterios generales para el diseño de instalaciones en Radioterapia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64" name="Picture 4_7" descr=""/>
          <p:cNvPicPr/>
          <p:nvPr/>
        </p:nvPicPr>
        <p:blipFill>
          <a:blip r:embed="rId1"/>
          <a:stretch/>
        </p:blipFill>
        <p:spPr>
          <a:xfrm>
            <a:off x="2988000" y="4104000"/>
            <a:ext cx="1392120" cy="102060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25_4" descr=""/>
          <p:cNvPicPr/>
          <p:nvPr/>
        </p:nvPicPr>
        <p:blipFill>
          <a:blip r:embed="rId2"/>
          <a:stretch/>
        </p:blipFill>
        <p:spPr>
          <a:xfrm>
            <a:off x="5580360" y="4140000"/>
            <a:ext cx="1619280" cy="99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_12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1A7D70C3-3D1F-4C2B-9D19-5DECA3E7B12D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Criterios generales para el diseño de instalaciones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68" name="Text Box 4_0"/>
          <p:cNvSpPr/>
          <p:nvPr/>
        </p:nvSpPr>
        <p:spPr>
          <a:xfrm>
            <a:off x="684720" y="1772640"/>
            <a:ext cx="3023640" cy="228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  <a:effectLst>
            <a:outerShdw blurRad="0" dir="2700000" dist="153244">
              <a:srgbClr val="000514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22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3600" spc="-1" strike="noStrike">
                <a:solidFill>
                  <a:srgbClr val="ffff66"/>
                </a:solidFill>
                <a:latin typeface="Arial"/>
                <a:ea typeface="DejaVu Sans"/>
              </a:rPr>
              <a:t>El diseño de un Servicio de Radioterapia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9" name="Text Box 5_4"/>
          <p:cNvSpPr/>
          <p:nvPr/>
        </p:nvSpPr>
        <p:spPr>
          <a:xfrm>
            <a:off x="4212000" y="2288160"/>
            <a:ext cx="791640" cy="82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  <a:effectLst>
            <a:outerShdw blurRad="0" dir="2700000" dist="153244">
              <a:srgbClr val="000514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29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ES" sz="4800" spc="-1" strike="noStrike">
                <a:solidFill>
                  <a:srgbClr val="ffff66"/>
                </a:solidFill>
                <a:latin typeface="Garamond"/>
                <a:ea typeface="DejaVu Sans"/>
              </a:rPr>
              <a:t>≠</a:t>
            </a:r>
            <a:endParaRPr b="0" lang="en-GB" sz="4800" spc="-1" strike="noStrike">
              <a:latin typeface="Arial"/>
            </a:endParaRPr>
          </a:p>
        </p:txBody>
      </p:sp>
      <p:pic>
        <p:nvPicPr>
          <p:cNvPr id="70" name="Picture 4_8" descr=""/>
          <p:cNvPicPr/>
          <p:nvPr/>
        </p:nvPicPr>
        <p:blipFill>
          <a:blip r:embed="rId1"/>
          <a:stretch/>
        </p:blipFill>
        <p:spPr>
          <a:xfrm>
            <a:off x="5328000" y="1428840"/>
            <a:ext cx="3708000" cy="27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_1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935B13F2-E624-4E2F-8123-8CD2737B9709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Áreas de trabajo o locales que son necesarios en la práctica de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73" name="Text Box 2_9"/>
          <p:cNvSpPr/>
          <p:nvPr/>
        </p:nvSpPr>
        <p:spPr>
          <a:xfrm>
            <a:off x="304920" y="980280"/>
            <a:ext cx="8641800" cy="131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000" spc="-1" strike="noStrike">
                <a:solidFill>
                  <a:srgbClr val="ffff66"/>
                </a:solidFill>
                <a:latin typeface="Arial"/>
                <a:ea typeface="DejaVu Sans"/>
              </a:rPr>
              <a:t>La Radioterapia es un proceso que contempla la realización de múltiples etapas y tareas. El servicio de Radioterapia deberá incluir en su diseño diferentes locales y áreas donde se puedan ejecutar dichas etapas y tareas.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74" name="Picture 4_4" descr="RTchain"/>
          <p:cNvPicPr/>
          <p:nvPr/>
        </p:nvPicPr>
        <p:blipFill>
          <a:blip r:embed="rId1"/>
          <a:srcRect l="0" t="0" r="0" b="53289"/>
          <a:stretch/>
        </p:blipFill>
        <p:spPr>
          <a:xfrm>
            <a:off x="511200" y="2271960"/>
            <a:ext cx="8381520" cy="1099800"/>
          </a:xfrm>
          <a:prstGeom prst="rect">
            <a:avLst/>
          </a:prstGeom>
          <a:ln w="57240">
            <a:solidFill>
              <a:srgbClr val="99ff99"/>
            </a:solidFill>
            <a:miter/>
          </a:ln>
        </p:spPr>
      </p:pic>
      <p:sp>
        <p:nvSpPr>
          <p:cNvPr id="75" name="Text Box 5_2"/>
          <p:cNvSpPr/>
          <p:nvPr/>
        </p:nvSpPr>
        <p:spPr>
          <a:xfrm>
            <a:off x="282600" y="3529080"/>
            <a:ext cx="8534160" cy="321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93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500" spc="-1" strike="noStrike">
                <a:solidFill>
                  <a:srgbClr val="ffff66"/>
                </a:solidFill>
                <a:latin typeface="Arial"/>
                <a:ea typeface="DejaVu Sans"/>
              </a:rPr>
              <a:t>Diagnóstico  Prescripción  Def. del Volum.  Simulación   Planeación    Tratamiento    Seguimiento</a:t>
            </a:r>
            <a:r>
              <a:rPr b="0" lang="es-ES" sz="1500" spc="-1" strike="noStrike">
                <a:solidFill>
                  <a:srgbClr val="ffff66"/>
                </a:solidFill>
                <a:latin typeface="Times New Roman"/>
                <a:ea typeface="DejaVu Sans"/>
              </a:rPr>
              <a:t> 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76" name="Picture 6_3" descr="PMT-Apuntes en HC"/>
          <p:cNvPicPr/>
          <p:nvPr/>
        </p:nvPicPr>
        <p:blipFill>
          <a:blip r:embed="rId2"/>
          <a:stretch/>
        </p:blipFill>
        <p:spPr>
          <a:xfrm>
            <a:off x="809640" y="3926880"/>
            <a:ext cx="1584000" cy="89136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31_0" descr="Brainlab immob"/>
          <p:cNvPicPr/>
          <p:nvPr/>
        </p:nvPicPr>
        <p:blipFill>
          <a:blip r:embed="rId3"/>
          <a:stretch/>
        </p:blipFill>
        <p:spPr>
          <a:xfrm>
            <a:off x="2970360" y="3872160"/>
            <a:ext cx="1512360" cy="91764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78" name="Picture 10_0" descr=""/>
          <p:cNvPicPr/>
          <p:nvPr/>
        </p:nvPicPr>
        <p:blipFill>
          <a:blip r:embed="rId4"/>
          <a:stretch/>
        </p:blipFill>
        <p:spPr>
          <a:xfrm>
            <a:off x="4913280" y="3822120"/>
            <a:ext cx="1441080" cy="102348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9_0" descr="Varianepid"/>
          <p:cNvPicPr/>
          <p:nvPr/>
        </p:nvPicPr>
        <p:blipFill>
          <a:blip r:embed="rId5"/>
          <a:stretch/>
        </p:blipFill>
        <p:spPr>
          <a:xfrm>
            <a:off x="6858000" y="3818520"/>
            <a:ext cx="1584000" cy="971280"/>
          </a:xfrm>
          <a:prstGeom prst="rect">
            <a:avLst/>
          </a:prstGeom>
          <a:ln w="28440">
            <a:solidFill>
              <a:srgbClr val="cc00cc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_14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CE9B5227-598B-4827-9A04-BD09842871D6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360000" y="36000"/>
            <a:ext cx="8639640" cy="7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DejaVu Sans"/>
              </a:rPr>
              <a:t>Áreas de trabajo o locales que son necesarios en la práctica de Radioterapia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82" name="Text Box 44_1"/>
          <p:cNvSpPr/>
          <p:nvPr/>
        </p:nvSpPr>
        <p:spPr>
          <a:xfrm>
            <a:off x="72000" y="745200"/>
            <a:ext cx="586764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000" spc="-1" strike="noStrike">
                <a:solidFill>
                  <a:srgbClr val="ffff66"/>
                </a:solidFill>
                <a:latin typeface="Arial"/>
                <a:ea typeface="DejaVu Sans"/>
              </a:rPr>
              <a:t>Ejemplo de distribución de locales en un servicio.</a:t>
            </a:r>
            <a:endParaRPr b="0" lang="en-GB" sz="2000" spc="-1" strike="noStrike">
              <a:latin typeface="Arial"/>
            </a:endParaRPr>
          </a:p>
        </p:txBody>
      </p:sp>
      <p:grpSp>
        <p:nvGrpSpPr>
          <p:cNvPr id="83" name="Group 46_0"/>
          <p:cNvGrpSpPr/>
          <p:nvPr/>
        </p:nvGrpSpPr>
        <p:grpSpPr>
          <a:xfrm>
            <a:off x="9720" y="1620000"/>
            <a:ext cx="6109920" cy="3059640"/>
            <a:chOff x="9720" y="1620000"/>
            <a:chExt cx="6109920" cy="3059640"/>
          </a:xfrm>
        </p:grpSpPr>
        <p:pic>
          <p:nvPicPr>
            <p:cNvPr id="84" name="Picture 47_0" descr="floorplan2linacdept"/>
            <p:cNvPicPr/>
            <p:nvPr/>
          </p:nvPicPr>
          <p:blipFill>
            <a:blip r:embed="rId1"/>
            <a:stretch/>
          </p:blipFill>
          <p:spPr>
            <a:xfrm>
              <a:off x="172800" y="1773720"/>
              <a:ext cx="5946840" cy="276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" name="Text Box 48_0"/>
            <p:cNvSpPr/>
            <p:nvPr/>
          </p:nvSpPr>
          <p:spPr>
            <a:xfrm>
              <a:off x="933480" y="2234520"/>
              <a:ext cx="2757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86" name="Text Box 49_0"/>
            <p:cNvSpPr/>
            <p:nvPr/>
          </p:nvSpPr>
          <p:spPr>
            <a:xfrm>
              <a:off x="933480" y="2993760"/>
              <a:ext cx="2757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2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87" name="Text Box 50_0"/>
            <p:cNvSpPr/>
            <p:nvPr/>
          </p:nvSpPr>
          <p:spPr>
            <a:xfrm>
              <a:off x="933480" y="3352320"/>
              <a:ext cx="2757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2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88" name="Text Box 51_0"/>
            <p:cNvSpPr/>
            <p:nvPr/>
          </p:nvSpPr>
          <p:spPr>
            <a:xfrm>
              <a:off x="933480" y="2644920"/>
              <a:ext cx="2757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2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89" name="Text Box 52_0"/>
            <p:cNvSpPr/>
            <p:nvPr/>
          </p:nvSpPr>
          <p:spPr>
            <a:xfrm>
              <a:off x="2040480" y="228564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3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0" name="Text Box 53_0"/>
            <p:cNvSpPr/>
            <p:nvPr/>
          </p:nvSpPr>
          <p:spPr>
            <a:xfrm>
              <a:off x="2662560" y="228564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4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1" name="Text Box 54_0"/>
            <p:cNvSpPr/>
            <p:nvPr/>
          </p:nvSpPr>
          <p:spPr>
            <a:xfrm>
              <a:off x="1557360" y="284940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5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2" name="Text Box 55_0"/>
            <p:cNvSpPr/>
            <p:nvPr/>
          </p:nvSpPr>
          <p:spPr>
            <a:xfrm>
              <a:off x="2040480" y="284940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5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3" name="Text Box 56_0"/>
            <p:cNvSpPr/>
            <p:nvPr/>
          </p:nvSpPr>
          <p:spPr>
            <a:xfrm>
              <a:off x="2525400" y="284940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5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4" name="Text Box 57_0"/>
            <p:cNvSpPr/>
            <p:nvPr/>
          </p:nvSpPr>
          <p:spPr>
            <a:xfrm>
              <a:off x="2732760" y="331164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6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5" name="Text Box 58_0"/>
            <p:cNvSpPr/>
            <p:nvPr/>
          </p:nvSpPr>
          <p:spPr>
            <a:xfrm>
              <a:off x="3700800" y="203040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7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6" name="Text Box 59_0"/>
            <p:cNvSpPr/>
            <p:nvPr/>
          </p:nvSpPr>
          <p:spPr>
            <a:xfrm>
              <a:off x="3908160" y="279828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8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7" name="Text Box 60_0"/>
            <p:cNvSpPr/>
            <p:nvPr/>
          </p:nvSpPr>
          <p:spPr>
            <a:xfrm>
              <a:off x="3978360" y="331164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8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8" name="Text Box 61_0"/>
            <p:cNvSpPr/>
            <p:nvPr/>
          </p:nvSpPr>
          <p:spPr>
            <a:xfrm>
              <a:off x="3566520" y="4182840"/>
              <a:ext cx="2754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9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99" name="Text Box 62_0"/>
            <p:cNvSpPr/>
            <p:nvPr/>
          </p:nvSpPr>
          <p:spPr>
            <a:xfrm>
              <a:off x="4254120" y="4182840"/>
              <a:ext cx="3441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10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0" name="Text Box 63_0"/>
            <p:cNvSpPr/>
            <p:nvPr/>
          </p:nvSpPr>
          <p:spPr>
            <a:xfrm>
              <a:off x="3837960" y="2439360"/>
              <a:ext cx="3456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11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1" name="Text Box 64_0"/>
            <p:cNvSpPr/>
            <p:nvPr/>
          </p:nvSpPr>
          <p:spPr>
            <a:xfrm>
              <a:off x="5290560" y="2695680"/>
              <a:ext cx="3456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12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2" name="Text Box 65_0"/>
            <p:cNvSpPr/>
            <p:nvPr/>
          </p:nvSpPr>
          <p:spPr>
            <a:xfrm>
              <a:off x="5290560" y="3619080"/>
              <a:ext cx="3456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14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3" name="Text Box 66_0"/>
            <p:cNvSpPr/>
            <p:nvPr/>
          </p:nvSpPr>
          <p:spPr>
            <a:xfrm>
              <a:off x="1140840" y="3977280"/>
              <a:ext cx="3459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17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4" name="Text Box 67_0"/>
            <p:cNvSpPr/>
            <p:nvPr/>
          </p:nvSpPr>
          <p:spPr>
            <a:xfrm>
              <a:off x="2662560" y="4182840"/>
              <a:ext cx="3456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16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5" name="Text Box 68_0"/>
            <p:cNvSpPr/>
            <p:nvPr/>
          </p:nvSpPr>
          <p:spPr>
            <a:xfrm>
              <a:off x="1764720" y="3874320"/>
              <a:ext cx="3456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18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6" name="Text Box 69_0"/>
            <p:cNvSpPr/>
            <p:nvPr/>
          </p:nvSpPr>
          <p:spPr>
            <a:xfrm>
              <a:off x="2455200" y="3874320"/>
              <a:ext cx="3456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18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7" name="Text Box 70_0"/>
            <p:cNvSpPr/>
            <p:nvPr/>
          </p:nvSpPr>
          <p:spPr>
            <a:xfrm>
              <a:off x="4391280" y="3413160"/>
              <a:ext cx="3459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15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8" name="Text Box 71_0"/>
            <p:cNvSpPr/>
            <p:nvPr/>
          </p:nvSpPr>
          <p:spPr>
            <a:xfrm>
              <a:off x="4391280" y="3003120"/>
              <a:ext cx="34596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13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09" name="Text Box 72_0"/>
            <p:cNvSpPr/>
            <p:nvPr/>
          </p:nvSpPr>
          <p:spPr>
            <a:xfrm>
              <a:off x="3077280" y="1620000"/>
              <a:ext cx="1591200" cy="2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Pacientes a Tratamiento.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10" name="Text Box 73_0"/>
            <p:cNvSpPr/>
            <p:nvPr/>
          </p:nvSpPr>
          <p:spPr>
            <a:xfrm>
              <a:off x="9720" y="3705840"/>
              <a:ext cx="484560" cy="973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90000" bIns="90000" vert="vert" rot="5400000">
              <a:no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s-ES_tradnl" sz="1000" spc="-1" strike="noStrike">
                  <a:solidFill>
                    <a:srgbClr val="000514"/>
                  </a:solidFill>
                  <a:latin typeface="Arial"/>
                  <a:ea typeface="DejaVu Sans"/>
                </a:rPr>
                <a:t>Pacientes a Consulta.</a:t>
              </a:r>
              <a:endParaRPr b="0" lang="en-GB" sz="1000" spc="-1" strike="noStrike">
                <a:latin typeface="Arial"/>
              </a:endParaRPr>
            </a:p>
          </p:txBody>
        </p:sp>
      </p:grpSp>
      <p:sp>
        <p:nvSpPr>
          <p:cNvPr id="111" name="Text Box 45_0"/>
          <p:cNvSpPr/>
          <p:nvPr/>
        </p:nvSpPr>
        <p:spPr>
          <a:xfrm>
            <a:off x="6287400" y="651600"/>
            <a:ext cx="2628720" cy="39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Jefe de Servicio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Consultas.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Planificación.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Local del Físico.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Delineación de volúmenes.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Citas de Radioterapia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Espera de pacientes.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Vestidores.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Local de Braquiterapia.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Panel de control de Braqui.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Revelado placas Portales.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Local del LINAC.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Panel de Control LINAC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Local Equipo de Co</a:t>
            </a:r>
            <a:r>
              <a:rPr b="0" lang="es-ES_tradnl" sz="1100" spc="-1" strike="noStrike" baseline="30000">
                <a:solidFill>
                  <a:srgbClr val="ffff66"/>
                </a:solidFill>
                <a:latin typeface="Arial"/>
                <a:ea typeface="DejaVu Sans"/>
              </a:rPr>
              <a:t>60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Panel de Control Co</a:t>
            </a:r>
            <a:r>
              <a:rPr b="0" lang="es-ES_tradnl" sz="1100" spc="-1" strike="noStrike" baseline="30000">
                <a:solidFill>
                  <a:srgbClr val="ffff66"/>
                </a:solidFill>
                <a:latin typeface="Arial"/>
                <a:ea typeface="DejaVu Sans"/>
              </a:rPr>
              <a:t>60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Cuarto de Molde.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Archivo, Control de Citas.</a:t>
            </a:r>
            <a:endParaRPr b="0" lang="en-GB" sz="1100" spc="-1" strike="noStrike">
              <a:latin typeface="Arial"/>
            </a:endParaRPr>
          </a:p>
          <a:p>
            <a:pPr marL="268200" indent="-267840">
              <a:lnSpc>
                <a:spcPct val="100000"/>
              </a:lnSpc>
              <a:spcBef>
                <a:spcPts val="374"/>
              </a:spcBef>
              <a:buClr>
                <a:srgbClr val="ffff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 </a:t>
            </a:r>
            <a:r>
              <a:rPr b="0" lang="es-ES_tradnl" sz="1100" spc="-1" strike="noStrike">
                <a:solidFill>
                  <a:srgbClr val="ffff66"/>
                </a:solidFill>
                <a:latin typeface="Arial"/>
                <a:ea typeface="DejaVu Sans"/>
              </a:rPr>
              <a:t>Baños.</a:t>
            </a:r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3_15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8B57797C-FF37-4BF5-9158-57BA25E232E2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 de diseño aplicable a los Bunker usados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14" name="Text Box 13_3"/>
          <p:cNvSpPr/>
          <p:nvPr/>
        </p:nvSpPr>
        <p:spPr>
          <a:xfrm>
            <a:off x="256680" y="966960"/>
            <a:ext cx="8641800" cy="14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Las instalaciones de teleterapia y braquiterapia HDR deben constar con dispositivos que permitan interrumpir el tratamiento cuando se intenta entrar inadvertidamente a la sala de tratamiento.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15" name="Picture 23_0" descr="DSC00043"/>
          <p:cNvPicPr/>
          <p:nvPr/>
        </p:nvPicPr>
        <p:blipFill>
          <a:blip r:embed="rId1"/>
          <a:stretch/>
        </p:blipFill>
        <p:spPr>
          <a:xfrm>
            <a:off x="7025760" y="2018520"/>
            <a:ext cx="1914120" cy="107604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24_0" descr="DSC00044"/>
          <p:cNvPicPr/>
          <p:nvPr/>
        </p:nvPicPr>
        <p:blipFill>
          <a:blip r:embed="rId2"/>
          <a:stretch/>
        </p:blipFill>
        <p:spPr>
          <a:xfrm>
            <a:off x="7170120" y="4179600"/>
            <a:ext cx="1829880" cy="102960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25_5" descr=""/>
          <p:cNvPicPr/>
          <p:nvPr/>
        </p:nvPicPr>
        <p:blipFill>
          <a:blip r:embed="rId3"/>
          <a:stretch/>
        </p:blipFill>
        <p:spPr>
          <a:xfrm>
            <a:off x="3785760" y="2343600"/>
            <a:ext cx="3096720" cy="190836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_5" descr=""/>
          <p:cNvPicPr/>
          <p:nvPr/>
        </p:nvPicPr>
        <p:blipFill>
          <a:blip r:embed="rId4"/>
          <a:stretch/>
        </p:blipFill>
        <p:spPr>
          <a:xfrm>
            <a:off x="247680" y="2399760"/>
            <a:ext cx="3466080" cy="254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3_16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83BCB75E-8239-41E2-9266-5149F2AA6790}" type="slidenum">
              <a:rPr b="0" lang="en-US" sz="1000" spc="-1" strike="noStrike">
                <a:solidFill>
                  <a:srgbClr val="3366cc"/>
                </a:solidFill>
                <a:latin typeface="Arial"/>
                <a:ea typeface="DejaVu Sans"/>
              </a:rPr>
              <a:t>4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360000" y="36000"/>
            <a:ext cx="86396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s-ES" sz="26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 de diseño aplicable a los Bunker usados en Radioterapia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21" name="Text Box 11_1"/>
          <p:cNvSpPr/>
          <p:nvPr/>
        </p:nvSpPr>
        <p:spPr>
          <a:xfrm>
            <a:off x="248760" y="966960"/>
            <a:ext cx="8641800" cy="140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53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Las instalaciones de teleterapia y braquiterapia HDR deben constar con </a:t>
            </a:r>
            <a:r>
              <a:rPr b="0" lang="es-MX" sz="2400" spc="-1" strike="noStrike">
                <a:solidFill>
                  <a:srgbClr val="ffff66"/>
                </a:solidFill>
                <a:latin typeface="Arial"/>
                <a:ea typeface="DejaVu Sans"/>
              </a:rPr>
              <a:t>señales lumínicas y sonoras que advierten que el equipo se encuentra irradiando</a:t>
            </a:r>
            <a:r>
              <a:rPr b="0" lang="es-ES" sz="2400" spc="-1" strike="noStrike">
                <a:solidFill>
                  <a:srgbClr val="ffff66"/>
                </a:solidFill>
                <a:latin typeface="Arial"/>
                <a:ea typeface="DejaVu Sans"/>
              </a:rPr>
              <a:t>. Estas señales se replican en el panel de control del equipo</a:t>
            </a:r>
            <a:endParaRPr b="0" lang="en-GB" sz="2400" spc="-1" strike="noStrike">
              <a:latin typeface="Arial"/>
            </a:endParaRPr>
          </a:p>
        </p:txBody>
      </p:sp>
      <p:grpSp>
        <p:nvGrpSpPr>
          <p:cNvPr id="122" name="Group 12_0"/>
          <p:cNvGrpSpPr/>
          <p:nvPr/>
        </p:nvGrpSpPr>
        <p:grpSpPr>
          <a:xfrm>
            <a:off x="248760" y="2491200"/>
            <a:ext cx="3168360" cy="2212920"/>
            <a:chOff x="248760" y="2491200"/>
            <a:chExt cx="3168360" cy="2212920"/>
          </a:xfrm>
        </p:grpSpPr>
        <p:sp>
          <p:nvSpPr>
            <p:cNvPr id="123" name="Rectangle 13_0"/>
            <p:cNvSpPr/>
            <p:nvPr/>
          </p:nvSpPr>
          <p:spPr>
            <a:xfrm>
              <a:off x="248760" y="2491200"/>
              <a:ext cx="3168360" cy="207216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Rectangle 14_0"/>
            <p:cNvSpPr/>
            <p:nvPr/>
          </p:nvSpPr>
          <p:spPr>
            <a:xfrm>
              <a:off x="545400" y="2982960"/>
              <a:ext cx="2574360" cy="11588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GB" sz="1800" spc="-1" strike="noStrike">
                <a:latin typeface="Arial"/>
              </a:endParaRPr>
            </a:p>
          </p:txBody>
        </p:sp>
        <p:sp>
          <p:nvSpPr>
            <p:cNvPr id="125" name="Oval 15_0"/>
            <p:cNvSpPr/>
            <p:nvPr/>
          </p:nvSpPr>
          <p:spPr>
            <a:xfrm>
              <a:off x="1733400" y="3404160"/>
              <a:ext cx="561240" cy="351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Rectangle 16_4"/>
            <p:cNvSpPr/>
            <p:nvPr/>
          </p:nvSpPr>
          <p:spPr>
            <a:xfrm>
              <a:off x="974880" y="3334320"/>
              <a:ext cx="263160" cy="807480"/>
            </a:xfrm>
            <a:prstGeom prst="rect">
              <a:avLst/>
            </a:prstGeom>
            <a:solidFill>
              <a:srgbClr val="0099cc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Rectangle 17_2"/>
            <p:cNvSpPr/>
            <p:nvPr/>
          </p:nvSpPr>
          <p:spPr>
            <a:xfrm>
              <a:off x="545400" y="4142520"/>
              <a:ext cx="428760" cy="420840"/>
            </a:xfrm>
            <a:prstGeom prst="rect">
              <a:avLst/>
            </a:prstGeom>
            <a:solidFill>
              <a:srgbClr val="3366ff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Line 18_0"/>
            <p:cNvSpPr/>
            <p:nvPr/>
          </p:nvSpPr>
          <p:spPr>
            <a:xfrm>
              <a:off x="545400" y="4353120"/>
              <a:ext cx="429120" cy="360"/>
            </a:xfrm>
            <a:prstGeom prst="line">
              <a:avLst/>
            </a:prstGeom>
            <a:ln w="44280">
              <a:solidFill>
                <a:srgbClr val="ffff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Oval 19_2"/>
            <p:cNvSpPr/>
            <p:nvPr/>
          </p:nvSpPr>
          <p:spPr>
            <a:xfrm>
              <a:off x="347760" y="4599360"/>
              <a:ext cx="131040" cy="1047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30" name="Picture 20_0" descr="DSC00031"/>
          <p:cNvPicPr/>
          <p:nvPr/>
        </p:nvPicPr>
        <p:blipFill>
          <a:blip r:embed="rId1"/>
          <a:srcRect l="22152" t="0" r="22152" b="0"/>
          <a:stretch/>
        </p:blipFill>
        <p:spPr>
          <a:xfrm>
            <a:off x="7473240" y="2393280"/>
            <a:ext cx="1419120" cy="14320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21_0" descr=""/>
          <p:cNvPicPr/>
          <p:nvPr/>
        </p:nvPicPr>
        <p:blipFill>
          <a:blip r:embed="rId2"/>
          <a:stretch/>
        </p:blipFill>
        <p:spPr>
          <a:xfrm>
            <a:off x="3561840" y="2485080"/>
            <a:ext cx="2195640" cy="13528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4_9" descr=""/>
          <p:cNvPicPr/>
          <p:nvPr/>
        </p:nvPicPr>
        <p:blipFill>
          <a:blip r:embed="rId3"/>
          <a:stretch/>
        </p:blipFill>
        <p:spPr>
          <a:xfrm>
            <a:off x="5506920" y="3457800"/>
            <a:ext cx="2271600" cy="166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Application>LibreOffice/7.1.4.2$Windows_X86_64 LibreOffice_project/a529a4fab45b75fefc5b6226684193eb000654f6</Application>
  <AppVersion>15.0000</AppVersion>
  <Words>1428</Words>
  <Paragraphs>171</Paragraphs>
  <Company>IAEA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2018-03-19T08:58:41Z</dcterms:created>
  <dc:creator>DELATTRE, Dominique Jules</dc:creator>
  <dc:description/>
  <dc:language>en-GB</dc:language>
  <cp:lastModifiedBy/>
  <cp:lastPrinted>2015-12-18T15:27:41Z</cp:lastPrinted>
  <dcterms:modified xsi:type="dcterms:W3CDTF">2023-03-24T16:36:01Z</dcterms:modified>
  <cp:revision>348</cp:revision>
  <dc:subject/>
  <dc:title>Commission on Safety Standards 42nd Meeting 1 to 3 November 2017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24</vt:i4>
  </property>
</Properties>
</file>