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3.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23.wmf" ContentType="image/x-wmf"/>
  <Override PartName="/ppt/media/image5.jpeg" ContentType="image/jpeg"/>
  <Override PartName="/ppt/media/image6.jpeg" ContentType="image/jpeg"/>
  <Override PartName="/ppt/media/image7.jpeg" ContentType="image/jpeg"/>
  <Override PartName="/ppt/media/image31.png" ContentType="image/pn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25.wmf" ContentType="image/x-wmf"/>
  <Override PartName="/ppt/media/image14.jpeg" ContentType="image/jpeg"/>
  <Override PartName="/ppt/media/image29.png" ContentType="image/png"/>
  <Override PartName="/ppt/media/image15.jpeg" ContentType="image/jpeg"/>
  <Override PartName="/ppt/media/image16.jpeg" ContentType="image/jpeg"/>
  <Override PartName="/ppt/media/image17.jpeg" ContentType="image/jpeg"/>
  <Override PartName="/ppt/media/image18.png" ContentType="image/png"/>
  <Override PartName="/ppt/media/image19.png" ContentType="image/png"/>
  <Override PartName="/ppt/media/image20.png" ContentType="image/png"/>
  <Override PartName="/ppt/media/image21.jpeg" ContentType="image/jpeg"/>
  <Override PartName="/ppt/media/image22.png" ContentType="image/png"/>
  <Override PartName="/ppt/media/image24.wmf" ContentType="image/x-wmf"/>
  <Override PartName="/ppt/media/image26.wmf" ContentType="image/x-wmf"/>
  <Override PartName="/ppt/media/image27.wmf" ContentType="image/x-wmf"/>
  <Override PartName="/ppt/media/image28.wmf" ContentType="image/x-wmf"/>
  <Override PartName="/ppt/media/image30.jpeg" ContentType="image/jpeg"/>
  <Override PartName="/ppt/media/image32.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Click to move the slide</a:t>
            </a:r>
            <a:endParaRPr b="0" lang="es-ES" sz="1800" spc="-1" strike="noStrike">
              <a:solidFill>
                <a:srgbClr val="000000"/>
              </a:solidFill>
              <a:latin typeface="Arial"/>
            </a:endParaRPr>
          </a:p>
        </p:txBody>
      </p:sp>
      <p:sp>
        <p:nvSpPr>
          <p:cNvPr id="146"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47"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148"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149"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150"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AD87CE7-EC66-4EF8-BB36-5365AC3BF238}"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4C3BB90F-AA87-459D-AEEB-AD9168AF43FA}" type="slidenum">
              <a:rPr b="0" lang="en-GB" sz="1200" spc="-1" strike="noStrike">
                <a:solidFill>
                  <a:srgbClr val="000000"/>
                </a:solidFill>
                <a:latin typeface="Garamond"/>
                <a:ea typeface="+mn-ea"/>
              </a:rPr>
              <a:t>15</a:t>
            </a:fld>
            <a:endParaRPr b="0" lang="en-GB" sz="1200" spc="-1" strike="noStrike">
              <a:latin typeface="Arial"/>
            </a:endParaRPr>
          </a:p>
        </p:txBody>
      </p:sp>
      <p:sp>
        <p:nvSpPr>
          <p:cNvPr id="264" name="PlaceHolder 1"/>
          <p:cNvSpPr>
            <a:spLocks noGrp="1"/>
          </p:cNvSpPr>
          <p:nvPr>
            <p:ph type="sldImg"/>
          </p:nvPr>
        </p:nvSpPr>
        <p:spPr>
          <a:xfrm>
            <a:off x="2514600" y="515880"/>
            <a:ext cx="4593960" cy="2584080"/>
          </a:xfrm>
          <a:prstGeom prst="rect">
            <a:avLst/>
          </a:prstGeom>
        </p:spPr>
      </p:sp>
      <p:sp>
        <p:nvSpPr>
          <p:cNvPr id="265"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CBB37E0A-AF50-4C94-8B28-3EB968015951}" type="slidenum">
              <a:rPr b="0" lang="en-GB" sz="1200" spc="-1" strike="noStrike">
                <a:solidFill>
                  <a:srgbClr val="000000"/>
                </a:solidFill>
                <a:latin typeface="Garamond"/>
                <a:ea typeface="+mn-ea"/>
              </a:rPr>
              <a:t>15</a:t>
            </a:fld>
            <a:endParaRPr b="0" lang="en-GB" sz="1200" spc="-1" strike="noStrike">
              <a:latin typeface="Arial"/>
            </a:endParaRPr>
          </a:p>
        </p:txBody>
      </p:sp>
      <p:sp>
        <p:nvSpPr>
          <p:cNvPr id="267" name="PlaceHolder 1"/>
          <p:cNvSpPr>
            <a:spLocks noGrp="1"/>
          </p:cNvSpPr>
          <p:nvPr>
            <p:ph type="sldImg"/>
          </p:nvPr>
        </p:nvSpPr>
        <p:spPr>
          <a:xfrm>
            <a:off x="2514600" y="515880"/>
            <a:ext cx="4593960" cy="2584080"/>
          </a:xfrm>
          <a:prstGeom prst="rect">
            <a:avLst/>
          </a:prstGeom>
        </p:spPr>
      </p:sp>
      <p:sp>
        <p:nvSpPr>
          <p:cNvPr id="268"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9E64F7D4-83C4-4459-B0A7-F23D9CAEB108}" type="slidenum">
              <a:rPr b="0" lang="en-GB" sz="1200" spc="-1" strike="noStrike">
                <a:solidFill>
                  <a:srgbClr val="000000"/>
                </a:solidFill>
                <a:latin typeface="Garamond"/>
                <a:ea typeface="+mn-ea"/>
              </a:rPr>
              <a:t>15</a:t>
            </a:fld>
            <a:endParaRPr b="0" lang="en-GB" sz="1200" spc="-1" strike="noStrike">
              <a:latin typeface="Arial"/>
            </a:endParaRPr>
          </a:p>
        </p:txBody>
      </p:sp>
      <p:sp>
        <p:nvSpPr>
          <p:cNvPr id="270" name="PlaceHolder 1"/>
          <p:cNvSpPr>
            <a:spLocks noGrp="1"/>
          </p:cNvSpPr>
          <p:nvPr>
            <p:ph type="sldImg"/>
          </p:nvPr>
        </p:nvSpPr>
        <p:spPr>
          <a:xfrm>
            <a:off x="2514600" y="515880"/>
            <a:ext cx="4593960" cy="2584080"/>
          </a:xfrm>
          <a:prstGeom prst="rect">
            <a:avLst/>
          </a:prstGeom>
        </p:spPr>
      </p:sp>
      <p:sp>
        <p:nvSpPr>
          <p:cNvPr id="271"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73" name="PlaceHolder 1"/>
          <p:cNvSpPr>
            <a:spLocks noGrp="1"/>
          </p:cNvSpPr>
          <p:nvPr>
            <p:ph type="sldImg"/>
          </p:nvPr>
        </p:nvSpPr>
        <p:spPr>
          <a:xfrm>
            <a:off x="217440" y="812880"/>
            <a:ext cx="7124400" cy="4008240"/>
          </a:xfrm>
          <a:prstGeom prst="rect">
            <a:avLst/>
          </a:prstGeom>
        </p:spPr>
      </p:sp>
      <p:sp>
        <p:nvSpPr>
          <p:cNvPr id="274"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76" name="PlaceHolder 1"/>
          <p:cNvSpPr>
            <a:spLocks noGrp="1"/>
          </p:cNvSpPr>
          <p:nvPr>
            <p:ph type="sldImg"/>
          </p:nvPr>
        </p:nvSpPr>
        <p:spPr>
          <a:xfrm>
            <a:off x="217440" y="812880"/>
            <a:ext cx="7124400" cy="4008240"/>
          </a:xfrm>
          <a:prstGeom prst="rect">
            <a:avLst/>
          </a:prstGeom>
        </p:spPr>
      </p:sp>
      <p:sp>
        <p:nvSpPr>
          <p:cNvPr id="277"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79" name="PlaceHolder 1"/>
          <p:cNvSpPr>
            <a:spLocks noGrp="1"/>
          </p:cNvSpPr>
          <p:nvPr>
            <p:ph type="sldImg"/>
          </p:nvPr>
        </p:nvSpPr>
        <p:spPr>
          <a:xfrm>
            <a:off x="217440" y="812880"/>
            <a:ext cx="7124400" cy="4008240"/>
          </a:xfrm>
          <a:prstGeom prst="rect">
            <a:avLst/>
          </a:prstGeom>
        </p:spPr>
      </p:sp>
      <p:sp>
        <p:nvSpPr>
          <p:cNvPr id="280"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82" name="PlaceHolder 1"/>
          <p:cNvSpPr>
            <a:spLocks noGrp="1"/>
          </p:cNvSpPr>
          <p:nvPr>
            <p:ph type="sldImg"/>
          </p:nvPr>
        </p:nvSpPr>
        <p:spPr>
          <a:xfrm>
            <a:off x="217440" y="812880"/>
            <a:ext cx="7124400" cy="4008240"/>
          </a:xfrm>
          <a:prstGeom prst="rect">
            <a:avLst/>
          </a:prstGeom>
        </p:spPr>
      </p:sp>
      <p:sp>
        <p:nvSpPr>
          <p:cNvPr id="283"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85" name="PlaceHolder 1"/>
          <p:cNvSpPr>
            <a:spLocks noGrp="1"/>
          </p:cNvSpPr>
          <p:nvPr>
            <p:ph type="sldImg"/>
          </p:nvPr>
        </p:nvSpPr>
        <p:spPr>
          <a:xfrm>
            <a:off x="217440" y="812880"/>
            <a:ext cx="7124400" cy="4008240"/>
          </a:xfrm>
          <a:prstGeom prst="rect">
            <a:avLst/>
          </a:prstGeom>
        </p:spPr>
      </p:sp>
      <p:sp>
        <p:nvSpPr>
          <p:cNvPr id="286"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88" name="PlaceHolder 1"/>
          <p:cNvSpPr>
            <a:spLocks noGrp="1"/>
          </p:cNvSpPr>
          <p:nvPr>
            <p:ph type="sldImg"/>
          </p:nvPr>
        </p:nvSpPr>
        <p:spPr>
          <a:xfrm>
            <a:off x="217440" y="812880"/>
            <a:ext cx="7124400" cy="4008240"/>
          </a:xfrm>
          <a:prstGeom prst="rect">
            <a:avLst/>
          </a:prstGeom>
        </p:spPr>
      </p:sp>
      <p:sp>
        <p:nvSpPr>
          <p:cNvPr id="289"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Rectangle 6"/>
          <p:cNvSpPr txBox="1"/>
          <p:nvPr/>
        </p:nvSpPr>
        <p:spPr>
          <a:xfrm>
            <a:off x="0" y="10157400"/>
            <a:ext cx="3280320" cy="533880"/>
          </a:xfrm>
          <a:prstGeom prst="rect">
            <a:avLst/>
          </a:prstGeom>
          <a:noFill/>
          <a:ln w="0">
            <a:noFill/>
          </a:ln>
        </p:spPr>
        <p:txBody>
          <a:bodyPr lIns="0" rIns="0" tIns="0" bIns="0" anchor="b">
            <a:noAutofit/>
          </a:bodyPr>
          <a:p>
            <a:pPr>
              <a:lnSpc>
                <a:spcPct val="100000"/>
              </a:lnSpc>
            </a:pPr>
            <a:r>
              <a:rPr b="0" lang="en-US" sz="1800" spc="-1" strike="noStrike">
                <a:solidFill>
                  <a:srgbClr val="000000"/>
                </a:solidFill>
                <a:latin typeface="+mn-lt"/>
                <a:ea typeface="+mn-ea"/>
              </a:rPr>
              <a:t>IAEA Prevention of accidental exposure in radiotherapy</a:t>
            </a:r>
            <a:endParaRPr b="0" lang="en-GB" sz="1800" spc="-1" strike="noStrike">
              <a:latin typeface="Times New Roman"/>
            </a:endParaRPr>
          </a:p>
        </p:txBody>
      </p:sp>
      <p:sp>
        <p:nvSpPr>
          <p:cNvPr id="291" name="PlaceHolder 1"/>
          <p:cNvSpPr>
            <a:spLocks noGrp="1"/>
          </p:cNvSpPr>
          <p:nvPr>
            <p:ph type="sldImg"/>
          </p:nvPr>
        </p:nvSpPr>
        <p:spPr>
          <a:xfrm>
            <a:off x="217440" y="812880"/>
            <a:ext cx="7124400" cy="4008240"/>
          </a:xfrm>
          <a:prstGeom prst="rect">
            <a:avLst/>
          </a:prstGeom>
        </p:spPr>
      </p:sp>
      <p:sp>
        <p:nvSpPr>
          <p:cNvPr id="292" name="PlaceHolder 2"/>
          <p:cNvSpPr>
            <a:spLocks noGrp="1"/>
          </p:cNvSpPr>
          <p:nvPr>
            <p:ph type="body"/>
          </p:nvPr>
        </p:nvSpPr>
        <p:spPr>
          <a:xfrm>
            <a:off x="756000" y="5078520"/>
            <a:ext cx="6047280" cy="4810680"/>
          </a:xfrm>
          <a:prstGeom prst="rect">
            <a:avLst/>
          </a:prstGeom>
        </p:spPr>
        <p:txBody>
          <a:bodyPr lIns="0" rIns="0" tIns="0" bIns="0">
            <a:noAutofit/>
          </a:bodyPr>
          <a:p>
            <a:pPr marL="216000" indent="-216000">
              <a:lnSpc>
                <a:spcPct val="100000"/>
              </a:lnSpc>
            </a:pPr>
            <a:r>
              <a:rPr b="0" lang="da-DK" sz="2000" spc="-1" strike="noStrike">
                <a:latin typeface="Arial"/>
              </a:rPr>
              <a:t>2.92 Gy comes from 1.67 x 1.75 Gy (see notes on previous slide)</a:t>
            </a:r>
            <a:endParaRPr b="0" lang="en-GB"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139680" y="768240"/>
            <a:ext cx="6816240" cy="3833280"/>
          </a:xfrm>
          <a:prstGeom prst="rect">
            <a:avLst/>
          </a:prstGeom>
        </p:spPr>
      </p:sp>
      <p:sp>
        <p:nvSpPr>
          <p:cNvPr id="294" name="PlaceHolder 2"/>
          <p:cNvSpPr>
            <a:spLocks noGrp="1"/>
          </p:cNvSpPr>
          <p:nvPr>
            <p:ph type="body"/>
          </p:nvPr>
        </p:nvSpPr>
        <p:spPr>
          <a:xfrm>
            <a:off x="709560" y="4862160"/>
            <a:ext cx="5676120" cy="4601160"/>
          </a:xfrm>
          <a:prstGeom prst="rect">
            <a:avLst/>
          </a:prstGeom>
        </p:spPr>
        <p:txBody>
          <a:bodyPr lIns="94680" rIns="94680" tIns="47520" bIns="47520">
            <a:noAutofit/>
          </a:bodyPr>
          <a:p>
            <a:pPr marL="216000" indent="-212400">
              <a:lnSpc>
                <a:spcPct val="100000"/>
              </a:lnSpc>
              <a:tabLst>
                <a:tab algn="l" pos="0"/>
              </a:tabLst>
            </a:pPr>
            <a:r>
              <a:rPr b="0" lang="en-GB" sz="2000" spc="-1" strike="noStrike">
                <a:latin typeface="Arial"/>
              </a:rPr>
              <a:t>Thank you!</a:t>
            </a:r>
            <a:endParaRPr b="0" lang="en-GB" sz="2000" spc="-1" strike="noStrike">
              <a:latin typeface="Arial"/>
            </a:endParaRPr>
          </a:p>
        </p:txBody>
      </p:sp>
      <p:sp>
        <p:nvSpPr>
          <p:cNvPr id="295" name="Slide Number Placeholder 3"/>
          <p:cNvSpPr/>
          <p:nvPr/>
        </p:nvSpPr>
        <p:spPr>
          <a:xfrm>
            <a:off x="4020480" y="9720720"/>
            <a:ext cx="3073320" cy="508320"/>
          </a:xfrm>
          <a:prstGeom prst="rect">
            <a:avLst/>
          </a:prstGeom>
          <a:noFill/>
          <a:ln w="0">
            <a:noFill/>
          </a:ln>
        </p:spPr>
        <p:style>
          <a:lnRef idx="0"/>
          <a:fillRef idx="0"/>
          <a:effectRef idx="0"/>
          <a:fontRef idx="minor"/>
        </p:style>
        <p:txBody>
          <a:bodyPr lIns="94680" rIns="94680" tIns="47520" bIns="47520" anchor="b">
            <a:noAutofit/>
          </a:bodyPr>
          <a:p>
            <a:pPr algn="r">
              <a:lnSpc>
                <a:spcPct val="100000"/>
              </a:lnSpc>
            </a:pPr>
            <a:fld id="{BED4AB19-B9E5-4A5D-AF74-89200A365DEA}"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47308090-96EC-4E41-8032-C195B3959302}" type="slidenum">
              <a:rPr b="0" lang="en-GB" sz="1200" spc="-1" strike="noStrike">
                <a:solidFill>
                  <a:srgbClr val="000000"/>
                </a:solidFill>
                <a:latin typeface="Garamond"/>
                <a:ea typeface="+mn-ea"/>
              </a:rPr>
              <a:t>15</a:t>
            </a:fld>
            <a:endParaRPr b="0" lang="en-GB" sz="1200" spc="-1" strike="noStrike">
              <a:latin typeface="Arial"/>
            </a:endParaRPr>
          </a:p>
        </p:txBody>
      </p:sp>
      <p:sp>
        <p:nvSpPr>
          <p:cNvPr id="246" name="PlaceHolder 1"/>
          <p:cNvSpPr>
            <a:spLocks noGrp="1"/>
          </p:cNvSpPr>
          <p:nvPr>
            <p:ph type="sldImg"/>
          </p:nvPr>
        </p:nvSpPr>
        <p:spPr>
          <a:xfrm>
            <a:off x="2514600" y="515880"/>
            <a:ext cx="4593960" cy="2584080"/>
          </a:xfrm>
          <a:prstGeom prst="rect">
            <a:avLst/>
          </a:prstGeom>
        </p:spPr>
      </p:sp>
      <p:sp>
        <p:nvSpPr>
          <p:cNvPr id="247"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DD38D466-7962-4FB9-A4F3-7CF13B47148D}" type="slidenum">
              <a:rPr b="0" lang="en-GB" sz="1200" spc="-1" strike="noStrike">
                <a:solidFill>
                  <a:srgbClr val="000000"/>
                </a:solidFill>
                <a:latin typeface="Garamond"/>
                <a:ea typeface="+mn-ea"/>
              </a:rPr>
              <a:t>15</a:t>
            </a:fld>
            <a:endParaRPr b="0" lang="en-GB" sz="1200" spc="-1" strike="noStrike">
              <a:latin typeface="Arial"/>
            </a:endParaRPr>
          </a:p>
        </p:txBody>
      </p:sp>
      <p:sp>
        <p:nvSpPr>
          <p:cNvPr id="249" name="PlaceHolder 1"/>
          <p:cNvSpPr>
            <a:spLocks noGrp="1"/>
          </p:cNvSpPr>
          <p:nvPr>
            <p:ph type="sldImg"/>
          </p:nvPr>
        </p:nvSpPr>
        <p:spPr>
          <a:xfrm>
            <a:off x="2514600" y="515880"/>
            <a:ext cx="4593960" cy="2584080"/>
          </a:xfrm>
          <a:prstGeom prst="rect">
            <a:avLst/>
          </a:prstGeom>
        </p:spPr>
      </p:sp>
      <p:sp>
        <p:nvSpPr>
          <p:cNvPr id="250"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4BB4C4EC-D0ED-4BDE-A9D2-C1FA3607A4AD}" type="slidenum">
              <a:rPr b="0" lang="en-GB" sz="1200" spc="-1" strike="noStrike">
                <a:solidFill>
                  <a:srgbClr val="000000"/>
                </a:solidFill>
                <a:latin typeface="Garamond"/>
                <a:ea typeface="+mn-ea"/>
              </a:rPr>
              <a:t>15</a:t>
            </a:fld>
            <a:endParaRPr b="0" lang="en-GB" sz="1200" spc="-1" strike="noStrike">
              <a:latin typeface="Arial"/>
            </a:endParaRPr>
          </a:p>
        </p:txBody>
      </p:sp>
      <p:sp>
        <p:nvSpPr>
          <p:cNvPr id="252" name="PlaceHolder 1"/>
          <p:cNvSpPr>
            <a:spLocks noGrp="1"/>
          </p:cNvSpPr>
          <p:nvPr>
            <p:ph type="sldImg"/>
          </p:nvPr>
        </p:nvSpPr>
        <p:spPr>
          <a:xfrm>
            <a:off x="2514600" y="515880"/>
            <a:ext cx="4593960" cy="2584080"/>
          </a:xfrm>
          <a:prstGeom prst="rect">
            <a:avLst/>
          </a:prstGeom>
        </p:spPr>
      </p:sp>
      <p:sp>
        <p:nvSpPr>
          <p:cNvPr id="253"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7FC4D9C2-6731-4BB9-A5F1-7C28E898872B}" type="slidenum">
              <a:rPr b="0" lang="en-GB" sz="1200" spc="-1" strike="noStrike">
                <a:solidFill>
                  <a:srgbClr val="000000"/>
                </a:solidFill>
                <a:latin typeface="Garamond"/>
                <a:ea typeface="+mn-ea"/>
              </a:rPr>
              <a:t>15</a:t>
            </a:fld>
            <a:endParaRPr b="0" lang="en-GB" sz="1200" spc="-1" strike="noStrike">
              <a:latin typeface="Arial"/>
            </a:endParaRPr>
          </a:p>
        </p:txBody>
      </p:sp>
      <p:sp>
        <p:nvSpPr>
          <p:cNvPr id="255" name="PlaceHolder 1"/>
          <p:cNvSpPr>
            <a:spLocks noGrp="1"/>
          </p:cNvSpPr>
          <p:nvPr>
            <p:ph type="sldImg"/>
          </p:nvPr>
        </p:nvSpPr>
        <p:spPr>
          <a:xfrm>
            <a:off x="2514600" y="515880"/>
            <a:ext cx="4593960" cy="2584080"/>
          </a:xfrm>
          <a:prstGeom prst="rect">
            <a:avLst/>
          </a:prstGeom>
        </p:spPr>
      </p:sp>
      <p:sp>
        <p:nvSpPr>
          <p:cNvPr id="256"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1D2320EF-00B5-4F4C-84F7-7BB9F0108C30}" type="slidenum">
              <a:rPr b="0" lang="en-GB" sz="1200" spc="-1" strike="noStrike">
                <a:solidFill>
                  <a:srgbClr val="000000"/>
                </a:solidFill>
                <a:latin typeface="Garamond"/>
                <a:ea typeface="+mn-ea"/>
              </a:rPr>
              <a:t>15</a:t>
            </a:fld>
            <a:endParaRPr b="0" lang="en-GB" sz="1200" spc="-1" strike="noStrike">
              <a:latin typeface="Arial"/>
            </a:endParaRPr>
          </a:p>
        </p:txBody>
      </p:sp>
      <p:sp>
        <p:nvSpPr>
          <p:cNvPr id="258" name="PlaceHolder 1"/>
          <p:cNvSpPr>
            <a:spLocks noGrp="1"/>
          </p:cNvSpPr>
          <p:nvPr>
            <p:ph type="sldImg"/>
          </p:nvPr>
        </p:nvSpPr>
        <p:spPr>
          <a:xfrm>
            <a:off x="2514600" y="515880"/>
            <a:ext cx="4593960" cy="2584080"/>
          </a:xfrm>
          <a:prstGeom prst="rect">
            <a:avLst/>
          </a:prstGeom>
        </p:spPr>
      </p:sp>
      <p:sp>
        <p:nvSpPr>
          <p:cNvPr id="259"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Rectangle 2055"/>
          <p:cNvSpPr/>
          <p:nvPr/>
        </p:nvSpPr>
        <p:spPr>
          <a:xfrm>
            <a:off x="3884760" y="8685360"/>
            <a:ext cx="2971440" cy="45684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spcBef>
                <a:spcPts val="601"/>
              </a:spcBef>
            </a:pPr>
            <a:fld id="{47C41594-36CB-4209-B940-B6F356134B66}" type="slidenum">
              <a:rPr b="0" lang="en-GB" sz="1200" spc="-1" strike="noStrike">
                <a:solidFill>
                  <a:srgbClr val="000000"/>
                </a:solidFill>
                <a:latin typeface="Garamond"/>
                <a:ea typeface="+mn-ea"/>
              </a:rPr>
              <a:t>15</a:t>
            </a:fld>
            <a:endParaRPr b="0" lang="en-GB" sz="1200" spc="-1" strike="noStrike">
              <a:latin typeface="Arial"/>
            </a:endParaRPr>
          </a:p>
        </p:txBody>
      </p:sp>
      <p:sp>
        <p:nvSpPr>
          <p:cNvPr id="261" name="PlaceHolder 1"/>
          <p:cNvSpPr>
            <a:spLocks noGrp="1"/>
          </p:cNvSpPr>
          <p:nvPr>
            <p:ph type="sldImg"/>
          </p:nvPr>
        </p:nvSpPr>
        <p:spPr>
          <a:xfrm>
            <a:off x="2514600" y="515880"/>
            <a:ext cx="4593960" cy="2584080"/>
          </a:xfrm>
          <a:prstGeom prst="rect">
            <a:avLst/>
          </a:prstGeom>
        </p:spPr>
      </p:sp>
      <p:sp>
        <p:nvSpPr>
          <p:cNvPr id="262" name="PlaceHolder 2"/>
          <p:cNvSpPr>
            <a:spLocks noGrp="1"/>
          </p:cNvSpPr>
          <p:nvPr>
            <p:ph type="body"/>
          </p:nvPr>
        </p:nvSpPr>
        <p:spPr>
          <a:xfrm>
            <a:off x="756000" y="5078520"/>
            <a:ext cx="6047280" cy="4810680"/>
          </a:xfrm>
          <a:prstGeom prst="rect">
            <a:avLst/>
          </a:prstGeom>
        </p:spPr>
        <p:txBody>
          <a:bodyPr lIns="0" rIns="0" tIns="0" bIns="0">
            <a:noAutofit/>
          </a:bodyPr>
          <a:p>
            <a:endParaRPr b="0" lang="en-GB"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3"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5"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7"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68"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3"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7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78"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0"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1"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2"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4"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5"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7"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89"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0"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92"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3"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4"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5"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6"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97"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0"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2"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4"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15"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0"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21"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3"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5"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7"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8"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29"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1"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2"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4"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5"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6"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37"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9"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0"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1"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2"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3"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144"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0"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47"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8"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9"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0"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1"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2"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3"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4"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5"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6" name="PlaceHolder 1"/>
          <p:cNvSpPr>
            <a:spLocks noGrp="1"/>
          </p:cNvSpPr>
          <p:nvPr>
            <p:ph type="title"/>
          </p:nvPr>
        </p:nvSpPr>
        <p:spPr>
          <a:xfrm>
            <a:off x="282600" y="73800"/>
            <a:ext cx="8534160" cy="571320"/>
          </a:xfrm>
          <a:prstGeom prst="rect">
            <a:avLst/>
          </a:prstGeom>
        </p:spPr>
        <p:txBody>
          <a:bodyPr lIns="0" rIns="0" tIns="0" bIns="0" anchor="ctr">
            <a:noAutofit/>
          </a:bodyPr>
          <a:p>
            <a:pPr>
              <a:lnSpc>
                <a:spcPct val="100000"/>
              </a:lnSpc>
            </a:pPr>
            <a:r>
              <a:rPr b="0" lang="es-ES" sz="1800" spc="-1" strike="noStrike">
                <a:solidFill>
                  <a:srgbClr val="000000"/>
                </a:solidFill>
                <a:latin typeface="Arial"/>
              </a:rPr>
              <a:t>Haga clic para modificar el estilo de título del patrón</a:t>
            </a:r>
            <a:endParaRPr b="0" lang="es-ES" sz="1800" spc="-1" strike="noStrike">
              <a:solidFill>
                <a:srgbClr val="000000"/>
              </a:solidFill>
              <a:latin typeface="Arial"/>
            </a:endParaRPr>
          </a:p>
        </p:txBody>
      </p:sp>
      <p:sp>
        <p:nvSpPr>
          <p:cNvPr id="57" name="PlaceHolder 2"/>
          <p:cNvSpPr>
            <a:spLocks noGrp="1"/>
          </p:cNvSpPr>
          <p:nvPr>
            <p:ph type="body"/>
          </p:nvPr>
        </p:nvSpPr>
        <p:spPr>
          <a:xfrm>
            <a:off x="282600" y="1143000"/>
            <a:ext cx="4219200" cy="3428640"/>
          </a:xfrm>
          <a:prstGeom prst="rect">
            <a:avLst/>
          </a:prstGeom>
        </p:spPr>
        <p:txBody>
          <a:bodyPr lIns="0" rIns="0" tIns="0" bIns="0">
            <a:noAutofit/>
          </a:bodyPr>
          <a:p>
            <a:pPr>
              <a:lnSpc>
                <a:spcPct val="100000"/>
              </a:lnSpc>
            </a:pPr>
            <a:r>
              <a:rPr b="0" lang="es-ES" sz="1800" spc="-1" strike="noStrike">
                <a:solidFill>
                  <a:srgbClr val="000000"/>
                </a:solidFill>
                <a:latin typeface="Arial"/>
              </a:rPr>
              <a:t>Haga clic para modificar el estilo de texto del patrón</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Segundo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Tercer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Cuarto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Quinto nivel</a:t>
            </a:r>
            <a:endParaRPr b="0" lang="es-ES" sz="1800" spc="-1" strike="noStrike">
              <a:solidFill>
                <a:srgbClr val="000000"/>
              </a:solidFill>
              <a:latin typeface="Arial"/>
            </a:endParaRPr>
          </a:p>
        </p:txBody>
      </p:sp>
      <p:sp>
        <p:nvSpPr>
          <p:cNvPr id="58" name="PlaceHolder 3"/>
          <p:cNvSpPr>
            <a:spLocks noGrp="1"/>
          </p:cNvSpPr>
          <p:nvPr>
            <p:ph type="body"/>
          </p:nvPr>
        </p:nvSpPr>
        <p:spPr>
          <a:xfrm>
            <a:off x="4654440" y="1143000"/>
            <a:ext cx="4220640" cy="3428640"/>
          </a:xfrm>
          <a:prstGeom prst="rect">
            <a:avLst/>
          </a:prstGeom>
        </p:spPr>
        <p:txBody>
          <a:bodyPr lIns="0" rIns="0" tIns="0" bIns="0">
            <a:noAutofit/>
          </a:bodyPr>
          <a:p>
            <a:pPr>
              <a:lnSpc>
                <a:spcPct val="100000"/>
              </a:lnSpc>
            </a:pPr>
            <a:r>
              <a:rPr b="0" lang="es-ES" sz="1800" spc="-1" strike="noStrike">
                <a:solidFill>
                  <a:srgbClr val="000000"/>
                </a:solidFill>
                <a:latin typeface="Arial"/>
              </a:rPr>
              <a:t>Haga clic para modificar el estilo de texto del patrón</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Segundo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Tercer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Cuarto nivel</a:t>
            </a:r>
            <a:endParaRPr b="0" lang="es-ES" sz="1800" spc="-1" strike="noStrike">
              <a:solidFill>
                <a:srgbClr val="000000"/>
              </a:solidFill>
              <a:latin typeface="Arial"/>
            </a:endParaRPr>
          </a:p>
          <a:p>
            <a:pPr>
              <a:lnSpc>
                <a:spcPct val="100000"/>
              </a:lnSpc>
            </a:pPr>
            <a:r>
              <a:rPr b="0" lang="es-ES" sz="1800" spc="-1" strike="noStrike">
                <a:solidFill>
                  <a:srgbClr val="000000"/>
                </a:solidFill>
                <a:latin typeface="Arial"/>
              </a:rPr>
              <a:t>Quinto nivel</a:t>
            </a:r>
            <a:endParaRPr b="0" lang="es-ES" sz="1800" spc="-1" strike="noStrike">
              <a:solidFill>
                <a:srgbClr val="000000"/>
              </a:solidFill>
              <a:latin typeface="Arial"/>
            </a:endParaRPr>
          </a:p>
        </p:txBody>
      </p:sp>
      <p:sp>
        <p:nvSpPr>
          <p:cNvPr id="59" name="PlaceHolder 4"/>
          <p:cNvSpPr>
            <a:spLocks noGrp="1"/>
          </p:cNvSpPr>
          <p:nvPr>
            <p:ph type="dt"/>
          </p:nvPr>
        </p:nvSpPr>
        <p:spPr>
          <a:xfrm>
            <a:off x="6783480" y="4776840"/>
            <a:ext cx="1676160" cy="219960"/>
          </a:xfrm>
          <a:prstGeom prst="rect">
            <a:avLst/>
          </a:prstGeom>
        </p:spPr>
        <p:txBody>
          <a:bodyPr lIns="90000" rIns="90000" tIns="45000" bIns="45000">
            <a:noAutofit/>
          </a:bodyPr>
          <a:p>
            <a:endParaRPr b="0" lang="en-GB" sz="2400" spc="-1" strike="noStrike">
              <a:latin typeface="Times New Roman"/>
            </a:endParaRPr>
          </a:p>
        </p:txBody>
      </p:sp>
      <p:sp>
        <p:nvSpPr>
          <p:cNvPr id="60" name="PlaceHolder 5"/>
          <p:cNvSpPr>
            <a:spLocks noGrp="1"/>
          </p:cNvSpPr>
          <p:nvPr>
            <p:ph type="ftr"/>
          </p:nvPr>
        </p:nvSpPr>
        <p:spPr>
          <a:xfrm>
            <a:off x="2986200" y="4776840"/>
            <a:ext cx="3792240" cy="224640"/>
          </a:xfrm>
          <a:prstGeom prst="rect">
            <a:avLst/>
          </a:prstGeom>
        </p:spPr>
        <p:txBody>
          <a:bodyPr lIns="90000" rIns="90000" tIns="45000" bIns="45000">
            <a:noAutofit/>
          </a:bodyPr>
          <a:p>
            <a:pPr>
              <a:lnSpc>
                <a:spcPct val="100000"/>
              </a:lnSpc>
            </a:pPr>
            <a:r>
              <a:rPr b="0" lang="en-GB" sz="1800" spc="-1" strike="noStrike">
                <a:solidFill>
                  <a:srgbClr val="000000"/>
                </a:solidFill>
                <a:latin typeface="Arial"/>
                <a:ea typeface="DejaVu Sans"/>
              </a:rPr>
              <a:t>Prevention of accidental exposure in radiotherapy</a:t>
            </a:r>
            <a:endParaRPr b="0" lang="en-GB" sz="1800" spc="-1" strike="noStrike">
              <a:latin typeface="Times New Roman"/>
            </a:endParaRPr>
          </a:p>
        </p:txBody>
      </p:sp>
      <p:sp>
        <p:nvSpPr>
          <p:cNvPr id="61" name="PlaceHolder 6"/>
          <p:cNvSpPr>
            <a:spLocks noGrp="1"/>
          </p:cNvSpPr>
          <p:nvPr>
            <p:ph type="sldNum"/>
          </p:nvPr>
        </p:nvSpPr>
        <p:spPr>
          <a:xfrm>
            <a:off x="8472600" y="4776840"/>
            <a:ext cx="509400" cy="219960"/>
          </a:xfrm>
          <a:prstGeom prst="rect">
            <a:avLst/>
          </a:prstGeom>
        </p:spPr>
        <p:txBody>
          <a:bodyPr lIns="90000" rIns="90000" tIns="45000" bIns="45000">
            <a:noAutofit/>
          </a:bodyPr>
          <a:p>
            <a:pPr>
              <a:lnSpc>
                <a:spcPct val="100000"/>
              </a:lnSpc>
            </a:pPr>
            <a:fld id="{E952D2C2-71BF-4C2C-9B1B-14444FDF2185}" type="slidenum">
              <a:rPr b="0" lang="en-GB" sz="1800" spc="-1" strike="noStrike">
                <a:solidFill>
                  <a:srgbClr val="000000"/>
                </a:solidFill>
                <a:latin typeface="Arial"/>
                <a:ea typeface="DejaVu Sans"/>
              </a:rPr>
              <a:t>&lt;number&gt;</a:t>
            </a:fld>
            <a:endParaRPr b="0" lang="en-GB" sz="18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98" name="6 Rectángulo" hidden="1"/>
          <p:cNvSpPr/>
          <p:nvPr/>
        </p:nvSpPr>
        <p:spPr>
          <a:xfrm>
            <a:off x="0" y="0"/>
            <a:ext cx="364680" cy="513972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9" name="7 Rectángulo" hidden="1"/>
          <p:cNvSpPr/>
          <p:nvPr/>
        </p:nvSpPr>
        <p:spPr>
          <a:xfrm>
            <a:off x="255240" y="3785400"/>
            <a:ext cx="72000" cy="126756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0" name="8 Rectángulo" hidden="1"/>
          <p:cNvSpPr/>
          <p:nvPr/>
        </p:nvSpPr>
        <p:spPr>
          <a:xfrm>
            <a:off x="255240" y="3597480"/>
            <a:ext cx="72000" cy="17028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1" name="9 Rectángulo" hidden="1"/>
          <p:cNvSpPr/>
          <p:nvPr/>
        </p:nvSpPr>
        <p:spPr>
          <a:xfrm>
            <a:off x="255240" y="3478320"/>
            <a:ext cx="72000" cy="10188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2" name="10 Rectángulo" hidden="1"/>
          <p:cNvSpPr/>
          <p:nvPr/>
        </p:nvSpPr>
        <p:spPr>
          <a:xfrm>
            <a:off x="255240" y="3407040"/>
            <a:ext cx="72000" cy="5364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3" name="11 Rectángulo" hidden="1"/>
          <p:cNvSpPr/>
          <p:nvPr/>
        </p:nvSpPr>
        <p:spPr>
          <a:xfrm>
            <a:off x="309600" y="510480"/>
            <a:ext cx="4464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4" name="14 Rectángulo" hidden="1"/>
          <p:cNvSpPr/>
          <p:nvPr/>
        </p:nvSpPr>
        <p:spPr>
          <a:xfrm>
            <a:off x="268920" y="510480"/>
            <a:ext cx="2628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5" name="15 Rectángulo" hidden="1"/>
          <p:cNvSpPr/>
          <p:nvPr/>
        </p:nvSpPr>
        <p:spPr>
          <a:xfrm>
            <a:off x="25020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6" name="16 Rectángulo" hidden="1"/>
          <p:cNvSpPr/>
          <p:nvPr/>
        </p:nvSpPr>
        <p:spPr>
          <a:xfrm>
            <a:off x="221760" y="510480"/>
            <a:ext cx="7920" cy="27324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07" name="PlaceHolder 1"/>
          <p:cNvSpPr>
            <a:spLocks noGrp="1"/>
          </p:cNvSpPr>
          <p:nvPr>
            <p:ph type="title"/>
          </p:nvPr>
        </p:nvSpPr>
        <p:spPr>
          <a:xfrm>
            <a:off x="457200" y="205200"/>
            <a:ext cx="8228880" cy="85824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8" name="PlaceHolder 2"/>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1800" spc="-1" strike="noStrike">
                <a:solidFill>
                  <a:srgbClr val="000000"/>
                </a:solidFill>
                <a:latin typeface="Arial"/>
              </a:rPr>
              <a:t>Fifth Outline Level</a:t>
            </a:r>
            <a:endParaRPr b="0" lang="es-ES" sz="18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1800" spc="-1" strike="noStrike">
                <a:solidFill>
                  <a:srgbClr val="000000"/>
                </a:solidFill>
                <a:latin typeface="Arial"/>
              </a:rPr>
              <a:t>Sixth Outline Level</a:t>
            </a:r>
            <a:endParaRPr b="0" lang="es-ES" sz="18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1800" spc="-1" strike="noStrike">
                <a:solidFill>
                  <a:srgbClr val="000000"/>
                </a:solidFill>
                <a:latin typeface="Arial"/>
              </a:rPr>
              <a:t>Seventh Outline Level</a:t>
            </a:r>
            <a:endParaRPr b="0" lang="es-E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slideLayout" Target="../slideLayouts/slideLayout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jpe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itle 1"/>
          <p:cNvSpPr/>
          <p:nvPr/>
        </p:nvSpPr>
        <p:spPr>
          <a:xfrm>
            <a:off x="323640" y="915480"/>
            <a:ext cx="8565120" cy="22284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br/>
            <a:r>
              <a:rPr b="1" lang="es-ES" sz="3200" spc="-1" strike="noStrike">
                <a:solidFill>
                  <a:srgbClr val="ffffff"/>
                </a:solidFill>
                <a:latin typeface="Arial "/>
                <a:ea typeface="DejaVu Sans"/>
              </a:rPr>
              <a:t>C</a:t>
            </a:r>
            <a:r>
              <a:rPr b="1" lang="es-ES" sz="3600" spc="-1" strike="noStrike">
                <a:solidFill>
                  <a:srgbClr val="ffffff"/>
                </a:solidFill>
                <a:latin typeface="Arial "/>
                <a:ea typeface="Arial"/>
              </a:rPr>
              <a:t>urso de capacitación continuada en materia de radioprotección para Médicos Radioterapeutas</a:t>
            </a:r>
            <a:br/>
            <a:br/>
            <a:br/>
            <a:endParaRPr b="0" lang="en-GB" sz="3600" spc="-1" strike="noStrike">
              <a:latin typeface="Arial"/>
            </a:endParaRPr>
          </a:p>
        </p:txBody>
      </p:sp>
      <p:sp>
        <p:nvSpPr>
          <p:cNvPr id="152" name="Subtitle 2"/>
          <p:cNvSpPr/>
          <p:nvPr/>
        </p:nvSpPr>
        <p:spPr>
          <a:xfrm>
            <a:off x="323640" y="2967840"/>
            <a:ext cx="8565120" cy="1688400"/>
          </a:xfrm>
          <a:prstGeom prst="rect">
            <a:avLst/>
          </a:prstGeom>
          <a:noFill/>
          <a:ln w="0">
            <a:noFill/>
          </a:ln>
        </p:spPr>
        <p:style>
          <a:lnRef idx="0"/>
          <a:fillRef idx="0"/>
          <a:effectRef idx="0"/>
          <a:fontRef idx="minor"/>
        </p:style>
        <p:txBody>
          <a:bodyPr lIns="90000" rIns="90000" tIns="45000" bIns="45000">
            <a:normAutofit fontScale="77000"/>
          </a:bodyPr>
          <a:p>
            <a:pPr algn="ctr">
              <a:lnSpc>
                <a:spcPct val="100000"/>
              </a:lnSpc>
              <a:spcBef>
                <a:spcPts val="561"/>
              </a:spcBef>
              <a:tabLst>
                <a:tab algn="l" pos="0"/>
              </a:tabLst>
            </a:pPr>
            <a:endParaRPr b="0" lang="en-GB" sz="1800" spc="-1" strike="noStrike">
              <a:latin typeface="Arial"/>
            </a:endParaRPr>
          </a:p>
          <a:p>
            <a:pPr>
              <a:lnSpc>
                <a:spcPct val="100000"/>
              </a:lnSpc>
              <a:tabLst>
                <a:tab algn="l" pos="0"/>
              </a:tabLst>
            </a:pPr>
            <a:r>
              <a:rPr b="1" lang="es-ES" sz="3800" spc="-1" strike="noStrike">
                <a:solidFill>
                  <a:srgbClr val="99ccff"/>
                </a:solidFill>
                <a:latin typeface="Arial "/>
                <a:ea typeface="DejaVu Sans"/>
              </a:rPr>
              <a:t>P-12 Accidentes de carácter programáticos. Magnitud de las consecuencias.</a:t>
            </a:r>
            <a:endParaRPr b="0" lang="en-GB" sz="3800" spc="-1" strike="noStrike">
              <a:latin typeface="Arial"/>
            </a:endParaRPr>
          </a:p>
          <a:p>
            <a:pPr algn="ctr">
              <a:lnSpc>
                <a:spcPct val="100000"/>
              </a:lnSpc>
              <a:spcBef>
                <a:spcPts val="519"/>
              </a:spcBef>
              <a:tabLst>
                <a:tab algn="l" pos="0"/>
              </a:tabLst>
            </a:pPr>
            <a:endParaRPr b="0" lang="en-GB" sz="3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programáticos que pueden ocurrir</a:t>
            </a:r>
            <a:endParaRPr b="0" lang="en-GB" sz="2000" spc="-1" strike="noStrike">
              <a:latin typeface="Arial"/>
            </a:endParaRPr>
          </a:p>
        </p:txBody>
      </p:sp>
      <p:sp>
        <p:nvSpPr>
          <p:cNvPr id="183" name="Rectangle 4"/>
          <p:cNvSpPr/>
          <p:nvPr/>
        </p:nvSpPr>
        <p:spPr>
          <a:xfrm>
            <a:off x="142920" y="483480"/>
            <a:ext cx="7381080" cy="4515480"/>
          </a:xfrm>
          <a:prstGeom prst="rect">
            <a:avLst/>
          </a:prstGeom>
          <a:noFill/>
          <a:ln w="0">
            <a:noFill/>
          </a:ln>
        </p:spPr>
        <p:style>
          <a:lnRef idx="0"/>
          <a:fillRef idx="0"/>
          <a:effectRef idx="0"/>
          <a:fontRef idx="minor"/>
        </p:style>
        <p:txBody>
          <a:bodyPr>
            <a:noAutofit/>
          </a:bodyPr>
          <a:p>
            <a:pPr>
              <a:lnSpc>
                <a:spcPct val="100000"/>
              </a:lnSpc>
              <a:spcBef>
                <a:spcPts val="360"/>
              </a:spcBef>
            </a:pPr>
            <a:r>
              <a:rPr b="1" lang="es-ES_tradnl" sz="1800" spc="-1" strike="noStrike">
                <a:solidFill>
                  <a:srgbClr val="ffffff"/>
                </a:solidFill>
                <a:latin typeface="Arial "/>
                <a:ea typeface="DejaVu Sans"/>
              </a:rPr>
              <a:t>Delineación de volúmenes para planificación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Cometer un error en la identificación del paciente durante la elaboración del plan de tratamiento</a:t>
            </a:r>
            <a:r>
              <a:rPr b="0" lang="es-ES_tradnl" sz="1800" spc="-1" strike="noStrike">
                <a:solidFill>
                  <a:srgbClr val="ffffff"/>
                </a:solidFill>
                <a:latin typeface="Arial "/>
                <a:ea typeface="DejaVu Sans"/>
              </a:rPr>
              <a:t>. (1 suceso reportado en SAFRON)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Denominar erróneamente los volúmenes delineados en el TPS (GTV como CTV o viceversa), utilizando erróneamente las siglas o código de colores</a:t>
            </a:r>
            <a:r>
              <a:rPr b="0" lang="es-ES_tradnl" sz="1800" spc="-1" strike="noStrike">
                <a:solidFill>
                  <a:srgbClr val="ffffff"/>
                </a:solidFill>
                <a:latin typeface="Arial "/>
                <a:ea typeface="DejaVu Sans"/>
              </a:rPr>
              <a:t>. (1 suceso reportado en SAFRON)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Omitir denominar en el TPS uno, varios o todos los Órganos de Riesgo (OR)</a:t>
            </a:r>
            <a:r>
              <a:rPr b="0" lang="es-ES_tradnl" sz="1800" spc="-1" strike="noStrike">
                <a:solidFill>
                  <a:srgbClr val="ffffff"/>
                </a:solidFill>
                <a:latin typeface="Arial "/>
                <a:ea typeface="DejaVu Sans"/>
              </a:rPr>
              <a:t>. (2 sucesos reportados en SAFRON).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Cometer un error en la identificación de la lateralidad del tumor durante la delineación. </a:t>
            </a:r>
            <a:r>
              <a:rPr b="0" lang="es-ES_tradnl" sz="1800" spc="-1" strike="noStrike">
                <a:solidFill>
                  <a:srgbClr val="ffffff"/>
                </a:solidFill>
                <a:latin typeface="Arial "/>
                <a:ea typeface="DejaVu Sans"/>
              </a:rPr>
              <a:t>(1 suceso reportado en SAFRON).</a:t>
            </a:r>
            <a:endParaRPr b="0" lang="en-GB" sz="1800" spc="-1" strike="noStrike">
              <a:latin typeface="Arial"/>
            </a:endParaRPr>
          </a:p>
          <a:p>
            <a:pPr>
              <a:lnSpc>
                <a:spcPct val="100000"/>
              </a:lnSpc>
              <a:spcBef>
                <a:spcPts val="360"/>
              </a:spcBef>
            </a:pPr>
            <a:endParaRPr b="0" lang="en-GB" sz="1800" spc="-1" strike="noStrike">
              <a:latin typeface="Arial"/>
            </a:endParaRPr>
          </a:p>
          <a:p>
            <a:pPr>
              <a:lnSpc>
                <a:spcPct val="100000"/>
              </a:lnSpc>
              <a:spcBef>
                <a:spcPts val="360"/>
              </a:spcBef>
            </a:pPr>
            <a:endParaRPr b="0" lang="en-GB" sz="1800" spc="-1" strike="noStrike">
              <a:latin typeface="Arial"/>
            </a:endParaRPr>
          </a:p>
        </p:txBody>
      </p:sp>
      <p:pic>
        <p:nvPicPr>
          <p:cNvPr id="184" name="Picture 4" descr="prd055[1]"/>
          <p:cNvPicPr/>
          <p:nvPr/>
        </p:nvPicPr>
        <p:blipFill>
          <a:blip r:embed="rId1"/>
          <a:stretch/>
        </p:blipFill>
        <p:spPr>
          <a:xfrm>
            <a:off x="7588440" y="975240"/>
            <a:ext cx="1410840" cy="1091880"/>
          </a:xfrm>
          <a:prstGeom prst="rect">
            <a:avLst/>
          </a:prstGeom>
          <a:ln w="25400">
            <a:solidFill>
              <a:srgbClr val="000000"/>
            </a:solidFill>
            <a:miter/>
          </a:ln>
        </p:spPr>
      </p:pic>
      <p:pic>
        <p:nvPicPr>
          <p:cNvPr id="185" name="Picture 5" descr="3DIMRT"/>
          <p:cNvPicPr/>
          <p:nvPr/>
        </p:nvPicPr>
        <p:blipFill>
          <a:blip r:embed="rId2"/>
          <a:srcRect l="27639" t="32984" r="19915" b="27639"/>
          <a:stretch/>
        </p:blipFill>
        <p:spPr>
          <a:xfrm>
            <a:off x="7062480" y="2472480"/>
            <a:ext cx="2081160" cy="11070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programáticos que pueden ocurrir</a:t>
            </a:r>
            <a:endParaRPr b="0" lang="en-GB" sz="2000" spc="-1" strike="noStrike">
              <a:latin typeface="Arial"/>
            </a:endParaRPr>
          </a:p>
        </p:txBody>
      </p:sp>
      <p:sp>
        <p:nvSpPr>
          <p:cNvPr id="187" name="Rectangle 4"/>
          <p:cNvSpPr/>
          <p:nvPr/>
        </p:nvSpPr>
        <p:spPr>
          <a:xfrm>
            <a:off x="142920" y="483480"/>
            <a:ext cx="7597080" cy="4515480"/>
          </a:xfrm>
          <a:prstGeom prst="rect">
            <a:avLst/>
          </a:prstGeom>
          <a:noFill/>
          <a:ln w="0">
            <a:noFill/>
          </a:ln>
        </p:spPr>
        <p:style>
          <a:lnRef idx="0"/>
          <a:fillRef idx="0"/>
          <a:effectRef idx="0"/>
          <a:fontRef idx="minor"/>
        </p:style>
        <p:txBody>
          <a:bodyPr>
            <a:noAutofit/>
          </a:bodyPr>
          <a:p>
            <a:pPr>
              <a:lnSpc>
                <a:spcPct val="100000"/>
              </a:lnSpc>
              <a:spcBef>
                <a:spcPts val="300"/>
              </a:spcBef>
            </a:pPr>
            <a:r>
              <a:rPr b="1" lang="es-ES_tradnl" sz="1500" spc="-1" strike="noStrike">
                <a:solidFill>
                  <a:srgbClr val="ffffff"/>
                </a:solidFill>
                <a:latin typeface="Arial "/>
                <a:ea typeface="DejaVu Sans"/>
              </a:rPr>
              <a:t>Planificación del tratamiento.</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Seleccionar erróneamente una energía del haz diferente a la prescrita</a:t>
            </a:r>
            <a:r>
              <a:rPr b="0" lang="es-ES_tradnl" sz="1500" spc="-1" strike="noStrike">
                <a:solidFill>
                  <a:srgbClr val="ffffff"/>
                </a:solidFill>
                <a:latin typeface="Arial "/>
                <a:ea typeface="DejaVu Sans"/>
              </a:rPr>
              <a:t>. (3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Seleccionar una orientación errónea del (los) campo(s). </a:t>
            </a:r>
            <a:r>
              <a:rPr b="0" lang="es-ES_tradnl" sz="1500" spc="-1" strike="noStrike">
                <a:solidFill>
                  <a:srgbClr val="ffffff"/>
                </a:solidFill>
                <a:latin typeface="Arial "/>
                <a:ea typeface="DejaVu Sans"/>
              </a:rPr>
              <a:t>(3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Conformar erróneamente el campo de tratamiento al utilizar el colimador multiláminas y el ángulo del colimador. </a:t>
            </a:r>
            <a:r>
              <a:rPr b="0" lang="es-ES_tradnl" sz="1500" spc="-1" strike="noStrike">
                <a:solidFill>
                  <a:srgbClr val="ffffff"/>
                </a:solidFill>
                <a:latin typeface="Arial "/>
                <a:ea typeface="DejaVu Sans"/>
              </a:rPr>
              <a:t>(6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Cometer un error en la elaboración geométrica del plan de tratamiento. </a:t>
            </a:r>
            <a:r>
              <a:rPr b="0" lang="es-ES_tradnl" sz="1500" spc="-1" strike="noStrike">
                <a:solidFill>
                  <a:srgbClr val="ffffff"/>
                </a:solidFill>
                <a:latin typeface="Arial "/>
                <a:ea typeface="DejaVu Sans"/>
              </a:rPr>
              <a:t>(29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Cometer un error en la elaboración dosimétrica del plan de tratamiento o en la protección de OR y tejido normal. </a:t>
            </a:r>
            <a:r>
              <a:rPr b="0" lang="es-ES_tradnl" sz="1500" spc="-1" strike="noStrike">
                <a:solidFill>
                  <a:srgbClr val="ffffff"/>
                </a:solidFill>
                <a:latin typeface="Arial "/>
                <a:ea typeface="DejaVu Sans"/>
              </a:rPr>
              <a:t>(18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Error al introducir de la prescripción (dosis total, dosis por fracción y número de sesiones) en el TPS para el cálculo de UM. </a:t>
            </a:r>
            <a:r>
              <a:rPr b="0" lang="es-ES_tradnl" sz="1500" spc="-1" strike="noStrike">
                <a:solidFill>
                  <a:srgbClr val="ffffff"/>
                </a:solidFill>
                <a:latin typeface="Arial "/>
                <a:ea typeface="DejaVu Sans"/>
              </a:rPr>
              <a:t>(5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Cometer un error al calcular el número de fracciones a partir de la dosis total y la dosis por fracción. </a:t>
            </a:r>
            <a:r>
              <a:rPr b="0" lang="es-ES_tradnl" sz="1500" spc="-1" strike="noStrike">
                <a:solidFill>
                  <a:srgbClr val="ffffff"/>
                </a:solidFill>
                <a:latin typeface="Arial "/>
                <a:ea typeface="DejaVu Sans"/>
              </a:rPr>
              <a:t>(5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Fallo durante la transferencia electrónica de la información geométrica del plan de tratamiento (p. ej.: tamaño de campo, ángulo del gantry, etc.), desde el TPS al LINAC. </a:t>
            </a:r>
            <a:r>
              <a:rPr b="0" lang="es-ES_tradnl" sz="1500" spc="-1" strike="noStrike">
                <a:solidFill>
                  <a:srgbClr val="ffffff"/>
                </a:solidFill>
                <a:latin typeface="Arial "/>
                <a:ea typeface="DejaVu Sans"/>
              </a:rPr>
              <a:t>(5 sucesos reportados en SAFRON). (Manualmente 38 sucesos reportados)</a:t>
            </a: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p:txBody>
      </p:sp>
      <p:pic>
        <p:nvPicPr>
          <p:cNvPr id="188" name="Picture 4" descr="prd055[1]"/>
          <p:cNvPicPr/>
          <p:nvPr/>
        </p:nvPicPr>
        <p:blipFill>
          <a:blip r:embed="rId1"/>
          <a:stretch/>
        </p:blipFill>
        <p:spPr>
          <a:xfrm>
            <a:off x="7588440" y="975240"/>
            <a:ext cx="1410840" cy="1091880"/>
          </a:xfrm>
          <a:prstGeom prst="rect">
            <a:avLst/>
          </a:prstGeom>
          <a:ln w="25400">
            <a:solidFill>
              <a:srgbClr val="000000"/>
            </a:solidFill>
            <a:miter/>
          </a:ln>
        </p:spPr>
      </p:pic>
      <p:pic>
        <p:nvPicPr>
          <p:cNvPr id="189" name="Picture 6" descr=""/>
          <p:cNvPicPr/>
          <p:nvPr/>
        </p:nvPicPr>
        <p:blipFill>
          <a:blip r:embed="rId2"/>
          <a:stretch/>
        </p:blipFill>
        <p:spPr>
          <a:xfrm>
            <a:off x="7308360" y="2715840"/>
            <a:ext cx="1835280" cy="1303560"/>
          </a:xfrm>
          <a:prstGeom prst="rect">
            <a:avLst/>
          </a:prstGeom>
          <a:ln w="1270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programáticos que pueden ocurrir</a:t>
            </a:r>
            <a:endParaRPr b="0" lang="en-GB" sz="2000" spc="-1" strike="noStrike">
              <a:latin typeface="Arial"/>
            </a:endParaRPr>
          </a:p>
        </p:txBody>
      </p:sp>
      <p:sp>
        <p:nvSpPr>
          <p:cNvPr id="191" name="Rectangle 4"/>
          <p:cNvSpPr/>
          <p:nvPr/>
        </p:nvSpPr>
        <p:spPr>
          <a:xfrm>
            <a:off x="142920" y="483480"/>
            <a:ext cx="7381080" cy="4515480"/>
          </a:xfrm>
          <a:prstGeom prst="rect">
            <a:avLst/>
          </a:prstGeom>
          <a:noFill/>
          <a:ln w="0">
            <a:noFill/>
          </a:ln>
        </p:spPr>
        <p:style>
          <a:lnRef idx="0"/>
          <a:fillRef idx="0"/>
          <a:effectRef idx="0"/>
          <a:fontRef idx="minor"/>
        </p:style>
        <p:txBody>
          <a:bodyPr>
            <a:noAutofit/>
          </a:bodyPr>
          <a:p>
            <a:pPr>
              <a:lnSpc>
                <a:spcPct val="100000"/>
              </a:lnSpc>
              <a:spcBef>
                <a:spcPts val="300"/>
              </a:spcBef>
            </a:pPr>
            <a:r>
              <a:rPr b="1" lang="es-ES_tradnl" sz="1500" spc="-1" strike="noStrike">
                <a:solidFill>
                  <a:srgbClr val="ffffff"/>
                </a:solidFill>
                <a:latin typeface="Arial "/>
                <a:ea typeface="DejaVu Sans"/>
              </a:rPr>
              <a:t>Inicio del tratamiento.</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Llamar para el Inicio de Tratamiento a paciente erróneo.</a:t>
            </a:r>
            <a:r>
              <a:rPr b="0" lang="es-ES_tradnl" sz="1500" spc="-1" strike="noStrike">
                <a:solidFill>
                  <a:srgbClr val="ffffff"/>
                </a:solidFill>
                <a:latin typeface="Arial "/>
                <a:ea typeface="DejaVu Sans"/>
              </a:rPr>
              <a:t>. (5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Colocar erróneamente al paciente en la mesa de tratamiento para la sesión inicial del tratamiento. </a:t>
            </a:r>
            <a:r>
              <a:rPr b="0" lang="es-ES_tradnl" sz="1500" spc="-1" strike="noStrike">
                <a:solidFill>
                  <a:srgbClr val="ffffff"/>
                </a:solidFill>
                <a:latin typeface="Arial "/>
                <a:ea typeface="DejaVu Sans"/>
              </a:rPr>
              <a:t>(15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Error de posicionamiento del paciente mayor de 3 mm, respecto al isocentro planeado, durante el inicio del tratamiento isocéntrico (DFI constante). </a:t>
            </a:r>
            <a:r>
              <a:rPr b="0" lang="es-ES_tradnl" sz="1500" spc="-1" strike="noStrike">
                <a:solidFill>
                  <a:srgbClr val="ffffff"/>
                </a:solidFill>
                <a:latin typeface="Arial "/>
                <a:ea typeface="DejaVu Sans"/>
              </a:rPr>
              <a:t>(67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Error de posicionamiento del paciente mayor de 3 mm durante el inicio del tratamiento no isocéntrico (DFS constante). </a:t>
            </a:r>
            <a:r>
              <a:rPr b="0" lang="es-ES_tradnl" sz="1500" spc="-1" strike="noStrike">
                <a:solidFill>
                  <a:srgbClr val="ffffff"/>
                </a:solidFill>
                <a:latin typeface="Arial "/>
                <a:ea typeface="DejaVu Sans"/>
              </a:rPr>
              <a:t>(12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Seleccionar erróneamente los ángulos de la mesa de tratamiento en la sesión inicial del tratamiento. </a:t>
            </a:r>
            <a:r>
              <a:rPr b="0" lang="es-ES_tradnl" sz="1500" spc="-1" strike="noStrike">
                <a:solidFill>
                  <a:srgbClr val="ffffff"/>
                </a:solidFill>
                <a:latin typeface="Arial "/>
                <a:ea typeface="DejaVu Sans"/>
              </a:rPr>
              <a:t>(3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Posicionamiento incorrecto de los bloques de conformación del haz de fotones en la bandeja. </a:t>
            </a:r>
            <a:r>
              <a:rPr b="0" lang="es-ES_tradnl" sz="1500" spc="-1" strike="noStrike">
                <a:solidFill>
                  <a:srgbClr val="ffffff"/>
                </a:solidFill>
                <a:latin typeface="Arial "/>
                <a:ea typeface="DejaVu Sans"/>
              </a:rPr>
              <a:t>(9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Omitir o colocar erróneamente elementos modificadores atenuadores del haz (bolus, compensadores). </a:t>
            </a:r>
            <a:r>
              <a:rPr b="0" lang="es-ES_tradnl" sz="1500" spc="-1" strike="noStrike">
                <a:solidFill>
                  <a:srgbClr val="ffffff"/>
                </a:solidFill>
                <a:latin typeface="Arial "/>
                <a:ea typeface="DejaVu Sans"/>
              </a:rPr>
              <a:t>(5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Omitir incorporar al plan de tratamiento un cambio una vez aprobado. </a:t>
            </a:r>
            <a:r>
              <a:rPr b="0" lang="es-ES_tradnl" sz="1500" spc="-1" strike="noStrike">
                <a:solidFill>
                  <a:srgbClr val="ffffff"/>
                </a:solidFill>
                <a:latin typeface="Arial "/>
                <a:ea typeface="DejaVu Sans"/>
              </a:rPr>
              <a:t>(47 sucesos reportados en SAFRON).</a:t>
            </a: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p:txBody>
      </p:sp>
      <p:pic>
        <p:nvPicPr>
          <p:cNvPr id="192" name="Picture 4" descr="prd055[1]"/>
          <p:cNvPicPr/>
          <p:nvPr/>
        </p:nvPicPr>
        <p:blipFill>
          <a:blip r:embed="rId1"/>
          <a:stretch/>
        </p:blipFill>
        <p:spPr>
          <a:xfrm>
            <a:off x="7588440" y="975240"/>
            <a:ext cx="1410840" cy="1091880"/>
          </a:xfrm>
          <a:prstGeom prst="rect">
            <a:avLst/>
          </a:prstGeom>
          <a:ln w="25400">
            <a:solidFill>
              <a:srgbClr val="000000"/>
            </a:solidFill>
            <a:miter/>
          </a:ln>
        </p:spPr>
      </p:pic>
      <p:pic>
        <p:nvPicPr>
          <p:cNvPr id="193" name="Picture 41" descr="Posicionamiento del paciente"/>
          <p:cNvPicPr/>
          <p:nvPr/>
        </p:nvPicPr>
        <p:blipFill>
          <a:blip r:embed="rId2">
            <a:lum bright="12000"/>
          </a:blip>
          <a:srcRect l="10888" t="0" r="0" b="13533"/>
          <a:stretch/>
        </p:blipFill>
        <p:spPr>
          <a:xfrm>
            <a:off x="7522560" y="3154680"/>
            <a:ext cx="1596960" cy="1072800"/>
          </a:xfrm>
          <a:prstGeom prst="rect">
            <a:avLst/>
          </a:prstGeom>
          <a:ln w="9525">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Rectangle 5"/>
          <p:cNvSpPr/>
          <p:nvPr/>
        </p:nvSpPr>
        <p:spPr>
          <a:xfrm>
            <a:off x="282600" y="771480"/>
            <a:ext cx="8861040" cy="261396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400"/>
              </a:spcBef>
              <a:tabLst>
                <a:tab algn="l" pos="0"/>
              </a:tabLst>
            </a:pPr>
            <a:r>
              <a:rPr b="0" lang="es-ES" sz="2000" spc="-1" strike="noStrike">
                <a:solidFill>
                  <a:srgbClr val="ffffff"/>
                </a:solidFill>
                <a:latin typeface="Arial"/>
                <a:ea typeface="DejaVu Sans"/>
              </a:rPr>
              <a:t>Accidente en la Planificación del tratamiento en </a:t>
            </a:r>
            <a:r>
              <a:rPr b="0" lang="en-US" sz="2000" spc="-1" strike="noStrike">
                <a:solidFill>
                  <a:srgbClr val="ffffff"/>
                </a:solidFill>
                <a:latin typeface="Arial"/>
                <a:ea typeface="DejaVu Sans"/>
              </a:rPr>
              <a:t>Beatson Oncology Centre (BOC), en Glasgow </a:t>
            </a:r>
            <a:r>
              <a:rPr b="0" lang="es-ES" sz="2000" spc="-1" strike="noStrike">
                <a:solidFill>
                  <a:srgbClr val="ffffff"/>
                </a:solidFill>
                <a:latin typeface="Arial"/>
                <a:ea typeface="DejaVu Sans"/>
              </a:rPr>
              <a:t>:</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tabLst>
                <a:tab algn="l" pos="0"/>
              </a:tabLst>
            </a:pPr>
            <a:r>
              <a:rPr b="0" lang="es-ES" sz="2000" spc="-1" strike="noStrike">
                <a:solidFill>
                  <a:srgbClr val="ffffff"/>
                </a:solidFill>
                <a:latin typeface="Arial"/>
                <a:ea typeface="DejaVu Sans"/>
              </a:rPr>
              <a:t>La práctica anterior al 2005 había sido dejar que el sistema de planificación del tratamiento (TPS) calculara las Unidades de control (MU) para 1 Gy.</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tabLst>
                <a:tab algn="l" pos="0"/>
              </a:tabLst>
            </a:pPr>
            <a:r>
              <a:rPr b="0" lang="es-ES" sz="2000" spc="-1" strike="noStrike">
                <a:solidFill>
                  <a:srgbClr val="ffffff"/>
                </a:solidFill>
                <a:latin typeface="Arial"/>
                <a:ea typeface="DejaVu Sans"/>
              </a:rPr>
              <a:t>Seguido se realizaba la multiplicación manual de las MU calculadas por la dosis prevista por fracción para obtener así la cantidad de MU correctas según la prescripción realizada.</a:t>
            </a:r>
            <a:endParaRPr b="0" lang="en-GB" sz="2000" spc="-1" strike="noStrike">
              <a:latin typeface="Arial"/>
            </a:endParaRPr>
          </a:p>
        </p:txBody>
      </p:sp>
      <p:pic>
        <p:nvPicPr>
          <p:cNvPr id="195" name="Picture 7" descr="Network RT"/>
          <p:cNvPicPr/>
          <p:nvPr/>
        </p:nvPicPr>
        <p:blipFill>
          <a:blip r:embed="rId1"/>
          <a:srcRect l="6250" t="6246" r="4183" b="21009"/>
          <a:stretch/>
        </p:blipFill>
        <p:spPr>
          <a:xfrm>
            <a:off x="2451240" y="3385800"/>
            <a:ext cx="4041360" cy="1705680"/>
          </a:xfrm>
          <a:prstGeom prst="rect">
            <a:avLst/>
          </a:prstGeom>
          <a:ln w="0">
            <a:noFill/>
          </a:ln>
        </p:spPr>
      </p:pic>
      <p:sp>
        <p:nvSpPr>
          <p:cNvPr id="196"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Antecedentes</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Antecedentes</a:t>
            </a:r>
            <a:endParaRPr b="0" lang="en-GB" sz="2400" spc="-1" strike="noStrike">
              <a:latin typeface="Arial"/>
            </a:endParaRPr>
          </a:p>
        </p:txBody>
      </p:sp>
      <p:sp>
        <p:nvSpPr>
          <p:cNvPr id="198" name="Rectangle 5"/>
          <p:cNvSpPr/>
          <p:nvPr/>
        </p:nvSpPr>
        <p:spPr>
          <a:xfrm>
            <a:off x="282600" y="771480"/>
            <a:ext cx="8861040" cy="230400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400"/>
              </a:spcBef>
              <a:tabLst>
                <a:tab algn="l" pos="0"/>
              </a:tabLst>
            </a:pPr>
            <a:r>
              <a:rPr b="0" lang="es-ES" sz="2000" spc="-1" strike="noStrike">
                <a:solidFill>
                  <a:srgbClr val="ffffff"/>
                </a:solidFill>
                <a:latin typeface="Arial"/>
                <a:ea typeface="DejaVu Sans"/>
              </a:rPr>
              <a:t>Accidente en la Planificación del tratamiento en </a:t>
            </a:r>
            <a:r>
              <a:rPr b="0" lang="en-US" sz="2000" spc="-1" strike="noStrike">
                <a:solidFill>
                  <a:srgbClr val="ffffff"/>
                </a:solidFill>
                <a:latin typeface="Arial"/>
                <a:ea typeface="DejaVu Sans"/>
              </a:rPr>
              <a:t>Beatson Oncology Centre (BOC) en Glasgow </a:t>
            </a:r>
            <a:r>
              <a:rPr b="0" lang="es-ES" sz="2000" spc="-1" strike="noStrike">
                <a:solidFill>
                  <a:srgbClr val="ffffff"/>
                </a:solidFill>
                <a:latin typeface="Arial"/>
                <a:ea typeface="DejaVu Sans"/>
              </a:rPr>
              <a:t>:</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tabLst>
                <a:tab algn="l" pos="0"/>
              </a:tabLst>
            </a:pPr>
            <a:r>
              <a:rPr b="0" lang="es-ES" sz="2000" spc="-1" strike="noStrike">
                <a:solidFill>
                  <a:srgbClr val="ffffff"/>
                </a:solidFill>
                <a:latin typeface="Arial"/>
                <a:ea typeface="DejaVu Sans"/>
              </a:rPr>
              <a:t>En mayo de 2005, el sistema Record and Verify (RV) del servicio se actualizó para convertirse en una plataforma más integrada.</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tabLst>
                <a:tab algn="l" pos="0"/>
              </a:tabLst>
            </a:pPr>
            <a:r>
              <a:rPr b="0" lang="es-ES" sz="2000" spc="-1" strike="noStrike">
                <a:solidFill>
                  <a:srgbClr val="ffffff"/>
                </a:solidFill>
                <a:latin typeface="Arial"/>
                <a:ea typeface="DejaVu Sans"/>
              </a:rPr>
              <a:t>El centro decidió ingresar la dosis por fracción ya en el TPS, para la mayoría de las técnicas de tratamiento, pero no para todas.</a:t>
            </a:r>
            <a:endParaRPr b="0" lang="en-GB" sz="2000" spc="-1" strike="noStrike">
              <a:latin typeface="Arial"/>
            </a:endParaRPr>
          </a:p>
        </p:txBody>
      </p:sp>
      <p:pic>
        <p:nvPicPr>
          <p:cNvPr id="199" name="Picture 7" descr="Network RT"/>
          <p:cNvPicPr/>
          <p:nvPr/>
        </p:nvPicPr>
        <p:blipFill>
          <a:blip r:embed="rId1"/>
          <a:srcRect l="6250" t="6246" r="4183" b="21009"/>
          <a:stretch/>
        </p:blipFill>
        <p:spPr>
          <a:xfrm>
            <a:off x="2451240" y="3385800"/>
            <a:ext cx="4041360" cy="17056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Rectangle 8"/>
          <p:cNvSpPr txBox="1"/>
          <p:nvPr/>
        </p:nvSpPr>
        <p:spPr>
          <a:xfrm>
            <a:off x="282600" y="1143000"/>
            <a:ext cx="5438520" cy="3428640"/>
          </a:xfrm>
          <a:prstGeom prst="rect">
            <a:avLst/>
          </a:prstGeom>
          <a:noFill/>
          <a:ln w="0">
            <a:noFill/>
          </a:ln>
        </p:spPr>
        <p:txBody>
          <a:bodyPr lIns="0" rIns="0" tIns="0" bIns="0">
            <a:normAutofit fontScale="60000"/>
          </a:bodyPr>
          <a:p>
            <a:pPr marL="457200" indent="-456840">
              <a:lnSpc>
                <a:spcPct val="100000"/>
              </a:lnSpc>
              <a:buClr>
                <a:srgbClr val="ffffff"/>
              </a:buClr>
              <a:buFont typeface="Arial"/>
              <a:buChar char="•"/>
            </a:pPr>
            <a:r>
              <a:rPr b="0" lang="es-ES" sz="2800" spc="-1" strike="noStrike">
                <a:solidFill>
                  <a:srgbClr val="ffffff"/>
                </a:solidFill>
                <a:latin typeface="Arial"/>
              </a:rPr>
              <a:t>El 5 de enero de 2006, Lisa Norris, de 15 años, comenzó un tratamiento complejo en el Hospital.</a:t>
            </a:r>
            <a:endParaRPr b="0" lang="es-ES" sz="2800" spc="-1" strike="noStrike">
              <a:solidFill>
                <a:srgbClr val="000000"/>
              </a:solidFill>
              <a:latin typeface="Arial"/>
            </a:endParaRPr>
          </a:p>
          <a:p>
            <a:pPr marL="457200" indent="-456840">
              <a:lnSpc>
                <a:spcPct val="100000"/>
              </a:lnSpc>
              <a:buClr>
                <a:srgbClr val="ffffff"/>
              </a:buClr>
              <a:buFont typeface="Arial"/>
              <a:buChar char="•"/>
            </a:pPr>
            <a:r>
              <a:rPr b="0" lang="es-ES" sz="2800" spc="-1" strike="noStrike">
                <a:solidFill>
                  <a:srgbClr val="ffffff"/>
                </a:solidFill>
                <a:latin typeface="Arial"/>
              </a:rPr>
              <a:t>El plan de tratamiento se dividió en campos de la cabeza y campos de la columna inferior y superior.</a:t>
            </a:r>
            <a:endParaRPr b="0" lang="es-ES" sz="2800" spc="-1" strike="noStrike">
              <a:solidFill>
                <a:srgbClr val="000000"/>
              </a:solidFill>
              <a:latin typeface="Arial"/>
            </a:endParaRPr>
          </a:p>
          <a:p>
            <a:pPr marL="457200" indent="-456840">
              <a:lnSpc>
                <a:spcPct val="100000"/>
              </a:lnSpc>
              <a:buClr>
                <a:srgbClr val="ffffff"/>
              </a:buClr>
              <a:buFont typeface="Arial"/>
              <a:buChar char="•"/>
            </a:pPr>
            <a:r>
              <a:rPr b="0" lang="es-ES" sz="2800" spc="-1" strike="noStrike">
                <a:solidFill>
                  <a:srgbClr val="ffffff"/>
                </a:solidFill>
                <a:latin typeface="Arial"/>
              </a:rPr>
              <a:t>Esto tipos de tratamiento se consideraban poco usuales en el hospital. Se realizaban unas seis veces al año en el BOC.</a:t>
            </a:r>
            <a:endParaRPr b="0" lang="es-ES" sz="2800" spc="-1" strike="noStrike">
              <a:solidFill>
                <a:srgbClr val="000000"/>
              </a:solidFill>
              <a:latin typeface="Arial"/>
            </a:endParaRPr>
          </a:p>
        </p:txBody>
      </p:sp>
      <p:sp>
        <p:nvSpPr>
          <p:cNvPr id="201" name="Text Box 6"/>
          <p:cNvSpPr/>
          <p:nvPr/>
        </p:nvSpPr>
        <p:spPr>
          <a:xfrm>
            <a:off x="6576120" y="3232440"/>
            <a:ext cx="1850040" cy="335880"/>
          </a:xfrm>
          <a:prstGeom prst="rect">
            <a:avLst/>
          </a:prstGeom>
          <a:noFill/>
          <a:ln w="0">
            <a:noFill/>
          </a:ln>
        </p:spPr>
        <p:style>
          <a:lnRef idx="0"/>
          <a:fillRef idx="0"/>
          <a:effectRef idx="0"/>
          <a:fontRef idx="minor"/>
        </p:style>
        <p:txBody>
          <a:bodyPr wrap="none" lIns="92160" rIns="92160" tIns="46080" bIns="46080">
            <a:spAutoFit/>
          </a:bodyPr>
          <a:p>
            <a:pPr marL="347760" indent="-347400">
              <a:lnSpc>
                <a:spcPct val="100000"/>
              </a:lnSpc>
              <a:spcBef>
                <a:spcPts val="320"/>
              </a:spcBef>
              <a:tabLst>
                <a:tab algn="l" pos="0"/>
              </a:tabLst>
            </a:pPr>
            <a:r>
              <a:rPr b="0" lang="en-GB" sz="1600" spc="-1" strike="noStrike">
                <a:solidFill>
                  <a:srgbClr val="ffffff"/>
                </a:solidFill>
                <a:latin typeface="Arial"/>
                <a:ea typeface="DejaVu Sans"/>
              </a:rPr>
              <a:t>Lisa Norris</a:t>
            </a:r>
            <a:endParaRPr b="0" lang="en-GB" sz="1600" spc="-1" strike="noStrike">
              <a:latin typeface="Arial"/>
            </a:endParaRPr>
          </a:p>
        </p:txBody>
      </p:sp>
      <p:pic>
        <p:nvPicPr>
          <p:cNvPr id="202" name="Picture 13" descr=""/>
          <p:cNvPicPr/>
          <p:nvPr/>
        </p:nvPicPr>
        <p:blipFill>
          <a:blip r:embed="rId1"/>
          <a:stretch/>
        </p:blipFill>
        <p:spPr>
          <a:xfrm>
            <a:off x="6045120" y="1590840"/>
            <a:ext cx="2833200" cy="1591560"/>
          </a:xfrm>
          <a:prstGeom prst="rect">
            <a:avLst/>
          </a:prstGeom>
          <a:ln w="0">
            <a:noFill/>
          </a:ln>
        </p:spPr>
      </p:pic>
      <p:sp>
        <p:nvSpPr>
          <p:cNvPr id="203"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¿Que pasó?</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Rectangle 5"/>
          <p:cNvSpPr/>
          <p:nvPr/>
        </p:nvSpPr>
        <p:spPr>
          <a:xfrm>
            <a:off x="282600" y="1143000"/>
            <a:ext cx="6687720" cy="342864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La mayor parte de la planificación la realizó “el Dosimetrista X" en diciembre de 2005, un Dosimetrista junior.</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Este dosimetrista aún no tenia autorización que avalara su competencia para planificar estos casos complejos.</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El “Dosimetrista X” recibió instrucciones iniciales y debía ser supervisado al elaborar el plan</a:t>
            </a:r>
            <a:endParaRPr b="0" lang="en-GB" sz="2000" spc="-1" strike="noStrike">
              <a:latin typeface="Arial"/>
            </a:endParaRPr>
          </a:p>
        </p:txBody>
      </p:sp>
      <p:sp>
        <p:nvSpPr>
          <p:cNvPr id="205"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¿Que pasó?</a:t>
            </a:r>
            <a:endParaRPr b="0" lang="en-GB" sz="2400" spc="-1" strike="noStrike">
              <a:latin typeface="Arial"/>
            </a:endParaRPr>
          </a:p>
        </p:txBody>
      </p:sp>
      <p:pic>
        <p:nvPicPr>
          <p:cNvPr id="206" name="Picture 10" descr=""/>
          <p:cNvPicPr/>
          <p:nvPr/>
        </p:nvPicPr>
        <p:blipFill>
          <a:blip r:embed="rId1"/>
          <a:stretch/>
        </p:blipFill>
        <p:spPr>
          <a:xfrm>
            <a:off x="7069320" y="843480"/>
            <a:ext cx="1966680" cy="1861920"/>
          </a:xfrm>
          <a:prstGeom prst="rect">
            <a:avLst/>
          </a:prstGeom>
          <a:ln w="12700">
            <a:noFill/>
          </a:ln>
        </p:spPr>
      </p:pic>
      <p:pic>
        <p:nvPicPr>
          <p:cNvPr id="207" name="" descr=""/>
          <p:cNvPicPr/>
          <p:nvPr/>
        </p:nvPicPr>
        <p:blipFill>
          <a:blip r:embed="rId2"/>
          <a:stretch/>
        </p:blipFill>
        <p:spPr>
          <a:xfrm>
            <a:off x="6870600" y="3073320"/>
            <a:ext cx="2108160" cy="10033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Rectangle 5"/>
          <p:cNvSpPr/>
          <p:nvPr/>
        </p:nvSpPr>
        <p:spPr>
          <a:xfrm>
            <a:off x="138600" y="1143000"/>
            <a:ext cx="5046480" cy="342864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Los planes complejos del tipo requerido aún se regían por el "antiguo sistema", donde TPS calculaba MU para 1 Gy con el subsiguiente cálculo manual de dosis real dependiendo de la prescripción realizada. Se utilizó un "formulario de planificación de la médula", en el que se pasa a los cálculos de los MU reales</a:t>
            </a:r>
            <a:endParaRPr b="0" lang="en-GB" sz="2000" spc="-1" strike="noStrike">
              <a:latin typeface="Arial"/>
            </a:endParaRPr>
          </a:p>
        </p:txBody>
      </p:sp>
      <p:pic>
        <p:nvPicPr>
          <p:cNvPr id="209" name="Picture 6" descr=""/>
          <p:cNvPicPr/>
          <p:nvPr/>
        </p:nvPicPr>
        <p:blipFill>
          <a:blip r:embed="rId1"/>
          <a:stretch/>
        </p:blipFill>
        <p:spPr>
          <a:xfrm>
            <a:off x="5172120" y="816840"/>
            <a:ext cx="3925440" cy="3895200"/>
          </a:xfrm>
          <a:prstGeom prst="rect">
            <a:avLst/>
          </a:prstGeom>
          <a:ln w="0">
            <a:noFill/>
          </a:ln>
        </p:spPr>
      </p:pic>
      <p:pic>
        <p:nvPicPr>
          <p:cNvPr id="210" name="Picture 7" descr=""/>
          <p:cNvPicPr/>
          <p:nvPr/>
        </p:nvPicPr>
        <p:blipFill>
          <a:blip r:embed="rId2"/>
          <a:stretch/>
        </p:blipFill>
        <p:spPr>
          <a:xfrm>
            <a:off x="3259080" y="4086360"/>
            <a:ext cx="1518840" cy="438840"/>
          </a:xfrm>
          <a:prstGeom prst="rect">
            <a:avLst/>
          </a:prstGeom>
          <a:ln w="0">
            <a:noFill/>
          </a:ln>
        </p:spPr>
      </p:pic>
      <p:sp>
        <p:nvSpPr>
          <p:cNvPr id="211" name="Rectangle 8"/>
          <p:cNvSpPr/>
          <p:nvPr/>
        </p:nvSpPr>
        <p:spPr>
          <a:xfrm>
            <a:off x="5573880" y="3777840"/>
            <a:ext cx="711000" cy="228240"/>
          </a:xfrm>
          <a:prstGeom prst="rect">
            <a:avLst/>
          </a:prstGeom>
          <a:noFill/>
          <a:ln w="19050">
            <a:solidFill>
              <a:srgbClr val="ff0000"/>
            </a:solidFill>
            <a:miter/>
          </a:ln>
        </p:spPr>
        <p:style>
          <a:lnRef idx="0"/>
          <a:fillRef idx="0"/>
          <a:effectRef idx="0"/>
          <a:fontRef idx="minor"/>
        </p:style>
      </p:sp>
      <p:sp>
        <p:nvSpPr>
          <p:cNvPr id="212" name="Rectangle 9"/>
          <p:cNvSpPr/>
          <p:nvPr/>
        </p:nvSpPr>
        <p:spPr>
          <a:xfrm>
            <a:off x="3263760" y="4093200"/>
            <a:ext cx="1495080" cy="422280"/>
          </a:xfrm>
          <a:prstGeom prst="rect">
            <a:avLst/>
          </a:prstGeom>
          <a:noFill/>
          <a:ln w="31750">
            <a:solidFill>
              <a:srgbClr val="ff0000"/>
            </a:solidFill>
            <a:miter/>
          </a:ln>
        </p:spPr>
        <p:style>
          <a:lnRef idx="0"/>
          <a:fillRef idx="0"/>
          <a:effectRef idx="0"/>
          <a:fontRef idx="minor"/>
        </p:style>
      </p:sp>
      <p:sp>
        <p:nvSpPr>
          <p:cNvPr id="213" name="Line 10"/>
          <p:cNvSpPr/>
          <p:nvPr/>
        </p:nvSpPr>
        <p:spPr>
          <a:xfrm flipV="1">
            <a:off x="3265200" y="3777840"/>
            <a:ext cx="2298960" cy="315360"/>
          </a:xfrm>
          <a:prstGeom prst="line">
            <a:avLst/>
          </a:prstGeom>
          <a:ln w="25400">
            <a:solidFill>
              <a:srgbClr val="ff0000"/>
            </a:solidFill>
            <a:round/>
          </a:ln>
        </p:spPr>
        <p:style>
          <a:lnRef idx="0"/>
          <a:fillRef idx="0"/>
          <a:effectRef idx="0"/>
          <a:fontRef idx="minor"/>
        </p:style>
      </p:sp>
      <p:sp>
        <p:nvSpPr>
          <p:cNvPr id="214" name="Line 11"/>
          <p:cNvSpPr/>
          <p:nvPr/>
        </p:nvSpPr>
        <p:spPr>
          <a:xfrm flipV="1">
            <a:off x="4754520" y="4008600"/>
            <a:ext cx="1523880" cy="500040"/>
          </a:xfrm>
          <a:prstGeom prst="line">
            <a:avLst/>
          </a:prstGeom>
          <a:ln w="25400">
            <a:solidFill>
              <a:srgbClr val="ff0000"/>
            </a:solidFill>
            <a:round/>
          </a:ln>
        </p:spPr>
        <p:style>
          <a:lnRef idx="0"/>
          <a:fillRef idx="0"/>
          <a:effectRef idx="0"/>
          <a:fontRef idx="minor"/>
        </p:style>
      </p:sp>
      <p:sp>
        <p:nvSpPr>
          <p:cNvPr id="215"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¿Que pasó?</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Rectangle 5"/>
          <p:cNvSpPr/>
          <p:nvPr/>
        </p:nvSpPr>
        <p:spPr>
          <a:xfrm>
            <a:off x="282600" y="699480"/>
            <a:ext cx="4785840" cy="342864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SIN EMBARGO, el “Dosimetrista X" permite que el TPS calcule la MU para la dosis total, no para 1 Gy como se pretendía en estos casos clínicos.</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Dado que la dosis por campo en la cabeza era de 1,67 Gy, las MU calculadas e ingresadas en el formulario eran un 67 % mas altas para cada uno de los campos de la cabeza.</a:t>
            </a:r>
            <a:endParaRPr b="0" lang="en-GB" sz="2000" spc="-1" strike="noStrike">
              <a:latin typeface="Arial"/>
            </a:endParaRPr>
          </a:p>
        </p:txBody>
      </p:sp>
      <p:pic>
        <p:nvPicPr>
          <p:cNvPr id="217" name="Picture 7" descr=""/>
          <p:cNvPicPr/>
          <p:nvPr/>
        </p:nvPicPr>
        <p:blipFill>
          <a:blip r:embed="rId1"/>
          <a:stretch/>
        </p:blipFill>
        <p:spPr>
          <a:xfrm>
            <a:off x="5172120" y="816840"/>
            <a:ext cx="3925440" cy="3895200"/>
          </a:xfrm>
          <a:prstGeom prst="rect">
            <a:avLst/>
          </a:prstGeom>
          <a:ln w="0">
            <a:noFill/>
          </a:ln>
        </p:spPr>
      </p:pic>
      <p:pic>
        <p:nvPicPr>
          <p:cNvPr id="218" name="Picture 8" descr=""/>
          <p:cNvPicPr/>
          <p:nvPr/>
        </p:nvPicPr>
        <p:blipFill>
          <a:blip r:embed="rId2"/>
          <a:stretch/>
        </p:blipFill>
        <p:spPr>
          <a:xfrm>
            <a:off x="3259080" y="4086360"/>
            <a:ext cx="1518840" cy="438840"/>
          </a:xfrm>
          <a:prstGeom prst="rect">
            <a:avLst/>
          </a:prstGeom>
          <a:ln w="0">
            <a:noFill/>
          </a:ln>
        </p:spPr>
      </p:pic>
      <p:sp>
        <p:nvSpPr>
          <p:cNvPr id="219" name="Rectangle 9"/>
          <p:cNvSpPr/>
          <p:nvPr/>
        </p:nvSpPr>
        <p:spPr>
          <a:xfrm>
            <a:off x="5573880" y="3777840"/>
            <a:ext cx="711000" cy="228240"/>
          </a:xfrm>
          <a:prstGeom prst="rect">
            <a:avLst/>
          </a:prstGeom>
          <a:noFill/>
          <a:ln w="19050">
            <a:solidFill>
              <a:srgbClr val="ff0000"/>
            </a:solidFill>
            <a:miter/>
          </a:ln>
        </p:spPr>
        <p:style>
          <a:lnRef idx="0"/>
          <a:fillRef idx="0"/>
          <a:effectRef idx="0"/>
          <a:fontRef idx="minor"/>
        </p:style>
      </p:sp>
      <p:sp>
        <p:nvSpPr>
          <p:cNvPr id="220" name="Rectangle 10"/>
          <p:cNvSpPr/>
          <p:nvPr/>
        </p:nvSpPr>
        <p:spPr>
          <a:xfrm>
            <a:off x="3263760" y="4093200"/>
            <a:ext cx="1495080" cy="422280"/>
          </a:xfrm>
          <a:prstGeom prst="rect">
            <a:avLst/>
          </a:prstGeom>
          <a:noFill/>
          <a:ln w="31750">
            <a:solidFill>
              <a:srgbClr val="ff0000"/>
            </a:solidFill>
            <a:miter/>
          </a:ln>
        </p:spPr>
        <p:style>
          <a:lnRef idx="0"/>
          <a:fillRef idx="0"/>
          <a:effectRef idx="0"/>
          <a:fontRef idx="minor"/>
        </p:style>
      </p:sp>
      <p:sp>
        <p:nvSpPr>
          <p:cNvPr id="221" name="Line 11"/>
          <p:cNvSpPr/>
          <p:nvPr/>
        </p:nvSpPr>
        <p:spPr>
          <a:xfrm flipV="1">
            <a:off x="3265200" y="3777840"/>
            <a:ext cx="2298960" cy="315360"/>
          </a:xfrm>
          <a:prstGeom prst="line">
            <a:avLst/>
          </a:prstGeom>
          <a:ln w="25400">
            <a:solidFill>
              <a:srgbClr val="ff0000"/>
            </a:solidFill>
            <a:round/>
          </a:ln>
        </p:spPr>
        <p:style>
          <a:lnRef idx="0"/>
          <a:fillRef idx="0"/>
          <a:effectRef idx="0"/>
          <a:fontRef idx="minor"/>
        </p:style>
      </p:sp>
      <p:sp>
        <p:nvSpPr>
          <p:cNvPr id="222" name="Line 12"/>
          <p:cNvSpPr/>
          <p:nvPr/>
        </p:nvSpPr>
        <p:spPr>
          <a:xfrm flipV="1">
            <a:off x="4754520" y="4008600"/>
            <a:ext cx="1523880" cy="500040"/>
          </a:xfrm>
          <a:prstGeom prst="line">
            <a:avLst/>
          </a:prstGeom>
          <a:ln w="25400">
            <a:solidFill>
              <a:srgbClr val="ff0000"/>
            </a:solidFill>
            <a:round/>
          </a:ln>
        </p:spPr>
        <p:style>
          <a:lnRef idx="0"/>
          <a:fillRef idx="0"/>
          <a:effectRef idx="0"/>
          <a:fontRef idx="minor"/>
        </p:style>
      </p:sp>
      <p:sp>
        <p:nvSpPr>
          <p:cNvPr id="223"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¿Que pasó?</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Rectangle 5"/>
          <p:cNvSpPr/>
          <p:nvPr/>
        </p:nvSpPr>
        <p:spPr>
          <a:xfrm>
            <a:off x="282600" y="1143000"/>
            <a:ext cx="4785840" cy="342864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Este error no fue encontrado por el físico experimentado que revisó el plan.</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El tecnólogo de la unidad multiplicó por segunda vez la dosis de  cada campo y registró de 2,92 Gy por cada campo en la cabeza.</a:t>
            </a:r>
            <a:endParaRPr b="0" lang="en-GB" sz="2000" spc="-1" strike="noStrike">
              <a:latin typeface="Arial"/>
            </a:endParaRPr>
          </a:p>
          <a:p>
            <a:pPr marL="343080" indent="-342720">
              <a:lnSpc>
                <a:spcPct val="100000"/>
              </a:lnSpc>
              <a:spcBef>
                <a:spcPts val="400"/>
              </a:spcBef>
              <a:buClr>
                <a:srgbClr val="ccecff"/>
              </a:buClr>
              <a:buSzPct val="110000"/>
              <a:buFont typeface="Symbol" charset="2"/>
              <a:buChar char=""/>
            </a:pPr>
            <a:r>
              <a:rPr b="0" lang="es-ES" sz="2000" spc="-1" strike="noStrike">
                <a:solidFill>
                  <a:srgbClr val="ffffff"/>
                </a:solidFill>
                <a:latin typeface="Arial"/>
                <a:ea typeface="DejaVu Sans"/>
              </a:rPr>
              <a:t>Recibió 19 sesiones de tratamiento con el plan erróneo que fue calculado.</a:t>
            </a:r>
            <a:endParaRPr b="0" lang="en-GB" sz="2000" spc="-1" strike="noStrike">
              <a:latin typeface="Arial"/>
            </a:endParaRPr>
          </a:p>
        </p:txBody>
      </p:sp>
      <p:pic>
        <p:nvPicPr>
          <p:cNvPr id="225" name="Picture 6" descr=""/>
          <p:cNvPicPr/>
          <p:nvPr/>
        </p:nvPicPr>
        <p:blipFill>
          <a:blip r:embed="rId1"/>
          <a:stretch/>
        </p:blipFill>
        <p:spPr>
          <a:xfrm>
            <a:off x="5172120" y="816840"/>
            <a:ext cx="3925440" cy="3895200"/>
          </a:xfrm>
          <a:prstGeom prst="rect">
            <a:avLst/>
          </a:prstGeom>
          <a:ln w="0">
            <a:noFill/>
          </a:ln>
        </p:spPr>
      </p:pic>
      <p:pic>
        <p:nvPicPr>
          <p:cNvPr id="226" name="Picture 7" descr=""/>
          <p:cNvPicPr/>
          <p:nvPr/>
        </p:nvPicPr>
        <p:blipFill>
          <a:blip r:embed="rId2"/>
          <a:stretch/>
        </p:blipFill>
        <p:spPr>
          <a:xfrm>
            <a:off x="3259080" y="4086360"/>
            <a:ext cx="1518840" cy="438840"/>
          </a:xfrm>
          <a:prstGeom prst="rect">
            <a:avLst/>
          </a:prstGeom>
          <a:ln w="0">
            <a:noFill/>
          </a:ln>
        </p:spPr>
      </p:pic>
      <p:sp>
        <p:nvSpPr>
          <p:cNvPr id="227" name="Rectangle 8"/>
          <p:cNvSpPr/>
          <p:nvPr/>
        </p:nvSpPr>
        <p:spPr>
          <a:xfrm>
            <a:off x="5573880" y="3777840"/>
            <a:ext cx="711000" cy="228240"/>
          </a:xfrm>
          <a:prstGeom prst="rect">
            <a:avLst/>
          </a:prstGeom>
          <a:noFill/>
          <a:ln w="19050">
            <a:solidFill>
              <a:srgbClr val="ff0000"/>
            </a:solidFill>
            <a:miter/>
          </a:ln>
        </p:spPr>
        <p:style>
          <a:lnRef idx="0"/>
          <a:fillRef idx="0"/>
          <a:effectRef idx="0"/>
          <a:fontRef idx="minor"/>
        </p:style>
      </p:sp>
      <p:sp>
        <p:nvSpPr>
          <p:cNvPr id="228" name="Rectangle 9"/>
          <p:cNvSpPr/>
          <p:nvPr/>
        </p:nvSpPr>
        <p:spPr>
          <a:xfrm>
            <a:off x="3263760" y="4093200"/>
            <a:ext cx="1495080" cy="422280"/>
          </a:xfrm>
          <a:prstGeom prst="rect">
            <a:avLst/>
          </a:prstGeom>
          <a:noFill/>
          <a:ln w="31750">
            <a:solidFill>
              <a:srgbClr val="ff0000"/>
            </a:solidFill>
            <a:miter/>
          </a:ln>
        </p:spPr>
        <p:style>
          <a:lnRef idx="0"/>
          <a:fillRef idx="0"/>
          <a:effectRef idx="0"/>
          <a:fontRef idx="minor"/>
        </p:style>
      </p:sp>
      <p:sp>
        <p:nvSpPr>
          <p:cNvPr id="229" name="Line 10"/>
          <p:cNvSpPr/>
          <p:nvPr/>
        </p:nvSpPr>
        <p:spPr>
          <a:xfrm flipV="1">
            <a:off x="3265200" y="3777840"/>
            <a:ext cx="2298960" cy="315360"/>
          </a:xfrm>
          <a:prstGeom prst="line">
            <a:avLst/>
          </a:prstGeom>
          <a:ln w="25400">
            <a:solidFill>
              <a:srgbClr val="ff0000"/>
            </a:solidFill>
            <a:round/>
          </a:ln>
        </p:spPr>
        <p:style>
          <a:lnRef idx="0"/>
          <a:fillRef idx="0"/>
          <a:effectRef idx="0"/>
          <a:fontRef idx="minor"/>
        </p:style>
      </p:sp>
      <p:sp>
        <p:nvSpPr>
          <p:cNvPr id="230" name="Line 11"/>
          <p:cNvSpPr/>
          <p:nvPr/>
        </p:nvSpPr>
        <p:spPr>
          <a:xfrm flipV="1">
            <a:off x="4754520" y="4008600"/>
            <a:ext cx="1523880" cy="500040"/>
          </a:xfrm>
          <a:prstGeom prst="line">
            <a:avLst/>
          </a:prstGeom>
          <a:ln w="25400">
            <a:solidFill>
              <a:srgbClr val="ff0000"/>
            </a:solidFill>
            <a:round/>
          </a:ln>
        </p:spPr>
        <p:style>
          <a:lnRef idx="0"/>
          <a:fillRef idx="0"/>
          <a:effectRef idx="0"/>
          <a:fontRef idx="minor"/>
        </p:style>
      </p:sp>
      <p:sp>
        <p:nvSpPr>
          <p:cNvPr id="231"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¿Que pasó?</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itle 1"/>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Objetivo</a:t>
            </a:r>
            <a:endParaRPr b="0" lang="en-GB" sz="3600" spc="-1" strike="noStrike">
              <a:latin typeface="Arial"/>
            </a:endParaRPr>
          </a:p>
        </p:txBody>
      </p:sp>
      <p:sp>
        <p:nvSpPr>
          <p:cNvPr id="154" name="Content Placeholder 2"/>
          <p:cNvSpPr/>
          <p:nvPr/>
        </p:nvSpPr>
        <p:spPr>
          <a:xfrm>
            <a:off x="180000" y="699480"/>
            <a:ext cx="878076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003399"/>
              </a:buClr>
              <a:buFont typeface="Arial"/>
              <a:buChar char="•"/>
            </a:pPr>
            <a:r>
              <a:rPr b="1" lang="es-ES" sz="2600" spc="-1" strike="noStrike">
                <a:solidFill>
                  <a:srgbClr val="ffffff"/>
                </a:solidFill>
                <a:latin typeface="Arial "/>
                <a:ea typeface="DejaVu Sans"/>
              </a:rPr>
              <a:t>Que los participantes conozcan las características distintivas de los accidente de tipo programático.</a:t>
            </a:r>
            <a:endParaRPr b="0" lang="en-GB" sz="2600" spc="-1" strike="noStrike">
              <a:latin typeface="Arial"/>
            </a:endParaRPr>
          </a:p>
          <a:p>
            <a:pPr marL="343080" indent="-339120">
              <a:lnSpc>
                <a:spcPct val="100000"/>
              </a:lnSpc>
              <a:buClr>
                <a:srgbClr val="003399"/>
              </a:buClr>
              <a:buFont typeface="Arial"/>
              <a:buChar char="•"/>
            </a:pPr>
            <a:r>
              <a:rPr b="1" lang="es-ES" sz="2600" spc="-1" strike="noStrike">
                <a:solidFill>
                  <a:srgbClr val="ffffff"/>
                </a:solidFill>
                <a:latin typeface="Arial "/>
                <a:ea typeface="DejaVu Sans"/>
              </a:rPr>
              <a:t>Mostrar ejemplo de accidentes programáticos que han ocurrido.</a:t>
            </a:r>
            <a:endParaRPr b="0" lang="en-GB" sz="2600" spc="-1" strike="noStrike">
              <a:latin typeface="Arial"/>
            </a:endParaRPr>
          </a:p>
          <a:p>
            <a:pPr>
              <a:lnSpc>
                <a:spcPct val="100000"/>
              </a:lnSpc>
            </a:pPr>
            <a:endParaRPr b="0" lang="en-GB" sz="2600" spc="-1" strike="noStrike">
              <a:latin typeface="Arial"/>
            </a:endParaRPr>
          </a:p>
        </p:txBody>
      </p:sp>
      <p:sp>
        <p:nvSpPr>
          <p:cNvPr id="155" name="Slide Number Placeholder 3"/>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8B354515-EAE5-4AD1-A9CA-67AE24C8C86E}"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Rectangle 5"/>
          <p:cNvSpPr txBox="1"/>
          <p:nvPr/>
        </p:nvSpPr>
        <p:spPr>
          <a:xfrm>
            <a:off x="282600" y="1143000"/>
            <a:ext cx="8592840" cy="3428640"/>
          </a:xfrm>
          <a:prstGeom prst="rect">
            <a:avLst/>
          </a:prstGeom>
          <a:noFill/>
          <a:ln w="0">
            <a:noFill/>
          </a:ln>
        </p:spPr>
        <p:txBody>
          <a:bodyPr lIns="0" rIns="0" tIns="0" bIns="0">
            <a:noAutofit/>
          </a:bodyPr>
          <a:p>
            <a:pPr>
              <a:lnSpc>
                <a:spcPct val="100000"/>
              </a:lnSpc>
            </a:pPr>
            <a:r>
              <a:rPr b="0" lang="es-ES" sz="1800" spc="-1" strike="noStrike">
                <a:solidFill>
                  <a:srgbClr val="ffffff"/>
                </a:solidFill>
                <a:latin typeface="Arial"/>
              </a:rPr>
              <a:t>El mismo “Dosimetrista X” calculó otro plan similar de la misma forma y cometió el mismo error.</a:t>
            </a:r>
            <a:endParaRPr b="0" lang="es-ES" sz="1800" spc="-1" strike="noStrike">
              <a:solidFill>
                <a:srgbClr val="000000"/>
              </a:solidFill>
              <a:latin typeface="Arial"/>
            </a:endParaRPr>
          </a:p>
          <a:p>
            <a:pPr>
              <a:lnSpc>
                <a:spcPct val="100000"/>
              </a:lnSpc>
            </a:pPr>
            <a:r>
              <a:rPr b="0" lang="es-ES" sz="1800" spc="-1" strike="noStrike">
                <a:solidFill>
                  <a:srgbClr val="ffffff"/>
                </a:solidFill>
                <a:latin typeface="Arial"/>
              </a:rPr>
              <a:t>Esta vez el error fue descubierto por un físico experto. Esto fue el 6 de febrero de 2006.</a:t>
            </a:r>
            <a:endParaRPr b="0" lang="es-ES" sz="1800" spc="-1" strike="noStrike">
              <a:solidFill>
                <a:srgbClr val="000000"/>
              </a:solidFill>
              <a:latin typeface="Arial"/>
            </a:endParaRPr>
          </a:p>
          <a:p>
            <a:pPr>
              <a:lnSpc>
                <a:spcPct val="100000"/>
              </a:lnSpc>
            </a:pPr>
            <a:r>
              <a:rPr b="0" lang="es-ES" sz="1800" spc="-1" strike="noStrike">
                <a:solidFill>
                  <a:srgbClr val="ffffff"/>
                </a:solidFill>
                <a:latin typeface="Arial"/>
              </a:rPr>
              <a:t>Ese mismo día se percataron del error que habían cometido en la planificación de Lisa Norris.</a:t>
            </a:r>
            <a:endParaRPr b="0" lang="es-ES" sz="1800" spc="-1" strike="noStrike">
              <a:solidFill>
                <a:srgbClr val="000000"/>
              </a:solidFill>
              <a:latin typeface="Arial"/>
            </a:endParaRPr>
          </a:p>
        </p:txBody>
      </p:sp>
      <p:sp>
        <p:nvSpPr>
          <p:cNvPr id="233"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Descubrimiento del error</a:t>
            </a:r>
            <a:endParaRPr b="0" lang="en-GB" sz="2400" spc="-1" strike="noStrike">
              <a:latin typeface="Arial"/>
            </a:endParaRPr>
          </a:p>
        </p:txBody>
      </p:sp>
      <p:pic>
        <p:nvPicPr>
          <p:cNvPr id="234" name="Picture 7" descr="Network RT"/>
          <p:cNvPicPr/>
          <p:nvPr/>
        </p:nvPicPr>
        <p:blipFill>
          <a:blip r:embed="rId1"/>
          <a:srcRect l="6250" t="6246" r="4183" b="21009"/>
          <a:stretch/>
        </p:blipFill>
        <p:spPr>
          <a:xfrm>
            <a:off x="1187640" y="3075840"/>
            <a:ext cx="4775760" cy="2016000"/>
          </a:xfrm>
          <a:prstGeom prst="rect">
            <a:avLst/>
          </a:prstGeom>
          <a:ln w="0">
            <a:noFill/>
          </a:ln>
        </p:spPr>
      </p:pic>
      <p:pic>
        <p:nvPicPr>
          <p:cNvPr id="235" name="Picture 10" descr=""/>
          <p:cNvPicPr/>
          <p:nvPr/>
        </p:nvPicPr>
        <p:blipFill>
          <a:blip r:embed="rId2"/>
          <a:stretch/>
        </p:blipFill>
        <p:spPr>
          <a:xfrm>
            <a:off x="6924600" y="2786040"/>
            <a:ext cx="1966680" cy="1861920"/>
          </a:xfrm>
          <a:prstGeom prst="rect">
            <a:avLst/>
          </a:prstGeom>
          <a:ln w="1270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Rectangle 4"/>
          <p:cNvSpPr/>
          <p:nvPr/>
        </p:nvSpPr>
        <p:spPr>
          <a:xfrm>
            <a:off x="282600" y="1143000"/>
            <a:ext cx="4905000" cy="3428640"/>
          </a:xfrm>
          <a:prstGeom prst="rect">
            <a:avLst/>
          </a:prstGeom>
          <a:noFill/>
          <a:ln w="0">
            <a:noFill/>
          </a:ln>
        </p:spPr>
        <p:style>
          <a:lnRef idx="0"/>
          <a:fillRef idx="0"/>
          <a:effectRef idx="0"/>
          <a:fontRef idx="minor"/>
        </p:style>
        <p:txBody>
          <a:bodyPr lIns="90000" rIns="90000" tIns="45000" bIns="45000">
            <a:noAutofit/>
          </a:bodyPr>
          <a:p>
            <a:pPr marL="343080" indent="-342720">
              <a:lnSpc>
                <a:spcPct val="100000"/>
              </a:lnSpc>
              <a:spcBef>
                <a:spcPts val="479"/>
              </a:spcBef>
              <a:buClr>
                <a:srgbClr val="ccecff"/>
              </a:buClr>
              <a:buSzPct val="110000"/>
              <a:buFont typeface="Symbol" charset="2"/>
              <a:buChar char=""/>
            </a:pPr>
            <a:r>
              <a:rPr b="0" lang="es-ES" sz="2400" spc="-1" strike="noStrike">
                <a:solidFill>
                  <a:srgbClr val="ffffff"/>
                </a:solidFill>
                <a:latin typeface="Arial"/>
                <a:ea typeface="DejaVu Sans"/>
              </a:rPr>
              <a:t>La dosis total que recibió Lisa Norris en la cabeza, debido al aporte de los campos laterales derecho e izquierdo fue de 55,5 Gy (19 x 2,92 Gy).</a:t>
            </a:r>
            <a:endParaRPr b="0" lang="en-GB" sz="2400" spc="-1" strike="noStrike">
              <a:latin typeface="Arial"/>
            </a:endParaRPr>
          </a:p>
          <a:p>
            <a:pPr marL="343080" indent="-342720">
              <a:lnSpc>
                <a:spcPct val="100000"/>
              </a:lnSpc>
              <a:spcBef>
                <a:spcPts val="479"/>
              </a:spcBef>
              <a:buClr>
                <a:srgbClr val="ccecff"/>
              </a:buClr>
              <a:buSzPct val="110000"/>
              <a:buFont typeface="Symbol" charset="2"/>
              <a:buChar char=""/>
            </a:pPr>
            <a:r>
              <a:rPr b="0" lang="es-ES" sz="2400" spc="-1" strike="noStrike">
                <a:solidFill>
                  <a:srgbClr val="ffffff"/>
                </a:solidFill>
                <a:latin typeface="Arial"/>
                <a:ea typeface="DejaVu Sans"/>
              </a:rPr>
              <a:t>Ella murió 9 meses después del accidente.</a:t>
            </a:r>
            <a:endParaRPr b="0" lang="en-GB" sz="2400" spc="-1" strike="noStrike">
              <a:latin typeface="Arial"/>
            </a:endParaRPr>
          </a:p>
        </p:txBody>
      </p:sp>
      <p:pic>
        <p:nvPicPr>
          <p:cNvPr id="237" name="Picture 6" descr=""/>
          <p:cNvPicPr/>
          <p:nvPr/>
        </p:nvPicPr>
        <p:blipFill>
          <a:blip r:embed="rId1"/>
          <a:stretch/>
        </p:blipFill>
        <p:spPr>
          <a:xfrm>
            <a:off x="5446800" y="1189440"/>
            <a:ext cx="3257280" cy="2913120"/>
          </a:xfrm>
          <a:prstGeom prst="rect">
            <a:avLst/>
          </a:prstGeom>
          <a:ln w="0">
            <a:noFill/>
          </a:ln>
        </p:spPr>
      </p:pic>
      <p:sp>
        <p:nvSpPr>
          <p:cNvPr id="238"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Consecuencias del accidente</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5 Marcador de número de diapositiva"/>
          <p:cNvSpPr txBox="1"/>
          <p:nvPr/>
        </p:nvSpPr>
        <p:spPr>
          <a:xfrm>
            <a:off x="8472600" y="4776840"/>
            <a:ext cx="509400" cy="219960"/>
          </a:xfrm>
          <a:prstGeom prst="rect">
            <a:avLst/>
          </a:prstGeom>
          <a:noFill/>
          <a:ln w="0">
            <a:noFill/>
          </a:ln>
        </p:spPr>
        <p:txBody>
          <a:bodyPr lIns="90000" rIns="90000" tIns="45000" bIns="45000">
            <a:noAutofit/>
          </a:bodyPr>
          <a:p>
            <a:pPr>
              <a:lnSpc>
                <a:spcPct val="100000"/>
              </a:lnSpc>
            </a:pPr>
            <a:fld id="{BD6C162B-A4F5-4B34-9E3B-97C2B086AF28}" type="slidenum">
              <a:rPr b="0" lang="en-GB" sz="1800" spc="-1" strike="noStrike">
                <a:solidFill>
                  <a:srgbClr val="000000"/>
                </a:solidFill>
                <a:latin typeface="Arial"/>
                <a:ea typeface="DejaVu Sans"/>
              </a:rPr>
              <a:t>15</a:t>
            </a:fld>
            <a:endParaRPr b="0" lang="en-GB" sz="1800" spc="-1" strike="noStrike">
              <a:latin typeface="Times New Roman"/>
            </a:endParaRPr>
          </a:p>
        </p:txBody>
      </p:sp>
      <p:sp>
        <p:nvSpPr>
          <p:cNvPr id="240" name="Rectangle 1026"/>
          <p:cNvSpPr txBox="1"/>
          <p:nvPr/>
        </p:nvSpPr>
        <p:spPr>
          <a:xfrm>
            <a:off x="457200" y="205200"/>
            <a:ext cx="8228880" cy="858240"/>
          </a:xfrm>
          <a:prstGeom prst="rect">
            <a:avLst/>
          </a:prstGeom>
          <a:noFill/>
          <a:ln w="0">
            <a:noFill/>
          </a:ln>
        </p:spPr>
        <p:txBody>
          <a:bodyPr lIns="0" rIns="0" tIns="0" bIns="0" anchor="ctr">
            <a:noAutofit/>
          </a:bodyPr>
          <a:p>
            <a:pPr>
              <a:lnSpc>
                <a:spcPct val="100000"/>
              </a:lnSpc>
            </a:pPr>
            <a:r>
              <a:rPr b="0" lang="en-GB" sz="1800" spc="-1" strike="noStrike">
                <a:solidFill>
                  <a:srgbClr val="000000"/>
                </a:solidFill>
                <a:latin typeface="Arial"/>
              </a:rPr>
              <a:t>Lessons to learn</a:t>
            </a:r>
            <a:endParaRPr b="0" lang="es-ES" sz="1800" spc="-1" strike="noStrike">
              <a:solidFill>
                <a:srgbClr val="000000"/>
              </a:solidFill>
              <a:latin typeface="Arial"/>
            </a:endParaRPr>
          </a:p>
        </p:txBody>
      </p:sp>
      <p:sp>
        <p:nvSpPr>
          <p:cNvPr id="241" name="Rectangle 1027"/>
          <p:cNvSpPr txBox="1"/>
          <p:nvPr/>
        </p:nvSpPr>
        <p:spPr>
          <a:xfrm>
            <a:off x="282600" y="778680"/>
            <a:ext cx="8592840" cy="3792960"/>
          </a:xfrm>
          <a:prstGeom prst="rect">
            <a:avLst/>
          </a:prstGeom>
          <a:noFill/>
          <a:ln w="0">
            <a:noFill/>
          </a:ln>
        </p:spPr>
        <p:txBody>
          <a:bodyPr lIns="0" rIns="0" tIns="0" bIns="0">
            <a:noAutofit/>
          </a:bodyPr>
          <a:p>
            <a:pPr>
              <a:lnSpc>
                <a:spcPct val="100000"/>
              </a:lnSpc>
            </a:pPr>
            <a:r>
              <a:rPr b="0" lang="es-ES" sz="2000" spc="-1" strike="noStrike">
                <a:solidFill>
                  <a:srgbClr val="ffffff"/>
                </a:solidFill>
                <a:latin typeface="Arial"/>
              </a:rPr>
              <a:t>Asegúrese de que todo el personal:</a:t>
            </a:r>
            <a:endParaRPr b="0" lang="es-ES" sz="2000" spc="-1" strike="noStrike">
              <a:solidFill>
                <a:srgbClr val="000000"/>
              </a:solidFill>
              <a:latin typeface="Arial"/>
            </a:endParaRPr>
          </a:p>
          <a:p>
            <a:pPr marL="343080" indent="-342720">
              <a:lnSpc>
                <a:spcPct val="100000"/>
              </a:lnSpc>
              <a:buClr>
                <a:srgbClr val="ffffff"/>
              </a:buClr>
              <a:buFont typeface="Arial"/>
              <a:buChar char="•"/>
            </a:pPr>
            <a:r>
              <a:rPr b="0" lang="es-ES" sz="2000" spc="-1" strike="noStrike">
                <a:solidFill>
                  <a:srgbClr val="ffffff"/>
                </a:solidFill>
                <a:latin typeface="Arial"/>
              </a:rPr>
              <a:t>Están debidamente capacitados en procedimientos críticos de seguridad.</a:t>
            </a:r>
            <a:endParaRPr b="0" lang="es-ES" sz="2000" spc="-1" strike="noStrike">
              <a:solidFill>
                <a:srgbClr val="000000"/>
              </a:solidFill>
              <a:latin typeface="Arial"/>
            </a:endParaRPr>
          </a:p>
          <a:p>
            <a:pPr marL="343080" indent="-342720">
              <a:lnSpc>
                <a:spcPct val="100000"/>
              </a:lnSpc>
              <a:buClr>
                <a:srgbClr val="ffffff"/>
              </a:buClr>
              <a:buFont typeface="Arial"/>
              <a:buChar char="•"/>
            </a:pPr>
            <a:r>
              <a:rPr b="0" lang="es-ES" sz="2000" spc="-1" strike="noStrike">
                <a:solidFill>
                  <a:srgbClr val="ffffff"/>
                </a:solidFill>
                <a:latin typeface="Arial"/>
              </a:rPr>
              <a:t>Están incluidos en los programas de capacitación, cuentan con la supervisión necesaria y los registros de capacitación se mantienen actualizados.</a:t>
            </a:r>
            <a:endParaRPr b="0" lang="es-ES" sz="2000" spc="-1" strike="noStrike">
              <a:solidFill>
                <a:srgbClr val="000000"/>
              </a:solidFill>
              <a:latin typeface="Arial"/>
            </a:endParaRPr>
          </a:p>
          <a:p>
            <a:pPr marL="343080" indent="-342720">
              <a:lnSpc>
                <a:spcPct val="100000"/>
              </a:lnSpc>
              <a:buClr>
                <a:srgbClr val="ffffff"/>
              </a:buClr>
              <a:buFont typeface="Arial"/>
              <a:buChar char="•"/>
            </a:pPr>
            <a:r>
              <a:rPr b="0" lang="es-ES" sz="2000" spc="-1" strike="noStrike">
                <a:solidFill>
                  <a:srgbClr val="ffffff"/>
                </a:solidFill>
                <a:latin typeface="Arial"/>
              </a:rPr>
              <a:t>Comprenden sus responsabilidades.</a:t>
            </a:r>
            <a:endParaRPr b="0" lang="es-ES" sz="2000" spc="-1" strike="noStrike">
              <a:solidFill>
                <a:srgbClr val="000000"/>
              </a:solidFill>
              <a:latin typeface="Arial"/>
            </a:endParaRPr>
          </a:p>
          <a:p>
            <a:pPr>
              <a:lnSpc>
                <a:spcPct val="100000"/>
              </a:lnSpc>
            </a:pPr>
            <a:endParaRPr b="0" lang="es-ES" sz="2000" spc="-1" strike="noStrike">
              <a:solidFill>
                <a:srgbClr val="000000"/>
              </a:solidFill>
              <a:latin typeface="Arial"/>
            </a:endParaRPr>
          </a:p>
          <a:p>
            <a:pPr>
              <a:lnSpc>
                <a:spcPct val="100000"/>
              </a:lnSpc>
            </a:pPr>
            <a:r>
              <a:rPr b="0" lang="es-ES" sz="2000" spc="-1" strike="noStrike">
                <a:solidFill>
                  <a:srgbClr val="ffffff"/>
                </a:solidFill>
                <a:latin typeface="Arial"/>
              </a:rPr>
              <a:t>Verifique que el Programa de Garantía de Calidad incluye:</a:t>
            </a:r>
            <a:endParaRPr b="0" lang="es-ES" sz="2000" spc="-1" strike="noStrike">
              <a:solidFill>
                <a:srgbClr val="000000"/>
              </a:solidFill>
              <a:latin typeface="Arial"/>
            </a:endParaRPr>
          </a:p>
          <a:p>
            <a:pPr marL="343080" indent="-342720">
              <a:lnSpc>
                <a:spcPct val="100000"/>
              </a:lnSpc>
              <a:buClr>
                <a:srgbClr val="ffffff"/>
              </a:buClr>
              <a:buFont typeface="Arial"/>
              <a:buChar char="•"/>
            </a:pPr>
            <a:r>
              <a:rPr b="0" lang="es-ES" sz="2000" spc="-1" strike="noStrike">
                <a:solidFill>
                  <a:srgbClr val="ffffff"/>
                </a:solidFill>
                <a:latin typeface="Arial"/>
              </a:rPr>
              <a:t>Procedimientos formales para verificar los riesgos tras la introducción de nuevas tecnologías,</a:t>
            </a:r>
            <a:endParaRPr b="0" lang="es-ES" sz="2000" spc="-1" strike="noStrike">
              <a:solidFill>
                <a:srgbClr val="000000"/>
              </a:solidFill>
              <a:latin typeface="Arial"/>
            </a:endParaRPr>
          </a:p>
          <a:p>
            <a:pPr marL="343080" indent="-342720">
              <a:lnSpc>
                <a:spcPct val="100000"/>
              </a:lnSpc>
              <a:buClr>
                <a:srgbClr val="ffffff"/>
              </a:buClr>
              <a:buFont typeface="Arial"/>
              <a:buChar char="•"/>
            </a:pPr>
            <a:r>
              <a:rPr b="0" lang="es-ES" sz="2000" spc="-1" strike="noStrike">
                <a:solidFill>
                  <a:srgbClr val="ffffff"/>
                </a:solidFill>
                <a:latin typeface="Arial"/>
              </a:rPr>
              <a:t>Procedimientos de comprobación independiente de los cálculos de las MU de TODOS los planes de tratamiento.</a:t>
            </a:r>
            <a:endParaRPr b="0" lang="es-ES" sz="2000" spc="-1" strike="noStrike">
              <a:solidFill>
                <a:srgbClr val="000000"/>
              </a:solidFill>
              <a:latin typeface="Arial"/>
            </a:endParaRPr>
          </a:p>
        </p:txBody>
      </p:sp>
      <p:sp>
        <p:nvSpPr>
          <p:cNvPr id="242" name="Rectangle 4"/>
          <p:cNvSpPr/>
          <p:nvPr/>
        </p:nvSpPr>
        <p:spPr>
          <a:xfrm>
            <a:off x="282600" y="73800"/>
            <a:ext cx="8534160" cy="571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479"/>
              </a:spcBef>
            </a:pPr>
            <a:r>
              <a:rPr b="1" lang="es-ES" sz="2400" spc="-1" strike="noStrike">
                <a:solidFill>
                  <a:srgbClr val="ffffff"/>
                </a:solidFill>
                <a:latin typeface="Arial"/>
                <a:ea typeface="DejaVu Sans"/>
              </a:rPr>
              <a:t>Accidente programático. Lecciones aprendidas.</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Picture 2" descr=""/>
          <p:cNvPicPr/>
          <p:nvPr/>
        </p:nvPicPr>
        <p:blipFill>
          <a:blip r:embed="rId1"/>
          <a:srcRect l="0" t="1828" r="1086" b="170"/>
          <a:stretch/>
        </p:blipFill>
        <p:spPr>
          <a:xfrm>
            <a:off x="5400000" y="1980000"/>
            <a:ext cx="3201840" cy="1684440"/>
          </a:xfrm>
          <a:prstGeom prst="rect">
            <a:avLst/>
          </a:prstGeom>
          <a:ln w="0">
            <a:noFill/>
          </a:ln>
        </p:spPr>
      </p:pic>
      <p:sp>
        <p:nvSpPr>
          <p:cNvPr id="244" name="150 Rectángulo"/>
          <p:cNvSpPr/>
          <p:nvPr/>
        </p:nvSpPr>
        <p:spPr>
          <a:xfrm>
            <a:off x="0" y="615600"/>
            <a:ext cx="5217480" cy="4262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es-ES" sz="2400" spc="-1" strike="noStrike">
                <a:solidFill>
                  <a:srgbClr val="ffffff"/>
                </a:solidFill>
                <a:latin typeface="Times New Roman"/>
                <a:ea typeface="DejaVu Sans"/>
              </a:rPr>
              <a:t>Conclusiones:</a:t>
            </a:r>
            <a:endParaRPr b="0" lang="en-GB" sz="2400" spc="-1" strike="noStrike">
              <a:latin typeface="Arial"/>
            </a:endParaRPr>
          </a:p>
          <a:p>
            <a:pPr marL="458640" indent="-456120">
              <a:lnSpc>
                <a:spcPct val="100000"/>
              </a:lnSpc>
              <a:buClr>
                <a:srgbClr val="ffffff"/>
              </a:buClr>
              <a:buFont typeface="Consolas"/>
              <a:buAutoNum type="arabicPeriod"/>
            </a:pPr>
            <a:r>
              <a:rPr b="0" i="1" lang="es-ES" sz="2000" spc="-1" strike="noStrike">
                <a:solidFill>
                  <a:srgbClr val="ffffff"/>
                </a:solidFill>
                <a:latin typeface="Times New Roman"/>
                <a:ea typeface="DejaVu Sans"/>
              </a:rPr>
              <a:t>Los accidentes programáticos afectan todo el tratamiento de un paciente.</a:t>
            </a:r>
            <a:endParaRPr b="0" lang="en-GB" sz="2000" spc="-1" strike="noStrike">
              <a:latin typeface="Arial"/>
            </a:endParaRPr>
          </a:p>
          <a:p>
            <a:pPr marL="2160">
              <a:lnSpc>
                <a:spcPct val="100000"/>
              </a:lnSpc>
            </a:pPr>
            <a:r>
              <a:rPr b="0" i="1" lang="es-ES" sz="2000" spc="-1" strike="noStrike">
                <a:solidFill>
                  <a:srgbClr val="ffffff"/>
                </a:solidFill>
                <a:latin typeface="Times New Roman"/>
                <a:ea typeface="DejaVu Sans"/>
              </a:rPr>
              <a:t> </a:t>
            </a:r>
            <a:endParaRPr b="0" lang="en-GB" sz="2000" spc="-1" strike="noStrike">
              <a:latin typeface="Arial"/>
            </a:endParaRPr>
          </a:p>
          <a:p>
            <a:pPr marL="459360" indent="-456840">
              <a:lnSpc>
                <a:spcPct val="100000"/>
              </a:lnSpc>
              <a:buClr>
                <a:srgbClr val="ffffff"/>
              </a:buClr>
              <a:buFont typeface="Arial"/>
              <a:buAutoNum type="arabicPeriod" startAt="2"/>
            </a:pPr>
            <a:r>
              <a:rPr b="0" i="1" lang="es-ES" sz="2000" spc="-1" strike="noStrike">
                <a:solidFill>
                  <a:srgbClr val="ffffff"/>
                </a:solidFill>
                <a:latin typeface="Times New Roman"/>
                <a:ea typeface="DejaVu Sans"/>
              </a:rPr>
              <a:t>Las consecuencias de los accidentes programáticos pueden ser muy graves y causar la muerte de un paciente.</a:t>
            </a:r>
            <a:endParaRPr b="0" lang="en-GB" sz="2000" spc="-1" strike="noStrike">
              <a:latin typeface="Arial"/>
            </a:endParaRPr>
          </a:p>
          <a:p>
            <a:pPr marL="2160">
              <a:lnSpc>
                <a:spcPct val="100000"/>
              </a:lnSpc>
            </a:pPr>
            <a:r>
              <a:rPr b="0" i="1" lang="es-ES" sz="2000" spc="-1" strike="noStrike">
                <a:solidFill>
                  <a:srgbClr val="ffffff"/>
                </a:solidFill>
                <a:latin typeface="Times New Roman"/>
                <a:ea typeface="DejaVu Sans"/>
              </a:rPr>
              <a:t> </a:t>
            </a: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Estos accidentes pueden ocurrir por errores y fallos en diferentes etapas clínicas del proceso de tratamiento.</a:t>
            </a:r>
            <a:endParaRPr b="0" lang="en-GB" sz="2000" spc="-1" strike="noStrike">
              <a:latin typeface="Arial"/>
            </a:endParaRPr>
          </a:p>
          <a:p>
            <a:pPr marL="459360" indent="-456840">
              <a:lnSpc>
                <a:spcPct val="100000"/>
              </a:lnSpc>
              <a:buClr>
                <a:srgbClr val="ffffff"/>
              </a:buClr>
              <a:buFont typeface="Arial"/>
              <a:buAutoNum type="arabicPeriod" startAt="3"/>
            </a:pPr>
            <a:r>
              <a:rPr b="0" i="1" lang="es-ES" sz="2000" spc="-1" strike="noStrike">
                <a:solidFill>
                  <a:srgbClr val="ffffff"/>
                </a:solidFill>
                <a:latin typeface="Times New Roman"/>
                <a:ea typeface="DejaVu Sans"/>
              </a:rPr>
              <a:t>Existen ejemplos de accidentes de tipo programático que han resultado letales.</a:t>
            </a:r>
            <a:endParaRPr b="0" lang="en-GB" sz="2000" spc="-1" strike="noStrike">
              <a:latin typeface="Arial"/>
            </a:endParaRPr>
          </a:p>
          <a:p>
            <a:pPr>
              <a:lnSpc>
                <a:spcPct val="100000"/>
              </a:lnSpc>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itle 1_0"/>
          <p:cNvSpPr/>
          <p:nvPr/>
        </p:nvSpPr>
        <p:spPr>
          <a:xfrm>
            <a:off x="251640" y="51480"/>
            <a:ext cx="6116760" cy="644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Contenido</a:t>
            </a:r>
            <a:endParaRPr b="0" lang="en-GB" sz="3600" spc="-1" strike="noStrike">
              <a:latin typeface="Arial"/>
            </a:endParaRPr>
          </a:p>
        </p:txBody>
      </p:sp>
      <p:sp>
        <p:nvSpPr>
          <p:cNvPr id="157" name="Content Placeholder 2_0"/>
          <p:cNvSpPr/>
          <p:nvPr/>
        </p:nvSpPr>
        <p:spPr>
          <a:xfrm>
            <a:off x="251640" y="678960"/>
            <a:ext cx="8709120" cy="3639240"/>
          </a:xfrm>
          <a:prstGeom prst="rect">
            <a:avLst/>
          </a:prstGeom>
          <a:noFill/>
          <a:ln w="0">
            <a:noFill/>
          </a:ln>
        </p:spPr>
        <p:style>
          <a:lnRef idx="0"/>
          <a:fillRef idx="0"/>
          <a:effectRef idx="0"/>
          <a:fontRef idx="minor"/>
        </p:style>
        <p:txBody>
          <a:bodyPr lIns="90000" rIns="90000" tIns="45000" bIns="45000">
            <a:noAutofit/>
          </a:bodyPr>
          <a:p>
            <a:pPr marL="343080" indent="-339120">
              <a:lnSpc>
                <a:spcPct val="100000"/>
              </a:lnSpc>
              <a:buClr>
                <a:srgbClr val="ffffff"/>
              </a:buClr>
              <a:buFont typeface="Arial"/>
              <a:buChar char="•"/>
            </a:pPr>
            <a:r>
              <a:rPr b="1" lang="es-ES" sz="2600" spc="-1" strike="noStrike">
                <a:solidFill>
                  <a:srgbClr val="ffffff"/>
                </a:solidFill>
                <a:latin typeface="Arial "/>
                <a:ea typeface="DejaVu Sans"/>
              </a:rPr>
              <a:t>Definición de accidentes de tipo programático.</a:t>
            </a: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Magnitud de las consecuencias asociadas con los accidentes programáticos.</a:t>
            </a:r>
            <a:endParaRPr b="0" lang="en-GB" sz="2600" spc="-1" strike="noStrike">
              <a:latin typeface="Arial"/>
            </a:endParaRPr>
          </a:p>
          <a:p>
            <a:pPr marL="343080" indent="-339120">
              <a:lnSpc>
                <a:spcPct val="100000"/>
              </a:lnSpc>
              <a:buClr>
                <a:srgbClr val="ffffff"/>
              </a:buClr>
              <a:buFont typeface="Arial"/>
              <a:buChar char="•"/>
            </a:pPr>
            <a:r>
              <a:rPr b="1" lang="es-ES" sz="2600" spc="-1" strike="noStrike">
                <a:solidFill>
                  <a:srgbClr val="ffffff"/>
                </a:solidFill>
                <a:latin typeface="Arial "/>
                <a:ea typeface="DejaVu Sans"/>
              </a:rPr>
              <a:t>Ejemplo de accidentes programáticos que han ocurrido.</a:t>
            </a:r>
            <a:endParaRPr b="0" lang="en-GB" sz="2600" spc="-1" strike="noStrike">
              <a:latin typeface="Arial"/>
            </a:endParaRPr>
          </a:p>
        </p:txBody>
      </p:sp>
      <p:sp>
        <p:nvSpPr>
          <p:cNvPr id="158" name="Slide Number Placeholder 3_0"/>
          <p:cNvSpPr/>
          <p:nvPr/>
        </p:nvSpPr>
        <p:spPr>
          <a:xfrm>
            <a:off x="8472600" y="4862160"/>
            <a:ext cx="505800" cy="21636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9381E378-47D2-4D6E-937C-4689BF154BCB}" type="slidenum">
              <a:rPr b="0" lang="en-US" sz="1000" spc="-1" strike="noStrike">
                <a:solidFill>
                  <a:srgbClr val="3366cc"/>
                </a:solidFill>
                <a:latin typeface="Arial"/>
                <a:ea typeface="DejaVu Sans"/>
              </a:rPr>
              <a:t>1</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Definición de accidentes de tipo programático</a:t>
            </a:r>
            <a:endParaRPr b="0" lang="en-GB" sz="2000" spc="-1" strike="noStrike">
              <a:latin typeface="Arial"/>
            </a:endParaRPr>
          </a:p>
        </p:txBody>
      </p:sp>
      <p:sp>
        <p:nvSpPr>
          <p:cNvPr id="160" name="Rectangle 4"/>
          <p:cNvSpPr/>
          <p:nvPr/>
        </p:nvSpPr>
        <p:spPr>
          <a:xfrm>
            <a:off x="142920" y="1285920"/>
            <a:ext cx="4316040" cy="1861560"/>
          </a:xfrm>
          <a:prstGeom prst="rect">
            <a:avLst/>
          </a:prstGeom>
          <a:noFill/>
          <a:ln w="0">
            <a:noFill/>
          </a:ln>
        </p:spPr>
        <p:style>
          <a:lnRef idx="0"/>
          <a:fillRef idx="0"/>
          <a:effectRef idx="0"/>
          <a:fontRef idx="minor"/>
        </p:style>
        <p:txBody>
          <a:bodyPr>
            <a:noAutofit/>
          </a:bodyPr>
          <a:p>
            <a:pPr marL="177840" indent="-177480">
              <a:lnSpc>
                <a:spcPct val="100000"/>
              </a:lnSpc>
              <a:spcBef>
                <a:spcPts val="400"/>
              </a:spcBef>
              <a:buClr>
                <a:srgbClr val="0000cc"/>
              </a:buClr>
              <a:buFont typeface="Arial"/>
              <a:buChar char="•"/>
            </a:pPr>
            <a:r>
              <a:rPr b="0" lang="es-ES_tradnl" sz="2000" spc="-1" strike="noStrike">
                <a:solidFill>
                  <a:srgbClr val="ffffff"/>
                </a:solidFill>
                <a:latin typeface="Arial "/>
                <a:ea typeface="DejaVu Sans"/>
              </a:rPr>
              <a:t>Los accidente de tipo programático son aquellos que afectan todo el tratamiento de un paciente provocando desviaciones de dosis, reales o potenciales, que son significativas. </a:t>
            </a:r>
            <a:endParaRPr b="0" lang="en-GB" sz="2000" spc="-1" strike="noStrike">
              <a:latin typeface="Arial"/>
            </a:endParaRPr>
          </a:p>
        </p:txBody>
      </p:sp>
      <p:pic>
        <p:nvPicPr>
          <p:cNvPr id="161" name="Picture 4" descr="prd055[1]"/>
          <p:cNvPicPr/>
          <p:nvPr/>
        </p:nvPicPr>
        <p:blipFill>
          <a:blip r:embed="rId1"/>
          <a:stretch/>
        </p:blipFill>
        <p:spPr>
          <a:xfrm>
            <a:off x="5842440" y="975240"/>
            <a:ext cx="3156840" cy="2172240"/>
          </a:xfrm>
          <a:prstGeom prst="rect">
            <a:avLst/>
          </a:prstGeom>
          <a:ln w="25400">
            <a:solidFill>
              <a:srgbClr val="000000"/>
            </a:solidFill>
            <a:miter/>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 Box 7"/>
          <p:cNvSpPr/>
          <p:nvPr/>
        </p:nvSpPr>
        <p:spPr>
          <a:xfrm>
            <a:off x="107640" y="86760"/>
            <a:ext cx="8712720" cy="63900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Magnitud de las consecuencias asociadas con los accidentes programáticos</a:t>
            </a:r>
            <a:endParaRPr b="0" lang="en-GB" sz="2000" spc="-1" strike="noStrike">
              <a:latin typeface="Arial"/>
            </a:endParaRPr>
          </a:p>
        </p:txBody>
      </p:sp>
      <p:sp>
        <p:nvSpPr>
          <p:cNvPr id="163" name="Rectangle 4"/>
          <p:cNvSpPr/>
          <p:nvPr/>
        </p:nvSpPr>
        <p:spPr>
          <a:xfrm>
            <a:off x="142920" y="843480"/>
            <a:ext cx="5365080" cy="4176000"/>
          </a:xfrm>
          <a:prstGeom prst="rect">
            <a:avLst/>
          </a:prstGeom>
          <a:noFill/>
          <a:ln w="0">
            <a:noFill/>
          </a:ln>
        </p:spPr>
        <p:style>
          <a:lnRef idx="0"/>
          <a:fillRef idx="0"/>
          <a:effectRef idx="0"/>
          <a:fontRef idx="minor"/>
        </p:style>
        <p:txBody>
          <a:bodyPr>
            <a:noAutofit/>
          </a:bodyPr>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Los accidente de tipo programático pueden conducir a consecuencias que varían significativamente dependiendo de la magnitud de la desviación de dosis derivada del suceso iniciador que desencadena el accidente.</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Pequeñas desviaciones de dosis, por sobredosis, pueden conducir a consecuencias clínicas no graves.</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Pequeñas desviaciones de dosis, por subdosis, pueden limitar el control tumoral del tratamiento.</a:t>
            </a:r>
            <a:endParaRPr b="0" lang="en-GB" sz="2000" spc="-1" strike="noStrike">
              <a:latin typeface="Arial"/>
            </a:endParaRPr>
          </a:p>
        </p:txBody>
      </p:sp>
      <p:pic>
        <p:nvPicPr>
          <p:cNvPr id="164" name="Picture 4" descr="prd055[1]"/>
          <p:cNvPicPr/>
          <p:nvPr/>
        </p:nvPicPr>
        <p:blipFill>
          <a:blip r:embed="rId1"/>
          <a:stretch/>
        </p:blipFill>
        <p:spPr>
          <a:xfrm>
            <a:off x="6732360" y="975240"/>
            <a:ext cx="2266920" cy="1559880"/>
          </a:xfrm>
          <a:prstGeom prst="rect">
            <a:avLst/>
          </a:prstGeom>
          <a:ln w="25400">
            <a:solidFill>
              <a:srgbClr val="000000"/>
            </a:solidFill>
            <a:miter/>
          </a:ln>
        </p:spPr>
      </p:pic>
      <p:pic>
        <p:nvPicPr>
          <p:cNvPr id="165" name="Picture 5" descr="doseresponse"/>
          <p:cNvPicPr/>
          <p:nvPr/>
        </p:nvPicPr>
        <p:blipFill>
          <a:blip r:embed="rId2"/>
          <a:stretch/>
        </p:blipFill>
        <p:spPr>
          <a:xfrm>
            <a:off x="5996520" y="2355840"/>
            <a:ext cx="2175840" cy="2710080"/>
          </a:xfrm>
          <a:prstGeom prst="rect">
            <a:avLst/>
          </a:prstGeom>
          <a:ln w="57150">
            <a:solidFill>
              <a:srgbClr val="ff6600"/>
            </a:solidFill>
            <a:miter/>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 Box 7"/>
          <p:cNvSpPr/>
          <p:nvPr/>
        </p:nvSpPr>
        <p:spPr>
          <a:xfrm>
            <a:off x="107640" y="86760"/>
            <a:ext cx="8712720" cy="63900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Magnitud de las consecuencias asociadas con los accidentes programáticos</a:t>
            </a:r>
            <a:endParaRPr b="0" lang="en-GB" sz="2000" spc="-1" strike="noStrike">
              <a:latin typeface="Arial"/>
            </a:endParaRPr>
          </a:p>
        </p:txBody>
      </p:sp>
      <p:sp>
        <p:nvSpPr>
          <p:cNvPr id="167" name="Rectangle 4"/>
          <p:cNvSpPr/>
          <p:nvPr/>
        </p:nvSpPr>
        <p:spPr>
          <a:xfrm>
            <a:off x="142920" y="771480"/>
            <a:ext cx="6301080" cy="4176000"/>
          </a:xfrm>
          <a:prstGeom prst="rect">
            <a:avLst/>
          </a:prstGeom>
          <a:noFill/>
          <a:ln w="0">
            <a:noFill/>
          </a:ln>
        </p:spPr>
        <p:style>
          <a:lnRef idx="0"/>
          <a:fillRef idx="0"/>
          <a:effectRef idx="0"/>
          <a:fontRef idx="minor"/>
        </p:style>
        <p:txBody>
          <a:bodyPr>
            <a:noAutofit/>
          </a:bodyPr>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Grandes desviaciones de dosis, tanto por subdosis como por sobredosis, ponen en riesgo la vida del paciente afectado.</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La sobredosis puede provocar radiotoxicidad del tratamiento con efectos deterministas severos y la muerte del paciente.</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Las subdosis pueden afectar seriamente el control tumoral provocando la muerte del paciente por el avance incontrolado de la enfermedad.</a:t>
            </a:r>
            <a:endParaRPr b="0" lang="en-GB" sz="2000" spc="-1" strike="noStrike">
              <a:latin typeface="Arial"/>
            </a:endParaRPr>
          </a:p>
          <a:p>
            <a:pPr marL="177840" indent="-177480">
              <a:lnSpc>
                <a:spcPct val="100000"/>
              </a:lnSpc>
              <a:spcBef>
                <a:spcPts val="400"/>
              </a:spcBef>
              <a:buClr>
                <a:srgbClr val="ffffff"/>
              </a:buClr>
              <a:buFont typeface="Arial"/>
              <a:buChar char="•"/>
            </a:pPr>
            <a:r>
              <a:rPr b="0" lang="es-ES_tradnl" sz="2000" spc="-1" strike="noStrike">
                <a:solidFill>
                  <a:srgbClr val="ffffff"/>
                </a:solidFill>
                <a:latin typeface="Arial "/>
                <a:ea typeface="DejaVu Sans"/>
              </a:rPr>
              <a:t>Las grandes desviaciones de dosis por subdosis pueden quedar enmascaradas como una mala respuesta clínica al tratamiento, y por tanto pueden ocurrir sin ser detectadas.</a:t>
            </a:r>
            <a:endParaRPr b="0" lang="en-GB" sz="2000" spc="-1" strike="noStrike">
              <a:latin typeface="Arial"/>
            </a:endParaRPr>
          </a:p>
        </p:txBody>
      </p:sp>
      <p:pic>
        <p:nvPicPr>
          <p:cNvPr id="168" name="Picture 4" descr="prd055[1]"/>
          <p:cNvPicPr/>
          <p:nvPr/>
        </p:nvPicPr>
        <p:blipFill>
          <a:blip r:embed="rId1"/>
          <a:stretch/>
        </p:blipFill>
        <p:spPr>
          <a:xfrm>
            <a:off x="6565320" y="975240"/>
            <a:ext cx="2433960" cy="1883880"/>
          </a:xfrm>
          <a:prstGeom prst="rect">
            <a:avLst/>
          </a:prstGeom>
          <a:ln w="25400">
            <a:solidFill>
              <a:srgbClr val="000000"/>
            </a:solidFill>
            <a:miter/>
          </a:ln>
        </p:spPr>
      </p:pic>
      <p:pic>
        <p:nvPicPr>
          <p:cNvPr id="169" name="Picture 3" descr=""/>
          <p:cNvPicPr/>
          <p:nvPr/>
        </p:nvPicPr>
        <p:blipFill>
          <a:blip r:embed="rId2"/>
          <a:srcRect l="17447" t="8812" r="9305" b="7722"/>
          <a:stretch/>
        </p:blipFill>
        <p:spPr>
          <a:xfrm>
            <a:off x="6565320" y="2931840"/>
            <a:ext cx="2255040" cy="2088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programáticos que pueden ocurrir</a:t>
            </a:r>
            <a:endParaRPr b="0" lang="en-GB" sz="2000" spc="-1" strike="noStrike">
              <a:latin typeface="Arial"/>
            </a:endParaRPr>
          </a:p>
        </p:txBody>
      </p:sp>
      <p:sp>
        <p:nvSpPr>
          <p:cNvPr id="171" name="Rectangle 4"/>
          <p:cNvSpPr/>
          <p:nvPr/>
        </p:nvSpPr>
        <p:spPr>
          <a:xfrm>
            <a:off x="142920" y="483480"/>
            <a:ext cx="6422040" cy="4515480"/>
          </a:xfrm>
          <a:prstGeom prst="rect">
            <a:avLst/>
          </a:prstGeom>
          <a:noFill/>
          <a:ln w="0">
            <a:noFill/>
          </a:ln>
        </p:spPr>
        <p:style>
          <a:lnRef idx="0"/>
          <a:fillRef idx="0"/>
          <a:effectRef idx="0"/>
          <a:fontRef idx="minor"/>
        </p:style>
        <p:txBody>
          <a:bodyPr>
            <a:noAutofit/>
          </a:bodyPr>
          <a:p>
            <a:pPr marL="177840" indent="-177480">
              <a:lnSpc>
                <a:spcPct val="100000"/>
              </a:lnSpc>
              <a:spcBef>
                <a:spcPts val="360"/>
              </a:spcBef>
              <a:buClr>
                <a:srgbClr val="ffffff"/>
              </a:buClr>
              <a:buFont typeface="Arial"/>
              <a:buChar char="•"/>
            </a:pPr>
            <a:r>
              <a:rPr b="0" lang="es-ES_tradnl" sz="1800" spc="-1" strike="noStrike">
                <a:solidFill>
                  <a:srgbClr val="ffffff"/>
                </a:solidFill>
                <a:latin typeface="Arial "/>
                <a:ea typeface="DejaVu Sans"/>
              </a:rPr>
              <a:t>Errores en la prescripción del tratamiento de un paciente (Dosis Total, Dosis por fracción, fraccionamiento erróneo).</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_tradnl" sz="1800" spc="-1" strike="noStrike">
                <a:solidFill>
                  <a:srgbClr val="ffffff"/>
                </a:solidFill>
                <a:latin typeface="Arial "/>
                <a:ea typeface="DejaVu Sans"/>
              </a:rPr>
              <a:t>Errores en la adquisición de imágenes para planificación (errores de posicionamiento en el TAC, tamaño de corte erróneo, planitud y nivelación de la camilla del TAC, error al nombrar las imágenes, etc.)</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_tradnl" sz="1800" spc="-1" strike="noStrike">
                <a:solidFill>
                  <a:srgbClr val="ffffff"/>
                </a:solidFill>
                <a:latin typeface="Arial "/>
                <a:ea typeface="DejaVu Sans"/>
              </a:rPr>
              <a:t>Errores al elaborar el plan de tratamiento (incorrecta denominación de los volúmenes, incorrecta ubicación de los haces, errores en la conformación de los volúmenes de tratamiento, omitir PTV secundarios, omitir OR, etc.)</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_tradnl" sz="1800" spc="-1" strike="noStrike">
                <a:solidFill>
                  <a:srgbClr val="ffffff"/>
                </a:solidFill>
                <a:latin typeface="Arial "/>
                <a:ea typeface="DejaVu Sans"/>
              </a:rPr>
              <a:t>Errores en la primera puesta del paciente que se arrastran durante todo el tratamiento.</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_tradnl" sz="1800" spc="-1" strike="noStrike">
                <a:solidFill>
                  <a:srgbClr val="ffffff"/>
                </a:solidFill>
                <a:latin typeface="Arial "/>
                <a:ea typeface="DejaVu Sans"/>
              </a:rPr>
              <a:t>Errores durante la modificación de un tratamiento en curso (por ejemplo para reducir el tamaño de campo, cambio de la planificación, etc.)</a:t>
            </a:r>
            <a:endParaRPr b="0" lang="en-GB" sz="1800" spc="-1" strike="noStrike">
              <a:latin typeface="Arial"/>
            </a:endParaRPr>
          </a:p>
        </p:txBody>
      </p:sp>
      <p:pic>
        <p:nvPicPr>
          <p:cNvPr id="172" name="Picture 4" descr="prd055[1]"/>
          <p:cNvPicPr/>
          <p:nvPr/>
        </p:nvPicPr>
        <p:blipFill>
          <a:blip r:embed="rId1"/>
          <a:stretch/>
        </p:blipFill>
        <p:spPr>
          <a:xfrm>
            <a:off x="6565320" y="975240"/>
            <a:ext cx="2433960" cy="1883880"/>
          </a:xfrm>
          <a:prstGeom prst="rect">
            <a:avLst/>
          </a:prstGeom>
          <a:ln w="25400">
            <a:solidFill>
              <a:srgbClr val="000000"/>
            </a:solidFill>
            <a:miter/>
          </a:ln>
        </p:spPr>
      </p:pic>
      <p:pic>
        <p:nvPicPr>
          <p:cNvPr id="173" name="Picture 3" descr=""/>
          <p:cNvPicPr/>
          <p:nvPr/>
        </p:nvPicPr>
        <p:blipFill>
          <a:blip r:embed="rId2"/>
          <a:srcRect l="17447" t="8812" r="9305" b="7722"/>
          <a:stretch/>
        </p:blipFill>
        <p:spPr>
          <a:xfrm>
            <a:off x="6565320" y="2931840"/>
            <a:ext cx="2255040" cy="2088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programáticos que pueden ocurrir</a:t>
            </a:r>
            <a:endParaRPr b="0" lang="en-GB" sz="2000" spc="-1" strike="noStrike">
              <a:latin typeface="Arial"/>
            </a:endParaRPr>
          </a:p>
        </p:txBody>
      </p:sp>
      <p:sp>
        <p:nvSpPr>
          <p:cNvPr id="175" name="Rectangle 4"/>
          <p:cNvSpPr/>
          <p:nvPr/>
        </p:nvSpPr>
        <p:spPr>
          <a:xfrm>
            <a:off x="142920" y="483480"/>
            <a:ext cx="6422040" cy="4515480"/>
          </a:xfrm>
          <a:prstGeom prst="rect">
            <a:avLst/>
          </a:prstGeom>
          <a:noFill/>
          <a:ln w="0">
            <a:noFill/>
          </a:ln>
        </p:spPr>
        <p:style>
          <a:lnRef idx="0"/>
          <a:fillRef idx="0"/>
          <a:effectRef idx="0"/>
          <a:fontRef idx="minor"/>
        </p:style>
        <p:txBody>
          <a:bodyPr>
            <a:noAutofit/>
          </a:bodyPr>
          <a:p>
            <a:pPr>
              <a:lnSpc>
                <a:spcPct val="100000"/>
              </a:lnSpc>
              <a:spcBef>
                <a:spcPts val="360"/>
              </a:spcBef>
            </a:pPr>
            <a:r>
              <a:rPr b="0" lang="es-ES_tradnl" sz="1800" spc="-1" strike="noStrike">
                <a:solidFill>
                  <a:srgbClr val="ffffff"/>
                </a:solidFill>
                <a:latin typeface="Arial "/>
                <a:ea typeface="DejaVu Sans"/>
              </a:rPr>
              <a:t>Prescripción del tratamiento</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Indicar en la hoja de tratamiento un valor de dosis total de tratamiento diferente de la intención terapéutica del OR</a:t>
            </a:r>
            <a:r>
              <a:rPr b="0" lang="es-ES_tradnl" sz="1800" spc="-1" strike="noStrike">
                <a:solidFill>
                  <a:srgbClr val="ffffff"/>
                </a:solidFill>
                <a:latin typeface="Arial "/>
                <a:ea typeface="DejaVu Sans"/>
              </a:rPr>
              <a:t>. (2 sucesos reportados en SAFRON)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Indicar en la Hoja de Tratamiento un valor de Dosis Diaria (DDT) diferente de la intención terapéutica del OR</a:t>
            </a:r>
            <a:r>
              <a:rPr b="0" lang="es-ES_tradnl" sz="1800" spc="-1" strike="noStrike">
                <a:solidFill>
                  <a:srgbClr val="ffffff"/>
                </a:solidFill>
                <a:latin typeface="Arial "/>
                <a:ea typeface="DejaVu Sans"/>
              </a:rPr>
              <a:t>. (5 sucesos reportados en SAFRON)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Indicar en la Hoja de Tratamiento un valor de fraccionamiento de dosis diferente de la intención terapéutica del OR</a:t>
            </a:r>
            <a:r>
              <a:rPr b="0" lang="es-ES_tradnl" sz="1800" spc="-1" strike="noStrike">
                <a:solidFill>
                  <a:srgbClr val="ffffff"/>
                </a:solidFill>
                <a:latin typeface="Arial "/>
                <a:ea typeface="DejaVu Sans"/>
              </a:rPr>
              <a:t>. (3 sucesos reportados en SAFRON).</a:t>
            </a:r>
            <a:endParaRPr b="0" lang="en-GB" sz="1800" spc="-1" strike="noStrike">
              <a:latin typeface="Arial"/>
            </a:endParaRPr>
          </a:p>
          <a:p>
            <a:pPr marL="177840" indent="-177480">
              <a:lnSpc>
                <a:spcPct val="100000"/>
              </a:lnSpc>
              <a:spcBef>
                <a:spcPts val="360"/>
              </a:spcBef>
              <a:buClr>
                <a:srgbClr val="ffffff"/>
              </a:buClr>
              <a:buFont typeface="Arial"/>
              <a:buChar char="•"/>
            </a:pPr>
            <a:r>
              <a:rPr b="0" lang="es-ES" sz="1800" spc="-1" strike="noStrike">
                <a:solidFill>
                  <a:srgbClr val="ffffff"/>
                </a:solidFill>
                <a:latin typeface="Arial"/>
                <a:ea typeface="DejaVu Sans"/>
              </a:rPr>
              <a:t>Omitir en la hoja de tratamiento un volumen secundario de tratamiento (PTV secundario), en caso de existir varias localizaciones. </a:t>
            </a:r>
            <a:r>
              <a:rPr b="0" lang="es-ES_tradnl" sz="1800" spc="-1" strike="noStrike">
                <a:solidFill>
                  <a:srgbClr val="ffffff"/>
                </a:solidFill>
                <a:latin typeface="Arial "/>
                <a:ea typeface="DejaVu Sans"/>
              </a:rPr>
              <a:t>(3 sucesos reportados en SAFRON).</a:t>
            </a:r>
            <a:endParaRPr b="0" lang="en-GB" sz="1800" spc="-1" strike="noStrike">
              <a:latin typeface="Arial"/>
            </a:endParaRPr>
          </a:p>
        </p:txBody>
      </p:sp>
      <p:pic>
        <p:nvPicPr>
          <p:cNvPr id="176" name="Picture 4" descr="prd055[1]"/>
          <p:cNvPicPr/>
          <p:nvPr/>
        </p:nvPicPr>
        <p:blipFill>
          <a:blip r:embed="rId1"/>
          <a:stretch/>
        </p:blipFill>
        <p:spPr>
          <a:xfrm>
            <a:off x="6565320" y="975240"/>
            <a:ext cx="2433960" cy="1883880"/>
          </a:xfrm>
          <a:prstGeom prst="rect">
            <a:avLst/>
          </a:prstGeom>
          <a:ln w="25400">
            <a:solidFill>
              <a:srgbClr val="000000"/>
            </a:solidFill>
            <a:miter/>
          </a:ln>
        </p:spPr>
      </p:pic>
      <p:pic>
        <p:nvPicPr>
          <p:cNvPr id="177" name="Picture 3" descr=""/>
          <p:cNvPicPr/>
          <p:nvPr/>
        </p:nvPicPr>
        <p:blipFill>
          <a:blip r:embed="rId2"/>
          <a:srcRect l="17447" t="8812" r="9305" b="7722"/>
          <a:stretch/>
        </p:blipFill>
        <p:spPr>
          <a:xfrm>
            <a:off x="6565320" y="2931840"/>
            <a:ext cx="2255040" cy="2088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 Box 7"/>
          <p:cNvSpPr/>
          <p:nvPr/>
        </p:nvSpPr>
        <p:spPr>
          <a:xfrm>
            <a:off x="107640" y="86760"/>
            <a:ext cx="8712720" cy="364680"/>
          </a:xfrm>
          <a:prstGeom prst="rect">
            <a:avLst/>
          </a:prstGeom>
          <a:noFill/>
          <a:ln w="0">
            <a:noFill/>
          </a:ln>
        </p:spPr>
        <p:style>
          <a:lnRef idx="0"/>
          <a:fillRef idx="0"/>
          <a:effectRef idx="0"/>
          <a:fontRef idx="minor"/>
        </p:style>
        <p:txBody>
          <a:bodyPr lIns="90000" rIns="90000" tIns="45000" bIns="45000">
            <a:spAutoFit/>
          </a:bodyPr>
          <a:p>
            <a:pPr algn="ctr">
              <a:lnSpc>
                <a:spcPct val="90000"/>
              </a:lnSpc>
              <a:spcBef>
                <a:spcPts val="601"/>
              </a:spcBef>
            </a:pPr>
            <a:r>
              <a:rPr b="1" lang="es-ES" sz="2000" spc="-1" strike="noStrike">
                <a:solidFill>
                  <a:srgbClr val="ffffff"/>
                </a:solidFill>
                <a:latin typeface="Arial "/>
                <a:ea typeface="DejaVu Sans"/>
              </a:rPr>
              <a:t>Ejemplo de accidentes programáticos que pueden ocurrir</a:t>
            </a:r>
            <a:endParaRPr b="0" lang="en-GB" sz="2000" spc="-1" strike="noStrike">
              <a:latin typeface="Arial"/>
            </a:endParaRPr>
          </a:p>
        </p:txBody>
      </p:sp>
      <p:sp>
        <p:nvSpPr>
          <p:cNvPr id="179" name="Rectangle 4"/>
          <p:cNvSpPr/>
          <p:nvPr/>
        </p:nvSpPr>
        <p:spPr>
          <a:xfrm>
            <a:off x="142920" y="483480"/>
            <a:ext cx="7381080" cy="4515480"/>
          </a:xfrm>
          <a:prstGeom prst="rect">
            <a:avLst/>
          </a:prstGeom>
          <a:noFill/>
          <a:ln w="0">
            <a:noFill/>
          </a:ln>
        </p:spPr>
        <p:style>
          <a:lnRef idx="0"/>
          <a:fillRef idx="0"/>
          <a:effectRef idx="0"/>
          <a:fontRef idx="minor"/>
        </p:style>
        <p:txBody>
          <a:bodyPr>
            <a:noAutofit/>
          </a:bodyPr>
          <a:p>
            <a:pPr>
              <a:lnSpc>
                <a:spcPct val="100000"/>
              </a:lnSpc>
              <a:spcBef>
                <a:spcPts val="300"/>
              </a:spcBef>
            </a:pPr>
            <a:r>
              <a:rPr b="1" lang="es-ES_tradnl" sz="1500" spc="-1" strike="noStrike">
                <a:solidFill>
                  <a:srgbClr val="ffffff"/>
                </a:solidFill>
                <a:latin typeface="Arial "/>
                <a:ea typeface="DejaVu Sans"/>
              </a:rPr>
              <a:t>Adquisición de datos anatómicos para planificación (TAC de planificación)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Llamar para hacer la TAC de Simulación a paciente erróneo</a:t>
            </a:r>
            <a:r>
              <a:rPr b="0" lang="es-ES_tradnl" sz="1500" spc="-1" strike="noStrike">
                <a:solidFill>
                  <a:srgbClr val="ffffff"/>
                </a:solidFill>
                <a:latin typeface="Arial "/>
                <a:ea typeface="DejaVu Sans"/>
              </a:rPr>
              <a:t>. (3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Utilizar referencias erróneas para la realización de la TAC de Simulación</a:t>
            </a:r>
            <a:r>
              <a:rPr b="0" lang="es-ES_tradnl" sz="1500" spc="-1" strike="noStrike">
                <a:solidFill>
                  <a:srgbClr val="ffffff"/>
                </a:solidFill>
                <a:latin typeface="Arial "/>
                <a:ea typeface="DejaVu Sans"/>
              </a:rPr>
              <a:t>. (1 suceso reportado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Realizar la TAC de simulación con parámetros geométricos erróneos</a:t>
            </a:r>
            <a:r>
              <a:rPr b="0" lang="es-ES_tradnl" sz="1500" spc="-1" strike="noStrike">
                <a:solidFill>
                  <a:srgbClr val="ffffff"/>
                </a:solidFill>
                <a:latin typeface="Arial "/>
                <a:ea typeface="DejaVu Sans"/>
              </a:rPr>
              <a:t>. (3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Omitir las marcas de referencia de la TAC de simulación sobre el paciente o sobre el inmovilización o marcarlas erróneamente. </a:t>
            </a:r>
            <a:r>
              <a:rPr b="0" lang="es-ES_tradnl" sz="1500" spc="-1" strike="noStrike">
                <a:solidFill>
                  <a:srgbClr val="ffffff"/>
                </a:solidFill>
                <a:latin typeface="Arial "/>
                <a:ea typeface="DejaVu Sans"/>
              </a:rPr>
              <a:t>(3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Posicionar incorrectamente al paciente para el TAC de simulación. </a:t>
            </a:r>
            <a:r>
              <a:rPr b="0" lang="es-ES_tradnl" sz="1500" spc="-1" strike="noStrike">
                <a:solidFill>
                  <a:srgbClr val="ffffff"/>
                </a:solidFill>
                <a:latin typeface="Arial "/>
                <a:ea typeface="DejaVu Sans"/>
              </a:rPr>
              <a:t>(2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Cometer un error en la edición de la información de las imágenes del TAC. </a:t>
            </a:r>
            <a:r>
              <a:rPr b="0" lang="es-ES_tradnl" sz="1500" spc="-1" strike="noStrike">
                <a:solidFill>
                  <a:srgbClr val="ffffff"/>
                </a:solidFill>
                <a:latin typeface="Arial "/>
                <a:ea typeface="DejaVu Sans"/>
              </a:rPr>
              <a:t>(2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Omitir datos o cometer error al registrar la forma del posicionamiento del paciente de la TAC de Simulación. </a:t>
            </a:r>
            <a:r>
              <a:rPr b="0" lang="es-ES_tradnl" sz="1500" spc="-1" strike="noStrike">
                <a:solidFill>
                  <a:srgbClr val="ffffff"/>
                </a:solidFill>
                <a:latin typeface="Arial "/>
                <a:ea typeface="DejaVu Sans"/>
              </a:rPr>
              <a:t>(7 sucesos reportados en SAFRON).</a:t>
            </a:r>
            <a:endParaRPr b="0" lang="en-GB" sz="1500" spc="-1" strike="noStrike">
              <a:latin typeface="Arial"/>
            </a:endParaRPr>
          </a:p>
          <a:p>
            <a:pPr marL="177840" indent="-177480">
              <a:lnSpc>
                <a:spcPct val="100000"/>
              </a:lnSpc>
              <a:spcBef>
                <a:spcPts val="300"/>
              </a:spcBef>
              <a:buClr>
                <a:srgbClr val="ffffff"/>
              </a:buClr>
              <a:buFont typeface="Arial"/>
              <a:buChar char="•"/>
            </a:pPr>
            <a:r>
              <a:rPr b="0" lang="es-ES" sz="1500" spc="-1" strike="noStrike">
                <a:solidFill>
                  <a:srgbClr val="ffffff"/>
                </a:solidFill>
                <a:latin typeface="Arial"/>
                <a:ea typeface="DejaVu Sans"/>
              </a:rPr>
              <a:t>Fallo en la transferencia e importación de los datos del TAC al TPS. </a:t>
            </a:r>
            <a:r>
              <a:rPr b="0" lang="es-ES_tradnl" sz="1500" spc="-1" strike="noStrike">
                <a:solidFill>
                  <a:srgbClr val="ffffff"/>
                </a:solidFill>
                <a:latin typeface="Arial "/>
                <a:ea typeface="DejaVu Sans"/>
              </a:rPr>
              <a:t>(1 suceso reportado en SAFRON).</a:t>
            </a:r>
            <a:endParaRPr b="0" lang="en-GB" sz="1500" spc="-1" strike="noStrike">
              <a:latin typeface="Arial"/>
            </a:endParaRPr>
          </a:p>
          <a:p>
            <a:pPr>
              <a:lnSpc>
                <a:spcPct val="100000"/>
              </a:lnSpc>
              <a:spcBef>
                <a:spcPts val="300"/>
              </a:spcBef>
            </a:pPr>
            <a:endParaRPr b="0" lang="en-GB" sz="1500" spc="-1" strike="noStrike">
              <a:latin typeface="Arial"/>
            </a:endParaRPr>
          </a:p>
          <a:p>
            <a:pPr>
              <a:lnSpc>
                <a:spcPct val="100000"/>
              </a:lnSpc>
              <a:spcBef>
                <a:spcPts val="300"/>
              </a:spcBef>
            </a:pPr>
            <a:endParaRPr b="0" lang="en-GB" sz="1500" spc="-1" strike="noStrike">
              <a:latin typeface="Arial"/>
            </a:endParaRPr>
          </a:p>
        </p:txBody>
      </p:sp>
      <p:pic>
        <p:nvPicPr>
          <p:cNvPr id="180" name="Picture 4" descr="prd055[1]"/>
          <p:cNvPicPr/>
          <p:nvPr/>
        </p:nvPicPr>
        <p:blipFill>
          <a:blip r:embed="rId1"/>
          <a:stretch/>
        </p:blipFill>
        <p:spPr>
          <a:xfrm>
            <a:off x="7588440" y="975240"/>
            <a:ext cx="1410840" cy="1091880"/>
          </a:xfrm>
          <a:prstGeom prst="rect">
            <a:avLst/>
          </a:prstGeom>
          <a:ln w="25400">
            <a:solidFill>
              <a:srgbClr val="000000"/>
            </a:solidFill>
            <a:miter/>
          </a:ln>
        </p:spPr>
      </p:pic>
      <p:pic>
        <p:nvPicPr>
          <p:cNvPr id="181" name="Picture 3" descr="huvOT003"/>
          <p:cNvPicPr/>
          <p:nvPr/>
        </p:nvPicPr>
        <p:blipFill>
          <a:blip r:embed="rId2"/>
          <a:stretch/>
        </p:blipFill>
        <p:spPr>
          <a:xfrm>
            <a:off x="7380360" y="2741400"/>
            <a:ext cx="1728000" cy="1278360"/>
          </a:xfrm>
          <a:prstGeom prst="rect">
            <a:avLst/>
          </a:prstGeom>
          <a:ln w="9525">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2084</TotalTime>
  <Application>LibreOffice/7.1.4.2$Windows_X86_64 LibreOffice_project/a529a4fab45b75fefc5b6226684193eb000654f6</Application>
  <AppVersion>15.0000</AppVersion>
  <Words>2077</Words>
  <Paragraphs>145</Paragraphs>
  <Company>IAEA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2018-03-19T08:58:41Z</dcterms:created>
  <dc:creator>DELATTRE, Dominique Jules</dc:creator>
  <dc:description/>
  <dc:language>en-GB</dc:language>
  <cp:lastModifiedBy/>
  <cp:lastPrinted>2015-12-18T15:27:41Z</cp:lastPrinted>
  <dcterms:modified xsi:type="dcterms:W3CDTF">2023-03-24T17:43:36Z</dcterms:modified>
  <cp:revision>391</cp:revision>
  <dc:subject/>
  <dc:title>Commission on Safety Standards 42nd Meeting 1 to 3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17</vt:i4>
  </property>
  <property fmtid="{D5CDD505-2E9C-101B-9397-08002B2CF9AE}" pid="4" name="PresentationFormat">
    <vt:lpwstr>Presentación en pantalla (16:9)</vt:lpwstr>
  </property>
  <property fmtid="{D5CDD505-2E9C-101B-9397-08002B2CF9AE}" pid="5" name="Slides">
    <vt:i4>23</vt:i4>
  </property>
</Properties>
</file>