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35.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7.png" ContentType="image/pn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31.wmf" ContentType="image/x-wmf"/>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37.png" ContentType="image/png"/>
  <Override PartName="/ppt/media/image27.jpeg" ContentType="image/jpeg"/>
  <Override PartName="/ppt/media/image28.jpeg" ContentType="image/jpeg"/>
  <Override PartName="/ppt/media/image29.jpeg" ContentType="image/jpeg"/>
  <Override PartName="/ppt/media/image30.jpeg" ContentType="image/jpeg"/>
  <Override PartName="/ppt/media/image32.wmf" ContentType="image/x-wmf"/>
  <Override PartName="/ppt/media/image33.jpeg" ContentType="image/jpeg"/>
  <Override PartName="/ppt/media/image34.jpeg" ContentType="image/jpeg"/>
  <Override PartName="/ppt/media/image35.jpeg" ContentType="image/jpeg"/>
  <Override PartName="/ppt/media/image36.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51435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Click to move the slide</a:t>
            </a:r>
            <a:endParaRPr b="0" lang="es-ES" sz="1800" spc="-1" strike="noStrike">
              <a:solidFill>
                <a:srgbClr val="000000"/>
              </a:solidFill>
              <a:latin typeface="Arial"/>
            </a:endParaRPr>
          </a:p>
        </p:txBody>
      </p:sp>
      <p:sp>
        <p:nvSpPr>
          <p:cNvPr id="143"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144"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145"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146"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14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E9C2769-BE87-44F4-BF1F-4B3F67F4D956}"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EC123A23-D7F6-4E43-BABC-3356F271D845}" type="slidenum">
              <a:rPr b="0" lang="en-GB" sz="1200" spc="-1" strike="noStrike">
                <a:solidFill>
                  <a:srgbClr val="000000"/>
                </a:solidFill>
                <a:latin typeface="Arial"/>
                <a:ea typeface="+mn-ea"/>
              </a:rPr>
              <a:t>16</a:t>
            </a:fld>
            <a:endParaRPr b="0" lang="en-GB" sz="1200" spc="-1" strike="noStrike">
              <a:latin typeface="Times New Roman"/>
            </a:endParaRPr>
          </a:p>
        </p:txBody>
      </p:sp>
      <p:sp>
        <p:nvSpPr>
          <p:cNvPr id="377" name="PlaceHolder 1"/>
          <p:cNvSpPr>
            <a:spLocks noGrp="1"/>
          </p:cNvSpPr>
          <p:nvPr>
            <p:ph type="sldImg"/>
          </p:nvPr>
        </p:nvSpPr>
        <p:spPr>
          <a:xfrm>
            <a:off x="2514600" y="515880"/>
            <a:ext cx="4593960" cy="2584080"/>
          </a:xfrm>
          <a:prstGeom prst="rect">
            <a:avLst/>
          </a:prstGeom>
        </p:spPr>
      </p:sp>
      <p:sp>
        <p:nvSpPr>
          <p:cNvPr id="378"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E60A5471-7635-42C1-BD04-EE1949BCB6A2}" type="slidenum">
              <a:rPr b="0" lang="en-GB" sz="1200" spc="-1" strike="noStrike">
                <a:solidFill>
                  <a:srgbClr val="000000"/>
                </a:solidFill>
                <a:latin typeface="Arial"/>
                <a:ea typeface="+mn-ea"/>
              </a:rPr>
              <a:t>16</a:t>
            </a:fld>
            <a:endParaRPr b="0" lang="en-GB" sz="1200" spc="-1" strike="noStrike">
              <a:latin typeface="Times New Roman"/>
            </a:endParaRPr>
          </a:p>
        </p:txBody>
      </p:sp>
      <p:sp>
        <p:nvSpPr>
          <p:cNvPr id="380" name="PlaceHolder 1"/>
          <p:cNvSpPr>
            <a:spLocks noGrp="1"/>
          </p:cNvSpPr>
          <p:nvPr>
            <p:ph type="sldImg"/>
          </p:nvPr>
        </p:nvSpPr>
        <p:spPr>
          <a:xfrm>
            <a:off x="2514600" y="515880"/>
            <a:ext cx="4593960" cy="2584080"/>
          </a:xfrm>
          <a:prstGeom prst="rect">
            <a:avLst/>
          </a:prstGeom>
        </p:spPr>
      </p:sp>
      <p:sp>
        <p:nvSpPr>
          <p:cNvPr id="381"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5F12267B-1CB4-474A-8A27-A81D9C129A28}" type="slidenum">
              <a:rPr b="0" lang="en-GB" sz="1200" spc="-1" strike="noStrike">
                <a:solidFill>
                  <a:srgbClr val="000000"/>
                </a:solidFill>
                <a:latin typeface="Arial"/>
                <a:ea typeface="+mn-ea"/>
              </a:rPr>
              <a:t>16</a:t>
            </a:fld>
            <a:endParaRPr b="0" lang="en-GB" sz="1200" spc="-1" strike="noStrike">
              <a:latin typeface="Times New Roman"/>
            </a:endParaRPr>
          </a:p>
        </p:txBody>
      </p:sp>
      <p:sp>
        <p:nvSpPr>
          <p:cNvPr id="383" name="PlaceHolder 1"/>
          <p:cNvSpPr>
            <a:spLocks noGrp="1"/>
          </p:cNvSpPr>
          <p:nvPr>
            <p:ph type="sldImg"/>
          </p:nvPr>
        </p:nvSpPr>
        <p:spPr>
          <a:xfrm>
            <a:off x="2514600" y="515880"/>
            <a:ext cx="4593960" cy="2584080"/>
          </a:xfrm>
          <a:prstGeom prst="rect">
            <a:avLst/>
          </a:prstGeom>
        </p:spPr>
      </p:sp>
      <p:sp>
        <p:nvSpPr>
          <p:cNvPr id="384"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71CC8584-F497-4CFB-AC07-D6AF8CA65553}" type="slidenum">
              <a:rPr b="0" lang="en-GB" sz="1200" spc="-1" strike="noStrike">
                <a:solidFill>
                  <a:srgbClr val="000000"/>
                </a:solidFill>
                <a:latin typeface="Arial"/>
                <a:ea typeface="+mn-ea"/>
              </a:rPr>
              <a:t>16</a:t>
            </a:fld>
            <a:endParaRPr b="0" lang="en-GB" sz="1200" spc="-1" strike="noStrike">
              <a:latin typeface="Times New Roman"/>
            </a:endParaRPr>
          </a:p>
        </p:txBody>
      </p:sp>
      <p:sp>
        <p:nvSpPr>
          <p:cNvPr id="386" name="PlaceHolder 1"/>
          <p:cNvSpPr>
            <a:spLocks noGrp="1"/>
          </p:cNvSpPr>
          <p:nvPr>
            <p:ph type="sldImg"/>
          </p:nvPr>
        </p:nvSpPr>
        <p:spPr>
          <a:xfrm>
            <a:off x="2514600" y="515880"/>
            <a:ext cx="4593960" cy="2584080"/>
          </a:xfrm>
          <a:prstGeom prst="rect">
            <a:avLst/>
          </a:prstGeom>
        </p:spPr>
      </p:sp>
      <p:sp>
        <p:nvSpPr>
          <p:cNvPr id="387"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A66D11EA-D1FE-4C21-8EFF-B44B4DE9B6A4}" type="slidenum">
              <a:rPr b="0" lang="en-GB" sz="1200" spc="-1" strike="noStrike">
                <a:solidFill>
                  <a:srgbClr val="000000"/>
                </a:solidFill>
                <a:latin typeface="Arial"/>
                <a:ea typeface="+mn-ea"/>
              </a:rPr>
              <a:t>16</a:t>
            </a:fld>
            <a:endParaRPr b="0" lang="en-GB" sz="1200" spc="-1" strike="noStrike">
              <a:latin typeface="Times New Roman"/>
            </a:endParaRPr>
          </a:p>
        </p:txBody>
      </p:sp>
      <p:sp>
        <p:nvSpPr>
          <p:cNvPr id="389" name="PlaceHolder 1"/>
          <p:cNvSpPr>
            <a:spLocks noGrp="1"/>
          </p:cNvSpPr>
          <p:nvPr>
            <p:ph type="sldImg"/>
          </p:nvPr>
        </p:nvSpPr>
        <p:spPr>
          <a:xfrm>
            <a:off x="2514600" y="515880"/>
            <a:ext cx="4593960" cy="2584080"/>
          </a:xfrm>
          <a:prstGeom prst="rect">
            <a:avLst/>
          </a:prstGeom>
        </p:spPr>
      </p:sp>
      <p:sp>
        <p:nvSpPr>
          <p:cNvPr id="390"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B5D40A43-A903-497D-9416-9AA1712BE895}"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392" name="PlaceHolder 1"/>
          <p:cNvSpPr>
            <a:spLocks noGrp="1"/>
          </p:cNvSpPr>
          <p:nvPr>
            <p:ph type="sldImg"/>
          </p:nvPr>
        </p:nvSpPr>
        <p:spPr>
          <a:xfrm>
            <a:off x="2514600" y="515880"/>
            <a:ext cx="4593960" cy="2584080"/>
          </a:xfrm>
          <a:prstGeom prst="rect">
            <a:avLst/>
          </a:prstGeom>
        </p:spPr>
      </p:sp>
      <p:sp>
        <p:nvSpPr>
          <p:cNvPr id="393"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Img"/>
          </p:nvPr>
        </p:nvSpPr>
        <p:spPr>
          <a:xfrm>
            <a:off x="139680" y="768240"/>
            <a:ext cx="6816240" cy="3833280"/>
          </a:xfrm>
          <a:prstGeom prst="rect">
            <a:avLst/>
          </a:prstGeom>
        </p:spPr>
      </p:sp>
      <p:sp>
        <p:nvSpPr>
          <p:cNvPr id="395" name="PlaceHolder 2"/>
          <p:cNvSpPr>
            <a:spLocks noGrp="1"/>
          </p:cNvSpPr>
          <p:nvPr>
            <p:ph type="body"/>
          </p:nvPr>
        </p:nvSpPr>
        <p:spPr>
          <a:xfrm>
            <a:off x="709560" y="4862160"/>
            <a:ext cx="5676120" cy="4601160"/>
          </a:xfrm>
          <a:prstGeom prst="rect">
            <a:avLst/>
          </a:prstGeom>
        </p:spPr>
        <p:txBody>
          <a:bodyPr lIns="94680" rIns="94680" tIns="47520" bIns="47520">
            <a:noAutofit/>
          </a:bodyPr>
          <a:p>
            <a:pPr marL="216000" indent="-212400">
              <a:lnSpc>
                <a:spcPct val="100000"/>
              </a:lnSpc>
              <a:tabLst>
                <a:tab algn="l" pos="0"/>
              </a:tabLst>
            </a:pPr>
            <a:r>
              <a:rPr b="0" lang="en-GB" sz="2000" spc="-1" strike="noStrike">
                <a:latin typeface="Arial"/>
              </a:rPr>
              <a:t>Thank you!</a:t>
            </a:r>
            <a:endParaRPr b="0" lang="en-GB" sz="2000" spc="-1" strike="noStrike">
              <a:latin typeface="Arial"/>
            </a:endParaRPr>
          </a:p>
        </p:txBody>
      </p:sp>
      <p:sp>
        <p:nvSpPr>
          <p:cNvPr id="396" name="Slide Number Placeholder 3"/>
          <p:cNvSpPr/>
          <p:nvPr/>
        </p:nvSpPr>
        <p:spPr>
          <a:xfrm>
            <a:off x="4020480" y="9720720"/>
            <a:ext cx="3073320" cy="508320"/>
          </a:xfrm>
          <a:prstGeom prst="rect">
            <a:avLst/>
          </a:prstGeom>
          <a:noFill/>
          <a:ln w="0">
            <a:noFill/>
          </a:ln>
        </p:spPr>
        <p:style>
          <a:lnRef idx="0"/>
          <a:fillRef idx="0"/>
          <a:effectRef idx="0"/>
          <a:fontRef idx="minor"/>
        </p:style>
        <p:txBody>
          <a:bodyPr lIns="94680" rIns="94680" tIns="47520" bIns="47520" anchor="b">
            <a:noAutofit/>
          </a:bodyPr>
          <a:p>
            <a:pPr algn="r">
              <a:lnSpc>
                <a:spcPct val="100000"/>
              </a:lnSpc>
            </a:pPr>
            <a:fld id="{E6F82958-E1F0-4F98-89DD-8A90066E4BD9}" type="slidenum">
              <a:rPr b="0" lang="en-GB" sz="1200" spc="-1" strike="noStrike">
                <a:solidFill>
                  <a:srgbClr val="000000"/>
                </a:solidFill>
                <a:latin typeface="+mn-lt"/>
                <a:ea typeface="+mn-ea"/>
              </a:rPr>
              <a:t>&lt;number&gt;</a:t>
            </a:fld>
            <a:endParaRPr b="0" lang="en-GB"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4F05ABF4-A1E7-4C60-AA3E-5570CE603CD6}" type="slidenum">
              <a:rPr b="0" lang="en-GB" sz="1200" spc="-1" strike="noStrike">
                <a:solidFill>
                  <a:srgbClr val="000000"/>
                </a:solidFill>
                <a:latin typeface="Garamond"/>
                <a:ea typeface="+mn-ea"/>
              </a:rPr>
              <a:t>16</a:t>
            </a:fld>
            <a:endParaRPr b="0" lang="en-GB" sz="1200" spc="-1" strike="noStrike">
              <a:latin typeface="Arial"/>
            </a:endParaRPr>
          </a:p>
        </p:txBody>
      </p:sp>
      <p:sp>
        <p:nvSpPr>
          <p:cNvPr id="359" name="PlaceHolder 1"/>
          <p:cNvSpPr>
            <a:spLocks noGrp="1"/>
          </p:cNvSpPr>
          <p:nvPr>
            <p:ph type="sldImg"/>
          </p:nvPr>
        </p:nvSpPr>
        <p:spPr>
          <a:xfrm>
            <a:off x="2514600" y="515880"/>
            <a:ext cx="4593960" cy="2584080"/>
          </a:xfrm>
          <a:prstGeom prst="rect">
            <a:avLst/>
          </a:prstGeom>
        </p:spPr>
      </p:sp>
      <p:sp>
        <p:nvSpPr>
          <p:cNvPr id="360"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9066AF9C-E4AA-4BB0-AB33-7BD6C444B845}" type="slidenum">
              <a:rPr b="0" lang="en-GB" sz="1200" spc="-1" strike="noStrike">
                <a:solidFill>
                  <a:srgbClr val="000000"/>
                </a:solidFill>
                <a:latin typeface="Garamond"/>
                <a:ea typeface="+mn-ea"/>
              </a:rPr>
              <a:t>16</a:t>
            </a:fld>
            <a:endParaRPr b="0" lang="en-GB" sz="1200" spc="-1" strike="noStrike">
              <a:latin typeface="Arial"/>
            </a:endParaRPr>
          </a:p>
        </p:txBody>
      </p:sp>
      <p:sp>
        <p:nvSpPr>
          <p:cNvPr id="362" name="PlaceHolder 1"/>
          <p:cNvSpPr>
            <a:spLocks noGrp="1"/>
          </p:cNvSpPr>
          <p:nvPr>
            <p:ph type="sldImg"/>
          </p:nvPr>
        </p:nvSpPr>
        <p:spPr>
          <a:xfrm>
            <a:off x="2514600" y="515880"/>
            <a:ext cx="4593960" cy="2584080"/>
          </a:xfrm>
          <a:prstGeom prst="rect">
            <a:avLst/>
          </a:prstGeom>
        </p:spPr>
      </p:sp>
      <p:sp>
        <p:nvSpPr>
          <p:cNvPr id="363"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B1372F90-89FC-46F2-BB16-517B09BEAF25}" type="slidenum">
              <a:rPr b="0" lang="en-GB" sz="1200" spc="-1" strike="noStrike">
                <a:solidFill>
                  <a:srgbClr val="000000"/>
                </a:solidFill>
                <a:latin typeface="Garamond"/>
                <a:ea typeface="+mn-ea"/>
              </a:rPr>
              <a:t>16</a:t>
            </a:fld>
            <a:endParaRPr b="0" lang="en-GB" sz="1200" spc="-1" strike="noStrike">
              <a:latin typeface="Arial"/>
            </a:endParaRPr>
          </a:p>
        </p:txBody>
      </p:sp>
      <p:sp>
        <p:nvSpPr>
          <p:cNvPr id="365" name="PlaceHolder 1"/>
          <p:cNvSpPr>
            <a:spLocks noGrp="1"/>
          </p:cNvSpPr>
          <p:nvPr>
            <p:ph type="sldImg"/>
          </p:nvPr>
        </p:nvSpPr>
        <p:spPr>
          <a:xfrm>
            <a:off x="2514600" y="515880"/>
            <a:ext cx="4593960" cy="2584080"/>
          </a:xfrm>
          <a:prstGeom prst="rect">
            <a:avLst/>
          </a:prstGeom>
        </p:spPr>
      </p:sp>
      <p:sp>
        <p:nvSpPr>
          <p:cNvPr id="366"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C396D238-00A5-472E-9BFC-357A9A194565}" type="slidenum">
              <a:rPr b="0" lang="en-GB" sz="1200" spc="-1" strike="noStrike">
                <a:solidFill>
                  <a:srgbClr val="000000"/>
                </a:solidFill>
                <a:latin typeface="Garamond"/>
                <a:ea typeface="+mn-ea"/>
              </a:rPr>
              <a:t>16</a:t>
            </a:fld>
            <a:endParaRPr b="0" lang="en-GB" sz="1200" spc="-1" strike="noStrike">
              <a:latin typeface="Arial"/>
            </a:endParaRPr>
          </a:p>
        </p:txBody>
      </p:sp>
      <p:sp>
        <p:nvSpPr>
          <p:cNvPr id="368" name="PlaceHolder 1"/>
          <p:cNvSpPr>
            <a:spLocks noGrp="1"/>
          </p:cNvSpPr>
          <p:nvPr>
            <p:ph type="sldImg"/>
          </p:nvPr>
        </p:nvSpPr>
        <p:spPr>
          <a:xfrm>
            <a:off x="2514600" y="515880"/>
            <a:ext cx="4593960" cy="2584080"/>
          </a:xfrm>
          <a:prstGeom prst="rect">
            <a:avLst/>
          </a:prstGeom>
        </p:spPr>
      </p:sp>
      <p:sp>
        <p:nvSpPr>
          <p:cNvPr id="369"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67DBB063-E705-4D7F-A8C7-4EA9CE2A244E}" type="slidenum">
              <a:rPr b="0" lang="en-GB" sz="1200" spc="-1" strike="noStrike">
                <a:solidFill>
                  <a:srgbClr val="000000"/>
                </a:solidFill>
                <a:latin typeface="Garamond"/>
                <a:ea typeface="+mn-ea"/>
              </a:rPr>
              <a:t>16</a:t>
            </a:fld>
            <a:endParaRPr b="0" lang="en-GB" sz="1200" spc="-1" strike="noStrike">
              <a:latin typeface="Arial"/>
            </a:endParaRPr>
          </a:p>
        </p:txBody>
      </p:sp>
      <p:sp>
        <p:nvSpPr>
          <p:cNvPr id="371" name="PlaceHolder 1"/>
          <p:cNvSpPr>
            <a:spLocks noGrp="1"/>
          </p:cNvSpPr>
          <p:nvPr>
            <p:ph type="sldImg"/>
          </p:nvPr>
        </p:nvSpPr>
        <p:spPr>
          <a:xfrm>
            <a:off x="2514600" y="515880"/>
            <a:ext cx="4593960" cy="2584080"/>
          </a:xfrm>
          <a:prstGeom prst="rect">
            <a:avLst/>
          </a:prstGeom>
        </p:spPr>
      </p:sp>
      <p:sp>
        <p:nvSpPr>
          <p:cNvPr id="372"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69B540D7-C386-4869-9F14-D34F8A65280A}" type="slidenum">
              <a:rPr b="0" lang="en-GB" sz="1200" spc="-1" strike="noStrike">
                <a:solidFill>
                  <a:srgbClr val="000000"/>
                </a:solidFill>
                <a:latin typeface="Garamond"/>
                <a:ea typeface="+mn-ea"/>
              </a:rPr>
              <a:t>16</a:t>
            </a:fld>
            <a:endParaRPr b="0" lang="en-GB" sz="1200" spc="-1" strike="noStrike">
              <a:latin typeface="Arial"/>
            </a:endParaRPr>
          </a:p>
        </p:txBody>
      </p:sp>
      <p:sp>
        <p:nvSpPr>
          <p:cNvPr id="374" name="PlaceHolder 1"/>
          <p:cNvSpPr>
            <a:spLocks noGrp="1"/>
          </p:cNvSpPr>
          <p:nvPr>
            <p:ph type="sldImg"/>
          </p:nvPr>
        </p:nvSpPr>
        <p:spPr>
          <a:xfrm>
            <a:off x="2514600" y="515880"/>
            <a:ext cx="4593960" cy="2584080"/>
          </a:xfrm>
          <a:prstGeom prst="rect">
            <a:avLst/>
          </a:prstGeom>
        </p:spPr>
      </p:sp>
      <p:sp>
        <p:nvSpPr>
          <p:cNvPr id="375"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9"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1"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3"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64"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8"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69"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0"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2"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4"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8"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0"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1"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3"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5"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6"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8"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9"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0"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1"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2"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3"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0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09"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1"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1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1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0"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21"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2"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4"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5"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6"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8"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9"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2"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4"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6"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7"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8"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9"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0"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1"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0"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47"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8"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9"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0"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1"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2"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3"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4"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5"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6" name="PlaceHolder 1"/>
          <p:cNvSpPr>
            <a:spLocks noGrp="1"/>
          </p:cNvSpPr>
          <p:nvPr>
            <p:ph type="title"/>
          </p:nvPr>
        </p:nvSpPr>
        <p:spPr>
          <a:xfrm>
            <a:off x="457200" y="205200"/>
            <a:ext cx="8228880" cy="85824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57" name="PlaceHolder 2"/>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94"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5"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6"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7"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8"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9"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0"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1"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2"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3" name="PlaceHolder 1"/>
          <p:cNvSpPr>
            <a:spLocks noGrp="1"/>
          </p:cNvSpPr>
          <p:nvPr>
            <p:ph type="title"/>
          </p:nvPr>
        </p:nvSpPr>
        <p:spPr>
          <a:xfrm>
            <a:off x="457200" y="205200"/>
            <a:ext cx="8228880" cy="85824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4" name="PlaceHolder 2"/>
          <p:cNvSpPr>
            <a:spLocks noGrp="1"/>
          </p:cNvSpPr>
          <p:nvPr>
            <p:ph type="body"/>
          </p:nvPr>
        </p:nvSpPr>
        <p:spPr>
          <a:xfrm>
            <a:off x="457200" y="1203480"/>
            <a:ext cx="4015440" cy="2982600"/>
          </a:xfrm>
          <a:prstGeom prst="rect">
            <a:avLst/>
          </a:prstGeom>
        </p:spPr>
        <p:txBody>
          <a:bodyPr lIns="0" rIns="0" tIns="0" bIns="0">
            <a:normAutofit fontScale="97000"/>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
        <p:nvSpPr>
          <p:cNvPr id="105" name="PlaceHolder 3"/>
          <p:cNvSpPr>
            <a:spLocks noGrp="1"/>
          </p:cNvSpPr>
          <p:nvPr>
            <p:ph type="body"/>
          </p:nvPr>
        </p:nvSpPr>
        <p:spPr>
          <a:xfrm>
            <a:off x="4674240" y="1203480"/>
            <a:ext cx="4015440" cy="2982600"/>
          </a:xfrm>
          <a:prstGeom prst="rect">
            <a:avLst/>
          </a:prstGeom>
        </p:spPr>
        <p:txBody>
          <a:bodyPr lIns="0" rIns="0" tIns="0" bIns="0">
            <a:normAutofit fontScale="97000"/>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8.xml"/>
</Relationships>
</file>

<file path=ppt/slides/_rels/slide33.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itle 1"/>
          <p:cNvSpPr/>
          <p:nvPr/>
        </p:nvSpPr>
        <p:spPr>
          <a:xfrm>
            <a:off x="323640" y="915480"/>
            <a:ext cx="8565120" cy="22284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br/>
            <a:br/>
            <a:r>
              <a:rPr b="1" lang="es-ES" sz="3200" spc="-1" strike="noStrike">
                <a:solidFill>
                  <a:srgbClr val="ffffff"/>
                </a:solidFill>
                <a:latin typeface="Arial "/>
                <a:ea typeface="DejaVu Sans"/>
              </a:rPr>
              <a:t>C</a:t>
            </a:r>
            <a:r>
              <a:rPr b="1" lang="es-ES" sz="3600" spc="-1" strike="noStrike">
                <a:solidFill>
                  <a:srgbClr val="ffffff"/>
                </a:solidFill>
                <a:latin typeface="Arial "/>
                <a:ea typeface="Arial"/>
              </a:rPr>
              <a:t>urso de capacitación continuada en materia de radioprotección para Médicos Radioterapeutas</a:t>
            </a:r>
            <a:br/>
            <a:br/>
            <a:br/>
            <a:endParaRPr b="0" lang="en-GB" sz="3600" spc="-1" strike="noStrike">
              <a:latin typeface="Arial"/>
            </a:endParaRPr>
          </a:p>
        </p:txBody>
      </p:sp>
      <p:sp>
        <p:nvSpPr>
          <p:cNvPr id="149" name="Subtitle 2"/>
          <p:cNvSpPr/>
          <p:nvPr/>
        </p:nvSpPr>
        <p:spPr>
          <a:xfrm>
            <a:off x="323640" y="2967840"/>
            <a:ext cx="8565120" cy="1688400"/>
          </a:xfrm>
          <a:prstGeom prst="rect">
            <a:avLst/>
          </a:prstGeom>
          <a:noFill/>
          <a:ln w="0">
            <a:noFill/>
          </a:ln>
        </p:spPr>
        <p:style>
          <a:lnRef idx="0"/>
          <a:fillRef idx="0"/>
          <a:effectRef idx="0"/>
          <a:fontRef idx="minor"/>
        </p:style>
        <p:txBody>
          <a:bodyPr lIns="90000" rIns="90000" tIns="45000" bIns="45000">
            <a:normAutofit fontScale="77000"/>
          </a:bodyPr>
          <a:p>
            <a:pPr algn="ctr">
              <a:lnSpc>
                <a:spcPct val="100000"/>
              </a:lnSpc>
              <a:spcBef>
                <a:spcPts val="561"/>
              </a:spcBef>
              <a:tabLst>
                <a:tab algn="l" pos="0"/>
              </a:tabLst>
            </a:pPr>
            <a:endParaRPr b="0" lang="en-GB" sz="1800" spc="-1" strike="noStrike">
              <a:latin typeface="Arial"/>
            </a:endParaRPr>
          </a:p>
          <a:p>
            <a:pPr>
              <a:lnSpc>
                <a:spcPct val="100000"/>
              </a:lnSpc>
              <a:tabLst>
                <a:tab algn="l" pos="0"/>
              </a:tabLst>
            </a:pPr>
            <a:r>
              <a:rPr b="1" lang="es-ES" sz="3800" spc="-1" strike="noStrike">
                <a:solidFill>
                  <a:srgbClr val="99ccff"/>
                </a:solidFill>
                <a:latin typeface="Arial "/>
                <a:ea typeface="DejaVu Sans"/>
              </a:rPr>
              <a:t>P-13 Accidentes de carácter Sistemáticos. Magnitud de las consecuencias.</a:t>
            </a:r>
            <a:endParaRPr b="0" lang="en-GB" sz="3800" spc="-1" strike="noStrike">
              <a:latin typeface="Arial"/>
            </a:endParaRPr>
          </a:p>
          <a:p>
            <a:pPr algn="ctr">
              <a:lnSpc>
                <a:spcPct val="100000"/>
              </a:lnSpc>
              <a:spcBef>
                <a:spcPts val="519"/>
              </a:spcBef>
              <a:tabLst>
                <a:tab algn="l" pos="0"/>
              </a:tabLst>
            </a:pPr>
            <a:endParaRPr b="0" lang="en-GB" sz="3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Rectangle 2"/>
          <p:cNvSpPr txBox="1"/>
          <p:nvPr/>
        </p:nvSpPr>
        <p:spPr>
          <a:xfrm>
            <a:off x="179280" y="483480"/>
            <a:ext cx="6912360" cy="2950560"/>
          </a:xfrm>
          <a:prstGeom prst="rect">
            <a:avLst/>
          </a:prstGeom>
          <a:noFill/>
          <a:ln w="0">
            <a:noFill/>
          </a:ln>
        </p:spPr>
        <p:txBody>
          <a:bodyPr lIns="0" rIns="0" tIns="0" bIns="0" anchor="ctr">
            <a:normAutofit/>
          </a:bodyPr>
          <a:p>
            <a:pPr algn="ctr">
              <a:lnSpc>
                <a:spcPct val="100000"/>
              </a:lnSpc>
            </a:pPr>
            <a:r>
              <a:rPr b="1" lang="es-ES_tradnl" sz="2800" spc="-1" strike="noStrike">
                <a:solidFill>
                  <a:srgbClr val="ffffff"/>
                </a:solidFill>
                <a:latin typeface="Arial"/>
              </a:rPr>
              <a:t>Sobre-exposición accidental de pacientes de radioterapia en Panamá, 2000</a:t>
            </a:r>
            <a:br/>
            <a:br/>
            <a:br/>
            <a:r>
              <a:rPr b="0" lang="es-ES_tradnl" sz="2800" spc="-1" strike="noStrike">
                <a:solidFill>
                  <a:srgbClr val="ffffff"/>
                </a:solidFill>
                <a:latin typeface="Arial"/>
              </a:rPr>
              <a:t> Problemas con introducción de datos en TPS</a:t>
            </a:r>
            <a:endParaRPr b="0" lang="es-ES" sz="2800" spc="-1" strike="noStrike">
              <a:solidFill>
                <a:srgbClr val="000000"/>
              </a:solidFill>
              <a:latin typeface="Arial"/>
            </a:endParaRPr>
          </a:p>
        </p:txBody>
      </p:sp>
      <p:pic>
        <p:nvPicPr>
          <p:cNvPr id="184" name="Picture 4" descr=""/>
          <p:cNvPicPr/>
          <p:nvPr/>
        </p:nvPicPr>
        <p:blipFill>
          <a:blip r:embed="rId1"/>
          <a:stretch/>
        </p:blipFill>
        <p:spPr>
          <a:xfrm>
            <a:off x="6973560" y="1419480"/>
            <a:ext cx="1826280" cy="3107520"/>
          </a:xfrm>
          <a:prstGeom prst="rect">
            <a:avLst/>
          </a:prstGeom>
          <a:ln w="0">
            <a:noFill/>
          </a:ln>
        </p:spPr>
      </p:pic>
      <p:sp>
        <p:nvSpPr>
          <p:cNvPr id="185"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Rectangle 3"/>
          <p:cNvSpPr/>
          <p:nvPr/>
        </p:nvSpPr>
        <p:spPr>
          <a:xfrm>
            <a:off x="149400" y="843480"/>
            <a:ext cx="5447520" cy="3840120"/>
          </a:xfrm>
          <a:prstGeom prst="rect">
            <a:avLst/>
          </a:prstGeom>
          <a:noFill/>
          <a:ln w="0">
            <a:noFill/>
          </a:ln>
        </p:spPr>
        <p:style>
          <a:lnRef idx="0"/>
          <a:fillRef idx="0"/>
          <a:effectRef idx="0"/>
          <a:fontRef idx="minor"/>
        </p:style>
        <p:txBody>
          <a:bodyPr>
            <a:noAutofit/>
          </a:bodyPr>
          <a:p>
            <a:pPr marL="716040" indent="-342720">
              <a:lnSpc>
                <a:spcPct val="100000"/>
              </a:lnSpc>
              <a:spcBef>
                <a:spcPts val="479"/>
              </a:spcBef>
              <a:buClr>
                <a:srgbClr val="ffffff"/>
              </a:buClr>
              <a:buSzPct val="185000"/>
              <a:buFont typeface="Arial"/>
              <a:buChar char="•"/>
            </a:pPr>
            <a:r>
              <a:rPr b="0" lang="es-ES_tradnl" sz="2400" spc="-1" strike="noStrike">
                <a:solidFill>
                  <a:srgbClr val="ffffff"/>
                </a:solidFill>
                <a:latin typeface="Arial "/>
                <a:ea typeface="DejaVu Sans"/>
              </a:rPr>
              <a:t>Se realizaban tratamientos Conformados 2D.</a:t>
            </a:r>
            <a:endParaRPr b="0" lang="en-GB" sz="2400" spc="-1" strike="noStrike">
              <a:latin typeface="Arial"/>
            </a:endParaRPr>
          </a:p>
          <a:p>
            <a:pPr marL="716040" indent="-342720">
              <a:lnSpc>
                <a:spcPct val="100000"/>
              </a:lnSpc>
              <a:spcBef>
                <a:spcPts val="479"/>
              </a:spcBef>
              <a:buClr>
                <a:srgbClr val="ffffff"/>
              </a:buClr>
              <a:buSzPct val="185000"/>
              <a:buFont typeface="Arial"/>
              <a:buChar char="•"/>
            </a:pPr>
            <a:r>
              <a:rPr b="0" lang="es-ES_tradnl" sz="2400" spc="-1" strike="noStrike">
                <a:solidFill>
                  <a:srgbClr val="ffffff"/>
                </a:solidFill>
                <a:latin typeface="Arial "/>
                <a:ea typeface="DejaVu Sans"/>
              </a:rPr>
              <a:t>El TPS permitía calcular las distribuciones de dosis para un máximo de cuatro bloques de protección.</a:t>
            </a:r>
            <a:endParaRPr b="0" lang="en-GB" sz="2400" spc="-1" strike="noStrike">
              <a:latin typeface="Arial"/>
            </a:endParaRPr>
          </a:p>
          <a:p>
            <a:pPr marL="636480" indent="-263160">
              <a:lnSpc>
                <a:spcPct val="100000"/>
              </a:lnSpc>
              <a:spcBef>
                <a:spcPts val="479"/>
              </a:spcBef>
              <a:buClr>
                <a:srgbClr val="ffffff"/>
              </a:buClr>
              <a:buSzPct val="185000"/>
              <a:buFont typeface="Arial"/>
              <a:buChar char="•"/>
            </a:pPr>
            <a:r>
              <a:rPr b="0" lang="es-ES_tradnl" sz="2400" spc="-1" strike="noStrike">
                <a:solidFill>
                  <a:srgbClr val="ffffff"/>
                </a:solidFill>
                <a:latin typeface="Arial "/>
                <a:ea typeface="DejaVu Sans"/>
              </a:rPr>
              <a:t>En Abril 2000, uno  de los radioterapeutas demandó un bloque adicional para tratamientos en la zona pélvica</a:t>
            </a:r>
            <a:endParaRPr b="0" lang="en-GB" sz="2400" spc="-1" strike="noStrike">
              <a:latin typeface="Arial"/>
            </a:endParaRPr>
          </a:p>
        </p:txBody>
      </p:sp>
      <p:pic>
        <p:nvPicPr>
          <p:cNvPr id="187" name="Picture 4" descr=""/>
          <p:cNvPicPr/>
          <p:nvPr/>
        </p:nvPicPr>
        <p:blipFill>
          <a:blip r:embed="rId1"/>
          <a:stretch/>
        </p:blipFill>
        <p:spPr>
          <a:xfrm>
            <a:off x="5597280" y="1419480"/>
            <a:ext cx="3546360" cy="2736000"/>
          </a:xfrm>
          <a:prstGeom prst="rect">
            <a:avLst/>
          </a:prstGeom>
          <a:ln w="0">
            <a:noFill/>
          </a:ln>
        </p:spPr>
      </p:pic>
      <p:sp>
        <p:nvSpPr>
          <p:cNvPr id="188"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3"/>
          <p:cNvSpPr/>
          <p:nvPr/>
        </p:nvSpPr>
        <p:spPr>
          <a:xfrm>
            <a:off x="149400" y="843480"/>
            <a:ext cx="5447520" cy="3840120"/>
          </a:xfrm>
          <a:prstGeom prst="rect">
            <a:avLst/>
          </a:prstGeom>
          <a:noFill/>
          <a:ln w="0">
            <a:noFill/>
          </a:ln>
        </p:spPr>
        <p:style>
          <a:lnRef idx="0"/>
          <a:fillRef idx="0"/>
          <a:effectRef idx="0"/>
          <a:fontRef idx="minor"/>
        </p:style>
        <p:txBody>
          <a:bodyPr>
            <a:noAutofit/>
          </a:bodyPr>
          <a:p>
            <a:pPr marL="716040" indent="-342720">
              <a:lnSpc>
                <a:spcPct val="100000"/>
              </a:lnSpc>
              <a:spcBef>
                <a:spcPts val="479"/>
              </a:spcBef>
              <a:buClr>
                <a:srgbClr val="ffffff"/>
              </a:buClr>
              <a:buSzPct val="185000"/>
              <a:buFont typeface="Arial"/>
              <a:buChar char="•"/>
            </a:pPr>
            <a:r>
              <a:rPr b="0" lang="es-ES_tradnl" sz="2400" spc="-1" strike="noStrike">
                <a:solidFill>
                  <a:srgbClr val="ffffff"/>
                </a:solidFill>
                <a:latin typeface="Arial "/>
                <a:ea typeface="DejaVu Sans"/>
              </a:rPr>
              <a:t>Para superar las limitaciones del TPS se ideó digitalizar varios bloque de una vez realizando un lazo interior y exterior.</a:t>
            </a:r>
            <a:endParaRPr b="0" lang="en-GB" sz="2400" spc="-1" strike="noStrike">
              <a:latin typeface="Arial"/>
            </a:endParaRPr>
          </a:p>
          <a:p>
            <a:pPr marL="716040" indent="-342720">
              <a:lnSpc>
                <a:spcPct val="100000"/>
              </a:lnSpc>
              <a:spcBef>
                <a:spcPts val="479"/>
              </a:spcBef>
              <a:buClr>
                <a:srgbClr val="ffffff"/>
              </a:buClr>
              <a:buSzPct val="185000"/>
              <a:buFont typeface="Arial"/>
              <a:buChar char="•"/>
            </a:pPr>
            <a:r>
              <a:rPr b="0" lang="es-ES_tradnl" sz="2400" spc="-1" strike="noStrike">
                <a:solidFill>
                  <a:srgbClr val="ffffff"/>
                </a:solidFill>
                <a:latin typeface="Arial "/>
                <a:ea typeface="DejaVu Sans"/>
              </a:rPr>
              <a:t>El TPS entendía que cada lazo era un bloque y por tanto quedaba disponibilidad para incluir el bloque central sin saltar ninguna alarma del TPS.</a:t>
            </a:r>
            <a:endParaRPr b="0" lang="en-GB" sz="2400" spc="-1" strike="noStrike">
              <a:latin typeface="Arial"/>
            </a:endParaRPr>
          </a:p>
        </p:txBody>
      </p:sp>
      <p:pic>
        <p:nvPicPr>
          <p:cNvPr id="190" name="Picture 4" descr=""/>
          <p:cNvPicPr/>
          <p:nvPr/>
        </p:nvPicPr>
        <p:blipFill>
          <a:blip r:embed="rId1"/>
          <a:stretch/>
        </p:blipFill>
        <p:spPr>
          <a:xfrm>
            <a:off x="5597280" y="1419480"/>
            <a:ext cx="3546360" cy="2736000"/>
          </a:xfrm>
          <a:prstGeom prst="rect">
            <a:avLst/>
          </a:prstGeom>
          <a:ln w="0">
            <a:noFill/>
          </a:ln>
        </p:spPr>
      </p:pic>
      <p:sp>
        <p:nvSpPr>
          <p:cNvPr id="191"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Rectangle 2"/>
          <p:cNvSpPr/>
          <p:nvPr/>
        </p:nvSpPr>
        <p:spPr>
          <a:xfrm>
            <a:off x="1143000" y="0"/>
            <a:ext cx="6857640" cy="5143320"/>
          </a:xfrm>
          <a:prstGeom prst="rect">
            <a:avLst/>
          </a:prstGeom>
          <a:solidFill>
            <a:schemeClr val="folHlink"/>
          </a:solidFill>
          <a:ln w="12700">
            <a:solidFill>
              <a:srgbClr val="000000"/>
            </a:solidFill>
            <a:miter/>
          </a:ln>
        </p:spPr>
        <p:style>
          <a:lnRef idx="0"/>
          <a:fillRef idx="0"/>
          <a:effectRef idx="0"/>
          <a:fontRef idx="minor"/>
        </p:style>
      </p:sp>
      <p:sp>
        <p:nvSpPr>
          <p:cNvPr id="193" name="Rectangle 3"/>
          <p:cNvSpPr/>
          <p:nvPr/>
        </p:nvSpPr>
        <p:spPr>
          <a:xfrm>
            <a:off x="2457360" y="542880"/>
            <a:ext cx="4343040" cy="4057200"/>
          </a:xfrm>
          <a:prstGeom prst="rect">
            <a:avLst/>
          </a:prstGeom>
          <a:solidFill>
            <a:schemeClr val="bg1"/>
          </a:solidFill>
          <a:ln w="38100">
            <a:solidFill>
              <a:srgbClr val="000000"/>
            </a:solidFill>
            <a:miter/>
          </a:ln>
        </p:spPr>
        <p:style>
          <a:lnRef idx="0"/>
          <a:fillRef idx="0"/>
          <a:effectRef idx="0"/>
          <a:fontRef idx="minor"/>
        </p:style>
      </p:sp>
      <p:sp>
        <p:nvSpPr>
          <p:cNvPr id="194" name="Line 4"/>
          <p:cNvSpPr/>
          <p:nvPr/>
        </p:nvSpPr>
        <p:spPr>
          <a:xfrm flipH="1">
            <a:off x="2457360" y="571320"/>
            <a:ext cx="1085760" cy="1428840"/>
          </a:xfrm>
          <a:prstGeom prst="line">
            <a:avLst/>
          </a:prstGeom>
          <a:ln w="9525">
            <a:solidFill>
              <a:srgbClr val="000000"/>
            </a:solidFill>
            <a:round/>
          </a:ln>
        </p:spPr>
        <p:style>
          <a:lnRef idx="0"/>
          <a:fillRef idx="0"/>
          <a:effectRef idx="0"/>
          <a:fontRef idx="minor"/>
        </p:style>
      </p:sp>
      <p:sp>
        <p:nvSpPr>
          <p:cNvPr id="195" name="Line 5"/>
          <p:cNvSpPr/>
          <p:nvPr/>
        </p:nvSpPr>
        <p:spPr>
          <a:xfrm>
            <a:off x="2457360" y="3429000"/>
            <a:ext cx="1257120" cy="1143000"/>
          </a:xfrm>
          <a:prstGeom prst="line">
            <a:avLst/>
          </a:prstGeom>
          <a:ln w="9525">
            <a:solidFill>
              <a:srgbClr val="000000"/>
            </a:solidFill>
            <a:round/>
          </a:ln>
        </p:spPr>
        <p:style>
          <a:lnRef idx="0"/>
          <a:fillRef idx="0"/>
          <a:effectRef idx="0"/>
          <a:fontRef idx="minor"/>
        </p:style>
      </p:sp>
      <p:sp>
        <p:nvSpPr>
          <p:cNvPr id="196" name="Line 6"/>
          <p:cNvSpPr/>
          <p:nvPr/>
        </p:nvSpPr>
        <p:spPr>
          <a:xfrm>
            <a:off x="5600520" y="571320"/>
            <a:ext cx="1200240" cy="1486080"/>
          </a:xfrm>
          <a:prstGeom prst="line">
            <a:avLst/>
          </a:prstGeom>
          <a:ln w="9525">
            <a:solidFill>
              <a:srgbClr val="000000"/>
            </a:solidFill>
            <a:round/>
          </a:ln>
        </p:spPr>
        <p:style>
          <a:lnRef idx="0"/>
          <a:fillRef idx="0"/>
          <a:effectRef idx="0"/>
          <a:fontRef idx="minor"/>
        </p:style>
      </p:sp>
      <p:sp>
        <p:nvSpPr>
          <p:cNvPr id="197" name="Line 7"/>
          <p:cNvSpPr/>
          <p:nvPr/>
        </p:nvSpPr>
        <p:spPr>
          <a:xfrm flipH="1">
            <a:off x="5543280" y="3371760"/>
            <a:ext cx="1257480" cy="1200240"/>
          </a:xfrm>
          <a:prstGeom prst="line">
            <a:avLst/>
          </a:prstGeom>
          <a:ln w="9525">
            <a:solidFill>
              <a:srgbClr val="000000"/>
            </a:solidFill>
            <a:round/>
          </a:ln>
        </p:spPr>
        <p:style>
          <a:lnRef idx="0"/>
          <a:fillRef idx="0"/>
          <a:effectRef idx="0"/>
          <a:fontRef idx="minor"/>
        </p:style>
      </p:sp>
      <p:sp>
        <p:nvSpPr>
          <p:cNvPr id="198" name="Text Box 8"/>
          <p:cNvSpPr/>
          <p:nvPr/>
        </p:nvSpPr>
        <p:spPr>
          <a:xfrm>
            <a:off x="5420520" y="460296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1</a:t>
            </a:r>
            <a:endParaRPr b="0" lang="en-GB" sz="1350" spc="-1" strike="noStrike">
              <a:latin typeface="Arial"/>
            </a:endParaRPr>
          </a:p>
        </p:txBody>
      </p:sp>
      <p:sp>
        <p:nvSpPr>
          <p:cNvPr id="199" name="Text Box 9"/>
          <p:cNvSpPr/>
          <p:nvPr/>
        </p:nvSpPr>
        <p:spPr>
          <a:xfrm>
            <a:off x="6906600" y="311688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2</a:t>
            </a:r>
            <a:endParaRPr b="0" lang="en-GB" sz="1350" spc="-1" strike="noStrike">
              <a:latin typeface="Arial"/>
            </a:endParaRPr>
          </a:p>
        </p:txBody>
      </p:sp>
      <p:sp>
        <p:nvSpPr>
          <p:cNvPr id="200" name="Text Box 10"/>
          <p:cNvSpPr/>
          <p:nvPr/>
        </p:nvSpPr>
        <p:spPr>
          <a:xfrm>
            <a:off x="6849360" y="437436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3</a:t>
            </a:r>
            <a:endParaRPr b="0" lang="en-GB" sz="1350" spc="-1" strike="noStrike">
              <a:latin typeface="Arial"/>
            </a:endParaRPr>
          </a:p>
        </p:txBody>
      </p:sp>
      <p:sp>
        <p:nvSpPr>
          <p:cNvPr id="201" name="Text Box 11"/>
          <p:cNvSpPr/>
          <p:nvPr/>
        </p:nvSpPr>
        <p:spPr>
          <a:xfrm>
            <a:off x="6849360" y="180252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4</a:t>
            </a:r>
            <a:endParaRPr b="0" lang="en-GB" sz="1350" spc="-1" strike="noStrike">
              <a:latin typeface="Arial"/>
            </a:endParaRPr>
          </a:p>
        </p:txBody>
      </p:sp>
      <p:sp>
        <p:nvSpPr>
          <p:cNvPr id="202" name="Text Box 12"/>
          <p:cNvSpPr/>
          <p:nvPr/>
        </p:nvSpPr>
        <p:spPr>
          <a:xfrm>
            <a:off x="5420520" y="8820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5</a:t>
            </a:r>
            <a:endParaRPr b="0" lang="en-GB" sz="1350" spc="-1" strike="noStrike">
              <a:latin typeface="Arial"/>
            </a:endParaRPr>
          </a:p>
        </p:txBody>
      </p:sp>
      <p:sp>
        <p:nvSpPr>
          <p:cNvPr id="203" name="Text Box 13"/>
          <p:cNvSpPr/>
          <p:nvPr/>
        </p:nvSpPr>
        <p:spPr>
          <a:xfrm>
            <a:off x="6735240" y="8820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6</a:t>
            </a:r>
            <a:endParaRPr b="0" lang="en-GB" sz="1350" spc="-1" strike="noStrike">
              <a:latin typeface="Arial"/>
            </a:endParaRPr>
          </a:p>
        </p:txBody>
      </p:sp>
      <p:sp>
        <p:nvSpPr>
          <p:cNvPr id="204" name="Text Box 14"/>
          <p:cNvSpPr/>
          <p:nvPr/>
        </p:nvSpPr>
        <p:spPr>
          <a:xfrm>
            <a:off x="2048760" y="174528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7</a:t>
            </a:r>
            <a:endParaRPr b="0" lang="en-GB" sz="1350" spc="-1" strike="noStrike">
              <a:latin typeface="Arial"/>
            </a:endParaRPr>
          </a:p>
        </p:txBody>
      </p:sp>
      <p:sp>
        <p:nvSpPr>
          <p:cNvPr id="205" name="Text Box 15"/>
          <p:cNvSpPr/>
          <p:nvPr/>
        </p:nvSpPr>
        <p:spPr>
          <a:xfrm>
            <a:off x="2048760" y="8820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9</a:t>
            </a:r>
            <a:endParaRPr b="0" lang="en-GB" sz="1350" spc="-1" strike="noStrike">
              <a:latin typeface="Arial"/>
            </a:endParaRPr>
          </a:p>
        </p:txBody>
      </p:sp>
      <p:sp>
        <p:nvSpPr>
          <p:cNvPr id="206" name="Text Box 16"/>
          <p:cNvSpPr/>
          <p:nvPr/>
        </p:nvSpPr>
        <p:spPr>
          <a:xfrm>
            <a:off x="1992240" y="3174120"/>
            <a:ext cx="35172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10</a:t>
            </a:r>
            <a:endParaRPr b="0" lang="en-GB" sz="1350" spc="-1" strike="noStrike">
              <a:latin typeface="Arial"/>
            </a:endParaRPr>
          </a:p>
        </p:txBody>
      </p:sp>
      <p:sp>
        <p:nvSpPr>
          <p:cNvPr id="207" name="Text Box 17"/>
          <p:cNvSpPr/>
          <p:nvPr/>
        </p:nvSpPr>
        <p:spPr>
          <a:xfrm>
            <a:off x="3534840" y="3096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8</a:t>
            </a:r>
            <a:endParaRPr b="0" lang="en-GB" sz="1350" spc="-1" strike="noStrike">
              <a:latin typeface="Arial"/>
            </a:endParaRPr>
          </a:p>
        </p:txBody>
      </p:sp>
      <p:sp>
        <p:nvSpPr>
          <p:cNvPr id="208" name="Text Box 18"/>
          <p:cNvSpPr/>
          <p:nvPr/>
        </p:nvSpPr>
        <p:spPr>
          <a:xfrm>
            <a:off x="3592080" y="4602960"/>
            <a:ext cx="3456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11</a:t>
            </a:r>
            <a:endParaRPr b="0" lang="en-GB" sz="1350" spc="-1" strike="noStrike">
              <a:latin typeface="Arial"/>
            </a:endParaRPr>
          </a:p>
        </p:txBody>
      </p:sp>
      <p:sp>
        <p:nvSpPr>
          <p:cNvPr id="209" name="Text Box 19"/>
          <p:cNvSpPr/>
          <p:nvPr/>
        </p:nvSpPr>
        <p:spPr>
          <a:xfrm>
            <a:off x="2106720" y="4602960"/>
            <a:ext cx="35172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000000"/>
                </a:solidFill>
                <a:latin typeface="Times New Roman"/>
                <a:ea typeface="DejaVu Sans"/>
              </a:rPr>
              <a:t>12</a:t>
            </a:r>
            <a:endParaRPr b="0" lang="en-GB" sz="1350" spc="-1" strike="noStrike">
              <a:latin typeface="Arial"/>
            </a:endParaRPr>
          </a:p>
        </p:txBody>
      </p:sp>
      <p:sp>
        <p:nvSpPr>
          <p:cNvPr id="210" name="Oval 20"/>
          <p:cNvSpPr/>
          <p:nvPr/>
        </p:nvSpPr>
        <p:spPr>
          <a:xfrm>
            <a:off x="2629080" y="400068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n-US" sz="1350" spc="-1" strike="noStrike">
                <a:solidFill>
                  <a:srgbClr val="000000"/>
                </a:solidFill>
                <a:latin typeface="Times New Roman"/>
                <a:ea typeface="DejaVu Sans"/>
              </a:rPr>
              <a:t>4</a:t>
            </a:r>
            <a:endParaRPr b="0" lang="en-GB" sz="1350" spc="-1" strike="noStrike">
              <a:latin typeface="Arial"/>
            </a:endParaRPr>
          </a:p>
        </p:txBody>
      </p:sp>
      <p:sp>
        <p:nvSpPr>
          <p:cNvPr id="211" name="Oval 21"/>
          <p:cNvSpPr/>
          <p:nvPr/>
        </p:nvSpPr>
        <p:spPr>
          <a:xfrm>
            <a:off x="6229440" y="405756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n-US" sz="1350" spc="-1" strike="noStrike">
                <a:solidFill>
                  <a:srgbClr val="000000"/>
                </a:solidFill>
                <a:latin typeface="Times New Roman"/>
                <a:ea typeface="DejaVu Sans"/>
              </a:rPr>
              <a:t>1</a:t>
            </a:r>
            <a:endParaRPr b="0" lang="en-GB" sz="1350" spc="-1" strike="noStrike">
              <a:latin typeface="Arial"/>
            </a:endParaRPr>
          </a:p>
        </p:txBody>
      </p:sp>
      <p:sp>
        <p:nvSpPr>
          <p:cNvPr id="212" name="Oval 22"/>
          <p:cNvSpPr/>
          <p:nvPr/>
        </p:nvSpPr>
        <p:spPr>
          <a:xfrm>
            <a:off x="6229440" y="80028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n-US" sz="1350" spc="-1" strike="noStrike">
                <a:solidFill>
                  <a:srgbClr val="000000"/>
                </a:solidFill>
                <a:latin typeface="Times New Roman"/>
                <a:ea typeface="DejaVu Sans"/>
              </a:rPr>
              <a:t>2</a:t>
            </a:r>
            <a:endParaRPr b="0" lang="en-GB" sz="1350" spc="-1" strike="noStrike">
              <a:latin typeface="Arial"/>
            </a:endParaRPr>
          </a:p>
        </p:txBody>
      </p:sp>
      <p:sp>
        <p:nvSpPr>
          <p:cNvPr id="213" name="Oval 23"/>
          <p:cNvSpPr/>
          <p:nvPr/>
        </p:nvSpPr>
        <p:spPr>
          <a:xfrm>
            <a:off x="2571840" y="85716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n-US" sz="1350" spc="-1" strike="noStrike">
                <a:solidFill>
                  <a:srgbClr val="000000"/>
                </a:solidFill>
                <a:latin typeface="Times New Roman"/>
                <a:ea typeface="DejaVu Sans"/>
              </a:rPr>
              <a:t>3</a:t>
            </a:r>
            <a:endParaRPr b="0" lang="en-GB" sz="1350" spc="-1" strike="noStrike">
              <a:latin typeface="Arial"/>
            </a:endParaRPr>
          </a:p>
        </p:txBody>
      </p:sp>
      <p:sp>
        <p:nvSpPr>
          <p:cNvPr id="214" name="Line 24"/>
          <p:cNvSpPr/>
          <p:nvPr/>
        </p:nvSpPr>
        <p:spPr>
          <a:xfrm>
            <a:off x="1771560" y="2571480"/>
            <a:ext cx="5543640" cy="360"/>
          </a:xfrm>
          <a:prstGeom prst="line">
            <a:avLst/>
          </a:prstGeom>
          <a:ln w="9525">
            <a:solidFill>
              <a:srgbClr val="000000"/>
            </a:solidFill>
            <a:round/>
          </a:ln>
        </p:spPr>
        <p:style>
          <a:lnRef idx="0"/>
          <a:fillRef idx="0"/>
          <a:effectRef idx="0"/>
          <a:fontRef idx="minor"/>
        </p:style>
      </p:sp>
      <p:sp>
        <p:nvSpPr>
          <p:cNvPr id="215" name="Oval 25"/>
          <p:cNvSpPr/>
          <p:nvPr/>
        </p:nvSpPr>
        <p:spPr>
          <a:xfrm>
            <a:off x="5543640" y="4514760"/>
            <a:ext cx="114120" cy="114120"/>
          </a:xfrm>
          <a:prstGeom prst="ellipse">
            <a:avLst/>
          </a:prstGeom>
          <a:solidFill>
            <a:srgbClr val="ff0000"/>
          </a:solidFill>
          <a:ln w="9525">
            <a:solidFill>
              <a:srgbClr val="000000"/>
            </a:solidFill>
            <a:round/>
          </a:ln>
        </p:spPr>
        <p:style>
          <a:lnRef idx="0"/>
          <a:fillRef idx="0"/>
          <a:effectRef idx="0"/>
          <a:fontRef idx="minor"/>
        </p:style>
      </p:sp>
      <p:sp>
        <p:nvSpPr>
          <p:cNvPr id="216" name="Oval 26"/>
          <p:cNvSpPr/>
          <p:nvPr/>
        </p:nvSpPr>
        <p:spPr>
          <a:xfrm>
            <a:off x="6743880" y="1943280"/>
            <a:ext cx="114120" cy="114120"/>
          </a:xfrm>
          <a:prstGeom prst="ellipse">
            <a:avLst/>
          </a:prstGeom>
          <a:solidFill>
            <a:srgbClr val="ff0000"/>
          </a:solidFill>
          <a:ln w="9525">
            <a:solidFill>
              <a:srgbClr val="000000"/>
            </a:solidFill>
            <a:round/>
          </a:ln>
        </p:spPr>
        <p:style>
          <a:lnRef idx="0"/>
          <a:fillRef idx="0"/>
          <a:effectRef idx="0"/>
          <a:fontRef idx="minor"/>
        </p:style>
      </p:sp>
      <p:sp>
        <p:nvSpPr>
          <p:cNvPr id="217" name="Oval 27"/>
          <p:cNvSpPr/>
          <p:nvPr/>
        </p:nvSpPr>
        <p:spPr>
          <a:xfrm>
            <a:off x="2400480" y="1943280"/>
            <a:ext cx="114120" cy="114120"/>
          </a:xfrm>
          <a:prstGeom prst="ellipse">
            <a:avLst/>
          </a:prstGeom>
          <a:solidFill>
            <a:srgbClr val="ff0000"/>
          </a:solidFill>
          <a:ln w="9525">
            <a:solidFill>
              <a:srgbClr val="000000"/>
            </a:solidFill>
            <a:round/>
          </a:ln>
        </p:spPr>
        <p:style>
          <a:lnRef idx="0"/>
          <a:fillRef idx="0"/>
          <a:effectRef idx="0"/>
          <a:fontRef idx="minor"/>
        </p:style>
      </p:sp>
      <p:sp>
        <p:nvSpPr>
          <p:cNvPr id="218" name="Oval 28"/>
          <p:cNvSpPr/>
          <p:nvPr/>
        </p:nvSpPr>
        <p:spPr>
          <a:xfrm>
            <a:off x="2400480" y="3371760"/>
            <a:ext cx="114120" cy="114120"/>
          </a:xfrm>
          <a:prstGeom prst="ellipse">
            <a:avLst/>
          </a:prstGeom>
          <a:solidFill>
            <a:srgbClr val="ff0000"/>
          </a:solidFill>
          <a:ln w="9525">
            <a:solidFill>
              <a:srgbClr val="000000"/>
            </a:solidFill>
            <a:round/>
          </a:ln>
        </p:spPr>
        <p:style>
          <a:lnRef idx="0"/>
          <a:fillRef idx="0"/>
          <a:effectRef idx="0"/>
          <a:fontRef idx="minor"/>
        </p:style>
      </p:sp>
      <p:sp>
        <p:nvSpPr>
          <p:cNvPr id="219" name="Line 29"/>
          <p:cNvSpPr/>
          <p:nvPr/>
        </p:nvSpPr>
        <p:spPr>
          <a:xfrm flipH="1" flipV="1">
            <a:off x="5543280" y="628560"/>
            <a:ext cx="1143000" cy="1428840"/>
          </a:xfrm>
          <a:prstGeom prst="line">
            <a:avLst/>
          </a:prstGeom>
          <a:ln w="76200">
            <a:solidFill>
              <a:srgbClr val="000000"/>
            </a:solidFill>
            <a:round/>
            <a:tailEnd len="med" type="arrow" w="med"/>
          </a:ln>
        </p:spPr>
        <p:style>
          <a:lnRef idx="0"/>
          <a:fillRef idx="0"/>
          <a:effectRef idx="0"/>
          <a:fontRef idx="minor"/>
        </p:style>
      </p:sp>
      <p:sp>
        <p:nvSpPr>
          <p:cNvPr id="220" name="Line 30"/>
          <p:cNvSpPr/>
          <p:nvPr/>
        </p:nvSpPr>
        <p:spPr>
          <a:xfrm>
            <a:off x="6914880" y="3371760"/>
            <a:ext cx="360" cy="914400"/>
          </a:xfrm>
          <a:prstGeom prst="line">
            <a:avLst/>
          </a:prstGeom>
          <a:ln w="76200">
            <a:solidFill>
              <a:srgbClr val="000000"/>
            </a:solidFill>
            <a:round/>
            <a:tailEnd len="med" type="arrow" w="med"/>
          </a:ln>
        </p:spPr>
        <p:style>
          <a:lnRef idx="0"/>
          <a:fillRef idx="0"/>
          <a:effectRef idx="0"/>
          <a:fontRef idx="minor"/>
        </p:style>
      </p:sp>
      <p:sp>
        <p:nvSpPr>
          <p:cNvPr id="221" name="Line 31"/>
          <p:cNvSpPr/>
          <p:nvPr/>
        </p:nvSpPr>
        <p:spPr>
          <a:xfrm flipH="1">
            <a:off x="5657760" y="4743360"/>
            <a:ext cx="1200240" cy="360"/>
          </a:xfrm>
          <a:prstGeom prst="line">
            <a:avLst/>
          </a:prstGeom>
          <a:ln w="76200">
            <a:solidFill>
              <a:srgbClr val="000000"/>
            </a:solidFill>
            <a:round/>
            <a:tailEnd len="med" type="arrow" w="med"/>
          </a:ln>
        </p:spPr>
        <p:style>
          <a:lnRef idx="0"/>
          <a:fillRef idx="0"/>
          <a:effectRef idx="0"/>
          <a:fontRef idx="minor"/>
        </p:style>
      </p:sp>
      <p:sp>
        <p:nvSpPr>
          <p:cNvPr id="222" name="Line 32"/>
          <p:cNvSpPr/>
          <p:nvPr/>
        </p:nvSpPr>
        <p:spPr>
          <a:xfrm flipV="1">
            <a:off x="2628720" y="628560"/>
            <a:ext cx="1028880" cy="1314360"/>
          </a:xfrm>
          <a:prstGeom prst="line">
            <a:avLst/>
          </a:prstGeom>
          <a:ln w="76200">
            <a:solidFill>
              <a:srgbClr val="000000"/>
            </a:solidFill>
            <a:round/>
            <a:tailEnd len="med" type="arrow" w="med"/>
          </a:ln>
        </p:spPr>
        <p:style>
          <a:lnRef idx="0"/>
          <a:fillRef idx="0"/>
          <a:effectRef idx="0"/>
          <a:fontRef idx="minor"/>
        </p:style>
      </p:sp>
      <p:sp>
        <p:nvSpPr>
          <p:cNvPr id="223" name="Line 33"/>
          <p:cNvSpPr/>
          <p:nvPr/>
        </p:nvSpPr>
        <p:spPr>
          <a:xfrm>
            <a:off x="5600520" y="457200"/>
            <a:ext cx="1200240" cy="360"/>
          </a:xfrm>
          <a:prstGeom prst="line">
            <a:avLst/>
          </a:prstGeom>
          <a:ln w="76200">
            <a:solidFill>
              <a:srgbClr val="000000"/>
            </a:solidFill>
            <a:round/>
            <a:tailEnd len="med" type="arrow" w="med"/>
          </a:ln>
        </p:spPr>
        <p:style>
          <a:lnRef idx="0"/>
          <a:fillRef idx="0"/>
          <a:effectRef idx="0"/>
          <a:fontRef idx="minor"/>
        </p:style>
      </p:sp>
      <p:sp>
        <p:nvSpPr>
          <p:cNvPr id="224" name="Line 34"/>
          <p:cNvSpPr/>
          <p:nvPr/>
        </p:nvSpPr>
        <p:spPr>
          <a:xfrm flipH="1">
            <a:off x="2571480" y="4743360"/>
            <a:ext cx="1200240" cy="360"/>
          </a:xfrm>
          <a:prstGeom prst="line">
            <a:avLst/>
          </a:prstGeom>
          <a:ln w="76200">
            <a:solidFill>
              <a:srgbClr val="000000"/>
            </a:solidFill>
            <a:round/>
            <a:tailEnd len="med" type="arrow" w="med"/>
          </a:ln>
        </p:spPr>
        <p:style>
          <a:lnRef idx="0"/>
          <a:fillRef idx="0"/>
          <a:effectRef idx="0"/>
          <a:fontRef idx="minor"/>
        </p:style>
      </p:sp>
      <p:sp>
        <p:nvSpPr>
          <p:cNvPr id="225" name="Line 35"/>
          <p:cNvSpPr/>
          <p:nvPr/>
        </p:nvSpPr>
        <p:spPr>
          <a:xfrm flipH="1">
            <a:off x="2457360" y="399960"/>
            <a:ext cx="1200240" cy="360"/>
          </a:xfrm>
          <a:prstGeom prst="line">
            <a:avLst/>
          </a:prstGeom>
          <a:ln w="76200">
            <a:solidFill>
              <a:srgbClr val="000000"/>
            </a:solidFill>
            <a:round/>
            <a:tailEnd len="med" type="arrow" w="med"/>
          </a:ln>
        </p:spPr>
        <p:style>
          <a:lnRef idx="0"/>
          <a:fillRef idx="0"/>
          <a:effectRef idx="0"/>
          <a:fontRef idx="minor"/>
        </p:style>
      </p:sp>
      <p:sp>
        <p:nvSpPr>
          <p:cNvPr id="226" name="Line 36"/>
          <p:cNvSpPr/>
          <p:nvPr/>
        </p:nvSpPr>
        <p:spPr>
          <a:xfrm flipV="1">
            <a:off x="5429160" y="3257280"/>
            <a:ext cx="1257120" cy="1257480"/>
          </a:xfrm>
          <a:prstGeom prst="line">
            <a:avLst/>
          </a:prstGeom>
          <a:ln w="76200">
            <a:solidFill>
              <a:srgbClr val="000000"/>
            </a:solidFill>
            <a:round/>
            <a:tailEnd len="med" type="arrow" w="med"/>
          </a:ln>
        </p:spPr>
        <p:style>
          <a:lnRef idx="0"/>
          <a:fillRef idx="0"/>
          <a:effectRef idx="0"/>
          <a:fontRef idx="minor"/>
        </p:style>
      </p:sp>
      <p:sp>
        <p:nvSpPr>
          <p:cNvPr id="227" name="Line 37"/>
          <p:cNvSpPr/>
          <p:nvPr/>
        </p:nvSpPr>
        <p:spPr>
          <a:xfrm>
            <a:off x="2571480" y="3429000"/>
            <a:ext cx="1200240" cy="1085760"/>
          </a:xfrm>
          <a:prstGeom prst="line">
            <a:avLst/>
          </a:prstGeom>
          <a:ln w="76200">
            <a:solidFill>
              <a:srgbClr val="000000"/>
            </a:solidFill>
            <a:round/>
            <a:tailEnd len="med" type="arrow" w="med"/>
          </a:ln>
        </p:spPr>
        <p:style>
          <a:lnRef idx="0"/>
          <a:fillRef idx="0"/>
          <a:effectRef idx="0"/>
          <a:fontRef idx="minor"/>
        </p:style>
      </p:sp>
      <p:sp>
        <p:nvSpPr>
          <p:cNvPr id="228" name="Line 38"/>
          <p:cNvSpPr/>
          <p:nvPr/>
        </p:nvSpPr>
        <p:spPr>
          <a:xfrm>
            <a:off x="6914880" y="628560"/>
            <a:ext cx="360" cy="914400"/>
          </a:xfrm>
          <a:prstGeom prst="line">
            <a:avLst/>
          </a:prstGeom>
          <a:ln w="76200">
            <a:solidFill>
              <a:srgbClr val="000000"/>
            </a:solidFill>
            <a:round/>
            <a:tailEnd len="med" type="arrow" w="med"/>
          </a:ln>
        </p:spPr>
        <p:style>
          <a:lnRef idx="0"/>
          <a:fillRef idx="0"/>
          <a:effectRef idx="0"/>
          <a:fontRef idx="minor"/>
        </p:style>
      </p:sp>
      <p:sp>
        <p:nvSpPr>
          <p:cNvPr id="229" name="Line 39"/>
          <p:cNvSpPr/>
          <p:nvPr/>
        </p:nvSpPr>
        <p:spPr>
          <a:xfrm>
            <a:off x="2228760" y="628560"/>
            <a:ext cx="360" cy="1085760"/>
          </a:xfrm>
          <a:prstGeom prst="line">
            <a:avLst/>
          </a:prstGeom>
          <a:ln w="76200">
            <a:solidFill>
              <a:srgbClr val="000000"/>
            </a:solidFill>
            <a:round/>
            <a:tailEnd len="med" type="arrow" w="med"/>
          </a:ln>
        </p:spPr>
        <p:style>
          <a:lnRef idx="0"/>
          <a:fillRef idx="0"/>
          <a:effectRef idx="0"/>
          <a:fontRef idx="minor"/>
        </p:style>
      </p:sp>
      <p:sp>
        <p:nvSpPr>
          <p:cNvPr id="230" name="Line 40"/>
          <p:cNvSpPr/>
          <p:nvPr/>
        </p:nvSpPr>
        <p:spPr>
          <a:xfrm flipV="1">
            <a:off x="2228760" y="3485880"/>
            <a:ext cx="360" cy="1086120"/>
          </a:xfrm>
          <a:prstGeom prst="line">
            <a:avLst/>
          </a:prstGeom>
          <a:ln w="76200">
            <a:solidFill>
              <a:srgbClr val="000000"/>
            </a:solidFill>
            <a:round/>
            <a:tailEnd len="med" type="arrow" w="med"/>
          </a:ln>
        </p:spPr>
        <p:style>
          <a:lnRef idx="0"/>
          <a:fillRef idx="0"/>
          <a:effectRef idx="0"/>
          <a:fontRef idx="minor"/>
        </p:style>
      </p:sp>
      <p:sp>
        <p:nvSpPr>
          <p:cNvPr id="231" name="Text Box 41"/>
          <p:cNvSpPr/>
          <p:nvPr/>
        </p:nvSpPr>
        <p:spPr>
          <a:xfrm>
            <a:off x="3537360" y="2020320"/>
            <a:ext cx="2276280" cy="7070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675"/>
              </a:spcBef>
            </a:pPr>
            <a:r>
              <a:rPr b="0" lang="en-US" sz="1350" spc="-1" strike="noStrike">
                <a:solidFill>
                  <a:srgbClr val="000000"/>
                </a:solidFill>
                <a:latin typeface="Arial"/>
                <a:ea typeface="DejaVu Sans"/>
              </a:rPr>
              <a:t>SECUENCIA DE ENTRADA DE CUATRO BLOQUES</a:t>
            </a:r>
            <a:endParaRPr b="0" lang="en-GB" sz="135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afterEffect" fill="hold" presetClass="entr" presetID="1">
                                  <p:stCondLst>
                                    <p:cond delay="0"/>
                                  </p:stCondLst>
                                  <p:childTnLst>
                                    <p:set>
                                      <p:cBhvr>
                                        <p:cTn id="6" dur="1" fill="hold">
                                          <p:stCondLst>
                                            <p:cond delay="499"/>
                                          </p:stCondLst>
                                        </p:cTn>
                                        <p:tgtEl>
                                          <p:spTgt spid="226"/>
                                        </p:tgtEl>
                                        <p:attrNameLst>
                                          <p:attrName>style.visibility</p:attrName>
                                        </p:attrNameLst>
                                      </p:cBhvr>
                                      <p:to>
                                        <p:strVal val="visible"/>
                                      </p:to>
                                    </p:set>
                                  </p:childTnLst>
                                </p:cTn>
                              </p:par>
                            </p:childTnLst>
                          </p:cTn>
                        </p:par>
                        <p:par>
                          <p:cTn id="7" nodeType="withEffect" fill="hold">
                            <p:stCondLst>
                              <p:cond delay="500"/>
                            </p:stCondLst>
                            <p:childTnLst>
                              <p:par>
                                <p:cTn id="8" nodeType="afterEffect" fill="hold" presetClass="entr" presetID="1">
                                  <p:stCondLst>
                                    <p:cond delay="0"/>
                                  </p:stCondLst>
                                  <p:childTnLst>
                                    <p:set>
                                      <p:cBhvr>
                                        <p:cTn id="9" dur="1" fill="hold">
                                          <p:stCondLst>
                                            <p:cond delay="499"/>
                                          </p:stCondLst>
                                        </p:cTn>
                                        <p:tgtEl>
                                          <p:spTgt spid="220"/>
                                        </p:tgtEl>
                                        <p:attrNameLst>
                                          <p:attrName>style.visibility</p:attrName>
                                        </p:attrNameLst>
                                      </p:cBhvr>
                                      <p:to>
                                        <p:strVal val="visible"/>
                                      </p:to>
                                    </p:set>
                                  </p:childTnLst>
                                </p:cTn>
                              </p:par>
                            </p:childTnLst>
                          </p:cTn>
                        </p:par>
                        <p:par>
                          <p:cTn id="10" nodeType="withEffect" fill="hold">
                            <p:stCondLst>
                              <p:cond delay="1000"/>
                            </p:stCondLst>
                            <p:childTnLst>
                              <p:par>
                                <p:cTn id="11" nodeType="afterEffect" fill="hold" presetClass="entr" presetID="1">
                                  <p:stCondLst>
                                    <p:cond delay="0"/>
                                  </p:stCondLst>
                                  <p:childTnLst>
                                    <p:set>
                                      <p:cBhvr>
                                        <p:cTn id="12" dur="1" fill="hold">
                                          <p:stCondLst>
                                            <p:cond delay="499"/>
                                          </p:stCondLst>
                                        </p:cTn>
                                        <p:tgtEl>
                                          <p:spTgt spid="221"/>
                                        </p:tgtEl>
                                        <p:attrNameLst>
                                          <p:attrName>style.visibility</p:attrName>
                                        </p:attrNameLst>
                                      </p:cBhvr>
                                      <p:to>
                                        <p:strVal val="visible"/>
                                      </p:to>
                                    </p:set>
                                  </p:childTnLst>
                                </p:cTn>
                              </p:par>
                            </p:childTnLst>
                          </p:cTn>
                        </p:par>
                        <p:par>
                          <p:cTn id="13" nodeType="withEffect" fill="hold">
                            <p:stCondLst>
                              <p:cond delay="1500"/>
                            </p:stCondLst>
                            <p:childTnLst>
                              <p:par>
                                <p:cTn id="14" nodeType="afterEffect" fill="hold" presetClass="entr" presetID="1">
                                  <p:stCondLst>
                                    <p:cond delay="0"/>
                                  </p:stCondLst>
                                  <p:childTnLst>
                                    <p:set>
                                      <p:cBhvr>
                                        <p:cTn id="15" dur="1" fill="hold">
                                          <p:stCondLst>
                                            <p:cond delay="499"/>
                                          </p:stCondLst>
                                        </p:cTn>
                                        <p:tgtEl>
                                          <p:spTgt spid="219"/>
                                        </p:tgtEl>
                                        <p:attrNameLst>
                                          <p:attrName>style.visibility</p:attrName>
                                        </p:attrNameLst>
                                      </p:cBhvr>
                                      <p:to>
                                        <p:strVal val="visible"/>
                                      </p:to>
                                    </p:set>
                                  </p:childTnLst>
                                </p:cTn>
                              </p:par>
                            </p:childTnLst>
                          </p:cTn>
                        </p:par>
                        <p:par>
                          <p:cTn id="16" nodeType="withEffect" fill="hold">
                            <p:stCondLst>
                              <p:cond delay="2000"/>
                            </p:stCondLst>
                            <p:childTnLst>
                              <p:par>
                                <p:cTn id="17" nodeType="afterEffect" fill="hold" presetClass="entr" presetID="1">
                                  <p:stCondLst>
                                    <p:cond delay="0"/>
                                  </p:stCondLst>
                                  <p:childTnLst>
                                    <p:set>
                                      <p:cBhvr>
                                        <p:cTn id="18" dur="1" fill="hold">
                                          <p:stCondLst>
                                            <p:cond delay="499"/>
                                          </p:stCondLst>
                                        </p:cTn>
                                        <p:tgtEl>
                                          <p:spTgt spid="223"/>
                                        </p:tgtEl>
                                        <p:attrNameLst>
                                          <p:attrName>style.visibility</p:attrName>
                                        </p:attrNameLst>
                                      </p:cBhvr>
                                      <p:to>
                                        <p:strVal val="visible"/>
                                      </p:to>
                                    </p:set>
                                  </p:childTnLst>
                                </p:cTn>
                              </p:par>
                            </p:childTnLst>
                          </p:cTn>
                        </p:par>
                        <p:par>
                          <p:cTn id="19" nodeType="withEffect" fill="hold">
                            <p:stCondLst>
                              <p:cond delay="2500"/>
                            </p:stCondLst>
                            <p:childTnLst>
                              <p:par>
                                <p:cTn id="20" nodeType="afterEffect" fill="hold" presetClass="entr" presetID="1">
                                  <p:stCondLst>
                                    <p:cond delay="0"/>
                                  </p:stCondLst>
                                  <p:childTnLst>
                                    <p:set>
                                      <p:cBhvr>
                                        <p:cTn id="21" dur="1" fill="hold">
                                          <p:stCondLst>
                                            <p:cond delay="499"/>
                                          </p:stCondLst>
                                        </p:cTn>
                                        <p:tgtEl>
                                          <p:spTgt spid="228"/>
                                        </p:tgtEl>
                                        <p:attrNameLst>
                                          <p:attrName>style.visibility</p:attrName>
                                        </p:attrNameLst>
                                      </p:cBhvr>
                                      <p:to>
                                        <p:strVal val="visible"/>
                                      </p:to>
                                    </p:set>
                                  </p:childTnLst>
                                </p:cTn>
                              </p:par>
                            </p:childTnLst>
                          </p:cTn>
                        </p:par>
                        <p:par>
                          <p:cTn id="22" nodeType="withEffect" fill="hold">
                            <p:stCondLst>
                              <p:cond delay="3000"/>
                            </p:stCondLst>
                            <p:childTnLst>
                              <p:par>
                                <p:cTn id="23" nodeType="afterEffect" fill="hold" presetClass="entr" presetID="1">
                                  <p:stCondLst>
                                    <p:cond delay="0"/>
                                  </p:stCondLst>
                                  <p:childTnLst>
                                    <p:set>
                                      <p:cBhvr>
                                        <p:cTn id="24" dur="1" fill="hold">
                                          <p:stCondLst>
                                            <p:cond delay="499"/>
                                          </p:stCondLst>
                                        </p:cTn>
                                        <p:tgtEl>
                                          <p:spTgt spid="222"/>
                                        </p:tgtEl>
                                        <p:attrNameLst>
                                          <p:attrName>style.visibility</p:attrName>
                                        </p:attrNameLst>
                                      </p:cBhvr>
                                      <p:to>
                                        <p:strVal val="visible"/>
                                      </p:to>
                                    </p:set>
                                  </p:childTnLst>
                                </p:cTn>
                              </p:par>
                            </p:childTnLst>
                          </p:cTn>
                        </p:par>
                        <p:par>
                          <p:cTn id="25" nodeType="withEffect" fill="hold">
                            <p:stCondLst>
                              <p:cond delay="3500"/>
                            </p:stCondLst>
                            <p:childTnLst>
                              <p:par>
                                <p:cTn id="26" nodeType="afterEffect" fill="hold" presetClass="entr" presetID="1">
                                  <p:stCondLst>
                                    <p:cond delay="0"/>
                                  </p:stCondLst>
                                  <p:childTnLst>
                                    <p:set>
                                      <p:cBhvr>
                                        <p:cTn id="27" dur="1" fill="hold">
                                          <p:stCondLst>
                                            <p:cond delay="499"/>
                                          </p:stCondLst>
                                        </p:cTn>
                                        <p:tgtEl>
                                          <p:spTgt spid="225"/>
                                        </p:tgtEl>
                                        <p:attrNameLst>
                                          <p:attrName>style.visibility</p:attrName>
                                        </p:attrNameLst>
                                      </p:cBhvr>
                                      <p:to>
                                        <p:strVal val="visible"/>
                                      </p:to>
                                    </p:set>
                                  </p:childTnLst>
                                </p:cTn>
                              </p:par>
                            </p:childTnLst>
                          </p:cTn>
                        </p:par>
                        <p:par>
                          <p:cTn id="28" nodeType="withEffect" fill="hold">
                            <p:stCondLst>
                              <p:cond delay="4000"/>
                            </p:stCondLst>
                            <p:childTnLst>
                              <p:par>
                                <p:cTn id="29" nodeType="afterEffect" fill="hold" presetClass="entr" presetID="1">
                                  <p:stCondLst>
                                    <p:cond delay="0"/>
                                  </p:stCondLst>
                                  <p:childTnLst>
                                    <p:set>
                                      <p:cBhvr>
                                        <p:cTn id="30" dur="1" fill="hold">
                                          <p:stCondLst>
                                            <p:cond delay="499"/>
                                          </p:stCondLst>
                                        </p:cTn>
                                        <p:tgtEl>
                                          <p:spTgt spid="229"/>
                                        </p:tgtEl>
                                        <p:attrNameLst>
                                          <p:attrName>style.visibility</p:attrName>
                                        </p:attrNameLst>
                                      </p:cBhvr>
                                      <p:to>
                                        <p:strVal val="visible"/>
                                      </p:to>
                                    </p:set>
                                  </p:childTnLst>
                                </p:cTn>
                              </p:par>
                            </p:childTnLst>
                          </p:cTn>
                        </p:par>
                        <p:par>
                          <p:cTn id="31" nodeType="withEffect" fill="hold">
                            <p:stCondLst>
                              <p:cond delay="4500"/>
                            </p:stCondLst>
                            <p:childTnLst>
                              <p:par>
                                <p:cTn id="32" nodeType="afterEffect" fill="hold" presetClass="entr" presetID="1">
                                  <p:stCondLst>
                                    <p:cond delay="0"/>
                                  </p:stCondLst>
                                  <p:childTnLst>
                                    <p:set>
                                      <p:cBhvr>
                                        <p:cTn id="33" dur="1" fill="hold">
                                          <p:stCondLst>
                                            <p:cond delay="499"/>
                                          </p:stCondLst>
                                        </p:cTn>
                                        <p:tgtEl>
                                          <p:spTgt spid="227"/>
                                        </p:tgtEl>
                                        <p:attrNameLst>
                                          <p:attrName>style.visibility</p:attrName>
                                        </p:attrNameLst>
                                      </p:cBhvr>
                                      <p:to>
                                        <p:strVal val="visible"/>
                                      </p:to>
                                    </p:set>
                                  </p:childTnLst>
                                </p:cTn>
                              </p:par>
                            </p:childTnLst>
                          </p:cTn>
                        </p:par>
                        <p:par>
                          <p:cTn id="34" nodeType="withEffect" fill="hold">
                            <p:stCondLst>
                              <p:cond delay="5000"/>
                            </p:stCondLst>
                            <p:childTnLst>
                              <p:par>
                                <p:cTn id="35" nodeType="afterEffect" fill="hold" presetClass="entr" presetID="1">
                                  <p:stCondLst>
                                    <p:cond delay="0"/>
                                  </p:stCondLst>
                                  <p:childTnLst>
                                    <p:set>
                                      <p:cBhvr>
                                        <p:cTn id="36" dur="1" fill="hold">
                                          <p:stCondLst>
                                            <p:cond delay="499"/>
                                          </p:stCondLst>
                                        </p:cTn>
                                        <p:tgtEl>
                                          <p:spTgt spid="224"/>
                                        </p:tgtEl>
                                        <p:attrNameLst>
                                          <p:attrName>style.visibility</p:attrName>
                                        </p:attrNameLst>
                                      </p:cBhvr>
                                      <p:to>
                                        <p:strVal val="visible"/>
                                      </p:to>
                                    </p:set>
                                  </p:childTnLst>
                                </p:cTn>
                              </p:par>
                            </p:childTnLst>
                          </p:cTn>
                        </p:par>
                        <p:par>
                          <p:cTn id="37" nodeType="withEffect" fill="hold">
                            <p:stCondLst>
                              <p:cond delay="5500"/>
                            </p:stCondLst>
                            <p:childTnLst>
                              <p:par>
                                <p:cTn id="38" nodeType="afterEffect" fill="hold" presetClass="entr" presetID="1">
                                  <p:stCondLst>
                                    <p:cond delay="0"/>
                                  </p:stCondLst>
                                  <p:childTnLst>
                                    <p:set>
                                      <p:cBhvr>
                                        <p:cTn id="39" dur="1" fill="hold">
                                          <p:stCondLst>
                                            <p:cond delay="499"/>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Rectangle 2"/>
          <p:cNvSpPr/>
          <p:nvPr/>
        </p:nvSpPr>
        <p:spPr>
          <a:xfrm>
            <a:off x="1143000" y="0"/>
            <a:ext cx="6857640" cy="5143320"/>
          </a:xfrm>
          <a:prstGeom prst="rect">
            <a:avLst/>
          </a:prstGeom>
          <a:solidFill>
            <a:schemeClr val="bg2"/>
          </a:solidFill>
          <a:ln w="12700">
            <a:solidFill>
              <a:srgbClr val="000000"/>
            </a:solidFill>
            <a:miter/>
          </a:ln>
        </p:spPr>
        <p:style>
          <a:lnRef idx="0"/>
          <a:fillRef idx="0"/>
          <a:effectRef idx="0"/>
          <a:fontRef idx="minor"/>
        </p:style>
      </p:sp>
      <p:sp>
        <p:nvSpPr>
          <p:cNvPr id="233" name="Rectangle 3"/>
          <p:cNvSpPr/>
          <p:nvPr/>
        </p:nvSpPr>
        <p:spPr>
          <a:xfrm>
            <a:off x="2400480" y="542880"/>
            <a:ext cx="4343040" cy="4057200"/>
          </a:xfrm>
          <a:prstGeom prst="rect">
            <a:avLst/>
          </a:prstGeom>
          <a:solidFill>
            <a:schemeClr val="bg1"/>
          </a:solidFill>
          <a:ln w="38100">
            <a:solidFill>
              <a:srgbClr val="000000"/>
            </a:solidFill>
            <a:miter/>
          </a:ln>
        </p:spPr>
        <p:style>
          <a:lnRef idx="0"/>
          <a:fillRef idx="0"/>
          <a:effectRef idx="0"/>
          <a:fontRef idx="minor"/>
        </p:style>
      </p:sp>
      <p:sp>
        <p:nvSpPr>
          <p:cNvPr id="234" name="Line 4"/>
          <p:cNvSpPr/>
          <p:nvPr/>
        </p:nvSpPr>
        <p:spPr>
          <a:xfrm flipH="1">
            <a:off x="2457360" y="571320"/>
            <a:ext cx="1085760" cy="1428840"/>
          </a:xfrm>
          <a:prstGeom prst="line">
            <a:avLst/>
          </a:prstGeom>
          <a:ln w="9525">
            <a:solidFill>
              <a:srgbClr val="000000"/>
            </a:solidFill>
            <a:round/>
          </a:ln>
        </p:spPr>
        <p:style>
          <a:lnRef idx="0"/>
          <a:fillRef idx="0"/>
          <a:effectRef idx="0"/>
          <a:fontRef idx="minor"/>
        </p:style>
      </p:sp>
      <p:sp>
        <p:nvSpPr>
          <p:cNvPr id="235" name="Line 5"/>
          <p:cNvSpPr/>
          <p:nvPr/>
        </p:nvSpPr>
        <p:spPr>
          <a:xfrm>
            <a:off x="2457360" y="3429000"/>
            <a:ext cx="1257120" cy="1143000"/>
          </a:xfrm>
          <a:prstGeom prst="line">
            <a:avLst/>
          </a:prstGeom>
          <a:ln w="9525">
            <a:solidFill>
              <a:srgbClr val="000000"/>
            </a:solidFill>
            <a:round/>
          </a:ln>
        </p:spPr>
        <p:style>
          <a:lnRef idx="0"/>
          <a:fillRef idx="0"/>
          <a:effectRef idx="0"/>
          <a:fontRef idx="minor"/>
        </p:style>
      </p:sp>
      <p:sp>
        <p:nvSpPr>
          <p:cNvPr id="236" name="Line 6"/>
          <p:cNvSpPr/>
          <p:nvPr/>
        </p:nvSpPr>
        <p:spPr>
          <a:xfrm>
            <a:off x="5600520" y="571320"/>
            <a:ext cx="1200240" cy="1486080"/>
          </a:xfrm>
          <a:prstGeom prst="line">
            <a:avLst/>
          </a:prstGeom>
          <a:ln w="9525">
            <a:solidFill>
              <a:srgbClr val="000000"/>
            </a:solidFill>
            <a:round/>
          </a:ln>
        </p:spPr>
        <p:style>
          <a:lnRef idx="0"/>
          <a:fillRef idx="0"/>
          <a:effectRef idx="0"/>
          <a:fontRef idx="minor"/>
        </p:style>
      </p:sp>
      <p:sp>
        <p:nvSpPr>
          <p:cNvPr id="237" name="Line 7"/>
          <p:cNvSpPr/>
          <p:nvPr/>
        </p:nvSpPr>
        <p:spPr>
          <a:xfrm flipH="1">
            <a:off x="5543280" y="3371760"/>
            <a:ext cx="1257480" cy="1200240"/>
          </a:xfrm>
          <a:prstGeom prst="line">
            <a:avLst/>
          </a:prstGeom>
          <a:ln w="9525">
            <a:solidFill>
              <a:srgbClr val="000000"/>
            </a:solidFill>
            <a:round/>
          </a:ln>
        </p:spPr>
        <p:style>
          <a:lnRef idx="0"/>
          <a:fillRef idx="0"/>
          <a:effectRef idx="0"/>
          <a:fontRef idx="minor"/>
        </p:style>
      </p:sp>
      <p:sp>
        <p:nvSpPr>
          <p:cNvPr id="238" name="Text Box 8"/>
          <p:cNvSpPr/>
          <p:nvPr/>
        </p:nvSpPr>
        <p:spPr>
          <a:xfrm>
            <a:off x="5259960" y="417204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_tradnl" sz="1350" spc="-1" strike="noStrike">
                <a:solidFill>
                  <a:srgbClr val="000000"/>
                </a:solidFill>
                <a:latin typeface="Times New Roman"/>
                <a:ea typeface="DejaVu Sans"/>
              </a:rPr>
              <a:t>1</a:t>
            </a:r>
            <a:endParaRPr b="0" lang="en-GB" sz="1350" spc="-1" strike="noStrike">
              <a:latin typeface="Arial"/>
            </a:endParaRPr>
          </a:p>
        </p:txBody>
      </p:sp>
      <p:sp>
        <p:nvSpPr>
          <p:cNvPr id="239" name="Text Box 9"/>
          <p:cNvSpPr/>
          <p:nvPr/>
        </p:nvSpPr>
        <p:spPr>
          <a:xfrm>
            <a:off x="6515280" y="3029040"/>
            <a:ext cx="228240" cy="29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_tradnl" sz="1350" spc="-1" strike="noStrike">
                <a:solidFill>
                  <a:srgbClr val="000000"/>
                </a:solidFill>
                <a:latin typeface="Times New Roman"/>
                <a:ea typeface="DejaVu Sans"/>
              </a:rPr>
              <a:t>2</a:t>
            </a:r>
            <a:endParaRPr b="0" lang="en-GB" sz="1350" spc="-1" strike="noStrike">
              <a:latin typeface="Arial"/>
            </a:endParaRPr>
          </a:p>
        </p:txBody>
      </p:sp>
      <p:sp>
        <p:nvSpPr>
          <p:cNvPr id="240" name="Text Box 10"/>
          <p:cNvSpPr/>
          <p:nvPr/>
        </p:nvSpPr>
        <p:spPr>
          <a:xfrm>
            <a:off x="6974640" y="462924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i="1" lang="es-ES_tradnl" sz="1350" spc="-1" strike="noStrike">
                <a:solidFill>
                  <a:srgbClr val="000000"/>
                </a:solidFill>
                <a:latin typeface="Times New Roman"/>
                <a:ea typeface="DejaVu Sans"/>
              </a:rPr>
              <a:t>9</a:t>
            </a:r>
            <a:endParaRPr b="0" lang="en-GB" sz="1350" spc="-1" strike="noStrike">
              <a:latin typeface="Arial"/>
            </a:endParaRPr>
          </a:p>
        </p:txBody>
      </p:sp>
      <p:sp>
        <p:nvSpPr>
          <p:cNvPr id="241" name="Text Box 11"/>
          <p:cNvSpPr/>
          <p:nvPr/>
        </p:nvSpPr>
        <p:spPr>
          <a:xfrm>
            <a:off x="6918120" y="171360"/>
            <a:ext cx="35172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i="1" lang="es-ES_tradnl" sz="1350" spc="-1" strike="noStrike">
                <a:solidFill>
                  <a:srgbClr val="000000"/>
                </a:solidFill>
                <a:latin typeface="Times New Roman"/>
                <a:ea typeface="DejaVu Sans"/>
              </a:rPr>
              <a:t>10</a:t>
            </a:r>
            <a:endParaRPr b="0" lang="en-GB" sz="1350" spc="-1" strike="noStrike">
              <a:latin typeface="Arial"/>
            </a:endParaRPr>
          </a:p>
        </p:txBody>
      </p:sp>
      <p:sp>
        <p:nvSpPr>
          <p:cNvPr id="242" name="Text Box 12"/>
          <p:cNvSpPr/>
          <p:nvPr/>
        </p:nvSpPr>
        <p:spPr>
          <a:xfrm>
            <a:off x="2059920" y="171360"/>
            <a:ext cx="34272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i="1" lang="es-ES_tradnl" sz="1350" spc="-1" strike="noStrike">
                <a:solidFill>
                  <a:srgbClr val="000000"/>
                </a:solidFill>
                <a:latin typeface="Times New Roman"/>
                <a:ea typeface="DejaVu Sans"/>
              </a:rPr>
              <a:t>11</a:t>
            </a:r>
            <a:endParaRPr b="0" lang="en-GB" sz="1350" spc="-1" strike="noStrike">
              <a:latin typeface="Arial"/>
            </a:endParaRPr>
          </a:p>
        </p:txBody>
      </p:sp>
      <p:sp>
        <p:nvSpPr>
          <p:cNvPr id="243" name="Text Box 13"/>
          <p:cNvSpPr/>
          <p:nvPr/>
        </p:nvSpPr>
        <p:spPr>
          <a:xfrm>
            <a:off x="2060280" y="4629240"/>
            <a:ext cx="35172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i="1" lang="es-ES_tradnl" sz="1350" spc="-1" strike="noStrike">
                <a:solidFill>
                  <a:srgbClr val="000000"/>
                </a:solidFill>
                <a:latin typeface="Times New Roman"/>
                <a:ea typeface="DejaVu Sans"/>
              </a:rPr>
              <a:t>12</a:t>
            </a:r>
            <a:endParaRPr b="0" lang="en-GB" sz="1350" spc="-1" strike="noStrike">
              <a:latin typeface="Arial"/>
            </a:endParaRPr>
          </a:p>
        </p:txBody>
      </p:sp>
      <p:sp>
        <p:nvSpPr>
          <p:cNvPr id="244" name="Text Box 14"/>
          <p:cNvSpPr/>
          <p:nvPr/>
        </p:nvSpPr>
        <p:spPr>
          <a:xfrm>
            <a:off x="6517440" y="182880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_tradnl" sz="1350" spc="-1" strike="noStrike">
                <a:solidFill>
                  <a:srgbClr val="000000"/>
                </a:solidFill>
                <a:latin typeface="Times New Roman"/>
                <a:ea typeface="DejaVu Sans"/>
              </a:rPr>
              <a:t>3</a:t>
            </a:r>
            <a:endParaRPr b="0" lang="en-GB" sz="1350" spc="-1" strike="noStrike">
              <a:latin typeface="Arial"/>
            </a:endParaRPr>
          </a:p>
        </p:txBody>
      </p:sp>
      <p:sp>
        <p:nvSpPr>
          <p:cNvPr id="245" name="Text Box 15"/>
          <p:cNvSpPr/>
          <p:nvPr/>
        </p:nvSpPr>
        <p:spPr>
          <a:xfrm>
            <a:off x="5317200" y="57168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_tradnl" sz="1350" spc="-1" strike="noStrike">
                <a:solidFill>
                  <a:srgbClr val="000000"/>
                </a:solidFill>
                <a:latin typeface="Times New Roman"/>
                <a:ea typeface="DejaVu Sans"/>
              </a:rPr>
              <a:t>4</a:t>
            </a:r>
            <a:endParaRPr b="0" lang="en-GB" sz="1350" spc="-1" strike="noStrike">
              <a:latin typeface="Arial"/>
            </a:endParaRPr>
          </a:p>
        </p:txBody>
      </p:sp>
      <p:sp>
        <p:nvSpPr>
          <p:cNvPr id="246" name="Text Box 16"/>
          <p:cNvSpPr/>
          <p:nvPr/>
        </p:nvSpPr>
        <p:spPr>
          <a:xfrm>
            <a:off x="3545640" y="57168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_tradnl" sz="1350" spc="-1" strike="noStrike">
                <a:solidFill>
                  <a:srgbClr val="000000"/>
                </a:solidFill>
                <a:latin typeface="Times New Roman"/>
                <a:ea typeface="DejaVu Sans"/>
              </a:rPr>
              <a:t>5</a:t>
            </a:r>
            <a:endParaRPr b="0" lang="en-GB" sz="1350" spc="-1" strike="noStrike">
              <a:latin typeface="Arial"/>
            </a:endParaRPr>
          </a:p>
        </p:txBody>
      </p:sp>
      <p:sp>
        <p:nvSpPr>
          <p:cNvPr id="247" name="Text Box 17"/>
          <p:cNvSpPr/>
          <p:nvPr/>
        </p:nvSpPr>
        <p:spPr>
          <a:xfrm>
            <a:off x="2516760" y="182880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_tradnl" sz="1350" spc="-1" strike="noStrike">
                <a:solidFill>
                  <a:srgbClr val="000000"/>
                </a:solidFill>
                <a:latin typeface="Times New Roman"/>
                <a:ea typeface="DejaVu Sans"/>
              </a:rPr>
              <a:t>6</a:t>
            </a:r>
            <a:endParaRPr b="0" lang="en-GB" sz="1350" spc="-1" strike="noStrike">
              <a:latin typeface="Arial"/>
            </a:endParaRPr>
          </a:p>
        </p:txBody>
      </p:sp>
      <p:sp>
        <p:nvSpPr>
          <p:cNvPr id="248" name="Text Box 18"/>
          <p:cNvSpPr/>
          <p:nvPr/>
        </p:nvSpPr>
        <p:spPr>
          <a:xfrm>
            <a:off x="2516760" y="3029040"/>
            <a:ext cx="266400" cy="295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_tradnl" sz="1350" spc="-1" strike="noStrike">
                <a:solidFill>
                  <a:srgbClr val="000000"/>
                </a:solidFill>
                <a:latin typeface="Times New Roman"/>
                <a:ea typeface="DejaVu Sans"/>
              </a:rPr>
              <a:t>7</a:t>
            </a:r>
            <a:endParaRPr b="0" lang="en-GB" sz="1350" spc="-1" strike="noStrike">
              <a:latin typeface="Arial"/>
            </a:endParaRPr>
          </a:p>
        </p:txBody>
      </p:sp>
      <p:sp>
        <p:nvSpPr>
          <p:cNvPr id="249" name="Text Box 19"/>
          <p:cNvSpPr/>
          <p:nvPr/>
        </p:nvSpPr>
        <p:spPr>
          <a:xfrm>
            <a:off x="3714840" y="4172040"/>
            <a:ext cx="241200" cy="29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_tradnl" sz="1350" spc="-1" strike="noStrike">
                <a:solidFill>
                  <a:srgbClr val="000000"/>
                </a:solidFill>
                <a:latin typeface="Times New Roman"/>
                <a:ea typeface="DejaVu Sans"/>
              </a:rPr>
              <a:t>8</a:t>
            </a:r>
            <a:endParaRPr b="0" lang="en-GB" sz="1350" spc="-1" strike="noStrike">
              <a:latin typeface="Arial"/>
            </a:endParaRPr>
          </a:p>
        </p:txBody>
      </p:sp>
      <p:sp>
        <p:nvSpPr>
          <p:cNvPr id="250" name="Oval 20"/>
          <p:cNvSpPr/>
          <p:nvPr/>
        </p:nvSpPr>
        <p:spPr>
          <a:xfrm>
            <a:off x="2629080" y="400068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s-ES_tradnl" sz="1350" spc="-1" strike="noStrike">
                <a:solidFill>
                  <a:srgbClr val="000000"/>
                </a:solidFill>
                <a:latin typeface="Times New Roman"/>
                <a:ea typeface="DejaVu Sans"/>
              </a:rPr>
              <a:t>4</a:t>
            </a:r>
            <a:endParaRPr b="0" lang="en-GB" sz="1350" spc="-1" strike="noStrike">
              <a:latin typeface="Arial"/>
            </a:endParaRPr>
          </a:p>
        </p:txBody>
      </p:sp>
      <p:sp>
        <p:nvSpPr>
          <p:cNvPr id="251" name="Oval 21"/>
          <p:cNvSpPr/>
          <p:nvPr/>
        </p:nvSpPr>
        <p:spPr>
          <a:xfrm>
            <a:off x="6229440" y="400068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s-ES_tradnl" sz="1350" spc="-1" strike="noStrike">
                <a:solidFill>
                  <a:srgbClr val="000000"/>
                </a:solidFill>
                <a:latin typeface="Times New Roman"/>
                <a:ea typeface="DejaVu Sans"/>
              </a:rPr>
              <a:t>1</a:t>
            </a:r>
            <a:endParaRPr b="0" lang="en-GB" sz="1350" spc="-1" strike="noStrike">
              <a:latin typeface="Arial"/>
            </a:endParaRPr>
          </a:p>
        </p:txBody>
      </p:sp>
      <p:sp>
        <p:nvSpPr>
          <p:cNvPr id="252" name="Oval 22"/>
          <p:cNvSpPr/>
          <p:nvPr/>
        </p:nvSpPr>
        <p:spPr>
          <a:xfrm>
            <a:off x="2571840" y="80028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s-ES_tradnl" sz="1350" spc="-1" strike="noStrike">
                <a:solidFill>
                  <a:srgbClr val="000000"/>
                </a:solidFill>
                <a:latin typeface="Times New Roman"/>
                <a:ea typeface="DejaVu Sans"/>
              </a:rPr>
              <a:t>3</a:t>
            </a:r>
            <a:endParaRPr b="0" lang="en-GB" sz="1350" spc="-1" strike="noStrike">
              <a:latin typeface="Arial"/>
            </a:endParaRPr>
          </a:p>
        </p:txBody>
      </p:sp>
      <p:sp>
        <p:nvSpPr>
          <p:cNvPr id="253" name="Oval 23"/>
          <p:cNvSpPr/>
          <p:nvPr/>
        </p:nvSpPr>
        <p:spPr>
          <a:xfrm>
            <a:off x="6229440" y="743040"/>
            <a:ext cx="399600" cy="399600"/>
          </a:xfrm>
          <a:prstGeom prst="ellipse">
            <a:avLst/>
          </a:prstGeom>
          <a:solidFill>
            <a:schemeClr val="accent1"/>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es-ES_tradnl" sz="1350" spc="-1" strike="noStrike">
                <a:solidFill>
                  <a:srgbClr val="000000"/>
                </a:solidFill>
                <a:latin typeface="Times New Roman"/>
                <a:ea typeface="DejaVu Sans"/>
              </a:rPr>
              <a:t>2</a:t>
            </a:r>
            <a:endParaRPr b="0" lang="en-GB" sz="1350" spc="-1" strike="noStrike">
              <a:latin typeface="Arial"/>
            </a:endParaRPr>
          </a:p>
        </p:txBody>
      </p:sp>
      <p:sp>
        <p:nvSpPr>
          <p:cNvPr id="254" name="Line 24"/>
          <p:cNvSpPr/>
          <p:nvPr/>
        </p:nvSpPr>
        <p:spPr>
          <a:xfrm>
            <a:off x="2000160" y="2571480"/>
            <a:ext cx="5257800" cy="360"/>
          </a:xfrm>
          <a:prstGeom prst="line">
            <a:avLst/>
          </a:prstGeom>
          <a:ln w="9525">
            <a:solidFill>
              <a:srgbClr val="000000"/>
            </a:solidFill>
            <a:round/>
          </a:ln>
        </p:spPr>
        <p:style>
          <a:lnRef idx="0"/>
          <a:fillRef idx="0"/>
          <a:effectRef idx="0"/>
          <a:fontRef idx="minor"/>
        </p:style>
      </p:sp>
      <p:sp>
        <p:nvSpPr>
          <p:cNvPr id="255" name="Oval 25"/>
          <p:cNvSpPr/>
          <p:nvPr/>
        </p:nvSpPr>
        <p:spPr>
          <a:xfrm>
            <a:off x="5429160" y="4572000"/>
            <a:ext cx="114120" cy="114120"/>
          </a:xfrm>
          <a:prstGeom prst="ellipse">
            <a:avLst/>
          </a:prstGeom>
          <a:solidFill>
            <a:srgbClr val="ff0000"/>
          </a:solidFill>
          <a:ln w="9525">
            <a:solidFill>
              <a:srgbClr val="000000"/>
            </a:solidFill>
            <a:round/>
          </a:ln>
        </p:spPr>
        <p:style>
          <a:lnRef idx="0"/>
          <a:fillRef idx="0"/>
          <a:effectRef idx="0"/>
          <a:fontRef idx="minor"/>
        </p:style>
      </p:sp>
      <p:sp>
        <p:nvSpPr>
          <p:cNvPr id="256" name="Line 26"/>
          <p:cNvSpPr/>
          <p:nvPr/>
        </p:nvSpPr>
        <p:spPr>
          <a:xfrm flipV="1">
            <a:off x="5486400" y="3314520"/>
            <a:ext cx="1028520" cy="1028880"/>
          </a:xfrm>
          <a:prstGeom prst="line">
            <a:avLst/>
          </a:prstGeom>
          <a:ln w="76200">
            <a:solidFill>
              <a:srgbClr val="000000"/>
            </a:solidFill>
            <a:round/>
            <a:tailEnd len="med" type="arrow" w="med"/>
          </a:ln>
        </p:spPr>
        <p:style>
          <a:lnRef idx="0"/>
          <a:fillRef idx="0"/>
          <a:effectRef idx="0"/>
          <a:fontRef idx="minor"/>
        </p:style>
      </p:sp>
      <p:sp>
        <p:nvSpPr>
          <p:cNvPr id="257" name="Line 27"/>
          <p:cNvSpPr/>
          <p:nvPr/>
        </p:nvSpPr>
        <p:spPr>
          <a:xfrm flipH="1" flipV="1">
            <a:off x="5543280" y="857160"/>
            <a:ext cx="971640" cy="1143000"/>
          </a:xfrm>
          <a:prstGeom prst="line">
            <a:avLst/>
          </a:prstGeom>
          <a:ln w="76200">
            <a:solidFill>
              <a:srgbClr val="000000"/>
            </a:solidFill>
            <a:round/>
            <a:tailEnd len="med" type="arrow" w="med"/>
          </a:ln>
        </p:spPr>
        <p:style>
          <a:lnRef idx="0"/>
          <a:fillRef idx="0"/>
          <a:effectRef idx="0"/>
          <a:fontRef idx="minor"/>
        </p:style>
      </p:sp>
      <p:sp>
        <p:nvSpPr>
          <p:cNvPr id="258" name="Line 28"/>
          <p:cNvSpPr/>
          <p:nvPr/>
        </p:nvSpPr>
        <p:spPr>
          <a:xfrm flipV="1">
            <a:off x="6629400" y="2171520"/>
            <a:ext cx="360" cy="857160"/>
          </a:xfrm>
          <a:prstGeom prst="line">
            <a:avLst/>
          </a:prstGeom>
          <a:ln w="76200">
            <a:solidFill>
              <a:srgbClr val="000000"/>
            </a:solidFill>
            <a:round/>
            <a:tailEnd len="med" type="arrow" w="med"/>
          </a:ln>
        </p:spPr>
        <p:style>
          <a:lnRef idx="0"/>
          <a:fillRef idx="0"/>
          <a:effectRef idx="0"/>
          <a:fontRef idx="minor"/>
        </p:style>
      </p:sp>
      <p:sp>
        <p:nvSpPr>
          <p:cNvPr id="259" name="Line 29"/>
          <p:cNvSpPr/>
          <p:nvPr/>
        </p:nvSpPr>
        <p:spPr>
          <a:xfrm flipH="1">
            <a:off x="3943080" y="742680"/>
            <a:ext cx="1371600" cy="360"/>
          </a:xfrm>
          <a:prstGeom prst="line">
            <a:avLst/>
          </a:prstGeom>
          <a:ln w="76200">
            <a:solidFill>
              <a:srgbClr val="000000"/>
            </a:solidFill>
            <a:round/>
            <a:tailEnd len="med" type="arrow" w="med"/>
          </a:ln>
        </p:spPr>
        <p:style>
          <a:lnRef idx="0"/>
          <a:fillRef idx="0"/>
          <a:effectRef idx="0"/>
          <a:fontRef idx="minor"/>
        </p:style>
      </p:sp>
      <p:sp>
        <p:nvSpPr>
          <p:cNvPr id="260" name="Line 30"/>
          <p:cNvSpPr/>
          <p:nvPr/>
        </p:nvSpPr>
        <p:spPr>
          <a:xfrm flipH="1">
            <a:off x="2743200" y="857160"/>
            <a:ext cx="799920" cy="1028520"/>
          </a:xfrm>
          <a:prstGeom prst="line">
            <a:avLst/>
          </a:prstGeom>
          <a:ln w="76200">
            <a:solidFill>
              <a:srgbClr val="000000"/>
            </a:solidFill>
            <a:round/>
            <a:tailEnd len="med" type="arrow" w="med"/>
          </a:ln>
        </p:spPr>
        <p:style>
          <a:lnRef idx="0"/>
          <a:fillRef idx="0"/>
          <a:effectRef idx="0"/>
          <a:fontRef idx="minor"/>
        </p:style>
      </p:sp>
      <p:sp>
        <p:nvSpPr>
          <p:cNvPr id="261" name="Line 31"/>
          <p:cNvSpPr/>
          <p:nvPr/>
        </p:nvSpPr>
        <p:spPr>
          <a:xfrm>
            <a:off x="2637000" y="2171520"/>
            <a:ext cx="360" cy="857160"/>
          </a:xfrm>
          <a:prstGeom prst="line">
            <a:avLst/>
          </a:prstGeom>
          <a:ln w="76200">
            <a:solidFill>
              <a:srgbClr val="000000"/>
            </a:solidFill>
            <a:round/>
            <a:tailEnd len="med" type="arrow" w="med"/>
          </a:ln>
        </p:spPr>
        <p:style>
          <a:lnRef idx="0"/>
          <a:fillRef idx="0"/>
          <a:effectRef idx="0"/>
          <a:fontRef idx="minor"/>
        </p:style>
      </p:sp>
      <p:sp>
        <p:nvSpPr>
          <p:cNvPr id="262" name="Line 32"/>
          <p:cNvSpPr/>
          <p:nvPr/>
        </p:nvSpPr>
        <p:spPr>
          <a:xfrm>
            <a:off x="2743200" y="3314520"/>
            <a:ext cx="971280" cy="914400"/>
          </a:xfrm>
          <a:prstGeom prst="line">
            <a:avLst/>
          </a:prstGeom>
          <a:ln w="76200">
            <a:solidFill>
              <a:srgbClr val="000000"/>
            </a:solidFill>
            <a:round/>
            <a:tailEnd len="med" type="arrow" w="med"/>
          </a:ln>
        </p:spPr>
        <p:style>
          <a:lnRef idx="0"/>
          <a:fillRef idx="0"/>
          <a:effectRef idx="0"/>
          <a:fontRef idx="minor"/>
        </p:style>
      </p:sp>
      <p:grpSp>
        <p:nvGrpSpPr>
          <p:cNvPr id="263" name="Group 33"/>
          <p:cNvGrpSpPr/>
          <p:nvPr/>
        </p:nvGrpSpPr>
        <p:grpSpPr>
          <a:xfrm>
            <a:off x="3943080" y="4457520"/>
            <a:ext cx="2971800" cy="343440"/>
            <a:chOff x="3943080" y="4457520"/>
            <a:chExt cx="2971800" cy="343440"/>
          </a:xfrm>
        </p:grpSpPr>
        <p:sp>
          <p:nvSpPr>
            <p:cNvPr id="264" name="Line 34"/>
            <p:cNvSpPr/>
            <p:nvPr/>
          </p:nvSpPr>
          <p:spPr>
            <a:xfrm>
              <a:off x="4286160" y="4800600"/>
              <a:ext cx="2628720" cy="360"/>
            </a:xfrm>
            <a:prstGeom prst="line">
              <a:avLst/>
            </a:prstGeom>
            <a:ln w="76200">
              <a:solidFill>
                <a:srgbClr val="000000"/>
              </a:solidFill>
              <a:round/>
              <a:tailEnd len="med" type="arrow" w="med"/>
            </a:ln>
          </p:spPr>
          <p:style>
            <a:lnRef idx="0"/>
            <a:fillRef idx="0"/>
            <a:effectRef idx="0"/>
            <a:fontRef idx="minor"/>
          </p:style>
        </p:sp>
        <p:sp>
          <p:nvSpPr>
            <p:cNvPr id="265" name="Line 35"/>
            <p:cNvSpPr/>
            <p:nvPr/>
          </p:nvSpPr>
          <p:spPr>
            <a:xfrm>
              <a:off x="3943080" y="4457520"/>
              <a:ext cx="400320" cy="343080"/>
            </a:xfrm>
            <a:prstGeom prst="line">
              <a:avLst/>
            </a:prstGeom>
            <a:ln w="76200">
              <a:solidFill>
                <a:srgbClr val="000000"/>
              </a:solidFill>
              <a:round/>
            </a:ln>
          </p:spPr>
          <p:style>
            <a:lnRef idx="0"/>
            <a:fillRef idx="0"/>
            <a:effectRef idx="0"/>
            <a:fontRef idx="minor"/>
          </p:style>
        </p:sp>
      </p:grpSp>
      <p:sp>
        <p:nvSpPr>
          <p:cNvPr id="266" name="Line 36"/>
          <p:cNvSpPr/>
          <p:nvPr/>
        </p:nvSpPr>
        <p:spPr>
          <a:xfrm>
            <a:off x="7086600" y="628560"/>
            <a:ext cx="360" cy="3886200"/>
          </a:xfrm>
          <a:prstGeom prst="line">
            <a:avLst/>
          </a:prstGeom>
          <a:ln w="76200">
            <a:solidFill>
              <a:srgbClr val="000000"/>
            </a:solidFill>
            <a:round/>
            <a:headEnd len="med" type="arrow" w="med"/>
          </a:ln>
        </p:spPr>
        <p:style>
          <a:lnRef idx="0"/>
          <a:fillRef idx="0"/>
          <a:effectRef idx="0"/>
          <a:fontRef idx="minor"/>
        </p:style>
      </p:sp>
      <p:sp>
        <p:nvSpPr>
          <p:cNvPr id="267" name="Line 37"/>
          <p:cNvSpPr/>
          <p:nvPr/>
        </p:nvSpPr>
        <p:spPr>
          <a:xfrm>
            <a:off x="2457360" y="342720"/>
            <a:ext cx="4400640" cy="360"/>
          </a:xfrm>
          <a:prstGeom prst="line">
            <a:avLst/>
          </a:prstGeom>
          <a:ln w="76200">
            <a:solidFill>
              <a:srgbClr val="000000"/>
            </a:solidFill>
            <a:round/>
            <a:headEnd len="med" type="arrow" w="med"/>
          </a:ln>
        </p:spPr>
        <p:style>
          <a:lnRef idx="0"/>
          <a:fillRef idx="0"/>
          <a:effectRef idx="0"/>
          <a:fontRef idx="minor"/>
        </p:style>
      </p:sp>
      <p:sp>
        <p:nvSpPr>
          <p:cNvPr id="268" name="Line 38"/>
          <p:cNvSpPr/>
          <p:nvPr/>
        </p:nvSpPr>
        <p:spPr>
          <a:xfrm flipV="1">
            <a:off x="2228760" y="514080"/>
            <a:ext cx="360" cy="4000680"/>
          </a:xfrm>
          <a:prstGeom prst="line">
            <a:avLst/>
          </a:prstGeom>
          <a:ln w="76200">
            <a:solidFill>
              <a:srgbClr val="000000"/>
            </a:solidFill>
            <a:round/>
            <a:headEnd len="med" type="arrow" w="med"/>
          </a:ln>
        </p:spPr>
        <p:style>
          <a:lnRef idx="0"/>
          <a:fillRef idx="0"/>
          <a:effectRef idx="0"/>
          <a:fontRef idx="minor"/>
        </p:style>
      </p:sp>
      <p:sp>
        <p:nvSpPr>
          <p:cNvPr id="269" name="Text Box 39"/>
          <p:cNvSpPr/>
          <p:nvPr/>
        </p:nvSpPr>
        <p:spPr>
          <a:xfrm>
            <a:off x="3129120" y="1904760"/>
            <a:ext cx="2884680" cy="9982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75"/>
              </a:spcBef>
            </a:pPr>
            <a:r>
              <a:rPr b="1" lang="es-ES_tradnl" sz="1350" spc="-1" strike="noStrike">
                <a:solidFill>
                  <a:srgbClr val="000000"/>
                </a:solidFill>
                <a:latin typeface="Arial"/>
                <a:ea typeface="DejaVu Sans"/>
              </a:rPr>
              <a:t>Dos bucles en el mismo sentido</a:t>
            </a:r>
            <a:endParaRPr b="0" lang="en-GB" sz="1350" spc="-1" strike="noStrike">
              <a:latin typeface="Arial"/>
            </a:endParaRPr>
          </a:p>
          <a:p>
            <a:pPr algn="ctr">
              <a:lnSpc>
                <a:spcPct val="100000"/>
              </a:lnSpc>
              <a:spcBef>
                <a:spcPts val="675"/>
              </a:spcBef>
            </a:pPr>
            <a:r>
              <a:rPr b="1" lang="es-ES_tradnl" sz="1350" spc="-1" strike="noStrike">
                <a:solidFill>
                  <a:srgbClr val="000000"/>
                </a:solidFill>
                <a:latin typeface="Arial"/>
                <a:ea typeface="DejaVu Sans"/>
              </a:rPr>
              <a:t>El computador acepta los datos pero calcula mal el tiempo de tratamiento, </a:t>
            </a:r>
            <a:endParaRPr b="0" lang="en-GB" sz="1350" spc="-1" strike="noStrike">
              <a:latin typeface="Arial"/>
            </a:endParaRPr>
          </a:p>
        </p:txBody>
      </p:sp>
    </p:spTree>
  </p:cSld>
  <mc:AlternateContent>
    <mc:Choice Requires="p14">
      <p:transition spd="slow" p14:dur="2000"/>
    </mc:Choice>
    <mc:Fallback>
      <p:transition spd="slow"/>
    </mc:Fallback>
  </mc:AlternateContent>
  <p:timing>
    <p:tnLst>
      <p:par>
        <p:cTn id="40" dur="indefinite" restart="never" nodeType="tmRoot">
          <p:childTnLst>
            <p:seq>
              <p:cTn id="41" dur="indefinite" nodeType="mainSeq">
                <p:childTnLst>
                  <p:par>
                    <p:cTn id="42" nodeType="clickEffect" fill="hold">
                      <p:stCondLst>
                        <p:cond delay="0"/>
                      </p:stCondLst>
                      <p:childTnLst>
                        <p:par>
                          <p:cTn id="43" nodeType="withEffect" fill="hold">
                            <p:stCondLst>
                              <p:cond delay="0"/>
                            </p:stCondLst>
                            <p:childTnLst>
                              <p:par>
                                <p:cTn id="44" nodeType="afterEffect" fill="hold" presetClass="entr" presetID="1">
                                  <p:stCondLst>
                                    <p:cond delay="0"/>
                                  </p:stCondLst>
                                  <p:childTnLst>
                                    <p:set>
                                      <p:cBhvr>
                                        <p:cTn id="45" dur="1" fill="hold">
                                          <p:stCondLst>
                                            <p:cond delay="499"/>
                                          </p:stCondLst>
                                        </p:cTn>
                                        <p:tgtEl>
                                          <p:spTgt spid="256"/>
                                        </p:tgtEl>
                                        <p:attrNameLst>
                                          <p:attrName>style.visibility</p:attrName>
                                        </p:attrNameLst>
                                      </p:cBhvr>
                                      <p:to>
                                        <p:strVal val="visible"/>
                                      </p:to>
                                    </p:set>
                                  </p:childTnLst>
                                </p:cTn>
                              </p:par>
                            </p:childTnLst>
                          </p:cTn>
                        </p:par>
                        <p:par>
                          <p:cTn id="46" nodeType="withEffect" fill="hold">
                            <p:stCondLst>
                              <p:cond delay="500"/>
                            </p:stCondLst>
                            <p:childTnLst>
                              <p:par>
                                <p:cTn id="47" nodeType="afterEffect" fill="hold" presetClass="entr" presetID="1">
                                  <p:stCondLst>
                                    <p:cond delay="0"/>
                                  </p:stCondLst>
                                  <p:childTnLst>
                                    <p:set>
                                      <p:cBhvr>
                                        <p:cTn id="48" dur="1" fill="hold">
                                          <p:stCondLst>
                                            <p:cond delay="499"/>
                                          </p:stCondLst>
                                        </p:cTn>
                                        <p:tgtEl>
                                          <p:spTgt spid="258"/>
                                        </p:tgtEl>
                                        <p:attrNameLst>
                                          <p:attrName>style.visibility</p:attrName>
                                        </p:attrNameLst>
                                      </p:cBhvr>
                                      <p:to>
                                        <p:strVal val="visible"/>
                                      </p:to>
                                    </p:set>
                                  </p:childTnLst>
                                </p:cTn>
                              </p:par>
                            </p:childTnLst>
                          </p:cTn>
                        </p:par>
                        <p:par>
                          <p:cTn id="49" nodeType="withEffect" fill="hold">
                            <p:stCondLst>
                              <p:cond delay="1000"/>
                            </p:stCondLst>
                            <p:childTnLst>
                              <p:par>
                                <p:cTn id="50" nodeType="afterEffect" fill="hold" presetClass="entr" presetID="1">
                                  <p:stCondLst>
                                    <p:cond delay="0"/>
                                  </p:stCondLst>
                                  <p:childTnLst>
                                    <p:set>
                                      <p:cBhvr>
                                        <p:cTn id="51" dur="1" fill="hold">
                                          <p:stCondLst>
                                            <p:cond delay="499"/>
                                          </p:stCondLst>
                                        </p:cTn>
                                        <p:tgtEl>
                                          <p:spTgt spid="257"/>
                                        </p:tgtEl>
                                        <p:attrNameLst>
                                          <p:attrName>style.visibility</p:attrName>
                                        </p:attrNameLst>
                                      </p:cBhvr>
                                      <p:to>
                                        <p:strVal val="visible"/>
                                      </p:to>
                                    </p:set>
                                  </p:childTnLst>
                                </p:cTn>
                              </p:par>
                            </p:childTnLst>
                          </p:cTn>
                        </p:par>
                        <p:par>
                          <p:cTn id="52" nodeType="withEffect" fill="hold">
                            <p:stCondLst>
                              <p:cond delay="1500"/>
                            </p:stCondLst>
                            <p:childTnLst>
                              <p:par>
                                <p:cTn id="53" nodeType="afterEffect" fill="hold" presetClass="entr" presetID="1">
                                  <p:stCondLst>
                                    <p:cond delay="0"/>
                                  </p:stCondLst>
                                  <p:childTnLst>
                                    <p:set>
                                      <p:cBhvr>
                                        <p:cTn id="54" dur="1" fill="hold">
                                          <p:stCondLst>
                                            <p:cond delay="499"/>
                                          </p:stCondLst>
                                        </p:cTn>
                                        <p:tgtEl>
                                          <p:spTgt spid="259"/>
                                        </p:tgtEl>
                                        <p:attrNameLst>
                                          <p:attrName>style.visibility</p:attrName>
                                        </p:attrNameLst>
                                      </p:cBhvr>
                                      <p:to>
                                        <p:strVal val="visible"/>
                                      </p:to>
                                    </p:set>
                                  </p:childTnLst>
                                </p:cTn>
                              </p:par>
                            </p:childTnLst>
                          </p:cTn>
                        </p:par>
                        <p:par>
                          <p:cTn id="55" nodeType="withEffect" fill="hold">
                            <p:stCondLst>
                              <p:cond delay="2000"/>
                            </p:stCondLst>
                            <p:childTnLst>
                              <p:par>
                                <p:cTn id="56" nodeType="afterEffect" fill="hold" presetClass="entr" presetID="1">
                                  <p:stCondLst>
                                    <p:cond delay="0"/>
                                  </p:stCondLst>
                                  <p:childTnLst>
                                    <p:set>
                                      <p:cBhvr>
                                        <p:cTn id="57" dur="1" fill="hold">
                                          <p:stCondLst>
                                            <p:cond delay="499"/>
                                          </p:stCondLst>
                                        </p:cTn>
                                        <p:tgtEl>
                                          <p:spTgt spid="260"/>
                                        </p:tgtEl>
                                        <p:attrNameLst>
                                          <p:attrName>style.visibility</p:attrName>
                                        </p:attrNameLst>
                                      </p:cBhvr>
                                      <p:to>
                                        <p:strVal val="visible"/>
                                      </p:to>
                                    </p:set>
                                  </p:childTnLst>
                                </p:cTn>
                              </p:par>
                            </p:childTnLst>
                          </p:cTn>
                        </p:par>
                        <p:par>
                          <p:cTn id="58" nodeType="withEffect" fill="hold">
                            <p:stCondLst>
                              <p:cond delay="2500"/>
                            </p:stCondLst>
                            <p:childTnLst>
                              <p:par>
                                <p:cTn id="59" nodeType="afterEffect" fill="hold" presetClass="entr" presetID="1">
                                  <p:stCondLst>
                                    <p:cond delay="0"/>
                                  </p:stCondLst>
                                  <p:childTnLst>
                                    <p:set>
                                      <p:cBhvr>
                                        <p:cTn id="60" dur="1" fill="hold">
                                          <p:stCondLst>
                                            <p:cond delay="499"/>
                                          </p:stCondLst>
                                        </p:cTn>
                                        <p:tgtEl>
                                          <p:spTgt spid="261"/>
                                        </p:tgtEl>
                                        <p:attrNameLst>
                                          <p:attrName>style.visibility</p:attrName>
                                        </p:attrNameLst>
                                      </p:cBhvr>
                                      <p:to>
                                        <p:strVal val="visible"/>
                                      </p:to>
                                    </p:set>
                                  </p:childTnLst>
                                </p:cTn>
                              </p:par>
                            </p:childTnLst>
                          </p:cTn>
                        </p:par>
                        <p:par>
                          <p:cTn id="61" nodeType="withEffect" fill="hold">
                            <p:stCondLst>
                              <p:cond delay="3000"/>
                            </p:stCondLst>
                            <p:childTnLst>
                              <p:par>
                                <p:cTn id="62" nodeType="afterEffect" fill="hold" presetClass="entr" presetID="1">
                                  <p:stCondLst>
                                    <p:cond delay="0"/>
                                  </p:stCondLst>
                                  <p:childTnLst>
                                    <p:set>
                                      <p:cBhvr>
                                        <p:cTn id="63" dur="1" fill="hold">
                                          <p:stCondLst>
                                            <p:cond delay="499"/>
                                          </p:stCondLst>
                                        </p:cTn>
                                        <p:tgtEl>
                                          <p:spTgt spid="262"/>
                                        </p:tgtEl>
                                        <p:attrNameLst>
                                          <p:attrName>style.visibility</p:attrName>
                                        </p:attrNameLst>
                                      </p:cBhvr>
                                      <p:to>
                                        <p:strVal val="visible"/>
                                      </p:to>
                                    </p:set>
                                  </p:childTnLst>
                                </p:cTn>
                              </p:par>
                            </p:childTnLst>
                          </p:cTn>
                        </p:par>
                        <p:par>
                          <p:cTn id="64" nodeType="withEffect" fill="hold">
                            <p:stCondLst>
                              <p:cond delay="3500"/>
                            </p:stCondLst>
                            <p:childTnLst>
                              <p:par>
                                <p:cTn id="65" nodeType="afterEffect" fill="hold" presetClass="entr" presetID="1">
                                  <p:stCondLst>
                                    <p:cond delay="0"/>
                                  </p:stCondLst>
                                  <p:childTnLst>
                                    <p:set>
                                      <p:cBhvr>
                                        <p:cTn id="66" dur="1" fill="hold">
                                          <p:stCondLst>
                                            <p:cond delay="499"/>
                                          </p:stCondLst>
                                        </p:cTn>
                                        <p:tgtEl>
                                          <p:spTgt spid="263"/>
                                        </p:tgtEl>
                                        <p:attrNameLst>
                                          <p:attrName>style.visibility</p:attrName>
                                        </p:attrNameLst>
                                      </p:cBhvr>
                                      <p:to>
                                        <p:strVal val="visible"/>
                                      </p:to>
                                    </p:set>
                                  </p:childTnLst>
                                </p:cTn>
                              </p:par>
                            </p:childTnLst>
                          </p:cTn>
                        </p:par>
                        <p:par>
                          <p:cTn id="67" nodeType="withEffect" fill="hold">
                            <p:stCondLst>
                              <p:cond delay="4000"/>
                            </p:stCondLst>
                            <p:childTnLst>
                              <p:par>
                                <p:cTn id="68" nodeType="afterEffect" fill="hold" presetClass="entr" presetID="1">
                                  <p:stCondLst>
                                    <p:cond delay="0"/>
                                  </p:stCondLst>
                                  <p:childTnLst>
                                    <p:set>
                                      <p:cBhvr>
                                        <p:cTn id="69" dur="1" fill="hold">
                                          <p:stCondLst>
                                            <p:cond delay="499"/>
                                          </p:stCondLst>
                                        </p:cTn>
                                        <p:tgtEl>
                                          <p:spTgt spid="266"/>
                                        </p:tgtEl>
                                        <p:attrNameLst>
                                          <p:attrName>style.visibility</p:attrName>
                                        </p:attrNameLst>
                                      </p:cBhvr>
                                      <p:to>
                                        <p:strVal val="visible"/>
                                      </p:to>
                                    </p:set>
                                  </p:childTnLst>
                                </p:cTn>
                              </p:par>
                            </p:childTnLst>
                          </p:cTn>
                        </p:par>
                        <p:par>
                          <p:cTn id="70" nodeType="withEffect" fill="hold">
                            <p:stCondLst>
                              <p:cond delay="4500"/>
                            </p:stCondLst>
                            <p:childTnLst>
                              <p:par>
                                <p:cTn id="71" nodeType="afterEffect" fill="hold" presetClass="entr" presetID="1">
                                  <p:stCondLst>
                                    <p:cond delay="0"/>
                                  </p:stCondLst>
                                  <p:childTnLst>
                                    <p:set>
                                      <p:cBhvr>
                                        <p:cTn id="72" dur="1" fill="hold">
                                          <p:stCondLst>
                                            <p:cond delay="499"/>
                                          </p:stCondLst>
                                        </p:cTn>
                                        <p:tgtEl>
                                          <p:spTgt spid="267"/>
                                        </p:tgtEl>
                                        <p:attrNameLst>
                                          <p:attrName>style.visibility</p:attrName>
                                        </p:attrNameLst>
                                      </p:cBhvr>
                                      <p:to>
                                        <p:strVal val="visible"/>
                                      </p:to>
                                    </p:set>
                                  </p:childTnLst>
                                </p:cTn>
                              </p:par>
                            </p:childTnLst>
                          </p:cTn>
                        </p:par>
                        <p:par>
                          <p:cTn id="73" nodeType="withEffect" fill="hold">
                            <p:stCondLst>
                              <p:cond delay="5000"/>
                            </p:stCondLst>
                            <p:childTnLst>
                              <p:par>
                                <p:cTn id="74" nodeType="afterEffect" fill="hold" presetClass="entr" presetID="1">
                                  <p:stCondLst>
                                    <p:cond delay="0"/>
                                  </p:stCondLst>
                                  <p:childTnLst>
                                    <p:set>
                                      <p:cBhvr>
                                        <p:cTn id="75" dur="1" fill="hold">
                                          <p:stCondLst>
                                            <p:cond delay="499"/>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0" name="Picture 3" descr=""/>
          <p:cNvPicPr/>
          <p:nvPr/>
        </p:nvPicPr>
        <p:blipFill>
          <a:blip r:embed="rId1"/>
          <a:srcRect l="0" t="5558" r="0" b="27736"/>
          <a:stretch/>
        </p:blipFill>
        <p:spPr>
          <a:xfrm>
            <a:off x="1116000" y="1203480"/>
            <a:ext cx="3504960" cy="3456000"/>
          </a:xfrm>
          <a:prstGeom prst="rect">
            <a:avLst/>
          </a:prstGeom>
          <a:ln w="0">
            <a:noFill/>
          </a:ln>
        </p:spPr>
      </p:pic>
      <p:pic>
        <p:nvPicPr>
          <p:cNvPr id="271" name="Picture 4" descr=""/>
          <p:cNvPicPr/>
          <p:nvPr/>
        </p:nvPicPr>
        <p:blipFill>
          <a:blip r:embed="rId2"/>
          <a:srcRect l="0" t="0" r="0" b="31589"/>
          <a:stretch/>
        </p:blipFill>
        <p:spPr>
          <a:xfrm>
            <a:off x="4629240" y="1310760"/>
            <a:ext cx="4076280" cy="3420720"/>
          </a:xfrm>
          <a:prstGeom prst="rect">
            <a:avLst/>
          </a:prstGeom>
          <a:ln w="0">
            <a:noFill/>
          </a:ln>
        </p:spPr>
      </p:pic>
      <p:sp>
        <p:nvSpPr>
          <p:cNvPr id="272" name="Rectangle 8"/>
          <p:cNvSpPr/>
          <p:nvPr/>
        </p:nvSpPr>
        <p:spPr>
          <a:xfrm>
            <a:off x="4576680" y="557280"/>
            <a:ext cx="42429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901"/>
              </a:spcBef>
            </a:pPr>
            <a:r>
              <a:rPr b="1" lang="es-ES_tradnl" sz="1800" spc="-1" strike="noStrike">
                <a:solidFill>
                  <a:srgbClr val="ffffff"/>
                </a:solidFill>
                <a:latin typeface="Arial"/>
                <a:ea typeface="DejaVu Sans"/>
              </a:rPr>
              <a:t>Coordenadas de varios bloques de una vez, bucles en el mismo sentido</a:t>
            </a:r>
            <a:endParaRPr b="0" lang="en-GB" sz="1800" spc="-1" strike="noStrike">
              <a:latin typeface="Arial"/>
            </a:endParaRPr>
          </a:p>
        </p:txBody>
      </p:sp>
      <p:sp>
        <p:nvSpPr>
          <p:cNvPr id="273" name="Text Box 7"/>
          <p:cNvSpPr/>
          <p:nvPr/>
        </p:nvSpPr>
        <p:spPr>
          <a:xfrm>
            <a:off x="500040" y="549000"/>
            <a:ext cx="4311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_tradnl" sz="1800" spc="-1" strike="noStrike">
                <a:solidFill>
                  <a:srgbClr val="ffffff"/>
                </a:solidFill>
                <a:latin typeface="Arial"/>
                <a:ea typeface="DejaVu Sans"/>
              </a:rPr>
              <a:t>Isodosis coordenadas de bloques se Introdujeron de uno en uno</a:t>
            </a:r>
            <a:endParaRPr b="0" lang="en-GB" sz="1800" spc="-1" strike="noStrike">
              <a:latin typeface="Arial"/>
            </a:endParaRPr>
          </a:p>
        </p:txBody>
      </p:sp>
      <p:sp>
        <p:nvSpPr>
          <p:cNvPr id="274" name="Line 5"/>
          <p:cNvSpPr/>
          <p:nvPr/>
        </p:nvSpPr>
        <p:spPr>
          <a:xfrm flipV="1">
            <a:off x="4499640" y="3790080"/>
            <a:ext cx="360" cy="685800"/>
          </a:xfrm>
          <a:prstGeom prst="line">
            <a:avLst/>
          </a:prstGeom>
          <a:ln w="38100">
            <a:solidFill>
              <a:srgbClr val="ff0000"/>
            </a:solidFill>
            <a:round/>
            <a:tailEnd len="med" type="triangle" w="med"/>
          </a:ln>
        </p:spPr>
        <p:style>
          <a:lnRef idx="0"/>
          <a:fillRef idx="0"/>
          <a:effectRef idx="0"/>
          <a:fontRef idx="minor"/>
        </p:style>
      </p:sp>
      <p:sp>
        <p:nvSpPr>
          <p:cNvPr id="275" name="Line 6"/>
          <p:cNvSpPr/>
          <p:nvPr/>
        </p:nvSpPr>
        <p:spPr>
          <a:xfrm>
            <a:off x="4823640" y="2067480"/>
            <a:ext cx="360" cy="685800"/>
          </a:xfrm>
          <a:prstGeom prst="line">
            <a:avLst/>
          </a:prstGeom>
          <a:ln w="38100">
            <a:solidFill>
              <a:srgbClr val="ff0000"/>
            </a:solidFill>
            <a:round/>
            <a:tailEnd len="med" type="triangle" w="med"/>
          </a:ln>
        </p:spPr>
        <p:style>
          <a:lnRef idx="0"/>
          <a:fillRef idx="0"/>
          <a:effectRef idx="0"/>
          <a:fontRef idx="minor"/>
        </p:style>
      </p:sp>
      <p:sp>
        <p:nvSpPr>
          <p:cNvPr id="276"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Picture 4" descr=""/>
          <p:cNvPicPr/>
          <p:nvPr/>
        </p:nvPicPr>
        <p:blipFill>
          <a:blip r:embed="rId1"/>
          <a:stretch/>
        </p:blipFill>
        <p:spPr>
          <a:xfrm>
            <a:off x="5597280" y="1419480"/>
            <a:ext cx="3546360" cy="2736000"/>
          </a:xfrm>
          <a:prstGeom prst="rect">
            <a:avLst/>
          </a:prstGeom>
          <a:ln w="0">
            <a:noFill/>
          </a:ln>
        </p:spPr>
      </p:pic>
      <p:sp>
        <p:nvSpPr>
          <p:cNvPr id="278" name="Rectangle 3"/>
          <p:cNvSpPr/>
          <p:nvPr/>
        </p:nvSpPr>
        <p:spPr>
          <a:xfrm>
            <a:off x="35640" y="987480"/>
            <a:ext cx="5561280" cy="3696120"/>
          </a:xfrm>
          <a:prstGeom prst="rect">
            <a:avLst/>
          </a:prstGeom>
          <a:noFill/>
          <a:ln w="0">
            <a:noFill/>
          </a:ln>
        </p:spPr>
        <p:style>
          <a:lnRef idx="0"/>
          <a:fillRef idx="0"/>
          <a:effectRef idx="0"/>
          <a:fontRef idx="minor"/>
        </p:style>
        <p:txBody>
          <a:bodyPr lIns="92160" rIns="92160" tIns="46080" bIns="46080">
            <a:normAutofit/>
          </a:bodyPr>
          <a:p>
            <a:pPr marL="343080" indent="-342720">
              <a:lnSpc>
                <a:spcPct val="90000"/>
              </a:lnSpc>
              <a:spcBef>
                <a:spcPts val="479"/>
              </a:spcBef>
              <a:buClr>
                <a:srgbClr val="ffffff"/>
              </a:buClr>
              <a:buFont typeface="Arial"/>
              <a:buChar char="•"/>
            </a:pPr>
            <a:r>
              <a:rPr b="0" lang="es-ES_tradnl" sz="2400" spc="-1" strike="noStrike">
                <a:solidFill>
                  <a:srgbClr val="ffffff"/>
                </a:solidFill>
                <a:latin typeface="Arial "/>
                <a:ea typeface="DejaVu Sans"/>
              </a:rPr>
              <a:t>28 pacientes afectados</a:t>
            </a:r>
            <a:endParaRPr b="0" lang="en-GB" sz="2400" spc="-1" strike="noStrike">
              <a:latin typeface="Arial"/>
            </a:endParaRPr>
          </a:p>
          <a:p>
            <a:pPr marL="343080" indent="-342720">
              <a:lnSpc>
                <a:spcPct val="90000"/>
              </a:lnSpc>
              <a:spcBef>
                <a:spcPts val="479"/>
              </a:spcBef>
              <a:buClr>
                <a:srgbClr val="ffffff"/>
              </a:buClr>
              <a:buFont typeface="Arial"/>
              <a:buChar char="•"/>
            </a:pPr>
            <a:r>
              <a:rPr b="0" lang="es-ES_tradnl" sz="2400" spc="-1" strike="noStrike">
                <a:solidFill>
                  <a:srgbClr val="ffffff"/>
                </a:solidFill>
                <a:latin typeface="Arial "/>
                <a:ea typeface="DejaVu Sans"/>
              </a:rPr>
              <a:t>8 fallecimientos</a:t>
            </a:r>
            <a:endParaRPr b="0" lang="en-GB" sz="2400" spc="-1" strike="noStrike">
              <a:latin typeface="Arial"/>
            </a:endParaRPr>
          </a:p>
          <a:p>
            <a:pPr marL="343080" indent="-342720">
              <a:lnSpc>
                <a:spcPct val="90000"/>
              </a:lnSpc>
              <a:spcBef>
                <a:spcPts val="479"/>
              </a:spcBef>
              <a:buClr>
                <a:srgbClr val="ffffff"/>
              </a:buClr>
              <a:buFont typeface="Arial"/>
              <a:buChar char="•"/>
            </a:pPr>
            <a:r>
              <a:rPr b="0" lang="es-ES_tradnl" sz="2400" spc="-1" strike="noStrike">
                <a:solidFill>
                  <a:srgbClr val="ffffff"/>
                </a:solidFill>
                <a:latin typeface="Arial "/>
                <a:ea typeface="DejaVu Sans"/>
              </a:rPr>
              <a:t>5 relacionados con la radiación </a:t>
            </a:r>
            <a:endParaRPr b="0" lang="en-GB" sz="2400" spc="-1" strike="noStrike">
              <a:latin typeface="Arial"/>
            </a:endParaRPr>
          </a:p>
          <a:p>
            <a:pPr marL="343080" indent="-342720">
              <a:lnSpc>
                <a:spcPct val="90000"/>
              </a:lnSpc>
              <a:spcBef>
                <a:spcPts val="479"/>
              </a:spcBef>
              <a:buClr>
                <a:srgbClr val="ffffff"/>
              </a:buClr>
              <a:buFont typeface="Arial"/>
              <a:buChar char="•"/>
            </a:pPr>
            <a:r>
              <a:rPr b="0" lang="es-ES_tradnl" sz="2400" spc="-1" strike="noStrike">
                <a:solidFill>
                  <a:srgbClr val="ffffff"/>
                </a:solidFill>
                <a:latin typeface="Arial "/>
                <a:ea typeface="DejaVu Sans"/>
              </a:rPr>
              <a:t>2 información insuficiente </a:t>
            </a:r>
            <a:endParaRPr b="0" lang="en-GB" sz="2400" spc="-1" strike="noStrike">
              <a:latin typeface="Arial"/>
            </a:endParaRPr>
          </a:p>
          <a:p>
            <a:pPr marL="343080" indent="-342720">
              <a:lnSpc>
                <a:spcPct val="90000"/>
              </a:lnSpc>
              <a:spcBef>
                <a:spcPts val="479"/>
              </a:spcBef>
              <a:buClr>
                <a:srgbClr val="ffffff"/>
              </a:buClr>
              <a:buFont typeface="Arial"/>
              <a:buChar char="•"/>
            </a:pPr>
            <a:r>
              <a:rPr b="0" lang="es-ES_tradnl" sz="2400" spc="-1" strike="noStrike">
                <a:solidFill>
                  <a:srgbClr val="ffffff"/>
                </a:solidFill>
                <a:latin typeface="Arial "/>
                <a:ea typeface="DejaVu Sans"/>
              </a:rPr>
              <a:t>1 debido a metástasis</a:t>
            </a:r>
            <a:endParaRPr b="0" lang="en-GB" sz="2400" spc="-1" strike="noStrike">
              <a:latin typeface="Arial"/>
            </a:endParaRPr>
          </a:p>
          <a:p>
            <a:pPr marL="343080" indent="-342720">
              <a:lnSpc>
                <a:spcPct val="90000"/>
              </a:lnSpc>
              <a:spcBef>
                <a:spcPts val="479"/>
              </a:spcBef>
              <a:buClr>
                <a:srgbClr val="ffffff"/>
              </a:buClr>
              <a:buFont typeface="Arial"/>
              <a:buChar char="•"/>
            </a:pPr>
            <a:r>
              <a:rPr b="0" lang="es-ES_tradnl" sz="2400" spc="-1" strike="noStrike">
                <a:solidFill>
                  <a:srgbClr val="ffffff"/>
                </a:solidFill>
                <a:latin typeface="Arial "/>
                <a:ea typeface="DejaVu Sans"/>
              </a:rPr>
              <a:t>20 Sobrevivían (al 30 Mayo de 2001)</a:t>
            </a:r>
            <a:endParaRPr b="0" lang="en-GB" sz="2400" spc="-1" strike="noStrike">
              <a:latin typeface="Arial"/>
            </a:endParaRPr>
          </a:p>
          <a:p>
            <a:pPr marL="343080" indent="-342720">
              <a:lnSpc>
                <a:spcPct val="90000"/>
              </a:lnSpc>
              <a:spcBef>
                <a:spcPts val="479"/>
              </a:spcBef>
              <a:buClr>
                <a:srgbClr val="ffffff"/>
              </a:buClr>
              <a:buFont typeface="Arial"/>
              <a:buChar char="•"/>
            </a:pPr>
            <a:r>
              <a:rPr b="0" lang="es-ES_tradnl" sz="2400" spc="-1" strike="noStrike">
                <a:solidFill>
                  <a:srgbClr val="ffffff"/>
                </a:solidFill>
                <a:latin typeface="Arial "/>
                <a:ea typeface="DejaVu Sans"/>
              </a:rPr>
              <a:t>El grupo de expertos pronosticó que 2/3 de los pacientes con vida desarrollarían efectos severos</a:t>
            </a:r>
            <a:endParaRPr b="0" lang="en-GB" sz="2400" spc="-1" strike="noStrike">
              <a:latin typeface="Arial"/>
            </a:endParaRPr>
          </a:p>
        </p:txBody>
      </p:sp>
      <p:sp>
        <p:nvSpPr>
          <p:cNvPr id="279" name="CuadroTexto 1"/>
          <p:cNvSpPr/>
          <p:nvPr/>
        </p:nvSpPr>
        <p:spPr>
          <a:xfrm>
            <a:off x="2411640" y="513000"/>
            <a:ext cx="40320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MX" sz="1800" spc="-1" strike="noStrike">
                <a:solidFill>
                  <a:srgbClr val="ffffff"/>
                </a:solidFill>
                <a:latin typeface="Arial"/>
                <a:ea typeface="DejaVu Sans"/>
              </a:rPr>
              <a:t>Consecuencias</a:t>
            </a:r>
            <a:endParaRPr b="0" lang="en-GB" sz="1800" spc="-1" strike="noStrike">
              <a:latin typeface="Arial"/>
            </a:endParaRPr>
          </a:p>
        </p:txBody>
      </p:sp>
      <p:sp>
        <p:nvSpPr>
          <p:cNvPr id="280"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Rectangle 3"/>
          <p:cNvSpPr/>
          <p:nvPr/>
        </p:nvSpPr>
        <p:spPr>
          <a:xfrm>
            <a:off x="35640" y="1040400"/>
            <a:ext cx="5108040" cy="4000320"/>
          </a:xfrm>
          <a:prstGeom prst="rect">
            <a:avLst/>
          </a:prstGeom>
          <a:noFill/>
          <a:ln w="0">
            <a:noFill/>
          </a:ln>
        </p:spPr>
        <p:style>
          <a:lnRef idx="0"/>
          <a:fillRef idx="0"/>
          <a:effectRef idx="0"/>
          <a:fontRef idx="minor"/>
        </p:style>
        <p:txBody>
          <a:bodyPr lIns="92160" rIns="92160" tIns="46080" bIns="46080">
            <a:noAutofit/>
          </a:bodyPr>
          <a:p>
            <a:pPr marL="457200" indent="-456840">
              <a:lnSpc>
                <a:spcPct val="100000"/>
              </a:lnSpc>
              <a:spcBef>
                <a:spcPts val="360"/>
              </a:spcBef>
              <a:spcAft>
                <a:spcPts val="360"/>
              </a:spcAft>
              <a:buClr>
                <a:srgbClr val="ffffff"/>
              </a:buClr>
              <a:buFont typeface="Arial"/>
              <a:buChar char="•"/>
            </a:pPr>
            <a:r>
              <a:rPr b="0" lang="es-ES_tradnl" sz="1800" spc="-1" strike="noStrike">
                <a:solidFill>
                  <a:srgbClr val="ffffff"/>
                </a:solidFill>
                <a:latin typeface="Arial "/>
                <a:ea typeface="DejaVu Sans"/>
              </a:rPr>
              <a:t>Los equipos de Radioterapia deben ser operados dentro de los límites que establecen los fabricantes.</a:t>
            </a:r>
            <a:endParaRPr b="0" lang="en-GB" sz="1800" spc="-1" strike="noStrike">
              <a:latin typeface="Arial"/>
            </a:endParaRPr>
          </a:p>
          <a:p>
            <a:pPr marL="457200" indent="-456840">
              <a:lnSpc>
                <a:spcPct val="100000"/>
              </a:lnSpc>
              <a:spcBef>
                <a:spcPts val="360"/>
              </a:spcBef>
              <a:spcAft>
                <a:spcPts val="360"/>
              </a:spcAft>
              <a:buClr>
                <a:srgbClr val="ffffff"/>
              </a:buClr>
              <a:buFont typeface="Arial"/>
              <a:buChar char="•"/>
            </a:pPr>
            <a:r>
              <a:rPr b="0" lang="es-ES_tradnl" sz="1800" spc="-1" strike="noStrike">
                <a:solidFill>
                  <a:srgbClr val="ffffff"/>
                </a:solidFill>
                <a:latin typeface="Arial "/>
                <a:ea typeface="DejaVu Sans"/>
              </a:rPr>
              <a:t>El TPS es un equipo médico más, dentro de la práctica de radioterapia y debe estar sometido a pruebas de puesta en servicio y a controles de calidad periódicos.</a:t>
            </a:r>
            <a:endParaRPr b="0" lang="en-GB" sz="1800" spc="-1" strike="noStrike">
              <a:latin typeface="Arial"/>
            </a:endParaRPr>
          </a:p>
          <a:p>
            <a:pPr marL="457200" indent="-456840">
              <a:lnSpc>
                <a:spcPct val="100000"/>
              </a:lnSpc>
              <a:spcBef>
                <a:spcPts val="360"/>
              </a:spcBef>
              <a:spcAft>
                <a:spcPts val="360"/>
              </a:spcAft>
              <a:buClr>
                <a:srgbClr val="ffffff"/>
              </a:buClr>
              <a:buFont typeface="Arial"/>
              <a:buChar char="•"/>
            </a:pPr>
            <a:r>
              <a:rPr b="0" lang="es-ES_tradnl" sz="1800" spc="-1" strike="noStrike">
                <a:solidFill>
                  <a:srgbClr val="ffffff"/>
                </a:solidFill>
                <a:latin typeface="Arial "/>
                <a:ea typeface="DejaVu Sans"/>
              </a:rPr>
              <a:t>Antes de implementar cualquier cambio, que pueda afectar la seguridad de los tratamientos, se requieren realizar pruebas dosimétricas que confirme la seguridad de los cambios .</a:t>
            </a:r>
            <a:endParaRPr b="0" lang="en-GB" sz="1800" spc="-1" strike="noStrike">
              <a:latin typeface="Arial"/>
            </a:endParaRPr>
          </a:p>
        </p:txBody>
      </p:sp>
      <p:sp>
        <p:nvSpPr>
          <p:cNvPr id="282" name="CuadroTexto 1"/>
          <p:cNvSpPr/>
          <p:nvPr/>
        </p:nvSpPr>
        <p:spPr>
          <a:xfrm>
            <a:off x="971640" y="513000"/>
            <a:ext cx="51123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MX" sz="1800" spc="-1" strike="noStrike">
                <a:solidFill>
                  <a:srgbClr val="ffffff"/>
                </a:solidFill>
                <a:latin typeface="Arial"/>
                <a:ea typeface="DejaVu Sans"/>
              </a:rPr>
              <a:t>Lección aprendida:</a:t>
            </a:r>
            <a:endParaRPr b="0" lang="en-GB" sz="1800" spc="-1" strike="noStrike">
              <a:latin typeface="Arial"/>
            </a:endParaRPr>
          </a:p>
        </p:txBody>
      </p:sp>
      <p:sp>
        <p:nvSpPr>
          <p:cNvPr id="283" name="Text Box 3"/>
          <p:cNvSpPr/>
          <p:nvPr/>
        </p:nvSpPr>
        <p:spPr>
          <a:xfrm>
            <a:off x="5657760" y="2571840"/>
            <a:ext cx="278856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s-ES_tradnl" sz="1600" spc="-1" strike="noStrike">
                <a:solidFill>
                  <a:srgbClr val="ffffff"/>
                </a:solidFill>
                <a:latin typeface="Arial "/>
                <a:ea typeface="DejaVu Sans"/>
              </a:rPr>
              <a:t>Sangramiento en el Recto</a:t>
            </a:r>
            <a:endParaRPr b="0" lang="en-GB" sz="1600" spc="-1" strike="noStrike">
              <a:latin typeface="Arial"/>
            </a:endParaRPr>
          </a:p>
        </p:txBody>
      </p:sp>
      <p:sp>
        <p:nvSpPr>
          <p:cNvPr id="284" name="Text Box 5"/>
          <p:cNvSpPr/>
          <p:nvPr/>
        </p:nvSpPr>
        <p:spPr>
          <a:xfrm>
            <a:off x="7264080" y="3724200"/>
            <a:ext cx="1772640" cy="5770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799"/>
              </a:spcBef>
            </a:pPr>
            <a:r>
              <a:rPr b="0" i="1" lang="es-ES_tradnl" sz="1600" spc="-1" strike="noStrike">
                <a:solidFill>
                  <a:srgbClr val="ffffff"/>
                </a:solidFill>
                <a:latin typeface="Arial"/>
                <a:ea typeface="DejaVu Sans"/>
              </a:rPr>
              <a:t>Hemorragias en la mucosa rectal.</a:t>
            </a:r>
            <a:endParaRPr b="0" lang="en-GB" sz="1600" spc="-1" strike="noStrike">
              <a:latin typeface="Arial"/>
            </a:endParaRPr>
          </a:p>
        </p:txBody>
      </p:sp>
      <p:pic>
        <p:nvPicPr>
          <p:cNvPr id="285" name="Picture 2" descr=""/>
          <p:cNvPicPr/>
          <p:nvPr/>
        </p:nvPicPr>
        <p:blipFill>
          <a:blip r:embed="rId1"/>
          <a:srcRect l="6686" t="4943" r="2749" b="1735"/>
          <a:stretch/>
        </p:blipFill>
        <p:spPr>
          <a:xfrm>
            <a:off x="5805720" y="504000"/>
            <a:ext cx="2640600" cy="2043360"/>
          </a:xfrm>
          <a:prstGeom prst="rect">
            <a:avLst/>
          </a:prstGeom>
          <a:ln w="0">
            <a:noFill/>
          </a:ln>
        </p:spPr>
      </p:pic>
      <p:pic>
        <p:nvPicPr>
          <p:cNvPr id="286" name="Picture 3" descr=""/>
          <p:cNvPicPr/>
          <p:nvPr/>
        </p:nvPicPr>
        <p:blipFill>
          <a:blip r:embed="rId2"/>
          <a:srcRect l="17447" t="8812" r="9305" b="7722"/>
          <a:stretch/>
        </p:blipFill>
        <p:spPr>
          <a:xfrm>
            <a:off x="5219640" y="2982240"/>
            <a:ext cx="2016360" cy="1866960"/>
          </a:xfrm>
          <a:prstGeom prst="rect">
            <a:avLst/>
          </a:prstGeom>
          <a:ln w="0">
            <a:noFill/>
          </a:ln>
        </p:spPr>
      </p:pic>
      <p:sp>
        <p:nvSpPr>
          <p:cNvPr id="287"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Rectangle 2"/>
          <p:cNvSpPr txBox="1"/>
          <p:nvPr/>
        </p:nvSpPr>
        <p:spPr>
          <a:xfrm>
            <a:off x="179280" y="879840"/>
            <a:ext cx="8856720" cy="1439640"/>
          </a:xfrm>
          <a:prstGeom prst="rect">
            <a:avLst/>
          </a:prstGeom>
          <a:noFill/>
          <a:ln w="0">
            <a:noFill/>
          </a:ln>
        </p:spPr>
        <p:txBody>
          <a:bodyPr lIns="0" rIns="0" tIns="0" bIns="0" anchor="ctr">
            <a:noAutofit/>
          </a:bodyPr>
          <a:p>
            <a:pPr algn="ctr">
              <a:lnSpc>
                <a:spcPct val="100000"/>
              </a:lnSpc>
            </a:pPr>
            <a:r>
              <a:rPr b="0" lang="es-ES_tradnl" sz="3200" spc="-1" strike="noStrike">
                <a:solidFill>
                  <a:srgbClr val="ffffff"/>
                </a:solidFill>
                <a:latin typeface="Arial"/>
              </a:rPr>
              <a:t>Error de calibración de un haz de </a:t>
            </a:r>
            <a:r>
              <a:rPr b="0" lang="es-ES_tradnl" sz="3200" spc="-1" strike="noStrike" baseline="30000">
                <a:solidFill>
                  <a:srgbClr val="ffffff"/>
                </a:solidFill>
                <a:latin typeface="Arial"/>
              </a:rPr>
              <a:t>60</a:t>
            </a:r>
            <a:r>
              <a:rPr b="0" lang="es-ES_tradnl" sz="3200" spc="-1" strike="noStrike">
                <a:solidFill>
                  <a:srgbClr val="ffffff"/>
                </a:solidFill>
                <a:latin typeface="Arial"/>
              </a:rPr>
              <a:t>Co. San José, Costa Rica, </a:t>
            </a:r>
            <a:br/>
            <a:r>
              <a:rPr b="0" lang="es-ES_tradnl" sz="3200" spc="-1" strike="noStrike">
                <a:solidFill>
                  <a:srgbClr val="ffffff"/>
                </a:solidFill>
                <a:latin typeface="Arial"/>
              </a:rPr>
              <a:t>Agosto - Septiembre 1996</a:t>
            </a:r>
            <a:endParaRPr b="0" lang="es-ES" sz="3200" spc="-1" strike="noStrike">
              <a:solidFill>
                <a:srgbClr val="000000"/>
              </a:solidFill>
              <a:latin typeface="Arial"/>
            </a:endParaRPr>
          </a:p>
        </p:txBody>
      </p:sp>
      <p:pic>
        <p:nvPicPr>
          <p:cNvPr id="289" name="Picture 22" descr=""/>
          <p:cNvPicPr/>
          <p:nvPr/>
        </p:nvPicPr>
        <p:blipFill>
          <a:blip r:embed="rId1"/>
          <a:stretch/>
        </p:blipFill>
        <p:spPr>
          <a:xfrm>
            <a:off x="2700360" y="2694240"/>
            <a:ext cx="3350880" cy="2397600"/>
          </a:xfrm>
          <a:prstGeom prst="rect">
            <a:avLst/>
          </a:prstGeom>
          <a:ln w="0">
            <a:noFill/>
          </a:ln>
        </p:spPr>
      </p:pic>
      <p:sp>
        <p:nvSpPr>
          <p:cNvPr id="290"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Rectangle 2"/>
          <p:cNvSpPr txBox="1"/>
          <p:nvPr/>
        </p:nvSpPr>
        <p:spPr>
          <a:xfrm>
            <a:off x="457200" y="725400"/>
            <a:ext cx="8228880" cy="858240"/>
          </a:xfrm>
          <a:prstGeom prst="rect">
            <a:avLst/>
          </a:prstGeom>
          <a:noFill/>
          <a:ln w="0">
            <a:noFill/>
          </a:ln>
        </p:spPr>
        <p:txBody>
          <a:bodyPr lIns="92160" rIns="92160" tIns="46080" bIns="46080" anchor="ctr">
            <a:noAutofit/>
          </a:bodyPr>
          <a:p>
            <a:pPr algn="ctr">
              <a:lnSpc>
                <a:spcPct val="100000"/>
              </a:lnSpc>
            </a:pPr>
            <a:r>
              <a:rPr b="0" lang="es-ES_tradnl" sz="3600" spc="-1" strike="noStrike">
                <a:solidFill>
                  <a:srgbClr val="ffffff"/>
                </a:solidFill>
                <a:latin typeface="Arial"/>
              </a:rPr>
              <a:t>Breve historia</a:t>
            </a:r>
            <a:endParaRPr b="0" lang="es-ES" sz="3600" spc="-1" strike="noStrike">
              <a:solidFill>
                <a:srgbClr val="000000"/>
              </a:solidFill>
              <a:latin typeface="Arial"/>
            </a:endParaRPr>
          </a:p>
        </p:txBody>
      </p:sp>
      <p:pic>
        <p:nvPicPr>
          <p:cNvPr id="292" name="Picture 3" descr=""/>
          <p:cNvPicPr/>
          <p:nvPr/>
        </p:nvPicPr>
        <p:blipFill>
          <a:blip r:embed="rId1"/>
          <a:stretch/>
        </p:blipFill>
        <p:spPr>
          <a:xfrm>
            <a:off x="3195720" y="2005920"/>
            <a:ext cx="2752200" cy="3085920"/>
          </a:xfrm>
          <a:prstGeom prst="rect">
            <a:avLst/>
          </a:prstGeom>
          <a:ln w="0">
            <a:noFill/>
          </a:ln>
        </p:spPr>
      </p:pic>
      <p:sp>
        <p:nvSpPr>
          <p:cNvPr id="293"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itle 1"/>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Objetivo</a:t>
            </a:r>
            <a:endParaRPr b="0" lang="en-GB" sz="3600" spc="-1" strike="noStrike">
              <a:latin typeface="Arial"/>
            </a:endParaRPr>
          </a:p>
        </p:txBody>
      </p:sp>
      <p:sp>
        <p:nvSpPr>
          <p:cNvPr id="151" name="Content Placeholder 2"/>
          <p:cNvSpPr/>
          <p:nvPr/>
        </p:nvSpPr>
        <p:spPr>
          <a:xfrm>
            <a:off x="180000" y="699480"/>
            <a:ext cx="878076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ffffff"/>
              </a:buClr>
              <a:buFont typeface="Arial"/>
              <a:buChar char="•"/>
            </a:pPr>
            <a:r>
              <a:rPr b="1" lang="es-ES" sz="2600" spc="-1" strike="noStrike">
                <a:solidFill>
                  <a:srgbClr val="ffffff"/>
                </a:solidFill>
                <a:latin typeface="Arial "/>
                <a:ea typeface="DejaVu Sans"/>
              </a:rPr>
              <a:t>Que los participantes conozcan las características distintivas de los accidente de tipo sistemático.</a:t>
            </a: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Mostrar ejemplo de accidentes sistemáticos que han ocurrido.</a:t>
            </a:r>
            <a:endParaRPr b="0" lang="en-GB" sz="2600" spc="-1" strike="noStrike">
              <a:latin typeface="Arial"/>
            </a:endParaRPr>
          </a:p>
          <a:p>
            <a:pPr>
              <a:lnSpc>
                <a:spcPct val="100000"/>
              </a:lnSpc>
            </a:pPr>
            <a:endParaRPr b="0" lang="en-GB" sz="2600" spc="-1" strike="noStrike">
              <a:latin typeface="Arial"/>
            </a:endParaRPr>
          </a:p>
        </p:txBody>
      </p:sp>
      <p:sp>
        <p:nvSpPr>
          <p:cNvPr id="152" name="Slide Number Placeholder 3"/>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9BE6CD7E-EEE3-4B54-9D95-1C098CBC2635}"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Rectangle 2"/>
          <p:cNvSpPr txBox="1"/>
          <p:nvPr/>
        </p:nvSpPr>
        <p:spPr>
          <a:xfrm>
            <a:off x="1214280" y="487440"/>
            <a:ext cx="6813360" cy="932040"/>
          </a:xfrm>
          <a:prstGeom prst="rect">
            <a:avLst/>
          </a:prstGeom>
          <a:noFill/>
          <a:ln w="0">
            <a:noFill/>
          </a:ln>
        </p:spPr>
        <p:txBody>
          <a:bodyPr lIns="0" rIns="0" tIns="0" bIns="0" anchor="ctr">
            <a:noAutofit/>
          </a:bodyPr>
          <a:p>
            <a:pPr>
              <a:lnSpc>
                <a:spcPct val="100000"/>
              </a:lnSpc>
            </a:pPr>
            <a:r>
              <a:rPr b="0" lang="es-ES_tradnl" sz="2400" spc="-1" strike="noStrike">
                <a:solidFill>
                  <a:srgbClr val="ffffff"/>
                </a:solidFill>
                <a:latin typeface="Arial"/>
              </a:rPr>
              <a:t>Breve historia: antes de la exposición accidental</a:t>
            </a:r>
            <a:endParaRPr b="0" lang="es-ES" sz="2400" spc="-1" strike="noStrike">
              <a:solidFill>
                <a:srgbClr val="000000"/>
              </a:solidFill>
              <a:latin typeface="Arial"/>
            </a:endParaRPr>
          </a:p>
        </p:txBody>
      </p:sp>
      <p:sp>
        <p:nvSpPr>
          <p:cNvPr id="295" name="Rectangle 3"/>
          <p:cNvSpPr txBox="1"/>
          <p:nvPr/>
        </p:nvSpPr>
        <p:spPr>
          <a:xfrm>
            <a:off x="35640" y="1486080"/>
            <a:ext cx="6982200" cy="3353760"/>
          </a:xfrm>
          <a:prstGeom prst="rect">
            <a:avLst/>
          </a:prstGeom>
          <a:noFill/>
          <a:ln w="0">
            <a:noFill/>
          </a:ln>
        </p:spPr>
        <p:txBody>
          <a:bodyPr lIns="0" rIns="0" tIns="0" bIns="0">
            <a:noAutofit/>
          </a:bodyPr>
          <a:p>
            <a:pPr marL="343080" indent="-342720">
              <a:lnSpc>
                <a:spcPct val="90000"/>
              </a:lnSpc>
              <a:buClr>
                <a:srgbClr val="ffffff"/>
              </a:buClr>
              <a:buFont typeface="Arial"/>
              <a:buChar char="•"/>
            </a:pPr>
            <a:r>
              <a:rPr b="0" lang="es-ES_tradnl" sz="2400" spc="-1" strike="noStrike">
                <a:solidFill>
                  <a:srgbClr val="ffffff"/>
                </a:solidFill>
                <a:latin typeface="Arial"/>
              </a:rPr>
              <a:t>El servicio de radioterapia había participado en las auditorias postales de dosis de OIEA/OMS.</a:t>
            </a:r>
            <a:endParaRPr b="0" lang="es-ES" sz="2400" spc="-1" strike="noStrike">
              <a:solidFill>
                <a:srgbClr val="000000"/>
              </a:solidFill>
              <a:latin typeface="Arial"/>
            </a:endParaRPr>
          </a:p>
          <a:p>
            <a:pPr marL="343080" indent="-342720">
              <a:lnSpc>
                <a:spcPct val="90000"/>
              </a:lnSpc>
              <a:buClr>
                <a:srgbClr val="ffffff"/>
              </a:buClr>
              <a:buFont typeface="Arial"/>
              <a:buChar char="•"/>
            </a:pPr>
            <a:r>
              <a:rPr b="0" lang="es-ES_tradnl" sz="2400" spc="-1" strike="noStrike">
                <a:solidFill>
                  <a:srgbClr val="ffffff"/>
                </a:solidFill>
                <a:latin typeface="Arial"/>
              </a:rPr>
              <a:t>Se habían encontrado diferencias significativas entre las dosis indicadas por el hospital y las medidas en el laboratorio del OIEA.</a:t>
            </a:r>
            <a:endParaRPr b="0" lang="es-ES" sz="2400" spc="-1" strike="noStrike">
              <a:solidFill>
                <a:srgbClr val="000000"/>
              </a:solidFill>
              <a:latin typeface="Arial"/>
            </a:endParaRPr>
          </a:p>
          <a:p>
            <a:pPr marL="343080" indent="-342720">
              <a:lnSpc>
                <a:spcPct val="90000"/>
              </a:lnSpc>
              <a:buClr>
                <a:srgbClr val="ffffff"/>
              </a:buClr>
              <a:buFont typeface="Arial"/>
              <a:buChar char="•"/>
            </a:pPr>
            <a:r>
              <a:rPr b="0" lang="es-ES_tradnl" sz="2400" spc="-1" strike="noStrike">
                <a:solidFill>
                  <a:srgbClr val="ffffff"/>
                </a:solidFill>
                <a:latin typeface="Arial"/>
              </a:rPr>
              <a:t>Al no poderse encontrar explicación satisfactoria, se efectuó una misión de experto en Julio de 1996</a:t>
            </a:r>
            <a:endParaRPr b="0" lang="es-ES" sz="2400" spc="-1" strike="noStrike">
              <a:solidFill>
                <a:srgbClr val="000000"/>
              </a:solidFill>
              <a:latin typeface="Arial"/>
            </a:endParaRPr>
          </a:p>
        </p:txBody>
      </p:sp>
      <p:sp>
        <p:nvSpPr>
          <p:cNvPr id="296"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297"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Rectangle 2"/>
          <p:cNvSpPr txBox="1"/>
          <p:nvPr/>
        </p:nvSpPr>
        <p:spPr>
          <a:xfrm>
            <a:off x="457200" y="456120"/>
            <a:ext cx="8218800" cy="607320"/>
          </a:xfrm>
          <a:prstGeom prst="rect">
            <a:avLst/>
          </a:prstGeom>
          <a:noFill/>
          <a:ln w="0">
            <a:noFill/>
          </a:ln>
        </p:spPr>
        <p:txBody>
          <a:bodyPr lIns="0" rIns="0" tIns="0" bIns="0" anchor="ctr">
            <a:noAutofit/>
          </a:bodyPr>
          <a:p>
            <a:pPr algn="ctr">
              <a:lnSpc>
                <a:spcPct val="100000"/>
              </a:lnSpc>
            </a:pPr>
            <a:r>
              <a:rPr b="0" lang="es-ES_tradnl" sz="2000" spc="-1" strike="noStrike">
                <a:solidFill>
                  <a:srgbClr val="ffffff"/>
                </a:solidFill>
                <a:latin typeface="Arial"/>
              </a:rPr>
              <a:t>Antes del suceso</a:t>
            </a:r>
            <a:endParaRPr b="0" lang="es-ES" sz="2000" spc="-1" strike="noStrike">
              <a:solidFill>
                <a:srgbClr val="000000"/>
              </a:solidFill>
              <a:latin typeface="Arial"/>
            </a:endParaRPr>
          </a:p>
        </p:txBody>
      </p:sp>
      <p:sp>
        <p:nvSpPr>
          <p:cNvPr id="299" name="Rectangle 3"/>
          <p:cNvSpPr txBox="1"/>
          <p:nvPr/>
        </p:nvSpPr>
        <p:spPr>
          <a:xfrm>
            <a:off x="72000" y="1059480"/>
            <a:ext cx="6948000" cy="3407040"/>
          </a:xfrm>
          <a:prstGeom prst="rect">
            <a:avLst/>
          </a:prstGeom>
          <a:noFill/>
          <a:ln w="0">
            <a:noFill/>
          </a:ln>
        </p:spPr>
        <p:txBody>
          <a:bodyPr lIns="0" rIns="0" tIns="0" bIns="0">
            <a:noAutofit/>
          </a:bodyPr>
          <a:p>
            <a:pPr>
              <a:lnSpc>
                <a:spcPct val="100000"/>
              </a:lnSpc>
            </a:pPr>
            <a:r>
              <a:rPr b="0" lang="es-ES_tradnl" sz="2400" spc="-1" strike="noStrike">
                <a:solidFill>
                  <a:srgbClr val="ffffff"/>
                </a:solidFill>
                <a:latin typeface="Arial"/>
              </a:rPr>
              <a:t>La finalidad de la misión fue: </a:t>
            </a:r>
            <a:endParaRPr b="0" lang="es-ES" sz="2400" spc="-1" strike="noStrike">
              <a:solidFill>
                <a:srgbClr val="000000"/>
              </a:solidFill>
              <a:latin typeface="Arial"/>
            </a:endParaRPr>
          </a:p>
          <a:p>
            <a:pPr marL="285840" indent="-285480">
              <a:lnSpc>
                <a:spcPct val="100000"/>
              </a:lnSpc>
              <a:buClr>
                <a:srgbClr val="ffffff"/>
              </a:buClr>
              <a:buFont typeface="Arial"/>
              <a:buChar char="•"/>
            </a:pPr>
            <a:r>
              <a:rPr b="0" lang="es-ES_tradnl" sz="2400" spc="-1" strike="noStrike">
                <a:solidFill>
                  <a:srgbClr val="ffffff"/>
                </a:solidFill>
                <a:latin typeface="Arial"/>
              </a:rPr>
              <a:t>Averiguar las razones de las discrepancias,</a:t>
            </a:r>
            <a:endParaRPr b="0" lang="es-ES" sz="2400" spc="-1" strike="noStrike">
              <a:solidFill>
                <a:srgbClr val="000000"/>
              </a:solidFill>
              <a:latin typeface="Arial"/>
            </a:endParaRPr>
          </a:p>
          <a:p>
            <a:pPr marL="285840" indent="-285480">
              <a:lnSpc>
                <a:spcPct val="100000"/>
              </a:lnSpc>
              <a:buClr>
                <a:srgbClr val="ffffff"/>
              </a:buClr>
              <a:buFont typeface="Arial"/>
              <a:buChar char="•"/>
            </a:pPr>
            <a:r>
              <a:rPr b="0" lang="es-ES_tradnl" sz="2400" spc="-1" strike="noStrike">
                <a:solidFill>
                  <a:srgbClr val="ffffff"/>
                </a:solidFill>
                <a:latin typeface="Arial"/>
              </a:rPr>
              <a:t>Evaluar los aspectos físicos del aseguramiento de la calidad,</a:t>
            </a:r>
            <a:endParaRPr b="0" lang="es-ES" sz="2400" spc="-1" strike="noStrike">
              <a:solidFill>
                <a:srgbClr val="000000"/>
              </a:solidFill>
              <a:latin typeface="Arial"/>
            </a:endParaRPr>
          </a:p>
          <a:p>
            <a:pPr marL="285840" indent="-285480">
              <a:lnSpc>
                <a:spcPct val="100000"/>
              </a:lnSpc>
              <a:buClr>
                <a:srgbClr val="ffffff"/>
              </a:buClr>
              <a:buFont typeface="Arial"/>
              <a:buChar char="•"/>
            </a:pPr>
            <a:r>
              <a:rPr b="0" lang="es-ES_tradnl" sz="2400" spc="-1" strike="noStrike">
                <a:solidFill>
                  <a:srgbClr val="ffffff"/>
                </a:solidFill>
                <a:latin typeface="Arial"/>
              </a:rPr>
              <a:t>Verificar la aplicación del código de práctica TRS 277 del OIEA para la determinación de la dosis absorbida,</a:t>
            </a:r>
            <a:endParaRPr b="0" lang="es-ES" sz="2400" spc="-1" strike="noStrike">
              <a:solidFill>
                <a:srgbClr val="000000"/>
              </a:solidFill>
              <a:latin typeface="Arial"/>
            </a:endParaRPr>
          </a:p>
          <a:p>
            <a:pPr marL="285840" indent="-285480">
              <a:lnSpc>
                <a:spcPct val="100000"/>
              </a:lnSpc>
              <a:buClr>
                <a:srgbClr val="ffffff"/>
              </a:buClr>
              <a:buFont typeface="Arial"/>
              <a:buChar char="•"/>
            </a:pPr>
            <a:r>
              <a:rPr b="0" lang="es-ES_tradnl" sz="2400" spc="-1" strike="noStrike">
                <a:solidFill>
                  <a:srgbClr val="ffffff"/>
                </a:solidFill>
                <a:latin typeface="Arial"/>
              </a:rPr>
              <a:t>Verificar el cumplimiento de las Normas Básicas de Seguridad (NBS)</a:t>
            </a:r>
            <a:endParaRPr b="0" lang="es-ES" sz="2400" spc="-1" strike="noStrike">
              <a:solidFill>
                <a:srgbClr val="000000"/>
              </a:solidFill>
              <a:latin typeface="Arial"/>
            </a:endParaRPr>
          </a:p>
        </p:txBody>
      </p:sp>
      <p:sp>
        <p:nvSpPr>
          <p:cNvPr id="300"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01"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Rectangle 2"/>
          <p:cNvSpPr txBox="1"/>
          <p:nvPr/>
        </p:nvSpPr>
        <p:spPr>
          <a:xfrm>
            <a:off x="457200" y="456120"/>
            <a:ext cx="8362800" cy="607320"/>
          </a:xfrm>
          <a:prstGeom prst="rect">
            <a:avLst/>
          </a:prstGeom>
          <a:noFill/>
          <a:ln w="0">
            <a:noFill/>
          </a:ln>
        </p:spPr>
        <p:txBody>
          <a:bodyPr lIns="0" rIns="0" tIns="0" bIns="0" anchor="ctr">
            <a:noAutofit/>
          </a:bodyPr>
          <a:p>
            <a:pPr>
              <a:lnSpc>
                <a:spcPct val="100000"/>
              </a:lnSpc>
            </a:pPr>
            <a:r>
              <a:rPr b="0" lang="es-ES_tradnl" sz="2400" spc="-1" strike="noStrike">
                <a:solidFill>
                  <a:srgbClr val="ffffff"/>
                </a:solidFill>
                <a:latin typeface="Arial"/>
              </a:rPr>
              <a:t>Problemas detectados antes del suceso</a:t>
            </a:r>
            <a:endParaRPr b="0" lang="es-ES" sz="2400" spc="-1" strike="noStrike">
              <a:solidFill>
                <a:srgbClr val="000000"/>
              </a:solidFill>
              <a:latin typeface="Arial"/>
            </a:endParaRPr>
          </a:p>
        </p:txBody>
      </p:sp>
      <p:sp>
        <p:nvSpPr>
          <p:cNvPr id="303" name="Rectangle 3"/>
          <p:cNvSpPr txBox="1"/>
          <p:nvPr/>
        </p:nvSpPr>
        <p:spPr>
          <a:xfrm>
            <a:off x="179640" y="1203480"/>
            <a:ext cx="6550200" cy="3085920"/>
          </a:xfrm>
          <a:prstGeom prst="rect">
            <a:avLst/>
          </a:prstGeom>
          <a:noFill/>
          <a:ln w="0">
            <a:noFill/>
          </a:ln>
        </p:spPr>
        <p:txBody>
          <a:bodyPr lIns="0" rIns="0" tIns="0" bIns="0">
            <a:noAutofit/>
          </a:bodyPr>
          <a:p>
            <a:pPr marL="343080" indent="-342720">
              <a:lnSpc>
                <a:spcPct val="100000"/>
              </a:lnSpc>
              <a:buClr>
                <a:srgbClr val="ffffff"/>
              </a:buClr>
              <a:buFont typeface="Arial"/>
              <a:buChar char="•"/>
            </a:pPr>
            <a:r>
              <a:rPr b="0" lang="es-ES_tradnl" sz="2400" spc="-1" strike="noStrike">
                <a:solidFill>
                  <a:srgbClr val="ffffff"/>
                </a:solidFill>
                <a:latin typeface="Arial"/>
              </a:rPr>
              <a:t>Utilizaban como “rendimiento” valores de PDD,</a:t>
            </a:r>
            <a:endParaRPr b="0" lang="es-ES" sz="2400" spc="-1" strike="noStrike">
              <a:solidFill>
                <a:srgbClr val="000000"/>
              </a:solidFill>
              <a:latin typeface="Arial"/>
            </a:endParaRPr>
          </a:p>
          <a:p>
            <a:pPr marL="343080" indent="-342720">
              <a:lnSpc>
                <a:spcPct val="100000"/>
              </a:lnSpc>
              <a:buClr>
                <a:srgbClr val="ffffff"/>
              </a:buClr>
              <a:buFont typeface="Arial"/>
              <a:buChar char="•"/>
            </a:pPr>
            <a:r>
              <a:rPr b="0" lang="es-ES_tradnl" sz="2400" spc="-1" strike="noStrike">
                <a:solidFill>
                  <a:srgbClr val="ffffff"/>
                </a:solidFill>
                <a:latin typeface="Arial"/>
              </a:rPr>
              <a:t>Se puso de manifiesto confusión entre los conceptos de kerma en aire, dosis absorbida en agua,</a:t>
            </a:r>
            <a:endParaRPr b="0" lang="es-ES" sz="2400" spc="-1" strike="noStrike">
              <a:solidFill>
                <a:srgbClr val="000000"/>
              </a:solidFill>
              <a:latin typeface="Arial"/>
            </a:endParaRPr>
          </a:p>
          <a:p>
            <a:pPr marL="343080" indent="-342720">
              <a:lnSpc>
                <a:spcPct val="100000"/>
              </a:lnSpc>
              <a:buClr>
                <a:srgbClr val="ffffff"/>
              </a:buClr>
              <a:buFont typeface="Arial"/>
              <a:buChar char="•"/>
            </a:pPr>
            <a:r>
              <a:rPr b="0" lang="es-ES_tradnl" sz="2400" spc="-1" strike="noStrike">
                <a:solidFill>
                  <a:srgbClr val="ffffff"/>
                </a:solidFill>
                <a:latin typeface="Arial"/>
              </a:rPr>
              <a:t>La experta lo puso en conocimiento del radioterapeuta y de la persona responsable de la dosimetría</a:t>
            </a:r>
            <a:endParaRPr b="0" lang="es-ES" sz="2400" spc="-1" strike="noStrike">
              <a:solidFill>
                <a:srgbClr val="000000"/>
              </a:solidFill>
              <a:latin typeface="Arial"/>
            </a:endParaRPr>
          </a:p>
        </p:txBody>
      </p:sp>
      <p:sp>
        <p:nvSpPr>
          <p:cNvPr id="304"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05"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Rectangle 2"/>
          <p:cNvSpPr txBox="1"/>
          <p:nvPr/>
        </p:nvSpPr>
        <p:spPr>
          <a:xfrm>
            <a:off x="457200" y="456120"/>
            <a:ext cx="8218800" cy="607320"/>
          </a:xfrm>
          <a:prstGeom prst="rect">
            <a:avLst/>
          </a:prstGeom>
          <a:noFill/>
          <a:ln w="0">
            <a:noFill/>
          </a:ln>
        </p:spPr>
        <p:txBody>
          <a:bodyPr lIns="0" rIns="0" tIns="0" bIns="0" anchor="ctr">
            <a:noAutofit/>
          </a:bodyPr>
          <a:p>
            <a:pPr algn="ctr">
              <a:lnSpc>
                <a:spcPct val="100000"/>
              </a:lnSpc>
            </a:pPr>
            <a:r>
              <a:rPr b="0" lang="es-ES_tradnl" sz="2400" spc="-1" strike="noStrike">
                <a:solidFill>
                  <a:srgbClr val="ffffff"/>
                </a:solidFill>
                <a:latin typeface="Arial"/>
              </a:rPr>
              <a:t>Antes del suceso</a:t>
            </a:r>
            <a:endParaRPr b="0" lang="es-ES" sz="2400" spc="-1" strike="noStrike">
              <a:solidFill>
                <a:srgbClr val="000000"/>
              </a:solidFill>
              <a:latin typeface="Arial"/>
            </a:endParaRPr>
          </a:p>
        </p:txBody>
      </p:sp>
      <p:sp>
        <p:nvSpPr>
          <p:cNvPr id="307" name="Rectangle 3"/>
          <p:cNvSpPr txBox="1"/>
          <p:nvPr/>
        </p:nvSpPr>
        <p:spPr>
          <a:xfrm>
            <a:off x="251640" y="1131480"/>
            <a:ext cx="6767640" cy="3689640"/>
          </a:xfrm>
          <a:prstGeom prst="rect">
            <a:avLst/>
          </a:prstGeom>
          <a:noFill/>
          <a:ln w="0">
            <a:noFill/>
          </a:ln>
        </p:spPr>
        <p:txBody>
          <a:bodyPr lIns="0" rIns="0" tIns="0" bIns="0">
            <a:noAutofit/>
          </a:bodyPr>
          <a:p>
            <a:pPr marL="343080" indent="-342720">
              <a:lnSpc>
                <a:spcPct val="100000"/>
              </a:lnSpc>
              <a:buClr>
                <a:srgbClr val="ffffff"/>
              </a:buClr>
              <a:buFont typeface="Arial"/>
              <a:buChar char="•"/>
            </a:pPr>
            <a:r>
              <a:rPr b="0" lang="es-ES_tradnl" sz="2400" spc="-1" strike="noStrike">
                <a:solidFill>
                  <a:srgbClr val="ffffff"/>
                </a:solidFill>
                <a:latin typeface="Arial"/>
              </a:rPr>
              <a:t>Se acogieron las observaciones con recelo, indicando que no se habían observado reacciones anormales,</a:t>
            </a:r>
            <a:endParaRPr b="0" lang="es-ES" sz="2400" spc="-1" strike="noStrike">
              <a:solidFill>
                <a:srgbClr val="000000"/>
              </a:solidFill>
              <a:latin typeface="Arial"/>
            </a:endParaRPr>
          </a:p>
          <a:p>
            <a:pPr marL="343080" indent="-342720">
              <a:lnSpc>
                <a:spcPct val="100000"/>
              </a:lnSpc>
              <a:buClr>
                <a:srgbClr val="ffffff"/>
              </a:buClr>
              <a:buFont typeface="Arial"/>
              <a:buChar char="•"/>
            </a:pPr>
            <a:r>
              <a:rPr b="0" lang="es-ES_tradnl" sz="2400" spc="-1" strike="noStrike">
                <a:solidFill>
                  <a:srgbClr val="ffffff"/>
                </a:solidFill>
                <a:latin typeface="Arial"/>
              </a:rPr>
              <a:t>La experta señaló que los errores eran de sub dosificación, los cuales sólo se manifestarían como una disminución en la tasa de control de tumor pero no aparecerían reacciones agudas,</a:t>
            </a:r>
            <a:endParaRPr b="0" lang="es-ES" sz="2400" spc="-1" strike="noStrike">
              <a:solidFill>
                <a:srgbClr val="000000"/>
              </a:solidFill>
              <a:latin typeface="Arial"/>
            </a:endParaRPr>
          </a:p>
          <a:p>
            <a:pPr marL="343080" indent="-342720">
              <a:lnSpc>
                <a:spcPct val="100000"/>
              </a:lnSpc>
              <a:buClr>
                <a:srgbClr val="ffffff"/>
              </a:buClr>
              <a:buFont typeface="Arial"/>
              <a:buChar char="•"/>
            </a:pPr>
            <a:r>
              <a:rPr b="0" lang="es-ES_tradnl" sz="2400" spc="-1" strike="noStrike">
                <a:solidFill>
                  <a:srgbClr val="ffffff"/>
                </a:solidFill>
                <a:latin typeface="Arial"/>
              </a:rPr>
              <a:t>En agosto de 1996 se cambió la fuente de teleterapia de </a:t>
            </a:r>
            <a:r>
              <a:rPr b="0" lang="es-ES_tradnl" sz="2400" spc="-1" strike="noStrike" baseline="30000">
                <a:solidFill>
                  <a:srgbClr val="ffffff"/>
                </a:solidFill>
                <a:latin typeface="Arial"/>
              </a:rPr>
              <a:t>60</a:t>
            </a:r>
            <a:r>
              <a:rPr b="0" lang="es-ES_tradnl" sz="2400" spc="-1" strike="noStrike">
                <a:solidFill>
                  <a:srgbClr val="ffffff"/>
                </a:solidFill>
                <a:latin typeface="Arial"/>
              </a:rPr>
              <a:t>Co del ALCYON II y el físico realizó la nueva puesta en servicio del equipo.</a:t>
            </a:r>
            <a:endParaRPr b="0" lang="es-ES" sz="2400" spc="-1" strike="noStrike">
              <a:solidFill>
                <a:srgbClr val="000000"/>
              </a:solidFill>
              <a:latin typeface="Arial"/>
            </a:endParaRPr>
          </a:p>
        </p:txBody>
      </p:sp>
      <p:sp>
        <p:nvSpPr>
          <p:cNvPr id="308"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09"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Rectangle 2"/>
          <p:cNvSpPr txBox="1"/>
          <p:nvPr/>
        </p:nvSpPr>
        <p:spPr>
          <a:xfrm>
            <a:off x="1619280" y="435600"/>
            <a:ext cx="5123880" cy="471960"/>
          </a:xfrm>
          <a:prstGeom prst="rect">
            <a:avLst/>
          </a:prstGeom>
          <a:noFill/>
          <a:ln w="0">
            <a:noFill/>
          </a:ln>
        </p:spPr>
        <p:txBody>
          <a:bodyPr lIns="92160" rIns="92160" tIns="46080" bIns="46080" anchor="ctr">
            <a:noAutofit/>
          </a:bodyPr>
          <a:p>
            <a:pPr algn="ctr">
              <a:lnSpc>
                <a:spcPct val="100000"/>
              </a:lnSpc>
            </a:pPr>
            <a:r>
              <a:rPr b="0" lang="es-ES_tradnl" sz="2400" spc="-1" strike="noStrike">
                <a:solidFill>
                  <a:srgbClr val="ffffff"/>
                </a:solidFill>
                <a:latin typeface="Arial"/>
              </a:rPr>
              <a:t>El suceso y su detección</a:t>
            </a:r>
            <a:endParaRPr b="0" lang="es-ES" sz="2400" spc="-1" strike="noStrike">
              <a:solidFill>
                <a:srgbClr val="000000"/>
              </a:solidFill>
              <a:latin typeface="Arial"/>
            </a:endParaRPr>
          </a:p>
        </p:txBody>
      </p:sp>
      <p:sp>
        <p:nvSpPr>
          <p:cNvPr id="311" name="Rectangle 3"/>
          <p:cNvSpPr txBox="1"/>
          <p:nvPr/>
        </p:nvSpPr>
        <p:spPr>
          <a:xfrm>
            <a:off x="35640" y="915480"/>
            <a:ext cx="7312680" cy="3960000"/>
          </a:xfrm>
          <a:prstGeom prst="rect">
            <a:avLst/>
          </a:prstGeom>
          <a:noFill/>
          <a:ln w="0">
            <a:noFill/>
          </a:ln>
        </p:spPr>
        <p:txBody>
          <a:bodyPr lIns="92160" rIns="92160" tIns="46080" bIns="46080">
            <a:noAutofit/>
          </a:bodyPr>
          <a:p>
            <a:pPr marL="457200" indent="-456840">
              <a:lnSpc>
                <a:spcPct val="100000"/>
              </a:lnSpc>
              <a:spcAft>
                <a:spcPts val="439"/>
              </a:spcAft>
              <a:buClr>
                <a:srgbClr val="ffffff"/>
              </a:buClr>
              <a:buFont typeface="Arial"/>
              <a:buChar char="•"/>
            </a:pPr>
            <a:r>
              <a:rPr b="0" lang="es-ES_tradnl" sz="2200" spc="-1" strike="noStrike">
                <a:solidFill>
                  <a:srgbClr val="ffffff"/>
                </a:solidFill>
                <a:latin typeface="Arial"/>
              </a:rPr>
              <a:t>Un radioterapeuta del Hospital Calderón Guardia enviaba a sus pacientes a tratar al San Juan de Dios,</a:t>
            </a:r>
            <a:endParaRPr b="0" lang="es-ES" sz="2200" spc="-1" strike="noStrike">
              <a:solidFill>
                <a:srgbClr val="000000"/>
              </a:solidFill>
              <a:latin typeface="Arial"/>
            </a:endParaRPr>
          </a:p>
          <a:p>
            <a:pPr marL="457200" indent="-456840">
              <a:lnSpc>
                <a:spcPct val="100000"/>
              </a:lnSpc>
              <a:spcAft>
                <a:spcPts val="439"/>
              </a:spcAft>
              <a:buClr>
                <a:srgbClr val="ffffff"/>
              </a:buClr>
              <a:buFont typeface="Arial"/>
              <a:buChar char="•"/>
            </a:pPr>
            <a:r>
              <a:rPr b="0" lang="es-ES_tradnl" sz="2200" spc="-1" strike="noStrike">
                <a:solidFill>
                  <a:srgbClr val="ffffff"/>
                </a:solidFill>
                <a:latin typeface="Arial"/>
              </a:rPr>
              <a:t>Él observó reacciones severas en pacientes tratados en el ALCYON II,</a:t>
            </a:r>
            <a:endParaRPr b="0" lang="es-ES" sz="2200" spc="-1" strike="noStrike">
              <a:solidFill>
                <a:srgbClr val="000000"/>
              </a:solidFill>
              <a:latin typeface="Arial"/>
            </a:endParaRPr>
          </a:p>
          <a:p>
            <a:pPr marL="457200" indent="-456840">
              <a:lnSpc>
                <a:spcPct val="100000"/>
              </a:lnSpc>
              <a:spcAft>
                <a:spcPts val="439"/>
              </a:spcAft>
              <a:buClr>
                <a:srgbClr val="ffffff"/>
              </a:buClr>
              <a:buFont typeface="Arial"/>
              <a:buChar char="•"/>
            </a:pPr>
            <a:r>
              <a:rPr b="0" lang="es-ES_tradnl" sz="2200" spc="-1" strike="noStrike">
                <a:solidFill>
                  <a:srgbClr val="ffffff"/>
                </a:solidFill>
                <a:latin typeface="Arial"/>
              </a:rPr>
              <a:t>Estas reacciones se referían a la piel y al tracto gastrointestinal, por ejemplo diarreas prolongadas y dolor abdominal.</a:t>
            </a:r>
            <a:endParaRPr b="0" lang="es-ES" sz="2200" spc="-1" strike="noStrike">
              <a:solidFill>
                <a:srgbClr val="000000"/>
              </a:solidFill>
              <a:latin typeface="Arial"/>
            </a:endParaRPr>
          </a:p>
          <a:p>
            <a:pPr marL="457200" indent="-456840">
              <a:lnSpc>
                <a:spcPct val="100000"/>
              </a:lnSpc>
              <a:spcAft>
                <a:spcPts val="439"/>
              </a:spcAft>
              <a:buClr>
                <a:srgbClr val="ffffff"/>
              </a:buClr>
              <a:buFont typeface="Arial"/>
              <a:buChar char="•"/>
            </a:pPr>
            <a:r>
              <a:rPr b="0" lang="es-ES_tradnl" sz="2200" spc="-1" strike="noStrike">
                <a:solidFill>
                  <a:srgbClr val="ffffff"/>
                </a:solidFill>
                <a:latin typeface="Arial"/>
              </a:rPr>
              <a:t>Lo cierto es que esas reacciones severas ya habían sido informadas por los tecnólogos, pero no fueron tomadas en cuenta por los médicos del Hospital San Juan de Dios</a:t>
            </a:r>
            <a:endParaRPr b="0" lang="es-ES" sz="2200" spc="-1" strike="noStrike">
              <a:solidFill>
                <a:srgbClr val="000000"/>
              </a:solidFill>
              <a:latin typeface="Arial"/>
            </a:endParaRPr>
          </a:p>
        </p:txBody>
      </p:sp>
      <p:sp>
        <p:nvSpPr>
          <p:cNvPr id="312"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13" name="Picture 22" descr=""/>
          <p:cNvPicPr/>
          <p:nvPr/>
        </p:nvPicPr>
        <p:blipFill>
          <a:blip r:embed="rId1"/>
          <a:stretch/>
        </p:blipFill>
        <p:spPr>
          <a:xfrm>
            <a:off x="7332480" y="1707480"/>
            <a:ext cx="1811160" cy="12956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Rectangle 2"/>
          <p:cNvSpPr txBox="1"/>
          <p:nvPr/>
        </p:nvSpPr>
        <p:spPr>
          <a:xfrm>
            <a:off x="457200" y="627480"/>
            <a:ext cx="8146800" cy="435960"/>
          </a:xfrm>
          <a:prstGeom prst="rect">
            <a:avLst/>
          </a:prstGeom>
          <a:noFill/>
          <a:ln w="0">
            <a:noFill/>
          </a:ln>
        </p:spPr>
        <p:txBody>
          <a:bodyPr lIns="0" rIns="0" tIns="0" bIns="0" anchor="ctr">
            <a:noAutofit/>
          </a:bodyPr>
          <a:p>
            <a:pPr algn="ctr">
              <a:lnSpc>
                <a:spcPct val="100000"/>
              </a:lnSpc>
            </a:pPr>
            <a:r>
              <a:rPr b="0" lang="es-ES_tradnl" sz="2200" spc="-1" strike="noStrike">
                <a:solidFill>
                  <a:srgbClr val="ffffff"/>
                </a:solidFill>
                <a:latin typeface="Arial"/>
              </a:rPr>
              <a:t>El suceso y su detección</a:t>
            </a:r>
            <a:endParaRPr b="0" lang="es-ES" sz="2200" spc="-1" strike="noStrike">
              <a:solidFill>
                <a:srgbClr val="000000"/>
              </a:solidFill>
              <a:latin typeface="Arial"/>
            </a:endParaRPr>
          </a:p>
        </p:txBody>
      </p:sp>
      <p:sp>
        <p:nvSpPr>
          <p:cNvPr id="315" name="Rectangle 3"/>
          <p:cNvSpPr txBox="1"/>
          <p:nvPr/>
        </p:nvSpPr>
        <p:spPr>
          <a:xfrm>
            <a:off x="107640" y="1059480"/>
            <a:ext cx="6838200" cy="3085920"/>
          </a:xfrm>
          <a:prstGeom prst="rect">
            <a:avLst/>
          </a:prstGeom>
          <a:noFill/>
          <a:ln w="0">
            <a:noFill/>
          </a:ln>
        </p:spPr>
        <p:txBody>
          <a:bodyPr lIns="0" rIns="0" tIns="0" bIns="0">
            <a:noAutofit/>
          </a:bodyPr>
          <a:p>
            <a:pPr marL="343080" indent="-342720">
              <a:lnSpc>
                <a:spcPct val="100000"/>
              </a:lnSpc>
              <a:spcAft>
                <a:spcPts val="439"/>
              </a:spcAft>
              <a:buClr>
                <a:srgbClr val="ffffff"/>
              </a:buClr>
              <a:buFont typeface="Arial"/>
              <a:buChar char="•"/>
            </a:pPr>
            <a:r>
              <a:rPr b="0" lang="es-ES_tradnl" sz="2200" spc="-1" strike="noStrike">
                <a:solidFill>
                  <a:srgbClr val="ffffff"/>
                </a:solidFill>
                <a:latin typeface="Arial"/>
              </a:rPr>
              <a:t>Este médico comparó las hojas de tratamiento de los pacientes y notó que el rendimiento del ALCYON II era menor que el rendimiento de un equipo Theratron (que tenía una fuente muy gastada) a pesar de que la fuente del ALCYON era nueva y tenía mayor actividad,</a:t>
            </a:r>
            <a:endParaRPr b="0" lang="es-ES" sz="2200" spc="-1" strike="noStrike">
              <a:solidFill>
                <a:srgbClr val="000000"/>
              </a:solidFill>
              <a:latin typeface="Arial"/>
            </a:endParaRPr>
          </a:p>
          <a:p>
            <a:pPr marL="343080" indent="-342720">
              <a:lnSpc>
                <a:spcPct val="100000"/>
              </a:lnSpc>
              <a:spcAft>
                <a:spcPts val="439"/>
              </a:spcAft>
              <a:buClr>
                <a:srgbClr val="ffffff"/>
              </a:buClr>
              <a:buFont typeface="Arial"/>
              <a:buChar char="•"/>
            </a:pPr>
            <a:r>
              <a:rPr b="0" lang="es-ES_tradnl" sz="2200" spc="-1" strike="noStrike">
                <a:solidFill>
                  <a:srgbClr val="ffffff"/>
                </a:solidFill>
                <a:latin typeface="Arial"/>
              </a:rPr>
              <a:t>Este médico informó a la persona responsable de la dosimetría del Hospital San Juan de Dios (quien se decía Físico Médico)</a:t>
            </a:r>
            <a:endParaRPr b="0" lang="es-ES" sz="2200" spc="-1" strike="noStrike">
              <a:solidFill>
                <a:srgbClr val="000000"/>
              </a:solidFill>
              <a:latin typeface="Arial"/>
            </a:endParaRPr>
          </a:p>
        </p:txBody>
      </p:sp>
      <p:sp>
        <p:nvSpPr>
          <p:cNvPr id="316"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17"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Rectangle 2"/>
          <p:cNvSpPr txBox="1"/>
          <p:nvPr/>
        </p:nvSpPr>
        <p:spPr>
          <a:xfrm>
            <a:off x="1143000" y="555480"/>
            <a:ext cx="6741000" cy="648000"/>
          </a:xfrm>
          <a:prstGeom prst="rect">
            <a:avLst/>
          </a:prstGeom>
          <a:noFill/>
          <a:ln w="0">
            <a:noFill/>
          </a:ln>
        </p:spPr>
        <p:txBody>
          <a:bodyPr lIns="0" rIns="0" tIns="0" bIns="0" anchor="ctr">
            <a:noAutofit/>
          </a:bodyPr>
          <a:p>
            <a:pPr algn="ctr">
              <a:lnSpc>
                <a:spcPct val="100000"/>
              </a:lnSpc>
            </a:pPr>
            <a:r>
              <a:rPr b="0" lang="es-ES_tradnl" sz="2400" spc="-1" strike="noStrike">
                <a:solidFill>
                  <a:srgbClr val="ffffff"/>
                </a:solidFill>
                <a:latin typeface="Arial"/>
              </a:rPr>
              <a:t>El suceso y su detección</a:t>
            </a:r>
            <a:endParaRPr b="0" lang="es-ES" sz="2400" spc="-1" strike="noStrike">
              <a:solidFill>
                <a:srgbClr val="000000"/>
              </a:solidFill>
              <a:latin typeface="Arial"/>
            </a:endParaRPr>
          </a:p>
        </p:txBody>
      </p:sp>
      <p:sp>
        <p:nvSpPr>
          <p:cNvPr id="319" name="Rectangle 3"/>
          <p:cNvSpPr txBox="1"/>
          <p:nvPr/>
        </p:nvSpPr>
        <p:spPr>
          <a:xfrm>
            <a:off x="107640" y="1275480"/>
            <a:ext cx="7054200" cy="3407040"/>
          </a:xfrm>
          <a:prstGeom prst="rect">
            <a:avLst/>
          </a:prstGeom>
          <a:noFill/>
          <a:ln w="0">
            <a:noFill/>
          </a:ln>
        </p:spPr>
        <p:txBody>
          <a:bodyPr lIns="0" rIns="0" tIns="0" bIns="0">
            <a:noAutofit/>
          </a:bodyPr>
          <a:p>
            <a:pPr marL="343080" indent="-342720">
              <a:lnSpc>
                <a:spcPct val="100000"/>
              </a:lnSpc>
              <a:buClr>
                <a:srgbClr val="ffffff"/>
              </a:buClr>
              <a:buFont typeface="Arial"/>
              <a:buChar char="•"/>
            </a:pPr>
            <a:r>
              <a:rPr b="0" lang="es-ES_tradnl" sz="2400" spc="-1" strike="noStrike">
                <a:solidFill>
                  <a:srgbClr val="ffffff"/>
                </a:solidFill>
                <a:latin typeface="Arial"/>
              </a:rPr>
              <a:t>El 27 Septiembre 1996, tras un mes trabajando con la nueva fuente, el responsable de la dosimetría contactó al físico de otro hospital y le pidió que verificara la tasa de dosis de referencia (rendimiento) del equipo ALCYON,</a:t>
            </a:r>
            <a:endParaRPr b="0" lang="es-ES" sz="2400" spc="-1" strike="noStrike">
              <a:solidFill>
                <a:srgbClr val="000000"/>
              </a:solidFill>
              <a:latin typeface="Arial"/>
            </a:endParaRPr>
          </a:p>
          <a:p>
            <a:pPr marL="343080" indent="-342720">
              <a:lnSpc>
                <a:spcPct val="100000"/>
              </a:lnSpc>
              <a:buClr>
                <a:srgbClr val="ffffff"/>
              </a:buClr>
              <a:buFont typeface="Arial"/>
              <a:buChar char="•"/>
            </a:pPr>
            <a:r>
              <a:rPr b="0" lang="es-ES_tradnl" sz="2400" spc="-1" strike="noStrike">
                <a:solidFill>
                  <a:srgbClr val="ffffff"/>
                </a:solidFill>
                <a:latin typeface="Arial"/>
              </a:rPr>
              <a:t>El valor que se obtuvo fue 2,02 Gy/min (a la profundidad del máximo), mientras que el valor que se había venido empleando era de 1,22 Gy/min.</a:t>
            </a:r>
            <a:endParaRPr b="0" lang="es-ES" sz="2400" spc="-1" strike="noStrike">
              <a:solidFill>
                <a:srgbClr val="000000"/>
              </a:solidFill>
              <a:latin typeface="Arial"/>
            </a:endParaRPr>
          </a:p>
        </p:txBody>
      </p:sp>
      <p:sp>
        <p:nvSpPr>
          <p:cNvPr id="320"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21"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Rectangle 2"/>
          <p:cNvSpPr txBox="1"/>
          <p:nvPr/>
        </p:nvSpPr>
        <p:spPr>
          <a:xfrm>
            <a:off x="844560" y="555480"/>
            <a:ext cx="8047440" cy="604800"/>
          </a:xfrm>
          <a:prstGeom prst="rect">
            <a:avLst/>
          </a:prstGeom>
          <a:noFill/>
          <a:ln w="0">
            <a:noFill/>
          </a:ln>
        </p:spPr>
        <p:txBody>
          <a:bodyPr lIns="0" rIns="0" tIns="0" bIns="0" anchor="ctr">
            <a:noAutofit/>
          </a:bodyPr>
          <a:p>
            <a:pPr>
              <a:lnSpc>
                <a:spcPct val="100000"/>
              </a:lnSpc>
            </a:pPr>
            <a:r>
              <a:rPr b="0" lang="es-ES_tradnl" sz="2400" spc="-1" strike="noStrike">
                <a:solidFill>
                  <a:srgbClr val="ffffff"/>
                </a:solidFill>
                <a:latin typeface="Arial"/>
              </a:rPr>
              <a:t>Según la información obtenida al investigar esta diferencia:</a:t>
            </a:r>
            <a:endParaRPr b="0" lang="es-ES" sz="2400" spc="-1" strike="noStrike">
              <a:solidFill>
                <a:srgbClr val="000000"/>
              </a:solidFill>
              <a:latin typeface="Arial"/>
            </a:endParaRPr>
          </a:p>
        </p:txBody>
      </p:sp>
      <p:sp>
        <p:nvSpPr>
          <p:cNvPr id="323" name="Rectangle 3"/>
          <p:cNvSpPr txBox="1"/>
          <p:nvPr/>
        </p:nvSpPr>
        <p:spPr>
          <a:xfrm>
            <a:off x="251640" y="1203480"/>
            <a:ext cx="6766200" cy="3407040"/>
          </a:xfrm>
          <a:prstGeom prst="rect">
            <a:avLst/>
          </a:prstGeom>
          <a:noFill/>
          <a:ln w="0">
            <a:noFill/>
          </a:ln>
        </p:spPr>
        <p:txBody>
          <a:bodyPr lIns="0" rIns="0" tIns="0" bIns="0">
            <a:noAutofit/>
          </a:bodyPr>
          <a:p>
            <a:pPr marL="343080" indent="-342720">
              <a:lnSpc>
                <a:spcPct val="100000"/>
              </a:lnSpc>
              <a:spcAft>
                <a:spcPts val="479"/>
              </a:spcAft>
              <a:buClr>
                <a:srgbClr val="ffffff"/>
              </a:buClr>
              <a:buFont typeface="Arial"/>
              <a:buChar char="•"/>
            </a:pPr>
            <a:r>
              <a:rPr b="0" lang="es-ES_tradnl" sz="2400" spc="-1" strike="noStrike">
                <a:solidFill>
                  <a:srgbClr val="ffffff"/>
                </a:solidFill>
                <a:latin typeface="Arial"/>
              </a:rPr>
              <a:t>La lectura del temporizador se había confundido,</a:t>
            </a:r>
            <a:endParaRPr b="0" lang="es-ES" sz="2400" spc="-1" strike="noStrike">
              <a:solidFill>
                <a:srgbClr val="000000"/>
              </a:solidFill>
              <a:latin typeface="Arial"/>
            </a:endParaRPr>
          </a:p>
          <a:p>
            <a:pPr marL="343080" indent="-342720">
              <a:lnSpc>
                <a:spcPct val="100000"/>
              </a:lnSpc>
              <a:spcAft>
                <a:spcPts val="479"/>
              </a:spcAft>
              <a:buClr>
                <a:srgbClr val="ffffff"/>
              </a:buClr>
              <a:buFont typeface="Arial"/>
              <a:buChar char="•"/>
            </a:pPr>
            <a:r>
              <a:rPr b="0" lang="es-ES_tradnl" sz="2400" spc="-1" strike="noStrike">
                <a:solidFill>
                  <a:srgbClr val="ffffff"/>
                </a:solidFill>
                <a:latin typeface="Arial"/>
              </a:rPr>
              <a:t>El valor de 0,3 minutos (18 segundos) se había tomado como 30 segundos,</a:t>
            </a:r>
            <a:endParaRPr b="0" lang="es-ES" sz="2400" spc="-1" strike="noStrike">
              <a:solidFill>
                <a:srgbClr val="000000"/>
              </a:solidFill>
              <a:latin typeface="Arial"/>
            </a:endParaRPr>
          </a:p>
          <a:p>
            <a:pPr marL="343080" indent="-342720">
              <a:lnSpc>
                <a:spcPct val="100000"/>
              </a:lnSpc>
              <a:spcAft>
                <a:spcPts val="479"/>
              </a:spcAft>
              <a:buClr>
                <a:srgbClr val="ffffff"/>
              </a:buClr>
              <a:buFont typeface="Arial"/>
              <a:buChar char="•"/>
            </a:pPr>
            <a:r>
              <a:rPr b="0" lang="es-ES_tradnl" sz="2400" spc="-1" strike="noStrike">
                <a:solidFill>
                  <a:srgbClr val="ffffff"/>
                </a:solidFill>
                <a:latin typeface="Arial"/>
              </a:rPr>
              <a:t>El tiempo de lectura real era un 66 % menor que el tiempo de lectura usado para calcular el rendimiento del equipo.</a:t>
            </a:r>
            <a:endParaRPr b="0" lang="es-ES" sz="2400" spc="-1" strike="noStrike">
              <a:solidFill>
                <a:srgbClr val="000000"/>
              </a:solidFill>
              <a:latin typeface="Arial"/>
            </a:endParaRPr>
          </a:p>
        </p:txBody>
      </p:sp>
      <p:sp>
        <p:nvSpPr>
          <p:cNvPr id="324"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25"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Rectangle 2"/>
          <p:cNvSpPr txBox="1"/>
          <p:nvPr/>
        </p:nvSpPr>
        <p:spPr>
          <a:xfrm>
            <a:off x="457200" y="555480"/>
            <a:ext cx="8074800" cy="507960"/>
          </a:xfrm>
          <a:prstGeom prst="rect">
            <a:avLst/>
          </a:prstGeom>
          <a:noFill/>
          <a:ln w="0">
            <a:noFill/>
          </a:ln>
        </p:spPr>
        <p:txBody>
          <a:bodyPr lIns="0" rIns="0" tIns="0" bIns="0" anchor="ctr">
            <a:noAutofit/>
          </a:bodyPr>
          <a:p>
            <a:pPr algn="ctr">
              <a:lnSpc>
                <a:spcPct val="100000"/>
              </a:lnSpc>
            </a:pPr>
            <a:r>
              <a:rPr b="0" lang="es-ES_tradnl" sz="2400" spc="-1" strike="noStrike">
                <a:solidFill>
                  <a:srgbClr val="ffffff"/>
                </a:solidFill>
                <a:latin typeface="Arial"/>
              </a:rPr>
              <a:t>El resultado</a:t>
            </a:r>
            <a:endParaRPr b="0" lang="es-ES" sz="2400" spc="-1" strike="noStrike">
              <a:solidFill>
                <a:srgbClr val="000000"/>
              </a:solidFill>
              <a:latin typeface="Arial"/>
            </a:endParaRPr>
          </a:p>
        </p:txBody>
      </p:sp>
      <p:sp>
        <p:nvSpPr>
          <p:cNvPr id="327" name="Rectangle 3"/>
          <p:cNvSpPr txBox="1"/>
          <p:nvPr/>
        </p:nvSpPr>
        <p:spPr>
          <a:xfrm>
            <a:off x="35640" y="1059480"/>
            <a:ext cx="7128360" cy="3888000"/>
          </a:xfrm>
          <a:prstGeom prst="rect">
            <a:avLst/>
          </a:prstGeom>
          <a:noFill/>
          <a:ln w="0">
            <a:noFill/>
          </a:ln>
        </p:spPr>
        <p:txBody>
          <a:bodyPr lIns="0" rIns="0" tIns="0" bIns="0">
            <a:noAutofit/>
          </a:bodyPr>
          <a:p>
            <a:pPr marL="343080" indent="-342720">
              <a:lnSpc>
                <a:spcPct val="100000"/>
              </a:lnSpc>
              <a:spcAft>
                <a:spcPts val="479"/>
              </a:spcAft>
              <a:buClr>
                <a:srgbClr val="ffffff"/>
              </a:buClr>
              <a:buFont typeface="Arial"/>
              <a:buChar char="•"/>
            </a:pPr>
            <a:r>
              <a:rPr b="0" lang="es-ES_tradnl" sz="2400" spc="-1" strike="noStrike">
                <a:solidFill>
                  <a:srgbClr val="ffffff"/>
                </a:solidFill>
                <a:latin typeface="Arial"/>
              </a:rPr>
              <a:t>El valor de tasa de dosis de referencia calculado (rendimiento), tomando como base este tiempo más largo que el real, resultaba inferior al rendimiento real del equipo,</a:t>
            </a:r>
            <a:endParaRPr b="0" lang="es-ES" sz="2400" spc="-1" strike="noStrike">
              <a:solidFill>
                <a:srgbClr val="000000"/>
              </a:solidFill>
              <a:latin typeface="Arial"/>
            </a:endParaRPr>
          </a:p>
          <a:p>
            <a:pPr marL="343080" indent="-342720">
              <a:lnSpc>
                <a:spcPct val="100000"/>
              </a:lnSpc>
              <a:spcAft>
                <a:spcPts val="479"/>
              </a:spcAft>
              <a:buClr>
                <a:srgbClr val="ffffff"/>
              </a:buClr>
              <a:buFont typeface="Arial"/>
              <a:buChar char="•"/>
            </a:pPr>
            <a:r>
              <a:rPr b="0" lang="es-ES_tradnl" sz="2400" spc="-1" strike="noStrike">
                <a:solidFill>
                  <a:srgbClr val="ffffff"/>
                </a:solidFill>
                <a:latin typeface="Arial"/>
              </a:rPr>
              <a:t>Los tiempos de tratamiento calculados con esta tasa de dosis de referencia errónea eran un 60% mayores de lo requerido por la prescripción,</a:t>
            </a:r>
            <a:endParaRPr b="0" lang="es-ES" sz="2400" spc="-1" strike="noStrike">
              <a:solidFill>
                <a:srgbClr val="000000"/>
              </a:solidFill>
              <a:latin typeface="Arial"/>
            </a:endParaRPr>
          </a:p>
          <a:p>
            <a:pPr marL="343080" indent="-342720">
              <a:lnSpc>
                <a:spcPct val="100000"/>
              </a:lnSpc>
              <a:spcAft>
                <a:spcPts val="479"/>
              </a:spcAft>
              <a:buClr>
                <a:srgbClr val="ffffff"/>
              </a:buClr>
              <a:buFont typeface="Arial"/>
              <a:buChar char="•"/>
            </a:pPr>
            <a:r>
              <a:rPr b="0" lang="es-ES_tradnl" sz="2400" spc="-1" strike="noStrike">
                <a:solidFill>
                  <a:srgbClr val="ffffff"/>
                </a:solidFill>
                <a:latin typeface="Arial"/>
              </a:rPr>
              <a:t>115 pacientes resultaron afectados, al menos 17 habían fallecido por la sobre-exposición (en Octubre de 1998)</a:t>
            </a:r>
            <a:endParaRPr b="0" lang="es-ES" sz="2400" spc="-1" strike="noStrike">
              <a:solidFill>
                <a:srgbClr val="000000"/>
              </a:solidFill>
              <a:latin typeface="Arial"/>
            </a:endParaRPr>
          </a:p>
        </p:txBody>
      </p:sp>
      <p:sp>
        <p:nvSpPr>
          <p:cNvPr id="328"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29"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Rectangle 2"/>
          <p:cNvSpPr txBox="1"/>
          <p:nvPr/>
        </p:nvSpPr>
        <p:spPr>
          <a:xfrm>
            <a:off x="1116000" y="483480"/>
            <a:ext cx="6696000" cy="532800"/>
          </a:xfrm>
          <a:prstGeom prst="rect">
            <a:avLst/>
          </a:prstGeom>
          <a:noFill/>
          <a:ln w="0">
            <a:noFill/>
          </a:ln>
        </p:spPr>
        <p:txBody>
          <a:bodyPr lIns="0" rIns="0" tIns="0" bIns="0" anchor="ctr">
            <a:noAutofit/>
          </a:bodyPr>
          <a:p>
            <a:pPr>
              <a:lnSpc>
                <a:spcPct val="100000"/>
              </a:lnSpc>
            </a:pPr>
            <a:r>
              <a:rPr b="0" lang="es-ES_tradnl" sz="2400" spc="-1" strike="noStrike">
                <a:solidFill>
                  <a:srgbClr val="ffffff"/>
                </a:solidFill>
                <a:latin typeface="Arial"/>
              </a:rPr>
              <a:t>Evaluación retrospectiva de las dosis</a:t>
            </a:r>
            <a:endParaRPr b="0" lang="es-ES" sz="2400" spc="-1" strike="noStrike">
              <a:solidFill>
                <a:srgbClr val="000000"/>
              </a:solidFill>
              <a:latin typeface="Arial"/>
            </a:endParaRPr>
          </a:p>
        </p:txBody>
      </p:sp>
      <p:sp>
        <p:nvSpPr>
          <p:cNvPr id="331" name="Rectangle 3"/>
          <p:cNvSpPr txBox="1"/>
          <p:nvPr/>
        </p:nvSpPr>
        <p:spPr>
          <a:xfrm>
            <a:off x="107640" y="1131480"/>
            <a:ext cx="7023600" cy="3816000"/>
          </a:xfrm>
          <a:prstGeom prst="rect">
            <a:avLst/>
          </a:prstGeom>
          <a:noFill/>
          <a:ln w="0">
            <a:noFill/>
          </a:ln>
        </p:spPr>
        <p:txBody>
          <a:bodyPr lIns="0" rIns="0" tIns="0" bIns="0">
            <a:noAutofit/>
          </a:bodyPr>
          <a:p>
            <a:pPr marL="343080" indent="-342720">
              <a:lnSpc>
                <a:spcPct val="100000"/>
              </a:lnSpc>
              <a:buClr>
                <a:srgbClr val="ffffff"/>
              </a:buClr>
              <a:buFont typeface="Arial"/>
              <a:buChar char="•"/>
            </a:pPr>
            <a:r>
              <a:rPr b="0" lang="es-ES_tradnl" sz="2200" spc="-1" strike="noStrike">
                <a:solidFill>
                  <a:srgbClr val="ffffff"/>
                </a:solidFill>
                <a:latin typeface="Arial"/>
              </a:rPr>
              <a:t>No fue posible hacer una reconstrucción completa de las más de 100 hojas de paciente con los datos disponibles,</a:t>
            </a:r>
            <a:endParaRPr b="0" lang="es-ES" sz="2200" spc="-1" strike="noStrike">
              <a:solidFill>
                <a:srgbClr val="000000"/>
              </a:solidFill>
              <a:latin typeface="Arial"/>
            </a:endParaRPr>
          </a:p>
          <a:p>
            <a:pPr marL="343080" indent="-342720">
              <a:lnSpc>
                <a:spcPct val="100000"/>
              </a:lnSpc>
              <a:buClr>
                <a:srgbClr val="ffffff"/>
              </a:buClr>
              <a:buFont typeface="Arial"/>
              <a:buChar char="•"/>
            </a:pPr>
            <a:r>
              <a:rPr b="0" lang="es-ES_tradnl" sz="2200" spc="-1" strike="noStrike">
                <a:solidFill>
                  <a:srgbClr val="ffffff"/>
                </a:solidFill>
                <a:latin typeface="Arial"/>
              </a:rPr>
              <a:t>Se optó por la simplificación siguiente: tomar como base para los cálculos la fecha de cambio de fuente 26 Agosto de 1996 y la dosis planificada, correspondientes a las sesiones de tratamiento posteriores a esta fecha, se multiplicaron por un factor previamente determinado (1,55). </a:t>
            </a:r>
            <a:endParaRPr b="0" lang="es-ES" sz="2200" spc="-1" strike="noStrike">
              <a:solidFill>
                <a:srgbClr val="000000"/>
              </a:solidFill>
              <a:latin typeface="Arial"/>
            </a:endParaRPr>
          </a:p>
        </p:txBody>
      </p:sp>
      <p:sp>
        <p:nvSpPr>
          <p:cNvPr id="332"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33" name="Picture 22" descr=""/>
          <p:cNvPicPr/>
          <p:nvPr/>
        </p:nvPicPr>
        <p:blipFill>
          <a:blip r:embed="rId1"/>
          <a:stretch/>
        </p:blipFill>
        <p:spPr>
          <a:xfrm>
            <a:off x="7236360" y="1707480"/>
            <a:ext cx="1835280" cy="1313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itle 1_0"/>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Contenido</a:t>
            </a:r>
            <a:endParaRPr b="0" lang="en-GB" sz="3600" spc="-1" strike="noStrike">
              <a:latin typeface="Arial"/>
            </a:endParaRPr>
          </a:p>
        </p:txBody>
      </p:sp>
      <p:sp>
        <p:nvSpPr>
          <p:cNvPr id="154" name="Content Placeholder 2_0"/>
          <p:cNvSpPr/>
          <p:nvPr/>
        </p:nvSpPr>
        <p:spPr>
          <a:xfrm>
            <a:off x="251640" y="678960"/>
            <a:ext cx="870912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ffffff"/>
              </a:buClr>
              <a:buFont typeface="Arial"/>
              <a:buChar char="•"/>
            </a:pPr>
            <a:r>
              <a:rPr b="1" lang="es-ES" sz="2600" spc="-1" strike="noStrike">
                <a:solidFill>
                  <a:srgbClr val="ffffff"/>
                </a:solidFill>
                <a:latin typeface="Arial "/>
                <a:ea typeface="DejaVu Sans"/>
              </a:rPr>
              <a:t>Definición de accidentes de tipo sistemático.</a:t>
            </a: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Magnitud de las consecuencias asociadas con los accidentes sistemáticos.</a:t>
            </a: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Ejemplo de accidentes sistemáticos que han ocurrido.</a:t>
            </a:r>
            <a:endParaRPr b="0" lang="en-GB" sz="2600" spc="-1" strike="noStrike">
              <a:latin typeface="Arial"/>
            </a:endParaRPr>
          </a:p>
        </p:txBody>
      </p:sp>
      <p:sp>
        <p:nvSpPr>
          <p:cNvPr id="155" name="Slide Number Placeholder 3_0"/>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0DBF3E89-48A7-43D1-AB74-59E3E348ECB7}"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Rectangle 2"/>
          <p:cNvSpPr/>
          <p:nvPr/>
        </p:nvSpPr>
        <p:spPr>
          <a:xfrm>
            <a:off x="492120" y="1542960"/>
            <a:ext cx="7880040" cy="2628720"/>
          </a:xfrm>
          <a:prstGeom prst="rect">
            <a:avLst/>
          </a:prstGeom>
          <a:solidFill>
            <a:schemeClr val="accent1"/>
          </a:solidFill>
          <a:ln w="12700">
            <a:solidFill>
              <a:srgbClr val="000000"/>
            </a:solidFill>
            <a:miter/>
          </a:ln>
        </p:spPr>
        <p:style>
          <a:lnRef idx="0"/>
          <a:fillRef idx="0"/>
          <a:effectRef idx="0"/>
          <a:fontRef idx="minor"/>
        </p:style>
      </p:sp>
      <p:sp>
        <p:nvSpPr>
          <p:cNvPr id="335" name="Rectangle 3"/>
          <p:cNvSpPr txBox="1"/>
          <p:nvPr/>
        </p:nvSpPr>
        <p:spPr>
          <a:xfrm>
            <a:off x="457200" y="205200"/>
            <a:ext cx="8228880" cy="858240"/>
          </a:xfrm>
          <a:prstGeom prst="rect">
            <a:avLst/>
          </a:prstGeom>
          <a:noFill/>
          <a:ln w="0">
            <a:noFill/>
          </a:ln>
        </p:spPr>
        <p:txBody>
          <a:bodyPr lIns="0" rIns="0" tIns="0" bIns="0" anchor="ctr">
            <a:noAutofit/>
          </a:bodyPr>
          <a:p>
            <a:pPr algn="ctr">
              <a:lnSpc>
                <a:spcPct val="100000"/>
              </a:lnSpc>
            </a:pPr>
            <a:r>
              <a:rPr b="0" lang="es-ES_tradnl" sz="3200" spc="-1" strike="noStrike">
                <a:solidFill>
                  <a:srgbClr val="ffffff"/>
                </a:solidFill>
                <a:latin typeface="Arial"/>
              </a:rPr>
              <a:t>Utilización del modelo LQ Dosis biológicamente efectiva</a:t>
            </a:r>
            <a:endParaRPr b="0" lang="es-ES" sz="3200" spc="-1" strike="noStrike">
              <a:solidFill>
                <a:srgbClr val="000000"/>
              </a:solidFill>
              <a:latin typeface="Arial"/>
            </a:endParaRPr>
          </a:p>
        </p:txBody>
      </p:sp>
      <p:pic>
        <p:nvPicPr>
          <p:cNvPr id="336" name="" descr=""/>
          <p:cNvPicPr/>
          <p:nvPr/>
        </p:nvPicPr>
        <p:blipFill>
          <a:blip r:embed="rId1"/>
          <a:stretch/>
        </p:blipFill>
        <p:spPr>
          <a:xfrm>
            <a:off x="977760" y="1943280"/>
            <a:ext cx="6819840" cy="180324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Rectangle 2"/>
          <p:cNvSpPr/>
          <p:nvPr/>
        </p:nvSpPr>
        <p:spPr>
          <a:xfrm>
            <a:off x="69840" y="1371600"/>
            <a:ext cx="8865720" cy="2971440"/>
          </a:xfrm>
          <a:prstGeom prst="rect">
            <a:avLst/>
          </a:prstGeom>
          <a:solidFill>
            <a:schemeClr val="accent1"/>
          </a:solidFill>
          <a:ln w="12700">
            <a:solidFill>
              <a:srgbClr val="000000"/>
            </a:solidFill>
            <a:miter/>
          </a:ln>
        </p:spPr>
        <p:style>
          <a:lnRef idx="0"/>
          <a:fillRef idx="0"/>
          <a:effectRef idx="0"/>
          <a:fontRef idx="minor"/>
        </p:style>
      </p:sp>
      <p:sp>
        <p:nvSpPr>
          <p:cNvPr id="338" name="Rectangle 3"/>
          <p:cNvSpPr txBox="1"/>
          <p:nvPr/>
        </p:nvSpPr>
        <p:spPr>
          <a:xfrm>
            <a:off x="1042920" y="148680"/>
            <a:ext cx="6841800" cy="856800"/>
          </a:xfrm>
          <a:prstGeom prst="rect">
            <a:avLst/>
          </a:prstGeom>
          <a:noFill/>
          <a:ln w="0">
            <a:noFill/>
          </a:ln>
        </p:spPr>
        <p:txBody>
          <a:bodyPr lIns="0" rIns="0" tIns="0" bIns="0" anchor="ctr">
            <a:noAutofit/>
          </a:bodyPr>
          <a:p>
            <a:pPr>
              <a:lnSpc>
                <a:spcPct val="100000"/>
              </a:lnSpc>
            </a:pPr>
            <a:r>
              <a:rPr b="0" lang="es-ES_tradnl" sz="3200" spc="-1" strike="noStrike">
                <a:solidFill>
                  <a:srgbClr val="ffffff"/>
                </a:solidFill>
                <a:latin typeface="Arial"/>
              </a:rPr>
              <a:t>Algunos ejemplos</a:t>
            </a:r>
            <a:endParaRPr b="0" lang="es-ES" sz="3200" spc="-1" strike="noStrike">
              <a:solidFill>
                <a:srgbClr val="000000"/>
              </a:solidFill>
              <a:latin typeface="Arial"/>
            </a:endParaRPr>
          </a:p>
        </p:txBody>
      </p:sp>
      <p:pic>
        <p:nvPicPr>
          <p:cNvPr id="339" name="" descr=""/>
          <p:cNvPicPr/>
          <p:nvPr/>
        </p:nvPicPr>
        <p:blipFill>
          <a:blip r:embed="rId1"/>
          <a:stretch/>
        </p:blipFill>
        <p:spPr>
          <a:xfrm>
            <a:off x="203040" y="1486080"/>
            <a:ext cx="8572680" cy="267984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Rectangle 2"/>
          <p:cNvSpPr txBox="1"/>
          <p:nvPr/>
        </p:nvSpPr>
        <p:spPr>
          <a:xfrm>
            <a:off x="1187280" y="484920"/>
            <a:ext cx="6624720" cy="574200"/>
          </a:xfrm>
          <a:prstGeom prst="rect">
            <a:avLst/>
          </a:prstGeom>
          <a:noFill/>
          <a:ln w="0">
            <a:noFill/>
          </a:ln>
        </p:spPr>
        <p:txBody>
          <a:bodyPr lIns="0" rIns="0" tIns="0" bIns="0" anchor="ctr">
            <a:noAutofit/>
          </a:bodyPr>
          <a:p>
            <a:pPr>
              <a:lnSpc>
                <a:spcPct val="100000"/>
              </a:lnSpc>
            </a:pPr>
            <a:r>
              <a:rPr b="0" lang="es-ES_tradnl" sz="2400" spc="-1" strike="noStrike">
                <a:solidFill>
                  <a:srgbClr val="ffffff"/>
                </a:solidFill>
                <a:latin typeface="Arial"/>
              </a:rPr>
              <a:t>Consecuencias reevaluadas en Julio 1999</a:t>
            </a:r>
            <a:endParaRPr b="0" lang="es-ES" sz="2400" spc="-1" strike="noStrike">
              <a:solidFill>
                <a:srgbClr val="000000"/>
              </a:solidFill>
              <a:latin typeface="Arial"/>
            </a:endParaRPr>
          </a:p>
        </p:txBody>
      </p:sp>
      <p:sp>
        <p:nvSpPr>
          <p:cNvPr id="341" name="Rectangle 3"/>
          <p:cNvSpPr txBox="1"/>
          <p:nvPr/>
        </p:nvSpPr>
        <p:spPr>
          <a:xfrm>
            <a:off x="324000" y="1131480"/>
            <a:ext cx="6807240" cy="2692800"/>
          </a:xfrm>
          <a:prstGeom prst="rect">
            <a:avLst/>
          </a:prstGeom>
          <a:noFill/>
          <a:ln w="0">
            <a:noFill/>
          </a:ln>
        </p:spPr>
        <p:txBody>
          <a:bodyPr lIns="0" rIns="0" tIns="0" bIns="0">
            <a:noAutofit/>
          </a:bodyPr>
          <a:p>
            <a:pPr marL="343080" indent="-342720">
              <a:lnSpc>
                <a:spcPct val="90000"/>
              </a:lnSpc>
              <a:buClr>
                <a:srgbClr val="ffffff"/>
              </a:buClr>
              <a:buFont typeface="Arial"/>
              <a:buChar char="•"/>
            </a:pPr>
            <a:r>
              <a:rPr b="0" lang="es-ES_tradnl" sz="2400" spc="-1" strike="noStrike">
                <a:solidFill>
                  <a:srgbClr val="ffffff"/>
                </a:solidFill>
                <a:latin typeface="Arial"/>
              </a:rPr>
              <a:t>1 Paciente con efectos graves y posible daño en el futuro.</a:t>
            </a:r>
            <a:endParaRPr b="0" lang="es-ES" sz="2400" spc="-1" strike="noStrike">
              <a:solidFill>
                <a:srgbClr val="000000"/>
              </a:solidFill>
              <a:latin typeface="Arial"/>
            </a:endParaRPr>
          </a:p>
          <a:p>
            <a:pPr marL="343080" indent="-342720">
              <a:lnSpc>
                <a:spcPct val="90000"/>
              </a:lnSpc>
              <a:buClr>
                <a:srgbClr val="ffffff"/>
              </a:buClr>
              <a:buFont typeface="Arial"/>
              <a:buChar char="•"/>
            </a:pPr>
            <a:r>
              <a:rPr b="0" lang="es-ES_tradnl" sz="2400" spc="-1" strike="noStrike">
                <a:solidFill>
                  <a:srgbClr val="ffffff"/>
                </a:solidFill>
                <a:latin typeface="Arial"/>
              </a:rPr>
              <a:t>16 Pacientes muertos por el Accidente.</a:t>
            </a:r>
            <a:endParaRPr b="0" lang="es-ES" sz="2400" spc="-1" strike="noStrike">
              <a:solidFill>
                <a:srgbClr val="000000"/>
              </a:solidFill>
              <a:latin typeface="Arial"/>
            </a:endParaRPr>
          </a:p>
          <a:p>
            <a:pPr marL="343080" indent="-342720">
              <a:lnSpc>
                <a:spcPct val="90000"/>
              </a:lnSpc>
              <a:buClr>
                <a:srgbClr val="ffffff"/>
              </a:buClr>
              <a:buFont typeface="Arial"/>
              <a:buChar char="•"/>
            </a:pPr>
            <a:r>
              <a:rPr b="0" lang="es-ES_tradnl" sz="2400" spc="-1" strike="noStrike">
                <a:solidFill>
                  <a:srgbClr val="ffffff"/>
                </a:solidFill>
                <a:latin typeface="Arial"/>
              </a:rPr>
              <a:t>4 Pacientes muertos posiblemente relacionado con el accidente.</a:t>
            </a:r>
            <a:endParaRPr b="0" lang="es-ES" sz="2400" spc="-1" strike="noStrike">
              <a:solidFill>
                <a:srgbClr val="000000"/>
              </a:solidFill>
              <a:latin typeface="Arial"/>
            </a:endParaRPr>
          </a:p>
          <a:p>
            <a:pPr marL="343080" indent="-342720">
              <a:lnSpc>
                <a:spcPct val="90000"/>
              </a:lnSpc>
              <a:buClr>
                <a:srgbClr val="ffffff"/>
              </a:buClr>
              <a:buFont typeface="Arial"/>
              <a:buChar char="•"/>
            </a:pPr>
            <a:r>
              <a:rPr b="0" lang="es-ES_tradnl" sz="2400" spc="-1" strike="noStrike">
                <a:solidFill>
                  <a:srgbClr val="ffffff"/>
                </a:solidFill>
                <a:latin typeface="Arial"/>
              </a:rPr>
              <a:t>35 Pacientes muertos por causas no relacionadas con el accidente.</a:t>
            </a:r>
            <a:endParaRPr b="0" lang="es-ES" sz="2400" spc="-1" strike="noStrike">
              <a:solidFill>
                <a:srgbClr val="000000"/>
              </a:solidFill>
              <a:latin typeface="Arial"/>
            </a:endParaRPr>
          </a:p>
        </p:txBody>
      </p:sp>
      <p:sp>
        <p:nvSpPr>
          <p:cNvPr id="342"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43" name="Picture 22" descr=""/>
          <p:cNvPicPr/>
          <p:nvPr/>
        </p:nvPicPr>
        <p:blipFill>
          <a:blip r:embed="rId1"/>
          <a:stretch/>
        </p:blipFill>
        <p:spPr>
          <a:xfrm>
            <a:off x="7131240" y="1707480"/>
            <a:ext cx="2012400" cy="143964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4" name="Picture 2" descr=""/>
          <p:cNvPicPr/>
          <p:nvPr/>
        </p:nvPicPr>
        <p:blipFill>
          <a:blip r:embed="rId1"/>
          <a:stretch/>
        </p:blipFill>
        <p:spPr>
          <a:xfrm>
            <a:off x="6413040" y="1091520"/>
            <a:ext cx="1830960" cy="1983960"/>
          </a:xfrm>
          <a:prstGeom prst="rect">
            <a:avLst/>
          </a:prstGeom>
          <a:ln w="0">
            <a:noFill/>
          </a:ln>
        </p:spPr>
      </p:pic>
      <p:sp>
        <p:nvSpPr>
          <p:cNvPr id="345" name="Rectangle 3"/>
          <p:cNvSpPr/>
          <p:nvPr/>
        </p:nvSpPr>
        <p:spPr>
          <a:xfrm>
            <a:off x="6920280" y="1491480"/>
            <a:ext cx="858600" cy="260280"/>
          </a:xfrm>
          <a:prstGeom prst="rect">
            <a:avLst/>
          </a:prstGeom>
          <a:solidFill>
            <a:schemeClr val="bg2"/>
          </a:solidFill>
          <a:ln w="12700">
            <a:solidFill>
              <a:srgbClr val="000000"/>
            </a:solidFill>
            <a:miter/>
          </a:ln>
        </p:spPr>
        <p:style>
          <a:lnRef idx="0"/>
          <a:fillRef idx="0"/>
          <a:effectRef idx="0"/>
          <a:fontRef idx="minor"/>
        </p:style>
      </p:sp>
      <p:sp>
        <p:nvSpPr>
          <p:cNvPr id="346" name="Text Box 4"/>
          <p:cNvSpPr/>
          <p:nvPr/>
        </p:nvSpPr>
        <p:spPr>
          <a:xfrm>
            <a:off x="544680" y="1732320"/>
            <a:ext cx="3219120" cy="369000"/>
          </a:xfrm>
          <a:prstGeom prst="rect">
            <a:avLst/>
          </a:prstGeom>
          <a:noFill/>
          <a:ln w="0">
            <a:noFill/>
          </a:ln>
        </p:spPr>
        <p:style>
          <a:lnRef idx="0"/>
          <a:fillRef idx="0"/>
          <a:effectRef idx="0"/>
          <a:fontRef idx="minor"/>
        </p:style>
      </p:sp>
      <p:sp>
        <p:nvSpPr>
          <p:cNvPr id="347" name="Text Box 5"/>
          <p:cNvSpPr/>
          <p:nvPr/>
        </p:nvSpPr>
        <p:spPr>
          <a:xfrm>
            <a:off x="539640" y="1371600"/>
            <a:ext cx="5252400" cy="11876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es-ES_tradnl" sz="2400" spc="-1" strike="noStrike">
                <a:solidFill>
                  <a:srgbClr val="ffffff"/>
                </a:solidFill>
                <a:latin typeface="Arial"/>
                <a:ea typeface="DejaVu Sans"/>
              </a:rPr>
              <a:t>Mujer joven que quedó cuadripléjica como resultado de una exposición accidental a la médula espinal</a:t>
            </a:r>
            <a:endParaRPr b="0" lang="en-GB" sz="2400" spc="-1" strike="noStrike">
              <a:latin typeface="Arial"/>
            </a:endParaRPr>
          </a:p>
        </p:txBody>
      </p:sp>
      <p:sp>
        <p:nvSpPr>
          <p:cNvPr id="348" name="Rectangle 6"/>
          <p:cNvSpPr/>
          <p:nvPr/>
        </p:nvSpPr>
        <p:spPr>
          <a:xfrm>
            <a:off x="900000" y="597960"/>
            <a:ext cx="705600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_tradnl" sz="2400" spc="-1" strike="noStrike">
                <a:solidFill>
                  <a:srgbClr val="ffffff"/>
                </a:solidFill>
                <a:latin typeface="Arial"/>
                <a:ea typeface="DejaVu Sans"/>
              </a:rPr>
              <a:t>Ejemplos de casos clínicos.</a:t>
            </a:r>
            <a:endParaRPr b="0" lang="en-GB" sz="2400" spc="-1" strike="noStrike">
              <a:latin typeface="Arial"/>
            </a:endParaRPr>
          </a:p>
        </p:txBody>
      </p:sp>
      <p:sp>
        <p:nvSpPr>
          <p:cNvPr id="349"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50" name="Picture 22" descr=""/>
          <p:cNvPicPr/>
          <p:nvPr/>
        </p:nvPicPr>
        <p:blipFill>
          <a:blip r:embed="rId2"/>
          <a:stretch/>
        </p:blipFill>
        <p:spPr>
          <a:xfrm>
            <a:off x="6372360" y="3219840"/>
            <a:ext cx="2012400" cy="1439640"/>
          </a:xfrm>
          <a:prstGeom prst="rect">
            <a:avLst/>
          </a:prstGeom>
          <a:ln w="0">
            <a:noFill/>
          </a:ln>
        </p:spPr>
      </p:pic>
      <p:sp>
        <p:nvSpPr>
          <p:cNvPr id="351" name="Text Box 3"/>
          <p:cNvSpPr/>
          <p:nvPr/>
        </p:nvSpPr>
        <p:spPr>
          <a:xfrm>
            <a:off x="563400" y="3219840"/>
            <a:ext cx="5376240" cy="11876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es-ES_tradnl" sz="2400" spc="-1" strike="noStrike">
                <a:solidFill>
                  <a:srgbClr val="ffffff"/>
                </a:solidFill>
                <a:latin typeface="Arial"/>
                <a:ea typeface="DejaVu Sans"/>
              </a:rPr>
              <a:t>Niño afectado por las dosis excesivas a cerebro y médula; perdió su capacidad de hablar y andar</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Rectangle 2"/>
          <p:cNvSpPr txBox="1"/>
          <p:nvPr/>
        </p:nvSpPr>
        <p:spPr>
          <a:xfrm>
            <a:off x="1187280" y="484920"/>
            <a:ext cx="6624720" cy="439560"/>
          </a:xfrm>
          <a:prstGeom prst="rect">
            <a:avLst/>
          </a:prstGeom>
          <a:noFill/>
          <a:ln w="0">
            <a:noFill/>
          </a:ln>
        </p:spPr>
        <p:txBody>
          <a:bodyPr lIns="0" rIns="0" tIns="0" bIns="0" anchor="ctr">
            <a:noAutofit/>
          </a:bodyPr>
          <a:p>
            <a:pPr>
              <a:lnSpc>
                <a:spcPct val="100000"/>
              </a:lnSpc>
            </a:pPr>
            <a:r>
              <a:rPr b="0" lang="es-ES_tradnl" sz="2000" spc="-1" strike="noStrike">
                <a:solidFill>
                  <a:srgbClr val="ffffff"/>
                </a:solidFill>
                <a:latin typeface="Arial"/>
              </a:rPr>
              <a:t>Lecciones aprendidas.</a:t>
            </a:r>
            <a:endParaRPr b="0" lang="es-ES" sz="2000" spc="-1" strike="noStrike">
              <a:solidFill>
                <a:srgbClr val="000000"/>
              </a:solidFill>
              <a:latin typeface="Arial"/>
            </a:endParaRPr>
          </a:p>
        </p:txBody>
      </p:sp>
      <p:sp>
        <p:nvSpPr>
          <p:cNvPr id="353"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han ocurrido</a:t>
            </a:r>
            <a:endParaRPr b="0" lang="en-GB" sz="2000" spc="-1" strike="noStrike">
              <a:latin typeface="Arial"/>
            </a:endParaRPr>
          </a:p>
        </p:txBody>
      </p:sp>
      <p:pic>
        <p:nvPicPr>
          <p:cNvPr id="354" name="Picture 22" descr=""/>
          <p:cNvPicPr/>
          <p:nvPr/>
        </p:nvPicPr>
        <p:blipFill>
          <a:blip r:embed="rId1"/>
          <a:stretch/>
        </p:blipFill>
        <p:spPr>
          <a:xfrm>
            <a:off x="7131240" y="1707480"/>
            <a:ext cx="2012400" cy="1439640"/>
          </a:xfrm>
          <a:prstGeom prst="rect">
            <a:avLst/>
          </a:prstGeom>
          <a:ln w="0">
            <a:noFill/>
          </a:ln>
        </p:spPr>
      </p:pic>
      <p:sp>
        <p:nvSpPr>
          <p:cNvPr id="355" name="2 CuadroTexto"/>
          <p:cNvSpPr/>
          <p:nvPr/>
        </p:nvSpPr>
        <p:spPr>
          <a:xfrm>
            <a:off x="35640" y="915480"/>
            <a:ext cx="7344360" cy="3930840"/>
          </a:xfrm>
          <a:prstGeom prst="rect">
            <a:avLst/>
          </a:prstGeom>
          <a:noFill/>
          <a:ln w="0">
            <a:noFill/>
          </a:ln>
        </p:spPr>
        <p:style>
          <a:lnRef idx="0"/>
          <a:fillRef idx="0"/>
          <a:effectRef idx="0"/>
          <a:fontRef idx="minor"/>
        </p:style>
        <p:txBody>
          <a:bodyPr lIns="90000" rIns="90000" tIns="45000" bIns="45000">
            <a:spAutoFit/>
          </a:bodyPr>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La puesta en servicio de un nuevo equipo o fuente de RT debe realizarse siguiendo protocolos internacionalmente aceptados,</a:t>
            </a:r>
            <a:endParaRPr b="0" lang="en-GB" sz="1800" spc="-1" strike="noStrike">
              <a:latin typeface="Arial"/>
            </a:endParaRPr>
          </a:p>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La puesta en servicio solo debe realizarse por Físicos Médicos Clínicamente cualificados,</a:t>
            </a:r>
            <a:endParaRPr b="0" lang="en-GB" sz="1800" spc="-1" strike="noStrike">
              <a:latin typeface="Arial"/>
            </a:endParaRPr>
          </a:p>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La puesta en servicio de los equipos y fuentes de RT debe ser verificada por un segundo Físico Médico y con un sistema dosimétrico diferente.</a:t>
            </a:r>
            <a:endParaRPr b="0" lang="en-GB" sz="1800" spc="-1" strike="noStrike">
              <a:latin typeface="Arial"/>
            </a:endParaRPr>
          </a:p>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Todos los profesionales del servicio (particularmente los tecnólogos) deben ser escuchados cuando existen señales que pueden indicar un accidente.</a:t>
            </a:r>
            <a:endParaRPr b="0" lang="en-GB" sz="1800" spc="-1" strike="noStrike">
              <a:latin typeface="Arial"/>
            </a:endParaRPr>
          </a:p>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La consulta de seguimiento semanal del paciente es una defensa muy importante para detectar accidentes de tipo sistemáticos.</a:t>
            </a:r>
            <a:endParaRPr b="0" lang="en-GB" sz="1800" spc="-1" strike="noStrike">
              <a:latin typeface="Arial"/>
            </a:endParaRPr>
          </a:p>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La auditoría dosimétrica postal OIEA/OMS puede ser muy útil para detectar oportunamente accidentes.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6" name="Picture 2" descr=""/>
          <p:cNvPicPr/>
          <p:nvPr/>
        </p:nvPicPr>
        <p:blipFill>
          <a:blip r:embed="rId1"/>
          <a:srcRect l="0" t="1828" r="1086" b="170"/>
          <a:stretch/>
        </p:blipFill>
        <p:spPr>
          <a:xfrm>
            <a:off x="5400000" y="1980000"/>
            <a:ext cx="3201840" cy="1684440"/>
          </a:xfrm>
          <a:prstGeom prst="rect">
            <a:avLst/>
          </a:prstGeom>
          <a:ln w="0">
            <a:noFill/>
          </a:ln>
        </p:spPr>
      </p:pic>
      <p:sp>
        <p:nvSpPr>
          <p:cNvPr id="357" name="150 Rectángulo"/>
          <p:cNvSpPr/>
          <p:nvPr/>
        </p:nvSpPr>
        <p:spPr>
          <a:xfrm>
            <a:off x="0" y="267480"/>
            <a:ext cx="5399640" cy="4680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es-ES" sz="2400" spc="-1" strike="noStrike">
                <a:solidFill>
                  <a:srgbClr val="ffffff"/>
                </a:solidFill>
                <a:latin typeface="Times New Roman"/>
                <a:ea typeface="DejaVu Sans"/>
              </a:rPr>
              <a:t>Conclusiones:</a:t>
            </a:r>
            <a:endParaRPr b="0" lang="en-GB" sz="2400" spc="-1" strike="noStrike">
              <a:latin typeface="Arial"/>
            </a:endParaRPr>
          </a:p>
          <a:p>
            <a:pPr marL="458640" indent="-456120">
              <a:lnSpc>
                <a:spcPct val="100000"/>
              </a:lnSpc>
              <a:buClr>
                <a:srgbClr val="ffffff"/>
              </a:buClr>
              <a:buFont typeface="Consolas"/>
              <a:buAutoNum type="arabicPeriod"/>
            </a:pPr>
            <a:r>
              <a:rPr b="0" i="1" lang="es-ES" sz="2000" spc="-1" strike="noStrike">
                <a:solidFill>
                  <a:srgbClr val="ffffff"/>
                </a:solidFill>
                <a:latin typeface="Times New Roman"/>
                <a:ea typeface="DejaVu Sans"/>
              </a:rPr>
              <a:t>Los accidentes sistemáticos afectan todo el tratamiento de muchos paciente.</a:t>
            </a:r>
            <a:endParaRPr b="0" lang="en-GB" sz="2000" spc="-1" strike="noStrike">
              <a:latin typeface="Arial"/>
            </a:endParaRPr>
          </a:p>
          <a:p>
            <a:pPr marL="2160">
              <a:lnSpc>
                <a:spcPct val="100000"/>
              </a:lnSpc>
            </a:pPr>
            <a:r>
              <a:rPr b="0" i="1" lang="es-ES" sz="2000" spc="-1" strike="noStrike">
                <a:solidFill>
                  <a:srgbClr val="ffffff"/>
                </a:solidFill>
                <a:latin typeface="Times New Roman"/>
                <a:ea typeface="DejaVu Sans"/>
              </a:rPr>
              <a:t> </a:t>
            </a:r>
            <a:endParaRPr b="0" lang="en-GB" sz="2000" spc="-1" strike="noStrike">
              <a:latin typeface="Arial"/>
            </a:endParaRPr>
          </a:p>
          <a:p>
            <a:pPr marL="459360" indent="-456840">
              <a:lnSpc>
                <a:spcPct val="100000"/>
              </a:lnSpc>
              <a:buClr>
                <a:srgbClr val="ffffff"/>
              </a:buClr>
              <a:buFont typeface="Arial"/>
              <a:buAutoNum type="arabicPeriod" startAt="2"/>
            </a:pPr>
            <a:r>
              <a:rPr b="0" i="1" lang="es-ES" sz="2000" spc="-1" strike="noStrike">
                <a:solidFill>
                  <a:srgbClr val="ffffff"/>
                </a:solidFill>
                <a:latin typeface="Times New Roman"/>
                <a:ea typeface="DejaVu Sans"/>
              </a:rPr>
              <a:t>Las consecuencias de los accidentes sistemáticos pueden ser muy graves y causar la muerte de un paciente.</a:t>
            </a:r>
            <a:endParaRPr b="0" lang="en-GB" sz="2000" spc="-1" strike="noStrike">
              <a:latin typeface="Arial"/>
            </a:endParaRPr>
          </a:p>
          <a:p>
            <a:pPr marL="2160">
              <a:lnSpc>
                <a:spcPct val="100000"/>
              </a:lnSpc>
            </a:pPr>
            <a:r>
              <a:rPr b="0" i="1" lang="es-ES" sz="2000" spc="-1" strike="noStrike">
                <a:solidFill>
                  <a:srgbClr val="ffffff"/>
                </a:solidFill>
                <a:latin typeface="Times New Roman"/>
                <a:ea typeface="DejaVu Sans"/>
              </a:rPr>
              <a:t> </a:t>
            </a:r>
            <a:endParaRPr b="0" lang="en-GB" sz="2000" spc="-1" strike="noStrike">
              <a:latin typeface="Arial"/>
            </a:endParaRPr>
          </a:p>
          <a:p>
            <a:pPr marL="459360" indent="-456840">
              <a:lnSpc>
                <a:spcPct val="100000"/>
              </a:lnSpc>
              <a:buClr>
                <a:srgbClr val="ffffff"/>
              </a:buClr>
              <a:buFont typeface="Arial"/>
              <a:buAutoNum type="arabicPeriod" startAt="3"/>
            </a:pPr>
            <a:r>
              <a:rPr b="0" i="1" lang="es-ES" sz="2000" spc="-1" strike="noStrike">
                <a:solidFill>
                  <a:srgbClr val="ffffff"/>
                </a:solidFill>
                <a:latin typeface="Times New Roman"/>
                <a:ea typeface="DejaVu Sans"/>
              </a:rPr>
              <a:t>Estos accidentes pueden ocurrir por errores y fallos en diferentes etapas clínicas del proceso de tratamiento.</a:t>
            </a:r>
            <a:endParaRPr b="0" lang="en-GB" sz="2000" spc="-1" strike="noStrike">
              <a:latin typeface="Arial"/>
            </a:endParaRPr>
          </a:p>
          <a:p>
            <a:pPr>
              <a:lnSpc>
                <a:spcPct val="100000"/>
              </a:lnSpc>
            </a:pPr>
            <a:endParaRPr b="0" lang="en-GB" sz="2000" spc="-1" strike="noStrike">
              <a:latin typeface="Arial"/>
            </a:endParaRPr>
          </a:p>
          <a:p>
            <a:pPr marL="459360" indent="-456840">
              <a:lnSpc>
                <a:spcPct val="100000"/>
              </a:lnSpc>
              <a:buClr>
                <a:srgbClr val="ffffff"/>
              </a:buClr>
              <a:buFont typeface="Arial"/>
              <a:buAutoNum type="arabicPeriod" startAt="3"/>
            </a:pPr>
            <a:r>
              <a:rPr b="0" i="1" lang="es-ES" sz="2000" spc="-1" strike="noStrike">
                <a:solidFill>
                  <a:srgbClr val="ffffff"/>
                </a:solidFill>
                <a:latin typeface="Times New Roman"/>
                <a:ea typeface="DejaVu Sans"/>
              </a:rPr>
              <a:t>La mayor cantidad y mas letales de los accidentes reportados son los accidentes de tipo sistemático.</a:t>
            </a:r>
            <a:endParaRPr b="0" lang="en-GB" sz="2000" spc="-1" strike="noStrike">
              <a:latin typeface="Arial"/>
            </a:endParaRPr>
          </a:p>
          <a:p>
            <a:pPr>
              <a:lnSpc>
                <a:spcPct val="100000"/>
              </a:lnSpc>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Definición de accidentes de tipo sistemático</a:t>
            </a:r>
            <a:endParaRPr b="0" lang="en-GB" sz="2000" spc="-1" strike="noStrike">
              <a:latin typeface="Arial"/>
            </a:endParaRPr>
          </a:p>
        </p:txBody>
      </p:sp>
      <p:sp>
        <p:nvSpPr>
          <p:cNvPr id="157" name="Rectangle 4"/>
          <p:cNvSpPr/>
          <p:nvPr/>
        </p:nvSpPr>
        <p:spPr>
          <a:xfrm>
            <a:off x="142920" y="1285920"/>
            <a:ext cx="4316040" cy="1861560"/>
          </a:xfrm>
          <a:prstGeom prst="rect">
            <a:avLst/>
          </a:prstGeom>
          <a:noFill/>
          <a:ln w="0">
            <a:noFill/>
          </a:ln>
        </p:spPr>
        <p:style>
          <a:lnRef idx="0"/>
          <a:fillRef idx="0"/>
          <a:effectRef idx="0"/>
          <a:fontRef idx="minor"/>
        </p:style>
        <p:txBody>
          <a:bodyPr>
            <a:noAutofit/>
          </a:bodyPr>
          <a:p>
            <a:pPr marL="177840" indent="-177480">
              <a:lnSpc>
                <a:spcPct val="100000"/>
              </a:lnSpc>
              <a:spcBef>
                <a:spcPts val="400"/>
              </a:spcBef>
              <a:buClr>
                <a:srgbClr val="0000cc"/>
              </a:buClr>
              <a:buFont typeface="Arial"/>
              <a:buChar char="•"/>
            </a:pPr>
            <a:r>
              <a:rPr b="0" lang="es-ES_tradnl" sz="2000" spc="-1" strike="noStrike">
                <a:solidFill>
                  <a:srgbClr val="ffffff"/>
                </a:solidFill>
                <a:latin typeface="Arial "/>
                <a:ea typeface="DejaVu Sans"/>
              </a:rPr>
              <a:t>Los accidente de tipo sistemático son aquellos que afectan todo el tratamiento de múltiples paciente provocando desviaciones de dosis, reales o potenciales, que son significativas. </a:t>
            </a:r>
            <a:endParaRPr b="0" lang="en-GB" sz="2000" spc="-1" strike="noStrike">
              <a:latin typeface="Arial"/>
            </a:endParaRPr>
          </a:p>
        </p:txBody>
      </p:sp>
      <p:pic>
        <p:nvPicPr>
          <p:cNvPr id="158" name="Picture 4" descr="prd055[1]"/>
          <p:cNvPicPr/>
          <p:nvPr/>
        </p:nvPicPr>
        <p:blipFill>
          <a:blip r:embed="rId1"/>
          <a:stretch/>
        </p:blipFill>
        <p:spPr>
          <a:xfrm>
            <a:off x="5842440" y="975240"/>
            <a:ext cx="3156840" cy="2172240"/>
          </a:xfrm>
          <a:prstGeom prst="rect">
            <a:avLst/>
          </a:prstGeom>
          <a:ln w="25400">
            <a:solidFill>
              <a:srgbClr val="000000"/>
            </a:solidFill>
            <a:miter/>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 Box 7"/>
          <p:cNvSpPr/>
          <p:nvPr/>
        </p:nvSpPr>
        <p:spPr>
          <a:xfrm>
            <a:off x="107640" y="86760"/>
            <a:ext cx="8712720" cy="63900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Magnitud de las consecuencias asociadas con los accidentes sistemáticos</a:t>
            </a:r>
            <a:endParaRPr b="0" lang="en-GB" sz="2000" spc="-1" strike="noStrike">
              <a:latin typeface="Arial"/>
            </a:endParaRPr>
          </a:p>
        </p:txBody>
      </p:sp>
      <p:sp>
        <p:nvSpPr>
          <p:cNvPr id="160" name="Rectangle 4"/>
          <p:cNvSpPr/>
          <p:nvPr/>
        </p:nvSpPr>
        <p:spPr>
          <a:xfrm>
            <a:off x="142920" y="843480"/>
            <a:ext cx="5365080" cy="4176000"/>
          </a:xfrm>
          <a:prstGeom prst="rect">
            <a:avLst/>
          </a:prstGeom>
          <a:noFill/>
          <a:ln w="0">
            <a:noFill/>
          </a:ln>
        </p:spPr>
        <p:style>
          <a:lnRef idx="0"/>
          <a:fillRef idx="0"/>
          <a:effectRef idx="0"/>
          <a:fontRef idx="minor"/>
        </p:style>
        <p:txBody>
          <a:bodyPr>
            <a:noAutofit/>
          </a:bodyPr>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Los accidente de tipo sistemático pueden conducir a consecuencias que varían significativamente dependiendo de la magnitud de la desviación de dosis derivada del suceso iniciador que desencadena el accidente en cuestión. Sin embargo por el efecto acumulativo de la desviación de dosis la mayoría de los casos tienen consecuencia graves en múltiples pacientes.</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Pueden ser accidentes por subdosis o por sobredosis, pueden limitar el control tumoral del tratamiento o causar radiotoxicidad.</a:t>
            </a:r>
            <a:endParaRPr b="0" lang="en-GB" sz="2000" spc="-1" strike="noStrike">
              <a:latin typeface="Arial"/>
            </a:endParaRPr>
          </a:p>
        </p:txBody>
      </p:sp>
      <p:pic>
        <p:nvPicPr>
          <p:cNvPr id="161" name="Picture 4" descr="prd055[1]"/>
          <p:cNvPicPr/>
          <p:nvPr/>
        </p:nvPicPr>
        <p:blipFill>
          <a:blip r:embed="rId1"/>
          <a:stretch/>
        </p:blipFill>
        <p:spPr>
          <a:xfrm>
            <a:off x="6732360" y="975240"/>
            <a:ext cx="2266920" cy="1559880"/>
          </a:xfrm>
          <a:prstGeom prst="rect">
            <a:avLst/>
          </a:prstGeom>
          <a:ln w="25400">
            <a:solidFill>
              <a:srgbClr val="000000"/>
            </a:solidFill>
            <a:miter/>
          </a:ln>
        </p:spPr>
      </p:pic>
      <p:pic>
        <p:nvPicPr>
          <p:cNvPr id="162" name="Picture 5" descr="doseresponse"/>
          <p:cNvPicPr/>
          <p:nvPr/>
        </p:nvPicPr>
        <p:blipFill>
          <a:blip r:embed="rId2"/>
          <a:stretch/>
        </p:blipFill>
        <p:spPr>
          <a:xfrm>
            <a:off x="5996520" y="2355840"/>
            <a:ext cx="2175840" cy="2710080"/>
          </a:xfrm>
          <a:prstGeom prst="rect">
            <a:avLst/>
          </a:prstGeom>
          <a:ln w="57150">
            <a:solidFill>
              <a:srgbClr val="ff6600"/>
            </a:solidFill>
            <a:miter/>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pueden ocurrir</a:t>
            </a:r>
            <a:endParaRPr b="0" lang="en-GB" sz="2000" spc="-1" strike="noStrike">
              <a:latin typeface="Arial"/>
            </a:endParaRPr>
          </a:p>
        </p:txBody>
      </p:sp>
      <p:sp>
        <p:nvSpPr>
          <p:cNvPr id="164" name="Rectangle 4"/>
          <p:cNvSpPr/>
          <p:nvPr/>
        </p:nvSpPr>
        <p:spPr>
          <a:xfrm>
            <a:off x="142920" y="483480"/>
            <a:ext cx="6422040" cy="4515480"/>
          </a:xfrm>
          <a:prstGeom prst="rect">
            <a:avLst/>
          </a:prstGeom>
          <a:noFill/>
          <a:ln w="0">
            <a:noFill/>
          </a:ln>
        </p:spPr>
        <p:style>
          <a:lnRef idx="0"/>
          <a:fillRef idx="0"/>
          <a:effectRef idx="0"/>
          <a:fontRef idx="minor"/>
        </p:style>
        <p:txBody>
          <a:bodyPr>
            <a:noAutofit/>
          </a:bodyPr>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Errores en la Calibración de los haces y las fuentes usadas en RT .</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Errores en la puesta en servicio del equipo de adquisición de imágenes para planificación.</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Errores en la puesta en servicio del TPS.</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Errores en el mantenimiento preventivo y correctivo de los equipos de RT.</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Errores en los protocolos de uso del TPS al elaborar los planes de tratamiento.</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Fallos ocultos de los equipos de RT no detectados en los controles de calidad.</a:t>
            </a:r>
            <a:endParaRPr b="0" lang="en-GB" sz="2000" spc="-1" strike="noStrike">
              <a:latin typeface="Arial"/>
            </a:endParaRPr>
          </a:p>
        </p:txBody>
      </p:sp>
      <p:pic>
        <p:nvPicPr>
          <p:cNvPr id="165" name="Picture 4" descr="prd055[1]"/>
          <p:cNvPicPr/>
          <p:nvPr/>
        </p:nvPicPr>
        <p:blipFill>
          <a:blip r:embed="rId1"/>
          <a:stretch/>
        </p:blipFill>
        <p:spPr>
          <a:xfrm>
            <a:off x="6565320" y="975240"/>
            <a:ext cx="2433960" cy="1883880"/>
          </a:xfrm>
          <a:prstGeom prst="rect">
            <a:avLst/>
          </a:prstGeom>
          <a:ln w="25400">
            <a:solidFill>
              <a:srgbClr val="000000"/>
            </a:solidFill>
            <a:miter/>
          </a:ln>
        </p:spPr>
      </p:pic>
      <p:pic>
        <p:nvPicPr>
          <p:cNvPr id="166" name="Picture 3" descr=""/>
          <p:cNvPicPr/>
          <p:nvPr/>
        </p:nvPicPr>
        <p:blipFill>
          <a:blip r:embed="rId2"/>
          <a:srcRect l="17447" t="8812" r="9305" b="7722"/>
          <a:stretch/>
        </p:blipFill>
        <p:spPr>
          <a:xfrm>
            <a:off x="6565320" y="2931840"/>
            <a:ext cx="2255040" cy="2088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pueden ocurrir</a:t>
            </a:r>
            <a:endParaRPr b="0" lang="en-GB" sz="2000" spc="-1" strike="noStrike">
              <a:latin typeface="Arial"/>
            </a:endParaRPr>
          </a:p>
        </p:txBody>
      </p:sp>
      <p:sp>
        <p:nvSpPr>
          <p:cNvPr id="168" name="Rectangle 4"/>
          <p:cNvSpPr/>
          <p:nvPr/>
        </p:nvSpPr>
        <p:spPr>
          <a:xfrm>
            <a:off x="142920" y="483480"/>
            <a:ext cx="6422040" cy="4515480"/>
          </a:xfrm>
          <a:prstGeom prst="rect">
            <a:avLst/>
          </a:prstGeom>
          <a:noFill/>
          <a:ln w="0">
            <a:noFill/>
          </a:ln>
        </p:spPr>
        <p:style>
          <a:lnRef idx="0"/>
          <a:fillRef idx="0"/>
          <a:effectRef idx="0"/>
          <a:fontRef idx="minor"/>
        </p:style>
        <p:txBody>
          <a:bodyPr>
            <a:noAutofit/>
          </a:bodyPr>
          <a:p>
            <a:pPr>
              <a:lnSpc>
                <a:spcPct val="100000"/>
              </a:lnSpc>
              <a:spcBef>
                <a:spcPts val="360"/>
              </a:spcBef>
            </a:pPr>
            <a:r>
              <a:rPr b="0" lang="es-ES_tradnl" sz="1800" spc="-1" strike="noStrike">
                <a:solidFill>
                  <a:srgbClr val="ffffff"/>
                </a:solidFill>
                <a:latin typeface="Arial "/>
                <a:ea typeface="DejaVu Sans"/>
              </a:rPr>
              <a:t>Puesta en servicio del LINAC.</a:t>
            </a:r>
            <a:endParaRPr b="0" lang="en-GB" sz="1800" spc="-1" strike="noStrike">
              <a:latin typeface="Arial"/>
            </a:endParaRPr>
          </a:p>
        </p:txBody>
      </p:sp>
      <p:pic>
        <p:nvPicPr>
          <p:cNvPr id="169" name="Picture 4" descr="prd055[1]"/>
          <p:cNvPicPr/>
          <p:nvPr/>
        </p:nvPicPr>
        <p:blipFill>
          <a:blip r:embed="rId1"/>
          <a:stretch/>
        </p:blipFill>
        <p:spPr>
          <a:xfrm>
            <a:off x="6565320" y="975240"/>
            <a:ext cx="2433960" cy="1883880"/>
          </a:xfrm>
          <a:prstGeom prst="rect">
            <a:avLst/>
          </a:prstGeom>
          <a:ln w="25400">
            <a:solidFill>
              <a:srgbClr val="000000"/>
            </a:solidFill>
            <a:miter/>
          </a:ln>
        </p:spPr>
      </p:pic>
      <p:pic>
        <p:nvPicPr>
          <p:cNvPr id="170" name="Picture 9" descr=""/>
          <p:cNvPicPr/>
          <p:nvPr/>
        </p:nvPicPr>
        <p:blipFill>
          <a:blip r:embed="rId2"/>
          <a:stretch/>
        </p:blipFill>
        <p:spPr>
          <a:xfrm>
            <a:off x="6732360" y="3429000"/>
            <a:ext cx="2054160" cy="1539720"/>
          </a:xfrm>
          <a:prstGeom prst="rect">
            <a:avLst/>
          </a:prstGeom>
          <a:ln w="12700">
            <a:noFill/>
          </a:ln>
        </p:spPr>
      </p:pic>
      <p:sp>
        <p:nvSpPr>
          <p:cNvPr id="171" name="1 CuadroTexto"/>
          <p:cNvSpPr/>
          <p:nvPr/>
        </p:nvSpPr>
        <p:spPr>
          <a:xfrm>
            <a:off x="142920" y="975240"/>
            <a:ext cx="6422040" cy="3497400"/>
          </a:xfrm>
          <a:prstGeom prst="rect">
            <a:avLst/>
          </a:prstGeom>
          <a:noFill/>
          <a:ln w="0">
            <a:noFill/>
          </a:ln>
        </p:spPr>
        <p:style>
          <a:lnRef idx="0"/>
          <a:fillRef idx="0"/>
          <a:effectRef idx="0"/>
          <a:fontRef idx="minor"/>
        </p:style>
        <p:txBody>
          <a:bodyPr lIns="90000" rIns="90000" tIns="45000" bIns="45000">
            <a:spAutoFit/>
          </a:bodyPr>
          <a:p>
            <a:pPr marL="343080" indent="-342720">
              <a:lnSpc>
                <a:spcPct val="100000"/>
              </a:lnSpc>
              <a:buClr>
                <a:srgbClr val="ffffff"/>
              </a:buClr>
              <a:buFont typeface="Arial"/>
              <a:buAutoNum type="arabicPeriod"/>
            </a:pPr>
            <a:r>
              <a:rPr b="0" lang="es-ES" sz="1600" spc="-1" strike="noStrike">
                <a:solidFill>
                  <a:srgbClr val="ffffff"/>
                </a:solidFill>
                <a:latin typeface="Arial"/>
                <a:ea typeface="DejaVu Sans"/>
              </a:rPr>
              <a:t>Cometer un error en el factor de calibración del equipo dosimétrico (cámara de ionización y electrómetro) que conduce a determinar erróneamente la relación dosis-unidades de monitor. Se reporta 1 suceso en SAFRON.</a:t>
            </a:r>
            <a:endParaRPr b="0" lang="en-GB" sz="1600" spc="-1" strike="noStrike">
              <a:latin typeface="Arial"/>
            </a:endParaRPr>
          </a:p>
          <a:p>
            <a:pPr marL="343080" indent="-342720">
              <a:lnSpc>
                <a:spcPct val="100000"/>
              </a:lnSpc>
              <a:buClr>
                <a:srgbClr val="ffffff"/>
              </a:buClr>
              <a:buFont typeface="Arial"/>
              <a:buAutoNum type="arabicPeriod"/>
            </a:pPr>
            <a:r>
              <a:rPr b="0" lang="es-ES" sz="1600" spc="-1" strike="noStrike">
                <a:solidFill>
                  <a:srgbClr val="ffffff"/>
                </a:solidFill>
                <a:latin typeface="Arial"/>
                <a:ea typeface="DejaVu Sans"/>
              </a:rPr>
              <a:t>Cometer un error al utilizar el certificado de calibración, por ejemplo: confusión de unidades mGy-cGy, confusión de Nk con NDw, etc. Se reporta 1 suceso en SAFRON.</a:t>
            </a:r>
            <a:endParaRPr b="0" lang="en-GB" sz="1600" spc="-1" strike="noStrike">
              <a:latin typeface="Arial"/>
            </a:endParaRPr>
          </a:p>
          <a:p>
            <a:pPr marL="343080" indent="-342720">
              <a:lnSpc>
                <a:spcPct val="100000"/>
              </a:lnSpc>
              <a:buClr>
                <a:srgbClr val="ffffff"/>
              </a:buClr>
              <a:buFont typeface="Arial"/>
              <a:buAutoNum type="arabicPeriod"/>
            </a:pPr>
            <a:r>
              <a:rPr b="0" lang="es-ES" sz="1600" spc="-1" strike="noStrike">
                <a:solidFill>
                  <a:srgbClr val="ffffff"/>
                </a:solidFill>
                <a:latin typeface="Arial"/>
                <a:ea typeface="DejaVu Sans"/>
              </a:rPr>
              <a:t>Cometer un error al establecer las condiciones de referencia de medida que implica la determinación errónea de la relación dosis-unidades de monitor. Se reportan 4 sucesos en SAFRON.</a:t>
            </a:r>
            <a:endParaRPr b="0" lang="en-GB" sz="1600" spc="-1" strike="noStrike">
              <a:latin typeface="Arial"/>
            </a:endParaRPr>
          </a:p>
          <a:p>
            <a:pPr marL="343080" indent="-342720">
              <a:lnSpc>
                <a:spcPct val="100000"/>
              </a:lnSpc>
              <a:buClr>
                <a:srgbClr val="ffffff"/>
              </a:buClr>
              <a:buFont typeface="Arial"/>
              <a:buAutoNum type="arabicPeriod"/>
            </a:pPr>
            <a:r>
              <a:rPr b="0" lang="es-ES" sz="1600" spc="-1" strike="noStrike">
                <a:solidFill>
                  <a:srgbClr val="ffffff"/>
                </a:solidFill>
                <a:latin typeface="Arial"/>
                <a:ea typeface="DejaVu Sans"/>
              </a:rPr>
              <a:t>Cometer un error al registrar los resultados de las mediciones realizadas durante la puesta en servicio para ser introducidas al sistema de planificación del tratamiento (TPS). Se reporta 1 suceso en SAFRON</a:t>
            </a:r>
            <a:endParaRPr b="0" lang="en-GB" sz="1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pueden ocurrir</a:t>
            </a:r>
            <a:endParaRPr b="0" lang="en-GB" sz="2000" spc="-1" strike="noStrike">
              <a:latin typeface="Arial"/>
            </a:endParaRPr>
          </a:p>
        </p:txBody>
      </p:sp>
      <p:sp>
        <p:nvSpPr>
          <p:cNvPr id="173" name="Rectangle 4"/>
          <p:cNvSpPr/>
          <p:nvPr/>
        </p:nvSpPr>
        <p:spPr>
          <a:xfrm>
            <a:off x="142920" y="483480"/>
            <a:ext cx="7381080" cy="4515480"/>
          </a:xfrm>
          <a:prstGeom prst="rect">
            <a:avLst/>
          </a:prstGeom>
          <a:noFill/>
          <a:ln w="0">
            <a:noFill/>
          </a:ln>
        </p:spPr>
        <p:style>
          <a:lnRef idx="0"/>
          <a:fillRef idx="0"/>
          <a:effectRef idx="0"/>
          <a:fontRef idx="minor"/>
        </p:style>
        <p:txBody>
          <a:bodyPr>
            <a:noAutofit/>
          </a:bodyPr>
          <a:p>
            <a:pPr>
              <a:lnSpc>
                <a:spcPct val="100000"/>
              </a:lnSpc>
              <a:spcBef>
                <a:spcPts val="360"/>
              </a:spcBef>
            </a:pPr>
            <a:r>
              <a:rPr b="1" lang="es-ES_tradnl" sz="1800" spc="-1" strike="noStrike">
                <a:solidFill>
                  <a:srgbClr val="ffffff"/>
                </a:solidFill>
                <a:latin typeface="Arial "/>
                <a:ea typeface="DejaVu Sans"/>
              </a:rPr>
              <a:t>Puesta en servicio del TPS</a:t>
            </a:r>
            <a:endParaRPr b="0" lang="en-GB" sz="1800" spc="-1" strike="noStrike">
              <a:latin typeface="Arial"/>
            </a:endParaRPr>
          </a:p>
          <a:p>
            <a:pPr>
              <a:lnSpc>
                <a:spcPct val="100000"/>
              </a:lnSpc>
              <a:spcBef>
                <a:spcPts val="360"/>
              </a:spcBef>
            </a:pPr>
            <a:endParaRPr b="0" lang="en-GB" sz="1800" spc="-1" strike="noStrike">
              <a:latin typeface="Arial"/>
            </a:endParaRPr>
          </a:p>
          <a:p>
            <a:pPr>
              <a:lnSpc>
                <a:spcPct val="100000"/>
              </a:lnSpc>
              <a:spcBef>
                <a:spcPts val="360"/>
              </a:spcBef>
            </a:pPr>
            <a:endParaRPr b="0" lang="en-GB" sz="1800" spc="-1" strike="noStrike">
              <a:latin typeface="Arial"/>
            </a:endParaRPr>
          </a:p>
        </p:txBody>
      </p:sp>
      <p:pic>
        <p:nvPicPr>
          <p:cNvPr id="174" name="Picture 4" descr="prd055[1]"/>
          <p:cNvPicPr/>
          <p:nvPr/>
        </p:nvPicPr>
        <p:blipFill>
          <a:blip r:embed="rId1"/>
          <a:stretch/>
        </p:blipFill>
        <p:spPr>
          <a:xfrm>
            <a:off x="7588440" y="975240"/>
            <a:ext cx="1410840" cy="1091880"/>
          </a:xfrm>
          <a:prstGeom prst="rect">
            <a:avLst/>
          </a:prstGeom>
          <a:ln w="25400">
            <a:solidFill>
              <a:srgbClr val="000000"/>
            </a:solidFill>
            <a:miter/>
          </a:ln>
        </p:spPr>
      </p:pic>
      <p:pic>
        <p:nvPicPr>
          <p:cNvPr id="175" name="Picture 10" descr=""/>
          <p:cNvPicPr/>
          <p:nvPr/>
        </p:nvPicPr>
        <p:blipFill>
          <a:blip r:embed="rId2"/>
          <a:stretch/>
        </p:blipFill>
        <p:spPr>
          <a:xfrm>
            <a:off x="7141320" y="2786040"/>
            <a:ext cx="1966680" cy="1861920"/>
          </a:xfrm>
          <a:prstGeom prst="rect">
            <a:avLst/>
          </a:prstGeom>
          <a:ln w="12700">
            <a:noFill/>
          </a:ln>
        </p:spPr>
      </p:pic>
      <p:sp>
        <p:nvSpPr>
          <p:cNvPr id="176" name="1 CuadroTexto"/>
          <p:cNvSpPr/>
          <p:nvPr/>
        </p:nvSpPr>
        <p:spPr>
          <a:xfrm>
            <a:off x="142920" y="796680"/>
            <a:ext cx="6733080" cy="1461960"/>
          </a:xfrm>
          <a:prstGeom prst="rect">
            <a:avLst/>
          </a:prstGeom>
          <a:noFill/>
          <a:ln w="0">
            <a:noFill/>
          </a:ln>
        </p:spPr>
        <p:style>
          <a:lnRef idx="0"/>
          <a:fillRef idx="0"/>
          <a:effectRef idx="0"/>
          <a:fontRef idx="minor"/>
        </p:style>
        <p:txBody>
          <a:bodyPr lIns="90000" rIns="90000" tIns="45000" bIns="45000">
            <a:spAutoFit/>
          </a:bodyPr>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Configurar erróneamente las cuñas en el TPS. Se reporta 1 suceso en SAFRON.</a:t>
            </a:r>
            <a:endParaRPr b="0" lang="en-GB" sz="1800" spc="-1" strike="noStrike">
              <a:latin typeface="Arial"/>
            </a:endParaRPr>
          </a:p>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Cometer un error en los datos de caracterización y rendimiento de los haces en el TPS. Se reporta 1 suceso en SAFRON.</a:t>
            </a:r>
            <a:endParaRPr b="0" lang="en-GB" sz="1800" spc="-1" strike="noStrike">
              <a:latin typeface="Arial"/>
            </a:endParaRPr>
          </a:p>
        </p:txBody>
      </p:sp>
      <p:sp>
        <p:nvSpPr>
          <p:cNvPr id="177" name="Rectangle 4"/>
          <p:cNvSpPr/>
          <p:nvPr/>
        </p:nvSpPr>
        <p:spPr>
          <a:xfrm>
            <a:off x="142920" y="2283840"/>
            <a:ext cx="7381080" cy="359640"/>
          </a:xfrm>
          <a:prstGeom prst="rect">
            <a:avLst/>
          </a:prstGeom>
          <a:noFill/>
          <a:ln w="0">
            <a:noFill/>
          </a:ln>
        </p:spPr>
        <p:style>
          <a:lnRef idx="0"/>
          <a:fillRef idx="0"/>
          <a:effectRef idx="0"/>
          <a:fontRef idx="minor"/>
        </p:style>
        <p:txBody>
          <a:bodyPr>
            <a:noAutofit/>
          </a:bodyPr>
          <a:p>
            <a:pPr>
              <a:lnSpc>
                <a:spcPct val="100000"/>
              </a:lnSpc>
              <a:spcBef>
                <a:spcPts val="360"/>
              </a:spcBef>
            </a:pPr>
            <a:r>
              <a:rPr b="1" lang="es-ES_tradnl" sz="1800" spc="-1" strike="noStrike">
                <a:solidFill>
                  <a:srgbClr val="ffffff"/>
                </a:solidFill>
                <a:latin typeface="Arial "/>
                <a:ea typeface="DejaVu Sans"/>
              </a:rPr>
              <a:t>Mantenimiento y reparación de equipos</a:t>
            </a:r>
            <a:endParaRPr b="0" lang="en-GB" sz="1800" spc="-1" strike="noStrike">
              <a:latin typeface="Arial"/>
            </a:endParaRPr>
          </a:p>
          <a:p>
            <a:pPr>
              <a:lnSpc>
                <a:spcPct val="100000"/>
              </a:lnSpc>
              <a:spcBef>
                <a:spcPts val="360"/>
              </a:spcBef>
            </a:pPr>
            <a:endParaRPr b="0" lang="en-GB" sz="1800" spc="-1" strike="noStrike">
              <a:latin typeface="Arial"/>
            </a:endParaRPr>
          </a:p>
          <a:p>
            <a:pPr>
              <a:lnSpc>
                <a:spcPct val="100000"/>
              </a:lnSpc>
              <a:spcBef>
                <a:spcPts val="360"/>
              </a:spcBef>
            </a:pPr>
            <a:endParaRPr b="0" lang="en-GB" sz="1800" spc="-1" strike="noStrike">
              <a:latin typeface="Arial"/>
            </a:endParaRPr>
          </a:p>
        </p:txBody>
      </p:sp>
      <p:sp>
        <p:nvSpPr>
          <p:cNvPr id="178" name="7 CuadroTexto"/>
          <p:cNvSpPr/>
          <p:nvPr/>
        </p:nvSpPr>
        <p:spPr>
          <a:xfrm>
            <a:off x="107640" y="2643840"/>
            <a:ext cx="6840360" cy="913320"/>
          </a:xfrm>
          <a:prstGeom prst="rect">
            <a:avLst/>
          </a:prstGeom>
          <a:noFill/>
          <a:ln w="0">
            <a:noFill/>
          </a:ln>
        </p:spPr>
        <p:style>
          <a:lnRef idx="0"/>
          <a:fillRef idx="0"/>
          <a:effectRef idx="0"/>
          <a:fontRef idx="minor"/>
        </p:style>
        <p:txBody>
          <a:bodyPr lIns="90000" rIns="90000" tIns="45000" bIns="45000">
            <a:spAutoFit/>
          </a:bodyPr>
          <a:p>
            <a:pPr marL="343080" indent="-342720">
              <a:lnSpc>
                <a:spcPct val="100000"/>
              </a:lnSpc>
              <a:buClr>
                <a:srgbClr val="ffffff"/>
              </a:buClr>
              <a:buFont typeface="Arial"/>
              <a:buAutoNum type="arabicPeriod"/>
            </a:pPr>
            <a:r>
              <a:rPr b="0" lang="es-ES" sz="1800" spc="-1" strike="noStrike">
                <a:solidFill>
                  <a:srgbClr val="ffffff"/>
                </a:solidFill>
                <a:latin typeface="Arial"/>
                <a:ea typeface="DejaVu Sans"/>
              </a:rPr>
              <a:t>Modificar erróneamente parámetros críticos del equipo al hacer un mantenimiento o reparación. Se reporta 1 suceso en SAFRON. </a:t>
            </a:r>
            <a:endParaRPr b="0" lang="en-GB" sz="1800" spc="-1" strike="noStrike">
              <a:latin typeface="Arial"/>
            </a:endParaRPr>
          </a:p>
        </p:txBody>
      </p:sp>
      <p:sp>
        <p:nvSpPr>
          <p:cNvPr id="179" name="Rectangle 4"/>
          <p:cNvSpPr/>
          <p:nvPr/>
        </p:nvSpPr>
        <p:spPr>
          <a:xfrm>
            <a:off x="142920" y="3651840"/>
            <a:ext cx="7309080" cy="1151640"/>
          </a:xfrm>
          <a:prstGeom prst="rect">
            <a:avLst/>
          </a:prstGeom>
          <a:noFill/>
          <a:ln w="0">
            <a:noFill/>
          </a:ln>
        </p:spPr>
        <p:style>
          <a:lnRef idx="0"/>
          <a:fillRef idx="0"/>
          <a:effectRef idx="0"/>
          <a:fontRef idx="minor"/>
        </p:style>
        <p:txBody>
          <a:bodyPr>
            <a:noAutofit/>
          </a:bodyPr>
          <a:p>
            <a:pPr>
              <a:lnSpc>
                <a:spcPct val="100000"/>
              </a:lnSpc>
              <a:spcBef>
                <a:spcPts val="360"/>
              </a:spcBef>
            </a:pPr>
            <a:r>
              <a:rPr b="1" lang="es-ES_tradnl" sz="1800" spc="-1" strike="noStrike">
                <a:solidFill>
                  <a:srgbClr val="ffffff"/>
                </a:solidFill>
                <a:latin typeface="Arial "/>
                <a:ea typeface="DejaVu Sans"/>
              </a:rPr>
              <a:t>Planificación del tratamiento.</a:t>
            </a:r>
            <a:endParaRPr b="0" lang="en-GB" sz="1800" spc="-1" strike="noStrike">
              <a:latin typeface="Arial"/>
            </a:endParaRPr>
          </a:p>
          <a:p>
            <a:pPr marL="343080" indent="-342720">
              <a:lnSpc>
                <a:spcPct val="100000"/>
              </a:lnSpc>
              <a:spcBef>
                <a:spcPts val="360"/>
              </a:spcBef>
              <a:buClr>
                <a:srgbClr val="ffffff"/>
              </a:buClr>
              <a:buFont typeface="Arial"/>
              <a:buAutoNum type="arabicPeriod"/>
            </a:pPr>
            <a:r>
              <a:rPr b="0" lang="es-ES" sz="1800" spc="-1" strike="noStrike">
                <a:solidFill>
                  <a:srgbClr val="ffffff"/>
                </a:solidFill>
                <a:latin typeface="Arial"/>
                <a:ea typeface="DejaVu Sans"/>
              </a:rPr>
              <a:t>Modificar las instrucciones de uso del TPS introduciendo elementos que causen errores en los cálculos del mismo. Se reporta 1 suceso en SAFRON.</a:t>
            </a:r>
            <a:endParaRPr b="0" lang="en-GB" sz="1800" spc="-1" strike="noStrike">
              <a:latin typeface="Arial"/>
            </a:endParaRPr>
          </a:p>
          <a:p>
            <a:pPr>
              <a:lnSpc>
                <a:spcPct val="100000"/>
              </a:lnSpc>
              <a:spcBef>
                <a:spcPts val="360"/>
              </a:spcBef>
            </a:pPr>
            <a:endParaRPr b="0" lang="en-GB" sz="1800" spc="-1" strike="noStrike">
              <a:latin typeface="Arial"/>
            </a:endParaRPr>
          </a:p>
          <a:p>
            <a:pPr>
              <a:lnSpc>
                <a:spcPct val="100000"/>
              </a:lnSpc>
              <a:spcBef>
                <a:spcPts val="360"/>
              </a:spcBef>
            </a:pP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sistemáticos que pueden ocurrir</a:t>
            </a:r>
            <a:endParaRPr b="0" lang="en-GB" sz="2000" spc="-1" strike="noStrike">
              <a:latin typeface="Arial"/>
            </a:endParaRPr>
          </a:p>
        </p:txBody>
      </p:sp>
      <p:sp>
        <p:nvSpPr>
          <p:cNvPr id="181" name="Rectangle 4"/>
          <p:cNvSpPr/>
          <p:nvPr/>
        </p:nvSpPr>
        <p:spPr>
          <a:xfrm>
            <a:off x="142920" y="483480"/>
            <a:ext cx="7597080" cy="4515480"/>
          </a:xfrm>
          <a:prstGeom prst="rect">
            <a:avLst/>
          </a:prstGeom>
          <a:noFill/>
          <a:ln w="0">
            <a:noFill/>
          </a:ln>
        </p:spPr>
        <p:style>
          <a:lnRef idx="0"/>
          <a:fillRef idx="0"/>
          <a:effectRef idx="0"/>
          <a:fontRef idx="minor"/>
        </p:style>
        <p:txBody>
          <a:bodyPr>
            <a:noAutofit/>
          </a:bodyPr>
          <a:p>
            <a:pPr>
              <a:lnSpc>
                <a:spcPct val="100000"/>
              </a:lnSpc>
              <a:spcBef>
                <a:spcPts val="360"/>
              </a:spcBef>
            </a:pPr>
            <a:r>
              <a:rPr b="1" lang="es-ES_tradnl" sz="1800" spc="-1" strike="noStrike">
                <a:solidFill>
                  <a:srgbClr val="ffffff"/>
                </a:solidFill>
                <a:latin typeface="Arial "/>
                <a:ea typeface="DejaVu Sans"/>
              </a:rPr>
              <a:t>Ejecución del tratamiento.</a:t>
            </a:r>
            <a:endParaRPr b="0" lang="en-GB" sz="1800" spc="-1" strike="noStrike">
              <a:latin typeface="Arial"/>
            </a:endParaRPr>
          </a:p>
          <a:p>
            <a:pPr>
              <a:lnSpc>
                <a:spcPct val="100000"/>
              </a:lnSpc>
              <a:spcBef>
                <a:spcPts val="360"/>
              </a:spcBef>
            </a:pPr>
            <a:endParaRPr b="0" lang="en-GB" sz="1800" spc="-1" strike="noStrike">
              <a:latin typeface="Arial"/>
            </a:endParaRPr>
          </a:p>
          <a:p>
            <a:pPr marL="343080" indent="-342720">
              <a:lnSpc>
                <a:spcPct val="100000"/>
              </a:lnSpc>
              <a:spcBef>
                <a:spcPts val="360"/>
              </a:spcBef>
              <a:buClr>
                <a:srgbClr val="ffffff"/>
              </a:buClr>
              <a:buFont typeface="Arial"/>
              <a:buAutoNum type="arabicPeriod"/>
            </a:pPr>
            <a:r>
              <a:rPr b="0" lang="es-ES" sz="1800" spc="-1" strike="noStrike">
                <a:solidFill>
                  <a:srgbClr val="ffffff"/>
                </a:solidFill>
                <a:latin typeface="Arial"/>
                <a:ea typeface="DejaVu Sans"/>
              </a:rPr>
              <a:t>Producirse un fallo de equipo que dé lugar a variación en la relación entre la dosis y las unidades de monitor, para las distintas energías de los haces de fotones del acelerador. Se reporta 1 suceso en SAFRON.</a:t>
            </a:r>
            <a:endParaRPr b="0" lang="en-GB" sz="1800" spc="-1" strike="noStrike">
              <a:latin typeface="Arial"/>
            </a:endParaRPr>
          </a:p>
          <a:p>
            <a:pPr marL="343080" indent="-342720">
              <a:lnSpc>
                <a:spcPct val="100000"/>
              </a:lnSpc>
              <a:spcBef>
                <a:spcPts val="360"/>
              </a:spcBef>
              <a:buClr>
                <a:srgbClr val="ffffff"/>
              </a:buClr>
              <a:buFont typeface="Arial"/>
              <a:buAutoNum type="arabicPeriod"/>
            </a:pPr>
            <a:r>
              <a:rPr b="0" lang="es-ES" sz="1800" spc="-1" strike="noStrike">
                <a:solidFill>
                  <a:srgbClr val="ffffff"/>
                </a:solidFill>
                <a:latin typeface="Arial"/>
                <a:ea typeface="DejaVu Sans"/>
              </a:rPr>
              <a:t>Posicionarse incorrectamente el blanco del LINAC. Se reporta 1 suceso en SAFRON.</a:t>
            </a:r>
            <a:endParaRPr b="0" lang="en-GB" sz="1800" spc="-1" strike="noStrike">
              <a:latin typeface="Arial"/>
            </a:endParaRPr>
          </a:p>
          <a:p>
            <a:pPr marL="343080" indent="-342720">
              <a:lnSpc>
                <a:spcPct val="100000"/>
              </a:lnSpc>
              <a:spcBef>
                <a:spcPts val="360"/>
              </a:spcBef>
              <a:buClr>
                <a:srgbClr val="ffffff"/>
              </a:buClr>
              <a:buFont typeface="Arial"/>
              <a:buAutoNum type="arabicPeriod"/>
            </a:pPr>
            <a:r>
              <a:rPr b="0" lang="es-ES" sz="1800" spc="-1" strike="noStrike">
                <a:solidFill>
                  <a:srgbClr val="ffffff"/>
                </a:solidFill>
                <a:latin typeface="Arial"/>
                <a:ea typeface="DejaVu Sans"/>
              </a:rPr>
              <a:t>Posicionarse erróneamente las láminas del colimador multiláminas MLC. Se reportan 2 sucesos en SAFRON.</a:t>
            </a:r>
            <a:endParaRPr b="0" lang="en-GB" sz="1800" spc="-1" strike="noStrike">
              <a:latin typeface="Arial"/>
            </a:endParaRPr>
          </a:p>
          <a:p>
            <a:pPr marL="343080" indent="-342720">
              <a:lnSpc>
                <a:spcPct val="100000"/>
              </a:lnSpc>
              <a:spcBef>
                <a:spcPts val="360"/>
              </a:spcBef>
              <a:buClr>
                <a:srgbClr val="ffffff"/>
              </a:buClr>
              <a:buFont typeface="Arial"/>
              <a:buAutoNum type="arabicPeriod"/>
            </a:pPr>
            <a:r>
              <a:rPr b="0" lang="es-ES" sz="1800" spc="-1" strike="noStrike">
                <a:solidFill>
                  <a:srgbClr val="ffffff"/>
                </a:solidFill>
                <a:latin typeface="Arial"/>
                <a:ea typeface="DejaVu Sans"/>
              </a:rPr>
              <a:t>Delimitar incorrectamente el campo por fallo de los diafragmas de campo rectangular. Se reportan 2 sucesos en SAFRON.</a:t>
            </a:r>
            <a:endParaRPr b="0" lang="en-GB" sz="1800" spc="-1" strike="noStrike">
              <a:latin typeface="Arial"/>
            </a:endParaRPr>
          </a:p>
          <a:p>
            <a:pPr>
              <a:lnSpc>
                <a:spcPct val="100000"/>
              </a:lnSpc>
              <a:spcBef>
                <a:spcPts val="360"/>
              </a:spcBef>
            </a:pPr>
            <a:endParaRPr b="0" lang="en-GB" sz="1800" spc="-1" strike="noStrike">
              <a:latin typeface="Arial"/>
            </a:endParaRPr>
          </a:p>
          <a:p>
            <a:pPr>
              <a:lnSpc>
                <a:spcPct val="100000"/>
              </a:lnSpc>
              <a:spcBef>
                <a:spcPts val="360"/>
              </a:spcBef>
            </a:pPr>
            <a:endParaRPr b="0" lang="en-GB" sz="1800" spc="-1" strike="noStrike">
              <a:latin typeface="Arial"/>
            </a:endParaRPr>
          </a:p>
          <a:p>
            <a:pPr>
              <a:lnSpc>
                <a:spcPct val="100000"/>
              </a:lnSpc>
              <a:spcBef>
                <a:spcPts val="360"/>
              </a:spcBef>
            </a:pPr>
            <a:endParaRPr b="0" lang="en-GB" sz="1800" spc="-1" strike="noStrike">
              <a:latin typeface="Arial"/>
            </a:endParaRPr>
          </a:p>
        </p:txBody>
      </p:sp>
      <p:pic>
        <p:nvPicPr>
          <p:cNvPr id="182" name="Picture 4" descr="prd055[1]"/>
          <p:cNvPicPr/>
          <p:nvPr/>
        </p:nvPicPr>
        <p:blipFill>
          <a:blip r:embed="rId1"/>
          <a:stretch/>
        </p:blipFill>
        <p:spPr>
          <a:xfrm>
            <a:off x="7588440" y="975240"/>
            <a:ext cx="1410840" cy="1091880"/>
          </a:xfrm>
          <a:prstGeom prst="rect">
            <a:avLst/>
          </a:prstGeom>
          <a:ln w="25400">
            <a:solidFill>
              <a:srgbClr val="000000"/>
            </a:solidFill>
            <a:miter/>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2291</TotalTime>
  <Application>LibreOffice/7.1.4.2$Windows_X86_64 LibreOffice_project/a529a4fab45b75fefc5b6226684193eb000654f6</Application>
  <AppVersion>15.0000</AppVersion>
  <Words>2046</Words>
  <Paragraphs>205</Paragraphs>
  <Company>IAEA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2018-03-19T08:58:41Z</dcterms:created>
  <dc:creator>DELATTRE, Dominique Jules</dc:creator>
  <dc:description/>
  <dc:language>en-GB</dc:language>
  <cp:lastModifiedBy/>
  <cp:lastPrinted>2015-12-18T15:27:41Z</cp:lastPrinted>
  <dcterms:modified xsi:type="dcterms:W3CDTF">2023-03-30T15:05:45Z</dcterms:modified>
  <cp:revision>415</cp:revision>
  <dc:subject/>
  <dc:title>Commission on Safety Standards 42nd Meeting 1 to 3 November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15</vt:i4>
  </property>
  <property fmtid="{D5CDD505-2E9C-101B-9397-08002B2CF9AE}" pid="4" name="PresentationFormat">
    <vt:lpwstr>Presentación en pantalla (16:9)</vt:lpwstr>
  </property>
  <property fmtid="{D5CDD505-2E9C-101B-9397-08002B2CF9AE}" pid="5" name="Slides">
    <vt:i4>35</vt:i4>
  </property>
</Properties>
</file>