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27.xml.rels" ContentType="application/vnd.openxmlformats-package.relationships+xml"/>
  <Override PartName="/ppt/notesSlides/_rels/notesSlide33.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media/image1.png" ContentType="image/png"/>
  <Override PartName="/ppt/media/image2.wmf" ContentType="image/x-wmf"/>
  <Override PartName="/ppt/media/image3.png" ContentType="image/png"/>
  <Override PartName="/ppt/media/image15.wmf" ContentType="image/x-wmf"/>
  <Override PartName="/ppt/media/image4.png" ContentType="image/png"/>
  <Override PartName="/ppt/media/image5.jpeg" ContentType="image/jpeg"/>
  <Override PartName="/ppt/media/image11.png" ContentType="image/png"/>
  <Override PartName="/ppt/media/image23.wmf" ContentType="image/x-wmf"/>
  <Override PartName="/ppt/media/image18.wmf" ContentType="image/x-wmf"/>
  <Override PartName="/ppt/media/image7.png" ContentType="image/png"/>
  <Override PartName="/ppt/media/image6.png" ContentType="image/png"/>
  <Override PartName="/ppt/media/image8.png" ContentType="image/png"/>
  <Override PartName="/ppt/media/image9.png" ContentType="image/png"/>
  <Override PartName="/ppt/media/image10.png" ContentType="image/png"/>
  <Override PartName="/ppt/media/image22.wmf" ContentType="image/x-wmf"/>
  <Override PartName="/ppt/media/image12.png" ContentType="image/png"/>
  <Override PartName="/ppt/media/image24.wmf" ContentType="image/x-wmf"/>
  <Override PartName="/ppt/media/image13.jpeg" ContentType="image/jpeg"/>
  <Override PartName="/ppt/media/image19.png" ContentType="image/png"/>
  <Override PartName="/ppt/media/image14.jpeg" ContentType="image/jpeg"/>
  <Override PartName="/ppt/media/image16.wmf" ContentType="image/x-wmf"/>
  <Override PartName="/ppt/media/image17.png" ContentType="image/png"/>
  <Override PartName="/ppt/media/image20.wmf" ContentType="image/x-wmf"/>
  <Override PartName="/ppt/media/image21.wmf" ContentType="image/x-wmf"/>
  <Override PartName="/ppt/media/image25.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194"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95"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96"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97"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9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20720CA-0162-4C99-8795-7092C7BE1988}"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36E0704F-1641-40F9-8D92-7269AA89B5F2}"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
        <p:nvSpPr>
          <p:cNvPr id="529" name="PlaceHolder 1"/>
          <p:cNvSpPr>
            <a:spLocks noGrp="1"/>
          </p:cNvSpPr>
          <p:nvPr>
            <p:ph type="sldImg"/>
          </p:nvPr>
        </p:nvSpPr>
        <p:spPr>
          <a:xfrm>
            <a:off x="401760" y="735120"/>
            <a:ext cx="6364080" cy="3580920"/>
          </a:xfrm>
          <a:prstGeom prst="rect">
            <a:avLst/>
          </a:prstGeom>
        </p:spPr>
      </p:sp>
      <p:sp>
        <p:nvSpPr>
          <p:cNvPr id="530" name="PlaceHolder 2"/>
          <p:cNvSpPr>
            <a:spLocks noGrp="1"/>
          </p:cNvSpPr>
          <p:nvPr>
            <p:ph type="body"/>
          </p:nvPr>
        </p:nvSpPr>
        <p:spPr>
          <a:xfrm>
            <a:off x="955440" y="4571280"/>
            <a:ext cx="5254560" cy="4329720"/>
          </a:xfrm>
          <a:prstGeom prst="rect">
            <a:avLst/>
          </a:prstGeom>
        </p:spPr>
        <p:txBody>
          <a:bodyPr lIns="95400" rIns="95400" tIns="47880" bIns="47880">
            <a:noAutofit/>
          </a:bodyPr>
          <a:p>
            <a:endParaRPr b="0" lang="en-GB"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70419D91-90AC-4875-B97B-5AFF7CA9A8F7}"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
        <p:nvSpPr>
          <p:cNvPr id="532" name="PlaceHolder 1"/>
          <p:cNvSpPr>
            <a:spLocks noGrp="1"/>
          </p:cNvSpPr>
          <p:nvPr>
            <p:ph type="sldImg"/>
          </p:nvPr>
        </p:nvSpPr>
        <p:spPr>
          <a:xfrm>
            <a:off x="217440" y="812880"/>
            <a:ext cx="7124400" cy="4008240"/>
          </a:xfrm>
          <a:prstGeom prst="rect">
            <a:avLst/>
          </a:prstGeom>
        </p:spPr>
      </p:sp>
      <p:sp>
        <p:nvSpPr>
          <p:cNvPr id="533"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s-ES" sz="2000" spc="-1" strike="noStrike">
                <a:latin typeface="Arial"/>
              </a:rPr>
              <a:t>Los estándares de seguridad del OIEA se desarrollan por medio de un proceso abierto y transparente para recopilar, sintetizar e integrar el conocimiento y la experiencia adquirida del uso real de las tecnologías de energía nuclear y de la aplicación de los estándares de seguridad, incluido el conocimiento de las tendencias y problemas emergentes.</a:t>
            </a:r>
            <a:endParaRPr b="0" lang="en-GB" sz="2000" spc="-1" strike="noStrike">
              <a:latin typeface="Arial"/>
            </a:endParaRPr>
          </a:p>
          <a:p>
            <a:pPr marL="216000" indent="-216000">
              <a:lnSpc>
                <a:spcPct val="100000"/>
              </a:lnSpc>
            </a:pPr>
            <a:r>
              <a:rPr b="0" lang="es-ES" sz="2000" spc="-1" strike="noStrike">
                <a:latin typeface="Arial"/>
              </a:rPr>
              <a:t>El OIEA revisa periódicamente las normas de seguridad para evaluar la necesidad de su revisión. Sus comentarios sobre la experiencia en la aplicación de estándares de seguridad pueden proporcionar información valiosa para futuras revisiones.</a:t>
            </a:r>
            <a:endParaRPr b="0" lang="en-GB"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Img"/>
          </p:nvPr>
        </p:nvSpPr>
        <p:spPr>
          <a:xfrm>
            <a:off x="217440" y="812880"/>
            <a:ext cx="7124400" cy="4008240"/>
          </a:xfrm>
          <a:prstGeom prst="rect">
            <a:avLst/>
          </a:prstGeom>
        </p:spPr>
      </p:sp>
      <p:sp>
        <p:nvSpPr>
          <p:cNvPr id="535"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s-ES" sz="2000" spc="-1" strike="noStrike">
                <a:latin typeface="Arial"/>
              </a:rPr>
              <a:t> </a:t>
            </a:r>
            <a:endParaRPr b="0" lang="en-GB"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sldImg"/>
          </p:nvPr>
        </p:nvSpPr>
        <p:spPr>
          <a:xfrm>
            <a:off x="217440" y="812880"/>
            <a:ext cx="7124400" cy="4008240"/>
          </a:xfrm>
          <a:prstGeom prst="rect">
            <a:avLst/>
          </a:prstGeom>
        </p:spPr>
      </p:sp>
      <p:sp>
        <p:nvSpPr>
          <p:cNvPr id="537"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s-ES" sz="2000" spc="-1" strike="noStrike">
                <a:latin typeface="Arial"/>
              </a:rPr>
              <a:t>Las Normas de Seguridad del OIEA están organizadas en tres niveles:</a:t>
            </a:r>
            <a:endParaRPr b="0" lang="en-GB" sz="2000" spc="-1" strike="noStrike">
              <a:latin typeface="Arial"/>
            </a:endParaRPr>
          </a:p>
          <a:p>
            <a:pPr marL="216000" indent="-216000">
              <a:lnSpc>
                <a:spcPct val="100000"/>
              </a:lnSpc>
            </a:pPr>
            <a:r>
              <a:rPr b="1" lang="es-ES" sz="2000" spc="-1" strike="noStrike">
                <a:latin typeface="Arial"/>
              </a:rPr>
              <a:t>Los Principios Fundamentales de Seguridad</a:t>
            </a:r>
            <a:r>
              <a:rPr b="0" lang="es-ES" sz="2000" spc="-1" strike="noStrike">
                <a:latin typeface="Arial"/>
              </a:rPr>
              <a:t>, un documento único que describe los principios fundamentales de la seguridad;</a:t>
            </a:r>
            <a:r>
              <a:rPr b="0" lang="en-US" sz="2000" spc="-1" strike="noStrike">
                <a:latin typeface="Arial"/>
              </a:rPr>
              <a:t>;</a:t>
            </a:r>
            <a:endParaRPr b="0" lang="en-GB" sz="2000" spc="-1" strike="noStrike">
              <a:latin typeface="Arial"/>
            </a:endParaRPr>
          </a:p>
          <a:p>
            <a:pPr marL="216000" indent="-216000">
              <a:lnSpc>
                <a:spcPct val="100000"/>
              </a:lnSpc>
            </a:pPr>
            <a:r>
              <a:rPr b="0" lang="es-ES" sz="2000" spc="-1" strike="noStrike">
                <a:latin typeface="Arial"/>
              </a:rPr>
              <a:t>Los requisitos de seguridad</a:t>
            </a:r>
            <a:r>
              <a:rPr b="0" lang="en-US" sz="2000" spc="-1" strike="noStrike">
                <a:latin typeface="Arial"/>
              </a:rPr>
              <a:t>, </a:t>
            </a:r>
            <a:r>
              <a:rPr b="0" lang="es-ES" sz="2000" spc="-1" strike="noStrike">
                <a:latin typeface="Arial"/>
              </a:rPr>
              <a:t>cada uno de los cuales describe los requisitos de seguridad legales, técnicos y de procedimiento que deben implementarse para garantizar que se cumplan los principios fundamentales,</a:t>
            </a:r>
            <a:endParaRPr b="0" lang="en-GB" sz="2000" spc="-1" strike="noStrike">
              <a:latin typeface="Arial"/>
            </a:endParaRPr>
          </a:p>
          <a:p>
            <a:pPr marL="216000" indent="-216000">
              <a:lnSpc>
                <a:spcPct val="100000"/>
              </a:lnSpc>
            </a:pPr>
            <a:r>
              <a:rPr b="0" lang="es-ES" sz="2000" spc="-1" strike="noStrike">
                <a:latin typeface="Arial"/>
              </a:rPr>
              <a:t>Las Guías de seguridad, que brindan orientación sobre las mejores prácticas para cumplir con los requisitos; Por lo general, hay varias guías de seguridad que respaldan cada documento de requisitos</a:t>
            </a:r>
            <a:r>
              <a:rPr b="0" lang="en-US" sz="2000" spc="-1" strike="noStrike">
                <a:latin typeface="Arial"/>
              </a:rPr>
              <a:t>.</a:t>
            </a:r>
            <a:endParaRPr b="0" lang="en-GB" sz="2000" spc="-1" strike="noStrike">
              <a:latin typeface="Arial"/>
            </a:endParaRPr>
          </a:p>
          <a:p>
            <a:pPr marL="216000" indent="-216000">
              <a:lnSpc>
                <a:spcPct val="100000"/>
              </a:lnSpc>
            </a:pPr>
            <a:r>
              <a:rPr b="0" lang="es-ES" sz="2000" spc="-1" strike="noStrike">
                <a:latin typeface="Arial"/>
              </a:rPr>
              <a:t>El OIEA también publica una amplia gama de otros documentos técnicos, muchos de los cuales se relacionan con las Normas de Seguridad y las respaldan</a:t>
            </a:r>
            <a:r>
              <a:rPr b="0" lang="en-US" sz="2000" spc="-1" strike="noStrike">
                <a:latin typeface="Arial"/>
              </a:rPr>
              <a:t>.</a:t>
            </a:r>
            <a:endParaRPr b="0" lang="en-GB" sz="2000" spc="-1" strike="noStrike">
              <a:latin typeface="Arial"/>
            </a:endParaRPr>
          </a:p>
          <a:p>
            <a:pPr marL="216000" indent="-216000">
              <a:lnSpc>
                <a:spcPct val="100000"/>
              </a:lnSpc>
            </a:pPr>
            <a:r>
              <a:rPr b="0" lang="es-ES" sz="2000" spc="-1" strike="noStrike">
                <a:latin typeface="Arial"/>
              </a:rPr>
              <a:t>Los estándares de seguridad se revisan, actualizan y, a veces, se reestructuran continuamente. Por ejemplo, el documento de Fundamentos de seguridad es un reemplazo reciente de un conjunto anterior</a:t>
            </a:r>
            <a:r>
              <a:rPr b="0" lang="en-US" sz="2000" spc="-1" strike="noStrike">
                <a:latin typeface="Arial"/>
              </a:rPr>
              <a:t>.</a:t>
            </a:r>
            <a:endParaRPr b="0" lang="en-GB" sz="2000" spc="-1" strike="noStrike">
              <a:latin typeface="Arial"/>
            </a:endParaRPr>
          </a:p>
        </p:txBody>
      </p:sp>
      <p:sp>
        <p:nvSpPr>
          <p:cNvPr id="538" name="3 Marcador de número de diapositiva"/>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4612CA69-9FBD-4B22-B6D2-9BB9DF72C48A}"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39137DA6-5125-4C79-8137-EF5420F4B39E}"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
        <p:nvSpPr>
          <p:cNvPr id="540" name="PlaceHolder 1"/>
          <p:cNvSpPr>
            <a:spLocks noGrp="1"/>
          </p:cNvSpPr>
          <p:nvPr>
            <p:ph type="sldImg"/>
          </p:nvPr>
        </p:nvSpPr>
        <p:spPr>
          <a:xfrm>
            <a:off x="217440" y="812880"/>
            <a:ext cx="7124400" cy="4008240"/>
          </a:xfrm>
          <a:prstGeom prst="rect">
            <a:avLst/>
          </a:prstGeom>
        </p:spPr>
      </p:sp>
      <p:sp>
        <p:nvSpPr>
          <p:cNvPr id="541" name="PlaceHolder 2"/>
          <p:cNvSpPr>
            <a:spLocks noGrp="1"/>
          </p:cNvSpPr>
          <p:nvPr>
            <p:ph type="body"/>
          </p:nvPr>
        </p:nvSpPr>
        <p:spPr>
          <a:xfrm>
            <a:off x="714960" y="4571280"/>
            <a:ext cx="5735520" cy="4329720"/>
          </a:xfrm>
          <a:prstGeom prst="rect">
            <a:avLst/>
          </a:prstGeom>
        </p:spPr>
        <p:txBody>
          <a:bodyPr lIns="0" rIns="0" tIns="0" bIns="0">
            <a:noAutofit/>
          </a:bodyPr>
          <a:p>
            <a:endParaRPr b="0" lang="en-GB"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31B554EC-D394-43A7-9248-04F319A16F52}"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
        <p:nvSpPr>
          <p:cNvPr id="543" name="Rectangle 7"/>
          <p:cNvSpPr/>
          <p:nvPr/>
        </p:nvSpPr>
        <p:spPr>
          <a:xfrm>
            <a:off x="4060440" y="9144000"/>
            <a:ext cx="3104640" cy="478440"/>
          </a:xfrm>
          <a:prstGeom prst="rect">
            <a:avLst/>
          </a:prstGeom>
          <a:noFill/>
          <a:ln w="0">
            <a:noFill/>
          </a:ln>
        </p:spPr>
        <p:style>
          <a:lnRef idx="0"/>
          <a:fillRef idx="0"/>
          <a:effectRef idx="0"/>
          <a:fontRef idx="minor"/>
        </p:style>
        <p:txBody>
          <a:bodyPr lIns="95040" rIns="95040" tIns="47520" bIns="47520" anchor="b">
            <a:noAutofit/>
          </a:bodyPr>
          <a:p>
            <a:pPr algn="r">
              <a:lnSpc>
                <a:spcPct val="100000"/>
              </a:lnSpc>
            </a:pPr>
            <a:fld id="{ADC0AB6B-CE7A-442A-90C2-8A7E46A9670B}" type="slidenum">
              <a:rPr b="0" lang="en-GB" sz="1200" spc="-1" strike="noStrike">
                <a:solidFill>
                  <a:srgbClr val="000000"/>
                </a:solidFill>
                <a:latin typeface="Times New Roman"/>
                <a:ea typeface="+mn-ea"/>
              </a:rPr>
              <a:t>&lt;number&gt;</a:t>
            </a:fld>
            <a:endParaRPr b="0" lang="en-GB" sz="1200" spc="-1" strike="noStrike">
              <a:latin typeface="Arial"/>
            </a:endParaRPr>
          </a:p>
        </p:txBody>
      </p:sp>
      <p:sp>
        <p:nvSpPr>
          <p:cNvPr id="544" name="PlaceHolder 1"/>
          <p:cNvSpPr>
            <a:spLocks noGrp="1"/>
          </p:cNvSpPr>
          <p:nvPr>
            <p:ph type="sldImg"/>
          </p:nvPr>
        </p:nvSpPr>
        <p:spPr>
          <a:xfrm>
            <a:off x="217440" y="812880"/>
            <a:ext cx="7124400" cy="4008240"/>
          </a:xfrm>
          <a:prstGeom prst="rect">
            <a:avLst/>
          </a:prstGeom>
        </p:spPr>
      </p:sp>
      <p:sp>
        <p:nvSpPr>
          <p:cNvPr id="545"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074321E-EC31-414F-B262-45AB7F588936}"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
        <p:nvSpPr>
          <p:cNvPr id="547" name="Rectangle 7"/>
          <p:cNvSpPr/>
          <p:nvPr/>
        </p:nvSpPr>
        <p:spPr>
          <a:xfrm>
            <a:off x="4060440" y="9144000"/>
            <a:ext cx="3104640" cy="478440"/>
          </a:xfrm>
          <a:prstGeom prst="rect">
            <a:avLst/>
          </a:prstGeom>
          <a:noFill/>
          <a:ln w="0">
            <a:noFill/>
          </a:ln>
        </p:spPr>
        <p:style>
          <a:lnRef idx="0"/>
          <a:fillRef idx="0"/>
          <a:effectRef idx="0"/>
          <a:fontRef idx="minor"/>
        </p:style>
        <p:txBody>
          <a:bodyPr lIns="95040" rIns="95040" tIns="47520" bIns="47520" anchor="b">
            <a:noAutofit/>
          </a:bodyPr>
          <a:p>
            <a:pPr algn="r">
              <a:lnSpc>
                <a:spcPct val="100000"/>
              </a:lnSpc>
            </a:pPr>
            <a:fld id="{C9AB6254-ACA5-48C2-AF96-B799F1CDA005}" type="slidenum">
              <a:rPr b="0" lang="en-GB" sz="1200" spc="-1" strike="noStrike">
                <a:solidFill>
                  <a:srgbClr val="000000"/>
                </a:solidFill>
                <a:latin typeface="Arial"/>
                <a:ea typeface="+mn-ea"/>
              </a:rPr>
              <a:t>&lt;number&gt;</a:t>
            </a:fld>
            <a:endParaRPr b="0" lang="en-GB" sz="1200" spc="-1" strike="noStrike">
              <a:latin typeface="Arial"/>
            </a:endParaRPr>
          </a:p>
        </p:txBody>
      </p:sp>
      <p:sp>
        <p:nvSpPr>
          <p:cNvPr id="548" name="PlaceHolder 1"/>
          <p:cNvSpPr>
            <a:spLocks noGrp="1"/>
          </p:cNvSpPr>
          <p:nvPr>
            <p:ph type="sldImg"/>
          </p:nvPr>
        </p:nvSpPr>
        <p:spPr>
          <a:xfrm>
            <a:off x="217440" y="812880"/>
            <a:ext cx="7124400" cy="4008240"/>
          </a:xfrm>
          <a:prstGeom prst="rect">
            <a:avLst/>
          </a:prstGeom>
        </p:spPr>
      </p:sp>
      <p:sp>
        <p:nvSpPr>
          <p:cNvPr id="549"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217440" y="812880"/>
            <a:ext cx="7124400" cy="4008240"/>
          </a:xfrm>
          <a:prstGeom prst="rect">
            <a:avLst/>
          </a:prstGeom>
        </p:spPr>
      </p:sp>
      <p:sp>
        <p:nvSpPr>
          <p:cNvPr id="551"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n-US" sz="2000" spc="-1" strike="noStrike">
                <a:latin typeface="Arial"/>
              </a:rPr>
              <a:t>Veamos ahora los principales requisitos de cada area. Sin entrar en detalles en las Guias de Seguridad</a:t>
            </a:r>
            <a:endParaRPr b="0" lang="en-GB"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sldImg"/>
          </p:nvPr>
        </p:nvSpPr>
        <p:spPr>
          <a:xfrm>
            <a:off x="217440" y="812880"/>
            <a:ext cx="7124400" cy="4008240"/>
          </a:xfrm>
          <a:prstGeom prst="rect">
            <a:avLst/>
          </a:prstGeom>
        </p:spPr>
      </p:sp>
      <p:sp>
        <p:nvSpPr>
          <p:cNvPr id="553"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n-US" sz="2000" spc="-1" strike="noStrike">
                <a:latin typeface="Arial"/>
              </a:rPr>
              <a:t>Veamos ahora los principales requisitos de cada area. Sin entrar en detalles en las Guias de Seguridad</a:t>
            </a:r>
            <a:endParaRPr b="0" lang="en-GB"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PlaceHolder 1"/>
          <p:cNvSpPr>
            <a:spLocks noGrp="1"/>
          </p:cNvSpPr>
          <p:nvPr>
            <p:ph type="sldImg"/>
          </p:nvPr>
        </p:nvSpPr>
        <p:spPr>
          <a:xfrm>
            <a:off x="217440" y="812880"/>
            <a:ext cx="7124400" cy="4008240"/>
          </a:xfrm>
          <a:prstGeom prst="rect">
            <a:avLst/>
          </a:prstGeom>
        </p:spPr>
      </p:sp>
      <p:sp>
        <p:nvSpPr>
          <p:cNvPr id="555"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n-US" sz="2000" spc="-1" strike="noStrike">
                <a:latin typeface="Arial"/>
              </a:rPr>
              <a:t>Veamos ahora los principales requisitos de cada area. Sin entrar en detalles en las Guias de Seguridad</a:t>
            </a:r>
            <a:endParaRPr b="0" lang="en-GB"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217440" y="812880"/>
            <a:ext cx="7124400" cy="4008240"/>
          </a:xfrm>
          <a:prstGeom prst="rect">
            <a:avLst/>
          </a:prstGeom>
        </p:spPr>
      </p:sp>
      <p:sp>
        <p:nvSpPr>
          <p:cNvPr id="557"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en-US" sz="2000" spc="-1" strike="noStrike">
                <a:latin typeface="Arial"/>
              </a:rPr>
              <a:t>Veamos ahora los principales requisitos de cada area. Sin entrar en detalles en las Guias de Seguridad</a:t>
            </a:r>
            <a:endParaRPr b="0" lang="en-GB"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PlaceHolder 1"/>
          <p:cNvSpPr>
            <a:spLocks noGrp="1"/>
          </p:cNvSpPr>
          <p:nvPr>
            <p:ph type="sldImg"/>
          </p:nvPr>
        </p:nvSpPr>
        <p:spPr>
          <a:xfrm>
            <a:off x="139680" y="768240"/>
            <a:ext cx="6816240" cy="3833280"/>
          </a:xfrm>
          <a:prstGeom prst="rect">
            <a:avLst/>
          </a:prstGeom>
        </p:spPr>
      </p:sp>
      <p:sp>
        <p:nvSpPr>
          <p:cNvPr id="559" name="PlaceHolder 2"/>
          <p:cNvSpPr>
            <a:spLocks noGrp="1"/>
          </p:cNvSpPr>
          <p:nvPr>
            <p:ph type="body"/>
          </p:nvPr>
        </p:nvSpPr>
        <p:spPr>
          <a:xfrm>
            <a:off x="709560" y="4862160"/>
            <a:ext cx="5676120" cy="4601160"/>
          </a:xfrm>
          <a:prstGeom prst="rect">
            <a:avLst/>
          </a:prstGeom>
        </p:spPr>
        <p:txBody>
          <a:bodyPr lIns="94680" rIns="94680" tIns="47520" bIns="47520">
            <a:noAutofit/>
          </a:bodyPr>
          <a:p>
            <a:pPr marL="216000" indent="-21240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560" name="Slide Number Placeholder 3"/>
          <p:cNvSpPr/>
          <p:nvPr/>
        </p:nvSpPr>
        <p:spPr>
          <a:xfrm>
            <a:off x="4020480" y="9720720"/>
            <a:ext cx="3073320" cy="50832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9B06BAD2-D309-4BB6-ACE9-F6418D3304AA}"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0"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2"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4"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65"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0"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1"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3"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5"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7"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8"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9"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1"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2"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4"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5"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6"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7"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9"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0"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1"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2"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3"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4"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3"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0"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1"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22"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4"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25"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6"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8"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9"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0"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2"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3"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5"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7"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8"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0"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1"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2"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3"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4"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5"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58"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0"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2"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63"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7"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68"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69"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1"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73"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5"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77"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9"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0"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82"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3"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4"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5"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87"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8"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89"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90"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91"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92"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body"/>
          </p:nvPr>
        </p:nvSpPr>
        <p:spPr>
          <a:xfrm>
            <a:off x="457200" y="1203480"/>
            <a:ext cx="8228880" cy="2982600"/>
          </a:xfrm>
          <a:prstGeom prst="rect">
            <a:avLst/>
          </a:prstGeom>
        </p:spPr>
        <p:txBody>
          <a:bodyPr lIns="0" rIns="0" tIns="0" bIns="0">
            <a:noAutofit/>
          </a:bodyPr>
          <a:p>
            <a:pPr>
              <a:lnSpc>
                <a:spcPct val="100000"/>
              </a:lnSpc>
            </a:pPr>
            <a:r>
              <a:rPr b="0" lang="en-US" sz="1800" spc="-1" strike="noStrike">
                <a:solidFill>
                  <a:srgbClr val="000000"/>
                </a:solidFill>
                <a:latin typeface="Arial"/>
              </a:rPr>
              <a:t>Click to edit Master text styles</a:t>
            </a:r>
            <a:endParaRPr b="0" lang="es-ES" sz="1800" spc="-1" strike="noStrike">
              <a:solidFill>
                <a:srgbClr val="000000"/>
              </a:solidFill>
              <a:latin typeface="Arial"/>
            </a:endParaRPr>
          </a:p>
          <a:p>
            <a:pPr>
              <a:lnSpc>
                <a:spcPct val="100000"/>
              </a:lnSpc>
            </a:pPr>
            <a:r>
              <a:rPr b="0" lang="en-US" sz="1800" spc="-1" strike="noStrike">
                <a:solidFill>
                  <a:srgbClr val="000000"/>
                </a:solidFill>
                <a:latin typeface="Arial"/>
              </a:rPr>
              <a:t>Second level</a:t>
            </a:r>
            <a:endParaRPr b="0" lang="es-ES" sz="1800" spc="-1" strike="noStrike">
              <a:solidFill>
                <a:srgbClr val="000000"/>
              </a:solidFill>
              <a:latin typeface="Arial"/>
            </a:endParaRPr>
          </a:p>
          <a:p>
            <a:pPr>
              <a:lnSpc>
                <a:spcPct val="100000"/>
              </a:lnSpc>
            </a:pPr>
            <a:r>
              <a:rPr b="0" lang="en-US" sz="1800" spc="-1" strike="noStrike">
                <a:solidFill>
                  <a:srgbClr val="000000"/>
                </a:solidFill>
                <a:latin typeface="Arial"/>
              </a:rPr>
              <a:t>Third level</a:t>
            </a:r>
            <a:endParaRPr b="0" lang="es-ES" sz="1800" spc="-1" strike="noStrike">
              <a:solidFill>
                <a:srgbClr val="000000"/>
              </a:solidFill>
              <a:latin typeface="Arial"/>
            </a:endParaRPr>
          </a:p>
          <a:p>
            <a:pPr>
              <a:lnSpc>
                <a:spcPct val="100000"/>
              </a:lnSpc>
            </a:pPr>
            <a:r>
              <a:rPr b="0" lang="en-US" sz="1800" spc="-1" strike="noStrike">
                <a:solidFill>
                  <a:srgbClr val="000000"/>
                </a:solidFill>
                <a:latin typeface="Arial"/>
              </a:rPr>
              <a:t>Fourth level</a:t>
            </a:r>
            <a:endParaRPr b="0" lang="es-ES" sz="1800" spc="-1" strike="noStrike">
              <a:solidFill>
                <a:srgbClr val="000000"/>
              </a:solidFill>
              <a:latin typeface="Arial"/>
            </a:endParaRPr>
          </a:p>
          <a:p>
            <a:pPr>
              <a:lnSpc>
                <a:spcPct val="100000"/>
              </a:lnSpc>
            </a:pPr>
            <a:r>
              <a:rPr b="0" lang="en-US" sz="1800" spc="-1" strike="noStrike">
                <a:solidFill>
                  <a:srgbClr val="000000"/>
                </a:solidFill>
                <a:latin typeface="Arial"/>
              </a:rPr>
              <a:t>Fifth level</a:t>
            </a:r>
            <a:endParaRPr b="0" lang="es-ES" sz="1800" spc="-1" strike="noStrike">
              <a:solidFill>
                <a:srgbClr val="000000"/>
              </a:solidFill>
              <a:latin typeface="Arial"/>
            </a:endParaRPr>
          </a:p>
        </p:txBody>
      </p:sp>
      <p:sp>
        <p:nvSpPr>
          <p:cNvPr id="57" name="PlaceHolder 2"/>
          <p:cNvSpPr>
            <a:spLocks noGrp="1"/>
          </p:cNvSpPr>
          <p:nvPr>
            <p:ph type="title"/>
          </p:nvPr>
        </p:nvSpPr>
        <p:spPr>
          <a:xfrm>
            <a:off x="457200" y="205200"/>
            <a:ext cx="8228880" cy="858240"/>
          </a:xfrm>
          <a:prstGeom prst="rect">
            <a:avLst/>
          </a:prstGeom>
        </p:spPr>
        <p:txBody>
          <a:bodyPr lIns="0" rIns="0" tIns="0" bIns="0" anchor="ctr">
            <a:noAutofit/>
          </a:bodyPr>
          <a:p>
            <a:pPr>
              <a:lnSpc>
                <a:spcPct val="100000"/>
              </a:lnSpc>
            </a:pPr>
            <a:r>
              <a:rPr b="0" lang="es-ES" sz="1800" spc="-1" strike="noStrike">
                <a:solidFill>
                  <a:srgbClr val="000000"/>
                </a:solidFill>
                <a:latin typeface="Arial"/>
              </a:rPr>
              <a:t>Haga clic para modificar el estilo de título del patrón</a:t>
            </a:r>
            <a:endParaRPr b="0" lang="es-ES" sz="1800" spc="-1" strike="noStrike">
              <a:solidFill>
                <a:srgbClr val="000000"/>
              </a:solidFill>
              <a:latin typeface="Arial"/>
            </a:endParaRPr>
          </a:p>
        </p:txBody>
      </p:sp>
      <p:sp>
        <p:nvSpPr>
          <p:cNvPr id="58" name="PlaceHolder 3"/>
          <p:cNvSpPr>
            <a:spLocks noGrp="1"/>
          </p:cNvSpPr>
          <p:nvPr>
            <p:ph type="sldNum"/>
          </p:nvPr>
        </p:nvSpPr>
        <p:spPr>
          <a:xfrm>
            <a:off x="8161200" y="4839840"/>
            <a:ext cx="658440" cy="213840"/>
          </a:xfrm>
          <a:prstGeom prst="rect">
            <a:avLst/>
          </a:prstGeom>
        </p:spPr>
        <p:txBody>
          <a:bodyPr>
            <a:noAutofit/>
          </a:bodyPr>
          <a:p>
            <a:pPr>
              <a:lnSpc>
                <a:spcPct val="100000"/>
              </a:lnSpc>
            </a:pPr>
            <a:fld id="{A88C6F1D-DFBD-4E13-9D16-AFB9B09967C2}" type="slidenum">
              <a:rPr b="0" lang="en-GB" sz="1800" spc="-1" strike="noStrike">
                <a:solidFill>
                  <a:srgbClr val="000000"/>
                </a:solidFill>
                <a:latin typeface="Arial"/>
                <a:ea typeface="DejaVu Sans"/>
              </a:rPr>
              <a:t>&lt;number&gt;</a:t>
            </a:fld>
            <a:endParaRPr b="0" lang="en-GB"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95"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6"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7"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8"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9"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0"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1"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2"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3"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4" name="PlaceHolder 1"/>
          <p:cNvSpPr>
            <a:spLocks noGrp="1"/>
          </p:cNvSpPr>
          <p:nvPr>
            <p:ph type="title"/>
          </p:nvPr>
        </p:nvSpPr>
        <p:spPr>
          <a:xfrm>
            <a:off x="282600" y="73800"/>
            <a:ext cx="8534160" cy="571320"/>
          </a:xfrm>
          <a:prstGeom prst="rect">
            <a:avLst/>
          </a:prstGeom>
        </p:spPr>
        <p:txBody>
          <a:bodyPr lIns="0" rIns="0" tIns="0" bIns="0" anchor="ctr">
            <a:noAutofit/>
          </a:bodyPr>
          <a:p>
            <a:pPr>
              <a:lnSpc>
                <a:spcPct val="100000"/>
              </a:lnSpc>
            </a:pPr>
            <a:r>
              <a:rPr b="0" lang="es-ES" sz="1800" spc="-1" strike="noStrike">
                <a:solidFill>
                  <a:srgbClr val="000000"/>
                </a:solidFill>
                <a:latin typeface="Arial"/>
              </a:rPr>
              <a:t>Haga clic para modificar el estilo de título del patrón</a:t>
            </a:r>
            <a:endParaRPr b="0" lang="es-ES" sz="1800" spc="-1" strike="noStrike">
              <a:solidFill>
                <a:srgbClr val="000000"/>
              </a:solidFill>
              <a:latin typeface="Arial"/>
            </a:endParaRPr>
          </a:p>
        </p:txBody>
      </p:sp>
      <p:sp>
        <p:nvSpPr>
          <p:cNvPr id="105" name="PlaceHolder 2"/>
          <p:cNvSpPr>
            <a:spLocks noGrp="1"/>
          </p:cNvSpPr>
          <p:nvPr>
            <p:ph type="body"/>
          </p:nvPr>
        </p:nvSpPr>
        <p:spPr>
          <a:xfrm>
            <a:off x="274680" y="1143000"/>
            <a:ext cx="4219200" cy="3428640"/>
          </a:xfrm>
          <a:prstGeom prst="rect">
            <a:avLst/>
          </a:prstGeom>
        </p:spPr>
        <p:txBody>
          <a:bodyPr lIns="0" rIns="0" tIns="0" bIns="0">
            <a:noAutofit/>
          </a:bodyPr>
          <a:p>
            <a:pPr>
              <a:lnSpc>
                <a:spcPct val="100000"/>
              </a:lnSpc>
            </a:pPr>
            <a:r>
              <a:rPr b="0" lang="es-ES" sz="1800" spc="-1" strike="noStrike">
                <a:solidFill>
                  <a:srgbClr val="000000"/>
                </a:solidFill>
                <a:latin typeface="Arial"/>
              </a:rPr>
              <a:t>Haga clic para modificar el estilo de texto del patrón</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Segundo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Tercer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Cuarto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Quinto nivel</a:t>
            </a:r>
            <a:endParaRPr b="0" lang="es-ES" sz="1800" spc="-1" strike="noStrike">
              <a:solidFill>
                <a:srgbClr val="000000"/>
              </a:solidFill>
              <a:latin typeface="Arial"/>
            </a:endParaRPr>
          </a:p>
        </p:txBody>
      </p:sp>
      <p:sp>
        <p:nvSpPr>
          <p:cNvPr id="106" name="PlaceHolder 3"/>
          <p:cNvSpPr>
            <a:spLocks noGrp="1"/>
          </p:cNvSpPr>
          <p:nvPr>
            <p:ph type="body"/>
          </p:nvPr>
        </p:nvSpPr>
        <p:spPr>
          <a:xfrm>
            <a:off x="4646520" y="1143000"/>
            <a:ext cx="4220640" cy="3428640"/>
          </a:xfrm>
          <a:prstGeom prst="rect">
            <a:avLst/>
          </a:prstGeom>
        </p:spPr>
        <p:txBody>
          <a:bodyPr lIns="0" rIns="0" tIns="0" bIns="0">
            <a:noAutofit/>
          </a:bodyPr>
          <a:p>
            <a:pPr>
              <a:lnSpc>
                <a:spcPct val="100000"/>
              </a:lnSpc>
            </a:pPr>
            <a:r>
              <a:rPr b="0" lang="es-ES" sz="1800" spc="-1" strike="noStrike">
                <a:solidFill>
                  <a:srgbClr val="000000"/>
                </a:solidFill>
                <a:latin typeface="Arial"/>
              </a:rPr>
              <a:t>Haga clic para modificar el estilo de texto del patrón</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Segundo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Tercer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Cuarto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Quinto nivel</a:t>
            </a:r>
            <a:endParaRPr b="0" lang="es-ES" sz="1800" spc="-1" strike="noStrike">
              <a:solidFill>
                <a:srgbClr val="000000"/>
              </a:solidFill>
              <a:latin typeface="Arial"/>
            </a:endParaRPr>
          </a:p>
        </p:txBody>
      </p:sp>
      <p:sp>
        <p:nvSpPr>
          <p:cNvPr id="107" name="PlaceHolder 4"/>
          <p:cNvSpPr>
            <a:spLocks noGrp="1"/>
          </p:cNvSpPr>
          <p:nvPr>
            <p:ph type="dt"/>
          </p:nvPr>
        </p:nvSpPr>
        <p:spPr>
          <a:xfrm>
            <a:off x="6783480" y="4776840"/>
            <a:ext cx="1676160" cy="219960"/>
          </a:xfrm>
          <a:prstGeom prst="rect">
            <a:avLst/>
          </a:prstGeom>
        </p:spPr>
        <p:txBody>
          <a:bodyPr lIns="90000" rIns="90000" tIns="45000" bIns="45000">
            <a:noAutofit/>
          </a:bodyPr>
          <a:p>
            <a:endParaRPr b="0" lang="en-GB" sz="2400" spc="-1" strike="noStrike">
              <a:latin typeface="Times New Roman"/>
            </a:endParaRPr>
          </a:p>
        </p:txBody>
      </p:sp>
      <p:sp>
        <p:nvSpPr>
          <p:cNvPr id="108" name="PlaceHolder 5"/>
          <p:cNvSpPr>
            <a:spLocks noGrp="1"/>
          </p:cNvSpPr>
          <p:nvPr>
            <p:ph type="ftr"/>
          </p:nvPr>
        </p:nvSpPr>
        <p:spPr>
          <a:xfrm>
            <a:off x="4154400" y="4776840"/>
            <a:ext cx="2623680" cy="219960"/>
          </a:xfrm>
          <a:prstGeom prst="rect">
            <a:avLst/>
          </a:prstGeom>
        </p:spPr>
        <p:txBody>
          <a:bodyPr lIns="90000" rIns="90000" tIns="45000" bIns="45000">
            <a:noAutofit/>
          </a:bodyPr>
          <a:p>
            <a:endParaRPr b="0" lang="en-GB" sz="2400" spc="-1" strike="noStrike">
              <a:latin typeface="Times New Roman"/>
            </a:endParaRPr>
          </a:p>
        </p:txBody>
      </p:sp>
      <p:sp>
        <p:nvSpPr>
          <p:cNvPr id="109" name="PlaceHolder 6"/>
          <p:cNvSpPr>
            <a:spLocks noGrp="1"/>
          </p:cNvSpPr>
          <p:nvPr>
            <p:ph type="sldNum"/>
          </p:nvPr>
        </p:nvSpPr>
        <p:spPr>
          <a:xfrm>
            <a:off x="8472600" y="4776840"/>
            <a:ext cx="509400" cy="219960"/>
          </a:xfrm>
          <a:prstGeom prst="rect">
            <a:avLst/>
          </a:prstGeom>
        </p:spPr>
        <p:txBody>
          <a:bodyPr>
            <a:noAutofit/>
          </a:bodyPr>
          <a:p>
            <a:pPr>
              <a:lnSpc>
                <a:spcPct val="100000"/>
              </a:lnSpc>
            </a:pPr>
            <a:fld id="{C4E515E6-17C8-47A2-A68D-78EEA7AD8935}" type="slidenum">
              <a:rPr b="0" lang="en-GB" sz="1800" spc="-1" strike="noStrike">
                <a:solidFill>
                  <a:srgbClr val="000000"/>
                </a:solidFill>
                <a:latin typeface="Arial"/>
                <a:ea typeface="DejaVu Sans"/>
              </a:rPr>
              <a:t>&lt;number&gt;</a:t>
            </a:fld>
            <a:endParaRPr b="0" lang="en-GB"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146"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47"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48"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49"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0"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1"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2"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3"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4"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55" name="PlaceHolder 1"/>
          <p:cNvSpPr>
            <a:spLocks noGrp="1"/>
          </p:cNvSpPr>
          <p:nvPr>
            <p:ph type="title"/>
          </p:nvPr>
        </p:nvSpPr>
        <p:spPr>
          <a:xfrm>
            <a:off x="457200" y="205200"/>
            <a:ext cx="8228880" cy="85824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56"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wmf"/><Relationship Id="rId5" Type="http://schemas.openxmlformats.org/officeDocument/2006/relationships/slideLayout" Target="../slideLayouts/slideLayout13.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2.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Relationship Id="rId3" Type="http://schemas.openxmlformats.org/officeDocument/2006/relationships/notesSlide" Target="../notesSlides/notesSlide3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wmf"/><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itle 1"/>
          <p:cNvSpPr/>
          <p:nvPr/>
        </p:nvSpPr>
        <p:spPr>
          <a:xfrm>
            <a:off x="323640" y="915480"/>
            <a:ext cx="8565120" cy="22284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200" name="Subtitle 2"/>
          <p:cNvSpPr/>
          <p:nvPr/>
        </p:nvSpPr>
        <p:spPr>
          <a:xfrm>
            <a:off x="323640" y="2859840"/>
            <a:ext cx="8565120" cy="1688400"/>
          </a:xfrm>
          <a:prstGeom prst="rect">
            <a:avLst/>
          </a:prstGeom>
          <a:noFill/>
          <a:ln w="0">
            <a:noFill/>
          </a:ln>
        </p:spPr>
        <p:style>
          <a:lnRef idx="0"/>
          <a:fillRef idx="0"/>
          <a:effectRef idx="0"/>
          <a:fontRef idx="minor"/>
        </p:style>
        <p:txBody>
          <a:bodyPr lIns="90000" rIns="90000" tIns="45000" bIns="45000">
            <a:normAutofit/>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 sz="3800" spc="-1" strike="noStrike">
                <a:solidFill>
                  <a:srgbClr val="99ccff"/>
                </a:solidFill>
                <a:latin typeface="Arial "/>
                <a:ea typeface="DejaVu Sans"/>
              </a:rPr>
              <a:t>P-17 Sistema de Normas internacionales del OIEA</a:t>
            </a:r>
            <a:endParaRPr b="0" lang="en-GB" sz="3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Rectangle 3"/>
          <p:cNvSpPr/>
          <p:nvPr/>
        </p:nvSpPr>
        <p:spPr>
          <a:xfrm>
            <a:off x="2651040" y="843480"/>
            <a:ext cx="3827160" cy="5778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GB" sz="3200" spc="-1" strike="noStrike">
                <a:solidFill>
                  <a:srgbClr val="ffffff"/>
                </a:solidFill>
                <a:latin typeface="Times New Roman"/>
                <a:ea typeface="DejaVu Sans"/>
              </a:rPr>
              <a:t>1996 - 2008</a:t>
            </a:r>
            <a:endParaRPr b="0" lang="en-GB" sz="3200" spc="-1" strike="noStrike">
              <a:latin typeface="Arial"/>
            </a:endParaRPr>
          </a:p>
        </p:txBody>
      </p:sp>
      <p:sp>
        <p:nvSpPr>
          <p:cNvPr id="260"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sp>
        <p:nvSpPr>
          <p:cNvPr id="261" name="Rectangle 4"/>
          <p:cNvSpPr/>
          <p:nvPr/>
        </p:nvSpPr>
        <p:spPr>
          <a:xfrm>
            <a:off x="0" y="1441080"/>
            <a:ext cx="9143640" cy="4113720"/>
          </a:xfrm>
          <a:prstGeom prst="rect">
            <a:avLst/>
          </a:prstGeom>
          <a:noFill/>
          <a:ln w="0">
            <a:noFill/>
          </a:ln>
        </p:spPr>
        <p:style>
          <a:lnRef idx="0"/>
          <a:fillRef idx="0"/>
          <a:effectRef idx="0"/>
          <a:fontRef idx="minor"/>
        </p:style>
        <p:txBody>
          <a:bodyPr lIns="90000" rIns="90000" tIns="45000" bIns="45000">
            <a:spAutoFit/>
          </a:bodyPr>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1996 - Creación del Departamento de SN: </a:t>
            </a:r>
            <a:endParaRPr b="0" lang="en-GB" sz="2400" spc="-1" strike="noStrike">
              <a:latin typeface="Arial"/>
            </a:endParaRPr>
          </a:p>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Procesos armonizados entre la Comisión y los cuatro comités, y</a:t>
            </a:r>
            <a:endParaRPr b="0" lang="en-GB" sz="2400" spc="-1" strike="noStrike">
              <a:latin typeface="Arial"/>
            </a:endParaRPr>
          </a:p>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Preparación de una estructura general de las normas de seguridad. </a:t>
            </a:r>
            <a:endParaRPr b="0" lang="en-GB" sz="2400" spc="-1" strike="noStrike">
              <a:latin typeface="Arial"/>
            </a:endParaRPr>
          </a:p>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2006 - Principios fundamentales de seguridad unificados.</a:t>
            </a:r>
            <a:endParaRPr b="0" lang="en-GB" sz="2400" spc="-1" strike="noStrike">
              <a:latin typeface="Arial"/>
            </a:endParaRPr>
          </a:p>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Inicio de un enfoque de arriba hacia abajo.</a:t>
            </a:r>
            <a:endParaRPr b="0" lang="en-GB" sz="2400" spc="-1" strike="noStrike">
              <a:latin typeface="Arial"/>
            </a:endParaRPr>
          </a:p>
          <a:p>
            <a:pPr marL="800280" indent="-533160">
              <a:lnSpc>
                <a:spcPct val="100000"/>
              </a:lnSpc>
              <a:buClr>
                <a:srgbClr val="ffffff"/>
              </a:buClr>
              <a:buFont typeface="Wingdings" charset="2"/>
              <a:buChar char=""/>
            </a:pPr>
            <a:r>
              <a:rPr b="0" lang="es-ES" sz="2400" spc="-1" strike="noStrike">
                <a:solidFill>
                  <a:srgbClr val="ffffff"/>
                </a:solidFill>
                <a:latin typeface="Arial"/>
                <a:ea typeface="DejaVu Sans"/>
              </a:rPr>
              <a:t>2008 - Plan de trabajo de la estructura a largo plazo</a:t>
            </a: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Rectangle 2"/>
          <p:cNvSpPr/>
          <p:nvPr/>
        </p:nvSpPr>
        <p:spPr>
          <a:xfrm>
            <a:off x="2484360" y="1289520"/>
            <a:ext cx="4160520" cy="458280"/>
          </a:xfrm>
          <a:prstGeom prst="rect">
            <a:avLst/>
          </a:prstGeom>
          <a:solidFill>
            <a:srgbClr val="ffff00"/>
          </a:solidFill>
          <a:ln w="12700">
            <a:solidFill>
              <a:srgbClr val="000066"/>
            </a:solidFill>
            <a:miter/>
          </a:ln>
        </p:spPr>
        <p:style>
          <a:lnRef idx="0"/>
          <a:fillRef idx="0"/>
          <a:effectRef idx="0"/>
          <a:fontRef idx="minor"/>
        </p:style>
        <p:txBody>
          <a:bodyPr lIns="92160" rIns="92160" tIns="46080" bIns="46080">
            <a:spAutoFit/>
          </a:bodyPr>
          <a:p>
            <a:pPr algn="ctr">
              <a:lnSpc>
                <a:spcPct val="100000"/>
              </a:lnSpc>
            </a:pPr>
            <a:r>
              <a:rPr b="1" lang="es-ES" sz="2400" spc="-1" strike="noStrike">
                <a:solidFill>
                  <a:srgbClr val="0000ff"/>
                </a:solidFill>
                <a:latin typeface="Arial"/>
                <a:ea typeface="DejaVu Sans"/>
              </a:rPr>
              <a:t>La Comisión y los Comités</a:t>
            </a:r>
            <a:endParaRPr b="0" lang="en-GB" sz="2400" spc="-1" strike="noStrike">
              <a:latin typeface="Arial"/>
            </a:endParaRPr>
          </a:p>
        </p:txBody>
      </p:sp>
      <p:sp>
        <p:nvSpPr>
          <p:cNvPr id="263" name="Rectangle 3"/>
          <p:cNvSpPr/>
          <p:nvPr/>
        </p:nvSpPr>
        <p:spPr>
          <a:xfrm>
            <a:off x="220680" y="2498040"/>
            <a:ext cx="1991880" cy="1921320"/>
          </a:xfrm>
          <a:prstGeom prst="rect">
            <a:avLst/>
          </a:prstGeom>
          <a:solidFill>
            <a:srgbClr val="ffff00"/>
          </a:solidFill>
          <a:ln w="12700">
            <a:solidFill>
              <a:srgbClr val="000066"/>
            </a:solidFill>
            <a:miter/>
          </a:ln>
        </p:spPr>
        <p:style>
          <a:lnRef idx="0"/>
          <a:fillRef idx="0"/>
          <a:effectRef idx="0"/>
          <a:fontRef idx="minor"/>
        </p:style>
        <p:txBody>
          <a:bodyPr lIns="92160" rIns="92160" tIns="46080" bIns="46080">
            <a:spAutoFit/>
          </a:bodyPr>
          <a:p>
            <a:pPr algn="ctr">
              <a:lnSpc>
                <a:spcPct val="100000"/>
              </a:lnSpc>
            </a:pPr>
            <a:r>
              <a:rPr b="1" lang="es-ES" sz="2400" spc="-1" strike="noStrike">
                <a:solidFill>
                  <a:srgbClr val="0000ff"/>
                </a:solidFill>
                <a:latin typeface="Arial"/>
                <a:ea typeface="DejaVu Sans"/>
              </a:rPr>
              <a:t>Comité de Normas</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Seguridad Nuclear</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(NUSSC)</a:t>
            </a:r>
            <a:endParaRPr b="0" lang="en-GB" sz="2400" spc="-1" strike="noStrike">
              <a:latin typeface="Arial"/>
            </a:endParaRPr>
          </a:p>
        </p:txBody>
      </p:sp>
      <p:sp>
        <p:nvSpPr>
          <p:cNvPr id="264" name="Rectangle 4"/>
          <p:cNvSpPr/>
          <p:nvPr/>
        </p:nvSpPr>
        <p:spPr>
          <a:xfrm>
            <a:off x="2424240" y="2521800"/>
            <a:ext cx="1990440" cy="1921320"/>
          </a:xfrm>
          <a:prstGeom prst="rect">
            <a:avLst/>
          </a:prstGeom>
          <a:solidFill>
            <a:srgbClr val="ffff00"/>
          </a:solidFill>
          <a:ln w="12700">
            <a:solidFill>
              <a:srgbClr val="000066"/>
            </a:solidFill>
            <a:miter/>
          </a:ln>
        </p:spPr>
        <p:style>
          <a:lnRef idx="0"/>
          <a:fillRef idx="0"/>
          <a:effectRef idx="0"/>
          <a:fontRef idx="minor"/>
        </p:style>
        <p:txBody>
          <a:bodyPr lIns="92160" rIns="92160" tIns="46080" bIns="46080">
            <a:spAutoFit/>
          </a:bodyPr>
          <a:p>
            <a:pPr algn="ctr">
              <a:lnSpc>
                <a:spcPct val="100000"/>
              </a:lnSpc>
            </a:pPr>
            <a:r>
              <a:rPr b="1" lang="es-ES" sz="2400" spc="-1" strike="noStrike">
                <a:solidFill>
                  <a:srgbClr val="0000ff"/>
                </a:solidFill>
                <a:latin typeface="Arial"/>
                <a:ea typeface="DejaVu Sans"/>
              </a:rPr>
              <a:t>Comité de Normas</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Seguridad Radiológica</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(RASSC)</a:t>
            </a:r>
            <a:endParaRPr b="0" lang="en-GB" sz="2400" spc="-1" strike="noStrike">
              <a:latin typeface="Arial"/>
            </a:endParaRPr>
          </a:p>
        </p:txBody>
      </p:sp>
      <p:sp>
        <p:nvSpPr>
          <p:cNvPr id="265" name="Rectangle 5"/>
          <p:cNvSpPr/>
          <p:nvPr/>
        </p:nvSpPr>
        <p:spPr>
          <a:xfrm>
            <a:off x="4741920" y="2505240"/>
            <a:ext cx="1988640" cy="1921320"/>
          </a:xfrm>
          <a:prstGeom prst="rect">
            <a:avLst/>
          </a:prstGeom>
          <a:solidFill>
            <a:srgbClr val="ffff00"/>
          </a:solidFill>
          <a:ln w="12700">
            <a:solidFill>
              <a:srgbClr val="000066"/>
            </a:solidFill>
            <a:miter/>
          </a:ln>
        </p:spPr>
        <p:style>
          <a:lnRef idx="0"/>
          <a:fillRef idx="0"/>
          <a:effectRef idx="0"/>
          <a:fontRef idx="minor"/>
        </p:style>
        <p:txBody>
          <a:bodyPr lIns="92160" rIns="92160" tIns="46080" bIns="46080">
            <a:spAutoFit/>
          </a:bodyPr>
          <a:p>
            <a:pPr algn="ctr">
              <a:lnSpc>
                <a:spcPct val="100000"/>
              </a:lnSpc>
            </a:pPr>
            <a:r>
              <a:rPr b="1" lang="es-ES" sz="2400" spc="-1" strike="noStrike">
                <a:solidFill>
                  <a:srgbClr val="0000ff"/>
                </a:solidFill>
                <a:latin typeface="Arial"/>
                <a:ea typeface="DejaVu Sans"/>
              </a:rPr>
              <a:t>Comité de Normas</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Desechos</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Radiactivos</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(WASSC</a:t>
            </a:r>
            <a:r>
              <a:rPr b="1" lang="en-US" sz="2400" spc="-1" strike="noStrike">
                <a:solidFill>
                  <a:srgbClr val="0000ff"/>
                </a:solidFill>
                <a:latin typeface="Arial"/>
                <a:ea typeface="DejaVu Sans"/>
              </a:rPr>
              <a:t>)</a:t>
            </a:r>
            <a:endParaRPr b="0" lang="en-GB" sz="2400" spc="-1" strike="noStrike">
              <a:latin typeface="Arial"/>
            </a:endParaRPr>
          </a:p>
        </p:txBody>
      </p:sp>
      <p:sp>
        <p:nvSpPr>
          <p:cNvPr id="266" name="Rectangle 6"/>
          <p:cNvSpPr/>
          <p:nvPr/>
        </p:nvSpPr>
        <p:spPr>
          <a:xfrm>
            <a:off x="6891480" y="2521800"/>
            <a:ext cx="2122200" cy="2287080"/>
          </a:xfrm>
          <a:prstGeom prst="rect">
            <a:avLst/>
          </a:prstGeom>
          <a:solidFill>
            <a:srgbClr val="ffff00"/>
          </a:solidFill>
          <a:ln w="12700">
            <a:solidFill>
              <a:srgbClr val="000066"/>
            </a:solidFill>
            <a:miter/>
          </a:ln>
        </p:spPr>
        <p:style>
          <a:lnRef idx="0"/>
          <a:fillRef idx="0"/>
          <a:effectRef idx="0"/>
          <a:fontRef idx="minor"/>
        </p:style>
        <p:txBody>
          <a:bodyPr lIns="92160" rIns="92160" tIns="46080" bIns="46080">
            <a:spAutoFit/>
          </a:bodyPr>
          <a:p>
            <a:pPr algn="ctr">
              <a:lnSpc>
                <a:spcPct val="100000"/>
              </a:lnSpc>
            </a:pPr>
            <a:r>
              <a:rPr b="1" lang="es-ES" sz="2400" spc="-1" strike="noStrike">
                <a:solidFill>
                  <a:srgbClr val="0000ff"/>
                </a:solidFill>
                <a:latin typeface="Arial"/>
                <a:ea typeface="DejaVu Sans"/>
              </a:rPr>
              <a:t>Comité de Normas Seguridad del</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Transporte</a:t>
            </a:r>
            <a:endParaRPr b="0" lang="en-GB" sz="2400" spc="-1" strike="noStrike">
              <a:latin typeface="Arial"/>
            </a:endParaRPr>
          </a:p>
          <a:p>
            <a:pPr algn="ctr">
              <a:lnSpc>
                <a:spcPct val="100000"/>
              </a:lnSpc>
            </a:pPr>
            <a:r>
              <a:rPr b="1" lang="es-ES" sz="2400" spc="-1" strike="noStrike">
                <a:solidFill>
                  <a:srgbClr val="0000ff"/>
                </a:solidFill>
                <a:latin typeface="Arial"/>
                <a:ea typeface="DejaVu Sans"/>
              </a:rPr>
              <a:t>(TRANSSC)</a:t>
            </a:r>
            <a:endParaRPr b="0" lang="en-GB" sz="2400" spc="-1" strike="noStrike">
              <a:latin typeface="Arial"/>
            </a:endParaRPr>
          </a:p>
        </p:txBody>
      </p:sp>
      <p:sp>
        <p:nvSpPr>
          <p:cNvPr id="267" name="Line 7"/>
          <p:cNvSpPr/>
          <p:nvPr/>
        </p:nvSpPr>
        <p:spPr>
          <a:xfrm flipH="1" flipV="1">
            <a:off x="1209600" y="2257200"/>
            <a:ext cx="3240" cy="228600"/>
          </a:xfrm>
          <a:prstGeom prst="line">
            <a:avLst/>
          </a:prstGeom>
          <a:ln w="12700">
            <a:solidFill>
              <a:srgbClr val="000000"/>
            </a:solidFill>
            <a:round/>
          </a:ln>
        </p:spPr>
        <p:style>
          <a:lnRef idx="0"/>
          <a:fillRef idx="0"/>
          <a:effectRef idx="0"/>
          <a:fontRef idx="minor"/>
        </p:style>
      </p:sp>
      <p:sp>
        <p:nvSpPr>
          <p:cNvPr id="268" name="Line 8"/>
          <p:cNvSpPr/>
          <p:nvPr/>
        </p:nvSpPr>
        <p:spPr>
          <a:xfrm>
            <a:off x="1212840" y="2257200"/>
            <a:ext cx="6802200" cy="360"/>
          </a:xfrm>
          <a:prstGeom prst="line">
            <a:avLst/>
          </a:prstGeom>
          <a:ln w="12700">
            <a:solidFill>
              <a:srgbClr val="000000"/>
            </a:solidFill>
            <a:round/>
          </a:ln>
        </p:spPr>
        <p:style>
          <a:lnRef idx="0"/>
          <a:fillRef idx="0"/>
          <a:effectRef idx="0"/>
          <a:fontRef idx="minor"/>
        </p:style>
      </p:sp>
      <p:sp>
        <p:nvSpPr>
          <p:cNvPr id="269" name="Line 9"/>
          <p:cNvSpPr/>
          <p:nvPr/>
        </p:nvSpPr>
        <p:spPr>
          <a:xfrm>
            <a:off x="8015040" y="2257200"/>
            <a:ext cx="360" cy="255960"/>
          </a:xfrm>
          <a:prstGeom prst="line">
            <a:avLst/>
          </a:prstGeom>
          <a:ln w="12700">
            <a:solidFill>
              <a:srgbClr val="000000"/>
            </a:solidFill>
            <a:round/>
          </a:ln>
        </p:spPr>
        <p:style>
          <a:lnRef idx="0"/>
          <a:fillRef idx="0"/>
          <a:effectRef idx="0"/>
          <a:fontRef idx="minor"/>
        </p:style>
      </p:sp>
      <p:sp>
        <p:nvSpPr>
          <p:cNvPr id="270" name="Line 10"/>
          <p:cNvSpPr/>
          <p:nvPr/>
        </p:nvSpPr>
        <p:spPr>
          <a:xfrm>
            <a:off x="3419280" y="2257200"/>
            <a:ext cx="360" cy="241920"/>
          </a:xfrm>
          <a:prstGeom prst="line">
            <a:avLst/>
          </a:prstGeom>
          <a:ln w="12700">
            <a:solidFill>
              <a:srgbClr val="000000"/>
            </a:solidFill>
            <a:round/>
          </a:ln>
        </p:spPr>
        <p:style>
          <a:lnRef idx="0"/>
          <a:fillRef idx="0"/>
          <a:effectRef idx="0"/>
          <a:fontRef idx="minor"/>
        </p:style>
      </p:sp>
      <p:sp>
        <p:nvSpPr>
          <p:cNvPr id="271" name="Line 11"/>
          <p:cNvSpPr/>
          <p:nvPr/>
        </p:nvSpPr>
        <p:spPr>
          <a:xfrm>
            <a:off x="5628960" y="2257200"/>
            <a:ext cx="360" cy="228600"/>
          </a:xfrm>
          <a:prstGeom prst="line">
            <a:avLst/>
          </a:prstGeom>
          <a:ln w="12700">
            <a:solidFill>
              <a:srgbClr val="000000"/>
            </a:solidFill>
            <a:round/>
          </a:ln>
        </p:spPr>
        <p:style>
          <a:lnRef idx="0"/>
          <a:fillRef idx="0"/>
          <a:effectRef idx="0"/>
          <a:fontRef idx="minor"/>
        </p:style>
      </p:sp>
      <p:sp>
        <p:nvSpPr>
          <p:cNvPr id="272" name="Line 12"/>
          <p:cNvSpPr/>
          <p:nvPr/>
        </p:nvSpPr>
        <p:spPr>
          <a:xfrm>
            <a:off x="4549680" y="1638000"/>
            <a:ext cx="360" cy="604800"/>
          </a:xfrm>
          <a:prstGeom prst="line">
            <a:avLst/>
          </a:prstGeom>
          <a:ln w="12700">
            <a:solidFill>
              <a:srgbClr val="000000"/>
            </a:solidFill>
            <a:round/>
          </a:ln>
        </p:spPr>
        <p:style>
          <a:lnRef idx="0"/>
          <a:fillRef idx="0"/>
          <a:effectRef idx="0"/>
          <a:fontRef idx="minor"/>
        </p:style>
      </p:sp>
      <p:sp>
        <p:nvSpPr>
          <p:cNvPr id="273" name="Rectangle 2"/>
          <p:cNvSpPr/>
          <p:nvPr/>
        </p:nvSpPr>
        <p:spPr>
          <a:xfrm>
            <a:off x="1042920" y="234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800" spc="-1" strike="noStrike">
                <a:solidFill>
                  <a:srgbClr val="ffffff"/>
                </a:solidFill>
                <a:latin typeface="Arial"/>
                <a:ea typeface="DejaVu Sans"/>
              </a:rPr>
              <a:t>Comisión Principal de Normas de Seguridad (CSS)</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Rectangle 2"/>
          <p:cNvSpPr txBox="1"/>
          <p:nvPr/>
        </p:nvSpPr>
        <p:spPr>
          <a:xfrm>
            <a:off x="6012000" y="1077480"/>
            <a:ext cx="3025440" cy="856800"/>
          </a:xfrm>
          <a:prstGeom prst="rect">
            <a:avLst/>
          </a:prstGeom>
          <a:noFill/>
          <a:ln w="0">
            <a:noFill/>
          </a:ln>
        </p:spPr>
        <p:txBody>
          <a:bodyPr lIns="0" rIns="0" tIns="0" bIns="0" anchor="ctr">
            <a:noAutofit/>
          </a:bodyPr>
          <a:p>
            <a:pPr>
              <a:lnSpc>
                <a:spcPct val="100000"/>
              </a:lnSpc>
            </a:pPr>
            <a:r>
              <a:rPr b="0" lang="es-ES" sz="1800" spc="-1" strike="noStrike">
                <a:solidFill>
                  <a:srgbClr val="ffffff"/>
                </a:solidFill>
                <a:latin typeface="Arial"/>
              </a:rPr>
              <a:t>Flujo del proceso para la elaboración de normas de seguridad del OIEA</a:t>
            </a:r>
            <a:endParaRPr b="0" lang="es-ES" sz="1800" spc="-1" strike="noStrike">
              <a:solidFill>
                <a:srgbClr val="000000"/>
              </a:solidFill>
              <a:latin typeface="Arial"/>
            </a:endParaRPr>
          </a:p>
        </p:txBody>
      </p:sp>
      <p:sp>
        <p:nvSpPr>
          <p:cNvPr id="275" name="Rectangle 3"/>
          <p:cNvSpPr/>
          <p:nvPr/>
        </p:nvSpPr>
        <p:spPr>
          <a:xfrm>
            <a:off x="256320" y="843120"/>
            <a:ext cx="5473800" cy="710640"/>
          </a:xfrm>
          <a:prstGeom prst="rect">
            <a:avLst/>
          </a:prstGeom>
          <a:noFill/>
          <a:ln w="19050">
            <a:solidFill>
              <a:srgbClr val="ffff00"/>
            </a:solidFill>
            <a:miter/>
          </a:ln>
        </p:spPr>
        <p:style>
          <a:lnRef idx="0"/>
          <a:fillRef idx="0"/>
          <a:effectRef idx="0"/>
          <a:fontRef idx="minor"/>
        </p:style>
        <p:txBody>
          <a:bodyPr wrap="none" lIns="90000" rIns="90000" tIns="45000" bIns="45000" anchor="ctr">
            <a:spAutoFit/>
          </a:bodyPr>
          <a:p>
            <a:pPr algn="ctr">
              <a:lnSpc>
                <a:spcPct val="85000"/>
              </a:lnSpc>
            </a:pPr>
            <a:r>
              <a:rPr b="1" lang="es-ES" sz="1600" spc="-1" strike="noStrike">
                <a:solidFill>
                  <a:srgbClr val="ffffff"/>
                </a:solidFill>
                <a:latin typeface="Arial"/>
                <a:ea typeface="DejaVu Sans"/>
              </a:rPr>
              <a:t>Esquema y plan de trabajo preparado por la secretaría.</a:t>
            </a:r>
            <a:endParaRPr b="0" lang="en-GB" sz="1600" spc="-1" strike="noStrike">
              <a:latin typeface="Arial"/>
            </a:endParaRPr>
          </a:p>
          <a:p>
            <a:pPr algn="ctr">
              <a:lnSpc>
                <a:spcPct val="85000"/>
              </a:lnSpc>
            </a:pPr>
            <a:r>
              <a:rPr b="1" lang="es-ES" sz="1600" spc="-1" strike="noStrike">
                <a:solidFill>
                  <a:srgbClr val="ffffff"/>
                </a:solidFill>
                <a:latin typeface="Arial"/>
                <a:ea typeface="DejaVu Sans"/>
              </a:rPr>
              <a:t>Opinión de los comités de normas de seguridad</a:t>
            </a:r>
            <a:endParaRPr b="0" lang="en-GB" sz="1600" spc="-1" strike="noStrike">
              <a:latin typeface="Arial"/>
            </a:endParaRPr>
          </a:p>
          <a:p>
            <a:pPr algn="ctr">
              <a:lnSpc>
                <a:spcPct val="85000"/>
              </a:lnSpc>
            </a:pPr>
            <a:r>
              <a:rPr b="1" lang="es-ES" sz="1600" spc="-1" strike="noStrike">
                <a:solidFill>
                  <a:srgbClr val="ffffff"/>
                </a:solidFill>
                <a:latin typeface="Arial"/>
                <a:ea typeface="DejaVu Sans"/>
              </a:rPr>
              <a:t>y la comisión sobre normas de seguridad</a:t>
            </a:r>
            <a:endParaRPr b="0" lang="en-GB" sz="1600" spc="-1" strike="noStrike">
              <a:latin typeface="Arial"/>
            </a:endParaRPr>
          </a:p>
        </p:txBody>
      </p:sp>
      <p:sp>
        <p:nvSpPr>
          <p:cNvPr id="276" name="Rectangle 4"/>
          <p:cNvSpPr/>
          <p:nvPr/>
        </p:nvSpPr>
        <p:spPr>
          <a:xfrm>
            <a:off x="395280" y="1812240"/>
            <a:ext cx="4032000" cy="571320"/>
          </a:xfrm>
          <a:prstGeom prst="rect">
            <a:avLst/>
          </a:prstGeom>
          <a:noFill/>
          <a:ln w="19050">
            <a:solidFill>
              <a:srgbClr val="ffff00"/>
            </a:solidFill>
            <a:miter/>
          </a:ln>
        </p:spPr>
        <p:style>
          <a:lnRef idx="0"/>
          <a:fillRef idx="0"/>
          <a:effectRef idx="0"/>
          <a:fontRef idx="minor"/>
        </p:style>
        <p:txBody>
          <a:bodyPr wrap="none" lIns="90000" rIns="90000" tIns="45000" bIns="45000" anchor="ctr">
            <a:noAutofit/>
          </a:bodyPr>
          <a:p>
            <a:pPr algn="ctr">
              <a:lnSpc>
                <a:spcPct val="85000"/>
              </a:lnSpc>
            </a:pPr>
            <a:r>
              <a:rPr b="1" lang="es-ES" sz="1600" spc="-1" strike="noStrike">
                <a:solidFill>
                  <a:srgbClr val="ffffff"/>
                </a:solidFill>
                <a:latin typeface="Arial"/>
                <a:ea typeface="DejaVu Sans"/>
              </a:rPr>
              <a:t>Redacción o revisión</a:t>
            </a:r>
            <a:endParaRPr b="0" lang="en-GB" sz="1600" spc="-1" strike="noStrike">
              <a:latin typeface="Arial"/>
            </a:endParaRPr>
          </a:p>
          <a:p>
            <a:pPr algn="ctr">
              <a:lnSpc>
                <a:spcPct val="85000"/>
              </a:lnSpc>
            </a:pPr>
            <a:r>
              <a:rPr b="1" lang="es-ES" sz="1600" spc="-1" strike="noStrike">
                <a:solidFill>
                  <a:srgbClr val="ffffff"/>
                </a:solidFill>
                <a:latin typeface="Arial"/>
                <a:ea typeface="DejaVu Sans"/>
              </a:rPr>
              <a:t>de la norma de seguridad</a:t>
            </a:r>
            <a:endParaRPr b="0" lang="en-GB" sz="1600" spc="-1" strike="noStrike">
              <a:latin typeface="Arial"/>
            </a:endParaRPr>
          </a:p>
          <a:p>
            <a:pPr algn="ctr">
              <a:lnSpc>
                <a:spcPct val="85000"/>
              </a:lnSpc>
            </a:pPr>
            <a:r>
              <a:rPr b="1" lang="es-ES" sz="1600" spc="-1" strike="noStrike">
                <a:solidFill>
                  <a:srgbClr val="ffffff"/>
                </a:solidFill>
                <a:latin typeface="Arial"/>
                <a:ea typeface="DejaVu Sans"/>
              </a:rPr>
              <a:t>por la Secretaría y los consultores</a:t>
            </a:r>
            <a:endParaRPr b="0" lang="en-GB" sz="1600" spc="-1" strike="noStrike">
              <a:latin typeface="Arial"/>
            </a:endParaRPr>
          </a:p>
        </p:txBody>
      </p:sp>
      <p:sp>
        <p:nvSpPr>
          <p:cNvPr id="277" name="Rectangle 5"/>
          <p:cNvSpPr/>
          <p:nvPr/>
        </p:nvSpPr>
        <p:spPr>
          <a:xfrm>
            <a:off x="222120" y="2594520"/>
            <a:ext cx="2090520" cy="642600"/>
          </a:xfrm>
          <a:prstGeom prst="rect">
            <a:avLst/>
          </a:prstGeom>
          <a:noFill/>
          <a:ln w="19050">
            <a:solidFill>
              <a:srgbClr val="ffff00"/>
            </a:solidFill>
            <a:miter/>
          </a:ln>
        </p:spPr>
        <p:style>
          <a:lnRef idx="0"/>
          <a:fillRef idx="0"/>
          <a:effectRef idx="0"/>
          <a:fontRef idx="minor"/>
        </p:style>
        <p:txBody>
          <a:bodyPr wrap="none" lIns="90000" rIns="90000" tIns="45000" bIns="45000" anchor="ctr">
            <a:noAutofit/>
          </a:bodyPr>
          <a:p>
            <a:pPr algn="ctr">
              <a:lnSpc>
                <a:spcPct val="85000"/>
              </a:lnSpc>
            </a:pPr>
            <a:r>
              <a:rPr b="1" lang="es-ES" sz="1800" spc="-1" strike="noStrike">
                <a:solidFill>
                  <a:srgbClr val="ffffff"/>
                </a:solidFill>
                <a:latin typeface="Arial"/>
                <a:ea typeface="DejaVu Sans"/>
              </a:rPr>
              <a:t>Revisión</a:t>
            </a:r>
            <a:endParaRPr b="0" lang="en-GB" sz="1800" spc="-1" strike="noStrike">
              <a:latin typeface="Arial"/>
            </a:endParaRPr>
          </a:p>
          <a:p>
            <a:pPr algn="ctr">
              <a:lnSpc>
                <a:spcPct val="85000"/>
              </a:lnSpc>
            </a:pPr>
            <a:r>
              <a:rPr b="1" lang="es-ES" sz="1800" spc="-1" strike="noStrike">
                <a:solidFill>
                  <a:srgbClr val="ffffff"/>
                </a:solidFill>
                <a:latin typeface="Arial"/>
                <a:ea typeface="DejaVu Sans"/>
              </a:rPr>
              <a:t>por el Comité </a:t>
            </a:r>
            <a:endParaRPr b="0" lang="en-GB" sz="1800" spc="-1" strike="noStrike">
              <a:latin typeface="Arial"/>
            </a:endParaRPr>
          </a:p>
          <a:p>
            <a:pPr algn="ctr">
              <a:lnSpc>
                <a:spcPct val="85000"/>
              </a:lnSpc>
            </a:pPr>
            <a:r>
              <a:rPr b="1" lang="es-ES" sz="1800" spc="-1" strike="noStrike">
                <a:solidFill>
                  <a:srgbClr val="ffffff"/>
                </a:solidFill>
                <a:latin typeface="Arial"/>
                <a:ea typeface="DejaVu Sans"/>
              </a:rPr>
              <a:t>de Seguridad</a:t>
            </a:r>
            <a:endParaRPr b="0" lang="en-GB" sz="1800" spc="-1" strike="noStrike">
              <a:latin typeface="Arial"/>
            </a:endParaRPr>
          </a:p>
        </p:txBody>
      </p:sp>
      <p:sp>
        <p:nvSpPr>
          <p:cNvPr id="278" name="Rectangle 6"/>
          <p:cNvSpPr/>
          <p:nvPr/>
        </p:nvSpPr>
        <p:spPr>
          <a:xfrm>
            <a:off x="552600" y="3481560"/>
            <a:ext cx="3777840" cy="495000"/>
          </a:xfrm>
          <a:prstGeom prst="rect">
            <a:avLst/>
          </a:prstGeom>
          <a:noFill/>
          <a:ln w="19050">
            <a:solidFill>
              <a:srgbClr val="ffff00"/>
            </a:solidFill>
            <a:miter/>
          </a:ln>
        </p:spPr>
        <p:style>
          <a:lnRef idx="0"/>
          <a:fillRef idx="0"/>
          <a:effectRef idx="0"/>
          <a:fontRef idx="minor"/>
        </p:style>
        <p:txBody>
          <a:bodyPr wrap="none" lIns="90000" rIns="90000" tIns="45000" bIns="45000" anchor="ctr">
            <a:noAutofit/>
          </a:bodyPr>
          <a:p>
            <a:pPr algn="ctr">
              <a:lnSpc>
                <a:spcPct val="85000"/>
              </a:lnSpc>
            </a:pPr>
            <a:r>
              <a:rPr b="1" lang="es-ES" sz="1800" spc="-1" strike="noStrike">
                <a:solidFill>
                  <a:srgbClr val="ffffff"/>
                </a:solidFill>
                <a:latin typeface="Arial"/>
                <a:ea typeface="DejaVu Sans"/>
              </a:rPr>
              <a:t>Aprobación por la Comisión </a:t>
            </a:r>
            <a:endParaRPr b="0" lang="en-GB" sz="1800" spc="-1" strike="noStrike">
              <a:latin typeface="Arial"/>
            </a:endParaRPr>
          </a:p>
          <a:p>
            <a:pPr algn="ctr">
              <a:lnSpc>
                <a:spcPct val="85000"/>
              </a:lnSpc>
            </a:pPr>
            <a:r>
              <a:rPr b="1" lang="es-ES" sz="1800" spc="-1" strike="noStrike">
                <a:solidFill>
                  <a:srgbClr val="ffffff"/>
                </a:solidFill>
                <a:latin typeface="Arial"/>
                <a:ea typeface="DejaVu Sans"/>
              </a:rPr>
              <a:t>sobre las Normas de Seguridad</a:t>
            </a:r>
            <a:endParaRPr b="0" lang="en-GB" sz="1800" spc="-1" strike="noStrike">
              <a:latin typeface="Arial"/>
            </a:endParaRPr>
          </a:p>
        </p:txBody>
      </p:sp>
      <p:sp>
        <p:nvSpPr>
          <p:cNvPr id="279" name="Rectangle 7"/>
          <p:cNvSpPr/>
          <p:nvPr/>
        </p:nvSpPr>
        <p:spPr>
          <a:xfrm>
            <a:off x="2925720" y="2668320"/>
            <a:ext cx="1501560" cy="568800"/>
          </a:xfrm>
          <a:prstGeom prst="rect">
            <a:avLst/>
          </a:prstGeom>
          <a:noFill/>
          <a:ln w="19050">
            <a:solidFill>
              <a:srgbClr val="ffff00"/>
            </a:solidFill>
            <a:miter/>
          </a:ln>
        </p:spPr>
        <p:style>
          <a:lnRef idx="0"/>
          <a:fillRef idx="0"/>
          <a:effectRef idx="0"/>
          <a:fontRef idx="minor"/>
        </p:style>
        <p:txBody>
          <a:bodyPr wrap="none" lIns="90000" rIns="90000" tIns="45000" bIns="45000" anchor="ctr">
            <a:noAutofit/>
          </a:bodyPr>
          <a:p>
            <a:pPr algn="ctr">
              <a:lnSpc>
                <a:spcPct val="85000"/>
              </a:lnSpc>
            </a:pPr>
            <a:r>
              <a:rPr b="1" lang="en-GB" sz="1800" spc="-1" strike="noStrike">
                <a:solidFill>
                  <a:srgbClr val="ffffff"/>
                </a:solidFill>
                <a:latin typeface="Arial"/>
                <a:ea typeface="DejaVu Sans"/>
              </a:rPr>
              <a:t>Estados</a:t>
            </a:r>
            <a:endParaRPr b="0" lang="en-GB" sz="1800" spc="-1" strike="noStrike">
              <a:latin typeface="Arial"/>
            </a:endParaRPr>
          </a:p>
          <a:p>
            <a:pPr algn="ctr">
              <a:lnSpc>
                <a:spcPct val="85000"/>
              </a:lnSpc>
            </a:pPr>
            <a:r>
              <a:rPr b="1" lang="en-GB" sz="1800" spc="-1" strike="noStrike">
                <a:solidFill>
                  <a:srgbClr val="ffffff"/>
                </a:solidFill>
                <a:latin typeface="Arial"/>
                <a:ea typeface="DejaVu Sans"/>
              </a:rPr>
              <a:t>miembros</a:t>
            </a:r>
            <a:endParaRPr b="0" lang="en-GB" sz="1800" spc="-1" strike="noStrike">
              <a:latin typeface="Arial"/>
            </a:endParaRPr>
          </a:p>
        </p:txBody>
      </p:sp>
      <p:sp>
        <p:nvSpPr>
          <p:cNvPr id="280" name="Rectangle 8"/>
          <p:cNvSpPr/>
          <p:nvPr/>
        </p:nvSpPr>
        <p:spPr>
          <a:xfrm>
            <a:off x="880920" y="4268520"/>
            <a:ext cx="3007800" cy="399600"/>
          </a:xfrm>
          <a:prstGeom prst="rect">
            <a:avLst/>
          </a:prstGeom>
          <a:noFill/>
          <a:ln w="19050">
            <a:solidFill>
              <a:srgbClr val="ffff00"/>
            </a:solidFill>
            <a:miter/>
          </a:ln>
        </p:spPr>
        <p:style>
          <a:lnRef idx="0"/>
          <a:fillRef idx="0"/>
          <a:effectRef idx="0"/>
          <a:fontRef idx="minor"/>
        </p:style>
        <p:txBody>
          <a:bodyPr wrap="none" lIns="90000" rIns="90000" tIns="46800" bIns="46800" anchor="ctr">
            <a:noAutofit/>
          </a:bodyPr>
          <a:p>
            <a:pPr algn="ctr">
              <a:lnSpc>
                <a:spcPct val="85000"/>
              </a:lnSpc>
            </a:pPr>
            <a:r>
              <a:rPr b="1" lang="es-ES" sz="1800" spc="-1" strike="noStrike">
                <a:solidFill>
                  <a:srgbClr val="ffffff"/>
                </a:solidFill>
                <a:latin typeface="Arial"/>
                <a:ea typeface="DejaVu Sans"/>
              </a:rPr>
              <a:t>Aprobación por el OIEA</a:t>
            </a:r>
            <a:endParaRPr b="0" lang="en-GB" sz="1800" spc="-1" strike="noStrike">
              <a:latin typeface="Arial"/>
            </a:endParaRPr>
          </a:p>
          <a:p>
            <a:pPr algn="ctr">
              <a:lnSpc>
                <a:spcPct val="85000"/>
              </a:lnSpc>
            </a:pPr>
            <a:r>
              <a:rPr b="1" lang="es-ES" sz="1800" spc="-1" strike="noStrike">
                <a:solidFill>
                  <a:srgbClr val="ffffff"/>
                </a:solidFill>
                <a:latin typeface="Arial"/>
                <a:ea typeface="DejaVu Sans"/>
              </a:rPr>
              <a:t>Director General o </a:t>
            </a:r>
            <a:r>
              <a:rPr b="1" lang="en-GB" sz="1800" spc="-1" strike="noStrike">
                <a:solidFill>
                  <a:srgbClr val="ffffff"/>
                </a:solidFill>
                <a:latin typeface="Arial"/>
                <a:ea typeface="DejaVu Sans"/>
              </a:rPr>
              <a:t>BoG *</a:t>
            </a:r>
            <a:endParaRPr b="0" lang="en-GB" sz="1800" spc="-1" strike="noStrike">
              <a:latin typeface="Arial"/>
            </a:endParaRPr>
          </a:p>
        </p:txBody>
      </p:sp>
      <p:sp>
        <p:nvSpPr>
          <p:cNvPr id="281" name="AutoShape 9"/>
          <p:cNvSpPr/>
          <p:nvPr/>
        </p:nvSpPr>
        <p:spPr>
          <a:xfrm rot="16200000">
            <a:off x="2560680" y="2526120"/>
            <a:ext cx="126000" cy="603000"/>
          </a:xfrm>
          <a:prstGeom prst="downArrow">
            <a:avLst>
              <a:gd name="adj1" fmla="val 50000"/>
              <a:gd name="adj2" fmla="val 118119"/>
            </a:avLst>
          </a:prstGeom>
          <a:solidFill>
            <a:srgbClr val="ccecff"/>
          </a:solidFill>
          <a:ln w="9525">
            <a:solidFill>
              <a:srgbClr val="000000"/>
            </a:solidFill>
            <a:miter/>
          </a:ln>
        </p:spPr>
        <p:style>
          <a:lnRef idx="0"/>
          <a:fillRef idx="0"/>
          <a:effectRef idx="0"/>
          <a:fontRef idx="minor"/>
        </p:style>
      </p:sp>
      <p:sp>
        <p:nvSpPr>
          <p:cNvPr id="282" name="AutoShape 10"/>
          <p:cNvSpPr/>
          <p:nvPr/>
        </p:nvSpPr>
        <p:spPr>
          <a:xfrm>
            <a:off x="2330280" y="1554840"/>
            <a:ext cx="137880" cy="242640"/>
          </a:xfrm>
          <a:prstGeom prst="downArrow">
            <a:avLst>
              <a:gd name="adj1" fmla="val 50000"/>
              <a:gd name="adj2" fmla="val 58620"/>
            </a:avLst>
          </a:prstGeom>
          <a:solidFill>
            <a:srgbClr val="ccecff"/>
          </a:solidFill>
          <a:ln w="9525">
            <a:solidFill>
              <a:srgbClr val="d6ecff"/>
            </a:solidFill>
            <a:miter/>
          </a:ln>
        </p:spPr>
        <p:style>
          <a:lnRef idx="0"/>
          <a:fillRef idx="0"/>
          <a:effectRef idx="0"/>
          <a:fontRef idx="minor"/>
        </p:style>
      </p:sp>
      <p:sp>
        <p:nvSpPr>
          <p:cNvPr id="283" name="AutoShape 11"/>
          <p:cNvSpPr/>
          <p:nvPr/>
        </p:nvSpPr>
        <p:spPr>
          <a:xfrm>
            <a:off x="1309680" y="2390760"/>
            <a:ext cx="137880" cy="203400"/>
          </a:xfrm>
          <a:prstGeom prst="downArrow">
            <a:avLst>
              <a:gd name="adj1" fmla="val 50000"/>
              <a:gd name="adj2" fmla="val 49138"/>
            </a:avLst>
          </a:prstGeom>
          <a:solidFill>
            <a:srgbClr val="ccecff"/>
          </a:solidFill>
          <a:ln w="9525">
            <a:solidFill>
              <a:srgbClr val="000000"/>
            </a:solidFill>
            <a:miter/>
          </a:ln>
        </p:spPr>
        <p:style>
          <a:lnRef idx="0"/>
          <a:fillRef idx="0"/>
          <a:effectRef idx="0"/>
          <a:fontRef idx="minor"/>
        </p:style>
      </p:sp>
      <p:sp>
        <p:nvSpPr>
          <p:cNvPr id="284" name="AutoShape 12"/>
          <p:cNvSpPr/>
          <p:nvPr/>
        </p:nvSpPr>
        <p:spPr>
          <a:xfrm rot="5400000">
            <a:off x="2551680" y="2686680"/>
            <a:ext cx="126000" cy="603000"/>
          </a:xfrm>
          <a:prstGeom prst="downArrow">
            <a:avLst>
              <a:gd name="adj1" fmla="val 50000"/>
              <a:gd name="adj2" fmla="val 118119"/>
            </a:avLst>
          </a:prstGeom>
          <a:solidFill>
            <a:srgbClr val="ccecff"/>
          </a:solidFill>
          <a:ln w="9525">
            <a:solidFill>
              <a:srgbClr val="000000"/>
            </a:solidFill>
            <a:miter/>
          </a:ln>
        </p:spPr>
        <p:style>
          <a:lnRef idx="0"/>
          <a:fillRef idx="0"/>
          <a:effectRef idx="0"/>
          <a:fontRef idx="minor"/>
        </p:style>
      </p:sp>
      <p:sp>
        <p:nvSpPr>
          <p:cNvPr id="285" name="AutoShape 13"/>
          <p:cNvSpPr/>
          <p:nvPr/>
        </p:nvSpPr>
        <p:spPr>
          <a:xfrm>
            <a:off x="1185840" y="3244320"/>
            <a:ext cx="137880" cy="239040"/>
          </a:xfrm>
          <a:prstGeom prst="downArrow">
            <a:avLst>
              <a:gd name="adj1" fmla="val 50000"/>
              <a:gd name="adj2" fmla="val 57759"/>
            </a:avLst>
          </a:prstGeom>
          <a:solidFill>
            <a:srgbClr val="ccecff"/>
          </a:solidFill>
          <a:ln w="9525">
            <a:solidFill>
              <a:srgbClr val="000000"/>
            </a:solidFill>
            <a:miter/>
          </a:ln>
        </p:spPr>
        <p:style>
          <a:lnRef idx="0"/>
          <a:fillRef idx="0"/>
          <a:effectRef idx="0"/>
          <a:fontRef idx="minor"/>
        </p:style>
      </p:sp>
      <p:sp>
        <p:nvSpPr>
          <p:cNvPr id="286" name="AutoShape 14"/>
          <p:cNvSpPr/>
          <p:nvPr/>
        </p:nvSpPr>
        <p:spPr>
          <a:xfrm rot="10800000">
            <a:off x="1519560" y="3230280"/>
            <a:ext cx="137880" cy="239040"/>
          </a:xfrm>
          <a:prstGeom prst="downArrow">
            <a:avLst>
              <a:gd name="adj1" fmla="val 50000"/>
              <a:gd name="adj2" fmla="val 57759"/>
            </a:avLst>
          </a:prstGeom>
          <a:solidFill>
            <a:srgbClr val="ccecff"/>
          </a:solidFill>
          <a:ln w="9525">
            <a:solidFill>
              <a:srgbClr val="000000"/>
            </a:solidFill>
            <a:miter/>
          </a:ln>
        </p:spPr>
        <p:style>
          <a:lnRef idx="0"/>
          <a:fillRef idx="0"/>
          <a:effectRef idx="0"/>
          <a:fontRef idx="minor"/>
        </p:style>
      </p:sp>
      <p:sp>
        <p:nvSpPr>
          <p:cNvPr id="287" name="AutoShape 15"/>
          <p:cNvSpPr/>
          <p:nvPr/>
        </p:nvSpPr>
        <p:spPr>
          <a:xfrm>
            <a:off x="2298600" y="3983760"/>
            <a:ext cx="171000" cy="281880"/>
          </a:xfrm>
          <a:prstGeom prst="downArrow">
            <a:avLst>
              <a:gd name="adj1" fmla="val 50000"/>
              <a:gd name="adj2" fmla="val 54861"/>
            </a:avLst>
          </a:prstGeom>
          <a:solidFill>
            <a:srgbClr val="ccecff"/>
          </a:solidFill>
          <a:ln w="9525">
            <a:solidFill>
              <a:srgbClr val="000000"/>
            </a:solidFill>
            <a:miter/>
          </a:ln>
        </p:spPr>
        <p:style>
          <a:lnRef idx="0"/>
          <a:fillRef idx="0"/>
          <a:effectRef idx="0"/>
          <a:fontRef idx="minor"/>
        </p:style>
      </p:sp>
      <p:sp>
        <p:nvSpPr>
          <p:cNvPr id="288" name="Rectangle 16"/>
          <p:cNvSpPr/>
          <p:nvPr/>
        </p:nvSpPr>
        <p:spPr>
          <a:xfrm>
            <a:off x="4727520" y="3731400"/>
            <a:ext cx="4416120" cy="141156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tabLst>
                <a:tab algn="l" pos="0"/>
              </a:tabLst>
            </a:pPr>
            <a:r>
              <a:rPr b="1" lang="es-ES" sz="1800" spc="-1" strike="noStrike">
                <a:solidFill>
                  <a:srgbClr val="ffffff"/>
                </a:solidFill>
                <a:latin typeface="Arial"/>
                <a:ea typeface="DejaVu Sans"/>
              </a:rPr>
              <a:t>Requisitos de seguridad aprobados </a:t>
            </a:r>
            <a:endParaRPr b="0" lang="en-GB" sz="1800" spc="-1" strike="noStrike">
              <a:latin typeface="Arial"/>
            </a:endParaRPr>
          </a:p>
          <a:p>
            <a:pPr marL="343080" indent="-342720">
              <a:lnSpc>
                <a:spcPct val="100000"/>
              </a:lnSpc>
              <a:tabLst>
                <a:tab algn="l" pos="0"/>
              </a:tabLst>
            </a:pPr>
            <a:r>
              <a:rPr b="1" lang="es-ES" sz="1800" spc="-1" strike="noStrike">
                <a:solidFill>
                  <a:srgbClr val="ffffff"/>
                </a:solidFill>
                <a:latin typeface="Arial"/>
                <a:ea typeface="DejaVu Sans"/>
              </a:rPr>
              <a:t>por la Junta de Gobernadores.</a:t>
            </a:r>
            <a:endParaRPr b="0" lang="en-GB" sz="1800" spc="-1" strike="noStrike">
              <a:latin typeface="Arial"/>
            </a:endParaRPr>
          </a:p>
          <a:p>
            <a:pPr marL="343080" indent="-342720">
              <a:lnSpc>
                <a:spcPct val="100000"/>
              </a:lnSpc>
              <a:tabLst>
                <a:tab algn="l" pos="0"/>
              </a:tabLst>
            </a:pPr>
            <a:r>
              <a:rPr b="1" lang="es-ES" sz="1800" spc="-1" strike="noStrike">
                <a:solidFill>
                  <a:srgbClr val="ffffff"/>
                </a:solidFill>
                <a:latin typeface="Arial"/>
                <a:ea typeface="DejaVu Sans"/>
              </a:rPr>
              <a:t>Guías de seguridad aprobadas por </a:t>
            </a:r>
            <a:endParaRPr b="0" lang="en-GB" sz="1800" spc="-1" strike="noStrike">
              <a:latin typeface="Arial"/>
            </a:endParaRPr>
          </a:p>
          <a:p>
            <a:pPr marL="343080" indent="-342720">
              <a:lnSpc>
                <a:spcPct val="100000"/>
              </a:lnSpc>
              <a:tabLst>
                <a:tab algn="l" pos="0"/>
              </a:tabLst>
            </a:pPr>
            <a:r>
              <a:rPr b="1" lang="es-ES" sz="1800" spc="-1" strike="noStrike">
                <a:solidFill>
                  <a:srgbClr val="ffffff"/>
                </a:solidFill>
                <a:latin typeface="Arial"/>
                <a:ea typeface="DejaVu Sans"/>
              </a:rPr>
              <a:t>El Director General</a:t>
            </a:r>
            <a:endParaRPr b="0" lang="en-GB" sz="1800" spc="-1" strike="noStrike">
              <a:latin typeface="Arial"/>
            </a:endParaRPr>
          </a:p>
        </p:txBody>
      </p:sp>
      <p:sp>
        <p:nvSpPr>
          <p:cNvPr id="289" name="Rectangle 17"/>
          <p:cNvSpPr/>
          <p:nvPr/>
        </p:nvSpPr>
        <p:spPr>
          <a:xfrm>
            <a:off x="4883040" y="2207520"/>
            <a:ext cx="4260600" cy="1078200"/>
          </a:xfrm>
          <a:prstGeom prst="rect">
            <a:avLst/>
          </a:prstGeom>
          <a:noFill/>
          <a:ln w="25400">
            <a:solidFill>
              <a:srgbClr val="ff0000"/>
            </a:solidFill>
            <a:prstDash val="sysDot"/>
            <a:miter/>
          </a:ln>
        </p:spPr>
        <p:style>
          <a:lnRef idx="0"/>
          <a:fillRef idx="0"/>
          <a:effectRef idx="0"/>
          <a:fontRef idx="minor"/>
        </p:style>
        <p:txBody>
          <a:bodyPr wrap="none" lIns="90000" rIns="90000" tIns="45000" bIns="45000" anchor="ctr">
            <a:noAutofit/>
          </a:bodyPr>
          <a:p>
            <a:pPr algn="ctr">
              <a:lnSpc>
                <a:spcPct val="85000"/>
              </a:lnSpc>
            </a:pPr>
            <a:r>
              <a:rPr b="0" lang="es-ES" sz="2400" spc="-1" strike="noStrike">
                <a:solidFill>
                  <a:srgbClr val="ffffff"/>
                </a:solidFill>
                <a:latin typeface="Arial"/>
                <a:ea typeface="DejaVu Sans"/>
              </a:rPr>
              <a:t>Estados Miembros </a:t>
            </a:r>
            <a:endParaRPr b="0" lang="en-GB" sz="2400" spc="-1" strike="noStrike">
              <a:latin typeface="Arial"/>
            </a:endParaRPr>
          </a:p>
          <a:p>
            <a:pPr algn="ctr">
              <a:lnSpc>
                <a:spcPct val="85000"/>
              </a:lnSpc>
            </a:pPr>
            <a:r>
              <a:rPr b="0" lang="es-ES" sz="2400" spc="-1" strike="noStrike">
                <a:solidFill>
                  <a:srgbClr val="ffffff"/>
                </a:solidFill>
                <a:latin typeface="Arial"/>
                <a:ea typeface="DejaVu Sans"/>
              </a:rPr>
              <a:t>=</a:t>
            </a:r>
            <a:endParaRPr b="0" lang="en-GB" sz="2400" spc="-1" strike="noStrike">
              <a:latin typeface="Arial"/>
            </a:endParaRPr>
          </a:p>
          <a:p>
            <a:pPr algn="ctr">
              <a:lnSpc>
                <a:spcPct val="85000"/>
              </a:lnSpc>
            </a:pPr>
            <a:r>
              <a:rPr b="0" lang="es-ES" sz="2400" spc="-1" strike="noStrike">
                <a:solidFill>
                  <a:srgbClr val="ffffff"/>
                </a:solidFill>
                <a:latin typeface="Arial"/>
                <a:ea typeface="DejaVu Sans"/>
              </a:rPr>
              <a:t> </a:t>
            </a:r>
            <a:r>
              <a:rPr b="0" lang="es-ES" sz="2400" spc="-1" strike="noStrike">
                <a:solidFill>
                  <a:srgbClr val="ffffff"/>
                </a:solidFill>
                <a:latin typeface="Arial"/>
                <a:ea typeface="DejaVu Sans"/>
              </a:rPr>
              <a:t>Ustedes</a:t>
            </a:r>
            <a:r>
              <a:rPr b="0" lang="en-GB" sz="2400" spc="-1" strike="noStrike">
                <a:solidFill>
                  <a:srgbClr val="ffffff"/>
                </a:solidFill>
                <a:latin typeface="Arial"/>
                <a:ea typeface="DejaVu Sans"/>
              </a:rPr>
              <a:t>!</a:t>
            </a:r>
            <a:endParaRPr b="0" lang="en-GB" sz="2400" spc="-1" strike="noStrike">
              <a:latin typeface="Arial"/>
            </a:endParaRPr>
          </a:p>
        </p:txBody>
      </p:sp>
      <p:sp>
        <p:nvSpPr>
          <p:cNvPr id="290" name="Rectangle 2"/>
          <p:cNvSpPr/>
          <p:nvPr/>
        </p:nvSpPr>
        <p:spPr>
          <a:xfrm>
            <a:off x="1042920" y="237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800" spc="-1" strike="noStrike">
                <a:solidFill>
                  <a:srgbClr val="ffffff"/>
                </a:solidFill>
                <a:latin typeface="Arial"/>
                <a:ea typeface="DejaVu Sans"/>
              </a:rPr>
              <a:t>Flujo del proceso para la elaboración de normas</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Rectangle 2"/>
          <p:cNvSpPr/>
          <p:nvPr/>
        </p:nvSpPr>
        <p:spPr>
          <a:xfrm>
            <a:off x="331920" y="1484640"/>
            <a:ext cx="8480160" cy="1642680"/>
          </a:xfrm>
          <a:prstGeom prst="rect">
            <a:avLst/>
          </a:prstGeom>
          <a:noFill/>
          <a:ln w="0">
            <a:noFill/>
          </a:ln>
        </p:spPr>
        <p:style>
          <a:lnRef idx="0"/>
          <a:fillRef idx="0"/>
          <a:effectRef idx="0"/>
          <a:fontRef idx="minor"/>
        </p:style>
        <p:txBody>
          <a:bodyPr lIns="90000" rIns="90000" tIns="45000" bIns="45000">
            <a:spAutoFit/>
          </a:bodyPr>
          <a:p>
            <a:pPr algn="ctr">
              <a:lnSpc>
                <a:spcPct val="170000"/>
              </a:lnSpc>
              <a:tabLst>
                <a:tab algn="l" pos="0"/>
              </a:tabLst>
            </a:pPr>
            <a:r>
              <a:rPr b="1" lang="es-ES_tradnl" sz="3000" spc="-1" strike="noStrike">
                <a:solidFill>
                  <a:srgbClr val="ffffff"/>
                </a:solidFill>
                <a:latin typeface="Arial"/>
                <a:ea typeface="DejaVu Sans"/>
              </a:rPr>
              <a:t>Situación actual de los Estándares de seguridad del OIEA</a:t>
            </a:r>
            <a:endParaRPr b="0" lang="en-GB"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Rectangle 3"/>
          <p:cNvSpPr/>
          <p:nvPr/>
        </p:nvSpPr>
        <p:spPr>
          <a:xfrm>
            <a:off x="312840" y="987480"/>
            <a:ext cx="8651520" cy="370764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spcBef>
                <a:spcPts val="771"/>
              </a:spcBef>
              <a:tabLst>
                <a:tab algn="l" pos="0"/>
              </a:tabLst>
            </a:pPr>
            <a:r>
              <a:rPr b="1" lang="es-ES" sz="2200" spc="-1" strike="noStrike">
                <a:solidFill>
                  <a:srgbClr val="ffffff"/>
                </a:solidFill>
                <a:latin typeface="Arial"/>
                <a:ea typeface="DejaVu Sans"/>
              </a:rPr>
              <a:t>Las Normas de Seguridad del OIEA son:</a:t>
            </a:r>
            <a:endParaRPr b="0" lang="en-GB" sz="2200" spc="-1" strike="noStrike">
              <a:latin typeface="Arial"/>
            </a:endParaRPr>
          </a:p>
          <a:p>
            <a:pPr marL="343080" indent="-342720">
              <a:lnSpc>
                <a:spcPct val="100000"/>
              </a:lnSpc>
              <a:spcBef>
                <a:spcPts val="771"/>
              </a:spcBef>
              <a:buClr>
                <a:srgbClr val="ffffff"/>
              </a:buClr>
              <a:buFont typeface="Symbol" charset="2"/>
              <a:buChar char=""/>
              <a:tabLst>
                <a:tab algn="l" pos="0"/>
              </a:tabLst>
            </a:pPr>
            <a:r>
              <a:rPr b="1" lang="es-ES" sz="2200" spc="-1" strike="noStrike">
                <a:solidFill>
                  <a:srgbClr val="ffffff"/>
                </a:solidFill>
                <a:latin typeface="Arial"/>
                <a:ea typeface="DejaVu Sans"/>
              </a:rPr>
              <a:t>No vinculantes para los Estados Miembros, sino que podrán ser adoptadas por ellos;</a:t>
            </a:r>
            <a:endParaRPr b="0" lang="en-GB" sz="2200" spc="-1" strike="noStrike">
              <a:latin typeface="Arial"/>
            </a:endParaRPr>
          </a:p>
          <a:p>
            <a:pPr marL="343080" indent="-342720">
              <a:lnSpc>
                <a:spcPct val="100000"/>
              </a:lnSpc>
              <a:spcBef>
                <a:spcPts val="771"/>
              </a:spcBef>
              <a:buClr>
                <a:srgbClr val="ffffff"/>
              </a:buClr>
              <a:buFont typeface="Symbol" charset="2"/>
              <a:buChar char=""/>
              <a:tabLst>
                <a:tab algn="l" pos="0"/>
              </a:tabLst>
            </a:pPr>
            <a:r>
              <a:rPr b="1" lang="es-ES" sz="2200" spc="-1" strike="noStrike">
                <a:solidFill>
                  <a:srgbClr val="ffffff"/>
                </a:solidFill>
                <a:latin typeface="Arial"/>
                <a:ea typeface="DejaVu Sans"/>
              </a:rPr>
              <a:t>Vinculante para las propias actividades del OIEA;</a:t>
            </a:r>
            <a:endParaRPr b="0" lang="en-GB" sz="2200" spc="-1" strike="noStrike">
              <a:latin typeface="Arial"/>
            </a:endParaRPr>
          </a:p>
          <a:p>
            <a:pPr marL="343080" indent="-342720">
              <a:lnSpc>
                <a:spcPct val="100000"/>
              </a:lnSpc>
              <a:spcBef>
                <a:spcPts val="771"/>
              </a:spcBef>
              <a:buClr>
                <a:srgbClr val="ffffff"/>
              </a:buClr>
              <a:buFont typeface="Symbol" charset="2"/>
              <a:buChar char=""/>
              <a:tabLst>
                <a:tab algn="l" pos="0"/>
              </a:tabLst>
            </a:pPr>
            <a:r>
              <a:rPr b="1" lang="es-ES" sz="2200" spc="-1" strike="noStrike">
                <a:solidFill>
                  <a:srgbClr val="ffffff"/>
                </a:solidFill>
                <a:latin typeface="Arial"/>
                <a:ea typeface="DejaVu Sans"/>
              </a:rPr>
              <a:t>Vinculantes para los Estados en relación con las operaciones de asistencia del OIEA o de los Estados que deseen realizar contratos de proyectos con el OIEA;</a:t>
            </a:r>
            <a:endParaRPr b="0" lang="en-GB" sz="2200" spc="-1" strike="noStrike">
              <a:latin typeface="Arial"/>
            </a:endParaRPr>
          </a:p>
          <a:p>
            <a:pPr marL="343080" indent="-342720">
              <a:lnSpc>
                <a:spcPct val="100000"/>
              </a:lnSpc>
              <a:spcBef>
                <a:spcPts val="771"/>
              </a:spcBef>
              <a:buClr>
                <a:srgbClr val="ffffff"/>
              </a:buClr>
              <a:buFont typeface="Symbol" charset="2"/>
              <a:buChar char=""/>
              <a:tabLst>
                <a:tab algn="l" pos="0"/>
              </a:tabLst>
            </a:pPr>
            <a:r>
              <a:rPr b="1" lang="es-ES" sz="2200" spc="-1" strike="noStrike">
                <a:solidFill>
                  <a:srgbClr val="ffffff"/>
                </a:solidFill>
                <a:latin typeface="Arial"/>
                <a:ea typeface="DejaVu Sans"/>
              </a:rPr>
              <a:t>Todos los Requisitos de Seguridad tienen la misma jerarquía. </a:t>
            </a:r>
            <a:r>
              <a:rPr b="1" lang="es-ES" sz="2200" spc="-1" strike="noStrike">
                <a:solidFill>
                  <a:srgbClr val="ffff00"/>
                </a:solidFill>
                <a:latin typeface="Arial"/>
                <a:ea typeface="DejaVu Sans"/>
              </a:rPr>
              <a:t>No hay requisitos mas importantes que otros.</a:t>
            </a:r>
            <a:endParaRPr b="0" lang="en-GB" sz="2200" spc="-1" strike="noStrike">
              <a:latin typeface="Arial"/>
            </a:endParaRPr>
          </a:p>
        </p:txBody>
      </p:sp>
      <p:sp>
        <p:nvSpPr>
          <p:cNvPr id="293" name="Rectangle 2"/>
          <p:cNvSpPr/>
          <p:nvPr/>
        </p:nvSpPr>
        <p:spPr>
          <a:xfrm>
            <a:off x="1042920" y="237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800" spc="-1" strike="noStrike">
                <a:solidFill>
                  <a:srgbClr val="ffffff"/>
                </a:solidFill>
                <a:latin typeface="Arial"/>
                <a:ea typeface="DejaVu Sans"/>
              </a:rPr>
              <a:t>Estatus de las Normas Básicas de Seguridad </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Rectangle 2"/>
          <p:cNvSpPr/>
          <p:nvPr/>
        </p:nvSpPr>
        <p:spPr>
          <a:xfrm>
            <a:off x="274680" y="1259640"/>
            <a:ext cx="8592840" cy="342864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spcBef>
                <a:spcPts val="561"/>
              </a:spcBef>
              <a:tabLst>
                <a:tab algn="l" pos="0"/>
              </a:tabLst>
            </a:pPr>
            <a:r>
              <a:rPr b="1" lang="es-ES" sz="2800" spc="-1" strike="noStrike">
                <a:solidFill>
                  <a:srgbClr val="ffffff"/>
                </a:solidFill>
                <a:latin typeface="Arial"/>
                <a:ea typeface="DejaVu Sans"/>
              </a:rPr>
              <a:t> </a:t>
            </a:r>
            <a:endParaRPr b="0" lang="en-GB" sz="2800" spc="-1" strike="noStrike">
              <a:latin typeface="Arial"/>
            </a:endParaRPr>
          </a:p>
        </p:txBody>
      </p:sp>
      <p:grpSp>
        <p:nvGrpSpPr>
          <p:cNvPr id="295" name="Group 4"/>
          <p:cNvGrpSpPr/>
          <p:nvPr/>
        </p:nvGrpSpPr>
        <p:grpSpPr>
          <a:xfrm>
            <a:off x="119520" y="3200400"/>
            <a:ext cx="6354000" cy="1382040"/>
            <a:chOff x="119520" y="3200400"/>
            <a:chExt cx="6354000" cy="1382040"/>
          </a:xfrm>
        </p:grpSpPr>
        <p:sp>
          <p:nvSpPr>
            <p:cNvPr id="296" name="Freeform 5"/>
            <p:cNvSpPr/>
            <p:nvPr/>
          </p:nvSpPr>
          <p:spPr>
            <a:xfrm>
              <a:off x="2760840" y="3200400"/>
              <a:ext cx="3092040" cy="460440"/>
            </a:xfrm>
            <a:custGeom>
              <a:avLst/>
              <a:gdLst/>
              <a:ahLst/>
              <a:rect l="l" t="t" r="r" b="b"/>
              <a:pathLst>
                <a:path w="1948" h="387">
                  <a:moveTo>
                    <a:pt x="0" y="387"/>
                  </a:moveTo>
                  <a:lnTo>
                    <a:pt x="1561" y="387"/>
                  </a:lnTo>
                  <a:lnTo>
                    <a:pt x="1948" y="0"/>
                  </a:lnTo>
                  <a:lnTo>
                    <a:pt x="387" y="0"/>
                  </a:lnTo>
                  <a:lnTo>
                    <a:pt x="0" y="387"/>
                  </a:lnTo>
                  <a:close/>
                </a:path>
              </a:pathLst>
            </a:custGeom>
            <a:solidFill>
              <a:srgbClr val="99ff99"/>
            </a:solidFill>
            <a:ln w="0">
              <a:noFill/>
            </a:ln>
          </p:spPr>
          <p:style>
            <a:lnRef idx="0"/>
            <a:fillRef idx="0"/>
            <a:effectRef idx="0"/>
            <a:fontRef idx="minor"/>
          </p:style>
        </p:sp>
        <p:sp>
          <p:nvSpPr>
            <p:cNvPr id="297" name="Freeform 6"/>
            <p:cNvSpPr/>
            <p:nvPr/>
          </p:nvSpPr>
          <p:spPr>
            <a:xfrm>
              <a:off x="2760840" y="3200400"/>
              <a:ext cx="3092040" cy="460440"/>
            </a:xfrm>
            <a:custGeom>
              <a:avLst/>
              <a:gdLst/>
              <a:ahLst/>
              <a:rect l="l" t="t" r="r" b="b"/>
              <a:pathLst>
                <a:path w="1948" h="387">
                  <a:moveTo>
                    <a:pt x="0" y="387"/>
                  </a:moveTo>
                  <a:lnTo>
                    <a:pt x="1561" y="387"/>
                  </a:lnTo>
                  <a:lnTo>
                    <a:pt x="1948" y="0"/>
                  </a:lnTo>
                  <a:lnTo>
                    <a:pt x="387" y="0"/>
                  </a:lnTo>
                  <a:lnTo>
                    <a:pt x="0" y="387"/>
                  </a:lnTo>
                </a:path>
              </a:pathLst>
            </a:custGeom>
            <a:noFill/>
            <a:ln w="6350">
              <a:solidFill>
                <a:srgbClr val="000000"/>
              </a:solidFill>
              <a:round/>
            </a:ln>
          </p:spPr>
          <p:style>
            <a:lnRef idx="0"/>
            <a:fillRef idx="0"/>
            <a:effectRef idx="0"/>
            <a:fontRef idx="minor"/>
          </p:style>
        </p:sp>
        <p:sp>
          <p:nvSpPr>
            <p:cNvPr id="298" name="Freeform 7"/>
            <p:cNvSpPr/>
            <p:nvPr/>
          </p:nvSpPr>
          <p:spPr>
            <a:xfrm>
              <a:off x="5238720" y="3200400"/>
              <a:ext cx="1234800" cy="1382040"/>
            </a:xfrm>
            <a:custGeom>
              <a:avLst/>
              <a:gdLst/>
              <a:ahLst/>
              <a:rect l="l" t="t" r="r" b="b"/>
              <a:pathLst>
                <a:path w="778" h="1161">
                  <a:moveTo>
                    <a:pt x="0" y="387"/>
                  </a:moveTo>
                  <a:lnTo>
                    <a:pt x="391" y="1161"/>
                  </a:lnTo>
                  <a:lnTo>
                    <a:pt x="778" y="774"/>
                  </a:lnTo>
                  <a:lnTo>
                    <a:pt x="387" y="0"/>
                  </a:lnTo>
                  <a:lnTo>
                    <a:pt x="0" y="387"/>
                  </a:lnTo>
                  <a:close/>
                </a:path>
              </a:pathLst>
            </a:custGeom>
            <a:solidFill>
              <a:srgbClr val="99ff99"/>
            </a:solidFill>
            <a:ln w="0">
              <a:noFill/>
            </a:ln>
          </p:spPr>
          <p:style>
            <a:lnRef idx="0"/>
            <a:fillRef idx="0"/>
            <a:effectRef idx="0"/>
            <a:fontRef idx="minor"/>
          </p:style>
        </p:sp>
        <p:sp>
          <p:nvSpPr>
            <p:cNvPr id="299" name="Freeform 8"/>
            <p:cNvSpPr/>
            <p:nvPr/>
          </p:nvSpPr>
          <p:spPr>
            <a:xfrm>
              <a:off x="5238720" y="3200400"/>
              <a:ext cx="1234800" cy="1382040"/>
            </a:xfrm>
            <a:custGeom>
              <a:avLst/>
              <a:gdLst/>
              <a:ahLst/>
              <a:rect l="l" t="t" r="r" b="b"/>
              <a:pathLst>
                <a:path w="778" h="1161">
                  <a:moveTo>
                    <a:pt x="0" y="387"/>
                  </a:moveTo>
                  <a:lnTo>
                    <a:pt x="391" y="1161"/>
                  </a:lnTo>
                  <a:lnTo>
                    <a:pt x="778" y="774"/>
                  </a:lnTo>
                  <a:lnTo>
                    <a:pt x="387" y="0"/>
                  </a:lnTo>
                  <a:lnTo>
                    <a:pt x="0" y="387"/>
                  </a:lnTo>
                </a:path>
              </a:pathLst>
            </a:custGeom>
            <a:noFill/>
            <a:ln w="6350">
              <a:solidFill>
                <a:srgbClr val="000000"/>
              </a:solidFill>
              <a:round/>
            </a:ln>
          </p:spPr>
          <p:style>
            <a:lnRef idx="0"/>
            <a:fillRef idx="0"/>
            <a:effectRef idx="0"/>
            <a:fontRef idx="minor"/>
          </p:style>
        </p:sp>
        <p:sp>
          <p:nvSpPr>
            <p:cNvPr id="300" name="Freeform 9"/>
            <p:cNvSpPr/>
            <p:nvPr/>
          </p:nvSpPr>
          <p:spPr>
            <a:xfrm>
              <a:off x="2146320" y="3661200"/>
              <a:ext cx="3712680" cy="921240"/>
            </a:xfrm>
            <a:custGeom>
              <a:avLst/>
              <a:gdLst/>
              <a:ahLst/>
              <a:rect l="l" t="t" r="r" b="b"/>
              <a:pathLst>
                <a:path w="2339" h="774">
                  <a:moveTo>
                    <a:pt x="387" y="0"/>
                  </a:moveTo>
                  <a:lnTo>
                    <a:pt x="1948" y="0"/>
                  </a:lnTo>
                  <a:lnTo>
                    <a:pt x="2339" y="774"/>
                  </a:lnTo>
                  <a:lnTo>
                    <a:pt x="0" y="774"/>
                  </a:lnTo>
                  <a:lnTo>
                    <a:pt x="387" y="0"/>
                  </a:lnTo>
                  <a:close/>
                </a:path>
              </a:pathLst>
            </a:custGeom>
            <a:solidFill>
              <a:srgbClr val="00ff00"/>
            </a:solidFill>
            <a:ln w="0">
              <a:noFill/>
            </a:ln>
          </p:spPr>
          <p:style>
            <a:lnRef idx="0"/>
            <a:fillRef idx="0"/>
            <a:effectRef idx="0"/>
            <a:fontRef idx="minor"/>
          </p:style>
        </p:sp>
        <p:sp>
          <p:nvSpPr>
            <p:cNvPr id="301" name="Freeform 10"/>
            <p:cNvSpPr/>
            <p:nvPr/>
          </p:nvSpPr>
          <p:spPr>
            <a:xfrm>
              <a:off x="2146320" y="3661200"/>
              <a:ext cx="3712680" cy="921240"/>
            </a:xfrm>
            <a:custGeom>
              <a:avLst/>
              <a:gdLst/>
              <a:ahLst/>
              <a:rect l="l" t="t" r="r" b="b"/>
              <a:pathLst>
                <a:path w="2339" h="774">
                  <a:moveTo>
                    <a:pt x="387" y="0"/>
                  </a:moveTo>
                  <a:lnTo>
                    <a:pt x="1948" y="0"/>
                  </a:lnTo>
                  <a:lnTo>
                    <a:pt x="2339" y="774"/>
                  </a:lnTo>
                  <a:lnTo>
                    <a:pt x="0" y="774"/>
                  </a:lnTo>
                  <a:lnTo>
                    <a:pt x="387" y="0"/>
                  </a:lnTo>
                </a:path>
              </a:pathLst>
            </a:custGeom>
            <a:noFill/>
            <a:ln w="6350">
              <a:solidFill>
                <a:srgbClr val="000000"/>
              </a:solidFill>
              <a:round/>
            </a:ln>
          </p:spPr>
          <p:style>
            <a:lnRef idx="0"/>
            <a:fillRef idx="0"/>
            <a:effectRef idx="0"/>
            <a:fontRef idx="minor"/>
          </p:style>
        </p:sp>
        <p:sp>
          <p:nvSpPr>
            <p:cNvPr id="302" name="Rectangle 11"/>
            <p:cNvSpPr/>
            <p:nvPr/>
          </p:nvSpPr>
          <p:spPr>
            <a:xfrm>
              <a:off x="119520" y="3856320"/>
              <a:ext cx="2239920" cy="366840"/>
            </a:xfrm>
            <a:prstGeom prst="rect">
              <a:avLst/>
            </a:prstGeom>
            <a:noFill/>
            <a:ln w="9525">
              <a:noFill/>
            </a:ln>
          </p:spPr>
          <p:style>
            <a:lnRef idx="0"/>
            <a:fillRef idx="0"/>
            <a:effectRef idx="0"/>
            <a:fontRef idx="minor"/>
          </p:style>
          <p:txBody>
            <a:bodyPr wrap="none" lIns="92160" rIns="92160" tIns="46080" bIns="46080">
              <a:spAutoFit/>
            </a:bodyPr>
            <a:p>
              <a:pPr algn="ctr">
                <a:lnSpc>
                  <a:spcPct val="100000"/>
                </a:lnSpc>
              </a:pPr>
              <a:r>
                <a:rPr b="0" lang="es-ES" sz="1800" spc="-1" strike="noStrike">
                  <a:solidFill>
                    <a:srgbClr val="ffffff"/>
                  </a:solidFill>
                  <a:latin typeface="Arial"/>
                  <a:ea typeface="DejaVu Sans"/>
                </a:rPr>
                <a:t>Guías de seguridad.</a:t>
              </a:r>
              <a:endParaRPr b="0" lang="en-GB" sz="1800" spc="-1" strike="noStrike">
                <a:latin typeface="Arial"/>
              </a:endParaRPr>
            </a:p>
          </p:txBody>
        </p:sp>
      </p:grpSp>
      <p:grpSp>
        <p:nvGrpSpPr>
          <p:cNvPr id="303" name="Group 12"/>
          <p:cNvGrpSpPr/>
          <p:nvPr/>
        </p:nvGrpSpPr>
        <p:grpSpPr>
          <a:xfrm>
            <a:off x="2894040" y="2066760"/>
            <a:ext cx="3092040" cy="1382040"/>
            <a:chOff x="2894040" y="2066760"/>
            <a:chExt cx="3092040" cy="1382040"/>
          </a:xfrm>
        </p:grpSpPr>
        <p:sp>
          <p:nvSpPr>
            <p:cNvPr id="304" name="Freeform 13"/>
            <p:cNvSpPr/>
            <p:nvPr/>
          </p:nvSpPr>
          <p:spPr>
            <a:xfrm>
              <a:off x="3508200" y="2066760"/>
              <a:ext cx="1855440" cy="460440"/>
            </a:xfrm>
            <a:custGeom>
              <a:avLst/>
              <a:gdLst/>
              <a:ahLst/>
              <a:rect l="l" t="t" r="r" b="b"/>
              <a:pathLst>
                <a:path w="1169" h="387">
                  <a:moveTo>
                    <a:pt x="0" y="387"/>
                  </a:moveTo>
                  <a:lnTo>
                    <a:pt x="782" y="387"/>
                  </a:lnTo>
                  <a:lnTo>
                    <a:pt x="1169" y="0"/>
                  </a:lnTo>
                  <a:lnTo>
                    <a:pt x="387" y="0"/>
                  </a:lnTo>
                  <a:lnTo>
                    <a:pt x="0" y="387"/>
                  </a:lnTo>
                  <a:close/>
                </a:path>
              </a:pathLst>
            </a:custGeom>
            <a:solidFill>
              <a:srgbClr val="ff6699"/>
            </a:solidFill>
            <a:ln w="0">
              <a:noFill/>
            </a:ln>
          </p:spPr>
          <p:style>
            <a:lnRef idx="0"/>
            <a:fillRef idx="0"/>
            <a:effectRef idx="0"/>
            <a:fontRef idx="minor"/>
          </p:style>
        </p:sp>
        <p:sp>
          <p:nvSpPr>
            <p:cNvPr id="305" name="Freeform 14"/>
            <p:cNvSpPr/>
            <p:nvPr/>
          </p:nvSpPr>
          <p:spPr>
            <a:xfrm>
              <a:off x="3508200" y="2066760"/>
              <a:ext cx="1855440" cy="460440"/>
            </a:xfrm>
            <a:custGeom>
              <a:avLst/>
              <a:gdLst/>
              <a:ahLst/>
              <a:rect l="l" t="t" r="r" b="b"/>
              <a:pathLst>
                <a:path w="1169" h="387">
                  <a:moveTo>
                    <a:pt x="0" y="387"/>
                  </a:moveTo>
                  <a:lnTo>
                    <a:pt x="782" y="387"/>
                  </a:lnTo>
                  <a:lnTo>
                    <a:pt x="1169" y="0"/>
                  </a:lnTo>
                  <a:lnTo>
                    <a:pt x="387" y="0"/>
                  </a:lnTo>
                  <a:lnTo>
                    <a:pt x="0" y="387"/>
                  </a:lnTo>
                </a:path>
              </a:pathLst>
            </a:custGeom>
            <a:noFill/>
            <a:ln w="6350">
              <a:solidFill>
                <a:srgbClr val="000000"/>
              </a:solidFill>
              <a:round/>
            </a:ln>
          </p:spPr>
          <p:style>
            <a:lnRef idx="0"/>
            <a:fillRef idx="0"/>
            <a:effectRef idx="0"/>
            <a:fontRef idx="minor"/>
          </p:style>
        </p:sp>
        <p:sp>
          <p:nvSpPr>
            <p:cNvPr id="306" name="Freeform 15"/>
            <p:cNvSpPr/>
            <p:nvPr/>
          </p:nvSpPr>
          <p:spPr>
            <a:xfrm>
              <a:off x="4749840" y="2066760"/>
              <a:ext cx="1236240" cy="1382040"/>
            </a:xfrm>
            <a:custGeom>
              <a:avLst/>
              <a:gdLst/>
              <a:ahLst/>
              <a:rect l="l" t="t" r="r" b="b"/>
              <a:pathLst>
                <a:path w="779" h="1161">
                  <a:moveTo>
                    <a:pt x="0" y="387"/>
                  </a:moveTo>
                  <a:lnTo>
                    <a:pt x="392" y="1161"/>
                  </a:lnTo>
                  <a:lnTo>
                    <a:pt x="779" y="774"/>
                  </a:lnTo>
                  <a:lnTo>
                    <a:pt x="387" y="0"/>
                  </a:lnTo>
                  <a:lnTo>
                    <a:pt x="0" y="387"/>
                  </a:lnTo>
                  <a:close/>
                </a:path>
              </a:pathLst>
            </a:custGeom>
            <a:solidFill>
              <a:srgbClr val="ff6699"/>
            </a:solidFill>
            <a:ln w="0">
              <a:noFill/>
            </a:ln>
          </p:spPr>
          <p:style>
            <a:lnRef idx="0"/>
            <a:fillRef idx="0"/>
            <a:effectRef idx="0"/>
            <a:fontRef idx="minor"/>
          </p:style>
        </p:sp>
        <p:sp>
          <p:nvSpPr>
            <p:cNvPr id="307" name="Freeform 16"/>
            <p:cNvSpPr/>
            <p:nvPr/>
          </p:nvSpPr>
          <p:spPr>
            <a:xfrm>
              <a:off x="4749840" y="2066760"/>
              <a:ext cx="1236240" cy="1382040"/>
            </a:xfrm>
            <a:custGeom>
              <a:avLst/>
              <a:gdLst/>
              <a:ahLst/>
              <a:rect l="l" t="t" r="r" b="b"/>
              <a:pathLst>
                <a:path w="779" h="1161">
                  <a:moveTo>
                    <a:pt x="0" y="387"/>
                  </a:moveTo>
                  <a:lnTo>
                    <a:pt x="392" y="1161"/>
                  </a:lnTo>
                  <a:lnTo>
                    <a:pt x="779" y="774"/>
                  </a:lnTo>
                  <a:lnTo>
                    <a:pt x="387" y="0"/>
                  </a:lnTo>
                  <a:lnTo>
                    <a:pt x="0" y="387"/>
                  </a:lnTo>
                </a:path>
              </a:pathLst>
            </a:custGeom>
            <a:noFill/>
            <a:ln w="6350">
              <a:solidFill>
                <a:srgbClr val="000000"/>
              </a:solidFill>
              <a:round/>
            </a:ln>
          </p:spPr>
          <p:style>
            <a:lnRef idx="0"/>
            <a:fillRef idx="0"/>
            <a:effectRef idx="0"/>
            <a:fontRef idx="minor"/>
          </p:style>
        </p:sp>
        <p:sp>
          <p:nvSpPr>
            <p:cNvPr id="308" name="Freeform 17"/>
            <p:cNvSpPr/>
            <p:nvPr/>
          </p:nvSpPr>
          <p:spPr>
            <a:xfrm>
              <a:off x="2894040" y="2527560"/>
              <a:ext cx="2477880" cy="921240"/>
            </a:xfrm>
            <a:custGeom>
              <a:avLst/>
              <a:gdLst/>
              <a:ahLst/>
              <a:rect l="l" t="t" r="r" b="b"/>
              <a:pathLst>
                <a:path w="1561" h="774">
                  <a:moveTo>
                    <a:pt x="387" y="0"/>
                  </a:moveTo>
                  <a:lnTo>
                    <a:pt x="1169" y="0"/>
                  </a:lnTo>
                  <a:lnTo>
                    <a:pt x="1561" y="774"/>
                  </a:lnTo>
                  <a:lnTo>
                    <a:pt x="0" y="774"/>
                  </a:lnTo>
                  <a:lnTo>
                    <a:pt x="387" y="0"/>
                  </a:lnTo>
                  <a:close/>
                </a:path>
              </a:pathLst>
            </a:custGeom>
            <a:solidFill>
              <a:srgbClr val="ff0000"/>
            </a:solidFill>
            <a:ln w="0">
              <a:noFill/>
            </a:ln>
          </p:spPr>
          <p:style>
            <a:lnRef idx="0"/>
            <a:fillRef idx="0"/>
            <a:effectRef idx="0"/>
            <a:fontRef idx="minor"/>
          </p:style>
        </p:sp>
        <p:sp>
          <p:nvSpPr>
            <p:cNvPr id="309" name="Freeform 18"/>
            <p:cNvSpPr/>
            <p:nvPr/>
          </p:nvSpPr>
          <p:spPr>
            <a:xfrm>
              <a:off x="2894040" y="2527560"/>
              <a:ext cx="2477880" cy="921240"/>
            </a:xfrm>
            <a:custGeom>
              <a:avLst/>
              <a:gdLst/>
              <a:ahLst/>
              <a:rect l="l" t="t" r="r" b="b"/>
              <a:pathLst>
                <a:path w="1561" h="774">
                  <a:moveTo>
                    <a:pt x="387" y="0"/>
                  </a:moveTo>
                  <a:lnTo>
                    <a:pt x="1169" y="0"/>
                  </a:lnTo>
                  <a:lnTo>
                    <a:pt x="1561" y="774"/>
                  </a:lnTo>
                  <a:lnTo>
                    <a:pt x="0" y="774"/>
                  </a:lnTo>
                  <a:lnTo>
                    <a:pt x="387" y="0"/>
                  </a:lnTo>
                </a:path>
              </a:pathLst>
            </a:custGeom>
            <a:noFill/>
            <a:ln w="6350">
              <a:solidFill>
                <a:srgbClr val="000000"/>
              </a:solidFill>
              <a:round/>
            </a:ln>
          </p:spPr>
          <p:style>
            <a:lnRef idx="0"/>
            <a:fillRef idx="0"/>
            <a:effectRef idx="0"/>
            <a:fontRef idx="minor"/>
          </p:style>
        </p:sp>
      </p:grpSp>
      <p:grpSp>
        <p:nvGrpSpPr>
          <p:cNvPr id="310" name="Group 20"/>
          <p:cNvGrpSpPr/>
          <p:nvPr/>
        </p:nvGrpSpPr>
        <p:grpSpPr>
          <a:xfrm>
            <a:off x="3508200" y="951480"/>
            <a:ext cx="1855800" cy="1397520"/>
            <a:chOff x="3508200" y="951480"/>
            <a:chExt cx="1855800" cy="1397520"/>
          </a:xfrm>
        </p:grpSpPr>
        <p:sp>
          <p:nvSpPr>
            <p:cNvPr id="311" name="Freeform 21"/>
            <p:cNvSpPr/>
            <p:nvPr/>
          </p:nvSpPr>
          <p:spPr>
            <a:xfrm>
              <a:off x="4129200" y="951480"/>
              <a:ext cx="1234800" cy="1397520"/>
            </a:xfrm>
            <a:custGeom>
              <a:avLst/>
              <a:gdLst/>
              <a:ahLst/>
              <a:rect l="l" t="t" r="r" b="b"/>
              <a:pathLst>
                <a:path w="778" h="1174">
                  <a:moveTo>
                    <a:pt x="0" y="387"/>
                  </a:moveTo>
                  <a:lnTo>
                    <a:pt x="391" y="1174"/>
                  </a:lnTo>
                  <a:lnTo>
                    <a:pt x="778" y="787"/>
                  </a:lnTo>
                  <a:lnTo>
                    <a:pt x="383" y="0"/>
                  </a:lnTo>
                  <a:lnTo>
                    <a:pt x="0" y="387"/>
                  </a:lnTo>
                  <a:close/>
                </a:path>
              </a:pathLst>
            </a:custGeom>
            <a:solidFill>
              <a:srgbClr val="ffff00"/>
            </a:solidFill>
            <a:ln w="0">
              <a:noFill/>
            </a:ln>
          </p:spPr>
          <p:style>
            <a:lnRef idx="0"/>
            <a:fillRef idx="0"/>
            <a:effectRef idx="0"/>
            <a:fontRef idx="minor"/>
          </p:style>
        </p:sp>
        <p:sp>
          <p:nvSpPr>
            <p:cNvPr id="312" name="Freeform 22"/>
            <p:cNvSpPr/>
            <p:nvPr/>
          </p:nvSpPr>
          <p:spPr>
            <a:xfrm>
              <a:off x="4129200" y="951480"/>
              <a:ext cx="1234800" cy="1397520"/>
            </a:xfrm>
            <a:custGeom>
              <a:avLst/>
              <a:gdLst/>
              <a:ahLst/>
              <a:rect l="l" t="t" r="r" b="b"/>
              <a:pathLst>
                <a:path w="778" h="1174">
                  <a:moveTo>
                    <a:pt x="0" y="387"/>
                  </a:moveTo>
                  <a:lnTo>
                    <a:pt x="391" y="1174"/>
                  </a:lnTo>
                  <a:lnTo>
                    <a:pt x="778" y="787"/>
                  </a:lnTo>
                  <a:lnTo>
                    <a:pt x="383" y="0"/>
                  </a:lnTo>
                  <a:lnTo>
                    <a:pt x="0" y="387"/>
                  </a:lnTo>
                </a:path>
              </a:pathLst>
            </a:custGeom>
            <a:solidFill>
              <a:srgbClr val="ffff00"/>
            </a:solidFill>
            <a:ln w="6350">
              <a:solidFill>
                <a:srgbClr val="000000"/>
              </a:solidFill>
              <a:round/>
            </a:ln>
          </p:spPr>
          <p:style>
            <a:lnRef idx="0"/>
            <a:fillRef idx="0"/>
            <a:effectRef idx="0"/>
            <a:fontRef idx="minor"/>
          </p:style>
        </p:sp>
        <p:sp>
          <p:nvSpPr>
            <p:cNvPr id="313" name="Freeform 23"/>
            <p:cNvSpPr/>
            <p:nvPr/>
          </p:nvSpPr>
          <p:spPr>
            <a:xfrm>
              <a:off x="3508200" y="1411920"/>
              <a:ext cx="1240920" cy="936720"/>
            </a:xfrm>
            <a:custGeom>
              <a:avLst/>
              <a:gdLst/>
              <a:ahLst/>
              <a:rect l="l" t="t" r="r" b="b"/>
              <a:pathLst>
                <a:path w="782" h="787">
                  <a:moveTo>
                    <a:pt x="391" y="0"/>
                  </a:moveTo>
                  <a:lnTo>
                    <a:pt x="782" y="787"/>
                  </a:lnTo>
                  <a:lnTo>
                    <a:pt x="0" y="787"/>
                  </a:lnTo>
                  <a:lnTo>
                    <a:pt x="391" y="0"/>
                  </a:lnTo>
                  <a:close/>
                </a:path>
              </a:pathLst>
            </a:custGeom>
            <a:solidFill>
              <a:srgbClr val="ffff00"/>
            </a:solidFill>
            <a:ln w="0">
              <a:noFill/>
            </a:ln>
          </p:spPr>
          <p:style>
            <a:lnRef idx="0"/>
            <a:fillRef idx="0"/>
            <a:effectRef idx="0"/>
            <a:fontRef idx="minor"/>
          </p:style>
        </p:sp>
        <p:sp>
          <p:nvSpPr>
            <p:cNvPr id="314" name="Freeform 24"/>
            <p:cNvSpPr/>
            <p:nvPr/>
          </p:nvSpPr>
          <p:spPr>
            <a:xfrm>
              <a:off x="3508200" y="1411920"/>
              <a:ext cx="1240920" cy="936720"/>
            </a:xfrm>
            <a:custGeom>
              <a:avLst/>
              <a:gdLst/>
              <a:ahLst/>
              <a:rect l="l" t="t" r="r" b="b"/>
              <a:pathLst>
                <a:path w="782" h="787">
                  <a:moveTo>
                    <a:pt x="391" y="0"/>
                  </a:moveTo>
                  <a:lnTo>
                    <a:pt x="782" y="787"/>
                  </a:lnTo>
                  <a:lnTo>
                    <a:pt x="0" y="787"/>
                  </a:lnTo>
                  <a:lnTo>
                    <a:pt x="391" y="0"/>
                  </a:lnTo>
                </a:path>
              </a:pathLst>
            </a:custGeom>
            <a:solidFill>
              <a:srgbClr val="ffff00"/>
            </a:solidFill>
            <a:ln w="6350">
              <a:solidFill>
                <a:srgbClr val="000000"/>
              </a:solidFill>
              <a:round/>
            </a:ln>
          </p:spPr>
          <p:style>
            <a:lnRef idx="0"/>
            <a:fillRef idx="0"/>
            <a:effectRef idx="0"/>
            <a:fontRef idx="minor"/>
          </p:style>
        </p:sp>
      </p:grpSp>
      <p:sp>
        <p:nvSpPr>
          <p:cNvPr id="315" name="4 Rectángulo"/>
          <p:cNvSpPr/>
          <p:nvPr/>
        </p:nvSpPr>
        <p:spPr>
          <a:xfrm>
            <a:off x="250920" y="1457280"/>
            <a:ext cx="36007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s-ES" sz="1800" spc="-1" strike="noStrike">
                <a:solidFill>
                  <a:srgbClr val="ffffff"/>
                </a:solidFill>
                <a:latin typeface="Arial"/>
                <a:ea typeface="DejaVu Sans"/>
              </a:rPr>
              <a:t>Fundamentos de seguridad.</a:t>
            </a:r>
            <a:endParaRPr b="0" lang="en-GB" sz="1800" spc="-1" strike="noStrike">
              <a:latin typeface="Arial"/>
            </a:endParaRPr>
          </a:p>
        </p:txBody>
      </p:sp>
      <p:sp>
        <p:nvSpPr>
          <p:cNvPr id="316" name="5 Rectángulo"/>
          <p:cNvSpPr/>
          <p:nvPr/>
        </p:nvSpPr>
        <p:spPr>
          <a:xfrm>
            <a:off x="514440" y="2754000"/>
            <a:ext cx="24242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1800" spc="-1" strike="noStrike">
                <a:solidFill>
                  <a:srgbClr val="ffffff"/>
                </a:solidFill>
                <a:latin typeface="Arial"/>
                <a:ea typeface="DejaVu Sans"/>
              </a:rPr>
              <a:t>Normas de seguridad.</a:t>
            </a:r>
            <a:endParaRPr b="0" lang="en-GB" sz="1800" spc="-1" strike="noStrike">
              <a:latin typeface="Arial"/>
            </a:endParaRPr>
          </a:p>
        </p:txBody>
      </p:sp>
      <p:sp>
        <p:nvSpPr>
          <p:cNvPr id="317" name="Rectangle 2"/>
          <p:cNvSpPr/>
          <p:nvPr/>
        </p:nvSpPr>
        <p:spPr>
          <a:xfrm>
            <a:off x="1042920" y="237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800" spc="-1" strike="noStrike">
                <a:solidFill>
                  <a:srgbClr val="ffffff"/>
                </a:solidFill>
                <a:latin typeface="Arial"/>
                <a:ea typeface="DejaVu Sans"/>
              </a:rPr>
              <a:t>Normas de seguridad, categorías</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 Box 10"/>
          <p:cNvSpPr/>
          <p:nvPr/>
        </p:nvSpPr>
        <p:spPr>
          <a:xfrm>
            <a:off x="71640" y="3650760"/>
            <a:ext cx="2952360" cy="146196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1" i="1" lang="es-ES" sz="1800" spc="-1" strike="noStrike">
                <a:solidFill>
                  <a:srgbClr val="007eea"/>
                </a:solidFill>
                <a:latin typeface="Arial"/>
                <a:ea typeface="DejaVu Sans"/>
              </a:rPr>
              <a:t>Fundamentos de seguridad, objetivo y los principios, para proteger a las personas</a:t>
            </a:r>
            <a:endParaRPr b="0" lang="en-GB" sz="1800" spc="-1" strike="noStrike">
              <a:latin typeface="Arial"/>
            </a:endParaRPr>
          </a:p>
          <a:p>
            <a:pPr algn="ctr">
              <a:lnSpc>
                <a:spcPct val="100000"/>
              </a:lnSpc>
            </a:pPr>
            <a:r>
              <a:rPr b="1" i="1" lang="es-ES" sz="1800" spc="-1" strike="noStrike">
                <a:solidFill>
                  <a:srgbClr val="007eea"/>
                </a:solidFill>
                <a:latin typeface="Arial"/>
                <a:ea typeface="DejaVu Sans"/>
              </a:rPr>
              <a:t>y el medio ambiente</a:t>
            </a:r>
            <a:endParaRPr b="0" lang="en-GB" sz="1800" spc="-1" strike="noStrike">
              <a:latin typeface="Arial"/>
            </a:endParaRPr>
          </a:p>
        </p:txBody>
      </p:sp>
      <p:sp>
        <p:nvSpPr>
          <p:cNvPr id="319" name="Text Box 12"/>
          <p:cNvSpPr/>
          <p:nvPr/>
        </p:nvSpPr>
        <p:spPr>
          <a:xfrm>
            <a:off x="3348000" y="3579840"/>
            <a:ext cx="3311280" cy="146196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ff0000"/>
                </a:solidFill>
                <a:latin typeface="Arial"/>
                <a:ea typeface="DejaVu Sans"/>
              </a:rPr>
              <a:t>Requisitos que</a:t>
            </a:r>
            <a:endParaRPr b="0" lang="en-GB" sz="1800" spc="-1" strike="noStrike">
              <a:latin typeface="Arial"/>
            </a:endParaRPr>
          </a:p>
          <a:p>
            <a:pPr algn="ctr">
              <a:lnSpc>
                <a:spcPct val="100000"/>
              </a:lnSpc>
            </a:pPr>
            <a:r>
              <a:rPr b="0" i="1" lang="es-ES" sz="1800" spc="-1" strike="noStrike">
                <a:solidFill>
                  <a:srgbClr val="ff0000"/>
                </a:solidFill>
                <a:latin typeface="Arial"/>
                <a:ea typeface="DejaVu Sans"/>
              </a:rPr>
              <a:t>deben cumplirse para asegurar la</a:t>
            </a:r>
            <a:endParaRPr b="0" lang="en-GB" sz="1800" spc="-1" strike="noStrike">
              <a:latin typeface="Arial"/>
            </a:endParaRPr>
          </a:p>
          <a:p>
            <a:pPr algn="ctr">
              <a:lnSpc>
                <a:spcPct val="100000"/>
              </a:lnSpc>
            </a:pPr>
            <a:r>
              <a:rPr b="0" i="1" lang="es-ES" sz="1800" spc="-1" strike="noStrike">
                <a:solidFill>
                  <a:srgbClr val="ff0000"/>
                </a:solidFill>
                <a:latin typeface="Arial"/>
                <a:ea typeface="DejaVu Sans"/>
              </a:rPr>
              <a:t>protección de las personas</a:t>
            </a:r>
            <a:endParaRPr b="0" lang="en-GB" sz="1800" spc="-1" strike="noStrike">
              <a:latin typeface="Arial"/>
            </a:endParaRPr>
          </a:p>
          <a:p>
            <a:pPr algn="ctr">
              <a:lnSpc>
                <a:spcPct val="100000"/>
              </a:lnSpc>
            </a:pPr>
            <a:r>
              <a:rPr b="0" i="1" lang="es-ES" sz="1800" spc="-1" strike="noStrike">
                <a:solidFill>
                  <a:srgbClr val="ff0000"/>
                </a:solidFill>
                <a:latin typeface="Arial"/>
                <a:ea typeface="DejaVu Sans"/>
              </a:rPr>
              <a:t>y el medio ambiente.</a:t>
            </a:r>
            <a:endParaRPr b="0" lang="en-GB" sz="1800" spc="-1" strike="noStrike">
              <a:latin typeface="Arial"/>
            </a:endParaRPr>
          </a:p>
        </p:txBody>
      </p:sp>
      <p:sp>
        <p:nvSpPr>
          <p:cNvPr id="320" name="Text Box 13"/>
          <p:cNvSpPr/>
          <p:nvPr/>
        </p:nvSpPr>
        <p:spPr>
          <a:xfrm>
            <a:off x="6732000" y="3598200"/>
            <a:ext cx="2376000" cy="118764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b050"/>
                </a:solidFill>
                <a:latin typeface="Arial"/>
                <a:ea typeface="DejaVu Sans"/>
              </a:rPr>
              <a:t>Recomendaciones para cumplir los requisitos y buenas practicas</a:t>
            </a:r>
            <a:endParaRPr b="0" lang="en-GB" sz="1800" spc="-1" strike="noStrike">
              <a:latin typeface="Arial"/>
            </a:endParaRPr>
          </a:p>
        </p:txBody>
      </p:sp>
      <p:pic>
        <p:nvPicPr>
          <p:cNvPr id="321" name="Picture 6" descr=""/>
          <p:cNvPicPr/>
          <p:nvPr/>
        </p:nvPicPr>
        <p:blipFill>
          <a:blip r:embed="rId1"/>
          <a:stretch/>
        </p:blipFill>
        <p:spPr>
          <a:xfrm>
            <a:off x="4075200" y="1395360"/>
            <a:ext cx="1864800" cy="1976040"/>
          </a:xfrm>
          <a:prstGeom prst="rect">
            <a:avLst/>
          </a:prstGeom>
          <a:ln w="9525">
            <a:solidFill>
              <a:srgbClr val="000000"/>
            </a:solidFill>
            <a:miter/>
          </a:ln>
        </p:spPr>
      </p:pic>
      <p:sp>
        <p:nvSpPr>
          <p:cNvPr id="322" name="Rectangle 2"/>
          <p:cNvSpPr/>
          <p:nvPr/>
        </p:nvSpPr>
        <p:spPr>
          <a:xfrm>
            <a:off x="1042920" y="237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800" spc="-1" strike="noStrike">
                <a:solidFill>
                  <a:srgbClr val="ffffff"/>
                </a:solidFill>
                <a:latin typeface="Arial"/>
                <a:ea typeface="DejaVu Sans"/>
              </a:rPr>
              <a:t>Normas de seguridad, categorías</a:t>
            </a:r>
            <a:endParaRPr b="0" lang="en-GB" sz="2800" spc="-1" strike="noStrike">
              <a:latin typeface="Arial"/>
            </a:endParaRPr>
          </a:p>
        </p:txBody>
      </p:sp>
      <p:pic>
        <p:nvPicPr>
          <p:cNvPr id="323" name="Picture 16" descr=""/>
          <p:cNvPicPr/>
          <p:nvPr/>
        </p:nvPicPr>
        <p:blipFill>
          <a:blip r:embed="rId2"/>
          <a:stretch/>
        </p:blipFill>
        <p:spPr>
          <a:xfrm>
            <a:off x="1071720" y="1383480"/>
            <a:ext cx="1771200" cy="1971360"/>
          </a:xfrm>
          <a:prstGeom prst="rect">
            <a:avLst/>
          </a:prstGeom>
          <a:ln w="0">
            <a:noFill/>
          </a:ln>
        </p:spPr>
      </p:pic>
      <p:pic>
        <p:nvPicPr>
          <p:cNvPr id="324" name="Picture 17" descr=""/>
          <p:cNvPicPr/>
          <p:nvPr/>
        </p:nvPicPr>
        <p:blipFill>
          <a:blip r:embed="rId3"/>
          <a:stretch/>
        </p:blipFill>
        <p:spPr>
          <a:xfrm>
            <a:off x="6948360" y="1383480"/>
            <a:ext cx="1761840" cy="1971360"/>
          </a:xfrm>
          <a:prstGeom prst="rect">
            <a:avLst/>
          </a:prstGeom>
          <a:ln w="0">
            <a:noFill/>
          </a:ln>
        </p:spPr>
      </p:pic>
      <p:pic>
        <p:nvPicPr>
          <p:cNvPr id="325" name="" descr=""/>
          <p:cNvPicPr/>
          <p:nvPr/>
        </p:nvPicPr>
        <p:blipFill>
          <a:blip r:embed="rId4"/>
          <a:stretch/>
        </p:blipFill>
        <p:spPr>
          <a:xfrm>
            <a:off x="180000" y="762120"/>
            <a:ext cx="8820000" cy="2837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Rectangle 4"/>
          <p:cNvSpPr/>
          <p:nvPr/>
        </p:nvSpPr>
        <p:spPr>
          <a:xfrm>
            <a:off x="827640" y="118440"/>
            <a:ext cx="7849800" cy="627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ffff"/>
                </a:solidFill>
                <a:latin typeface="Arial"/>
                <a:ea typeface="DejaVu Sans"/>
              </a:rPr>
              <a:t>Estructura de la Colección de Normas de Seguridad del OIEA</a:t>
            </a:r>
            <a:endParaRPr b="0" lang="en-GB" sz="2400" spc="-1" strike="noStrike">
              <a:latin typeface="Arial"/>
            </a:endParaRPr>
          </a:p>
        </p:txBody>
      </p:sp>
      <p:pic>
        <p:nvPicPr>
          <p:cNvPr id="327" name="Picture 7" descr=""/>
          <p:cNvPicPr/>
          <p:nvPr/>
        </p:nvPicPr>
        <p:blipFill>
          <a:blip r:embed="rId1"/>
          <a:stretch/>
        </p:blipFill>
        <p:spPr>
          <a:xfrm>
            <a:off x="874080" y="907560"/>
            <a:ext cx="7441920" cy="41839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1 Imagen" descr=""/>
          <p:cNvPicPr/>
          <p:nvPr/>
        </p:nvPicPr>
        <p:blipFill>
          <a:blip r:embed="rId1"/>
          <a:stretch/>
        </p:blipFill>
        <p:spPr>
          <a:xfrm>
            <a:off x="755640" y="1154160"/>
            <a:ext cx="7989480" cy="3577320"/>
          </a:xfrm>
          <a:prstGeom prst="rect">
            <a:avLst/>
          </a:prstGeom>
          <a:ln w="0">
            <a:noFill/>
          </a:ln>
        </p:spPr>
      </p:pic>
      <p:sp>
        <p:nvSpPr>
          <p:cNvPr id="329" name="Rectangle 4"/>
          <p:cNvSpPr/>
          <p:nvPr/>
        </p:nvSpPr>
        <p:spPr>
          <a:xfrm>
            <a:off x="895320" y="202680"/>
            <a:ext cx="7849800" cy="627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ffff"/>
                </a:solidFill>
                <a:latin typeface="Arial"/>
                <a:ea typeface="DejaVu Sans"/>
              </a:rPr>
              <a:t>Nueva estructura de las normas de seguridad</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30" name="3 Grupo"/>
          <p:cNvGrpSpPr/>
          <p:nvPr/>
        </p:nvGrpSpPr>
        <p:grpSpPr>
          <a:xfrm>
            <a:off x="142920" y="624960"/>
            <a:ext cx="4378320" cy="4266000"/>
            <a:chOff x="142920" y="624960"/>
            <a:chExt cx="4378320" cy="4266000"/>
          </a:xfrm>
        </p:grpSpPr>
        <p:sp>
          <p:nvSpPr>
            <p:cNvPr id="331"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332"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333"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334"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335"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336"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337"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338"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339"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340"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341" name="33 Grupo"/>
          <p:cNvGrpSpPr/>
          <p:nvPr/>
        </p:nvGrpSpPr>
        <p:grpSpPr>
          <a:xfrm>
            <a:off x="4635360" y="750240"/>
            <a:ext cx="4293720" cy="4046400"/>
            <a:chOff x="4635360" y="750240"/>
            <a:chExt cx="4293720" cy="4046400"/>
          </a:xfrm>
        </p:grpSpPr>
        <p:sp>
          <p:nvSpPr>
            <p:cNvPr id="342"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343" name="4 Grupo"/>
            <p:cNvGrpSpPr/>
            <p:nvPr/>
          </p:nvGrpSpPr>
          <p:grpSpPr>
            <a:xfrm>
              <a:off x="4683960" y="798120"/>
              <a:ext cx="4213800" cy="3887640"/>
              <a:chOff x="4683960" y="798120"/>
              <a:chExt cx="4213800" cy="3887640"/>
            </a:xfrm>
          </p:grpSpPr>
          <p:sp>
            <p:nvSpPr>
              <p:cNvPr id="344"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345"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346"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347"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348"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349"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350"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351"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352"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353" name="Oval 1"/>
          <p:cNvSpPr/>
          <p:nvPr/>
        </p:nvSpPr>
        <p:spPr>
          <a:xfrm>
            <a:off x="77760" y="100620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itle 1"/>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202" name="Content Placeholder 2"/>
          <p:cNvSpPr/>
          <p:nvPr/>
        </p:nvSpPr>
        <p:spPr>
          <a:xfrm>
            <a:off x="180000" y="699480"/>
            <a:ext cx="878076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Conocer el sistema de normas del OIEA.</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Identificar los principales Documentos de Requisitos Generales de Seguridad (GSR).</a:t>
            </a:r>
            <a:endParaRPr b="0" lang="en-GB" sz="2600" spc="-1" strike="noStrike">
              <a:latin typeface="Arial"/>
            </a:endParaRPr>
          </a:p>
        </p:txBody>
      </p:sp>
      <p:sp>
        <p:nvSpPr>
          <p:cNvPr id="203" name="Slide Number Placeholder 3"/>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07AAE240-0544-4208-8E31-C381A880A8E1}"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6 CuadroTexto"/>
          <p:cNvSpPr/>
          <p:nvPr/>
        </p:nvSpPr>
        <p:spPr>
          <a:xfrm>
            <a:off x="687600" y="3759840"/>
            <a:ext cx="74808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ffffff"/>
                </a:solidFill>
                <a:latin typeface="Arial"/>
                <a:ea typeface="DejaVu Sans"/>
              </a:rPr>
              <a:t>2010</a:t>
            </a:r>
            <a:endParaRPr b="0" lang="en-GB" sz="2000" spc="-1" strike="noStrike">
              <a:latin typeface="Arial"/>
            </a:endParaRPr>
          </a:p>
        </p:txBody>
      </p:sp>
      <p:sp>
        <p:nvSpPr>
          <p:cNvPr id="355" name="11 CuadroTexto"/>
          <p:cNvSpPr/>
          <p:nvPr/>
        </p:nvSpPr>
        <p:spPr>
          <a:xfrm>
            <a:off x="1214280" y="0"/>
            <a:ext cx="733536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00"/>
              </a:spcBef>
            </a:pPr>
            <a:r>
              <a:rPr b="1" lang="es-ES" sz="2000" spc="-1" strike="noStrike">
                <a:solidFill>
                  <a:srgbClr val="ffffff"/>
                </a:solidFill>
                <a:latin typeface="Arial"/>
                <a:ea typeface="DejaVu Sans"/>
              </a:rPr>
              <a:t>Parte 1. Marco Gubernamental y Regulatorio para la seguridad</a:t>
            </a:r>
            <a:endParaRPr b="0" lang="en-GB" sz="2000" spc="-1" strike="noStrike">
              <a:latin typeface="Arial"/>
            </a:endParaRPr>
          </a:p>
        </p:txBody>
      </p:sp>
      <p:pic>
        <p:nvPicPr>
          <p:cNvPr id="356" name="Imagen 1" descr=""/>
          <p:cNvPicPr/>
          <p:nvPr/>
        </p:nvPicPr>
        <p:blipFill>
          <a:blip r:embed="rId1"/>
          <a:stretch/>
        </p:blipFill>
        <p:spPr>
          <a:xfrm>
            <a:off x="160200" y="959760"/>
            <a:ext cx="2323800" cy="2583360"/>
          </a:xfrm>
          <a:prstGeom prst="rect">
            <a:avLst/>
          </a:prstGeom>
          <a:ln w="9525">
            <a:solidFill>
              <a:srgbClr val="000000"/>
            </a:solidFill>
            <a:miter/>
          </a:ln>
        </p:spPr>
      </p:pic>
      <p:sp>
        <p:nvSpPr>
          <p:cNvPr id="357" name="Rectangle 3"/>
          <p:cNvSpPr/>
          <p:nvPr/>
        </p:nvSpPr>
        <p:spPr>
          <a:xfrm>
            <a:off x="2627280" y="946440"/>
            <a:ext cx="6337080" cy="346068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s-ES" sz="2000" spc="-1" strike="noStrike">
                <a:solidFill>
                  <a:srgbClr val="ffffff"/>
                </a:solidFill>
                <a:latin typeface="Arial"/>
                <a:ea typeface="DejaVu Sans"/>
              </a:rPr>
              <a:t>Objetivos.</a:t>
            </a:r>
            <a:endParaRPr b="0" lang="en-GB" sz="2000" spc="-1" strike="noStrike">
              <a:latin typeface="Arial"/>
            </a:endParaRPr>
          </a:p>
          <a:p>
            <a:pPr>
              <a:lnSpc>
                <a:spcPct val="100000"/>
              </a:lnSpc>
              <a:tabLst>
                <a:tab algn="l" pos="0"/>
              </a:tabLst>
            </a:pPr>
            <a:endParaRPr b="0" lang="en-GB" sz="2000" spc="-1" strike="noStrike">
              <a:latin typeface="Arial"/>
            </a:endParaRPr>
          </a:p>
          <a:p>
            <a:pPr>
              <a:lnSpc>
                <a:spcPct val="100000"/>
              </a:lnSpc>
              <a:tabLst>
                <a:tab algn="l" pos="0"/>
              </a:tabLst>
            </a:pPr>
            <a:r>
              <a:rPr b="1" lang="es-ES" sz="2000" spc="-1" strike="noStrike">
                <a:solidFill>
                  <a:srgbClr val="ffffff"/>
                </a:solidFill>
                <a:latin typeface="Arial"/>
                <a:ea typeface="DejaVu Sans"/>
              </a:rPr>
              <a:t>El GSR Parte 1, establece requisitos con respecto al marco gubernamental, legal y regulatorio para la seguridad y especifica la responsabilidad y las funciones del organismo regulador.</a:t>
            </a:r>
            <a:r>
              <a:rPr b="0" lang="es-ES" sz="2000" spc="-1" strike="noStrike">
                <a:solidFill>
                  <a:srgbClr val="ffffff"/>
                </a:solidFill>
                <a:latin typeface="Arial"/>
                <a:ea typeface="DejaVu Sans"/>
              </a:rPr>
              <a:t> </a:t>
            </a:r>
            <a:r>
              <a:rPr b="1" lang="es-ES" sz="2000" spc="-1" strike="noStrike">
                <a:solidFill>
                  <a:srgbClr val="ffffff"/>
                </a:solidFill>
                <a:latin typeface="Arial"/>
                <a:ea typeface="DejaVu Sans"/>
              </a:rPr>
              <a:t>El marco de seguridad se establecerá para toda la gama de instalaciones y actividades, desde el uso de un número limitado de fuentes de radiación hasta un programa de energía nuclear.</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58" name="3 Grupo"/>
          <p:cNvGrpSpPr/>
          <p:nvPr/>
        </p:nvGrpSpPr>
        <p:grpSpPr>
          <a:xfrm>
            <a:off x="142920" y="624960"/>
            <a:ext cx="4378320" cy="4266000"/>
            <a:chOff x="142920" y="624960"/>
            <a:chExt cx="4378320" cy="4266000"/>
          </a:xfrm>
        </p:grpSpPr>
        <p:sp>
          <p:nvSpPr>
            <p:cNvPr id="359"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360"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361"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362"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363"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364"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365"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366"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367"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368"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369" name="33 Grupo"/>
          <p:cNvGrpSpPr/>
          <p:nvPr/>
        </p:nvGrpSpPr>
        <p:grpSpPr>
          <a:xfrm>
            <a:off x="4635360" y="750240"/>
            <a:ext cx="4293720" cy="4046400"/>
            <a:chOff x="4635360" y="750240"/>
            <a:chExt cx="4293720" cy="4046400"/>
          </a:xfrm>
        </p:grpSpPr>
        <p:sp>
          <p:nvSpPr>
            <p:cNvPr id="370"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371" name="4 Grupo"/>
            <p:cNvGrpSpPr/>
            <p:nvPr/>
          </p:nvGrpSpPr>
          <p:grpSpPr>
            <a:xfrm>
              <a:off x="4683960" y="798120"/>
              <a:ext cx="4213800" cy="3887640"/>
              <a:chOff x="4683960" y="798120"/>
              <a:chExt cx="4213800" cy="3887640"/>
            </a:xfrm>
          </p:grpSpPr>
          <p:sp>
            <p:nvSpPr>
              <p:cNvPr id="372"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373"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374"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375"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376"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377"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378"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379"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380"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381" name="Oval 1"/>
          <p:cNvSpPr/>
          <p:nvPr/>
        </p:nvSpPr>
        <p:spPr>
          <a:xfrm>
            <a:off x="77760" y="156996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2" name="Picture 9" descr=""/>
          <p:cNvPicPr/>
          <p:nvPr/>
        </p:nvPicPr>
        <p:blipFill>
          <a:blip r:embed="rId1"/>
          <a:stretch/>
        </p:blipFill>
        <p:spPr>
          <a:xfrm>
            <a:off x="250920" y="1003680"/>
            <a:ext cx="2331720" cy="3151800"/>
          </a:xfrm>
          <a:prstGeom prst="rect">
            <a:avLst/>
          </a:prstGeom>
          <a:ln w="3175">
            <a:solidFill>
              <a:srgbClr val="000000"/>
            </a:solidFill>
            <a:miter/>
          </a:ln>
        </p:spPr>
      </p:pic>
      <p:sp>
        <p:nvSpPr>
          <p:cNvPr id="383" name="6 CuadroTexto"/>
          <p:cNvSpPr/>
          <p:nvPr/>
        </p:nvSpPr>
        <p:spPr>
          <a:xfrm>
            <a:off x="977760" y="4342320"/>
            <a:ext cx="8578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400" spc="-1" strike="noStrike">
                <a:solidFill>
                  <a:srgbClr val="ffffff"/>
                </a:solidFill>
                <a:latin typeface="Arial"/>
                <a:ea typeface="DejaVu Sans"/>
              </a:rPr>
              <a:t>2016</a:t>
            </a:r>
            <a:endParaRPr b="0" lang="en-GB" sz="2400" spc="-1" strike="noStrike">
              <a:latin typeface="Arial"/>
            </a:endParaRPr>
          </a:p>
        </p:txBody>
      </p:sp>
      <p:sp>
        <p:nvSpPr>
          <p:cNvPr id="384" name="1 Título"/>
          <p:cNvSpPr/>
          <p:nvPr/>
        </p:nvSpPr>
        <p:spPr>
          <a:xfrm>
            <a:off x="824040" y="0"/>
            <a:ext cx="828000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561"/>
              </a:spcBef>
            </a:pPr>
            <a:r>
              <a:rPr b="1" lang="es-ES" sz="2800" spc="-1" strike="noStrike">
                <a:solidFill>
                  <a:srgbClr val="ffffff"/>
                </a:solidFill>
                <a:latin typeface="Arial"/>
                <a:ea typeface="DejaVu Sans"/>
              </a:rPr>
              <a:t>Parte 2. Liderazgo y Gestión de la Seguridad</a:t>
            </a:r>
            <a:endParaRPr b="0" lang="en-GB" sz="2800" spc="-1" strike="noStrike">
              <a:latin typeface="Arial"/>
            </a:endParaRPr>
          </a:p>
        </p:txBody>
      </p:sp>
      <p:sp>
        <p:nvSpPr>
          <p:cNvPr id="385" name="Rectangle 3"/>
          <p:cNvSpPr/>
          <p:nvPr/>
        </p:nvSpPr>
        <p:spPr>
          <a:xfrm>
            <a:off x="2627280" y="699480"/>
            <a:ext cx="6476760" cy="417600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n-GB" sz="2000" spc="-1" strike="noStrike">
                <a:solidFill>
                  <a:srgbClr val="ffffff"/>
                </a:solidFill>
                <a:latin typeface="Arial"/>
                <a:ea typeface="DejaVu Sans"/>
              </a:rPr>
              <a:t>Objetivos</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GSR Parte 2</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1) </a:t>
            </a:r>
            <a:r>
              <a:rPr b="0" lang="es-ES" sz="2000" spc="-1" strike="noStrike">
                <a:solidFill>
                  <a:srgbClr val="ffffff"/>
                </a:solidFill>
                <a:latin typeface="Arial"/>
                <a:ea typeface="DejaVu Sans"/>
              </a:rPr>
              <a:t>definir los requisitos para establecer, implementar, evaluar y mejorar continuamente un sistema de gestión que integra los elementos de seguridad, salud, medio ambiente, seguridad, calidad y economía, garantizando que la seguridad sea tomada en cuenta debidamente en todas las actividades de una organización</a:t>
            </a:r>
            <a:r>
              <a:rPr b="0" lang="en-GB" sz="2000" spc="-1" strike="noStrike">
                <a:solidFill>
                  <a:srgbClr val="ffffff"/>
                </a:solidFill>
                <a:latin typeface="Arial"/>
                <a:ea typeface="DejaVu Sans"/>
              </a:rPr>
              <a:t>.</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2) </a:t>
            </a:r>
            <a:r>
              <a:rPr b="0" lang="es-ES" sz="2000" spc="-1" strike="noStrike">
                <a:solidFill>
                  <a:srgbClr val="ffffff"/>
                </a:solidFill>
                <a:latin typeface="Arial"/>
                <a:ea typeface="DejaVu Sans"/>
              </a:rPr>
              <a:t>para garantizar que la seguridad no se vea comprometida, considerando las implicaciones de todas las acciones, que no están contenidas dentro de sistemas de gestión, con respecto a la seguridad en general</a:t>
            </a:r>
            <a:r>
              <a:rPr b="0" lang="en-GB" sz="2000" spc="-1" strike="noStrike">
                <a:solidFill>
                  <a:srgbClr val="ffffff"/>
                </a:solidFill>
                <a:latin typeface="Arial"/>
                <a:ea typeface="DejaVu Sans"/>
              </a:rPr>
              <a:t>.</a:t>
            </a:r>
            <a:endParaRPr b="0" lang="en-GB" sz="2000" spc="-1" strike="noStrike">
              <a:latin typeface="Arial"/>
            </a:endParaRPr>
          </a:p>
          <a:p>
            <a:pPr>
              <a:lnSpc>
                <a:spcPct val="100000"/>
              </a:lnSpc>
              <a:tabLst>
                <a:tab algn="l" pos="0"/>
              </a:tabLst>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86" name="3 Grupo"/>
          <p:cNvGrpSpPr/>
          <p:nvPr/>
        </p:nvGrpSpPr>
        <p:grpSpPr>
          <a:xfrm>
            <a:off x="142920" y="624960"/>
            <a:ext cx="4378320" cy="4266000"/>
            <a:chOff x="142920" y="624960"/>
            <a:chExt cx="4378320" cy="4266000"/>
          </a:xfrm>
        </p:grpSpPr>
        <p:sp>
          <p:nvSpPr>
            <p:cNvPr id="387"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388"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389"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390"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391"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392"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393"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394"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395"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396"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397" name="33 Grupo"/>
          <p:cNvGrpSpPr/>
          <p:nvPr/>
        </p:nvGrpSpPr>
        <p:grpSpPr>
          <a:xfrm>
            <a:off x="4635360" y="750240"/>
            <a:ext cx="4293720" cy="4046400"/>
            <a:chOff x="4635360" y="750240"/>
            <a:chExt cx="4293720" cy="4046400"/>
          </a:xfrm>
        </p:grpSpPr>
        <p:sp>
          <p:nvSpPr>
            <p:cNvPr id="398"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399" name="4 Grupo"/>
            <p:cNvGrpSpPr/>
            <p:nvPr/>
          </p:nvGrpSpPr>
          <p:grpSpPr>
            <a:xfrm>
              <a:off x="4683960" y="798120"/>
              <a:ext cx="4213800" cy="3887640"/>
              <a:chOff x="4683960" y="798120"/>
              <a:chExt cx="4213800" cy="3887640"/>
            </a:xfrm>
          </p:grpSpPr>
          <p:sp>
            <p:nvSpPr>
              <p:cNvPr id="400"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401"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402"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403"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404"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405"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406"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407"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408"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409" name="Oval 1"/>
          <p:cNvSpPr/>
          <p:nvPr/>
        </p:nvSpPr>
        <p:spPr>
          <a:xfrm>
            <a:off x="77760" y="214596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1 Título"/>
          <p:cNvSpPr/>
          <p:nvPr/>
        </p:nvSpPr>
        <p:spPr>
          <a:xfrm>
            <a:off x="1042920" y="18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Parte 3. Protección Radiológica y Seguridad de las Fuentes</a:t>
            </a:r>
            <a:r>
              <a:rPr b="1" lang="en-GB" sz="2400" spc="-1" strike="noStrike">
                <a:solidFill>
                  <a:srgbClr val="ffffff"/>
                </a:solidFill>
                <a:latin typeface="Arial"/>
                <a:ea typeface="DejaVu Sans"/>
              </a:rPr>
              <a:t>.</a:t>
            </a:r>
            <a:endParaRPr b="0" lang="en-GB" sz="2400" spc="-1" strike="noStrike">
              <a:latin typeface="Arial"/>
            </a:endParaRPr>
          </a:p>
        </p:txBody>
      </p:sp>
      <p:pic>
        <p:nvPicPr>
          <p:cNvPr id="411" name="Imagen 1" descr=""/>
          <p:cNvPicPr/>
          <p:nvPr/>
        </p:nvPicPr>
        <p:blipFill>
          <a:blip r:embed="rId1"/>
          <a:stretch/>
        </p:blipFill>
        <p:spPr>
          <a:xfrm>
            <a:off x="179280" y="1006200"/>
            <a:ext cx="2515680" cy="3293640"/>
          </a:xfrm>
          <a:prstGeom prst="rect">
            <a:avLst/>
          </a:prstGeom>
          <a:ln w="9525">
            <a:solidFill>
              <a:srgbClr val="000000"/>
            </a:solidFill>
            <a:miter/>
          </a:ln>
        </p:spPr>
      </p:pic>
      <p:sp>
        <p:nvSpPr>
          <p:cNvPr id="412" name="6 CuadroTexto"/>
          <p:cNvSpPr/>
          <p:nvPr/>
        </p:nvSpPr>
        <p:spPr>
          <a:xfrm>
            <a:off x="971640" y="4414320"/>
            <a:ext cx="8913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ffffff"/>
                </a:solidFill>
                <a:latin typeface="Arial"/>
                <a:ea typeface="DejaVu Sans"/>
              </a:rPr>
              <a:t>2014</a:t>
            </a:r>
            <a:endParaRPr b="0" lang="en-GB" sz="2400" spc="-1" strike="noStrike">
              <a:latin typeface="Arial"/>
            </a:endParaRPr>
          </a:p>
        </p:txBody>
      </p:sp>
      <p:sp>
        <p:nvSpPr>
          <p:cNvPr id="413" name="Rectangle 3"/>
          <p:cNvSpPr/>
          <p:nvPr/>
        </p:nvSpPr>
        <p:spPr>
          <a:xfrm>
            <a:off x="2771640" y="946440"/>
            <a:ext cx="6192360" cy="318672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s-ES" sz="2200" spc="-1" strike="noStrike">
                <a:solidFill>
                  <a:srgbClr val="ffffff"/>
                </a:solidFill>
                <a:latin typeface="Arial"/>
                <a:ea typeface="DejaVu Sans"/>
              </a:rPr>
              <a:t>Objetivos.</a:t>
            </a:r>
            <a:endParaRPr b="0" lang="en-GB" sz="2200" spc="-1" strike="noStrike">
              <a:latin typeface="Arial"/>
            </a:endParaRPr>
          </a:p>
          <a:p>
            <a:pPr marL="343080" indent="-342720">
              <a:lnSpc>
                <a:spcPct val="100000"/>
              </a:lnSpc>
              <a:tabLst>
                <a:tab algn="l" pos="0"/>
              </a:tabLst>
            </a:pPr>
            <a:endParaRPr b="0" lang="en-GB" sz="2200" spc="-1" strike="noStrike">
              <a:latin typeface="Arial"/>
            </a:endParaRPr>
          </a:p>
          <a:p>
            <a:pPr>
              <a:lnSpc>
                <a:spcPct val="100000"/>
              </a:lnSpc>
              <a:tabLst>
                <a:tab algn="l" pos="0"/>
              </a:tabLst>
            </a:pPr>
            <a:r>
              <a:rPr b="0" lang="es-ES" sz="2200" spc="-1" strike="noStrike">
                <a:solidFill>
                  <a:srgbClr val="ffffff"/>
                </a:solidFill>
                <a:latin typeface="Arial"/>
                <a:ea typeface="DejaVu Sans"/>
              </a:rPr>
              <a:t>El GSR Parte 3 establece requisitos para la protección de las personas y el medio ambiente contra los efectos nocivos de las radiaciones ionizantes y para la seguridad de las fuentes de radiación. Prescribe las funciones y responsabilidades del gobierno, el organismo regulador y el titular o licenciatario.</a:t>
            </a:r>
            <a:endParaRPr b="0" lang="en-GB" sz="2200" spc="-1" strike="noStrike">
              <a:latin typeface="Arial"/>
            </a:endParaRPr>
          </a:p>
          <a:p>
            <a:pPr>
              <a:lnSpc>
                <a:spcPct val="100000"/>
              </a:lnSpc>
              <a:tabLst>
                <a:tab algn="l" pos="0"/>
              </a:tabLst>
            </a:pP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14" name="3 Grupo"/>
          <p:cNvGrpSpPr/>
          <p:nvPr/>
        </p:nvGrpSpPr>
        <p:grpSpPr>
          <a:xfrm>
            <a:off x="142920" y="624960"/>
            <a:ext cx="4378320" cy="4266000"/>
            <a:chOff x="142920" y="624960"/>
            <a:chExt cx="4378320" cy="4266000"/>
          </a:xfrm>
        </p:grpSpPr>
        <p:sp>
          <p:nvSpPr>
            <p:cNvPr id="415"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416"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417"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418"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419"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420"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421"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422"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423"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424"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425" name="33 Grupo"/>
          <p:cNvGrpSpPr/>
          <p:nvPr/>
        </p:nvGrpSpPr>
        <p:grpSpPr>
          <a:xfrm>
            <a:off x="4635360" y="750240"/>
            <a:ext cx="4293720" cy="4046400"/>
            <a:chOff x="4635360" y="750240"/>
            <a:chExt cx="4293720" cy="4046400"/>
          </a:xfrm>
        </p:grpSpPr>
        <p:sp>
          <p:nvSpPr>
            <p:cNvPr id="426"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427" name="4 Grupo"/>
            <p:cNvGrpSpPr/>
            <p:nvPr/>
          </p:nvGrpSpPr>
          <p:grpSpPr>
            <a:xfrm>
              <a:off x="4683960" y="798120"/>
              <a:ext cx="4213800" cy="3887640"/>
              <a:chOff x="4683960" y="798120"/>
              <a:chExt cx="4213800" cy="3887640"/>
            </a:xfrm>
          </p:grpSpPr>
          <p:sp>
            <p:nvSpPr>
              <p:cNvPr id="428"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429"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430"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431"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432"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433"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434"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435"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436"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437" name="Oval 1"/>
          <p:cNvSpPr/>
          <p:nvPr/>
        </p:nvSpPr>
        <p:spPr>
          <a:xfrm>
            <a:off x="77760" y="272232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6 CuadroTexto"/>
          <p:cNvSpPr/>
          <p:nvPr/>
        </p:nvSpPr>
        <p:spPr>
          <a:xfrm>
            <a:off x="761760" y="4137480"/>
            <a:ext cx="8578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400" spc="-1" strike="noStrike">
                <a:solidFill>
                  <a:srgbClr val="ffffff"/>
                </a:solidFill>
                <a:latin typeface="Arial"/>
                <a:ea typeface="DejaVu Sans"/>
              </a:rPr>
              <a:t>2010</a:t>
            </a:r>
            <a:endParaRPr b="0" lang="en-GB" sz="2400" spc="-1" strike="noStrike">
              <a:latin typeface="Arial"/>
            </a:endParaRPr>
          </a:p>
        </p:txBody>
      </p:sp>
      <p:sp>
        <p:nvSpPr>
          <p:cNvPr id="439" name="1 Título"/>
          <p:cNvSpPr/>
          <p:nvPr/>
        </p:nvSpPr>
        <p:spPr>
          <a:xfrm>
            <a:off x="1042920" y="18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Parte 4. Evaluación de Seguridad de Instalaciones y Actividades</a:t>
            </a:r>
            <a:endParaRPr b="0" lang="en-GB" sz="2400" spc="-1" strike="noStrike">
              <a:latin typeface="Arial"/>
            </a:endParaRPr>
          </a:p>
        </p:txBody>
      </p:sp>
      <p:pic>
        <p:nvPicPr>
          <p:cNvPr id="440" name="Imagen 1" descr=""/>
          <p:cNvPicPr/>
          <p:nvPr/>
        </p:nvPicPr>
        <p:blipFill>
          <a:blip r:embed="rId1"/>
          <a:stretch/>
        </p:blipFill>
        <p:spPr>
          <a:xfrm>
            <a:off x="108000" y="1006200"/>
            <a:ext cx="2376000" cy="3077640"/>
          </a:xfrm>
          <a:prstGeom prst="rect">
            <a:avLst/>
          </a:prstGeom>
          <a:ln w="9525">
            <a:solidFill>
              <a:srgbClr val="000000"/>
            </a:solidFill>
            <a:miter/>
          </a:ln>
        </p:spPr>
      </p:pic>
      <p:sp>
        <p:nvSpPr>
          <p:cNvPr id="441" name="Rectangle 3"/>
          <p:cNvSpPr/>
          <p:nvPr/>
        </p:nvSpPr>
        <p:spPr>
          <a:xfrm>
            <a:off x="2771640" y="771480"/>
            <a:ext cx="6264000" cy="367740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n-GB" sz="2000" spc="-1" strike="noStrike">
                <a:solidFill>
                  <a:srgbClr val="ffffff"/>
                </a:solidFill>
                <a:latin typeface="Arial"/>
                <a:ea typeface="DejaVu Sans"/>
              </a:rPr>
              <a:t>Objetivos</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GSR Parte 4 </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1) </a:t>
            </a:r>
            <a:r>
              <a:rPr b="0" lang="es-ES" sz="2000" spc="-1" strike="noStrike">
                <a:solidFill>
                  <a:srgbClr val="ffffff"/>
                </a:solidFill>
                <a:latin typeface="Arial"/>
                <a:ea typeface="DejaVu Sans"/>
              </a:rPr>
              <a:t>establece los requisitos de aplicación general que deben cumplirse en la evaluación de seguridad de las instalaciones y actividades, prestando especial atención a la defensa en profundidad, los análisis cuantitativos y la aplicación de un enfoque gradual en relación con los riesgos asociados a las instalaciones y actividades que se abordan</a:t>
            </a:r>
            <a:r>
              <a:rPr b="0" lang="en-GB" sz="2000" spc="-1" strike="noStrike">
                <a:solidFill>
                  <a:srgbClr val="ffffff"/>
                </a:solidFill>
                <a:latin typeface="Arial"/>
                <a:ea typeface="DejaVu Sans"/>
              </a:rPr>
              <a:t>. </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2) </a:t>
            </a:r>
            <a:r>
              <a:rPr b="0" lang="es-ES" sz="2000" spc="-1" strike="noStrike">
                <a:solidFill>
                  <a:srgbClr val="ffffff"/>
                </a:solidFill>
                <a:latin typeface="Arial"/>
                <a:ea typeface="DejaVu Sans"/>
              </a:rPr>
              <a:t>aborda la verificación independiente de la evaluación de seguridad que deben realizar los que elaboran y usan la evaluación de seguridad</a:t>
            </a:r>
            <a:r>
              <a:rPr b="0" lang="en-GB" sz="2000" spc="-1" strike="noStrike">
                <a:solidFill>
                  <a:srgbClr val="ffffff"/>
                </a:solidFill>
                <a:latin typeface="Arial"/>
                <a:ea typeface="DejaVu Sans"/>
              </a:rPr>
              <a:t>. </a:t>
            </a:r>
            <a:endParaRPr b="0" lang="en-GB" sz="2000" spc="-1" strike="noStrike">
              <a:latin typeface="Arial"/>
            </a:endParaRPr>
          </a:p>
          <a:p>
            <a:pPr>
              <a:lnSpc>
                <a:spcPct val="100000"/>
              </a:lnSpc>
              <a:tabLst>
                <a:tab algn="l" pos="0"/>
              </a:tabLst>
            </a:pPr>
            <a:endParaRPr b="0" lang="en-GB" sz="2000" spc="-1" strike="noStrike">
              <a:latin typeface="Arial"/>
            </a:endParaRPr>
          </a:p>
          <a:p>
            <a:pPr>
              <a:lnSpc>
                <a:spcPct val="100000"/>
              </a:lnSpc>
              <a:tabLst>
                <a:tab algn="l" pos="0"/>
              </a:tabLst>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42" name="3 Grupo"/>
          <p:cNvGrpSpPr/>
          <p:nvPr/>
        </p:nvGrpSpPr>
        <p:grpSpPr>
          <a:xfrm>
            <a:off x="142920" y="624960"/>
            <a:ext cx="4378320" cy="4266000"/>
            <a:chOff x="142920" y="624960"/>
            <a:chExt cx="4378320" cy="4266000"/>
          </a:xfrm>
        </p:grpSpPr>
        <p:sp>
          <p:nvSpPr>
            <p:cNvPr id="443"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444"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445"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446"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447"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448"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449"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450"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451"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452"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453" name="33 Grupo"/>
          <p:cNvGrpSpPr/>
          <p:nvPr/>
        </p:nvGrpSpPr>
        <p:grpSpPr>
          <a:xfrm>
            <a:off x="4635360" y="750240"/>
            <a:ext cx="4293720" cy="4046400"/>
            <a:chOff x="4635360" y="750240"/>
            <a:chExt cx="4293720" cy="4046400"/>
          </a:xfrm>
        </p:grpSpPr>
        <p:sp>
          <p:nvSpPr>
            <p:cNvPr id="454"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455" name="4 Grupo"/>
            <p:cNvGrpSpPr/>
            <p:nvPr/>
          </p:nvGrpSpPr>
          <p:grpSpPr>
            <a:xfrm>
              <a:off x="4683960" y="798120"/>
              <a:ext cx="4213800" cy="3887640"/>
              <a:chOff x="4683960" y="798120"/>
              <a:chExt cx="4213800" cy="3887640"/>
            </a:xfrm>
          </p:grpSpPr>
          <p:sp>
            <p:nvSpPr>
              <p:cNvPr id="456"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457"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458"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459"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460"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461"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462"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463"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464"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465" name="Oval 1"/>
          <p:cNvSpPr/>
          <p:nvPr/>
        </p:nvSpPr>
        <p:spPr>
          <a:xfrm>
            <a:off x="77760" y="321984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6 CuadroTexto"/>
          <p:cNvSpPr/>
          <p:nvPr/>
        </p:nvSpPr>
        <p:spPr>
          <a:xfrm>
            <a:off x="690480" y="4198320"/>
            <a:ext cx="8578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400" spc="-1" strike="noStrike">
                <a:solidFill>
                  <a:srgbClr val="ffffff"/>
                </a:solidFill>
                <a:latin typeface="Arial"/>
                <a:ea typeface="DejaVu Sans"/>
              </a:rPr>
              <a:t>2010</a:t>
            </a:r>
            <a:endParaRPr b="0" lang="en-GB" sz="2400" spc="-1" strike="noStrike">
              <a:latin typeface="Arial"/>
            </a:endParaRPr>
          </a:p>
        </p:txBody>
      </p:sp>
      <p:sp>
        <p:nvSpPr>
          <p:cNvPr id="467" name="1 Título"/>
          <p:cNvSpPr/>
          <p:nvPr/>
        </p:nvSpPr>
        <p:spPr>
          <a:xfrm>
            <a:off x="1042920" y="90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561"/>
              </a:spcBef>
            </a:pPr>
            <a:r>
              <a:rPr b="1" lang="es-ES" sz="2800" spc="-1" strike="noStrike">
                <a:solidFill>
                  <a:srgbClr val="ffffff"/>
                </a:solidFill>
                <a:latin typeface="Arial"/>
                <a:ea typeface="DejaVu Sans"/>
              </a:rPr>
              <a:t>Parte 5. Gestión previa a la Disposición de los Desechos Radiactivos</a:t>
            </a:r>
            <a:endParaRPr b="0" lang="en-GB" sz="2800" spc="-1" strike="noStrike">
              <a:latin typeface="Arial"/>
            </a:endParaRPr>
          </a:p>
        </p:txBody>
      </p:sp>
      <p:pic>
        <p:nvPicPr>
          <p:cNvPr id="468" name="Imagen 2" descr=""/>
          <p:cNvPicPr/>
          <p:nvPr/>
        </p:nvPicPr>
        <p:blipFill>
          <a:blip r:embed="rId1"/>
          <a:stretch/>
        </p:blipFill>
        <p:spPr>
          <a:xfrm>
            <a:off x="193680" y="982440"/>
            <a:ext cx="2145960" cy="3029400"/>
          </a:xfrm>
          <a:prstGeom prst="rect">
            <a:avLst/>
          </a:prstGeom>
          <a:ln w="9525">
            <a:solidFill>
              <a:srgbClr val="000000"/>
            </a:solidFill>
            <a:miter/>
          </a:ln>
        </p:spPr>
      </p:pic>
      <p:sp>
        <p:nvSpPr>
          <p:cNvPr id="469" name="Rectangle 3"/>
          <p:cNvSpPr/>
          <p:nvPr/>
        </p:nvSpPr>
        <p:spPr>
          <a:xfrm>
            <a:off x="2627280" y="843480"/>
            <a:ext cx="6337080" cy="381600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n-GB" sz="2000" spc="-1" strike="noStrike">
                <a:solidFill>
                  <a:srgbClr val="ffffff"/>
                </a:solidFill>
                <a:latin typeface="Arial"/>
                <a:ea typeface="DejaVu Sans"/>
              </a:rPr>
              <a:t>Objetivos</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GSR Parte 5 </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1) </a:t>
            </a:r>
            <a:r>
              <a:rPr b="0" lang="es-ES" sz="2000" spc="-1" strike="noStrike">
                <a:solidFill>
                  <a:srgbClr val="ffffff"/>
                </a:solidFill>
                <a:latin typeface="Arial"/>
                <a:ea typeface="DejaVu Sans"/>
              </a:rPr>
              <a:t>establece los requisitos que deben cumplirse en la gestión predisponente de desechos radiactivos.</a:t>
            </a:r>
            <a:endParaRPr b="0" lang="en-GB" sz="2000" spc="-1" strike="noStrike">
              <a:latin typeface="Arial"/>
            </a:endParaRPr>
          </a:p>
          <a:p>
            <a:pPr>
              <a:lnSpc>
                <a:spcPct val="100000"/>
              </a:lnSpc>
              <a:tabLst>
                <a:tab algn="l" pos="0"/>
              </a:tabLst>
            </a:pPr>
            <a:r>
              <a:rPr b="0" lang="en-GB" sz="2000" spc="-1" strike="noStrike">
                <a:solidFill>
                  <a:srgbClr val="ffffff"/>
                </a:solidFill>
                <a:latin typeface="Arial"/>
                <a:ea typeface="DejaVu Sans"/>
              </a:rPr>
              <a:t>2) </a:t>
            </a:r>
            <a:r>
              <a:rPr b="0" lang="es-ES" sz="2000" spc="-1" strike="noStrike">
                <a:solidFill>
                  <a:srgbClr val="ffffff"/>
                </a:solidFill>
                <a:latin typeface="Arial"/>
                <a:ea typeface="DejaVu Sans"/>
              </a:rPr>
              <a:t>establece los objetivos, criterios y requisitos para la protección de la salud humana y el medio ambiente que se aplican a el emplazamiento, el diseño, la construcción, la puesta en servicio, la operación y el cierre de las instalaciones para la gestión de desechos radiactivos, y los requisitos que deben cumplirse para garantizar la seguridad de tales instalaciones y actividades.</a:t>
            </a:r>
            <a:endParaRPr b="0" lang="en-GB" sz="2000" spc="-1" strike="noStrike">
              <a:latin typeface="Arial"/>
            </a:endParaRPr>
          </a:p>
          <a:p>
            <a:pPr>
              <a:lnSpc>
                <a:spcPct val="100000"/>
              </a:lnSpc>
              <a:tabLst>
                <a:tab algn="l" pos="0"/>
              </a:tabLst>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70" name="3 Grupo"/>
          <p:cNvGrpSpPr/>
          <p:nvPr/>
        </p:nvGrpSpPr>
        <p:grpSpPr>
          <a:xfrm>
            <a:off x="142920" y="624960"/>
            <a:ext cx="4378320" cy="4266000"/>
            <a:chOff x="142920" y="624960"/>
            <a:chExt cx="4378320" cy="4266000"/>
          </a:xfrm>
        </p:grpSpPr>
        <p:sp>
          <p:nvSpPr>
            <p:cNvPr id="471"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472"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473"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474"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475"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476"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477"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478"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479"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480"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481" name="33 Grupo"/>
          <p:cNvGrpSpPr/>
          <p:nvPr/>
        </p:nvGrpSpPr>
        <p:grpSpPr>
          <a:xfrm>
            <a:off x="4635360" y="750240"/>
            <a:ext cx="4293720" cy="4046400"/>
            <a:chOff x="4635360" y="750240"/>
            <a:chExt cx="4293720" cy="4046400"/>
          </a:xfrm>
        </p:grpSpPr>
        <p:sp>
          <p:nvSpPr>
            <p:cNvPr id="482"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483" name="4 Grupo"/>
            <p:cNvGrpSpPr/>
            <p:nvPr/>
          </p:nvGrpSpPr>
          <p:grpSpPr>
            <a:xfrm>
              <a:off x="4683960" y="798120"/>
              <a:ext cx="4213800" cy="3887640"/>
              <a:chOff x="4683960" y="798120"/>
              <a:chExt cx="4213800" cy="3887640"/>
            </a:xfrm>
          </p:grpSpPr>
          <p:sp>
            <p:nvSpPr>
              <p:cNvPr id="484"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485"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486"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487"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488"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489"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490"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491"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492"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493" name="Oval 1"/>
          <p:cNvSpPr/>
          <p:nvPr/>
        </p:nvSpPr>
        <p:spPr>
          <a:xfrm>
            <a:off x="77760" y="373032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itle 1_0"/>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205" name="Content Placeholder 2_0"/>
          <p:cNvSpPr/>
          <p:nvPr/>
        </p:nvSpPr>
        <p:spPr>
          <a:xfrm>
            <a:off x="251640" y="678960"/>
            <a:ext cx="870912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Reseña histórica del sistemas de normas del OIEA.</a:t>
            </a:r>
            <a:endParaRPr b="0" lang="en-GB" sz="2600" spc="-1" strike="noStrike">
              <a:latin typeface="Arial"/>
            </a:endParaRPr>
          </a:p>
          <a:p>
            <a:pPr>
              <a:lnSpc>
                <a:spcPct val="100000"/>
              </a:lnSpc>
            </a:pP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Pirámide jerárquica de las normas del OIEA </a:t>
            </a:r>
            <a:endParaRPr b="0" lang="en-GB" sz="2600" spc="-1" strike="noStrike">
              <a:latin typeface="Arial"/>
            </a:endParaRPr>
          </a:p>
          <a:p>
            <a:pPr>
              <a:lnSpc>
                <a:spcPct val="100000"/>
              </a:lnSpc>
            </a:pP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Documentos de Requisitos Generales de Seguridad (GSR).</a:t>
            </a:r>
            <a:endParaRPr b="0" lang="en-GB" sz="2600" spc="-1" strike="noStrike">
              <a:latin typeface="Arial"/>
            </a:endParaRPr>
          </a:p>
          <a:p>
            <a:pPr>
              <a:lnSpc>
                <a:spcPct val="100000"/>
              </a:lnSpc>
            </a:pPr>
            <a:endParaRPr b="0" lang="en-GB" sz="2600" spc="-1" strike="noStrike">
              <a:latin typeface="Arial"/>
            </a:endParaRPr>
          </a:p>
        </p:txBody>
      </p:sp>
      <p:sp>
        <p:nvSpPr>
          <p:cNvPr id="206" name="Slide Number Placeholder 3_0"/>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C71E4EFD-EA44-41B3-A03E-8A96F1164D4F}"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6 CuadroTexto"/>
          <p:cNvSpPr/>
          <p:nvPr/>
        </p:nvSpPr>
        <p:spPr>
          <a:xfrm>
            <a:off x="977760" y="4270320"/>
            <a:ext cx="8578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400" spc="-1" strike="noStrike">
                <a:solidFill>
                  <a:srgbClr val="ffffff"/>
                </a:solidFill>
                <a:latin typeface="Arial"/>
                <a:ea typeface="DejaVu Sans"/>
              </a:rPr>
              <a:t>2014</a:t>
            </a:r>
            <a:endParaRPr b="0" lang="en-GB" sz="2400" spc="-1" strike="noStrike">
              <a:latin typeface="Arial"/>
            </a:endParaRPr>
          </a:p>
        </p:txBody>
      </p:sp>
      <p:sp>
        <p:nvSpPr>
          <p:cNvPr id="495" name="1 Título"/>
          <p:cNvSpPr/>
          <p:nvPr/>
        </p:nvSpPr>
        <p:spPr>
          <a:xfrm>
            <a:off x="1042920" y="18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561"/>
              </a:spcBef>
            </a:pPr>
            <a:r>
              <a:rPr b="1" lang="es-ES" sz="2800" spc="-1" strike="noStrike">
                <a:solidFill>
                  <a:srgbClr val="ffffff"/>
                </a:solidFill>
                <a:latin typeface="Arial"/>
                <a:ea typeface="DejaVu Sans"/>
              </a:rPr>
              <a:t>Parte 6. Clausura y terminación de las actividades</a:t>
            </a:r>
            <a:endParaRPr b="0" lang="en-GB" sz="2800" spc="-1" strike="noStrike">
              <a:latin typeface="Arial"/>
            </a:endParaRPr>
          </a:p>
        </p:txBody>
      </p:sp>
      <p:pic>
        <p:nvPicPr>
          <p:cNvPr id="496" name="Imagen 2" descr=""/>
          <p:cNvPicPr/>
          <p:nvPr/>
        </p:nvPicPr>
        <p:blipFill>
          <a:blip r:embed="rId1"/>
          <a:stretch/>
        </p:blipFill>
        <p:spPr>
          <a:xfrm>
            <a:off x="179280" y="968040"/>
            <a:ext cx="2455560" cy="3169080"/>
          </a:xfrm>
          <a:prstGeom prst="rect">
            <a:avLst/>
          </a:prstGeom>
          <a:ln w="9525">
            <a:solidFill>
              <a:srgbClr val="000000"/>
            </a:solidFill>
            <a:miter/>
          </a:ln>
        </p:spPr>
      </p:pic>
      <p:sp>
        <p:nvSpPr>
          <p:cNvPr id="497" name="Rectangle 3"/>
          <p:cNvSpPr/>
          <p:nvPr/>
        </p:nvSpPr>
        <p:spPr>
          <a:xfrm>
            <a:off x="2771640" y="946440"/>
            <a:ext cx="6192360" cy="319068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s-ES" sz="2200" spc="-1" strike="noStrike">
                <a:solidFill>
                  <a:srgbClr val="ffffff"/>
                </a:solidFill>
                <a:latin typeface="Arial"/>
                <a:ea typeface="DejaVu Sans"/>
              </a:rPr>
              <a:t>Objetivos</a:t>
            </a:r>
            <a:endParaRPr b="0" lang="en-GB" sz="2200" spc="-1" strike="noStrike">
              <a:latin typeface="Arial"/>
            </a:endParaRPr>
          </a:p>
          <a:p>
            <a:pPr>
              <a:lnSpc>
                <a:spcPct val="100000"/>
              </a:lnSpc>
              <a:tabLst>
                <a:tab algn="l" pos="0"/>
              </a:tabLst>
            </a:pPr>
            <a:r>
              <a:rPr b="0" lang="es-ES" sz="2200" spc="-1" strike="noStrike">
                <a:solidFill>
                  <a:srgbClr val="ffffff"/>
                </a:solidFill>
                <a:latin typeface="Arial"/>
                <a:ea typeface="DejaVu Sans"/>
              </a:rPr>
              <a:t>GSR Parte 6 </a:t>
            </a:r>
            <a:endParaRPr b="0" lang="en-GB" sz="2200" spc="-1" strike="noStrike">
              <a:latin typeface="Arial"/>
            </a:endParaRPr>
          </a:p>
          <a:p>
            <a:pPr>
              <a:lnSpc>
                <a:spcPct val="100000"/>
              </a:lnSpc>
              <a:tabLst>
                <a:tab algn="l" pos="0"/>
              </a:tabLst>
            </a:pPr>
            <a:r>
              <a:rPr b="0" lang="es-ES" sz="2200" spc="-1" strike="noStrike">
                <a:solidFill>
                  <a:srgbClr val="ffffff"/>
                </a:solidFill>
                <a:latin typeface="Arial"/>
                <a:ea typeface="DejaVu Sans"/>
              </a:rPr>
              <a:t>1) establecer los requisitos generales de seguridad que deben cumplirse durante la planificación de la clausura, durante la realización de las acciones de clausura y durante la finalización de la autorización para la clausura.</a:t>
            </a: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98" name="3 Grupo"/>
          <p:cNvGrpSpPr/>
          <p:nvPr/>
        </p:nvGrpSpPr>
        <p:grpSpPr>
          <a:xfrm>
            <a:off x="142920" y="624960"/>
            <a:ext cx="4378320" cy="4266000"/>
            <a:chOff x="142920" y="624960"/>
            <a:chExt cx="4378320" cy="4266000"/>
          </a:xfrm>
        </p:grpSpPr>
        <p:sp>
          <p:nvSpPr>
            <p:cNvPr id="499" name="Rectangle 2"/>
            <p:cNvSpPr/>
            <p:nvPr/>
          </p:nvSpPr>
          <p:spPr>
            <a:xfrm>
              <a:off x="167040" y="717480"/>
              <a:ext cx="4293720" cy="4046400"/>
            </a:xfrm>
            <a:prstGeom prst="rect">
              <a:avLst/>
            </a:prstGeom>
            <a:solidFill>
              <a:srgbClr val="e7b7e0"/>
            </a:solidFill>
            <a:ln w="9525">
              <a:solidFill>
                <a:srgbClr val="000000"/>
              </a:solidFill>
              <a:miter/>
            </a:ln>
          </p:spPr>
          <p:style>
            <a:lnRef idx="0"/>
            <a:fillRef idx="0"/>
            <a:effectRef idx="0"/>
            <a:fontRef idx="minor"/>
          </p:style>
        </p:sp>
        <p:sp>
          <p:nvSpPr>
            <p:cNvPr id="500" name="Rectangle 3"/>
            <p:cNvSpPr/>
            <p:nvPr/>
          </p:nvSpPr>
          <p:spPr>
            <a:xfrm>
              <a:off x="337320" y="108720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Parte.1 Marco Gubernamental</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y Regulatorio</a:t>
              </a:r>
              <a:endParaRPr b="0" lang="en-GB" sz="1400" spc="-1" strike="noStrike">
                <a:latin typeface="Arial"/>
              </a:endParaRPr>
            </a:p>
          </p:txBody>
        </p:sp>
        <p:sp>
          <p:nvSpPr>
            <p:cNvPr id="501" name="Rectangle 4"/>
            <p:cNvSpPr/>
            <p:nvPr/>
          </p:nvSpPr>
          <p:spPr>
            <a:xfrm>
              <a:off x="337320" y="16016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 .2 Liderazgo y Gestión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de la Seguridad</a:t>
              </a:r>
              <a:endParaRPr b="0" lang="en-GB" sz="1400" spc="-1" strike="noStrike">
                <a:latin typeface="Arial"/>
              </a:endParaRPr>
            </a:p>
          </p:txBody>
        </p:sp>
        <p:sp>
          <p:nvSpPr>
            <p:cNvPr id="502" name="Rectangle 5"/>
            <p:cNvSpPr/>
            <p:nvPr/>
          </p:nvSpPr>
          <p:spPr>
            <a:xfrm>
              <a:off x="337320" y="2731320"/>
              <a:ext cx="3958920" cy="46188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Parte.4 Evaluación de Seguridad</a:t>
              </a:r>
              <a:endParaRPr b="0" lang="en-GB" sz="1400" spc="-1" strike="noStrike">
                <a:latin typeface="Arial"/>
              </a:endParaRPr>
            </a:p>
          </p:txBody>
        </p:sp>
        <p:sp>
          <p:nvSpPr>
            <p:cNvPr id="503" name="Rectangle 6"/>
            <p:cNvSpPr/>
            <p:nvPr/>
          </p:nvSpPr>
          <p:spPr>
            <a:xfrm>
              <a:off x="337320" y="326124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Parte.5 Gestión previa a la </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Disposición de los Desechos Rad.</a:t>
              </a:r>
              <a:endParaRPr b="0" lang="en-GB" sz="1400" spc="-1" strike="noStrike">
                <a:latin typeface="Arial"/>
              </a:endParaRPr>
            </a:p>
          </p:txBody>
        </p:sp>
        <p:sp>
          <p:nvSpPr>
            <p:cNvPr id="504" name="Rectangle 7"/>
            <p:cNvSpPr/>
            <p:nvPr/>
          </p:nvSpPr>
          <p:spPr>
            <a:xfrm>
              <a:off x="353160" y="37641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Parte.6 Clausura y terminación</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de las actividades</a:t>
              </a:r>
              <a:endParaRPr b="0" lang="en-GB" sz="1400" spc="-1" strike="noStrike">
                <a:latin typeface="Arial"/>
              </a:endParaRPr>
            </a:p>
          </p:txBody>
        </p:sp>
        <p:sp>
          <p:nvSpPr>
            <p:cNvPr id="505" name="Rectangle 8"/>
            <p:cNvSpPr/>
            <p:nvPr/>
          </p:nvSpPr>
          <p:spPr>
            <a:xfrm>
              <a:off x="353160" y="4246560"/>
              <a:ext cx="3958920" cy="411120"/>
            </a:xfrm>
            <a:prstGeom prst="rect">
              <a:avLst/>
            </a:prstGeom>
            <a:solidFill>
              <a:srgbClr val="6598ff"/>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ffff"/>
                  </a:solidFill>
                  <a:latin typeface="Arial"/>
                  <a:ea typeface="DejaVu Sans"/>
                </a:rPr>
                <a:t>Parte.7 Preparación y Respuesta</a:t>
              </a:r>
              <a:endParaRPr b="0" lang="en-GB" sz="1400" spc="-1" strike="noStrike">
                <a:latin typeface="Arial"/>
              </a:endParaRPr>
            </a:p>
            <a:p>
              <a:pPr algn="ctr">
                <a:lnSpc>
                  <a:spcPct val="100000"/>
                </a:lnSpc>
              </a:pPr>
              <a:r>
                <a:rPr b="1" lang="es-ES" sz="1400" spc="-1" strike="noStrike">
                  <a:solidFill>
                    <a:srgbClr val="ffffff"/>
                  </a:solidFill>
                  <a:latin typeface="Arial"/>
                  <a:ea typeface="DejaVu Sans"/>
                </a:rPr>
                <a:t> </a:t>
              </a:r>
              <a:r>
                <a:rPr b="1" lang="es-ES" sz="1400" spc="-1" strike="noStrike">
                  <a:solidFill>
                    <a:srgbClr val="ffffff"/>
                  </a:solidFill>
                  <a:latin typeface="Arial"/>
                  <a:ea typeface="DejaVu Sans"/>
                </a:rPr>
                <a:t>a las Emergencias</a:t>
              </a:r>
              <a:endParaRPr b="0" lang="en-GB" sz="1400" spc="-1" strike="noStrike">
                <a:latin typeface="Arial"/>
              </a:endParaRPr>
            </a:p>
          </p:txBody>
        </p:sp>
        <p:sp>
          <p:nvSpPr>
            <p:cNvPr id="506" name="Text Box 11"/>
            <p:cNvSpPr/>
            <p:nvPr/>
          </p:nvSpPr>
          <p:spPr>
            <a:xfrm>
              <a:off x="142920" y="732240"/>
              <a:ext cx="4209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Generales de Seguridad</a:t>
              </a:r>
              <a:endParaRPr b="0" lang="en-GB" sz="1600" spc="-1" strike="noStrike">
                <a:latin typeface="Arial"/>
              </a:endParaRPr>
            </a:p>
          </p:txBody>
        </p:sp>
        <p:sp>
          <p:nvSpPr>
            <p:cNvPr id="507" name="Line 12"/>
            <p:cNvSpPr/>
            <p:nvPr/>
          </p:nvSpPr>
          <p:spPr>
            <a:xfrm>
              <a:off x="4520880" y="624960"/>
              <a:ext cx="360" cy="4266000"/>
            </a:xfrm>
            <a:prstGeom prst="line">
              <a:avLst/>
            </a:prstGeom>
            <a:ln w="9525">
              <a:solidFill>
                <a:srgbClr val="000000"/>
              </a:solidFill>
              <a:prstDash val="dash"/>
              <a:round/>
            </a:ln>
          </p:spPr>
          <p:style>
            <a:lnRef idx="0"/>
            <a:fillRef idx="0"/>
            <a:effectRef idx="0"/>
            <a:fontRef idx="minor"/>
          </p:style>
        </p:sp>
        <p:sp>
          <p:nvSpPr>
            <p:cNvPr id="508" name="Rectangle 13"/>
            <p:cNvSpPr/>
            <p:nvPr/>
          </p:nvSpPr>
          <p:spPr>
            <a:xfrm>
              <a:off x="337320" y="2115000"/>
              <a:ext cx="3958920" cy="514080"/>
            </a:xfrm>
            <a:prstGeom prst="rect">
              <a:avLst/>
            </a:prstGeom>
            <a:solidFill>
              <a:srgbClr val="ffff00"/>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es-ES" sz="1400" spc="-1" strike="noStrike">
                  <a:solidFill>
                    <a:srgbClr val="ff0000"/>
                  </a:solidFill>
                  <a:latin typeface="Arial"/>
                  <a:ea typeface="DejaVu Sans"/>
                </a:rPr>
                <a:t>Parte.3 Protección Radiológica y </a:t>
              </a:r>
              <a:endParaRPr b="0" lang="en-GB" sz="1400" spc="-1" strike="noStrike">
                <a:latin typeface="Arial"/>
              </a:endParaRPr>
            </a:p>
            <a:p>
              <a:pPr algn="ctr">
                <a:lnSpc>
                  <a:spcPct val="100000"/>
                </a:lnSpc>
              </a:pPr>
              <a:r>
                <a:rPr b="1" lang="es-ES" sz="1400" spc="-1" strike="noStrike">
                  <a:solidFill>
                    <a:srgbClr val="ff0000"/>
                  </a:solidFill>
                  <a:latin typeface="Arial"/>
                  <a:ea typeface="DejaVu Sans"/>
                </a:rPr>
                <a:t>Seguridad de las Fuentes</a:t>
              </a:r>
              <a:endParaRPr b="0" lang="en-GB" sz="1400" spc="-1" strike="noStrike">
                <a:latin typeface="Arial"/>
              </a:endParaRPr>
            </a:p>
          </p:txBody>
        </p:sp>
      </p:grpSp>
      <p:grpSp>
        <p:nvGrpSpPr>
          <p:cNvPr id="509" name="33 Grupo"/>
          <p:cNvGrpSpPr/>
          <p:nvPr/>
        </p:nvGrpSpPr>
        <p:grpSpPr>
          <a:xfrm>
            <a:off x="4635360" y="750240"/>
            <a:ext cx="4293720" cy="4046400"/>
            <a:chOff x="4635360" y="750240"/>
            <a:chExt cx="4293720" cy="4046400"/>
          </a:xfrm>
        </p:grpSpPr>
        <p:sp>
          <p:nvSpPr>
            <p:cNvPr id="510" name="Rectangle 2"/>
            <p:cNvSpPr/>
            <p:nvPr/>
          </p:nvSpPr>
          <p:spPr>
            <a:xfrm>
              <a:off x="4635360" y="750240"/>
              <a:ext cx="4293720" cy="4046400"/>
            </a:xfrm>
            <a:prstGeom prst="rect">
              <a:avLst/>
            </a:prstGeom>
            <a:solidFill>
              <a:schemeClr val="accent3"/>
            </a:solidFill>
            <a:ln w="9525">
              <a:solidFill>
                <a:srgbClr val="000000"/>
              </a:solidFill>
              <a:miter/>
            </a:ln>
          </p:spPr>
          <p:style>
            <a:lnRef idx="0"/>
            <a:fillRef idx="0"/>
            <a:effectRef idx="0"/>
            <a:fontRef idx="minor"/>
          </p:style>
        </p:sp>
        <p:grpSp>
          <p:nvGrpSpPr>
            <p:cNvPr id="511" name="4 Grupo"/>
            <p:cNvGrpSpPr/>
            <p:nvPr/>
          </p:nvGrpSpPr>
          <p:grpSpPr>
            <a:xfrm>
              <a:off x="4683960" y="798120"/>
              <a:ext cx="4213800" cy="3887640"/>
              <a:chOff x="4683960" y="798120"/>
              <a:chExt cx="4213800" cy="3887640"/>
            </a:xfrm>
          </p:grpSpPr>
          <p:sp>
            <p:nvSpPr>
              <p:cNvPr id="512" name="Text Box 10"/>
              <p:cNvSpPr/>
              <p:nvPr/>
            </p:nvSpPr>
            <p:spPr>
              <a:xfrm>
                <a:off x="4683960" y="798120"/>
                <a:ext cx="4213800" cy="333720"/>
              </a:xfrm>
              <a:prstGeom prst="rect">
                <a:avLst/>
              </a:prstGeom>
              <a:noFill/>
              <a:ln w="12700">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4e5b6f"/>
                    </a:solidFill>
                    <a:latin typeface="Arial"/>
                    <a:ea typeface="DejaVu Sans"/>
                  </a:rPr>
                  <a:t>Requisitos de Seguridad Específicos</a:t>
                </a:r>
                <a:endParaRPr b="0" lang="en-GB" sz="1600" spc="-1" strike="noStrike">
                  <a:latin typeface="Arial"/>
                </a:endParaRPr>
              </a:p>
            </p:txBody>
          </p:sp>
          <p:sp>
            <p:nvSpPr>
              <p:cNvPr id="513" name="Rectangle 14"/>
              <p:cNvSpPr/>
              <p:nvPr/>
            </p:nvSpPr>
            <p:spPr>
              <a:xfrm>
                <a:off x="4766040" y="117432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marL="343080" indent="-342720" algn="ctr">
                  <a:lnSpc>
                    <a:spcPct val="100000"/>
                  </a:lnSpc>
                  <a:buClr>
                    <a:srgbClr val="ffffff"/>
                  </a:buClr>
                  <a:buFont typeface="StarSymbol"/>
                  <a:buAutoNum type="arabicPeriod"/>
                </a:pPr>
                <a:r>
                  <a:rPr b="0" lang="es-ES" sz="1400" spc="-1" strike="noStrike">
                    <a:solidFill>
                      <a:srgbClr val="ffffff"/>
                    </a:solidFill>
                    <a:latin typeface="Arial"/>
                    <a:ea typeface="DejaVu Sans"/>
                  </a:rPr>
                  <a:t>Evaluación de emplazamiento</a:t>
                </a:r>
                <a:endParaRPr b="0" lang="en-GB" sz="1400" spc="-1" strike="noStrike">
                  <a:latin typeface="Arial"/>
                </a:endParaRPr>
              </a:p>
              <a:p>
                <a:pPr marL="343080" indent="-342720" algn="ctr">
                  <a:lnSpc>
                    <a:spcPct val="100000"/>
                  </a:lnSpc>
                  <a:tabLst>
                    <a:tab algn="l" pos="0"/>
                  </a:tabLst>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Instalaciones Nucleares</a:t>
                </a:r>
                <a:endParaRPr b="0" lang="en-GB" sz="1400" spc="-1" strike="noStrike">
                  <a:latin typeface="Arial"/>
                </a:endParaRPr>
              </a:p>
            </p:txBody>
          </p:sp>
          <p:sp>
            <p:nvSpPr>
              <p:cNvPr id="514" name="Rectangle 15"/>
              <p:cNvSpPr/>
              <p:nvPr/>
            </p:nvSpPr>
            <p:spPr>
              <a:xfrm>
                <a:off x="4766040" y="27273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3. Seguridad de los Reactores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 </a:t>
                </a:r>
                <a:r>
                  <a:rPr b="0" lang="es-ES" sz="1400" spc="-1" strike="noStrike">
                    <a:solidFill>
                      <a:srgbClr val="ffffff"/>
                    </a:solidFill>
                    <a:latin typeface="Arial"/>
                    <a:ea typeface="DejaVu Sans"/>
                  </a:rPr>
                  <a:t>de Investigación</a:t>
                </a:r>
                <a:endParaRPr b="0" lang="en-GB" sz="1400" spc="-1" strike="noStrike">
                  <a:latin typeface="Arial"/>
                </a:endParaRPr>
              </a:p>
            </p:txBody>
          </p:sp>
          <p:sp>
            <p:nvSpPr>
              <p:cNvPr id="515" name="Rectangle 16"/>
              <p:cNvSpPr/>
              <p:nvPr/>
            </p:nvSpPr>
            <p:spPr>
              <a:xfrm>
                <a:off x="4766040" y="321984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4.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del Ciclo del Combustible Nuclear</a:t>
                </a:r>
                <a:endParaRPr b="0" lang="en-GB" sz="1400" spc="-1" strike="noStrike">
                  <a:latin typeface="Arial"/>
                </a:endParaRPr>
              </a:p>
            </p:txBody>
          </p:sp>
          <p:sp>
            <p:nvSpPr>
              <p:cNvPr id="516" name="Rectangle 17"/>
              <p:cNvSpPr/>
              <p:nvPr/>
            </p:nvSpPr>
            <p:spPr>
              <a:xfrm>
                <a:off x="4766040" y="372528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5. Seguridad de las Instalaciones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de Disposición</a:t>
                </a:r>
                <a:endParaRPr b="0" lang="en-GB" sz="1400" spc="-1" strike="noStrike">
                  <a:latin typeface="Arial"/>
                </a:endParaRPr>
              </a:p>
            </p:txBody>
          </p:sp>
          <p:sp>
            <p:nvSpPr>
              <p:cNvPr id="517" name="Rectangle 19"/>
              <p:cNvSpPr/>
              <p:nvPr/>
            </p:nvSpPr>
            <p:spPr>
              <a:xfrm>
                <a:off x="4788360" y="4253760"/>
                <a:ext cx="4031280" cy="43200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6. Transporte Seguro del </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Material Radiactivos</a:t>
                </a:r>
                <a:endParaRPr b="0" lang="en-GB" sz="1400" spc="-1" strike="noStrike">
                  <a:latin typeface="Arial"/>
                </a:endParaRPr>
              </a:p>
            </p:txBody>
          </p:sp>
          <p:sp>
            <p:nvSpPr>
              <p:cNvPr id="518" name="Rectangle 20"/>
              <p:cNvSpPr/>
              <p:nvPr/>
            </p:nvSpPr>
            <p:spPr>
              <a:xfrm>
                <a:off x="4766040" y="1659960"/>
                <a:ext cx="4031280" cy="1024920"/>
              </a:xfrm>
              <a:prstGeom prst="rect">
                <a:avLst/>
              </a:prstGeom>
              <a:solidFill>
                <a:srgbClr val="002060"/>
              </a:solidFill>
              <a:ln w="12700">
                <a:solidFill>
                  <a:srgbClr val="4e5b6f"/>
                </a:solidFill>
                <a:miter/>
              </a:ln>
            </p:spPr>
            <p:style>
              <a:lnRef idx="0"/>
              <a:fillRef idx="0"/>
              <a:effectRef idx="0"/>
              <a:fontRef idx="minor"/>
            </p:style>
            <p:txBody>
              <a:bodyPr wrap="none" lIns="90000" rIns="90000" tIns="45000" bIns="45000" anchor="ctr">
                <a:noAutofit/>
              </a:bodyPr>
              <a:p>
                <a:pPr algn="ctr">
                  <a:lnSpc>
                    <a:spcPct val="100000"/>
                  </a:lnSpc>
                </a:pPr>
                <a:r>
                  <a:rPr b="0" lang="es-ES" sz="1400" spc="-1" strike="noStrike">
                    <a:solidFill>
                      <a:srgbClr val="ffffff"/>
                    </a:solidFill>
                    <a:latin typeface="Arial"/>
                    <a:ea typeface="DejaVu Sans"/>
                  </a:rPr>
                  <a:t>2. Seguridad de las Centrales Nucleares</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2.1 Diseño y Construcción</a:t>
                </a:r>
                <a:endParaRPr b="0" lang="en-GB" sz="1400" spc="-1" strike="noStrike">
                  <a:latin typeface="Arial"/>
                </a:endParaRPr>
              </a:p>
              <a:p>
                <a:pPr algn="ctr">
                  <a:lnSpc>
                    <a:spcPct val="100000"/>
                  </a:lnSpc>
                </a:pPr>
                <a:r>
                  <a:rPr b="0" lang="es-ES" sz="1400" spc="-1" strike="noStrike">
                    <a:solidFill>
                      <a:srgbClr val="ffffff"/>
                    </a:solidFill>
                    <a:latin typeface="Arial"/>
                    <a:ea typeface="DejaVu Sans"/>
                  </a:rPr>
                  <a:t>2.2 Puesta en Marcha y Operación</a:t>
                </a:r>
                <a:endParaRPr b="0" lang="en-GB" sz="1400" spc="-1" strike="noStrike">
                  <a:latin typeface="Arial"/>
                </a:endParaRPr>
              </a:p>
            </p:txBody>
          </p:sp>
        </p:grpSp>
      </p:grpSp>
      <p:sp>
        <p:nvSpPr>
          <p:cNvPr id="519" name="1 Título"/>
          <p:cNvSpPr txBox="1"/>
          <p:nvPr/>
        </p:nvSpPr>
        <p:spPr>
          <a:xfrm>
            <a:off x="1042920" y="-20160"/>
            <a:ext cx="7921440" cy="680760"/>
          </a:xfrm>
          <a:prstGeom prst="rect">
            <a:avLst/>
          </a:prstGeom>
          <a:noFill/>
          <a:ln w="0">
            <a:noFill/>
          </a:ln>
        </p:spPr>
        <p:txBody>
          <a:bodyPr lIns="0" rIns="0" tIns="0" bIns="0" anchor="ctr">
            <a:noAutofit/>
          </a:bodyPr>
          <a:p>
            <a:pPr algn="ctr">
              <a:lnSpc>
                <a:spcPct val="100000"/>
              </a:lnSpc>
            </a:pPr>
            <a:r>
              <a:rPr b="0" lang="es-ES" sz="2400" spc="-1" strike="noStrike">
                <a:solidFill>
                  <a:srgbClr val="ffffff"/>
                </a:solidFill>
                <a:latin typeface="Arial"/>
              </a:rPr>
              <a:t>Estructura de los Estándares de Seguridad OIEA</a:t>
            </a:r>
            <a:endParaRPr b="0" lang="es-ES" sz="2400" spc="-1" strike="noStrike">
              <a:solidFill>
                <a:srgbClr val="000000"/>
              </a:solidFill>
              <a:latin typeface="Arial"/>
            </a:endParaRPr>
          </a:p>
        </p:txBody>
      </p:sp>
      <p:sp>
        <p:nvSpPr>
          <p:cNvPr id="520" name="Line 12"/>
          <p:cNvSpPr/>
          <p:nvPr/>
        </p:nvSpPr>
        <p:spPr>
          <a:xfrm>
            <a:off x="20520" y="739080"/>
            <a:ext cx="360" cy="4266000"/>
          </a:xfrm>
          <a:prstGeom prst="line">
            <a:avLst/>
          </a:prstGeom>
          <a:ln w="9525">
            <a:solidFill>
              <a:srgbClr val="000000"/>
            </a:solidFill>
            <a:prstDash val="dash"/>
            <a:round/>
          </a:ln>
        </p:spPr>
        <p:style>
          <a:lnRef idx="0"/>
          <a:fillRef idx="0"/>
          <a:effectRef idx="0"/>
          <a:fontRef idx="minor"/>
        </p:style>
      </p:sp>
      <p:sp>
        <p:nvSpPr>
          <p:cNvPr id="521" name="Oval 1"/>
          <p:cNvSpPr/>
          <p:nvPr/>
        </p:nvSpPr>
        <p:spPr>
          <a:xfrm>
            <a:off x="77760" y="4234320"/>
            <a:ext cx="4250880" cy="497160"/>
          </a:xfrm>
          <a:prstGeom prst="ellipse">
            <a:avLst/>
          </a:prstGeom>
          <a:noFill/>
          <a:ln w="254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8 CuadroTexto"/>
          <p:cNvSpPr/>
          <p:nvPr/>
        </p:nvSpPr>
        <p:spPr>
          <a:xfrm>
            <a:off x="830160" y="4414320"/>
            <a:ext cx="8578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400" spc="-1" strike="noStrike">
                <a:solidFill>
                  <a:srgbClr val="ffffff"/>
                </a:solidFill>
                <a:latin typeface="Arial"/>
                <a:ea typeface="DejaVu Sans"/>
              </a:rPr>
              <a:t>2015</a:t>
            </a:r>
            <a:endParaRPr b="0" lang="en-GB" sz="2400" spc="-1" strike="noStrike">
              <a:latin typeface="Arial"/>
            </a:endParaRPr>
          </a:p>
        </p:txBody>
      </p:sp>
      <p:sp>
        <p:nvSpPr>
          <p:cNvPr id="523" name="1 Título"/>
          <p:cNvSpPr/>
          <p:nvPr/>
        </p:nvSpPr>
        <p:spPr>
          <a:xfrm>
            <a:off x="1046160" y="9036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561"/>
              </a:spcBef>
            </a:pPr>
            <a:r>
              <a:rPr b="1" lang="es-ES" sz="2800" spc="-1" strike="noStrike">
                <a:solidFill>
                  <a:srgbClr val="ffffff"/>
                </a:solidFill>
                <a:latin typeface="Arial"/>
                <a:ea typeface="DejaVu Sans"/>
              </a:rPr>
              <a:t>Parte 7. Preparación y Respuesta a las Emergencias</a:t>
            </a:r>
            <a:endParaRPr b="0" lang="en-GB" sz="2800" spc="-1" strike="noStrike">
              <a:latin typeface="Arial"/>
            </a:endParaRPr>
          </a:p>
        </p:txBody>
      </p:sp>
      <p:pic>
        <p:nvPicPr>
          <p:cNvPr id="524" name="Imagen 2" descr=""/>
          <p:cNvPicPr/>
          <p:nvPr/>
        </p:nvPicPr>
        <p:blipFill>
          <a:blip r:embed="rId1"/>
          <a:stretch/>
        </p:blipFill>
        <p:spPr>
          <a:xfrm>
            <a:off x="154080" y="1233360"/>
            <a:ext cx="2211120" cy="3066120"/>
          </a:xfrm>
          <a:prstGeom prst="rect">
            <a:avLst/>
          </a:prstGeom>
          <a:ln w="9525">
            <a:solidFill>
              <a:srgbClr val="000000"/>
            </a:solidFill>
            <a:miter/>
          </a:ln>
        </p:spPr>
      </p:pic>
      <p:sp>
        <p:nvSpPr>
          <p:cNvPr id="525" name="Rectangle 3"/>
          <p:cNvSpPr/>
          <p:nvPr/>
        </p:nvSpPr>
        <p:spPr>
          <a:xfrm>
            <a:off x="2771640" y="946440"/>
            <a:ext cx="6192360" cy="4001040"/>
          </a:xfrm>
          <a:prstGeom prst="rect">
            <a:avLst/>
          </a:prstGeom>
          <a:noFill/>
          <a:ln w="0">
            <a:noFill/>
          </a:ln>
        </p:spPr>
        <p:style>
          <a:lnRef idx="0"/>
          <a:fillRef idx="0"/>
          <a:effectRef idx="0"/>
          <a:fontRef idx="minor"/>
        </p:style>
        <p:txBody>
          <a:bodyPr lIns="90000" rIns="90000" tIns="82800" bIns="82800">
            <a:noAutofit/>
          </a:bodyPr>
          <a:p>
            <a:pPr marL="343080" indent="-342720">
              <a:lnSpc>
                <a:spcPct val="100000"/>
              </a:lnSpc>
              <a:tabLst>
                <a:tab algn="l" pos="0"/>
              </a:tabLst>
            </a:pPr>
            <a:r>
              <a:rPr b="1" lang="en-GB" sz="2200" spc="-1" strike="noStrike">
                <a:solidFill>
                  <a:srgbClr val="ffffff"/>
                </a:solidFill>
                <a:latin typeface="Arial"/>
                <a:ea typeface="DejaVu Sans"/>
              </a:rPr>
              <a:t>Objetivos</a:t>
            </a:r>
            <a:endParaRPr b="0" lang="en-GB" sz="2200" spc="-1" strike="noStrike">
              <a:latin typeface="Arial"/>
            </a:endParaRPr>
          </a:p>
          <a:p>
            <a:pPr>
              <a:lnSpc>
                <a:spcPct val="100000"/>
              </a:lnSpc>
              <a:tabLst>
                <a:tab algn="l" pos="0"/>
              </a:tabLst>
            </a:pPr>
            <a:r>
              <a:rPr b="0" lang="en-GB" sz="2200" spc="-1" strike="noStrike">
                <a:solidFill>
                  <a:srgbClr val="ffffff"/>
                </a:solidFill>
                <a:latin typeface="Arial"/>
                <a:ea typeface="DejaVu Sans"/>
              </a:rPr>
              <a:t>GSR Part 7 </a:t>
            </a:r>
            <a:endParaRPr b="0" lang="en-GB" sz="2200" spc="-1" strike="noStrike">
              <a:latin typeface="Arial"/>
            </a:endParaRPr>
          </a:p>
          <a:p>
            <a:pPr>
              <a:lnSpc>
                <a:spcPct val="100000"/>
              </a:lnSpc>
              <a:tabLst>
                <a:tab algn="l" pos="0"/>
              </a:tabLst>
            </a:pPr>
            <a:r>
              <a:rPr b="0" lang="en-GB" sz="2200" spc="-1" strike="noStrike">
                <a:solidFill>
                  <a:srgbClr val="ffffff"/>
                </a:solidFill>
                <a:latin typeface="Arial"/>
                <a:ea typeface="DejaVu Sans"/>
              </a:rPr>
              <a:t>1) </a:t>
            </a:r>
            <a:r>
              <a:rPr b="0" lang="es-ES" sz="2200" spc="-1" strike="noStrike">
                <a:solidFill>
                  <a:srgbClr val="ffffff"/>
                </a:solidFill>
                <a:latin typeface="Arial"/>
                <a:ea typeface="DejaVu Sans"/>
              </a:rPr>
              <a:t>establece los requisitos para un nivel adecuado de preparación y respuesta ante una emergencia nuclear o radiológica en cualquier estado</a:t>
            </a:r>
            <a:r>
              <a:rPr b="0" lang="en-GB" sz="2200" spc="-1" strike="noStrike">
                <a:solidFill>
                  <a:srgbClr val="ffffff"/>
                </a:solidFill>
                <a:latin typeface="Arial"/>
                <a:ea typeface="DejaVu Sans"/>
              </a:rPr>
              <a:t>. </a:t>
            </a:r>
            <a:endParaRPr b="0" lang="en-GB" sz="2200" spc="-1" strike="noStrike">
              <a:latin typeface="Arial"/>
            </a:endParaRPr>
          </a:p>
          <a:p>
            <a:pPr>
              <a:lnSpc>
                <a:spcPct val="100000"/>
              </a:lnSpc>
              <a:tabLst>
                <a:tab algn="l" pos="0"/>
              </a:tabLst>
            </a:pPr>
            <a:r>
              <a:rPr b="0" lang="en-GB" sz="2200" spc="-1" strike="noStrike">
                <a:solidFill>
                  <a:srgbClr val="ffffff"/>
                </a:solidFill>
                <a:latin typeface="Arial"/>
                <a:ea typeface="DejaVu Sans"/>
              </a:rPr>
              <a:t>2) </a:t>
            </a:r>
            <a:r>
              <a:rPr b="0" lang="es-ES" sz="2200" spc="-1" strike="noStrike">
                <a:solidFill>
                  <a:srgbClr val="ffffff"/>
                </a:solidFill>
                <a:latin typeface="Arial"/>
                <a:ea typeface="DejaVu Sans"/>
              </a:rPr>
              <a:t>estos requisitos están destinados a ser aplicados por las autoridades a nivel nacional, mediante la adopción de legislación, el establecimiento de regulaciones y la asignación de responsabilidades</a:t>
            </a:r>
            <a:r>
              <a:rPr b="0" lang="en-GB" sz="2200" spc="-1" strike="noStrike">
                <a:solidFill>
                  <a:srgbClr val="ffffff"/>
                </a:solidFill>
                <a:latin typeface="Arial"/>
                <a:ea typeface="DejaVu Sans"/>
              </a:rPr>
              <a:t>.</a:t>
            </a:r>
            <a:endParaRPr b="0" lang="en-GB" sz="2200" spc="-1" strike="noStrike">
              <a:latin typeface="Arial"/>
            </a:endParaRPr>
          </a:p>
          <a:p>
            <a:pPr>
              <a:lnSpc>
                <a:spcPct val="100000"/>
              </a:lnSpc>
              <a:tabLst>
                <a:tab algn="l" pos="0"/>
              </a:tabLst>
            </a:pPr>
            <a:endParaRPr b="0" lang="en-GB" sz="2200" spc="-1" strike="noStrike">
              <a:latin typeface="Arial"/>
            </a:endParaRPr>
          </a:p>
          <a:p>
            <a:pPr>
              <a:lnSpc>
                <a:spcPct val="100000"/>
              </a:lnSpc>
              <a:tabLst>
                <a:tab algn="l" pos="0"/>
              </a:tabLst>
            </a:pP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6" name="Picture 2" descr=""/>
          <p:cNvPicPr/>
          <p:nvPr/>
        </p:nvPicPr>
        <p:blipFill>
          <a:blip r:embed="rId1"/>
          <a:srcRect l="0" t="1828" r="1086" b="170"/>
          <a:stretch/>
        </p:blipFill>
        <p:spPr>
          <a:xfrm>
            <a:off x="6228360" y="1980000"/>
            <a:ext cx="2880000" cy="1455480"/>
          </a:xfrm>
          <a:prstGeom prst="rect">
            <a:avLst/>
          </a:prstGeom>
          <a:ln w="0">
            <a:noFill/>
          </a:ln>
        </p:spPr>
      </p:pic>
      <p:sp>
        <p:nvSpPr>
          <p:cNvPr id="527" name="150 Rectángulo"/>
          <p:cNvSpPr/>
          <p:nvPr/>
        </p:nvSpPr>
        <p:spPr>
          <a:xfrm>
            <a:off x="0" y="-20520"/>
            <a:ext cx="6372000" cy="5040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000" spc="-1" strike="noStrike">
                <a:solidFill>
                  <a:srgbClr val="ffffff"/>
                </a:solidFill>
                <a:latin typeface="Times New Roman"/>
                <a:ea typeface="DejaVu Sans"/>
              </a:rPr>
              <a:t>Conclusiones:</a:t>
            </a:r>
            <a:endParaRPr b="0" lang="en-GB" sz="2000" spc="-1" strike="noStrike">
              <a:latin typeface="Arial"/>
            </a:endParaRPr>
          </a:p>
          <a:p>
            <a:pPr marL="459360" indent="-456840">
              <a:lnSpc>
                <a:spcPct val="100000"/>
              </a:lnSpc>
              <a:buClr>
                <a:srgbClr val="ffffff"/>
              </a:buClr>
              <a:buFont typeface="Arial"/>
              <a:buAutoNum type="arabicPeriod"/>
            </a:pPr>
            <a:r>
              <a:rPr b="0" i="1" lang="es-ES" sz="2000" spc="-1" strike="noStrike">
                <a:solidFill>
                  <a:srgbClr val="ffffff"/>
                </a:solidFill>
                <a:latin typeface="Times New Roman"/>
                <a:ea typeface="DejaVu Sans"/>
              </a:rPr>
              <a:t>El sistema de normas del OIEA ha evolucionado pasando desde un enfoque Usuarios-OIEA hacia un enfoque OIEA-Usuarios.</a:t>
            </a:r>
            <a:endParaRPr b="0" lang="en-GB" sz="2000" spc="-1" strike="noStrike">
              <a:latin typeface="Arial"/>
            </a:endParaRPr>
          </a:p>
          <a:p>
            <a:pPr>
              <a:lnSpc>
                <a:spcPct val="100000"/>
              </a:lnSpc>
            </a:pPr>
            <a:endParaRPr b="0" lang="en-GB" sz="2000" spc="-1" strike="noStrike">
              <a:latin typeface="Arial"/>
            </a:endParaRPr>
          </a:p>
          <a:p>
            <a:pPr marL="459360" indent="-456840">
              <a:lnSpc>
                <a:spcPct val="100000"/>
              </a:lnSpc>
              <a:buClr>
                <a:srgbClr val="ffffff"/>
              </a:buClr>
              <a:buFont typeface="Arial"/>
              <a:buAutoNum type="arabicPeriod"/>
            </a:pPr>
            <a:r>
              <a:rPr b="0" i="1" lang="es-ES" sz="2000" spc="-1" strike="noStrike">
                <a:solidFill>
                  <a:srgbClr val="ffffff"/>
                </a:solidFill>
                <a:latin typeface="Times New Roman"/>
                <a:ea typeface="DejaVu Sans"/>
              </a:rPr>
              <a:t>El sistema de normas del OIEA contiene tres niveles que son: Principios de Seguridad, Requisitos de Seguridad y Guías de Seguridad.</a:t>
            </a:r>
            <a:endParaRPr b="0" lang="en-GB" sz="2000" spc="-1" strike="noStrike">
              <a:latin typeface="Arial"/>
            </a:endParaRPr>
          </a:p>
          <a:p>
            <a:pPr>
              <a:lnSpc>
                <a:spcPct val="100000"/>
              </a:lnSpc>
            </a:pP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Existen 7 documentos GSR que cubren todos los aspectos relativos a la seguridad radiológica de las personas y el medio ambiente.</a:t>
            </a:r>
            <a:endParaRPr b="0" lang="en-GB" sz="2000" spc="-1" strike="noStrike">
              <a:latin typeface="Arial"/>
            </a:endParaRPr>
          </a:p>
          <a:p>
            <a:pPr>
              <a:lnSpc>
                <a:spcPct val="100000"/>
              </a:lnSpc>
            </a:pP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La normativa de OIEA sirve como soporte técnico a las normas nacionales. Son recomendaciones internacionales.</a:t>
            </a: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Rectangle 2"/>
          <p:cNvSpPr/>
          <p:nvPr/>
        </p:nvSpPr>
        <p:spPr>
          <a:xfrm>
            <a:off x="331920" y="1167840"/>
            <a:ext cx="8480160" cy="364680"/>
          </a:xfrm>
          <a:prstGeom prst="rect">
            <a:avLst/>
          </a:prstGeom>
          <a:noFill/>
          <a:ln w="3175">
            <a:noFill/>
          </a:ln>
        </p:spPr>
        <p:style>
          <a:lnRef idx="0"/>
          <a:fillRef idx="0"/>
          <a:effectRef idx="0"/>
          <a:fontRef idx="minor"/>
        </p:style>
        <p:txBody>
          <a:bodyPr lIns="90000" rIns="90000" tIns="45000" bIns="45000">
            <a:spAutoFit/>
          </a:bodyPr>
          <a:p>
            <a:pPr algn="ctr">
              <a:lnSpc>
                <a:spcPct val="100000"/>
              </a:lnSpc>
              <a:tabLst>
                <a:tab algn="l" pos="0"/>
              </a:tabLst>
            </a:pPr>
            <a:r>
              <a:rPr b="0" lang="es-ES" sz="1800" spc="-1" strike="noStrike">
                <a:solidFill>
                  <a:srgbClr val="ffffff"/>
                </a:solidFill>
                <a:latin typeface="Arial"/>
                <a:ea typeface="DejaVu Sans"/>
              </a:rPr>
              <a:t>Historia de los estándares de seguridad del OIEA</a:t>
            </a:r>
            <a:endParaRPr b="0" lang="en-GB" sz="1800" spc="-1" strike="noStrike">
              <a:latin typeface="Arial"/>
            </a:endParaRPr>
          </a:p>
        </p:txBody>
      </p:sp>
      <p:pic>
        <p:nvPicPr>
          <p:cNvPr id="208" name="Picture 13" descr="Picture1"/>
          <p:cNvPicPr/>
          <p:nvPr/>
        </p:nvPicPr>
        <p:blipFill>
          <a:blip r:embed="rId1"/>
          <a:stretch/>
        </p:blipFill>
        <p:spPr>
          <a:xfrm>
            <a:off x="1355760" y="2356200"/>
            <a:ext cx="1852200" cy="1685520"/>
          </a:xfrm>
          <a:prstGeom prst="rect">
            <a:avLst/>
          </a:prstGeom>
          <a:ln w="9525">
            <a:solidFill>
              <a:srgbClr val="d6ecff"/>
            </a:solidFill>
            <a:miter/>
          </a:ln>
        </p:spPr>
      </p:pic>
      <p:sp>
        <p:nvSpPr>
          <p:cNvPr id="209" name="8 Flecha derecha"/>
          <p:cNvSpPr/>
          <p:nvPr/>
        </p:nvSpPr>
        <p:spPr>
          <a:xfrm>
            <a:off x="4286160" y="3070800"/>
            <a:ext cx="977400" cy="362880"/>
          </a:xfrm>
          <a:prstGeom prst="rightArrow">
            <a:avLst>
              <a:gd name="adj1" fmla="val 50000"/>
              <a:gd name="adj2" fmla="val 50024"/>
            </a:avLst>
          </a:prstGeom>
          <a:noFill/>
          <a:ln w="9525">
            <a:solidFill>
              <a:srgbClr val="d6ecff"/>
            </a:solidFill>
            <a:round/>
          </a:ln>
        </p:spPr>
        <p:style>
          <a:lnRef idx="0"/>
          <a:fillRef idx="0"/>
          <a:effectRef idx="0"/>
          <a:fontRef idx="minor"/>
        </p:style>
      </p:sp>
      <p:sp>
        <p:nvSpPr>
          <p:cNvPr id="210"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pic>
        <p:nvPicPr>
          <p:cNvPr id="211" name="Imagen 2" descr=""/>
          <p:cNvPicPr/>
          <p:nvPr/>
        </p:nvPicPr>
        <p:blipFill>
          <a:blip r:embed="rId2"/>
          <a:stretch/>
        </p:blipFill>
        <p:spPr>
          <a:xfrm>
            <a:off x="6367320" y="1971720"/>
            <a:ext cx="2230200" cy="2496240"/>
          </a:xfrm>
          <a:prstGeom prst="rect">
            <a:avLst/>
          </a:prstGeom>
          <a:ln w="9525">
            <a:solidFill>
              <a:srgbClr val="d6ecff"/>
            </a:solidFill>
            <a:miter/>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Rectangle 2"/>
          <p:cNvSpPr/>
          <p:nvPr/>
        </p:nvSpPr>
        <p:spPr>
          <a:xfrm>
            <a:off x="0" y="3642120"/>
            <a:ext cx="9143640" cy="376920"/>
          </a:xfrm>
          <a:prstGeom prst="rect">
            <a:avLst/>
          </a:prstGeom>
          <a:solidFill>
            <a:schemeClr val="accent1"/>
          </a:solidFill>
          <a:ln w="9525">
            <a:solidFill>
              <a:srgbClr val="000000"/>
            </a:solidFill>
            <a:miter/>
          </a:ln>
        </p:spPr>
        <p:style>
          <a:lnRef idx="0"/>
          <a:fillRef idx="0"/>
          <a:effectRef idx="0"/>
          <a:fontRef idx="minor"/>
        </p:style>
      </p:sp>
      <p:sp>
        <p:nvSpPr>
          <p:cNvPr id="213" name="Line 3"/>
          <p:cNvSpPr/>
          <p:nvPr/>
        </p:nvSpPr>
        <p:spPr>
          <a:xfrm flipV="1">
            <a:off x="1050840" y="3369240"/>
            <a:ext cx="360" cy="870480"/>
          </a:xfrm>
          <a:prstGeom prst="line">
            <a:avLst/>
          </a:prstGeom>
          <a:ln w="28575">
            <a:solidFill>
              <a:srgbClr val="000000"/>
            </a:solidFill>
            <a:round/>
            <a:tailEnd len="med" type="triangle" w="med"/>
          </a:ln>
        </p:spPr>
        <p:style>
          <a:lnRef idx="0"/>
          <a:fillRef idx="0"/>
          <a:effectRef idx="0"/>
          <a:fontRef idx="minor"/>
        </p:style>
      </p:sp>
      <p:sp>
        <p:nvSpPr>
          <p:cNvPr id="214" name="Text Box 4"/>
          <p:cNvSpPr/>
          <p:nvPr/>
        </p:nvSpPr>
        <p:spPr>
          <a:xfrm>
            <a:off x="692280" y="4236120"/>
            <a:ext cx="86004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en-GB" sz="1600" spc="-1" strike="noStrike">
                <a:solidFill>
                  <a:srgbClr val="ffffff"/>
                </a:solidFill>
                <a:latin typeface="Arial"/>
                <a:ea typeface="DejaVu Sans"/>
              </a:rPr>
              <a:t>1958</a:t>
            </a:r>
            <a:endParaRPr b="0" lang="en-GB" sz="1600" spc="-1" strike="noStrike">
              <a:latin typeface="Arial"/>
            </a:endParaRPr>
          </a:p>
        </p:txBody>
      </p:sp>
      <p:sp>
        <p:nvSpPr>
          <p:cNvPr id="215" name="Text Box 5"/>
          <p:cNvSpPr/>
          <p:nvPr/>
        </p:nvSpPr>
        <p:spPr>
          <a:xfrm rot="18000000">
            <a:off x="477720" y="1034640"/>
            <a:ext cx="1697400" cy="45540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lang="en-GB" sz="1600" spc="-1" strike="noStrike">
                <a:solidFill>
                  <a:srgbClr val="ffffff"/>
                </a:solidFill>
                <a:latin typeface="Arial"/>
                <a:ea typeface="DejaVu Sans"/>
              </a:rPr>
              <a:t>Safe Handling</a:t>
            </a:r>
            <a:endParaRPr b="0" lang="en-GB" sz="1600" spc="-1" strike="noStrike">
              <a:latin typeface="Arial"/>
            </a:endParaRPr>
          </a:p>
          <a:p>
            <a:pPr>
              <a:lnSpc>
                <a:spcPct val="75000"/>
              </a:lnSpc>
            </a:pPr>
            <a:r>
              <a:rPr b="0" lang="en-GB" sz="1600" spc="-1" strike="noStrike">
                <a:solidFill>
                  <a:srgbClr val="ffffff"/>
                </a:solidFill>
                <a:latin typeface="Arial"/>
                <a:ea typeface="DejaVu Sans"/>
              </a:rPr>
              <a:t>of Radioisotopes</a:t>
            </a:r>
            <a:endParaRPr b="0" lang="en-GB" sz="1600" spc="-1" strike="noStrike">
              <a:latin typeface="Arial"/>
            </a:endParaRPr>
          </a:p>
        </p:txBody>
      </p:sp>
      <p:sp>
        <p:nvSpPr>
          <p:cNvPr id="216" name="Line 6"/>
          <p:cNvSpPr/>
          <p:nvPr/>
        </p:nvSpPr>
        <p:spPr>
          <a:xfrm flipV="1">
            <a:off x="3203280" y="3318120"/>
            <a:ext cx="360" cy="870480"/>
          </a:xfrm>
          <a:prstGeom prst="line">
            <a:avLst/>
          </a:prstGeom>
          <a:ln w="28575">
            <a:solidFill>
              <a:srgbClr val="000000"/>
            </a:solidFill>
            <a:round/>
            <a:tailEnd len="med" type="triangle" w="med"/>
          </a:ln>
        </p:spPr>
        <p:style>
          <a:lnRef idx="0"/>
          <a:fillRef idx="0"/>
          <a:effectRef idx="0"/>
          <a:fontRef idx="minor"/>
        </p:style>
      </p:sp>
      <p:sp>
        <p:nvSpPr>
          <p:cNvPr id="217" name="Text Box 7"/>
          <p:cNvSpPr/>
          <p:nvPr/>
        </p:nvSpPr>
        <p:spPr>
          <a:xfrm>
            <a:off x="2771640" y="4236120"/>
            <a:ext cx="86004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en-GB" sz="1600" spc="-1" strike="noStrike">
                <a:solidFill>
                  <a:srgbClr val="ffffff"/>
                </a:solidFill>
                <a:latin typeface="Arial"/>
                <a:ea typeface="DejaVu Sans"/>
              </a:rPr>
              <a:t>1961</a:t>
            </a:r>
            <a:endParaRPr b="0" lang="en-GB" sz="1600" spc="-1" strike="noStrike">
              <a:latin typeface="Arial"/>
            </a:endParaRPr>
          </a:p>
        </p:txBody>
      </p:sp>
      <p:sp>
        <p:nvSpPr>
          <p:cNvPr id="218" name="Text Box 8"/>
          <p:cNvSpPr/>
          <p:nvPr/>
        </p:nvSpPr>
        <p:spPr>
          <a:xfrm rot="18000000">
            <a:off x="2739240" y="875160"/>
            <a:ext cx="1697400" cy="63792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lang="en-GB" sz="1600" spc="-1" strike="noStrike">
                <a:solidFill>
                  <a:srgbClr val="ffffff"/>
                </a:solidFill>
                <a:latin typeface="Arial"/>
                <a:ea typeface="DejaVu Sans"/>
              </a:rPr>
              <a:t>Safe Transport</a:t>
            </a:r>
            <a:endParaRPr b="0" lang="en-GB" sz="1600" spc="-1" strike="noStrike">
              <a:latin typeface="Arial"/>
            </a:endParaRPr>
          </a:p>
          <a:p>
            <a:pPr>
              <a:lnSpc>
                <a:spcPct val="75000"/>
              </a:lnSpc>
            </a:pPr>
            <a:r>
              <a:rPr b="0" lang="en-GB" sz="1600" spc="-1" strike="noStrike">
                <a:solidFill>
                  <a:srgbClr val="ffffff"/>
                </a:solidFill>
                <a:latin typeface="Arial"/>
                <a:ea typeface="DejaVu Sans"/>
              </a:rPr>
              <a:t>of Radioactive Material</a:t>
            </a:r>
            <a:endParaRPr b="0" lang="en-GB" sz="1600" spc="-1" strike="noStrike">
              <a:latin typeface="Arial"/>
            </a:endParaRPr>
          </a:p>
        </p:txBody>
      </p:sp>
      <p:sp>
        <p:nvSpPr>
          <p:cNvPr id="219" name="Line 9"/>
          <p:cNvSpPr/>
          <p:nvPr/>
        </p:nvSpPr>
        <p:spPr>
          <a:xfrm flipV="1">
            <a:off x="5435280" y="3371760"/>
            <a:ext cx="360" cy="870120"/>
          </a:xfrm>
          <a:prstGeom prst="line">
            <a:avLst/>
          </a:prstGeom>
          <a:ln w="28575">
            <a:solidFill>
              <a:srgbClr val="000000"/>
            </a:solidFill>
            <a:round/>
            <a:tailEnd len="med" type="triangle" w="med"/>
          </a:ln>
        </p:spPr>
        <p:style>
          <a:lnRef idx="0"/>
          <a:fillRef idx="0"/>
          <a:effectRef idx="0"/>
          <a:fontRef idx="minor"/>
        </p:style>
      </p:sp>
      <p:sp>
        <p:nvSpPr>
          <p:cNvPr id="220" name="Text Box 10"/>
          <p:cNvSpPr/>
          <p:nvPr/>
        </p:nvSpPr>
        <p:spPr>
          <a:xfrm>
            <a:off x="4932360" y="4236120"/>
            <a:ext cx="86004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en-GB" sz="1600" spc="-1" strike="noStrike">
                <a:solidFill>
                  <a:srgbClr val="ffffff"/>
                </a:solidFill>
                <a:latin typeface="Arial"/>
                <a:ea typeface="DejaVu Sans"/>
              </a:rPr>
              <a:t>1962</a:t>
            </a:r>
            <a:endParaRPr b="0" lang="en-GB" sz="1600" spc="-1" strike="noStrike">
              <a:latin typeface="Arial"/>
            </a:endParaRPr>
          </a:p>
        </p:txBody>
      </p:sp>
      <p:sp>
        <p:nvSpPr>
          <p:cNvPr id="221" name="Text Box 11"/>
          <p:cNvSpPr/>
          <p:nvPr/>
        </p:nvSpPr>
        <p:spPr>
          <a:xfrm rot="18000000">
            <a:off x="4829040" y="929160"/>
            <a:ext cx="1697400" cy="63792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lang="en-GB" sz="1600" spc="-1" strike="noStrike">
                <a:solidFill>
                  <a:srgbClr val="ffffff"/>
                </a:solidFill>
                <a:latin typeface="Arial"/>
                <a:ea typeface="DejaVu Sans"/>
              </a:rPr>
              <a:t>BSS for</a:t>
            </a:r>
            <a:endParaRPr b="0" lang="en-GB" sz="1600" spc="-1" strike="noStrike">
              <a:latin typeface="Arial"/>
            </a:endParaRPr>
          </a:p>
          <a:p>
            <a:pPr>
              <a:lnSpc>
                <a:spcPct val="75000"/>
              </a:lnSpc>
            </a:pPr>
            <a:r>
              <a:rPr b="0" lang="en-GB" sz="1600" spc="-1" strike="noStrike">
                <a:solidFill>
                  <a:srgbClr val="ffffff"/>
                </a:solidFill>
                <a:latin typeface="Arial"/>
                <a:ea typeface="DejaVu Sans"/>
              </a:rPr>
              <a:t>Radiation Protection</a:t>
            </a:r>
            <a:endParaRPr b="0" lang="en-GB" sz="1600" spc="-1" strike="noStrike">
              <a:latin typeface="Arial"/>
            </a:endParaRPr>
          </a:p>
        </p:txBody>
      </p:sp>
      <p:sp>
        <p:nvSpPr>
          <p:cNvPr id="222" name="Line 12"/>
          <p:cNvSpPr/>
          <p:nvPr/>
        </p:nvSpPr>
        <p:spPr>
          <a:xfrm flipV="1">
            <a:off x="7524720" y="3371760"/>
            <a:ext cx="360" cy="870120"/>
          </a:xfrm>
          <a:prstGeom prst="line">
            <a:avLst/>
          </a:prstGeom>
          <a:ln w="28575">
            <a:solidFill>
              <a:srgbClr val="000000"/>
            </a:solidFill>
            <a:round/>
            <a:tailEnd len="med" type="triangle" w="med"/>
          </a:ln>
        </p:spPr>
        <p:style>
          <a:lnRef idx="0"/>
          <a:fillRef idx="0"/>
          <a:effectRef idx="0"/>
          <a:fontRef idx="minor"/>
        </p:style>
      </p:sp>
      <p:pic>
        <p:nvPicPr>
          <p:cNvPr id="223" name="Picture 13" descr="Picture1"/>
          <p:cNvPicPr/>
          <p:nvPr/>
        </p:nvPicPr>
        <p:blipFill>
          <a:blip r:embed="rId1"/>
          <a:stretch/>
        </p:blipFill>
        <p:spPr>
          <a:xfrm>
            <a:off x="250920" y="2025360"/>
            <a:ext cx="1800000" cy="1339200"/>
          </a:xfrm>
          <a:prstGeom prst="rect">
            <a:avLst/>
          </a:prstGeom>
          <a:ln w="0">
            <a:noFill/>
          </a:ln>
        </p:spPr>
      </p:pic>
      <p:pic>
        <p:nvPicPr>
          <p:cNvPr id="224" name="Picture 14" descr="Picture2"/>
          <p:cNvPicPr/>
          <p:nvPr/>
        </p:nvPicPr>
        <p:blipFill>
          <a:blip r:embed="rId2"/>
          <a:stretch/>
        </p:blipFill>
        <p:spPr>
          <a:xfrm>
            <a:off x="2484360" y="2021760"/>
            <a:ext cx="1510920" cy="1334160"/>
          </a:xfrm>
          <a:prstGeom prst="rect">
            <a:avLst/>
          </a:prstGeom>
          <a:ln w="0">
            <a:noFill/>
          </a:ln>
        </p:spPr>
      </p:pic>
      <p:pic>
        <p:nvPicPr>
          <p:cNvPr id="225" name="Picture 15" descr="Picture3"/>
          <p:cNvPicPr/>
          <p:nvPr/>
        </p:nvPicPr>
        <p:blipFill>
          <a:blip r:embed="rId3"/>
          <a:stretch/>
        </p:blipFill>
        <p:spPr>
          <a:xfrm>
            <a:off x="4572000" y="2021760"/>
            <a:ext cx="1584000" cy="1361880"/>
          </a:xfrm>
          <a:prstGeom prst="rect">
            <a:avLst/>
          </a:prstGeom>
          <a:ln w="0">
            <a:noFill/>
          </a:ln>
        </p:spPr>
      </p:pic>
      <p:grpSp>
        <p:nvGrpSpPr>
          <p:cNvPr id="226" name="Group 16"/>
          <p:cNvGrpSpPr/>
          <p:nvPr/>
        </p:nvGrpSpPr>
        <p:grpSpPr>
          <a:xfrm>
            <a:off x="6732720" y="2021760"/>
            <a:ext cx="1655280" cy="1339200"/>
            <a:chOff x="6732720" y="2021760"/>
            <a:chExt cx="1655280" cy="1339200"/>
          </a:xfrm>
        </p:grpSpPr>
        <p:pic>
          <p:nvPicPr>
            <p:cNvPr id="227" name="Picture 17" descr="Picture1"/>
            <p:cNvPicPr/>
            <p:nvPr/>
          </p:nvPicPr>
          <p:blipFill>
            <a:blip r:embed="rId4"/>
            <a:stretch/>
          </p:blipFill>
          <p:spPr>
            <a:xfrm>
              <a:off x="6732720" y="2021760"/>
              <a:ext cx="1655280" cy="1339200"/>
            </a:xfrm>
            <a:prstGeom prst="rect">
              <a:avLst/>
            </a:prstGeom>
            <a:ln w="0">
              <a:noFill/>
            </a:ln>
          </p:spPr>
        </p:pic>
        <p:sp>
          <p:nvSpPr>
            <p:cNvPr id="228" name="Text Box 18"/>
            <p:cNvSpPr/>
            <p:nvPr/>
          </p:nvSpPr>
          <p:spPr>
            <a:xfrm>
              <a:off x="6917760" y="2508480"/>
              <a:ext cx="1289160" cy="678600"/>
            </a:xfrm>
            <a:prstGeom prst="rect">
              <a:avLst/>
            </a:prstGeom>
            <a:solidFill>
              <a:srgbClr val="808080"/>
            </a:solidFill>
            <a:ln w="0">
              <a:noFill/>
            </a:ln>
          </p:spPr>
          <p:style>
            <a:lnRef idx="0"/>
            <a:fillRef idx="0"/>
            <a:effectRef idx="0"/>
            <a:fontRef idx="minor"/>
          </p:style>
          <p:txBody>
            <a:bodyPr lIns="90000" rIns="90000" tIns="45000" bIns="45000">
              <a:spAutoFit/>
            </a:bodyPr>
            <a:p>
              <a:pPr>
                <a:lnSpc>
                  <a:spcPct val="100000"/>
                </a:lnSpc>
                <a:spcBef>
                  <a:spcPts val="799"/>
                </a:spcBef>
              </a:pPr>
              <a:r>
                <a:rPr b="0" lang="en-GB" sz="1600" spc="-1" strike="noStrike">
                  <a:solidFill>
                    <a:srgbClr val="ffffff"/>
                  </a:solidFill>
                  <a:latin typeface="Arial"/>
                  <a:ea typeface="DejaVu Sans"/>
                </a:rPr>
                <a:t>SS No. 15</a:t>
              </a:r>
              <a:endParaRPr b="0" lang="en-GB" sz="1600" spc="-1" strike="noStrike">
                <a:latin typeface="Arial"/>
              </a:endParaRPr>
            </a:p>
            <a:p>
              <a:pPr>
                <a:lnSpc>
                  <a:spcPct val="100000"/>
                </a:lnSpc>
                <a:spcBef>
                  <a:spcPts val="799"/>
                </a:spcBef>
              </a:pPr>
              <a:endParaRPr b="0" lang="en-GB" sz="1600" spc="-1" strike="noStrike">
                <a:latin typeface="Arial"/>
              </a:endParaRPr>
            </a:p>
          </p:txBody>
        </p:sp>
      </p:grpSp>
      <p:sp>
        <p:nvSpPr>
          <p:cNvPr id="229" name="Text Box 19"/>
          <p:cNvSpPr/>
          <p:nvPr/>
        </p:nvSpPr>
        <p:spPr>
          <a:xfrm rot="18000000">
            <a:off x="6931080" y="772200"/>
            <a:ext cx="1698840" cy="82044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lang="en-GB" sz="1600" spc="-1" strike="noStrike">
                <a:solidFill>
                  <a:srgbClr val="ffffff"/>
                </a:solidFill>
                <a:latin typeface="Arial"/>
                <a:ea typeface="DejaVu Sans"/>
              </a:rPr>
              <a:t>Radioactive Waste</a:t>
            </a:r>
            <a:endParaRPr b="0" lang="en-GB" sz="1600" spc="-1" strike="noStrike">
              <a:latin typeface="Arial"/>
            </a:endParaRPr>
          </a:p>
          <a:p>
            <a:pPr>
              <a:lnSpc>
                <a:spcPct val="75000"/>
              </a:lnSpc>
            </a:pPr>
            <a:r>
              <a:rPr b="0" lang="en-GB" sz="1600" spc="-1" strike="noStrike">
                <a:solidFill>
                  <a:srgbClr val="ffffff"/>
                </a:solidFill>
                <a:latin typeface="Arial"/>
                <a:ea typeface="DejaVu Sans"/>
              </a:rPr>
              <a:t>Disposal into the</a:t>
            </a:r>
            <a:endParaRPr b="0" lang="en-GB" sz="1600" spc="-1" strike="noStrike">
              <a:latin typeface="Arial"/>
            </a:endParaRPr>
          </a:p>
          <a:p>
            <a:pPr>
              <a:lnSpc>
                <a:spcPct val="75000"/>
              </a:lnSpc>
            </a:pPr>
            <a:r>
              <a:rPr b="0" lang="en-GB" sz="1600" spc="-1" strike="noStrike">
                <a:solidFill>
                  <a:srgbClr val="ffffff"/>
                </a:solidFill>
                <a:latin typeface="Arial"/>
                <a:ea typeface="DejaVu Sans"/>
              </a:rPr>
              <a:t>Ground</a:t>
            </a:r>
            <a:endParaRPr b="0" lang="en-GB" sz="1600" spc="-1" strike="noStrike">
              <a:latin typeface="Arial"/>
            </a:endParaRPr>
          </a:p>
        </p:txBody>
      </p:sp>
      <p:sp>
        <p:nvSpPr>
          <p:cNvPr id="230" name="Text Box 20"/>
          <p:cNvSpPr/>
          <p:nvPr/>
        </p:nvSpPr>
        <p:spPr>
          <a:xfrm>
            <a:off x="7021440" y="4289760"/>
            <a:ext cx="86004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en-GB" sz="1600" spc="-1" strike="noStrike">
                <a:solidFill>
                  <a:srgbClr val="ffffff"/>
                </a:solidFill>
                <a:latin typeface="Arial"/>
                <a:ea typeface="DejaVu Sans"/>
              </a:rPr>
              <a:t>1965</a:t>
            </a:r>
            <a:endParaRPr b="0" lang="en-GB" sz="1600" spc="-1" strike="noStrike">
              <a:latin typeface="Arial"/>
            </a:endParaRPr>
          </a:p>
        </p:txBody>
      </p:sp>
      <p:sp>
        <p:nvSpPr>
          <p:cNvPr id="231"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3"/>
          <p:cNvSpPr/>
          <p:nvPr/>
        </p:nvSpPr>
        <p:spPr>
          <a:xfrm>
            <a:off x="2651040" y="897840"/>
            <a:ext cx="3827160" cy="5778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GB" sz="3200" spc="-1" strike="noStrike">
                <a:solidFill>
                  <a:srgbClr val="ffffff"/>
                </a:solidFill>
                <a:latin typeface="Times New Roman"/>
                <a:ea typeface="DejaVu Sans"/>
              </a:rPr>
              <a:t>1958 - 1973</a:t>
            </a:r>
            <a:endParaRPr b="0" lang="en-GB" sz="3200" spc="-1" strike="noStrike">
              <a:latin typeface="Arial"/>
            </a:endParaRPr>
          </a:p>
        </p:txBody>
      </p:sp>
      <p:sp>
        <p:nvSpPr>
          <p:cNvPr id="233"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sp>
        <p:nvSpPr>
          <p:cNvPr id="234" name="Rectangle 4"/>
          <p:cNvSpPr/>
          <p:nvPr/>
        </p:nvSpPr>
        <p:spPr>
          <a:xfrm>
            <a:off x="0" y="1470240"/>
            <a:ext cx="9143640" cy="3371400"/>
          </a:xfrm>
          <a:prstGeom prst="rect">
            <a:avLst/>
          </a:prstGeom>
          <a:noFill/>
          <a:ln w="9525">
            <a:noFill/>
          </a:ln>
        </p:spPr>
        <p:style>
          <a:lnRef idx="0"/>
          <a:fillRef idx="0"/>
          <a:effectRef idx="0"/>
          <a:fontRef idx="minor"/>
        </p:style>
        <p:txBody>
          <a:bodyPr lIns="90000" rIns="90000" tIns="45000" bIns="45000">
            <a:spAutoFit/>
          </a:bodyPr>
          <a:p>
            <a:pPr marL="716040" indent="-544320">
              <a:lnSpc>
                <a:spcPct val="100000"/>
              </a:lnSpc>
              <a:spcBef>
                <a:spcPts val="1400"/>
              </a:spcBef>
              <a:buClr>
                <a:srgbClr val="ffffff"/>
              </a:buClr>
              <a:buSzPct val="110000"/>
              <a:buFont typeface="Wingdings" charset="2"/>
              <a:buChar char=""/>
            </a:pPr>
            <a:r>
              <a:rPr b="1" lang="es-ES" sz="2800" spc="-1" strike="noStrike">
                <a:solidFill>
                  <a:srgbClr val="ffffff"/>
                </a:solidFill>
                <a:latin typeface="Arial"/>
                <a:ea typeface="DejaVu Sans"/>
              </a:rPr>
              <a:t>Enfoque de abajo hacia arriba</a:t>
            </a:r>
            <a:endParaRPr b="0" lang="en-GB" sz="2800" spc="-1" strike="noStrike">
              <a:latin typeface="Arial"/>
            </a:endParaRPr>
          </a:p>
          <a:p>
            <a:pPr marL="716040" indent="-544320">
              <a:lnSpc>
                <a:spcPct val="100000"/>
              </a:lnSpc>
              <a:spcBef>
                <a:spcPts val="1400"/>
              </a:spcBef>
              <a:buClr>
                <a:srgbClr val="ffffff"/>
              </a:buClr>
              <a:buSzPct val="110000"/>
              <a:buFont typeface="Wingdings" charset="2"/>
              <a:buChar char=""/>
            </a:pPr>
            <a:r>
              <a:rPr b="1" lang="es-ES" sz="2800" spc="-1" strike="noStrike">
                <a:solidFill>
                  <a:srgbClr val="ffffff"/>
                </a:solidFill>
                <a:latin typeface="Arial"/>
                <a:ea typeface="DejaVu Sans"/>
              </a:rPr>
              <a:t>Recolección de la experiencia en la seguridad en las practicas</a:t>
            </a:r>
            <a:endParaRPr b="0" lang="en-GB" sz="2800" spc="-1" strike="noStrike">
              <a:latin typeface="Arial"/>
            </a:endParaRPr>
          </a:p>
          <a:p>
            <a:pPr marL="716040" indent="-544320">
              <a:lnSpc>
                <a:spcPct val="100000"/>
              </a:lnSpc>
              <a:spcBef>
                <a:spcPts val="1400"/>
              </a:spcBef>
              <a:buClr>
                <a:srgbClr val="ffffff"/>
              </a:buClr>
              <a:buSzPct val="110000"/>
              <a:buFont typeface="Wingdings" charset="2"/>
              <a:buChar char=""/>
            </a:pPr>
            <a:r>
              <a:rPr b="1" lang="es-ES" sz="2800" spc="-1" strike="noStrike">
                <a:solidFill>
                  <a:srgbClr val="ffffff"/>
                </a:solidFill>
                <a:latin typeface="Arial"/>
                <a:ea typeface="DejaVu Sans"/>
              </a:rPr>
              <a:t>Identificación de los requisitos</a:t>
            </a:r>
            <a:endParaRPr b="0" lang="en-GB" sz="2800" spc="-1" strike="noStrike">
              <a:latin typeface="Arial"/>
            </a:endParaRPr>
          </a:p>
          <a:p>
            <a:pPr>
              <a:lnSpc>
                <a:spcPct val="100000"/>
              </a:lnSpc>
            </a:pPr>
            <a:endParaRPr b="0" lang="en-GB" sz="2800" spc="-1" strike="noStrike">
              <a:latin typeface="Arial"/>
            </a:endParaRPr>
          </a:p>
          <a:p>
            <a:pPr>
              <a:lnSpc>
                <a:spcPct val="100000"/>
              </a:lnSpc>
            </a:pP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AutoShape 2"/>
          <p:cNvSpPr/>
          <p:nvPr/>
        </p:nvSpPr>
        <p:spPr>
          <a:xfrm>
            <a:off x="114480" y="3501720"/>
            <a:ext cx="9029520" cy="712800"/>
          </a:xfrm>
          <a:prstGeom prst="rightArrow">
            <a:avLst>
              <a:gd name="adj1" fmla="val 52833"/>
              <a:gd name="adj2" fmla="val 51216"/>
            </a:avLst>
          </a:prstGeom>
          <a:solidFill>
            <a:schemeClr val="accent1"/>
          </a:solidFill>
          <a:ln w="9525">
            <a:solidFill>
              <a:srgbClr val="000000"/>
            </a:solidFill>
            <a:miter/>
          </a:ln>
        </p:spPr>
        <p:style>
          <a:lnRef idx="0"/>
          <a:fillRef idx="0"/>
          <a:effectRef idx="0"/>
          <a:fontRef idx="minor"/>
        </p:style>
      </p:sp>
      <p:sp>
        <p:nvSpPr>
          <p:cNvPr id="236" name="Line 28"/>
          <p:cNvSpPr/>
          <p:nvPr/>
        </p:nvSpPr>
        <p:spPr>
          <a:xfrm flipV="1">
            <a:off x="7596000" y="3489480"/>
            <a:ext cx="360" cy="870480"/>
          </a:xfrm>
          <a:prstGeom prst="line">
            <a:avLst/>
          </a:prstGeom>
          <a:ln w="28575">
            <a:solidFill>
              <a:srgbClr val="000000"/>
            </a:solidFill>
            <a:round/>
            <a:tailEnd len="med" type="triangle" w="med"/>
          </a:ln>
        </p:spPr>
        <p:style>
          <a:lnRef idx="0"/>
          <a:fillRef idx="0"/>
          <a:effectRef idx="0"/>
          <a:fontRef idx="minor"/>
        </p:style>
      </p:sp>
      <p:pic>
        <p:nvPicPr>
          <p:cNvPr id="237" name="Picture 29" descr="Picture5"/>
          <p:cNvPicPr/>
          <p:nvPr/>
        </p:nvPicPr>
        <p:blipFill>
          <a:blip r:embed="rId1"/>
          <a:stretch/>
        </p:blipFill>
        <p:spPr>
          <a:xfrm>
            <a:off x="6781680" y="2031120"/>
            <a:ext cx="1677600" cy="1511640"/>
          </a:xfrm>
          <a:prstGeom prst="rect">
            <a:avLst/>
          </a:prstGeom>
          <a:ln w="0">
            <a:noFill/>
          </a:ln>
        </p:spPr>
      </p:pic>
      <p:sp>
        <p:nvSpPr>
          <p:cNvPr id="238" name="Text Box 30"/>
          <p:cNvSpPr/>
          <p:nvPr/>
        </p:nvSpPr>
        <p:spPr>
          <a:xfrm rot="18000000">
            <a:off x="7147440" y="1136520"/>
            <a:ext cx="1296360" cy="70704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i="1" lang="en-GB" sz="1800" spc="-1" strike="noStrike">
                <a:solidFill>
                  <a:srgbClr val="ffffff"/>
                </a:solidFill>
                <a:latin typeface="Arial"/>
                <a:ea typeface="DejaVu Sans"/>
              </a:rPr>
              <a:t>Basic Safety</a:t>
            </a:r>
            <a:endParaRPr b="0" lang="en-GB" sz="1800" spc="-1" strike="noStrike">
              <a:latin typeface="Arial"/>
            </a:endParaRPr>
          </a:p>
          <a:p>
            <a:pPr>
              <a:lnSpc>
                <a:spcPct val="75000"/>
              </a:lnSpc>
            </a:pPr>
            <a:r>
              <a:rPr b="0" i="1" lang="en-GB" sz="1800" spc="-1" strike="noStrike">
                <a:solidFill>
                  <a:srgbClr val="ffffff"/>
                </a:solidFill>
                <a:latin typeface="Arial"/>
                <a:ea typeface="DejaVu Sans"/>
              </a:rPr>
              <a:t>Standards</a:t>
            </a:r>
            <a:endParaRPr b="0" lang="en-GB" sz="1800" spc="-1" strike="noStrike">
              <a:latin typeface="Arial"/>
            </a:endParaRPr>
          </a:p>
        </p:txBody>
      </p:sp>
      <p:sp>
        <p:nvSpPr>
          <p:cNvPr id="239" name="Text Box 31"/>
          <p:cNvSpPr/>
          <p:nvPr/>
        </p:nvSpPr>
        <p:spPr>
          <a:xfrm>
            <a:off x="7236000" y="4354200"/>
            <a:ext cx="863280" cy="3646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901"/>
              </a:spcBef>
            </a:pPr>
            <a:r>
              <a:rPr b="0" i="1" lang="en-GB" sz="1800" spc="-1" strike="noStrike">
                <a:solidFill>
                  <a:srgbClr val="ffffff"/>
                </a:solidFill>
                <a:latin typeface="Arial"/>
                <a:ea typeface="DejaVu Sans"/>
              </a:rPr>
              <a:t>1996</a:t>
            </a:r>
            <a:endParaRPr b="0" lang="en-GB" sz="1800" spc="-1" strike="noStrike">
              <a:latin typeface="Arial"/>
            </a:endParaRPr>
          </a:p>
        </p:txBody>
      </p:sp>
      <p:pic>
        <p:nvPicPr>
          <p:cNvPr id="240" name="Picture 32" descr="Picture4"/>
          <p:cNvPicPr/>
          <p:nvPr/>
        </p:nvPicPr>
        <p:blipFill>
          <a:blip r:embed="rId2"/>
          <a:stretch/>
        </p:blipFill>
        <p:spPr>
          <a:xfrm>
            <a:off x="1403280" y="2031120"/>
            <a:ext cx="1541160" cy="1356840"/>
          </a:xfrm>
          <a:prstGeom prst="rect">
            <a:avLst/>
          </a:prstGeom>
          <a:ln w="0">
            <a:noFill/>
          </a:ln>
        </p:spPr>
      </p:pic>
      <p:sp>
        <p:nvSpPr>
          <p:cNvPr id="241" name="Text Box 33"/>
          <p:cNvSpPr/>
          <p:nvPr/>
        </p:nvSpPr>
        <p:spPr>
          <a:xfrm rot="18000000">
            <a:off x="1691280" y="1008720"/>
            <a:ext cx="1697400" cy="50148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i="1" lang="en-GB" sz="1800" spc="-1" strike="noStrike">
                <a:solidFill>
                  <a:srgbClr val="ffffff"/>
                </a:solidFill>
                <a:latin typeface="Arial"/>
                <a:ea typeface="DejaVu Sans"/>
              </a:rPr>
              <a:t>NUSS</a:t>
            </a:r>
            <a:endParaRPr b="0" lang="en-GB" sz="1800" spc="-1" strike="noStrike">
              <a:latin typeface="Arial"/>
            </a:endParaRPr>
          </a:p>
          <a:p>
            <a:pPr>
              <a:lnSpc>
                <a:spcPct val="75000"/>
              </a:lnSpc>
            </a:pPr>
            <a:r>
              <a:rPr b="0" i="1" lang="en-GB" sz="1800" spc="-1" strike="noStrike">
                <a:solidFill>
                  <a:srgbClr val="ffffff"/>
                </a:solidFill>
                <a:latin typeface="Arial"/>
                <a:ea typeface="DejaVu Sans"/>
              </a:rPr>
              <a:t>Programme</a:t>
            </a:r>
            <a:endParaRPr b="0" lang="en-GB" sz="1800" spc="-1" strike="noStrike">
              <a:latin typeface="Arial"/>
            </a:endParaRPr>
          </a:p>
        </p:txBody>
      </p:sp>
      <p:sp>
        <p:nvSpPr>
          <p:cNvPr id="242" name="Text Box 34"/>
          <p:cNvSpPr/>
          <p:nvPr/>
        </p:nvSpPr>
        <p:spPr>
          <a:xfrm>
            <a:off x="1908000" y="4300560"/>
            <a:ext cx="894960" cy="3646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901"/>
              </a:spcBef>
            </a:pPr>
            <a:r>
              <a:rPr b="0" i="1" lang="en-GB" sz="1800" spc="-1" strike="noStrike">
                <a:solidFill>
                  <a:srgbClr val="ffffff"/>
                </a:solidFill>
                <a:latin typeface="Arial"/>
                <a:ea typeface="DejaVu Sans"/>
              </a:rPr>
              <a:t>1974</a:t>
            </a:r>
            <a:endParaRPr b="0" lang="en-GB" sz="1800" spc="-1" strike="noStrike">
              <a:latin typeface="Arial"/>
            </a:endParaRPr>
          </a:p>
        </p:txBody>
      </p:sp>
      <p:sp>
        <p:nvSpPr>
          <p:cNvPr id="243" name="Line 35"/>
          <p:cNvSpPr/>
          <p:nvPr/>
        </p:nvSpPr>
        <p:spPr>
          <a:xfrm flipV="1">
            <a:off x="2268360" y="3435840"/>
            <a:ext cx="360" cy="870480"/>
          </a:xfrm>
          <a:prstGeom prst="line">
            <a:avLst/>
          </a:prstGeom>
          <a:ln w="28575">
            <a:solidFill>
              <a:srgbClr val="000000"/>
            </a:solidFill>
            <a:round/>
            <a:tailEnd len="med" type="triangle" w="med"/>
          </a:ln>
        </p:spPr>
        <p:style>
          <a:lnRef idx="0"/>
          <a:fillRef idx="0"/>
          <a:effectRef idx="0"/>
          <a:fontRef idx="minor"/>
        </p:style>
      </p:sp>
      <p:grpSp>
        <p:nvGrpSpPr>
          <p:cNvPr id="244" name="Group 36"/>
          <p:cNvGrpSpPr/>
          <p:nvPr/>
        </p:nvGrpSpPr>
        <p:grpSpPr>
          <a:xfrm>
            <a:off x="3924360" y="2085840"/>
            <a:ext cx="1655280" cy="1404720"/>
            <a:chOff x="3924360" y="2085840"/>
            <a:chExt cx="1655280" cy="1404720"/>
          </a:xfrm>
        </p:grpSpPr>
        <p:grpSp>
          <p:nvGrpSpPr>
            <p:cNvPr id="245" name="Group 37"/>
            <p:cNvGrpSpPr/>
            <p:nvPr/>
          </p:nvGrpSpPr>
          <p:grpSpPr>
            <a:xfrm>
              <a:off x="3924360" y="2085840"/>
              <a:ext cx="1655280" cy="1404720"/>
              <a:chOff x="3924360" y="2085840"/>
              <a:chExt cx="1655280" cy="1404720"/>
            </a:xfrm>
          </p:grpSpPr>
          <p:pic>
            <p:nvPicPr>
              <p:cNvPr id="246" name="Picture 38" descr="Picture1"/>
              <p:cNvPicPr/>
              <p:nvPr/>
            </p:nvPicPr>
            <p:blipFill>
              <a:blip r:embed="rId3"/>
              <a:stretch/>
            </p:blipFill>
            <p:spPr>
              <a:xfrm>
                <a:off x="3924360" y="2085840"/>
                <a:ext cx="1655280" cy="1404720"/>
              </a:xfrm>
              <a:prstGeom prst="rect">
                <a:avLst/>
              </a:prstGeom>
              <a:ln w="0">
                <a:noFill/>
              </a:ln>
            </p:spPr>
          </p:pic>
          <p:sp>
            <p:nvSpPr>
              <p:cNvPr id="247" name="Text Box 39"/>
              <p:cNvSpPr/>
              <p:nvPr/>
            </p:nvSpPr>
            <p:spPr>
              <a:xfrm>
                <a:off x="4109400" y="2596680"/>
                <a:ext cx="1289160" cy="753480"/>
              </a:xfrm>
              <a:prstGeom prst="rect">
                <a:avLst/>
              </a:prstGeom>
              <a:solidFill>
                <a:srgbClr val="808080"/>
              </a:solidFill>
              <a:ln w="0">
                <a:noFill/>
              </a:ln>
            </p:spPr>
            <p:style>
              <a:lnRef idx="0"/>
              <a:fillRef idx="0"/>
              <a:effectRef idx="0"/>
              <a:fontRef idx="minor"/>
            </p:style>
            <p:txBody>
              <a:bodyPr lIns="90000" rIns="90000" tIns="45000" bIns="45000">
                <a:spAutoFit/>
              </a:bodyPr>
              <a:p>
                <a:pPr>
                  <a:lnSpc>
                    <a:spcPct val="100000"/>
                  </a:lnSpc>
                  <a:spcBef>
                    <a:spcPts val="901"/>
                  </a:spcBef>
                </a:pPr>
                <a:r>
                  <a:rPr b="0" i="1" lang="en-GB" sz="1800" spc="-1" strike="noStrike">
                    <a:solidFill>
                      <a:srgbClr val="ffffff"/>
                    </a:solidFill>
                    <a:latin typeface="Arial"/>
                    <a:ea typeface="DejaVu Sans"/>
                  </a:rPr>
                  <a:t>SS No. 15</a:t>
                </a:r>
                <a:endParaRPr b="0" lang="en-GB" sz="1800" spc="-1" strike="noStrike">
                  <a:latin typeface="Arial"/>
                </a:endParaRPr>
              </a:p>
              <a:p>
                <a:pPr>
                  <a:lnSpc>
                    <a:spcPct val="100000"/>
                  </a:lnSpc>
                  <a:spcBef>
                    <a:spcPts val="901"/>
                  </a:spcBef>
                </a:pPr>
                <a:endParaRPr b="0" lang="en-GB" sz="1800" spc="-1" strike="noStrike">
                  <a:latin typeface="Arial"/>
                </a:endParaRPr>
              </a:p>
            </p:txBody>
          </p:sp>
        </p:grpSp>
        <p:pic>
          <p:nvPicPr>
            <p:cNvPr id="248" name="Picture 40" descr=""/>
            <p:cNvPicPr/>
            <p:nvPr/>
          </p:nvPicPr>
          <p:blipFill>
            <a:blip r:embed="rId4"/>
            <a:stretch/>
          </p:blipFill>
          <p:spPr>
            <a:xfrm>
              <a:off x="4015800" y="2143440"/>
              <a:ext cx="1476360" cy="1302120"/>
            </a:xfrm>
            <a:prstGeom prst="rect">
              <a:avLst/>
            </a:prstGeom>
            <a:ln w="0">
              <a:noFill/>
            </a:ln>
          </p:spPr>
        </p:pic>
      </p:grpSp>
      <p:sp>
        <p:nvSpPr>
          <p:cNvPr id="249" name="Line 41"/>
          <p:cNvSpPr/>
          <p:nvPr/>
        </p:nvSpPr>
        <p:spPr>
          <a:xfrm flipV="1">
            <a:off x="4716360" y="3489480"/>
            <a:ext cx="360" cy="870480"/>
          </a:xfrm>
          <a:prstGeom prst="line">
            <a:avLst/>
          </a:prstGeom>
          <a:ln w="28575">
            <a:solidFill>
              <a:srgbClr val="000000"/>
            </a:solidFill>
            <a:round/>
            <a:tailEnd len="med" type="triangle" w="med"/>
          </a:ln>
        </p:spPr>
        <p:style>
          <a:lnRef idx="0"/>
          <a:fillRef idx="0"/>
          <a:effectRef idx="0"/>
          <a:fontRef idx="minor"/>
        </p:style>
      </p:sp>
      <p:sp>
        <p:nvSpPr>
          <p:cNvPr id="250" name="Text Box 42"/>
          <p:cNvSpPr/>
          <p:nvPr/>
        </p:nvSpPr>
        <p:spPr>
          <a:xfrm>
            <a:off x="4284720" y="4300560"/>
            <a:ext cx="860040" cy="3646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901"/>
              </a:spcBef>
            </a:pPr>
            <a:r>
              <a:rPr b="0" i="1" lang="en-GB" sz="1800" spc="-1" strike="noStrike">
                <a:solidFill>
                  <a:srgbClr val="ffffff"/>
                </a:solidFill>
                <a:latin typeface="Arial"/>
                <a:ea typeface="DejaVu Sans"/>
              </a:rPr>
              <a:t>1988</a:t>
            </a:r>
            <a:endParaRPr b="0" lang="en-GB" sz="1800" spc="-1" strike="noStrike">
              <a:latin typeface="Arial"/>
            </a:endParaRPr>
          </a:p>
        </p:txBody>
      </p:sp>
      <p:sp>
        <p:nvSpPr>
          <p:cNvPr id="251" name="Text Box 43"/>
          <p:cNvSpPr/>
          <p:nvPr/>
        </p:nvSpPr>
        <p:spPr>
          <a:xfrm rot="18000000">
            <a:off x="4138560" y="954360"/>
            <a:ext cx="1698840" cy="501480"/>
          </a:xfrm>
          <a:prstGeom prst="rect">
            <a:avLst/>
          </a:prstGeom>
          <a:noFill/>
          <a:ln w="0">
            <a:noFill/>
          </a:ln>
        </p:spPr>
        <p:style>
          <a:lnRef idx="0"/>
          <a:fillRef idx="0"/>
          <a:effectRef idx="0"/>
          <a:fontRef idx="minor"/>
        </p:style>
        <p:txBody>
          <a:bodyPr lIns="90000" rIns="90000" tIns="45000" bIns="45000">
            <a:spAutoFit/>
          </a:bodyPr>
          <a:p>
            <a:pPr>
              <a:lnSpc>
                <a:spcPct val="75000"/>
              </a:lnSpc>
            </a:pPr>
            <a:r>
              <a:rPr b="0" i="1" lang="en-GB" sz="1800" spc="-1" strike="noStrike">
                <a:solidFill>
                  <a:srgbClr val="ffffff"/>
                </a:solidFill>
                <a:latin typeface="Arial"/>
                <a:ea typeface="DejaVu Sans"/>
              </a:rPr>
              <a:t>RADWASS</a:t>
            </a:r>
            <a:endParaRPr b="0" lang="en-GB" sz="1800" spc="-1" strike="noStrike">
              <a:latin typeface="Arial"/>
            </a:endParaRPr>
          </a:p>
          <a:p>
            <a:pPr>
              <a:lnSpc>
                <a:spcPct val="75000"/>
              </a:lnSpc>
            </a:pPr>
            <a:r>
              <a:rPr b="0" i="1" lang="en-GB" sz="1800" spc="-1" strike="noStrike">
                <a:solidFill>
                  <a:srgbClr val="ffffff"/>
                </a:solidFill>
                <a:latin typeface="Arial"/>
                <a:ea typeface="DejaVu Sans"/>
              </a:rPr>
              <a:t>Programme</a:t>
            </a:r>
            <a:endParaRPr b="0" lang="en-GB" sz="1800" spc="-1" strike="noStrike">
              <a:latin typeface="Arial"/>
            </a:endParaRPr>
          </a:p>
        </p:txBody>
      </p:sp>
      <p:sp>
        <p:nvSpPr>
          <p:cNvPr id="252"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Rectangle 3"/>
          <p:cNvSpPr/>
          <p:nvPr/>
        </p:nvSpPr>
        <p:spPr>
          <a:xfrm>
            <a:off x="2651040" y="1140480"/>
            <a:ext cx="3827160" cy="5778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GB" sz="3200" spc="-1" strike="noStrike">
                <a:solidFill>
                  <a:srgbClr val="ffffff"/>
                </a:solidFill>
                <a:latin typeface="Times New Roman"/>
                <a:ea typeface="DejaVu Sans"/>
              </a:rPr>
              <a:t>1974 - 1996</a:t>
            </a:r>
            <a:endParaRPr b="0" lang="en-GB" sz="3200" spc="-1" strike="noStrike">
              <a:latin typeface="Arial"/>
            </a:endParaRPr>
          </a:p>
        </p:txBody>
      </p:sp>
      <p:sp>
        <p:nvSpPr>
          <p:cNvPr id="254" name="Rectangle 2"/>
          <p:cNvSpPr/>
          <p:nvPr/>
        </p:nvSpPr>
        <p:spPr>
          <a:xfrm>
            <a:off x="971640" y="18000"/>
            <a:ext cx="7921440" cy="680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sp>
        <p:nvSpPr>
          <p:cNvPr id="255" name="Rectangle 4"/>
          <p:cNvSpPr/>
          <p:nvPr/>
        </p:nvSpPr>
        <p:spPr>
          <a:xfrm>
            <a:off x="0" y="1707480"/>
            <a:ext cx="9143640" cy="3279600"/>
          </a:xfrm>
          <a:prstGeom prst="rect">
            <a:avLst/>
          </a:prstGeom>
          <a:noFill/>
          <a:ln w="9525">
            <a:noFill/>
          </a:ln>
        </p:spPr>
        <p:style>
          <a:lnRef idx="0"/>
          <a:fillRef idx="0"/>
          <a:effectRef idx="0"/>
          <a:fontRef idx="minor"/>
        </p:style>
        <p:txBody>
          <a:bodyPr lIns="90000" rIns="90000" tIns="45000" bIns="45000">
            <a:spAutoFit/>
          </a:bodyPr>
          <a:p>
            <a:pPr marL="914400" indent="-456840">
              <a:lnSpc>
                <a:spcPct val="100000"/>
              </a:lnSpc>
              <a:spcBef>
                <a:spcPts val="1281"/>
              </a:spcBef>
              <a:buClr>
                <a:srgbClr val="ff0000"/>
              </a:buClr>
              <a:buSzPct val="110000"/>
              <a:buFont typeface="Wingdings" charset="2"/>
              <a:buChar char=""/>
            </a:pPr>
            <a:r>
              <a:rPr b="1" lang="es-ES" sz="3200" spc="-1" strike="noStrike">
                <a:solidFill>
                  <a:srgbClr val="ffffff"/>
                </a:solidFill>
                <a:latin typeface="Arial"/>
                <a:ea typeface="DejaVu Sans"/>
              </a:rPr>
              <a:t>Cuatro programas estructurados</a:t>
            </a:r>
            <a:endParaRPr b="0" lang="en-GB" sz="3200" spc="-1" strike="noStrike">
              <a:latin typeface="Arial"/>
            </a:endParaRPr>
          </a:p>
          <a:p>
            <a:pPr marL="914400" indent="-456840">
              <a:lnSpc>
                <a:spcPct val="100000"/>
              </a:lnSpc>
              <a:spcBef>
                <a:spcPts val="1281"/>
              </a:spcBef>
              <a:buClr>
                <a:srgbClr val="ff0000"/>
              </a:buClr>
              <a:buSzPct val="110000"/>
              <a:buFont typeface="Wingdings" charset="2"/>
              <a:buChar char=""/>
            </a:pPr>
            <a:r>
              <a:rPr b="1" lang="es-ES" sz="3200" spc="-1" strike="noStrike">
                <a:solidFill>
                  <a:srgbClr val="ffffff"/>
                </a:solidFill>
                <a:latin typeface="Arial"/>
                <a:ea typeface="DejaVu Sans"/>
              </a:rPr>
              <a:t>Enfoque de abajo hacia arriba</a:t>
            </a:r>
            <a:endParaRPr b="0" lang="en-GB" sz="3200" spc="-1" strike="noStrike">
              <a:latin typeface="Arial"/>
            </a:endParaRPr>
          </a:p>
          <a:p>
            <a:pPr marL="914400" indent="-456840">
              <a:lnSpc>
                <a:spcPct val="100000"/>
              </a:lnSpc>
              <a:spcBef>
                <a:spcPts val="1281"/>
              </a:spcBef>
              <a:buClr>
                <a:srgbClr val="ff0000"/>
              </a:buClr>
              <a:buSzPct val="110000"/>
              <a:buFont typeface="Wingdings" charset="2"/>
              <a:buChar char=""/>
            </a:pPr>
            <a:r>
              <a:rPr b="1" lang="es-ES" sz="3200" spc="-1" strike="noStrike">
                <a:solidFill>
                  <a:srgbClr val="ffffff"/>
                </a:solidFill>
                <a:latin typeface="Arial"/>
                <a:ea typeface="DejaVu Sans"/>
              </a:rPr>
              <a:t>Publicación de tres Fundamentos de Seguridad (</a:t>
            </a:r>
            <a:r>
              <a:rPr b="1" lang="es-ES" sz="2800" spc="-1" strike="noStrike">
                <a:solidFill>
                  <a:srgbClr val="ffffff"/>
                </a:solidFill>
                <a:latin typeface="Arial"/>
                <a:ea typeface="DejaVu Sans"/>
              </a:rPr>
              <a:t>Seguridad Nuclear, Seguridad Radiológica y Seguridad de los Desechos Radiactivos</a:t>
            </a:r>
            <a:r>
              <a:rPr b="1" lang="es-ES" sz="3200" spc="-1" strike="noStrike">
                <a:solidFill>
                  <a:srgbClr val="ffffff"/>
                </a:solidFill>
                <a:latin typeface="Arial"/>
                <a:ea typeface="DejaVu Sans"/>
              </a:rPr>
              <a: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Rectangle 2"/>
          <p:cNvSpPr/>
          <p:nvPr/>
        </p:nvSpPr>
        <p:spPr>
          <a:xfrm>
            <a:off x="1475640" y="-20520"/>
            <a:ext cx="4608000" cy="680760"/>
          </a:xfrm>
          <a:prstGeom prst="rect">
            <a:avLst/>
          </a:prstGeom>
          <a:solidFill>
            <a:schemeClr val="tx1"/>
          </a:solidFill>
          <a:ln w="0">
            <a:noFill/>
          </a:ln>
        </p:spPr>
        <p:style>
          <a:lnRef idx="0"/>
          <a:fillRef idx="0"/>
          <a:effectRef idx="0"/>
          <a:fontRef idx="minor"/>
        </p:style>
        <p:txBody>
          <a:bodyPr lIns="90000" rIns="90000" tIns="45000" bIns="45000" anchor="ctr">
            <a:noAutofit/>
          </a:bodyPr>
          <a:p>
            <a:pPr algn="ctr">
              <a:lnSpc>
                <a:spcPct val="100000"/>
              </a:lnSpc>
            </a:pPr>
            <a:r>
              <a:rPr b="1" lang="es-ES_tradnl" sz="3200" spc="-1" strike="noStrike">
                <a:solidFill>
                  <a:srgbClr val="ffffff"/>
                </a:solidFill>
                <a:latin typeface="Arial"/>
                <a:ea typeface="DejaVu Sans"/>
              </a:rPr>
              <a:t>HISTORIA </a:t>
            </a:r>
            <a:endParaRPr b="0" lang="en-GB" sz="3200" spc="-1" strike="noStrike">
              <a:latin typeface="Arial"/>
            </a:endParaRPr>
          </a:p>
        </p:txBody>
      </p:sp>
      <p:pic>
        <p:nvPicPr>
          <p:cNvPr id="257" name="Picture 3" descr=""/>
          <p:cNvPicPr/>
          <p:nvPr/>
        </p:nvPicPr>
        <p:blipFill>
          <a:blip r:embed="rId1"/>
          <a:srcRect l="31174" t="20148" r="16330" b="19267"/>
          <a:stretch/>
        </p:blipFill>
        <p:spPr>
          <a:xfrm>
            <a:off x="1475640" y="699480"/>
            <a:ext cx="6830640" cy="4431960"/>
          </a:xfrm>
          <a:prstGeom prst="rect">
            <a:avLst/>
          </a:prstGeom>
          <a:ln w="0">
            <a:noFill/>
          </a:ln>
        </p:spPr>
      </p:pic>
      <p:sp>
        <p:nvSpPr>
          <p:cNvPr id="258" name="1 Rectángulo"/>
          <p:cNvSpPr/>
          <p:nvPr/>
        </p:nvSpPr>
        <p:spPr>
          <a:xfrm>
            <a:off x="1475640" y="699480"/>
            <a:ext cx="4608000" cy="359640"/>
          </a:xfrm>
          <a:prstGeom prst="rect">
            <a:avLst/>
          </a:prstGeom>
          <a:solidFill>
            <a:schemeClr val="bg2">
              <a:lumMod val="75000"/>
            </a:schemeClr>
          </a:solidFill>
          <a:ln>
            <a:solidFill>
              <a:srgbClr val="5d9a2b"/>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2533</TotalTime>
  <Application>LibreOffice/7.1.4.2$Windows_X86_64 LibreOffice_project/a529a4fab45b75fefc5b6226684193eb000654f6</Application>
  <AppVersion>15.0000</AppVersion>
  <Words>2435</Words>
  <Paragraphs>396</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
  <cp:lastPrinted>2015-12-18T15:27:41Z</cp:lastPrinted>
  <dcterms:modified xsi:type="dcterms:W3CDTF">2023-03-30T15:49:10Z</dcterms:modified>
  <cp:revision>435</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19</vt:i4>
  </property>
  <property fmtid="{D5CDD505-2E9C-101B-9397-08002B2CF9AE}" pid="4" name="PresentationFormat">
    <vt:lpwstr>Presentación en pantalla (16:9)</vt:lpwstr>
  </property>
  <property fmtid="{D5CDD505-2E9C-101B-9397-08002B2CF9AE}" pid="5" name="Slides">
    <vt:i4>33</vt:i4>
  </property>
</Properties>
</file>