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C23F494-9CF8-4A77-9989-BEEECD92491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12" name="3 Marcador de número de diapositiva"/>
          <p:cNvSpPr/>
          <p:nvPr/>
        </p:nvSpPr>
        <p:spPr>
          <a:xfrm>
            <a:off x="4021560" y="9721440"/>
            <a:ext cx="307548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lnSpc>
                <a:spcPct val="100000"/>
              </a:lnSpc>
            </a:pPr>
            <a:fld id="{86050E92-B693-4D1C-AC02-A877DF2DB26C}" type="slidenum">
              <a:rPr b="0" lang="es-UY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6240" cy="383328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rIns="94680" tIns="47520" bIns="47520">
            <a:noAutofit/>
          </a:bodyPr>
          <a:p>
            <a:pPr marL="216000" indent="-21240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latin typeface="Arial"/>
              </a:rPr>
              <a:t>Thank you!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15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lnSpc>
                <a:spcPct val="100000"/>
              </a:lnSpc>
            </a:pPr>
            <a:fld id="{65CF1698-33AF-472C-9010-BECB96C5854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23920" indent="-223560">
              <a:lnSpc>
                <a:spcPct val="100000"/>
              </a:lnSpc>
              <a:tabLst>
                <a:tab algn="l" pos="0"/>
              </a:tabLst>
            </a:pPr>
            <a:r>
              <a:rPr b="0" lang="es-UY" sz="2100" spc="-1" strike="noStrike">
                <a:latin typeface="Arial"/>
              </a:rPr>
              <a:t>Decir que pertenece al MIEM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206" name="3 Marcador de número de diapositiva"/>
          <p:cNvSpPr/>
          <p:nvPr/>
        </p:nvSpPr>
        <p:spPr>
          <a:xfrm>
            <a:off x="4021560" y="9721440"/>
            <a:ext cx="307548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lnSpc>
                <a:spcPct val="100000"/>
              </a:lnSpc>
            </a:pPr>
            <a:fld id="{D6E9B60F-4D2A-45B1-9308-D92CE85956C8}" type="slidenum">
              <a:rPr b="0" lang="es-UY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09" name="3 Marcador de número de diapositiva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E2B1CF43-E8D4-4F11-8EB6-BE49D8CB2439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/>
          </p:nvPr>
        </p:nvSpPr>
        <p:spPr>
          <a:xfrm>
            <a:off x="8161200" y="4839840"/>
            <a:ext cx="658440" cy="213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3A4002D9-08F6-4D0C-9D0F-70F0E0CC2D1C}" type="slidenum"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GB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miem.gub.uy/proteccion-radiologica/normas" TargetMode="External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hyperlink" Target="https://www.gub.uy/ministerio-industria-energia-mineria/proteccion-radiologica" TargetMode="External"/><Relationship Id="rId4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miem.gub.uy/sites/default/files/norma_uy_102_braquiterapia_rev.ii__1.pdf" TargetMode="External"/><Relationship Id="rId2" Type="http://schemas.openxmlformats.org/officeDocument/2006/relationships/hyperlink" Target="http://www.miem.gub.uy/sites/default/files/norma_uy_102_braquiterapia_rev.ii__1.pdf" TargetMode="External"/><Relationship Id="rId3" Type="http://schemas.openxmlformats.org/officeDocument/2006/relationships/hyperlink" Target="http://www.miem.gub.uy/sites/default/files/norma_uy_102_braquiterapia_rev.ii__1.pdf" TargetMode="External"/><Relationship Id="rId4" Type="http://schemas.openxmlformats.org/officeDocument/2006/relationships/hyperlink" Target="http://www.miem.gub.uy/sites/default/files/norma_uy_103_aceleradores_rev_i_0.pdf" TargetMode="External"/><Relationship Id="rId5" Type="http://schemas.openxmlformats.org/officeDocument/2006/relationships/hyperlink" Target="http://www.miem.gub.uy/sites/default/files/norma_uy_105_medicina_nuclear_rev._ii_0.pdf" TargetMode="External"/><Relationship Id="rId6" Type="http://schemas.openxmlformats.org/officeDocument/2006/relationships/hyperlink" Target="http://www.miem.gub.uy/sites/default/files/norma_uy_108_rx_medico-odontologico_rev.ii_.pdf" TargetMode="External"/><Relationship Id="rId7" Type="http://schemas.openxmlformats.org/officeDocument/2006/relationships/hyperlink" Target="http://www.miem.gub.uy/sites/default/files/norma_uy_108_rx_medico-odontologico_rev.ii_.pdf" TargetMode="External"/><Relationship Id="rId8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r>
              <a:rPr b="1" lang="es-ES" sz="3200" spc="-1" strike="noStrike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br/>
            <a:br/>
            <a:br/>
            <a:endParaRPr b="0" lang="en-GB" sz="3600" spc="-1" strike="noStrike">
              <a:latin typeface="Arial"/>
            </a:endParaRPr>
          </a:p>
        </p:txBody>
      </p:sp>
      <p:sp>
        <p:nvSpPr>
          <p:cNvPr id="149" name="Subtitle 2"/>
          <p:cNvSpPr/>
          <p:nvPr/>
        </p:nvSpPr>
        <p:spPr>
          <a:xfrm>
            <a:off x="323640" y="2859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3800" spc="-1" strike="noStrike">
                <a:solidFill>
                  <a:srgbClr val="99ccff"/>
                </a:solidFill>
                <a:latin typeface="Arial "/>
                <a:ea typeface="DejaVu Sans"/>
              </a:rPr>
              <a:t>P-18 Sistema de Normas de Radioprotección en el Uruguay.</a:t>
            </a:r>
            <a:endParaRPr b="0" lang="en-GB" sz="3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7 Marcador de número de diapositiva"/>
          <p:cNvSpPr/>
          <p:nvPr/>
        </p:nvSpPr>
        <p:spPr>
          <a:xfrm>
            <a:off x="6553080" y="476748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DA975EE-67F0-475A-8A5E-B3968F388E3F}" type="slidenum">
              <a:rPr b="0" lang="es-UY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00" name="11 CuadroTexto"/>
          <p:cNvSpPr/>
          <p:nvPr/>
        </p:nvSpPr>
        <p:spPr>
          <a:xfrm>
            <a:off x="3289680" y="-20520"/>
            <a:ext cx="23648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UY" sz="32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Organigrama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1"/>
          <a:srcRect l="18109" t="3706" r="15420" b="11914"/>
          <a:stretch/>
        </p:blipFill>
        <p:spPr>
          <a:xfrm>
            <a:off x="971640" y="555480"/>
            <a:ext cx="7200360" cy="457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"/>
          <p:cNvPicPr/>
          <p:nvPr/>
        </p:nvPicPr>
        <p:blipFill>
          <a:blip r:embed="rId1"/>
          <a:srcRect l="0" t="1828" r="1086" b="170"/>
          <a:stretch/>
        </p:blipFill>
        <p:spPr>
          <a:xfrm>
            <a:off x="6588360" y="843480"/>
            <a:ext cx="2448000" cy="1151640"/>
          </a:xfrm>
          <a:prstGeom prst="rect">
            <a:avLst/>
          </a:prstGeom>
          <a:ln w="0">
            <a:noFill/>
          </a:ln>
        </p:spPr>
      </p:pic>
      <p:sp>
        <p:nvSpPr>
          <p:cNvPr id="203" name="150 Rectángulo"/>
          <p:cNvSpPr/>
          <p:nvPr/>
        </p:nvSpPr>
        <p:spPr>
          <a:xfrm>
            <a:off x="0" y="-20520"/>
            <a:ext cx="7956000" cy="50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b="0" lang="en-GB" sz="2000" spc="-1" strike="noStrike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La ARNR está constituida por Ley y le asiste la autoridad legal para:</a:t>
            </a:r>
            <a:endParaRPr b="0" lang="en-GB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  <a:ea typeface="Calibri"/>
              </a:rPr>
              <a:t>realización de inspecciones,</a:t>
            </a:r>
            <a:endParaRPr b="0" lang="en-GB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  <a:ea typeface="Calibri"/>
              </a:rPr>
              <a:t>emisión de licencias de operación,</a:t>
            </a:r>
            <a:endParaRPr b="0" lang="en-GB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  <a:ea typeface="Calibri"/>
              </a:rPr>
              <a:t>emisión de autorizaciones individuales, y</a:t>
            </a:r>
            <a:endParaRPr b="0" lang="en-GB" sz="2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es-E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aprobar y modificar las normativas nacionales aplicables.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2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El sistema de nacional de normas incluyes Leyes, Disposiciones reglamentarias, Normas y Guías.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La ARNR dispone de un régimen de sanciones amplio que es utilizada gradualmente en función de ejercer una apropiada coerción reguladora sobre los usuarios.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Los recursos de la ARNR son limitados pero le permite cumplir con la funciones asignadas.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51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Basamento legal de la ARNR y sus principales funciones.</a:t>
            </a: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Conocer el sistema de normas en materia de radioprotección existentes en el Uruguay.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52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B5B6C994-20AE-41B2-9CB7-F992F2D56D5C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1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54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Base legal de Autoridad Reguladora Nacional en Radioprotección.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Pirámide jerárquica de las normas en materia de Radioprotección. 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Normas relevantes para las prácticas médicas.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</p:txBody>
      </p:sp>
      <p:sp>
        <p:nvSpPr>
          <p:cNvPr id="155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94CDE50A-89A9-4224-8414-39C5772082B3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1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7 Marcador de número de diapositiva"/>
          <p:cNvSpPr/>
          <p:nvPr/>
        </p:nvSpPr>
        <p:spPr>
          <a:xfrm>
            <a:off x="6553080" y="476748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BA1EE69-552B-4270-806F-47F1BE6B6F80}" type="slidenum">
              <a:rPr b="0" lang="es-UY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157" name="Picture 2" descr="http://upload.wikimedia.org/wikipedia/commons/thumb/8/8d/Uruguay_(orthographic_projection).svg/541px-Uruguay_(orthographic_projection).svg.png"/>
          <p:cNvPicPr/>
          <p:nvPr/>
        </p:nvPicPr>
        <p:blipFill>
          <a:blip r:embed="rId1"/>
          <a:stretch/>
        </p:blipFill>
        <p:spPr>
          <a:xfrm>
            <a:off x="5543640" y="735480"/>
            <a:ext cx="3076560" cy="230724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1"/>
          <p:cNvSpPr/>
          <p:nvPr/>
        </p:nvSpPr>
        <p:spPr>
          <a:xfrm>
            <a:off x="107640" y="712440"/>
            <a:ext cx="5435640" cy="26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Fue creada por la </a:t>
            </a: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Ley Nº 17930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de diciembre de 2005, con los cometidos de: </a:t>
            </a:r>
            <a:endParaRPr b="0" lang="en-GB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regular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fiscalizar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 y </a:t>
            </a: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controlar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 las actividades que involucran la utilización de radiaciones ionizantes y materiales radiactivos en todo el territorio nacional, a través de la: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9" name="10 CuadroTexto"/>
          <p:cNvSpPr/>
          <p:nvPr/>
        </p:nvSpPr>
        <p:spPr>
          <a:xfrm>
            <a:off x="179640" y="3435840"/>
            <a:ext cx="78472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realización de inspecciones,</a:t>
            </a:r>
            <a:endParaRPr b="0" lang="en-GB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emisión de licencias de operación y,</a:t>
            </a:r>
            <a:endParaRPr b="0" lang="en-GB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Calibri"/>
              </a:rPr>
              <a:t>autorizaciones individuales.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60" name="11 CuadroTexto"/>
          <p:cNvSpPr/>
          <p:nvPr/>
        </p:nvSpPr>
        <p:spPr>
          <a:xfrm>
            <a:off x="107640" y="51480"/>
            <a:ext cx="90727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fffff"/>
                </a:solidFill>
                <a:latin typeface="Calibri"/>
                <a:ea typeface="Calibri"/>
              </a:rPr>
              <a:t>Autoridad Reguladora Nacional en Radioprotección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es-ES" sz="2800" spc="-1" strike="noStrike">
                <a:solidFill>
                  <a:srgbClr val="ffffff"/>
                </a:solidFill>
                <a:latin typeface="Calibri"/>
                <a:ea typeface="Calibri"/>
              </a:rPr>
              <a:t>(ARNR)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7 Marcador de número de diapositiva"/>
          <p:cNvSpPr/>
          <p:nvPr/>
        </p:nvSpPr>
        <p:spPr>
          <a:xfrm>
            <a:off x="6553080" y="476748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333672D-300E-492E-952E-6E81B6E3257D}" type="slidenum">
              <a:rPr b="0" lang="es-UY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62" name="Rectangle 3"/>
          <p:cNvSpPr/>
          <p:nvPr/>
        </p:nvSpPr>
        <p:spPr>
          <a:xfrm>
            <a:off x="251640" y="85680"/>
            <a:ext cx="878436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es-ES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Marco regulador nacional  </a:t>
            </a:r>
            <a:endParaRPr b="0" lang="en-GB" sz="3400" spc="-1" strike="noStrike">
              <a:latin typeface="Arial"/>
            </a:endParaRPr>
          </a:p>
          <a:p>
            <a:pPr marL="343080" indent="-342360" algn="ctr">
              <a:lnSpc>
                <a:spcPct val="15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Reglamento Básico de Protección Radiológica Norma UY 100 </a:t>
            </a:r>
            <a:endParaRPr b="0" lang="en-GB" sz="2400" spc="-1" strike="noStrike">
              <a:latin typeface="Arial"/>
            </a:endParaRPr>
          </a:p>
          <a:p>
            <a:pPr marL="343080" indent="-342360" algn="ctr">
              <a:lnSpc>
                <a:spcPct val="15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+ 22 Normas reguladoras + 3 guías</a:t>
            </a:r>
            <a:endParaRPr b="0" lang="en-GB" sz="2400" spc="-1" strike="noStrike">
              <a:latin typeface="Arial"/>
            </a:endParaRPr>
          </a:p>
          <a:p>
            <a:pPr marL="343080" indent="-342360" algn="ctr">
              <a:lnSpc>
                <a:spcPct val="150000"/>
              </a:lnSpc>
              <a:tabLst>
                <a:tab algn="l" pos="0"/>
              </a:tabLst>
            </a:pPr>
            <a:r>
              <a:rPr b="0" lang="es-ES" sz="2400" spc="-1" strike="noStrike" u="sng">
                <a:solidFill>
                  <a:srgbClr val="eb8803"/>
                </a:solidFill>
                <a:uFillTx/>
                <a:latin typeface="Calibri"/>
                <a:ea typeface="DejaVu Sans"/>
                <a:hlinkClick r:id="rId1"/>
              </a:rPr>
              <a:t>http://www.miem.gub.uy/proteccion-radiologica/normas</a:t>
            </a:r>
            <a:endParaRPr b="0" lang="en-GB" sz="2400" spc="-1" strike="noStrike">
              <a:latin typeface="Arial"/>
            </a:endParaRPr>
          </a:p>
          <a:p>
            <a:pPr marL="343080" indent="-342360" algn="ctr">
              <a:lnSpc>
                <a:spcPct val="150000"/>
              </a:lnSpc>
              <a:tabLst>
                <a:tab algn="l" pos="0"/>
              </a:tabLst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163" name="Rectangle 2"/>
          <p:cNvSpPr/>
          <p:nvPr/>
        </p:nvSpPr>
        <p:spPr>
          <a:xfrm>
            <a:off x="251640" y="2412720"/>
            <a:ext cx="8784360" cy="26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s-UY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* Ley Nº 19056 de </a:t>
            </a:r>
            <a:r>
              <a:rPr b="0" lang="es-ES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Protección Radiológica </a:t>
            </a:r>
            <a:r>
              <a:rPr b="0" lang="es-UY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del  4/01/13 y su decreto reglamentario 270/2014 el cual amplía sus cometidos, establece una </a:t>
            </a:r>
            <a:r>
              <a:rPr b="1" lang="es-UY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Autoridad Reguladora única, con independencia técnica </a:t>
            </a:r>
            <a:r>
              <a:rPr b="0" lang="es-UY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y le asigna la responsabilidad sobre la elaboración de normas, la regulación y el control de todas las fuentes de radiación ionizante y las prácticas asociadas.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/>
          <p:nvPr/>
        </p:nvSpPr>
        <p:spPr>
          <a:xfrm>
            <a:off x="274680" y="1259640"/>
            <a:ext cx="859284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2800" bIns="8280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s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GB" sz="2800" spc="-1" strike="noStrike">
              <a:latin typeface="Arial"/>
            </a:endParaRPr>
          </a:p>
        </p:txBody>
      </p:sp>
      <p:grpSp>
        <p:nvGrpSpPr>
          <p:cNvPr id="165" name="Group 4"/>
          <p:cNvGrpSpPr/>
          <p:nvPr/>
        </p:nvGrpSpPr>
        <p:grpSpPr>
          <a:xfrm>
            <a:off x="196200" y="3200400"/>
            <a:ext cx="6277320" cy="1382040"/>
            <a:chOff x="196200" y="3200400"/>
            <a:chExt cx="6277320" cy="1382040"/>
          </a:xfrm>
        </p:grpSpPr>
        <p:sp>
          <p:nvSpPr>
            <p:cNvPr id="166" name="Freeform 5"/>
            <p:cNvSpPr/>
            <p:nvPr/>
          </p:nvSpPr>
          <p:spPr>
            <a:xfrm>
              <a:off x="2760840" y="3200400"/>
              <a:ext cx="3092040" cy="460440"/>
            </a:xfrm>
            <a:custGeom>
              <a:avLst/>
              <a:gdLst/>
              <a:ahLst/>
              <a:rect l="l" t="t" r="r" b="b"/>
              <a:pathLst>
                <a:path w="1948" h="387">
                  <a:moveTo>
                    <a:pt x="0" y="387"/>
                  </a:moveTo>
                  <a:lnTo>
                    <a:pt x="1561" y="387"/>
                  </a:lnTo>
                  <a:lnTo>
                    <a:pt x="1948" y="0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9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Freeform 6"/>
            <p:cNvSpPr/>
            <p:nvPr/>
          </p:nvSpPr>
          <p:spPr>
            <a:xfrm>
              <a:off x="2760840" y="3200400"/>
              <a:ext cx="3092040" cy="460440"/>
            </a:xfrm>
            <a:custGeom>
              <a:avLst/>
              <a:gdLst/>
              <a:ahLst/>
              <a:rect l="l" t="t" r="r" b="b"/>
              <a:pathLst>
                <a:path w="1948" h="387">
                  <a:moveTo>
                    <a:pt x="0" y="387"/>
                  </a:moveTo>
                  <a:lnTo>
                    <a:pt x="1561" y="387"/>
                  </a:lnTo>
                  <a:lnTo>
                    <a:pt x="1948" y="0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Freeform 7"/>
            <p:cNvSpPr/>
            <p:nvPr/>
          </p:nvSpPr>
          <p:spPr>
            <a:xfrm>
              <a:off x="5238720" y="3200400"/>
              <a:ext cx="1234800" cy="1382040"/>
            </a:xfrm>
            <a:custGeom>
              <a:avLst/>
              <a:gdLst/>
              <a:ahLst/>
              <a:rect l="l" t="t" r="r" b="b"/>
              <a:pathLst>
                <a:path w="778" h="1161">
                  <a:moveTo>
                    <a:pt x="0" y="387"/>
                  </a:moveTo>
                  <a:lnTo>
                    <a:pt x="391" y="1161"/>
                  </a:lnTo>
                  <a:lnTo>
                    <a:pt x="778" y="774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9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Freeform 8"/>
            <p:cNvSpPr/>
            <p:nvPr/>
          </p:nvSpPr>
          <p:spPr>
            <a:xfrm>
              <a:off x="5238720" y="3200400"/>
              <a:ext cx="1234800" cy="1382040"/>
            </a:xfrm>
            <a:custGeom>
              <a:avLst/>
              <a:gdLst/>
              <a:ahLst/>
              <a:rect l="l" t="t" r="r" b="b"/>
              <a:pathLst>
                <a:path w="778" h="1161">
                  <a:moveTo>
                    <a:pt x="0" y="387"/>
                  </a:moveTo>
                  <a:lnTo>
                    <a:pt x="391" y="1161"/>
                  </a:lnTo>
                  <a:lnTo>
                    <a:pt x="778" y="774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Freeform 9"/>
            <p:cNvSpPr/>
            <p:nvPr/>
          </p:nvSpPr>
          <p:spPr>
            <a:xfrm>
              <a:off x="2146320" y="3661200"/>
              <a:ext cx="3712680" cy="921240"/>
            </a:xfrm>
            <a:custGeom>
              <a:avLst/>
              <a:gdLst/>
              <a:ahLst/>
              <a:rect l="l" t="t" r="r" b="b"/>
              <a:pathLst>
                <a:path w="2339" h="774">
                  <a:moveTo>
                    <a:pt x="387" y="0"/>
                  </a:moveTo>
                  <a:lnTo>
                    <a:pt x="1948" y="0"/>
                  </a:lnTo>
                  <a:lnTo>
                    <a:pt x="2339" y="774"/>
                  </a:lnTo>
                  <a:lnTo>
                    <a:pt x="0" y="77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Freeform 10"/>
            <p:cNvSpPr/>
            <p:nvPr/>
          </p:nvSpPr>
          <p:spPr>
            <a:xfrm>
              <a:off x="2146320" y="3661200"/>
              <a:ext cx="3712680" cy="921240"/>
            </a:xfrm>
            <a:custGeom>
              <a:avLst/>
              <a:gdLst/>
              <a:ahLst/>
              <a:rect l="l" t="t" r="r" b="b"/>
              <a:pathLst>
                <a:path w="2339" h="774">
                  <a:moveTo>
                    <a:pt x="387" y="0"/>
                  </a:moveTo>
                  <a:lnTo>
                    <a:pt x="1948" y="0"/>
                  </a:lnTo>
                  <a:lnTo>
                    <a:pt x="2339" y="774"/>
                  </a:lnTo>
                  <a:lnTo>
                    <a:pt x="0" y="774"/>
                  </a:lnTo>
                  <a:lnTo>
                    <a:pt x="3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Rectangle 11"/>
            <p:cNvSpPr/>
            <p:nvPr/>
          </p:nvSpPr>
          <p:spPr>
            <a:xfrm>
              <a:off x="196200" y="3856320"/>
              <a:ext cx="2633040" cy="3668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s-ES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3 Guías de reguladoras.</a:t>
              </a:r>
              <a:endParaRPr b="0" lang="en-GB" sz="1800" spc="-1" strike="noStrike">
                <a:latin typeface="Arial"/>
              </a:endParaRPr>
            </a:p>
          </p:txBody>
        </p:sp>
      </p:grpSp>
      <p:grpSp>
        <p:nvGrpSpPr>
          <p:cNvPr id="173" name="Group 12"/>
          <p:cNvGrpSpPr/>
          <p:nvPr/>
        </p:nvGrpSpPr>
        <p:grpSpPr>
          <a:xfrm>
            <a:off x="2894040" y="2066760"/>
            <a:ext cx="3092040" cy="1382040"/>
            <a:chOff x="2894040" y="2066760"/>
            <a:chExt cx="3092040" cy="1382040"/>
          </a:xfrm>
        </p:grpSpPr>
        <p:sp>
          <p:nvSpPr>
            <p:cNvPr id="174" name="Freeform 13"/>
            <p:cNvSpPr/>
            <p:nvPr/>
          </p:nvSpPr>
          <p:spPr>
            <a:xfrm>
              <a:off x="3508200" y="2066760"/>
              <a:ext cx="1855440" cy="460440"/>
            </a:xfrm>
            <a:custGeom>
              <a:avLst/>
              <a:gdLst/>
              <a:ahLst/>
              <a:rect l="l" t="t" r="r" b="b"/>
              <a:pathLst>
                <a:path w="1169" h="387">
                  <a:moveTo>
                    <a:pt x="0" y="387"/>
                  </a:moveTo>
                  <a:lnTo>
                    <a:pt x="782" y="387"/>
                  </a:lnTo>
                  <a:lnTo>
                    <a:pt x="1169" y="0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66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Freeform 14"/>
            <p:cNvSpPr/>
            <p:nvPr/>
          </p:nvSpPr>
          <p:spPr>
            <a:xfrm>
              <a:off x="3508200" y="2066760"/>
              <a:ext cx="1855440" cy="460440"/>
            </a:xfrm>
            <a:custGeom>
              <a:avLst/>
              <a:gdLst/>
              <a:ahLst/>
              <a:rect l="l" t="t" r="r" b="b"/>
              <a:pathLst>
                <a:path w="1169" h="387">
                  <a:moveTo>
                    <a:pt x="0" y="387"/>
                  </a:moveTo>
                  <a:lnTo>
                    <a:pt x="782" y="387"/>
                  </a:lnTo>
                  <a:lnTo>
                    <a:pt x="1169" y="0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Freeform 15"/>
            <p:cNvSpPr/>
            <p:nvPr/>
          </p:nvSpPr>
          <p:spPr>
            <a:xfrm>
              <a:off x="4749840" y="2066760"/>
              <a:ext cx="1236240" cy="1382040"/>
            </a:xfrm>
            <a:custGeom>
              <a:avLst/>
              <a:gdLst/>
              <a:ahLst/>
              <a:rect l="l" t="t" r="r" b="b"/>
              <a:pathLst>
                <a:path w="779" h="1161">
                  <a:moveTo>
                    <a:pt x="0" y="387"/>
                  </a:moveTo>
                  <a:lnTo>
                    <a:pt x="392" y="1161"/>
                  </a:lnTo>
                  <a:lnTo>
                    <a:pt x="779" y="774"/>
                  </a:lnTo>
                  <a:lnTo>
                    <a:pt x="387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66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Freeform 16"/>
            <p:cNvSpPr/>
            <p:nvPr/>
          </p:nvSpPr>
          <p:spPr>
            <a:xfrm>
              <a:off x="4749840" y="2066760"/>
              <a:ext cx="1236240" cy="1382040"/>
            </a:xfrm>
            <a:custGeom>
              <a:avLst/>
              <a:gdLst/>
              <a:ahLst/>
              <a:rect l="l" t="t" r="r" b="b"/>
              <a:pathLst>
                <a:path w="779" h="1161">
                  <a:moveTo>
                    <a:pt x="0" y="387"/>
                  </a:moveTo>
                  <a:lnTo>
                    <a:pt x="392" y="1161"/>
                  </a:lnTo>
                  <a:lnTo>
                    <a:pt x="779" y="774"/>
                  </a:lnTo>
                  <a:lnTo>
                    <a:pt x="387" y="0"/>
                  </a:lnTo>
                  <a:lnTo>
                    <a:pt x="0" y="3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Freeform 17"/>
            <p:cNvSpPr/>
            <p:nvPr/>
          </p:nvSpPr>
          <p:spPr>
            <a:xfrm>
              <a:off x="2894040" y="2527560"/>
              <a:ext cx="2477880" cy="921240"/>
            </a:xfrm>
            <a:custGeom>
              <a:avLst/>
              <a:gdLst/>
              <a:ahLst/>
              <a:rect l="l" t="t" r="r" b="b"/>
              <a:pathLst>
                <a:path w="1561" h="774">
                  <a:moveTo>
                    <a:pt x="387" y="0"/>
                  </a:moveTo>
                  <a:lnTo>
                    <a:pt x="1169" y="0"/>
                  </a:lnTo>
                  <a:lnTo>
                    <a:pt x="1561" y="774"/>
                  </a:lnTo>
                  <a:lnTo>
                    <a:pt x="0" y="77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Freeform 18"/>
            <p:cNvSpPr/>
            <p:nvPr/>
          </p:nvSpPr>
          <p:spPr>
            <a:xfrm>
              <a:off x="2894040" y="2527560"/>
              <a:ext cx="2477880" cy="921240"/>
            </a:xfrm>
            <a:custGeom>
              <a:avLst/>
              <a:gdLst/>
              <a:ahLst/>
              <a:rect l="l" t="t" r="r" b="b"/>
              <a:pathLst>
                <a:path w="1561" h="774">
                  <a:moveTo>
                    <a:pt x="387" y="0"/>
                  </a:moveTo>
                  <a:lnTo>
                    <a:pt x="1169" y="0"/>
                  </a:lnTo>
                  <a:lnTo>
                    <a:pt x="1561" y="774"/>
                  </a:lnTo>
                  <a:lnTo>
                    <a:pt x="0" y="774"/>
                  </a:lnTo>
                  <a:lnTo>
                    <a:pt x="3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" name="Group 20"/>
          <p:cNvGrpSpPr/>
          <p:nvPr/>
        </p:nvGrpSpPr>
        <p:grpSpPr>
          <a:xfrm>
            <a:off x="3508200" y="951480"/>
            <a:ext cx="1855800" cy="1397520"/>
            <a:chOff x="3508200" y="951480"/>
            <a:chExt cx="1855800" cy="1397520"/>
          </a:xfrm>
        </p:grpSpPr>
        <p:sp>
          <p:nvSpPr>
            <p:cNvPr id="181" name="Freeform 21"/>
            <p:cNvSpPr/>
            <p:nvPr/>
          </p:nvSpPr>
          <p:spPr>
            <a:xfrm>
              <a:off x="4129200" y="951480"/>
              <a:ext cx="1234800" cy="1397520"/>
            </a:xfrm>
            <a:custGeom>
              <a:avLst/>
              <a:gdLst/>
              <a:ahLst/>
              <a:rect l="l" t="t" r="r" b="b"/>
              <a:pathLst>
                <a:path w="778" h="1174">
                  <a:moveTo>
                    <a:pt x="0" y="387"/>
                  </a:moveTo>
                  <a:lnTo>
                    <a:pt x="391" y="1174"/>
                  </a:lnTo>
                  <a:lnTo>
                    <a:pt x="778" y="787"/>
                  </a:lnTo>
                  <a:lnTo>
                    <a:pt x="383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Freeform 22"/>
            <p:cNvSpPr/>
            <p:nvPr/>
          </p:nvSpPr>
          <p:spPr>
            <a:xfrm>
              <a:off x="4129200" y="951480"/>
              <a:ext cx="1234800" cy="1397520"/>
            </a:xfrm>
            <a:custGeom>
              <a:avLst/>
              <a:gdLst/>
              <a:ahLst/>
              <a:rect l="l" t="t" r="r" b="b"/>
              <a:pathLst>
                <a:path w="778" h="1174">
                  <a:moveTo>
                    <a:pt x="0" y="387"/>
                  </a:moveTo>
                  <a:lnTo>
                    <a:pt x="391" y="1174"/>
                  </a:lnTo>
                  <a:lnTo>
                    <a:pt x="778" y="787"/>
                  </a:lnTo>
                  <a:lnTo>
                    <a:pt x="383" y="0"/>
                  </a:lnTo>
                  <a:lnTo>
                    <a:pt x="0" y="387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Freeform 23"/>
            <p:cNvSpPr/>
            <p:nvPr/>
          </p:nvSpPr>
          <p:spPr>
            <a:xfrm>
              <a:off x="3508200" y="1411920"/>
              <a:ext cx="1240920" cy="936720"/>
            </a:xfrm>
            <a:custGeom>
              <a:avLst/>
              <a:gdLst/>
              <a:ahLst/>
              <a:rect l="l" t="t" r="r" b="b"/>
              <a:pathLst>
                <a:path w="782" h="787">
                  <a:moveTo>
                    <a:pt x="391" y="0"/>
                  </a:moveTo>
                  <a:lnTo>
                    <a:pt x="782" y="787"/>
                  </a:lnTo>
                  <a:lnTo>
                    <a:pt x="0" y="787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Freeform 24"/>
            <p:cNvSpPr/>
            <p:nvPr/>
          </p:nvSpPr>
          <p:spPr>
            <a:xfrm>
              <a:off x="3508200" y="1411920"/>
              <a:ext cx="1240920" cy="936720"/>
            </a:xfrm>
            <a:custGeom>
              <a:avLst/>
              <a:gdLst/>
              <a:ahLst/>
              <a:rect l="l" t="t" r="r" b="b"/>
              <a:pathLst>
                <a:path w="782" h="787">
                  <a:moveTo>
                    <a:pt x="391" y="0"/>
                  </a:moveTo>
                  <a:lnTo>
                    <a:pt x="782" y="787"/>
                  </a:lnTo>
                  <a:lnTo>
                    <a:pt x="0" y="787"/>
                  </a:lnTo>
                  <a:lnTo>
                    <a:pt x="391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5" name="4 Rectángulo"/>
          <p:cNvSpPr/>
          <p:nvPr/>
        </p:nvSpPr>
        <p:spPr>
          <a:xfrm>
            <a:off x="250920" y="1457280"/>
            <a:ext cx="3600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UY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Ley Nº 19056 de </a:t>
            </a:r>
            <a:r>
              <a:rPr b="0" lang="es-E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Protección Radiológica </a:t>
            </a:r>
            <a:r>
              <a:rPr b="0" lang="es-UY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y su decreto reglamentario 270/2014</a:t>
            </a: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6" name="5 Rectángulo"/>
          <p:cNvSpPr/>
          <p:nvPr/>
        </p:nvSpPr>
        <p:spPr>
          <a:xfrm>
            <a:off x="483480" y="2754000"/>
            <a:ext cx="2627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DejaVu Sans"/>
              </a:rPr>
              <a:t>22 Normas reguladoras.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7" name="Rectangle 2"/>
          <p:cNvSpPr/>
          <p:nvPr/>
        </p:nvSpPr>
        <p:spPr>
          <a:xfrm>
            <a:off x="1042920" y="23760"/>
            <a:ext cx="7921440" cy="6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Normas de seguridad, categorías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7 Marcador de número de diapositiva"/>
          <p:cNvSpPr/>
          <p:nvPr/>
        </p:nvSpPr>
        <p:spPr>
          <a:xfrm>
            <a:off x="6553080" y="476748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982909D-A455-427E-A367-ECDC4C4289F1}" type="slidenum">
              <a:rPr b="0" lang="es-UY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189" name="Imagen 5" descr=""/>
          <p:cNvPicPr/>
          <p:nvPr/>
        </p:nvPicPr>
        <p:blipFill>
          <a:blip r:embed="rId1"/>
          <a:stretch/>
        </p:blipFill>
        <p:spPr>
          <a:xfrm>
            <a:off x="4333320" y="777240"/>
            <a:ext cx="4054680" cy="4126320"/>
          </a:xfrm>
          <a:prstGeom prst="rect">
            <a:avLst/>
          </a:prstGeom>
          <a:ln w="22225">
            <a:solidFill>
              <a:srgbClr val="000000"/>
            </a:solidFill>
            <a:round/>
          </a:ln>
        </p:spPr>
      </p:pic>
      <p:pic>
        <p:nvPicPr>
          <p:cNvPr id="190" name="Imagen 3" descr=""/>
          <p:cNvPicPr/>
          <p:nvPr/>
        </p:nvPicPr>
        <p:blipFill>
          <a:blip r:embed="rId2"/>
          <a:stretch/>
        </p:blipFill>
        <p:spPr>
          <a:xfrm>
            <a:off x="683640" y="1275480"/>
            <a:ext cx="1943640" cy="2520000"/>
          </a:xfrm>
          <a:prstGeom prst="rect">
            <a:avLst/>
          </a:prstGeom>
          <a:ln w="15875">
            <a:solidFill>
              <a:srgbClr val="000000"/>
            </a:solidFill>
            <a:round/>
          </a:ln>
        </p:spPr>
      </p:pic>
      <p:sp>
        <p:nvSpPr>
          <p:cNvPr id="191" name="Flecha derecha 1"/>
          <p:cNvSpPr/>
          <p:nvPr/>
        </p:nvSpPr>
        <p:spPr>
          <a:xfrm>
            <a:off x="2949480" y="2139840"/>
            <a:ext cx="977760" cy="36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Rectángulo 2"/>
          <p:cNvSpPr/>
          <p:nvPr/>
        </p:nvSpPr>
        <p:spPr>
          <a:xfrm>
            <a:off x="649800" y="239400"/>
            <a:ext cx="8453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UY" sz="1800" spc="-1" strike="noStrike" u="sng">
                <a:solidFill>
                  <a:srgbClr val="eb8803"/>
                </a:solidFill>
                <a:uFillTx/>
                <a:latin typeface="Calibri"/>
                <a:ea typeface="DejaVu Sans"/>
                <a:hlinkClick r:id="rId3"/>
              </a:rPr>
              <a:t>https://www.gub.uy/ministerio-industria-energia-mineria/proteccion-radiologica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7 Marcador de número de diapositiva"/>
          <p:cNvSpPr/>
          <p:nvPr/>
        </p:nvSpPr>
        <p:spPr>
          <a:xfrm>
            <a:off x="6445440" y="4704840"/>
            <a:ext cx="23058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C506F23-E4E0-4024-A60D-48631E7F9C1B}" type="slidenum">
              <a:rPr b="0" lang="es-UY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4" name="Rectángulo 1"/>
          <p:cNvSpPr/>
          <p:nvPr/>
        </p:nvSpPr>
        <p:spPr>
          <a:xfrm>
            <a:off x="168840" y="569160"/>
            <a:ext cx="879552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56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1"/>
              </a:rPr>
              <a:t>Norma UY 102 </a:t>
            </a: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2"/>
              </a:rPr>
              <a:t>Braquiterapia</a:t>
            </a: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3"/>
              </a:rPr>
              <a:t> Rev. II</a:t>
            </a:r>
            <a:r>
              <a:rPr b="0" lang="es-UY" sz="1800" spc="-1" strike="noStrike" u="sng">
                <a:solidFill>
                  <a:srgbClr val="ffffff"/>
                </a:solidFill>
                <a:uFillTx/>
                <a:latin typeface="Open Sans"/>
                <a:ea typeface="DejaVu Sans"/>
              </a:rPr>
              <a:t>I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Establece los requisitos mínimos de seguridad radiológica aplicables a la utilización de fuentes radiactivas sólidas no dispersables, con fines terapéuticos en aplicaciones de braquiterapia intersticiales, superficiales e intracavitarias.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 </a:t>
            </a:r>
            <a:endParaRPr b="0" lang="en-GB" sz="1800" spc="-1" strike="noStrike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ffe39d"/>
              </a:buClr>
              <a:buFont typeface="Arial"/>
              <a:buChar char="•"/>
            </a:pP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4"/>
              </a:rPr>
              <a:t>Norma UY 103 Aceleradores Rev. I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Establece los requisitos mínimos de seguridad radiológica en la operación de aceleradores lineales de electrones para uso médico.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 </a:t>
            </a:r>
            <a:endParaRPr b="0" lang="en-GB" sz="1800" spc="-1" strike="noStrike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ffe39d"/>
              </a:buClr>
              <a:buFont typeface="Arial"/>
              <a:buChar char="•"/>
            </a:pP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5"/>
              </a:rPr>
              <a:t>Norma UY 105 Medicina nuclear Rev. II</a:t>
            </a:r>
            <a:r>
              <a:rPr b="0" lang="es-UY" sz="1800" spc="-1" strike="noStrike" u="sng">
                <a:solidFill>
                  <a:srgbClr val="ffffff"/>
                </a:solidFill>
                <a:uFillTx/>
                <a:latin typeface="Open Sans"/>
                <a:ea typeface="DejaVu Sans"/>
              </a:rPr>
              <a:t>I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Establece los requisitos mínimos de seguridad radiológica para el uso de fuentes radiactivas no selladas en medicina nuclear.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ffe39d"/>
              </a:buClr>
              <a:buFont typeface="Arial"/>
              <a:buChar char="•"/>
            </a:pP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6"/>
              </a:rPr>
              <a:t>Norma UY 108 RX Médico-ontológico </a:t>
            </a:r>
            <a:r>
              <a:rPr b="0" lang="es-UY" sz="1800" spc="-1" strike="noStrike" u="sng">
                <a:solidFill>
                  <a:srgbClr val="eb8803"/>
                </a:solidFill>
                <a:uFillTx/>
                <a:latin typeface="Open Sans"/>
                <a:ea typeface="DejaVu Sans"/>
                <a:hlinkClick r:id="rId7"/>
              </a:rPr>
              <a:t>Rev.II</a:t>
            </a:r>
            <a:r>
              <a:rPr b="0" lang="es-UY" sz="1800" spc="-1" strike="noStrike" u="sng">
                <a:solidFill>
                  <a:srgbClr val="ffffff"/>
                </a:solidFill>
                <a:uFillTx/>
                <a:latin typeface="Open Sans"/>
                <a:ea typeface="DejaVu Sans"/>
              </a:rPr>
              <a:t> y su Anexo</a:t>
            </a:r>
            <a:br/>
            <a:r>
              <a:rPr b="0" lang="es-UY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Aplicable a todas las actividades que se desarrollan en el país relacionadas con equipos de Rayos X en radiodiagnóstico médico y odontológico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5" name="1 CuadroTexto"/>
          <p:cNvSpPr/>
          <p:nvPr/>
        </p:nvSpPr>
        <p:spPr>
          <a:xfrm>
            <a:off x="395640" y="51480"/>
            <a:ext cx="8355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Normas Nacionales  de carácter específico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7 Marcador de número de diapositiva"/>
          <p:cNvSpPr/>
          <p:nvPr/>
        </p:nvSpPr>
        <p:spPr>
          <a:xfrm>
            <a:off x="6553080" y="476748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4F1DD1E-D45E-4B6D-A88A-BBCFE6432F2F}" type="slidenum">
              <a:rPr b="0" lang="es-UY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7" name="Title 1"/>
          <p:cNvSpPr/>
          <p:nvPr/>
        </p:nvSpPr>
        <p:spPr>
          <a:xfrm>
            <a:off x="1331640" y="0"/>
            <a:ext cx="6247800" cy="11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Rectangle 3"/>
          <p:cNvSpPr/>
          <p:nvPr/>
        </p:nvSpPr>
        <p:spPr>
          <a:xfrm>
            <a:off x="179640" y="87480"/>
            <a:ext cx="885672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Aft>
                <a:spcPts val="1800"/>
              </a:spcAft>
              <a:tabLst>
                <a:tab algn="l" pos="0"/>
              </a:tabLst>
            </a:pPr>
            <a:r>
              <a:rPr b="1" lang="es-ES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Régimen de sanciones</a:t>
            </a:r>
            <a:endParaRPr b="0" lang="en-GB" sz="3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800"/>
              </a:spcAft>
              <a:tabLst>
                <a:tab algn="l" pos="0"/>
              </a:tabLst>
            </a:pPr>
            <a:r>
              <a:rPr b="1" lang="es-E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Ley 19056 art.11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r>
              <a:rPr b="1" lang="es-UY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Se aprueba el régimen de sanciones por resolución No.005/2018 del 20 de agosto de 2018.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tabLst>
                <a:tab algn="l" pos="0"/>
              </a:tabLst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Los incumplimientos a la normativa serán sancionados por la ARNR con las siguientes penas:</a:t>
            </a:r>
            <a:endParaRPr b="0" lang="en-GB" sz="2200" spc="-1" strike="noStrike">
              <a:latin typeface="Arial"/>
            </a:endParaRPr>
          </a:p>
          <a:p>
            <a:pPr marL="171360" indent="-513720">
              <a:lnSpc>
                <a:spcPct val="100000"/>
              </a:lnSpc>
              <a:spcAft>
                <a:spcPts val="601"/>
              </a:spcAft>
              <a:buClr>
                <a:srgbClr val="ffe39d"/>
              </a:buClr>
              <a:buFont typeface="Arial"/>
              <a:buAutoNum type="alphaLcParenR"/>
              <a:tabLst>
                <a:tab algn="l" pos="0"/>
              </a:tabLst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Apercibimiento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DejaVu Sans"/>
              </a:rPr>
              <a:t>,</a:t>
            </a:r>
            <a:endParaRPr b="0" lang="en-GB" sz="2200" spc="-1" strike="noStrike">
              <a:latin typeface="Arial"/>
            </a:endParaRPr>
          </a:p>
          <a:p>
            <a:pPr marL="171360" indent="-513720">
              <a:lnSpc>
                <a:spcPct val="100000"/>
              </a:lnSpc>
              <a:spcAft>
                <a:spcPts val="601"/>
              </a:spcAft>
              <a:buClr>
                <a:srgbClr val="ffe39d"/>
              </a:buClr>
              <a:buFont typeface="Arial"/>
              <a:buAutoNum type="alphaLcParenR"/>
              <a:tabLst>
                <a:tab algn="l" pos="0"/>
              </a:tabLst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Clausura Temporaria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DejaVu Sans"/>
              </a:rPr>
              <a:t>,</a:t>
            </a:r>
            <a:endParaRPr b="0" lang="en-GB" sz="2200" spc="-1" strike="noStrike">
              <a:latin typeface="Arial"/>
            </a:endParaRPr>
          </a:p>
          <a:p>
            <a:pPr marL="171360" indent="-513720">
              <a:lnSpc>
                <a:spcPct val="100000"/>
              </a:lnSpc>
              <a:spcAft>
                <a:spcPts val="601"/>
              </a:spcAft>
              <a:buClr>
                <a:srgbClr val="ffe39d"/>
              </a:buClr>
              <a:buFont typeface="Arial"/>
              <a:buAutoNum type="alphaLcParenR"/>
              <a:tabLst>
                <a:tab algn="l" pos="0"/>
              </a:tabLst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Multas cuyo monto se fija entre 1850 UI (mil ochocientas cincuenta        unidades indexadas) y 92570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DejaVu Sans"/>
              </a:rPr>
              <a:t>, y</a:t>
            </a:r>
            <a:endParaRPr b="0" lang="en-GB" sz="2200" spc="-1" strike="noStrike">
              <a:latin typeface="Arial"/>
            </a:endParaRPr>
          </a:p>
          <a:p>
            <a:pPr marL="171360" indent="-513720">
              <a:lnSpc>
                <a:spcPct val="100000"/>
              </a:lnSpc>
              <a:spcAft>
                <a:spcPts val="601"/>
              </a:spcAft>
              <a:buClr>
                <a:srgbClr val="ffe39d"/>
              </a:buClr>
              <a:buFont typeface="Arial"/>
              <a:buAutoNum type="alphaLcParenR"/>
              <a:tabLst>
                <a:tab algn="l" pos="0"/>
              </a:tabLst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Revocación de licencias o autorizaciones, clausuras de instalaciones y decomiso de material radiactivo.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Application>LibreOffice/7.1.4.2$Windows_X86_64 LibreOffice_project/a529a4fab45b75fefc5b6226684193eb000654f6</Application>
  <AppVersion>15.0000</AppVersion>
  <Words>395</Words>
  <Paragraphs>69</Paragraphs>
  <Company>IAEA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2018-03-19T08:58:41Z</dcterms:created>
  <dc:creator>DELATTRE, Dominique Jules</dc:creator>
  <dc:description/>
  <dc:language>en-GB</dc:language>
  <cp:lastModifiedBy>Cruz Duménigo</cp:lastModifiedBy>
  <cp:lastPrinted>2015-12-18T15:27:41Z</cp:lastPrinted>
  <dcterms:modified xsi:type="dcterms:W3CDTF">2023-03-01T15:02:49Z</dcterms:modified>
  <cp:revision>447</cp:revision>
  <dc:subject/>
  <dc:title>Commission on Safety Standards 42nd Meeting 1 to 3 November 2017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4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11</vt:i4>
  </property>
</Properties>
</file>