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7" r:id="rId4"/>
    <p:sldId id="294" r:id="rId5"/>
    <p:sldId id="329" r:id="rId6"/>
    <p:sldId id="332" r:id="rId7"/>
    <p:sldId id="330" r:id="rId8"/>
    <p:sldId id="331" r:id="rId9"/>
    <p:sldId id="295" r:id="rId10"/>
    <p:sldId id="296" r:id="rId11"/>
    <p:sldId id="297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275" r:id="rId25"/>
  </p:sldIdLst>
  <p:sldSz cx="9144000" cy="5143500" type="screen16x9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37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0FC21EB-A1FC-4884-9DF3-416C3A8E2FE5}" type="slidenum">
              <a:rPr lang="en-GB" sz="1400" b="0" strike="noStrike" spc="-1">
                <a:latin typeface="Times New Roman"/>
              </a:rPr>
              <a:t>‹Nº›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232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6F321-DC7A-4208-BA9D-CEE4F03C6958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1142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87CF31-F8D3-43A6-BA4E-83CA02E6847A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09194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87CF31-F8D3-43A6-BA4E-83CA02E6847A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920159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87CF31-F8D3-43A6-BA4E-83CA02E6847A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397943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6F321-DC7A-4208-BA9D-CEE4F03C6958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2685707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6F321-DC7A-4208-BA9D-CEE4F03C6958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1254696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6F321-DC7A-4208-BA9D-CEE4F03C6958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963847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6F321-DC7A-4208-BA9D-CEE4F03C6958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2494131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6F321-DC7A-4208-BA9D-CEE4F03C6958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483662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6F321-DC7A-4208-BA9D-CEE4F03C6958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2956466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6F321-DC7A-4208-BA9D-CEE4F03C6958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247682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6F321-DC7A-4208-BA9D-CEE4F03C6958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510937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B6F321-DC7A-4208-BA9D-CEE4F03C6958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1303965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1962" cy="3832225"/>
          </a:xfrm>
          <a:prstGeom prst="rect">
            <a:avLst/>
          </a:prstGeom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709560" y="4862160"/>
            <a:ext cx="5676120" cy="460116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pPr marL="216000" indent="-21240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latin typeface="Arial"/>
              </a:rPr>
              <a:t>Thank you!</a:t>
            </a:r>
          </a:p>
        </p:txBody>
      </p:sp>
      <p:sp>
        <p:nvSpPr>
          <p:cNvPr id="293" name="Slide Number Placeholder 3"/>
          <p:cNvSpPr/>
          <p:nvPr/>
        </p:nvSpPr>
        <p:spPr>
          <a:xfrm>
            <a:off x="4020480" y="9720720"/>
            <a:ext cx="3073320" cy="50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73BB191A-F7A4-4E39-9F13-FC7DF3863557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48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4020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405138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380902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24909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FADAD-8FA2-4068-9D43-49BDF4540863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61620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87CF31-F8D3-43A6-BA4E-83CA02E6847A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65322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87CF31-F8D3-43A6-BA4E-83CA02E6847A}" type="slidenum">
              <a:rPr lang="en-GB" altLang="es-MX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515938"/>
            <a:ext cx="4594225" cy="25844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86311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Rectángulo" hidden="1"/>
          <p:cNvSpPr/>
          <p:nvPr/>
        </p:nvSpPr>
        <p:spPr>
          <a:xfrm>
            <a:off x="0" y="0"/>
            <a:ext cx="364680" cy="513972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7 Rectángulo" hidden="1"/>
          <p:cNvSpPr/>
          <p:nvPr/>
        </p:nvSpPr>
        <p:spPr>
          <a:xfrm>
            <a:off x="255240" y="3785400"/>
            <a:ext cx="72000" cy="1267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8 Rectángulo" hidden="1"/>
          <p:cNvSpPr/>
          <p:nvPr/>
        </p:nvSpPr>
        <p:spPr>
          <a:xfrm>
            <a:off x="255240" y="3597480"/>
            <a:ext cx="72000" cy="170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9 Rectángulo" hidden="1"/>
          <p:cNvSpPr/>
          <p:nvPr/>
        </p:nvSpPr>
        <p:spPr>
          <a:xfrm>
            <a:off x="255240" y="3478320"/>
            <a:ext cx="72000" cy="10188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10 Rectángulo" hidden="1"/>
          <p:cNvSpPr/>
          <p:nvPr/>
        </p:nvSpPr>
        <p:spPr>
          <a:xfrm>
            <a:off x="255240" y="3407040"/>
            <a:ext cx="72000" cy="53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11 Rectángulo" hidden="1"/>
          <p:cNvSpPr/>
          <p:nvPr/>
        </p:nvSpPr>
        <p:spPr>
          <a:xfrm>
            <a:off x="309600" y="510480"/>
            <a:ext cx="4464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14 Rectángulo" hidden="1"/>
          <p:cNvSpPr/>
          <p:nvPr/>
        </p:nvSpPr>
        <p:spPr>
          <a:xfrm>
            <a:off x="268920" y="510480"/>
            <a:ext cx="2628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15 Rectángulo" hidden="1"/>
          <p:cNvSpPr/>
          <p:nvPr/>
        </p:nvSpPr>
        <p:spPr>
          <a:xfrm>
            <a:off x="25020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16 Rectángulo" hidden="1"/>
          <p:cNvSpPr/>
          <p:nvPr/>
        </p:nvSpPr>
        <p:spPr>
          <a:xfrm>
            <a:off x="221760" y="510480"/>
            <a:ext cx="7920" cy="27324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/>
          <p:nvPr/>
        </p:nvSpPr>
        <p:spPr>
          <a:xfrm>
            <a:off x="323640" y="267494"/>
            <a:ext cx="8565120" cy="222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s-ES" sz="32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C</a:t>
            </a:r>
            <a:r>
              <a:rPr lang="es-ES" sz="3600" b="1" strike="noStrike" spc="-1" dirty="0">
                <a:solidFill>
                  <a:srgbClr val="FFFFFF"/>
                </a:solidFill>
                <a:latin typeface="Arial "/>
                <a:ea typeface="Arial"/>
              </a:rPr>
              <a:t>urso de capacitación continuada en materia de </a:t>
            </a:r>
            <a:r>
              <a:rPr lang="es-ES" sz="3600" b="1" strike="noStrike" spc="-1" dirty="0" err="1">
                <a:solidFill>
                  <a:srgbClr val="FFFFFF"/>
                </a:solidFill>
                <a:latin typeface="Arial "/>
                <a:ea typeface="Arial"/>
              </a:rPr>
              <a:t>radioprotección</a:t>
            </a:r>
            <a:r>
              <a:rPr lang="es-ES" sz="3600" b="1" strike="noStrike" spc="-1" dirty="0">
                <a:solidFill>
                  <a:srgbClr val="FFFFFF"/>
                </a:solidFill>
                <a:latin typeface="Arial "/>
                <a:ea typeface="Arial"/>
              </a:rPr>
              <a:t> para Médicos </a:t>
            </a:r>
            <a:r>
              <a:rPr lang="es-ES" sz="3600" b="1" strike="noStrike" spc="-1" dirty="0" smtClean="0">
                <a:solidFill>
                  <a:srgbClr val="FFFFFF"/>
                </a:solidFill>
                <a:latin typeface="Arial "/>
                <a:ea typeface="Arial"/>
              </a:rPr>
              <a:t>Radioterapeutas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n-GB" sz="3600" b="0" strike="noStrike" spc="-1" dirty="0">
              <a:latin typeface="Arial"/>
            </a:endParaRPr>
          </a:p>
        </p:txBody>
      </p:sp>
      <p:sp>
        <p:nvSpPr>
          <p:cNvPr id="134" name="Subtitle 2"/>
          <p:cNvSpPr/>
          <p:nvPr/>
        </p:nvSpPr>
        <p:spPr>
          <a:xfrm>
            <a:off x="323640" y="2787774"/>
            <a:ext cx="8565120" cy="168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500" lnSpcReduction="20000"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n-GB" sz="18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es-ES" sz="4000" dirty="0">
                <a:solidFill>
                  <a:schemeClr val="bg1"/>
                </a:solidFill>
              </a:rPr>
              <a:t>P19 Principales requisitos de la Norma UY 100. Principales Requisitos de la Norma de Radioterapia UY103</a:t>
            </a:r>
            <a:r>
              <a:rPr lang="es-ES" sz="3800" b="1" spc="-1" dirty="0" smtClean="0">
                <a:solidFill>
                  <a:schemeClr val="bg1"/>
                </a:solidFill>
                <a:latin typeface="Arial "/>
                <a:ea typeface="DejaVu Sans"/>
              </a:rPr>
              <a:t>.</a:t>
            </a:r>
            <a:endParaRPr lang="en-GB" sz="3800" b="1" spc="-1" dirty="0">
              <a:solidFill>
                <a:schemeClr val="bg1"/>
              </a:solidFill>
              <a:latin typeface="Arial "/>
              <a:ea typeface="DejaVu Sans"/>
            </a:endParaRPr>
          </a:p>
          <a:p>
            <a:pPr algn="ctr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endParaRPr lang="en-GB" sz="35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486150" y="4950866"/>
            <a:ext cx="2171700" cy="213172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>
                <a:solidFill>
                  <a:schemeClr val="bg1"/>
                </a:solidFill>
              </a:rPr>
              <a:t>Diapositiva </a:t>
            </a:r>
            <a:fld id="{F862AE9D-41DD-4D9D-B837-5A3F9A7C37BD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10</a:t>
            </a:fld>
            <a:endParaRPr lang="es-ES" altLang="es-MX" sz="675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7744" y="51470"/>
            <a:ext cx="8764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24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Responsabilidades en materia de protección y seguridad.</a:t>
            </a:r>
            <a:endParaRPr lang="es-ES" altLang="es-MX" sz="24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1026" name="Picture 2" descr="IM002135"/>
          <p:cNvPicPr>
            <a:picLocks noChangeAspect="1" noChangeArrowheads="1"/>
          </p:cNvPicPr>
          <p:nvPr/>
        </p:nvPicPr>
        <p:blipFill>
          <a:blip r:embed="rId3" cstate="print">
            <a:lum bright="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r="5022"/>
          <a:stretch>
            <a:fillRect/>
          </a:stretch>
        </p:blipFill>
        <p:spPr bwMode="auto">
          <a:xfrm>
            <a:off x="8177694" y="4253030"/>
            <a:ext cx="930810" cy="8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7713" t="26188" r="16138" b="47199"/>
          <a:stretch/>
        </p:blipFill>
        <p:spPr>
          <a:xfrm>
            <a:off x="35496" y="555526"/>
            <a:ext cx="8277130" cy="18722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9552" y="1779662"/>
            <a:ext cx="698477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Rectángulo 10"/>
          <p:cNvSpPr/>
          <p:nvPr/>
        </p:nvSpPr>
        <p:spPr>
          <a:xfrm>
            <a:off x="539552" y="1275606"/>
            <a:ext cx="78488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16926" t="10231" r="16926" b="78013"/>
          <a:stretch/>
        </p:blipFill>
        <p:spPr>
          <a:xfrm>
            <a:off x="35496" y="2427735"/>
            <a:ext cx="8277130" cy="7200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7534" t="66807" r="16926" b="26189"/>
          <a:stretch/>
        </p:blipFill>
        <p:spPr>
          <a:xfrm>
            <a:off x="35496" y="3147813"/>
            <a:ext cx="8275344" cy="4366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18500" t="48599" r="16138" b="38795"/>
          <a:stretch/>
        </p:blipFill>
        <p:spPr>
          <a:xfrm>
            <a:off x="35496" y="3651870"/>
            <a:ext cx="8275344" cy="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4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486150" y="4683919"/>
            <a:ext cx="2171700" cy="3571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>
                <a:solidFill>
                  <a:schemeClr val="bg1"/>
                </a:solidFill>
              </a:rPr>
              <a:t>Diapositiva </a:t>
            </a:r>
            <a:fld id="{F243CCE6-4692-4006-934F-D20B67D5A33D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11</a:t>
            </a:fld>
            <a:endParaRPr lang="es-ES" altLang="es-MX" sz="675">
              <a:solidFill>
                <a:schemeClr val="bg1"/>
              </a:solidFill>
            </a:endParaRP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-144015" y="7341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dirty="0" smtClean="0">
                <a:solidFill>
                  <a:schemeClr val="bg1"/>
                </a:solidFill>
              </a:rPr>
              <a:t>Exposiciones médicas. Justificación</a:t>
            </a:r>
            <a:endParaRPr lang="es-ES" altLang="es-MX" sz="26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28738" t="9381" r="26375" b="65545"/>
          <a:stretch/>
        </p:blipFill>
        <p:spPr>
          <a:xfrm>
            <a:off x="467544" y="555527"/>
            <a:ext cx="6768752" cy="151216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7782" t="22203" r="15811" b="42435"/>
          <a:stretch/>
        </p:blipFill>
        <p:spPr>
          <a:xfrm>
            <a:off x="461783" y="2139702"/>
            <a:ext cx="6774513" cy="20162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7713" t="45798" r="16926" b="34592"/>
          <a:stretch/>
        </p:blipFill>
        <p:spPr>
          <a:xfrm>
            <a:off x="461783" y="4011910"/>
            <a:ext cx="677451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99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486150" y="4683919"/>
            <a:ext cx="2171700" cy="3571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>
                <a:solidFill>
                  <a:schemeClr val="bg1"/>
                </a:solidFill>
              </a:rPr>
              <a:t>Diapositiva </a:t>
            </a:r>
            <a:fld id="{F243CCE6-4692-4006-934F-D20B67D5A33D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12</a:t>
            </a:fld>
            <a:endParaRPr lang="es-ES" altLang="es-MX" sz="675">
              <a:solidFill>
                <a:schemeClr val="bg1"/>
              </a:solidFill>
            </a:endParaRP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-144015" y="7341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dirty="0" smtClean="0">
                <a:solidFill>
                  <a:schemeClr val="bg1"/>
                </a:solidFill>
              </a:rPr>
              <a:t>Exposiciones médicas. Optimización</a:t>
            </a:r>
            <a:endParaRPr lang="es-ES" altLang="es-MX" sz="26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28738" t="9381" r="26375" b="65545"/>
          <a:stretch/>
        </p:blipFill>
        <p:spPr>
          <a:xfrm>
            <a:off x="467544" y="565100"/>
            <a:ext cx="6768752" cy="15121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8500" t="20586" r="16138" b="57004"/>
          <a:stretch/>
        </p:blipFill>
        <p:spPr>
          <a:xfrm>
            <a:off x="251520" y="2139701"/>
            <a:ext cx="7097288" cy="13681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8501" t="69609" r="16139" b="12182"/>
          <a:stretch/>
        </p:blipFill>
        <p:spPr>
          <a:xfrm>
            <a:off x="251521" y="3363838"/>
            <a:ext cx="7097287" cy="1111623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8" r="20709" b="33442"/>
          <a:stretch/>
        </p:blipFill>
        <p:spPr bwMode="auto">
          <a:xfrm>
            <a:off x="7348808" y="1215804"/>
            <a:ext cx="1759696" cy="229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8859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486150" y="4683919"/>
            <a:ext cx="2171700" cy="3571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>
                <a:solidFill>
                  <a:schemeClr val="bg1"/>
                </a:solidFill>
              </a:rPr>
              <a:t>Diapositiva </a:t>
            </a:r>
            <a:fld id="{F243CCE6-4692-4006-934F-D20B67D5A33D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13</a:t>
            </a:fld>
            <a:endParaRPr lang="es-ES" altLang="es-MX" sz="675">
              <a:solidFill>
                <a:schemeClr val="bg1"/>
              </a:solidFill>
            </a:endParaRP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-144015" y="7341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dirty="0" smtClean="0">
                <a:solidFill>
                  <a:schemeClr val="bg1"/>
                </a:solidFill>
              </a:rPr>
              <a:t>Exposiciones médicas. Optimización</a:t>
            </a:r>
            <a:endParaRPr lang="es-ES" altLang="es-MX" sz="26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8" r="20709" b="33442"/>
          <a:stretch/>
        </p:blipFill>
        <p:spPr bwMode="auto">
          <a:xfrm>
            <a:off x="7348808" y="1215804"/>
            <a:ext cx="1759696" cy="229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7713" t="17784" r="16926" b="14984"/>
          <a:stretch/>
        </p:blipFill>
        <p:spPr>
          <a:xfrm>
            <a:off x="179512" y="627534"/>
            <a:ext cx="7014166" cy="40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87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486150" y="4683919"/>
            <a:ext cx="2171700" cy="3571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>
                <a:solidFill>
                  <a:schemeClr val="bg1"/>
                </a:solidFill>
              </a:rPr>
              <a:t>Diapositiva </a:t>
            </a:r>
            <a:fld id="{F243CCE6-4692-4006-934F-D20B67D5A33D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14</a:t>
            </a:fld>
            <a:endParaRPr lang="es-ES" altLang="es-MX" sz="675">
              <a:solidFill>
                <a:schemeClr val="bg1"/>
              </a:solidFill>
            </a:endParaRP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-144015" y="7341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dirty="0" smtClean="0">
                <a:solidFill>
                  <a:schemeClr val="bg1"/>
                </a:solidFill>
              </a:rPr>
              <a:t>Exposiciones médicas. Optimización</a:t>
            </a:r>
            <a:endParaRPr lang="es-ES" altLang="es-MX" sz="26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8" r="20709" b="33442"/>
          <a:stretch/>
        </p:blipFill>
        <p:spPr bwMode="auto">
          <a:xfrm>
            <a:off x="7596336" y="1215804"/>
            <a:ext cx="1512168" cy="2220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4013" t="16384" r="23226" b="20586"/>
          <a:stretch/>
        </p:blipFill>
        <p:spPr>
          <a:xfrm>
            <a:off x="179512" y="627534"/>
            <a:ext cx="7284778" cy="44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63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486150" y="4683919"/>
            <a:ext cx="2171700" cy="3571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>
                <a:solidFill>
                  <a:schemeClr val="bg1"/>
                </a:solidFill>
              </a:rPr>
              <a:t>Diapositiva </a:t>
            </a:r>
            <a:fld id="{F243CCE6-4692-4006-934F-D20B67D5A33D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15</a:t>
            </a:fld>
            <a:endParaRPr lang="es-ES" altLang="es-MX" sz="675">
              <a:solidFill>
                <a:schemeClr val="bg1"/>
              </a:solidFill>
            </a:endParaRP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-144015" y="7341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dirty="0" smtClean="0">
                <a:solidFill>
                  <a:schemeClr val="bg1"/>
                </a:solidFill>
              </a:rPr>
              <a:t>Exposiciones médicas. Optimización</a:t>
            </a:r>
            <a:endParaRPr lang="es-ES" altLang="es-MX" sz="26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8" r="20709" b="33442"/>
          <a:stretch/>
        </p:blipFill>
        <p:spPr bwMode="auto">
          <a:xfrm>
            <a:off x="7380312" y="1215804"/>
            <a:ext cx="1728192" cy="2436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4013" t="21987" r="22438" b="20586"/>
          <a:stretch/>
        </p:blipFill>
        <p:spPr>
          <a:xfrm>
            <a:off x="323527" y="596630"/>
            <a:ext cx="6480721" cy="34872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4013" t="34593" r="23226" b="48599"/>
          <a:stretch/>
        </p:blipFill>
        <p:spPr>
          <a:xfrm>
            <a:off x="323527" y="4062833"/>
            <a:ext cx="6480722" cy="10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79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707904" y="4876005"/>
            <a:ext cx="1949946" cy="165101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 dirty="0">
                <a:solidFill>
                  <a:schemeClr val="bg1"/>
                </a:solidFill>
              </a:rPr>
              <a:t>Diapositiva </a:t>
            </a:r>
            <a:fld id="{35CFB7DA-2C6B-4A15-BED5-03DA51371E4C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16</a:t>
            </a:fld>
            <a:endParaRPr lang="es-ES" altLang="es-MX" sz="675" dirty="0">
              <a:solidFill>
                <a:schemeClr val="bg1"/>
              </a:solidFill>
            </a:endParaRPr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2573" y="613881"/>
            <a:ext cx="509948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61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65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4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+mj-lt"/>
              <a:buAutoNum type="alphaUcPeriod"/>
            </a:pPr>
            <a:r>
              <a:rPr lang="es-ES" altLang="es-MX" sz="1900" dirty="0" smtClean="0">
                <a:solidFill>
                  <a:schemeClr val="bg1"/>
                </a:solidFill>
                <a:latin typeface="Arial "/>
              </a:rPr>
              <a:t>Objetivo.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1900" dirty="0" smtClean="0">
                <a:solidFill>
                  <a:schemeClr val="bg1"/>
                </a:solidFill>
                <a:latin typeface="Arial "/>
              </a:rPr>
              <a:t>Alcance.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1900" dirty="0" smtClean="0">
                <a:solidFill>
                  <a:schemeClr val="bg1"/>
                </a:solidFill>
                <a:latin typeface="Arial "/>
              </a:rPr>
              <a:t>Explicación de términos.</a:t>
            </a:r>
          </a:p>
          <a:p>
            <a:pPr marL="457200" indent="-457200">
              <a:buFont typeface="+mj-lt"/>
              <a:buAutoNum type="alphaUcPeriod"/>
            </a:pPr>
            <a:r>
              <a:rPr lang="es-ES" sz="1900" dirty="0" smtClean="0">
                <a:solidFill>
                  <a:schemeClr val="bg1"/>
                </a:solidFill>
                <a:latin typeface="Arial "/>
              </a:rPr>
              <a:t>Requisitos.</a:t>
            </a:r>
          </a:p>
          <a:p>
            <a:pPr marL="0" indent="0"/>
            <a:r>
              <a:rPr lang="es-UY" sz="1900" dirty="0">
                <a:solidFill>
                  <a:schemeClr val="bg1"/>
                </a:solidFill>
              </a:rPr>
              <a:t>D.1. Licencia de </a:t>
            </a:r>
            <a:r>
              <a:rPr lang="es-UY" sz="1900" dirty="0" smtClean="0">
                <a:solidFill>
                  <a:schemeClr val="bg1"/>
                </a:solidFill>
              </a:rPr>
              <a:t>Operación.</a:t>
            </a:r>
          </a:p>
          <a:p>
            <a:pPr marL="0" indent="0"/>
            <a:r>
              <a:rPr lang="es-UY" sz="1900" dirty="0">
                <a:solidFill>
                  <a:schemeClr val="bg1"/>
                </a:solidFill>
              </a:rPr>
              <a:t>D.2. Requisitos para la </a:t>
            </a:r>
            <a:r>
              <a:rPr lang="es-UY" sz="1900" dirty="0" smtClean="0">
                <a:solidFill>
                  <a:schemeClr val="bg1"/>
                </a:solidFill>
              </a:rPr>
              <a:t>Operación.</a:t>
            </a:r>
          </a:p>
          <a:p>
            <a:pPr marL="0" indent="0"/>
            <a:r>
              <a:rPr lang="es-UY" sz="1900" dirty="0">
                <a:solidFill>
                  <a:schemeClr val="bg1"/>
                </a:solidFill>
              </a:rPr>
              <a:t>D.3. </a:t>
            </a:r>
            <a:r>
              <a:rPr lang="es-UY" sz="1900" dirty="0" smtClean="0">
                <a:solidFill>
                  <a:schemeClr val="bg1"/>
                </a:solidFill>
              </a:rPr>
              <a:t>Mantenimiento.</a:t>
            </a:r>
          </a:p>
          <a:p>
            <a:pPr marL="0" indent="0"/>
            <a:r>
              <a:rPr lang="es-UY" sz="1900" dirty="0">
                <a:solidFill>
                  <a:schemeClr val="bg1"/>
                </a:solidFill>
              </a:rPr>
              <a:t>D.4. </a:t>
            </a:r>
            <a:r>
              <a:rPr lang="es-UY" sz="1900" dirty="0" smtClean="0">
                <a:solidFill>
                  <a:schemeClr val="bg1"/>
                </a:solidFill>
              </a:rPr>
              <a:t>Registros.</a:t>
            </a:r>
          </a:p>
          <a:p>
            <a:pPr marL="0" indent="0"/>
            <a:r>
              <a:rPr lang="es-UY" sz="1900" dirty="0">
                <a:solidFill>
                  <a:schemeClr val="bg1"/>
                </a:solidFill>
              </a:rPr>
              <a:t>D.5. Dotación de </a:t>
            </a:r>
            <a:r>
              <a:rPr lang="es-UY" sz="1900" dirty="0" smtClean="0">
                <a:solidFill>
                  <a:schemeClr val="bg1"/>
                </a:solidFill>
              </a:rPr>
              <a:t>Personal.</a:t>
            </a:r>
          </a:p>
          <a:p>
            <a:pPr marL="0" indent="0"/>
            <a:r>
              <a:rPr lang="es-UY" sz="1900" dirty="0">
                <a:solidFill>
                  <a:schemeClr val="bg1"/>
                </a:solidFill>
              </a:rPr>
              <a:t>D.6. Controles Periódicos al </a:t>
            </a:r>
            <a:r>
              <a:rPr lang="es-UY" sz="1900" dirty="0" smtClean="0">
                <a:solidFill>
                  <a:schemeClr val="bg1"/>
                </a:solidFill>
              </a:rPr>
              <a:t>Equipo.</a:t>
            </a:r>
          </a:p>
          <a:p>
            <a:pPr marL="0" indent="0"/>
            <a:r>
              <a:rPr lang="es-UY" sz="1900" dirty="0">
                <a:solidFill>
                  <a:schemeClr val="bg1"/>
                </a:solidFill>
              </a:rPr>
              <a:t>D.7. </a:t>
            </a:r>
            <a:r>
              <a:rPr lang="es-UY" sz="1900" dirty="0" smtClean="0">
                <a:solidFill>
                  <a:schemeClr val="bg1"/>
                </a:solidFill>
              </a:rPr>
              <a:t>Responsabilidades.</a:t>
            </a:r>
          </a:p>
          <a:p>
            <a:pPr marL="0" indent="0"/>
            <a:r>
              <a:rPr lang="es-UY" sz="19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971600" y="51470"/>
            <a:ext cx="3096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2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Norma UY 103.</a:t>
            </a:r>
            <a:endParaRPr lang="es-ES" altLang="es-MX" sz="32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5199" t="21010" r="25977" b="10357"/>
          <a:stretch/>
        </p:blipFill>
        <p:spPr>
          <a:xfrm>
            <a:off x="5014817" y="123478"/>
            <a:ext cx="3553374" cy="280831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95" y="2984671"/>
            <a:ext cx="2613748" cy="197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308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707904" y="4876005"/>
            <a:ext cx="1949946" cy="165101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 dirty="0">
                <a:solidFill>
                  <a:schemeClr val="bg1"/>
                </a:solidFill>
              </a:rPr>
              <a:t>Diapositiva </a:t>
            </a:r>
            <a:fld id="{35CFB7DA-2C6B-4A15-BED5-03DA51371E4C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17</a:t>
            </a:fld>
            <a:endParaRPr lang="es-ES" altLang="es-MX" sz="675" dirty="0">
              <a:solidFill>
                <a:schemeClr val="bg1"/>
              </a:solidFill>
            </a:endParaRPr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84581" y="1347614"/>
            <a:ext cx="36953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61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65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4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s-UY" sz="1900" dirty="0" smtClean="0">
                <a:solidFill>
                  <a:schemeClr val="bg1"/>
                </a:solidFill>
              </a:rPr>
              <a:t>D.2</a:t>
            </a:r>
            <a:r>
              <a:rPr lang="es-UY" sz="1900" dirty="0">
                <a:solidFill>
                  <a:schemeClr val="bg1"/>
                </a:solidFill>
              </a:rPr>
              <a:t>. Requisitos para la </a:t>
            </a:r>
            <a:r>
              <a:rPr lang="es-UY" sz="1900" dirty="0" smtClean="0">
                <a:solidFill>
                  <a:schemeClr val="bg1"/>
                </a:solidFill>
              </a:rPr>
              <a:t>Operación.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07504" y="51468"/>
            <a:ext cx="3096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2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Norma UY 103.</a:t>
            </a:r>
            <a:endParaRPr lang="es-ES" altLang="es-MX" sz="32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5588" t="16384" r="25588" b="9381"/>
          <a:stretch/>
        </p:blipFill>
        <p:spPr>
          <a:xfrm>
            <a:off x="3563888" y="123478"/>
            <a:ext cx="5580112" cy="47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5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707904" y="4876005"/>
            <a:ext cx="1949946" cy="165101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 dirty="0">
                <a:solidFill>
                  <a:schemeClr val="bg1"/>
                </a:solidFill>
              </a:rPr>
              <a:t>Diapositiva </a:t>
            </a:r>
            <a:fld id="{35CFB7DA-2C6B-4A15-BED5-03DA51371E4C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18</a:t>
            </a:fld>
            <a:endParaRPr lang="es-ES" altLang="es-MX" sz="675" dirty="0">
              <a:solidFill>
                <a:schemeClr val="bg1"/>
              </a:solidFill>
            </a:endParaRPr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84581" y="1347614"/>
            <a:ext cx="36953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61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65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4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s-UY" sz="1900" dirty="0">
                <a:solidFill>
                  <a:schemeClr val="bg1"/>
                </a:solidFill>
              </a:rPr>
              <a:t>D.3. Mantenimiento.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07504" y="51468"/>
            <a:ext cx="3096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2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Norma UY 103.</a:t>
            </a:r>
            <a:endParaRPr lang="es-ES" altLang="es-MX" sz="32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6538" t="26613" r="22826" b="7553"/>
          <a:stretch/>
        </p:blipFill>
        <p:spPr>
          <a:xfrm>
            <a:off x="2411760" y="843558"/>
            <a:ext cx="6638524" cy="405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08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707904" y="4876005"/>
            <a:ext cx="1949946" cy="165101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 dirty="0">
                <a:solidFill>
                  <a:schemeClr val="bg1"/>
                </a:solidFill>
              </a:rPr>
              <a:t>Diapositiva </a:t>
            </a:r>
            <a:fld id="{35CFB7DA-2C6B-4A15-BED5-03DA51371E4C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19</a:t>
            </a:fld>
            <a:endParaRPr lang="es-ES" altLang="es-MX" sz="675" dirty="0">
              <a:solidFill>
                <a:schemeClr val="bg1"/>
              </a:solidFill>
            </a:endParaRPr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2573" y="2331045"/>
            <a:ext cx="167910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61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65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4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s-UY" sz="1900" dirty="0" smtClean="0">
                <a:solidFill>
                  <a:schemeClr val="bg1"/>
                </a:solidFill>
              </a:rPr>
              <a:t>D.4</a:t>
            </a:r>
            <a:r>
              <a:rPr lang="es-UY" sz="1900" dirty="0">
                <a:solidFill>
                  <a:schemeClr val="bg1"/>
                </a:solidFill>
              </a:rPr>
              <a:t>. </a:t>
            </a:r>
            <a:r>
              <a:rPr lang="es-UY" sz="1900" dirty="0" smtClean="0">
                <a:solidFill>
                  <a:schemeClr val="bg1"/>
                </a:solidFill>
              </a:rPr>
              <a:t>Registros.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971600" y="51470"/>
            <a:ext cx="3096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2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Norma UY 103.</a:t>
            </a:r>
            <a:endParaRPr lang="es-ES" altLang="es-MX" sz="32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8900" t="25213" r="19676" b="24362"/>
          <a:stretch/>
        </p:blipFill>
        <p:spPr>
          <a:xfrm>
            <a:off x="1619672" y="1275606"/>
            <a:ext cx="748883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10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/>
          <p:nvPr/>
        </p:nvSpPr>
        <p:spPr>
          <a:xfrm>
            <a:off x="251640" y="51480"/>
            <a:ext cx="6116760" cy="6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Objetivo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136" name="Content Placeholder 2"/>
          <p:cNvSpPr/>
          <p:nvPr/>
        </p:nvSpPr>
        <p:spPr>
          <a:xfrm>
            <a:off x="180000" y="699480"/>
            <a:ext cx="8780760" cy="363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3912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Que los participantes conozcan los </a:t>
            </a:r>
            <a:r>
              <a:rPr lang="es-ES" sz="2600" b="1" strike="noStrike" spc="-1" dirty="0" smtClean="0">
                <a:solidFill>
                  <a:srgbClr val="FFFFFF"/>
                </a:solidFill>
                <a:latin typeface="Arial "/>
                <a:ea typeface="DejaVu Sans"/>
              </a:rPr>
              <a:t>principales requisitos establecidos en la normativa vigente en Uruguay, que son aplicables a la práctica de Radioterapia.</a:t>
            </a:r>
            <a:endParaRPr lang="en-GB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600" b="0" strike="noStrike" spc="-1" dirty="0">
              <a:latin typeface="Arial"/>
            </a:endParaRPr>
          </a:p>
        </p:txBody>
      </p:sp>
      <p:sp>
        <p:nvSpPr>
          <p:cNvPr id="137" name="Slide Number Placeholder 3"/>
          <p:cNvSpPr/>
          <p:nvPr/>
        </p:nvSpPr>
        <p:spPr>
          <a:xfrm>
            <a:off x="8472600" y="4862160"/>
            <a:ext cx="505800" cy="21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923125F8-5B20-437B-A2A5-C888357DE4D7}" type="slidenum">
              <a:rPr lang="en-US" sz="1000" b="0" strike="noStrike" spc="-1">
                <a:solidFill>
                  <a:srgbClr val="3366CC"/>
                </a:solidFill>
                <a:latin typeface="Arial"/>
                <a:ea typeface="DejaVu Sans"/>
              </a:rPr>
              <a:t>2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707904" y="4876005"/>
            <a:ext cx="1949946" cy="165101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 dirty="0">
                <a:solidFill>
                  <a:schemeClr val="bg1"/>
                </a:solidFill>
              </a:rPr>
              <a:t>Diapositiva </a:t>
            </a:r>
            <a:fld id="{35CFB7DA-2C6B-4A15-BED5-03DA51371E4C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20</a:t>
            </a:fld>
            <a:endParaRPr lang="es-ES" altLang="es-MX" sz="675" dirty="0">
              <a:solidFill>
                <a:schemeClr val="bg1"/>
              </a:solidFill>
            </a:endParaRPr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2573" y="2043013"/>
            <a:ext cx="2831235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61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65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4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s-UY" sz="1900" dirty="0" smtClean="0">
                <a:solidFill>
                  <a:schemeClr val="bg1"/>
                </a:solidFill>
              </a:rPr>
              <a:t>D.5</a:t>
            </a:r>
            <a:r>
              <a:rPr lang="es-UY" sz="1900" dirty="0">
                <a:solidFill>
                  <a:schemeClr val="bg1"/>
                </a:solidFill>
              </a:rPr>
              <a:t>. Dotación de </a:t>
            </a:r>
            <a:r>
              <a:rPr lang="es-UY" sz="1900" dirty="0" smtClean="0">
                <a:solidFill>
                  <a:schemeClr val="bg1"/>
                </a:solidFill>
              </a:rPr>
              <a:t>Personal.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971600" y="51470"/>
            <a:ext cx="3096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2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Norma UY 103.</a:t>
            </a:r>
            <a:endParaRPr lang="es-ES" altLang="es-MX" sz="32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5588" t="14983" r="25588" b="71010"/>
          <a:stretch/>
        </p:blipFill>
        <p:spPr>
          <a:xfrm>
            <a:off x="2771800" y="771550"/>
            <a:ext cx="6250294" cy="10081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5588" t="61205" r="25588" b="10781"/>
          <a:stretch/>
        </p:blipFill>
        <p:spPr>
          <a:xfrm>
            <a:off x="2771799" y="1635646"/>
            <a:ext cx="6250295" cy="20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9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707904" y="4876005"/>
            <a:ext cx="1949946" cy="165101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 dirty="0">
                <a:solidFill>
                  <a:schemeClr val="bg1"/>
                </a:solidFill>
              </a:rPr>
              <a:t>Diapositiva </a:t>
            </a:r>
            <a:fld id="{35CFB7DA-2C6B-4A15-BED5-03DA51371E4C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21</a:t>
            </a:fld>
            <a:endParaRPr lang="es-ES" altLang="es-MX" sz="675" dirty="0">
              <a:solidFill>
                <a:schemeClr val="bg1"/>
              </a:solidFill>
            </a:endParaRPr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2573" y="2038658"/>
            <a:ext cx="27592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61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65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4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s-UY" sz="1900" dirty="0" smtClean="0">
                <a:solidFill>
                  <a:schemeClr val="bg1"/>
                </a:solidFill>
              </a:rPr>
              <a:t>D.6</a:t>
            </a:r>
            <a:r>
              <a:rPr lang="es-UY" sz="1900" dirty="0">
                <a:solidFill>
                  <a:schemeClr val="bg1"/>
                </a:solidFill>
              </a:rPr>
              <a:t>. Controles Periódicos al </a:t>
            </a:r>
            <a:r>
              <a:rPr lang="es-UY" sz="1900" dirty="0" smtClean="0">
                <a:solidFill>
                  <a:schemeClr val="bg1"/>
                </a:solidFill>
              </a:rPr>
              <a:t>Equipo.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971600" y="51470"/>
            <a:ext cx="3096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2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Norma UY 103.</a:t>
            </a:r>
            <a:endParaRPr lang="es-ES" altLang="es-MX" sz="32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5588" t="16384" r="25588" b="30390"/>
          <a:stretch/>
        </p:blipFill>
        <p:spPr>
          <a:xfrm>
            <a:off x="2646736" y="915566"/>
            <a:ext cx="646176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14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707904" y="4876005"/>
            <a:ext cx="1949946" cy="165101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 dirty="0">
                <a:solidFill>
                  <a:schemeClr val="bg1"/>
                </a:solidFill>
              </a:rPr>
              <a:t>Diapositiva </a:t>
            </a:r>
            <a:fld id="{35CFB7DA-2C6B-4A15-BED5-03DA51371E4C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22</a:t>
            </a:fld>
            <a:endParaRPr lang="es-ES" altLang="es-MX" sz="675" dirty="0">
              <a:solidFill>
                <a:schemeClr val="bg1"/>
              </a:solidFill>
            </a:endParaRPr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2573" y="2110666"/>
            <a:ext cx="254320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61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65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4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/>
            <a:r>
              <a:rPr lang="es-UY" sz="1900" dirty="0" smtClean="0">
                <a:solidFill>
                  <a:schemeClr val="bg1"/>
                </a:solidFill>
              </a:rPr>
              <a:t>D.7</a:t>
            </a:r>
            <a:r>
              <a:rPr lang="es-UY" sz="1900" dirty="0">
                <a:solidFill>
                  <a:schemeClr val="bg1"/>
                </a:solidFill>
              </a:rPr>
              <a:t>. </a:t>
            </a:r>
            <a:r>
              <a:rPr lang="es-UY" sz="1900" dirty="0" smtClean="0">
                <a:solidFill>
                  <a:schemeClr val="bg1"/>
                </a:solidFill>
              </a:rPr>
              <a:t>Responsabilidades.</a:t>
            </a:r>
          </a:p>
          <a:p>
            <a:pPr marL="0" indent="0"/>
            <a:r>
              <a:rPr lang="es-UY" sz="1900" dirty="0" smtClean="0">
                <a:solidFill>
                  <a:schemeClr val="bg1"/>
                </a:solidFill>
              </a:rPr>
              <a:t>48. Del titular</a:t>
            </a:r>
            <a:r>
              <a:rPr lang="es-UY" sz="19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971600" y="51470"/>
            <a:ext cx="3096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2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Norma UY 103.</a:t>
            </a:r>
            <a:endParaRPr lang="es-ES" altLang="es-MX" sz="32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5588" t="16384" r="25588" b="57003"/>
          <a:stretch/>
        </p:blipFill>
        <p:spPr>
          <a:xfrm>
            <a:off x="2564701" y="737314"/>
            <a:ext cx="6455998" cy="19784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5589" t="71010" r="25588" b="7980"/>
          <a:stretch/>
        </p:blipFill>
        <p:spPr>
          <a:xfrm>
            <a:off x="2571572" y="2643758"/>
            <a:ext cx="646492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68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707904" y="4876005"/>
            <a:ext cx="1949946" cy="165101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 dirty="0">
                <a:solidFill>
                  <a:schemeClr val="bg1"/>
                </a:solidFill>
              </a:rPr>
              <a:t>Diapositiva </a:t>
            </a:r>
            <a:fld id="{35CFB7DA-2C6B-4A15-BED5-03DA51371E4C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23</a:t>
            </a:fld>
            <a:endParaRPr lang="es-ES" altLang="es-MX" sz="675" dirty="0">
              <a:solidFill>
                <a:schemeClr val="bg1"/>
              </a:solidFill>
            </a:endParaRPr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2573" y="123478"/>
            <a:ext cx="5645277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61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65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4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ES" altLang="es-MX" sz="1900" dirty="0">
                <a:solidFill>
                  <a:schemeClr val="bg1"/>
                </a:solidFill>
                <a:latin typeface="+mn-lt"/>
              </a:rPr>
              <a:t>O</a:t>
            </a:r>
            <a:r>
              <a:rPr lang="es-ES" altLang="es-MX" sz="1900" dirty="0" smtClean="0">
                <a:solidFill>
                  <a:schemeClr val="bg1"/>
                </a:solidFill>
                <a:latin typeface="+mn-lt"/>
              </a:rPr>
              <a:t>bjetivo.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900" dirty="0">
                <a:solidFill>
                  <a:schemeClr val="bg1"/>
                </a:solidFill>
                <a:latin typeface="+mn-lt"/>
              </a:rPr>
              <a:t>A</a:t>
            </a:r>
            <a:r>
              <a:rPr lang="es-ES" sz="1900" dirty="0" smtClean="0">
                <a:solidFill>
                  <a:schemeClr val="bg1"/>
                </a:solidFill>
                <a:latin typeface="+mn-lt"/>
              </a:rPr>
              <a:t>lcance.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900" dirty="0">
                <a:solidFill>
                  <a:schemeClr val="bg1"/>
                </a:solidFill>
                <a:latin typeface="+mn-lt"/>
              </a:rPr>
              <a:t>E</a:t>
            </a:r>
            <a:r>
              <a:rPr lang="es-ES" sz="1900" dirty="0" smtClean="0">
                <a:solidFill>
                  <a:schemeClr val="bg1"/>
                </a:solidFill>
                <a:latin typeface="+mn-lt"/>
              </a:rPr>
              <a:t>xplicación de términos.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900" dirty="0">
                <a:solidFill>
                  <a:schemeClr val="bg1"/>
                </a:solidFill>
                <a:latin typeface="+mn-lt"/>
              </a:rPr>
              <a:t>C</a:t>
            </a:r>
            <a:r>
              <a:rPr lang="es-ES" sz="1900" dirty="0" smtClean="0">
                <a:solidFill>
                  <a:schemeClr val="bg1"/>
                </a:solidFill>
                <a:latin typeface="+mn-lt"/>
              </a:rPr>
              <a:t>riterios .</a:t>
            </a:r>
          </a:p>
          <a:p>
            <a:pPr marL="457200" indent="-457200">
              <a:buFont typeface="+mj-lt"/>
              <a:buAutoNum type="arabicPeriod"/>
            </a:pPr>
            <a:r>
              <a:rPr lang="es-UY" sz="1900" dirty="0">
                <a:solidFill>
                  <a:schemeClr val="bg1"/>
                </a:solidFill>
                <a:latin typeface="+mn-lt"/>
              </a:rPr>
              <a:t>R</a:t>
            </a:r>
            <a:r>
              <a:rPr lang="es-UY" sz="1900" dirty="0" smtClean="0">
                <a:solidFill>
                  <a:schemeClr val="bg1"/>
                </a:solidFill>
                <a:latin typeface="+mn-lt"/>
              </a:rPr>
              <a:t>equisitos para la licencia de operación .</a:t>
            </a:r>
          </a:p>
          <a:p>
            <a:pPr marL="0" indent="0"/>
            <a:r>
              <a:rPr lang="es-UY" sz="1900" dirty="0" smtClean="0">
                <a:solidFill>
                  <a:schemeClr val="bg1"/>
                </a:solidFill>
                <a:latin typeface="+mn-lt"/>
              </a:rPr>
              <a:t>5.1. Operación.</a:t>
            </a:r>
          </a:p>
          <a:p>
            <a:pPr marL="0" indent="0"/>
            <a:r>
              <a:rPr lang="es-UY" sz="1900" dirty="0" smtClean="0">
                <a:solidFill>
                  <a:schemeClr val="bg1"/>
                </a:solidFill>
                <a:latin typeface="+mn-lt"/>
              </a:rPr>
              <a:t>6.1. Requerimientos generales.</a:t>
            </a:r>
          </a:p>
          <a:p>
            <a:pPr marL="0" indent="0"/>
            <a:r>
              <a:rPr lang="es-UY" sz="1900" dirty="0" smtClean="0">
                <a:solidFill>
                  <a:schemeClr val="bg1"/>
                </a:solidFill>
                <a:latin typeface="+mn-lt"/>
              </a:rPr>
              <a:t>6.2. Responsabilidades .</a:t>
            </a:r>
          </a:p>
          <a:p>
            <a:pPr marL="0" indent="0"/>
            <a:r>
              <a:rPr lang="es-UY" sz="1900" dirty="0" smtClean="0">
                <a:solidFill>
                  <a:schemeClr val="bg1"/>
                </a:solidFill>
                <a:latin typeface="+mn-lt"/>
              </a:rPr>
              <a:t>6.3. Monitoreo y control dosimétrico.</a:t>
            </a:r>
          </a:p>
          <a:p>
            <a:pPr marL="0" indent="0"/>
            <a:r>
              <a:rPr lang="es-UY" sz="1900" dirty="0" smtClean="0">
                <a:solidFill>
                  <a:schemeClr val="bg1"/>
                </a:solidFill>
                <a:latin typeface="+mn-lt"/>
              </a:rPr>
              <a:t>6.4. Controles.</a:t>
            </a:r>
          </a:p>
          <a:p>
            <a:pPr marL="0" indent="0"/>
            <a:r>
              <a:rPr lang="es-UY" sz="1900" dirty="0" smtClean="0">
                <a:solidFill>
                  <a:schemeClr val="bg1"/>
                </a:solidFill>
                <a:latin typeface="+mn-lt"/>
              </a:rPr>
              <a:t>6.5. Local de almacenamiento.</a:t>
            </a:r>
          </a:p>
          <a:p>
            <a:pPr marL="0" indent="0"/>
            <a:r>
              <a:rPr lang="es-UY" sz="1900" dirty="0">
                <a:solidFill>
                  <a:schemeClr val="bg1"/>
                </a:solidFill>
                <a:latin typeface="+mn-lt"/>
              </a:rPr>
              <a:t>6.6. Traslado de Fuentes o Pacientes con </a:t>
            </a:r>
            <a:r>
              <a:rPr lang="es-UY" sz="1900" dirty="0" smtClean="0">
                <a:solidFill>
                  <a:schemeClr val="bg1"/>
                </a:solidFill>
                <a:latin typeface="+mn-lt"/>
              </a:rPr>
              <a:t>Fuentes</a:t>
            </a:r>
          </a:p>
          <a:p>
            <a:pPr marL="0" indent="0"/>
            <a:r>
              <a:rPr lang="es-UY" sz="1900" dirty="0">
                <a:solidFill>
                  <a:schemeClr val="bg1"/>
                </a:solidFill>
                <a:latin typeface="+mn-lt"/>
              </a:rPr>
              <a:t>6.7. Locales o salas de </a:t>
            </a:r>
            <a:r>
              <a:rPr lang="es-UY" sz="1900" dirty="0" smtClean="0">
                <a:solidFill>
                  <a:schemeClr val="bg1"/>
                </a:solidFill>
                <a:latin typeface="+mn-lt"/>
              </a:rPr>
              <a:t>Tratamiento.</a:t>
            </a:r>
          </a:p>
          <a:p>
            <a:pPr marL="0" indent="0"/>
            <a:r>
              <a:rPr lang="es-UY" sz="1900" dirty="0">
                <a:solidFill>
                  <a:schemeClr val="bg1"/>
                </a:solidFill>
                <a:latin typeface="+mn-lt"/>
              </a:rPr>
              <a:t>6.8. Implantes Radiactivos </a:t>
            </a:r>
            <a:r>
              <a:rPr lang="es-UY" sz="1900" dirty="0" smtClean="0">
                <a:solidFill>
                  <a:schemeClr val="bg1"/>
                </a:solidFill>
                <a:latin typeface="+mn-lt"/>
              </a:rPr>
              <a:t>Permanentes.</a:t>
            </a:r>
          </a:p>
          <a:p>
            <a:pPr marL="0" indent="0"/>
            <a:r>
              <a:rPr lang="es-UY" sz="1900" dirty="0">
                <a:solidFill>
                  <a:schemeClr val="bg1"/>
                </a:solidFill>
                <a:latin typeface="+mn-lt"/>
              </a:rPr>
              <a:t>6.9. Situaciones </a:t>
            </a:r>
            <a:r>
              <a:rPr lang="es-UY" sz="1900" dirty="0" smtClean="0">
                <a:solidFill>
                  <a:schemeClr val="bg1"/>
                </a:solidFill>
                <a:latin typeface="+mn-lt"/>
              </a:rPr>
              <a:t>Anormales.</a:t>
            </a:r>
          </a:p>
          <a:p>
            <a:pPr marL="0" indent="0"/>
            <a:r>
              <a:rPr lang="es-UY" sz="1900" dirty="0">
                <a:solidFill>
                  <a:schemeClr val="bg1"/>
                </a:solidFill>
                <a:latin typeface="+mn-lt"/>
              </a:rPr>
              <a:t>6.10. Documentación y </a:t>
            </a:r>
            <a:r>
              <a:rPr lang="es-UY" sz="1900" dirty="0" smtClean="0">
                <a:solidFill>
                  <a:schemeClr val="bg1"/>
                </a:solidFill>
                <a:latin typeface="+mn-lt"/>
              </a:rPr>
              <a:t>Registros.  </a:t>
            </a:r>
            <a:endParaRPr lang="es-UY" sz="1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5652120" y="51470"/>
            <a:ext cx="3096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2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Norma UY 102.</a:t>
            </a:r>
            <a:endParaRPr lang="es-ES" altLang="es-MX" sz="32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6375" t="19185" r="26375" b="10781"/>
          <a:stretch/>
        </p:blipFill>
        <p:spPr>
          <a:xfrm>
            <a:off x="5687870" y="1131590"/>
            <a:ext cx="3405403" cy="283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91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/>
          <p:cNvPicPr/>
          <p:nvPr/>
        </p:nvPicPr>
        <p:blipFill>
          <a:blip r:embed="rId3"/>
          <a:srcRect t="1828" r="1086" b="170"/>
          <a:stretch/>
        </p:blipFill>
        <p:spPr>
          <a:xfrm>
            <a:off x="5906664" y="1980000"/>
            <a:ext cx="3201840" cy="1684440"/>
          </a:xfrm>
          <a:prstGeom prst="rect">
            <a:avLst/>
          </a:prstGeom>
          <a:ln w="0">
            <a:noFill/>
          </a:ln>
        </p:spPr>
      </p:pic>
      <p:sp>
        <p:nvSpPr>
          <p:cNvPr id="242" name="150 Rectángulo"/>
          <p:cNvSpPr/>
          <p:nvPr/>
        </p:nvSpPr>
        <p:spPr>
          <a:xfrm>
            <a:off x="0" y="411510"/>
            <a:ext cx="5906664" cy="4646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s-ES" sz="2400" b="0" i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Conclusiones:</a:t>
            </a:r>
            <a:endParaRPr lang="en-GB" sz="2400" b="0" strike="noStrike" spc="-1" dirty="0">
              <a:latin typeface="Arial"/>
            </a:endParaRPr>
          </a:p>
          <a:p>
            <a:pPr marL="458640" indent="-456120">
              <a:lnSpc>
                <a:spcPct val="100000"/>
              </a:lnSpc>
              <a:buClr>
                <a:schemeClr val="bg1"/>
              </a:buClr>
              <a:buFont typeface="Consolas"/>
              <a:buAutoNum type="arabicPeriod"/>
            </a:pPr>
            <a:r>
              <a:rPr lang="es-ES" sz="2000" b="0" i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La normativa nacional de Uruguay desarrolla suficientemente los aspectos de seguridad Radiológica y Física de la práctica de RT.</a:t>
            </a:r>
          </a:p>
          <a:p>
            <a:pPr marL="458640" indent="-456120">
              <a:lnSpc>
                <a:spcPct val="100000"/>
              </a:lnSpc>
              <a:buClr>
                <a:schemeClr val="bg1"/>
              </a:buClr>
              <a:buFont typeface="Consolas"/>
              <a:buAutoNum type="arabicPeriod"/>
            </a:pPr>
            <a:endParaRPr lang="en-GB" sz="2000" b="0" strike="noStrike" spc="-1" dirty="0">
              <a:latin typeface="Arial"/>
            </a:endParaRPr>
          </a:p>
          <a:p>
            <a:pPr marL="459720" indent="-457200">
              <a:lnSpc>
                <a:spcPct val="100000"/>
              </a:lnSpc>
              <a:buClr>
                <a:schemeClr val="bg1"/>
              </a:buClr>
              <a:buFont typeface="+mj-lt"/>
              <a:buAutoNum type="arabicPeriod" startAt="2"/>
            </a:pPr>
            <a:r>
              <a:rPr lang="es-ES" sz="2000" b="0" i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Existen normas específicas para el uso de equipos Aceleradores y Fuentes de </a:t>
            </a:r>
            <a:r>
              <a:rPr lang="es-ES" sz="2000" b="0" i="1" strike="noStrike" spc="-1" dirty="0" err="1" smtClean="0">
                <a:solidFill>
                  <a:srgbClr val="FFFFFF"/>
                </a:solidFill>
                <a:latin typeface="Times New Roman"/>
                <a:ea typeface="DejaVu Sans"/>
              </a:rPr>
              <a:t>Braquiterapia</a:t>
            </a:r>
            <a:r>
              <a:rPr lang="es-ES" sz="2000" b="0" i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.</a:t>
            </a:r>
            <a:endParaRPr lang="en-GB" sz="2000" b="0" strike="noStrike" spc="-1" dirty="0">
              <a:latin typeface="Arial"/>
            </a:endParaRPr>
          </a:p>
          <a:p>
            <a:pPr marL="2520">
              <a:lnSpc>
                <a:spcPct val="100000"/>
              </a:lnSpc>
              <a:buClr>
                <a:schemeClr val="bg1"/>
              </a:buClr>
            </a:pPr>
            <a:r>
              <a:rPr lang="es-ES" sz="2000" b="0" i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lang="en-GB" sz="2000" b="0" strike="noStrike" spc="-1" dirty="0">
              <a:latin typeface="Arial"/>
            </a:endParaRPr>
          </a:p>
          <a:p>
            <a:pPr marL="459720" indent="-457200">
              <a:lnSpc>
                <a:spcPct val="100000"/>
              </a:lnSpc>
              <a:buClr>
                <a:schemeClr val="bg1"/>
              </a:buClr>
              <a:buFont typeface="+mj-lt"/>
              <a:buAutoNum type="arabicPeriod" startAt="3"/>
            </a:pPr>
            <a:r>
              <a:rPr lang="es-ES" sz="2000" b="0" i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Los médicos Radioterapeutas deben conocer los elementos fundamentales de la normativa y en particular las responsabilidades que le competen. </a:t>
            </a: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_1"/>
          <p:cNvSpPr txBox="1"/>
          <p:nvPr/>
        </p:nvSpPr>
        <p:spPr>
          <a:xfrm>
            <a:off x="251640" y="87480"/>
            <a:ext cx="6120360" cy="64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chemeClr val="bg1"/>
                </a:solidFill>
                <a:latin typeface="Arial "/>
              </a:rPr>
              <a:t>Contenido</a:t>
            </a:r>
            <a:endParaRPr lang="en-US" sz="3600" b="0" strike="noStrike" spc="-1">
              <a:solidFill>
                <a:schemeClr val="bg1"/>
              </a:solidFill>
              <a:latin typeface="Arial"/>
            </a:endParaRPr>
          </a:p>
        </p:txBody>
      </p:sp>
      <p:sp>
        <p:nvSpPr>
          <p:cNvPr id="139" name="Content Placeholder 2_1"/>
          <p:cNvSpPr txBox="1"/>
          <p:nvPr/>
        </p:nvSpPr>
        <p:spPr>
          <a:xfrm>
            <a:off x="142920" y="714240"/>
            <a:ext cx="8821440" cy="4071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/>
          </a:bodyPr>
          <a:lstStyle/>
          <a:p>
            <a:pPr marL="343080" indent="-342720">
              <a:spcBef>
                <a:spcPts val="479"/>
              </a:spcBef>
              <a:buClr>
                <a:schemeClr val="bg1"/>
              </a:buClr>
              <a:buFont typeface="Arial"/>
              <a:buChar char="•"/>
            </a:pPr>
            <a:r>
              <a:rPr lang="es-ES" sz="2400" spc="-1" dirty="0" smtClean="0">
                <a:solidFill>
                  <a:schemeClr val="bg1"/>
                </a:solidFill>
                <a:latin typeface="Arial "/>
              </a:rPr>
              <a:t>Introducción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chemeClr val="bg1"/>
              </a:buClr>
              <a:buFont typeface="Arial"/>
              <a:buChar char="•"/>
            </a:pPr>
            <a:r>
              <a:rPr lang="es-MX" sz="2400" b="0" strike="noStrike" spc="-1" dirty="0" smtClean="0">
                <a:solidFill>
                  <a:schemeClr val="bg1"/>
                </a:solidFill>
                <a:latin typeface="Arial "/>
              </a:rPr>
              <a:t>Requisitos de la Norma UY 100.</a:t>
            </a:r>
            <a:endParaRPr lang="en-US" sz="2400" b="0" strike="noStrike" spc="-1" dirty="0">
              <a:solidFill>
                <a:schemeClr val="bg1"/>
              </a:solidFill>
              <a:latin typeface="Arial "/>
            </a:endParaRPr>
          </a:p>
          <a:p>
            <a:pPr marL="743040" lvl="1" indent="-285480">
              <a:spcBef>
                <a:spcPts val="479"/>
              </a:spcBef>
              <a:buClr>
                <a:schemeClr val="bg1"/>
              </a:buClr>
              <a:buFont typeface="Arial"/>
              <a:buChar char="–"/>
            </a:pPr>
            <a:r>
              <a:rPr lang="es-UY" sz="2400" spc="-1" dirty="0">
                <a:solidFill>
                  <a:schemeClr val="bg1"/>
                </a:solidFill>
                <a:latin typeface="Arial "/>
              </a:rPr>
              <a:t>R</a:t>
            </a:r>
            <a:r>
              <a:rPr lang="es-UY" sz="2400" spc="-1" dirty="0" smtClean="0">
                <a:solidFill>
                  <a:schemeClr val="bg1"/>
                </a:solidFill>
                <a:latin typeface="Arial "/>
              </a:rPr>
              <a:t>equisitos generales relativos a la protección y seguridad </a:t>
            </a:r>
            <a:r>
              <a:rPr lang="es-UY" sz="2400" spc="-1" dirty="0">
                <a:solidFill>
                  <a:schemeClr val="bg1"/>
                </a:solidFill>
                <a:latin typeface="Arial "/>
              </a:rPr>
              <a:t>	</a:t>
            </a:r>
          </a:p>
          <a:p>
            <a:pPr marL="743040" lvl="1" indent="-285480">
              <a:spcBef>
                <a:spcPts val="479"/>
              </a:spcBef>
              <a:buClr>
                <a:schemeClr val="bg1"/>
              </a:buClr>
              <a:buFont typeface="Arial"/>
              <a:buChar char="–"/>
            </a:pPr>
            <a:r>
              <a:rPr lang="es-ES" sz="2400" spc="-1" dirty="0" smtClean="0">
                <a:solidFill>
                  <a:schemeClr val="bg1"/>
                </a:solidFill>
                <a:latin typeface="Arial "/>
              </a:rPr>
              <a:t>Situaciones de exposición planificadas 	</a:t>
            </a:r>
          </a:p>
          <a:p>
            <a:pPr marL="1200240" lvl="2" indent="-285480">
              <a:spcBef>
                <a:spcPts val="479"/>
              </a:spcBef>
              <a:buClr>
                <a:schemeClr val="bg1"/>
              </a:buClr>
              <a:buFont typeface="Arial"/>
              <a:buChar char="–"/>
            </a:pPr>
            <a:r>
              <a:rPr lang="es-ES" sz="2400" spc="-1" dirty="0" smtClean="0">
                <a:solidFill>
                  <a:schemeClr val="bg1"/>
                </a:solidFill>
                <a:latin typeface="Arial "/>
              </a:rPr>
              <a:t>Exposición ocupacional.</a:t>
            </a:r>
          </a:p>
          <a:p>
            <a:pPr marL="1200240" lvl="2" indent="-285480">
              <a:spcBef>
                <a:spcPts val="479"/>
              </a:spcBef>
              <a:buClr>
                <a:schemeClr val="bg1"/>
              </a:buClr>
              <a:buFont typeface="Arial"/>
              <a:buChar char="–"/>
            </a:pPr>
            <a:r>
              <a:rPr lang="es-ES" sz="2400" spc="-1" dirty="0" smtClean="0">
                <a:solidFill>
                  <a:schemeClr val="bg1"/>
                </a:solidFill>
                <a:latin typeface="Arial "/>
              </a:rPr>
              <a:t>Exposición del público.</a:t>
            </a:r>
          </a:p>
          <a:p>
            <a:pPr marL="1200240" lvl="2" indent="-285480">
              <a:spcBef>
                <a:spcPts val="479"/>
              </a:spcBef>
              <a:buClr>
                <a:schemeClr val="bg1"/>
              </a:buClr>
              <a:buFont typeface="Arial"/>
              <a:buChar char="–"/>
            </a:pPr>
            <a:r>
              <a:rPr lang="es-ES" sz="2400" spc="-1" dirty="0" smtClean="0">
                <a:solidFill>
                  <a:schemeClr val="bg1"/>
                </a:solidFill>
                <a:latin typeface="Arial "/>
              </a:rPr>
              <a:t>Exposición médica.</a:t>
            </a:r>
            <a:endParaRPr lang="es-ES" sz="2400" b="0" strike="noStrike" spc="-1" dirty="0" smtClean="0">
              <a:solidFill>
                <a:schemeClr val="bg1"/>
              </a:solidFill>
              <a:latin typeface="Arial "/>
            </a:endParaRPr>
          </a:p>
          <a:p>
            <a:pPr marL="432000" indent="-324000">
              <a:spcBef>
                <a:spcPts val="1417"/>
              </a:spcBef>
              <a:buClr>
                <a:schemeClr val="bg1"/>
              </a:buClr>
              <a:buSzPct val="45000"/>
              <a:buFont typeface="Wingdings" charset="2"/>
              <a:buChar char=""/>
            </a:pPr>
            <a:r>
              <a:rPr lang="es-ES" sz="2400" b="0" strike="noStrike" spc="-1" dirty="0" smtClean="0">
                <a:solidFill>
                  <a:schemeClr val="bg1"/>
                </a:solidFill>
                <a:latin typeface="Arial "/>
              </a:rPr>
              <a:t>Requisitos de la norma UY 103.</a:t>
            </a:r>
          </a:p>
          <a:p>
            <a:pPr marL="432000" indent="-324000">
              <a:spcBef>
                <a:spcPts val="1417"/>
              </a:spcBef>
              <a:buClr>
                <a:schemeClr val="bg1"/>
              </a:buClr>
              <a:buSzPct val="45000"/>
              <a:buFont typeface="Wingdings" charset="2"/>
              <a:buChar char=""/>
            </a:pPr>
            <a:r>
              <a:rPr lang="es-ES" sz="2400" b="0" strike="noStrike" spc="-1" dirty="0" smtClean="0">
                <a:solidFill>
                  <a:schemeClr val="bg1"/>
                </a:solidFill>
                <a:latin typeface="Arial "/>
              </a:rPr>
              <a:t>Requisitos de la norma UY 102.</a:t>
            </a:r>
          </a:p>
        </p:txBody>
      </p:sp>
      <p:sp>
        <p:nvSpPr>
          <p:cNvPr id="140" name="Slide Number Placeholder 3_1"/>
          <p:cNvSpPr txBox="1"/>
          <p:nvPr/>
        </p:nvSpPr>
        <p:spPr>
          <a:xfrm>
            <a:off x="8472600" y="4862160"/>
            <a:ext cx="509400" cy="219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43D4019C-3881-4D3B-8D90-2CE3B29D9366}" type="slidenum">
              <a:rPr lang="en-US" sz="1000" b="0" strike="noStrike" spc="-1">
                <a:solidFill>
                  <a:schemeClr val="bg1"/>
                </a:solidFill>
                <a:latin typeface="Arial"/>
              </a:rPr>
              <a:t>3</a:t>
            </a:fld>
            <a:endParaRPr lang="en-GB" sz="1000" b="0" strike="noStrike" spc="-1">
              <a:solidFill>
                <a:schemeClr val="bg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597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486150" y="4683919"/>
            <a:ext cx="2171700" cy="3571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>
                <a:solidFill>
                  <a:schemeClr val="bg1"/>
                </a:solidFill>
              </a:rPr>
              <a:t>Diapositiva </a:t>
            </a:r>
            <a:fld id="{35CFB7DA-2C6B-4A15-BED5-03DA51371E4C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4</a:t>
            </a:fld>
            <a:endParaRPr lang="es-ES" altLang="es-MX" sz="675">
              <a:solidFill>
                <a:schemeClr val="bg1"/>
              </a:solidFill>
            </a:endParaRPr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07503" y="555526"/>
            <a:ext cx="3960441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61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65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4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s-ES" altLang="es-MX" sz="2000" dirty="0">
                <a:solidFill>
                  <a:schemeClr val="bg1"/>
                </a:solidFill>
                <a:latin typeface="Arial "/>
              </a:rPr>
              <a:t>La norma </a:t>
            </a:r>
            <a:r>
              <a:rPr lang="es-ES" altLang="es-MX" sz="2000" dirty="0" smtClean="0">
                <a:solidFill>
                  <a:schemeClr val="bg1"/>
                </a:solidFill>
                <a:latin typeface="Arial "/>
              </a:rPr>
              <a:t>UY 100 </a:t>
            </a:r>
            <a:r>
              <a:rPr lang="es-ES" altLang="es-MX" sz="2000" dirty="0">
                <a:solidFill>
                  <a:schemeClr val="bg1"/>
                </a:solidFill>
                <a:latin typeface="Arial "/>
              </a:rPr>
              <a:t>“</a:t>
            </a:r>
            <a:r>
              <a:rPr lang="es-UY" sz="2000" dirty="0">
                <a:solidFill>
                  <a:schemeClr val="bg1"/>
                </a:solidFill>
                <a:latin typeface="Arial "/>
              </a:rPr>
              <a:t>REGLAMENTO BÁSICO DE PROTECCIÓN SEGURIDAD RADIOLÓGICA” es aplicable a todas las instalaciones y actividades donde se utilizan las radiaciones </a:t>
            </a:r>
            <a:r>
              <a:rPr lang="es-UY" sz="2000" dirty="0" smtClean="0">
                <a:solidFill>
                  <a:schemeClr val="bg1"/>
                </a:solidFill>
                <a:latin typeface="Arial "/>
              </a:rPr>
              <a:t>ionizante.</a:t>
            </a:r>
            <a:r>
              <a:rPr lang="es-UY" sz="2000" dirty="0">
                <a:solidFill>
                  <a:schemeClr val="bg1"/>
                </a:solidFill>
                <a:latin typeface="Arial "/>
              </a:rPr>
              <a:t>	</a:t>
            </a:r>
          </a:p>
          <a:p>
            <a:pPr algn="just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s-ES" altLang="es-MX" sz="2000" dirty="0" smtClean="0">
                <a:solidFill>
                  <a:schemeClr val="bg1"/>
                </a:solidFill>
                <a:latin typeface="Arial "/>
              </a:rPr>
              <a:t>Contiene requisitos generales.</a:t>
            </a:r>
          </a:p>
          <a:p>
            <a:pPr algn="just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s-ES" altLang="es-MX" sz="2000" dirty="0" smtClean="0">
                <a:solidFill>
                  <a:schemeClr val="bg1"/>
                </a:solidFill>
                <a:latin typeface="Arial "/>
              </a:rPr>
              <a:t>Se ha elaborado en base a las recomendaciones internacionales del OIEA GSR Parte 3.</a:t>
            </a:r>
            <a:endParaRPr lang="es-ES" altLang="es-MX" sz="20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179512" y="51470"/>
            <a:ext cx="8964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2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Introducción.</a:t>
            </a:r>
            <a:endParaRPr lang="es-ES" altLang="es-MX" sz="32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375" t="13583" r="25587" b="9381"/>
          <a:stretch/>
        </p:blipFill>
        <p:spPr>
          <a:xfrm>
            <a:off x="4355977" y="439842"/>
            <a:ext cx="4680519" cy="42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91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707904" y="4876005"/>
            <a:ext cx="1949946" cy="165101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 dirty="0">
                <a:solidFill>
                  <a:schemeClr val="bg1"/>
                </a:solidFill>
              </a:rPr>
              <a:t>Diapositiva </a:t>
            </a:r>
            <a:fld id="{35CFB7DA-2C6B-4A15-BED5-03DA51371E4C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es-ES" altLang="es-MX" sz="675" dirty="0">
              <a:solidFill>
                <a:schemeClr val="bg1"/>
              </a:solidFill>
            </a:endParaRPr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2573" y="613881"/>
            <a:ext cx="5099489" cy="36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5850" indent="-3619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65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46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altLang="es-MX" sz="1900" dirty="0">
                <a:solidFill>
                  <a:schemeClr val="bg1"/>
                </a:solidFill>
                <a:latin typeface="Arial "/>
              </a:rPr>
              <a:t>Las normas UY 103 “</a:t>
            </a:r>
            <a:r>
              <a:rPr lang="es-UY" sz="1900" dirty="0">
                <a:solidFill>
                  <a:schemeClr val="bg1"/>
                </a:solidFill>
                <a:latin typeface="Arial "/>
              </a:rPr>
              <a:t>OPERACIÓN DE ACELERADORES LINEALES DE ELECTRONES PARA USO MEDICO</a:t>
            </a:r>
            <a:r>
              <a:rPr lang="es-UY" sz="1900" dirty="0" smtClean="0">
                <a:solidFill>
                  <a:schemeClr val="bg1"/>
                </a:solidFill>
                <a:latin typeface="Arial "/>
              </a:rPr>
              <a:t>” y UY 102 “USO DE FUENTES SELLADAS EN BRAQUITERAPIA” son normas específicas que regulan aspectos relativos a las actividades que abarcan. </a:t>
            </a:r>
            <a:r>
              <a:rPr lang="es-UY" sz="1900" dirty="0">
                <a:solidFill>
                  <a:schemeClr val="bg1"/>
                </a:solidFill>
              </a:rPr>
              <a:t>	</a:t>
            </a:r>
          </a:p>
          <a:p>
            <a:pPr algn="just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s-UY" sz="1900" dirty="0" smtClean="0">
                <a:solidFill>
                  <a:schemeClr val="bg1"/>
                </a:solidFill>
                <a:latin typeface="Arial "/>
              </a:rPr>
              <a:t>Son normas para ampliar los requisitos generales de la UY 100 y no la contradicen.</a:t>
            </a:r>
            <a:r>
              <a:rPr lang="es-UY" sz="1900" dirty="0">
                <a:solidFill>
                  <a:schemeClr val="bg1"/>
                </a:solidFill>
                <a:latin typeface="Arial "/>
              </a:rPr>
              <a:t>	</a:t>
            </a:r>
          </a:p>
          <a:p>
            <a:pPr algn="just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s-ES" altLang="es-MX" sz="1900" dirty="0" smtClean="0">
                <a:solidFill>
                  <a:schemeClr val="bg1"/>
                </a:solidFill>
                <a:latin typeface="Arial "/>
              </a:rPr>
              <a:t>Se han elaborado en correspondencia con recomendaciones internacionales.</a:t>
            </a:r>
            <a:endParaRPr lang="es-ES" altLang="es-MX" sz="1900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971600" y="51470"/>
            <a:ext cx="3096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altLang="es-MX" sz="3200" b="1" dirty="0" smtClean="0">
                <a:solidFill>
                  <a:schemeClr val="bg1"/>
                </a:solidFill>
                <a:latin typeface="Arial "/>
                <a:ea typeface="+mj-ea"/>
                <a:cs typeface="+mj-cs"/>
              </a:rPr>
              <a:t>Introducción.</a:t>
            </a:r>
            <a:endParaRPr lang="es-ES" altLang="es-MX" sz="32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5199" t="21010" r="25977" b="10357"/>
          <a:stretch/>
        </p:blipFill>
        <p:spPr>
          <a:xfrm>
            <a:off x="5687871" y="51470"/>
            <a:ext cx="2880320" cy="22763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6375" t="19185" r="26375" b="10781"/>
          <a:stretch/>
        </p:blipFill>
        <p:spPr>
          <a:xfrm>
            <a:off x="5687871" y="2525738"/>
            <a:ext cx="2886946" cy="24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168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486150" y="4950866"/>
            <a:ext cx="2171700" cy="213172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>
                <a:solidFill>
                  <a:schemeClr val="bg1"/>
                </a:solidFill>
              </a:rPr>
              <a:t>Diapositiva </a:t>
            </a:r>
            <a:fld id="{F862AE9D-41DD-4D9D-B837-5A3F9A7C37BD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es-ES" altLang="es-MX" sz="675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51470"/>
            <a:ext cx="8332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2800" spc="-1" dirty="0">
                <a:solidFill>
                  <a:schemeClr val="bg1"/>
                </a:solidFill>
                <a:latin typeface="Arial "/>
              </a:rPr>
              <a:t>Requisitos de la Norma UY </a:t>
            </a:r>
            <a:r>
              <a:rPr lang="es-MX" sz="2800" spc="-1" dirty="0" smtClean="0">
                <a:solidFill>
                  <a:schemeClr val="bg1"/>
                </a:solidFill>
                <a:latin typeface="Arial "/>
              </a:rPr>
              <a:t>100. Estructura</a:t>
            </a:r>
            <a:endParaRPr lang="es-ES" altLang="es-MX" sz="28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6376" t="9381" r="26376" b="44397"/>
          <a:stretch/>
        </p:blipFill>
        <p:spPr>
          <a:xfrm>
            <a:off x="1043608" y="700050"/>
            <a:ext cx="6897563" cy="379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35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486150" y="4950866"/>
            <a:ext cx="2171700" cy="213172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>
                <a:solidFill>
                  <a:schemeClr val="bg1"/>
                </a:solidFill>
              </a:rPr>
              <a:t>Diapositiva </a:t>
            </a:r>
            <a:fld id="{F862AE9D-41DD-4D9D-B837-5A3F9A7C37BD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es-ES" altLang="es-MX" sz="675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51470"/>
            <a:ext cx="7164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2800" spc="-1" dirty="0">
                <a:solidFill>
                  <a:schemeClr val="bg1"/>
                </a:solidFill>
                <a:latin typeface="Arial "/>
              </a:rPr>
              <a:t>Requisitos de la Norma UY </a:t>
            </a:r>
            <a:r>
              <a:rPr lang="es-MX" sz="2800" spc="-1" dirty="0" smtClean="0">
                <a:solidFill>
                  <a:schemeClr val="bg1"/>
                </a:solidFill>
                <a:latin typeface="Arial "/>
              </a:rPr>
              <a:t>100. Estructura</a:t>
            </a:r>
            <a:endParaRPr lang="es-ES" altLang="es-MX" sz="28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872" t="16409" r="25879" b="37369"/>
          <a:stretch/>
        </p:blipFill>
        <p:spPr>
          <a:xfrm>
            <a:off x="2195736" y="627534"/>
            <a:ext cx="4824536" cy="23762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7163" t="21987" r="25588" b="38794"/>
          <a:stretch/>
        </p:blipFill>
        <p:spPr>
          <a:xfrm>
            <a:off x="2195736" y="3003798"/>
            <a:ext cx="4824536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00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486150" y="4950866"/>
            <a:ext cx="2171700" cy="213172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>
                <a:solidFill>
                  <a:schemeClr val="bg1"/>
                </a:solidFill>
              </a:rPr>
              <a:t>Diapositiva </a:t>
            </a:r>
            <a:fld id="{F862AE9D-41DD-4D9D-B837-5A3F9A7C37BD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8</a:t>
            </a:fld>
            <a:endParaRPr lang="es-ES" altLang="es-MX" sz="675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51470"/>
            <a:ext cx="7164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2800" spc="-1" dirty="0">
                <a:solidFill>
                  <a:schemeClr val="bg1"/>
                </a:solidFill>
                <a:latin typeface="Arial "/>
              </a:rPr>
              <a:t>Requisitos de la Norma UY </a:t>
            </a:r>
            <a:r>
              <a:rPr lang="es-MX" sz="2800" spc="-1" dirty="0" smtClean="0">
                <a:solidFill>
                  <a:schemeClr val="bg1"/>
                </a:solidFill>
                <a:latin typeface="Arial "/>
              </a:rPr>
              <a:t>100. Estructura</a:t>
            </a:r>
            <a:endParaRPr lang="es-ES" altLang="es-MX" sz="28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8738" t="9381" r="26375" b="17785"/>
          <a:stretch/>
        </p:blipFill>
        <p:spPr>
          <a:xfrm>
            <a:off x="1989405" y="555526"/>
            <a:ext cx="481484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3486150" y="4950866"/>
            <a:ext cx="2171700" cy="213172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557213" indent="-214313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8572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2001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1543050" indent="-171450"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650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MX" sz="675">
                <a:solidFill>
                  <a:schemeClr val="bg1"/>
                </a:solidFill>
              </a:rPr>
              <a:t>Diapositiva </a:t>
            </a:r>
            <a:fld id="{F862AE9D-41DD-4D9D-B837-5A3F9A7C37BD}" type="slidenum">
              <a:rPr lang="es-ES" altLang="es-MX" sz="675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es-ES" altLang="es-MX" sz="675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51470"/>
            <a:ext cx="8332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2800" spc="-1" dirty="0">
                <a:solidFill>
                  <a:schemeClr val="bg1"/>
                </a:solidFill>
                <a:latin typeface="Arial "/>
              </a:rPr>
              <a:t>Requisitos de la Norma UY </a:t>
            </a:r>
            <a:r>
              <a:rPr lang="es-MX" sz="2800" spc="-1" dirty="0" smtClean="0">
                <a:solidFill>
                  <a:schemeClr val="bg1"/>
                </a:solidFill>
                <a:latin typeface="Arial "/>
              </a:rPr>
              <a:t>100. Contenido</a:t>
            </a:r>
            <a:endParaRPr lang="es-ES" altLang="es-MX" sz="2800" b="1" dirty="0">
              <a:solidFill>
                <a:schemeClr val="bg1"/>
              </a:solidFill>
              <a:latin typeface="Arial 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6376" t="9381" r="26376" b="44397"/>
          <a:stretch/>
        </p:blipFill>
        <p:spPr>
          <a:xfrm>
            <a:off x="1043608" y="700050"/>
            <a:ext cx="6897563" cy="379366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19672" y="3219822"/>
            <a:ext cx="511256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5935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</TotalTime>
  <Words>510</Words>
  <Application>Microsoft Office PowerPoint</Application>
  <PresentationFormat>Presentación en pantalla (16:9)</PresentationFormat>
  <Paragraphs>126</Paragraphs>
  <Slides>24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Arial </vt:lpstr>
      <vt:lpstr>Consolas</vt:lpstr>
      <vt:lpstr>DejaVu Sans</vt:lpstr>
      <vt:lpstr>Symbol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Safety Standards 42nd Meeting 1 to 3 November 2017</dc:title>
  <dc:creator>DELATTRE, Dominique Jules</dc:creator>
  <cp:lastModifiedBy>Cruz Duménigo</cp:lastModifiedBy>
  <cp:revision>399</cp:revision>
  <dcterms:created xsi:type="dcterms:W3CDTF">2018-03-19T08:58:41Z</dcterms:created>
  <dcterms:modified xsi:type="dcterms:W3CDTF">2023-03-01T15:03:45Z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0x010100383AF4AA7D4B5E4E9093D84968E68DC7</vt:lpwstr>
  </property>
  <property fmtid="{D5CDD505-2E9C-101B-9397-08002B2CF9AE}" pid="3" name="Notes">
    <vt:i4>1</vt:i4>
  </property>
  <property fmtid="{D5CDD505-2E9C-101B-9397-08002B2CF9AE}" pid="4" name="PresentationFormat">
    <vt:lpwstr>Presentación en pantalla (16:9)</vt:lpwstr>
  </property>
  <property fmtid="{D5CDD505-2E9C-101B-9397-08002B2CF9AE}" pid="5" name="Slides">
    <vt:i4>24</vt:i4>
  </property>
</Properties>
</file>