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3"/>
  </p:notesMasterIdLst>
  <p:sldIdLst>
    <p:sldId id="256" r:id="rId5"/>
    <p:sldId id="257" r:id="rId6"/>
    <p:sldId id="258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9" r:id="rId26"/>
    <p:sldId id="360" r:id="rId27"/>
    <p:sldId id="361" r:id="rId28"/>
    <p:sldId id="332" r:id="rId29"/>
    <p:sldId id="333" r:id="rId30"/>
    <p:sldId id="334" r:id="rId31"/>
    <p:sldId id="335" r:id="rId32"/>
  </p:sldIdLst>
  <p:sldSz cx="9144000" cy="5143500" type="screen16x9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37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UY" sz="18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2000" b="0" strike="noStrike" spc="-1">
                <a:latin typeface="Arial"/>
              </a:rPr>
              <a:t>Click to edit the notes' format</a:t>
            </a:r>
          </a:p>
        </p:txBody>
      </p:sp>
      <p:sp>
        <p:nvSpPr>
          <p:cNvPr id="18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8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GB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8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9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91753C9B-E6D6-41BB-8085-64BC43100FE1}" type="slidenum">
              <a:rPr lang="en-GB" sz="1400" b="0" strike="noStrike" spc="-1">
                <a:latin typeface="Times New Roman"/>
              </a:rPr>
              <a:t>‹Nº›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607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981200" y="1030288"/>
            <a:ext cx="9024938" cy="50768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4673" y="6451179"/>
            <a:ext cx="3710705" cy="61138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6443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981200" y="1030288"/>
            <a:ext cx="9024938" cy="50768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4673" y="6451179"/>
            <a:ext cx="3710705" cy="61138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51850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515938"/>
            <a:ext cx="4594225" cy="25844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EB55ED-4A87-4F33-8FF4-9899AE37FE33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728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3375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0B13A00-CB71-45A9-82AF-E0028E5C164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8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UY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UY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65000">
              <a:srgbClr val="000000"/>
            </a:gs>
            <a:gs pos="100000">
              <a:srgbClr val="5B77A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6 Rectángulo" hidden="1"/>
          <p:cNvSpPr/>
          <p:nvPr/>
        </p:nvSpPr>
        <p:spPr>
          <a:xfrm>
            <a:off x="0" y="0"/>
            <a:ext cx="365040" cy="5140080"/>
          </a:xfrm>
          <a:prstGeom prst="rect">
            <a:avLst/>
          </a:prstGeom>
          <a:solidFill>
            <a:srgbClr val="FFFFFF"/>
          </a:solidFill>
          <a:ln w="50800">
            <a:noFill/>
          </a:ln>
          <a:effectLst>
            <a:glow rad="63360">
              <a:srgbClr val="FFFFFF">
                <a:alpha val="45000"/>
              </a:srgbClr>
            </a:glow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" name="7 Rectángulo" hidden="1"/>
          <p:cNvSpPr/>
          <p:nvPr/>
        </p:nvSpPr>
        <p:spPr>
          <a:xfrm>
            <a:off x="255240" y="3785400"/>
            <a:ext cx="72360" cy="126792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>
            <a:noFill/>
          </a:ln>
          <a:effectLst>
            <a:glow rad="63360">
              <a:srgbClr val="FFFFFF">
                <a:alpha val="45000"/>
              </a:srgbClr>
            </a:glow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8 Rectángulo" hidden="1"/>
          <p:cNvSpPr/>
          <p:nvPr/>
        </p:nvSpPr>
        <p:spPr>
          <a:xfrm>
            <a:off x="255240" y="3597480"/>
            <a:ext cx="72360" cy="17064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>
            <a:noFill/>
          </a:ln>
          <a:effectLst>
            <a:glow rad="63360">
              <a:srgbClr val="FFFFFF">
                <a:alpha val="45000"/>
              </a:srgbClr>
            </a:glow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9 Rectángulo" hidden="1"/>
          <p:cNvSpPr/>
          <p:nvPr/>
        </p:nvSpPr>
        <p:spPr>
          <a:xfrm>
            <a:off x="255240" y="3478320"/>
            <a:ext cx="72360" cy="102240"/>
          </a:xfrm>
          <a:prstGeom prst="rect">
            <a:avLst/>
          </a:prstGeom>
          <a:solidFill>
            <a:schemeClr val="bg2"/>
          </a:solidFill>
          <a:ln w="50800">
            <a:noFill/>
          </a:ln>
          <a:effectLst>
            <a:glow rad="63360">
              <a:srgbClr val="FFFFFF">
                <a:alpha val="45000"/>
              </a:srgbClr>
            </a:glow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10 Rectángulo" hidden="1"/>
          <p:cNvSpPr/>
          <p:nvPr/>
        </p:nvSpPr>
        <p:spPr>
          <a:xfrm>
            <a:off x="255240" y="3407040"/>
            <a:ext cx="72360" cy="540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>
            <a:noFill/>
          </a:ln>
          <a:effectLst>
            <a:glow rad="63360">
              <a:srgbClr val="FFFFFF">
                <a:alpha val="45000"/>
              </a:srgbClr>
            </a:glow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" name="11 Rectángulo" hidden="1"/>
          <p:cNvSpPr/>
          <p:nvPr/>
        </p:nvSpPr>
        <p:spPr>
          <a:xfrm>
            <a:off x="309600" y="510480"/>
            <a:ext cx="45000" cy="273600"/>
          </a:xfrm>
          <a:prstGeom prst="rect">
            <a:avLst/>
          </a:prstGeom>
          <a:solidFill>
            <a:srgbClr val="000000"/>
          </a:solidFill>
          <a:ln w="50800">
            <a:noFill/>
          </a:ln>
          <a:effectLst>
            <a:glow rad="63360">
              <a:srgbClr val="FFFFFF">
                <a:alpha val="45000"/>
              </a:srgbClr>
            </a:glow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14 Rectángulo" hidden="1"/>
          <p:cNvSpPr/>
          <p:nvPr/>
        </p:nvSpPr>
        <p:spPr>
          <a:xfrm>
            <a:off x="268920" y="510480"/>
            <a:ext cx="26640" cy="273600"/>
          </a:xfrm>
          <a:prstGeom prst="rect">
            <a:avLst/>
          </a:prstGeom>
          <a:solidFill>
            <a:srgbClr val="000000"/>
          </a:solidFill>
          <a:ln w="50800">
            <a:noFill/>
          </a:ln>
          <a:effectLst>
            <a:glow rad="63360">
              <a:srgbClr val="FFFFFF">
                <a:alpha val="45000"/>
              </a:srgbClr>
            </a:glow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" name="15 Rectángulo" hidden="1"/>
          <p:cNvSpPr/>
          <p:nvPr/>
        </p:nvSpPr>
        <p:spPr>
          <a:xfrm>
            <a:off x="250200" y="510480"/>
            <a:ext cx="8280" cy="273600"/>
          </a:xfrm>
          <a:prstGeom prst="rect">
            <a:avLst/>
          </a:prstGeom>
          <a:solidFill>
            <a:srgbClr val="000000"/>
          </a:solidFill>
          <a:ln w="50800">
            <a:noFill/>
          </a:ln>
          <a:effectLst>
            <a:glow rad="63360">
              <a:srgbClr val="FFFFFF">
                <a:alpha val="45000"/>
              </a:srgbClr>
            </a:glow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" name="16 Rectángulo" hidden="1"/>
          <p:cNvSpPr/>
          <p:nvPr/>
        </p:nvSpPr>
        <p:spPr>
          <a:xfrm>
            <a:off x="221760" y="510480"/>
            <a:ext cx="8280" cy="273600"/>
          </a:xfrm>
          <a:prstGeom prst="rect">
            <a:avLst/>
          </a:prstGeom>
          <a:solidFill>
            <a:srgbClr val="000000"/>
          </a:solidFill>
          <a:ln w="50800">
            <a:noFill/>
          </a:ln>
          <a:effectLst>
            <a:glow rad="63360">
              <a:srgbClr val="FFFFFF">
                <a:alpha val="45000"/>
              </a:srgbClr>
            </a:glow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UY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s-UY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s-UY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s-UY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s-UY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s-UY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s-UY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s-UY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00" r:id="rId13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b="1" strike="noStrike" spc="-1">
                <a:solidFill>
                  <a:srgbClr val="E5E5FF"/>
                </a:solidFill>
                <a:latin typeface="Garamond"/>
              </a:rPr>
              <a:t>Click to edit the title text format</a:t>
            </a: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FFCC00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0" strike="noStrike" spc="-1">
                <a:solidFill>
                  <a:srgbClr val="FFFFFF"/>
                </a:solidFill>
                <a:latin typeface="Garamond"/>
              </a:rPr>
              <a:t>Click to edit the outline text format</a:t>
            </a:r>
          </a:p>
          <a:p>
            <a:pPr marL="742680" lvl="1" indent="-285480">
              <a:spcBef>
                <a:spcPts val="697"/>
              </a:spcBef>
              <a:buClr>
                <a:srgbClr val="A886E0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0" strike="noStrike" spc="-1">
                <a:solidFill>
                  <a:srgbClr val="FFFFFF"/>
                </a:solidFill>
                <a:latin typeface="Garamond"/>
              </a:rPr>
              <a:t>Second Outline Level</a:t>
            </a:r>
          </a:p>
          <a:p>
            <a:pPr marL="1143000" lvl="2" indent="-228600">
              <a:spcBef>
                <a:spcPts val="598"/>
              </a:spcBef>
              <a:buClr>
                <a:srgbClr val="E5E5FF"/>
              </a:buClr>
              <a:buSzPct val="70000"/>
              <a:buFont typeface="Wingdings" charset="2"/>
              <a:buChar char=""/>
              <a:tabLst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0" strike="noStrike" spc="-1">
                <a:solidFill>
                  <a:srgbClr val="FFFFFF"/>
                </a:solidFill>
                <a:latin typeface="Garamond"/>
              </a:rPr>
              <a:t>Third Outline Level</a:t>
            </a:r>
          </a:p>
          <a:p>
            <a:pPr marL="1600200" lvl="3" indent="-228600">
              <a:spcBef>
                <a:spcPts val="499"/>
              </a:spcBef>
              <a:buClr>
                <a:srgbClr val="A886E0"/>
              </a:buClr>
              <a:buSzPct val="70000"/>
              <a:buFont typeface="Wingdings" charset="2"/>
              <a:buChar char=""/>
              <a:tabLst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0" strike="noStrike" spc="-1">
                <a:solidFill>
                  <a:srgbClr val="FFFFFF"/>
                </a:solidFill>
                <a:latin typeface="Garamond"/>
              </a:rPr>
              <a:t>Fourth Outline Level</a:t>
            </a:r>
          </a:p>
          <a:p>
            <a:pPr marL="2057400" lvl="4" indent="-228600">
              <a:spcBef>
                <a:spcPts val="499"/>
              </a:spcBef>
              <a:buClr>
                <a:srgbClr val="FFCC00"/>
              </a:buClr>
              <a:buSzPct val="70000"/>
              <a:buFont typeface="Wingdings" charset="2"/>
              <a:buChar char=""/>
              <a:tabLst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0" strike="noStrike" spc="-1">
                <a:solidFill>
                  <a:srgbClr val="FFFFFF"/>
                </a:solidFill>
                <a:latin typeface="Garamond"/>
              </a:rPr>
              <a:t>Fifth Outline Level</a:t>
            </a:r>
          </a:p>
          <a:p>
            <a:pPr marL="2057400" lvl="5" indent="-228600">
              <a:spcBef>
                <a:spcPts val="499"/>
              </a:spcBef>
              <a:buClr>
                <a:srgbClr val="FFFFFF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0" strike="noStrike" spc="-1">
                <a:solidFill>
                  <a:srgbClr val="FFFFFF"/>
                </a:solidFill>
                <a:latin typeface="Garamond"/>
              </a:rPr>
              <a:t>Sixth Outline Level</a:t>
            </a:r>
          </a:p>
          <a:p>
            <a:pPr marL="2057400" lvl="6" indent="-228600">
              <a:spcBef>
                <a:spcPts val="499"/>
              </a:spcBef>
              <a:buClr>
                <a:srgbClr val="FFFFFF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0" strike="noStrike" spc="-1">
                <a:solidFill>
                  <a:srgbClr val="FFFFFF"/>
                </a:solidFill>
                <a:latin typeface="Garamond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2"/>
          <p:cNvGrpSpPr/>
          <p:nvPr/>
        </p:nvGrpSpPr>
        <p:grpSpPr>
          <a:xfrm>
            <a:off x="0" y="0"/>
            <a:ext cx="9140760" cy="6850080"/>
            <a:chOff x="0" y="0"/>
            <a:chExt cx="9140760" cy="6850080"/>
          </a:xfrm>
        </p:grpSpPr>
        <p:grpSp>
          <p:nvGrpSpPr>
            <p:cNvPr id="86" name="Group 3"/>
            <p:cNvGrpSpPr/>
            <p:nvPr/>
          </p:nvGrpSpPr>
          <p:grpSpPr>
            <a:xfrm>
              <a:off x="2743200" y="3540240"/>
              <a:ext cx="6392880" cy="3309840"/>
              <a:chOff x="2743200" y="3540240"/>
              <a:chExt cx="6392880" cy="3309840"/>
            </a:xfrm>
          </p:grpSpPr>
          <p:sp>
            <p:nvSpPr>
              <p:cNvPr id="87" name="Freeform 4"/>
              <p:cNvSpPr/>
              <p:nvPr/>
            </p:nvSpPr>
            <p:spPr>
              <a:xfrm>
                <a:off x="2743200" y="4197240"/>
                <a:ext cx="4575240" cy="2652840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/>
              </a:gra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" name="Freeform 5"/>
              <p:cNvSpPr/>
              <p:nvPr/>
            </p:nvSpPr>
            <p:spPr>
              <a:xfrm>
                <a:off x="6620040" y="4240080"/>
                <a:ext cx="1998360" cy="128772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/>
              </a:gra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" name="Freeform 6"/>
              <p:cNvSpPr/>
              <p:nvPr/>
            </p:nvSpPr>
            <p:spPr>
              <a:xfrm>
                <a:off x="4603680" y="5311800"/>
                <a:ext cx="4522680" cy="1538280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/>
              </a:gra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" name="Freeform 7"/>
              <p:cNvSpPr/>
              <p:nvPr/>
            </p:nvSpPr>
            <p:spPr>
              <a:xfrm>
                <a:off x="4362480" y="3540240"/>
                <a:ext cx="4773600" cy="3309840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" name="Freeform 8"/>
              <p:cNvSpPr/>
              <p:nvPr/>
            </p:nvSpPr>
            <p:spPr>
              <a:xfrm>
                <a:off x="7145280" y="3678120"/>
                <a:ext cx="1981080" cy="85572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/>
              </a:gra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92" name="Freeform 9"/>
            <p:cNvSpPr/>
            <p:nvPr/>
          </p:nvSpPr>
          <p:spPr>
            <a:xfrm>
              <a:off x="5273640" y="2128680"/>
              <a:ext cx="2897280" cy="2440080"/>
            </a:xfrm>
            <a:custGeom>
              <a:avLst/>
              <a:gdLst/>
              <a:ahLst/>
              <a:cxnLst/>
              <a:rect l="l" t="t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Freeform 10"/>
            <p:cNvSpPr/>
            <p:nvPr/>
          </p:nvSpPr>
          <p:spPr>
            <a:xfrm>
              <a:off x="0" y="0"/>
              <a:ext cx="9140760" cy="2819520"/>
            </a:xfrm>
            <a:custGeom>
              <a:avLst/>
              <a:gdLst/>
              <a:ahLst/>
              <a:cxnLst/>
              <a:rect l="l" t="t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b="1" strike="noStrike" spc="-1">
                <a:solidFill>
                  <a:srgbClr val="E5E5FF"/>
                </a:solidFill>
                <a:latin typeface="Garamond"/>
              </a:rPr>
              <a:t>Click to edit the title text format</a:t>
            </a: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FFCC00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0" strike="noStrike" spc="-1">
                <a:solidFill>
                  <a:srgbClr val="FFFFFF"/>
                </a:solidFill>
                <a:latin typeface="Garamond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A886E0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0" strike="noStrike" spc="-1">
                <a:solidFill>
                  <a:srgbClr val="FFFFFF"/>
                </a:solidFill>
                <a:latin typeface="Garamond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E5E5FF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0" strike="noStrike" spc="-1">
                <a:solidFill>
                  <a:srgbClr val="FFFFFF"/>
                </a:solidFill>
                <a:latin typeface="Garamond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A886E0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0" strike="noStrike" spc="-1">
                <a:solidFill>
                  <a:srgbClr val="FFFFFF"/>
                </a:solidFill>
                <a:latin typeface="Garamond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FFCC00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0" strike="noStrike" spc="-1">
                <a:solidFill>
                  <a:srgbClr val="FFFFFF"/>
                </a:solidFill>
                <a:latin typeface="Garamond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FFFFFF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0" strike="noStrike" spc="-1">
                <a:solidFill>
                  <a:srgbClr val="FFFFFF"/>
                </a:solidFill>
                <a:latin typeface="Garamond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FFFFFF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0" strike="noStrike" spc="-1">
                <a:solidFill>
                  <a:srgbClr val="FFFFFF"/>
                </a:solidFill>
                <a:latin typeface="Garamond"/>
              </a:rPr>
              <a:t>Seventh Outline Level</a:t>
            </a:r>
          </a:p>
        </p:txBody>
      </p:sp>
      <p:sp>
        <p:nvSpPr>
          <p:cNvPr id="96" name="PlaceHolder 3"/>
          <p:cNvSpPr>
            <a:spLocks noGrp="1"/>
          </p:cNvSpPr>
          <p:nvPr>
            <p:ph type="dt"/>
          </p:nvPr>
        </p:nvSpPr>
        <p:spPr>
          <a:xfrm>
            <a:off x="456840" y="6248160"/>
            <a:ext cx="2133720" cy="47628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endParaRPr lang="en-GB" sz="1800" b="0" strike="noStrike" spc="-1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ftr"/>
          </p:nvPr>
        </p:nvSpPr>
        <p:spPr>
          <a:xfrm>
            <a:off x="3124080" y="6251040"/>
            <a:ext cx="2895840" cy="47628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endParaRPr lang="en-GB" sz="1800" b="0" strike="noStrike" spc="-1">
              <a:latin typeface="Arial"/>
            </a:endParaRPr>
          </a:p>
        </p:txBody>
      </p:sp>
      <p:sp>
        <p:nvSpPr>
          <p:cNvPr id="98" name="PlaceHolder 5"/>
          <p:cNvSpPr>
            <a:spLocks noGrp="1"/>
          </p:cNvSpPr>
          <p:nvPr>
            <p:ph type="sldNum"/>
          </p:nvPr>
        </p:nvSpPr>
        <p:spPr>
          <a:xfrm>
            <a:off x="6552720" y="6254280"/>
            <a:ext cx="2133720" cy="47628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304A5D3-1FF8-4121-9376-D0FE185685C9}" type="slidenum">
              <a:rPr lang="es-ES" sz="1200" b="0" strike="noStrike" spc="-1">
                <a:solidFill>
                  <a:srgbClr val="FFFFFF"/>
                </a:solidFill>
                <a:latin typeface="Arial"/>
              </a:rPr>
              <a:t>‹Nº›</a:t>
            </a:fld>
            <a:endParaRPr lang="en-GB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2"/>
          <p:cNvGrpSpPr/>
          <p:nvPr/>
        </p:nvGrpSpPr>
        <p:grpSpPr>
          <a:xfrm>
            <a:off x="0" y="0"/>
            <a:ext cx="9140760" cy="5137560"/>
            <a:chOff x="0" y="0"/>
            <a:chExt cx="9140760" cy="5137560"/>
          </a:xfrm>
        </p:grpSpPr>
        <p:grpSp>
          <p:nvGrpSpPr>
            <p:cNvPr id="136" name="Group 3"/>
            <p:cNvGrpSpPr/>
            <p:nvPr/>
          </p:nvGrpSpPr>
          <p:grpSpPr>
            <a:xfrm>
              <a:off x="2743200" y="2655360"/>
              <a:ext cx="6392880" cy="2482200"/>
              <a:chOff x="2743200" y="2655360"/>
              <a:chExt cx="6392880" cy="2482200"/>
            </a:xfrm>
          </p:grpSpPr>
          <p:sp>
            <p:nvSpPr>
              <p:cNvPr id="137" name="Freeform 4"/>
              <p:cNvSpPr/>
              <p:nvPr/>
            </p:nvSpPr>
            <p:spPr>
              <a:xfrm>
                <a:off x="2743200" y="3148200"/>
                <a:ext cx="4575240" cy="1989360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/>
              </a:gra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" name="Freeform 5"/>
              <p:cNvSpPr/>
              <p:nvPr/>
            </p:nvSpPr>
            <p:spPr>
              <a:xfrm>
                <a:off x="6620040" y="3180240"/>
                <a:ext cx="1998360" cy="96588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/>
              </a:gra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" name="Freeform 6"/>
              <p:cNvSpPr/>
              <p:nvPr/>
            </p:nvSpPr>
            <p:spPr>
              <a:xfrm>
                <a:off x="4603680" y="3984120"/>
                <a:ext cx="4522680" cy="1153440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/>
              </a:gra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" name="Freeform 7"/>
              <p:cNvSpPr/>
              <p:nvPr/>
            </p:nvSpPr>
            <p:spPr>
              <a:xfrm>
                <a:off x="4362480" y="2655360"/>
                <a:ext cx="4773600" cy="2482200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" name="Freeform 8"/>
              <p:cNvSpPr/>
              <p:nvPr/>
            </p:nvSpPr>
            <p:spPr>
              <a:xfrm>
                <a:off x="7145280" y="2758680"/>
                <a:ext cx="1981080" cy="64188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/>
              </a:gra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42" name="Freeform 9"/>
            <p:cNvSpPr/>
            <p:nvPr/>
          </p:nvSpPr>
          <p:spPr>
            <a:xfrm>
              <a:off x="5273640" y="1596600"/>
              <a:ext cx="2897280" cy="1830240"/>
            </a:xfrm>
            <a:custGeom>
              <a:avLst/>
              <a:gdLst/>
              <a:ahLst/>
              <a:cxnLst/>
              <a:rect l="l" t="t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" name="Freeform 10"/>
            <p:cNvSpPr/>
            <p:nvPr/>
          </p:nvSpPr>
          <p:spPr>
            <a:xfrm>
              <a:off x="0" y="0"/>
              <a:ext cx="9140760" cy="2114640"/>
            </a:xfrm>
            <a:custGeom>
              <a:avLst/>
              <a:gdLst/>
              <a:ahLst/>
              <a:cxnLst/>
              <a:rect l="l" t="t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05560"/>
            <a:ext cx="8229600" cy="85716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90" b="1" strike="noStrike" spc="-1">
                <a:solidFill>
                  <a:srgbClr val="E5E5FF"/>
                </a:solidFill>
                <a:latin typeface="Garamond"/>
              </a:rPr>
              <a:t>Click to edit the title text format</a:t>
            </a: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199880"/>
            <a:ext cx="8229600" cy="33944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598"/>
              </a:spcBef>
              <a:buClr>
                <a:srgbClr val="FFCC00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0" strike="noStrike" spc="-1">
                <a:solidFill>
                  <a:srgbClr val="FFFFFF"/>
                </a:solidFill>
                <a:latin typeface="Garamond"/>
              </a:rPr>
              <a:t>Click to edit the outline text format</a:t>
            </a:r>
          </a:p>
          <a:p>
            <a:pPr marL="742680" lvl="1" indent="-285480">
              <a:spcBef>
                <a:spcPts val="598"/>
              </a:spcBef>
              <a:buClr>
                <a:srgbClr val="A886E0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0" strike="noStrike" spc="-1">
                <a:solidFill>
                  <a:srgbClr val="FFFFFF"/>
                </a:solidFill>
                <a:latin typeface="Garamond"/>
              </a:rPr>
              <a:t>Second Outline Level</a:t>
            </a:r>
          </a:p>
          <a:p>
            <a:pPr marL="1143000" lvl="2" indent="-228600">
              <a:spcBef>
                <a:spcPts val="598"/>
              </a:spcBef>
              <a:buClr>
                <a:srgbClr val="E5E5FF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0" strike="noStrike" spc="-1">
                <a:solidFill>
                  <a:srgbClr val="FFFFFF"/>
                </a:solidFill>
                <a:latin typeface="Garamond"/>
              </a:rPr>
              <a:t>Third Outline Level</a:t>
            </a:r>
          </a:p>
          <a:p>
            <a:pPr marL="1600200" lvl="3" indent="-228600">
              <a:spcBef>
                <a:spcPts val="598"/>
              </a:spcBef>
              <a:buClr>
                <a:srgbClr val="A886E0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0" strike="noStrike" spc="-1">
                <a:solidFill>
                  <a:srgbClr val="FFFFFF"/>
                </a:solidFill>
                <a:latin typeface="Garamond"/>
              </a:rPr>
              <a:t>Fourth Outline Level</a:t>
            </a:r>
          </a:p>
          <a:p>
            <a:pPr marL="2057400" lvl="4" indent="-228600">
              <a:spcBef>
                <a:spcPts val="598"/>
              </a:spcBef>
              <a:buClr>
                <a:srgbClr val="FFCC00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0" strike="noStrike" spc="-1">
                <a:solidFill>
                  <a:srgbClr val="FFFFFF"/>
                </a:solidFill>
                <a:latin typeface="Garamond"/>
              </a:rPr>
              <a:t>Fifth Outline Level</a:t>
            </a:r>
          </a:p>
          <a:p>
            <a:pPr marL="2057400" lvl="5" indent="-228600">
              <a:spcBef>
                <a:spcPts val="598"/>
              </a:spcBef>
              <a:buClr>
                <a:srgbClr val="FFFFFF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0" strike="noStrike" spc="-1">
                <a:solidFill>
                  <a:srgbClr val="FFFFFF"/>
                </a:solidFill>
                <a:latin typeface="Garamond"/>
              </a:rPr>
              <a:t>Sixth Outline Level</a:t>
            </a:r>
          </a:p>
          <a:p>
            <a:pPr marL="2057400" lvl="6" indent="-228600">
              <a:spcBef>
                <a:spcPts val="598"/>
              </a:spcBef>
              <a:buClr>
                <a:srgbClr val="FFFFFF"/>
              </a:buClr>
              <a:buSzPct val="70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0" strike="noStrike" spc="-1">
                <a:solidFill>
                  <a:srgbClr val="FFFFFF"/>
                </a:solidFill>
                <a:latin typeface="Garamond"/>
              </a:rPr>
              <a:t>Seventh Outline Level</a:t>
            </a:r>
          </a:p>
        </p:txBody>
      </p:sp>
      <p:sp>
        <p:nvSpPr>
          <p:cNvPr id="146" name="PlaceHolder 3"/>
          <p:cNvSpPr>
            <a:spLocks noGrp="1"/>
          </p:cNvSpPr>
          <p:nvPr>
            <p:ph type="dt"/>
          </p:nvPr>
        </p:nvSpPr>
        <p:spPr>
          <a:xfrm>
            <a:off x="456840" y="4686120"/>
            <a:ext cx="2133720" cy="35712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endParaRPr lang="en-GB" sz="1800" b="0" strike="noStrike" spc="-1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ftr"/>
          </p:nvPr>
        </p:nvSpPr>
        <p:spPr>
          <a:xfrm>
            <a:off x="3124080" y="4688280"/>
            <a:ext cx="2895840" cy="35712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endParaRPr lang="en-GB" sz="1800" b="0" strike="noStrike" spc="-1"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sldNum"/>
          </p:nvPr>
        </p:nvSpPr>
        <p:spPr>
          <a:xfrm>
            <a:off x="6552720" y="4690800"/>
            <a:ext cx="2133720" cy="35712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08C50F2-410D-4103-84B7-EC5AED1C63F4}" type="slidenum">
              <a:rPr lang="es-ES" sz="1200" b="0" strike="noStrike" spc="-1">
                <a:solidFill>
                  <a:srgbClr val="FFFFFF"/>
                </a:solidFill>
                <a:latin typeface="Arial"/>
              </a:rPr>
              <a:t>‹Nº›</a:t>
            </a:fld>
            <a:endParaRPr lang="en-GB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hyperlink" Target="http://radioterapia.tk4sa.com/usuarios/analisis.php?idregistro=285&amp;idsuceso=613&amp;idsubetapa=88&amp;idetapa=56&amp;idpractica=6&amp;num_eta=7&amp;num_sub=2&amp;num_si=1&amp;aplica=1&amp;idregsu=0&amp;resumen=0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radioterapia.tk4sa.com/usuarios/analisis.php?idregistro=285&amp;idsuceso=613&amp;idsubetapa=88&amp;idetapa=56&amp;idpractica=6&amp;num_eta=7&amp;num_sub=2&amp;num_si=1&amp;aplica=1&amp;idregsu=0&amp;resumen=0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terapia.tk4sa.com/usuarios/analisis.php?idregistro=285&amp;idsuceso=613&amp;idsubetapa=88&amp;idetapa=56&amp;idpractica=6&amp;num_eta=7&amp;num_sub=2&amp;num_si=1&amp;aplica=1&amp;idregsu=0&amp;resumen=0" TargetMode="Externa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radioterapia.tk4sa.com/usuarios/analisis.php?idregistro=285&amp;idsuceso=615&amp;idsubetapa=89&amp;idetapa=56&amp;idpractica=6&amp;num_eta=7&amp;num_sub=3&amp;num_si=1&amp;aplica=1&amp;idregsu=0&amp;resumen=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radioterapia.tk4sa.com/usuarios/analisis.php?idregistro=285&amp;idsuceso=613&amp;idsubetapa=88&amp;idetapa=56&amp;idpractica=6&amp;num_eta=7&amp;num_sub=2&amp;num_si=1&amp;aplica=1&amp;idregsu=0&amp;resumen=0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terapia.tk4sa.com/usuarios/analisis.php?idregistro=285&amp;idsuceso=613&amp;idsubetapa=88&amp;idetapa=56&amp;idpractica=6&amp;num_eta=7&amp;num_sub=2&amp;num_si=1&amp;aplica=1&amp;idregsu=0&amp;resumen=0" TargetMode="External"/><Relationship Id="rId2" Type="http://schemas.openxmlformats.org/officeDocument/2006/relationships/hyperlink" Target="http://radioterapia.tk4sa.com/usuarios/analisis.php?idregistro=285&amp;idsuceso=615&amp;idsubetapa=89&amp;idetapa=56&amp;idpractica=6&amp;num_eta=7&amp;num_sub=3&amp;num_si=1&amp;aplica=1&amp;idregsu=0&amp;resumen=0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terapia.tk4sa.com/usuarios/analisis.php?idregistro=285&amp;idsuceso=623&amp;idsubetapa=0&amp;idetapa=58&amp;idpractica=6&amp;num_eta=9&amp;num_sub=0&amp;num_su=1&amp;aplica=1&amp;idregsu=0&amp;resumen=0" TargetMode="External"/><Relationship Id="rId2" Type="http://schemas.openxmlformats.org/officeDocument/2006/relationships/hyperlink" Target="http://radioterapia.tk4sa.com/usuarios/analisis.php?idregistro=285&amp;idsuceso=613&amp;idsubetapa=88&amp;idetapa=56&amp;idpractica=6&amp;num_eta=7&amp;num_sub=2&amp;num_si=1&amp;aplica=1&amp;idregsu=0&amp;resumen=0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1"/>
          <p:cNvSpPr/>
          <p:nvPr/>
        </p:nvSpPr>
        <p:spPr>
          <a:xfrm>
            <a:off x="323640" y="699542"/>
            <a:ext cx="8565480" cy="222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es-ES" sz="3200" b="1" strike="noStrike" spc="-1" dirty="0">
                <a:solidFill>
                  <a:srgbClr val="FFFFFF"/>
                </a:solidFill>
                <a:latin typeface="Arial "/>
                <a:ea typeface="DejaVu Sans"/>
              </a:rPr>
              <a:t>C</a:t>
            </a:r>
            <a:r>
              <a:rPr lang="es-ES" sz="3600" b="1" strike="noStrike" spc="-1" dirty="0">
                <a:solidFill>
                  <a:srgbClr val="FFFFFF"/>
                </a:solidFill>
                <a:latin typeface="Arial "/>
                <a:ea typeface="Arial"/>
              </a:rPr>
              <a:t>urso de capacitación continuada en materia de </a:t>
            </a:r>
            <a:r>
              <a:rPr lang="es-ES" sz="3600" b="1" strike="noStrike" spc="-1" dirty="0" err="1">
                <a:solidFill>
                  <a:srgbClr val="FFFFFF"/>
                </a:solidFill>
                <a:latin typeface="Arial "/>
                <a:ea typeface="Arial"/>
              </a:rPr>
              <a:t>radioprotección</a:t>
            </a:r>
            <a:r>
              <a:rPr lang="es-ES" sz="3600" b="1" strike="noStrike" spc="-1" dirty="0">
                <a:solidFill>
                  <a:srgbClr val="FFFFFF"/>
                </a:solidFill>
                <a:latin typeface="Arial "/>
                <a:ea typeface="Arial"/>
              </a:rPr>
              <a:t> para Médicos Radioterapeutas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en-GB" sz="3600" b="0" strike="noStrike" spc="-1" dirty="0">
              <a:latin typeface="Arial"/>
            </a:endParaRPr>
          </a:p>
        </p:txBody>
      </p:sp>
      <p:sp>
        <p:nvSpPr>
          <p:cNvPr id="192" name="Subtitle 2"/>
          <p:cNvSpPr/>
          <p:nvPr/>
        </p:nvSpPr>
        <p:spPr>
          <a:xfrm>
            <a:off x="323640" y="2859782"/>
            <a:ext cx="8565480" cy="168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 lnSpcReduction="20000"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endParaRPr lang="es-ES" sz="1800" b="0" strike="noStrike" spc="-1" dirty="0" smtClean="0">
              <a:latin typeface="Arial"/>
            </a:endParaRPr>
          </a:p>
          <a:p>
            <a:r>
              <a:rPr lang="es-ES" sz="3900" b="1" spc="-1" dirty="0" smtClean="0">
                <a:solidFill>
                  <a:srgbClr val="99CCFF"/>
                </a:solidFill>
                <a:latin typeface="Arial "/>
                <a:ea typeface="DejaVu Sans"/>
              </a:rPr>
              <a:t>P-26 Protección radiológica de paciente durante el proceso de </a:t>
            </a:r>
            <a:r>
              <a:rPr lang="es-ES" sz="3900" b="1" spc="-1" dirty="0" err="1" smtClean="0">
                <a:solidFill>
                  <a:srgbClr val="99CCFF"/>
                </a:solidFill>
                <a:latin typeface="Arial "/>
                <a:ea typeface="DejaVu Sans"/>
              </a:rPr>
              <a:t>Braquiterapia</a:t>
            </a:r>
            <a:r>
              <a:rPr lang="es-ES" sz="3900" b="1" spc="-1" dirty="0" smtClean="0">
                <a:solidFill>
                  <a:srgbClr val="99CCFF"/>
                </a:solidFill>
                <a:latin typeface="Arial "/>
                <a:ea typeface="DejaVu Sans"/>
              </a:rPr>
              <a:t>.</a:t>
            </a:r>
            <a:endParaRPr lang="es-ES" sz="3900" b="1" spc="-1" dirty="0">
              <a:solidFill>
                <a:srgbClr val="99CCFF"/>
              </a:solidFill>
              <a:latin typeface="Arial "/>
              <a:ea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95536" y="880795"/>
            <a:ext cx="7470831" cy="138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s-ES" altLang="es-MX" dirty="0">
                <a:solidFill>
                  <a:schemeClr val="bg1"/>
                </a:solidFill>
                <a:latin typeface="+mn-lt"/>
              </a:rPr>
              <a:t>Existe una gran diversidad de medios diagnósticos que ofrecen imágenes con información relevante para la planificación del tratamiento.</a:t>
            </a:r>
          </a:p>
          <a:p>
            <a:pPr algn="just">
              <a:lnSpc>
                <a:spcPct val="90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s-ES" altLang="es-MX" dirty="0">
                <a:solidFill>
                  <a:schemeClr val="bg1"/>
                </a:solidFill>
                <a:latin typeface="+mn-lt"/>
              </a:rPr>
              <a:t>Cada </a:t>
            </a:r>
            <a:r>
              <a:rPr lang="es-ES" altLang="es-MX" dirty="0" smtClean="0">
                <a:solidFill>
                  <a:schemeClr val="bg1"/>
                </a:solidFill>
                <a:latin typeface="+mn-lt"/>
              </a:rPr>
              <a:t>vez, </a:t>
            </a:r>
            <a:r>
              <a:rPr lang="es-ES" altLang="es-MX" dirty="0">
                <a:solidFill>
                  <a:schemeClr val="bg1"/>
                </a:solidFill>
                <a:latin typeface="+mn-lt"/>
              </a:rPr>
              <a:t>es mas frecuente usar las ventajas que ofrecen las diferentes técnica de imagen para la planificación en BT.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547665" y="87474"/>
            <a:ext cx="631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</a:t>
            </a:r>
            <a:r>
              <a:rPr lang="es-MX" b="1" spc="-1" dirty="0">
                <a:solidFill>
                  <a:schemeClr val="bg1"/>
                </a:solidFill>
                <a:latin typeface="Arial "/>
                <a:ea typeface="DejaVu Sans"/>
              </a:rPr>
              <a:t>la adquisición de imágenes para planificación en BT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908896"/>
            <a:ext cx="2214246" cy="18392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898" y="3010645"/>
            <a:ext cx="2211112" cy="1758225"/>
          </a:xfrm>
          <a:prstGeom prst="rect">
            <a:avLst/>
          </a:prstGeom>
        </p:spPr>
      </p:pic>
      <p:pic>
        <p:nvPicPr>
          <p:cNvPr id="8" name="Picture 6" descr="fluorosieme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176" y="3038998"/>
            <a:ext cx="2263828" cy="1515198"/>
          </a:xfrm>
          <a:prstGeom prst="rect">
            <a:avLst/>
          </a:prstGeom>
          <a:ln>
            <a:solidFill>
              <a:srgbClr val="FF66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1059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1521" y="1386011"/>
            <a:ext cx="4419066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indent="0" algn="just">
              <a:lnSpc>
                <a:spcPct val="90000"/>
              </a:lnSpc>
              <a:spcBef>
                <a:spcPct val="15000"/>
              </a:spcBef>
              <a:defRPr/>
            </a:pPr>
            <a:r>
              <a:rPr lang="es-ES" altLang="es-MX" dirty="0" smtClean="0">
                <a:solidFill>
                  <a:schemeClr val="bg1"/>
                </a:solidFill>
                <a:latin typeface="+mn-lt"/>
              </a:rPr>
              <a:t>En la adquisición de las imágenes se </a:t>
            </a:r>
            <a:r>
              <a:rPr lang="es-ES" altLang="es-MX" dirty="0">
                <a:solidFill>
                  <a:schemeClr val="bg1"/>
                </a:solidFill>
                <a:latin typeface="+mn-lt"/>
              </a:rPr>
              <a:t>requieren seguir procedimientos estrictos para la toma de imágenes de los pacientes con parámetros bien definidos.</a:t>
            </a:r>
          </a:p>
          <a:p>
            <a:pPr algn="just">
              <a:lnSpc>
                <a:spcPct val="90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s-ES" altLang="es-MX" dirty="0">
                <a:solidFill>
                  <a:schemeClr val="bg1"/>
                </a:solidFill>
                <a:latin typeface="+mn-lt"/>
              </a:rPr>
              <a:t>Posición del paciente.</a:t>
            </a:r>
          </a:p>
          <a:p>
            <a:pPr algn="just">
              <a:lnSpc>
                <a:spcPct val="90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s-ES" altLang="es-MX" dirty="0">
                <a:solidFill>
                  <a:schemeClr val="bg1"/>
                </a:solidFill>
                <a:latin typeface="+mn-lt"/>
              </a:rPr>
              <a:t>Volumen que debe ser estudiado.</a:t>
            </a:r>
          </a:p>
          <a:p>
            <a:pPr algn="just">
              <a:lnSpc>
                <a:spcPct val="90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s-ES" altLang="es-MX" dirty="0">
                <a:solidFill>
                  <a:schemeClr val="bg1"/>
                </a:solidFill>
                <a:latin typeface="+mn-lt"/>
              </a:rPr>
              <a:t>Espesor de corte.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547665" y="87474"/>
            <a:ext cx="631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</a:t>
            </a:r>
            <a:r>
              <a:rPr lang="es-MX" b="1" spc="-1" dirty="0">
                <a:solidFill>
                  <a:schemeClr val="bg1"/>
                </a:solidFill>
                <a:latin typeface="Arial "/>
                <a:ea typeface="DejaVu Sans"/>
              </a:rPr>
              <a:t>la adquisición de imágenes para planificación en BT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103" t="10102" r="24061" b="2750"/>
          <a:stretch/>
        </p:blipFill>
        <p:spPr>
          <a:xfrm>
            <a:off x="4788024" y="1167594"/>
            <a:ext cx="2592288" cy="307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11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ChangeArrowheads="1"/>
          </p:cNvSpPr>
          <p:nvPr/>
        </p:nvSpPr>
        <p:spPr bwMode="auto">
          <a:xfrm>
            <a:off x="1143001" y="1449714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sz="1350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51520" y="951571"/>
            <a:ext cx="5940660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15000"/>
              </a:spcBef>
              <a:buFontTx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</a:rPr>
              <a:t>Los equipos de adquisición de imágenes se calibrarán en correspondencia con los protocolos </a:t>
            </a:r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</a:rPr>
              <a:t>aplicables y deben permitir.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15000"/>
              </a:spcBef>
              <a:buFontTx/>
              <a:buChar char="•"/>
            </a:pPr>
            <a:endParaRPr lang="es-E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15000"/>
              </a:spcBef>
              <a:buFontTx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</a:rPr>
              <a:t>La calibración de los equipos de adquisición de imágenes considerará fundamentalmente:</a:t>
            </a:r>
            <a:endParaRPr lang="es-ES_tradnl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 algn="just">
              <a:lnSpc>
                <a:spcPct val="90000"/>
              </a:lnSpc>
              <a:spcBef>
                <a:spcPct val="15000"/>
              </a:spcBef>
              <a:buFontTx/>
              <a:buAutoNum type="alphaLcParenR"/>
            </a:pPr>
            <a:r>
              <a:rPr lang="es-ES_tradnl" dirty="0">
                <a:solidFill>
                  <a:schemeClr val="bg1"/>
                </a:solidFill>
                <a:latin typeface="Arial" panose="020B0604020202020204" pitchFamily="34" charset="0"/>
              </a:rPr>
              <a:t>Que </a:t>
            </a:r>
            <a:r>
              <a:rPr lang="es-ES_tradnl" dirty="0" smtClean="0">
                <a:solidFill>
                  <a:schemeClr val="bg1"/>
                </a:solidFill>
                <a:latin typeface="Arial" panose="020B0604020202020204" pitchFamily="34" charset="0"/>
              </a:rPr>
              <a:t>la posición del paciente pueda ser replicada, de la forma mas exacta posible, durante el tratamiento.</a:t>
            </a:r>
            <a:endParaRPr lang="es-ES_tradnl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 algn="just">
              <a:lnSpc>
                <a:spcPct val="90000"/>
              </a:lnSpc>
              <a:spcBef>
                <a:spcPct val="15000"/>
              </a:spcBef>
              <a:buFontTx/>
              <a:buAutoNum type="alphaLcParenR"/>
            </a:pPr>
            <a:r>
              <a:rPr lang="es-ES_tradnl" dirty="0">
                <a:solidFill>
                  <a:schemeClr val="bg1"/>
                </a:solidFill>
                <a:latin typeface="Arial" panose="020B0604020202020204" pitchFamily="34" charset="0"/>
              </a:rPr>
              <a:t>Que la escala geométrica del equipo de imágenes se corresponda con la realidad</a:t>
            </a:r>
            <a:r>
              <a:rPr lang="es-ES_tradnl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s-ES_tradnl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14376" name="Picture 3" descr="huvOT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195" y="1448002"/>
            <a:ext cx="2574285" cy="144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547665" y="87474"/>
            <a:ext cx="631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</a:t>
            </a:r>
            <a:r>
              <a:rPr lang="es-MX" b="1" spc="-1" dirty="0">
                <a:solidFill>
                  <a:schemeClr val="bg1"/>
                </a:solidFill>
                <a:latin typeface="Arial "/>
                <a:ea typeface="DejaVu Sans"/>
              </a:rPr>
              <a:t>la adquisición de imágenes para planificación en BT</a:t>
            </a:r>
          </a:p>
        </p:txBody>
      </p:sp>
      <p:pic>
        <p:nvPicPr>
          <p:cNvPr id="6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269" y="3073279"/>
            <a:ext cx="2211112" cy="175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2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ChangeArrowheads="1"/>
          </p:cNvSpPr>
          <p:nvPr/>
        </p:nvSpPr>
        <p:spPr bwMode="auto">
          <a:xfrm>
            <a:off x="1143001" y="1449714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sz="1350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23528" y="756507"/>
            <a:ext cx="8208912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15000"/>
              </a:spcBef>
              <a:buFontTx/>
              <a:buChar char="•"/>
            </a:pPr>
            <a:r>
              <a:rPr lang="es-ES" i="1" dirty="0">
                <a:solidFill>
                  <a:schemeClr val="bg1"/>
                </a:solidFill>
                <a:latin typeface="Arial" panose="020B0604020202020204" pitchFamily="34" charset="0"/>
              </a:rPr>
              <a:t>Las imágenes adquiridas deben ser verificadas antes de ser enviadas al TPS (estación de contorneo</a:t>
            </a:r>
            <a:r>
              <a:rPr lang="es-ES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).</a:t>
            </a:r>
            <a:endParaRPr lang="es-ES" i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547665" y="87474"/>
            <a:ext cx="631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</a:t>
            </a:r>
            <a:r>
              <a:rPr lang="es-MX" b="1" spc="-1" dirty="0">
                <a:solidFill>
                  <a:schemeClr val="bg1"/>
                </a:solidFill>
                <a:latin typeface="Arial "/>
                <a:ea typeface="DejaVu Sans"/>
              </a:rPr>
              <a:t>la adquisición de imágenes para planificación en BT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851" y="1779662"/>
            <a:ext cx="3240360" cy="257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32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9512" y="87475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</a:t>
            </a:r>
            <a:r>
              <a:rPr lang="es-ES" sz="28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“Localización </a:t>
            </a:r>
            <a:r>
              <a:rPr lang="es-ES" sz="2800" b="1" spc="-1" dirty="0">
                <a:solidFill>
                  <a:schemeClr val="bg1"/>
                </a:solidFill>
                <a:latin typeface="Arial "/>
                <a:ea typeface="DejaVu Sans"/>
              </a:rPr>
              <a:t>y reconstrucción geométrica del implante” </a:t>
            </a:r>
            <a:endParaRPr lang="es-MX" sz="28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2678" t="34979" r="14481" b="26295"/>
          <a:stretch/>
        </p:blipFill>
        <p:spPr>
          <a:xfrm>
            <a:off x="5669578" y="1977684"/>
            <a:ext cx="3366919" cy="167418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23529" y="1859217"/>
            <a:ext cx="5346049" cy="92333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dirty="0" smtClean="0">
                <a:solidFill>
                  <a:schemeClr val="bg1"/>
                </a:solidFill>
              </a:rPr>
              <a:t>Reconstrucción </a:t>
            </a:r>
            <a:r>
              <a:rPr lang="es-UY" dirty="0">
                <a:solidFill>
                  <a:schemeClr val="bg1"/>
                </a:solidFill>
              </a:rPr>
              <a:t>de los </a:t>
            </a:r>
            <a:r>
              <a:rPr lang="es-UY" dirty="0" smtClean="0">
                <a:solidFill>
                  <a:schemeClr val="bg1"/>
                </a:solidFill>
              </a:rPr>
              <a:t>implantes.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UY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dirty="0">
                <a:solidFill>
                  <a:schemeClr val="bg1"/>
                </a:solidFill>
              </a:rPr>
              <a:t>Definición de volúmenes y puntos de </a:t>
            </a:r>
            <a:r>
              <a:rPr lang="es-UY" dirty="0" smtClean="0">
                <a:solidFill>
                  <a:schemeClr val="bg1"/>
                </a:solidFill>
              </a:rPr>
              <a:t>interés.</a:t>
            </a:r>
            <a:endParaRPr lang="es-UY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02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9512" y="87475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pc="-1" dirty="0">
                <a:solidFill>
                  <a:schemeClr val="bg1"/>
                </a:solidFill>
                <a:latin typeface="Arial "/>
                <a:ea typeface="DejaVu Sans"/>
              </a:rPr>
              <a:t>Localización y reconstrucción geométrica del implante</a:t>
            </a:r>
            <a:endParaRPr lang="es-MX" sz="28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489" t="43282" r="27951" b="10781"/>
          <a:stretch/>
        </p:blipFill>
        <p:spPr>
          <a:xfrm>
            <a:off x="6228184" y="1653648"/>
            <a:ext cx="2830500" cy="24302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11560" y="1653648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Los errores en esta etapa generalmente afecta todo el tratamiento de un pacientes. Son errores que tienen carácter programáticos.</a:t>
            </a:r>
            <a:endParaRPr lang="es-UY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20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9512" y="87475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</a:t>
            </a:r>
            <a:r>
              <a:rPr lang="es-UY" sz="2800" b="1" spc="-1" dirty="0">
                <a:solidFill>
                  <a:schemeClr val="bg1"/>
                </a:solidFill>
                <a:latin typeface="Arial "/>
                <a:ea typeface="DejaVu Sans"/>
              </a:rPr>
              <a:t>la reconstrucción de los implantes </a:t>
            </a:r>
            <a:r>
              <a:rPr lang="es-ES" sz="2800" b="1" spc="-1" dirty="0">
                <a:solidFill>
                  <a:schemeClr val="bg1"/>
                </a:solidFill>
                <a:latin typeface="Arial "/>
                <a:ea typeface="DejaVu Sans"/>
              </a:rPr>
              <a:t>de </a:t>
            </a:r>
            <a:r>
              <a:rPr lang="es-ES" sz="28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BT.</a:t>
            </a:r>
            <a:endParaRPr lang="es-MX" sz="2800" b="1" spc="-1" dirty="0">
              <a:solidFill>
                <a:schemeClr val="bg1"/>
              </a:solidFill>
              <a:latin typeface="Arial "/>
              <a:ea typeface="DejaVu San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53998" y="836114"/>
            <a:ext cx="7082298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La </a:t>
            </a:r>
            <a:r>
              <a:rPr lang="es-ES" b="1" dirty="0" smtClean="0">
                <a:solidFill>
                  <a:schemeClr val="bg1"/>
                </a:solidFill>
              </a:rPr>
              <a:t>reconstrucción del implante </a:t>
            </a:r>
            <a:r>
              <a:rPr lang="es-ES" dirty="0" smtClean="0">
                <a:solidFill>
                  <a:schemeClr val="bg1"/>
                </a:solidFill>
              </a:rPr>
              <a:t>es la </a:t>
            </a:r>
            <a:r>
              <a:rPr lang="es-ES" dirty="0" err="1" smtClean="0">
                <a:solidFill>
                  <a:schemeClr val="bg1"/>
                </a:solidFill>
              </a:rPr>
              <a:t>subetapa</a:t>
            </a:r>
            <a:r>
              <a:rPr lang="es-ES" dirty="0" smtClean="0">
                <a:solidFill>
                  <a:schemeClr val="bg1"/>
                </a:solidFill>
              </a:rPr>
              <a:t> previa a definición de volúmenes en la cual se define con precisión la forma y ubicación del implante o aplicador así como la posición de las fuentes ficticias. En esta </a:t>
            </a:r>
            <a:r>
              <a:rPr lang="es-ES" dirty="0" err="1" smtClean="0">
                <a:solidFill>
                  <a:schemeClr val="bg1"/>
                </a:solidFill>
              </a:rPr>
              <a:t>subetapas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smtClean="0">
                <a:solidFill>
                  <a:schemeClr val="bg1"/>
                </a:solidFill>
              </a:rPr>
              <a:t>se necesita garantizar: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dirty="0">
                <a:solidFill>
                  <a:schemeClr val="bg1"/>
                </a:solidFill>
                <a:hlinkClick r:id="rId2"/>
              </a:rPr>
              <a:t>Buena calidad de las imágenes</a:t>
            </a:r>
            <a:r>
              <a:rPr lang="es-ES" dirty="0">
                <a:solidFill>
                  <a:schemeClr val="bg1"/>
                </a:solidFill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dirty="0">
                <a:solidFill>
                  <a:schemeClr val="bg1"/>
                </a:solidFill>
                <a:hlinkClick r:id="rId2"/>
              </a:rPr>
              <a:t>Capacitación del </a:t>
            </a:r>
            <a:r>
              <a:rPr lang="es-UY" dirty="0" smtClean="0">
                <a:solidFill>
                  <a:schemeClr val="bg1"/>
                </a:solidFill>
                <a:hlinkClick r:id="rId2"/>
              </a:rPr>
              <a:t>Físico o el </a:t>
            </a:r>
            <a:r>
              <a:rPr lang="es-UY" dirty="0" err="1" smtClean="0">
                <a:solidFill>
                  <a:schemeClr val="bg1"/>
                </a:solidFill>
                <a:hlinkClick r:id="rId2"/>
              </a:rPr>
              <a:t>Dosimetrista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dirty="0">
                <a:solidFill>
                  <a:schemeClr val="bg1"/>
                </a:solidFill>
                <a:hlinkClick r:id="rId2"/>
              </a:rPr>
              <a:t>Carga de trabajo </a:t>
            </a:r>
            <a:r>
              <a:rPr lang="es-UY" dirty="0" smtClean="0">
                <a:solidFill>
                  <a:schemeClr val="bg1"/>
                </a:solidFill>
                <a:hlinkClick r:id="rId2"/>
              </a:rPr>
              <a:t>moderada que permita trabajar sin interferencias al realizar esta tarea. </a:t>
            </a:r>
            <a:endParaRPr lang="es-ES" dirty="0" smtClean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7" y="3273828"/>
            <a:ext cx="2687393" cy="1674186"/>
          </a:xfrm>
          <a:prstGeom prst="rect">
            <a:avLst/>
          </a:prstGeom>
        </p:spPr>
      </p:pic>
      <p:pic>
        <p:nvPicPr>
          <p:cNvPr id="8" name="Picture 4" descr="brachyplanningorth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14"/>
          <a:stretch>
            <a:fillRect/>
          </a:stretch>
        </p:blipFill>
        <p:spPr bwMode="auto">
          <a:xfrm>
            <a:off x="982966" y="3223664"/>
            <a:ext cx="4590277" cy="158940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erv_01s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568" y="1383619"/>
            <a:ext cx="1942080" cy="117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923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9512" y="87475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</a:t>
            </a:r>
            <a:r>
              <a:rPr lang="es-UY" sz="2800" b="1" spc="-1" dirty="0">
                <a:solidFill>
                  <a:schemeClr val="bg1"/>
                </a:solidFill>
                <a:latin typeface="Arial "/>
                <a:ea typeface="DejaVu Sans"/>
              </a:rPr>
              <a:t>la reconstrucción de los implantes </a:t>
            </a:r>
            <a:r>
              <a:rPr lang="es-ES" sz="2800" b="1" spc="-1" dirty="0">
                <a:solidFill>
                  <a:schemeClr val="bg1"/>
                </a:solidFill>
                <a:latin typeface="Arial "/>
                <a:ea typeface="DejaVu Sans"/>
              </a:rPr>
              <a:t>de </a:t>
            </a:r>
            <a:r>
              <a:rPr lang="es-ES" sz="28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BT.</a:t>
            </a:r>
            <a:endParaRPr lang="es-MX" sz="2800" b="1" spc="-1" dirty="0">
              <a:solidFill>
                <a:schemeClr val="bg1"/>
              </a:solidFill>
              <a:latin typeface="Arial "/>
              <a:ea typeface="DejaVu San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53998" y="938901"/>
            <a:ext cx="66795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En la </a:t>
            </a:r>
            <a:r>
              <a:rPr lang="es-ES" b="1" dirty="0" smtClean="0">
                <a:solidFill>
                  <a:schemeClr val="bg1"/>
                </a:solidFill>
              </a:rPr>
              <a:t>reconstrucción del implante se pueden cometer errores humanos, que afectan todo le tratamiento del paciente, tales como:</a:t>
            </a:r>
            <a:endParaRPr lang="es-ES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dirty="0">
                <a:solidFill>
                  <a:schemeClr val="bg1"/>
                </a:solidFill>
              </a:rPr>
              <a:t>Reconstruir erróneamente la posición de las fuentes ficticias a partir de las </a:t>
            </a:r>
            <a:r>
              <a:rPr lang="es-UY" dirty="0" smtClean="0">
                <a:solidFill>
                  <a:schemeClr val="bg1"/>
                </a:solidFill>
              </a:rPr>
              <a:t>imágenes</a:t>
            </a:r>
            <a:r>
              <a:rPr lang="es-ES" dirty="0" smtClean="0">
                <a:solidFill>
                  <a:schemeClr val="bg1"/>
                </a:solidFill>
              </a:rPr>
              <a:t>,</a:t>
            </a:r>
            <a:endParaRPr lang="es-E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dirty="0">
                <a:solidFill>
                  <a:schemeClr val="bg1"/>
                </a:solidFill>
              </a:rPr>
              <a:t>Error en la reconstrucción de la posición de los implantes a partir de las imágenes </a:t>
            </a:r>
            <a:r>
              <a:rPr lang="es-UY" dirty="0" smtClean="0">
                <a:solidFill>
                  <a:schemeClr val="bg1"/>
                </a:solidFill>
              </a:rPr>
              <a:t>tomadas.</a:t>
            </a:r>
            <a:r>
              <a:rPr lang="es-UY" dirty="0" smtClean="0">
                <a:solidFill>
                  <a:schemeClr val="bg1"/>
                </a:solidFill>
                <a:hlinkClick r:id="rId2"/>
              </a:rPr>
              <a:t> </a:t>
            </a:r>
            <a:endParaRPr lang="es-ES" dirty="0" smtClean="0">
              <a:solidFill>
                <a:schemeClr val="bg1"/>
              </a:solidFill>
            </a:endParaRPr>
          </a:p>
        </p:txBody>
      </p:sp>
      <p:pic>
        <p:nvPicPr>
          <p:cNvPr id="8" name="Picture 4" descr="brachyplanningorth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14"/>
          <a:stretch>
            <a:fillRect/>
          </a:stretch>
        </p:blipFill>
        <p:spPr bwMode="auto">
          <a:xfrm>
            <a:off x="251520" y="2998573"/>
            <a:ext cx="5214167" cy="18054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erv_01s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592" y="862719"/>
            <a:ext cx="2310408" cy="140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0" r="14315" b="16667"/>
          <a:stretch/>
        </p:blipFill>
        <p:spPr bwMode="auto">
          <a:xfrm>
            <a:off x="6444208" y="3787684"/>
            <a:ext cx="2160240" cy="132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3514" r="8631" b="11648"/>
          <a:stretch/>
        </p:blipFill>
        <p:spPr bwMode="auto">
          <a:xfrm>
            <a:off x="5868144" y="2625756"/>
            <a:ext cx="3096344" cy="116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321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489" t="43282" r="27951" b="10781"/>
          <a:stretch/>
        </p:blipFill>
        <p:spPr>
          <a:xfrm>
            <a:off x="6228184" y="1653648"/>
            <a:ext cx="2830500" cy="24302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11560" y="1653648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Los errores en esta etapa generalmente afecta todo el tratamiento de un pacientes. Son errores que tienen carácter programáticos.</a:t>
            </a:r>
            <a:endParaRPr lang="es-UY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79512" y="19966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</a:t>
            </a:r>
            <a:r>
              <a:rPr lang="es-UY" sz="2800" b="1" spc="-1" dirty="0">
                <a:solidFill>
                  <a:schemeClr val="bg1"/>
                </a:solidFill>
                <a:latin typeface="Arial "/>
                <a:ea typeface="DejaVu Sans"/>
              </a:rPr>
              <a:t>la </a:t>
            </a:r>
            <a:r>
              <a:rPr lang="es-UY" sz="28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definición </a:t>
            </a:r>
            <a:r>
              <a:rPr lang="es-UY" sz="2800" b="1" spc="-1" dirty="0">
                <a:solidFill>
                  <a:schemeClr val="bg1"/>
                </a:solidFill>
                <a:latin typeface="Arial "/>
                <a:ea typeface="DejaVu Sans"/>
              </a:rPr>
              <a:t>de volúmenes y puntos de </a:t>
            </a:r>
            <a:r>
              <a:rPr lang="es-UY" sz="28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interés.</a:t>
            </a:r>
            <a:endParaRPr lang="es-MX" sz="2800" b="1" spc="-1" dirty="0">
              <a:solidFill>
                <a:schemeClr val="bg1"/>
              </a:solidFill>
              <a:latin typeface="Arial 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442496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73075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La </a:t>
            </a:r>
            <a:r>
              <a:rPr lang="es-ES" sz="2000" b="1" dirty="0" smtClean="0">
                <a:solidFill>
                  <a:schemeClr val="bg1"/>
                </a:solidFill>
              </a:rPr>
              <a:t>definición de volúmenes y puntos de interés </a:t>
            </a:r>
            <a:r>
              <a:rPr lang="es-ES" sz="2000" dirty="0" smtClean="0">
                <a:solidFill>
                  <a:schemeClr val="bg1"/>
                </a:solidFill>
              </a:rPr>
              <a:t>es la </a:t>
            </a:r>
            <a:r>
              <a:rPr lang="es-ES" sz="2000" dirty="0" err="1" smtClean="0">
                <a:solidFill>
                  <a:schemeClr val="bg1"/>
                </a:solidFill>
              </a:rPr>
              <a:t>subetapa</a:t>
            </a:r>
            <a:r>
              <a:rPr lang="es-ES" sz="2000" dirty="0" smtClean="0">
                <a:solidFill>
                  <a:schemeClr val="bg1"/>
                </a:solidFill>
              </a:rPr>
              <a:t> del proceso en la cual se define los volúmenes de tratamiento (primario y secundario) y los órganos de riesgo involucrados. En esta </a:t>
            </a:r>
            <a:r>
              <a:rPr lang="es-ES" sz="2000" dirty="0" err="1" smtClean="0">
                <a:solidFill>
                  <a:schemeClr val="bg1"/>
                </a:solidFill>
              </a:rPr>
              <a:t>subetapa</a:t>
            </a:r>
            <a:r>
              <a:rPr lang="es-ES" sz="2000" dirty="0" smtClean="0">
                <a:solidFill>
                  <a:schemeClr val="bg1"/>
                </a:solidFill>
              </a:rPr>
              <a:t> se necesita garantizar: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79512" y="19966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</a:t>
            </a:r>
            <a:r>
              <a:rPr lang="es-UY" sz="2400" b="1" spc="-1" dirty="0">
                <a:solidFill>
                  <a:schemeClr val="bg1"/>
                </a:solidFill>
                <a:latin typeface="Arial "/>
                <a:ea typeface="DejaVu Sans"/>
              </a:rPr>
              <a:t>la </a:t>
            </a:r>
            <a:r>
              <a:rPr lang="es-UY" sz="24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definición </a:t>
            </a:r>
            <a:r>
              <a:rPr lang="es-UY" sz="2400" b="1" spc="-1" dirty="0">
                <a:solidFill>
                  <a:schemeClr val="bg1"/>
                </a:solidFill>
                <a:latin typeface="Arial "/>
                <a:ea typeface="DejaVu Sans"/>
              </a:rPr>
              <a:t>de volúmenes y puntos de </a:t>
            </a:r>
            <a:r>
              <a:rPr lang="es-UY" sz="24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interés.</a:t>
            </a:r>
            <a:endParaRPr lang="es-MX" sz="2400" b="1" spc="-1" dirty="0">
              <a:solidFill>
                <a:schemeClr val="bg1"/>
              </a:solidFill>
              <a:latin typeface="Arial "/>
              <a:ea typeface="DejaVu San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48214" r="-1928"/>
          <a:stretch/>
        </p:blipFill>
        <p:spPr>
          <a:xfrm>
            <a:off x="1069396" y="3098509"/>
            <a:ext cx="6238908" cy="195159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5496" y="1733784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sz="1600" dirty="0" smtClean="0">
                <a:hlinkClick r:id="rId3"/>
              </a:rPr>
              <a:t>Buena </a:t>
            </a:r>
            <a:r>
              <a:rPr lang="es-UY" sz="1600" dirty="0">
                <a:hlinkClick r:id="rId3"/>
              </a:rPr>
              <a:t>calidad de las imágenes</a:t>
            </a:r>
            <a:r>
              <a:rPr lang="es-ES" sz="1600" dirty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sz="1600" dirty="0">
                <a:hlinkClick r:id="rId4"/>
              </a:rPr>
              <a:t>Capacitación del Oncólogo Radioterapeuta</a:t>
            </a:r>
            <a:r>
              <a:rPr lang="es-ES" sz="1600" dirty="0" smtClean="0"/>
              <a:t>.</a:t>
            </a:r>
            <a:endParaRPr lang="es-E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sz="1600" dirty="0">
                <a:hlinkClick r:id="rId3"/>
              </a:rPr>
              <a:t>Carga de trabajo </a:t>
            </a:r>
            <a:r>
              <a:rPr lang="es-UY" sz="1600" dirty="0" smtClean="0">
                <a:hlinkClick r:id="rId3"/>
              </a:rPr>
              <a:t>moderada.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sz="1600" dirty="0">
                <a:hlinkClick r:id="rId4"/>
              </a:rPr>
              <a:t>Definición de puntos y volúmenes de interés a partir de protocolos o recomendaciones internacionales (Puntos y volúmenes </a:t>
            </a:r>
            <a:r>
              <a:rPr lang="es-UY" sz="1600" dirty="0" smtClean="0">
                <a:hlinkClick r:id="rId4"/>
              </a:rPr>
              <a:t>ICRU)</a:t>
            </a:r>
            <a:r>
              <a:rPr lang="es-UY" sz="1600" dirty="0" smtClean="0">
                <a:hlinkClick r:id="rId3"/>
              </a:rPr>
              <a:t>. </a:t>
            </a:r>
            <a:endParaRPr lang="es-ES" sz="1600" dirty="0" smtClean="0"/>
          </a:p>
        </p:txBody>
      </p:sp>
    </p:spTree>
    <p:extLst>
      <p:ext uri="{BB962C8B-B14F-4D97-AF65-F5344CB8AC3E}">
        <p14:creationId xmlns:p14="http://schemas.microsoft.com/office/powerpoint/2010/main" val="32207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1"/>
          <p:cNvSpPr/>
          <p:nvPr/>
        </p:nvSpPr>
        <p:spPr>
          <a:xfrm>
            <a:off x="251640" y="51480"/>
            <a:ext cx="6117120" cy="64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3600" b="1" strike="noStrike" spc="-1">
                <a:solidFill>
                  <a:srgbClr val="FFFFFF"/>
                </a:solidFill>
                <a:latin typeface="Arial "/>
                <a:ea typeface="DejaVu Sans"/>
              </a:rPr>
              <a:t>Objetivo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194" name="Content Placeholder 2"/>
          <p:cNvSpPr/>
          <p:nvPr/>
        </p:nvSpPr>
        <p:spPr>
          <a:xfrm>
            <a:off x="180000" y="699480"/>
            <a:ext cx="8781120" cy="363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39480">
              <a:lnSpc>
                <a:spcPct val="100000"/>
              </a:lnSpc>
              <a:buClr>
                <a:schemeClr val="bg1"/>
              </a:buClr>
              <a:buFont typeface="Arial"/>
              <a:buChar char="•"/>
            </a:pPr>
            <a:r>
              <a:rPr lang="es-ES" sz="2600" b="1" strike="noStrike" spc="-1" dirty="0" smtClean="0">
                <a:solidFill>
                  <a:srgbClr val="FFFFFF"/>
                </a:solidFill>
                <a:latin typeface="Arial "/>
                <a:ea typeface="DejaVu Sans"/>
              </a:rPr>
              <a:t>Conocer los requisitos que deben cumplirse para garantizar la protección radiológica del paciente </a:t>
            </a:r>
            <a:r>
              <a:rPr lang="es-ES" sz="2600" b="1" spc="-1" dirty="0">
                <a:solidFill>
                  <a:srgbClr val="FFFFFF"/>
                </a:solidFill>
                <a:latin typeface="Arial "/>
                <a:ea typeface="DejaVu Sans"/>
              </a:rPr>
              <a:t>durante </a:t>
            </a:r>
            <a:r>
              <a:rPr lang="es-ES" sz="2600" b="1" spc="-1" dirty="0" smtClean="0">
                <a:solidFill>
                  <a:srgbClr val="FFFFFF"/>
                </a:solidFill>
                <a:latin typeface="Arial "/>
                <a:ea typeface="DejaVu Sans"/>
              </a:rPr>
              <a:t>el proceso de </a:t>
            </a:r>
            <a:r>
              <a:rPr lang="es-ES" sz="2600" b="1" spc="-1" dirty="0" err="1" smtClean="0">
                <a:solidFill>
                  <a:srgbClr val="FFFFFF"/>
                </a:solidFill>
                <a:latin typeface="Arial "/>
                <a:ea typeface="DejaVu Sans"/>
              </a:rPr>
              <a:t>Braquiterapia</a:t>
            </a:r>
            <a:r>
              <a:rPr lang="es-ES" sz="2600" b="1" spc="-1" dirty="0" smtClean="0">
                <a:solidFill>
                  <a:srgbClr val="FFFFFF"/>
                </a:solidFill>
                <a:latin typeface="Arial "/>
                <a:ea typeface="DejaVu Sans"/>
              </a:rPr>
              <a:t>.</a:t>
            </a:r>
            <a:endParaRPr lang="es-ES" sz="2600" b="1" spc="-1" dirty="0">
              <a:solidFill>
                <a:srgbClr val="FFFFFF"/>
              </a:solidFill>
              <a:latin typeface="Arial "/>
              <a:ea typeface="DejaVu Sans"/>
            </a:endParaRPr>
          </a:p>
        </p:txBody>
      </p:sp>
      <p:sp>
        <p:nvSpPr>
          <p:cNvPr id="195" name="Slide Number Placeholder 3"/>
          <p:cNvSpPr/>
          <p:nvPr/>
        </p:nvSpPr>
        <p:spPr>
          <a:xfrm>
            <a:off x="8472600" y="4862160"/>
            <a:ext cx="506160" cy="21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1EBA8096-F542-45C3-9BBC-DD43A1FB7ED3}" type="slidenum">
              <a:rPr lang="en-US" sz="1000" b="0" strike="noStrike" spc="-1">
                <a:solidFill>
                  <a:srgbClr val="3366CC"/>
                </a:solidFill>
                <a:latin typeface="Arial"/>
                <a:ea typeface="DejaVu Sans"/>
              </a:rPr>
              <a:t>2</a:t>
            </a:fld>
            <a:endParaRPr lang="en-GB" sz="1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04304" y="1149588"/>
            <a:ext cx="49717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En la </a:t>
            </a:r>
            <a:r>
              <a:rPr lang="es-ES" b="1" dirty="0" smtClean="0">
                <a:solidFill>
                  <a:schemeClr val="bg1"/>
                </a:solidFill>
              </a:rPr>
              <a:t>definición de volúmenes se pueden cometer errores humanos, que afectan todo le tratamiento del paciente, tales como:</a:t>
            </a:r>
            <a:endParaRPr lang="es-ES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dirty="0">
                <a:solidFill>
                  <a:schemeClr val="bg1"/>
                </a:solidFill>
              </a:rPr>
              <a:t>Cometer errores al definir los volúmenes de tratamiento prescritos y órganos de riesgo a partir de las imágenes</a:t>
            </a:r>
            <a:r>
              <a:rPr lang="es-ES" dirty="0" smtClean="0">
                <a:solidFill>
                  <a:schemeClr val="bg1"/>
                </a:solidFill>
              </a:rPr>
              <a:t>,</a:t>
            </a:r>
            <a:endParaRPr lang="es-E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dirty="0">
                <a:solidFill>
                  <a:schemeClr val="bg1"/>
                </a:solidFill>
              </a:rPr>
              <a:t>Cometer errores al ubicar los puntos de interés a partir de las imágenes (por ejemplo: puntos A y B, o puntos del trapecio </a:t>
            </a:r>
            <a:r>
              <a:rPr lang="es-UY" dirty="0" smtClean="0">
                <a:solidFill>
                  <a:schemeClr val="bg1"/>
                </a:solidFill>
              </a:rPr>
              <a:t>linfático).</a:t>
            </a:r>
            <a:r>
              <a:rPr lang="es-UY" dirty="0" smtClean="0">
                <a:solidFill>
                  <a:schemeClr val="bg1"/>
                </a:solidFill>
                <a:hlinkClick r:id="rId2"/>
              </a:rPr>
              <a:t> </a:t>
            </a:r>
            <a:endParaRPr lang="es-ES" dirty="0" smtClean="0">
              <a:solidFill>
                <a:schemeClr val="bg1"/>
              </a:solidFill>
            </a:endParaRPr>
          </a:p>
        </p:txBody>
      </p:sp>
      <p:pic>
        <p:nvPicPr>
          <p:cNvPr id="9" name="Picture 4" descr="cerv_01s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509" y="573528"/>
            <a:ext cx="1928491" cy="116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179512" y="19966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</a:t>
            </a:r>
            <a:r>
              <a:rPr lang="es-UY" sz="2800" b="1" spc="-1" dirty="0">
                <a:solidFill>
                  <a:schemeClr val="bg1"/>
                </a:solidFill>
                <a:latin typeface="Arial "/>
                <a:ea typeface="DejaVu Sans"/>
              </a:rPr>
              <a:t>la </a:t>
            </a:r>
            <a:r>
              <a:rPr lang="es-UY" sz="28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definición </a:t>
            </a:r>
            <a:r>
              <a:rPr lang="es-UY" sz="2800" b="1" spc="-1" dirty="0">
                <a:solidFill>
                  <a:schemeClr val="bg1"/>
                </a:solidFill>
                <a:latin typeface="Arial "/>
                <a:ea typeface="DejaVu Sans"/>
              </a:rPr>
              <a:t>de volúmenes y puntos de </a:t>
            </a:r>
            <a:r>
              <a:rPr lang="es-UY" sz="28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interés.</a:t>
            </a:r>
            <a:endParaRPr lang="es-MX" sz="2800" b="1" spc="-1" dirty="0">
              <a:solidFill>
                <a:schemeClr val="bg1"/>
              </a:solidFill>
              <a:latin typeface="Arial "/>
              <a:ea typeface="DejaVu Sans"/>
            </a:endParaRPr>
          </a:p>
        </p:txBody>
      </p:sp>
      <p:pic>
        <p:nvPicPr>
          <p:cNvPr id="13" name="Picture 13" descr="brachyp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3"/>
          <a:stretch>
            <a:fillRect/>
          </a:stretch>
        </p:blipFill>
        <p:spPr>
          <a:xfrm>
            <a:off x="5138588" y="1742499"/>
            <a:ext cx="3797300" cy="32004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103419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9512" y="19966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la “Planificación del </a:t>
            </a:r>
            <a:r>
              <a:rPr lang="es-ES" sz="28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tratamiento”</a:t>
            </a:r>
            <a:r>
              <a:rPr lang="es-ES" sz="2800" b="1" spc="-1" dirty="0" smtClean="0">
                <a:solidFill>
                  <a:schemeClr val="bg1"/>
                </a:solidFill>
                <a:latin typeface="Arial "/>
              </a:rPr>
              <a:t> en </a:t>
            </a:r>
            <a:r>
              <a:rPr lang="es-ES" sz="28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BT</a:t>
            </a:r>
            <a:endParaRPr lang="es-MX" sz="28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489" t="43282" r="27951" b="10781"/>
          <a:stretch/>
        </p:blipFill>
        <p:spPr>
          <a:xfrm>
            <a:off x="5627452" y="1064536"/>
            <a:ext cx="3265029" cy="280335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93836" y="1869672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Los errores en esta etapa generalmente afecta todo el tratamiento de un pacientes. Son errores que tienen carácter programáticos.</a:t>
            </a:r>
            <a:endParaRPr lang="es-UY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209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2008" y="973053"/>
            <a:ext cx="56521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La </a:t>
            </a:r>
            <a:r>
              <a:rPr lang="es-ES" sz="2000" b="1" dirty="0" smtClean="0">
                <a:solidFill>
                  <a:schemeClr val="bg1"/>
                </a:solidFill>
              </a:rPr>
              <a:t>Planificación del tratamiento </a:t>
            </a:r>
            <a:r>
              <a:rPr lang="es-ES" sz="2000" dirty="0" smtClean="0">
                <a:solidFill>
                  <a:schemeClr val="bg1"/>
                </a:solidFill>
              </a:rPr>
              <a:t>es la </a:t>
            </a:r>
            <a:r>
              <a:rPr lang="es-ES" sz="2000" dirty="0" err="1" smtClean="0">
                <a:solidFill>
                  <a:schemeClr val="bg1"/>
                </a:solidFill>
              </a:rPr>
              <a:t>subetapa</a:t>
            </a:r>
            <a:r>
              <a:rPr lang="es-ES" sz="2000" dirty="0" smtClean="0">
                <a:solidFill>
                  <a:schemeClr val="bg1"/>
                </a:solidFill>
              </a:rPr>
              <a:t> del proceso, en la cual se realizan los cálculos del plan, introduciendo todos los datos de la prescripción en el TPS y utilizando los recursos del mismos para optimizar la dosis que será administrada a los pacientes. En esta </a:t>
            </a:r>
            <a:r>
              <a:rPr lang="es-ES" sz="2000" dirty="0" err="1" smtClean="0">
                <a:solidFill>
                  <a:schemeClr val="bg1"/>
                </a:solidFill>
              </a:rPr>
              <a:t>subetapas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smtClean="0">
                <a:solidFill>
                  <a:schemeClr val="bg1"/>
                </a:solidFill>
              </a:rPr>
              <a:t>se necesita garantizar: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5496" y="3315637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UY" sz="1800" dirty="0" smtClean="0">
                <a:hlinkClick r:id="rId2"/>
              </a:rPr>
              <a:t>Capacitación </a:t>
            </a:r>
            <a:r>
              <a:rPr lang="es-UY" sz="1800" dirty="0">
                <a:hlinkClick r:id="rId2"/>
              </a:rPr>
              <a:t>del </a:t>
            </a:r>
            <a:r>
              <a:rPr lang="es-UY" sz="1800" dirty="0" smtClean="0">
                <a:hlinkClick r:id="rId2"/>
              </a:rPr>
              <a:t>Físico Médico</a:t>
            </a:r>
            <a:r>
              <a:rPr lang="es-ES" sz="1800" dirty="0" smtClean="0"/>
              <a:t>.</a:t>
            </a:r>
            <a:endParaRPr lang="es-ES" sz="1800" dirty="0"/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UY" sz="1800" dirty="0">
                <a:hlinkClick r:id="rId3"/>
              </a:rPr>
              <a:t>Carga de trabajo </a:t>
            </a:r>
            <a:r>
              <a:rPr lang="es-UY" sz="1800" dirty="0" smtClean="0">
                <a:hlinkClick r:id="rId3"/>
              </a:rPr>
              <a:t>moderada.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UY" sz="1800" dirty="0" smtClean="0">
                <a:hlinkClick r:id="rId3"/>
              </a:rPr>
              <a:t>Procedimientos para uso del TPS y manejo de protocolos para la planificación. </a:t>
            </a:r>
            <a:endParaRPr lang="es-ES" sz="1800" dirty="0" smtClean="0"/>
          </a:p>
        </p:txBody>
      </p:sp>
      <p:sp>
        <p:nvSpPr>
          <p:cNvPr id="6" name="CuadroTexto 5"/>
          <p:cNvSpPr txBox="1"/>
          <p:nvPr/>
        </p:nvSpPr>
        <p:spPr>
          <a:xfrm>
            <a:off x="179512" y="19966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la “Planificación del </a:t>
            </a:r>
            <a:r>
              <a:rPr lang="es-ES" sz="28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tratamiento”</a:t>
            </a:r>
            <a:r>
              <a:rPr lang="es-ES" sz="2800" b="1" spc="-1" dirty="0" smtClean="0">
                <a:solidFill>
                  <a:schemeClr val="bg1"/>
                </a:solidFill>
                <a:latin typeface="Arial "/>
              </a:rPr>
              <a:t> en </a:t>
            </a:r>
            <a:r>
              <a:rPr lang="es-ES" sz="28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BT</a:t>
            </a:r>
            <a:endParaRPr lang="es-MX" sz="28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r="21327" b="4585"/>
          <a:stretch/>
        </p:blipFill>
        <p:spPr>
          <a:xfrm>
            <a:off x="6003770" y="3144726"/>
            <a:ext cx="2312646" cy="1998774"/>
          </a:xfrm>
          <a:prstGeom prst="rect">
            <a:avLst/>
          </a:prstGeom>
        </p:spPr>
      </p:pic>
      <p:pic>
        <p:nvPicPr>
          <p:cNvPr id="8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8184" y="625987"/>
            <a:ext cx="2524336" cy="2361068"/>
          </a:xfrm>
          <a:prstGeom prst="rect">
            <a:avLst/>
          </a:prstGeom>
          <a:ln w="57150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952632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5496" y="789552"/>
            <a:ext cx="518457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En la </a:t>
            </a:r>
            <a:r>
              <a:rPr lang="es-ES" b="1" dirty="0" smtClean="0">
                <a:solidFill>
                  <a:schemeClr val="bg1"/>
                </a:solidFill>
              </a:rPr>
              <a:t>Planificación se pueden cometer errores humanos, que afectan todo le tratamiento del paciente, tales como:</a:t>
            </a:r>
            <a:endParaRPr lang="es-ES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sz="2000" dirty="0">
                <a:solidFill>
                  <a:schemeClr val="bg1"/>
                </a:solidFill>
              </a:rPr>
              <a:t>Transcribir erróneamente los datos de </a:t>
            </a:r>
            <a:r>
              <a:rPr lang="es-UY" sz="2000" dirty="0" smtClean="0">
                <a:solidFill>
                  <a:schemeClr val="bg1"/>
                </a:solidFill>
              </a:rPr>
              <a:t>la prescripción </a:t>
            </a:r>
            <a:r>
              <a:rPr lang="es-UY" sz="2000" dirty="0">
                <a:solidFill>
                  <a:schemeClr val="bg1"/>
                </a:solidFill>
              </a:rPr>
              <a:t>(por ejemplo, la </a:t>
            </a:r>
            <a:r>
              <a:rPr lang="es-UY" sz="2000" dirty="0" smtClean="0">
                <a:solidFill>
                  <a:schemeClr val="bg1"/>
                </a:solidFill>
              </a:rPr>
              <a:t>dosis, </a:t>
            </a:r>
            <a:r>
              <a:rPr lang="es-UY" sz="2000" dirty="0">
                <a:solidFill>
                  <a:schemeClr val="bg1"/>
                </a:solidFill>
              </a:rPr>
              <a:t>las fracciones, los volúmenes a irradiar o proteger </a:t>
            </a:r>
            <a:r>
              <a:rPr lang="es-UY" sz="2000" dirty="0" smtClean="0">
                <a:solidFill>
                  <a:schemeClr val="bg1"/>
                </a:solidFill>
              </a:rPr>
              <a:t>técnica </a:t>
            </a:r>
            <a:r>
              <a:rPr lang="es-UY" sz="2000" dirty="0">
                <a:solidFill>
                  <a:schemeClr val="bg1"/>
                </a:solidFill>
              </a:rPr>
              <a:t>a </a:t>
            </a:r>
            <a:r>
              <a:rPr lang="es-UY" sz="2000" dirty="0" smtClean="0">
                <a:solidFill>
                  <a:schemeClr val="bg1"/>
                </a:solidFill>
              </a:rPr>
              <a:t>emplear, etc.)</a:t>
            </a:r>
            <a:r>
              <a:rPr lang="es-UY" sz="2000" dirty="0">
                <a:solidFill>
                  <a:schemeClr val="bg1"/>
                </a:solidFill>
              </a:rPr>
              <a:t> </a:t>
            </a:r>
            <a:r>
              <a:rPr lang="es-ES" sz="2000" dirty="0" smtClean="0">
                <a:solidFill>
                  <a:schemeClr val="bg1"/>
                </a:solidFill>
              </a:rPr>
              <a:t>,</a:t>
            </a:r>
            <a:endParaRPr lang="es-E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sz="2000" dirty="0">
                <a:solidFill>
                  <a:schemeClr val="bg1"/>
                </a:solidFill>
              </a:rPr>
              <a:t>Planificación hecha erróneamente sobre los datos de un paciente equivocado</a:t>
            </a:r>
            <a:r>
              <a:rPr lang="es-UY" sz="20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sz="2000" dirty="0">
                <a:solidFill>
                  <a:schemeClr val="bg1"/>
                </a:solidFill>
              </a:rPr>
              <a:t>Error en la ubicación de los puntos de dosis para optimización (por ejemplo ubicación errónea de los puntos de dosis alrededor de un cilindro vaginal</a:t>
            </a:r>
            <a:r>
              <a:rPr lang="es-UY" sz="2000" dirty="0" smtClean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79512" y="19966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la “Planificación del </a:t>
            </a:r>
            <a:r>
              <a:rPr lang="es-ES" sz="28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tratamiento”</a:t>
            </a:r>
            <a:r>
              <a:rPr lang="es-ES" sz="2800" b="1" spc="-1" dirty="0" smtClean="0">
                <a:solidFill>
                  <a:schemeClr val="bg1"/>
                </a:solidFill>
                <a:latin typeface="Arial "/>
              </a:rPr>
              <a:t> en </a:t>
            </a:r>
            <a:r>
              <a:rPr lang="es-ES" sz="28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BT</a:t>
            </a:r>
            <a:endParaRPr lang="es-MX" sz="2800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21327" b="4585"/>
          <a:stretch/>
        </p:blipFill>
        <p:spPr>
          <a:xfrm>
            <a:off x="6228184" y="893542"/>
            <a:ext cx="2736304" cy="236493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3" y="3593842"/>
            <a:ext cx="3897621" cy="149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38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04304" y="1205046"/>
            <a:ext cx="619588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En la </a:t>
            </a:r>
            <a:r>
              <a:rPr lang="es-ES" b="1" dirty="0" smtClean="0">
                <a:solidFill>
                  <a:schemeClr val="bg1"/>
                </a:solidFill>
              </a:rPr>
              <a:t>Planificación se pueden cometer errores humanos, que afectan todo le tratamiento del paciente, tales como:</a:t>
            </a:r>
            <a:endParaRPr lang="es-ES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sz="2000" dirty="0">
                <a:solidFill>
                  <a:schemeClr val="bg1"/>
                </a:solidFill>
              </a:rPr>
              <a:t>Errores en la ubicación de los puntos de </a:t>
            </a:r>
            <a:r>
              <a:rPr lang="es-UY" sz="2000" dirty="0" smtClean="0">
                <a:solidFill>
                  <a:schemeClr val="bg1"/>
                </a:solidFill>
              </a:rPr>
              <a:t>normalización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sz="2000" dirty="0" smtClean="0">
                <a:solidFill>
                  <a:schemeClr val="bg1"/>
                </a:solidFill>
              </a:rPr>
              <a:t>Introducir </a:t>
            </a:r>
            <a:r>
              <a:rPr lang="es-UY" sz="2000" dirty="0">
                <a:solidFill>
                  <a:schemeClr val="bg1"/>
                </a:solidFill>
              </a:rPr>
              <a:t>un valor erróneo de la dosis total o del fraccionamiento, en el módulo de asignación de la prescripción del TPS</a:t>
            </a:r>
            <a:r>
              <a:rPr lang="es-ES" sz="2000" dirty="0" smtClean="0">
                <a:solidFill>
                  <a:schemeClr val="bg1"/>
                </a:solidFill>
              </a:rPr>
              <a:t>,</a:t>
            </a:r>
            <a:endParaRPr lang="es-E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UY" sz="2000" dirty="0">
                <a:solidFill>
                  <a:schemeClr val="bg1"/>
                </a:solidFill>
              </a:rPr>
              <a:t>Errores en el calculo del tiempo de tratamiento (por ejemplo por un error del TPS</a:t>
            </a:r>
            <a:r>
              <a:rPr lang="es-UY" sz="2000" dirty="0" smtClean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79512" y="19966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la “Planificación del </a:t>
            </a:r>
            <a:r>
              <a:rPr lang="es-ES" sz="28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tratamiento”</a:t>
            </a:r>
            <a:r>
              <a:rPr lang="es-ES" sz="2800" b="1" spc="-1" dirty="0" smtClean="0">
                <a:solidFill>
                  <a:schemeClr val="bg1"/>
                </a:solidFill>
                <a:latin typeface="Arial "/>
              </a:rPr>
              <a:t> en </a:t>
            </a:r>
            <a:r>
              <a:rPr lang="es-ES" sz="2800" b="1" spc="-1" dirty="0" smtClean="0">
                <a:solidFill>
                  <a:schemeClr val="bg1"/>
                </a:solidFill>
                <a:latin typeface="Arial "/>
                <a:ea typeface="DejaVu Sans"/>
              </a:rPr>
              <a:t>BT</a:t>
            </a:r>
            <a:endParaRPr lang="es-MX" sz="2800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21327" b="4585"/>
          <a:stretch/>
        </p:blipFill>
        <p:spPr>
          <a:xfrm>
            <a:off x="6537028" y="768033"/>
            <a:ext cx="2499468" cy="216024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67544" y="84355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Continuación</a:t>
            </a:r>
            <a:endParaRPr lang="es-UY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97773"/>
            <a:ext cx="2808312" cy="155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305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489" t="43282" r="27951" b="10781"/>
          <a:stretch/>
        </p:blipFill>
        <p:spPr>
          <a:xfrm>
            <a:off x="5814138" y="1653648"/>
            <a:ext cx="2122875" cy="24302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5536" y="1653648"/>
            <a:ext cx="52025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Los errores en esta etapa generalmente afecta una de las sesiones de tratamiento. Son errores que tienen carácter episódicos.</a:t>
            </a:r>
          </a:p>
          <a:p>
            <a:r>
              <a:rPr lang="es-ES" dirty="0">
                <a:solidFill>
                  <a:schemeClr val="bg1"/>
                </a:solidFill>
              </a:rPr>
              <a:t>En tratamientos de una única aplicación tienen carácter programático y afectan todo el tratamiento de un paciente.</a:t>
            </a:r>
            <a:endParaRPr lang="es-UY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634" y="87474"/>
            <a:ext cx="6588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“Transferencia de los resultados de la planificación” </a:t>
            </a:r>
            <a:endParaRPr lang="es-MX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81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9512" y="967680"/>
            <a:ext cx="5490610" cy="311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</a:rPr>
              <a:t>La </a:t>
            </a:r>
            <a:r>
              <a:rPr lang="es-ES" sz="1500" b="1" dirty="0">
                <a:solidFill>
                  <a:schemeClr val="bg1"/>
                </a:solidFill>
              </a:rPr>
              <a:t>transferencia de los resultados de la planificación </a:t>
            </a:r>
            <a:r>
              <a:rPr lang="es-ES" sz="1500" dirty="0">
                <a:solidFill>
                  <a:schemeClr val="bg1"/>
                </a:solidFill>
              </a:rPr>
              <a:t>es la </a:t>
            </a:r>
            <a:r>
              <a:rPr lang="es-ES" sz="1500" dirty="0" err="1">
                <a:solidFill>
                  <a:schemeClr val="bg1"/>
                </a:solidFill>
              </a:rPr>
              <a:t>subetapa</a:t>
            </a:r>
            <a:r>
              <a:rPr lang="es-ES" sz="1500" dirty="0">
                <a:solidFill>
                  <a:schemeClr val="bg1"/>
                </a:solidFill>
              </a:rPr>
              <a:t> previa a la ejecución del tratamiento en la cual se envían los resultados del plan de tratamiento desde el planificador hasta el equipo de tratamiento. En esta </a:t>
            </a:r>
            <a:r>
              <a:rPr lang="es-ES" sz="1500" dirty="0" err="1">
                <a:solidFill>
                  <a:schemeClr val="bg1"/>
                </a:solidFill>
              </a:rPr>
              <a:t>subetapas</a:t>
            </a:r>
            <a:r>
              <a:rPr lang="es-ES" sz="1500" dirty="0">
                <a:solidFill>
                  <a:schemeClr val="bg1"/>
                </a:solidFill>
              </a:rPr>
              <a:t> se necesita garantizar: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ES" sz="1350" dirty="0">
                <a:solidFill>
                  <a:schemeClr val="bg1"/>
                </a:solidFill>
              </a:rPr>
              <a:t>Controles de calidad que verifiquen diariamente la correcta transferencia de los datos desde el TPS hasta el panel de control del equipo.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UY" sz="1350" dirty="0">
                <a:solidFill>
                  <a:schemeClr val="bg1"/>
                </a:solidFill>
                <a:hlinkClick r:id="rId2"/>
              </a:rPr>
              <a:t>Carga de trabajo moderada que permita trabajar sin interferencias al realizar esta tarea.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UY" sz="1350" dirty="0">
                <a:solidFill>
                  <a:schemeClr val="bg1"/>
                </a:solidFill>
                <a:hlinkClick r:id="rId3"/>
              </a:rPr>
              <a:t>Planillas para el registro y reporte de información del tratamiento</a:t>
            </a:r>
            <a:r>
              <a:rPr lang="es-UY" sz="1350" dirty="0">
                <a:solidFill>
                  <a:schemeClr val="bg1"/>
                </a:solidFill>
              </a:rPr>
              <a:t>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UY" sz="1350" dirty="0">
                <a:solidFill>
                  <a:schemeClr val="bg1"/>
                </a:solidFill>
                <a:hlinkClick r:id="rId2"/>
              </a:rPr>
              <a:t>Capacitación del físico o </a:t>
            </a:r>
            <a:r>
              <a:rPr lang="es-UY" sz="1350" dirty="0" err="1">
                <a:solidFill>
                  <a:schemeClr val="bg1"/>
                </a:solidFill>
                <a:hlinkClick r:id="rId2"/>
              </a:rPr>
              <a:t>dosimetrista</a:t>
            </a:r>
            <a:r>
              <a:rPr lang="es-UY" sz="1350" dirty="0">
                <a:solidFill>
                  <a:schemeClr val="bg1"/>
                </a:solidFill>
                <a:hlinkClick r:id="rId2"/>
              </a:rPr>
              <a:t> que realiza la tarea.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UY" sz="1350" dirty="0">
                <a:solidFill>
                  <a:schemeClr val="bg1"/>
                </a:solidFill>
                <a:hlinkClick r:id="rId2"/>
              </a:rPr>
              <a:t>Existencia de procedimientos o protocolos para realizar la transferencia de los planes de tratamiento.  </a:t>
            </a:r>
            <a:endParaRPr lang="es-ES" sz="1350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277634" y="87474"/>
            <a:ext cx="6588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“Transferencia de los resultados de la planificación” </a:t>
            </a:r>
            <a:endParaRPr lang="es-MX" sz="2100" dirty="0">
              <a:solidFill>
                <a:schemeClr val="bg1"/>
              </a:solidFill>
            </a:endParaRPr>
          </a:p>
        </p:txBody>
      </p:sp>
      <p:pic>
        <p:nvPicPr>
          <p:cNvPr id="11" name="Picture 4" descr="logbo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734" y="848030"/>
            <a:ext cx="1707356" cy="154305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DRbrachycontr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88" y="2949792"/>
            <a:ext cx="2304864" cy="152669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837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9512" y="829826"/>
            <a:ext cx="56177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En la </a:t>
            </a:r>
            <a:r>
              <a:rPr lang="es-ES" b="1" dirty="0">
                <a:solidFill>
                  <a:schemeClr val="bg1"/>
                </a:solidFill>
              </a:rPr>
              <a:t>transferencia de los resultados de la planificación pueden ocurrir errores humanos y fallos de equipos que afectan todo le tratamiento del paciente, tales como:</a:t>
            </a:r>
            <a:endParaRPr lang="es-ES" dirty="0">
              <a:solidFill>
                <a:schemeClr val="bg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UY" dirty="0">
                <a:solidFill>
                  <a:schemeClr val="bg1"/>
                </a:solidFill>
              </a:rPr>
              <a:t>Error en el registro de los resultados de la planificación en el plan de tratamiento elaborado</a:t>
            </a:r>
            <a:r>
              <a:rPr lang="es-ES" dirty="0">
                <a:solidFill>
                  <a:schemeClr val="bg1"/>
                </a:solidFill>
              </a:rPr>
              <a:t>,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UY" dirty="0">
                <a:solidFill>
                  <a:schemeClr val="bg1"/>
                </a:solidFill>
              </a:rPr>
              <a:t>Fallo al transferir los resultados de la planificación a la hoja el plan de tratamiento.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UY" dirty="0">
                <a:solidFill>
                  <a:schemeClr val="bg1"/>
                </a:solidFill>
              </a:rPr>
              <a:t>Error al introducir, de forma manual, los resultados de la planificación en el panel de control del equipo de </a:t>
            </a:r>
            <a:r>
              <a:rPr lang="es-UY" dirty="0" err="1">
                <a:solidFill>
                  <a:schemeClr val="bg1"/>
                </a:solidFill>
              </a:rPr>
              <a:t>braquiterapia</a:t>
            </a:r>
            <a:r>
              <a:rPr lang="es-UY" dirty="0">
                <a:solidFill>
                  <a:schemeClr val="bg1"/>
                </a:solidFill>
              </a:rPr>
              <a:t>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UY" dirty="0">
                <a:solidFill>
                  <a:schemeClr val="bg1"/>
                </a:solidFill>
              </a:rPr>
              <a:t>Transferir erróneamente los resultados de la planificación a la hoja el plan de tratamiento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277634" y="87474"/>
            <a:ext cx="6588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“Transferencia de los resultados de la planificación” </a:t>
            </a:r>
            <a:endParaRPr lang="es-MX" sz="2100" dirty="0">
              <a:solidFill>
                <a:schemeClr val="bg1"/>
              </a:solidFill>
            </a:endParaRPr>
          </a:p>
        </p:txBody>
      </p:sp>
      <p:pic>
        <p:nvPicPr>
          <p:cNvPr id="14" name="Picture 4" descr="logbo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879" y="848031"/>
            <a:ext cx="1429211" cy="1291672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DRbrachycontr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56" y="2949793"/>
            <a:ext cx="2201396" cy="1458162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344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77634" y="87474"/>
            <a:ext cx="6588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“Administración del tratamiento” </a:t>
            </a:r>
            <a:endParaRPr lang="es-MX" sz="21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2678" t="34979" r="14481" b="26295"/>
          <a:stretch/>
        </p:blipFill>
        <p:spPr>
          <a:xfrm>
            <a:off x="6338184" y="1221600"/>
            <a:ext cx="1582188" cy="1048982"/>
          </a:xfrm>
          <a:prstGeom prst="rect">
            <a:avLst/>
          </a:prstGeom>
        </p:spPr>
      </p:pic>
      <p:pic>
        <p:nvPicPr>
          <p:cNvPr id="7" name="Picture 2" descr="gammamed interfa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3" t="11449" r="4497" b="17121"/>
          <a:stretch/>
        </p:blipFill>
        <p:spPr bwMode="auto">
          <a:xfrm>
            <a:off x="6228184" y="3124336"/>
            <a:ext cx="2831558" cy="1843636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124" y="3702142"/>
            <a:ext cx="1890210" cy="141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4"/>
          <p:cNvSpPr txBox="1"/>
          <p:nvPr/>
        </p:nvSpPr>
        <p:spPr>
          <a:xfrm>
            <a:off x="179512" y="717509"/>
            <a:ext cx="55389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En la </a:t>
            </a:r>
            <a:r>
              <a:rPr lang="es-ES" b="1" dirty="0">
                <a:solidFill>
                  <a:schemeClr val="bg1"/>
                </a:solidFill>
              </a:rPr>
              <a:t>administración del tratamiento</a:t>
            </a:r>
            <a:r>
              <a:rPr lang="es-ES" dirty="0">
                <a:solidFill>
                  <a:schemeClr val="bg1"/>
                </a:solidFill>
              </a:rPr>
              <a:t> se cumplen la tareas siguientes: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Recepción de los datos del plan y verificación de que los mismos se han transferido correctamente.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Conexión de los tubos de transferencia según lo planificado.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Chequeos pretratamiento.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Administración de la dosis desde el panel de control.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Verificaciones después del tratamiento. Monitoreo radiológico de la sala.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Extracción del implante.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Registro de los resultados</a:t>
            </a:r>
          </a:p>
        </p:txBody>
      </p:sp>
    </p:spTree>
    <p:extLst>
      <p:ext uri="{BB962C8B-B14F-4D97-AF65-F5344CB8AC3E}">
        <p14:creationId xmlns:p14="http://schemas.microsoft.com/office/powerpoint/2010/main" val="627745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1_0"/>
          <p:cNvSpPr/>
          <p:nvPr/>
        </p:nvSpPr>
        <p:spPr>
          <a:xfrm>
            <a:off x="251640" y="51480"/>
            <a:ext cx="6117120" cy="64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3600" b="1" strike="noStrike" spc="-1">
                <a:solidFill>
                  <a:srgbClr val="FFFFFF"/>
                </a:solidFill>
                <a:latin typeface="Arial "/>
                <a:ea typeface="DejaVu Sans"/>
              </a:rPr>
              <a:t>Contenido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197" name="Content Placeholder 2_0"/>
          <p:cNvSpPr/>
          <p:nvPr/>
        </p:nvSpPr>
        <p:spPr>
          <a:xfrm>
            <a:off x="251640" y="627534"/>
            <a:ext cx="8727120" cy="445134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39480">
              <a:lnSpc>
                <a:spcPct val="100000"/>
              </a:lnSpc>
              <a:buClr>
                <a:schemeClr val="bg1"/>
              </a:buClr>
              <a:buFont typeface="Arial"/>
              <a:buChar char="•"/>
            </a:pPr>
            <a:r>
              <a:rPr lang="es-ES" sz="2200" b="1" spc="-1" dirty="0">
                <a:solidFill>
                  <a:srgbClr val="FFFFFF"/>
                </a:solidFill>
                <a:latin typeface="Arial "/>
              </a:rPr>
              <a:t>Aspectos de seguridad radiológica del paciente que deben ser considerados durante la Prescripción del tratamiento </a:t>
            </a:r>
            <a:r>
              <a:rPr lang="es-ES" sz="2200" b="1" spc="-1" dirty="0" smtClean="0">
                <a:solidFill>
                  <a:srgbClr val="FFFFFF"/>
                </a:solidFill>
                <a:latin typeface="Arial "/>
              </a:rPr>
              <a:t>(intención </a:t>
            </a:r>
            <a:r>
              <a:rPr lang="es-ES" sz="2200" b="1" spc="-1" dirty="0">
                <a:solidFill>
                  <a:srgbClr val="FFFFFF"/>
                </a:solidFill>
                <a:latin typeface="Arial "/>
              </a:rPr>
              <a:t>terapéutica y ejecución del </a:t>
            </a:r>
            <a:r>
              <a:rPr lang="es-ES" sz="2200" b="1" spc="-1" dirty="0" smtClean="0">
                <a:solidFill>
                  <a:srgbClr val="FFFFFF"/>
                </a:solidFill>
                <a:latin typeface="Arial "/>
              </a:rPr>
              <a:t>implante).</a:t>
            </a:r>
            <a:endParaRPr lang="es-ES" sz="2200" b="1" spc="-1" dirty="0">
              <a:solidFill>
                <a:srgbClr val="FFFFFF"/>
              </a:solidFill>
              <a:latin typeface="Arial "/>
            </a:endParaRPr>
          </a:p>
          <a:p>
            <a:pPr marL="343080" indent="-339480">
              <a:lnSpc>
                <a:spcPct val="100000"/>
              </a:lnSpc>
              <a:buClr>
                <a:schemeClr val="bg1"/>
              </a:buClr>
              <a:buFont typeface="Arial"/>
              <a:buChar char="•"/>
            </a:pPr>
            <a:endParaRPr lang="es-ES" sz="2200" b="1" spc="-1" dirty="0">
              <a:solidFill>
                <a:srgbClr val="FFFFFF"/>
              </a:solidFill>
              <a:latin typeface="Arial "/>
            </a:endParaRPr>
          </a:p>
          <a:p>
            <a:pPr marL="343080" indent="-339480">
              <a:lnSpc>
                <a:spcPct val="100000"/>
              </a:lnSpc>
              <a:buClr>
                <a:schemeClr val="bg1"/>
              </a:buClr>
              <a:buFont typeface="Arial"/>
              <a:buChar char="•"/>
            </a:pPr>
            <a:r>
              <a:rPr lang="es-ES" sz="2200" b="1" spc="-1" dirty="0">
                <a:solidFill>
                  <a:srgbClr val="FFFFFF"/>
                </a:solidFill>
                <a:latin typeface="Arial "/>
              </a:rPr>
              <a:t>Aspectos de seguridad radiológica del paciente que deben ser considerados durante la “Localización y reconstrucción geométrica del implante” y la “Planificación del </a:t>
            </a:r>
            <a:r>
              <a:rPr lang="es-ES" sz="2200" b="1" spc="-1" dirty="0" smtClean="0">
                <a:solidFill>
                  <a:srgbClr val="FFFFFF"/>
                </a:solidFill>
                <a:latin typeface="Arial "/>
              </a:rPr>
              <a:t>tratamiento”.</a:t>
            </a:r>
          </a:p>
          <a:p>
            <a:pPr marL="343080" indent="-339480">
              <a:lnSpc>
                <a:spcPct val="100000"/>
              </a:lnSpc>
              <a:buClr>
                <a:schemeClr val="bg1"/>
              </a:buClr>
              <a:buFont typeface="Arial"/>
              <a:buChar char="•"/>
            </a:pPr>
            <a:endParaRPr lang="es-ES" sz="2200" b="1" spc="-1" dirty="0">
              <a:solidFill>
                <a:srgbClr val="FFFFFF"/>
              </a:solidFill>
              <a:latin typeface="Arial "/>
            </a:endParaRPr>
          </a:p>
          <a:p>
            <a:pPr marL="343080" indent="-339480">
              <a:lnSpc>
                <a:spcPct val="100000"/>
              </a:lnSpc>
              <a:buClr>
                <a:schemeClr val="bg1"/>
              </a:buClr>
              <a:buFont typeface="Arial"/>
              <a:buChar char="•"/>
            </a:pPr>
            <a:r>
              <a:rPr lang="es-ES" sz="2200" b="1" spc="-1" dirty="0">
                <a:solidFill>
                  <a:srgbClr val="FFFFFF"/>
                </a:solidFill>
                <a:latin typeface="Arial "/>
              </a:rPr>
              <a:t>Aspectos de seguridad radiológica del paciente que deben ser considerados durante la administración del tratamiento.</a:t>
            </a:r>
          </a:p>
          <a:p>
            <a:pPr marL="343080" indent="-339480">
              <a:lnSpc>
                <a:spcPct val="100000"/>
              </a:lnSpc>
              <a:buClr>
                <a:schemeClr val="bg1"/>
              </a:buClr>
              <a:buFont typeface="Arial"/>
              <a:buChar char="•"/>
            </a:pPr>
            <a:endParaRPr lang="es-ES" sz="2200" b="1" spc="-1" dirty="0" smtClean="0">
              <a:solidFill>
                <a:srgbClr val="FFFFFF"/>
              </a:solidFill>
              <a:latin typeface="Arial "/>
            </a:endParaRPr>
          </a:p>
          <a:p>
            <a:pPr marL="343080" indent="-339480">
              <a:buClr>
                <a:schemeClr val="bg1"/>
              </a:buClr>
              <a:buFont typeface="Arial"/>
              <a:buChar char="•"/>
            </a:pPr>
            <a:endParaRPr lang="es-ES" sz="2200" b="1" spc="-1" dirty="0" smtClean="0">
              <a:solidFill>
                <a:srgbClr val="FFFFFF"/>
              </a:solidFill>
              <a:latin typeface="Arial "/>
            </a:endParaRPr>
          </a:p>
          <a:p>
            <a:pPr marL="343080" indent="-339480">
              <a:buClr>
                <a:schemeClr val="bg1"/>
              </a:buClr>
              <a:buFont typeface="Arial"/>
              <a:buChar char="•"/>
            </a:pPr>
            <a:endParaRPr lang="es-ES" sz="2200" b="1" spc="-1" dirty="0">
              <a:solidFill>
                <a:srgbClr val="FFFFFF"/>
              </a:solidFill>
              <a:latin typeface="Arial "/>
            </a:endParaRPr>
          </a:p>
        </p:txBody>
      </p:sp>
      <p:sp>
        <p:nvSpPr>
          <p:cNvPr id="198" name="Slide Number Placeholder 3_0"/>
          <p:cNvSpPr/>
          <p:nvPr/>
        </p:nvSpPr>
        <p:spPr>
          <a:xfrm>
            <a:off x="8472600" y="4862160"/>
            <a:ext cx="506160" cy="21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AA0060E8-D813-4C73-B045-827AAD86109F}" type="slidenum">
              <a:rPr lang="en-US" sz="1000" b="0" strike="noStrike" spc="-1">
                <a:solidFill>
                  <a:srgbClr val="3366CC"/>
                </a:solidFill>
                <a:latin typeface="Arial"/>
                <a:ea typeface="DejaVu Sans"/>
              </a:rPr>
              <a:t>3</a:t>
            </a:fld>
            <a:endParaRPr lang="en-GB" sz="1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77634" y="87474"/>
            <a:ext cx="6588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prescripción de los tratamientos de BT</a:t>
            </a:r>
            <a:endParaRPr lang="es-MX" sz="21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9838" t="26188" r="13775" b="27590"/>
          <a:stretch/>
        </p:blipFill>
        <p:spPr>
          <a:xfrm>
            <a:off x="1655677" y="1653648"/>
            <a:ext cx="5873561" cy="19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32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77634" y="87474"/>
            <a:ext cx="6588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prescripción de los tratamientos de BT</a:t>
            </a:r>
            <a:endParaRPr lang="es-MX" sz="21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489" t="43282" r="27951" b="10781"/>
          <a:stretch/>
        </p:blipFill>
        <p:spPr>
          <a:xfrm>
            <a:off x="5814138" y="1653648"/>
            <a:ext cx="2122875" cy="24302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01670" y="1653649"/>
            <a:ext cx="39964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Los errores en esta etapa generalmente afecta todo el tratamiento de un pacientes. Son errores que tienen carácter programáticos.</a:t>
            </a:r>
            <a:endParaRPr lang="es-UY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72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77634" y="87474"/>
            <a:ext cx="6588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prescripción de los tratamientos de BT</a:t>
            </a:r>
            <a:endParaRPr lang="es-MX" sz="21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489" t="43282" r="27951" b="10781"/>
          <a:stretch/>
        </p:blipFill>
        <p:spPr>
          <a:xfrm>
            <a:off x="6192180" y="740500"/>
            <a:ext cx="1474803" cy="168835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39552" y="1465496"/>
            <a:ext cx="46096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La </a:t>
            </a:r>
            <a:r>
              <a:rPr lang="es-ES" b="1" dirty="0">
                <a:solidFill>
                  <a:schemeClr val="bg1"/>
                </a:solidFill>
              </a:rPr>
              <a:t>intención terapéutica </a:t>
            </a:r>
            <a:r>
              <a:rPr lang="es-ES" dirty="0">
                <a:solidFill>
                  <a:schemeClr val="bg1"/>
                </a:solidFill>
              </a:rPr>
              <a:t>es la </a:t>
            </a:r>
            <a:r>
              <a:rPr lang="es-ES" dirty="0" err="1">
                <a:solidFill>
                  <a:schemeClr val="bg1"/>
                </a:solidFill>
              </a:rPr>
              <a:t>subetapa</a:t>
            </a:r>
            <a:r>
              <a:rPr lang="es-ES" dirty="0">
                <a:solidFill>
                  <a:schemeClr val="bg1"/>
                </a:solidFill>
              </a:rPr>
              <a:t> previa de la prescripción del tratamiento. </a:t>
            </a:r>
            <a:r>
              <a:rPr lang="es-ES" dirty="0" smtClean="0">
                <a:solidFill>
                  <a:schemeClr val="bg1"/>
                </a:solidFill>
              </a:rPr>
              <a:t>En ella el </a:t>
            </a:r>
            <a:r>
              <a:rPr lang="es-ES" dirty="0">
                <a:solidFill>
                  <a:schemeClr val="bg1"/>
                </a:solidFill>
              </a:rPr>
              <a:t>Médico Radioterapeuta define los </a:t>
            </a:r>
            <a:r>
              <a:rPr lang="es-ES" dirty="0" smtClean="0">
                <a:solidFill>
                  <a:schemeClr val="bg1"/>
                </a:solidFill>
              </a:rPr>
              <a:t>principales aspectos clínicos que serán tomados en cuenta </a:t>
            </a:r>
            <a:r>
              <a:rPr lang="es-ES" dirty="0">
                <a:solidFill>
                  <a:schemeClr val="bg1"/>
                </a:solidFill>
              </a:rPr>
              <a:t>para realizar la ejecución del </a:t>
            </a:r>
            <a:r>
              <a:rPr lang="es-ES" dirty="0" smtClean="0">
                <a:solidFill>
                  <a:schemeClr val="bg1"/>
                </a:solidFill>
              </a:rPr>
              <a:t>implante, de manera que </a:t>
            </a:r>
            <a:r>
              <a:rPr lang="es-ES" dirty="0">
                <a:solidFill>
                  <a:schemeClr val="bg1"/>
                </a:solidFill>
              </a:rPr>
              <a:t>r</a:t>
            </a:r>
            <a:r>
              <a:rPr lang="es-ES" dirty="0" smtClean="0">
                <a:solidFill>
                  <a:schemeClr val="bg1"/>
                </a:solidFill>
              </a:rPr>
              <a:t>esulte mas adecuado al abordar </a:t>
            </a:r>
            <a:r>
              <a:rPr lang="es-ES" dirty="0">
                <a:solidFill>
                  <a:schemeClr val="bg1"/>
                </a:solidFill>
              </a:rPr>
              <a:t>el tratamiento.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Técnica,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Aplicadores disponibles.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Necesidad de su fabricación.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Técnicas </a:t>
            </a:r>
            <a:r>
              <a:rPr lang="es-ES" dirty="0" smtClean="0">
                <a:solidFill>
                  <a:schemeClr val="bg1"/>
                </a:solidFill>
              </a:rPr>
              <a:t>que serán usadas </a:t>
            </a:r>
            <a:r>
              <a:rPr lang="es-ES" dirty="0">
                <a:solidFill>
                  <a:schemeClr val="bg1"/>
                </a:solidFill>
              </a:rPr>
              <a:t>para adquirir las imágenes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854" y="3273828"/>
            <a:ext cx="2654938" cy="149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83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77634" y="87474"/>
            <a:ext cx="6588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prescripción de los tratamientos de BT</a:t>
            </a:r>
            <a:endParaRPr lang="es-MX" sz="21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489" t="43282" r="27951" b="10781"/>
          <a:stretch/>
        </p:blipFill>
        <p:spPr>
          <a:xfrm>
            <a:off x="6192180" y="740500"/>
            <a:ext cx="1474803" cy="168835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9512" y="836114"/>
            <a:ext cx="53994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La </a:t>
            </a:r>
            <a:r>
              <a:rPr lang="es-ES" b="1" dirty="0">
                <a:solidFill>
                  <a:schemeClr val="bg1"/>
                </a:solidFill>
              </a:rPr>
              <a:t>ejecución del implante </a:t>
            </a:r>
            <a:r>
              <a:rPr lang="es-ES" dirty="0">
                <a:solidFill>
                  <a:schemeClr val="bg1"/>
                </a:solidFill>
              </a:rPr>
              <a:t>es la </a:t>
            </a:r>
            <a:r>
              <a:rPr lang="es-ES" dirty="0" err="1">
                <a:solidFill>
                  <a:schemeClr val="bg1"/>
                </a:solidFill>
              </a:rPr>
              <a:t>subetapa</a:t>
            </a:r>
            <a:r>
              <a:rPr lang="es-ES" dirty="0">
                <a:solidFill>
                  <a:schemeClr val="bg1"/>
                </a:solidFill>
              </a:rPr>
              <a:t> que sigue y permite llevar a la práctica lo establecido en la intención terapéutica. El Médico Radioterapeuta ejecuta, en el </a:t>
            </a:r>
            <a:r>
              <a:rPr lang="es-ES" dirty="0" smtClean="0">
                <a:solidFill>
                  <a:schemeClr val="bg1"/>
                </a:solidFill>
              </a:rPr>
              <a:t>quirófano, la </a:t>
            </a:r>
            <a:r>
              <a:rPr lang="es-ES" dirty="0">
                <a:solidFill>
                  <a:schemeClr val="bg1"/>
                </a:solidFill>
              </a:rPr>
              <a:t>colocación del aplicador ajustando los objetivos de la intención terapéutica con las particularidades </a:t>
            </a:r>
            <a:r>
              <a:rPr lang="es-ES" dirty="0" smtClean="0">
                <a:solidFill>
                  <a:schemeClr val="bg1"/>
                </a:solidFill>
              </a:rPr>
              <a:t>de la anatomía del </a:t>
            </a:r>
            <a:r>
              <a:rPr lang="es-ES" dirty="0">
                <a:solidFill>
                  <a:schemeClr val="bg1"/>
                </a:solidFill>
              </a:rPr>
              <a:t>paciente.</a:t>
            </a:r>
          </a:p>
        </p:txBody>
      </p:sp>
      <p:pic>
        <p:nvPicPr>
          <p:cNvPr id="6" name="Picture 4" descr="nucletron fletc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94" y="2794223"/>
            <a:ext cx="2228850" cy="2009775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000000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66532"/>
            <a:ext cx="2049954" cy="1537466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773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95536" y="1191945"/>
            <a:ext cx="7146795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s-ES" altLang="es-MX" b="1" dirty="0">
                <a:solidFill>
                  <a:schemeClr val="bg1"/>
                </a:solidFill>
                <a:latin typeface="+mn-lt"/>
              </a:rPr>
              <a:t>La prescripción del tratamiento es un acto médicos que está regulado por las autoridades de salud.</a:t>
            </a:r>
          </a:p>
          <a:p>
            <a:pPr algn="just">
              <a:lnSpc>
                <a:spcPct val="90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s-ES" altLang="es-MX" b="1" dirty="0">
                <a:solidFill>
                  <a:schemeClr val="bg1"/>
                </a:solidFill>
                <a:latin typeface="+mn-lt"/>
              </a:rPr>
              <a:t>La prescripción debe basarse en protocolos clínicos aprobados en el país o recomendados internacionalmente.</a:t>
            </a:r>
          </a:p>
          <a:p>
            <a:pPr algn="just">
              <a:lnSpc>
                <a:spcPct val="90000"/>
              </a:lnSpc>
              <a:spcBef>
                <a:spcPct val="15000"/>
              </a:spcBef>
              <a:buFontTx/>
              <a:buChar char="•"/>
              <a:defRPr/>
            </a:pPr>
            <a:endParaRPr lang="es-ES" altLang="es-MX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357754" y="789552"/>
            <a:ext cx="361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Prescripción del tratamiento.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3944" r="7398" b="10735"/>
          <a:stretch/>
        </p:blipFill>
        <p:spPr bwMode="auto">
          <a:xfrm>
            <a:off x="5112060" y="2939996"/>
            <a:ext cx="2862318" cy="13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277634" y="33468"/>
            <a:ext cx="6588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prescripción de los tratamientos de BT</a:t>
            </a:r>
            <a:endParaRPr lang="es-MX" sz="2100" dirty="0">
              <a:solidFill>
                <a:schemeClr val="bg1"/>
              </a:solidFill>
            </a:endParaRPr>
          </a:p>
        </p:txBody>
      </p:sp>
      <p:pic>
        <p:nvPicPr>
          <p:cNvPr id="7" name="Picture 6" descr="ICRU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3868" y="2715537"/>
            <a:ext cx="1566174" cy="2160469"/>
          </a:xfrm>
          <a:prstGeom prst="rect">
            <a:avLst/>
          </a:prstGeom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539553" y="2699675"/>
            <a:ext cx="2736304" cy="232034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altLang="es-UY" sz="1800" i="1" dirty="0">
                <a:solidFill>
                  <a:schemeClr val="bg1"/>
                </a:solidFill>
              </a:rPr>
              <a:t>ejemplo</a:t>
            </a:r>
            <a:r>
              <a:rPr lang="es-ES" altLang="es-UY" sz="18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s-ES" altLang="es-UY" sz="1800" dirty="0" err="1">
                <a:solidFill>
                  <a:schemeClr val="bg1"/>
                </a:solidFill>
              </a:rPr>
              <a:t>braquiterapia</a:t>
            </a:r>
            <a:r>
              <a:rPr lang="es-ES" altLang="es-UY" sz="1800" dirty="0">
                <a:solidFill>
                  <a:schemeClr val="bg1"/>
                </a:solidFill>
              </a:rPr>
              <a:t> ginecológica: ICRU reporte 38;</a:t>
            </a:r>
          </a:p>
          <a:p>
            <a:pPr marL="0" indent="0">
              <a:buNone/>
            </a:pPr>
            <a:r>
              <a:rPr lang="es-ES" altLang="es-UY" sz="1800" dirty="0">
                <a:solidFill>
                  <a:schemeClr val="bg1"/>
                </a:solidFill>
              </a:rPr>
              <a:t>Implantes intersticiales ICRU reporte 58</a:t>
            </a:r>
          </a:p>
        </p:txBody>
      </p:sp>
    </p:spTree>
    <p:extLst>
      <p:ext uri="{BB962C8B-B14F-4D97-AF65-F5344CB8AC3E}">
        <p14:creationId xmlns:p14="http://schemas.microsoft.com/office/powerpoint/2010/main" val="1992902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357754" y="789552"/>
            <a:ext cx="36184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50" dirty="0">
                <a:solidFill>
                  <a:schemeClr val="bg1"/>
                </a:solidFill>
              </a:rPr>
              <a:t>Prescripción del tratamiento.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277634" y="33468"/>
            <a:ext cx="6588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spc="-1" dirty="0">
                <a:solidFill>
                  <a:schemeClr val="bg1"/>
                </a:solidFill>
                <a:latin typeface="Arial "/>
                <a:ea typeface="DejaVu Sans"/>
              </a:rPr>
              <a:t>Requisitos relativos a prescripción de los tratamientos de BT</a:t>
            </a:r>
            <a:endParaRPr lang="es-MX" sz="21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1868"/>
          <a:stretch/>
        </p:blipFill>
        <p:spPr>
          <a:xfrm>
            <a:off x="5544108" y="749048"/>
            <a:ext cx="2250068" cy="2538282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9512" y="1407970"/>
            <a:ext cx="5049357" cy="241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s-ES" altLang="es-MX" b="1" dirty="0">
                <a:solidFill>
                  <a:schemeClr val="bg1"/>
                </a:solidFill>
                <a:latin typeface="+mn-lt"/>
              </a:rPr>
              <a:t>La prescripción tiene que formularse por escrito y quedar registrada y firmada por un Médico Radioterapeuta con licencia individual otorgada por la ARNR.</a:t>
            </a:r>
          </a:p>
          <a:p>
            <a:pPr algn="just">
              <a:lnSpc>
                <a:spcPct val="90000"/>
              </a:lnSpc>
              <a:spcBef>
                <a:spcPct val="15000"/>
              </a:spcBef>
              <a:buFontTx/>
              <a:buChar char="•"/>
              <a:defRPr/>
            </a:pPr>
            <a:endParaRPr lang="es-ES" altLang="es-MX" b="1" dirty="0">
              <a:solidFill>
                <a:schemeClr val="bg1"/>
              </a:solidFill>
              <a:latin typeface="+mn-lt"/>
            </a:endParaRPr>
          </a:p>
          <a:p>
            <a:pPr algn="just">
              <a:lnSpc>
                <a:spcPct val="90000"/>
              </a:lnSpc>
              <a:spcBef>
                <a:spcPct val="15000"/>
              </a:spcBef>
              <a:buFontTx/>
              <a:buChar char="•"/>
              <a:defRPr/>
            </a:pPr>
            <a:r>
              <a:rPr lang="es-ES" altLang="es-MX" b="1" dirty="0">
                <a:solidFill>
                  <a:schemeClr val="bg1"/>
                </a:solidFill>
                <a:latin typeface="+mn-lt"/>
              </a:rPr>
              <a:t>L</a:t>
            </a:r>
            <a:r>
              <a:rPr lang="es-ES" altLang="es-MX" b="1" dirty="0" smtClean="0">
                <a:solidFill>
                  <a:schemeClr val="bg1"/>
                </a:solidFill>
                <a:latin typeface="+mn-lt"/>
              </a:rPr>
              <a:t>os </a:t>
            </a:r>
            <a:r>
              <a:rPr lang="es-ES" altLang="es-MX" b="1" dirty="0">
                <a:solidFill>
                  <a:schemeClr val="bg1"/>
                </a:solidFill>
                <a:latin typeface="+mn-lt"/>
              </a:rPr>
              <a:t>registros </a:t>
            </a:r>
            <a:r>
              <a:rPr lang="es-ES" altLang="es-MX" b="1" dirty="0" smtClean="0">
                <a:solidFill>
                  <a:schemeClr val="bg1"/>
                </a:solidFill>
                <a:latin typeface="+mn-lt"/>
              </a:rPr>
              <a:t>derivados de la prescripción deben </a:t>
            </a:r>
            <a:r>
              <a:rPr lang="es-ES" altLang="es-MX" b="1" dirty="0">
                <a:solidFill>
                  <a:schemeClr val="bg1"/>
                </a:solidFill>
                <a:latin typeface="+mn-lt"/>
              </a:rPr>
              <a:t>seguir un formulario de prescripción que minimice los errores humanos.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8" y="3219822"/>
            <a:ext cx="2166754" cy="181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319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3752</TotalTime>
  <Words>1619</Words>
  <Application>Microsoft Office PowerPoint</Application>
  <PresentationFormat>Presentación en pantalla (16:9)</PresentationFormat>
  <Paragraphs>124</Paragraphs>
  <Slides>28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28</vt:i4>
      </vt:variant>
    </vt:vector>
  </HeadingPairs>
  <TitlesOfParts>
    <vt:vector size="39" baseType="lpstr">
      <vt:lpstr>Arial</vt:lpstr>
      <vt:lpstr>Arial </vt:lpstr>
      <vt:lpstr>DejaVu Sans</vt:lpstr>
      <vt:lpstr>Garamond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IAEA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 on Safety Standards 42nd Meeting 1 to 3 November 2017</dc:title>
  <dc:creator>DELATTRE, Dominique Jules</dc:creator>
  <cp:lastModifiedBy>Cruz Duménigo</cp:lastModifiedBy>
  <cp:revision>538</cp:revision>
  <cp:lastPrinted>2015-12-18T15:27:41Z</cp:lastPrinted>
  <dcterms:created xsi:type="dcterms:W3CDTF">2018-03-19T08:58:41Z</dcterms:created>
  <dcterms:modified xsi:type="dcterms:W3CDTF">2023-04-10T20:12:34Z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0x010100383AF4AA7D4B5E4E9093D84968E68DC7</vt:lpwstr>
  </property>
  <property fmtid="{D5CDD505-2E9C-101B-9397-08002B2CF9AE}" pid="3" name="Notes">
    <vt:i4>1</vt:i4>
  </property>
  <property fmtid="{D5CDD505-2E9C-101B-9397-08002B2CF9AE}" pid="4" name="PresentationFormat">
    <vt:lpwstr>Presentación en pantalla (16:9)</vt:lpwstr>
  </property>
  <property fmtid="{D5CDD505-2E9C-101B-9397-08002B2CF9AE}" pid="5" name="Slides">
    <vt:i4>24</vt:i4>
  </property>
</Properties>
</file>