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3" r:id="rId6"/>
    <p:sldId id="274" r:id="rId7"/>
    <p:sldId id="275" r:id="rId8"/>
    <p:sldId id="276" r:id="rId9"/>
    <p:sldId id="267" r:id="rId10"/>
    <p:sldId id="268" r:id="rId11"/>
    <p:sldId id="277" r:id="rId12"/>
    <p:sldId id="269" r:id="rId13"/>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6DF29-E3E0-470E-A345-5C64F651D030}" v="1" dt="2023-04-18T16:24:46.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E02BBCB5-90EA-4A72-AEB9-4D821020BE4A}"/>
    <pc:docChg chg="addSld delSld modSld">
      <pc:chgData name="Nicolas Benech" userId="0051dd42c30e75a5" providerId="LiveId" clId="{E02BBCB5-90EA-4A72-AEB9-4D821020BE4A}" dt="2021-04-14T10:27:36.868" v="11" actId="20577"/>
      <pc:docMkLst>
        <pc:docMk/>
      </pc:docMkLst>
      <pc:sldChg chg="modSp mod">
        <pc:chgData name="Nicolas Benech" userId="0051dd42c30e75a5" providerId="LiveId" clId="{E02BBCB5-90EA-4A72-AEB9-4D821020BE4A}" dt="2021-04-14T10:27:36.868" v="11" actId="20577"/>
        <pc:sldMkLst>
          <pc:docMk/>
          <pc:sldMk cId="1150177820" sldId="257"/>
        </pc:sldMkLst>
        <pc:spChg chg="mod">
          <ac:chgData name="Nicolas Benech" userId="0051dd42c30e75a5" providerId="LiveId" clId="{E02BBCB5-90EA-4A72-AEB9-4D821020BE4A}" dt="2021-04-14T10:27:36.868" v="11" actId="20577"/>
          <ac:spMkLst>
            <pc:docMk/>
            <pc:sldMk cId="1150177820" sldId="257"/>
            <ac:spMk id="4" creationId="{00000000-0000-0000-0000-000000000000}"/>
          </ac:spMkLst>
        </pc:spChg>
      </pc:sldChg>
      <pc:sldChg chg="del">
        <pc:chgData name="Nicolas Benech" userId="0051dd42c30e75a5" providerId="LiveId" clId="{E02BBCB5-90EA-4A72-AEB9-4D821020BE4A}" dt="2021-04-13T21:15:04.156" v="0" actId="47"/>
        <pc:sldMkLst>
          <pc:docMk/>
          <pc:sldMk cId="1404022584" sldId="265"/>
        </pc:sldMkLst>
      </pc:sldChg>
      <pc:sldChg chg="del">
        <pc:chgData name="Nicolas Benech" userId="0051dd42c30e75a5" providerId="LiveId" clId="{E02BBCB5-90EA-4A72-AEB9-4D821020BE4A}" dt="2021-04-13T21:15:04.156" v="0" actId="47"/>
        <pc:sldMkLst>
          <pc:docMk/>
          <pc:sldMk cId="294160365" sldId="266"/>
        </pc:sldMkLst>
      </pc:sldChg>
      <pc:sldChg chg="add del">
        <pc:chgData name="Nicolas Benech" userId="0051dd42c30e75a5" providerId="LiveId" clId="{E02BBCB5-90EA-4A72-AEB9-4D821020BE4A}" dt="2021-04-14T10:26:49.296" v="4" actId="47"/>
        <pc:sldMkLst>
          <pc:docMk/>
          <pc:sldMk cId="175007772" sldId="267"/>
        </pc:sldMkLst>
      </pc:sldChg>
      <pc:sldChg chg="del">
        <pc:chgData name="Nicolas Benech" userId="0051dd42c30e75a5" providerId="LiveId" clId="{E02BBCB5-90EA-4A72-AEB9-4D821020BE4A}" dt="2021-04-14T10:24:44.385" v="1" actId="2696"/>
        <pc:sldMkLst>
          <pc:docMk/>
          <pc:sldMk cId="2858037339" sldId="267"/>
        </pc:sldMkLst>
      </pc:sldChg>
      <pc:sldChg chg="add del">
        <pc:chgData name="Nicolas Benech" userId="0051dd42c30e75a5" providerId="LiveId" clId="{E02BBCB5-90EA-4A72-AEB9-4D821020BE4A}" dt="2021-04-14T10:26:49.296" v="4" actId="47"/>
        <pc:sldMkLst>
          <pc:docMk/>
          <pc:sldMk cId="2403398919" sldId="268"/>
        </pc:sldMkLst>
      </pc:sldChg>
      <pc:sldChg chg="del">
        <pc:chgData name="Nicolas Benech" userId="0051dd42c30e75a5" providerId="LiveId" clId="{E02BBCB5-90EA-4A72-AEB9-4D821020BE4A}" dt="2021-04-14T10:24:44.385" v="1" actId="2696"/>
        <pc:sldMkLst>
          <pc:docMk/>
          <pc:sldMk cId="2505502152" sldId="268"/>
        </pc:sldMkLst>
      </pc:sldChg>
      <pc:sldChg chg="add del">
        <pc:chgData name="Nicolas Benech" userId="0051dd42c30e75a5" providerId="LiveId" clId="{E02BBCB5-90EA-4A72-AEB9-4D821020BE4A}" dt="2021-04-14T10:26:49.296" v="4" actId="47"/>
        <pc:sldMkLst>
          <pc:docMk/>
          <pc:sldMk cId="1788321670" sldId="269"/>
        </pc:sldMkLst>
      </pc:sldChg>
      <pc:sldChg chg="del">
        <pc:chgData name="Nicolas Benech" userId="0051dd42c30e75a5" providerId="LiveId" clId="{E02BBCB5-90EA-4A72-AEB9-4D821020BE4A}" dt="2021-04-14T10:24:44.385" v="1" actId="2696"/>
        <pc:sldMkLst>
          <pc:docMk/>
          <pc:sldMk cId="3420486504" sldId="269"/>
        </pc:sldMkLst>
      </pc:sldChg>
      <pc:sldChg chg="del">
        <pc:chgData name="Nicolas Benech" userId="0051dd42c30e75a5" providerId="LiveId" clId="{E02BBCB5-90EA-4A72-AEB9-4D821020BE4A}" dt="2021-04-14T10:24:44.385" v="1" actId="2696"/>
        <pc:sldMkLst>
          <pc:docMk/>
          <pc:sldMk cId="1844104393" sldId="270"/>
        </pc:sldMkLst>
      </pc:sldChg>
      <pc:sldChg chg="add del">
        <pc:chgData name="Nicolas Benech" userId="0051dd42c30e75a5" providerId="LiveId" clId="{E02BBCB5-90EA-4A72-AEB9-4D821020BE4A}" dt="2021-04-14T10:26:49.296" v="4" actId="47"/>
        <pc:sldMkLst>
          <pc:docMk/>
          <pc:sldMk cId="4075261266" sldId="270"/>
        </pc:sldMkLst>
      </pc:sldChg>
      <pc:sldChg chg="modSp mod">
        <pc:chgData name="Nicolas Benech" userId="0051dd42c30e75a5" providerId="LiveId" clId="{E02BBCB5-90EA-4A72-AEB9-4D821020BE4A}" dt="2021-04-14T10:27:28.989" v="8" actId="20577"/>
        <pc:sldMkLst>
          <pc:docMk/>
          <pc:sldMk cId="2569269757" sldId="271"/>
        </pc:sldMkLst>
        <pc:spChg chg="mod">
          <ac:chgData name="Nicolas Benech" userId="0051dd42c30e75a5" providerId="LiveId" clId="{E02BBCB5-90EA-4A72-AEB9-4D821020BE4A}" dt="2021-04-14T10:27:28.989" v="8" actId="20577"/>
          <ac:spMkLst>
            <pc:docMk/>
            <pc:sldMk cId="2569269757" sldId="271"/>
            <ac:spMk id="12" creationId="{00000000-0000-0000-0000-000000000000}"/>
          </ac:spMkLst>
        </pc:spChg>
      </pc:sldChg>
      <pc:sldChg chg="add">
        <pc:chgData name="Nicolas Benech" userId="0051dd42c30e75a5" providerId="LiveId" clId="{E02BBCB5-90EA-4A72-AEB9-4D821020BE4A}" dt="2021-04-14T10:26:30.740" v="3"/>
        <pc:sldMkLst>
          <pc:docMk/>
          <pc:sldMk cId="2858037339" sldId="273"/>
        </pc:sldMkLst>
      </pc:sldChg>
      <pc:sldChg chg="add">
        <pc:chgData name="Nicolas Benech" userId="0051dd42c30e75a5" providerId="LiveId" clId="{E02BBCB5-90EA-4A72-AEB9-4D821020BE4A}" dt="2021-04-14T10:26:30.740" v="3"/>
        <pc:sldMkLst>
          <pc:docMk/>
          <pc:sldMk cId="2505502152" sldId="274"/>
        </pc:sldMkLst>
      </pc:sldChg>
      <pc:sldChg chg="add">
        <pc:chgData name="Nicolas Benech" userId="0051dd42c30e75a5" providerId="LiveId" clId="{E02BBCB5-90EA-4A72-AEB9-4D821020BE4A}" dt="2021-04-14T10:26:30.740" v="3"/>
        <pc:sldMkLst>
          <pc:docMk/>
          <pc:sldMk cId="3420486504" sldId="275"/>
        </pc:sldMkLst>
      </pc:sldChg>
      <pc:sldChg chg="add">
        <pc:chgData name="Nicolas Benech" userId="0051dd42c30e75a5" providerId="LiveId" clId="{E02BBCB5-90EA-4A72-AEB9-4D821020BE4A}" dt="2021-04-14T10:26:30.740" v="3"/>
        <pc:sldMkLst>
          <pc:docMk/>
          <pc:sldMk cId="1844104393" sldId="276"/>
        </pc:sldMkLst>
      </pc:sldChg>
    </pc:docChg>
  </pc:docChgLst>
  <pc:docChgLst>
    <pc:chgData name="Nicolas Benech" userId="0051dd42c30e75a5" providerId="LiveId" clId="{9C66DF29-E3E0-470E-A345-5C64F651D030}"/>
    <pc:docChg chg="addSld delSld modSld">
      <pc:chgData name="Nicolas Benech" userId="0051dd42c30e75a5" providerId="LiveId" clId="{9C66DF29-E3E0-470E-A345-5C64F651D030}" dt="2023-04-18T16:24:46.851" v="1"/>
      <pc:docMkLst>
        <pc:docMk/>
      </pc:docMkLst>
      <pc:sldChg chg="add">
        <pc:chgData name="Nicolas Benech" userId="0051dd42c30e75a5" providerId="LiveId" clId="{9C66DF29-E3E0-470E-A345-5C64F651D030}" dt="2023-04-18T16:24:46.851" v="1"/>
        <pc:sldMkLst>
          <pc:docMk/>
          <pc:sldMk cId="645821977" sldId="267"/>
        </pc:sldMkLst>
      </pc:sldChg>
      <pc:sldChg chg="add">
        <pc:chgData name="Nicolas Benech" userId="0051dd42c30e75a5" providerId="LiveId" clId="{9C66DF29-E3E0-470E-A345-5C64F651D030}" dt="2023-04-18T16:24:46.851" v="1"/>
        <pc:sldMkLst>
          <pc:docMk/>
          <pc:sldMk cId="3390410333" sldId="268"/>
        </pc:sldMkLst>
      </pc:sldChg>
      <pc:sldChg chg="add">
        <pc:chgData name="Nicolas Benech" userId="0051dd42c30e75a5" providerId="LiveId" clId="{9C66DF29-E3E0-470E-A345-5C64F651D030}" dt="2023-04-18T16:24:46.851" v="1"/>
        <pc:sldMkLst>
          <pc:docMk/>
          <pc:sldMk cId="1993498817" sldId="269"/>
        </pc:sldMkLst>
      </pc:sldChg>
      <pc:sldChg chg="del">
        <pc:chgData name="Nicolas Benech" userId="0051dd42c30e75a5" providerId="LiveId" clId="{9C66DF29-E3E0-470E-A345-5C64F651D030}" dt="2023-04-18T16:10:44.757" v="0" actId="47"/>
        <pc:sldMkLst>
          <pc:docMk/>
          <pc:sldMk cId="2569269757" sldId="271"/>
        </pc:sldMkLst>
      </pc:sldChg>
      <pc:sldChg chg="del">
        <pc:chgData name="Nicolas Benech" userId="0051dd42c30e75a5" providerId="LiveId" clId="{9C66DF29-E3E0-470E-A345-5C64F651D030}" dt="2023-04-18T16:10:44.757" v="0" actId="47"/>
        <pc:sldMkLst>
          <pc:docMk/>
          <pc:sldMk cId="999957730" sldId="272"/>
        </pc:sldMkLst>
      </pc:sldChg>
      <pc:sldChg chg="add">
        <pc:chgData name="Nicolas Benech" userId="0051dd42c30e75a5" providerId="LiveId" clId="{9C66DF29-E3E0-470E-A345-5C64F651D030}" dt="2023-04-18T16:24:46.851" v="1"/>
        <pc:sldMkLst>
          <pc:docMk/>
          <pc:sldMk cId="2144769452"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19612280-40EA-4DD3-822D-071585435A6B}" type="datetimeFigureOut">
              <a:rPr lang="es-UY" smtClean="0"/>
              <a:t>18/4/2023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76247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19612280-40EA-4DD3-822D-071585435A6B}" type="datetimeFigureOut">
              <a:rPr lang="es-UY" smtClean="0"/>
              <a:t>18/4/2023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34291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19612280-40EA-4DD3-822D-071585435A6B}" type="datetimeFigureOut">
              <a:rPr lang="es-UY" smtClean="0"/>
              <a:t>18/4/2023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322385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19612280-40EA-4DD3-822D-071585435A6B}" type="datetimeFigureOut">
              <a:rPr lang="es-UY" smtClean="0"/>
              <a:t>18/4/2023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27171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9612280-40EA-4DD3-822D-071585435A6B}" type="datetimeFigureOut">
              <a:rPr lang="es-UY" smtClean="0"/>
              <a:t>18/4/2023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27741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19612280-40EA-4DD3-822D-071585435A6B}" type="datetimeFigureOut">
              <a:rPr lang="es-UY" smtClean="0"/>
              <a:t>18/4/2023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3698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19612280-40EA-4DD3-822D-071585435A6B}" type="datetimeFigureOut">
              <a:rPr lang="es-UY" smtClean="0"/>
              <a:t>18/4/2023</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1152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19612280-40EA-4DD3-822D-071585435A6B}" type="datetimeFigureOut">
              <a:rPr lang="es-UY" smtClean="0"/>
              <a:t>18/4/2023</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1541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9612280-40EA-4DD3-822D-071585435A6B}" type="datetimeFigureOut">
              <a:rPr lang="es-UY" smtClean="0"/>
              <a:t>18/4/2023</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92379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9612280-40EA-4DD3-822D-071585435A6B}" type="datetimeFigureOut">
              <a:rPr lang="es-UY" smtClean="0"/>
              <a:t>18/4/2023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128778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9612280-40EA-4DD3-822D-071585435A6B}" type="datetimeFigureOut">
              <a:rPr lang="es-UY" smtClean="0"/>
              <a:t>18/4/2023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98D1E92-8202-4C9A-AE01-84876EA02ACD}" type="slidenum">
              <a:rPr lang="es-UY" smtClean="0"/>
              <a:t>‹Nº›</a:t>
            </a:fld>
            <a:endParaRPr lang="es-UY"/>
          </a:p>
        </p:txBody>
      </p:sp>
    </p:spTree>
    <p:extLst>
      <p:ext uri="{BB962C8B-B14F-4D97-AF65-F5344CB8AC3E}">
        <p14:creationId xmlns:p14="http://schemas.microsoft.com/office/powerpoint/2010/main" val="416056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12280-40EA-4DD3-822D-071585435A6B}" type="datetimeFigureOut">
              <a:rPr lang="es-UY" smtClean="0"/>
              <a:t>18/4/2023</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D1E92-8202-4C9A-AE01-84876EA02ACD}" type="slidenum">
              <a:rPr lang="es-UY" smtClean="0"/>
              <a:t>‹Nº›</a:t>
            </a:fld>
            <a:endParaRPr lang="es-UY"/>
          </a:p>
        </p:txBody>
      </p:sp>
    </p:spTree>
    <p:extLst>
      <p:ext uri="{BB962C8B-B14F-4D97-AF65-F5344CB8AC3E}">
        <p14:creationId xmlns:p14="http://schemas.microsoft.com/office/powerpoint/2010/main" val="538002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1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00.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70.png"/><Relationship Id="rId5" Type="http://schemas.openxmlformats.org/officeDocument/2006/relationships/image" Target="../media/image26.png"/><Relationship Id="rId10" Type="http://schemas.openxmlformats.org/officeDocument/2006/relationships/image" Target="../media/image160.png"/><Relationship Id="rId4" Type="http://schemas.openxmlformats.org/officeDocument/2006/relationships/image" Target="../media/image250.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0.png"/><Relationship Id="rId12"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0.png"/><Relationship Id="rId7" Type="http://schemas.openxmlformats.org/officeDocument/2006/relationships/image" Target="../media/image4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1.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40.png"/><Relationship Id="rId3" Type="http://schemas.openxmlformats.org/officeDocument/2006/relationships/image" Target="../media/image40.png"/><Relationship Id="rId7" Type="http://schemas.openxmlformats.org/officeDocument/2006/relationships/image" Target="../media/image810.png"/><Relationship Id="rId12" Type="http://schemas.openxmlformats.org/officeDocument/2006/relationships/image" Target="../media/image1320.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42.png"/><Relationship Id="rId5" Type="http://schemas.openxmlformats.org/officeDocument/2006/relationships/image" Target="../media/image600.png"/><Relationship Id="rId15" Type="http://schemas.openxmlformats.org/officeDocument/2006/relationships/image" Target="../media/image211.png"/><Relationship Id="rId10" Type="http://schemas.openxmlformats.org/officeDocument/2006/relationships/image" Target="../media/image410.png"/><Relationship Id="rId4" Type="http://schemas.openxmlformats.org/officeDocument/2006/relationships/image" Target="../media/image500.png"/><Relationship Id="rId9" Type="http://schemas.openxmlformats.org/officeDocument/2006/relationships/image" Target="../media/image105.png"/><Relationship Id="rId14" Type="http://schemas.openxmlformats.org/officeDocument/2006/relationships/image" Target="../media/image150.png"/></Relationships>
</file>

<file path=ppt/slides/_rels/slide6.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png"/><Relationship Id="rId4" Type="http://schemas.openxmlformats.org/officeDocument/2006/relationships/image" Target="../media/image240.png"/></Relationships>
</file>

<file path=ppt/slides/_rels/slide7.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12" Type="http://schemas.openxmlformats.org/officeDocument/2006/relationships/image" Target="../media/image39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380.png"/><Relationship Id="rId5" Type="http://schemas.openxmlformats.org/officeDocument/2006/relationships/image" Target="../media/image320.png"/><Relationship Id="rId10" Type="http://schemas.openxmlformats.org/officeDocument/2006/relationships/image" Target="../media/image370.png"/><Relationship Id="rId4" Type="http://schemas.openxmlformats.org/officeDocument/2006/relationships/image" Target="../media/image31.png"/><Relationship Id="rId9" Type="http://schemas.openxmlformats.org/officeDocument/2006/relationships/image" Target="../media/image360.png"/></Relationships>
</file>

<file path=ppt/slides/_rels/slide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3.tif"/><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7" Type="http://schemas.openxmlformats.org/officeDocument/2006/relationships/image" Target="../media/image2.png"/><Relationship Id="rId1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0471" y="289249"/>
            <a:ext cx="1431161" cy="369332"/>
          </a:xfrm>
          <a:prstGeom prst="rect">
            <a:avLst/>
          </a:prstGeom>
          <a:noFill/>
        </p:spPr>
        <p:txBody>
          <a:bodyPr wrap="none" rtlCol="0">
            <a:spAutoFit/>
          </a:bodyPr>
          <a:lstStyle/>
          <a:p>
            <a:r>
              <a:rPr lang="es-UY" b="1" dirty="0">
                <a:solidFill>
                  <a:srgbClr val="00B0F0"/>
                </a:solidFill>
              </a:rPr>
              <a:t>2) EL TIMBAL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025" y="913946"/>
            <a:ext cx="2628900" cy="3143250"/>
          </a:xfrm>
          <a:prstGeom prst="rect">
            <a:avLst/>
          </a:prstGeom>
        </p:spPr>
      </p:pic>
      <p:sp>
        <p:nvSpPr>
          <p:cNvPr id="6" name="CuadroTexto 5"/>
          <p:cNvSpPr txBox="1"/>
          <p:nvPr/>
        </p:nvSpPr>
        <p:spPr>
          <a:xfrm>
            <a:off x="3553925" y="913946"/>
            <a:ext cx="8101046" cy="3000821"/>
          </a:xfrm>
          <a:prstGeom prst="rect">
            <a:avLst/>
          </a:prstGeom>
          <a:noFill/>
        </p:spPr>
        <p:txBody>
          <a:bodyPr wrap="square" rtlCol="0">
            <a:spAutoFit/>
          </a:bodyPr>
          <a:lstStyle/>
          <a:p>
            <a:pPr>
              <a:lnSpc>
                <a:spcPct val="150000"/>
              </a:lnSpc>
            </a:pPr>
            <a:r>
              <a:rPr lang="es-UY" dirty="0"/>
              <a:t>Vamos a usar un modelo simplificado para aproximar las frecuencias de vibración de un timbal. Para ello, además de la vibración de la membrana, hay que tener en cuenta las variaciones de presión y volumen del aire encerrado en la cavidad del timbal. Cuando el volumen se modifica, también se modifica la presión que termina actuando como un forzante externo de la membrana. El modelo simplificado presentado aquí forma parte de un concepto más general conocido como sonido sintético por modelado físico.</a:t>
            </a:r>
          </a:p>
        </p:txBody>
      </p:sp>
      <mc:AlternateContent xmlns:mc="http://schemas.openxmlformats.org/markup-compatibility/2006" xmlns:a14="http://schemas.microsoft.com/office/drawing/2010/main">
        <mc:Choice Requires="a14">
          <p:sp>
            <p:nvSpPr>
              <p:cNvPr id="7" name="CuadroTexto 6"/>
              <p:cNvSpPr txBox="1"/>
              <p:nvPr/>
            </p:nvSpPr>
            <p:spPr>
              <a:xfrm>
                <a:off x="522515" y="4412343"/>
                <a:ext cx="9521372" cy="2169825"/>
              </a:xfrm>
              <a:prstGeom prst="rect">
                <a:avLst/>
              </a:prstGeom>
              <a:noFill/>
            </p:spPr>
            <p:txBody>
              <a:bodyPr wrap="square" rtlCol="0">
                <a:spAutoFit/>
              </a:bodyPr>
              <a:lstStyle/>
              <a:p>
                <a:pPr>
                  <a:lnSpc>
                    <a:spcPct val="150000"/>
                  </a:lnSpc>
                </a:pPr>
                <a:r>
                  <a:rPr lang="es-UY" dirty="0"/>
                  <a:t>Sean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oMath>
                </a14:m>
                <a:r>
                  <a:rPr lang="es-UY" dirty="0"/>
                  <a:t> y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oMath>
                </a14:m>
                <a:r>
                  <a:rPr lang="es-UY" dirty="0"/>
                  <a:t> la presión y el volumen del aire en el interior del timbal cuando está en equilibrio. Cuando la membrana del timbal se desplaza en una cantidad </a:t>
                </a:r>
                <a14:m>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𝑧</m:t>
                        </m:r>
                      </m:e>
                    </m:d>
                  </m:oMath>
                </a14:m>
                <a:r>
                  <a:rPr lang="es-UY" dirty="0"/>
                  <a:t>, el volumen del interior del timbal cambia en </a:t>
                </a:r>
                <a14:m>
                  <m:oMath xmlns:m="http://schemas.openxmlformats.org/officeDocument/2006/math">
                    <m:r>
                      <a:rPr lang="es-UY" b="0" i="1" smtClean="0">
                        <a:latin typeface="Cambria Math" panose="02040503050406030204" pitchFamily="18" charset="0"/>
                      </a:rPr>
                      <m:t>𝑑𝑉</m:t>
                    </m:r>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𝑧</m:t>
                        </m:r>
                      </m:e>
                    </m:d>
                  </m:oMath>
                </a14:m>
                <a:r>
                  <a:rPr lang="es-UY" dirty="0"/>
                  <a:t>. Supongamos que las vibraciones son lo suficientemente rápidas de manera que podemos considerar que la presión y el volumen se relacionan mediante un proceso adiabático </a:t>
                </a:r>
                <a14:m>
                  <m:oMath xmlns:m="http://schemas.openxmlformats.org/officeDocument/2006/math">
                    <m:r>
                      <a:rPr lang="es-UY" b="0" i="1" smtClean="0">
                        <a:latin typeface="Cambria Math" panose="02040503050406030204" pitchFamily="18" charset="0"/>
                      </a:rPr>
                      <m:t>𝑃</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𝑉</m:t>
                        </m:r>
                      </m:e>
                      <m:sup>
                        <m:r>
                          <a:rPr lang="es-UY" b="0" i="1" smtClean="0">
                            <a:latin typeface="Cambria Math" panose="02040503050406030204" pitchFamily="18" charset="0"/>
                          </a:rPr>
                          <m:t>𝛾</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𝑉</m:t>
                        </m:r>
                      </m:e>
                      <m:sub>
                        <m:r>
                          <a:rPr lang="es-UY" b="0" i="1" smtClean="0">
                            <a:latin typeface="Cambria Math" panose="02040503050406030204" pitchFamily="18" charset="0"/>
                          </a:rPr>
                          <m:t>0</m:t>
                        </m:r>
                      </m:sub>
                      <m:sup>
                        <m:r>
                          <a:rPr lang="es-UY" b="0" i="1" smtClean="0">
                            <a:latin typeface="Cambria Math" panose="02040503050406030204" pitchFamily="18" charset="0"/>
                          </a:rPr>
                          <m:t>𝛾</m:t>
                        </m:r>
                      </m:sup>
                    </m:sSubSup>
                    <m:r>
                      <a:rPr lang="es-UY" b="0" i="1" smtClean="0">
                        <a:latin typeface="Cambria Math" panose="02040503050406030204" pitchFamily="18" charset="0"/>
                      </a:rPr>
                      <m:t>=</m:t>
                    </m:r>
                    <m:r>
                      <a:rPr lang="es-UY" b="0" i="1" smtClean="0">
                        <a:latin typeface="Cambria Math" panose="02040503050406030204" pitchFamily="18" charset="0"/>
                      </a:rPr>
                      <m:t>𝑐𝑡𝑒</m:t>
                    </m:r>
                    <m:r>
                      <a:rPr lang="es-UY" b="0" i="1" smtClean="0">
                        <a:latin typeface="Cambria Math" panose="02040503050406030204" pitchFamily="18" charset="0"/>
                      </a:rPr>
                      <m:t>.</m:t>
                    </m:r>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22515" y="4412343"/>
                <a:ext cx="9521372" cy="2169825"/>
              </a:xfrm>
              <a:prstGeom prst="rect">
                <a:avLst/>
              </a:prstGeom>
              <a:blipFill rotWithShape="0">
                <a:blip r:embed="rId3"/>
                <a:stretch>
                  <a:fillRect l="-576" r="-768"/>
                </a:stretch>
              </a:blipFill>
            </p:spPr>
            <p:txBody>
              <a:bodyPr/>
              <a:lstStyle/>
              <a:p>
                <a:r>
                  <a:rPr lang="es-UY">
                    <a:noFill/>
                  </a:rPr>
                  <a:t> </a:t>
                </a:r>
              </a:p>
            </p:txBody>
          </p:sp>
        </mc:Fallback>
      </mc:AlternateContent>
    </p:spTree>
    <p:extLst>
      <p:ext uri="{BB962C8B-B14F-4D97-AF65-F5344CB8AC3E}">
        <p14:creationId xmlns:p14="http://schemas.microsoft.com/office/powerpoint/2010/main" val="11501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9720" y="340360"/>
            <a:ext cx="9956800" cy="1295868"/>
          </a:xfrm>
          <a:prstGeom prst="rect">
            <a:avLst/>
          </a:prstGeom>
          <a:noFill/>
        </p:spPr>
        <p:txBody>
          <a:bodyPr wrap="square" rtlCol="0">
            <a:spAutoFit/>
          </a:bodyPr>
          <a:lstStyle/>
          <a:p>
            <a:pPr>
              <a:lnSpc>
                <a:spcPct val="150000"/>
              </a:lnSpc>
            </a:pPr>
            <a:r>
              <a:rPr lang="es-UY" dirty="0"/>
              <a:t>2) Fuerzas de “contacto”. Son fuerzas que actúan sobre el volumen a través de su frontera. Por ejemplo la presión que ejerce el resto del fluido sobre el volumen considerado y eventuales fuerzas de rozamiento sobre la superficie. </a:t>
            </a:r>
          </a:p>
        </p:txBody>
      </p:sp>
      <p:grpSp>
        <p:nvGrpSpPr>
          <p:cNvPr id="5" name="Grupo 4"/>
          <p:cNvGrpSpPr/>
          <p:nvPr/>
        </p:nvGrpSpPr>
        <p:grpSpPr>
          <a:xfrm>
            <a:off x="1180609" y="2210636"/>
            <a:ext cx="799990" cy="942480"/>
            <a:chOff x="3453547" y="2421093"/>
            <a:chExt cx="799990" cy="942480"/>
          </a:xfrm>
        </p:grpSpPr>
        <p:sp>
          <p:nvSpPr>
            <p:cNvPr id="6" name="Forma libre 5"/>
            <p:cNvSpPr/>
            <p:nvPr/>
          </p:nvSpPr>
          <p:spPr>
            <a:xfrm>
              <a:off x="3453547" y="2421093"/>
              <a:ext cx="799990" cy="942480"/>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685517" y="2654033"/>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3685517" y="2654033"/>
                  <a:ext cx="389145" cy="369332"/>
                </a:xfrm>
                <a:prstGeom prst="rect">
                  <a:avLst/>
                </a:prstGeom>
                <a:blipFill rotWithShape="0">
                  <a:blip r:embed="rId5"/>
                  <a:stretch>
                    <a:fillRect/>
                  </a:stretch>
                </a:blipFill>
              </p:spPr>
              <p:txBody>
                <a:bodyPr/>
                <a:lstStyle/>
                <a:p>
                  <a:r>
                    <a:rPr lang="es-UY">
                      <a:noFill/>
                    </a:rPr>
                    <a:t> </a:t>
                  </a:r>
                </a:p>
              </p:txBody>
            </p:sp>
          </mc:Fallback>
        </mc:AlternateContent>
      </p:grpSp>
      <p:sp>
        <p:nvSpPr>
          <p:cNvPr id="8" name="CuadroTexto 7"/>
          <p:cNvSpPr txBox="1"/>
          <p:nvPr/>
        </p:nvSpPr>
        <p:spPr>
          <a:xfrm>
            <a:off x="3117001" y="1738766"/>
            <a:ext cx="7139519" cy="369332"/>
          </a:xfrm>
          <a:prstGeom prst="rect">
            <a:avLst/>
          </a:prstGeom>
          <a:noFill/>
        </p:spPr>
        <p:txBody>
          <a:bodyPr wrap="none" rtlCol="0">
            <a:spAutoFit/>
          </a:bodyPr>
          <a:lstStyle/>
          <a:p>
            <a:r>
              <a:rPr lang="es-UY" dirty="0"/>
              <a:t>La fuerza debida a la presión del resto del fluido la podemos escribir como:</a:t>
            </a:r>
          </a:p>
        </p:txBody>
      </p:sp>
      <mc:AlternateContent xmlns:mc="http://schemas.openxmlformats.org/markup-compatibility/2006" xmlns:a14="http://schemas.microsoft.com/office/drawing/2010/main">
        <mc:Choice Requires="a14">
          <p:sp>
            <p:nvSpPr>
              <p:cNvPr id="9" name="CuadroTexto 8"/>
              <p:cNvSpPr txBox="1"/>
              <p:nvPr/>
            </p:nvSpPr>
            <p:spPr>
              <a:xfrm>
                <a:off x="3274423" y="2337072"/>
                <a:ext cx="1251368"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𝑆</m:t>
                          </m:r>
                        </m:sub>
                        <m:sup/>
                        <m:e>
                          <m:r>
                            <a:rPr lang="es-UY" b="0" i="1" smtClean="0">
                              <a:latin typeface="Cambria Math" panose="02040503050406030204" pitchFamily="18" charset="0"/>
                            </a:rPr>
                            <m:t>𝑃</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m:rPr>
                              <m:brk m:alnAt="24"/>
                            </m:rPr>
                            <a:rPr lang="es-UY" b="0" i="1" smtClean="0">
                              <a:latin typeface="Cambria Math" panose="02040503050406030204" pitchFamily="18" charset="0"/>
                            </a:rPr>
                            <m:t>𝑑</m:t>
                          </m:r>
                          <m:r>
                            <a:rPr lang="es-UY" b="0" i="1" smtClean="0">
                              <a:latin typeface="Cambria Math" panose="02040503050406030204" pitchFamily="18" charset="0"/>
                            </a:rPr>
                            <m:t>𝑆</m:t>
                          </m:r>
                        </m:e>
                      </m:nary>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274423" y="2337072"/>
                <a:ext cx="1251368" cy="951671"/>
              </a:xfrm>
              <a:prstGeom prst="rect">
                <a:avLst/>
              </a:prstGeom>
              <a:blipFill rotWithShape="0">
                <a:blip r:embed="rId6"/>
                <a:stretch>
                  <a:fillRect/>
                </a:stretch>
              </a:blipFill>
            </p:spPr>
            <p:txBody>
              <a:bodyPr/>
              <a:lstStyle/>
              <a:p>
                <a:r>
                  <a:rPr lang="es-UY">
                    <a:noFill/>
                  </a:rPr>
                  <a:t> </a:t>
                </a:r>
              </a:p>
            </p:txBody>
          </p:sp>
        </mc:Fallback>
      </mc:AlternateContent>
      <p:grpSp>
        <p:nvGrpSpPr>
          <p:cNvPr id="12" name="Grupo 11"/>
          <p:cNvGrpSpPr/>
          <p:nvPr/>
        </p:nvGrpSpPr>
        <p:grpSpPr>
          <a:xfrm>
            <a:off x="1421492" y="1821832"/>
            <a:ext cx="486229" cy="388804"/>
            <a:chOff x="1421492" y="1821832"/>
            <a:chExt cx="486229" cy="388804"/>
          </a:xfrm>
        </p:grpSpPr>
        <p:cxnSp>
          <p:nvCxnSpPr>
            <p:cNvPr id="10" name="Conector recto de flecha 9"/>
            <p:cNvCxnSpPr/>
            <p:nvPr/>
          </p:nvCxnSpPr>
          <p:spPr>
            <a:xfrm flipV="1">
              <a:off x="1733549" y="1954382"/>
              <a:ext cx="174172" cy="256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1421492" y="1821832"/>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oMath>
                    </m:oMathPara>
                  </a14:m>
                  <a:endParaRPr lang="es-UY" b="1"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421492" y="1821832"/>
                  <a:ext cx="380232" cy="369332"/>
                </a:xfrm>
                <a:prstGeom prst="rect">
                  <a:avLst/>
                </a:prstGeom>
                <a:blipFill rotWithShape="0">
                  <a:blip r:embed="rId7"/>
                  <a:stretch>
                    <a:fillRect t="-8333" r="-7937"/>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5516880" y="2337072"/>
                <a:ext cx="2769156"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516880" y="2337072"/>
                <a:ext cx="2769156" cy="951671"/>
              </a:xfrm>
              <a:prstGeom prst="rect">
                <a:avLst/>
              </a:prstGeom>
              <a:blipFill rotWithShape="0">
                <a:blip r:embed="rId8"/>
                <a:stretch>
                  <a:fillRect/>
                </a:stretch>
              </a:blipFill>
            </p:spPr>
            <p:txBody>
              <a:bodyPr/>
              <a:lstStyle/>
              <a:p>
                <a:r>
                  <a:rPr lang="es-UY">
                    <a:noFill/>
                  </a:rPr>
                  <a:t> </a:t>
                </a:r>
              </a:p>
            </p:txBody>
          </p:sp>
        </mc:Fallback>
      </mc:AlternateContent>
      <p:sp>
        <p:nvSpPr>
          <p:cNvPr id="14" name="CuadroTexto 13"/>
          <p:cNvSpPr txBox="1"/>
          <p:nvPr/>
        </p:nvSpPr>
        <p:spPr>
          <a:xfrm>
            <a:off x="8732520" y="2628242"/>
            <a:ext cx="1752596" cy="369332"/>
          </a:xfrm>
          <a:prstGeom prst="rect">
            <a:avLst/>
          </a:prstGeom>
          <a:noFill/>
        </p:spPr>
        <p:txBody>
          <a:bodyPr wrap="none" rtlCol="0">
            <a:spAutoFit/>
          </a:bodyPr>
          <a:lstStyle/>
          <a:p>
            <a:r>
              <a:rPr lang="es-UY" dirty="0"/>
              <a:t>Fluido en reposo</a:t>
            </a:r>
          </a:p>
        </p:txBody>
      </p:sp>
      <p:sp>
        <p:nvSpPr>
          <p:cNvPr id="15" name="CuadroTexto 14"/>
          <p:cNvSpPr txBox="1"/>
          <p:nvPr/>
        </p:nvSpPr>
        <p:spPr>
          <a:xfrm>
            <a:off x="0" y="3542858"/>
            <a:ext cx="12113765" cy="369332"/>
          </a:xfrm>
          <a:prstGeom prst="rect">
            <a:avLst/>
          </a:prstGeom>
          <a:noFill/>
        </p:spPr>
        <p:txBody>
          <a:bodyPr wrap="none" rtlCol="0">
            <a:spAutoFit/>
          </a:bodyPr>
          <a:lstStyle/>
          <a:p>
            <a:r>
              <a:rPr lang="es-UY" dirty="0"/>
              <a:t>Conviene expresar todos los términos como integral sobre el volumen. Para ello tenemos que modificar la integral de superficie</a:t>
            </a:r>
          </a:p>
        </p:txBody>
      </p:sp>
      <mc:AlternateContent xmlns:mc="http://schemas.openxmlformats.org/markup-compatibility/2006" xmlns:a14="http://schemas.microsoft.com/office/drawing/2010/main">
        <mc:Choice Requires="a14">
          <p:sp>
            <p:nvSpPr>
              <p:cNvPr id="16" name="Rectángulo 15"/>
              <p:cNvSpPr/>
              <p:nvPr/>
            </p:nvSpPr>
            <p:spPr>
              <a:xfrm>
                <a:off x="2441028" y="4168426"/>
                <a:ext cx="5655074" cy="985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𝑥</m:t>
                                  </m:r>
                                </m:sub>
                              </m:sSub>
                              <m:r>
                                <a:rPr lang="es-UY" i="1">
                                  <a:latin typeface="Cambria Math" panose="02040503050406030204" pitchFamily="18" charset="0"/>
                                  <a:ea typeface="Cambria Math" panose="02040503050406030204" pitchFamily="18" charset="0"/>
                                </a:rPr>
                                <m:t>𝑑𝑆</m:t>
                              </m:r>
                            </m:e>
                          </m:nary>
                        </m:e>
                      </m:d>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𝑦</m:t>
                                  </m:r>
                                </m:sub>
                              </m:sSub>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𝑧</m:t>
                                  </m:r>
                                </m:sub>
                              </m:sSub>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16" name="Rectángulo 15"/>
              <p:cNvSpPr>
                <a:spLocks noRot="1" noChangeAspect="1" noMove="1" noResize="1" noEditPoints="1" noAdjustHandles="1" noChangeArrowheads="1" noChangeShapeType="1" noTextEdit="1"/>
              </p:cNvSpPr>
              <p:nvPr/>
            </p:nvSpPr>
            <p:spPr>
              <a:xfrm>
                <a:off x="2441028" y="4168426"/>
                <a:ext cx="5655074" cy="985141"/>
              </a:xfrm>
              <a:prstGeom prst="rect">
                <a:avLst/>
              </a:prstGeom>
              <a:blipFill rotWithShape="0">
                <a:blip r:embed="rId9"/>
                <a:stretch>
                  <a:fillRect/>
                </a:stretch>
              </a:blipFill>
            </p:spPr>
            <p:txBody>
              <a:bodyPr/>
              <a:lstStyle/>
              <a:p>
                <a:r>
                  <a:rPr lang="es-UY">
                    <a:noFill/>
                  </a:rPr>
                  <a:t> </a:t>
                </a:r>
              </a:p>
            </p:txBody>
          </p:sp>
        </mc:Fallback>
      </mc:AlternateContent>
      <p:grpSp>
        <p:nvGrpSpPr>
          <p:cNvPr id="20" name="Grupo 19"/>
          <p:cNvGrpSpPr/>
          <p:nvPr/>
        </p:nvGrpSpPr>
        <p:grpSpPr>
          <a:xfrm>
            <a:off x="3353251" y="5623189"/>
            <a:ext cx="3942128" cy="391261"/>
            <a:chOff x="1132114" y="5473258"/>
            <a:chExt cx="3942128" cy="391261"/>
          </a:xfrm>
        </p:grpSpPr>
        <mc:AlternateContent xmlns:mc="http://schemas.openxmlformats.org/markup-compatibility/2006" xmlns:a14="http://schemas.microsoft.com/office/drawing/2010/main">
          <mc:Choice Requires="a14">
            <p:sp>
              <p:nvSpPr>
                <p:cNvPr id="17" name="CuadroTexto 16"/>
                <p:cNvSpPr txBox="1"/>
                <p:nvPr/>
              </p:nvSpPr>
              <p:spPr>
                <a:xfrm>
                  <a:off x="1132114" y="5473258"/>
                  <a:ext cx="11656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𝑥</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oMath>
                    </m:oMathPara>
                  </a14:m>
                  <a:endParaRPr lang="es-UY"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132114" y="5473258"/>
                  <a:ext cx="1165640" cy="369332"/>
                </a:xfrm>
                <a:prstGeom prst="rect">
                  <a:avLst/>
                </a:prstGeom>
                <a:blipFill rotWithShape="0">
                  <a:blip r:embed="rId10"/>
                  <a:stretch>
                    <a:fillRect t="-8197" r="-2041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2441028" y="5473258"/>
                  <a:ext cx="1174552"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𝑦</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oMath>
                    </m:oMathPara>
                  </a14:m>
                  <a:endParaRPr lang="es-UY" b="1"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2441028" y="5473258"/>
                  <a:ext cx="1174552" cy="391261"/>
                </a:xfrm>
                <a:prstGeom prst="rect">
                  <a:avLst/>
                </a:prstGeom>
                <a:blipFill rotWithShape="0">
                  <a:blip r:embed="rId11"/>
                  <a:stretch>
                    <a:fillRect t="-6154" r="-19792" b="-307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3847176" y="5473258"/>
                  <a:ext cx="1227066"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𝑧</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3847176" y="5473258"/>
                  <a:ext cx="1227066" cy="384464"/>
                </a:xfrm>
                <a:prstGeom prst="rect">
                  <a:avLst/>
                </a:prstGeom>
                <a:blipFill rotWithShape="0">
                  <a:blip r:embed="rId12"/>
                  <a:stretch>
                    <a:fillRect t="-7813" r="-8911"/>
                  </a:stretch>
                </a:blipFill>
              </p:spPr>
              <p:txBody>
                <a:bodyPr/>
                <a:lstStyle/>
                <a:p>
                  <a:r>
                    <a:rPr lang="es-UY">
                      <a:noFill/>
                    </a:rPr>
                    <a:t> </a:t>
                  </a:r>
                </a:p>
              </p:txBody>
            </p:sp>
          </mc:Fallback>
        </mc:AlternateContent>
      </p:grpSp>
    </p:spTree>
    <p:extLst>
      <p:ext uri="{BB962C8B-B14F-4D97-AF65-F5344CB8AC3E}">
        <p14:creationId xmlns:p14="http://schemas.microsoft.com/office/powerpoint/2010/main" val="33904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438056" y="233682"/>
                <a:ext cx="6896503" cy="985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r>
                                <a:rPr lang="es-UY" b="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4" name="Rectángulo 3"/>
              <p:cNvSpPr>
                <a:spLocks noRot="1" noChangeAspect="1" noMove="1" noResize="1" noEditPoints="1" noAdjustHandles="1" noChangeArrowheads="1" noChangeShapeType="1" noTextEdit="1"/>
              </p:cNvSpPr>
              <p:nvPr/>
            </p:nvSpPr>
            <p:spPr>
              <a:xfrm>
                <a:off x="438056" y="233682"/>
                <a:ext cx="6896503" cy="985141"/>
              </a:xfrm>
              <a:prstGeom prst="rect">
                <a:avLst/>
              </a:prstGeom>
              <a:blipFill rotWithShape="0">
                <a:blip r:embed="rId2"/>
                <a:stretch>
                  <a:fillRect/>
                </a:stretch>
              </a:blipFill>
            </p:spPr>
            <p:txBody>
              <a:bodyPr/>
              <a:lstStyle/>
              <a:p>
                <a:r>
                  <a:rPr lang="es-UY">
                    <a:noFill/>
                  </a:rPr>
                  <a:t> </a:t>
                </a:r>
              </a:p>
            </p:txBody>
          </p:sp>
        </mc:Fallback>
      </mc:AlternateContent>
      <p:sp>
        <p:nvSpPr>
          <p:cNvPr id="5" name="Cerrar llave 4"/>
          <p:cNvSpPr/>
          <p:nvPr/>
        </p:nvSpPr>
        <p:spPr>
          <a:xfrm rot="5400000">
            <a:off x="2616011" y="54046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1336595" y="1507232"/>
                <a:ext cx="2088777"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oMath>
                  </m:oMathPara>
                </a14:m>
                <a:endParaRPr lang="es-UY" b="1"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336595" y="1507232"/>
                <a:ext cx="2088777" cy="985141"/>
              </a:xfrm>
              <a:prstGeom prst="rect">
                <a:avLst/>
              </a:prstGeom>
              <a:blipFill rotWithShape="0">
                <a:blip r:embed="rId3"/>
                <a:stretch>
                  <a:fillRect/>
                </a:stretch>
              </a:blipFill>
            </p:spPr>
            <p:txBody>
              <a:bodyPr/>
              <a:lstStyle/>
              <a:p>
                <a:r>
                  <a:rPr lang="es-UY">
                    <a:noFill/>
                  </a:rPr>
                  <a:t> </a:t>
                </a:r>
              </a:p>
            </p:txBody>
          </p:sp>
        </mc:Fallback>
      </mc:AlternateContent>
      <p:grpSp>
        <p:nvGrpSpPr>
          <p:cNvPr id="2" name="Grupo 1"/>
          <p:cNvGrpSpPr/>
          <p:nvPr/>
        </p:nvGrpSpPr>
        <p:grpSpPr>
          <a:xfrm>
            <a:off x="3494314" y="1218823"/>
            <a:ext cx="2007024" cy="1273550"/>
            <a:chOff x="3494314" y="1218823"/>
            <a:chExt cx="2007024" cy="1273550"/>
          </a:xfrm>
        </p:grpSpPr>
        <p:sp>
          <p:nvSpPr>
            <p:cNvPr id="7" name="Cerrar llave 6"/>
            <p:cNvSpPr/>
            <p:nvPr/>
          </p:nvSpPr>
          <p:spPr>
            <a:xfrm rot="5400000">
              <a:off x="4423041" y="54046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3494314" y="1507232"/>
                  <a:ext cx="2007024"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oMath>
                    </m:oMathPara>
                  </a14:m>
                  <a:endParaRPr lang="es-UY" b="1"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494314" y="1507232"/>
                  <a:ext cx="2007024" cy="985141"/>
                </a:xfrm>
                <a:prstGeom prst="rect">
                  <a:avLst/>
                </a:prstGeom>
                <a:blipFill rotWithShape="0">
                  <a:blip r:embed="rId4"/>
                  <a:stretch>
                    <a:fillRect/>
                  </a:stretch>
                </a:blipFill>
              </p:spPr>
              <p:txBody>
                <a:bodyPr/>
                <a:lstStyle/>
                <a:p>
                  <a:r>
                    <a:rPr lang="es-UY">
                      <a:noFill/>
                    </a:rPr>
                    <a:t> </a:t>
                  </a:r>
                </a:p>
              </p:txBody>
            </p:sp>
          </mc:Fallback>
        </mc:AlternateContent>
      </p:grpSp>
      <p:grpSp>
        <p:nvGrpSpPr>
          <p:cNvPr id="3" name="Grupo 2"/>
          <p:cNvGrpSpPr/>
          <p:nvPr/>
        </p:nvGrpSpPr>
        <p:grpSpPr>
          <a:xfrm>
            <a:off x="5482775" y="1224575"/>
            <a:ext cx="2277014" cy="1267798"/>
            <a:chOff x="5482775" y="1224575"/>
            <a:chExt cx="2277014" cy="1267798"/>
          </a:xfrm>
        </p:grpSpPr>
        <p:sp>
          <p:nvSpPr>
            <p:cNvPr id="8" name="Cerrar llave 7"/>
            <p:cNvSpPr/>
            <p:nvPr/>
          </p:nvSpPr>
          <p:spPr>
            <a:xfrm rot="5400000">
              <a:off x="6161130" y="546220"/>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0" name="CuadroTexto 9"/>
                <p:cNvSpPr txBox="1"/>
                <p:nvPr/>
              </p:nvSpPr>
              <p:spPr>
                <a:xfrm>
                  <a:off x="5595927" y="1507232"/>
                  <a:ext cx="2163862"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595927" y="1507232"/>
                  <a:ext cx="2163862" cy="985141"/>
                </a:xfrm>
                <a:prstGeom prst="rect">
                  <a:avLst/>
                </a:prstGeom>
                <a:blipFill rotWithShape="0">
                  <a:blip r:embed="rId5"/>
                  <a:stretch>
                    <a:fillRect/>
                  </a:stretch>
                </a:blipFill>
              </p:spPr>
              <p:txBody>
                <a:bodyPr/>
                <a:lstStyle/>
                <a:p>
                  <a:r>
                    <a:rPr lang="es-UY">
                      <a:noFill/>
                    </a:rPr>
                    <a:t> </a:t>
                  </a:r>
                </a:p>
              </p:txBody>
            </p:sp>
          </mc:Fallback>
        </mc:AlternateContent>
      </p:grpSp>
      <p:grpSp>
        <p:nvGrpSpPr>
          <p:cNvPr id="19" name="Grupo 18"/>
          <p:cNvGrpSpPr/>
          <p:nvPr/>
        </p:nvGrpSpPr>
        <p:grpSpPr>
          <a:xfrm>
            <a:off x="1538187" y="2542425"/>
            <a:ext cx="1685590" cy="1360088"/>
            <a:chOff x="1538187" y="2542425"/>
            <a:chExt cx="1685590" cy="1360088"/>
          </a:xfrm>
        </p:grpSpPr>
        <p:sp>
          <p:nvSpPr>
            <p:cNvPr id="11" name="Cerrar llave 10"/>
            <p:cNvSpPr/>
            <p:nvPr/>
          </p:nvSpPr>
          <p:spPr>
            <a:xfrm rot="5400000">
              <a:off x="2315479" y="1864070"/>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2" name="CuadroTexto 11"/>
                <p:cNvSpPr txBox="1"/>
                <p:nvPr/>
              </p:nvSpPr>
              <p:spPr>
                <a:xfrm>
                  <a:off x="1538187" y="2917372"/>
                  <a:ext cx="1685590"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oMath>
                    </m:oMathPara>
                  </a14:m>
                  <a:endParaRPr lang="es-UY"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538187" y="2917372"/>
                  <a:ext cx="1685590" cy="985141"/>
                </a:xfrm>
                <a:prstGeom prst="rect">
                  <a:avLst/>
                </a:prstGeom>
                <a:blipFill rotWithShape="0">
                  <a:blip r:embed="rId6"/>
                  <a:stretch>
                    <a:fillRect/>
                  </a:stretch>
                </a:blipFill>
              </p:spPr>
              <p:txBody>
                <a:bodyPr/>
                <a:lstStyle/>
                <a:p>
                  <a:r>
                    <a:rPr lang="es-UY">
                      <a:noFill/>
                    </a:rPr>
                    <a:t> </a:t>
                  </a:r>
                </a:p>
              </p:txBody>
            </p:sp>
          </mc:Fallback>
        </mc:AlternateContent>
      </p:grpSp>
      <p:grpSp>
        <p:nvGrpSpPr>
          <p:cNvPr id="20" name="Grupo 19"/>
          <p:cNvGrpSpPr/>
          <p:nvPr/>
        </p:nvGrpSpPr>
        <p:grpSpPr>
          <a:xfrm>
            <a:off x="3744686" y="2492373"/>
            <a:ext cx="1605439" cy="1360088"/>
            <a:chOff x="3744686" y="2492373"/>
            <a:chExt cx="1605439" cy="1360088"/>
          </a:xfrm>
        </p:grpSpPr>
        <p:sp>
          <p:nvSpPr>
            <p:cNvPr id="13" name="Cerrar llave 12"/>
            <p:cNvSpPr/>
            <p:nvPr/>
          </p:nvSpPr>
          <p:spPr>
            <a:xfrm rot="5400000">
              <a:off x="4521978" y="181401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4" name="CuadroTexto 13"/>
                <p:cNvSpPr txBox="1"/>
                <p:nvPr/>
              </p:nvSpPr>
              <p:spPr>
                <a:xfrm>
                  <a:off x="3744686" y="2867320"/>
                  <a:ext cx="1605439"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𝑦</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oMath>
                    </m:oMathPara>
                  </a14:m>
                  <a:endParaRPr lang="es-UY" b="1"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3744686" y="2867320"/>
                  <a:ext cx="1605439" cy="985141"/>
                </a:xfrm>
                <a:prstGeom prst="rect">
                  <a:avLst/>
                </a:prstGeom>
                <a:blipFill rotWithShape="0">
                  <a:blip r:embed="rId7"/>
                  <a:stretch>
                    <a:fillRect/>
                  </a:stretch>
                </a:blipFill>
              </p:spPr>
              <p:txBody>
                <a:bodyPr/>
                <a:lstStyle/>
                <a:p>
                  <a:r>
                    <a:rPr lang="es-UY">
                      <a:noFill/>
                    </a:rPr>
                    <a:t> </a:t>
                  </a:r>
                </a:p>
              </p:txBody>
            </p:sp>
          </mc:Fallback>
        </mc:AlternateContent>
      </p:grpSp>
      <p:grpSp>
        <p:nvGrpSpPr>
          <p:cNvPr id="21" name="Grupo 20"/>
          <p:cNvGrpSpPr/>
          <p:nvPr/>
        </p:nvGrpSpPr>
        <p:grpSpPr>
          <a:xfrm>
            <a:off x="5951185" y="2571832"/>
            <a:ext cx="1675972" cy="1360088"/>
            <a:chOff x="5951185" y="2571832"/>
            <a:chExt cx="1675972" cy="1360088"/>
          </a:xfrm>
        </p:grpSpPr>
        <p:sp>
          <p:nvSpPr>
            <p:cNvPr id="15" name="Cerrar llave 14"/>
            <p:cNvSpPr/>
            <p:nvPr/>
          </p:nvSpPr>
          <p:spPr>
            <a:xfrm rot="5400000">
              <a:off x="6728477" y="1893477"/>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6" name="CuadroTexto 15"/>
                <p:cNvSpPr txBox="1"/>
                <p:nvPr/>
              </p:nvSpPr>
              <p:spPr>
                <a:xfrm>
                  <a:off x="5951185" y="2946779"/>
                  <a:ext cx="1675972"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𝑧</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5951185" y="2946779"/>
                  <a:ext cx="1675972" cy="985141"/>
                </a:xfrm>
                <a:prstGeom prst="rect">
                  <a:avLst/>
                </a:prstGeom>
                <a:blipFill rotWithShape="0">
                  <a:blip r:embed="rId8"/>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7" name="CuadroTexto 16"/>
              <p:cNvSpPr txBox="1"/>
              <p:nvPr/>
            </p:nvSpPr>
            <p:spPr>
              <a:xfrm>
                <a:off x="8228217" y="2975761"/>
                <a:ext cx="1319015"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rPr>
                            <m:t>𝑃𝑑𝑉</m:t>
                          </m:r>
                        </m:e>
                      </m:nary>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8228217" y="2975761"/>
                <a:ext cx="1319015" cy="956159"/>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671538" y="4543243"/>
                <a:ext cx="4560864"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e>
                          </m:d>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671538" y="4543243"/>
                <a:ext cx="4560864" cy="951671"/>
              </a:xfrm>
              <a:prstGeom prst="rect">
                <a:avLst/>
              </a:prstGeom>
              <a:blipFill rotWithShape="0">
                <a:blip r:embed="rId10"/>
                <a:stretch>
                  <a:fillRect/>
                </a:stretch>
              </a:blipFill>
            </p:spPr>
            <p:txBody>
              <a:bodyPr/>
              <a:lstStyle/>
              <a:p>
                <a:r>
                  <a:rPr lang="es-UY">
                    <a:noFill/>
                  </a:rPr>
                  <a:t> </a:t>
                </a:r>
              </a:p>
            </p:txBody>
          </p:sp>
        </mc:Fallback>
      </mc:AlternateContent>
      <p:sp>
        <p:nvSpPr>
          <p:cNvPr id="18" name="CuadroTexto 17"/>
          <p:cNvSpPr txBox="1"/>
          <p:nvPr/>
        </p:nvSpPr>
        <p:spPr>
          <a:xfrm>
            <a:off x="928209" y="5813185"/>
            <a:ext cx="3619196" cy="369332"/>
          </a:xfrm>
          <a:prstGeom prst="rect">
            <a:avLst/>
          </a:prstGeom>
          <a:noFill/>
        </p:spPr>
        <p:txBody>
          <a:bodyPr wrap="none" rtlCol="0">
            <a:spAutoFit/>
          </a:bodyPr>
          <a:lstStyle/>
          <a:p>
            <a:r>
              <a:rPr lang="es-UY" dirty="0"/>
              <a:t>El volumen considerado es arbitrario</a:t>
            </a:r>
          </a:p>
        </p:txBody>
      </p:sp>
      <mc:AlternateContent xmlns:mc="http://schemas.openxmlformats.org/markup-compatibility/2006" xmlns:a14="http://schemas.microsoft.com/office/drawing/2010/main">
        <mc:Choice Requires="a14">
          <p:sp>
            <p:nvSpPr>
              <p:cNvPr id="23" name="CuadroTexto 22"/>
              <p:cNvSpPr txBox="1"/>
              <p:nvPr/>
            </p:nvSpPr>
            <p:spPr>
              <a:xfrm>
                <a:off x="5823168" y="4813605"/>
                <a:ext cx="1709379"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5823168" y="4813605"/>
                <a:ext cx="1709379" cy="410946"/>
              </a:xfrm>
              <a:prstGeom prst="rect">
                <a:avLst/>
              </a:prstGeom>
              <a:blipFill rotWithShape="0">
                <a:blip r:embed="rId11"/>
                <a:stretch>
                  <a:fillRect t="-22388" b="-11940"/>
                </a:stretch>
              </a:blipFill>
            </p:spPr>
            <p:txBody>
              <a:bodyPr/>
              <a:lstStyle/>
              <a:p>
                <a:r>
                  <a:rPr lang="es-UY">
                    <a:noFill/>
                  </a:rPr>
                  <a:t> </a:t>
                </a:r>
              </a:p>
            </p:txBody>
          </p:sp>
        </mc:Fallback>
      </mc:AlternateContent>
      <p:sp>
        <p:nvSpPr>
          <p:cNvPr id="24" name="CuadroTexto 23"/>
          <p:cNvSpPr txBox="1"/>
          <p:nvPr/>
        </p:nvSpPr>
        <p:spPr>
          <a:xfrm>
            <a:off x="8011426" y="4855219"/>
            <a:ext cx="1752596" cy="369332"/>
          </a:xfrm>
          <a:prstGeom prst="rect">
            <a:avLst/>
          </a:prstGeom>
          <a:noFill/>
        </p:spPr>
        <p:txBody>
          <a:bodyPr wrap="none" rtlCol="0">
            <a:spAutoFit/>
          </a:bodyPr>
          <a:lstStyle/>
          <a:p>
            <a:r>
              <a:rPr lang="es-UY" dirty="0"/>
              <a:t>Fluido en reposo</a:t>
            </a:r>
          </a:p>
        </p:txBody>
      </p:sp>
    </p:spTree>
    <p:extLst>
      <p:ext uri="{BB962C8B-B14F-4D97-AF65-F5344CB8AC3E}">
        <p14:creationId xmlns:p14="http://schemas.microsoft.com/office/powerpoint/2010/main" val="21447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7" grpId="0"/>
      <p:bldP spid="22" grpId="0"/>
      <p:bldP spid="18"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914" y="420914"/>
            <a:ext cx="1124795" cy="369332"/>
          </a:xfrm>
          <a:prstGeom prst="rect">
            <a:avLst/>
          </a:prstGeom>
          <a:noFill/>
        </p:spPr>
        <p:txBody>
          <a:bodyPr wrap="none" rtlCol="0">
            <a:spAutoFit/>
          </a:bodyPr>
          <a:lstStyle/>
          <a:p>
            <a:r>
              <a:rPr lang="es-UY" b="1" dirty="0">
                <a:solidFill>
                  <a:schemeClr val="accent1"/>
                </a:solidFill>
              </a:rPr>
              <a:t>EJEMPLO:</a:t>
            </a:r>
          </a:p>
        </p:txBody>
      </p:sp>
      <mc:AlternateContent xmlns:mc="http://schemas.openxmlformats.org/markup-compatibility/2006" xmlns:a14="http://schemas.microsoft.com/office/drawing/2010/main">
        <mc:Choice Requires="a14">
          <p:sp>
            <p:nvSpPr>
              <p:cNvPr id="5" name="CuadroTexto 4"/>
              <p:cNvSpPr txBox="1"/>
              <p:nvPr/>
            </p:nvSpPr>
            <p:spPr>
              <a:xfrm>
                <a:off x="1545709" y="906360"/>
                <a:ext cx="1782667" cy="4121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smtClean="0">
                              <a:latin typeface="Cambria Math" panose="02040503050406030204" pitchFamily="18" charset="0"/>
                            </a:rPr>
                            <m:t>𝑉</m:t>
                          </m:r>
                        </m:sub>
                      </m:sSub>
                      <m:r>
                        <a:rPr lang="es-UY" b="0" i="1" smtClean="0">
                          <a:latin typeface="Cambria Math" panose="02040503050406030204" pitchFamily="18" charset="0"/>
                        </a:rPr>
                        <m:t>=</m:t>
                      </m:r>
                      <m:r>
                        <a:rPr lang="es-UY" b="0" i="1" smtClean="0">
                          <a:latin typeface="Cambria Math" panose="02040503050406030204" pitchFamily="18" charset="0"/>
                        </a:rPr>
                        <m:t>𝜌</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𝑔</m:t>
                          </m:r>
                        </m:e>
                      </m:acc>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545709" y="906360"/>
                <a:ext cx="1782667" cy="412164"/>
              </a:xfrm>
              <a:prstGeom prst="rect">
                <a:avLst/>
              </a:prstGeom>
              <a:blipFill rotWithShape="0">
                <a:blip r:embed="rId2"/>
                <a:stretch>
                  <a:fillRect t="-22388" r="-5137" b="-1194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834711" y="907578"/>
                <a:ext cx="1901803" cy="384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834711" y="907578"/>
                <a:ext cx="1901803" cy="384144"/>
              </a:xfrm>
              <a:prstGeom prst="rect">
                <a:avLst/>
              </a:prstGeom>
              <a:blipFill rotWithShape="0">
                <a:blip r:embed="rId3"/>
                <a:stretch>
                  <a:fillRect t="-7937" b="-63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917511" y="920370"/>
                <a:ext cx="1505540"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𝜌</m:t>
                      </m:r>
                      <m:r>
                        <a:rPr lang="es-UY" i="1">
                          <a:latin typeface="Cambria Math" panose="02040503050406030204" pitchFamily="18" charset="0"/>
                          <a:ea typeface="Cambria Math" panose="02040503050406030204" pitchFamily="18" charset="0"/>
                        </a:rPr>
                        <m:t>𝑔</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𝐤</m:t>
                          </m:r>
                        </m:e>
                      </m:ac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917511" y="920370"/>
                <a:ext cx="1505540" cy="384464"/>
              </a:xfrm>
              <a:prstGeom prst="rect">
                <a:avLst/>
              </a:prstGeom>
              <a:blipFill rotWithShape="0">
                <a:blip r:embed="rId4"/>
                <a:stretch>
                  <a:fillRect t="-7937" r="-7287" b="-63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7621353" y="922390"/>
                <a:ext cx="1408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7621353" y="922390"/>
                <a:ext cx="1408591" cy="369332"/>
              </a:xfrm>
              <a:prstGeom prst="rect">
                <a:avLst/>
              </a:prstGeom>
              <a:blipFill rotWithShape="0">
                <a:blip r:embed="rId5"/>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1545709" y="1654629"/>
                <a:ext cx="1090363"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r>
                            <a:rPr lang="es-UY" b="0" i="1" smtClean="0">
                              <a:latin typeface="Cambria Math" panose="02040503050406030204" pitchFamily="18" charset="0"/>
                            </a:rPr>
                            <m:t>𝑑𝑃</m:t>
                          </m:r>
                        </m:num>
                        <m:den>
                          <m:r>
                            <a:rPr lang="es-UY" b="0" i="1" smtClean="0">
                              <a:latin typeface="Cambria Math" panose="02040503050406030204" pitchFamily="18" charset="0"/>
                            </a:rPr>
                            <m:t>𝑑𝑧</m:t>
                          </m:r>
                        </m:den>
                      </m:f>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1545709" y="1654629"/>
                <a:ext cx="1090363" cy="619016"/>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960915" y="1779471"/>
                <a:ext cx="23325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960915" y="1779471"/>
                <a:ext cx="2332562" cy="369332"/>
              </a:xfrm>
              <a:prstGeom prst="rect">
                <a:avLst/>
              </a:prstGeom>
              <a:blipFill rotWithShape="0">
                <a:blip r:embed="rId7"/>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2090890" y="3091543"/>
                <a:ext cx="1444883"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090890" y="3091543"/>
                <a:ext cx="1444883" cy="410946"/>
              </a:xfrm>
              <a:prstGeom prst="rect">
                <a:avLst/>
              </a:prstGeom>
              <a:blipFill rotWithShape="0">
                <a:blip r:embed="rId8"/>
                <a:stretch>
                  <a:fillRect t="-22059" b="-11765"/>
                </a:stretch>
              </a:blipFill>
            </p:spPr>
            <p:txBody>
              <a:bodyPr/>
              <a:lstStyle/>
              <a:p>
                <a:r>
                  <a:rPr lang="es-UY">
                    <a:noFill/>
                  </a:rPr>
                  <a:t> </a:t>
                </a:r>
              </a:p>
            </p:txBody>
          </p:sp>
        </mc:Fallback>
      </mc:AlternateContent>
      <p:sp>
        <p:nvSpPr>
          <p:cNvPr id="12" name="CuadroTexto 11"/>
          <p:cNvSpPr txBox="1"/>
          <p:nvPr/>
        </p:nvSpPr>
        <p:spPr>
          <a:xfrm>
            <a:off x="566057" y="3091543"/>
            <a:ext cx="1277914" cy="369332"/>
          </a:xfrm>
          <a:prstGeom prst="rect">
            <a:avLst/>
          </a:prstGeom>
          <a:noFill/>
        </p:spPr>
        <p:txBody>
          <a:bodyPr wrap="none" rtlCol="0">
            <a:spAutoFit/>
          </a:bodyPr>
          <a:lstStyle/>
          <a:p>
            <a:r>
              <a:rPr lang="es-UY" dirty="0">
                <a:solidFill>
                  <a:schemeClr val="accent1"/>
                </a:solidFill>
              </a:rPr>
              <a:t>Otra forma:</a:t>
            </a:r>
          </a:p>
        </p:txBody>
      </p:sp>
      <mc:AlternateContent xmlns:mc="http://schemas.openxmlformats.org/markup-compatibility/2006" xmlns:a14="http://schemas.microsoft.com/office/drawing/2010/main">
        <mc:Choice Requires="a14">
          <p:sp>
            <p:nvSpPr>
              <p:cNvPr id="13" name="CuadroTexto 12"/>
              <p:cNvSpPr txBox="1"/>
              <p:nvPr/>
            </p:nvSpPr>
            <p:spPr>
              <a:xfrm>
                <a:off x="3986181" y="3070736"/>
                <a:ext cx="3862660" cy="410946"/>
              </a:xfrm>
              <a:prstGeom prst="rect">
                <a:avLst/>
              </a:prstGeom>
              <a:noFill/>
            </p:spPr>
            <p:txBody>
              <a:bodyPr wrap="none" rtlCol="0">
                <a:spAutoFit/>
              </a:bodyPr>
              <a:lstStyle/>
              <a:p>
                <a:r>
                  <a:rPr lang="es-UY" dirty="0"/>
                  <a:t>Supongo que puedo escribir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r>
                      <a:rPr lang="es-UY" b="0" i="1" dirty="0" smtClean="0">
                        <a:latin typeface="Cambria Math" panose="02040503050406030204" pitchFamily="18" charset="0"/>
                      </a:rPr>
                      <m:t>=</m:t>
                    </m:r>
                    <m:r>
                      <a:rPr lang="es-UY" b="0" i="0" dirty="0" smtClean="0">
                        <a:latin typeface="Cambria Math" panose="02040503050406030204" pitchFamily="18" charset="0"/>
                      </a:rPr>
                      <m:t>−</m:t>
                    </m:r>
                    <m:r>
                      <a:rPr lang="es-UY" b="0" i="0" dirty="0" smtClean="0">
                        <a:latin typeface="Cambria Math" panose="02040503050406030204" pitchFamily="18" charset="0"/>
                      </a:rPr>
                      <m:t>𝛻</m:t>
                    </m:r>
                    <m:r>
                      <a:rPr lang="es-UY" b="0" i="1" dirty="0" smtClean="0">
                        <a:latin typeface="Cambria Math" panose="02040503050406030204" pitchFamily="18" charset="0"/>
                      </a:rPr>
                      <m:t>𝑈</m:t>
                    </m:r>
                  </m:oMath>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986181" y="3070736"/>
                <a:ext cx="3862660" cy="410946"/>
              </a:xfrm>
              <a:prstGeom prst="rect">
                <a:avLst/>
              </a:prstGeom>
              <a:blipFill rotWithShape="0">
                <a:blip r:embed="rId9"/>
                <a:stretch>
                  <a:fillRect l="-1420" t="-22388" b="-2388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2090889" y="3909441"/>
                <a:ext cx="1849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𝑈</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2090889" y="3909441"/>
                <a:ext cx="1849096" cy="369332"/>
              </a:xfrm>
              <a:prstGeom prst="rect">
                <a:avLst/>
              </a:prstGeom>
              <a:blipFill rotWithShape="0">
                <a:blip r:embed="rId10"/>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4068415" y="3927817"/>
                <a:ext cx="1706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𝑈</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𝑐𝑡𝑒</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4068415" y="3927817"/>
                <a:ext cx="1706686" cy="369332"/>
              </a:xfrm>
              <a:prstGeom prst="rect">
                <a:avLst/>
              </a:prstGeom>
              <a:blipFill rotWithShape="0">
                <a:blip r:embed="rId11"/>
                <a:stretch>
                  <a:fillRect/>
                </a:stretch>
              </a:blipFill>
            </p:spPr>
            <p:txBody>
              <a:bodyPr/>
              <a:lstStyle/>
              <a:p>
                <a:r>
                  <a:rPr lang="es-UY">
                    <a:noFill/>
                  </a:rPr>
                  <a:t> </a:t>
                </a:r>
              </a:p>
            </p:txBody>
          </p:sp>
        </mc:Fallback>
      </mc:AlternateContent>
      <p:sp>
        <p:nvSpPr>
          <p:cNvPr id="16" name="CuadroTexto 15"/>
          <p:cNvSpPr txBox="1"/>
          <p:nvPr/>
        </p:nvSpPr>
        <p:spPr>
          <a:xfrm>
            <a:off x="5917511" y="3932757"/>
            <a:ext cx="5736122" cy="369332"/>
          </a:xfrm>
          <a:prstGeom prst="rect">
            <a:avLst/>
          </a:prstGeom>
          <a:noFill/>
        </p:spPr>
        <p:txBody>
          <a:bodyPr wrap="none" rtlCol="0">
            <a:spAutoFit/>
          </a:bodyPr>
          <a:lstStyle/>
          <a:p>
            <a:r>
              <a:rPr lang="es-UY" dirty="0"/>
              <a:t>Caso especial de la </a:t>
            </a:r>
            <a:r>
              <a:rPr lang="es-UY" dirty="0" err="1"/>
              <a:t>ec</a:t>
            </a:r>
            <a:r>
              <a:rPr lang="es-UY" dirty="0"/>
              <a:t>. de Bernoulli para el fluido en reposo</a:t>
            </a:r>
          </a:p>
        </p:txBody>
      </p:sp>
      <mc:AlternateContent xmlns:mc="http://schemas.openxmlformats.org/markup-compatibility/2006" xmlns:a14="http://schemas.microsoft.com/office/drawing/2010/main">
        <mc:Choice Requires="a14">
          <p:sp>
            <p:nvSpPr>
              <p:cNvPr id="17" name="CuadroTexto 16"/>
              <p:cNvSpPr txBox="1"/>
              <p:nvPr/>
            </p:nvSpPr>
            <p:spPr>
              <a:xfrm>
                <a:off x="2000396" y="4584365"/>
                <a:ext cx="4253600" cy="410946"/>
              </a:xfrm>
              <a:prstGeom prst="rect">
                <a:avLst/>
              </a:prstGeom>
              <a:noFill/>
            </p:spPr>
            <p:txBody>
              <a:bodyPr wrap="none" rtlCol="0">
                <a:spAutoFit/>
              </a:bodyPr>
              <a:lstStyle/>
              <a:p>
                <a:r>
                  <a:rPr lang="es-UY" dirty="0"/>
                  <a:t>Si </a:t>
                </a:r>
                <a14:m>
                  <m:oMath xmlns:m="http://schemas.openxmlformats.org/officeDocument/2006/math">
                    <m:sSub>
                      <m:sSubPr>
                        <m:ctrlPr>
                          <a:rPr lang="es-UY" i="1">
                            <a:latin typeface="Cambria Math" panose="02040503050406030204" pitchFamily="18" charset="0"/>
                          </a:rPr>
                        </m:ctrlPr>
                      </m:sSubPr>
                      <m:e>
                        <m:acc>
                          <m:accPr>
                            <m:chr m:val="⃗"/>
                            <m:ctrlPr>
                              <a:rPr lang="es-UY" i="1">
                                <a:latin typeface="Cambria Math" panose="02040503050406030204" pitchFamily="18" charset="0"/>
                              </a:rPr>
                            </m:ctrlPr>
                          </m:accPr>
                          <m:e>
                            <m:r>
                              <a:rPr lang="es-UY" i="1">
                                <a:latin typeface="Cambria Math" panose="02040503050406030204" pitchFamily="18" charset="0"/>
                              </a:rPr>
                              <m:t>𝑓</m:t>
                            </m:r>
                          </m:e>
                        </m:acc>
                      </m:e>
                      <m:sub>
                        <m:r>
                          <a:rPr lang="es-UY" i="1">
                            <a:latin typeface="Cambria Math" panose="02040503050406030204" pitchFamily="18" charset="0"/>
                          </a:rPr>
                          <m:t>𝑉</m:t>
                        </m:r>
                      </m:sub>
                    </m:sSub>
                    <m:r>
                      <a:rPr lang="es-UY" i="1">
                        <a:latin typeface="Cambria Math" panose="02040503050406030204" pitchFamily="18" charset="0"/>
                      </a:rPr>
                      <m:t>=</m:t>
                    </m:r>
                    <m:r>
                      <a:rPr lang="es-UY" i="1">
                        <a:latin typeface="Cambria Math" panose="02040503050406030204" pitchFamily="18" charset="0"/>
                      </a:rPr>
                      <m:t>𝜌</m:t>
                    </m:r>
                    <m:acc>
                      <m:accPr>
                        <m:chr m:val="⃗"/>
                        <m:ctrlPr>
                          <a:rPr lang="es-UY" i="1">
                            <a:latin typeface="Cambria Math" panose="02040503050406030204" pitchFamily="18" charset="0"/>
                          </a:rPr>
                        </m:ctrlPr>
                      </m:accPr>
                      <m:e>
                        <m:r>
                          <a:rPr lang="es-UY" i="1">
                            <a:latin typeface="Cambria Math" panose="02040503050406030204" pitchFamily="18" charset="0"/>
                          </a:rPr>
                          <m:t>𝑔</m:t>
                        </m:r>
                      </m:e>
                    </m:acc>
                  </m:oMath>
                </a14:m>
                <a:r>
                  <a:rPr lang="es-UY" dirty="0"/>
                  <a:t> </a:t>
                </a:r>
                <a:r>
                  <a:rPr lang="es-UY" dirty="0">
                    <a:latin typeface="Cambria Math" panose="02040503050406030204" pitchFamily="18" charset="0"/>
                    <a:ea typeface="Cambria Math" panose="02040503050406030204" pitchFamily="18" charset="0"/>
                  </a:rPr>
                  <a:t>⇒ </a:t>
                </a:r>
                <a14:m>
                  <m:oMath xmlns:m="http://schemas.openxmlformats.org/officeDocument/2006/math">
                    <m:r>
                      <a:rPr lang="es-UY" i="1">
                        <a:latin typeface="Cambria Math" panose="02040503050406030204" pitchFamily="18" charset="0"/>
                      </a:rPr>
                      <m:t>𝑈</m:t>
                    </m:r>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𝑔𝑧</m:t>
                    </m:r>
                  </m:oMath>
                </a14:m>
                <a:r>
                  <a:rPr lang="es-UY" dirty="0"/>
                  <a:t> </a:t>
                </a:r>
                <a:r>
                  <a:rPr lang="es-UY" dirty="0">
                    <a:latin typeface="Cambria Math" panose="02040503050406030204" pitchFamily="18" charset="0"/>
                    <a:ea typeface="Cambria Math" panose="02040503050406030204" pitchFamily="18" charset="0"/>
                  </a:rPr>
                  <a:t>⇒ </a:t>
                </a:r>
                <a14:m>
                  <m:oMath xmlns:m="http://schemas.openxmlformats.org/officeDocument/2006/math">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𝑐𝑡𝑒</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𝑔𝑧</m:t>
                    </m:r>
                  </m:oMath>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2000396" y="4584365"/>
                <a:ext cx="4253600" cy="410946"/>
              </a:xfrm>
              <a:prstGeom prst="rect">
                <a:avLst/>
              </a:prstGeom>
              <a:blipFill rotWithShape="0">
                <a:blip r:embed="rId12"/>
                <a:stretch>
                  <a:fillRect l="-1146" t="-22388" b="-23881"/>
                </a:stretch>
              </a:blipFill>
            </p:spPr>
            <p:txBody>
              <a:bodyPr/>
              <a:lstStyle/>
              <a:p>
                <a:r>
                  <a:rPr lang="es-UY">
                    <a:noFill/>
                  </a:rPr>
                  <a:t> </a:t>
                </a:r>
              </a:p>
            </p:txBody>
          </p:sp>
        </mc:Fallback>
      </mc:AlternateContent>
      <p:sp>
        <p:nvSpPr>
          <p:cNvPr id="18" name="CuadroTexto 17"/>
          <p:cNvSpPr txBox="1"/>
          <p:nvPr/>
        </p:nvSpPr>
        <p:spPr>
          <a:xfrm>
            <a:off x="5670455" y="1779471"/>
            <a:ext cx="1752596" cy="369332"/>
          </a:xfrm>
          <a:prstGeom prst="rect">
            <a:avLst/>
          </a:prstGeom>
          <a:noFill/>
        </p:spPr>
        <p:txBody>
          <a:bodyPr wrap="none" rtlCol="0">
            <a:spAutoFit/>
          </a:bodyPr>
          <a:lstStyle/>
          <a:p>
            <a:r>
              <a:rPr lang="es-UY" dirty="0"/>
              <a:t>Fluido en reposo</a:t>
            </a:r>
          </a:p>
        </p:txBody>
      </p:sp>
    </p:spTree>
    <p:extLst>
      <p:ext uri="{BB962C8B-B14F-4D97-AF65-F5344CB8AC3E}">
        <p14:creationId xmlns:p14="http://schemas.microsoft.com/office/powerpoint/2010/main" val="19934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306286" y="667657"/>
                <a:ext cx="1911677" cy="398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𝛾</m:t>
                          </m:r>
                        </m:sup>
                      </m:sSub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𝑉</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306286" y="667657"/>
                <a:ext cx="1911677" cy="398635"/>
              </a:xfrm>
              <a:prstGeom prst="rect">
                <a:avLst/>
              </a:prstGeom>
              <a:blipFill rotWithShape="0">
                <a:blip r:embed="rId2"/>
                <a:stretch>
                  <a:fillRect b="-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83771" y="1407886"/>
                <a:ext cx="6242606" cy="398635"/>
              </a:xfrm>
              <a:prstGeom prst="rect">
                <a:avLst/>
              </a:prstGeom>
              <a:noFill/>
            </p:spPr>
            <p:txBody>
              <a:bodyPr wrap="none" rtlCol="0">
                <a:spAutoFit/>
              </a:bodyPr>
              <a:lstStyle/>
              <a:p>
                <a:r>
                  <a:rPr lang="es-UY" dirty="0"/>
                  <a:t>Para pequeñas vibraciones podemos aproximar </a:t>
                </a:r>
                <a14:m>
                  <m:oMath xmlns:m="http://schemas.openxmlformats.org/officeDocument/2006/math">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𝛾</m:t>
                        </m:r>
                      </m:sup>
                    </m:sSub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𝑉</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r>
                          <a:rPr lang="es-UY" i="1">
                            <a:latin typeface="Cambria Math" panose="02040503050406030204" pitchFamily="18" charset="0"/>
                            <a:ea typeface="Cambria Math" panose="02040503050406030204" pitchFamily="18" charset="0"/>
                          </a:rPr>
                          <m:t>−1</m:t>
                        </m:r>
                      </m:sup>
                    </m:sSup>
                    <m:r>
                      <a:rPr lang="es-UY"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−1</m:t>
                        </m:r>
                      </m:sup>
                    </m:sSubSup>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83771" y="1407886"/>
                <a:ext cx="6242606" cy="398635"/>
              </a:xfrm>
              <a:prstGeom prst="rect">
                <a:avLst/>
              </a:prstGeom>
              <a:blipFill rotWithShape="0">
                <a:blip r:embed="rId3"/>
                <a:stretch>
                  <a:fillRect l="-879" t="-4615" b="-2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217963" y="667657"/>
                <a:ext cx="2850139" cy="398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𝑑𝑃</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𝛾</m:t>
                          </m:r>
                        </m:sup>
                      </m:sSub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𝑉</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r>
                            <a:rPr lang="es-UY" i="1">
                              <a:latin typeface="Cambria Math" panose="02040503050406030204" pitchFamily="18" charset="0"/>
                              <a:ea typeface="Cambria Math" panose="02040503050406030204" pitchFamily="18" charset="0"/>
                            </a:rPr>
                            <m:t>−1</m:t>
                          </m:r>
                        </m:sup>
                      </m:sSup>
                      <m:r>
                        <a:rPr lang="es-UY" i="1">
                          <a:latin typeface="Cambria Math" panose="02040503050406030204" pitchFamily="18" charset="0"/>
                          <a:ea typeface="Cambria Math" panose="02040503050406030204" pitchFamily="18" charset="0"/>
                        </a:rPr>
                        <m:t>𝑑𝑉</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3217963" y="667657"/>
                <a:ext cx="2850139" cy="398635"/>
              </a:xfrm>
              <a:prstGeom prst="rect">
                <a:avLst/>
              </a:prstGeom>
              <a:blipFill rotWithShape="0">
                <a:blip r:embed="rId4"/>
                <a:stretch>
                  <a:fillRect b="-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7335305" y="842282"/>
                <a:ext cx="3524811"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𝑑𝑃</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𝛾</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Sub>
                        </m:den>
                      </m:f>
                      <m:r>
                        <a:rPr lang="es-UY" b="0" i="1" smtClean="0">
                          <a:latin typeface="Cambria Math" panose="02040503050406030204" pitchFamily="18" charset="0"/>
                          <a:ea typeface="Cambria Math" panose="02040503050406030204" pitchFamily="18" charset="0"/>
                        </a:rPr>
                        <m:t>𝑑𝑉</m:t>
                      </m:r>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𝛾</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Sub>
                        </m:den>
                      </m:f>
                      <m:r>
                        <a:rPr lang="es-UY" b="0" i="1" smtClean="0">
                          <a:latin typeface="Cambria Math" panose="02040503050406030204" pitchFamily="18" charset="0"/>
                          <a:ea typeface="Cambria Math" panose="02040503050406030204" pitchFamily="18" charset="0"/>
                        </a:rPr>
                        <m:t>𝜋</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335305" y="842282"/>
                <a:ext cx="3524811" cy="565604"/>
              </a:xfrm>
              <a:prstGeom prst="rect">
                <a:avLst/>
              </a:prstGeom>
              <a:blipFill rotWithShape="0">
                <a:blip r:embed="rId5"/>
                <a:stretch>
                  <a:fillRect/>
                </a:stretch>
              </a:blipFill>
            </p:spPr>
            <p:txBody>
              <a:bodyPr/>
              <a:lstStyle/>
              <a:p>
                <a:r>
                  <a:rPr lang="es-UY">
                    <a:noFill/>
                  </a:rPr>
                  <a:t> </a:t>
                </a:r>
              </a:p>
            </p:txBody>
          </p:sp>
        </mc:Fallback>
      </mc:AlternateContent>
      <p:sp>
        <p:nvSpPr>
          <p:cNvPr id="8" name="CuadroTexto 7"/>
          <p:cNvSpPr txBox="1"/>
          <p:nvPr/>
        </p:nvSpPr>
        <p:spPr>
          <a:xfrm>
            <a:off x="783771" y="2293257"/>
            <a:ext cx="7075720" cy="369332"/>
          </a:xfrm>
          <a:prstGeom prst="rect">
            <a:avLst/>
          </a:prstGeom>
          <a:noFill/>
        </p:spPr>
        <p:txBody>
          <a:bodyPr wrap="none" rtlCol="0">
            <a:spAutoFit/>
          </a:bodyPr>
          <a:lstStyle/>
          <a:p>
            <a:r>
              <a:rPr lang="es-UY" dirty="0"/>
              <a:t>Esta variación de presión entra como un forzante en la ecuación de ondas:</a:t>
            </a:r>
          </a:p>
        </p:txBody>
      </p:sp>
      <mc:AlternateContent xmlns:mc="http://schemas.openxmlformats.org/markup-compatibility/2006" xmlns:a14="http://schemas.microsoft.com/office/drawing/2010/main">
        <mc:Choice Requires="a14">
          <p:sp>
            <p:nvSpPr>
              <p:cNvPr id="9" name="CuadroTexto 8"/>
              <p:cNvSpPr txBox="1"/>
              <p:nvPr/>
            </p:nvSpPr>
            <p:spPr>
              <a:xfrm>
                <a:off x="783771" y="3029258"/>
                <a:ext cx="3069686" cy="60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r>
                        <a:rPr lang="es-UY" i="1">
                          <a:latin typeface="Cambria Math" panose="02040503050406030204" pitchFamily="18" charset="0"/>
                        </a:rPr>
                        <m:t>𝜌</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𝑧</m:t>
                          </m:r>
                        </m:e>
                      </m:d>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83771" y="3029258"/>
                <a:ext cx="3069686" cy="602857"/>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230001" y="2942970"/>
                <a:ext cx="4907626" cy="812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en>
                      </m:f>
                      <m:r>
                        <a:rPr lang="es-UY" b="0" i="1" smtClean="0">
                          <a:latin typeface="Cambria Math" panose="02040503050406030204" pitchFamily="18" charset="0"/>
                        </a:rPr>
                        <m:t>2</m:t>
                      </m:r>
                      <m:r>
                        <a:rPr lang="es-UY" b="0" i="1" smtClean="0">
                          <a:latin typeface="Cambria Math" panose="02040503050406030204" pitchFamily="18" charset="0"/>
                        </a:rPr>
                        <m:t>𝜋</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𝑟𝑑𝑟</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230001" y="2942970"/>
                <a:ext cx="4907626" cy="812210"/>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853457" y="5734168"/>
                <a:ext cx="3656963" cy="3785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r>
                        <a:rPr lang="es-UY" b="0" i="1" smtClean="0">
                          <a:latin typeface="Cambria Math" panose="02040503050406030204" pitchFamily="18" charset="0"/>
                        </a:rPr>
                        <m:t>𝐴</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𝑜</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853457" y="5734168"/>
                <a:ext cx="3656963" cy="378565"/>
              </a:xfrm>
              <a:prstGeom prst="rect">
                <a:avLst/>
              </a:prstGeom>
              <a:blipFill rotWithShape="0">
                <a:blip r:embed="rId8"/>
                <a:stretch>
                  <a:fillRect b="-1612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08000" y="4035560"/>
                <a:ext cx="11553371" cy="1295163"/>
              </a:xfrm>
              <a:prstGeom prst="rect">
                <a:avLst/>
              </a:prstGeom>
              <a:noFill/>
            </p:spPr>
            <p:txBody>
              <a:bodyPr wrap="square" rtlCol="0">
                <a:spAutoFit/>
              </a:bodyPr>
              <a:lstStyle/>
              <a:p>
                <a:pPr>
                  <a:lnSpc>
                    <a:spcPct val="150000"/>
                  </a:lnSpc>
                </a:pPr>
                <a:r>
                  <a:rPr lang="es-UY" dirty="0"/>
                  <a:t>Asumimos que el movimiento es armónico con frecuencia </a:t>
                </a:r>
                <a14:m>
                  <m:oMath xmlns:m="http://schemas.openxmlformats.org/officeDocument/2006/math">
                    <m:r>
                      <a:rPr lang="es-UY" b="0" i="1" smtClean="0">
                        <a:latin typeface="Cambria Math" panose="02040503050406030204" pitchFamily="18" charset="0"/>
                      </a:rPr>
                      <m:t>𝜔</m:t>
                    </m:r>
                  </m:oMath>
                </a14:m>
                <a:r>
                  <a:rPr lang="es-UY" dirty="0"/>
                  <a:t>. La solución es la suma de un término que corresponde a la ecuación homogénea más uno que corresponde a la ecuación no homogénea. Además la solución debe cumplir con la condición de borde </a:t>
                </a:r>
                <a14:m>
                  <m:oMath xmlns:m="http://schemas.openxmlformats.org/officeDocument/2006/math">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08000" y="4035560"/>
                <a:ext cx="11553371" cy="1295163"/>
              </a:xfrm>
              <a:prstGeom prst="rect">
                <a:avLst/>
              </a:prstGeom>
              <a:blipFill rotWithShape="0">
                <a:blip r:embed="rId9"/>
                <a:stretch>
                  <a:fillRect l="-422" b="-7075"/>
                </a:stretch>
              </a:blipFill>
            </p:spPr>
            <p:txBody>
              <a:bodyPr/>
              <a:lstStyle/>
              <a:p>
                <a:r>
                  <a:rPr lang="es-UY">
                    <a:noFill/>
                  </a:rPr>
                  <a:t> </a:t>
                </a:r>
              </a:p>
            </p:txBody>
          </p:sp>
        </mc:Fallback>
      </mc:AlternateContent>
    </p:spTree>
    <p:extLst>
      <p:ext uri="{BB962C8B-B14F-4D97-AF65-F5344CB8AC3E}">
        <p14:creationId xmlns:p14="http://schemas.microsoft.com/office/powerpoint/2010/main" val="91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81314" y="537028"/>
                <a:ext cx="5319469" cy="812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d>
                            <m:dPr>
                              <m:begChr m:val="["/>
                              <m:endChr m:val="]"/>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r>
                            <a:rPr lang="es-UY" b="0" i="1" smtClean="0">
                              <a:latin typeface="Cambria Math" panose="02040503050406030204" pitchFamily="18" charset="0"/>
                            </a:rPr>
                            <m:t>𝑟𝑑𝑟</m:t>
                          </m:r>
                        </m:e>
                      </m:nary>
                      <m:r>
                        <a:rPr lang="es-UY" b="0" i="1" smtClean="0">
                          <a:latin typeface="Cambria Math" panose="02040503050406030204" pitchFamily="18" charset="0"/>
                        </a:rPr>
                        <m:t>=</m:t>
                      </m:r>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i="1">
                              <a:latin typeface="Cambria Math" panose="02040503050406030204" pitchFamily="18" charset="0"/>
                            </a:rPr>
                            <m:t>𝑎</m:t>
                          </m:r>
                        </m:sup>
                        <m:e>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𝑘𝑟</m:t>
                              </m:r>
                            </m:e>
                          </m:d>
                          <m:r>
                            <a:rPr lang="es-UY" i="1">
                              <a:latin typeface="Cambria Math" panose="02040503050406030204" pitchFamily="18" charset="0"/>
                            </a:rPr>
                            <m:t>𝑟𝑑𝑟</m:t>
                          </m:r>
                        </m:e>
                      </m:nary>
                      <m:r>
                        <a:rPr lang="es-UY" b="0" i="1" smtClean="0">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𝑘𝑎</m:t>
                          </m:r>
                        </m:e>
                      </m:d>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r>
                            <a:rPr lang="es-UY" b="0" i="1" smtClean="0">
                              <a:latin typeface="Cambria Math" panose="02040503050406030204" pitchFamily="18" charset="0"/>
                            </a:rPr>
                            <m:t>𝑟𝑑𝑟</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81314" y="537028"/>
                <a:ext cx="5319469" cy="812210"/>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410857" y="1463103"/>
                <a:ext cx="2291333"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s-UY" i="1" smtClean="0">
                              <a:latin typeface="Cambria Math" panose="02040503050406030204" pitchFamily="18" charset="0"/>
                            </a:rPr>
                          </m:ctrlPr>
                        </m:naryPr>
                        <m:sub/>
                        <m:sup/>
                        <m:e>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rPr>
                            <m:t>𝑑𝑥</m:t>
                          </m:r>
                        </m:e>
                      </m:nary>
                      <m:r>
                        <a:rPr lang="es-UY" b="0" i="1" smtClean="0">
                          <a:latin typeface="Cambria Math" panose="02040503050406030204" pitchFamily="18" charset="0"/>
                        </a:rPr>
                        <m:t>=</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1</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410857" y="1463103"/>
                <a:ext cx="2291333" cy="818879"/>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6400783" y="619070"/>
                <a:ext cx="2465419"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𝑎</m:t>
                          </m:r>
                        </m:num>
                        <m:den>
                          <m:r>
                            <a:rPr lang="es-UY" i="1">
                              <a:latin typeface="Cambria Math" panose="02040503050406030204" pitchFamily="18" charset="0"/>
                            </a:rPr>
                            <m:t>𝑘</m:t>
                          </m:r>
                        </m:den>
                      </m:f>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1</m:t>
                          </m:r>
                        </m:sub>
                      </m:sSub>
                      <m:d>
                        <m:dPr>
                          <m:ctrlPr>
                            <a:rPr lang="es-UY" i="1">
                              <a:latin typeface="Cambria Math" panose="02040503050406030204" pitchFamily="18" charset="0"/>
                            </a:rPr>
                          </m:ctrlPr>
                        </m:dPr>
                        <m:e>
                          <m:r>
                            <a:rPr lang="es-UY" i="1">
                              <a:latin typeface="Cambria Math" panose="02040503050406030204" pitchFamily="18" charset="0"/>
                            </a:rPr>
                            <m:t>𝑘𝑎</m:t>
                          </m:r>
                        </m:e>
                      </m:d>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𝑘𝑎</m:t>
                          </m:r>
                        </m:e>
                      </m:d>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num>
                        <m:den>
                          <m:r>
                            <a:rPr lang="es-UY" i="1">
                              <a:latin typeface="Cambria Math" panose="02040503050406030204" pitchFamily="18" charset="0"/>
                            </a:rPr>
                            <m:t>2</m:t>
                          </m:r>
                        </m:den>
                      </m:f>
                    </m:oMath>
                  </m:oMathPara>
                </a14:m>
                <a:endParaRPr lang="es-UY" dirty="0"/>
              </a:p>
            </p:txBody>
          </p:sp>
        </mc:Choice>
        <mc:Fallback xmlns="">
          <p:sp>
            <p:nvSpPr>
              <p:cNvPr id="3" name="Rectángulo 2"/>
              <p:cNvSpPr>
                <a:spLocks noRot="1" noChangeAspect="1" noMove="1" noResize="1" noEditPoints="1" noAdjustHandles="1" noChangeArrowheads="1" noChangeShapeType="1" noTextEdit="1"/>
              </p:cNvSpPr>
              <p:nvPr/>
            </p:nvSpPr>
            <p:spPr>
              <a:xfrm>
                <a:off x="6400783" y="619070"/>
                <a:ext cx="2465419" cy="64812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94594" y="2759015"/>
                <a:ext cx="7979557" cy="9045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𝜋</m:t>
                      </m:r>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sSub>
                            <m:sSubPr>
                              <m:ctrlPr>
                                <a:rPr lang="es-UY" i="1">
                                  <a:latin typeface="Cambria Math" panose="02040503050406030204" pitchFamily="18" charset="0"/>
                                </a:rPr>
                              </m:ctrlPr>
                            </m:sSubPr>
                            <m:e>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r>
                                <a:rPr lang="es-UY" i="1">
                                  <a:latin typeface="Cambria Math" panose="02040503050406030204" pitchFamily="18" charset="0"/>
                                </a:rPr>
                                <m:t>𝑉</m:t>
                              </m:r>
                            </m:e>
                            <m:sub>
                              <m:r>
                                <a:rPr lang="es-UY" i="1">
                                  <a:latin typeface="Cambria Math" panose="02040503050406030204" pitchFamily="18" charset="0"/>
                                </a:rPr>
                                <m:t>0</m:t>
                              </m:r>
                            </m:sub>
                          </m:sSub>
                        </m:den>
                      </m:f>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𝜋</m:t>
                          </m:r>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den>
                      </m:f>
                      <m:r>
                        <a:rPr lang="es-UY" i="1">
                          <a:latin typeface="Cambria Math" panose="02040503050406030204" pitchFamily="18" charset="0"/>
                        </a:rPr>
                        <m:t>2</m:t>
                      </m:r>
                      <m:r>
                        <a:rPr lang="es-UY" i="1">
                          <a:latin typeface="Cambria Math" panose="02040503050406030204" pitchFamily="18" charset="0"/>
                        </a:rPr>
                        <m:t>𝜋</m:t>
                      </m:r>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i="1">
                              <a:latin typeface="Cambria Math" panose="02040503050406030204" pitchFamily="18" charset="0"/>
                            </a:rPr>
                            <m:t>𝑎</m:t>
                          </m:r>
                        </m:sup>
                        <m:e>
                          <m:r>
                            <a:rPr lang="es-UY" b="0" i="1" smtClean="0">
                              <a:latin typeface="Cambria Math" panose="02040503050406030204" pitchFamily="18" charset="0"/>
                            </a:rPr>
                            <m:t>𝐴</m:t>
                          </m:r>
                          <m:d>
                            <m:dPr>
                              <m:begChr m:val="["/>
                              <m:endChr m:val="]"/>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r>
                            <a:rPr lang="es-UY" i="1">
                              <a:latin typeface="Cambria Math" panose="02040503050406030204" pitchFamily="18" charset="0"/>
                            </a:rPr>
                            <m:t>𝑟𝑑𝑟</m:t>
                          </m:r>
                        </m:e>
                      </m:nary>
                      <m:r>
                        <a:rPr lang="es-UY" b="0" i="1" smtClean="0">
                          <a:latin typeface="Cambria Math" panose="02040503050406030204" pitchFamily="18" charset="0"/>
                        </a:rPr>
                        <m:t>=</m:t>
                      </m:r>
                      <m:r>
                        <a:rPr lang="es-UY" i="1">
                          <a:latin typeface="Cambria Math" panose="02040503050406030204" pitchFamily="18" charset="0"/>
                        </a:rPr>
                        <m:t>2</m:t>
                      </m:r>
                      <m:r>
                        <a:rPr lang="es-UY" i="1">
                          <a:latin typeface="Cambria Math" panose="02040503050406030204" pitchFamily="18" charset="0"/>
                        </a:rPr>
                        <m:t>𝐴</m:t>
                      </m:r>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num>
                        <m:den>
                          <m:r>
                            <a:rPr lang="es-UY" b="0" i="1" smtClean="0">
                              <a:latin typeface="Cambria Math" panose="02040503050406030204" pitchFamily="18" charset="0"/>
                            </a:rPr>
                            <m:t>2</m:t>
                          </m:r>
                        </m:den>
                      </m:f>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2</m:t>
                                  </m:r>
                                  <m:r>
                                    <a:rPr lang="es-UY" b="0" i="1" smtClean="0">
                                      <a:latin typeface="Cambria Math" panose="02040503050406030204" pitchFamily="18" charset="0"/>
                                    </a:rPr>
                                    <m:t>𝐽</m:t>
                                  </m:r>
                                </m:e>
                                <m:sub>
                                  <m:r>
                                    <a:rPr lang="es-UY" b="0" i="1" smtClean="0">
                                      <a:latin typeface="Cambria Math" panose="02040503050406030204" pitchFamily="18" charset="0"/>
                                    </a:rPr>
                                    <m:t>1</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r>
                                <a:rPr lang="es-UY" b="0" i="1" smtClean="0">
                                  <a:latin typeface="Cambria Math" panose="02040503050406030204" pitchFamily="18" charset="0"/>
                                </a:rPr>
                                <m:t>𝑘𝑎</m:t>
                              </m:r>
                            </m:den>
                          </m:f>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1194594" y="2759015"/>
                <a:ext cx="7979557" cy="90454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119086" y="4325257"/>
                <a:ext cx="5555239"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i="1">
                              <a:latin typeface="Cambria Math" panose="02040503050406030204" pitchFamily="18" charset="0"/>
                            </a:rPr>
                            <m:t>𝐴</m:t>
                          </m:r>
                          <m:r>
                            <a:rPr lang="es-UY" b="0" i="0" smtClean="0">
                              <a:latin typeface="Cambria Math" panose="02040503050406030204" pitchFamily="18" charset="0"/>
                            </a:rPr>
                            <m:t>[</m:t>
                          </m:r>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e>
                      </m:d>
                      <m:r>
                        <a:rPr lang="es-UY" b="0" i="1" smtClean="0">
                          <a:latin typeface="Cambria Math" panose="02040503050406030204" pitchFamily="18" charset="0"/>
                        </a:rPr>
                        <m:t>]=</m:t>
                      </m:r>
                      <m:r>
                        <a:rPr lang="es-UY" i="1">
                          <a:latin typeface="Cambria Math" panose="02040503050406030204" pitchFamily="18" charset="0"/>
                        </a:rPr>
                        <m:t>𝐴</m:t>
                      </m:r>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119086" y="4325257"/>
                <a:ext cx="5555239" cy="72462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119086" y="5457371"/>
                <a:ext cx="5840830"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𝑘𝑎</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119086" y="5457371"/>
                <a:ext cx="5840830" cy="724622"/>
              </a:xfrm>
              <a:prstGeom prst="rect">
                <a:avLst/>
              </a:prstGeom>
              <a:blipFill rotWithShape="0">
                <a:blip r:embed="rId7"/>
                <a:stretch>
                  <a:fillRect/>
                </a:stretch>
              </a:blipFill>
            </p:spPr>
            <p:txBody>
              <a:bodyPr/>
              <a:lstStyle/>
              <a:p>
                <a:r>
                  <a:rPr lang="es-UY">
                    <a:noFill/>
                  </a:rPr>
                  <a:t> </a:t>
                </a:r>
              </a:p>
            </p:txBody>
          </p:sp>
        </mc:Fallback>
      </mc:AlternateContent>
      <p:grpSp>
        <p:nvGrpSpPr>
          <p:cNvPr id="10" name="Grupo 9"/>
          <p:cNvGrpSpPr/>
          <p:nvPr/>
        </p:nvGrpSpPr>
        <p:grpSpPr>
          <a:xfrm>
            <a:off x="7169313" y="1912650"/>
            <a:ext cx="1880901" cy="997367"/>
            <a:chOff x="7169313" y="1912650"/>
            <a:chExt cx="1880901" cy="997367"/>
          </a:xfrm>
        </p:grpSpPr>
        <p:sp>
          <p:nvSpPr>
            <p:cNvPr id="8" name="Cerrar llave 7"/>
            <p:cNvSpPr/>
            <p:nvPr/>
          </p:nvSpPr>
          <p:spPr>
            <a:xfrm rot="16200000">
              <a:off x="7927794" y="1787597"/>
              <a:ext cx="363939" cy="18809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7620000" y="1912650"/>
                  <a:ext cx="11096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620000" y="1912650"/>
                  <a:ext cx="1109663" cy="369332"/>
                </a:xfrm>
                <a:prstGeom prst="rect">
                  <a:avLst/>
                </a:prstGeom>
                <a:blipFill rotWithShape="0">
                  <a:blip r:embed="rId8"/>
                  <a:stretch>
                    <a:fillRect b="-13333"/>
                  </a:stretch>
                </a:blipFill>
              </p:spPr>
              <p:txBody>
                <a:bodyPr/>
                <a:lstStyle/>
                <a:p>
                  <a:r>
                    <a:rPr lang="es-UY">
                      <a:noFill/>
                    </a:rPr>
                    <a:t> </a:t>
                  </a:r>
                </a:p>
              </p:txBody>
            </p:sp>
          </mc:Fallback>
        </mc:AlternateContent>
      </p:grpSp>
    </p:spTree>
    <p:extLst>
      <p:ext uri="{BB962C8B-B14F-4D97-AF65-F5344CB8AC3E}">
        <p14:creationId xmlns:p14="http://schemas.microsoft.com/office/powerpoint/2010/main" val="36588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91886" y="232228"/>
                <a:ext cx="3234732" cy="7436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𝑘𝑎</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4</m:t>
                          </m:r>
                        </m:sup>
                      </m:sSup>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 </m:t>
                              </m:r>
                              <m:r>
                                <a:rPr lang="es-UY" b="0" i="1" smtClean="0">
                                  <a:latin typeface="Cambria Math" panose="02040503050406030204" pitchFamily="18" charset="0"/>
                                </a:rPr>
                                <m:t>𝐽</m:t>
                              </m:r>
                            </m:e>
                            <m:sub>
                              <m:r>
                                <a:rPr lang="es-UY" b="0" i="1" smtClean="0">
                                  <a:latin typeface="Cambria Math" panose="02040503050406030204" pitchFamily="18" charset="0"/>
                                </a:rPr>
                                <m:t>2</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sup>
                              <m:r>
                                <a:rPr lang="es-UY" b="0" i="1" smtClean="0">
                                  <a:latin typeface="Cambria Math" panose="02040503050406030204" pitchFamily="18" charset="0"/>
                                </a:rPr>
                                <m:t>2</m:t>
                              </m:r>
                            </m:sup>
                          </m:sSup>
                        </m:den>
                      </m:f>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91886" y="232228"/>
                <a:ext cx="3234732" cy="74360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275578" y="170239"/>
                <a:ext cx="1473417"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4</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275578" y="170239"/>
                <a:ext cx="1473417" cy="72462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67670" y="1538515"/>
                <a:ext cx="9358909"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→0</m:t>
                    </m:r>
                  </m:oMath>
                </a14:m>
                <a:r>
                  <a:rPr lang="es-UY" dirty="0"/>
                  <a:t> se recupera la frecuencia de oscilaciones libres. En otro caso las frecuencias se modifican</a:t>
                </a:r>
              </a:p>
            </p:txBody>
          </p:sp>
        </mc:Choice>
        <mc:Fallback xmlns="">
          <p:sp>
            <p:nvSpPr>
              <p:cNvPr id="6" name="CuadroTexto 5"/>
              <p:cNvSpPr txBox="1">
                <a:spLocks noRot="1" noChangeAspect="1" noMove="1" noResize="1" noEditPoints="1" noAdjustHandles="1" noChangeArrowheads="1" noChangeShapeType="1" noTextEdit="1"/>
              </p:cNvSpPr>
              <p:nvPr/>
            </p:nvSpPr>
            <p:spPr>
              <a:xfrm>
                <a:off x="567670" y="1538515"/>
                <a:ext cx="9358909" cy="369332"/>
              </a:xfrm>
              <a:prstGeom prst="rect">
                <a:avLst/>
              </a:prstGeom>
              <a:blipFill rotWithShape="0">
                <a:blip r:embed="rId4"/>
                <a:stretch>
                  <a:fillRect l="-521" t="-8197" b="-24590"/>
                </a:stretch>
              </a:blipFill>
            </p:spPr>
            <p:txBody>
              <a:bodyPr/>
              <a:lstStyle/>
              <a:p>
                <a:r>
                  <a:rPr lang="es-UY">
                    <a:noFill/>
                  </a:rPr>
                  <a:t> </a:t>
                </a:r>
              </a:p>
            </p:txBody>
          </p:sp>
        </mc:Fallback>
      </mc:AlternateContent>
      <p:pic>
        <p:nvPicPr>
          <p:cNvPr id="7" name="Imagen 6"/>
          <p:cNvPicPr>
            <a:picLocks noChangeAspect="1"/>
          </p:cNvPicPr>
          <p:nvPr/>
        </p:nvPicPr>
        <p:blipFill>
          <a:blip r:embed="rId5"/>
          <a:stretch>
            <a:fillRect/>
          </a:stretch>
        </p:blipFill>
        <p:spPr>
          <a:xfrm>
            <a:off x="3136816" y="2119095"/>
            <a:ext cx="3681646" cy="2423875"/>
          </a:xfrm>
          <a:prstGeom prst="rect">
            <a:avLst/>
          </a:prstGeom>
        </p:spPr>
      </p:pic>
      <p:sp>
        <p:nvSpPr>
          <p:cNvPr id="8" name="CuadroTexto 7"/>
          <p:cNvSpPr txBox="1"/>
          <p:nvPr/>
        </p:nvSpPr>
        <p:spPr>
          <a:xfrm>
            <a:off x="0" y="4542970"/>
            <a:ext cx="11624330" cy="646331"/>
          </a:xfrm>
          <a:prstGeom prst="rect">
            <a:avLst/>
          </a:prstGeom>
          <a:noFill/>
        </p:spPr>
        <p:txBody>
          <a:bodyPr wrap="square" rtlCol="0">
            <a:spAutoFit/>
          </a:bodyPr>
          <a:lstStyle/>
          <a:p>
            <a:r>
              <a:rPr lang="es-UY" dirty="0"/>
              <a:t>Notemos que la frecuencia que sufre mayor modificación es la fundamental. Esto es así porque el desplazamiento promedio para este modo normal es el mayor.</a:t>
            </a:r>
          </a:p>
        </p:txBody>
      </p:sp>
      <p:sp>
        <p:nvSpPr>
          <p:cNvPr id="9" name="CuadroTexto 8"/>
          <p:cNvSpPr txBox="1"/>
          <p:nvPr/>
        </p:nvSpPr>
        <p:spPr>
          <a:xfrm>
            <a:off x="4572000" y="333829"/>
            <a:ext cx="3703578" cy="369332"/>
          </a:xfrm>
          <a:prstGeom prst="rect">
            <a:avLst/>
          </a:prstGeom>
          <a:noFill/>
        </p:spPr>
        <p:txBody>
          <a:bodyPr wrap="none" rtlCol="0">
            <a:spAutoFit/>
          </a:bodyPr>
          <a:lstStyle/>
          <a:p>
            <a:r>
              <a:rPr lang="es-UY" dirty="0"/>
              <a:t>Definimos la cantidad </a:t>
            </a:r>
            <a:r>
              <a:rPr lang="es-UY" dirty="0" err="1"/>
              <a:t>adimensionada</a:t>
            </a:r>
            <a:endParaRPr lang="es-UY" dirty="0"/>
          </a:p>
        </p:txBody>
      </p:sp>
    </p:spTree>
    <p:extLst>
      <p:ext uri="{BB962C8B-B14F-4D97-AF65-F5344CB8AC3E}">
        <p14:creationId xmlns:p14="http://schemas.microsoft.com/office/powerpoint/2010/main" val="9826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4458" y="188686"/>
            <a:ext cx="6046592" cy="369332"/>
          </a:xfrm>
          <a:prstGeom prst="rect">
            <a:avLst/>
          </a:prstGeom>
          <a:noFill/>
        </p:spPr>
        <p:txBody>
          <a:bodyPr wrap="none" rtlCol="0">
            <a:spAutoFit/>
          </a:bodyPr>
          <a:lstStyle/>
          <a:p>
            <a:r>
              <a:rPr lang="es-UY" b="1" dirty="0">
                <a:solidFill>
                  <a:srgbClr val="00B0F0"/>
                </a:solidFill>
              </a:rPr>
              <a:t>OSCILACIONES FORZADAS INCLUYENDO AMORTIGUAMIENTO</a:t>
            </a:r>
          </a:p>
        </p:txBody>
      </p:sp>
      <mc:AlternateContent xmlns:mc="http://schemas.openxmlformats.org/markup-compatibility/2006" xmlns:a14="http://schemas.microsoft.com/office/drawing/2010/main">
        <mc:Choice Requires="a14">
          <p:sp>
            <p:nvSpPr>
              <p:cNvPr id="5" name="CuadroTexto 4"/>
              <p:cNvSpPr txBox="1"/>
              <p:nvPr/>
            </p:nvSpPr>
            <p:spPr>
              <a:xfrm>
                <a:off x="492358" y="1770387"/>
                <a:ext cx="3800464"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92358" y="1770387"/>
                <a:ext cx="3800464" cy="66954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64458" y="2709546"/>
                <a:ext cx="3311226"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64458" y="2709546"/>
                <a:ext cx="3311226" cy="66954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64458" y="3789783"/>
                <a:ext cx="4913909" cy="761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𝑏</m:t>
                          </m:r>
                        </m:num>
                        <m:den>
                          <m:d>
                            <m:dPr>
                              <m:begChr m:val="|"/>
                              <m:endChr m:val="|"/>
                              <m:ctrlPr>
                                <a:rPr lang="es-UY" i="1">
                                  <a:latin typeface="Cambria Math" panose="02040503050406030204" pitchFamily="18" charset="0"/>
                                  <a:ea typeface="Cambria Math" panose="02040503050406030204" pitchFamily="18" charset="0"/>
                                </a:rPr>
                              </m:ctrlPr>
                            </m:d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𝑇</m:t>
                                  </m:r>
                                </m:e>
                              </m:acc>
                            </m:e>
                          </m:d>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𝑑</m:t>
                          </m:r>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𝑅</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𝑅</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𝑑𝑟</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64458" y="3789783"/>
                <a:ext cx="4913909" cy="76187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688645" y="3905917"/>
                <a:ext cx="19512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𝑅</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688645" y="3905917"/>
                <a:ext cx="1951240" cy="369332"/>
              </a:xfrm>
              <a:prstGeom prst="rect">
                <a:avLst/>
              </a:prstGeom>
              <a:blipFill rotWithShape="0">
                <a:blip r:embed="rId5"/>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705969" y="4854942"/>
                <a:ext cx="2863220" cy="76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𝑑</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𝜏</m:t>
                          </m:r>
                        </m:num>
                        <m:den>
                          <m:r>
                            <a:rPr lang="es-UY" i="1">
                              <a:latin typeface="Cambria Math" panose="02040503050406030204" pitchFamily="18" charset="0"/>
                              <a:ea typeface="Cambria Math" panose="02040503050406030204" pitchFamily="18" charset="0"/>
                            </a:rPr>
                            <m:t>𝑑</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𝑡</m:t>
                              </m:r>
                            </m:e>
                            <m:sup>
                              <m:r>
                                <a:rPr lang="es-UY" i="1">
                                  <a:latin typeface="Cambria Math" panose="02040503050406030204" pitchFamily="18" charset="0"/>
                                  <a:ea typeface="Cambria Math" panose="02040503050406030204" pitchFamily="18" charset="0"/>
                                </a:rPr>
                                <m:t>2</m:t>
                              </m:r>
                            </m:sup>
                          </m:sSup>
                        </m:den>
                      </m:f>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𝑏</m:t>
                          </m:r>
                        </m:num>
                        <m:den>
                          <m:d>
                            <m:dPr>
                              <m:begChr m:val="|"/>
                              <m:endChr m:val="|"/>
                              <m:ctrlPr>
                                <a:rPr lang="es-UY"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𝑑</m:t>
                          </m:r>
                          <m:r>
                            <a:rPr lang="es-UY" i="1">
                              <a:latin typeface="Cambria Math" panose="02040503050406030204" pitchFamily="18" charset="0"/>
                              <a:ea typeface="Cambria Math" panose="02040503050406030204" pitchFamily="18" charset="0"/>
                            </a:rPr>
                            <m:t>𝜏</m:t>
                          </m:r>
                        </m:num>
                        <m:den>
                          <m:r>
                            <a:rPr lang="es-UY" i="1">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𝑘𝑐</m:t>
                              </m:r>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2705969" y="4854942"/>
                <a:ext cx="2863220" cy="761875"/>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92358" y="5847943"/>
                <a:ext cx="2220351"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𝜏</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𝑡</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𝑑</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92358" y="5847943"/>
                <a:ext cx="2220351" cy="378245"/>
              </a:xfrm>
              <a:prstGeom prst="rect">
                <a:avLst/>
              </a:prstGeom>
              <a:blipFill rotWithShape="0">
                <a:blip r:embed="rId7"/>
                <a:stretch>
                  <a:fillRect/>
                </a:stretch>
              </a:blipFill>
            </p:spPr>
            <p:txBody>
              <a:bodyPr/>
              <a:lstStyle/>
              <a:p>
                <a:r>
                  <a:rPr lang="es-UY">
                    <a:noFill/>
                  </a:rPr>
                  <a:t> </a:t>
                </a:r>
              </a:p>
            </p:txBody>
          </p:sp>
        </mc:Fallback>
      </mc:AlternateContent>
      <p:grpSp>
        <p:nvGrpSpPr>
          <p:cNvPr id="24" name="Grupo 23"/>
          <p:cNvGrpSpPr/>
          <p:nvPr/>
        </p:nvGrpSpPr>
        <p:grpSpPr>
          <a:xfrm>
            <a:off x="3339473" y="5658855"/>
            <a:ext cx="3414332" cy="761875"/>
            <a:chOff x="3339473" y="5658855"/>
            <a:chExt cx="3414332" cy="761875"/>
          </a:xfrm>
        </p:grpSpPr>
        <mc:AlternateContent xmlns:mc="http://schemas.openxmlformats.org/markup-compatibility/2006" xmlns:a14="http://schemas.microsoft.com/office/drawing/2010/main">
          <mc:Choice Requires="a14">
            <p:sp>
              <p:nvSpPr>
                <p:cNvPr id="12" name="CuadroTexto 11"/>
                <p:cNvSpPr txBox="1"/>
                <p:nvPr/>
              </p:nvSpPr>
              <p:spPr>
                <a:xfrm>
                  <a:off x="3339473" y="5658855"/>
                  <a:ext cx="1084207" cy="761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𝛾</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r>
                              <a:rPr lang="es-UY" b="0" i="1" smtClean="0">
                                <a:latin typeface="Cambria Math" panose="02040503050406030204" pitchFamily="18" charset="0"/>
                              </a:rPr>
                              <m:t>𝑏</m:t>
                            </m:r>
                          </m:num>
                          <m:den>
                            <m:r>
                              <a:rPr lang="es-UY" b="0" i="1" smtClean="0">
                                <a:latin typeface="Cambria Math" panose="02040503050406030204" pitchFamily="18" charset="0"/>
                              </a:rPr>
                              <m:t>2</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339473" y="5658855"/>
                  <a:ext cx="1084207" cy="761875"/>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423680" y="5796165"/>
                  <a:ext cx="2330125" cy="379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𝑑</m:t>
                            </m:r>
                          </m:sub>
                        </m:sSub>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𝑘𝑐</m:t>
                                        </m:r>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𝛾</m:t>
                                    </m:r>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423680" y="5796165"/>
                  <a:ext cx="2330125" cy="379656"/>
                </a:xfrm>
                <a:prstGeom prst="rect">
                  <a:avLst/>
                </a:prstGeom>
                <a:blipFill rotWithShape="0">
                  <a:blip r:embed="rId9"/>
                  <a:stretch>
                    <a:fillRect b="-4839"/>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5" name="CuadroTexto 14"/>
              <p:cNvSpPr txBox="1"/>
              <p:nvPr/>
            </p:nvSpPr>
            <p:spPr>
              <a:xfrm>
                <a:off x="381033" y="6373374"/>
                <a:ext cx="2561470" cy="369332"/>
              </a:xfrm>
              <a:prstGeom prst="rect">
                <a:avLst/>
              </a:prstGeom>
              <a:noFill/>
            </p:spPr>
            <p:txBody>
              <a:bodyPr wrap="none" rtlCol="0">
                <a:spAutoFit/>
              </a:bodyPr>
              <a:lstStyle/>
              <a:p>
                <a:r>
                  <a:rPr lang="es-UY" b="0" dirty="0"/>
                  <a:t>si </a:t>
                </a:r>
                <a14:m>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𝛾</m:t>
                    </m:r>
                  </m:oMath>
                </a14:m>
                <a:r>
                  <a:rPr lang="es-UY" dirty="0"/>
                  <a:t> ,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81033" y="6373374"/>
                <a:ext cx="2561470" cy="369332"/>
              </a:xfrm>
              <a:prstGeom prst="rect">
                <a:avLst/>
              </a:prstGeom>
              <a:blipFill>
                <a:blip r:embed="rId10"/>
                <a:stretch>
                  <a:fillRect l="-2143"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3240021" y="6388944"/>
                <a:ext cx="2507994"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𝑛h</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3240021" y="6388944"/>
                <a:ext cx="2507994" cy="378245"/>
              </a:xfrm>
              <a:prstGeom prst="rect">
                <a:avLst/>
              </a:prstGeom>
              <a:blipFill>
                <a:blip r:embed="rId11"/>
                <a:stretch>
                  <a:fillRect b="-14516"/>
                </a:stretch>
              </a:blipFill>
            </p:spPr>
            <p:txBody>
              <a:bodyPr/>
              <a:lstStyle/>
              <a:p>
                <a:r>
                  <a:rPr lang="es-UY">
                    <a:noFill/>
                  </a:rPr>
                  <a:t> </a:t>
                </a:r>
              </a:p>
            </p:txBody>
          </p:sp>
        </mc:Fallback>
      </mc:AlternateContent>
      <p:sp>
        <p:nvSpPr>
          <p:cNvPr id="2" name="CuadroTexto 1"/>
          <p:cNvSpPr txBox="1"/>
          <p:nvPr/>
        </p:nvSpPr>
        <p:spPr>
          <a:xfrm>
            <a:off x="464459" y="697246"/>
            <a:ext cx="11001828" cy="923330"/>
          </a:xfrm>
          <a:prstGeom prst="rect">
            <a:avLst/>
          </a:prstGeom>
          <a:noFill/>
        </p:spPr>
        <p:txBody>
          <a:bodyPr wrap="square" rtlCol="0">
            <a:spAutoFit/>
          </a:bodyPr>
          <a:lstStyle/>
          <a:p>
            <a:pPr>
              <a:lnSpc>
                <a:spcPct val="150000"/>
              </a:lnSpc>
            </a:pPr>
            <a:r>
              <a:rPr lang="es-UY" dirty="0"/>
              <a:t>Suponemos que existe una fuerza de rozamiento que es proporcional a la velocidad de la vibración. La ecuación de movimiento debe modificarse en forma acorde:</a:t>
            </a:r>
          </a:p>
        </p:txBody>
      </p:sp>
      <mc:AlternateContent xmlns:mc="http://schemas.openxmlformats.org/markup-compatibility/2006" xmlns:a14="http://schemas.microsoft.com/office/drawing/2010/main">
        <mc:Choice Requires="a14">
          <p:sp>
            <p:nvSpPr>
              <p:cNvPr id="17" name="CuadroTexto 16"/>
              <p:cNvSpPr txBox="1"/>
              <p:nvPr/>
            </p:nvSpPr>
            <p:spPr>
              <a:xfrm>
                <a:off x="4571999" y="1845167"/>
                <a:ext cx="12637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ea typeface="Cambria Math" panose="02040503050406030204" pitchFamily="18" charset="0"/>
                        </a:rPr>
                        <m:t>&gt;0, ∈</m:t>
                      </m:r>
                      <m:r>
                        <a:rPr lang="es-UY" b="0" i="1" smtClean="0">
                          <a:latin typeface="Cambria Math" panose="02040503050406030204" pitchFamily="18" charset="0"/>
                          <a:ea typeface="Cambria Math" panose="02040503050406030204" pitchFamily="18" charset="0"/>
                        </a:rPr>
                        <m:t>ℝ</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571999" y="1845167"/>
                <a:ext cx="1263744" cy="369332"/>
              </a:xfrm>
              <a:prstGeom prst="rect">
                <a:avLst/>
              </a:prstGeom>
              <a:blipFill rotWithShape="0">
                <a:blip r:embed="rId12"/>
                <a:stretch>
                  <a:fillRect/>
                </a:stretch>
              </a:blipFill>
            </p:spPr>
            <p:txBody>
              <a:bodyPr/>
              <a:lstStyle/>
              <a:p>
                <a:r>
                  <a:rPr lang="es-UY">
                    <a:noFill/>
                  </a:rPr>
                  <a:t> </a:t>
                </a:r>
              </a:p>
            </p:txBody>
          </p:sp>
        </mc:Fallback>
      </mc:AlternateContent>
      <p:grpSp>
        <p:nvGrpSpPr>
          <p:cNvPr id="19" name="Grupo 18"/>
          <p:cNvGrpSpPr/>
          <p:nvPr/>
        </p:nvGrpSpPr>
        <p:grpSpPr>
          <a:xfrm>
            <a:off x="6029724" y="1842599"/>
            <a:ext cx="4112922" cy="371900"/>
            <a:chOff x="6029724" y="1842599"/>
            <a:chExt cx="4112922" cy="371900"/>
          </a:xfrm>
        </p:grpSpPr>
        <mc:AlternateContent xmlns:mc="http://schemas.openxmlformats.org/markup-compatibility/2006" xmlns:a14="http://schemas.microsoft.com/office/drawing/2010/main">
          <mc:Choice Requires="a14">
            <p:sp>
              <p:nvSpPr>
                <p:cNvPr id="3" name="CuadroTexto 2"/>
                <p:cNvSpPr txBox="1"/>
                <p:nvPr/>
              </p:nvSpPr>
              <p:spPr>
                <a:xfrm>
                  <a:off x="8653584" y="1845167"/>
                  <a:ext cx="14890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𝑛h</m:t>
                            </m:r>
                          </m:sub>
                        </m:sSub>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8653584" y="1845167"/>
                  <a:ext cx="1489062" cy="369332"/>
                </a:xfrm>
                <a:prstGeom prst="rect">
                  <a:avLst/>
                </a:prstGeom>
                <a:blipFill rotWithShape="0">
                  <a:blip r:embed="rId13"/>
                  <a:stretch>
                    <a:fillRect/>
                  </a:stretch>
                </a:blipFill>
              </p:spPr>
              <p:txBody>
                <a:bodyPr/>
                <a:lstStyle/>
                <a:p>
                  <a:r>
                    <a:rPr lang="es-UY">
                      <a:noFill/>
                    </a:rPr>
                    <a:t> </a:t>
                  </a:r>
                </a:p>
              </p:txBody>
            </p:sp>
          </mc:Fallback>
        </mc:AlternateContent>
        <p:sp>
          <p:nvSpPr>
            <p:cNvPr id="18" name="CuadroTexto 17"/>
            <p:cNvSpPr txBox="1"/>
            <p:nvPr/>
          </p:nvSpPr>
          <p:spPr>
            <a:xfrm>
              <a:off x="6029724" y="1842599"/>
              <a:ext cx="2623860" cy="369332"/>
            </a:xfrm>
            <a:prstGeom prst="rect">
              <a:avLst/>
            </a:prstGeom>
            <a:noFill/>
          </p:spPr>
          <p:txBody>
            <a:bodyPr wrap="none" rtlCol="0">
              <a:spAutoFit/>
            </a:bodyPr>
            <a:lstStyle/>
            <a:p>
              <a:r>
                <a:rPr lang="es-UY" dirty="0"/>
                <a:t>La solución está dada por:</a:t>
              </a:r>
            </a:p>
          </p:txBody>
        </p:sp>
      </p:grpSp>
      <p:grpSp>
        <p:nvGrpSpPr>
          <p:cNvPr id="21" name="Grupo 20"/>
          <p:cNvGrpSpPr/>
          <p:nvPr/>
        </p:nvGrpSpPr>
        <p:grpSpPr>
          <a:xfrm>
            <a:off x="4017841" y="2800649"/>
            <a:ext cx="5500374" cy="386776"/>
            <a:chOff x="4017841" y="2800649"/>
            <a:chExt cx="5500374" cy="386776"/>
          </a:xfrm>
        </p:grpSpPr>
        <mc:AlternateContent xmlns:mc="http://schemas.openxmlformats.org/markup-compatibility/2006" xmlns:a14="http://schemas.microsoft.com/office/drawing/2010/main">
          <mc:Choice Requires="a14">
            <p:sp>
              <p:nvSpPr>
                <p:cNvPr id="7" name="CuadroTexto 6"/>
                <p:cNvSpPr txBox="1"/>
                <p:nvPr/>
              </p:nvSpPr>
              <p:spPr>
                <a:xfrm>
                  <a:off x="7894694" y="2800649"/>
                  <a:ext cx="1623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m:t>
                        </m:r>
                        <m:r>
                          <a:rPr lang="es-UY" b="0" i="1" smtClean="0">
                            <a:latin typeface="Cambria Math" panose="02040503050406030204" pitchFamily="18" charset="0"/>
                          </a:rPr>
                          <m:t>𝑅</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a:rPr lang="es-UY" b="0" i="1" smtClean="0">
                            <a:latin typeface="Cambria Math" panose="02040503050406030204" pitchFamily="18" charset="0"/>
                          </a:rPr>
                          <m:t>𝜏</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894694" y="2800649"/>
                  <a:ext cx="1623521" cy="369332"/>
                </a:xfrm>
                <a:prstGeom prst="rect">
                  <a:avLst/>
                </a:prstGeom>
                <a:blipFill rotWithShape="0">
                  <a:blip r:embed="rId14"/>
                  <a:stretch>
                    <a:fillRect b="-13115"/>
                  </a:stretch>
                </a:blipFill>
              </p:spPr>
              <p:txBody>
                <a:bodyPr/>
                <a:lstStyle/>
                <a:p>
                  <a:r>
                    <a:rPr lang="es-UY">
                      <a:noFill/>
                    </a:rPr>
                    <a:t> </a:t>
                  </a:r>
                </a:p>
              </p:txBody>
            </p:sp>
          </mc:Fallback>
        </mc:AlternateContent>
        <p:sp>
          <p:nvSpPr>
            <p:cNvPr id="20" name="CuadroTexto 19"/>
            <p:cNvSpPr txBox="1"/>
            <p:nvPr/>
          </p:nvSpPr>
          <p:spPr>
            <a:xfrm>
              <a:off x="4017841" y="2818093"/>
              <a:ext cx="3986989" cy="369332"/>
            </a:xfrm>
            <a:prstGeom prst="rect">
              <a:avLst/>
            </a:prstGeom>
            <a:noFill/>
          </p:spPr>
          <p:txBody>
            <a:bodyPr wrap="none" rtlCol="0">
              <a:spAutoFit/>
            </a:bodyPr>
            <a:lstStyle/>
            <a:p>
              <a:r>
                <a:rPr lang="es-UY" dirty="0"/>
                <a:t>Resolvemos por separación de variables:</a:t>
              </a:r>
            </a:p>
          </p:txBody>
        </p:sp>
      </p:grpSp>
      <mc:AlternateContent xmlns:mc="http://schemas.openxmlformats.org/markup-compatibility/2006" xmlns:a14="http://schemas.microsoft.com/office/drawing/2010/main">
        <mc:Choice Requires="a14">
          <p:sp>
            <p:nvSpPr>
              <p:cNvPr id="22" name="CuadroTexto 21"/>
              <p:cNvSpPr txBox="1"/>
              <p:nvPr/>
            </p:nvSpPr>
            <p:spPr>
              <a:xfrm>
                <a:off x="464458" y="4993741"/>
                <a:ext cx="2241511" cy="369332"/>
              </a:xfrm>
              <a:prstGeom prst="rect">
                <a:avLst/>
              </a:prstGeom>
              <a:noFill/>
            </p:spPr>
            <p:txBody>
              <a:bodyPr wrap="none" rtlCol="0">
                <a:spAutoFit/>
              </a:bodyPr>
              <a:lstStyle/>
              <a:p>
                <a:r>
                  <a:rPr lang="es-UY" dirty="0"/>
                  <a:t>La ecuación para </a:t>
                </a:r>
                <a14:m>
                  <m:oMath xmlns:m="http://schemas.openxmlformats.org/officeDocument/2006/math">
                    <m:r>
                      <a:rPr lang="es-UY" b="0" i="1" smtClean="0">
                        <a:latin typeface="Cambria Math" panose="02040503050406030204" pitchFamily="18" charset="0"/>
                      </a:rPr>
                      <m:t>𝜏</m:t>
                    </m:r>
                  </m:oMath>
                </a14:m>
                <a:r>
                  <a:rPr lang="es-UY" dirty="0"/>
                  <a:t> es:</a:t>
                </a:r>
              </a:p>
            </p:txBody>
          </p:sp>
        </mc:Choice>
        <mc:Fallback xmlns="">
          <p:sp>
            <p:nvSpPr>
              <p:cNvPr id="22" name="CuadroTexto 21"/>
              <p:cNvSpPr txBox="1">
                <a:spLocks noRot="1" noChangeAspect="1" noMove="1" noResize="1" noEditPoints="1" noAdjustHandles="1" noChangeArrowheads="1" noChangeShapeType="1" noTextEdit="1"/>
              </p:cNvSpPr>
              <p:nvPr/>
            </p:nvSpPr>
            <p:spPr>
              <a:xfrm>
                <a:off x="464458" y="4993741"/>
                <a:ext cx="2241511" cy="369332"/>
              </a:xfrm>
              <a:prstGeom prst="rect">
                <a:avLst/>
              </a:prstGeom>
              <a:blipFill rotWithShape="0">
                <a:blip r:embed="rId15"/>
                <a:stretch>
                  <a:fillRect l="-2174" t="-8197" r="-1630" b="-24590"/>
                </a:stretch>
              </a:blipFill>
            </p:spPr>
            <p:txBody>
              <a:bodyPr/>
              <a:lstStyle/>
              <a:p>
                <a:r>
                  <a:rPr lang="es-UY">
                    <a:noFill/>
                  </a:rPr>
                  <a:t> </a:t>
                </a:r>
              </a:p>
            </p:txBody>
          </p:sp>
        </mc:Fallback>
      </mc:AlternateContent>
      <p:sp>
        <p:nvSpPr>
          <p:cNvPr id="23" name="CuadroTexto 22"/>
          <p:cNvSpPr txBox="1"/>
          <p:nvPr/>
        </p:nvSpPr>
        <p:spPr>
          <a:xfrm>
            <a:off x="5552360" y="5060724"/>
            <a:ext cx="5913927" cy="369332"/>
          </a:xfrm>
          <a:prstGeom prst="rect">
            <a:avLst/>
          </a:prstGeom>
          <a:noFill/>
        </p:spPr>
        <p:txBody>
          <a:bodyPr wrap="none" rtlCol="0">
            <a:spAutoFit/>
          </a:bodyPr>
          <a:lstStyle/>
          <a:p>
            <a:r>
              <a:rPr lang="es-UY" dirty="0"/>
              <a:t>Esta es la ecuación de un movimiento armónico amortiguado</a:t>
            </a:r>
          </a:p>
        </p:txBody>
      </p:sp>
    </p:spTree>
    <p:extLst>
      <p:ext uri="{BB962C8B-B14F-4D97-AF65-F5344CB8AC3E}">
        <p14:creationId xmlns:p14="http://schemas.microsoft.com/office/powerpoint/2010/main" val="28580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2" grpId="0"/>
      <p:bldP spid="17"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59623" y="381267"/>
                <a:ext cx="3298019"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𝑡</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𝑑</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59623" y="381267"/>
                <a:ext cx="3298019" cy="378245"/>
              </a:xfrm>
              <a:prstGeom prst="rect">
                <a:avLst/>
              </a:prstGeom>
              <a:blipFill rotWithShape="0">
                <a:blip r:embed="rId2"/>
                <a:stretch>
                  <a:fillRect b="-1290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4586514" y="381267"/>
                <a:ext cx="3098349" cy="369332"/>
              </a:xfrm>
              <a:prstGeom prst="rect">
                <a:avLst/>
              </a:prstGeom>
              <a:noFill/>
            </p:spPr>
            <p:txBody>
              <a:bodyPr wrap="none" rtlCol="0">
                <a:spAutoFit/>
              </a:bodyPr>
              <a:lstStyle/>
              <a:p>
                <a:r>
                  <a:rPr lang="es-UY" dirty="0"/>
                  <a:t>Podemos definir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𝑐</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𝑑</m:t>
                        </m:r>
                      </m:sub>
                    </m:sSub>
                    <m:r>
                      <a:rPr lang="es-UY"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𝛾</m:t>
                    </m:r>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586514" y="381267"/>
                <a:ext cx="3098349" cy="369332"/>
              </a:xfrm>
              <a:prstGeom prst="rect">
                <a:avLst/>
              </a:prstGeom>
              <a:blipFill rotWithShape="0">
                <a:blip r:embed="rId3"/>
                <a:stretch>
                  <a:fillRect l="-1572"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659623" y="1244867"/>
                <a:ext cx="2952795"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 </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659623" y="1244867"/>
                <a:ext cx="2952795" cy="378245"/>
              </a:xfrm>
              <a:prstGeom prst="rect">
                <a:avLst/>
              </a:prstGeom>
              <a:blipFill rotWithShape="0">
                <a:blip r:embed="rId4"/>
                <a:stretch>
                  <a:fillRect b="-1451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954691" y="1065095"/>
                <a:ext cx="7460343" cy="2585323"/>
              </a:xfrm>
              <a:prstGeom prst="rect">
                <a:avLst/>
              </a:prstGeom>
              <a:noFill/>
            </p:spPr>
            <p:txBody>
              <a:bodyPr wrap="square" rtlCol="0">
                <a:spAutoFit/>
              </a:bodyPr>
              <a:lstStyle/>
              <a:p>
                <a:pPr algn="just">
                  <a:lnSpc>
                    <a:spcPct val="150000"/>
                  </a:lnSpc>
                </a:pPr>
                <a:r>
                  <a:rPr lang="es-UY" dirty="0"/>
                  <a:t>La solución de oscilaciones libres  para la membrana con amortiguamiento tiene la misma forma que la solución sin amortiguamiento pero con una frecuencia compleja mientras que el número de ondas </a:t>
                </a:r>
                <a14:m>
                  <m:oMath xmlns:m="http://schemas.openxmlformats.org/officeDocument/2006/math">
                    <m:r>
                      <a:rPr lang="es-UY" b="0" i="1" smtClean="0">
                        <a:latin typeface="Cambria Math" panose="02040503050406030204" pitchFamily="18" charset="0"/>
                      </a:rPr>
                      <m:t>𝑘</m:t>
                    </m:r>
                  </m:oMath>
                </a14:m>
                <a:r>
                  <a:rPr lang="es-UY" dirty="0"/>
                  <a:t> es real.  Una frecuencia compleja implica entonces que las oscilaciones decaen exponencialmente con el tiempo. El coeficiente </a:t>
                </a:r>
                <a14:m>
                  <m:oMath xmlns:m="http://schemas.openxmlformats.org/officeDocument/2006/math">
                    <m:r>
                      <a:rPr lang="es-UY" b="0" i="1" smtClean="0">
                        <a:latin typeface="Cambria Math" panose="02040503050406030204" pitchFamily="18" charset="0"/>
                      </a:rPr>
                      <m:t>𝐴</m:t>
                    </m:r>
                  </m:oMath>
                </a14:m>
                <a:r>
                  <a:rPr lang="es-UY" dirty="0"/>
                  <a:t> es complejo y depende de las condiciones iniciales.</a:t>
                </a:r>
              </a:p>
            </p:txBody>
          </p:sp>
        </mc:Choice>
        <mc:Fallback xmlns="">
          <p:sp>
            <p:nvSpPr>
              <p:cNvPr id="7" name="CuadroTexto 6"/>
              <p:cNvSpPr txBox="1">
                <a:spLocks noRot="1" noChangeAspect="1" noMove="1" noResize="1" noEditPoints="1" noAdjustHandles="1" noChangeArrowheads="1" noChangeShapeType="1" noTextEdit="1"/>
              </p:cNvSpPr>
              <p:nvPr/>
            </p:nvSpPr>
            <p:spPr>
              <a:xfrm>
                <a:off x="3954691" y="1065095"/>
                <a:ext cx="7460343" cy="2585323"/>
              </a:xfrm>
              <a:prstGeom prst="rect">
                <a:avLst/>
              </a:prstGeom>
              <a:blipFill rotWithShape="0">
                <a:blip r:embed="rId5"/>
                <a:stretch>
                  <a:fillRect l="-735" r="-654" b="-117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59623" y="4368800"/>
                <a:ext cx="6180666" cy="378245"/>
              </a:xfrm>
              <a:prstGeom prst="rect">
                <a:avLst/>
              </a:prstGeom>
              <a:noFill/>
            </p:spPr>
            <p:txBody>
              <a:bodyPr wrap="none" rtlCol="0">
                <a:spAutoFit/>
              </a:bodyPr>
              <a:lstStyle/>
              <a:p>
                <a:r>
                  <a:rPr lang="es-UY" dirty="0"/>
                  <a:t>La solución no homogénea la escribimos como: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𝑛h</m:t>
                        </m:r>
                      </m:sub>
                    </m:sSub>
                    <m:r>
                      <a:rPr lang="es-UY" b="0" i="1" smtClean="0">
                        <a:latin typeface="Cambria Math" panose="02040503050406030204" pitchFamily="18" charset="0"/>
                      </a:rPr>
                      <m:t>=</m:t>
                    </m:r>
                    <m:r>
                      <a:rPr lang="es-UY" b="0" i="1" smtClean="0">
                        <a:latin typeface="Cambria Math" panose="02040503050406030204" pitchFamily="18" charset="0"/>
                      </a:rPr>
                      <m:t>𝜓</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9623" y="4368800"/>
                <a:ext cx="6180666" cy="378245"/>
              </a:xfrm>
              <a:prstGeom prst="rect">
                <a:avLst/>
              </a:prstGeom>
              <a:blipFill rotWithShape="0">
                <a:blip r:embed="rId6"/>
                <a:stretch>
                  <a:fillRect l="-789" t="-6452" b="-2580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80938" y="5252408"/>
                <a:ext cx="3724930"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 −</m:t>
                      </m:r>
                      <m:r>
                        <a:rPr lang="es-UY" b="0" i="1" smtClean="0">
                          <a:latin typeface="Cambria Math" panose="02040503050406030204" pitchFamily="18" charset="0"/>
                        </a:rPr>
                        <m:t>𝑖</m:t>
                      </m:r>
                      <m:r>
                        <a:rPr lang="es-UY" b="0" i="1" smtClean="0">
                          <a:latin typeface="Cambria Math" panose="02040503050406030204" pitchFamily="18" charset="0"/>
                        </a:rPr>
                        <m:t>𝜔</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r>
                        <a:rPr lang="es-UY"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80938" y="5252408"/>
                <a:ext cx="3724930" cy="669542"/>
              </a:xfrm>
              <a:prstGeom prst="rect">
                <a:avLst/>
              </a:prstGeom>
              <a:blipFill rotWithShape="0">
                <a:blip r:embed="rId7"/>
                <a:stretch>
                  <a:fillRect/>
                </a:stretch>
              </a:blipFill>
            </p:spPr>
            <p:txBody>
              <a:bodyPr/>
              <a:lstStyle/>
              <a:p>
                <a:r>
                  <a:rPr lang="es-UY">
                    <a:noFill/>
                  </a:rPr>
                  <a:t> </a:t>
                </a:r>
              </a:p>
            </p:txBody>
          </p:sp>
        </mc:Fallback>
      </mc:AlternateContent>
      <p:grpSp>
        <p:nvGrpSpPr>
          <p:cNvPr id="12" name="Grupo 11"/>
          <p:cNvGrpSpPr/>
          <p:nvPr/>
        </p:nvGrpSpPr>
        <p:grpSpPr>
          <a:xfrm>
            <a:off x="5306798" y="5252408"/>
            <a:ext cx="3565592" cy="714683"/>
            <a:chOff x="5306798" y="5252408"/>
            <a:chExt cx="3565592" cy="714683"/>
          </a:xfrm>
        </p:grpSpPr>
        <mc:AlternateContent xmlns:mc="http://schemas.openxmlformats.org/markup-compatibility/2006" xmlns:a14="http://schemas.microsoft.com/office/drawing/2010/main">
          <mc:Choice Requires="a14">
            <p:sp>
              <p:nvSpPr>
                <p:cNvPr id="10" name="CuadroTexto 9"/>
                <p:cNvSpPr txBox="1"/>
                <p:nvPr/>
              </p:nvSpPr>
              <p:spPr>
                <a:xfrm>
                  <a:off x="6504113" y="5252408"/>
                  <a:ext cx="236827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𝑖</m:t>
                        </m:r>
                        <m:r>
                          <a:rPr lang="es-UY" b="0" i="1" smtClean="0">
                            <a:latin typeface="Cambria Math" panose="02040503050406030204" pitchFamily="18" charset="0"/>
                          </a:rPr>
                          <m:t>𝜔</m:t>
                        </m:r>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𝛾</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e>
                        </m:d>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504113" y="5252408"/>
                  <a:ext cx="2368277" cy="714683"/>
                </a:xfrm>
                <a:prstGeom prst="rect">
                  <a:avLst/>
                </a:prstGeom>
                <a:blipFill rotWithShape="0">
                  <a:blip r:embed="rId8"/>
                  <a:stretch>
                    <a:fillRect/>
                  </a:stretch>
                </a:blipFill>
              </p:spPr>
              <p:txBody>
                <a:bodyPr/>
                <a:lstStyle/>
                <a:p>
                  <a:r>
                    <a:rPr lang="es-UY">
                      <a:noFill/>
                    </a:rPr>
                    <a:t> </a:t>
                  </a:r>
                </a:p>
              </p:txBody>
            </p:sp>
          </mc:Fallback>
        </mc:AlternateContent>
        <p:sp>
          <p:nvSpPr>
            <p:cNvPr id="11" name="CuadroTexto 10"/>
            <p:cNvSpPr txBox="1"/>
            <p:nvPr/>
          </p:nvSpPr>
          <p:spPr>
            <a:xfrm>
              <a:off x="5306798" y="5402513"/>
              <a:ext cx="1197315" cy="369332"/>
            </a:xfrm>
            <a:prstGeom prst="rect">
              <a:avLst/>
            </a:prstGeom>
            <a:noFill/>
          </p:spPr>
          <p:txBody>
            <a:bodyPr wrap="none" rtlCol="0">
              <a:spAutoFit/>
            </a:bodyPr>
            <a:lstStyle/>
            <a:p>
              <a:r>
                <a:rPr lang="es-UY" dirty="0"/>
                <a:t>Definimos:</a:t>
              </a:r>
            </a:p>
          </p:txBody>
        </p:sp>
      </p:grpSp>
    </p:spTree>
    <p:extLst>
      <p:ext uri="{BB962C8B-B14F-4D97-AF65-F5344CB8AC3E}">
        <p14:creationId xmlns:p14="http://schemas.microsoft.com/office/powerpoint/2010/main" val="25055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548000" y="445792"/>
                <a:ext cx="2300758" cy="632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48000" y="445792"/>
                <a:ext cx="2300758" cy="632289"/>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48000" y="3171699"/>
                <a:ext cx="19854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h</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𝑛h</m:t>
                          </m:r>
                        </m:sub>
                      </m:sSub>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48000" y="3171699"/>
                <a:ext cx="1985479" cy="369332"/>
              </a:xfrm>
              <a:prstGeom prst="rect">
                <a:avLst/>
              </a:prstGeom>
              <a:blipFill rotWithShape="0">
                <a:blip r:embed="rId3"/>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2533479" y="3170129"/>
                <a:ext cx="223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𝐵</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533479" y="3170129"/>
                <a:ext cx="2233112" cy="369332"/>
              </a:xfrm>
              <a:prstGeom prst="rect">
                <a:avLst/>
              </a:prstGeom>
              <a:blipFill rotWithShape="0">
                <a:blip r:embed="rId4"/>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913458" y="3018186"/>
                <a:ext cx="1671548"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𝜓</m:t>
                          </m:r>
                        </m:e>
                        <m:sub>
                          <m:r>
                            <a:rPr lang="es-UY" b="0" i="1" smtClean="0">
                              <a:latin typeface="Cambria Math" panose="02040503050406030204" pitchFamily="18" charset="0"/>
                            </a:rPr>
                            <m:t>𝑛h</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913458" y="3018186"/>
                <a:ext cx="1671548" cy="724622"/>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910216" y="3018186"/>
                <a:ext cx="2588850"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a:rPr lang="es-UY" b="0" i="1" smtClean="0">
                          <a:latin typeface="Cambria Math" panose="02040503050406030204" pitchFamily="18" charset="0"/>
                        </a:rPr>
                        <m:t>=</m:t>
                      </m:r>
                      <m:r>
                        <a:rPr lang="es-UY" b="0" i="1" smtClean="0">
                          <a:latin typeface="Cambria Math" panose="02040503050406030204" pitchFamily="18" charset="0"/>
                        </a:rPr>
                        <m:t>𝐵</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𝜅</m:t>
                          </m:r>
                          <m:r>
                            <a:rPr lang="es-UY" b="0" i="1" smtClean="0">
                              <a:latin typeface="Cambria Math" panose="02040503050406030204" pitchFamily="18" charset="0"/>
                            </a:rPr>
                            <m:t>𝑟</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910216" y="3018186"/>
                <a:ext cx="2588850" cy="72462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50856" y="4645048"/>
                <a:ext cx="3221588" cy="7264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e>
                      </m:d>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𝐵</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𝑎</m:t>
                              </m:r>
                            </m:e>
                          </m:d>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50856" y="4645048"/>
                <a:ext cx="3221588" cy="726481"/>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12898" y="5631509"/>
                <a:ext cx="10169131" cy="923330"/>
              </a:xfrm>
              <a:prstGeom prst="rect">
                <a:avLst/>
              </a:prstGeom>
              <a:noFill/>
            </p:spPr>
            <p:txBody>
              <a:bodyPr wrap="square" rtlCol="0">
                <a:spAutoFit/>
              </a:bodyPr>
              <a:lstStyle/>
              <a:p>
                <a:pPr>
                  <a:lnSpc>
                    <a:spcPct val="150000"/>
                  </a:lnSpc>
                </a:pPr>
                <a:r>
                  <a:rPr lang="es-UY" dirty="0"/>
                  <a:t>En este caso aún si </a:t>
                </a:r>
                <a14:m>
                  <m:oMath xmlns:m="http://schemas.openxmlformats.org/officeDocument/2006/math">
                    <m:r>
                      <a:rPr lang="es-UY" b="0" i="1" smtClean="0">
                        <a:latin typeface="Cambria Math" panose="02040503050406030204" pitchFamily="18" charset="0"/>
                      </a:rPr>
                      <m:t>𝜔</m:t>
                    </m:r>
                  </m:oMath>
                </a14:m>
                <a:r>
                  <a:rPr lang="es-UY" dirty="0"/>
                  <a:t> coincide con la frecuencia de un modo normal de vibración, el desplazamiento no es infinito ya que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𝜅</m:t>
                        </m:r>
                        <m:r>
                          <a:rPr lang="es-UY" b="0" i="1" smtClean="0">
                            <a:latin typeface="Cambria Math" panose="02040503050406030204" pitchFamily="18" charset="0"/>
                          </a:rPr>
                          <m:t>𝑎</m:t>
                        </m:r>
                      </m:e>
                    </m:d>
                    <m:r>
                      <a:rPr lang="es-UY" b="0" i="1" smtClean="0">
                        <a:latin typeface="Cambria Math" panose="02040503050406030204" pitchFamily="18" charset="0"/>
                        <a:ea typeface="Cambria Math" panose="02040503050406030204" pitchFamily="18" charset="0"/>
                      </a:rPr>
                      <m:t>≠0</m:t>
                    </m:r>
                  </m:oMath>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12898" y="5631509"/>
                <a:ext cx="10169131" cy="923330"/>
              </a:xfrm>
              <a:prstGeom prst="rect">
                <a:avLst/>
              </a:prstGeom>
              <a:blipFill rotWithShape="0">
                <a:blip r:embed="rId8"/>
                <a:stretch>
                  <a:fillRect l="-540" b="-529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816403" y="4591396"/>
                <a:ext cx="5247334" cy="7532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𝑘𝑟</m:t>
                          </m:r>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𝜔</m:t>
                              </m:r>
                            </m:e>
                            <m:sub>
                              <m:r>
                                <a:rPr lang="es-UY" i="1">
                                  <a:latin typeface="Cambria Math" panose="02040503050406030204" pitchFamily="18" charset="0"/>
                                  <a:ea typeface="Cambria Math" panose="02040503050406030204" pitchFamily="18" charset="0"/>
                                </a:rPr>
                                <m:t>𝑐</m:t>
                              </m:r>
                            </m:sub>
                          </m:sSub>
                          <m:r>
                            <a:rPr lang="es-UY" i="1">
                              <a:latin typeface="Cambria Math" panose="02040503050406030204" pitchFamily="18" charset="0"/>
                              <a:ea typeface="Cambria Math" panose="02040503050406030204" pitchFamily="18" charset="0"/>
                            </a:rPr>
                            <m:t>𝑡</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𝑟</m:t>
                                  </m:r>
                                </m:e>
                              </m:d>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𝑎</m:t>
                                  </m:r>
                                </m:e>
                              </m:d>
                            </m:den>
                          </m:f>
                          <m:r>
                            <a:rPr lang="es-UY" b="0" i="1" smtClean="0">
                              <a:latin typeface="Cambria Math" panose="02040503050406030204" pitchFamily="18" charset="0"/>
                              <a:ea typeface="Cambria Math" panose="02040503050406030204" pitchFamily="18" charset="0"/>
                            </a:rPr>
                            <m:t>−1</m:t>
                          </m:r>
                        </m:e>
                      </m:d>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816403" y="4591396"/>
                <a:ext cx="5247334" cy="753283"/>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3321686" y="-70398"/>
                <a:ext cx="7460343" cy="2585323"/>
              </a:xfrm>
              <a:prstGeom prst="rect">
                <a:avLst/>
              </a:prstGeom>
              <a:noFill/>
            </p:spPr>
            <p:txBody>
              <a:bodyPr wrap="square" rtlCol="0">
                <a:spAutoFit/>
              </a:bodyPr>
              <a:lstStyle/>
              <a:p>
                <a:pPr algn="just">
                  <a:lnSpc>
                    <a:spcPct val="150000"/>
                  </a:lnSpc>
                </a:pPr>
                <a:r>
                  <a:rPr lang="es-UY" dirty="0"/>
                  <a:t>La solución de oscilaciones forzadas  para la membrana con amortiguamiento tiene la misma forma que la solución sin amortiguamiento pero con un número de ondas complejo </a:t>
                </a:r>
                <a14:m>
                  <m:oMath xmlns:m="http://schemas.openxmlformats.org/officeDocument/2006/math">
                    <m:r>
                      <a:rPr lang="es-UY" b="0" i="1" smtClean="0">
                        <a:latin typeface="Cambria Math" panose="02040503050406030204" pitchFamily="18" charset="0"/>
                      </a:rPr>
                      <m:t>𝜅</m:t>
                    </m:r>
                  </m:oMath>
                </a14:m>
                <a:r>
                  <a:rPr lang="es-UY" dirty="0"/>
                  <a:t> mientras que la frecuencia </a:t>
                </a:r>
                <a14:m>
                  <m:oMath xmlns:m="http://schemas.openxmlformats.org/officeDocument/2006/math">
                    <m:r>
                      <a:rPr lang="es-UY" b="0" i="1" smtClean="0">
                        <a:latin typeface="Cambria Math" panose="02040503050406030204" pitchFamily="18" charset="0"/>
                      </a:rPr>
                      <m:t>𝜔</m:t>
                    </m:r>
                  </m:oMath>
                </a14:m>
                <a:r>
                  <a:rPr lang="es-UY" dirty="0"/>
                  <a:t> es real.  Un número de ondas complejo implica entonces que las oscilaciones decaen exponencialmente con la coordenada espacial. Hay que resolver esta ecuación para que cumpla con la condición de borde.</a:t>
                </a:r>
              </a:p>
            </p:txBody>
          </p:sp>
        </mc:Choice>
        <mc:Fallback xmlns="">
          <p:sp>
            <p:nvSpPr>
              <p:cNvPr id="16" name="CuadroTexto 15"/>
              <p:cNvSpPr txBox="1">
                <a:spLocks noRot="1" noChangeAspect="1" noMove="1" noResize="1" noEditPoints="1" noAdjustHandles="1" noChangeArrowheads="1" noChangeShapeType="1" noTextEdit="1"/>
              </p:cNvSpPr>
              <p:nvPr/>
            </p:nvSpPr>
            <p:spPr>
              <a:xfrm>
                <a:off x="3321686" y="-70398"/>
                <a:ext cx="7460343" cy="2585323"/>
              </a:xfrm>
              <a:prstGeom prst="rect">
                <a:avLst/>
              </a:prstGeom>
              <a:blipFill rotWithShape="0">
                <a:blip r:embed="rId10"/>
                <a:stretch>
                  <a:fillRect l="-735" r="-654" b="-941"/>
                </a:stretch>
              </a:blipFill>
            </p:spPr>
            <p:txBody>
              <a:bodyPr/>
              <a:lstStyle/>
              <a:p>
                <a:r>
                  <a:rPr lang="es-UY">
                    <a:noFill/>
                  </a:rPr>
                  <a:t> </a:t>
                </a:r>
              </a:p>
            </p:txBody>
          </p:sp>
        </mc:Fallback>
      </mc:AlternateContent>
      <p:grpSp>
        <p:nvGrpSpPr>
          <p:cNvPr id="20" name="Grupo 19"/>
          <p:cNvGrpSpPr/>
          <p:nvPr/>
        </p:nvGrpSpPr>
        <p:grpSpPr>
          <a:xfrm>
            <a:off x="8815716" y="3906384"/>
            <a:ext cx="2813909" cy="1401177"/>
            <a:chOff x="8728631" y="3170129"/>
            <a:chExt cx="2813909" cy="1401177"/>
          </a:xfrm>
        </p:grpSpPr>
        <p:grpSp>
          <p:nvGrpSpPr>
            <p:cNvPr id="18" name="Grupo 17"/>
            <p:cNvGrpSpPr/>
            <p:nvPr/>
          </p:nvGrpSpPr>
          <p:grpSpPr>
            <a:xfrm>
              <a:off x="8728631" y="3170129"/>
              <a:ext cx="1038105" cy="828028"/>
              <a:chOff x="8728631" y="3170129"/>
              <a:chExt cx="1038105" cy="828028"/>
            </a:xfrm>
          </p:grpSpPr>
          <p:cxnSp>
            <p:nvCxnSpPr>
              <p:cNvPr id="13" name="Conector recto de flecha 12"/>
              <p:cNvCxnSpPr/>
              <p:nvPr/>
            </p:nvCxnSpPr>
            <p:spPr>
              <a:xfrm flipH="1">
                <a:off x="9005207" y="3506843"/>
                <a:ext cx="179614" cy="4913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p:cNvSpPr txBox="1"/>
                  <p:nvPr/>
                </p:nvSpPr>
                <p:spPr>
                  <a:xfrm>
                    <a:off x="8728631" y="3170129"/>
                    <a:ext cx="1038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𝛾</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8728631" y="3170129"/>
                    <a:ext cx="1038105" cy="369332"/>
                  </a:xfrm>
                  <a:prstGeom prst="rect">
                    <a:avLst/>
                  </a:prstGeom>
                  <a:blipFill rotWithShape="0">
                    <a:blip r:embed="rId11"/>
                    <a:stretch>
                      <a:fillRect b="-13333"/>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9" name="Rectángulo 18"/>
                <p:cNvSpPr/>
                <p:nvPr/>
              </p:nvSpPr>
              <p:spPr>
                <a:xfrm>
                  <a:off x="8835517" y="3818023"/>
                  <a:ext cx="2707023" cy="753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num>
                          <m:den>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𝜅</m:t>
                                </m:r>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𝑇</m:t>
                                    </m:r>
                                  </m:e>
                                </m:acc>
                              </m:e>
                            </m:d>
                          </m:den>
                        </m:f>
                        <m:d>
                          <m:dPr>
                            <m:begChr m:val="["/>
                            <m:endChr m:val="]"/>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𝜅</m:t>
                                    </m:r>
                                    <m:r>
                                      <a:rPr lang="es-UY" i="1">
                                        <a:latin typeface="Cambria Math" panose="02040503050406030204" pitchFamily="18" charset="0"/>
                                        <a:ea typeface="Cambria Math" panose="02040503050406030204" pitchFamily="18" charset="0"/>
                                      </a:rPr>
                                      <m:t>𝑟</m:t>
                                    </m:r>
                                  </m:e>
                                </m:d>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𝜅</m:t>
                                    </m:r>
                                    <m:r>
                                      <a:rPr lang="es-UY" i="1">
                                        <a:latin typeface="Cambria Math" panose="02040503050406030204" pitchFamily="18" charset="0"/>
                                        <a:ea typeface="Cambria Math" panose="02040503050406030204" pitchFamily="18" charset="0"/>
                                      </a:rPr>
                                      <m:t>𝑎</m:t>
                                    </m:r>
                                  </m:e>
                                </m:d>
                              </m:den>
                            </m:f>
                            <m:r>
                              <a:rPr lang="es-UY" i="1">
                                <a:latin typeface="Cambria Math" panose="02040503050406030204" pitchFamily="18" charset="0"/>
                                <a:ea typeface="Cambria Math" panose="02040503050406030204" pitchFamily="18" charset="0"/>
                              </a:rPr>
                              <m:t>−1</m:t>
                            </m:r>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9" name="Rectángulo 18"/>
                <p:cNvSpPr>
                  <a:spLocks noRot="1" noChangeAspect="1" noMove="1" noResize="1" noEditPoints="1" noAdjustHandles="1" noChangeArrowheads="1" noChangeShapeType="1" noTextEdit="1"/>
                </p:cNvSpPr>
                <p:nvPr/>
              </p:nvSpPr>
              <p:spPr>
                <a:xfrm>
                  <a:off x="8835517" y="3818023"/>
                  <a:ext cx="2707023" cy="753283"/>
                </a:xfrm>
                <a:prstGeom prst="rect">
                  <a:avLst/>
                </a:prstGeom>
                <a:blipFill rotWithShape="0">
                  <a:blip r:embed="rId12"/>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34204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1" grpId="0"/>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19339" y="545193"/>
            <a:ext cx="10058400" cy="5183247"/>
            <a:chOff x="809625" y="704850"/>
            <a:chExt cx="10058400" cy="518324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704850"/>
              <a:ext cx="10058400" cy="5183247"/>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9724571" y="5312228"/>
                  <a:ext cx="409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9724571" y="5312228"/>
                  <a:ext cx="409343" cy="369332"/>
                </a:xfrm>
                <a:prstGeom prst="rect">
                  <a:avLst/>
                </a:prstGeom>
                <a:blipFill rotWithShape="0">
                  <a:blip r:embed="rId3"/>
                  <a:stretch>
                    <a:fillRect/>
                  </a:stretch>
                </a:blipFill>
              </p:spPr>
              <p:txBody>
                <a:bodyPr/>
                <a:lstStyle/>
                <a:p>
                  <a:r>
                    <a:rPr lang="es-UY">
                      <a:noFill/>
                    </a:rPr>
                    <a:t> </a:t>
                  </a:r>
                </a:p>
              </p:txBody>
            </p:sp>
          </mc:Fallback>
        </mc:AlternateContent>
      </p:grpSp>
      <p:grpSp>
        <p:nvGrpSpPr>
          <p:cNvPr id="10" name="Grupo 9"/>
          <p:cNvGrpSpPr/>
          <p:nvPr/>
        </p:nvGrpSpPr>
        <p:grpSpPr>
          <a:xfrm>
            <a:off x="2407901" y="1364343"/>
            <a:ext cx="1234169" cy="778187"/>
            <a:chOff x="2407901" y="1364343"/>
            <a:chExt cx="1234169" cy="778187"/>
          </a:xfrm>
        </p:grpSpPr>
        <mc:AlternateContent xmlns:mc="http://schemas.openxmlformats.org/markup-compatibility/2006" xmlns:a14="http://schemas.microsoft.com/office/drawing/2010/main">
          <mc:Choice Requires="a14">
            <p:sp>
              <p:nvSpPr>
                <p:cNvPr id="2" name="CuadroTexto 1"/>
                <p:cNvSpPr txBox="1"/>
                <p:nvPr/>
              </p:nvSpPr>
              <p:spPr>
                <a:xfrm>
                  <a:off x="2844800" y="1364343"/>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rPr>
                          <m:t>=0</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844800" y="1364343"/>
                  <a:ext cx="797270" cy="369332"/>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844800" y="1773198"/>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844800" y="1773198"/>
                  <a:ext cx="797270" cy="369332"/>
                </a:xfrm>
                <a:prstGeom prst="rect">
                  <a:avLst/>
                </a:prstGeom>
                <a:blipFill rotWithShape="0">
                  <a:blip r:embed="rId5"/>
                  <a:stretch>
                    <a:fillRect/>
                  </a:stretch>
                </a:blipFill>
              </p:spPr>
              <p:txBody>
                <a:bodyPr/>
                <a:lstStyle/>
                <a:p>
                  <a:r>
                    <a:rPr lang="es-UY">
                      <a:noFill/>
                    </a:rPr>
                    <a:t> </a:t>
                  </a:r>
                </a:p>
              </p:txBody>
            </p:sp>
          </mc:Fallback>
        </mc:AlternateContent>
        <p:cxnSp>
          <p:nvCxnSpPr>
            <p:cNvPr id="8" name="Conector recto 7"/>
            <p:cNvCxnSpPr/>
            <p:nvPr/>
          </p:nvCxnSpPr>
          <p:spPr>
            <a:xfrm flipV="1">
              <a:off x="2423150" y="1562796"/>
              <a:ext cx="4368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2407901" y="1957864"/>
              <a:ext cx="4368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410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275771"/>
            <a:ext cx="12192000" cy="461665"/>
          </a:xfrm>
          <a:prstGeom prst="rect">
            <a:avLst/>
          </a:prstGeom>
          <a:noFill/>
        </p:spPr>
        <p:txBody>
          <a:bodyPr wrap="square" rtlCol="0">
            <a:spAutoFit/>
          </a:bodyPr>
          <a:lstStyle/>
          <a:p>
            <a:pPr algn="ctr"/>
            <a:r>
              <a:rPr lang="es-UY" sz="2400" b="1" dirty="0">
                <a:solidFill>
                  <a:srgbClr val="FF0000"/>
                </a:solidFill>
              </a:rPr>
              <a:t>ONDAS 3D: ECUACIÓN DE ONDAS ACÚSTICAS</a:t>
            </a:r>
          </a:p>
        </p:txBody>
      </p:sp>
      <p:grpSp>
        <p:nvGrpSpPr>
          <p:cNvPr id="5" name="Grupo 4"/>
          <p:cNvGrpSpPr/>
          <p:nvPr/>
        </p:nvGrpSpPr>
        <p:grpSpPr>
          <a:xfrm>
            <a:off x="1363489" y="2058236"/>
            <a:ext cx="799990" cy="942480"/>
            <a:chOff x="3453547" y="2421093"/>
            <a:chExt cx="799990" cy="942480"/>
          </a:xfrm>
        </p:grpSpPr>
        <p:sp>
          <p:nvSpPr>
            <p:cNvPr id="6" name="Forma libre 5"/>
            <p:cNvSpPr/>
            <p:nvPr/>
          </p:nvSpPr>
          <p:spPr>
            <a:xfrm>
              <a:off x="3453547" y="2421093"/>
              <a:ext cx="799990" cy="942480"/>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685517" y="2654033"/>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3685517" y="2654033"/>
                  <a:ext cx="389145" cy="369332"/>
                </a:xfrm>
                <a:prstGeom prst="rect">
                  <a:avLst/>
                </a:prstGeom>
                <a:blipFill rotWithShape="0">
                  <a:blip r:embed="rId5"/>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8" name="CuadroTexto 7"/>
              <p:cNvSpPr txBox="1"/>
              <p:nvPr/>
            </p:nvSpPr>
            <p:spPr>
              <a:xfrm>
                <a:off x="588297" y="1086561"/>
                <a:ext cx="7492564" cy="369332"/>
              </a:xfrm>
              <a:prstGeom prst="rect">
                <a:avLst/>
              </a:prstGeom>
              <a:noFill/>
            </p:spPr>
            <p:txBody>
              <a:bodyPr wrap="none" rtlCol="0">
                <a:spAutoFit/>
              </a:bodyPr>
              <a:lstStyle/>
              <a:p>
                <a:r>
                  <a:rPr lang="es-UY" dirty="0"/>
                  <a:t>Consideremos un fluido en reposo y un volumen arbitrario </a:t>
                </a:r>
                <a14:m>
                  <m:oMath xmlns:m="http://schemas.openxmlformats.org/officeDocument/2006/math">
                    <m:r>
                      <a:rPr lang="es-UY" b="0" i="1" smtClean="0">
                        <a:latin typeface="Cambria Math" panose="02040503050406030204" pitchFamily="18" charset="0"/>
                      </a:rPr>
                      <m:t>𝑉</m:t>
                    </m:r>
                  </m:oMath>
                </a14:m>
                <a:r>
                  <a:rPr lang="es-UY" dirty="0"/>
                  <a:t> dentro del fluido</a:t>
                </a:r>
              </a:p>
            </p:txBody>
          </p:sp>
        </mc:Choice>
        <mc:Fallback xmlns="">
          <p:sp>
            <p:nvSpPr>
              <p:cNvPr id="8" name="CuadroTexto 7"/>
              <p:cNvSpPr txBox="1">
                <a:spLocks noRot="1" noChangeAspect="1" noMove="1" noResize="1" noEditPoints="1" noAdjustHandles="1" noChangeArrowheads="1" noChangeShapeType="1" noTextEdit="1"/>
              </p:cNvSpPr>
              <p:nvPr/>
            </p:nvSpPr>
            <p:spPr>
              <a:xfrm>
                <a:off x="588297" y="1086561"/>
                <a:ext cx="7492564" cy="369332"/>
              </a:xfrm>
              <a:prstGeom prst="rect">
                <a:avLst/>
              </a:prstGeom>
              <a:blipFill rotWithShape="0">
                <a:blip r:embed="rId6"/>
                <a:stretch>
                  <a:fillRect l="-732"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857204" y="1780139"/>
                <a:ext cx="8447314" cy="880369"/>
              </a:xfrm>
              <a:prstGeom prst="rect">
                <a:avLst/>
              </a:prstGeom>
              <a:noFill/>
            </p:spPr>
            <p:txBody>
              <a:bodyPr wrap="square" rtlCol="0">
                <a:spAutoFit/>
              </a:bodyPr>
              <a:lstStyle/>
              <a:p>
                <a:pPr>
                  <a:lnSpc>
                    <a:spcPct val="150000"/>
                  </a:lnSpc>
                </a:pPr>
                <a:r>
                  <a:rPr lang="es-UY" dirty="0"/>
                  <a:t>Consideremos la suma de fuerzas externas que actúan sobre el volumen </a:t>
                </a:r>
                <a14:m>
                  <m:oMath xmlns:m="http://schemas.openxmlformats.org/officeDocument/2006/math">
                    <m:r>
                      <a:rPr lang="es-UY" b="0" i="1" smtClean="0">
                        <a:latin typeface="Cambria Math" panose="02040503050406030204" pitchFamily="18" charset="0"/>
                      </a:rPr>
                      <m:t>𝑉</m:t>
                    </m:r>
                  </m:oMath>
                </a14:m>
                <a:r>
                  <a:rPr lang="es-UY" dirty="0"/>
                  <a:t>. Como el fluido está en reposo, esa suma debe ser nula</a:t>
                </a:r>
              </a:p>
            </p:txBody>
          </p:sp>
        </mc:Choice>
        <mc:Fallback xmlns="">
          <p:sp>
            <p:nvSpPr>
              <p:cNvPr id="9" name="CuadroTexto 8"/>
              <p:cNvSpPr txBox="1">
                <a:spLocks noRot="1" noChangeAspect="1" noMove="1" noResize="1" noEditPoints="1" noAdjustHandles="1" noChangeArrowheads="1" noChangeShapeType="1" noTextEdit="1"/>
              </p:cNvSpPr>
              <p:nvPr/>
            </p:nvSpPr>
            <p:spPr>
              <a:xfrm>
                <a:off x="3857204" y="1780139"/>
                <a:ext cx="8447314" cy="880369"/>
              </a:xfrm>
              <a:prstGeom prst="rect">
                <a:avLst/>
              </a:prstGeom>
              <a:blipFill rotWithShape="0">
                <a:blip r:embed="rId7"/>
                <a:stretch>
                  <a:fillRect l="-650" b="-1041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733142" y="2940117"/>
                <a:ext cx="1670457"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chr m:val="∑"/>
                          <m:subHide m:val="on"/>
                          <m:supHide m:val="on"/>
                          <m:ctrlPr>
                            <a:rPr lang="es-UY" i="1" smtClean="0">
                              <a:latin typeface="Cambria Math" panose="02040503050406030204" pitchFamily="18" charset="0"/>
                              <a:ea typeface="Cambria Math" panose="02040503050406030204" pitchFamily="18" charset="0"/>
                            </a:rPr>
                          </m:ctrlPr>
                        </m:naryP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𝐹</m:t>
                                  </m:r>
                                </m:e>
                              </m:acc>
                            </m:e>
                            <m:sub>
                              <m:r>
                                <a:rPr lang="es-UY" b="0" i="1" smtClean="0">
                                  <a:latin typeface="Cambria Math" panose="02040503050406030204" pitchFamily="18" charset="0"/>
                                  <a:ea typeface="Cambria Math" panose="02040503050406030204" pitchFamily="18" charset="0"/>
                                </a:rPr>
                                <m:t>𝑒𝑥𝑡</m:t>
                              </m:r>
                            </m:sub>
                          </m:sSub>
                          <m:r>
                            <a:rPr lang="es-UY" b="0" i="1" smtClean="0">
                              <a:latin typeface="Cambria Math" panose="02040503050406030204" pitchFamily="18" charset="0"/>
                              <a:ea typeface="Cambria Math" panose="02040503050406030204" pitchFamily="18" charset="0"/>
                            </a:rPr>
                            <m:t>=0</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733142" y="2940117"/>
                <a:ext cx="1670457" cy="763094"/>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56343" y="4049486"/>
                <a:ext cx="2996782" cy="369332"/>
              </a:xfrm>
              <a:prstGeom prst="rect">
                <a:avLst/>
              </a:prstGeom>
              <a:noFill/>
            </p:spPr>
            <p:txBody>
              <a:bodyPr wrap="none" rtlCol="0">
                <a:spAutoFit/>
              </a:bodyPr>
              <a:lstStyle/>
              <a:p>
                <a:r>
                  <a:rPr lang="es-UY" dirty="0"/>
                  <a:t>¿Qué fuerzas actúan sobre </a:t>
                </a:r>
                <a14:m>
                  <m:oMath xmlns:m="http://schemas.openxmlformats.org/officeDocument/2006/math">
                    <m:r>
                      <a:rPr lang="es-UY" b="0" i="1" smtClean="0">
                        <a:latin typeface="Cambria Math" panose="02040503050406030204" pitchFamily="18" charset="0"/>
                      </a:rPr>
                      <m:t>𝑉</m:t>
                    </m:r>
                  </m:oMath>
                </a14:m>
                <a:r>
                  <a:rPr lang="es-UY" dirty="0"/>
                  <a:t>?</a:t>
                </a:r>
              </a:p>
            </p:txBody>
          </p:sp>
        </mc:Choice>
        <mc:Fallback xmlns="">
          <p:sp>
            <p:nvSpPr>
              <p:cNvPr id="11" name="CuadroTexto 10"/>
              <p:cNvSpPr txBox="1">
                <a:spLocks noRot="1" noChangeAspect="1" noMove="1" noResize="1" noEditPoints="1" noAdjustHandles="1" noChangeArrowheads="1" noChangeShapeType="1" noTextEdit="1"/>
              </p:cNvSpPr>
              <p:nvPr/>
            </p:nvSpPr>
            <p:spPr>
              <a:xfrm>
                <a:off x="856343" y="4049486"/>
                <a:ext cx="2996782" cy="369332"/>
              </a:xfrm>
              <a:prstGeom prst="rect">
                <a:avLst/>
              </a:prstGeom>
              <a:blipFill rotWithShape="0">
                <a:blip r:embed="rId9"/>
                <a:stretch>
                  <a:fillRect l="-1626" t="-8197" r="-1016"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44378" y="3947887"/>
                <a:ext cx="8204080" cy="1338828"/>
              </a:xfrm>
              <a:prstGeom prst="rect">
                <a:avLst/>
              </a:prstGeom>
              <a:noFill/>
            </p:spPr>
            <p:txBody>
              <a:bodyPr wrap="square" rtlCol="0">
                <a:spAutoFit/>
              </a:bodyPr>
              <a:lstStyle/>
              <a:p>
                <a:pPr>
                  <a:lnSpc>
                    <a:spcPct val="150000"/>
                  </a:lnSpc>
                </a:pPr>
                <a:r>
                  <a:rPr lang="es-UY" dirty="0"/>
                  <a:t>1) Fuerzas de “volumen”. Son fuerzas que actúan a través de campos externos. Por ejemplo campo gravitatorio, campo eléctrico, campo magnético. Notaremos la fuerza por unidad de volumen como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oMath>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44378" y="3947887"/>
                <a:ext cx="8204080" cy="1338828"/>
              </a:xfrm>
              <a:prstGeom prst="rect">
                <a:avLst/>
              </a:prstGeom>
              <a:blipFill rotWithShape="0">
                <a:blip r:embed="rId10"/>
                <a:stretch>
                  <a:fillRect l="-594" b="-68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8432799" y="5055651"/>
                <a:ext cx="1674561"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𝑊</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r>
                            <a:rPr lang="es-UY" b="0" i="1" smtClean="0">
                              <a:latin typeface="Cambria Math" panose="02040503050406030204" pitchFamily="18" charset="0"/>
                              <a:ea typeface="Cambria Math" panose="02040503050406030204" pitchFamily="18" charset="0"/>
                            </a:rPr>
                            <m:t>𝜌</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𝑔</m:t>
                              </m:r>
                            </m:e>
                          </m:acc>
                          <m:r>
                            <a:rPr lang="es-UY" b="0" i="1" smtClean="0">
                              <a:latin typeface="Cambria Math" panose="02040503050406030204" pitchFamily="18" charset="0"/>
                              <a:ea typeface="Cambria Math" panose="02040503050406030204" pitchFamily="18" charset="0"/>
                            </a:rPr>
                            <m:t>𝑑𝑉</m:t>
                          </m:r>
                        </m:e>
                      </m:nary>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8432799" y="5055651"/>
                <a:ext cx="1674561" cy="951479"/>
              </a:xfrm>
              <a:prstGeom prst="rect">
                <a:avLst/>
              </a:prstGeom>
              <a:blipFill rotWithShape="0">
                <a:blip r:embed="rId11"/>
                <a:stretch>
                  <a:fillRect/>
                </a:stretch>
              </a:blipFill>
            </p:spPr>
            <p:txBody>
              <a:bodyPr/>
              <a:lstStyle/>
              <a:p>
                <a:r>
                  <a:rPr lang="es-UY">
                    <a:noFill/>
                  </a:rPr>
                  <a:t> </a:t>
                </a:r>
              </a:p>
            </p:txBody>
          </p:sp>
        </mc:Fallback>
      </mc:AlternateContent>
      <p:sp>
        <p:nvSpPr>
          <p:cNvPr id="14" name="CuadroTexto 13"/>
          <p:cNvSpPr txBox="1"/>
          <p:nvPr/>
        </p:nvSpPr>
        <p:spPr>
          <a:xfrm>
            <a:off x="5384800" y="5376814"/>
            <a:ext cx="3047999" cy="880369"/>
          </a:xfrm>
          <a:prstGeom prst="rect">
            <a:avLst/>
          </a:prstGeom>
          <a:noFill/>
        </p:spPr>
        <p:txBody>
          <a:bodyPr wrap="square" rtlCol="0">
            <a:spAutoFit/>
          </a:bodyPr>
          <a:lstStyle/>
          <a:p>
            <a:pPr>
              <a:lnSpc>
                <a:spcPct val="150000"/>
              </a:lnSpc>
            </a:pPr>
            <a:r>
              <a:rPr lang="es-UY" dirty="0"/>
              <a:t>Por ejemplo, el peso lo podemos representar como:</a:t>
            </a:r>
          </a:p>
        </p:txBody>
      </p:sp>
      <mc:AlternateContent xmlns:mc="http://schemas.openxmlformats.org/markup-compatibility/2006" xmlns:a14="http://schemas.microsoft.com/office/drawing/2010/main">
        <mc:Choice Requires="a14">
          <p:sp>
            <p:nvSpPr>
              <p:cNvPr id="15" name="CuadroTexto 14"/>
              <p:cNvSpPr txBox="1"/>
              <p:nvPr/>
            </p:nvSpPr>
            <p:spPr>
              <a:xfrm>
                <a:off x="3461657" y="5406501"/>
                <a:ext cx="1804020"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𝐹</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461657" y="5406501"/>
                <a:ext cx="1804020" cy="951479"/>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8432799" y="6051710"/>
                <a:ext cx="1296958"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𝑔</m:t>
                          </m:r>
                        </m:e>
                      </m:acc>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8432799" y="6051710"/>
                <a:ext cx="1296958" cy="410946"/>
              </a:xfrm>
              <a:prstGeom prst="rect">
                <a:avLst/>
              </a:prstGeom>
              <a:blipFill rotWithShape="0">
                <a:blip r:embed="rId13"/>
                <a:stretch>
                  <a:fillRect t="-22388" r="-19718" b="-11940"/>
                </a:stretch>
              </a:blipFill>
            </p:spPr>
            <p:txBody>
              <a:bodyPr/>
              <a:lstStyle/>
              <a:p>
                <a:r>
                  <a:rPr lang="es-UY">
                    <a:noFill/>
                  </a:rPr>
                  <a:t> </a:t>
                </a:r>
              </a:p>
            </p:txBody>
          </p:sp>
        </mc:Fallback>
      </mc:AlternateContent>
    </p:spTree>
    <p:extLst>
      <p:ext uri="{BB962C8B-B14F-4D97-AF65-F5344CB8AC3E}">
        <p14:creationId xmlns:p14="http://schemas.microsoft.com/office/powerpoint/2010/main" val="6458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1293</Words>
  <Application>Microsoft Office PowerPoint</Application>
  <PresentationFormat>Panorámica</PresentationFormat>
  <Paragraphs>115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22</cp:revision>
  <dcterms:created xsi:type="dcterms:W3CDTF">2020-05-01T20:06:11Z</dcterms:created>
  <dcterms:modified xsi:type="dcterms:W3CDTF">2023-04-18T16:24:57Z</dcterms:modified>
</cp:coreProperties>
</file>