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0" r:id="rId10"/>
    <p:sldId id="273" r:id="rId11"/>
    <p:sldId id="274" r:id="rId12"/>
    <p:sldId id="275" r:id="rId13"/>
    <p:sldId id="276" r:id="rId14"/>
    <p:sldId id="277" r:id="rId15"/>
    <p:sldId id="278" r:id="rId16"/>
    <p:sldId id="268" r:id="rId17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29D251A-783F-4889-85AC-C55E8612C3F9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1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8280" cy="460332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216000" indent="-21456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Thank you!</a:t>
            </a:r>
          </a:p>
        </p:txBody>
      </p:sp>
      <p:sp>
        <p:nvSpPr>
          <p:cNvPr id="128" name="Slide Number Placeholder 3"/>
          <p:cNvSpPr/>
          <p:nvPr/>
        </p:nvSpPr>
        <p:spPr>
          <a:xfrm>
            <a:off x="4020480" y="9720720"/>
            <a:ext cx="3075480" cy="51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FB17D199-1777-44E5-ABA6-2A079B6FD06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320" cy="51393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1640" cy="1267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1640" cy="1699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1640" cy="10152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1640" cy="53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28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592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56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56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/>
          <p:nvPr/>
        </p:nvSpPr>
        <p:spPr>
          <a:xfrm>
            <a:off x="323640" y="915480"/>
            <a:ext cx="8567280" cy="22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es-ES" sz="3200" b="1" strike="noStrike" spc="-1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radioprotección para Médicos Radioterapeutas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en-GB" sz="3600" b="0" strike="noStrike" spc="-1">
              <a:latin typeface="Arial"/>
            </a:endParaRPr>
          </a:p>
        </p:txBody>
      </p:sp>
      <p:sp>
        <p:nvSpPr>
          <p:cNvPr id="54" name="Subtitle 2"/>
          <p:cNvSpPr/>
          <p:nvPr/>
        </p:nvSpPr>
        <p:spPr>
          <a:xfrm>
            <a:off x="323640" y="2967840"/>
            <a:ext cx="8567280" cy="169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_tradnl" sz="3800" b="1" strike="noStrike" spc="-1" dirty="0" smtClean="0">
                <a:solidFill>
                  <a:srgbClr val="99CCFF"/>
                </a:solidFill>
                <a:latin typeface="Arial "/>
                <a:ea typeface="DejaVu Sans"/>
              </a:rPr>
              <a:t>P-01 </a:t>
            </a:r>
            <a:r>
              <a:rPr lang="es-ES" sz="3500" b="1" strike="noStrike" spc="-1" dirty="0" smtClean="0">
                <a:solidFill>
                  <a:srgbClr val="99CCFF"/>
                </a:solidFill>
                <a:latin typeface="Arial "/>
                <a:ea typeface="Arial"/>
              </a:rPr>
              <a:t>Introducción al curso.</a:t>
            </a:r>
            <a:endParaRPr lang="en-GB" sz="3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n-GB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Contenido del curso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10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611560" y="971561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I: Aspectos generales de </a:t>
            </a:r>
            <a:r>
              <a:rPr lang="es-ES" dirty="0" err="1" smtClean="0">
                <a:solidFill>
                  <a:schemeClr val="bg1"/>
                </a:solidFill>
              </a:rPr>
              <a:t>Radioprotección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P01 Apertura de la capacitación.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P02 Nociones generales sobre radiactividad.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P03 Efectos biológicos de las Radiaciones ionizantes.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P04 Magnitudes y unidades fundamentales usadas en la Protección Radiológica.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P05 Métodos de medición de las Radiaciones.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P06 Fuentes, prácticas y tipos de exposición.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Contenido del curso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11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611560" y="971561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II: Diseño de fuentes, equipos e instalaciones usadas en la práctica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P07 Requisitos generales de diseño para las fuentes y equipos generadores de radiación usados en la práctica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P08 Técnicas convencionales y avanzadas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P09 Requisitos generales de diseño para las instalaciones.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P10 Elementos básicos para el cálculo de Blindaje del Bunker.</a:t>
            </a:r>
          </a:p>
        </p:txBody>
      </p:sp>
    </p:spTree>
    <p:extLst>
      <p:ext uri="{BB962C8B-B14F-4D97-AF65-F5344CB8AC3E}">
        <p14:creationId xmlns:p14="http://schemas.microsoft.com/office/powerpoint/2010/main" val="15195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Contenido del curso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12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611560" y="971561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III: Accidentes en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P11 Clasificación de los accidentes. Accidentes de carácter episódicos. Magnitud de las consecuencias.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P12 Accidentes de carácter programático. Magnitud de las consecuencias.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P13 Accidentes de carácter sistemático. Magnitud de las consecuencias.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P14 Accidentes que involucran el uso de técnicas de avanzadas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P15 Enfoque para la prevención de accidente en Radioterapia. Uso del enfoque retrospectivo mediante la herramienta SAFRON.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P16 Enfoque para la prevención de accidente en Radioterapia. Uso del enfoque prospectivo mediante la herramienta SEVRRA.</a:t>
            </a:r>
          </a:p>
        </p:txBody>
      </p:sp>
    </p:spTree>
    <p:extLst>
      <p:ext uri="{BB962C8B-B14F-4D97-AF65-F5344CB8AC3E}">
        <p14:creationId xmlns:p14="http://schemas.microsoft.com/office/powerpoint/2010/main" val="21349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Contenido del curso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13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611560" y="77155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IV: Normas internacionales y nacional aplicable en la práctica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P17 Sistema de Normas internacionales del OIEA.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P18 Sistema de normas nacionales aplicables a la práctica de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P19 Principales requisitos de la Norma UY 100. Principales Requisitos de la Norma de Radioterapia UY103.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1560" y="29776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V: Requisitos relativos a la exposición ocupacional.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P20 Staff requerido en un servicio de Radioterapia. Funciones asignadas a los miembros del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P21 Programa de vigilancia radiológica individual y vigilancia radiológica de zona. Designación de zona controlada y zona supervisada.</a:t>
            </a:r>
          </a:p>
        </p:txBody>
      </p:sp>
    </p:spTree>
    <p:extLst>
      <p:ext uri="{BB962C8B-B14F-4D97-AF65-F5344CB8AC3E}">
        <p14:creationId xmlns:p14="http://schemas.microsoft.com/office/powerpoint/2010/main" val="33738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Contenido del curso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14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251640" y="699542"/>
            <a:ext cx="8531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Tema  VI: Requisitos relativos a la exposición médica.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P22 Aceptación y Puesta en Servicio de equipos y fuentes usadas en Radioterapia.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P23 Protección radiológica de paciente durante el proceso de Teleterapia. Prescripción del tratamiento y adquisición de imágenes para planificación de los tratamientos.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P24 Protección radiológica de paciente durante el proceso de Teleterapia. Delineación de volúmenes y Planificación de los tratamientos.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P25 Protección radiológica de paciente durante el proceso de Teleterapia. Ejecución del tratamiento y seguimiento médico del paciente durante el curso de su tratamiento.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P26 Protección radiológica de paciente durante el proceso de </a:t>
            </a:r>
            <a:r>
              <a:rPr lang="es-ES" dirty="0" err="1" smtClean="0">
                <a:solidFill>
                  <a:schemeClr val="bg1"/>
                </a:solidFill>
              </a:rPr>
              <a:t>Braquiterapia</a:t>
            </a:r>
            <a:r>
              <a:rPr lang="es-ES" dirty="0" smtClean="0">
                <a:solidFill>
                  <a:schemeClr val="bg1"/>
                </a:solidFill>
              </a:rPr>
              <a:t>. Particularidades.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P27 Programa de Garantía de Calidad en Radioterapia. Aspectos clínicos y aspectos físicos. Recursos necesarios</a:t>
            </a:r>
          </a:p>
        </p:txBody>
      </p:sp>
    </p:spTree>
    <p:extLst>
      <p:ext uri="{BB962C8B-B14F-4D97-AF65-F5344CB8AC3E}">
        <p14:creationId xmlns:p14="http://schemas.microsoft.com/office/powerpoint/2010/main" val="29999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Examen Final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15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232180" y="699542"/>
            <a:ext cx="8531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 realizará </a:t>
            </a:r>
            <a:r>
              <a:rPr lang="es-ES" dirty="0" smtClean="0">
                <a:solidFill>
                  <a:schemeClr val="bg1"/>
                </a:solidFill>
              </a:rPr>
              <a:t>mediante </a:t>
            </a:r>
            <a:r>
              <a:rPr lang="es-ES" dirty="0">
                <a:solidFill>
                  <a:schemeClr val="bg1"/>
                </a:solidFill>
              </a:rPr>
              <a:t>un cuestionario de selección múltiple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Se deberán responder 20 preguntas.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El tiempo </a:t>
            </a:r>
            <a:r>
              <a:rPr lang="es-ES" dirty="0" smtClean="0">
                <a:solidFill>
                  <a:schemeClr val="bg1"/>
                </a:solidFill>
              </a:rPr>
              <a:t>definido, </a:t>
            </a:r>
            <a:r>
              <a:rPr lang="es-ES" dirty="0">
                <a:solidFill>
                  <a:schemeClr val="bg1"/>
                </a:solidFill>
              </a:rPr>
              <a:t>para el </a:t>
            </a:r>
            <a:r>
              <a:rPr lang="es-ES" dirty="0" smtClean="0">
                <a:solidFill>
                  <a:schemeClr val="bg1"/>
                </a:solidFill>
              </a:rPr>
              <a:t>examen, </a:t>
            </a:r>
            <a:r>
              <a:rPr lang="es-ES" dirty="0">
                <a:solidFill>
                  <a:schemeClr val="bg1"/>
                </a:solidFill>
              </a:rPr>
              <a:t>será de 2 horas como máximo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5832000" y="1980000"/>
            <a:ext cx="3204000" cy="1686600"/>
          </a:xfrm>
          <a:prstGeom prst="rect">
            <a:avLst/>
          </a:prstGeom>
          <a:ln w="0">
            <a:noFill/>
          </a:ln>
        </p:spPr>
      </p:pic>
      <p:sp>
        <p:nvSpPr>
          <p:cNvPr id="125" name="158 CuadroTexto"/>
          <p:cNvSpPr/>
          <p:nvPr/>
        </p:nvSpPr>
        <p:spPr>
          <a:xfrm>
            <a:off x="0" y="411480"/>
            <a:ext cx="5646600" cy="426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0" i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s-ES" sz="2400" b="0" strike="noStrike" spc="-1" dirty="0" smtClean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Médico Radioterapeuta asume la responsabilidad de garantizar la protección radiológica y seguridad de los pacientes sometidos a Radioterapia.</a:t>
            </a:r>
            <a:endParaRPr lang="es-ES" sz="1600" spc="-1" dirty="0" smtClean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s-ES" sz="16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Para obtener la autorización individual para trabajar en la práctica de radioterapia, el médico radioterapeuta deberá mostrar evidencias de la capacitación recibida en materia de protección radiológica.</a:t>
            </a: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s-ES" sz="1600" b="1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“</a:t>
            </a:r>
            <a:r>
              <a:rPr lang="es-ES" sz="1600" b="1" spc="-1" dirty="0" smtClean="0">
                <a:solidFill>
                  <a:srgbClr val="FFFFFF"/>
                </a:solidFill>
                <a:latin typeface="Arial "/>
              </a:rPr>
              <a:t>Curso de capacitación continuada en materia de </a:t>
            </a:r>
            <a:r>
              <a:rPr lang="es-ES" sz="1600" b="1" spc="-1" dirty="0" err="1" smtClean="0">
                <a:solidFill>
                  <a:srgbClr val="FFFFFF"/>
                </a:solidFill>
                <a:latin typeface="Arial "/>
              </a:rPr>
              <a:t>radioprotección</a:t>
            </a:r>
            <a:r>
              <a:rPr lang="es-ES" sz="1600" b="1" spc="-1" dirty="0" smtClean="0">
                <a:solidFill>
                  <a:srgbClr val="FFFFFF"/>
                </a:solidFill>
                <a:latin typeface="Arial "/>
              </a:rPr>
              <a:t> para Médicos Radioterapeutas</a:t>
            </a: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” ha sido diseñado para proporcionar una capacitación </a:t>
            </a:r>
            <a:r>
              <a:rPr lang="es-ES" sz="1600" b="1" spc="-1" dirty="0" smtClean="0">
                <a:solidFill>
                  <a:srgbClr val="FFFFFF"/>
                </a:solidFill>
                <a:latin typeface="Arial"/>
                <a:ea typeface="DejaVu Sans"/>
              </a:rPr>
              <a:t>básica en materia de protección radiológica alineada con los requisitos establecidos en la normativa nacional vigente en Uruguay.</a:t>
            </a:r>
            <a:endParaRPr lang="es-ES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/>
          <p:nvPr/>
        </p:nvSpPr>
        <p:spPr>
          <a:xfrm>
            <a:off x="251640" y="51480"/>
            <a:ext cx="611892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56" name="Content Placeholder 2"/>
          <p:cNvSpPr/>
          <p:nvPr/>
        </p:nvSpPr>
        <p:spPr>
          <a:xfrm>
            <a:off x="251640" y="699480"/>
            <a:ext cx="8711280" cy="36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Que los participantes conozcan 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los objetivos generales y el contenido del “Curso de capacitación continuada en materia de </a:t>
            </a:r>
            <a:r>
              <a:rPr lang="es-ES" sz="2600" b="1" strike="noStrike" spc="-1" dirty="0" err="1" smtClean="0">
                <a:solidFill>
                  <a:srgbClr val="FFFFFF"/>
                </a:solidFill>
                <a:latin typeface="Arial "/>
                <a:ea typeface="DejaVu Sans"/>
              </a:rPr>
              <a:t>radioprotección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 para Médicos Radioterapeutas”.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57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3E071809-7B6D-41E9-BE13-D8E49BF6CC9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_0"/>
          <p:cNvSpPr/>
          <p:nvPr/>
        </p:nvSpPr>
        <p:spPr>
          <a:xfrm>
            <a:off x="251640" y="51480"/>
            <a:ext cx="6118920" cy="73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59" name="Content Placeholder 2_0"/>
          <p:cNvSpPr/>
          <p:nvPr/>
        </p:nvSpPr>
        <p:spPr>
          <a:xfrm>
            <a:off x="251640" y="699480"/>
            <a:ext cx="8711280" cy="416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El médico radioterapeuta y la protección radiológica.</a:t>
            </a:r>
            <a:endParaRPr lang="en-GB" sz="26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Objetivos generales del curso.</a:t>
            </a:r>
            <a:endParaRPr lang="en-GB" sz="26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Contenido del curso.</a:t>
            </a:r>
            <a:endParaRPr lang="en-GB" sz="2600" b="0" strike="noStrike" spc="-1" dirty="0">
              <a:latin typeface="Arial"/>
            </a:endParaRPr>
          </a:p>
          <a:p>
            <a:pPr marL="343080" indent="-34128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Evaluación.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60" name="Slide Number Placeholder 3_0"/>
          <p:cNvSpPr/>
          <p:nvPr/>
        </p:nvSpPr>
        <p:spPr>
          <a:xfrm>
            <a:off x="8472600" y="4862160"/>
            <a:ext cx="507960" cy="24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73E6A99-5A7A-4F70-8E22-AE37B2F44E14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-20538"/>
            <a:ext cx="847494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 dirty="0">
                <a:solidFill>
                  <a:srgbClr val="FFFFFF"/>
                </a:solidFill>
                <a:latin typeface="Arial "/>
              </a:rPr>
              <a:t>El médico radioterapeuta y la protección </a:t>
            </a:r>
            <a:r>
              <a:rPr lang="es-ES" sz="2400" b="1" spc="-1" dirty="0" smtClean="0">
                <a:solidFill>
                  <a:srgbClr val="FFFFFF"/>
                </a:solidFill>
                <a:latin typeface="Arial "/>
              </a:rPr>
              <a:t>radiológica.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81E4E8F-3F3B-433E-987E-30A5ABF3967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65" name="101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12058" r="18808" b="19265"/>
          <a:stretch/>
        </p:blipFill>
        <p:spPr bwMode="auto">
          <a:xfrm>
            <a:off x="539553" y="1028529"/>
            <a:ext cx="7344815" cy="41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483518"/>
            <a:ext cx="851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Norma UY 100. Reglamento básico de protección y seguridad radiológica. Exposición médica.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1347614"/>
            <a:ext cx="6984776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-20538"/>
            <a:ext cx="847494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 dirty="0">
                <a:solidFill>
                  <a:srgbClr val="FFFFFF"/>
                </a:solidFill>
                <a:latin typeface="Arial "/>
              </a:rPr>
              <a:t>El médico radioterapeuta y la protección </a:t>
            </a:r>
            <a:r>
              <a:rPr lang="es-ES" sz="2400" b="1" spc="-1" dirty="0" smtClean="0">
                <a:solidFill>
                  <a:srgbClr val="FFFFFF"/>
                </a:solidFill>
                <a:latin typeface="Arial "/>
              </a:rPr>
              <a:t>radiológica.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81E4E8F-3F3B-433E-987E-30A5ABF3967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65" name="101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2 CuadroTexto"/>
          <p:cNvSpPr txBox="1"/>
          <p:nvPr/>
        </p:nvSpPr>
        <p:spPr>
          <a:xfrm>
            <a:off x="6467536" y="1203598"/>
            <a:ext cx="26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Norma OIEA. GSR Parte 3. Normas básicas de seguridad.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11238" r="12193" b="36230"/>
          <a:stretch/>
        </p:blipFill>
        <p:spPr bwMode="auto">
          <a:xfrm>
            <a:off x="107505" y="483519"/>
            <a:ext cx="6264695" cy="23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12501" r="12193" b="38587"/>
          <a:stretch/>
        </p:blipFill>
        <p:spPr bwMode="auto">
          <a:xfrm>
            <a:off x="107504" y="2859782"/>
            <a:ext cx="6264696" cy="22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5" y="843558"/>
            <a:ext cx="6264695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8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-20538"/>
            <a:ext cx="847494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 dirty="0">
                <a:solidFill>
                  <a:srgbClr val="FFFFFF"/>
                </a:solidFill>
                <a:latin typeface="Arial "/>
              </a:rPr>
              <a:t>El médico radioterapeuta y la protección </a:t>
            </a:r>
            <a:r>
              <a:rPr lang="es-ES" sz="2400" b="1" spc="-1" dirty="0" smtClean="0">
                <a:solidFill>
                  <a:srgbClr val="FFFFFF"/>
                </a:solidFill>
                <a:latin typeface="Arial "/>
              </a:rPr>
              <a:t>radiológica.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81E4E8F-3F3B-433E-987E-30A5ABF3967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65" name="101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t="20882" r="26191" b="35565"/>
          <a:stretch/>
        </p:blipFill>
        <p:spPr bwMode="auto">
          <a:xfrm>
            <a:off x="1115616" y="1042004"/>
            <a:ext cx="7658010" cy="382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43608" y="627534"/>
            <a:ext cx="752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Guía de Autorizaciones Individuales.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-20538"/>
            <a:ext cx="847494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 dirty="0">
                <a:solidFill>
                  <a:srgbClr val="FFFFFF"/>
                </a:solidFill>
                <a:latin typeface="Arial "/>
              </a:rPr>
              <a:t>El médico radioterapeuta y la protección </a:t>
            </a:r>
            <a:r>
              <a:rPr lang="es-ES" sz="2400" b="1" spc="-1" dirty="0" smtClean="0">
                <a:solidFill>
                  <a:srgbClr val="FFFFFF"/>
                </a:solidFill>
                <a:latin typeface="Arial "/>
              </a:rPr>
              <a:t>radiológica.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81E4E8F-3F3B-433E-987E-30A5ABF3967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fld>
            <a:endParaRPr lang="en-GB" sz="1000" b="0" strike="noStrike" spc="-1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64150" r="25587" b="17353"/>
          <a:stretch/>
        </p:blipFill>
        <p:spPr bwMode="auto">
          <a:xfrm>
            <a:off x="395536" y="1059582"/>
            <a:ext cx="825782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55526"/>
            <a:ext cx="752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Guía de Autorizaciones Individuales.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-20538"/>
            <a:ext cx="847494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 spc="-1" dirty="0">
                <a:solidFill>
                  <a:srgbClr val="FFFFFF"/>
                </a:solidFill>
                <a:latin typeface="Arial "/>
              </a:rPr>
              <a:t>El médico radioterapeuta y la protección </a:t>
            </a:r>
            <a:r>
              <a:rPr lang="es-ES" sz="2400" b="1" spc="-1" dirty="0" smtClean="0">
                <a:solidFill>
                  <a:srgbClr val="FFFFFF"/>
                </a:solidFill>
                <a:latin typeface="Arial "/>
              </a:rPr>
              <a:t>radiológica.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81E4E8F-3F3B-433E-987E-30A5ABF3967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8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148291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Guía de Autorizaciones Individuales.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23234" r="25340" b="15884"/>
          <a:stretch/>
        </p:blipFill>
        <p:spPr bwMode="auto">
          <a:xfrm>
            <a:off x="1835696" y="510132"/>
            <a:ext cx="7128792" cy="45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_2"/>
          <p:cNvSpPr/>
          <p:nvPr/>
        </p:nvSpPr>
        <p:spPr>
          <a:xfrm>
            <a:off x="251640" y="87480"/>
            <a:ext cx="871128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FFFFFF"/>
                </a:solidFill>
                <a:latin typeface="Arial "/>
              </a:rPr>
              <a:t>Objetivos generales del </a:t>
            </a:r>
            <a:r>
              <a:rPr lang="es-ES" sz="2800" b="1" spc="-1" dirty="0" smtClean="0">
                <a:solidFill>
                  <a:srgbClr val="FFFFFF"/>
                </a:solidFill>
                <a:latin typeface="Arial "/>
              </a:rPr>
              <a:t>curso.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68" name="Slide Number Placeholder 3_2"/>
          <p:cNvSpPr/>
          <p:nvPr/>
        </p:nvSpPr>
        <p:spPr>
          <a:xfrm>
            <a:off x="8472600" y="4862160"/>
            <a:ext cx="507960" cy="2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B5F746D-1E73-4DF9-A190-DEB30424E2C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9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0" name="106 Rectángulo"/>
          <p:cNvSpPr/>
          <p:nvPr/>
        </p:nvSpPr>
        <p:spPr>
          <a:xfrm>
            <a:off x="4497840" y="4320000"/>
            <a:ext cx="179280" cy="3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1 CuadroTexto"/>
          <p:cNvSpPr txBox="1"/>
          <p:nvPr/>
        </p:nvSpPr>
        <p:spPr>
          <a:xfrm>
            <a:off x="611560" y="105958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s-ES" dirty="0" smtClean="0">
                <a:solidFill>
                  <a:schemeClr val="bg1"/>
                </a:solidFill>
              </a:rPr>
              <a:t>Brindar un curso de capacitación básico en materia de protección radiológica especialmente diseñado para los médicos radioterapeutas que satisfaga las necesidades de estos profesionales, en consonancia con las responsabilidades a ellos asignadas y con lo requerido en la legislación vigente en el país.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 smtClean="0">
                <a:solidFill>
                  <a:schemeClr val="bg1"/>
                </a:solidFill>
              </a:rPr>
              <a:t>Generar materiales que puedan ser usados para la capacitación inicial y continuada de los médicos radioterapeutas que se formen en el futuro.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</TotalTime>
  <Words>807</Words>
  <Application>Microsoft Office PowerPoint</Application>
  <PresentationFormat>Presentación en pantalla (16:9)</PresentationFormat>
  <Paragraphs>87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creator>DELATTRE, Dominique Jules</dc:creator>
  <cp:lastModifiedBy>Dr</cp:lastModifiedBy>
  <cp:revision>387</cp:revision>
  <dcterms:created xsi:type="dcterms:W3CDTF">2018-03-19T08:58:41Z</dcterms:created>
  <dcterms:modified xsi:type="dcterms:W3CDTF">2023-04-23T20:14:47Z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12</vt:i4>
  </property>
</Properties>
</file>