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Lst>
  <p:sldSz cx="9144000" cy="5143500" type="screen16x9"/>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37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Arial"/>
              </a:rPr>
              <a:t>Click to move the slide</a:t>
            </a:r>
          </a:p>
        </p:txBody>
      </p:sp>
      <p:sp>
        <p:nvSpPr>
          <p:cNvPr id="48"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49"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&lt;header&gt;</a:t>
            </a:r>
          </a:p>
        </p:txBody>
      </p:sp>
      <p:sp>
        <p:nvSpPr>
          <p:cNvPr id="5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&lt;date/time&gt;</a:t>
            </a:r>
          </a:p>
        </p:txBody>
      </p:sp>
      <p:sp>
        <p:nvSpPr>
          <p:cNvPr id="5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&lt;footer&gt;</a:t>
            </a:r>
          </a:p>
        </p:txBody>
      </p:sp>
      <p:sp>
        <p:nvSpPr>
          <p:cNvPr id="5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A29D251A-783F-4889-85AC-C55E8612C3F9}" type="slidenum">
              <a:rPr lang="en-GB" sz="1400" b="0" strike="noStrike" spc="-1">
                <a:latin typeface="Times New Roman"/>
              </a:rPr>
              <a:t>‹Nº›</a:t>
            </a:fld>
            <a:endParaRPr lang="en-GB" sz="1400" b="0" strike="noStrike" spc="-1">
              <a:latin typeface="Times New Roman"/>
            </a:endParaRPr>
          </a:p>
        </p:txBody>
      </p:sp>
    </p:spTree>
    <p:extLst>
      <p:ext uri="{BB962C8B-B14F-4D97-AF65-F5344CB8AC3E}">
        <p14:creationId xmlns:p14="http://schemas.microsoft.com/office/powerpoint/2010/main" val="162594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noRot="1" noChangeAspect="1"/>
          </p:cNvSpPr>
          <p:nvPr>
            <p:ph type="sldImg"/>
          </p:nvPr>
        </p:nvSpPr>
        <p:spPr>
          <a:xfrm>
            <a:off x="139700" y="768350"/>
            <a:ext cx="6818313" cy="3835400"/>
          </a:xfrm>
          <a:prstGeom prst="rect">
            <a:avLst/>
          </a:prstGeom>
        </p:spPr>
      </p:sp>
      <p:sp>
        <p:nvSpPr>
          <p:cNvPr id="127" name="PlaceHolder 2"/>
          <p:cNvSpPr>
            <a:spLocks noGrp="1"/>
          </p:cNvSpPr>
          <p:nvPr>
            <p:ph type="body"/>
          </p:nvPr>
        </p:nvSpPr>
        <p:spPr>
          <a:xfrm>
            <a:off x="709560" y="4862160"/>
            <a:ext cx="5678280" cy="4603320"/>
          </a:xfrm>
          <a:prstGeom prst="rect">
            <a:avLst/>
          </a:prstGeom>
        </p:spPr>
        <p:txBody>
          <a:bodyPr lIns="94680" tIns="47520" rIns="94680" bIns="47520">
            <a:noAutofit/>
          </a:bodyPr>
          <a:lstStyle/>
          <a:p>
            <a:pPr marL="216000" indent="-214560">
              <a:lnSpc>
                <a:spcPct val="100000"/>
              </a:lnSpc>
              <a:tabLst>
                <a:tab pos="0" algn="l"/>
              </a:tabLst>
            </a:pPr>
            <a:r>
              <a:rPr lang="en-GB" sz="2000" b="0" strike="noStrike" spc="-1">
                <a:latin typeface="Arial"/>
              </a:rPr>
              <a:t>Thank you!</a:t>
            </a:r>
          </a:p>
        </p:txBody>
      </p:sp>
      <p:sp>
        <p:nvSpPr>
          <p:cNvPr id="128" name="Slide Number Placeholder 3"/>
          <p:cNvSpPr/>
          <p:nvPr/>
        </p:nvSpPr>
        <p:spPr>
          <a:xfrm>
            <a:off x="4020480" y="9720720"/>
            <a:ext cx="3075480" cy="51048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FB17D199-1777-44E5-ABA6-2A079B6FD067}" type="slidenum">
              <a:rPr lang="en-GB" sz="1200" b="0" strike="noStrike" spc="-1">
                <a:solidFill>
                  <a:srgbClr val="000000"/>
                </a:solidFill>
                <a:latin typeface="+mn-lt"/>
                <a:ea typeface="+mn-ea"/>
              </a:rPr>
              <a:t>14</a:t>
            </a:fld>
            <a:endParaRPr lang="en-GB" sz="1200" b="0" strike="noStrike" spc="-1">
              <a:latin typeface="Arial"/>
            </a:endParaRPr>
          </a:p>
        </p:txBody>
      </p:sp>
    </p:spTree>
    <p:extLst>
      <p:ext uri="{BB962C8B-B14F-4D97-AF65-F5344CB8AC3E}">
        <p14:creationId xmlns:p14="http://schemas.microsoft.com/office/powerpoint/2010/main" val="169508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65000">
              <a:srgbClr val="000000"/>
            </a:gs>
            <a:gs pos="100000">
              <a:srgbClr val="5B77A8"/>
            </a:gs>
          </a:gsLst>
          <a:lin ang="5400000"/>
        </a:gradFill>
        <a:effectLst/>
      </p:bgPr>
    </p:bg>
    <p:spTree>
      <p:nvGrpSpPr>
        <p:cNvPr id="1" name=""/>
        <p:cNvGrpSpPr/>
        <p:nvPr/>
      </p:nvGrpSpPr>
      <p:grpSpPr>
        <a:xfrm>
          <a:off x="0" y="0"/>
          <a:ext cx="0" cy="0"/>
          <a:chOff x="0" y="0"/>
          <a:chExt cx="0" cy="0"/>
        </a:xfrm>
      </p:grpSpPr>
      <p:sp>
        <p:nvSpPr>
          <p:cNvPr id="11" name="6 Rectángulo" hidden="1"/>
          <p:cNvSpPr/>
          <p:nvPr/>
        </p:nvSpPr>
        <p:spPr>
          <a:xfrm>
            <a:off x="0" y="0"/>
            <a:ext cx="364320" cy="5139360"/>
          </a:xfrm>
          <a:prstGeom prst="rect">
            <a:avLst/>
          </a:prstGeom>
          <a:solidFill>
            <a:srgbClr val="FFFFFF"/>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12" name="7 Rectángulo" hidden="1"/>
          <p:cNvSpPr/>
          <p:nvPr/>
        </p:nvSpPr>
        <p:spPr>
          <a:xfrm>
            <a:off x="255240" y="3785400"/>
            <a:ext cx="71640" cy="126720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1640" cy="169920"/>
          </a:xfrm>
          <a:prstGeom prst="rect">
            <a:avLst/>
          </a:prstGeom>
          <a:solidFill>
            <a:schemeClr val="accent3">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1640" cy="101520"/>
          </a:xfrm>
          <a:prstGeom prst="rect">
            <a:avLst/>
          </a:prstGeom>
          <a:solidFill>
            <a:schemeClr val="bg2"/>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1640" cy="5328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28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592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56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56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r>
              <a:rPr lang="es-ES" sz="1800" b="0" strike="noStrike" spc="-1">
                <a:solidFill>
                  <a:srgbClr val="000000"/>
                </a:solidFill>
                <a:latin typeface="Arial"/>
              </a:rPr>
              <a:t>Click to edit the title text format</a:t>
            </a:r>
          </a:p>
        </p:txBody>
      </p:sp>
      <p:sp>
        <p:nvSpPr>
          <p:cNvPr id="10"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s-E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s-E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s-E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s-E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s-E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s-E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s-E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p:cNvSpPr/>
          <p:nvPr/>
        </p:nvSpPr>
        <p:spPr>
          <a:xfrm>
            <a:off x="323640" y="915480"/>
            <a:ext cx="8567280" cy="223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t/>
            </a:r>
            <a:br/>
            <a:r>
              <a:t/>
            </a:r>
            <a:br/>
            <a:r>
              <a:rPr lang="es-ES" sz="3200" b="1" strike="noStrike" spc="-1">
                <a:solidFill>
                  <a:srgbClr val="FFFFFF"/>
                </a:solidFill>
                <a:latin typeface="Arial "/>
                <a:ea typeface="DejaVu Sans"/>
              </a:rPr>
              <a:t>C</a:t>
            </a:r>
            <a:r>
              <a:rPr lang="es-ES" sz="3600" b="1" strike="noStrike" spc="-1">
                <a:solidFill>
                  <a:srgbClr val="FFFFFF"/>
                </a:solidFill>
                <a:latin typeface="Arial "/>
                <a:ea typeface="Arial"/>
              </a:rPr>
              <a:t>urso de capacitación continuada en materia de radioprotección para Médicos Radioterapeutas</a:t>
            </a:r>
            <a:r>
              <a:t/>
            </a:r>
            <a:br/>
            <a:r>
              <a:t/>
            </a:r>
            <a:br/>
            <a:r>
              <a:t/>
            </a:r>
            <a:br/>
            <a:endParaRPr lang="en-GB" sz="3600" b="0" strike="noStrike" spc="-1">
              <a:latin typeface="Arial"/>
            </a:endParaRPr>
          </a:p>
        </p:txBody>
      </p:sp>
      <p:sp>
        <p:nvSpPr>
          <p:cNvPr id="54" name="Subtitle 2"/>
          <p:cNvSpPr/>
          <p:nvPr/>
        </p:nvSpPr>
        <p:spPr>
          <a:xfrm>
            <a:off x="323640" y="2967840"/>
            <a:ext cx="8567280" cy="169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561"/>
              </a:spcBef>
              <a:tabLst>
                <a:tab pos="0" algn="l"/>
              </a:tabLst>
            </a:pPr>
            <a:endParaRPr lang="en-GB" sz="1800" b="0" strike="noStrike" spc="-1">
              <a:latin typeface="Arial"/>
            </a:endParaRPr>
          </a:p>
          <a:p>
            <a:pPr algn="ctr">
              <a:lnSpc>
                <a:spcPct val="100000"/>
              </a:lnSpc>
              <a:tabLst>
                <a:tab pos="0" algn="l"/>
              </a:tabLst>
            </a:pPr>
            <a:r>
              <a:rPr lang="es-ES_tradnl" sz="3800" b="1" strike="noStrike" spc="-1">
                <a:solidFill>
                  <a:srgbClr val="99CCFF"/>
                </a:solidFill>
                <a:latin typeface="Arial "/>
                <a:ea typeface="DejaVu Sans"/>
              </a:rPr>
              <a:t>P-02 </a:t>
            </a:r>
            <a:r>
              <a:rPr lang="es-ES" sz="3500" b="1" strike="noStrike" spc="-1">
                <a:solidFill>
                  <a:srgbClr val="99CCFF"/>
                </a:solidFill>
                <a:latin typeface="Arial "/>
                <a:ea typeface="Arial"/>
              </a:rPr>
              <a:t>Nociones generales sobre radiactividad.</a:t>
            </a:r>
            <a:endParaRPr lang="en-GB" sz="3500" b="0" strike="noStrike" spc="-1">
              <a:latin typeface="Arial"/>
            </a:endParaRPr>
          </a:p>
          <a:p>
            <a:pPr algn="ctr">
              <a:lnSpc>
                <a:spcPct val="100000"/>
              </a:lnSpc>
              <a:spcBef>
                <a:spcPts val="519"/>
              </a:spcBef>
              <a:tabLst>
                <a:tab pos="0" algn="l"/>
              </a:tabLst>
            </a:pPr>
            <a:endParaRPr lang="en-GB" sz="35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_6"/>
          <p:cNvSpPr/>
          <p:nvPr/>
        </p:nvSpPr>
        <p:spPr>
          <a:xfrm>
            <a:off x="251640" y="87480"/>
            <a:ext cx="8711280" cy="64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s-ES" sz="2800" b="1" strike="noStrike" spc="-1">
                <a:solidFill>
                  <a:srgbClr val="FFFFFF"/>
                </a:solidFill>
                <a:latin typeface="Arial "/>
                <a:ea typeface="DejaVu Sans"/>
              </a:rPr>
              <a:t>Ley de desintegración radiactiva </a:t>
            </a:r>
            <a:endParaRPr lang="en-GB" sz="2800" b="0" strike="noStrike" spc="-1">
              <a:latin typeface="Arial"/>
            </a:endParaRPr>
          </a:p>
        </p:txBody>
      </p:sp>
      <p:sp>
        <p:nvSpPr>
          <p:cNvPr id="106" name="Slide Number Placeholder 3_6"/>
          <p:cNvSpPr/>
          <p:nvPr/>
        </p:nvSpPr>
        <p:spPr>
          <a:xfrm>
            <a:off x="8472600" y="4862160"/>
            <a:ext cx="507960" cy="21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8CE0E8F2-11B4-487A-8F2E-B72A108495FF}" type="slidenum">
              <a:rPr lang="en-US" sz="1000" b="0" strike="noStrike" spc="-1">
                <a:solidFill>
                  <a:srgbClr val="FFFFFF"/>
                </a:solidFill>
                <a:latin typeface="Arial"/>
                <a:ea typeface="DejaVu Sans"/>
              </a:rPr>
              <a:t>10</a:t>
            </a:fld>
            <a:endParaRPr lang="en-GB" sz="1000" b="0" strike="noStrike" spc="-1">
              <a:latin typeface="Arial"/>
            </a:endParaRPr>
          </a:p>
        </p:txBody>
      </p:sp>
      <p:sp>
        <p:nvSpPr>
          <p:cNvPr id="107" name="143 Rectángulo"/>
          <p:cNvSpPr/>
          <p:nvPr/>
        </p:nvSpPr>
        <p:spPr>
          <a:xfrm>
            <a:off x="0" y="973800"/>
            <a:ext cx="6118920" cy="136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108" name="144 Rectángulo"/>
          <p:cNvSpPr/>
          <p:nvPr/>
        </p:nvSpPr>
        <p:spPr>
          <a:xfrm>
            <a:off x="4497840" y="4320000"/>
            <a:ext cx="179280" cy="344880"/>
          </a:xfrm>
          <a:prstGeom prst="rect">
            <a:avLst/>
          </a:prstGeom>
          <a:noFill/>
          <a:ln w="0">
            <a:noFill/>
          </a:ln>
        </p:spPr>
        <p:style>
          <a:lnRef idx="0">
            <a:scrgbClr r="0" g="0" b="0"/>
          </a:lnRef>
          <a:fillRef idx="0">
            <a:scrgbClr r="0" g="0" b="0"/>
          </a:fillRef>
          <a:effectRef idx="0">
            <a:scrgbClr r="0" g="0" b="0"/>
          </a:effectRef>
          <a:fontRef idx="minor"/>
        </p:style>
      </p:sp>
      <p:sp>
        <p:nvSpPr>
          <p:cNvPr id="109" name="145 Rectángulo"/>
          <p:cNvSpPr/>
          <p:nvPr/>
        </p:nvSpPr>
        <p:spPr>
          <a:xfrm>
            <a:off x="6840" y="2232000"/>
            <a:ext cx="9178920" cy="279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GB" sz="1800" b="0" strike="noStrike" spc="-1" dirty="0">
              <a:latin typeface="Arial"/>
            </a:endParaRPr>
          </a:p>
          <a:p>
            <a:pPr>
              <a:lnSpc>
                <a:spcPct val="100000"/>
              </a:lnSpc>
            </a:pPr>
            <a:r>
              <a:rPr lang="es-ES" sz="1600" b="1" strike="noStrike" spc="-1" dirty="0">
                <a:solidFill>
                  <a:srgbClr val="FFFFFF"/>
                </a:solidFill>
                <a:latin typeface="Arial"/>
                <a:ea typeface="Arial"/>
              </a:rPr>
              <a:t>ʎ</a:t>
            </a:r>
            <a:r>
              <a:rPr lang="es-ES" sz="1600" b="0" strike="noStrike" spc="-1" dirty="0">
                <a:solidFill>
                  <a:srgbClr val="FFFFFF"/>
                </a:solidFill>
                <a:latin typeface="Arial"/>
                <a:ea typeface="Arial"/>
              </a:rPr>
              <a:t>, es la constante de desintegración radiactiva. Se define como la probabilidad de que un nucleído radiactivo decaiga, por unidad de tiempo. Esta magnitud es una constante que caracteriza a cada radioisótopo independientemente del tiempo y del medio donde ocurra el fenómeno de desintegración.</a:t>
            </a:r>
            <a:endParaRPr lang="en-GB" sz="1600" b="0" strike="noStrike" spc="-1" dirty="0">
              <a:latin typeface="Arial"/>
            </a:endParaRPr>
          </a:p>
          <a:p>
            <a:pPr>
              <a:lnSpc>
                <a:spcPct val="100000"/>
              </a:lnSpc>
            </a:pPr>
            <a:endParaRPr lang="en-GB" sz="1600" b="0" strike="noStrike" spc="-1" dirty="0">
              <a:latin typeface="Arial"/>
            </a:endParaRPr>
          </a:p>
          <a:p>
            <a:pPr>
              <a:lnSpc>
                <a:spcPct val="100000"/>
              </a:lnSpc>
            </a:pPr>
            <a:r>
              <a:rPr lang="es-ES" sz="1600" b="0" strike="noStrike" spc="-1" dirty="0">
                <a:solidFill>
                  <a:srgbClr val="FFFFFF"/>
                </a:solidFill>
                <a:latin typeface="Arial"/>
                <a:ea typeface="Microsoft YaHei"/>
              </a:rPr>
              <a:t>El periodo de </a:t>
            </a:r>
            <a:r>
              <a:rPr lang="es-ES" sz="1600" b="0" strike="noStrike" spc="-1" dirty="0" err="1">
                <a:solidFill>
                  <a:srgbClr val="FFFFFF"/>
                </a:solidFill>
                <a:latin typeface="Arial"/>
                <a:ea typeface="Microsoft YaHei"/>
              </a:rPr>
              <a:t>semidesintegración</a:t>
            </a:r>
            <a:r>
              <a:rPr lang="es-ES" sz="1600" b="0" strike="noStrike" spc="-1" dirty="0">
                <a:solidFill>
                  <a:srgbClr val="FFFFFF"/>
                </a:solidFill>
                <a:latin typeface="Arial"/>
                <a:ea typeface="Microsoft YaHei"/>
              </a:rPr>
              <a:t> (</a:t>
            </a:r>
            <a:r>
              <a:rPr lang="es-ES" sz="1600" b="1" strike="noStrike" spc="-1" dirty="0">
                <a:solidFill>
                  <a:srgbClr val="FFFFFF"/>
                </a:solidFill>
                <a:latin typeface="Arial"/>
                <a:ea typeface="Microsoft YaHei"/>
              </a:rPr>
              <a:t>T</a:t>
            </a:r>
            <a:r>
              <a:rPr lang="es-ES" sz="1100" b="1" strike="noStrike" spc="-1" dirty="0">
                <a:solidFill>
                  <a:srgbClr val="FFFFFF"/>
                </a:solidFill>
                <a:latin typeface="Arial"/>
                <a:ea typeface="Microsoft YaHei"/>
              </a:rPr>
              <a:t>1/2</a:t>
            </a:r>
            <a:r>
              <a:rPr lang="es-ES" sz="1600" b="0" strike="noStrike" spc="-1" dirty="0">
                <a:solidFill>
                  <a:srgbClr val="FFFFFF"/>
                </a:solidFill>
                <a:latin typeface="Arial"/>
                <a:ea typeface="Microsoft YaHei"/>
              </a:rPr>
              <a:t>) es el tiempo en el cual el número de núcleos de un radioisótopo decae a la mitad y se relaciona con la constante de desintegración ya que mientras mayor es </a:t>
            </a:r>
            <a:r>
              <a:rPr lang="es-ES" sz="1600" b="1" strike="noStrike" spc="-1" dirty="0">
                <a:solidFill>
                  <a:srgbClr val="FFFFFF"/>
                </a:solidFill>
                <a:latin typeface="Arial"/>
                <a:ea typeface="Arial"/>
              </a:rPr>
              <a:t>ʎ </a:t>
            </a:r>
            <a:r>
              <a:rPr lang="es-ES" sz="1600" b="0" strike="noStrike" spc="-1" dirty="0">
                <a:solidFill>
                  <a:srgbClr val="FFFFFF"/>
                </a:solidFill>
                <a:latin typeface="Arial"/>
                <a:ea typeface="Arial"/>
              </a:rPr>
              <a:t>menor es</a:t>
            </a:r>
            <a:r>
              <a:rPr lang="es-ES" sz="1600" b="1" strike="noStrike" spc="-1" dirty="0">
                <a:solidFill>
                  <a:srgbClr val="FFFFFF"/>
                </a:solidFill>
                <a:latin typeface="Arial"/>
                <a:ea typeface="Arial"/>
              </a:rPr>
              <a:t> </a:t>
            </a:r>
            <a:r>
              <a:rPr lang="es-ES" sz="1600" b="1" strike="noStrike" spc="-1" dirty="0">
                <a:solidFill>
                  <a:srgbClr val="FFFFFF"/>
                </a:solidFill>
                <a:latin typeface="Arial"/>
                <a:ea typeface="Microsoft YaHei"/>
              </a:rPr>
              <a:t>T</a:t>
            </a:r>
            <a:r>
              <a:rPr lang="es-ES" sz="1100" b="1" strike="noStrike" spc="-1" dirty="0">
                <a:solidFill>
                  <a:srgbClr val="FFFFFF"/>
                </a:solidFill>
                <a:latin typeface="Arial"/>
                <a:ea typeface="Microsoft YaHei"/>
              </a:rPr>
              <a:t>1/2</a:t>
            </a:r>
            <a:r>
              <a:rPr lang="es-ES" sz="1600" b="0" strike="noStrike" spc="-1" dirty="0">
                <a:solidFill>
                  <a:srgbClr val="FFFFFF"/>
                </a:solidFill>
                <a:latin typeface="Arial"/>
                <a:ea typeface="DejaVu Sans"/>
              </a:rPr>
              <a:t>.</a:t>
            </a:r>
            <a:endParaRPr lang="en-GB" sz="1600" b="0" strike="noStrike" spc="-1" dirty="0">
              <a:latin typeface="Arial"/>
            </a:endParaRPr>
          </a:p>
          <a:p>
            <a:pPr>
              <a:lnSpc>
                <a:spcPct val="100000"/>
              </a:lnSpc>
            </a:pPr>
            <a:endParaRPr lang="en-GB" sz="1600" b="0" strike="noStrike" spc="-1" dirty="0">
              <a:latin typeface="Arial"/>
            </a:endParaRPr>
          </a:p>
          <a:p>
            <a:pPr>
              <a:lnSpc>
                <a:spcPct val="100000"/>
              </a:lnSpc>
            </a:pPr>
            <a:endParaRPr lang="en-GB" sz="1600" b="0" strike="noStrike" spc="-1" dirty="0">
              <a:latin typeface="Arial"/>
            </a:endParaRPr>
          </a:p>
        </p:txBody>
      </p:sp>
      <p:pic>
        <p:nvPicPr>
          <p:cNvPr id="110" name="146 Imagen"/>
          <p:cNvPicPr/>
          <p:nvPr/>
        </p:nvPicPr>
        <p:blipFill>
          <a:blip r:embed="rId2"/>
          <a:srcRect l="25372" t="52231" r="27396" b="30285"/>
          <a:stretch/>
        </p:blipFill>
        <p:spPr>
          <a:xfrm>
            <a:off x="1477440" y="936000"/>
            <a:ext cx="6738840" cy="14029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_7"/>
          <p:cNvSpPr/>
          <p:nvPr/>
        </p:nvSpPr>
        <p:spPr>
          <a:xfrm>
            <a:off x="251640" y="87480"/>
            <a:ext cx="8711280" cy="64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Interacciones de las radiaciones ionizantes con el medio. </a:t>
            </a:r>
            <a:endParaRPr lang="en-GB" sz="2800" b="0" strike="noStrike" spc="-1">
              <a:latin typeface="Arial"/>
            </a:endParaRPr>
          </a:p>
        </p:txBody>
      </p:sp>
      <p:sp>
        <p:nvSpPr>
          <p:cNvPr id="112" name="Slide Number Placeholder 3_7"/>
          <p:cNvSpPr/>
          <p:nvPr/>
        </p:nvSpPr>
        <p:spPr>
          <a:xfrm>
            <a:off x="8472600" y="4862160"/>
            <a:ext cx="507960" cy="21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BC47B0D8-A7C6-4DD0-9156-67A7ABEF6E6E}" type="slidenum">
              <a:rPr lang="en-US" sz="1000" b="0" strike="noStrike" spc="-1">
                <a:solidFill>
                  <a:srgbClr val="FFFFFF"/>
                </a:solidFill>
                <a:latin typeface="Arial"/>
                <a:ea typeface="DejaVu Sans"/>
              </a:rPr>
              <a:t>11</a:t>
            </a:fld>
            <a:endParaRPr lang="en-GB" sz="1000" b="0" strike="noStrike" spc="-1">
              <a:latin typeface="Arial"/>
            </a:endParaRPr>
          </a:p>
        </p:txBody>
      </p:sp>
      <p:sp>
        <p:nvSpPr>
          <p:cNvPr id="113" name="149 Rectángulo"/>
          <p:cNvSpPr/>
          <p:nvPr/>
        </p:nvSpPr>
        <p:spPr>
          <a:xfrm>
            <a:off x="0" y="973800"/>
            <a:ext cx="6118920" cy="136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114" name="150 Rectángulo"/>
          <p:cNvSpPr/>
          <p:nvPr/>
        </p:nvSpPr>
        <p:spPr>
          <a:xfrm>
            <a:off x="4497840" y="4320000"/>
            <a:ext cx="179280" cy="344880"/>
          </a:xfrm>
          <a:prstGeom prst="rect">
            <a:avLst/>
          </a:prstGeom>
          <a:noFill/>
          <a:ln w="0">
            <a:noFill/>
          </a:ln>
        </p:spPr>
        <p:style>
          <a:lnRef idx="0">
            <a:scrgbClr r="0" g="0" b="0"/>
          </a:lnRef>
          <a:fillRef idx="0">
            <a:scrgbClr r="0" g="0" b="0"/>
          </a:fillRef>
          <a:effectRef idx="0">
            <a:scrgbClr r="0" g="0" b="0"/>
          </a:effectRef>
          <a:fontRef idx="minor"/>
        </p:style>
      </p:sp>
      <p:pic>
        <p:nvPicPr>
          <p:cNvPr id="115" name="151 Imagen"/>
          <p:cNvPicPr/>
          <p:nvPr/>
        </p:nvPicPr>
        <p:blipFill>
          <a:blip r:embed="rId2"/>
          <a:srcRect l="27339" t="24227" r="31335" b="30292"/>
          <a:stretch/>
        </p:blipFill>
        <p:spPr>
          <a:xfrm>
            <a:off x="5040720" y="936000"/>
            <a:ext cx="4100040" cy="2664000"/>
          </a:xfrm>
          <a:prstGeom prst="rect">
            <a:avLst/>
          </a:prstGeom>
          <a:ln w="0">
            <a:noFill/>
          </a:ln>
        </p:spPr>
      </p:pic>
      <p:pic>
        <p:nvPicPr>
          <p:cNvPr id="116" name="152 Imagen"/>
          <p:cNvPicPr/>
          <p:nvPr/>
        </p:nvPicPr>
        <p:blipFill>
          <a:blip r:embed="rId3"/>
          <a:srcRect l="25368" t="38226" r="25423" b="19783"/>
          <a:stretch/>
        </p:blipFill>
        <p:spPr>
          <a:xfrm>
            <a:off x="21240" y="1080000"/>
            <a:ext cx="4838760" cy="24256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_7"/>
          <p:cNvSpPr/>
          <p:nvPr/>
        </p:nvSpPr>
        <p:spPr>
          <a:xfrm>
            <a:off x="251640" y="87480"/>
            <a:ext cx="8711280" cy="64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Interacciones de las radiaciones ionizantes con el medio. </a:t>
            </a:r>
            <a:endParaRPr lang="en-GB" sz="2800" b="0" strike="noStrike" spc="-1">
              <a:latin typeface="Arial"/>
            </a:endParaRPr>
          </a:p>
        </p:txBody>
      </p:sp>
      <p:sp>
        <p:nvSpPr>
          <p:cNvPr id="112" name="Slide Number Placeholder 3_7"/>
          <p:cNvSpPr/>
          <p:nvPr/>
        </p:nvSpPr>
        <p:spPr>
          <a:xfrm>
            <a:off x="8472600" y="4862160"/>
            <a:ext cx="507960" cy="21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BC47B0D8-A7C6-4DD0-9156-67A7ABEF6E6E}" type="slidenum">
              <a:rPr lang="en-US" sz="1000" b="0" strike="noStrike" spc="-1">
                <a:solidFill>
                  <a:srgbClr val="FFFFFF"/>
                </a:solidFill>
                <a:latin typeface="Arial"/>
                <a:ea typeface="DejaVu Sans"/>
              </a:rPr>
              <a:t>12</a:t>
            </a:fld>
            <a:endParaRPr lang="en-GB" sz="1000" b="0" strike="noStrike" spc="-1">
              <a:latin typeface="Arial"/>
            </a:endParaRPr>
          </a:p>
        </p:txBody>
      </p:sp>
      <p:sp>
        <p:nvSpPr>
          <p:cNvPr id="113" name="149 Rectángulo"/>
          <p:cNvSpPr/>
          <p:nvPr/>
        </p:nvSpPr>
        <p:spPr>
          <a:xfrm>
            <a:off x="0" y="973800"/>
            <a:ext cx="6118920" cy="136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114" name="150 Rectángulo"/>
          <p:cNvSpPr/>
          <p:nvPr/>
        </p:nvSpPr>
        <p:spPr>
          <a:xfrm>
            <a:off x="4497840" y="4320000"/>
            <a:ext cx="179280" cy="344880"/>
          </a:xfrm>
          <a:prstGeom prst="rect">
            <a:avLst/>
          </a:prstGeom>
          <a:noFill/>
          <a:ln w="0">
            <a:noFill/>
          </a:ln>
        </p:spPr>
        <p:style>
          <a:lnRef idx="0">
            <a:scrgbClr r="0" g="0" b="0"/>
          </a:lnRef>
          <a:fillRef idx="0">
            <a:scrgbClr r="0" g="0" b="0"/>
          </a:fillRef>
          <a:effectRef idx="0">
            <a:scrgbClr r="0" g="0" b="0"/>
          </a:effectRef>
          <a:fontRef idx="minor"/>
        </p:style>
      </p:sp>
      <p:sp>
        <p:nvSpPr>
          <p:cNvPr id="2" name="1 CuadroTexto"/>
          <p:cNvSpPr txBox="1"/>
          <p:nvPr/>
        </p:nvSpPr>
        <p:spPr>
          <a:xfrm>
            <a:off x="467544" y="1203598"/>
            <a:ext cx="8005056" cy="2308324"/>
          </a:xfrm>
          <a:prstGeom prst="rect">
            <a:avLst/>
          </a:prstGeom>
          <a:noFill/>
        </p:spPr>
        <p:txBody>
          <a:bodyPr wrap="square" rtlCol="0">
            <a:spAutoFit/>
          </a:bodyPr>
          <a:lstStyle/>
          <a:p>
            <a:r>
              <a:rPr lang="es-ES" dirty="0">
                <a:solidFill>
                  <a:schemeClr val="bg1"/>
                </a:solidFill>
              </a:rPr>
              <a:t>Los </a:t>
            </a:r>
            <a:r>
              <a:rPr lang="es-ES" dirty="0" smtClean="0">
                <a:solidFill>
                  <a:schemeClr val="bg1"/>
                </a:solidFill>
              </a:rPr>
              <a:t>protones (iones cargados) se aceleran a muy </a:t>
            </a:r>
            <a:r>
              <a:rPr lang="es-ES" dirty="0">
                <a:solidFill>
                  <a:schemeClr val="bg1"/>
                </a:solidFill>
              </a:rPr>
              <a:t>altas </a:t>
            </a:r>
            <a:r>
              <a:rPr lang="es-ES" dirty="0" smtClean="0">
                <a:solidFill>
                  <a:schemeClr val="bg1"/>
                </a:solidFill>
              </a:rPr>
              <a:t>energías </a:t>
            </a:r>
            <a:r>
              <a:rPr lang="es-ES" dirty="0" smtClean="0">
                <a:solidFill>
                  <a:schemeClr val="bg1"/>
                </a:solidFill>
              </a:rPr>
              <a:t>y pueden </a:t>
            </a:r>
            <a:r>
              <a:rPr lang="es-ES" dirty="0">
                <a:solidFill>
                  <a:schemeClr val="bg1"/>
                </a:solidFill>
              </a:rPr>
              <a:t>penetrar </a:t>
            </a:r>
            <a:r>
              <a:rPr lang="es-ES" dirty="0" smtClean="0">
                <a:solidFill>
                  <a:schemeClr val="bg1"/>
                </a:solidFill>
              </a:rPr>
              <a:t>los materiales </a:t>
            </a:r>
            <a:r>
              <a:rPr lang="es-ES" dirty="0">
                <a:solidFill>
                  <a:schemeClr val="bg1"/>
                </a:solidFill>
              </a:rPr>
              <a:t>con poca dispersión </a:t>
            </a:r>
            <a:r>
              <a:rPr lang="es-ES" dirty="0" smtClean="0">
                <a:solidFill>
                  <a:schemeClr val="bg1"/>
                </a:solidFill>
              </a:rPr>
              <a:t>lateral de energía (dosis), </a:t>
            </a:r>
            <a:r>
              <a:rPr lang="es-ES" dirty="0">
                <a:solidFill>
                  <a:schemeClr val="bg1"/>
                </a:solidFill>
              </a:rPr>
              <a:t>depositando bajas </a:t>
            </a:r>
            <a:r>
              <a:rPr lang="es-ES" dirty="0" smtClean="0">
                <a:solidFill>
                  <a:schemeClr val="bg1"/>
                </a:solidFill>
              </a:rPr>
              <a:t>dosis</a:t>
            </a:r>
            <a:r>
              <a:rPr lang="es-ES" dirty="0" smtClean="0">
                <a:solidFill>
                  <a:schemeClr val="bg1"/>
                </a:solidFill>
              </a:rPr>
              <a:t> </a:t>
            </a:r>
            <a:r>
              <a:rPr lang="es-ES" dirty="0">
                <a:solidFill>
                  <a:schemeClr val="bg1"/>
                </a:solidFill>
              </a:rPr>
              <a:t>en los primeros centímetros </a:t>
            </a:r>
            <a:r>
              <a:rPr lang="es-ES" dirty="0" smtClean="0">
                <a:solidFill>
                  <a:schemeClr val="bg1"/>
                </a:solidFill>
              </a:rPr>
              <a:t>(por ejemplo de tejidos sanos), finalmente dependiendo de su energía, interactúan con la materia para concentrar la deposición de su </a:t>
            </a:r>
            <a:r>
              <a:rPr lang="es-ES" dirty="0">
                <a:solidFill>
                  <a:schemeClr val="bg1"/>
                </a:solidFill>
              </a:rPr>
              <a:t>máxima </a:t>
            </a:r>
            <a:r>
              <a:rPr lang="es-ES" dirty="0" smtClean="0">
                <a:solidFill>
                  <a:schemeClr val="bg1"/>
                </a:solidFill>
              </a:rPr>
              <a:t>energía </a:t>
            </a:r>
            <a:r>
              <a:rPr lang="es-ES" dirty="0">
                <a:solidFill>
                  <a:schemeClr val="bg1"/>
                </a:solidFill>
              </a:rPr>
              <a:t>durante su frenado, en los últimos </a:t>
            </a:r>
            <a:r>
              <a:rPr lang="es-ES" dirty="0" smtClean="0">
                <a:solidFill>
                  <a:schemeClr val="bg1"/>
                </a:solidFill>
              </a:rPr>
              <a:t>milímetros </a:t>
            </a:r>
            <a:r>
              <a:rPr lang="es-ES" dirty="0">
                <a:solidFill>
                  <a:schemeClr val="bg1"/>
                </a:solidFill>
              </a:rPr>
              <a:t>de sus </a:t>
            </a:r>
            <a:r>
              <a:rPr lang="es-ES" dirty="0" smtClean="0">
                <a:solidFill>
                  <a:schemeClr val="bg1"/>
                </a:solidFill>
              </a:rPr>
              <a:t>trayectorias. La </a:t>
            </a:r>
            <a:r>
              <a:rPr lang="es-ES" dirty="0">
                <a:solidFill>
                  <a:schemeClr val="bg1"/>
                </a:solidFill>
              </a:rPr>
              <a:t>dependencia con la profundidad de la deposición de energía de </a:t>
            </a:r>
            <a:r>
              <a:rPr lang="es-ES" dirty="0" smtClean="0">
                <a:solidFill>
                  <a:schemeClr val="bg1"/>
                </a:solidFill>
              </a:rPr>
              <a:t>estas </a:t>
            </a:r>
            <a:r>
              <a:rPr lang="es-ES" dirty="0">
                <a:solidFill>
                  <a:schemeClr val="bg1"/>
                </a:solidFill>
              </a:rPr>
              <a:t>partícula cargada se denomina “Pico de </a:t>
            </a:r>
            <a:r>
              <a:rPr lang="es-ES" dirty="0" err="1">
                <a:solidFill>
                  <a:schemeClr val="bg1"/>
                </a:solidFill>
              </a:rPr>
              <a:t>Bragg</a:t>
            </a:r>
            <a:r>
              <a:rPr lang="es-ES" dirty="0">
                <a:solidFill>
                  <a:schemeClr val="bg1"/>
                </a:solidFill>
              </a:rPr>
              <a:t>”</a:t>
            </a:r>
          </a:p>
        </p:txBody>
      </p:sp>
      <p:sp>
        <p:nvSpPr>
          <p:cNvPr id="3" name="2 CuadroTexto"/>
          <p:cNvSpPr txBox="1"/>
          <p:nvPr/>
        </p:nvSpPr>
        <p:spPr>
          <a:xfrm>
            <a:off x="683568" y="733680"/>
            <a:ext cx="7789032" cy="369332"/>
          </a:xfrm>
          <a:prstGeom prst="rect">
            <a:avLst/>
          </a:prstGeom>
          <a:noFill/>
        </p:spPr>
        <p:txBody>
          <a:bodyPr wrap="square" rtlCol="0">
            <a:spAutoFit/>
          </a:bodyPr>
          <a:lstStyle/>
          <a:p>
            <a:r>
              <a:rPr lang="es-ES" dirty="0" smtClean="0">
                <a:solidFill>
                  <a:schemeClr val="bg1"/>
                </a:solidFill>
              </a:rPr>
              <a:t>Radiación  protónica</a:t>
            </a:r>
            <a:endParaRPr lang="es-ES"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 t="10234" r="235" b="8193"/>
          <a:stretch/>
        </p:blipFill>
        <p:spPr bwMode="auto">
          <a:xfrm>
            <a:off x="1276350" y="3584864"/>
            <a:ext cx="6591300" cy="108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99294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_8"/>
          <p:cNvSpPr/>
          <p:nvPr/>
        </p:nvSpPr>
        <p:spPr>
          <a:xfrm>
            <a:off x="251640" y="87480"/>
            <a:ext cx="8711280" cy="64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Interacciones de las radiaciones ionizantes con el medio. </a:t>
            </a:r>
            <a:endParaRPr lang="en-GB" sz="2800" b="0" strike="noStrike" spc="-1">
              <a:latin typeface="Arial"/>
            </a:endParaRPr>
          </a:p>
        </p:txBody>
      </p:sp>
      <p:sp>
        <p:nvSpPr>
          <p:cNvPr id="118" name="Slide Number Placeholder 3_8"/>
          <p:cNvSpPr/>
          <p:nvPr/>
        </p:nvSpPr>
        <p:spPr>
          <a:xfrm>
            <a:off x="8472600" y="4862160"/>
            <a:ext cx="507960" cy="21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1D6CD8D0-4E00-49C6-ABED-8BB53103A5C6}" type="slidenum">
              <a:rPr lang="en-US" sz="1000" b="0" strike="noStrike" spc="-1">
                <a:solidFill>
                  <a:srgbClr val="FFFFFF"/>
                </a:solidFill>
                <a:latin typeface="Arial"/>
                <a:ea typeface="DejaVu Sans"/>
              </a:rPr>
              <a:t>13</a:t>
            </a:fld>
            <a:endParaRPr lang="en-GB" sz="1000" b="0" strike="noStrike" spc="-1">
              <a:latin typeface="Arial"/>
            </a:endParaRPr>
          </a:p>
        </p:txBody>
      </p:sp>
      <p:sp>
        <p:nvSpPr>
          <p:cNvPr id="119" name="149 Rectángulo_0"/>
          <p:cNvSpPr/>
          <p:nvPr/>
        </p:nvSpPr>
        <p:spPr>
          <a:xfrm>
            <a:off x="0" y="973800"/>
            <a:ext cx="6118920" cy="136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120" name="150 Rectángulo_0"/>
          <p:cNvSpPr/>
          <p:nvPr/>
        </p:nvSpPr>
        <p:spPr>
          <a:xfrm>
            <a:off x="4497840" y="4320000"/>
            <a:ext cx="179280" cy="344880"/>
          </a:xfrm>
          <a:prstGeom prst="rect">
            <a:avLst/>
          </a:prstGeom>
          <a:noFill/>
          <a:ln w="0">
            <a:noFill/>
          </a:ln>
        </p:spPr>
        <p:style>
          <a:lnRef idx="0">
            <a:scrgbClr r="0" g="0" b="0"/>
          </a:lnRef>
          <a:fillRef idx="0">
            <a:scrgbClr r="0" g="0" b="0"/>
          </a:fillRef>
          <a:effectRef idx="0">
            <a:scrgbClr r="0" g="0" b="0"/>
          </a:effectRef>
          <a:fontRef idx="minor"/>
        </p:style>
      </p:sp>
      <p:pic>
        <p:nvPicPr>
          <p:cNvPr id="121" name="153 Imagen_0"/>
          <p:cNvPicPr/>
          <p:nvPr/>
        </p:nvPicPr>
        <p:blipFill>
          <a:blip r:embed="rId2"/>
          <a:srcRect l="29305" t="41725" r="29368" b="10145"/>
          <a:stretch/>
        </p:blipFill>
        <p:spPr>
          <a:xfrm>
            <a:off x="3780000" y="1388160"/>
            <a:ext cx="5183280" cy="3394800"/>
          </a:xfrm>
          <a:prstGeom prst="rect">
            <a:avLst/>
          </a:prstGeom>
          <a:ln w="0">
            <a:noFill/>
          </a:ln>
        </p:spPr>
      </p:pic>
      <p:sp>
        <p:nvSpPr>
          <p:cNvPr id="122" name="154 Forma libre_0"/>
          <p:cNvSpPr/>
          <p:nvPr/>
        </p:nvSpPr>
        <p:spPr>
          <a:xfrm>
            <a:off x="2736000" y="2880360"/>
            <a:ext cx="864000" cy="179640"/>
          </a:xfrm>
          <a:custGeom>
            <a:avLst/>
            <a:gdLst/>
            <a:ahLst/>
            <a:cxnLst/>
            <a:rect l="l" t="t" r="r" b="b"/>
            <a:pathLst>
              <a:path w="2403" h="502">
                <a:moveTo>
                  <a:pt x="0" y="125"/>
                </a:moveTo>
                <a:lnTo>
                  <a:pt x="1801" y="125"/>
                </a:lnTo>
                <a:lnTo>
                  <a:pt x="1801" y="0"/>
                </a:lnTo>
                <a:lnTo>
                  <a:pt x="2402" y="250"/>
                </a:lnTo>
                <a:lnTo>
                  <a:pt x="1801" y="501"/>
                </a:lnTo>
                <a:lnTo>
                  <a:pt x="1801" y="375"/>
                </a:lnTo>
                <a:lnTo>
                  <a:pt x="0" y="375"/>
                </a:lnTo>
                <a:lnTo>
                  <a:pt x="0" y="125"/>
                </a:lnTo>
              </a:path>
            </a:pathLst>
          </a:custGeom>
          <a:solidFill>
            <a:srgbClr val="729FCF"/>
          </a:solidFill>
          <a:ln w="0">
            <a:solidFill>
              <a:srgbClr val="FF0000"/>
            </a:solidFill>
          </a:ln>
        </p:spPr>
        <p:style>
          <a:lnRef idx="0">
            <a:scrgbClr r="0" g="0" b="0"/>
          </a:lnRef>
          <a:fillRef idx="0">
            <a:scrgbClr r="0" g="0" b="0"/>
          </a:fillRef>
          <a:effectRef idx="0">
            <a:scrgbClr r="0" g="0" b="0"/>
          </a:effectRef>
          <a:fontRef idx="minor"/>
        </p:style>
      </p:sp>
      <p:sp>
        <p:nvSpPr>
          <p:cNvPr id="123" name="155 CuadroTexto_0"/>
          <p:cNvSpPr/>
          <p:nvPr/>
        </p:nvSpPr>
        <p:spPr>
          <a:xfrm>
            <a:off x="360000" y="2340000"/>
            <a:ext cx="2520000" cy="186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a:solidFill>
                  <a:srgbClr val="FFFFFF"/>
                </a:solidFill>
                <a:latin typeface="Arial"/>
                <a:ea typeface="DejaVu Sans"/>
              </a:rPr>
              <a:t>Tipos de radiación y principales características de su interacción</a:t>
            </a:r>
            <a:endParaRPr lang="en-GB"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2"/>
          <p:cNvPicPr/>
          <p:nvPr/>
        </p:nvPicPr>
        <p:blipFill>
          <a:blip r:embed="rId3"/>
          <a:srcRect t="1828" r="1086" b="170"/>
          <a:stretch/>
        </p:blipFill>
        <p:spPr>
          <a:xfrm>
            <a:off x="5832000" y="1980000"/>
            <a:ext cx="3204000" cy="1686600"/>
          </a:xfrm>
          <a:prstGeom prst="rect">
            <a:avLst/>
          </a:prstGeom>
          <a:ln w="0">
            <a:noFill/>
          </a:ln>
        </p:spPr>
      </p:pic>
      <p:sp>
        <p:nvSpPr>
          <p:cNvPr id="125" name="158 CuadroTexto"/>
          <p:cNvSpPr/>
          <p:nvPr/>
        </p:nvSpPr>
        <p:spPr>
          <a:xfrm>
            <a:off x="0" y="267494"/>
            <a:ext cx="5646600" cy="460854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400" b="0" i="1" strike="noStrike" spc="-1" dirty="0">
                <a:solidFill>
                  <a:srgbClr val="FFFFFF"/>
                </a:solidFill>
                <a:latin typeface="Times New Roman"/>
                <a:ea typeface="DejaVu Sans"/>
              </a:rPr>
              <a:t>Conclusiones:</a:t>
            </a:r>
            <a:endParaRPr lang="en-GB" sz="2400" b="0" strike="noStrike" spc="-1" dirty="0">
              <a:latin typeface="Arial"/>
            </a:endParaRPr>
          </a:p>
          <a:p>
            <a:pPr marL="216000" indent="-215640">
              <a:lnSpc>
                <a:spcPct val="100000"/>
              </a:lnSpc>
              <a:buClr>
                <a:srgbClr val="FFFFFF"/>
              </a:buClr>
              <a:buFont typeface="StarSymbol"/>
              <a:buAutoNum type="arabicParenR"/>
            </a:pPr>
            <a:r>
              <a:rPr lang="es-ES" sz="1600" b="1" strike="noStrike" spc="-1" dirty="0">
                <a:solidFill>
                  <a:srgbClr val="FFFFFF"/>
                </a:solidFill>
                <a:latin typeface="Arial"/>
                <a:ea typeface="DejaVu Sans"/>
              </a:rPr>
              <a:t>Radiaciones ionizantes son aquellas que al interactuar con un material cualquiera producen la ionización del </a:t>
            </a:r>
            <a:r>
              <a:rPr lang="es-ES" sz="1600" b="1" strike="noStrike" spc="-1" dirty="0" smtClean="0">
                <a:solidFill>
                  <a:srgbClr val="FFFFFF"/>
                </a:solidFill>
                <a:latin typeface="Arial"/>
                <a:ea typeface="DejaVu Sans"/>
              </a:rPr>
              <a:t>mismo.</a:t>
            </a:r>
            <a:endParaRPr lang="en-GB" sz="1600" spc="-1" dirty="0">
              <a:latin typeface="Arial"/>
            </a:endParaRPr>
          </a:p>
          <a:p>
            <a:pPr marL="216000" indent="-215640">
              <a:lnSpc>
                <a:spcPct val="100000"/>
              </a:lnSpc>
              <a:buClr>
                <a:srgbClr val="FFFFFF"/>
              </a:buClr>
              <a:buFont typeface="StarSymbol"/>
              <a:buAutoNum type="arabicParenR"/>
            </a:pPr>
            <a:endParaRPr lang="en-GB" sz="1600" b="1" strike="noStrike" spc="-1" dirty="0">
              <a:solidFill>
                <a:srgbClr val="FFFFFF"/>
              </a:solidFill>
              <a:latin typeface="Arial"/>
              <a:ea typeface="DejaVu Sans"/>
            </a:endParaRPr>
          </a:p>
          <a:p>
            <a:pPr marL="216000" indent="-215640">
              <a:lnSpc>
                <a:spcPct val="100000"/>
              </a:lnSpc>
              <a:buClr>
                <a:srgbClr val="FFFFFF"/>
              </a:buClr>
              <a:buFont typeface="StarSymbol"/>
              <a:buAutoNum type="arabicParenR"/>
            </a:pPr>
            <a:r>
              <a:rPr lang="es-ES" sz="1600" b="1" strike="noStrike" spc="-1" dirty="0" smtClean="0">
                <a:solidFill>
                  <a:srgbClr val="FFFFFF"/>
                </a:solidFill>
                <a:latin typeface="Arial"/>
                <a:ea typeface="DejaVu Sans"/>
              </a:rPr>
              <a:t>Pueden </a:t>
            </a:r>
            <a:r>
              <a:rPr lang="es-ES" sz="1600" b="1" strike="noStrike" spc="-1" dirty="0">
                <a:solidFill>
                  <a:srgbClr val="FFFFFF"/>
                </a:solidFill>
                <a:latin typeface="Arial"/>
                <a:ea typeface="DejaVu Sans"/>
              </a:rPr>
              <a:t>ser motivadas por partículas o por ondas </a:t>
            </a:r>
            <a:r>
              <a:rPr lang="es-ES" sz="1600" b="1" strike="noStrike" spc="-1" dirty="0" smtClean="0">
                <a:solidFill>
                  <a:srgbClr val="FFFFFF"/>
                </a:solidFill>
                <a:latin typeface="Arial"/>
                <a:ea typeface="DejaVu Sans"/>
              </a:rPr>
              <a:t>electromagnéticas.</a:t>
            </a:r>
            <a:endParaRPr lang="en-GB" sz="1600" spc="-1" dirty="0">
              <a:latin typeface="Arial"/>
            </a:endParaRPr>
          </a:p>
          <a:p>
            <a:pPr marL="216000" indent="-215640">
              <a:lnSpc>
                <a:spcPct val="100000"/>
              </a:lnSpc>
              <a:buClr>
                <a:srgbClr val="FFFFFF"/>
              </a:buClr>
              <a:buFont typeface="StarSymbol"/>
              <a:buAutoNum type="arabicParenR"/>
            </a:pPr>
            <a:endParaRPr lang="en-GB" sz="1600" b="1" strike="noStrike" spc="-1" dirty="0">
              <a:solidFill>
                <a:srgbClr val="FFFFFF"/>
              </a:solidFill>
              <a:latin typeface="Arial"/>
              <a:ea typeface="DejaVu Sans"/>
            </a:endParaRPr>
          </a:p>
          <a:p>
            <a:pPr marL="216000" indent="-215640">
              <a:lnSpc>
                <a:spcPct val="100000"/>
              </a:lnSpc>
              <a:buClr>
                <a:srgbClr val="FFFFFF"/>
              </a:buClr>
              <a:buFont typeface="StarSymbol"/>
              <a:buAutoNum type="arabicParenR"/>
            </a:pPr>
            <a:r>
              <a:rPr lang="es-ES" sz="1600" b="1" strike="noStrike" spc="-1" dirty="0" smtClean="0">
                <a:solidFill>
                  <a:srgbClr val="FFFFFF"/>
                </a:solidFill>
                <a:latin typeface="Arial"/>
                <a:ea typeface="DejaVu Sans"/>
              </a:rPr>
              <a:t>El </a:t>
            </a:r>
            <a:r>
              <a:rPr lang="es-ES" sz="1600" b="1" strike="noStrike" spc="-1" dirty="0">
                <a:solidFill>
                  <a:srgbClr val="FFFFFF"/>
                </a:solidFill>
                <a:latin typeface="Arial"/>
                <a:ea typeface="DejaVu Sans"/>
              </a:rPr>
              <a:t>blanco </a:t>
            </a:r>
            <a:r>
              <a:rPr lang="es-ES" sz="1600" b="1" strike="noStrike" spc="-1" dirty="0" smtClean="0">
                <a:solidFill>
                  <a:srgbClr val="FFFFFF"/>
                </a:solidFill>
                <a:latin typeface="Arial"/>
                <a:ea typeface="DejaVu Sans"/>
              </a:rPr>
              <a:t>fundamental </a:t>
            </a:r>
            <a:r>
              <a:rPr lang="es-ES" sz="1600" b="1" strike="noStrike" spc="-1" dirty="0">
                <a:solidFill>
                  <a:srgbClr val="FFFFFF"/>
                </a:solidFill>
                <a:latin typeface="Arial"/>
                <a:ea typeface="DejaVu Sans"/>
              </a:rPr>
              <a:t>de las radiaciones ionizantes en la células vivas es el </a:t>
            </a:r>
            <a:r>
              <a:rPr lang="es-ES" sz="1600" b="1" strike="noStrike" spc="-1" dirty="0" smtClean="0">
                <a:solidFill>
                  <a:srgbClr val="FFFFFF"/>
                </a:solidFill>
                <a:latin typeface="Arial"/>
                <a:ea typeface="DejaVu Sans"/>
              </a:rPr>
              <a:t>ADN.</a:t>
            </a:r>
            <a:endParaRPr lang="en-GB" sz="1600" spc="-1" dirty="0">
              <a:latin typeface="Arial"/>
            </a:endParaRPr>
          </a:p>
          <a:p>
            <a:pPr marL="216000" indent="-215640">
              <a:lnSpc>
                <a:spcPct val="100000"/>
              </a:lnSpc>
              <a:buClr>
                <a:srgbClr val="FFFFFF"/>
              </a:buClr>
              <a:buFont typeface="StarSymbol"/>
              <a:buAutoNum type="arabicParenR"/>
            </a:pPr>
            <a:endParaRPr lang="en-GB" sz="1600" b="1" strike="noStrike" spc="-1" dirty="0">
              <a:solidFill>
                <a:srgbClr val="FFFFFF"/>
              </a:solidFill>
              <a:latin typeface="Arial"/>
              <a:ea typeface="DejaVu Sans"/>
            </a:endParaRPr>
          </a:p>
          <a:p>
            <a:pPr marL="216000" indent="-215640">
              <a:lnSpc>
                <a:spcPct val="100000"/>
              </a:lnSpc>
              <a:buClr>
                <a:srgbClr val="FFFFFF"/>
              </a:buClr>
              <a:buFont typeface="StarSymbol"/>
              <a:buAutoNum type="arabicParenR"/>
            </a:pPr>
            <a:r>
              <a:rPr lang="es-ES" sz="1600" b="1" strike="noStrike" spc="-1" dirty="0" smtClean="0">
                <a:solidFill>
                  <a:srgbClr val="FFFFFF"/>
                </a:solidFill>
                <a:latin typeface="Arial"/>
                <a:ea typeface="DejaVu Sans"/>
              </a:rPr>
              <a:t>Las </a:t>
            </a:r>
            <a:r>
              <a:rPr lang="es-ES" sz="1600" b="1" strike="noStrike" spc="-1" dirty="0">
                <a:solidFill>
                  <a:srgbClr val="FFFFFF"/>
                </a:solidFill>
                <a:latin typeface="Arial"/>
                <a:ea typeface="DejaVu Sans"/>
              </a:rPr>
              <a:t>partículas que producen ionización son las partículas ALFA, las partículas BETA </a:t>
            </a:r>
            <a:r>
              <a:rPr lang="es-ES" sz="1600" b="1" spc="-1" dirty="0" smtClean="0">
                <a:solidFill>
                  <a:srgbClr val="FFFFFF"/>
                </a:solidFill>
                <a:latin typeface="Arial"/>
                <a:ea typeface="DejaVu Sans"/>
              </a:rPr>
              <a:t>son directamente ionizantes</a:t>
            </a:r>
            <a:r>
              <a:rPr lang="es-ES" sz="1600" b="1" strike="noStrike" spc="-1" dirty="0" smtClean="0">
                <a:solidFill>
                  <a:srgbClr val="FFFFFF"/>
                </a:solidFill>
                <a:latin typeface="Arial"/>
                <a:ea typeface="DejaVu Sans"/>
              </a:rPr>
              <a:t>.</a:t>
            </a:r>
          </a:p>
          <a:p>
            <a:pPr marL="216000" indent="-215640">
              <a:lnSpc>
                <a:spcPct val="100000"/>
              </a:lnSpc>
              <a:buClr>
                <a:srgbClr val="FFFFFF"/>
              </a:buClr>
              <a:buFont typeface="StarSymbol"/>
              <a:buAutoNum type="arabicParenR"/>
            </a:pPr>
            <a:endParaRPr lang="en-GB" sz="1600" spc="-1" dirty="0">
              <a:latin typeface="Arial"/>
            </a:endParaRPr>
          </a:p>
          <a:p>
            <a:pPr marL="216000" indent="-215640">
              <a:lnSpc>
                <a:spcPct val="100000"/>
              </a:lnSpc>
              <a:buClr>
                <a:srgbClr val="FFFFFF"/>
              </a:buClr>
              <a:buFont typeface="StarSymbol"/>
              <a:buAutoNum type="arabicParenR"/>
            </a:pPr>
            <a:r>
              <a:rPr lang="es-ES" sz="1600" b="1" strike="noStrike" spc="-1" dirty="0" smtClean="0">
                <a:solidFill>
                  <a:srgbClr val="FFFFFF"/>
                </a:solidFill>
                <a:latin typeface="Arial"/>
                <a:ea typeface="DejaVu Sans"/>
              </a:rPr>
              <a:t>La </a:t>
            </a:r>
            <a:r>
              <a:rPr lang="es-ES" sz="1600" b="1" strike="noStrike" spc="-1" dirty="0">
                <a:solidFill>
                  <a:srgbClr val="FFFFFF"/>
                </a:solidFill>
                <a:latin typeface="Arial"/>
                <a:ea typeface="DejaVu Sans"/>
              </a:rPr>
              <a:t>radiaciones electromagnéticas </a:t>
            </a:r>
            <a:r>
              <a:rPr lang="es-ES" sz="1600" b="1" strike="noStrike" spc="-1" dirty="0" smtClean="0">
                <a:solidFill>
                  <a:srgbClr val="FFFFFF"/>
                </a:solidFill>
                <a:latin typeface="Arial"/>
                <a:ea typeface="DejaVu Sans"/>
              </a:rPr>
              <a:t>(Rayos X y  </a:t>
            </a:r>
            <a:r>
              <a:rPr lang="es-ES" sz="1600" b="1" strike="noStrike" spc="-1" dirty="0">
                <a:solidFill>
                  <a:srgbClr val="FFFFFF"/>
                </a:solidFill>
                <a:latin typeface="Arial"/>
                <a:ea typeface="DejaVu Sans"/>
              </a:rPr>
              <a:t>Gamma</a:t>
            </a:r>
            <a:r>
              <a:rPr lang="es-ES" sz="1600" b="1" strike="noStrike" spc="-1" dirty="0" smtClean="0">
                <a:solidFill>
                  <a:srgbClr val="FFFFFF"/>
                </a:solidFill>
                <a:latin typeface="Arial"/>
                <a:ea typeface="DejaVu Sans"/>
              </a:rPr>
              <a:t>) y los neutrones son indirectamente ionizantes.</a:t>
            </a:r>
            <a:endParaRPr lang="en-GB"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p:nvPr/>
        </p:nvSpPr>
        <p:spPr>
          <a:xfrm>
            <a:off x="251640" y="51480"/>
            <a:ext cx="6118920" cy="64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3600" b="1" strike="noStrike" spc="-1">
                <a:solidFill>
                  <a:srgbClr val="FFFFFF"/>
                </a:solidFill>
                <a:latin typeface="Arial "/>
                <a:ea typeface="DejaVu Sans"/>
              </a:rPr>
              <a:t>Objetivo</a:t>
            </a:r>
            <a:endParaRPr lang="en-GB" sz="3600" b="0" strike="noStrike" spc="-1">
              <a:latin typeface="Arial"/>
            </a:endParaRPr>
          </a:p>
        </p:txBody>
      </p:sp>
      <p:sp>
        <p:nvSpPr>
          <p:cNvPr id="56" name="Content Placeholder 2"/>
          <p:cNvSpPr/>
          <p:nvPr/>
        </p:nvSpPr>
        <p:spPr>
          <a:xfrm>
            <a:off x="251640" y="699480"/>
            <a:ext cx="8711280" cy="364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buClr>
                <a:srgbClr val="003399"/>
              </a:buClr>
              <a:buFont typeface="Arial"/>
              <a:buChar char="•"/>
            </a:pPr>
            <a:r>
              <a:rPr lang="es-ES" sz="2600" b="1" strike="noStrike" spc="-1">
                <a:solidFill>
                  <a:srgbClr val="FFFFFF"/>
                </a:solidFill>
                <a:latin typeface="Arial "/>
                <a:ea typeface="DejaVu Sans"/>
              </a:rPr>
              <a:t>Que los participantes conozcan acerca del fenómeno de la radiactividad, los diferentes tipos de radiaciones ionizantes y como se produce su interacción con los materiales.</a:t>
            </a:r>
            <a:endParaRPr lang="en-GB" sz="2600" b="0" strike="noStrike" spc="-1">
              <a:latin typeface="Arial"/>
            </a:endParaRPr>
          </a:p>
          <a:p>
            <a:pPr>
              <a:lnSpc>
                <a:spcPct val="100000"/>
              </a:lnSpc>
            </a:pPr>
            <a:endParaRPr lang="en-GB" sz="2600" b="0" strike="noStrike" spc="-1">
              <a:latin typeface="Arial"/>
            </a:endParaRPr>
          </a:p>
        </p:txBody>
      </p:sp>
      <p:sp>
        <p:nvSpPr>
          <p:cNvPr id="57" name="Slide Number Placeholder 3"/>
          <p:cNvSpPr/>
          <p:nvPr/>
        </p:nvSpPr>
        <p:spPr>
          <a:xfrm>
            <a:off x="8472600" y="4862160"/>
            <a:ext cx="507960" cy="21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3E071809-7B6D-41E9-BE13-D8E49BF6CC9D}" type="slidenum">
              <a:rPr lang="en-US" sz="1000" b="0" strike="noStrike" spc="-1">
                <a:solidFill>
                  <a:srgbClr val="FFFFFF"/>
                </a:solidFill>
                <a:latin typeface="Arial"/>
                <a:ea typeface="DejaVu Sans"/>
              </a:rPr>
              <a:t>2</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_0"/>
          <p:cNvSpPr/>
          <p:nvPr/>
        </p:nvSpPr>
        <p:spPr>
          <a:xfrm>
            <a:off x="251640" y="51480"/>
            <a:ext cx="6118920" cy="738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3600" b="1" strike="noStrike" spc="-1">
                <a:solidFill>
                  <a:srgbClr val="FFFFFF"/>
                </a:solidFill>
                <a:latin typeface="Arial "/>
                <a:ea typeface="DejaVu Sans"/>
              </a:rPr>
              <a:t>Contenido</a:t>
            </a:r>
            <a:endParaRPr lang="en-GB" sz="3600" b="0" strike="noStrike" spc="-1">
              <a:latin typeface="Arial"/>
            </a:endParaRPr>
          </a:p>
        </p:txBody>
      </p:sp>
      <p:sp>
        <p:nvSpPr>
          <p:cNvPr id="59" name="Content Placeholder 2_0"/>
          <p:cNvSpPr/>
          <p:nvPr/>
        </p:nvSpPr>
        <p:spPr>
          <a:xfrm>
            <a:off x="251640" y="699480"/>
            <a:ext cx="8711280" cy="416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buClr>
                <a:srgbClr val="003399"/>
              </a:buClr>
              <a:buFont typeface="Arial"/>
              <a:buChar char="•"/>
            </a:pPr>
            <a:r>
              <a:rPr lang="es-ES" sz="2600" b="1" strike="noStrike" spc="-1">
                <a:solidFill>
                  <a:srgbClr val="FFFFFF"/>
                </a:solidFill>
                <a:latin typeface="Arial "/>
                <a:ea typeface="DejaVu Sans"/>
              </a:rPr>
              <a:t>Radiaciones ionizantes.</a:t>
            </a:r>
            <a:endParaRPr lang="en-GB" sz="2600" b="0" strike="noStrike" spc="-1">
              <a:latin typeface="Arial"/>
            </a:endParaRPr>
          </a:p>
          <a:p>
            <a:pPr marL="343080" indent="-341280">
              <a:lnSpc>
                <a:spcPct val="100000"/>
              </a:lnSpc>
              <a:buClr>
                <a:srgbClr val="003399"/>
              </a:buClr>
              <a:buFont typeface="Arial"/>
              <a:buChar char="•"/>
            </a:pPr>
            <a:r>
              <a:rPr lang="es-ES" sz="2600" b="1" strike="noStrike" spc="-1">
                <a:solidFill>
                  <a:srgbClr val="FFFFFF"/>
                </a:solidFill>
                <a:latin typeface="Arial "/>
                <a:ea typeface="DejaVu Sans"/>
              </a:rPr>
              <a:t>El átomo y su configuración. Nomenclatura. Isótopos.</a:t>
            </a:r>
            <a:endParaRPr lang="en-GB" sz="2600" b="0" strike="noStrike" spc="-1">
              <a:latin typeface="Arial"/>
            </a:endParaRPr>
          </a:p>
          <a:p>
            <a:pPr marL="343080" indent="-341280">
              <a:lnSpc>
                <a:spcPct val="100000"/>
              </a:lnSpc>
              <a:buClr>
                <a:srgbClr val="003399"/>
              </a:buClr>
              <a:buFont typeface="Arial"/>
              <a:buChar char="•"/>
            </a:pPr>
            <a:r>
              <a:rPr lang="es-ES" sz="2600" b="1" strike="noStrike" spc="-1">
                <a:solidFill>
                  <a:srgbClr val="FFFFFF"/>
                </a:solidFill>
                <a:latin typeface="Arial "/>
                <a:ea typeface="DejaVu Sans"/>
              </a:rPr>
              <a:t>Fenómeno de la radiactividad. Ley de la desintegración radiactiva.</a:t>
            </a:r>
            <a:endParaRPr lang="en-GB" sz="2600" b="0" strike="noStrike" spc="-1">
              <a:latin typeface="Arial"/>
            </a:endParaRPr>
          </a:p>
          <a:p>
            <a:pPr marL="343080" indent="-341280">
              <a:lnSpc>
                <a:spcPct val="100000"/>
              </a:lnSpc>
              <a:buClr>
                <a:srgbClr val="003399"/>
              </a:buClr>
              <a:buFont typeface="Arial"/>
              <a:buChar char="•"/>
            </a:pPr>
            <a:r>
              <a:rPr lang="es-ES" sz="2600" b="1" strike="noStrike" spc="-1">
                <a:solidFill>
                  <a:srgbClr val="FFFFFF"/>
                </a:solidFill>
                <a:latin typeface="Arial "/>
                <a:ea typeface="DejaVu Sans"/>
              </a:rPr>
              <a:t>Tipos de desintegración radiactiva y sus características. Partículas alfa, beta, neutrones, los rayos X. Generador de rayos X.</a:t>
            </a:r>
            <a:endParaRPr lang="en-GB" sz="2600" b="0" strike="noStrike" spc="-1">
              <a:latin typeface="Arial"/>
            </a:endParaRPr>
          </a:p>
          <a:p>
            <a:pPr marL="343080" indent="-341280">
              <a:lnSpc>
                <a:spcPct val="100000"/>
              </a:lnSpc>
              <a:buClr>
                <a:srgbClr val="003399"/>
              </a:buClr>
              <a:buFont typeface="Arial"/>
              <a:buChar char="•"/>
            </a:pPr>
            <a:r>
              <a:rPr lang="es-ES" sz="2600" b="1" strike="noStrike" spc="-1">
                <a:solidFill>
                  <a:srgbClr val="FFFFFF"/>
                </a:solidFill>
                <a:latin typeface="Arial "/>
                <a:ea typeface="DejaVu Sans"/>
              </a:rPr>
              <a:t>Nociones básicas de la interacción de las radiaciones con los materiales.</a:t>
            </a:r>
            <a:endParaRPr lang="en-GB" sz="2600" b="0" strike="noStrike" spc="-1">
              <a:latin typeface="Arial"/>
            </a:endParaRPr>
          </a:p>
        </p:txBody>
      </p:sp>
      <p:sp>
        <p:nvSpPr>
          <p:cNvPr id="60" name="Slide Number Placeholder 3_0"/>
          <p:cNvSpPr/>
          <p:nvPr/>
        </p:nvSpPr>
        <p:spPr>
          <a:xfrm>
            <a:off x="8472600" y="4862160"/>
            <a:ext cx="507960" cy="24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D73E6A99-5A7A-4F70-8E22-AE37B2F44E14}" type="slidenum">
              <a:rPr lang="en-US" sz="1000" b="0" strike="noStrike" spc="-1">
                <a:solidFill>
                  <a:srgbClr val="FFFFFF"/>
                </a:solidFill>
                <a:latin typeface="Arial"/>
                <a:ea typeface="DejaVu Sans"/>
              </a:rPr>
              <a:t>3</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p:nvPr/>
        </p:nvSpPr>
        <p:spPr>
          <a:xfrm>
            <a:off x="251640" y="87480"/>
            <a:ext cx="8711280" cy="64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s-ES" sz="2800" b="1" strike="noStrike" spc="-1">
                <a:solidFill>
                  <a:srgbClr val="FFFFFF"/>
                </a:solidFill>
                <a:latin typeface="Arial "/>
                <a:ea typeface="DejaVu Sans"/>
              </a:rPr>
              <a:t>¿Que son Radiaciones? </a:t>
            </a:r>
            <a:endParaRPr lang="en-GB" sz="2800" b="0" strike="noStrike" spc="-1">
              <a:latin typeface="Arial"/>
            </a:endParaRPr>
          </a:p>
        </p:txBody>
      </p:sp>
      <p:sp>
        <p:nvSpPr>
          <p:cNvPr id="62" name="Slide Number Placeholder 3"/>
          <p:cNvSpPr/>
          <p:nvPr/>
        </p:nvSpPr>
        <p:spPr>
          <a:xfrm>
            <a:off x="8472600" y="4862160"/>
            <a:ext cx="507960" cy="21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181E4E8F-3F3B-433E-987E-30A5ABF3967A}" type="slidenum">
              <a:rPr lang="en-US" sz="1000" b="0" strike="noStrike" spc="-1">
                <a:solidFill>
                  <a:srgbClr val="FFFFFF"/>
                </a:solidFill>
                <a:latin typeface="Arial"/>
                <a:ea typeface="DejaVu Sans"/>
              </a:rPr>
              <a:t>4</a:t>
            </a:fld>
            <a:endParaRPr lang="en-GB" sz="1000" b="0" strike="noStrike" spc="-1">
              <a:latin typeface="Arial"/>
            </a:endParaRPr>
          </a:p>
        </p:txBody>
      </p:sp>
      <p:pic>
        <p:nvPicPr>
          <p:cNvPr id="63" name="99 Imagen"/>
          <p:cNvPicPr/>
          <p:nvPr/>
        </p:nvPicPr>
        <p:blipFill>
          <a:blip r:embed="rId2"/>
          <a:srcRect l="25470" t="19972" r="27313" b="24056"/>
          <a:stretch/>
        </p:blipFill>
        <p:spPr>
          <a:xfrm>
            <a:off x="4392000" y="540000"/>
            <a:ext cx="4714560" cy="3142800"/>
          </a:xfrm>
          <a:prstGeom prst="rect">
            <a:avLst/>
          </a:prstGeom>
          <a:ln w="0">
            <a:noFill/>
          </a:ln>
        </p:spPr>
      </p:pic>
      <p:sp>
        <p:nvSpPr>
          <p:cNvPr id="64" name="100 Rectángulo"/>
          <p:cNvSpPr/>
          <p:nvPr/>
        </p:nvSpPr>
        <p:spPr>
          <a:xfrm>
            <a:off x="0" y="793800"/>
            <a:ext cx="4318920" cy="273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1" strike="noStrike" spc="-1">
                <a:solidFill>
                  <a:srgbClr val="FFFFFF"/>
                </a:solidFill>
                <a:latin typeface="Arial"/>
                <a:ea typeface="DejaVu Sans"/>
              </a:rPr>
              <a:t>La </a:t>
            </a:r>
            <a:r>
              <a:rPr lang="es-UY" sz="1800" b="1" strike="noStrike" spc="-1">
                <a:solidFill>
                  <a:srgbClr val="FFFFFF"/>
                </a:solidFill>
                <a:latin typeface="Arial"/>
                <a:ea typeface="DejaVu Sans"/>
              </a:rPr>
              <a:t>radiación,</a:t>
            </a:r>
            <a:r>
              <a:rPr lang="en-GB" sz="1800" b="1" strike="noStrike" spc="-1">
                <a:solidFill>
                  <a:srgbClr val="FFFFFF"/>
                </a:solidFill>
                <a:latin typeface="Arial"/>
                <a:ea typeface="DejaVu Sans"/>
              </a:rPr>
              <a:t> es la </a:t>
            </a:r>
            <a:r>
              <a:rPr lang="es-UY" sz="1800" b="1" strike="noStrike" spc="-1">
                <a:solidFill>
                  <a:srgbClr val="FFFFFF"/>
                </a:solidFill>
                <a:latin typeface="Arial"/>
                <a:ea typeface="DejaVu Sans"/>
              </a:rPr>
              <a:t>emisión</a:t>
            </a:r>
            <a:r>
              <a:rPr lang="en-GB" sz="1800" b="1" strike="noStrike" spc="-1">
                <a:solidFill>
                  <a:srgbClr val="FFFFFF"/>
                </a:solidFill>
                <a:latin typeface="Arial"/>
                <a:ea typeface="DejaVu Sans"/>
              </a:rPr>
              <a:t>, </a:t>
            </a:r>
            <a:r>
              <a:rPr lang="es-AR" sz="1800" b="1" strike="noStrike" spc="-1">
                <a:solidFill>
                  <a:srgbClr val="FFFFFF"/>
                </a:solidFill>
                <a:latin typeface="Arial"/>
                <a:ea typeface="DejaVu Sans"/>
              </a:rPr>
              <a:t>propagación</a:t>
            </a:r>
            <a:r>
              <a:rPr lang="en-GB" sz="1800" b="1" strike="noStrike" spc="-1">
                <a:solidFill>
                  <a:srgbClr val="FFFFFF"/>
                </a:solidFill>
                <a:latin typeface="Arial"/>
                <a:ea typeface="DejaVu Sans"/>
              </a:rPr>
              <a:t> y </a:t>
            </a:r>
            <a:r>
              <a:rPr lang="es-AR" sz="1800" b="1" strike="noStrike" spc="-1">
                <a:solidFill>
                  <a:srgbClr val="FFFFFF"/>
                </a:solidFill>
                <a:latin typeface="Arial"/>
                <a:ea typeface="DejaVu Sans"/>
              </a:rPr>
              <a:t>transferencia</a:t>
            </a:r>
            <a:r>
              <a:rPr lang="en-GB" sz="1800" b="1" strike="noStrike" spc="-1">
                <a:solidFill>
                  <a:srgbClr val="FFFFFF"/>
                </a:solidFill>
                <a:latin typeface="Arial"/>
                <a:ea typeface="DejaVu Sans"/>
              </a:rPr>
              <a:t> de </a:t>
            </a:r>
            <a:r>
              <a:rPr lang="es-AR" sz="1800" b="1" strike="noStrike" spc="-1">
                <a:solidFill>
                  <a:srgbClr val="FFFFFF"/>
                </a:solidFill>
                <a:latin typeface="Arial"/>
                <a:ea typeface="DejaVu Sans"/>
              </a:rPr>
              <a:t>energía</a:t>
            </a:r>
            <a:r>
              <a:rPr lang="en-GB" sz="1800" b="1" strike="noStrike" spc="-1">
                <a:solidFill>
                  <a:srgbClr val="FFFFFF"/>
                </a:solidFill>
                <a:latin typeface="Arial"/>
                <a:ea typeface="DejaVu Sans"/>
              </a:rPr>
              <a:t> en </a:t>
            </a:r>
            <a:r>
              <a:rPr lang="es-AR" sz="1800" b="1" strike="noStrike" spc="-1">
                <a:solidFill>
                  <a:srgbClr val="FFFFFF"/>
                </a:solidFill>
                <a:latin typeface="Arial"/>
                <a:ea typeface="DejaVu Sans"/>
              </a:rPr>
              <a:t>cualquier</a:t>
            </a:r>
            <a:r>
              <a:rPr lang="en-GB" sz="1800" b="1" strike="noStrike" spc="-1">
                <a:solidFill>
                  <a:srgbClr val="FFFFFF"/>
                </a:solidFill>
                <a:latin typeface="Arial"/>
                <a:ea typeface="DejaVu Sans"/>
              </a:rPr>
              <a:t> medio, en forma de ondas electromagnéticas o partículas.</a:t>
            </a:r>
            <a:endParaRPr lang="en-GB" sz="1800" b="0" strike="noStrike" spc="-1">
              <a:latin typeface="Arial"/>
            </a:endParaRPr>
          </a:p>
          <a:p>
            <a:pPr>
              <a:lnSpc>
                <a:spcPct val="100000"/>
              </a:lnSpc>
            </a:pPr>
            <a:endParaRPr lang="en-GB" sz="1800" b="0" strike="noStrike" spc="-1">
              <a:latin typeface="Arial"/>
            </a:endParaRPr>
          </a:p>
          <a:p>
            <a:pPr>
              <a:lnSpc>
                <a:spcPct val="100000"/>
              </a:lnSpc>
            </a:pPr>
            <a:r>
              <a:rPr lang="en-GB" sz="1800" b="1" strike="noStrike" spc="-1">
                <a:solidFill>
                  <a:srgbClr val="FFFFFF"/>
                </a:solidFill>
                <a:latin typeface="Arial"/>
                <a:ea typeface="DejaVu Sans"/>
              </a:rPr>
              <a:t>Radiaciones ionizantes son aquellas que al interactuar con un material cualquiera producen la ionización del mismo.</a:t>
            </a:r>
            <a:endParaRPr lang="en-GB" sz="1800" b="0" strike="noStrike" spc="-1">
              <a:latin typeface="Arial"/>
            </a:endParaRPr>
          </a:p>
        </p:txBody>
      </p:sp>
      <p:sp>
        <p:nvSpPr>
          <p:cNvPr id="65" name="101 Rectángulo"/>
          <p:cNvSpPr/>
          <p:nvPr/>
        </p:nvSpPr>
        <p:spPr>
          <a:xfrm>
            <a:off x="4497840" y="4320000"/>
            <a:ext cx="179280" cy="344880"/>
          </a:xfrm>
          <a:prstGeom prst="rect">
            <a:avLst/>
          </a:prstGeom>
          <a:noFill/>
          <a:ln w="0">
            <a:noFill/>
          </a:ln>
        </p:spPr>
        <p:style>
          <a:lnRef idx="0">
            <a:scrgbClr r="0" g="0" b="0"/>
          </a:lnRef>
          <a:fillRef idx="0">
            <a:scrgbClr r="0" g="0" b="0"/>
          </a:fillRef>
          <a:effectRef idx="0">
            <a:scrgbClr r="0" g="0" b="0"/>
          </a:effectRef>
          <a:fontRef idx="minor"/>
        </p:style>
      </p:sp>
      <p:sp>
        <p:nvSpPr>
          <p:cNvPr id="66" name="102 Rectángulo"/>
          <p:cNvSpPr/>
          <p:nvPr/>
        </p:nvSpPr>
        <p:spPr>
          <a:xfrm>
            <a:off x="108000" y="3708000"/>
            <a:ext cx="8980560" cy="144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600" b="0" strike="noStrike" spc="-1">
                <a:solidFill>
                  <a:srgbClr val="FFFFFF"/>
                </a:solidFill>
                <a:latin typeface="Arial"/>
                <a:ea typeface="DejaVu Sans"/>
              </a:rPr>
              <a:t>Los electrones arrancados y los iones formados, por la ionización, pueden interactuar y producir cambios en el material. Esto le da a las radiaciones la capacidad de romper enlaces químicos que mantienen a las moléculas unidas. Cuando la ionización ocurre en las células vivas, pueden producir cambios químicos con efectos dañinos. La Protección Radiológica se ocupa de minimizar esos posibles efectos dañinos en los seres humanos</a:t>
            </a:r>
            <a:endParaRPr lang="en-GB"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_2"/>
          <p:cNvSpPr/>
          <p:nvPr/>
        </p:nvSpPr>
        <p:spPr>
          <a:xfrm>
            <a:off x="251640" y="87480"/>
            <a:ext cx="8711280" cy="64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s-ES" sz="2800" b="1" strike="noStrike" spc="-1">
                <a:solidFill>
                  <a:srgbClr val="FFFFFF"/>
                </a:solidFill>
                <a:latin typeface="Arial "/>
                <a:ea typeface="DejaVu Sans"/>
              </a:rPr>
              <a:t>¿Que son las Radiaciones Ionizantes? </a:t>
            </a:r>
            <a:endParaRPr lang="en-GB" sz="2800" b="0" strike="noStrike" spc="-1">
              <a:latin typeface="Arial"/>
            </a:endParaRPr>
          </a:p>
        </p:txBody>
      </p:sp>
      <p:sp>
        <p:nvSpPr>
          <p:cNvPr id="68" name="Slide Number Placeholder 3_2"/>
          <p:cNvSpPr/>
          <p:nvPr/>
        </p:nvSpPr>
        <p:spPr>
          <a:xfrm>
            <a:off x="8472600" y="4862160"/>
            <a:ext cx="507960" cy="21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DB5F746D-1E73-4DF9-A190-DEB30424E2CD}" type="slidenum">
              <a:rPr lang="en-US" sz="1000" b="0" strike="noStrike" spc="-1">
                <a:solidFill>
                  <a:srgbClr val="FFFFFF"/>
                </a:solidFill>
                <a:latin typeface="Arial"/>
                <a:ea typeface="DejaVu Sans"/>
              </a:rPr>
              <a:t>5</a:t>
            </a:fld>
            <a:endParaRPr lang="en-GB" sz="1000" b="0" strike="noStrike" spc="-1">
              <a:latin typeface="Arial"/>
            </a:endParaRPr>
          </a:p>
        </p:txBody>
      </p:sp>
      <p:sp>
        <p:nvSpPr>
          <p:cNvPr id="69" name="105 Rectángulo"/>
          <p:cNvSpPr/>
          <p:nvPr/>
        </p:nvSpPr>
        <p:spPr>
          <a:xfrm>
            <a:off x="0" y="1261800"/>
            <a:ext cx="4498920" cy="273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1800" b="1" strike="noStrike" spc="-1" dirty="0" smtClean="0">
                <a:solidFill>
                  <a:srgbClr val="FFFFFF"/>
                </a:solidFill>
                <a:latin typeface="Arial"/>
                <a:ea typeface="DejaVu Sans"/>
              </a:rPr>
              <a:t>El blanco fundamental de las radiaciones ionizantes en la células vivas es el ADN. Las radiaciones ionizantes, al incidir en el ADN, puede causar diferentes tipos de efectos. En algunos casos el ADN logra </a:t>
            </a:r>
            <a:r>
              <a:rPr lang="es-ES" sz="1800" b="1" strike="noStrike" spc="-1" dirty="0" err="1" smtClean="0">
                <a:solidFill>
                  <a:srgbClr val="FFFFFF"/>
                </a:solidFill>
                <a:latin typeface="Arial"/>
                <a:ea typeface="DejaVu Sans"/>
              </a:rPr>
              <a:t>autorepararse</a:t>
            </a:r>
            <a:r>
              <a:rPr lang="es-ES" sz="1800" b="1" strike="noStrike" spc="-1" dirty="0" smtClean="0">
                <a:solidFill>
                  <a:srgbClr val="FFFFFF"/>
                </a:solidFill>
                <a:latin typeface="Arial"/>
                <a:ea typeface="DejaVu Sans"/>
              </a:rPr>
              <a:t> correctamente y en otros casos provoca diferentes niveles de daño.</a:t>
            </a:r>
            <a:endParaRPr lang="es-ES" sz="1800" b="0" strike="noStrike" spc="-1" dirty="0" smtClean="0">
              <a:latin typeface="Arial"/>
            </a:endParaRPr>
          </a:p>
          <a:p>
            <a:pPr>
              <a:lnSpc>
                <a:spcPct val="100000"/>
              </a:lnSpc>
            </a:pPr>
            <a:endParaRPr lang="es-ES" sz="1800" b="0" strike="noStrike" spc="-1" dirty="0" smtClean="0">
              <a:latin typeface="Arial"/>
            </a:endParaRPr>
          </a:p>
          <a:p>
            <a:pPr>
              <a:lnSpc>
                <a:spcPct val="100000"/>
              </a:lnSpc>
            </a:pPr>
            <a:endParaRPr lang="es-ES" sz="1800" b="0" strike="noStrike" spc="-1" dirty="0">
              <a:latin typeface="Arial"/>
            </a:endParaRPr>
          </a:p>
        </p:txBody>
      </p:sp>
      <p:sp>
        <p:nvSpPr>
          <p:cNvPr id="70" name="106 Rectángulo"/>
          <p:cNvSpPr/>
          <p:nvPr/>
        </p:nvSpPr>
        <p:spPr>
          <a:xfrm>
            <a:off x="4497840" y="4320000"/>
            <a:ext cx="179280" cy="344880"/>
          </a:xfrm>
          <a:prstGeom prst="rect">
            <a:avLst/>
          </a:prstGeom>
          <a:noFill/>
          <a:ln w="0">
            <a:noFill/>
          </a:ln>
        </p:spPr>
        <p:style>
          <a:lnRef idx="0">
            <a:scrgbClr r="0" g="0" b="0"/>
          </a:lnRef>
          <a:fillRef idx="0">
            <a:scrgbClr r="0" g="0" b="0"/>
          </a:fillRef>
          <a:effectRef idx="0">
            <a:scrgbClr r="0" g="0" b="0"/>
          </a:effectRef>
          <a:fontRef idx="minor"/>
        </p:style>
      </p:sp>
      <p:pic>
        <p:nvPicPr>
          <p:cNvPr id="71" name="107 Imagen"/>
          <p:cNvPicPr/>
          <p:nvPr/>
        </p:nvPicPr>
        <p:blipFill>
          <a:blip r:embed="rId2"/>
          <a:srcRect l="25478" t="21417" r="27305" b="22611"/>
          <a:stretch/>
        </p:blipFill>
        <p:spPr>
          <a:xfrm>
            <a:off x="4680360" y="1260000"/>
            <a:ext cx="4318200" cy="28782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_1"/>
          <p:cNvSpPr/>
          <p:nvPr/>
        </p:nvSpPr>
        <p:spPr>
          <a:xfrm>
            <a:off x="251640" y="87480"/>
            <a:ext cx="8711280" cy="64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Radiaciones provocadas por ondas electromagnéticas </a:t>
            </a:r>
            <a:endParaRPr lang="en-GB" sz="2800" b="0" strike="noStrike" spc="-1">
              <a:latin typeface="Arial"/>
            </a:endParaRPr>
          </a:p>
        </p:txBody>
      </p:sp>
      <p:sp>
        <p:nvSpPr>
          <p:cNvPr id="73" name="Slide Number Placeholder 3_1"/>
          <p:cNvSpPr/>
          <p:nvPr/>
        </p:nvSpPr>
        <p:spPr>
          <a:xfrm>
            <a:off x="8472600" y="4862160"/>
            <a:ext cx="507960" cy="21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FB480814-18A2-40D4-B1D7-67E23177BDF4}" type="slidenum">
              <a:rPr lang="en-US" sz="1000" b="0" strike="noStrike" spc="-1">
                <a:solidFill>
                  <a:srgbClr val="FFFFFF"/>
                </a:solidFill>
                <a:latin typeface="Arial"/>
                <a:ea typeface="DejaVu Sans"/>
              </a:rPr>
              <a:t>6</a:t>
            </a:fld>
            <a:endParaRPr lang="en-GB" sz="1000" b="0" strike="noStrike" spc="-1">
              <a:latin typeface="Arial"/>
            </a:endParaRPr>
          </a:p>
        </p:txBody>
      </p:sp>
      <p:sp>
        <p:nvSpPr>
          <p:cNvPr id="74" name="110 Rectángulo"/>
          <p:cNvSpPr/>
          <p:nvPr/>
        </p:nvSpPr>
        <p:spPr>
          <a:xfrm>
            <a:off x="0" y="973800"/>
            <a:ext cx="4426920" cy="352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1700" b="1" strike="noStrike" spc="-1" dirty="0" smtClean="0">
                <a:solidFill>
                  <a:srgbClr val="FFFFFF"/>
                </a:solidFill>
                <a:latin typeface="Arial"/>
                <a:ea typeface="DejaVu Sans"/>
              </a:rPr>
              <a:t>En física, la radiación electromagnética consiste en ondas del campo electromagnético, que se propagan a través del espacio y transportan energía.</a:t>
            </a:r>
            <a:endParaRPr lang="es-ES" sz="1700" b="0" strike="noStrike" spc="-1" dirty="0" smtClean="0">
              <a:latin typeface="Arial"/>
            </a:endParaRPr>
          </a:p>
          <a:p>
            <a:pPr>
              <a:lnSpc>
                <a:spcPct val="100000"/>
              </a:lnSpc>
            </a:pPr>
            <a:endParaRPr lang="es-ES" sz="1700" b="0" strike="noStrike" spc="-1" dirty="0" smtClean="0">
              <a:latin typeface="Arial"/>
            </a:endParaRPr>
          </a:p>
          <a:p>
            <a:pPr>
              <a:lnSpc>
                <a:spcPct val="100000"/>
              </a:lnSpc>
            </a:pPr>
            <a:r>
              <a:rPr lang="es-ES" sz="1700" b="1" strike="noStrike" spc="-1" dirty="0" smtClean="0">
                <a:solidFill>
                  <a:srgbClr val="FFFFFF"/>
                </a:solidFill>
                <a:latin typeface="Arial"/>
                <a:ea typeface="DejaVu Sans"/>
              </a:rPr>
              <a:t>En la medida que aumenta la energía disminuye la longitud de onda y aumenta la frecuencia.</a:t>
            </a:r>
            <a:endParaRPr lang="es-ES" sz="1700" b="0" strike="noStrike" spc="-1" dirty="0" smtClean="0">
              <a:latin typeface="Arial"/>
            </a:endParaRPr>
          </a:p>
          <a:p>
            <a:pPr>
              <a:lnSpc>
                <a:spcPct val="100000"/>
              </a:lnSpc>
            </a:pPr>
            <a:endParaRPr lang="es-ES" sz="1700" b="0" strike="noStrike" spc="-1" dirty="0" smtClean="0">
              <a:latin typeface="Arial"/>
            </a:endParaRPr>
          </a:p>
          <a:p>
            <a:pPr>
              <a:lnSpc>
                <a:spcPct val="100000"/>
              </a:lnSpc>
            </a:pPr>
            <a:r>
              <a:rPr lang="es-ES" sz="1700" b="1" strike="noStrike" spc="-1" dirty="0" smtClean="0">
                <a:solidFill>
                  <a:srgbClr val="FFFFFF"/>
                </a:solidFill>
                <a:latin typeface="Arial"/>
                <a:ea typeface="DejaVu Sans"/>
              </a:rPr>
              <a:t>Las Radiaciones ionizantes se ubican en la zona de energías mayores a la luz ultravioleta e incluyen los Rayos X y los Rayos Gamma.</a:t>
            </a:r>
            <a:endParaRPr lang="es-ES" sz="1700" b="0" strike="noStrike" spc="-1" dirty="0">
              <a:latin typeface="Arial"/>
            </a:endParaRPr>
          </a:p>
        </p:txBody>
      </p:sp>
      <p:sp>
        <p:nvSpPr>
          <p:cNvPr id="75" name="111 Rectángulo"/>
          <p:cNvSpPr/>
          <p:nvPr/>
        </p:nvSpPr>
        <p:spPr>
          <a:xfrm>
            <a:off x="4497840" y="4320000"/>
            <a:ext cx="179280" cy="344880"/>
          </a:xfrm>
          <a:prstGeom prst="rect">
            <a:avLst/>
          </a:prstGeom>
          <a:noFill/>
          <a:ln w="0">
            <a:noFill/>
          </a:ln>
        </p:spPr>
        <p:style>
          <a:lnRef idx="0">
            <a:scrgbClr r="0" g="0" b="0"/>
          </a:lnRef>
          <a:fillRef idx="0">
            <a:scrgbClr r="0" g="0" b="0"/>
          </a:fillRef>
          <a:effectRef idx="0">
            <a:scrgbClr r="0" g="0" b="0"/>
          </a:effectRef>
          <a:fontRef idx="minor"/>
        </p:style>
      </p:sp>
      <p:pic>
        <p:nvPicPr>
          <p:cNvPr id="76" name="112 Imagen"/>
          <p:cNvPicPr/>
          <p:nvPr/>
        </p:nvPicPr>
        <p:blipFill>
          <a:blip r:embed="rId2"/>
          <a:srcRect l="25478" t="24917" r="45030" b="29610"/>
          <a:stretch/>
        </p:blipFill>
        <p:spPr>
          <a:xfrm>
            <a:off x="4428000" y="769320"/>
            <a:ext cx="4705920" cy="4078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1_3"/>
          <p:cNvSpPr/>
          <p:nvPr/>
        </p:nvSpPr>
        <p:spPr>
          <a:xfrm>
            <a:off x="251640" y="87480"/>
            <a:ext cx="8711280" cy="64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s-ES" sz="2800" b="1" strike="noStrike" spc="-1">
                <a:solidFill>
                  <a:srgbClr val="FFFFFF"/>
                </a:solidFill>
                <a:latin typeface="Arial "/>
                <a:ea typeface="DejaVu Sans"/>
              </a:rPr>
              <a:t>Radiaciones de partículas </a:t>
            </a:r>
            <a:endParaRPr lang="en-GB" sz="2800" b="0" strike="noStrike" spc="-1">
              <a:latin typeface="Arial"/>
            </a:endParaRPr>
          </a:p>
        </p:txBody>
      </p:sp>
      <p:sp>
        <p:nvSpPr>
          <p:cNvPr id="78" name="Slide Number Placeholder 3_3"/>
          <p:cNvSpPr/>
          <p:nvPr/>
        </p:nvSpPr>
        <p:spPr>
          <a:xfrm>
            <a:off x="8472600" y="4862160"/>
            <a:ext cx="507960" cy="21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51A872D4-5E92-4E8F-BC72-BC1FCDFB93FC}" type="slidenum">
              <a:rPr lang="en-US" sz="1000" b="0" strike="noStrike" spc="-1">
                <a:solidFill>
                  <a:srgbClr val="FFFFFF"/>
                </a:solidFill>
                <a:latin typeface="Arial"/>
                <a:ea typeface="DejaVu Sans"/>
              </a:rPr>
              <a:t>7</a:t>
            </a:fld>
            <a:endParaRPr lang="en-GB" sz="1000" b="0" strike="noStrike" spc="-1">
              <a:latin typeface="Arial"/>
            </a:endParaRPr>
          </a:p>
        </p:txBody>
      </p:sp>
      <p:sp>
        <p:nvSpPr>
          <p:cNvPr id="79" name="115 Rectángulo"/>
          <p:cNvSpPr/>
          <p:nvPr/>
        </p:nvSpPr>
        <p:spPr>
          <a:xfrm>
            <a:off x="0" y="973800"/>
            <a:ext cx="6118920" cy="136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1700" b="1" strike="noStrike" spc="-1" dirty="0" smtClean="0">
                <a:solidFill>
                  <a:srgbClr val="FFFFFF"/>
                </a:solidFill>
                <a:latin typeface="Arial"/>
                <a:ea typeface="DejaVu Sans"/>
              </a:rPr>
              <a:t>La radiación de partículas es la transmisión de energía por medio de partículas subatómicas​ moviéndose a gran velocidad. Proviene de átomos inestables sometidos a la desintegración radiactiva o puede ser producida por máquinas generadoras de partículas.</a:t>
            </a:r>
            <a:endParaRPr lang="es-ES" sz="1700" b="0" strike="noStrike" spc="-1" dirty="0" smtClean="0">
              <a:latin typeface="Arial"/>
            </a:endParaRPr>
          </a:p>
          <a:p>
            <a:pPr>
              <a:lnSpc>
                <a:spcPct val="100000"/>
              </a:lnSpc>
            </a:pPr>
            <a:endParaRPr lang="es-ES" sz="1700" b="0" strike="noStrike" spc="-1" dirty="0" smtClean="0">
              <a:latin typeface="Arial"/>
            </a:endParaRPr>
          </a:p>
          <a:p>
            <a:pPr>
              <a:lnSpc>
                <a:spcPct val="100000"/>
              </a:lnSpc>
            </a:pPr>
            <a:endParaRPr lang="es-ES" sz="1700" b="0" strike="noStrike" spc="-1" dirty="0">
              <a:latin typeface="Arial"/>
            </a:endParaRPr>
          </a:p>
        </p:txBody>
      </p:sp>
      <p:sp>
        <p:nvSpPr>
          <p:cNvPr id="80" name="116 Rectángulo"/>
          <p:cNvSpPr/>
          <p:nvPr/>
        </p:nvSpPr>
        <p:spPr>
          <a:xfrm>
            <a:off x="4497840" y="4320000"/>
            <a:ext cx="179280" cy="344880"/>
          </a:xfrm>
          <a:prstGeom prst="rect">
            <a:avLst/>
          </a:prstGeom>
          <a:noFill/>
          <a:ln w="0">
            <a:noFill/>
          </a:ln>
        </p:spPr>
        <p:style>
          <a:lnRef idx="0">
            <a:scrgbClr r="0" g="0" b="0"/>
          </a:lnRef>
          <a:fillRef idx="0">
            <a:scrgbClr r="0" g="0" b="0"/>
          </a:fillRef>
          <a:effectRef idx="0">
            <a:scrgbClr r="0" g="0" b="0"/>
          </a:effectRef>
          <a:fontRef idx="minor"/>
        </p:style>
      </p:sp>
      <p:pic>
        <p:nvPicPr>
          <p:cNvPr id="81" name="117 Imagen"/>
          <p:cNvPicPr/>
          <p:nvPr/>
        </p:nvPicPr>
        <p:blipFill>
          <a:blip r:embed="rId2"/>
          <a:srcRect l="35224" t="55738" r="45122" b="12661"/>
          <a:stretch/>
        </p:blipFill>
        <p:spPr>
          <a:xfrm>
            <a:off x="6120360" y="893520"/>
            <a:ext cx="1798560" cy="1625040"/>
          </a:xfrm>
          <a:prstGeom prst="rect">
            <a:avLst/>
          </a:prstGeom>
          <a:ln w="0">
            <a:noFill/>
          </a:ln>
        </p:spPr>
      </p:pic>
      <p:sp>
        <p:nvSpPr>
          <p:cNvPr id="82" name="118 Rectángulo"/>
          <p:cNvSpPr/>
          <p:nvPr/>
        </p:nvSpPr>
        <p:spPr>
          <a:xfrm>
            <a:off x="0" y="2574000"/>
            <a:ext cx="8998920" cy="20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1800" b="0" strike="noStrike" spc="-1" dirty="0" smtClean="0">
                <a:solidFill>
                  <a:srgbClr val="FFFFFF"/>
                </a:solidFill>
                <a:latin typeface="Arial"/>
                <a:ea typeface="DejaVu Sans"/>
              </a:rPr>
              <a:t>Toda la materia está formada por pequeñas unidades denominadas átomos. Cada átomo tiene un núcleo, alrededor del cual, se encuentran los electrones formando órbitas. El núcleo contiene neutrones y protones. </a:t>
            </a:r>
            <a:endParaRPr lang="es-ES" sz="1800" b="0" strike="noStrike" spc="-1" dirty="0" smtClean="0">
              <a:latin typeface="Arial"/>
            </a:endParaRPr>
          </a:p>
          <a:p>
            <a:pPr>
              <a:lnSpc>
                <a:spcPct val="100000"/>
              </a:lnSpc>
            </a:pPr>
            <a:endParaRPr lang="es-ES" sz="1800" b="0" strike="noStrike" spc="-1" dirty="0" smtClean="0">
              <a:latin typeface="Arial"/>
            </a:endParaRPr>
          </a:p>
          <a:p>
            <a:pPr>
              <a:lnSpc>
                <a:spcPct val="100000"/>
              </a:lnSpc>
            </a:pPr>
            <a:r>
              <a:rPr lang="es-ES" sz="1800" b="0" strike="noStrike" spc="-1" dirty="0" smtClean="0">
                <a:solidFill>
                  <a:srgbClr val="FFFFFF"/>
                </a:solidFill>
                <a:latin typeface="Arial"/>
                <a:ea typeface="DejaVu Sans"/>
              </a:rPr>
              <a:t>En condiciones normales el átomo es eléctricamente neutro, ya que la carga eléctrica negativa que aportan los electrones de su envoltura es compensada con igual cantidad de cargas positivas de los protones en el núcleo</a:t>
            </a:r>
            <a:endParaRPr lang="es-ES" sz="1800" b="0" strike="noStrike" spc="-1" dirty="0">
              <a:latin typeface="Arial"/>
            </a:endParaRPr>
          </a:p>
        </p:txBody>
      </p:sp>
      <p:sp>
        <p:nvSpPr>
          <p:cNvPr id="83" name="119 Rectángulo"/>
          <p:cNvSpPr/>
          <p:nvPr/>
        </p:nvSpPr>
        <p:spPr>
          <a:xfrm>
            <a:off x="6120000" y="540000"/>
            <a:ext cx="1978920" cy="27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300" b="0" strike="noStrike" spc="-1">
                <a:solidFill>
                  <a:srgbClr val="FFFFFF"/>
                </a:solidFill>
                <a:latin typeface="Arial"/>
                <a:ea typeface="DejaVu Sans"/>
              </a:rPr>
              <a:t>Átomo: Modelo de Bohr</a:t>
            </a:r>
            <a:endParaRPr lang="en-GB" sz="1300" b="0" strike="noStrike" spc="-1">
              <a:latin typeface="Arial"/>
            </a:endParaRPr>
          </a:p>
        </p:txBody>
      </p:sp>
      <p:sp>
        <p:nvSpPr>
          <p:cNvPr id="84" name="120 Rectángulo"/>
          <p:cNvSpPr/>
          <p:nvPr/>
        </p:nvSpPr>
        <p:spPr>
          <a:xfrm>
            <a:off x="7920000" y="1080360"/>
            <a:ext cx="115092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300" b="0" strike="noStrike" spc="-1">
                <a:solidFill>
                  <a:srgbClr val="FFFFFF"/>
                </a:solidFill>
                <a:latin typeface="Arial"/>
                <a:ea typeface="DejaVu Sans"/>
              </a:rPr>
              <a:t>Átomo de Oxígeno 16</a:t>
            </a:r>
            <a:endParaRPr lang="en-GB" sz="13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1_4"/>
          <p:cNvSpPr/>
          <p:nvPr/>
        </p:nvSpPr>
        <p:spPr>
          <a:xfrm>
            <a:off x="251640" y="87480"/>
            <a:ext cx="8711280" cy="64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s-ES" sz="2800" b="1" strike="noStrike" spc="-1">
                <a:solidFill>
                  <a:srgbClr val="FFFFFF"/>
                </a:solidFill>
                <a:latin typeface="Arial "/>
                <a:ea typeface="DejaVu Sans"/>
              </a:rPr>
              <a:t>Radiaciones de partículas </a:t>
            </a:r>
            <a:endParaRPr lang="en-GB" sz="2800" b="0" strike="noStrike" spc="-1">
              <a:latin typeface="Arial"/>
            </a:endParaRPr>
          </a:p>
        </p:txBody>
      </p:sp>
      <p:sp>
        <p:nvSpPr>
          <p:cNvPr id="86" name="Slide Number Placeholder 3_4"/>
          <p:cNvSpPr/>
          <p:nvPr/>
        </p:nvSpPr>
        <p:spPr>
          <a:xfrm>
            <a:off x="8472600" y="4862160"/>
            <a:ext cx="507960" cy="21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F7716DDF-4ACF-4D92-B939-54F9A06F56C5}" type="slidenum">
              <a:rPr lang="en-US" sz="1000" b="0" strike="noStrike" spc="-1">
                <a:solidFill>
                  <a:srgbClr val="FFFFFF"/>
                </a:solidFill>
                <a:latin typeface="Arial"/>
                <a:ea typeface="DejaVu Sans"/>
              </a:rPr>
              <a:t>8</a:t>
            </a:fld>
            <a:endParaRPr lang="en-GB" sz="1000" b="0" strike="noStrike" spc="-1">
              <a:latin typeface="Arial"/>
            </a:endParaRPr>
          </a:p>
        </p:txBody>
      </p:sp>
      <p:sp>
        <p:nvSpPr>
          <p:cNvPr id="87" name="123 Rectángulo"/>
          <p:cNvSpPr/>
          <p:nvPr/>
        </p:nvSpPr>
        <p:spPr>
          <a:xfrm>
            <a:off x="0" y="973800"/>
            <a:ext cx="6118920" cy="136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88" name="124 Rectángulo"/>
          <p:cNvSpPr/>
          <p:nvPr/>
        </p:nvSpPr>
        <p:spPr>
          <a:xfrm>
            <a:off x="4497840" y="4320000"/>
            <a:ext cx="179280" cy="344880"/>
          </a:xfrm>
          <a:prstGeom prst="rect">
            <a:avLst/>
          </a:prstGeom>
          <a:noFill/>
          <a:ln w="0">
            <a:noFill/>
          </a:ln>
        </p:spPr>
        <p:style>
          <a:lnRef idx="0">
            <a:scrgbClr r="0" g="0" b="0"/>
          </a:lnRef>
          <a:fillRef idx="0">
            <a:scrgbClr r="0" g="0" b="0"/>
          </a:fillRef>
          <a:effectRef idx="0">
            <a:scrgbClr r="0" g="0" b="0"/>
          </a:effectRef>
          <a:fontRef idx="minor"/>
        </p:style>
      </p:sp>
      <p:pic>
        <p:nvPicPr>
          <p:cNvPr id="89" name="125 Imagen"/>
          <p:cNvPicPr/>
          <p:nvPr/>
        </p:nvPicPr>
        <p:blipFill>
          <a:blip r:embed="rId2"/>
          <a:srcRect l="35224" t="55738" r="45122" b="12661"/>
          <a:stretch/>
        </p:blipFill>
        <p:spPr>
          <a:xfrm>
            <a:off x="5760000" y="572400"/>
            <a:ext cx="1798560" cy="1625040"/>
          </a:xfrm>
          <a:prstGeom prst="rect">
            <a:avLst/>
          </a:prstGeom>
          <a:ln w="0">
            <a:noFill/>
          </a:ln>
        </p:spPr>
      </p:pic>
      <p:sp>
        <p:nvSpPr>
          <p:cNvPr id="90" name="126 Rectángulo"/>
          <p:cNvSpPr/>
          <p:nvPr/>
        </p:nvSpPr>
        <p:spPr>
          <a:xfrm>
            <a:off x="6840" y="2232000"/>
            <a:ext cx="9178920" cy="279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1600" b="1" strike="noStrike" spc="-1" dirty="0" err="1" smtClean="0">
                <a:solidFill>
                  <a:srgbClr val="FFFFFF"/>
                </a:solidFill>
                <a:latin typeface="Arial"/>
                <a:ea typeface="DejaVu Sans"/>
              </a:rPr>
              <a:t>Nucleidos</a:t>
            </a:r>
            <a:r>
              <a:rPr lang="es-ES" sz="1600" b="1" strike="noStrike" spc="-1" dirty="0" smtClean="0">
                <a:solidFill>
                  <a:srgbClr val="FFFFFF"/>
                </a:solidFill>
                <a:latin typeface="Arial"/>
                <a:ea typeface="DejaVu Sans"/>
              </a:rPr>
              <a:t>,</a:t>
            </a:r>
            <a:r>
              <a:rPr lang="es-ES" sz="1600" b="0" strike="noStrike" spc="-1" dirty="0" smtClean="0">
                <a:solidFill>
                  <a:srgbClr val="FFFFFF"/>
                </a:solidFill>
                <a:latin typeface="Arial"/>
                <a:ea typeface="DejaVu Sans"/>
              </a:rPr>
              <a:t> son los núcleos que tienen un determinado número atómico (Z) y número másico (A). </a:t>
            </a:r>
            <a:endParaRPr lang="es-ES" sz="1600" b="0" strike="noStrike" spc="-1" dirty="0" smtClean="0">
              <a:latin typeface="Arial"/>
            </a:endParaRPr>
          </a:p>
          <a:p>
            <a:pPr>
              <a:lnSpc>
                <a:spcPct val="100000"/>
              </a:lnSpc>
            </a:pPr>
            <a:endParaRPr lang="es-ES" sz="1600" b="0" strike="noStrike" spc="-1" dirty="0" smtClean="0">
              <a:latin typeface="Arial"/>
            </a:endParaRPr>
          </a:p>
          <a:p>
            <a:pPr>
              <a:lnSpc>
                <a:spcPct val="100000"/>
              </a:lnSpc>
            </a:pPr>
            <a:r>
              <a:rPr lang="es-ES" sz="1600" b="1" strike="noStrike" spc="-1" dirty="0" smtClean="0">
                <a:solidFill>
                  <a:srgbClr val="FFFFFF"/>
                </a:solidFill>
                <a:latin typeface="Arial"/>
                <a:ea typeface="DejaVu Sans"/>
              </a:rPr>
              <a:t>Isótopos,</a:t>
            </a:r>
            <a:r>
              <a:rPr lang="es-ES" sz="1600" b="0" strike="noStrike" spc="-1" dirty="0" smtClean="0">
                <a:solidFill>
                  <a:srgbClr val="FFFFFF"/>
                </a:solidFill>
                <a:latin typeface="Arial"/>
                <a:ea typeface="DejaVu Sans"/>
              </a:rPr>
              <a:t> son los átomos que tienen igual número atómico (Z) y diferente número másico (A). Se les nombra referenciando el número másico (ejemplo O-16, O-15, O-11). Se caracterizan por tener un comportamiento químico similar.</a:t>
            </a:r>
            <a:endParaRPr lang="es-ES" sz="1600" b="0" strike="noStrike" spc="-1" dirty="0" smtClean="0">
              <a:latin typeface="Arial"/>
            </a:endParaRPr>
          </a:p>
          <a:p>
            <a:pPr>
              <a:lnSpc>
                <a:spcPct val="100000"/>
              </a:lnSpc>
            </a:pPr>
            <a:endParaRPr lang="es-ES" sz="1600" b="0" strike="noStrike" spc="-1" dirty="0" smtClean="0">
              <a:latin typeface="Arial"/>
            </a:endParaRPr>
          </a:p>
          <a:p>
            <a:pPr>
              <a:lnSpc>
                <a:spcPct val="100000"/>
              </a:lnSpc>
            </a:pPr>
            <a:endParaRPr lang="es-ES" sz="1600" b="0" strike="noStrike" spc="-1" dirty="0">
              <a:latin typeface="Arial"/>
            </a:endParaRPr>
          </a:p>
        </p:txBody>
      </p:sp>
      <p:sp>
        <p:nvSpPr>
          <p:cNvPr id="91" name="127 Rectángulo"/>
          <p:cNvSpPr/>
          <p:nvPr/>
        </p:nvSpPr>
        <p:spPr>
          <a:xfrm>
            <a:off x="5760000" y="193320"/>
            <a:ext cx="1978920" cy="27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1300" b="0" strike="noStrike" spc="-1">
                <a:solidFill>
                  <a:srgbClr val="FFFFFF"/>
                </a:solidFill>
                <a:latin typeface="Arial"/>
                <a:ea typeface="DejaVu Sans"/>
              </a:rPr>
              <a:t>Átomo: Modelo de Bohr</a:t>
            </a:r>
            <a:endParaRPr lang="en-GB" sz="1300" b="0" strike="noStrike" spc="-1">
              <a:latin typeface="Arial"/>
            </a:endParaRPr>
          </a:p>
        </p:txBody>
      </p:sp>
      <p:sp>
        <p:nvSpPr>
          <p:cNvPr id="92" name="128 Rectángulo"/>
          <p:cNvSpPr/>
          <p:nvPr/>
        </p:nvSpPr>
        <p:spPr>
          <a:xfrm>
            <a:off x="7740000" y="1008360"/>
            <a:ext cx="133092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300" b="0" strike="noStrike" spc="-1">
                <a:solidFill>
                  <a:srgbClr val="FFFFFF"/>
                </a:solidFill>
                <a:latin typeface="Arial"/>
                <a:ea typeface="DejaVu Sans"/>
              </a:rPr>
              <a:t>Átomo de Oxígeno 16</a:t>
            </a:r>
            <a:endParaRPr lang="en-GB" sz="1300" b="0" strike="noStrike" spc="-1">
              <a:latin typeface="Arial"/>
            </a:endParaRPr>
          </a:p>
        </p:txBody>
      </p:sp>
      <p:pic>
        <p:nvPicPr>
          <p:cNvPr id="93" name="129 Imagen"/>
          <p:cNvPicPr/>
          <p:nvPr/>
        </p:nvPicPr>
        <p:blipFill>
          <a:blip r:embed="rId3"/>
          <a:srcRect l="35224" t="40990" r="27402" b="48546"/>
          <a:stretch/>
        </p:blipFill>
        <p:spPr>
          <a:xfrm>
            <a:off x="540000" y="734760"/>
            <a:ext cx="4331520" cy="682560"/>
          </a:xfrm>
          <a:prstGeom prst="rect">
            <a:avLst/>
          </a:prstGeom>
          <a:ln w="0">
            <a:noFill/>
          </a:ln>
        </p:spPr>
      </p:pic>
      <p:sp>
        <p:nvSpPr>
          <p:cNvPr id="94" name="130 Rectángulo"/>
          <p:cNvSpPr/>
          <p:nvPr/>
        </p:nvSpPr>
        <p:spPr>
          <a:xfrm>
            <a:off x="540000" y="1481760"/>
            <a:ext cx="4678920" cy="85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600" b="0" strike="noStrike" spc="-1">
                <a:solidFill>
                  <a:srgbClr val="FFFFFF"/>
                </a:solidFill>
                <a:latin typeface="Arial"/>
                <a:ea typeface="DejaVu Sans"/>
              </a:rPr>
              <a:t>A = 16</a:t>
            </a:r>
            <a:endParaRPr lang="en-GB" sz="1600" b="0" strike="noStrike" spc="-1">
              <a:latin typeface="Arial"/>
            </a:endParaRPr>
          </a:p>
          <a:p>
            <a:pPr>
              <a:lnSpc>
                <a:spcPct val="100000"/>
              </a:lnSpc>
            </a:pPr>
            <a:r>
              <a:rPr lang="en-GB" sz="1600" b="0" strike="noStrike" spc="-1">
                <a:solidFill>
                  <a:srgbClr val="FFFFFF"/>
                </a:solidFill>
                <a:latin typeface="Arial"/>
                <a:ea typeface="DejaVu Sans"/>
              </a:rPr>
              <a:t>X = O (oxígeno)</a:t>
            </a:r>
            <a:endParaRPr lang="en-GB" sz="1600" b="0" strike="noStrike" spc="-1">
              <a:latin typeface="Arial"/>
            </a:endParaRPr>
          </a:p>
          <a:p>
            <a:pPr>
              <a:lnSpc>
                <a:spcPct val="100000"/>
              </a:lnSpc>
            </a:pPr>
            <a:r>
              <a:rPr lang="en-GB" sz="1600" b="0" strike="noStrike" spc="-1">
                <a:solidFill>
                  <a:srgbClr val="FFFFFF"/>
                </a:solidFill>
                <a:latin typeface="Arial"/>
                <a:ea typeface="DejaVu Sans"/>
              </a:rPr>
              <a:t>Z = 8</a:t>
            </a:r>
            <a:endParaRPr lang="en-GB"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1_5"/>
          <p:cNvSpPr/>
          <p:nvPr/>
        </p:nvSpPr>
        <p:spPr>
          <a:xfrm>
            <a:off x="251640" y="87480"/>
            <a:ext cx="8711280" cy="64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s-ES" sz="2800" b="1" strike="noStrike" spc="-1">
                <a:solidFill>
                  <a:srgbClr val="FFFFFF"/>
                </a:solidFill>
                <a:latin typeface="Arial "/>
                <a:ea typeface="DejaVu Sans"/>
              </a:rPr>
              <a:t>Radiaciones de partículas </a:t>
            </a:r>
            <a:endParaRPr lang="en-GB" sz="2800" b="0" strike="noStrike" spc="-1">
              <a:latin typeface="Arial"/>
            </a:endParaRPr>
          </a:p>
        </p:txBody>
      </p:sp>
      <p:sp>
        <p:nvSpPr>
          <p:cNvPr id="96" name="Slide Number Placeholder 3_5"/>
          <p:cNvSpPr/>
          <p:nvPr/>
        </p:nvSpPr>
        <p:spPr>
          <a:xfrm>
            <a:off x="8472600" y="4862160"/>
            <a:ext cx="507960" cy="21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B0EEE303-010A-4D8B-B31D-D0ED3428F323}" type="slidenum">
              <a:rPr lang="en-US" sz="1000" b="0" strike="noStrike" spc="-1">
                <a:solidFill>
                  <a:srgbClr val="FFFFFF"/>
                </a:solidFill>
                <a:latin typeface="Arial"/>
                <a:ea typeface="DejaVu Sans"/>
              </a:rPr>
              <a:t>9</a:t>
            </a:fld>
            <a:endParaRPr lang="en-GB" sz="1000" b="0" strike="noStrike" spc="-1">
              <a:latin typeface="Arial"/>
            </a:endParaRPr>
          </a:p>
        </p:txBody>
      </p:sp>
      <p:sp>
        <p:nvSpPr>
          <p:cNvPr id="97" name="133 Rectángulo"/>
          <p:cNvSpPr/>
          <p:nvPr/>
        </p:nvSpPr>
        <p:spPr>
          <a:xfrm>
            <a:off x="0" y="973800"/>
            <a:ext cx="6118920" cy="136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98" name="134 Rectángulo"/>
          <p:cNvSpPr/>
          <p:nvPr/>
        </p:nvSpPr>
        <p:spPr>
          <a:xfrm>
            <a:off x="4497840" y="4320000"/>
            <a:ext cx="179280" cy="344880"/>
          </a:xfrm>
          <a:prstGeom prst="rect">
            <a:avLst/>
          </a:prstGeom>
          <a:noFill/>
          <a:ln w="0">
            <a:noFill/>
          </a:ln>
        </p:spPr>
        <p:style>
          <a:lnRef idx="0">
            <a:scrgbClr r="0" g="0" b="0"/>
          </a:lnRef>
          <a:fillRef idx="0">
            <a:scrgbClr r="0" g="0" b="0"/>
          </a:fillRef>
          <a:effectRef idx="0">
            <a:scrgbClr r="0" g="0" b="0"/>
          </a:effectRef>
          <a:fontRef idx="minor"/>
        </p:style>
      </p:sp>
      <p:pic>
        <p:nvPicPr>
          <p:cNvPr id="99" name="135 Imagen"/>
          <p:cNvPicPr/>
          <p:nvPr/>
        </p:nvPicPr>
        <p:blipFill>
          <a:blip r:embed="rId2"/>
          <a:srcRect l="35224" t="55738" r="45122" b="12661"/>
          <a:stretch/>
        </p:blipFill>
        <p:spPr>
          <a:xfrm>
            <a:off x="5760000" y="572400"/>
            <a:ext cx="1798560" cy="1625040"/>
          </a:xfrm>
          <a:prstGeom prst="rect">
            <a:avLst/>
          </a:prstGeom>
          <a:ln w="0">
            <a:noFill/>
          </a:ln>
        </p:spPr>
      </p:pic>
      <p:sp>
        <p:nvSpPr>
          <p:cNvPr id="100" name="136 Rectángulo"/>
          <p:cNvSpPr/>
          <p:nvPr/>
        </p:nvSpPr>
        <p:spPr>
          <a:xfrm>
            <a:off x="6840" y="2232000"/>
            <a:ext cx="9178920" cy="279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s-ES" sz="1800" b="0" strike="noStrike" spc="-1" dirty="0" smtClean="0">
              <a:latin typeface="Arial"/>
            </a:endParaRPr>
          </a:p>
          <a:p>
            <a:pPr>
              <a:lnSpc>
                <a:spcPct val="100000"/>
              </a:lnSpc>
            </a:pPr>
            <a:r>
              <a:rPr lang="es-ES" sz="1600" b="0" strike="noStrike" spc="-1" dirty="0" smtClean="0">
                <a:solidFill>
                  <a:srgbClr val="FFFFFF"/>
                </a:solidFill>
                <a:latin typeface="Arial"/>
                <a:ea typeface="DejaVu Sans"/>
              </a:rPr>
              <a:t>En  la naturaleza existen algunos </a:t>
            </a:r>
            <a:r>
              <a:rPr lang="es-ES" sz="1600" b="0" strike="noStrike" spc="-1" dirty="0" err="1" smtClean="0">
                <a:solidFill>
                  <a:srgbClr val="FFFFFF"/>
                </a:solidFill>
                <a:latin typeface="Arial"/>
                <a:ea typeface="DejaVu Sans"/>
              </a:rPr>
              <a:t>nucleidos</a:t>
            </a:r>
            <a:r>
              <a:rPr lang="es-ES" sz="1600" b="0" strike="noStrike" spc="-1" dirty="0" smtClean="0">
                <a:solidFill>
                  <a:srgbClr val="FFFFFF"/>
                </a:solidFill>
                <a:latin typeface="Arial"/>
                <a:ea typeface="DejaVu Sans"/>
              </a:rPr>
              <a:t> que son inestables y se </a:t>
            </a:r>
            <a:r>
              <a:rPr lang="es-ES" sz="1600" b="0" strike="noStrike" spc="-1" dirty="0" err="1" smtClean="0">
                <a:solidFill>
                  <a:srgbClr val="FFFFFF"/>
                </a:solidFill>
                <a:latin typeface="Arial"/>
                <a:ea typeface="DejaVu Sans"/>
              </a:rPr>
              <a:t>desintengran</a:t>
            </a:r>
            <a:r>
              <a:rPr lang="es-ES" sz="1600" b="0" strike="noStrike" spc="-1" dirty="0" smtClean="0">
                <a:solidFill>
                  <a:srgbClr val="FFFFFF"/>
                </a:solidFill>
                <a:latin typeface="Arial"/>
                <a:ea typeface="DejaVu Sans"/>
              </a:rPr>
              <a:t> dando lugar a otros </a:t>
            </a:r>
            <a:r>
              <a:rPr lang="es-ES" sz="1600" b="0" strike="noStrike" spc="-1" dirty="0" err="1" smtClean="0">
                <a:solidFill>
                  <a:srgbClr val="FFFFFF"/>
                </a:solidFill>
                <a:latin typeface="Arial"/>
                <a:ea typeface="DejaVu Sans"/>
              </a:rPr>
              <a:t>nucleidos</a:t>
            </a:r>
            <a:r>
              <a:rPr lang="es-ES" sz="1600" b="0" strike="noStrike" spc="-1" dirty="0" smtClean="0">
                <a:solidFill>
                  <a:srgbClr val="FFFFFF"/>
                </a:solidFill>
                <a:latin typeface="Arial"/>
                <a:ea typeface="DejaVu Sans"/>
              </a:rPr>
              <a:t>. Estos </a:t>
            </a:r>
            <a:r>
              <a:rPr lang="es-ES" sz="1600" b="0" strike="noStrike" spc="-1" dirty="0" err="1" smtClean="0">
                <a:solidFill>
                  <a:srgbClr val="FFFFFF"/>
                </a:solidFill>
                <a:latin typeface="Arial"/>
                <a:ea typeface="DejaVu Sans"/>
              </a:rPr>
              <a:t>nucleidos</a:t>
            </a:r>
            <a:r>
              <a:rPr lang="es-ES" sz="1600" b="0" strike="noStrike" spc="-1" dirty="0" smtClean="0">
                <a:solidFill>
                  <a:srgbClr val="FFFFFF"/>
                </a:solidFill>
                <a:latin typeface="Arial"/>
                <a:ea typeface="DejaVu Sans"/>
              </a:rPr>
              <a:t> se les llama </a:t>
            </a:r>
            <a:r>
              <a:rPr lang="es-ES" sz="1600" b="1" strike="noStrike" spc="-1" dirty="0" err="1" smtClean="0">
                <a:solidFill>
                  <a:srgbClr val="FFFFFF"/>
                </a:solidFill>
                <a:latin typeface="Arial"/>
                <a:ea typeface="DejaVu Sans"/>
              </a:rPr>
              <a:t>radionucleidos</a:t>
            </a:r>
            <a:r>
              <a:rPr lang="es-ES" sz="1600" b="0" strike="noStrike" spc="-1" dirty="0" smtClean="0">
                <a:solidFill>
                  <a:srgbClr val="FFFFFF"/>
                </a:solidFill>
                <a:latin typeface="Arial"/>
                <a:ea typeface="DejaVu Sans"/>
              </a:rPr>
              <a:t> o </a:t>
            </a:r>
            <a:r>
              <a:rPr lang="es-ES" sz="1600" b="1" strike="noStrike" spc="-1" dirty="0" smtClean="0">
                <a:solidFill>
                  <a:srgbClr val="FFFFFF"/>
                </a:solidFill>
                <a:latin typeface="Arial"/>
                <a:ea typeface="DejaVu Sans"/>
              </a:rPr>
              <a:t>radioisótopos</a:t>
            </a:r>
            <a:r>
              <a:rPr lang="es-ES" sz="1600" b="0" strike="noStrike" spc="-1" dirty="0" smtClean="0">
                <a:solidFill>
                  <a:srgbClr val="FFFFFF"/>
                </a:solidFill>
                <a:latin typeface="Arial"/>
                <a:ea typeface="DejaVu Sans"/>
              </a:rPr>
              <a:t>.</a:t>
            </a:r>
            <a:endParaRPr lang="es-ES" sz="1600" b="0" strike="noStrike" spc="-1" dirty="0" smtClean="0">
              <a:latin typeface="Arial"/>
            </a:endParaRPr>
          </a:p>
          <a:p>
            <a:pPr>
              <a:lnSpc>
                <a:spcPct val="100000"/>
              </a:lnSpc>
            </a:pPr>
            <a:endParaRPr lang="es-ES" sz="1600" b="0" strike="noStrike" spc="-1" dirty="0" smtClean="0">
              <a:latin typeface="Arial"/>
            </a:endParaRPr>
          </a:p>
          <a:p>
            <a:pPr>
              <a:lnSpc>
                <a:spcPct val="100000"/>
              </a:lnSpc>
            </a:pPr>
            <a:r>
              <a:rPr lang="es-ES" sz="1600" b="0" strike="noStrike" spc="-1" dirty="0" smtClean="0">
                <a:solidFill>
                  <a:srgbClr val="FFFFFF"/>
                </a:solidFill>
                <a:latin typeface="Arial"/>
                <a:ea typeface="DejaVu Sans"/>
              </a:rPr>
              <a:t>Los radioisótopos, al desintegrarse, emiten radiación en forma de partículas (partículas Alfa, partículas Beta, Protones y neutrones) y cuantos gamma (fotones). Este proceso se le llama </a:t>
            </a:r>
            <a:r>
              <a:rPr lang="es-ES" sz="1600" b="1" strike="noStrike" spc="-1" dirty="0" smtClean="0">
                <a:solidFill>
                  <a:srgbClr val="FFFFFF"/>
                </a:solidFill>
                <a:latin typeface="Arial"/>
                <a:ea typeface="DejaVu Sans"/>
              </a:rPr>
              <a:t>desintegración radiactiva</a:t>
            </a:r>
            <a:r>
              <a:rPr lang="es-ES" sz="1600" b="0" strike="noStrike" spc="-1" dirty="0" smtClean="0">
                <a:solidFill>
                  <a:srgbClr val="FFFFFF"/>
                </a:solidFill>
                <a:latin typeface="Arial"/>
                <a:ea typeface="DejaVu Sans"/>
              </a:rPr>
              <a:t>.</a:t>
            </a:r>
            <a:endParaRPr lang="es-ES" sz="1600" b="0" strike="noStrike" spc="-1" dirty="0" smtClean="0">
              <a:latin typeface="Arial"/>
            </a:endParaRPr>
          </a:p>
          <a:p>
            <a:pPr>
              <a:lnSpc>
                <a:spcPct val="100000"/>
              </a:lnSpc>
            </a:pPr>
            <a:endParaRPr lang="es-ES" sz="1600" b="0" strike="noStrike" spc="-1" dirty="0" smtClean="0">
              <a:latin typeface="Arial"/>
            </a:endParaRPr>
          </a:p>
          <a:p>
            <a:pPr>
              <a:lnSpc>
                <a:spcPct val="100000"/>
              </a:lnSpc>
            </a:pPr>
            <a:r>
              <a:rPr lang="es-ES" sz="1600" b="0" strike="noStrike" spc="-1" dirty="0" smtClean="0">
                <a:solidFill>
                  <a:srgbClr val="FFFFFF"/>
                </a:solidFill>
                <a:latin typeface="Arial"/>
                <a:ea typeface="DejaVu Sans"/>
              </a:rPr>
              <a:t>La desintegración radiactiva responde a leyes estadísticas y sus propiedades son independiente de cualquier influencia del entorno. </a:t>
            </a:r>
            <a:endParaRPr lang="es-ES" sz="1600" b="0" strike="noStrike" spc="-1" dirty="0">
              <a:latin typeface="Arial"/>
            </a:endParaRPr>
          </a:p>
        </p:txBody>
      </p:sp>
      <p:sp>
        <p:nvSpPr>
          <p:cNvPr id="101" name="137 Rectángulo"/>
          <p:cNvSpPr/>
          <p:nvPr/>
        </p:nvSpPr>
        <p:spPr>
          <a:xfrm>
            <a:off x="5760000" y="193320"/>
            <a:ext cx="1978920" cy="27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300" b="0" strike="noStrike" spc="-1">
                <a:solidFill>
                  <a:srgbClr val="FFFFFF"/>
                </a:solidFill>
                <a:latin typeface="Arial"/>
                <a:ea typeface="DejaVu Sans"/>
              </a:rPr>
              <a:t>Átomo: Modelo de Bohr</a:t>
            </a:r>
            <a:endParaRPr lang="en-GB" sz="1300" b="0" strike="noStrike" spc="-1">
              <a:latin typeface="Arial"/>
            </a:endParaRPr>
          </a:p>
        </p:txBody>
      </p:sp>
      <p:sp>
        <p:nvSpPr>
          <p:cNvPr id="102" name="138 Rectángulo"/>
          <p:cNvSpPr/>
          <p:nvPr/>
        </p:nvSpPr>
        <p:spPr>
          <a:xfrm>
            <a:off x="7740000" y="1008360"/>
            <a:ext cx="133092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300" b="0" strike="noStrike" spc="-1">
                <a:solidFill>
                  <a:srgbClr val="FFFFFF"/>
                </a:solidFill>
                <a:latin typeface="Arial"/>
                <a:ea typeface="DejaVu Sans"/>
              </a:rPr>
              <a:t>Átomo de Oxígeno 16</a:t>
            </a:r>
            <a:endParaRPr lang="en-GB" sz="1300" b="0" strike="noStrike" spc="-1">
              <a:latin typeface="Arial"/>
            </a:endParaRPr>
          </a:p>
        </p:txBody>
      </p:sp>
      <p:pic>
        <p:nvPicPr>
          <p:cNvPr id="103" name="139 Imagen"/>
          <p:cNvPicPr/>
          <p:nvPr/>
        </p:nvPicPr>
        <p:blipFill>
          <a:blip r:embed="rId3"/>
          <a:srcRect l="35224" t="40990" r="27402" b="48546"/>
          <a:stretch/>
        </p:blipFill>
        <p:spPr>
          <a:xfrm>
            <a:off x="540000" y="734760"/>
            <a:ext cx="4331520" cy="682560"/>
          </a:xfrm>
          <a:prstGeom prst="rect">
            <a:avLst/>
          </a:prstGeom>
          <a:ln w="0">
            <a:noFill/>
          </a:ln>
        </p:spPr>
      </p:pic>
      <p:sp>
        <p:nvSpPr>
          <p:cNvPr id="104" name="140 Rectángulo"/>
          <p:cNvSpPr/>
          <p:nvPr/>
        </p:nvSpPr>
        <p:spPr>
          <a:xfrm>
            <a:off x="540000" y="1481760"/>
            <a:ext cx="4678920" cy="85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600" b="0" strike="noStrike" spc="-1">
                <a:solidFill>
                  <a:srgbClr val="FFFFFF"/>
                </a:solidFill>
                <a:latin typeface="Arial"/>
                <a:ea typeface="DejaVu Sans"/>
              </a:rPr>
              <a:t>A = 16</a:t>
            </a:r>
            <a:endParaRPr lang="en-GB" sz="1600" b="0" strike="noStrike" spc="-1">
              <a:latin typeface="Arial"/>
            </a:endParaRPr>
          </a:p>
          <a:p>
            <a:pPr>
              <a:lnSpc>
                <a:spcPct val="100000"/>
              </a:lnSpc>
            </a:pPr>
            <a:r>
              <a:rPr lang="en-GB" sz="1600" b="0" strike="noStrike" spc="-1">
                <a:solidFill>
                  <a:srgbClr val="FFFFFF"/>
                </a:solidFill>
                <a:latin typeface="Arial"/>
                <a:ea typeface="DejaVu Sans"/>
              </a:rPr>
              <a:t>X = O (oxígeno)</a:t>
            </a:r>
            <a:endParaRPr lang="en-GB" sz="1600" b="0" strike="noStrike" spc="-1">
              <a:latin typeface="Arial"/>
            </a:endParaRPr>
          </a:p>
          <a:p>
            <a:pPr>
              <a:lnSpc>
                <a:spcPct val="100000"/>
              </a:lnSpc>
            </a:pPr>
            <a:r>
              <a:rPr lang="en-GB" sz="1600" b="0" strike="noStrike" spc="-1">
                <a:solidFill>
                  <a:srgbClr val="FFFFFF"/>
                </a:solidFill>
                <a:latin typeface="Arial"/>
                <a:ea typeface="DejaVu Sans"/>
              </a:rPr>
              <a:t>Z = 8</a:t>
            </a:r>
            <a:endParaRPr lang="en-GB"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1814</TotalTime>
  <Words>974</Words>
  <Application>Microsoft Office PowerPoint</Application>
  <PresentationFormat>Presentación en pantalla (16:9)</PresentationFormat>
  <Paragraphs>87</Paragraphs>
  <Slides>14</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Microsoft YaHei</vt:lpstr>
      <vt:lpstr>Arial</vt:lpstr>
      <vt:lpstr>Arial </vt:lpstr>
      <vt:lpstr>DejaVu Sans</vt:lpstr>
      <vt:lpstr>StarSymbol</vt:lpstr>
      <vt:lpstr>Symbol</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IAEA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Safety Standards 42nd Meeting 1 to 3 November 2017</dc:title>
  <dc:subject/>
  <dc:creator>DELATTRE, Dominique Jules</dc:creator>
  <dc:description/>
  <cp:lastModifiedBy>Cruz Duménigo</cp:lastModifiedBy>
  <cp:revision>372</cp:revision>
  <dcterms:created xsi:type="dcterms:W3CDTF">2018-03-19T08:58:41Z</dcterms:created>
  <dcterms:modified xsi:type="dcterms:W3CDTF">2023-04-24T11:11:01Z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vt:i4>
  </property>
  <property fmtid="{D5CDD505-2E9C-101B-9397-08002B2CF9AE}" pid="4" name="PresentationFormat">
    <vt:lpwstr>Presentación en pantalla (16:9)</vt:lpwstr>
  </property>
  <property fmtid="{D5CDD505-2E9C-101B-9397-08002B2CF9AE}" pid="5" name="Slides">
    <vt:i4>12</vt:i4>
  </property>
</Properties>
</file>