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F196F9C-CDB7-49DD-B825-2C9244ACAFCD}" type="slidenum">
              <a:rPr lang="en-GB" sz="1400" b="0" strike="noStrike" spc="-1">
                <a:latin typeface="Times New Roman"/>
              </a:rPr>
              <a:t>‹Nº›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928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8313" cy="3835400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709560" y="4862160"/>
            <a:ext cx="5677200" cy="460224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pPr marL="216000" indent="-21348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Thank you!</a:t>
            </a:r>
          </a:p>
        </p:txBody>
      </p:sp>
      <p:sp>
        <p:nvSpPr>
          <p:cNvPr id="213" name="Slide Number Placeholder 3"/>
          <p:cNvSpPr/>
          <p:nvPr/>
        </p:nvSpPr>
        <p:spPr>
          <a:xfrm>
            <a:off x="4020480" y="9720720"/>
            <a:ext cx="307440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2A40DA5C-D09A-4489-9EC7-B75EC6E7032E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30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Rectángulo" hidden="1"/>
          <p:cNvSpPr/>
          <p:nvPr/>
        </p:nvSpPr>
        <p:spPr>
          <a:xfrm>
            <a:off x="0" y="0"/>
            <a:ext cx="364320" cy="513936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7 Rectángulo" hidden="1"/>
          <p:cNvSpPr/>
          <p:nvPr/>
        </p:nvSpPr>
        <p:spPr>
          <a:xfrm>
            <a:off x="255240" y="3785400"/>
            <a:ext cx="71640" cy="1267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8 Rectángulo" hidden="1"/>
          <p:cNvSpPr/>
          <p:nvPr/>
        </p:nvSpPr>
        <p:spPr>
          <a:xfrm>
            <a:off x="255240" y="3597480"/>
            <a:ext cx="71640" cy="16992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9 Rectángulo" hidden="1"/>
          <p:cNvSpPr/>
          <p:nvPr/>
        </p:nvSpPr>
        <p:spPr>
          <a:xfrm>
            <a:off x="255240" y="3478320"/>
            <a:ext cx="71640" cy="10152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10 Rectángulo" hidden="1"/>
          <p:cNvSpPr/>
          <p:nvPr/>
        </p:nvSpPr>
        <p:spPr>
          <a:xfrm>
            <a:off x="255240" y="3407040"/>
            <a:ext cx="71640" cy="53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11 Rectángulo" hidden="1"/>
          <p:cNvSpPr/>
          <p:nvPr/>
        </p:nvSpPr>
        <p:spPr>
          <a:xfrm>
            <a:off x="309600" y="510480"/>
            <a:ext cx="44280" cy="27288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14 Rectángulo" hidden="1"/>
          <p:cNvSpPr/>
          <p:nvPr/>
        </p:nvSpPr>
        <p:spPr>
          <a:xfrm>
            <a:off x="268920" y="510480"/>
            <a:ext cx="25920" cy="27288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15 Rectángulo" hidden="1"/>
          <p:cNvSpPr/>
          <p:nvPr/>
        </p:nvSpPr>
        <p:spPr>
          <a:xfrm>
            <a:off x="250200" y="510480"/>
            <a:ext cx="7560" cy="27288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16 Rectángulo" hidden="1"/>
          <p:cNvSpPr/>
          <p:nvPr/>
        </p:nvSpPr>
        <p:spPr>
          <a:xfrm>
            <a:off x="221760" y="510480"/>
            <a:ext cx="7560" cy="27288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/>
          <p:nvPr/>
        </p:nvSpPr>
        <p:spPr>
          <a:xfrm>
            <a:off x="323640" y="915480"/>
            <a:ext cx="8566200" cy="222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ES" sz="32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C</a:t>
            </a:r>
            <a:r>
              <a:rPr lang="es-ES" sz="3600" b="1" strike="noStrike" spc="-1" dirty="0">
                <a:solidFill>
                  <a:srgbClr val="FFFFFF"/>
                </a:solidFill>
                <a:latin typeface="Arial "/>
                <a:ea typeface="Arial"/>
              </a:rPr>
              <a:t>urso de capacitación continuada en materia de </a:t>
            </a:r>
            <a:r>
              <a:rPr lang="es-ES" sz="3600" b="1" strike="noStrike" spc="-1" dirty="0" err="1">
                <a:solidFill>
                  <a:srgbClr val="FFFFFF"/>
                </a:solidFill>
                <a:latin typeface="Arial "/>
                <a:ea typeface="Arial"/>
              </a:rPr>
              <a:t>radioprotección</a:t>
            </a:r>
            <a:r>
              <a:rPr lang="es-ES" sz="3600" b="1" strike="noStrike" spc="-1" dirty="0">
                <a:solidFill>
                  <a:srgbClr val="FFFFFF"/>
                </a:solidFill>
                <a:latin typeface="Arial "/>
                <a:ea typeface="Arial"/>
              </a:rPr>
              <a:t> para Médicos Radioterapeutas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n-GB" sz="3600" b="0" strike="noStrike" spc="-1" dirty="0">
              <a:latin typeface="Arial"/>
            </a:endParaRPr>
          </a:p>
        </p:txBody>
      </p:sp>
      <p:sp>
        <p:nvSpPr>
          <p:cNvPr id="54" name="Subtitle 2"/>
          <p:cNvSpPr/>
          <p:nvPr/>
        </p:nvSpPr>
        <p:spPr>
          <a:xfrm>
            <a:off x="323640" y="2967840"/>
            <a:ext cx="8566200" cy="168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n-GB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_tradnl" sz="3800" b="1" strike="noStrike" spc="-1" dirty="0">
                <a:solidFill>
                  <a:srgbClr val="99CCFF"/>
                </a:solidFill>
                <a:latin typeface="Arial "/>
                <a:ea typeface="DejaVu Sans"/>
              </a:rPr>
              <a:t>P-03 Efectos biológicos de las radiaciones ionizantes</a:t>
            </a:r>
            <a:r>
              <a:rPr lang="es-ES" sz="3500" b="1" strike="noStrike" spc="-1" dirty="0">
                <a:solidFill>
                  <a:srgbClr val="99CCFF"/>
                </a:solidFill>
                <a:latin typeface="Arial "/>
                <a:ea typeface="Arial"/>
              </a:rPr>
              <a:t>.</a:t>
            </a:r>
            <a:endParaRPr lang="en-GB" sz="3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endParaRPr lang="en-GB" sz="3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_3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3500" lnSpcReduction="10000"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que influyen en la manifestación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91" name="Slide Number Placeholder 3_3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24407DF7-684F-4494-A50F-9BCE37D69E91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10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92" name="Rectángulo 128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" name="Imagen 129"/>
          <p:cNvPicPr/>
          <p:nvPr/>
        </p:nvPicPr>
        <p:blipFill>
          <a:blip r:embed="rId2"/>
          <a:srcRect l="27344" t="24231" r="25431" b="33788"/>
          <a:stretch/>
        </p:blipFill>
        <p:spPr>
          <a:xfrm>
            <a:off x="900000" y="810000"/>
            <a:ext cx="7739280" cy="386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_11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3500" lnSpcReduction="10000"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que influyen en la manifestación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95" name="Slide Number Placeholder 3_11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2D853C02-92F7-4A35-94D5-D57F2FDF6130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11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96" name="Rectángulo 132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7" name="Imagen 133"/>
          <p:cNvPicPr/>
          <p:nvPr/>
        </p:nvPicPr>
        <p:blipFill>
          <a:blip r:embed="rId2"/>
          <a:srcRect l="25376" t="24231" r="31337" b="26789"/>
          <a:stretch/>
        </p:blipFill>
        <p:spPr>
          <a:xfrm>
            <a:off x="1491480" y="720000"/>
            <a:ext cx="6504840" cy="413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_12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6000" lnSpcReduction="10000"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físicos que influyen en la manifestación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99" name="Slide Number Placeholder 3_12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B9E80780-9B81-4615-84FB-DA11568C034D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12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00" name="Rectángulo 136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adroTexto 137"/>
          <p:cNvSpPr/>
          <p:nvPr/>
        </p:nvSpPr>
        <p:spPr>
          <a:xfrm>
            <a:off x="2160000" y="684000"/>
            <a:ext cx="449892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físicos. Tipo de Radiación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02" name="Imagen 138"/>
          <p:cNvPicPr/>
          <p:nvPr/>
        </p:nvPicPr>
        <p:blipFill>
          <a:blip r:embed="rId2"/>
          <a:srcRect l="25376" t="30957" r="25431" b="20063"/>
          <a:stretch/>
        </p:blipFill>
        <p:spPr>
          <a:xfrm>
            <a:off x="1180080" y="1116360"/>
            <a:ext cx="6738840" cy="374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_13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6000" lnSpcReduction="10000"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físicos que influyen en la manifestación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04" name="Slide Number Placeholder 3_13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FA0EC868-6273-4009-950B-CA88E81EEFB6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13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05" name="Rectángulo 141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adroTexto 142"/>
          <p:cNvSpPr/>
          <p:nvPr/>
        </p:nvSpPr>
        <p:spPr>
          <a:xfrm>
            <a:off x="2160000" y="556560"/>
            <a:ext cx="449892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UY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físicos. Dosis de Radiación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07" name="Imagen 143"/>
          <p:cNvPicPr/>
          <p:nvPr/>
        </p:nvPicPr>
        <p:blipFill>
          <a:blip r:embed="rId2"/>
          <a:srcRect l="27344" t="34457" r="33305" b="16563"/>
          <a:stretch/>
        </p:blipFill>
        <p:spPr>
          <a:xfrm>
            <a:off x="1980000" y="960120"/>
            <a:ext cx="5578920" cy="390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_13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6000" lnSpcReduction="10000"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físicos que influyen en la manifestación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09" name="Slide Number Placeholder 3_13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71599889-42CE-441D-9826-7D608722AE92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14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10" name="Rectángulo 141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adroTexto 142"/>
          <p:cNvSpPr/>
          <p:nvPr/>
        </p:nvSpPr>
        <p:spPr>
          <a:xfrm>
            <a:off x="2160000" y="556560"/>
            <a:ext cx="524988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físicos. Tasa de Dosis de Radiación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12" name="Imagen 1"/>
          <p:cNvPicPr/>
          <p:nvPr/>
        </p:nvPicPr>
        <p:blipFill>
          <a:blip r:embed="rId2"/>
          <a:srcRect l="19891" t="28740" r="18496" b="17096"/>
          <a:stretch/>
        </p:blipFill>
        <p:spPr>
          <a:xfrm>
            <a:off x="1187640" y="1050120"/>
            <a:ext cx="6509160" cy="3441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_13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6000" lnSpcReduction="10000"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físicos que influyen en la manifestación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14" name="Slide Number Placeholder 3_13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7A04F3AA-EB7A-4832-9740-58FF560D5EB0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15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15" name="Rectángulo 141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adroTexto 142"/>
          <p:cNvSpPr/>
          <p:nvPr/>
        </p:nvSpPr>
        <p:spPr>
          <a:xfrm>
            <a:off x="2160000" y="556560"/>
            <a:ext cx="524988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físicos. Fraccionamiento de la Dosis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17" name="Imagen 2"/>
          <p:cNvPicPr/>
          <p:nvPr/>
        </p:nvPicPr>
        <p:blipFill>
          <a:blip r:embed="rId2"/>
          <a:srcRect l="21056" t="31014" r="20472" b="13371"/>
          <a:stretch/>
        </p:blipFill>
        <p:spPr>
          <a:xfrm>
            <a:off x="1115640" y="1096200"/>
            <a:ext cx="6525000" cy="363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_13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8500" lnSpcReduction="10000"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biológicos que influyen en la manifestación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19" name="Slide Number Placeholder 3_13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AFAF7850-4E73-435F-8DCB-1E22E5D7C027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16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20" name="Rectángulo 141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adroTexto 142"/>
          <p:cNvSpPr/>
          <p:nvPr/>
        </p:nvSpPr>
        <p:spPr>
          <a:xfrm>
            <a:off x="1414080" y="677520"/>
            <a:ext cx="680364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biológicos. Fase del ciclo celular.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22" name="Imagen 1"/>
          <p:cNvPicPr/>
          <p:nvPr/>
        </p:nvPicPr>
        <p:blipFill>
          <a:blip r:embed="rId2"/>
          <a:srcRect l="19310" t="32667" r="18380" b="9232"/>
          <a:stretch/>
        </p:blipFill>
        <p:spPr>
          <a:xfrm>
            <a:off x="830880" y="1081440"/>
            <a:ext cx="7197120" cy="378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_13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8500" lnSpcReduction="10000"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biológicos que influyen en la manifestación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24" name="Slide Number Placeholder 3_13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113DBA4C-5D2C-4855-B673-F3DAD7CAB4E9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17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25" name="Rectángulo 141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adroTexto 142"/>
          <p:cNvSpPr/>
          <p:nvPr/>
        </p:nvSpPr>
        <p:spPr>
          <a:xfrm>
            <a:off x="1414080" y="677520"/>
            <a:ext cx="680364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biológicos. Tipo de célula o tejido.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27" name="Imagen 2"/>
          <p:cNvPicPr/>
          <p:nvPr/>
        </p:nvPicPr>
        <p:blipFill>
          <a:blip r:embed="rId2"/>
          <a:srcRect l="19310" t="33701" r="18148" b="18538"/>
          <a:stretch/>
        </p:blipFill>
        <p:spPr>
          <a:xfrm>
            <a:off x="1414080" y="1923840"/>
            <a:ext cx="6397920" cy="3047040"/>
          </a:xfrm>
          <a:prstGeom prst="rect">
            <a:avLst/>
          </a:prstGeom>
          <a:ln w="0">
            <a:noFill/>
          </a:ln>
        </p:spPr>
      </p:pic>
      <p:sp>
        <p:nvSpPr>
          <p:cNvPr id="128" name="CuadroTexto 3"/>
          <p:cNvSpPr/>
          <p:nvPr/>
        </p:nvSpPr>
        <p:spPr>
          <a:xfrm>
            <a:off x="351000" y="1212120"/>
            <a:ext cx="3093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Ley </a:t>
            </a:r>
            <a:r>
              <a:rPr lang="es-ES" sz="1800" b="1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Bergonie-Tribondeau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29" name="CuadroTexto 4"/>
          <p:cNvSpPr/>
          <p:nvPr/>
        </p:nvSpPr>
        <p:spPr>
          <a:xfrm>
            <a:off x="3530160" y="1127160"/>
            <a:ext cx="4687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UY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RS ≅ Velocidad proliferación / Grado de especialización 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_14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8500" lnSpcReduction="10000"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biológicos que influyen en la manifestación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31" name="Slide Number Placeholder 3_14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611D8D71-A177-4A3D-B7DA-65337452E50A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18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32" name="Rectángulo 141_0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adroTexto 142_0"/>
          <p:cNvSpPr/>
          <p:nvPr/>
        </p:nvSpPr>
        <p:spPr>
          <a:xfrm>
            <a:off x="1414080" y="677520"/>
            <a:ext cx="680364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biológicos. Presencia de sustancias radioprotectoras o sensibilizadoras.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34" name="170 Imagen"/>
          <p:cNvPicPr/>
          <p:nvPr/>
        </p:nvPicPr>
        <p:blipFill>
          <a:blip r:embed="rId2"/>
          <a:srcRect l="27341" t="45235" r="35274" b="12780"/>
          <a:stretch/>
        </p:blipFill>
        <p:spPr>
          <a:xfrm>
            <a:off x="2234880" y="1440000"/>
            <a:ext cx="5144400" cy="324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_15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68500" lnSpcReduction="10000"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biológicos que influyen en la manifestación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36" name="Slide Number Placeholder 3_15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C656DDD-F63A-4B2E-A319-0B1156CEF132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19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37" name="Rectángulo 141_1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adroTexto 142_1"/>
          <p:cNvSpPr/>
          <p:nvPr/>
        </p:nvSpPr>
        <p:spPr>
          <a:xfrm>
            <a:off x="1414080" y="677520"/>
            <a:ext cx="680364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Factores biológicos. Parte del organismo que es irradiada.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39" name="175 Imagen"/>
          <p:cNvPicPr/>
          <p:nvPr/>
        </p:nvPicPr>
        <p:blipFill>
          <a:blip r:embed="rId2"/>
          <a:srcRect l="35219" t="59234" r="49053" b="16283"/>
          <a:stretch/>
        </p:blipFill>
        <p:spPr>
          <a:xfrm>
            <a:off x="1440000" y="1484640"/>
            <a:ext cx="1799280" cy="1574280"/>
          </a:xfrm>
          <a:prstGeom prst="rect">
            <a:avLst/>
          </a:prstGeom>
          <a:ln w="0">
            <a:noFill/>
          </a:ln>
        </p:spPr>
      </p:pic>
      <p:sp>
        <p:nvSpPr>
          <p:cNvPr id="140" name="176 Rectángulo"/>
          <p:cNvSpPr/>
          <p:nvPr/>
        </p:nvSpPr>
        <p:spPr>
          <a:xfrm>
            <a:off x="540000" y="3420000"/>
            <a:ext cx="3959280" cy="11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Un daño local en un tejido no vital conduce a una </a:t>
            </a:r>
            <a:r>
              <a:rPr lang="es-ES" sz="18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Radiopatología</a:t>
            </a: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local de ese tejido (por ejemplo necrosis)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141" name="177 Imagen"/>
          <p:cNvPicPr/>
          <p:nvPr/>
        </p:nvPicPr>
        <p:blipFill>
          <a:blip r:embed="rId3"/>
          <a:srcRect l="48998" t="52234" r="35274" b="26782"/>
          <a:stretch/>
        </p:blipFill>
        <p:spPr>
          <a:xfrm>
            <a:off x="5580360" y="1260000"/>
            <a:ext cx="2399400" cy="1799280"/>
          </a:xfrm>
          <a:prstGeom prst="rect">
            <a:avLst/>
          </a:prstGeom>
          <a:ln w="0">
            <a:noFill/>
          </a:ln>
        </p:spPr>
      </p:pic>
      <p:sp>
        <p:nvSpPr>
          <p:cNvPr id="142" name="178 Rectángulo"/>
          <p:cNvSpPr/>
          <p:nvPr/>
        </p:nvSpPr>
        <p:spPr>
          <a:xfrm>
            <a:off x="4716000" y="3384360"/>
            <a:ext cx="3959280" cy="11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Un daño en tejidos vitales conduce a la muerte de la persona irradiada</a:t>
            </a: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/>
          <p:nvPr/>
        </p:nvSpPr>
        <p:spPr>
          <a:xfrm>
            <a:off x="251640" y="51480"/>
            <a:ext cx="611784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Objetivo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56" name="Content Placeholder 2"/>
          <p:cNvSpPr/>
          <p:nvPr/>
        </p:nvSpPr>
        <p:spPr>
          <a:xfrm>
            <a:off x="251640" y="699480"/>
            <a:ext cx="8710200" cy="364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20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Que los participantes conozcan sobre los efectos biológicos de las radiaciones ionizante. Efectos sobre el ADN, efectos sobre las células y factores que influyen en la manifestación de los efectos biológicos.</a:t>
            </a:r>
            <a:endParaRPr lang="en-GB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600" b="0" strike="noStrike" spc="-1" dirty="0">
              <a:latin typeface="Arial"/>
            </a:endParaRPr>
          </a:p>
        </p:txBody>
      </p:sp>
      <p:sp>
        <p:nvSpPr>
          <p:cNvPr id="57" name="Slide Number Placeholder 3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F8F60CB4-5FE7-482D-AC44-979638EFAD97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_16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Clasificación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44" name="Slide Number Placeholder 3_16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594CF297-E0E2-4C6E-BC0F-394E804A21FD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20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45" name="Rectángulo 141_2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adroTexto 142_2"/>
          <p:cNvSpPr/>
          <p:nvPr/>
        </p:nvSpPr>
        <p:spPr>
          <a:xfrm>
            <a:off x="1414080" y="677520"/>
            <a:ext cx="6803640" cy="131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Los efectos biológicos se clasifican en:</a:t>
            </a:r>
            <a:endParaRPr lang="en-GB" sz="26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s-ES" sz="2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Efectos deterministas.</a:t>
            </a:r>
            <a:endParaRPr lang="en-GB" sz="26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es-ES" sz="2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Efectos estocásticos.</a:t>
            </a:r>
            <a:endParaRPr lang="en-GB" sz="2600" b="0" strike="noStrike" spc="-1" dirty="0">
              <a:latin typeface="Arial"/>
            </a:endParaRPr>
          </a:p>
        </p:txBody>
      </p:sp>
      <p:pic>
        <p:nvPicPr>
          <p:cNvPr id="147" name="183 Imagen"/>
          <p:cNvPicPr/>
          <p:nvPr/>
        </p:nvPicPr>
        <p:blipFill>
          <a:blip r:embed="rId2"/>
          <a:srcRect l="25374" t="34730" r="51024" b="16283"/>
          <a:stretch/>
        </p:blipFill>
        <p:spPr>
          <a:xfrm>
            <a:off x="1440360" y="2160000"/>
            <a:ext cx="1978920" cy="2308680"/>
          </a:xfrm>
          <a:prstGeom prst="rect">
            <a:avLst/>
          </a:prstGeom>
          <a:ln w="0">
            <a:noFill/>
          </a:ln>
        </p:spPr>
      </p:pic>
      <p:pic>
        <p:nvPicPr>
          <p:cNvPr id="148" name="184 Imagen"/>
          <p:cNvPicPr/>
          <p:nvPr/>
        </p:nvPicPr>
        <p:blipFill>
          <a:blip r:embed="rId3"/>
          <a:srcRect l="41124" t="41736" r="27396" b="26782"/>
          <a:stretch/>
        </p:blipFill>
        <p:spPr>
          <a:xfrm>
            <a:off x="4386960" y="2187360"/>
            <a:ext cx="4111200" cy="231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_17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Clasificación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50" name="Slide Number Placeholder 3_17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A13815C9-DAA5-402C-ADCA-302D7E187115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21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51" name="Rectángulo 141_3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adroTexto 142_3"/>
          <p:cNvSpPr/>
          <p:nvPr/>
        </p:nvSpPr>
        <p:spPr>
          <a:xfrm>
            <a:off x="1414080" y="677520"/>
            <a:ext cx="6803640" cy="88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deterministas.</a:t>
            </a:r>
            <a:endParaRPr lang="en-GB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Se caracterizan por:</a:t>
            </a:r>
            <a:endParaRPr lang="en-GB" sz="2600" b="0" strike="noStrike" spc="-1">
              <a:latin typeface="Arial"/>
            </a:endParaRPr>
          </a:p>
        </p:txBody>
      </p:sp>
      <p:pic>
        <p:nvPicPr>
          <p:cNvPr id="153" name="189 Imagen"/>
          <p:cNvPicPr/>
          <p:nvPr/>
        </p:nvPicPr>
        <p:blipFill>
          <a:blip r:embed="rId2"/>
          <a:srcRect l="25374" t="34730" r="51024" b="16283"/>
          <a:stretch/>
        </p:blipFill>
        <p:spPr>
          <a:xfrm>
            <a:off x="360360" y="2160000"/>
            <a:ext cx="1978920" cy="2308680"/>
          </a:xfrm>
          <a:prstGeom prst="rect">
            <a:avLst/>
          </a:prstGeom>
          <a:ln w="0">
            <a:noFill/>
          </a:ln>
        </p:spPr>
      </p:pic>
      <p:pic>
        <p:nvPicPr>
          <p:cNvPr id="154" name="190 Imagen"/>
          <p:cNvPicPr/>
          <p:nvPr/>
        </p:nvPicPr>
        <p:blipFill>
          <a:blip r:embed="rId3"/>
          <a:srcRect l="25372" t="34730" r="27396" b="19783"/>
          <a:stretch/>
        </p:blipFill>
        <p:spPr>
          <a:xfrm>
            <a:off x="3024000" y="1800000"/>
            <a:ext cx="5580000" cy="2931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_18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Clasificación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56" name="Slide Number Placeholder 3_18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40A0A9DF-79B8-469C-BDFF-702DB906C443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22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57" name="Rectángulo 141_4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adroTexto 142_4"/>
          <p:cNvSpPr/>
          <p:nvPr/>
        </p:nvSpPr>
        <p:spPr>
          <a:xfrm>
            <a:off x="1414080" y="677520"/>
            <a:ext cx="680364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deterministas. Dosis umbral</a:t>
            </a:r>
            <a:endParaRPr lang="en-GB" sz="2600" b="0" strike="noStrike" spc="-1">
              <a:latin typeface="Arial"/>
            </a:endParaRPr>
          </a:p>
        </p:txBody>
      </p:sp>
      <p:pic>
        <p:nvPicPr>
          <p:cNvPr id="159" name="195 Imagen"/>
          <p:cNvPicPr/>
          <p:nvPr/>
        </p:nvPicPr>
        <p:blipFill>
          <a:blip r:embed="rId2"/>
          <a:srcRect l="25374" t="34730" r="51024" b="16283"/>
          <a:stretch/>
        </p:blipFill>
        <p:spPr>
          <a:xfrm>
            <a:off x="360360" y="2160000"/>
            <a:ext cx="1978920" cy="2308680"/>
          </a:xfrm>
          <a:prstGeom prst="rect">
            <a:avLst/>
          </a:prstGeom>
          <a:ln w="0">
            <a:noFill/>
          </a:ln>
        </p:spPr>
      </p:pic>
      <p:pic>
        <p:nvPicPr>
          <p:cNvPr id="160" name="196 Imagen"/>
          <p:cNvPicPr/>
          <p:nvPr/>
        </p:nvPicPr>
        <p:blipFill>
          <a:blip r:embed="rId3"/>
          <a:srcRect l="23404" t="27731" r="25427" b="16283"/>
          <a:stretch/>
        </p:blipFill>
        <p:spPr>
          <a:xfrm>
            <a:off x="2952000" y="1440000"/>
            <a:ext cx="5520240" cy="3421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_19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Clasificación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62" name="Slide Number Placeholder 3_19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FABD5C58-AD2A-4A23-990B-6E0CB977EB68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23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63" name="Rectángulo 141_5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adroTexto 142_5"/>
          <p:cNvSpPr/>
          <p:nvPr/>
        </p:nvSpPr>
        <p:spPr>
          <a:xfrm>
            <a:off x="1414080" y="677520"/>
            <a:ext cx="680364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Deterministas. Síndrome agudo por radiaciones.</a:t>
            </a:r>
            <a:endParaRPr lang="en-GB" sz="2600" b="0" strike="noStrike" spc="-1">
              <a:latin typeface="Arial"/>
            </a:endParaRPr>
          </a:p>
        </p:txBody>
      </p:sp>
      <p:pic>
        <p:nvPicPr>
          <p:cNvPr id="165" name="201 Imagen"/>
          <p:cNvPicPr/>
          <p:nvPr/>
        </p:nvPicPr>
        <p:blipFill>
          <a:blip r:embed="rId2"/>
          <a:srcRect l="27341" t="38233" r="27396" b="26782"/>
          <a:stretch/>
        </p:blipFill>
        <p:spPr>
          <a:xfrm>
            <a:off x="360360" y="1620000"/>
            <a:ext cx="4968000" cy="2159280"/>
          </a:xfrm>
          <a:prstGeom prst="rect">
            <a:avLst/>
          </a:prstGeom>
          <a:ln w="0">
            <a:noFill/>
          </a:ln>
        </p:spPr>
      </p:pic>
      <p:sp>
        <p:nvSpPr>
          <p:cNvPr id="166" name="202 Rectángulo"/>
          <p:cNvSpPr/>
          <p:nvPr/>
        </p:nvSpPr>
        <p:spPr>
          <a:xfrm>
            <a:off x="180000" y="3960000"/>
            <a:ext cx="5039280" cy="85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Nota: Los tiempos de supervivencia dependen de la condición clínica de la persona irradiada y de la asistencia médica recibida.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167" name="203 Rectángulo"/>
          <p:cNvSpPr/>
          <p:nvPr/>
        </p:nvSpPr>
        <p:spPr>
          <a:xfrm>
            <a:off x="5580000" y="1620000"/>
            <a:ext cx="3419280" cy="290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El SAR es el efecto determinista mas extremo y puede afectar varios sistemas de la persona e incluye.</a:t>
            </a:r>
            <a:endParaRPr lang="en-GB" sz="18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chemeClr val="bg1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Síndrome Hematopoyético (S.H).</a:t>
            </a:r>
            <a:endParaRPr lang="en-GB" sz="18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chemeClr val="bg1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Síndrome gastrointestinal (S.G.I).</a:t>
            </a:r>
            <a:endParaRPr lang="en-GB" sz="18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chemeClr val="bg1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Síndrome del sistema nervioso central (S.S.N.C)..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_20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Clasificación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69" name="Slide Number Placeholder 3_20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B23A2E40-1767-4CDB-B1B0-695DDA0BB85D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24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70" name="Rectángulo 141_6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adroTexto 142_6"/>
          <p:cNvSpPr/>
          <p:nvPr/>
        </p:nvSpPr>
        <p:spPr>
          <a:xfrm>
            <a:off x="1414080" y="677520"/>
            <a:ext cx="6803640" cy="81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estocásticos.</a:t>
            </a:r>
            <a:endParaRPr lang="en-GB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Se caracterizan por:</a:t>
            </a:r>
            <a:endParaRPr lang="en-GB" sz="2600" b="0" strike="noStrike" spc="-1">
              <a:latin typeface="Arial"/>
            </a:endParaRPr>
          </a:p>
        </p:txBody>
      </p:sp>
      <p:pic>
        <p:nvPicPr>
          <p:cNvPr id="172" name="208 Imagen"/>
          <p:cNvPicPr/>
          <p:nvPr/>
        </p:nvPicPr>
        <p:blipFill>
          <a:blip r:embed="rId2"/>
          <a:srcRect l="41124" t="41736" r="27396" b="26782"/>
          <a:stretch/>
        </p:blipFill>
        <p:spPr>
          <a:xfrm>
            <a:off x="102960" y="2187360"/>
            <a:ext cx="3532680" cy="2040120"/>
          </a:xfrm>
          <a:prstGeom prst="rect">
            <a:avLst/>
          </a:prstGeom>
          <a:ln w="0">
            <a:noFill/>
          </a:ln>
        </p:spPr>
      </p:pic>
      <p:pic>
        <p:nvPicPr>
          <p:cNvPr id="173" name="209 Imagen"/>
          <p:cNvPicPr/>
          <p:nvPr/>
        </p:nvPicPr>
        <p:blipFill>
          <a:blip r:embed="rId3"/>
          <a:srcRect l="27341" t="27731" r="27396" b="23283"/>
          <a:stretch/>
        </p:blipFill>
        <p:spPr>
          <a:xfrm>
            <a:off x="3838320" y="1620000"/>
            <a:ext cx="5126040" cy="304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_21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Clasificación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75" name="Slide Number Placeholder 3_21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CBAFB36C-FE2D-4033-8908-AEA1656D18F3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25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76" name="Rectángulo 141_7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adroTexto 142_7"/>
          <p:cNvSpPr/>
          <p:nvPr/>
        </p:nvSpPr>
        <p:spPr>
          <a:xfrm>
            <a:off x="1414080" y="677520"/>
            <a:ext cx="6803640" cy="4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estocásticos. Cáncer</a:t>
            </a:r>
            <a:endParaRPr lang="en-GB" sz="2600" b="0" strike="noStrike" spc="-1">
              <a:latin typeface="Arial"/>
            </a:endParaRPr>
          </a:p>
        </p:txBody>
      </p:sp>
      <p:pic>
        <p:nvPicPr>
          <p:cNvPr id="178" name="214 Imagen"/>
          <p:cNvPicPr/>
          <p:nvPr/>
        </p:nvPicPr>
        <p:blipFill>
          <a:blip r:embed="rId2"/>
          <a:srcRect l="41124" t="41736" r="27396" b="26782"/>
          <a:stretch/>
        </p:blipFill>
        <p:spPr>
          <a:xfrm>
            <a:off x="102960" y="1935360"/>
            <a:ext cx="3151080" cy="1771920"/>
          </a:xfrm>
          <a:prstGeom prst="rect">
            <a:avLst/>
          </a:prstGeom>
          <a:ln w="0">
            <a:noFill/>
          </a:ln>
        </p:spPr>
      </p:pic>
      <p:pic>
        <p:nvPicPr>
          <p:cNvPr id="179" name="215 Imagen"/>
          <p:cNvPicPr/>
          <p:nvPr/>
        </p:nvPicPr>
        <p:blipFill>
          <a:blip r:embed="rId3"/>
          <a:srcRect l="25372" t="27727" r="25427" b="33785"/>
          <a:stretch/>
        </p:blipFill>
        <p:spPr>
          <a:xfrm>
            <a:off x="3600360" y="1275480"/>
            <a:ext cx="5075640" cy="2323440"/>
          </a:xfrm>
          <a:prstGeom prst="rect">
            <a:avLst/>
          </a:prstGeom>
          <a:ln w="0">
            <a:noFill/>
          </a:ln>
        </p:spPr>
      </p:pic>
      <p:sp>
        <p:nvSpPr>
          <p:cNvPr id="180" name="216 Rectángulo"/>
          <p:cNvSpPr/>
          <p:nvPr/>
        </p:nvSpPr>
        <p:spPr>
          <a:xfrm>
            <a:off x="3240000" y="3816000"/>
            <a:ext cx="5903280" cy="11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Se ha comprobado para algunos tipos de cánceres mediante el estudio de 120000 personas sobrevivientes de los bombardeos de Hiroshima y Nagasaki</a:t>
            </a: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_22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Clasificación de los efectos biológicos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82" name="Slide Number Placeholder 3_22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91517C99-739A-4617-9758-9D0D4ADB5004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26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83" name="Rectángulo 141_8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adroTexto 142_8"/>
          <p:cNvSpPr/>
          <p:nvPr/>
        </p:nvSpPr>
        <p:spPr>
          <a:xfrm>
            <a:off x="1414080" y="677520"/>
            <a:ext cx="680364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estocásticos. Efectos hereditarios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185" name="221 Rectángulo"/>
          <p:cNvSpPr/>
          <p:nvPr/>
        </p:nvSpPr>
        <p:spPr>
          <a:xfrm>
            <a:off x="180000" y="3924000"/>
            <a:ext cx="8963280" cy="86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Los estudios realizados a población expuesta a altas dosis de radiación en Hiroshima y Nagasaki no han detectado un incremento en los efectos hereditarios.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186" name="222 Imagen"/>
          <p:cNvPicPr/>
          <p:nvPr/>
        </p:nvPicPr>
        <p:blipFill>
          <a:blip r:embed="rId2"/>
          <a:srcRect l="25372" t="27731" r="35274" b="44287"/>
          <a:stretch/>
        </p:blipFill>
        <p:spPr>
          <a:xfrm>
            <a:off x="36000" y="1620000"/>
            <a:ext cx="3598920" cy="1438920"/>
          </a:xfrm>
          <a:prstGeom prst="rect">
            <a:avLst/>
          </a:prstGeom>
          <a:ln w="0">
            <a:noFill/>
          </a:ln>
        </p:spPr>
      </p:pic>
      <p:sp>
        <p:nvSpPr>
          <p:cNvPr id="187" name="223 Rectángulo"/>
          <p:cNvSpPr/>
          <p:nvPr/>
        </p:nvSpPr>
        <p:spPr>
          <a:xfrm>
            <a:off x="3672000" y="1656000"/>
            <a:ext cx="5255280" cy="188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La detección de este tipo de efecto puede ser:</a:t>
            </a:r>
            <a:endParaRPr lang="es-ES" sz="1800" b="0" strike="noStrike" spc="-1" dirty="0" smtClean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Directa: observando las mutaciones en genes de descendientes.</a:t>
            </a:r>
            <a:endParaRPr lang="es-ES" sz="1800" b="0" strike="noStrike" spc="-1" dirty="0" smtClean="0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Indirecta: observando la incidencia de malformaciones congénitas, enfermedades hereditarias y abortos en la descendencia.</a:t>
            </a:r>
            <a:endParaRPr lang="es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_23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de la irradiación prenatal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89" name="Slide Number Placeholder 3_23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C78E702C-EDB3-46D5-A388-A97A7AF4ED3B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27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90" name="Rectángulo 141_9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adroTexto 142_9"/>
          <p:cNvSpPr/>
          <p:nvPr/>
        </p:nvSpPr>
        <p:spPr>
          <a:xfrm>
            <a:off x="1414080" y="677520"/>
            <a:ext cx="680364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en el embrión y el feto.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192" name="228 Rectángulo"/>
          <p:cNvSpPr/>
          <p:nvPr/>
        </p:nvSpPr>
        <p:spPr>
          <a:xfrm>
            <a:off x="3672000" y="1332000"/>
            <a:ext cx="5255280" cy="10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La publicación ICRP 84 es el documento de referencia en el tema. (https://www.icrp.org/docs/P084_Spanish.pdf)</a:t>
            </a:r>
            <a:endParaRPr lang="es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  <p:pic>
        <p:nvPicPr>
          <p:cNvPr id="193" name="229 Imagen"/>
          <p:cNvPicPr/>
          <p:nvPr/>
        </p:nvPicPr>
        <p:blipFill>
          <a:blip r:embed="rId2"/>
          <a:srcRect l="27339" t="36301" r="51016" b="18205"/>
          <a:stretch/>
        </p:blipFill>
        <p:spPr>
          <a:xfrm>
            <a:off x="1008000" y="1512000"/>
            <a:ext cx="1979280" cy="2339280"/>
          </a:xfrm>
          <a:prstGeom prst="rect">
            <a:avLst/>
          </a:prstGeom>
          <a:ln w="0">
            <a:noFill/>
          </a:ln>
        </p:spPr>
      </p:pic>
      <p:pic>
        <p:nvPicPr>
          <p:cNvPr id="194" name="230 Imagen"/>
          <p:cNvPicPr/>
          <p:nvPr/>
        </p:nvPicPr>
        <p:blipFill>
          <a:blip r:embed="rId3"/>
          <a:srcRect l="31274" t="15304" r="35268" b="7703"/>
          <a:stretch/>
        </p:blipFill>
        <p:spPr>
          <a:xfrm>
            <a:off x="5171040" y="2376000"/>
            <a:ext cx="1668600" cy="21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_24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de la irradiación prenatal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96" name="Slide Number Placeholder 3_24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FEE007A5-CA3D-47A3-A0A6-FF3709679824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28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197" name="Rectángulo 141_10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adroTexto 142_10"/>
          <p:cNvSpPr/>
          <p:nvPr/>
        </p:nvSpPr>
        <p:spPr>
          <a:xfrm>
            <a:off x="1414080" y="677520"/>
            <a:ext cx="6803640" cy="4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en el embrión y el feto.</a:t>
            </a:r>
            <a:endParaRPr lang="en-GB" sz="2600" b="0" strike="noStrike" spc="-1">
              <a:latin typeface="Arial"/>
            </a:endParaRPr>
          </a:p>
        </p:txBody>
      </p:sp>
      <p:pic>
        <p:nvPicPr>
          <p:cNvPr id="199" name="235 Imagen"/>
          <p:cNvPicPr/>
          <p:nvPr/>
        </p:nvPicPr>
        <p:blipFill>
          <a:blip r:embed="rId2"/>
          <a:srcRect l="27339" t="36301" r="51016" b="18205"/>
          <a:stretch/>
        </p:blipFill>
        <p:spPr>
          <a:xfrm>
            <a:off x="144000" y="648000"/>
            <a:ext cx="1475640" cy="1744200"/>
          </a:xfrm>
          <a:prstGeom prst="rect">
            <a:avLst/>
          </a:prstGeom>
          <a:ln w="0">
            <a:noFill/>
          </a:ln>
        </p:spPr>
      </p:pic>
      <p:pic>
        <p:nvPicPr>
          <p:cNvPr id="200" name="236 Imagen"/>
          <p:cNvPicPr/>
          <p:nvPr/>
        </p:nvPicPr>
        <p:blipFill>
          <a:blip r:embed="rId3"/>
          <a:srcRect l="23400" t="25802" r="25423" b="21704"/>
          <a:stretch/>
        </p:blipFill>
        <p:spPr>
          <a:xfrm>
            <a:off x="2160000" y="1620000"/>
            <a:ext cx="5759640" cy="332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_25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de la irradiación prenatal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2" name="Slide Number Placeholder 3_25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9F7E69D-E98D-41F1-ACB1-AE1644E450C4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29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203" name="Rectángulo 141_11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adroTexto 142_11"/>
          <p:cNvSpPr/>
          <p:nvPr/>
        </p:nvSpPr>
        <p:spPr>
          <a:xfrm>
            <a:off x="900000" y="677520"/>
            <a:ext cx="73177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en el embrión y el feto. Radioterapia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205" name="241 Rectángulo"/>
          <p:cNvSpPr/>
          <p:nvPr/>
        </p:nvSpPr>
        <p:spPr>
          <a:xfrm>
            <a:off x="2520000" y="1332000"/>
            <a:ext cx="6299640" cy="316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En pacientes embarazadas, si los </a:t>
            </a:r>
            <a:r>
              <a:rPr lang="es-ES" spc="-1" dirty="0" smtClean="0">
                <a:solidFill>
                  <a:srgbClr val="FFFFFF"/>
                </a:solidFill>
                <a:latin typeface="Arial"/>
                <a:ea typeface="DejaVu Sans"/>
              </a:rPr>
              <a:t>tumores</a:t>
            </a: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están alejados de la pelvis, pueden ser normalmente tratados con radioterapia;</a:t>
            </a:r>
            <a:endParaRPr lang="es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 smtClean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Los tumores localizados en la pelvis no pueden ser tratados adecuadamente con radioterapia durante el embarazo sin que ocurran consecuencias severas o letales para el feto.</a:t>
            </a:r>
            <a:endParaRPr lang="es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  <p:pic>
        <p:nvPicPr>
          <p:cNvPr id="206" name="242 Imagen"/>
          <p:cNvPicPr/>
          <p:nvPr/>
        </p:nvPicPr>
        <p:blipFill>
          <a:blip r:embed="rId2"/>
          <a:srcRect l="27339" t="36301" r="51016" b="18205"/>
          <a:stretch/>
        </p:blipFill>
        <p:spPr>
          <a:xfrm>
            <a:off x="540000" y="1158480"/>
            <a:ext cx="1151640" cy="1361160"/>
          </a:xfrm>
          <a:prstGeom prst="rect">
            <a:avLst/>
          </a:prstGeom>
          <a:ln w="0">
            <a:noFill/>
          </a:ln>
        </p:spPr>
      </p:pic>
      <p:pic>
        <p:nvPicPr>
          <p:cNvPr id="207" name="243 Imagen"/>
          <p:cNvPicPr/>
          <p:nvPr/>
        </p:nvPicPr>
        <p:blipFill>
          <a:blip r:embed="rId3"/>
          <a:srcRect l="31274" t="15304" r="35268" b="7703"/>
          <a:stretch/>
        </p:blipFill>
        <p:spPr>
          <a:xfrm>
            <a:off x="360000" y="2520000"/>
            <a:ext cx="1668600" cy="21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_0"/>
          <p:cNvSpPr/>
          <p:nvPr/>
        </p:nvSpPr>
        <p:spPr>
          <a:xfrm>
            <a:off x="251640" y="51480"/>
            <a:ext cx="611784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Arial "/>
                <a:ea typeface="DejaVu Sans"/>
              </a:rPr>
              <a:t>Contenido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59" name="Content Placeholder 2_0"/>
          <p:cNvSpPr/>
          <p:nvPr/>
        </p:nvSpPr>
        <p:spPr>
          <a:xfrm>
            <a:off x="251640" y="699480"/>
            <a:ext cx="8710200" cy="416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020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Breve reseña histórica.</a:t>
            </a:r>
            <a:endParaRPr lang="en-GB" sz="2600" b="0" strike="noStrike" spc="-1" dirty="0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Interacción de las radiaciones ionizantes con el material biológico.</a:t>
            </a:r>
            <a:endParaRPr lang="en-GB" sz="2600" b="0" strike="noStrike" spc="-1" dirty="0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Modificaciones </a:t>
            </a:r>
            <a:r>
              <a:rPr lang="es-ES" sz="2600" b="1" strike="noStrike" spc="-1" dirty="0" err="1" smtClean="0">
                <a:solidFill>
                  <a:srgbClr val="FFFFFF"/>
                </a:solidFill>
                <a:latin typeface="Arial "/>
                <a:ea typeface="DejaVu Sans"/>
              </a:rPr>
              <a:t>radioinducidas</a:t>
            </a:r>
            <a:r>
              <a:rPr lang="es-ES" sz="2600" b="1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r>
              <a:rPr lang="es-ES" sz="26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en la molécula de Ácido </a:t>
            </a:r>
            <a:r>
              <a:rPr lang="es-ES" sz="2600" b="1" strike="noStrike" spc="-1" dirty="0" smtClean="0">
                <a:solidFill>
                  <a:srgbClr val="FFFFFF"/>
                </a:solidFill>
                <a:latin typeface="Arial "/>
                <a:ea typeface="DejaVu Sans"/>
              </a:rPr>
              <a:t>Desoxirribonucleico </a:t>
            </a:r>
            <a:r>
              <a:rPr lang="es-ES" sz="26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(ADN).</a:t>
            </a:r>
            <a:endParaRPr lang="en-GB" sz="2600" b="0" strike="noStrike" spc="-1" dirty="0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Efectos en el ámbito celular.</a:t>
            </a:r>
            <a:endParaRPr lang="en-GB" sz="2600" b="0" strike="noStrike" spc="-1" dirty="0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Factores que influyen en la manifestación de los efectos biológicos.</a:t>
            </a:r>
            <a:endParaRPr lang="en-GB" sz="2600" b="0" strike="noStrike" spc="-1" dirty="0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Tipos de efectos biológicos y sus características.</a:t>
            </a:r>
            <a:endParaRPr lang="en-GB" sz="2600" b="0" strike="noStrike" spc="-1" dirty="0">
              <a:latin typeface="Arial"/>
            </a:endParaRPr>
          </a:p>
          <a:p>
            <a:pPr marL="343080" indent="-340200">
              <a:lnSpc>
                <a:spcPct val="100000"/>
              </a:lnSpc>
              <a:buClr>
                <a:srgbClr val="003399"/>
              </a:buClr>
              <a:buFont typeface="Arial"/>
              <a:buChar char="•"/>
            </a:pPr>
            <a:r>
              <a:rPr lang="es-ES" sz="2600" b="1" strike="noStrike" spc="-1" dirty="0">
                <a:solidFill>
                  <a:srgbClr val="FFFFFF"/>
                </a:solidFill>
                <a:latin typeface="Arial "/>
                <a:ea typeface="DejaVu Sans"/>
              </a:rPr>
              <a:t>Efectos de la irradiación prenatal. </a:t>
            </a:r>
            <a:endParaRPr lang="en-GB" sz="2600" b="0" strike="noStrike" spc="-1" dirty="0">
              <a:latin typeface="Arial"/>
            </a:endParaRPr>
          </a:p>
        </p:txBody>
      </p:sp>
      <p:sp>
        <p:nvSpPr>
          <p:cNvPr id="60" name="Slide Number Placeholder 3_0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87F15F58-3350-4FD2-BC6C-54A19D726274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3</a:t>
            </a:fld>
            <a:endParaRPr lang="en-GB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Box 3"/>
          <p:cNvSpPr/>
          <p:nvPr/>
        </p:nvSpPr>
        <p:spPr>
          <a:xfrm>
            <a:off x="2339640" y="4461480"/>
            <a:ext cx="6613200" cy="59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pic>
        <p:nvPicPr>
          <p:cNvPr id="209" name="Picture 2"/>
          <p:cNvPicPr/>
          <p:nvPr/>
        </p:nvPicPr>
        <p:blipFill>
          <a:blip r:embed="rId3"/>
          <a:srcRect t="1828" r="1086" b="170"/>
          <a:stretch/>
        </p:blipFill>
        <p:spPr>
          <a:xfrm>
            <a:off x="6227280" y="1980000"/>
            <a:ext cx="2735640" cy="1439640"/>
          </a:xfrm>
          <a:prstGeom prst="rect">
            <a:avLst/>
          </a:prstGeom>
          <a:ln w="0">
            <a:noFill/>
          </a:ln>
        </p:spPr>
      </p:pic>
      <p:sp>
        <p:nvSpPr>
          <p:cNvPr id="210" name="Rectángulo 181"/>
          <p:cNvSpPr/>
          <p:nvPr/>
        </p:nvSpPr>
        <p:spPr>
          <a:xfrm>
            <a:off x="0" y="555480"/>
            <a:ext cx="6226920" cy="426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0" i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Conclusiones:</a:t>
            </a:r>
            <a:endParaRPr lang="en-GB" sz="2400" b="0" strike="noStrike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Desde el mismo descubrimiento y después de los primeros usos dados a las radiaciones ionizantes se pudo corroborar la ocurrencia de los efectos biológicos </a:t>
            </a:r>
            <a:r>
              <a:rPr lang="es-ES" sz="16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adversos.</a:t>
            </a:r>
            <a:endParaRPr lang="en-GB" sz="1600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endParaRPr lang="en-GB" sz="1600" b="1" strike="noStrike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r>
              <a:rPr lang="es-ES" sz="16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Los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efectos biológicos de las radiaciones ionizantes se manifiestan en el ámbito molecular y en el ámbito </a:t>
            </a:r>
            <a:r>
              <a:rPr lang="es-ES" sz="16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celular.</a:t>
            </a:r>
            <a:endParaRPr lang="en-GB" sz="1600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endParaRPr lang="en-GB" sz="1600" b="1" strike="noStrike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r>
              <a:rPr lang="es-ES" sz="16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Existen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factores físicos y factores biológicos que influyen en la forma de manifestarse los efectos </a:t>
            </a:r>
            <a:r>
              <a:rPr lang="es-ES" sz="16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biológicos.</a:t>
            </a:r>
            <a:endParaRPr lang="en-GB" sz="1600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endParaRPr lang="en-GB" sz="1600" b="1" strike="noStrike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r>
              <a:rPr lang="es-ES" sz="16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Los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efectos biológicos se clasifican en efectos deterministas y efectos </a:t>
            </a:r>
            <a:r>
              <a:rPr lang="es-ES" sz="16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estocásticos.</a:t>
            </a:r>
            <a:endParaRPr lang="en-GB" sz="1600" spc="-1" dirty="0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endParaRPr lang="en-GB" sz="1600" b="1" strike="noStrike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 marL="216000" indent="-214560">
              <a:lnSpc>
                <a:spcPct val="100000"/>
              </a:lnSpc>
              <a:buClr>
                <a:srgbClr val="FFFFFF"/>
              </a:buClr>
              <a:buFont typeface="StarSymbol"/>
              <a:buAutoNum type="arabicParenR"/>
            </a:pPr>
            <a:r>
              <a:rPr lang="es-ES" sz="16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Existen </a:t>
            </a:r>
            <a:r>
              <a:rPr lang="es-ES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suficientes evidencias que demuestran los efectos de las radiaciones ionizantes en el embrión y el feto. </a:t>
            </a:r>
            <a:endParaRPr lang="en-GB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Breve reseña histórica.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62" name="Slide Number Placeholder 3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31C00F0-3C04-4AA8-A90F-C42736ADF969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4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63" name="Rectángulo 99"/>
          <p:cNvSpPr/>
          <p:nvPr/>
        </p:nvSpPr>
        <p:spPr>
          <a:xfrm>
            <a:off x="0" y="793800"/>
            <a:ext cx="5039640" cy="273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El ser humano ha estado expuesto por miles de años a la radiación natural ionizante y no se puede atribuir efectos dañinos a esos niveles de exposición.</a:t>
            </a:r>
            <a:endParaRPr lang="es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Como promedio una persona recibe una dosis anual atribuible a la radiación natural de 2,4 </a:t>
            </a:r>
            <a:r>
              <a:rPr lang="es-ES" sz="1800" b="1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mSv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/año. 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64" name="Rectángulo 100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" name="Imagen 101"/>
          <p:cNvPicPr/>
          <p:nvPr/>
        </p:nvPicPr>
        <p:blipFill>
          <a:blip r:embed="rId2"/>
          <a:srcRect l="29317" t="44336" r="35285" b="17204"/>
          <a:stretch/>
        </p:blipFill>
        <p:spPr>
          <a:xfrm>
            <a:off x="5580000" y="1260000"/>
            <a:ext cx="3238200" cy="197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_8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Breve reseña histórica.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67" name="Slide Number Placeholder 3_8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89B61E2B-5C49-496E-B663-891C05FB4AB5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5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68" name="Rectángulo 104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" name="Imagen 1"/>
          <p:cNvPicPr/>
          <p:nvPr/>
        </p:nvPicPr>
        <p:blipFill>
          <a:blip r:embed="rId2"/>
          <a:srcRect l="19426" t="20463" r="23729" b="8819"/>
          <a:stretch/>
        </p:blipFill>
        <p:spPr>
          <a:xfrm>
            <a:off x="1775520" y="1052640"/>
            <a:ext cx="5639040" cy="3943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_9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Breve reseña histórica.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71" name="Slide Number Placeholder 3_9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0ADCC602-5D7B-4712-A27F-81A58497CDCB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6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72" name="Rectángulo 108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3" name="Imagen 109"/>
          <p:cNvPicPr/>
          <p:nvPr/>
        </p:nvPicPr>
        <p:blipFill>
          <a:blip r:embed="rId2"/>
          <a:srcRect l="25380" t="58334" r="25439" b="10894"/>
          <a:stretch/>
        </p:blipFill>
        <p:spPr>
          <a:xfrm>
            <a:off x="918360" y="1972800"/>
            <a:ext cx="7158240" cy="2518560"/>
          </a:xfrm>
          <a:prstGeom prst="rect">
            <a:avLst/>
          </a:prstGeom>
          <a:ln w="0">
            <a:noFill/>
          </a:ln>
        </p:spPr>
      </p:pic>
      <p:sp>
        <p:nvSpPr>
          <p:cNvPr id="74" name="Rectángulo 110"/>
          <p:cNvSpPr/>
          <p:nvPr/>
        </p:nvSpPr>
        <p:spPr>
          <a:xfrm>
            <a:off x="180000" y="829800"/>
            <a:ext cx="8818560" cy="1021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Ante la evidencia de daños se hizo necesario estudiar los efectos biológicos de las Radiaciones ionizantes. Para ello los estudios se han basado en tres fuentes fundamentales que son: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_2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3500" lnSpcReduction="10000"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Interacción de las radiaciones ionizantes con el material biológico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76" name="Slide Number Placeholder 3_2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94EDA44C-8AD8-46D2-878C-8DDC65367A43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7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77" name="Rectángulo 113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8" name="Imagen 114"/>
          <p:cNvPicPr/>
          <p:nvPr/>
        </p:nvPicPr>
        <p:blipFill>
          <a:blip r:embed="rId2"/>
          <a:srcRect l="25376" t="31230" r="25431" b="23290"/>
          <a:stretch/>
        </p:blipFill>
        <p:spPr>
          <a:xfrm>
            <a:off x="180000" y="943560"/>
            <a:ext cx="6838920" cy="3555360"/>
          </a:xfrm>
          <a:prstGeom prst="rect">
            <a:avLst/>
          </a:prstGeom>
          <a:ln w="0">
            <a:noFill/>
          </a:ln>
        </p:spPr>
      </p:pic>
      <p:sp>
        <p:nvSpPr>
          <p:cNvPr id="79" name="CuadroTexto 115"/>
          <p:cNvSpPr/>
          <p:nvPr/>
        </p:nvSpPr>
        <p:spPr>
          <a:xfrm>
            <a:off x="7020000" y="1260000"/>
            <a:ext cx="1978920" cy="21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1. Proteínas.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2. Lípidos.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3. Carbohidratos.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4. ADN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_10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4000"/>
          </a:bodyPr>
          <a:lstStyle/>
          <a:p>
            <a:pPr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Modificaciones radioinducidas en la molécula de ADN.</a:t>
            </a:r>
            <a:endParaRPr lang="en-GB" sz="2600" b="0" strike="noStrike" spc="-1">
              <a:latin typeface="Arial"/>
            </a:endParaRPr>
          </a:p>
        </p:txBody>
      </p:sp>
      <p:sp>
        <p:nvSpPr>
          <p:cNvPr id="81" name="Slide Number Placeholder 3_10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28B87FF2-9663-4C91-AE57-8E88353DBADE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8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82" name="Rectángulo 118"/>
          <p:cNvSpPr/>
          <p:nvPr/>
        </p:nvSpPr>
        <p:spPr>
          <a:xfrm>
            <a:off x="4497840" y="3780000"/>
            <a:ext cx="2521080" cy="88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adroTexto 119"/>
          <p:cNvSpPr/>
          <p:nvPr/>
        </p:nvSpPr>
        <p:spPr>
          <a:xfrm>
            <a:off x="2520000" y="1152000"/>
            <a:ext cx="6478920" cy="2571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Interacciones con el ADN, mecanismos de reparación</a:t>
            </a:r>
            <a:endParaRPr lang="es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1. Lesiones en una cadena que pueden ser:</a:t>
            </a:r>
            <a:endParaRPr lang="es-ES" sz="1800" b="0" strike="noStrike" spc="-1" dirty="0" smtClean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Roturas simples (reparables).</a:t>
            </a:r>
            <a:endParaRPr lang="es-ES" sz="1800" b="0" strike="noStrike" spc="-1" dirty="0" smtClean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Modificaciones de bases (mutaciones puntuales).</a:t>
            </a:r>
            <a:endParaRPr lang="es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2. Lesiones en dos cadenas que pueden ser:</a:t>
            </a:r>
            <a:endParaRPr lang="es-ES" sz="1800" b="0" strike="noStrike" spc="-1" dirty="0" smtClean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Roturas dobles.</a:t>
            </a:r>
            <a:endParaRPr lang="es-ES" sz="1800" b="0" strike="noStrike" spc="-1" dirty="0" smtClean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Entrecruzamientos.</a:t>
            </a:r>
            <a:endParaRPr lang="es-ES" sz="1800" b="0" strike="noStrike" spc="-1" dirty="0" smtClean="0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Coincidencia espacial de dos lesiones.</a:t>
            </a:r>
            <a:endParaRPr lang="es-ES" sz="1800" b="0" strike="noStrike" spc="-1" dirty="0">
              <a:latin typeface="Arial"/>
            </a:endParaRPr>
          </a:p>
        </p:txBody>
      </p:sp>
      <p:pic>
        <p:nvPicPr>
          <p:cNvPr id="84" name="Imagen 120"/>
          <p:cNvPicPr/>
          <p:nvPr/>
        </p:nvPicPr>
        <p:blipFill>
          <a:blip r:embed="rId2"/>
          <a:srcRect l="23409" t="31230" r="60874" b="16290"/>
          <a:stretch/>
        </p:blipFill>
        <p:spPr>
          <a:xfrm>
            <a:off x="468000" y="1044000"/>
            <a:ext cx="1978920" cy="3711960"/>
          </a:xfrm>
          <a:prstGeom prst="rect">
            <a:avLst/>
          </a:prstGeom>
          <a:ln w="0">
            <a:noFill/>
          </a:ln>
        </p:spPr>
      </p:pic>
      <p:sp>
        <p:nvSpPr>
          <p:cNvPr id="85" name="CuadroTexto 121"/>
          <p:cNvSpPr/>
          <p:nvPr/>
        </p:nvSpPr>
        <p:spPr>
          <a:xfrm>
            <a:off x="2880000" y="3780000"/>
            <a:ext cx="5758920" cy="11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La ocurrencia de </a:t>
            </a:r>
            <a:r>
              <a:rPr lang="es-ES" sz="18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lesiones en dos cadenas son de difícil reparación y puede provocar mutaciones</a:t>
            </a:r>
            <a:r>
              <a:rPr lang="es-ES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consistentes en la pérdida de grandes segmentos y reordenamiento de estos.</a:t>
            </a: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_1"/>
          <p:cNvSpPr/>
          <p:nvPr/>
        </p:nvSpPr>
        <p:spPr>
          <a:xfrm>
            <a:off x="251640" y="87480"/>
            <a:ext cx="8710200" cy="64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Efectos en el ámbito celular</a:t>
            </a:r>
            <a:r>
              <a:rPr lang="es-ES" sz="2800" b="1" strike="noStrike" spc="-1">
                <a:solidFill>
                  <a:srgbClr val="FFFFFF"/>
                </a:solidFill>
                <a:latin typeface="Arial "/>
                <a:ea typeface="DejaVu Sans"/>
              </a:rPr>
              <a:t> 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87" name="Slide Number Placeholder 3_1"/>
          <p:cNvSpPr/>
          <p:nvPr/>
        </p:nvSpPr>
        <p:spPr>
          <a:xfrm>
            <a:off x="8472600" y="4862160"/>
            <a:ext cx="506880" cy="21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D00F7C44-26F7-4303-B9F9-18821BECCE00}" type="slidenum">
              <a:rPr lang="en-US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9</a:t>
            </a:fld>
            <a:endParaRPr lang="en-GB" sz="1000" b="0" strike="noStrike" spc="-1">
              <a:latin typeface="Arial"/>
            </a:endParaRPr>
          </a:p>
        </p:txBody>
      </p:sp>
      <p:sp>
        <p:nvSpPr>
          <p:cNvPr id="88" name="Rectángulo 124"/>
          <p:cNvSpPr/>
          <p:nvPr/>
        </p:nvSpPr>
        <p:spPr>
          <a:xfrm>
            <a:off x="4497840" y="4320000"/>
            <a:ext cx="178200" cy="3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Imagen 125"/>
          <p:cNvPicPr/>
          <p:nvPr/>
        </p:nvPicPr>
        <p:blipFill>
          <a:blip r:embed="rId2"/>
          <a:srcRect l="25376" t="30268" r="27650" b="16294"/>
          <a:stretch/>
        </p:blipFill>
        <p:spPr>
          <a:xfrm>
            <a:off x="1469520" y="733680"/>
            <a:ext cx="6450120" cy="412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977</Words>
  <Application>Microsoft Office PowerPoint</Application>
  <PresentationFormat>Presentación en pantalla (16:9)</PresentationFormat>
  <Paragraphs>140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Safety Standards 42nd Meeting 1 to 3 November 2017</dc:title>
  <dc:subject/>
  <dc:creator>DELATTRE, Dominique Jules</dc:creator>
  <dc:description/>
  <cp:lastModifiedBy>Dr</cp:lastModifiedBy>
  <cp:revision>382</cp:revision>
  <dcterms:created xsi:type="dcterms:W3CDTF">2018-03-19T08:58:41Z</dcterms:created>
  <dcterms:modified xsi:type="dcterms:W3CDTF">2023-04-23T23:23:29Z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0x010100383AF4AA7D4B5E4E9093D84968E68DC7</vt:lpwstr>
  </property>
  <property fmtid="{D5CDD505-2E9C-101B-9397-08002B2CF9AE}" pid="3" name="Notes">
    <vt:i4>1</vt:i4>
  </property>
  <property fmtid="{D5CDD505-2E9C-101B-9397-08002B2CF9AE}" pid="4" name="PresentationFormat">
    <vt:lpwstr>Presentación en pantalla (16:9)</vt:lpwstr>
  </property>
  <property fmtid="{D5CDD505-2E9C-101B-9397-08002B2CF9AE}" pid="5" name="Slides">
    <vt:i4>30</vt:i4>
  </property>
</Properties>
</file>