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6.xml" ContentType="application/vnd.openxmlformats-officedocument.presentationml.notesSlide+xml"/>
  <Override PartName="/ppt/notesSlides/_rels/notesSlide1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jpeg" ContentType="image/jpeg"/>
  <Override PartName="/ppt/media/image19.png" ContentType="image/png"/>
  <Override PartName="/ppt/media/image14.png" ContentType="image/png"/>
  <Override PartName="/ppt/media/image15.png" ContentType="image/png"/>
  <Override PartName="/ppt/media/image16.jpeg" ContentType="image/jpe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Click to move the slide</a:t>
            </a:r>
            <a:endParaRPr b="0" lang="es-ES" sz="1800" spc="-1" strike="noStrike">
              <a:solidFill>
                <a:srgbClr val="000000"/>
              </a:solidFill>
              <a:latin typeface="Arial"/>
            </a:endParaRPr>
          </a:p>
        </p:txBody>
      </p:sp>
      <p:sp>
        <p:nvSpPr>
          <p:cNvPr id="48"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49"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50"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51"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52"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05DD6C0-1B8B-4FE4-8C07-DB6EFAF7A507}"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ldImg"/>
          </p:nvPr>
        </p:nvSpPr>
        <p:spPr>
          <a:xfrm>
            <a:off x="139680" y="768240"/>
            <a:ext cx="6815160" cy="3832200"/>
          </a:xfrm>
          <a:prstGeom prst="rect">
            <a:avLst/>
          </a:prstGeom>
        </p:spPr>
      </p:sp>
      <p:sp>
        <p:nvSpPr>
          <p:cNvPr id="151" name="PlaceHolder 2"/>
          <p:cNvSpPr>
            <a:spLocks noGrp="1"/>
          </p:cNvSpPr>
          <p:nvPr>
            <p:ph type="body"/>
          </p:nvPr>
        </p:nvSpPr>
        <p:spPr>
          <a:xfrm>
            <a:off x="709560" y="4862160"/>
            <a:ext cx="5675760" cy="4600800"/>
          </a:xfrm>
          <a:prstGeom prst="rect">
            <a:avLst/>
          </a:prstGeom>
        </p:spPr>
        <p:txBody>
          <a:bodyPr lIns="94680" rIns="94680" tIns="47520" bIns="47520">
            <a:noAutofit/>
          </a:bodyPr>
          <a:p>
            <a:pPr marL="216000" indent="-212040">
              <a:lnSpc>
                <a:spcPct val="100000"/>
              </a:lnSpc>
              <a:tabLst>
                <a:tab algn="l" pos="0"/>
              </a:tabLst>
            </a:pPr>
            <a:r>
              <a:rPr b="0" lang="en-GB" sz="2000" spc="-1" strike="noStrike">
                <a:latin typeface="Arial"/>
              </a:rPr>
              <a:t>Thank you!</a:t>
            </a:r>
            <a:endParaRPr b="0" lang="en-GB" sz="2000" spc="-1" strike="noStrike">
              <a:latin typeface="Arial"/>
            </a:endParaRPr>
          </a:p>
        </p:txBody>
      </p:sp>
      <p:sp>
        <p:nvSpPr>
          <p:cNvPr id="152" name="Slide Number Placeholder 3"/>
          <p:cNvSpPr/>
          <p:nvPr/>
        </p:nvSpPr>
        <p:spPr>
          <a:xfrm>
            <a:off x="4020480" y="9720720"/>
            <a:ext cx="3072960" cy="507960"/>
          </a:xfrm>
          <a:prstGeom prst="rect">
            <a:avLst/>
          </a:prstGeom>
          <a:noFill/>
          <a:ln w="0">
            <a:noFill/>
          </a:ln>
        </p:spPr>
        <p:style>
          <a:lnRef idx="0"/>
          <a:fillRef idx="0"/>
          <a:effectRef idx="0"/>
          <a:fontRef idx="minor"/>
        </p:style>
        <p:txBody>
          <a:bodyPr lIns="94680" rIns="94680" tIns="47520" bIns="47520" anchor="b">
            <a:noAutofit/>
          </a:bodyPr>
          <a:p>
            <a:pPr algn="r">
              <a:lnSpc>
                <a:spcPct val="100000"/>
              </a:lnSpc>
            </a:pPr>
            <a:fld id="{412F2AB7-F841-418D-A369-F1DB5B71A038}" type="slidenum">
              <a:rPr b="0" lang="en-GB" sz="1200" spc="-1" strike="noStrike">
                <a:solidFill>
                  <a:srgbClr val="000000"/>
                </a:solidFill>
                <a:latin typeface="+mn-lt"/>
                <a:ea typeface="+mn-ea"/>
              </a:rPr>
              <a:t>&lt;number&gt;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800" spc="-1" strike="noStrike">
              <a:solidFill>
                <a:srgbClr val="000000"/>
              </a:solid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800" spc="-1" strike="noStrike">
              <a:solidFill>
                <a:srgbClr val="000000"/>
              </a:solidFill>
              <a:latin typeface="Arial"/>
            </a:endParaRPr>
          </a:p>
        </p:txBody>
      </p:sp>
      <p:sp>
        <p:nvSpPr>
          <p:cNvPr id="3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65000">
              <a:srgbClr val="000000"/>
            </a:gs>
            <a:gs pos="100000">
              <a:srgbClr val="5b77a8"/>
            </a:gs>
          </a:gsLst>
          <a:lin ang="5400000"/>
        </a:gradFill>
      </p:bgPr>
    </p:bg>
    <p:spTree>
      <p:nvGrpSpPr>
        <p:cNvPr id="1" name=""/>
        <p:cNvGrpSpPr/>
        <p:nvPr/>
      </p:nvGrpSpPr>
      <p:grpSpPr>
        <a:xfrm>
          <a:off x="0" y="0"/>
          <a:ext cx="0" cy="0"/>
          <a:chOff x="0" y="0"/>
          <a:chExt cx="0" cy="0"/>
        </a:xfrm>
      </p:grpSpPr>
      <p:sp>
        <p:nvSpPr>
          <p:cNvPr id="0" name="6 Rectángulo" hidden="1"/>
          <p:cNvSpPr/>
          <p:nvPr/>
        </p:nvSpPr>
        <p:spPr>
          <a:xfrm>
            <a:off x="0" y="0"/>
            <a:ext cx="364320" cy="5139360"/>
          </a:xfrm>
          <a:prstGeom prst="rect">
            <a:avLst/>
          </a:prstGeom>
          <a:solidFill>
            <a:srgbClr val="ffffff"/>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1" name="7 Rectángulo" hidden="1"/>
          <p:cNvSpPr/>
          <p:nvPr/>
        </p:nvSpPr>
        <p:spPr>
          <a:xfrm>
            <a:off x="255240" y="3785400"/>
            <a:ext cx="71640" cy="126720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2" name="8 Rectángulo" hidden="1"/>
          <p:cNvSpPr/>
          <p:nvPr/>
        </p:nvSpPr>
        <p:spPr>
          <a:xfrm>
            <a:off x="255240" y="3597480"/>
            <a:ext cx="71640" cy="169920"/>
          </a:xfrm>
          <a:prstGeom prst="rect">
            <a:avLst/>
          </a:prstGeom>
          <a:solidFill>
            <a:schemeClr val="accent3">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3" name="9 Rectángulo" hidden="1"/>
          <p:cNvSpPr/>
          <p:nvPr/>
        </p:nvSpPr>
        <p:spPr>
          <a:xfrm>
            <a:off x="255240" y="3478320"/>
            <a:ext cx="71640" cy="101520"/>
          </a:xfrm>
          <a:prstGeom prst="rect">
            <a:avLst/>
          </a:prstGeom>
          <a:solidFill>
            <a:schemeClr val="bg2"/>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4" name="10 Rectángulo" hidden="1"/>
          <p:cNvSpPr/>
          <p:nvPr/>
        </p:nvSpPr>
        <p:spPr>
          <a:xfrm>
            <a:off x="255240" y="3407040"/>
            <a:ext cx="71640" cy="53280"/>
          </a:xfrm>
          <a:prstGeom prst="rect">
            <a:avLst/>
          </a:prstGeom>
          <a:solidFill>
            <a:schemeClr val="accent2">
              <a:alpha val="100000"/>
            </a:schemeClr>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5" name="11 Rectángulo" hidden="1"/>
          <p:cNvSpPr/>
          <p:nvPr/>
        </p:nvSpPr>
        <p:spPr>
          <a:xfrm>
            <a:off x="309600" y="510480"/>
            <a:ext cx="4428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6" name="14 Rectángulo" hidden="1"/>
          <p:cNvSpPr/>
          <p:nvPr/>
        </p:nvSpPr>
        <p:spPr>
          <a:xfrm>
            <a:off x="268920" y="510480"/>
            <a:ext cx="2592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7" name="15 Rectángulo" hidden="1"/>
          <p:cNvSpPr/>
          <p:nvPr/>
        </p:nvSpPr>
        <p:spPr>
          <a:xfrm>
            <a:off x="250200" y="510480"/>
            <a:ext cx="756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8" name="16 Rectángulo" hidden="1"/>
          <p:cNvSpPr/>
          <p:nvPr/>
        </p:nvSpPr>
        <p:spPr>
          <a:xfrm>
            <a:off x="221760" y="510480"/>
            <a:ext cx="7560" cy="272880"/>
          </a:xfrm>
          <a:prstGeom prst="rect">
            <a:avLst/>
          </a:prstGeom>
          <a:solidFill>
            <a:srgbClr val="000000"/>
          </a:solidFill>
          <a:ln w="50800">
            <a:noFill/>
          </a:ln>
          <a:effectLst>
            <a:glow rad="63360">
              <a:srgbClr val="ffffff">
                <a:alpha val="45000"/>
              </a:srgbClr>
            </a:glow>
            <a:outerShdw blurRad="39960" dir="5400000" dist="20160" rotWithShape="0">
              <a:srgbClr val="000000">
                <a:alpha val="38000"/>
              </a:srgbClr>
            </a:outerShdw>
          </a:effectLst>
        </p:spPr>
        <p:style>
          <a:lnRef idx="3">
            <a:schemeClr val="lt1"/>
          </a:lnRef>
          <a:fillRef idx="1">
            <a:schemeClr val="accent1"/>
          </a:fillRef>
          <a:effectRef idx="1">
            <a:schemeClr val="accent1"/>
          </a:effectRef>
          <a:fontRef idx="minor"/>
        </p:style>
      </p:sp>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s-ES" sz="1800" spc="-1" strike="noStrike">
                <a:solidFill>
                  <a:srgbClr val="000000"/>
                </a:solidFill>
                <a:latin typeface="Arial"/>
              </a:rPr>
              <a:t>Click to edit the title text format</a:t>
            </a:r>
            <a:endParaRPr b="0" lang="es-ES" sz="1800" spc="-1" strike="noStrike">
              <a:solidFill>
                <a:srgbClr val="000000"/>
              </a:solid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ES" sz="1800" spc="-1" strike="noStrike">
                <a:solidFill>
                  <a:srgbClr val="000000"/>
                </a:solidFill>
                <a:latin typeface="Arial"/>
              </a:rPr>
              <a:t>Click to edit the outline text format</a:t>
            </a:r>
            <a:endParaRPr b="0" lang="es-ES" sz="18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s-ES" sz="1800" spc="-1" strike="noStrike">
                <a:solidFill>
                  <a:srgbClr val="000000"/>
                </a:solidFill>
                <a:latin typeface="Arial"/>
              </a:rPr>
              <a:t>Second Outline Level</a:t>
            </a:r>
            <a:endParaRPr b="0" lang="es-ES" sz="18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s-ES" sz="1800" spc="-1" strike="noStrike">
                <a:solidFill>
                  <a:srgbClr val="000000"/>
                </a:solidFill>
                <a:latin typeface="Arial"/>
              </a:rPr>
              <a:t>Third Outline Level</a:t>
            </a:r>
            <a:endParaRPr b="0" lang="es-ES" sz="18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s-ES" sz="1800" spc="-1" strike="noStrike">
                <a:solidFill>
                  <a:srgbClr val="000000"/>
                </a:solidFill>
                <a:latin typeface="Arial"/>
              </a:rPr>
              <a:t>Fourth Outline Level</a:t>
            </a:r>
            <a:endParaRPr b="0" lang="es-ES" sz="18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s-ES" sz="2000" spc="-1" strike="noStrike">
                <a:solidFill>
                  <a:srgbClr val="000000"/>
                </a:solidFill>
                <a:latin typeface="Arial"/>
              </a:rPr>
              <a:t>Fifth Outline Level</a:t>
            </a:r>
            <a:endParaRPr b="0" lang="es-E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s-ES" sz="2000" spc="-1" strike="noStrike">
                <a:solidFill>
                  <a:srgbClr val="000000"/>
                </a:solidFill>
                <a:latin typeface="Arial"/>
              </a:rPr>
              <a:t>Sixth Outline Level</a:t>
            </a:r>
            <a:endParaRPr b="0" lang="es-E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s-ES" sz="2000" spc="-1" strike="noStrike">
                <a:solidFill>
                  <a:srgbClr val="000000"/>
                </a:solidFill>
                <a:latin typeface="Arial"/>
              </a:rPr>
              <a:t>Seventh Outline Level</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itle 1"/>
          <p:cNvSpPr/>
          <p:nvPr/>
        </p:nvSpPr>
        <p:spPr>
          <a:xfrm>
            <a:off x="323640" y="915480"/>
            <a:ext cx="8564760" cy="222804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br/>
            <a:br/>
            <a:r>
              <a:rPr b="1" lang="es-ES" sz="3200" spc="-1" strike="noStrike">
                <a:solidFill>
                  <a:srgbClr val="ffffff"/>
                </a:solidFill>
                <a:latin typeface="Arial "/>
                <a:ea typeface="DejaVu Sans"/>
              </a:rPr>
              <a:t>C</a:t>
            </a:r>
            <a:r>
              <a:rPr b="1" lang="es-ES" sz="3600" spc="-1" strike="noStrike">
                <a:solidFill>
                  <a:srgbClr val="ffffff"/>
                </a:solidFill>
                <a:latin typeface="Arial "/>
                <a:ea typeface="Arial"/>
              </a:rPr>
              <a:t>urso de capacitación continuada en materia de radioprotección para Médicos Radioterapeutas</a:t>
            </a:r>
            <a:br/>
            <a:br/>
            <a:br/>
            <a:endParaRPr b="0" lang="en-GB" sz="3600" spc="-1" strike="noStrike">
              <a:latin typeface="Arial"/>
            </a:endParaRPr>
          </a:p>
        </p:txBody>
      </p:sp>
      <p:sp>
        <p:nvSpPr>
          <p:cNvPr id="54" name="Subtitle 2"/>
          <p:cNvSpPr/>
          <p:nvPr/>
        </p:nvSpPr>
        <p:spPr>
          <a:xfrm>
            <a:off x="323640" y="2967840"/>
            <a:ext cx="8564760" cy="1688040"/>
          </a:xfrm>
          <a:prstGeom prst="rect">
            <a:avLst/>
          </a:prstGeom>
          <a:noFill/>
          <a:ln w="0">
            <a:noFill/>
          </a:ln>
        </p:spPr>
        <p:style>
          <a:lnRef idx="0"/>
          <a:fillRef idx="0"/>
          <a:effectRef idx="0"/>
          <a:fontRef idx="minor"/>
        </p:style>
        <p:txBody>
          <a:bodyPr lIns="90000" rIns="90000" tIns="45000" bIns="45000">
            <a:normAutofit/>
          </a:bodyPr>
          <a:p>
            <a:pPr algn="ctr">
              <a:lnSpc>
                <a:spcPct val="100000"/>
              </a:lnSpc>
              <a:spcBef>
                <a:spcPts val="561"/>
              </a:spcBef>
              <a:tabLst>
                <a:tab algn="l" pos="0"/>
              </a:tabLst>
            </a:pPr>
            <a:endParaRPr b="0" lang="en-GB" sz="1800" spc="-1" strike="noStrike">
              <a:latin typeface="Arial"/>
            </a:endParaRPr>
          </a:p>
          <a:p>
            <a:pPr>
              <a:lnSpc>
                <a:spcPct val="100000"/>
              </a:lnSpc>
              <a:tabLst>
                <a:tab algn="l" pos="0"/>
              </a:tabLst>
            </a:pPr>
            <a:r>
              <a:rPr b="1" lang="es-ES_tradnl" sz="3800" spc="-1" strike="noStrike">
                <a:solidFill>
                  <a:srgbClr val="99ccff"/>
                </a:solidFill>
                <a:latin typeface="Arial "/>
                <a:ea typeface="DejaVu Sans"/>
              </a:rPr>
              <a:t>P-05 </a:t>
            </a:r>
            <a:r>
              <a:rPr b="1" lang="es-ES" sz="3500" spc="-1" strike="noStrike">
                <a:solidFill>
                  <a:srgbClr val="99ccff"/>
                </a:solidFill>
                <a:latin typeface="Arial"/>
                <a:ea typeface="DejaVu Sans"/>
              </a:rPr>
              <a:t>Métodos de medición de la Radiaciones.</a:t>
            </a:r>
            <a:endParaRPr b="0" lang="en-GB" sz="3500" spc="-1" strike="noStrike">
              <a:latin typeface="Arial"/>
            </a:endParaRPr>
          </a:p>
          <a:p>
            <a:pPr algn="ctr">
              <a:lnSpc>
                <a:spcPct val="100000"/>
              </a:lnSpc>
              <a:spcBef>
                <a:spcPts val="519"/>
              </a:spcBef>
              <a:tabLst>
                <a:tab algn="l" pos="0"/>
              </a:tabLst>
            </a:pPr>
            <a:endParaRPr b="0" lang="en-GB" sz="35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itle 1_11"/>
          <p:cNvSpPr/>
          <p:nvPr/>
        </p:nvSpPr>
        <p:spPr>
          <a:xfrm>
            <a:off x="251640" y="51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Contador Geiger. </a:t>
            </a:r>
            <a:endParaRPr b="0" lang="en-GB" sz="2800" spc="-1" strike="noStrike">
              <a:latin typeface="Arial"/>
            </a:endParaRPr>
          </a:p>
        </p:txBody>
      </p:sp>
      <p:sp>
        <p:nvSpPr>
          <p:cNvPr id="101"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7F1D9BA8-52F5-4D99-9981-C169CA19E0CF}"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102" name="121 Rectángulo"/>
          <p:cNvSpPr/>
          <p:nvPr/>
        </p:nvSpPr>
        <p:spPr>
          <a:xfrm>
            <a:off x="108000" y="627480"/>
            <a:ext cx="9000000" cy="1368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El contador Geiger es un mero contador de las partículas ionizantes que alcanzan el volumen sensible del detector. La tensión de polarización es tan alta que los impulsos medidos alcanzan todos la misma amplitud, independientemente de la ionización primaria producida por la radiación, no dan información sobre la naturaleza de la radiación incidente o de la energía de ésta</a:t>
            </a:r>
            <a:r>
              <a:rPr b="1" lang="en-GB" sz="1700" spc="-1" strike="noStrike">
                <a:solidFill>
                  <a:srgbClr val="ffffff"/>
                </a:solidFill>
                <a:latin typeface="Arial"/>
                <a:ea typeface="DejaVu Sans"/>
              </a:rPr>
              <a:t>.</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103" name="122 Rectángulo"/>
          <p:cNvSpPr/>
          <p:nvPr/>
        </p:nvSpPr>
        <p:spPr>
          <a:xfrm>
            <a:off x="4497840" y="4320000"/>
            <a:ext cx="176760" cy="342360"/>
          </a:xfrm>
          <a:prstGeom prst="rect">
            <a:avLst/>
          </a:prstGeom>
          <a:noFill/>
          <a:ln w="0">
            <a:noFill/>
          </a:ln>
        </p:spPr>
        <p:style>
          <a:lnRef idx="0"/>
          <a:fillRef idx="0"/>
          <a:effectRef idx="0"/>
          <a:fontRef idx="minor"/>
        </p:style>
      </p:sp>
      <p:sp>
        <p:nvSpPr>
          <p:cNvPr id="104" name="124 Rectángulo"/>
          <p:cNvSpPr/>
          <p:nvPr/>
        </p:nvSpPr>
        <p:spPr>
          <a:xfrm>
            <a:off x="108000" y="2067840"/>
            <a:ext cx="7560360" cy="30103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800" spc="-1" strike="noStrike">
                <a:solidFill>
                  <a:srgbClr val="d6ecff"/>
                </a:solidFill>
                <a:latin typeface="Arial"/>
                <a:ea typeface="DejaVu Sans"/>
              </a:rPr>
              <a:t>La amplitud del impulso es suficiente para activar directamente sistemas electrónicos de registro, sin necesidad de amplificación previa. Esta circunstancia, que abarata considerablemente la cadena electrónica, constituye la cualidad más apreciada en este tipo de detector. </a:t>
            </a:r>
            <a:endParaRPr b="0" lang="en-GB" sz="1800" spc="-1" strike="noStrike">
              <a:latin typeface="Arial"/>
            </a:endParaRPr>
          </a:p>
          <a:p>
            <a:pPr>
              <a:lnSpc>
                <a:spcPct val="100000"/>
              </a:lnSpc>
            </a:pPr>
            <a:r>
              <a:rPr b="0" lang="es-ES" sz="1800" spc="-1" strike="noStrike">
                <a:solidFill>
                  <a:srgbClr val="d6ecff"/>
                </a:solidFill>
                <a:latin typeface="Arial"/>
                <a:ea typeface="DejaVu Sans"/>
              </a:rPr>
              <a:t>La principal limitación de este tipo de detector es el ”</a:t>
            </a:r>
            <a:r>
              <a:rPr b="1" lang="es-ES" sz="1800" spc="-1" strike="noStrike">
                <a:solidFill>
                  <a:srgbClr val="d6ecff"/>
                </a:solidFill>
                <a:latin typeface="Arial"/>
                <a:ea typeface="DejaVu Sans"/>
              </a:rPr>
              <a:t>tiempo muerto” que</a:t>
            </a:r>
            <a:r>
              <a:rPr b="0" lang="es-ES" sz="1800" spc="-1" strike="noStrike">
                <a:solidFill>
                  <a:srgbClr val="d6ecff"/>
                </a:solidFill>
                <a:latin typeface="Arial"/>
                <a:ea typeface="DejaVu Sans"/>
              </a:rPr>
              <a:t> es el tiempo durante el cual el sistema no puede grabar otro evento después de ocurrido un evento anterior. Este fenómeno es muy importante cuando se mide radiación pulsada. Un contador Geiger tarda mucho tiempo (aproximadamente 1 ms) para recuperarse entre pulsos sucesivos</a:t>
            </a:r>
            <a:endParaRPr b="0" lang="en-GB" sz="1800" spc="-1" strike="noStrike">
              <a:latin typeface="Arial"/>
            </a:endParaRPr>
          </a:p>
        </p:txBody>
      </p:sp>
      <p:pic>
        <p:nvPicPr>
          <p:cNvPr id="105" name="Imagen 133_0" descr=""/>
          <p:cNvPicPr/>
          <p:nvPr/>
        </p:nvPicPr>
        <p:blipFill>
          <a:blip r:embed="rId1"/>
          <a:stretch/>
        </p:blipFill>
        <p:spPr>
          <a:xfrm>
            <a:off x="7668720" y="2115000"/>
            <a:ext cx="1439280" cy="23133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Detectores de Centelleo. </a:t>
            </a:r>
            <a:endParaRPr b="0" lang="en-GB" sz="2800" spc="-1" strike="noStrike">
              <a:latin typeface="Arial"/>
            </a:endParaRPr>
          </a:p>
        </p:txBody>
      </p:sp>
      <p:sp>
        <p:nvSpPr>
          <p:cNvPr id="107"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EAF44438-EA52-472F-9F1D-31A633DE34B7}"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108" name="121 Rectángulo"/>
          <p:cNvSpPr/>
          <p:nvPr/>
        </p:nvSpPr>
        <p:spPr>
          <a:xfrm>
            <a:off x="108000" y="699480"/>
            <a:ext cx="8494920" cy="1582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Su principio de funcionamiento se basa en el registro de la luz fluorescente emitida por algunos materiales al recibir la energía proveniente de las radiaciones ionizantes. El material centelleante se acopla ópticamente a un fotomultiplicador para transformar la señal lumínica en impulsos eléctricos y su posterior amplificación</a:t>
            </a:r>
            <a:r>
              <a:rPr b="1" lang="en-GB" sz="1700" spc="-1" strike="noStrike">
                <a:solidFill>
                  <a:srgbClr val="ffffff"/>
                </a:solidFill>
                <a:latin typeface="Arial"/>
                <a:ea typeface="DejaVu Sans"/>
              </a:rPr>
              <a:t>.</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109" name="122 Rectángulo"/>
          <p:cNvSpPr/>
          <p:nvPr/>
        </p:nvSpPr>
        <p:spPr>
          <a:xfrm>
            <a:off x="4497840" y="4320000"/>
            <a:ext cx="176760" cy="342360"/>
          </a:xfrm>
          <a:prstGeom prst="rect">
            <a:avLst/>
          </a:prstGeom>
          <a:noFill/>
          <a:ln w="0">
            <a:noFill/>
          </a:ln>
        </p:spPr>
        <p:style>
          <a:lnRef idx="0"/>
          <a:fillRef idx="0"/>
          <a:effectRef idx="0"/>
          <a:fontRef idx="minor"/>
        </p:style>
      </p:sp>
      <p:sp>
        <p:nvSpPr>
          <p:cNvPr id="110" name="124 Rectángulo"/>
          <p:cNvSpPr/>
          <p:nvPr/>
        </p:nvSpPr>
        <p:spPr>
          <a:xfrm>
            <a:off x="108000" y="2465640"/>
            <a:ext cx="3598560" cy="2408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600" spc="-1" strike="noStrike">
                <a:solidFill>
                  <a:srgbClr val="ffffff"/>
                </a:solidFill>
                <a:latin typeface="Corbel"/>
                <a:ea typeface="DejaVu Sans"/>
              </a:rPr>
              <a:t>Estos detectores se caracterizan por:</a:t>
            </a:r>
            <a:endParaRPr b="0" lang="en-GB" sz="1600" spc="-1" strike="noStrike">
              <a:latin typeface="Arial"/>
            </a:endParaRPr>
          </a:p>
          <a:p>
            <a:pPr>
              <a:lnSpc>
                <a:spcPct val="100000"/>
              </a:lnSpc>
            </a:pP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Elevada velocidad de respuesta.</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Buena linealidad en energía.</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Mejor sensibilidad a la radiación gamma que los detectores gaseosos</a:t>
            </a:r>
            <a:endParaRPr b="0" lang="en-GB" sz="1600" spc="-1" strike="noStrike">
              <a:latin typeface="Arial"/>
            </a:endParaRPr>
          </a:p>
          <a:p>
            <a:pPr>
              <a:lnSpc>
                <a:spcPct val="100000"/>
              </a:lnSpc>
            </a:pPr>
            <a:endParaRPr b="0" lang="en-GB" sz="1600" spc="-1" strike="noStrike">
              <a:latin typeface="Arial"/>
            </a:endParaRPr>
          </a:p>
        </p:txBody>
      </p:sp>
      <p:pic>
        <p:nvPicPr>
          <p:cNvPr id="111" name="Picture 2" descr=""/>
          <p:cNvPicPr/>
          <p:nvPr/>
        </p:nvPicPr>
        <p:blipFill>
          <a:blip r:embed="rId1"/>
          <a:srcRect l="16845" t="19931" r="28919" b="37229"/>
          <a:stretch/>
        </p:blipFill>
        <p:spPr>
          <a:xfrm>
            <a:off x="3708000" y="2077920"/>
            <a:ext cx="5360400" cy="23806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Usos recomendados de los detectores. </a:t>
            </a:r>
            <a:endParaRPr b="0" lang="en-GB" sz="2800" spc="-1" strike="noStrike">
              <a:latin typeface="Arial"/>
            </a:endParaRPr>
          </a:p>
        </p:txBody>
      </p:sp>
      <p:sp>
        <p:nvSpPr>
          <p:cNvPr id="113"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C2B98785-4025-4083-8D46-DCB73704AF48}"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114" name="121 Rectángulo"/>
          <p:cNvSpPr/>
          <p:nvPr/>
        </p:nvSpPr>
        <p:spPr>
          <a:xfrm>
            <a:off x="108000" y="699480"/>
            <a:ext cx="8494920" cy="934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Atendiendo a las características de los detectores, algunos son mas recomendables para usos particulares. A continuación se relacionan los usos mas recomendables.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115" name="122 Rectángulo"/>
          <p:cNvSpPr/>
          <p:nvPr/>
        </p:nvSpPr>
        <p:spPr>
          <a:xfrm>
            <a:off x="4497840" y="4320000"/>
            <a:ext cx="176760" cy="342360"/>
          </a:xfrm>
          <a:prstGeom prst="rect">
            <a:avLst/>
          </a:prstGeom>
          <a:noFill/>
          <a:ln w="0">
            <a:noFill/>
          </a:ln>
        </p:spPr>
        <p:style>
          <a:lnRef idx="0"/>
          <a:fillRef idx="0"/>
          <a:effectRef idx="0"/>
          <a:fontRef idx="minor"/>
        </p:style>
      </p:sp>
      <p:sp>
        <p:nvSpPr>
          <p:cNvPr id="116" name="124 Rectángulo"/>
          <p:cNvSpPr/>
          <p:nvPr/>
        </p:nvSpPr>
        <p:spPr>
          <a:xfrm>
            <a:off x="108000" y="1563840"/>
            <a:ext cx="5110920" cy="2538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600" spc="-1" strike="noStrike">
                <a:solidFill>
                  <a:srgbClr val="ffffff"/>
                </a:solidFill>
                <a:latin typeface="Corbel"/>
                <a:ea typeface="DejaVu Sans"/>
              </a:rPr>
              <a:t>Cámaras de ionización:</a:t>
            </a:r>
            <a:endParaRPr b="0" lang="en-GB" sz="1600" spc="-1" strike="noStrike">
              <a:latin typeface="Arial"/>
            </a:endParaRPr>
          </a:p>
          <a:p>
            <a:pPr>
              <a:lnSpc>
                <a:spcPct val="100000"/>
              </a:lnSpc>
            </a:pP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Medición de Dosis y Tasa de dosis. Particularmente para radiación pulsada generada por Rx de baja y alta energía.</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Medición de Actividad en detectores con forma de Pozo.</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Medición de contaminación superficial.</a:t>
            </a:r>
            <a:endParaRPr b="0" lang="en-GB" sz="1600" spc="-1" strike="noStrike">
              <a:latin typeface="Arial"/>
            </a:endParaRPr>
          </a:p>
          <a:p>
            <a:pPr>
              <a:lnSpc>
                <a:spcPct val="100000"/>
              </a:lnSpc>
            </a:pPr>
            <a:endParaRPr b="0" lang="en-GB" sz="1600" spc="-1" strike="noStrike">
              <a:latin typeface="Arial"/>
            </a:endParaRPr>
          </a:p>
        </p:txBody>
      </p:sp>
      <p:pic>
        <p:nvPicPr>
          <p:cNvPr id="117" name="Picture 8" descr="DSC00032"/>
          <p:cNvPicPr/>
          <p:nvPr/>
        </p:nvPicPr>
        <p:blipFill>
          <a:blip r:embed="rId1"/>
          <a:srcRect l="41744" t="29528" r="29527" b="35325"/>
          <a:stretch/>
        </p:blipFill>
        <p:spPr>
          <a:xfrm>
            <a:off x="5760000" y="1518840"/>
            <a:ext cx="1618920" cy="1540080"/>
          </a:xfrm>
          <a:prstGeom prst="rect">
            <a:avLst/>
          </a:prstGeom>
          <a:ln w="0">
            <a:noFill/>
          </a:ln>
        </p:spPr>
      </p:pic>
      <p:pic>
        <p:nvPicPr>
          <p:cNvPr id="118" name="Picture 5" descr=""/>
          <p:cNvPicPr/>
          <p:nvPr/>
        </p:nvPicPr>
        <p:blipFill>
          <a:blip r:embed="rId2"/>
          <a:stretch/>
        </p:blipFill>
        <p:spPr>
          <a:xfrm>
            <a:off x="468360" y="3724200"/>
            <a:ext cx="2302200" cy="1310760"/>
          </a:xfrm>
          <a:prstGeom prst="rect">
            <a:avLst/>
          </a:prstGeom>
          <a:ln w="12700">
            <a:noFill/>
          </a:ln>
        </p:spPr>
      </p:pic>
      <p:pic>
        <p:nvPicPr>
          <p:cNvPr id="119" name="Picture 6" descr=""/>
          <p:cNvPicPr/>
          <p:nvPr/>
        </p:nvPicPr>
        <p:blipFill>
          <a:blip r:embed="rId3"/>
          <a:stretch/>
        </p:blipFill>
        <p:spPr>
          <a:xfrm>
            <a:off x="6228360" y="4020840"/>
            <a:ext cx="2086200" cy="914040"/>
          </a:xfrm>
          <a:prstGeom prst="rect">
            <a:avLst/>
          </a:prstGeom>
          <a:ln w="12700">
            <a:noFill/>
          </a:ln>
        </p:spPr>
      </p:pic>
      <p:pic>
        <p:nvPicPr>
          <p:cNvPr id="120" name="Picture 9" descr="IMAGE003A"/>
          <p:cNvPicPr/>
          <p:nvPr/>
        </p:nvPicPr>
        <p:blipFill>
          <a:blip r:embed="rId4"/>
          <a:stretch/>
        </p:blipFill>
        <p:spPr>
          <a:xfrm>
            <a:off x="3492360" y="3652560"/>
            <a:ext cx="1531080" cy="1382040"/>
          </a:xfrm>
          <a:prstGeom prst="rect">
            <a:avLst/>
          </a:prstGeom>
          <a:ln w="9525">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Usos recomendados de los detectores. </a:t>
            </a:r>
            <a:endParaRPr b="0" lang="en-GB" sz="2800" spc="-1" strike="noStrike">
              <a:latin typeface="Arial"/>
            </a:endParaRPr>
          </a:p>
        </p:txBody>
      </p:sp>
      <p:sp>
        <p:nvSpPr>
          <p:cNvPr id="122"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E306E446-B4BE-4991-9B9B-B1DF4EE103F3}"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123" name="121 Rectángulo"/>
          <p:cNvSpPr/>
          <p:nvPr/>
        </p:nvSpPr>
        <p:spPr>
          <a:xfrm>
            <a:off x="108000" y="699480"/>
            <a:ext cx="8494920" cy="934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Atendiendo a las características de los detectores, algunos son mas recomendables para usos particulares. A continuación se relacionan los usos mas recomendables.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124" name="122 Rectángulo"/>
          <p:cNvSpPr/>
          <p:nvPr/>
        </p:nvSpPr>
        <p:spPr>
          <a:xfrm>
            <a:off x="4497840" y="4320000"/>
            <a:ext cx="176760" cy="342360"/>
          </a:xfrm>
          <a:prstGeom prst="rect">
            <a:avLst/>
          </a:prstGeom>
          <a:noFill/>
          <a:ln w="0">
            <a:noFill/>
          </a:ln>
        </p:spPr>
        <p:style>
          <a:lnRef idx="0"/>
          <a:fillRef idx="0"/>
          <a:effectRef idx="0"/>
          <a:fontRef idx="minor"/>
        </p:style>
      </p:sp>
      <p:sp>
        <p:nvSpPr>
          <p:cNvPr id="125" name="124 Rectángulo"/>
          <p:cNvSpPr/>
          <p:nvPr/>
        </p:nvSpPr>
        <p:spPr>
          <a:xfrm>
            <a:off x="108000" y="1779840"/>
            <a:ext cx="3742560" cy="2538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600" spc="-1" strike="noStrike">
                <a:solidFill>
                  <a:srgbClr val="ffffff"/>
                </a:solidFill>
                <a:latin typeface="Corbel"/>
                <a:ea typeface="DejaVu Sans"/>
              </a:rPr>
              <a:t>Detectores proporcionales:</a:t>
            </a:r>
            <a:endParaRPr b="0" lang="en-GB" sz="1600" spc="-1" strike="noStrike">
              <a:latin typeface="Arial"/>
            </a:endParaRPr>
          </a:p>
          <a:p>
            <a:pPr>
              <a:lnSpc>
                <a:spcPct val="100000"/>
              </a:lnSpc>
            </a:pP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Equipos de espectrometría gamma.</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Medición de contaminación superficial.</a:t>
            </a:r>
            <a:endParaRPr b="0" lang="en-GB" sz="1600" spc="-1" strike="noStrike">
              <a:latin typeface="Arial"/>
            </a:endParaRPr>
          </a:p>
          <a:p>
            <a:pPr>
              <a:lnSpc>
                <a:spcPct val="100000"/>
              </a:lnSpc>
            </a:pPr>
            <a:endParaRPr b="0" lang="en-GB" sz="1600" spc="-1" strike="noStrike">
              <a:latin typeface="Arial"/>
            </a:endParaRPr>
          </a:p>
        </p:txBody>
      </p:sp>
      <p:pic>
        <p:nvPicPr>
          <p:cNvPr id="126" name="Imagen 121" descr=""/>
          <p:cNvPicPr/>
          <p:nvPr/>
        </p:nvPicPr>
        <p:blipFill>
          <a:blip r:embed="rId1"/>
          <a:stretch/>
        </p:blipFill>
        <p:spPr>
          <a:xfrm>
            <a:off x="6730560" y="1545480"/>
            <a:ext cx="1872360" cy="1721520"/>
          </a:xfrm>
          <a:prstGeom prst="rect">
            <a:avLst/>
          </a:prstGeom>
          <a:ln w="0">
            <a:noFill/>
          </a:ln>
        </p:spPr>
      </p:pic>
      <p:pic>
        <p:nvPicPr>
          <p:cNvPr id="127" name="Imagen 122" descr=""/>
          <p:cNvPicPr/>
          <p:nvPr/>
        </p:nvPicPr>
        <p:blipFill>
          <a:blip r:embed="rId2"/>
          <a:stretch/>
        </p:blipFill>
        <p:spPr>
          <a:xfrm>
            <a:off x="4500000" y="1468080"/>
            <a:ext cx="1798920" cy="1798920"/>
          </a:xfrm>
          <a:prstGeom prst="rect">
            <a:avLst/>
          </a:prstGeom>
          <a:ln w="0">
            <a:noFill/>
          </a:ln>
        </p:spPr>
      </p:pic>
      <p:pic>
        <p:nvPicPr>
          <p:cNvPr id="128" name="Imagen 123" descr=""/>
          <p:cNvPicPr/>
          <p:nvPr/>
        </p:nvPicPr>
        <p:blipFill>
          <a:blip r:embed="rId3"/>
          <a:stretch/>
        </p:blipFill>
        <p:spPr>
          <a:xfrm>
            <a:off x="1896480" y="3448080"/>
            <a:ext cx="1522440" cy="15224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Usos recomendados de los detectores. </a:t>
            </a:r>
            <a:endParaRPr b="0" lang="en-GB" sz="2800" spc="-1" strike="noStrike">
              <a:latin typeface="Arial"/>
            </a:endParaRPr>
          </a:p>
        </p:txBody>
      </p:sp>
      <p:sp>
        <p:nvSpPr>
          <p:cNvPr id="130"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0064EBBD-28BE-4BB2-8C6F-7424084F9D8A}"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131" name="121 Rectángulo"/>
          <p:cNvSpPr/>
          <p:nvPr/>
        </p:nvSpPr>
        <p:spPr>
          <a:xfrm>
            <a:off x="108000" y="699480"/>
            <a:ext cx="8494920" cy="934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Atendiendo a las características de los detectores, algunos son mas recomendables para usos particulares. A continuación se relacionan los usos mas recomendables.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132" name="122 Rectángulo"/>
          <p:cNvSpPr/>
          <p:nvPr/>
        </p:nvSpPr>
        <p:spPr>
          <a:xfrm>
            <a:off x="4497840" y="4320000"/>
            <a:ext cx="176760" cy="342360"/>
          </a:xfrm>
          <a:prstGeom prst="rect">
            <a:avLst/>
          </a:prstGeom>
          <a:noFill/>
          <a:ln w="0">
            <a:noFill/>
          </a:ln>
        </p:spPr>
        <p:style>
          <a:lnRef idx="0"/>
          <a:fillRef idx="0"/>
          <a:effectRef idx="0"/>
          <a:fontRef idx="minor"/>
        </p:style>
      </p:sp>
      <p:sp>
        <p:nvSpPr>
          <p:cNvPr id="133" name="124 Rectángulo"/>
          <p:cNvSpPr/>
          <p:nvPr/>
        </p:nvSpPr>
        <p:spPr>
          <a:xfrm>
            <a:off x="108000" y="1779840"/>
            <a:ext cx="3742560" cy="2538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600" spc="-1" strike="noStrike">
                <a:solidFill>
                  <a:srgbClr val="ffffff"/>
                </a:solidFill>
                <a:latin typeface="Corbel"/>
                <a:ea typeface="DejaVu Sans"/>
              </a:rPr>
              <a:t>Detectores Geiger:</a:t>
            </a:r>
            <a:endParaRPr b="0" lang="en-GB" sz="1600" spc="-1" strike="noStrike">
              <a:latin typeface="Arial"/>
            </a:endParaRPr>
          </a:p>
          <a:p>
            <a:pPr>
              <a:lnSpc>
                <a:spcPct val="100000"/>
              </a:lnSpc>
            </a:pP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Equipos de medidores de dosis y tasa de dosis en radiación Beta-Gamma.</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Medición de contaminación superficial en radiación Beta-Gamma.</a:t>
            </a:r>
            <a:endParaRPr b="0" lang="en-GB" sz="1600" spc="-1" strike="noStrike">
              <a:latin typeface="Arial"/>
            </a:endParaRPr>
          </a:p>
          <a:p>
            <a:pPr>
              <a:lnSpc>
                <a:spcPct val="100000"/>
              </a:lnSpc>
            </a:pPr>
            <a:endParaRPr b="0" lang="en-GB" sz="1600" spc="-1" strike="noStrike">
              <a:latin typeface="Arial"/>
            </a:endParaRPr>
          </a:p>
        </p:txBody>
      </p:sp>
      <p:pic>
        <p:nvPicPr>
          <p:cNvPr id="134" name="Imagen 129" descr=""/>
          <p:cNvPicPr/>
          <p:nvPr/>
        </p:nvPicPr>
        <p:blipFill>
          <a:blip r:embed="rId1"/>
          <a:stretch/>
        </p:blipFill>
        <p:spPr>
          <a:xfrm>
            <a:off x="6120000" y="1440000"/>
            <a:ext cx="924120" cy="1671120"/>
          </a:xfrm>
          <a:prstGeom prst="rect">
            <a:avLst/>
          </a:prstGeom>
          <a:ln w="0">
            <a:noFill/>
          </a:ln>
        </p:spPr>
      </p:pic>
      <p:pic>
        <p:nvPicPr>
          <p:cNvPr id="135" name="Imagen 130" descr=""/>
          <p:cNvPicPr/>
          <p:nvPr/>
        </p:nvPicPr>
        <p:blipFill>
          <a:blip r:embed="rId2"/>
          <a:stretch/>
        </p:blipFill>
        <p:spPr>
          <a:xfrm>
            <a:off x="3760200" y="1635120"/>
            <a:ext cx="1998720" cy="1494000"/>
          </a:xfrm>
          <a:prstGeom prst="rect">
            <a:avLst/>
          </a:prstGeom>
          <a:ln w="0">
            <a:noFill/>
          </a:ln>
        </p:spPr>
      </p:pic>
      <p:pic>
        <p:nvPicPr>
          <p:cNvPr id="136" name="Imagen 131" descr=""/>
          <p:cNvPicPr/>
          <p:nvPr/>
        </p:nvPicPr>
        <p:blipFill>
          <a:blip r:embed="rId3"/>
          <a:stretch/>
        </p:blipFill>
        <p:spPr>
          <a:xfrm>
            <a:off x="6840000" y="3195000"/>
            <a:ext cx="1663920" cy="1663920"/>
          </a:xfrm>
          <a:prstGeom prst="rect">
            <a:avLst/>
          </a:prstGeom>
          <a:ln w="0">
            <a:noFill/>
          </a:ln>
        </p:spPr>
      </p:pic>
      <p:pic>
        <p:nvPicPr>
          <p:cNvPr id="137" name="Imagen 132" descr=""/>
          <p:cNvPicPr/>
          <p:nvPr/>
        </p:nvPicPr>
        <p:blipFill>
          <a:blip r:embed="rId4"/>
          <a:stretch/>
        </p:blipFill>
        <p:spPr>
          <a:xfrm>
            <a:off x="4264920" y="3366360"/>
            <a:ext cx="2094120" cy="1389240"/>
          </a:xfrm>
          <a:prstGeom prst="rect">
            <a:avLst/>
          </a:prstGeom>
          <a:ln w="0">
            <a:noFill/>
          </a:ln>
        </p:spPr>
      </p:pic>
      <p:pic>
        <p:nvPicPr>
          <p:cNvPr id="138" name="Imagen 133" descr=""/>
          <p:cNvPicPr/>
          <p:nvPr/>
        </p:nvPicPr>
        <p:blipFill>
          <a:blip r:embed="rId5"/>
          <a:stretch/>
        </p:blipFill>
        <p:spPr>
          <a:xfrm>
            <a:off x="7560000" y="1440000"/>
            <a:ext cx="1008000" cy="16203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Usos recomendados de los detectores. </a:t>
            </a:r>
            <a:endParaRPr b="0" lang="en-GB" sz="2800" spc="-1" strike="noStrike">
              <a:latin typeface="Arial"/>
            </a:endParaRPr>
          </a:p>
        </p:txBody>
      </p:sp>
      <p:sp>
        <p:nvSpPr>
          <p:cNvPr id="140"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11DC32A0-5791-4EC1-A97B-F3DD8CDA5F45}"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141" name="121 Rectángulo"/>
          <p:cNvSpPr/>
          <p:nvPr/>
        </p:nvSpPr>
        <p:spPr>
          <a:xfrm>
            <a:off x="108000" y="699480"/>
            <a:ext cx="8494920" cy="934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Atendiendo a las características de los detectores, algunos son mas recomendables para usos particulares. A continuación se relacionan los usos mas recomendables.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142" name="122 Rectángulo"/>
          <p:cNvSpPr/>
          <p:nvPr/>
        </p:nvSpPr>
        <p:spPr>
          <a:xfrm>
            <a:off x="4497840" y="4320000"/>
            <a:ext cx="176760" cy="342360"/>
          </a:xfrm>
          <a:prstGeom prst="rect">
            <a:avLst/>
          </a:prstGeom>
          <a:noFill/>
          <a:ln w="0">
            <a:noFill/>
          </a:ln>
        </p:spPr>
        <p:style>
          <a:lnRef idx="0"/>
          <a:fillRef idx="0"/>
          <a:effectRef idx="0"/>
          <a:fontRef idx="minor"/>
        </p:style>
      </p:sp>
      <p:sp>
        <p:nvSpPr>
          <p:cNvPr id="143" name="124 Rectángulo"/>
          <p:cNvSpPr/>
          <p:nvPr/>
        </p:nvSpPr>
        <p:spPr>
          <a:xfrm>
            <a:off x="108000" y="1779840"/>
            <a:ext cx="3742560" cy="2538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600" spc="-1" strike="noStrike">
                <a:solidFill>
                  <a:srgbClr val="ffffff"/>
                </a:solidFill>
                <a:latin typeface="Corbel"/>
                <a:ea typeface="DejaVu Sans"/>
              </a:rPr>
              <a:t>Detectores de centelleo:</a:t>
            </a:r>
            <a:endParaRPr b="0" lang="en-GB" sz="1600" spc="-1" strike="noStrike">
              <a:latin typeface="Arial"/>
            </a:endParaRPr>
          </a:p>
          <a:p>
            <a:pPr>
              <a:lnSpc>
                <a:spcPct val="100000"/>
              </a:lnSpc>
            </a:pP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Equipos de medidores de actividad en radiación Beta-Gamma.</a:t>
            </a:r>
            <a:endParaRPr b="0" lang="en-GB" sz="1600" spc="-1" strike="noStrike">
              <a:latin typeface="Arial"/>
            </a:endParaRPr>
          </a:p>
          <a:p>
            <a:pPr marL="343080" indent="-341640">
              <a:lnSpc>
                <a:spcPct val="100000"/>
              </a:lnSpc>
              <a:buClr>
                <a:srgbClr val="ffffff"/>
              </a:buClr>
              <a:buFont typeface="Consolas"/>
              <a:buAutoNum type="arabicPeriod"/>
            </a:pPr>
            <a:r>
              <a:rPr b="0" lang="es-ES" sz="1600" spc="-1" strike="noStrike">
                <a:solidFill>
                  <a:srgbClr val="ffffff"/>
                </a:solidFill>
                <a:latin typeface="Arial"/>
                <a:ea typeface="DejaVu Sans"/>
              </a:rPr>
              <a:t>Medición de contaminación superficial en radiación Beta-Gamma.</a:t>
            </a:r>
            <a:endParaRPr b="0" lang="en-GB" sz="1600" spc="-1" strike="noStrike">
              <a:latin typeface="Arial"/>
            </a:endParaRPr>
          </a:p>
          <a:p>
            <a:pPr>
              <a:lnSpc>
                <a:spcPct val="100000"/>
              </a:lnSpc>
            </a:pPr>
            <a:endParaRPr b="0" lang="en-GB" sz="1600" spc="-1" strike="noStrike">
              <a:latin typeface="Arial"/>
            </a:endParaRPr>
          </a:p>
        </p:txBody>
      </p:sp>
      <p:pic>
        <p:nvPicPr>
          <p:cNvPr id="144" name="Imagen 139" descr=""/>
          <p:cNvPicPr/>
          <p:nvPr/>
        </p:nvPicPr>
        <p:blipFill>
          <a:blip r:embed="rId1"/>
          <a:stretch/>
        </p:blipFill>
        <p:spPr>
          <a:xfrm>
            <a:off x="6901920" y="1377720"/>
            <a:ext cx="2017080" cy="1501200"/>
          </a:xfrm>
          <a:prstGeom prst="rect">
            <a:avLst/>
          </a:prstGeom>
          <a:ln w="0">
            <a:noFill/>
          </a:ln>
        </p:spPr>
      </p:pic>
      <p:pic>
        <p:nvPicPr>
          <p:cNvPr id="145" name="Imagen 140" descr=""/>
          <p:cNvPicPr/>
          <p:nvPr/>
        </p:nvPicPr>
        <p:blipFill>
          <a:blip r:embed="rId2"/>
          <a:stretch/>
        </p:blipFill>
        <p:spPr>
          <a:xfrm>
            <a:off x="2778840" y="3295440"/>
            <a:ext cx="1540080" cy="1815480"/>
          </a:xfrm>
          <a:prstGeom prst="rect">
            <a:avLst/>
          </a:prstGeom>
          <a:ln w="0">
            <a:noFill/>
          </a:ln>
        </p:spPr>
      </p:pic>
      <p:pic>
        <p:nvPicPr>
          <p:cNvPr id="146" name="Imagen 141" descr=""/>
          <p:cNvPicPr/>
          <p:nvPr/>
        </p:nvPicPr>
        <p:blipFill>
          <a:blip r:embed="rId3"/>
          <a:stretch/>
        </p:blipFill>
        <p:spPr>
          <a:xfrm>
            <a:off x="4680000" y="1571760"/>
            <a:ext cx="1924920" cy="25671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Box 3"/>
          <p:cNvSpPr/>
          <p:nvPr/>
        </p:nvSpPr>
        <p:spPr>
          <a:xfrm>
            <a:off x="2339640" y="4461480"/>
            <a:ext cx="6611760" cy="5958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endParaRPr b="0" lang="en-GB" sz="1800" spc="-1" strike="noStrike">
              <a:latin typeface="Arial"/>
            </a:endParaRPr>
          </a:p>
          <a:p>
            <a:pPr>
              <a:lnSpc>
                <a:spcPct val="100000"/>
              </a:lnSpc>
            </a:pPr>
            <a:endParaRPr b="0" lang="en-GB" sz="1800" spc="-1" strike="noStrike">
              <a:latin typeface="Arial"/>
            </a:endParaRPr>
          </a:p>
        </p:txBody>
      </p:sp>
      <p:pic>
        <p:nvPicPr>
          <p:cNvPr id="148" name="Picture 2" descr=""/>
          <p:cNvPicPr/>
          <p:nvPr/>
        </p:nvPicPr>
        <p:blipFill>
          <a:blip r:embed="rId1"/>
          <a:srcRect l="0" t="1828" r="1086" b="170"/>
          <a:stretch/>
        </p:blipFill>
        <p:spPr>
          <a:xfrm>
            <a:off x="5400000" y="1980000"/>
            <a:ext cx="3201480" cy="1684080"/>
          </a:xfrm>
          <a:prstGeom prst="rect">
            <a:avLst/>
          </a:prstGeom>
          <a:ln w="0">
            <a:noFill/>
          </a:ln>
        </p:spPr>
      </p:pic>
      <p:sp>
        <p:nvSpPr>
          <p:cNvPr id="149" name="150 Rectángulo"/>
          <p:cNvSpPr/>
          <p:nvPr/>
        </p:nvSpPr>
        <p:spPr>
          <a:xfrm>
            <a:off x="0" y="792000"/>
            <a:ext cx="5217120" cy="4261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es-ES" sz="2400" spc="-1" strike="noStrike">
                <a:solidFill>
                  <a:srgbClr val="ffffff"/>
                </a:solidFill>
                <a:latin typeface="Times New Roman"/>
                <a:ea typeface="DejaVu Sans"/>
              </a:rPr>
              <a:t>Conclusiones:</a:t>
            </a:r>
            <a:endParaRPr b="0" lang="en-GB" sz="2400" spc="-1" strike="noStrike">
              <a:latin typeface="Arial"/>
            </a:endParaRPr>
          </a:p>
          <a:p>
            <a:pPr marL="458640" indent="-455760">
              <a:lnSpc>
                <a:spcPct val="100000"/>
              </a:lnSpc>
              <a:buClr>
                <a:srgbClr val="000000"/>
              </a:buClr>
              <a:buFont typeface="Consolas"/>
              <a:buAutoNum type="arabicPeriod"/>
            </a:pPr>
            <a:r>
              <a:rPr b="0" i="1" lang="es-ES" sz="2000" spc="-1" strike="noStrike">
                <a:solidFill>
                  <a:srgbClr val="ffffff"/>
                </a:solidFill>
                <a:latin typeface="Times New Roman"/>
                <a:ea typeface="DejaVu Sans"/>
              </a:rPr>
              <a:t>La radiaciones deben ser medidas utilizando detectores apropiados que permitan recibir una información correcta sobre los riesgos asociados.</a:t>
            </a:r>
            <a:endParaRPr b="0" lang="en-GB" sz="2000" spc="-1" strike="noStrike">
              <a:latin typeface="Arial"/>
            </a:endParaRPr>
          </a:p>
          <a:p>
            <a:pPr marL="458640" indent="-455760">
              <a:lnSpc>
                <a:spcPct val="100000"/>
              </a:lnSpc>
              <a:buClr>
                <a:srgbClr val="000000"/>
              </a:buClr>
              <a:buFont typeface="Consolas"/>
              <a:buAutoNum type="arabicPeriod"/>
            </a:pPr>
            <a:r>
              <a:rPr b="0" i="1" lang="es-ES" sz="2000" spc="-1" strike="noStrike">
                <a:solidFill>
                  <a:srgbClr val="ffffff"/>
                </a:solidFill>
                <a:latin typeface="Times New Roman"/>
                <a:ea typeface="DejaVu Sans"/>
              </a:rPr>
              <a:t>Los principales tipos de detectores utilizados son los detectores tipo Cámara de ionización, Proporcionales, Geiger  y de Centelleo.</a:t>
            </a:r>
            <a:endParaRPr b="0" lang="en-GB" sz="2000" spc="-1" strike="noStrike">
              <a:latin typeface="Arial"/>
            </a:endParaRPr>
          </a:p>
          <a:p>
            <a:pPr>
              <a:lnSpc>
                <a:spcPct val="100000"/>
              </a:lnSpc>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itle 1"/>
          <p:cNvSpPr/>
          <p:nvPr/>
        </p:nvSpPr>
        <p:spPr>
          <a:xfrm>
            <a:off x="251640" y="51480"/>
            <a:ext cx="6116400" cy="6436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Objetivo</a:t>
            </a:r>
            <a:endParaRPr b="0" lang="en-GB" sz="3600" spc="-1" strike="noStrike">
              <a:latin typeface="Arial"/>
            </a:endParaRPr>
          </a:p>
        </p:txBody>
      </p:sp>
      <p:sp>
        <p:nvSpPr>
          <p:cNvPr id="56" name="Content Placeholder 2"/>
          <p:cNvSpPr/>
          <p:nvPr/>
        </p:nvSpPr>
        <p:spPr>
          <a:xfrm>
            <a:off x="251640" y="699480"/>
            <a:ext cx="8708760" cy="3638880"/>
          </a:xfrm>
          <a:prstGeom prst="rect">
            <a:avLst/>
          </a:prstGeom>
          <a:noFill/>
          <a:ln w="0">
            <a:noFill/>
          </a:ln>
        </p:spPr>
        <p:style>
          <a:lnRef idx="0"/>
          <a:fillRef idx="0"/>
          <a:effectRef idx="0"/>
          <a:fontRef idx="minor"/>
        </p:style>
        <p:txBody>
          <a:bodyPr lIns="90000" rIns="90000" tIns="45000" bIns="45000">
            <a:noAutofit/>
          </a:bodyPr>
          <a:p>
            <a:pPr marL="343080" indent="-338760">
              <a:lnSpc>
                <a:spcPct val="100000"/>
              </a:lnSpc>
              <a:buClr>
                <a:srgbClr val="003399"/>
              </a:buClr>
              <a:buFont typeface="Arial"/>
              <a:buChar char="•"/>
            </a:pPr>
            <a:r>
              <a:rPr b="1" lang="es-ES" sz="2600" spc="-1" strike="noStrike">
                <a:solidFill>
                  <a:srgbClr val="ffffff"/>
                </a:solidFill>
                <a:latin typeface="Arial "/>
                <a:ea typeface="DejaVu Sans"/>
              </a:rPr>
              <a:t>Que los participantes conozcan los tipos de detectores de radiación mas usados. Entender las principales diferencias existentes entre ellos y conozcan el uso recomendado que debe darse a los diferentes tipos de detectores.</a:t>
            </a:r>
            <a:endParaRPr b="0" lang="en-GB" sz="2600" spc="-1" strike="noStrike">
              <a:latin typeface="Arial"/>
            </a:endParaRPr>
          </a:p>
          <a:p>
            <a:pPr>
              <a:lnSpc>
                <a:spcPct val="100000"/>
              </a:lnSpc>
            </a:pPr>
            <a:endParaRPr b="0" lang="en-GB" sz="2600" spc="-1" strike="noStrike">
              <a:latin typeface="Arial"/>
            </a:endParaRPr>
          </a:p>
        </p:txBody>
      </p:sp>
      <p:sp>
        <p:nvSpPr>
          <p:cNvPr id="57" name="Slide Number Placeholder 3"/>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17F19F1A-2A3A-4816-8503-7C455D1F25D6}" type="slidenum">
              <a:rPr b="0" lang="en-US" sz="1000" spc="-1" strike="noStrike">
                <a:solidFill>
                  <a:srgbClr val="3366cc"/>
                </a:solidFill>
                <a:latin typeface="Arial"/>
                <a:ea typeface="DejaVu Sans"/>
              </a:rPr>
              <a:t>&lt;number&gt;</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itle 1_0"/>
          <p:cNvSpPr/>
          <p:nvPr/>
        </p:nvSpPr>
        <p:spPr>
          <a:xfrm>
            <a:off x="251640" y="51480"/>
            <a:ext cx="6116400" cy="6436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s-ES" sz="3600" spc="-1" strike="noStrike">
                <a:solidFill>
                  <a:srgbClr val="ffffff"/>
                </a:solidFill>
                <a:latin typeface="Arial "/>
                <a:ea typeface="DejaVu Sans"/>
              </a:rPr>
              <a:t>Contenido</a:t>
            </a:r>
            <a:endParaRPr b="0" lang="en-GB" sz="3600" spc="-1" strike="noStrike">
              <a:latin typeface="Arial"/>
            </a:endParaRPr>
          </a:p>
        </p:txBody>
      </p:sp>
      <p:sp>
        <p:nvSpPr>
          <p:cNvPr id="59" name="Content Placeholder 2_0"/>
          <p:cNvSpPr/>
          <p:nvPr/>
        </p:nvSpPr>
        <p:spPr>
          <a:xfrm>
            <a:off x="251640" y="678960"/>
            <a:ext cx="8708760" cy="3638880"/>
          </a:xfrm>
          <a:prstGeom prst="rect">
            <a:avLst/>
          </a:prstGeom>
          <a:noFill/>
          <a:ln w="0">
            <a:noFill/>
          </a:ln>
        </p:spPr>
        <p:style>
          <a:lnRef idx="0"/>
          <a:fillRef idx="0"/>
          <a:effectRef idx="0"/>
          <a:fontRef idx="minor"/>
        </p:style>
        <p:txBody>
          <a:bodyPr lIns="90000" rIns="90000" tIns="45000" bIns="45000">
            <a:noAutofit/>
          </a:bodyPr>
          <a:p>
            <a:pPr marL="343080" indent="-338760">
              <a:lnSpc>
                <a:spcPct val="100000"/>
              </a:lnSpc>
              <a:buClr>
                <a:srgbClr val="003399"/>
              </a:buClr>
              <a:buFont typeface="Arial"/>
              <a:buChar char="•"/>
            </a:pPr>
            <a:r>
              <a:rPr b="1" lang="es-ES" sz="2600" spc="-1" strike="noStrike">
                <a:solidFill>
                  <a:srgbClr val="ffffff"/>
                </a:solidFill>
                <a:latin typeface="Arial "/>
                <a:ea typeface="DejaVu Sans"/>
              </a:rPr>
              <a:t>Detectores. Clasificación básica.</a:t>
            </a:r>
            <a:endParaRPr b="0" lang="en-GB" sz="2600" spc="-1" strike="noStrike">
              <a:latin typeface="Arial"/>
            </a:endParaRPr>
          </a:p>
          <a:p>
            <a:pPr marL="343080" indent="-338760">
              <a:lnSpc>
                <a:spcPct val="100000"/>
              </a:lnSpc>
              <a:buClr>
                <a:srgbClr val="003399"/>
              </a:buClr>
              <a:buFont typeface="Arial"/>
              <a:buChar char="•"/>
            </a:pPr>
            <a:r>
              <a:rPr b="1" lang="es-ES" sz="2600" spc="-1" strike="noStrike">
                <a:solidFill>
                  <a:srgbClr val="ffffff"/>
                </a:solidFill>
                <a:latin typeface="Arial "/>
                <a:ea typeface="DejaVu Sans"/>
              </a:rPr>
              <a:t>Detectores gaseosos. Tipos y principio de funcionamiento.</a:t>
            </a:r>
            <a:endParaRPr b="0" lang="en-GB" sz="2600" spc="-1" strike="noStrike">
              <a:latin typeface="Arial"/>
            </a:endParaRPr>
          </a:p>
          <a:p>
            <a:pPr marL="343080" indent="-338760">
              <a:lnSpc>
                <a:spcPct val="100000"/>
              </a:lnSpc>
              <a:buClr>
                <a:srgbClr val="003399"/>
              </a:buClr>
              <a:buFont typeface="Arial"/>
              <a:buChar char="•"/>
            </a:pPr>
            <a:r>
              <a:rPr b="1" lang="es-ES" sz="2600" spc="-1" strike="noStrike">
                <a:solidFill>
                  <a:srgbClr val="ffffff"/>
                </a:solidFill>
                <a:latin typeface="Arial "/>
                <a:ea typeface="DejaVu Sans"/>
              </a:rPr>
              <a:t>Detectores de centelleo. Principio de funcionamiento.</a:t>
            </a:r>
            <a:endParaRPr b="0" lang="en-GB" sz="2600" spc="-1" strike="noStrike">
              <a:latin typeface="Arial"/>
            </a:endParaRPr>
          </a:p>
          <a:p>
            <a:pPr marL="343080" indent="-338760">
              <a:lnSpc>
                <a:spcPct val="100000"/>
              </a:lnSpc>
              <a:buClr>
                <a:srgbClr val="003399"/>
              </a:buClr>
              <a:buFont typeface="Arial"/>
              <a:buChar char="•"/>
            </a:pPr>
            <a:r>
              <a:rPr b="1" lang="es-ES" sz="2600" spc="-1" strike="noStrike">
                <a:solidFill>
                  <a:srgbClr val="ffffff"/>
                </a:solidFill>
                <a:latin typeface="Arial "/>
                <a:ea typeface="DejaVu Sans"/>
              </a:rPr>
              <a:t>Uso recomendado de los diferentes tipos de detectores.</a:t>
            </a:r>
            <a:endParaRPr b="0" lang="en-GB" sz="2600" spc="-1" strike="noStrike">
              <a:latin typeface="Arial"/>
            </a:endParaRPr>
          </a:p>
        </p:txBody>
      </p:sp>
      <p:sp>
        <p:nvSpPr>
          <p:cNvPr id="60" name="Slide Number Placeholder 3_0"/>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FE538811-4C0E-4DC2-81D9-A4ACCE1F1BB5}" type="slidenum">
              <a:rPr b="0" lang="en-US" sz="1000" spc="-1" strike="noStrike">
                <a:solidFill>
                  <a:srgbClr val="3366cc"/>
                </a:solidFill>
                <a:latin typeface="Arial"/>
                <a:ea typeface="DejaVu Sans"/>
              </a:rPr>
              <a:t>&lt;number&gt;</a:t>
            </a:fld>
            <a:endParaRPr b="0" lang="en-GB" sz="1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itle 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es un detector? </a:t>
            </a:r>
            <a:endParaRPr b="0" lang="en-GB" sz="2800" spc="-1" strike="noStrike">
              <a:latin typeface="Arial"/>
            </a:endParaRPr>
          </a:p>
        </p:txBody>
      </p:sp>
      <p:sp>
        <p:nvSpPr>
          <p:cNvPr id="62" name="Slide Number Placeholder 3"/>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4E769BC3-C446-4B9F-8EB3-0EDED0E4859C}"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63" name="99 Rectángulo"/>
          <p:cNvSpPr/>
          <p:nvPr/>
        </p:nvSpPr>
        <p:spPr>
          <a:xfrm>
            <a:off x="28080" y="793800"/>
            <a:ext cx="4858560" cy="4064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800" spc="-1" strike="noStrike">
                <a:solidFill>
                  <a:srgbClr val="ffffff"/>
                </a:solidFill>
                <a:latin typeface="Arial"/>
                <a:ea typeface="DejaVu Sans"/>
              </a:rPr>
              <a:t>Dispositivo que utiliza la energía de la radiación ionizante incidente y la transforma en una señal que puede ser detectada y cuantificada.</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s-ES" sz="1800" spc="-1" strike="noStrike">
                <a:solidFill>
                  <a:srgbClr val="ffffff"/>
                </a:solidFill>
                <a:latin typeface="Arial"/>
                <a:ea typeface="DejaVu Sans"/>
              </a:rPr>
              <a:t>Para cumplir su función los detectores utilizan propiedades muy bien conocidas de las radiaciones ionizantes como son:</a:t>
            </a:r>
            <a:endParaRPr b="0" lang="en-GB" sz="1800" spc="-1" strike="noStrike">
              <a:latin typeface="Arial"/>
            </a:endParaRPr>
          </a:p>
          <a:p>
            <a:pPr marL="216000" indent="-214560">
              <a:lnSpc>
                <a:spcPct val="100000"/>
              </a:lnSpc>
              <a:buClr>
                <a:srgbClr val="000000"/>
              </a:buClr>
              <a:buFont typeface="Wingdings" charset="2"/>
              <a:buChar char=""/>
            </a:pPr>
            <a:r>
              <a:rPr b="1" lang="es-ES" sz="1800" spc="-1" strike="noStrike">
                <a:solidFill>
                  <a:srgbClr val="ffffff"/>
                </a:solidFill>
                <a:latin typeface="Arial"/>
                <a:ea typeface="DejaVu Sans"/>
              </a:rPr>
              <a:t>Producción de carga (ej. : ionización de los gases),</a:t>
            </a:r>
            <a:endParaRPr b="0" lang="en-GB" sz="1800" spc="-1" strike="noStrike">
              <a:latin typeface="Arial"/>
            </a:endParaRPr>
          </a:p>
          <a:p>
            <a:pPr marL="216000" indent="-214560">
              <a:lnSpc>
                <a:spcPct val="100000"/>
              </a:lnSpc>
              <a:buClr>
                <a:srgbClr val="000000"/>
              </a:buClr>
              <a:buFont typeface="Wingdings" charset="2"/>
              <a:buChar char=""/>
            </a:pPr>
            <a:r>
              <a:rPr b="1" lang="es-ES" sz="1800" spc="-1" strike="noStrike">
                <a:solidFill>
                  <a:srgbClr val="ffffff"/>
                </a:solidFill>
                <a:latin typeface="Arial"/>
                <a:ea typeface="DejaVu Sans"/>
              </a:rPr>
              <a:t>Excitación de luminiscencia en algunos sólidos,</a:t>
            </a:r>
            <a:endParaRPr b="0" lang="en-GB" sz="1800" spc="-1" strike="noStrike">
              <a:latin typeface="Arial"/>
            </a:endParaRPr>
          </a:p>
          <a:p>
            <a:pPr marL="216000" indent="-214560">
              <a:lnSpc>
                <a:spcPct val="100000"/>
              </a:lnSpc>
              <a:buClr>
                <a:srgbClr val="000000"/>
              </a:buClr>
              <a:buFont typeface="Wingdings" charset="2"/>
              <a:buChar char=""/>
            </a:pPr>
            <a:r>
              <a:rPr b="1" lang="es-ES" sz="1800" spc="-1" strike="noStrike">
                <a:solidFill>
                  <a:srgbClr val="ffffff"/>
                </a:solidFill>
                <a:latin typeface="Arial"/>
                <a:ea typeface="DejaVu Sans"/>
              </a:rPr>
              <a:t>Disociación de la materia.</a:t>
            </a:r>
            <a:endParaRPr b="0" lang="en-GB" sz="1800" spc="-1" strike="noStrike">
              <a:latin typeface="Arial"/>
            </a:endParaRPr>
          </a:p>
          <a:p>
            <a:pPr>
              <a:lnSpc>
                <a:spcPct val="100000"/>
              </a:lnSpc>
            </a:pPr>
            <a:endParaRPr b="0" lang="en-GB" sz="1800" spc="-1" strike="noStrike">
              <a:latin typeface="Arial"/>
            </a:endParaRPr>
          </a:p>
          <a:p>
            <a:pPr>
              <a:lnSpc>
                <a:spcPct val="100000"/>
              </a:lnSpc>
            </a:pPr>
            <a:endParaRPr b="0" lang="en-GB" sz="1800" spc="-1" strike="noStrike">
              <a:latin typeface="Arial"/>
            </a:endParaRPr>
          </a:p>
        </p:txBody>
      </p:sp>
      <p:sp>
        <p:nvSpPr>
          <p:cNvPr id="64" name="100 Rectángulo"/>
          <p:cNvSpPr/>
          <p:nvPr/>
        </p:nvSpPr>
        <p:spPr>
          <a:xfrm>
            <a:off x="4497840" y="4320000"/>
            <a:ext cx="176760" cy="342360"/>
          </a:xfrm>
          <a:prstGeom prst="rect">
            <a:avLst/>
          </a:prstGeom>
          <a:noFill/>
          <a:ln w="0">
            <a:noFill/>
          </a:ln>
        </p:spPr>
        <p:style>
          <a:lnRef idx="0"/>
          <a:fillRef idx="0"/>
          <a:effectRef idx="0"/>
          <a:fontRef idx="minor"/>
        </p:style>
      </p:sp>
      <p:pic>
        <p:nvPicPr>
          <p:cNvPr id="65" name="Imagen 5" descr=""/>
          <p:cNvPicPr/>
          <p:nvPr/>
        </p:nvPicPr>
        <p:blipFill>
          <a:blip r:embed="rId1"/>
          <a:stretch/>
        </p:blipFill>
        <p:spPr>
          <a:xfrm>
            <a:off x="7105680" y="972360"/>
            <a:ext cx="1872360" cy="1721520"/>
          </a:xfrm>
          <a:prstGeom prst="rect">
            <a:avLst/>
          </a:prstGeom>
          <a:ln w="0">
            <a:noFill/>
          </a:ln>
        </p:spPr>
      </p:pic>
      <p:pic>
        <p:nvPicPr>
          <p:cNvPr id="66" name="Imagen 6" descr=""/>
          <p:cNvPicPr/>
          <p:nvPr/>
        </p:nvPicPr>
        <p:blipFill>
          <a:blip r:embed="rId2"/>
          <a:stretch/>
        </p:blipFill>
        <p:spPr>
          <a:xfrm>
            <a:off x="5048280" y="1833480"/>
            <a:ext cx="1798920" cy="1798920"/>
          </a:xfrm>
          <a:prstGeom prst="rect">
            <a:avLst/>
          </a:prstGeom>
          <a:ln w="0">
            <a:noFill/>
          </a:ln>
        </p:spPr>
      </p:pic>
      <p:pic>
        <p:nvPicPr>
          <p:cNvPr id="67" name="Imagen 7" descr=""/>
          <p:cNvPicPr/>
          <p:nvPr/>
        </p:nvPicPr>
        <p:blipFill>
          <a:blip r:embed="rId3"/>
          <a:stretch/>
        </p:blipFill>
        <p:spPr>
          <a:xfrm>
            <a:off x="7202520" y="3417480"/>
            <a:ext cx="1522440" cy="15224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itle 1_8"/>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¿Como pueden clasificarse los detectores? </a:t>
            </a:r>
            <a:endParaRPr b="0" lang="en-GB" sz="2800" spc="-1" strike="noStrike">
              <a:latin typeface="Arial"/>
            </a:endParaRPr>
          </a:p>
        </p:txBody>
      </p:sp>
      <p:sp>
        <p:nvSpPr>
          <p:cNvPr id="69" name="Slide Number Placeholder 3_8"/>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A9BBAD23-B6FF-43F2-A30D-6C6EFD4D3126}"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70" name="104 Rectángulo"/>
          <p:cNvSpPr/>
          <p:nvPr/>
        </p:nvSpPr>
        <p:spPr>
          <a:xfrm>
            <a:off x="0" y="793800"/>
            <a:ext cx="5038560" cy="3704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GB" sz="1800" spc="-1" strike="noStrike">
                <a:solidFill>
                  <a:srgbClr val="ffffff"/>
                </a:solidFill>
                <a:latin typeface="Arial"/>
                <a:ea typeface="DejaVu Sans"/>
              </a:rPr>
              <a:t>Según su principio de funcionamiento los detectores se clasifican como:</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gaseosos,</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de centelleo,</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de semiconductores,</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de emulsión fotográfica,</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termoluminicentes.</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ffffff"/>
                </a:solidFill>
                <a:latin typeface="Arial"/>
                <a:ea typeface="DejaVu Sans"/>
              </a:rPr>
              <a:t>Según su tiempo de respuesta se clasifican en:</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de medición directa,</a:t>
            </a:r>
            <a:endParaRPr b="0" lang="en-GB" sz="1800" spc="-1" strike="noStrike">
              <a:latin typeface="Arial"/>
            </a:endParaRPr>
          </a:p>
          <a:p>
            <a:pPr marL="216000" indent="-214560">
              <a:lnSpc>
                <a:spcPct val="100000"/>
              </a:lnSpc>
              <a:buClr>
                <a:srgbClr val="000000"/>
              </a:buClr>
              <a:buSzPct val="45000"/>
              <a:buFont typeface="Wingdings" charset="2"/>
              <a:buChar char=""/>
            </a:pPr>
            <a:r>
              <a:rPr b="1" lang="en-GB" sz="1800" spc="-1" strike="noStrike">
                <a:solidFill>
                  <a:srgbClr val="ffffff"/>
                </a:solidFill>
                <a:latin typeface="Arial"/>
                <a:ea typeface="DejaVu Sans"/>
              </a:rPr>
              <a:t>Detectores de medición diferida.</a:t>
            </a:r>
            <a:endParaRPr b="0" lang="en-GB" sz="1800" spc="-1" strike="noStrike">
              <a:latin typeface="Arial"/>
            </a:endParaRPr>
          </a:p>
          <a:p>
            <a:pPr>
              <a:lnSpc>
                <a:spcPct val="100000"/>
              </a:lnSpc>
            </a:pPr>
            <a:endParaRPr b="0" lang="en-GB" sz="1800" spc="-1" strike="noStrike">
              <a:latin typeface="Arial"/>
            </a:endParaRPr>
          </a:p>
        </p:txBody>
      </p:sp>
      <p:sp>
        <p:nvSpPr>
          <p:cNvPr id="71" name="105 Rectángulo"/>
          <p:cNvSpPr/>
          <p:nvPr/>
        </p:nvSpPr>
        <p:spPr>
          <a:xfrm>
            <a:off x="4497840" y="4320000"/>
            <a:ext cx="176760" cy="342360"/>
          </a:xfrm>
          <a:prstGeom prst="rect">
            <a:avLst/>
          </a:prstGeom>
          <a:noFill/>
          <a:ln w="0">
            <a:noFill/>
          </a:ln>
        </p:spPr>
        <p:style>
          <a:lnRef idx="0"/>
          <a:fillRef idx="0"/>
          <a:effectRef idx="0"/>
          <a:fontRef idx="minor"/>
        </p:style>
      </p:sp>
      <p:pic>
        <p:nvPicPr>
          <p:cNvPr id="72" name="Imagen 5" descr=""/>
          <p:cNvPicPr/>
          <p:nvPr/>
        </p:nvPicPr>
        <p:blipFill>
          <a:blip r:embed="rId1"/>
          <a:stretch/>
        </p:blipFill>
        <p:spPr>
          <a:xfrm>
            <a:off x="7105680" y="972360"/>
            <a:ext cx="1872360" cy="1721520"/>
          </a:xfrm>
          <a:prstGeom prst="rect">
            <a:avLst/>
          </a:prstGeom>
          <a:ln w="0">
            <a:noFill/>
          </a:ln>
        </p:spPr>
      </p:pic>
      <p:pic>
        <p:nvPicPr>
          <p:cNvPr id="73" name="Imagen 6" descr=""/>
          <p:cNvPicPr/>
          <p:nvPr/>
        </p:nvPicPr>
        <p:blipFill>
          <a:blip r:embed="rId2"/>
          <a:stretch/>
        </p:blipFill>
        <p:spPr>
          <a:xfrm>
            <a:off x="5048280" y="1833480"/>
            <a:ext cx="1798920" cy="1798920"/>
          </a:xfrm>
          <a:prstGeom prst="rect">
            <a:avLst/>
          </a:prstGeom>
          <a:ln w="0">
            <a:noFill/>
          </a:ln>
        </p:spPr>
      </p:pic>
      <p:pic>
        <p:nvPicPr>
          <p:cNvPr id="74" name="Imagen 7" descr=""/>
          <p:cNvPicPr/>
          <p:nvPr/>
        </p:nvPicPr>
        <p:blipFill>
          <a:blip r:embed="rId3"/>
          <a:stretch/>
        </p:blipFill>
        <p:spPr>
          <a:xfrm>
            <a:off x="7202520" y="3417480"/>
            <a:ext cx="1522440" cy="1522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itle 1_9"/>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¿Como funcionan los detectores gaseosos? </a:t>
            </a:r>
            <a:endParaRPr b="0" lang="en-GB" sz="2800" spc="-1" strike="noStrike">
              <a:latin typeface="Arial"/>
            </a:endParaRPr>
          </a:p>
        </p:txBody>
      </p:sp>
      <p:sp>
        <p:nvSpPr>
          <p:cNvPr id="76" name="Slide Number Placeholder 3_9"/>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4DE3E25B-DC2F-4444-BEE1-3517B4B9437E}"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77" name="108 Rectángulo"/>
          <p:cNvSpPr/>
          <p:nvPr/>
        </p:nvSpPr>
        <p:spPr>
          <a:xfrm>
            <a:off x="144000" y="757800"/>
            <a:ext cx="5218560" cy="3920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Su principio de funcionamiento se basa en la colección de carga eléctrica que se produce por el paso de las radiaciones ionizantes en un volumen de gas que normalmente se comporta como un medio aislante.</a:t>
            </a:r>
            <a:endParaRPr b="0" lang="en-GB" sz="1700" spc="-1" strike="noStrike">
              <a:latin typeface="Arial"/>
            </a:endParaRPr>
          </a:p>
          <a:p>
            <a:pPr>
              <a:lnSpc>
                <a:spcPct val="100000"/>
              </a:lnSpc>
            </a:pPr>
            <a:endParaRPr b="0" lang="en-GB" sz="1700" spc="-1" strike="noStrike">
              <a:latin typeface="Arial"/>
            </a:endParaRPr>
          </a:p>
          <a:p>
            <a:pPr>
              <a:lnSpc>
                <a:spcPct val="100000"/>
              </a:lnSpc>
            </a:pPr>
            <a:r>
              <a:rPr b="1" lang="es-ES" sz="1700" spc="-1" strike="noStrike">
                <a:solidFill>
                  <a:srgbClr val="ffffff"/>
                </a:solidFill>
                <a:latin typeface="Arial"/>
                <a:ea typeface="DejaVu Sans"/>
              </a:rPr>
              <a:t>La carga se colecta insertando dos electrodos (ánodo y cátodo) en el volumen del gas y conectando estos electrodos a una diferencia de potencial inducida entre los dos electrodos.</a:t>
            </a:r>
            <a:endParaRPr b="0" lang="en-GB" sz="1700" spc="-1" strike="noStrike">
              <a:latin typeface="Arial"/>
            </a:endParaRPr>
          </a:p>
          <a:p>
            <a:pPr>
              <a:lnSpc>
                <a:spcPct val="100000"/>
              </a:lnSpc>
            </a:pPr>
            <a:endParaRPr b="0" lang="en-GB" sz="1700" spc="-1" strike="noStrike">
              <a:latin typeface="Arial"/>
            </a:endParaRPr>
          </a:p>
          <a:p>
            <a:pPr>
              <a:lnSpc>
                <a:spcPct val="100000"/>
              </a:lnSpc>
            </a:pPr>
            <a:r>
              <a:rPr b="1" lang="es-ES" sz="1700" spc="-1" strike="noStrike">
                <a:solidFill>
                  <a:srgbClr val="ffffff"/>
                </a:solidFill>
                <a:latin typeface="Arial"/>
                <a:ea typeface="DejaVu Sans"/>
              </a:rPr>
              <a:t>La intensidad de la carga eléctrica colectada dependerá de la magnitud de energía (dosis) que atraviesa el volumen de gas.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78" name="109 Rectángulo"/>
          <p:cNvSpPr/>
          <p:nvPr/>
        </p:nvSpPr>
        <p:spPr>
          <a:xfrm>
            <a:off x="4497840" y="4320000"/>
            <a:ext cx="176760" cy="342360"/>
          </a:xfrm>
          <a:prstGeom prst="rect">
            <a:avLst/>
          </a:prstGeom>
          <a:noFill/>
          <a:ln w="0">
            <a:noFill/>
          </a:ln>
        </p:spPr>
        <p:style>
          <a:lnRef idx="0"/>
          <a:fillRef idx="0"/>
          <a:effectRef idx="0"/>
          <a:fontRef idx="minor"/>
        </p:style>
      </p:sp>
      <p:pic>
        <p:nvPicPr>
          <p:cNvPr id="79" name="110 Imagen" descr=""/>
          <p:cNvPicPr/>
          <p:nvPr/>
        </p:nvPicPr>
        <p:blipFill>
          <a:blip r:embed="rId1"/>
          <a:srcRect l="36421" t="57652" r="36049" b="14387"/>
          <a:stretch/>
        </p:blipFill>
        <p:spPr>
          <a:xfrm>
            <a:off x="5355000" y="1080000"/>
            <a:ext cx="3463920" cy="1978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itle 1_10"/>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¿Que tipos de detectores gaseosos existen? </a:t>
            </a:r>
            <a:endParaRPr b="0" lang="en-GB" sz="2800" spc="-1" strike="noStrike">
              <a:latin typeface="Arial"/>
            </a:endParaRPr>
          </a:p>
        </p:txBody>
      </p:sp>
      <p:sp>
        <p:nvSpPr>
          <p:cNvPr id="81" name="Slide Number Placeholder 3_10"/>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2D1FD513-DD28-425C-99CD-EA11CABE7315}"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82" name="113 Rectángulo"/>
          <p:cNvSpPr/>
          <p:nvPr/>
        </p:nvSpPr>
        <p:spPr>
          <a:xfrm>
            <a:off x="0" y="1117800"/>
            <a:ext cx="4497840" cy="38516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Existen tres tipos de detectores gaseosos que son:</a:t>
            </a:r>
            <a:endParaRPr b="0" lang="en-GB" sz="1700" spc="-1" strike="noStrike">
              <a:latin typeface="Arial"/>
            </a:endParaRPr>
          </a:p>
          <a:p>
            <a:pPr>
              <a:lnSpc>
                <a:spcPct val="100000"/>
              </a:lnSpc>
            </a:pPr>
            <a:endParaRPr b="0" lang="en-GB" sz="1700" spc="-1" strike="noStrike">
              <a:latin typeface="Arial"/>
            </a:endParaRPr>
          </a:p>
          <a:p>
            <a:pPr>
              <a:lnSpc>
                <a:spcPct val="100000"/>
              </a:lnSpc>
            </a:pPr>
            <a:r>
              <a:rPr b="1" lang="es-ES" sz="1700" spc="-1" strike="noStrike">
                <a:solidFill>
                  <a:srgbClr val="ffffff"/>
                </a:solidFill>
                <a:latin typeface="Arial"/>
                <a:ea typeface="DejaVu Sans"/>
              </a:rPr>
              <a:t>Cámaras de ionización. </a:t>
            </a:r>
            <a:r>
              <a:rPr b="1" lang="es-ES" sz="1500" spc="-1" strike="noStrike">
                <a:solidFill>
                  <a:srgbClr val="ffffff"/>
                </a:solidFill>
                <a:latin typeface="Arial"/>
                <a:ea typeface="DejaVu Sans"/>
              </a:rPr>
              <a:t>La amplitud del impulso no depende del voltaje de polarización</a:t>
            </a:r>
            <a:endParaRPr b="0" lang="en-GB" sz="1500" spc="-1" strike="noStrike">
              <a:latin typeface="Arial"/>
            </a:endParaRPr>
          </a:p>
          <a:p>
            <a:pPr>
              <a:lnSpc>
                <a:spcPct val="100000"/>
              </a:lnSpc>
            </a:pPr>
            <a:endParaRPr b="0" lang="en-GB" sz="1500" spc="-1" strike="noStrike">
              <a:latin typeface="Arial"/>
            </a:endParaRPr>
          </a:p>
          <a:p>
            <a:pPr>
              <a:lnSpc>
                <a:spcPct val="100000"/>
              </a:lnSpc>
            </a:pPr>
            <a:r>
              <a:rPr b="1" lang="es-ES" sz="1700" spc="-1" strike="noStrike">
                <a:solidFill>
                  <a:srgbClr val="ffffff"/>
                </a:solidFill>
                <a:latin typeface="Arial"/>
                <a:ea typeface="DejaVu Sans"/>
              </a:rPr>
              <a:t>Detectores proporcionales. </a:t>
            </a:r>
            <a:r>
              <a:rPr b="1" lang="es-ES" sz="1500" spc="-1" strike="noStrike">
                <a:solidFill>
                  <a:srgbClr val="ffffff"/>
                </a:solidFill>
                <a:latin typeface="Arial"/>
                <a:ea typeface="DejaVu Sans"/>
              </a:rPr>
              <a:t>La amplitud del impulso depende fuertemente del voltaje de polarización pero permite diferenciar el tipo de radiación incidente.</a:t>
            </a:r>
            <a:endParaRPr b="0" lang="en-GB" sz="1500" spc="-1" strike="noStrike">
              <a:latin typeface="Arial"/>
            </a:endParaRPr>
          </a:p>
          <a:p>
            <a:pPr>
              <a:lnSpc>
                <a:spcPct val="100000"/>
              </a:lnSpc>
            </a:pPr>
            <a:endParaRPr b="0" lang="en-GB" sz="1500" spc="-1" strike="noStrike">
              <a:latin typeface="Arial"/>
            </a:endParaRPr>
          </a:p>
          <a:p>
            <a:pPr>
              <a:lnSpc>
                <a:spcPct val="100000"/>
              </a:lnSpc>
            </a:pPr>
            <a:r>
              <a:rPr b="1" lang="es-ES" sz="1700" spc="-1" strike="noStrike">
                <a:solidFill>
                  <a:srgbClr val="ffffff"/>
                </a:solidFill>
                <a:latin typeface="Arial"/>
                <a:ea typeface="DejaVu Sans"/>
              </a:rPr>
              <a:t>Detectores Geiger. </a:t>
            </a:r>
            <a:r>
              <a:rPr b="1" lang="es-ES" sz="1500" spc="-1" strike="noStrike">
                <a:solidFill>
                  <a:srgbClr val="ffffff"/>
                </a:solidFill>
                <a:latin typeface="Arial"/>
                <a:ea typeface="DejaVu Sans"/>
              </a:rPr>
              <a:t>La amplitud del impulso depende fuertemente del voltaje de polarización pero no permite diferenciar el tipo de radiación incidente.</a:t>
            </a:r>
            <a:endParaRPr b="0" lang="en-GB" sz="1500" spc="-1" strike="noStrike">
              <a:latin typeface="Arial"/>
            </a:endParaRPr>
          </a:p>
          <a:p>
            <a:pPr>
              <a:lnSpc>
                <a:spcPct val="100000"/>
              </a:lnSpc>
            </a:pPr>
            <a:endParaRPr b="0" lang="en-GB" sz="1500" spc="-1" strike="noStrike">
              <a:latin typeface="Arial"/>
            </a:endParaRPr>
          </a:p>
          <a:p>
            <a:pPr>
              <a:lnSpc>
                <a:spcPct val="100000"/>
              </a:lnSpc>
            </a:pPr>
            <a:endParaRPr b="0" lang="en-GB" sz="1500" spc="-1" strike="noStrike">
              <a:latin typeface="Arial"/>
            </a:endParaRPr>
          </a:p>
          <a:p>
            <a:pPr>
              <a:lnSpc>
                <a:spcPct val="100000"/>
              </a:lnSpc>
            </a:pPr>
            <a:endParaRPr b="0" lang="en-GB" sz="1500" spc="-1" strike="noStrike">
              <a:latin typeface="Arial"/>
            </a:endParaRPr>
          </a:p>
          <a:p>
            <a:pPr>
              <a:lnSpc>
                <a:spcPct val="100000"/>
              </a:lnSpc>
            </a:pPr>
            <a:endParaRPr b="0" lang="en-GB" sz="1500" spc="-1" strike="noStrike">
              <a:latin typeface="Arial"/>
            </a:endParaRPr>
          </a:p>
        </p:txBody>
      </p:sp>
      <p:sp>
        <p:nvSpPr>
          <p:cNvPr id="83" name="114 Rectángulo"/>
          <p:cNvSpPr/>
          <p:nvPr/>
        </p:nvSpPr>
        <p:spPr>
          <a:xfrm>
            <a:off x="4497840" y="4320000"/>
            <a:ext cx="176760" cy="342360"/>
          </a:xfrm>
          <a:prstGeom prst="rect">
            <a:avLst/>
          </a:prstGeom>
          <a:noFill/>
          <a:ln w="0">
            <a:noFill/>
          </a:ln>
        </p:spPr>
        <p:style>
          <a:lnRef idx="0"/>
          <a:fillRef idx="0"/>
          <a:effectRef idx="0"/>
          <a:fontRef idx="minor"/>
        </p:style>
      </p:sp>
      <p:pic>
        <p:nvPicPr>
          <p:cNvPr id="84" name="115 Imagen" descr=""/>
          <p:cNvPicPr/>
          <p:nvPr/>
        </p:nvPicPr>
        <p:blipFill>
          <a:blip r:embed="rId1"/>
          <a:srcRect l="26577" t="40154" r="28175" b="10880"/>
          <a:stretch/>
        </p:blipFill>
        <p:spPr>
          <a:xfrm>
            <a:off x="4572000" y="1116000"/>
            <a:ext cx="4138200" cy="2517840"/>
          </a:xfrm>
          <a:prstGeom prst="rect">
            <a:avLst/>
          </a:prstGeom>
          <a:ln w="0">
            <a:noFill/>
          </a:ln>
        </p:spPr>
      </p:pic>
      <p:sp>
        <p:nvSpPr>
          <p:cNvPr id="85" name="116 CuadroTexto"/>
          <p:cNvSpPr/>
          <p:nvPr/>
        </p:nvSpPr>
        <p:spPr>
          <a:xfrm>
            <a:off x="5004000" y="720000"/>
            <a:ext cx="1258560" cy="457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300" spc="-1" strike="noStrike">
                <a:solidFill>
                  <a:srgbClr val="ffffff"/>
                </a:solidFill>
                <a:latin typeface="Arial"/>
                <a:ea typeface="DejaVu Sans"/>
              </a:rPr>
              <a:t>Cámara de ionización</a:t>
            </a:r>
            <a:endParaRPr b="0" lang="en-GB" sz="1300" spc="-1" strike="noStrike">
              <a:latin typeface="Arial"/>
            </a:endParaRPr>
          </a:p>
        </p:txBody>
      </p:sp>
      <p:sp>
        <p:nvSpPr>
          <p:cNvPr id="86" name="117 CuadroTexto"/>
          <p:cNvSpPr/>
          <p:nvPr/>
        </p:nvSpPr>
        <p:spPr>
          <a:xfrm>
            <a:off x="6372000" y="720360"/>
            <a:ext cx="1258560" cy="457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300" spc="-1" strike="noStrike">
                <a:solidFill>
                  <a:srgbClr val="ffffff"/>
                </a:solidFill>
                <a:latin typeface="Arial"/>
                <a:ea typeface="DejaVu Sans"/>
              </a:rPr>
              <a:t>Zona proporcional</a:t>
            </a:r>
            <a:endParaRPr b="0" lang="en-GB" sz="1300" spc="-1" strike="noStrike">
              <a:latin typeface="Arial"/>
            </a:endParaRPr>
          </a:p>
        </p:txBody>
      </p:sp>
      <p:sp>
        <p:nvSpPr>
          <p:cNvPr id="87" name="118 CuadroTexto"/>
          <p:cNvSpPr/>
          <p:nvPr/>
        </p:nvSpPr>
        <p:spPr>
          <a:xfrm>
            <a:off x="7488000" y="720360"/>
            <a:ext cx="718560" cy="457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n-GB" sz="1300" spc="-1" strike="noStrike">
                <a:solidFill>
                  <a:srgbClr val="ffffff"/>
                </a:solidFill>
                <a:latin typeface="Arial"/>
                <a:ea typeface="DejaVu Sans"/>
              </a:rPr>
              <a:t>Zona Geiger</a:t>
            </a:r>
            <a:endParaRPr b="0" lang="en-GB" sz="13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Detectores tipo cámara de ionización. </a:t>
            </a:r>
            <a:endParaRPr b="0" lang="en-GB" sz="2800" spc="-1" strike="noStrike">
              <a:latin typeface="Arial"/>
            </a:endParaRPr>
          </a:p>
        </p:txBody>
      </p:sp>
      <p:sp>
        <p:nvSpPr>
          <p:cNvPr id="89"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E0A6231D-8B4A-4436-818C-2D7A5272C6C6}"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90" name="121 Rectángulo"/>
          <p:cNvSpPr/>
          <p:nvPr/>
        </p:nvSpPr>
        <p:spPr>
          <a:xfrm>
            <a:off x="324000" y="756000"/>
            <a:ext cx="8134560" cy="1222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En la cámara de ionización, la tensión de polarización aplicada produce un campo eléctrico suficiente para que sea posible la colección de toda la carga generada por la radiación incidente. Se clasifican, atendiendo a la forma de los electrodos, en plano-paralelas o cilíndricas.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91" name="122 Rectángulo"/>
          <p:cNvSpPr/>
          <p:nvPr/>
        </p:nvSpPr>
        <p:spPr>
          <a:xfrm>
            <a:off x="4497840" y="4320000"/>
            <a:ext cx="176760" cy="342360"/>
          </a:xfrm>
          <a:prstGeom prst="rect">
            <a:avLst/>
          </a:prstGeom>
          <a:noFill/>
          <a:ln w="0">
            <a:noFill/>
          </a:ln>
        </p:spPr>
        <p:style>
          <a:lnRef idx="0"/>
          <a:fillRef idx="0"/>
          <a:effectRef idx="0"/>
          <a:fontRef idx="minor"/>
        </p:style>
      </p:sp>
      <p:pic>
        <p:nvPicPr>
          <p:cNvPr id="92" name="123 Imagen" descr=""/>
          <p:cNvPicPr/>
          <p:nvPr/>
        </p:nvPicPr>
        <p:blipFill>
          <a:blip r:embed="rId1"/>
          <a:srcRect l="30514" t="36924" r="32112" b="35122"/>
          <a:stretch/>
        </p:blipFill>
        <p:spPr>
          <a:xfrm>
            <a:off x="5580000" y="2160000"/>
            <a:ext cx="3238200" cy="1810080"/>
          </a:xfrm>
          <a:prstGeom prst="rect">
            <a:avLst/>
          </a:prstGeom>
          <a:ln w="0">
            <a:noFill/>
          </a:ln>
        </p:spPr>
      </p:pic>
      <p:sp>
        <p:nvSpPr>
          <p:cNvPr id="93" name="124 Rectángulo"/>
          <p:cNvSpPr/>
          <p:nvPr/>
        </p:nvSpPr>
        <p:spPr>
          <a:xfrm>
            <a:off x="108000" y="1980000"/>
            <a:ext cx="5290560" cy="25905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en-GB" sz="1800" spc="-1" strike="noStrike">
              <a:latin typeface="Arial"/>
            </a:endParaRPr>
          </a:p>
          <a:p>
            <a:pPr marL="216000" indent="-214560">
              <a:lnSpc>
                <a:spcPct val="100000"/>
              </a:lnSpc>
              <a:buClr>
                <a:srgbClr val="000000"/>
              </a:buClr>
              <a:buFont typeface="Wingdings" charset="2"/>
              <a:buChar char=""/>
            </a:pPr>
            <a:r>
              <a:rPr b="0" lang="en-GB" sz="1700" spc="-1" strike="noStrike">
                <a:solidFill>
                  <a:srgbClr val="ffffff"/>
                </a:solidFill>
                <a:latin typeface="Arial"/>
                <a:ea typeface="DejaVu Sans"/>
              </a:rPr>
              <a:t>Las Cilindricas están formadas por un electrodo en forma de cilindro hueco y el otro electrodo un alambre o varilla central. La pared exterior de la cámara no debe ser muy gruesa a fin de que pueda ser atravesada por la radiación que se quiere detectar.</a:t>
            </a:r>
            <a:endParaRPr b="0" lang="en-GB" sz="1700" spc="-1" strike="noStrike">
              <a:latin typeface="Arial"/>
            </a:endParaRPr>
          </a:p>
          <a:p>
            <a:pPr marL="216000" indent="-214560">
              <a:lnSpc>
                <a:spcPct val="100000"/>
              </a:lnSpc>
              <a:buClr>
                <a:srgbClr val="000000"/>
              </a:buClr>
              <a:buFont typeface="Wingdings" charset="2"/>
              <a:buChar char=""/>
            </a:pPr>
            <a:r>
              <a:rPr b="0" lang="en-GB" sz="1700" spc="-1" strike="noStrike">
                <a:solidFill>
                  <a:srgbClr val="ffffff"/>
                </a:solidFill>
                <a:latin typeface="Arial"/>
                <a:ea typeface="DejaVu Sans"/>
              </a:rPr>
              <a:t>Las Plano-paralelas tienen sus electrodos en esa configuración y son particularmente útiles para medir electrones.</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itle 1_11"/>
          <p:cNvSpPr/>
          <p:nvPr/>
        </p:nvSpPr>
        <p:spPr>
          <a:xfrm>
            <a:off x="251640" y="87480"/>
            <a:ext cx="8708760" cy="6436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pPr>
            <a:r>
              <a:rPr b="1" lang="es-ES" sz="2800" spc="-1" strike="noStrike">
                <a:solidFill>
                  <a:srgbClr val="ffffff"/>
                </a:solidFill>
                <a:latin typeface="Arial "/>
                <a:ea typeface="DejaVu Sans"/>
              </a:rPr>
              <a:t>Contador Proporcional. </a:t>
            </a:r>
            <a:endParaRPr b="0" lang="en-GB" sz="2800" spc="-1" strike="noStrike">
              <a:latin typeface="Arial"/>
            </a:endParaRPr>
          </a:p>
        </p:txBody>
      </p:sp>
      <p:sp>
        <p:nvSpPr>
          <p:cNvPr id="95" name="Slide Number Placeholder 3_11"/>
          <p:cNvSpPr/>
          <p:nvPr/>
        </p:nvSpPr>
        <p:spPr>
          <a:xfrm>
            <a:off x="8472600" y="4862160"/>
            <a:ext cx="505440" cy="21600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FE91FC33-7A0F-4CD2-8951-C7A7A801603B}" type="slidenum">
              <a:rPr b="0" lang="en-US" sz="1000" spc="-1" strike="noStrike">
                <a:solidFill>
                  <a:srgbClr val="3366cc"/>
                </a:solidFill>
                <a:latin typeface="Arial"/>
                <a:ea typeface="DejaVu Sans"/>
              </a:rPr>
              <a:t>&lt;number&gt;</a:t>
            </a:fld>
            <a:endParaRPr b="0" lang="en-GB" sz="1000" spc="-1" strike="noStrike">
              <a:latin typeface="Arial"/>
            </a:endParaRPr>
          </a:p>
        </p:txBody>
      </p:sp>
      <p:sp>
        <p:nvSpPr>
          <p:cNvPr id="96" name="121 Rectángulo"/>
          <p:cNvSpPr/>
          <p:nvPr/>
        </p:nvSpPr>
        <p:spPr>
          <a:xfrm>
            <a:off x="108000" y="627480"/>
            <a:ext cx="8870040" cy="862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s-ES" sz="1700" spc="-1" strike="noStrike">
                <a:solidFill>
                  <a:srgbClr val="ffffff"/>
                </a:solidFill>
                <a:latin typeface="Arial"/>
                <a:ea typeface="DejaVu Sans"/>
              </a:rPr>
              <a:t>El esquema de un detector proporcional es análogo al de una cámara de ionización, siendo la tensión aplicada entre los electrodos, la diferencia fundamental entre ambos detectores</a:t>
            </a:r>
            <a:r>
              <a:rPr b="1" lang="en-GB" sz="1700" spc="-1" strike="noStrike">
                <a:solidFill>
                  <a:srgbClr val="ffffff"/>
                </a:solidFill>
                <a:latin typeface="Arial"/>
                <a:ea typeface="DejaVu Sans"/>
              </a:rPr>
              <a:t>.</a:t>
            </a: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a:p>
            <a:pPr>
              <a:lnSpc>
                <a:spcPct val="100000"/>
              </a:lnSpc>
            </a:pPr>
            <a:endParaRPr b="0" lang="en-GB" sz="1700" spc="-1" strike="noStrike">
              <a:latin typeface="Arial"/>
            </a:endParaRPr>
          </a:p>
        </p:txBody>
      </p:sp>
      <p:sp>
        <p:nvSpPr>
          <p:cNvPr id="97" name="122 Rectángulo"/>
          <p:cNvSpPr/>
          <p:nvPr/>
        </p:nvSpPr>
        <p:spPr>
          <a:xfrm>
            <a:off x="4497840" y="4320000"/>
            <a:ext cx="176760" cy="342360"/>
          </a:xfrm>
          <a:prstGeom prst="rect">
            <a:avLst/>
          </a:prstGeom>
          <a:noFill/>
          <a:ln w="0">
            <a:noFill/>
          </a:ln>
        </p:spPr>
        <p:style>
          <a:lnRef idx="0"/>
          <a:fillRef idx="0"/>
          <a:effectRef idx="0"/>
          <a:fontRef idx="minor"/>
        </p:style>
      </p:sp>
      <p:sp>
        <p:nvSpPr>
          <p:cNvPr id="98" name="124 Rectángulo"/>
          <p:cNvSpPr/>
          <p:nvPr/>
        </p:nvSpPr>
        <p:spPr>
          <a:xfrm>
            <a:off x="108000" y="1491480"/>
            <a:ext cx="6192000" cy="34783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es-ES" sz="1700" spc="-1" strike="noStrike">
                <a:solidFill>
                  <a:srgbClr val="ffffff"/>
                </a:solidFill>
                <a:latin typeface="Corbel"/>
                <a:ea typeface="DejaVu Sans"/>
              </a:rPr>
              <a:t>Al aumentar la tensión de un detector gaseoso, se presenta un fenómeno de multiplicación de carga . Este fenómeno consiste en que adicionalmente a la ionización primaria  (originada por la radiación incidentes) los iones formados adquieren tal energía que son capaces de ionizar otras moléculas del gas que no fueron ionizadas por la radiación incidente.</a:t>
            </a:r>
            <a:endParaRPr b="0" lang="en-GB" sz="1700" spc="-1" strike="noStrike">
              <a:latin typeface="Arial"/>
            </a:endParaRPr>
          </a:p>
          <a:p>
            <a:pPr>
              <a:lnSpc>
                <a:spcPct val="100000"/>
              </a:lnSpc>
            </a:pPr>
            <a:r>
              <a:rPr b="0" lang="es-ES" sz="1700" spc="-1" strike="noStrike">
                <a:solidFill>
                  <a:srgbClr val="ffffff"/>
                </a:solidFill>
                <a:latin typeface="Corbel"/>
                <a:ea typeface="DejaVu Sans"/>
              </a:rPr>
              <a:t>No todas las geometrías de electrodos son igualmente favorables para este tipo de detector. Por esta razón los contadores proporcionales emplea por lo general una geometría coaxial, de cátodo cilíndrico y ánodo en forma de un hilo metálico muy fino. El contador proporcional trabaja satisfactoriamente como espectrómetro, siempre que la partícula ionizante disipe la totalidad de su energía en el volumen sensible del detector. </a:t>
            </a:r>
            <a:endParaRPr b="0" lang="en-GB" sz="1700" spc="-1" strike="noStrike">
              <a:latin typeface="Arial"/>
            </a:endParaRPr>
          </a:p>
        </p:txBody>
      </p:sp>
      <p:pic>
        <p:nvPicPr>
          <p:cNvPr id="99" name="6 Imagen" descr=""/>
          <p:cNvPicPr/>
          <p:nvPr/>
        </p:nvPicPr>
        <p:blipFill>
          <a:blip r:embed="rId1"/>
          <a:srcRect l="30514" t="36924" r="32112" b="35122"/>
          <a:stretch/>
        </p:blipFill>
        <p:spPr>
          <a:xfrm>
            <a:off x="6446160" y="2160000"/>
            <a:ext cx="2589840" cy="1490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1333</TotalTime>
  <Application>LibreOffice/7.1.4.2$Windows_X86_64 LibreOffice_project/a529a4fab45b75fefc5b6226684193eb000654f6</Application>
  <AppVersion>15.0000</AppVersion>
  <Words>1141</Words>
  <Paragraphs>123</Paragraphs>
  <Company>IAEA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2018-03-19T08:58:41Z</dcterms:created>
  <dc:creator>DELATTRE, Dominique Jules</dc:creator>
  <dc:description/>
  <dc:language>en-GB</dc:language>
  <cp:lastModifiedBy>Dr</cp:lastModifiedBy>
  <cp:lastPrinted>2015-12-18T15:27:41Z</cp:lastPrinted>
  <dcterms:modified xsi:type="dcterms:W3CDTF">2023-05-05T20:28:09Z</dcterms:modified>
  <cp:revision>329</cp:revision>
  <dc:subject/>
  <dc:title>Commission on Safety Standards 42nd Meeting 1 to 3 November 2017</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0x010100383AF4AA7D4B5E4E9093D84968E68DC7</vt:lpwstr>
  </property>
  <property fmtid="{D5CDD505-2E9C-101B-9397-08002B2CF9AE}" pid="3" name="Notes">
    <vt:i4>1</vt:i4>
  </property>
  <property fmtid="{D5CDD505-2E9C-101B-9397-08002B2CF9AE}" pid="4" name="PresentationFormat">
    <vt:lpwstr>Presentación en pantalla (16:9)</vt:lpwstr>
  </property>
  <property fmtid="{D5CDD505-2E9C-101B-9397-08002B2CF9AE}" pid="5" name="Slides">
    <vt:i4>16</vt:i4>
  </property>
</Properties>
</file>