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Lst>
  <p:sldSz cx="9144000" cy="5143500" type="screen16x9"/>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4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5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5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5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13EE900-0D7B-4F84-AF11-72B2E6CF2EBD}"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52090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139680" y="768240"/>
            <a:ext cx="6816240" cy="3833280"/>
          </a:xfrm>
          <a:prstGeom prst="rect">
            <a:avLst/>
          </a:prstGeom>
        </p:spPr>
      </p:sp>
      <p:sp>
        <p:nvSpPr>
          <p:cNvPr id="219" name="PlaceHolder 2"/>
          <p:cNvSpPr>
            <a:spLocks noGrp="1"/>
          </p:cNvSpPr>
          <p:nvPr>
            <p:ph type="body"/>
          </p:nvPr>
        </p:nvSpPr>
        <p:spPr>
          <a:xfrm>
            <a:off x="709560" y="4862160"/>
            <a:ext cx="5676120" cy="4601160"/>
          </a:xfrm>
          <a:prstGeom prst="rect">
            <a:avLst/>
          </a:prstGeom>
        </p:spPr>
        <p:txBody>
          <a:bodyPr lIns="94680" tIns="47520" rIns="94680" bIns="47520">
            <a:noAutofit/>
          </a:bodyPr>
          <a:lstStyle/>
          <a:p>
            <a:pPr marL="216000" indent="-212400">
              <a:lnSpc>
                <a:spcPct val="100000"/>
              </a:lnSpc>
              <a:tabLst>
                <a:tab pos="0" algn="l"/>
              </a:tabLst>
            </a:pPr>
            <a:r>
              <a:rPr lang="en-GB" sz="2000" b="0" strike="noStrike" spc="-1">
                <a:latin typeface="Arial"/>
              </a:rPr>
              <a:t>Thank you!</a:t>
            </a:r>
          </a:p>
        </p:txBody>
      </p:sp>
      <p:sp>
        <p:nvSpPr>
          <p:cNvPr id="220" name="Slide Number Placeholder 3"/>
          <p:cNvSpPr/>
          <p:nvPr/>
        </p:nvSpPr>
        <p:spPr>
          <a:xfrm>
            <a:off x="4020480" y="9720720"/>
            <a:ext cx="3073320" cy="50832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6B7F1B1D-ABBA-4D87-B8F8-C8D75F0966C7}" type="slidenum">
              <a:rPr lang="en-GB" sz="1200" b="0" strike="noStrike" spc="-1">
                <a:solidFill>
                  <a:srgbClr val="000000"/>
                </a:solidFill>
                <a:latin typeface="+mn-lt"/>
                <a:ea typeface="+mn-ea"/>
              </a:rPr>
              <a:t>25</a:t>
            </a:fld>
            <a:endParaRPr lang="en-GB"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65000">
              <a:srgbClr val="000000"/>
            </a:gs>
            <a:gs pos="100000">
              <a:srgbClr val="5B77A8"/>
            </a:gs>
          </a:gsLst>
          <a:lin ang="5400000"/>
        </a:gradFill>
        <a:effectLst/>
      </p:bgPr>
    </p:bg>
    <p:spTree>
      <p:nvGrpSpPr>
        <p:cNvPr id="1" name=""/>
        <p:cNvGrpSpPr/>
        <p:nvPr/>
      </p:nvGrpSpPr>
      <p:grpSpPr>
        <a:xfrm>
          <a:off x="0" y="0"/>
          <a:ext cx="0" cy="0"/>
          <a:chOff x="0" y="0"/>
          <a:chExt cx="0" cy="0"/>
        </a:xfrm>
      </p:grpSpPr>
      <p:sp>
        <p:nvSpPr>
          <p:cNvPr id="11"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p:nvPr/>
        </p:nvSpPr>
        <p:spPr>
          <a:xfrm>
            <a:off x="323640" y="915480"/>
            <a:ext cx="8565120" cy="222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t/>
            </a:r>
            <a:br/>
            <a:r>
              <a:t/>
            </a:r>
            <a:br/>
            <a:r>
              <a:rPr lang="es-ES" sz="3200" b="1" strike="noStrike" spc="-1">
                <a:solidFill>
                  <a:srgbClr val="FFFFFF"/>
                </a:solidFill>
                <a:latin typeface="Arial "/>
                <a:ea typeface="DejaVu Sans"/>
              </a:rPr>
              <a:t>C</a:t>
            </a:r>
            <a:r>
              <a:rPr lang="es-ES" sz="3600" b="1" strike="noStrike" spc="-1">
                <a:solidFill>
                  <a:srgbClr val="FFFFFF"/>
                </a:solidFill>
                <a:latin typeface="Arial "/>
                <a:ea typeface="Arial"/>
              </a:rPr>
              <a:t>urso de capacitación continuada en materia de radioprotección para Médicos Radioterapeutas</a:t>
            </a:r>
            <a:r>
              <a:t/>
            </a:r>
            <a:br/>
            <a:r>
              <a:t/>
            </a:r>
            <a:br/>
            <a:r>
              <a:t/>
            </a:r>
            <a:br/>
            <a:endParaRPr lang="en-GB" sz="3600" b="0" strike="noStrike" spc="-1">
              <a:latin typeface="Arial"/>
            </a:endParaRPr>
          </a:p>
        </p:txBody>
      </p:sp>
      <p:sp>
        <p:nvSpPr>
          <p:cNvPr id="54" name="Subtitle 2"/>
          <p:cNvSpPr/>
          <p:nvPr/>
        </p:nvSpPr>
        <p:spPr>
          <a:xfrm>
            <a:off x="323640" y="2967840"/>
            <a:ext cx="8565120" cy="168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561"/>
              </a:spcBef>
              <a:tabLst>
                <a:tab pos="0" algn="l"/>
              </a:tabLst>
            </a:pPr>
            <a:endParaRPr lang="en-GB" sz="1800" b="0" strike="noStrike" spc="-1">
              <a:latin typeface="Arial"/>
            </a:endParaRPr>
          </a:p>
          <a:p>
            <a:pPr>
              <a:lnSpc>
                <a:spcPct val="100000"/>
              </a:lnSpc>
              <a:tabLst>
                <a:tab pos="0" algn="l"/>
              </a:tabLst>
            </a:pPr>
            <a:r>
              <a:rPr lang="es-ES_tradnl" sz="3800" b="1" strike="noStrike" spc="-1">
                <a:solidFill>
                  <a:srgbClr val="99CCFF"/>
                </a:solidFill>
                <a:latin typeface="Arial "/>
                <a:ea typeface="DejaVu Sans"/>
              </a:rPr>
              <a:t>P-06 </a:t>
            </a:r>
            <a:r>
              <a:rPr lang="es-ES" sz="3500" b="1" strike="noStrike" spc="-1">
                <a:solidFill>
                  <a:srgbClr val="99CCFF"/>
                </a:solidFill>
                <a:latin typeface="Arial"/>
                <a:ea typeface="DejaVu Sans"/>
              </a:rPr>
              <a:t>Fuentes, prácticas y tipos de exposición.</a:t>
            </a:r>
            <a:endParaRPr lang="en-GB" sz="3500" b="0" strike="noStrike" spc="-1">
              <a:latin typeface="Arial"/>
            </a:endParaRPr>
          </a:p>
          <a:p>
            <a:pPr algn="ctr">
              <a:lnSpc>
                <a:spcPct val="100000"/>
              </a:lnSpc>
              <a:spcBef>
                <a:spcPts val="519"/>
              </a:spcBef>
              <a:tabLst>
                <a:tab pos="0" algn="l"/>
              </a:tabLst>
            </a:pPr>
            <a:endParaRPr lang="en-GB" sz="3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_11"/>
          <p:cNvSpPr/>
          <p:nvPr/>
        </p:nvSpPr>
        <p:spPr>
          <a:xfrm>
            <a:off x="0" y="87480"/>
            <a:ext cx="914328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s-UY" sz="2100" b="1" strike="noStrike" spc="-1">
                <a:solidFill>
                  <a:srgbClr val="FFFFFF"/>
                </a:solidFill>
                <a:latin typeface="Arial"/>
                <a:ea typeface="DejaVu Sans"/>
              </a:rPr>
              <a:t>Organización de los requisitos de las Normas Básicas de Seguridad</a:t>
            </a:r>
            <a:r>
              <a:rPr lang="es-ES" sz="2100" b="1" strike="noStrike" spc="-1">
                <a:solidFill>
                  <a:srgbClr val="FFFFFF"/>
                </a:solidFill>
                <a:latin typeface="Arial "/>
                <a:ea typeface="DejaVu Sans"/>
              </a:rPr>
              <a:t>. </a:t>
            </a:r>
            <a:endParaRPr lang="en-GB" sz="2100" b="0" strike="noStrike" spc="-1">
              <a:latin typeface="Arial"/>
            </a:endParaRPr>
          </a:p>
        </p:txBody>
      </p:sp>
      <p:sp>
        <p:nvSpPr>
          <p:cNvPr id="101"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E0703ABC-257A-429A-AC4C-945E7417E260}" type="slidenum">
              <a:rPr lang="en-US" sz="1000" b="0" strike="noStrike" spc="-1">
                <a:solidFill>
                  <a:srgbClr val="3366CC"/>
                </a:solidFill>
                <a:latin typeface="Arial"/>
                <a:ea typeface="DejaVu Sans"/>
              </a:rPr>
              <a:t>10</a:t>
            </a:fld>
            <a:endParaRPr lang="en-GB" sz="1000" b="0" strike="noStrike" spc="-1">
              <a:latin typeface="Arial"/>
            </a:endParaRPr>
          </a:p>
        </p:txBody>
      </p:sp>
      <p:sp>
        <p:nvSpPr>
          <p:cNvPr id="102" name="122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pic>
        <p:nvPicPr>
          <p:cNvPr id="103" name="Imagen 2"/>
          <p:cNvPicPr/>
          <p:nvPr/>
        </p:nvPicPr>
        <p:blipFill>
          <a:blip r:embed="rId2"/>
          <a:srcRect l="9695" t="37372" r="34602" b="15812"/>
          <a:stretch/>
        </p:blipFill>
        <p:spPr>
          <a:xfrm>
            <a:off x="886320" y="1054440"/>
            <a:ext cx="6930360" cy="32742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_11"/>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05"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BC9DEED-6488-4B0A-ACC3-D3A2C01735F4}" type="slidenum">
              <a:rPr lang="en-US" sz="1000" b="0" strike="noStrike" spc="-1">
                <a:solidFill>
                  <a:srgbClr val="3366CC"/>
                </a:solidFill>
                <a:latin typeface="Arial"/>
                <a:ea typeface="DejaVu Sans"/>
              </a:rPr>
              <a:t>11</a:t>
            </a:fld>
            <a:endParaRPr lang="en-GB" sz="1000" b="0" strike="noStrike" spc="-1">
              <a:latin typeface="Arial"/>
            </a:endParaRPr>
          </a:p>
        </p:txBody>
      </p:sp>
      <p:sp>
        <p:nvSpPr>
          <p:cNvPr id="106" name="122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sp>
        <p:nvSpPr>
          <p:cNvPr id="107" name="Rectangle 3"/>
          <p:cNvSpPr/>
          <p:nvPr/>
        </p:nvSpPr>
        <p:spPr>
          <a:xfrm>
            <a:off x="78120" y="915480"/>
            <a:ext cx="4231800" cy="1868760"/>
          </a:xfrm>
          <a:prstGeom prst="rect">
            <a:avLst/>
          </a:prstGeom>
          <a:noFill/>
          <a:ln w="0">
            <a:noFill/>
          </a:ln>
          <a:effectLst>
            <a:outerShdw dist="35638" dir="2700000" algn="ctr" rotWithShape="0">
              <a:srgbClr val="FF9900"/>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tabLst>
                <a:tab pos="0" algn="l"/>
              </a:tabLst>
            </a:pPr>
            <a:r>
              <a:rPr lang="es-MX" sz="2400" b="0" strike="noStrike" spc="-1">
                <a:solidFill>
                  <a:srgbClr val="FFFFFF"/>
                </a:solidFill>
                <a:latin typeface="Arial"/>
                <a:ea typeface="DejaVu Sans"/>
              </a:rPr>
              <a:t>Los principios de:</a:t>
            </a:r>
            <a:endParaRPr lang="en-GB" sz="2400" b="0" strike="noStrike" spc="-1">
              <a:latin typeface="Arial"/>
            </a:endParaRPr>
          </a:p>
          <a:p>
            <a:pPr marL="228600" indent="-227880">
              <a:lnSpc>
                <a:spcPct val="90000"/>
              </a:lnSpc>
              <a:spcBef>
                <a:spcPts val="1001"/>
              </a:spcBef>
              <a:buClr>
                <a:srgbClr val="00FFFF"/>
              </a:buClr>
              <a:buSzPct val="95000"/>
              <a:buFont typeface="Monotype Sorts" charset="2"/>
              <a:buChar char=""/>
              <a:tabLst>
                <a:tab pos="0" algn="l"/>
              </a:tabLst>
            </a:pPr>
            <a:r>
              <a:rPr lang="es-MX" sz="2400" b="0" strike="noStrike" spc="-1">
                <a:solidFill>
                  <a:srgbClr val="FFFFFF"/>
                </a:solidFill>
                <a:latin typeface="Arial"/>
                <a:ea typeface="DejaVu Sans"/>
              </a:rPr>
              <a:t> Justificación, </a:t>
            </a:r>
            <a:endParaRPr lang="en-GB" sz="2400" b="0" strike="noStrike" spc="-1">
              <a:latin typeface="Arial"/>
            </a:endParaRPr>
          </a:p>
          <a:p>
            <a:pPr marL="228600" indent="-227880">
              <a:lnSpc>
                <a:spcPct val="90000"/>
              </a:lnSpc>
              <a:spcBef>
                <a:spcPts val="1001"/>
              </a:spcBef>
              <a:buClr>
                <a:srgbClr val="00FFFF"/>
              </a:buClr>
              <a:buSzPct val="95000"/>
              <a:buFont typeface="Monotype Sorts" charset="2"/>
              <a:buChar char=""/>
              <a:tabLst>
                <a:tab pos="0" algn="l"/>
              </a:tabLst>
            </a:pPr>
            <a:r>
              <a:rPr lang="es-MX" sz="2400" b="0" strike="noStrike" spc="-1">
                <a:solidFill>
                  <a:srgbClr val="FFFFFF"/>
                </a:solidFill>
                <a:latin typeface="Arial"/>
                <a:ea typeface="DejaVu Sans"/>
              </a:rPr>
              <a:t>Optimización y </a:t>
            </a:r>
            <a:endParaRPr lang="en-GB" sz="2400" b="0" strike="noStrike" spc="-1">
              <a:latin typeface="Arial"/>
            </a:endParaRPr>
          </a:p>
          <a:p>
            <a:pPr marL="228600" indent="-227880">
              <a:lnSpc>
                <a:spcPct val="90000"/>
              </a:lnSpc>
              <a:spcBef>
                <a:spcPts val="1001"/>
              </a:spcBef>
              <a:buClr>
                <a:srgbClr val="00FFFF"/>
              </a:buClr>
              <a:buSzPct val="95000"/>
              <a:buFont typeface="Monotype Sorts" charset="2"/>
              <a:buChar char=""/>
              <a:tabLst>
                <a:tab pos="0" algn="l"/>
              </a:tabLst>
            </a:pPr>
            <a:r>
              <a:rPr lang="es-MX" sz="2400" b="0" strike="noStrike" spc="-1">
                <a:solidFill>
                  <a:srgbClr val="FFFFFF"/>
                </a:solidFill>
                <a:latin typeface="Arial"/>
                <a:ea typeface="DejaVu Sans"/>
              </a:rPr>
              <a:t>Limitación de dosis.</a:t>
            </a:r>
            <a:endParaRPr lang="en-GB" sz="2400" b="0" strike="noStrike" spc="-1">
              <a:latin typeface="Arial"/>
            </a:endParaRPr>
          </a:p>
        </p:txBody>
      </p:sp>
      <p:sp>
        <p:nvSpPr>
          <p:cNvPr id="108" name="Text Box 4"/>
          <p:cNvSpPr/>
          <p:nvPr/>
        </p:nvSpPr>
        <p:spPr>
          <a:xfrm>
            <a:off x="304920" y="3119760"/>
            <a:ext cx="658044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99"/>
              </a:spcBef>
            </a:pPr>
            <a:r>
              <a:rPr lang="es-MX" sz="2400" b="0" strike="noStrike" spc="-1">
                <a:solidFill>
                  <a:srgbClr val="FFFFFF"/>
                </a:solidFill>
                <a:latin typeface="Arial"/>
                <a:ea typeface="DejaVu Sans"/>
              </a:rPr>
              <a:t>Son principios universales e inviolables para la protección radiológica, constituyen una referencia obligatoria para el trabajo.</a:t>
            </a:r>
            <a:endParaRPr lang="en-GB" sz="2400" b="0" strike="noStrike" spc="-1">
              <a:latin typeface="Arial"/>
            </a:endParaRPr>
          </a:p>
        </p:txBody>
      </p:sp>
      <p:pic>
        <p:nvPicPr>
          <p:cNvPr id="109" name="Imagen 8"/>
          <p:cNvPicPr/>
          <p:nvPr/>
        </p:nvPicPr>
        <p:blipFill>
          <a:blip r:embed="rId2"/>
          <a:stretch/>
        </p:blipFill>
        <p:spPr>
          <a:xfrm>
            <a:off x="7428240" y="2440080"/>
            <a:ext cx="1636560" cy="1117800"/>
          </a:xfrm>
          <a:prstGeom prst="rect">
            <a:avLst/>
          </a:prstGeom>
          <a:ln w="0">
            <a:noFill/>
          </a:ln>
        </p:spPr>
      </p:pic>
      <p:pic>
        <p:nvPicPr>
          <p:cNvPr id="110" name="Picture 19" descr="R1922"/>
          <p:cNvPicPr/>
          <p:nvPr/>
        </p:nvPicPr>
        <p:blipFill>
          <a:blip r:embed="rId3">
            <a:lum bright="12000"/>
          </a:blip>
          <a:srcRect r="8803"/>
          <a:stretch/>
        </p:blipFill>
        <p:spPr>
          <a:xfrm>
            <a:off x="7403760" y="3798360"/>
            <a:ext cx="1622880" cy="1299600"/>
          </a:xfrm>
          <a:prstGeom prst="rect">
            <a:avLst/>
          </a:prstGeom>
          <a:ln w="0">
            <a:noFill/>
          </a:ln>
        </p:spPr>
      </p:pic>
      <p:pic>
        <p:nvPicPr>
          <p:cNvPr id="111" name="Picture 27" descr="DSC00030"/>
          <p:cNvPicPr/>
          <p:nvPr/>
        </p:nvPicPr>
        <p:blipFill>
          <a:blip r:embed="rId4"/>
          <a:srcRect l="13288" r="35446" b="17717"/>
          <a:stretch/>
        </p:blipFill>
        <p:spPr>
          <a:xfrm>
            <a:off x="7405920" y="732240"/>
            <a:ext cx="1603080" cy="155160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_11"/>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13"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68012B1-EAA7-48BF-AF7F-CB542FECACB4}" type="slidenum">
              <a:rPr lang="en-US" sz="1000" b="0" strike="noStrike" spc="-1">
                <a:solidFill>
                  <a:srgbClr val="3366CC"/>
                </a:solidFill>
                <a:latin typeface="Arial"/>
                <a:ea typeface="DejaVu Sans"/>
              </a:rPr>
              <a:t>12</a:t>
            </a:fld>
            <a:endParaRPr lang="en-GB" sz="1000" b="0" strike="noStrike" spc="-1">
              <a:latin typeface="Arial"/>
            </a:endParaRPr>
          </a:p>
        </p:txBody>
      </p:sp>
      <p:sp>
        <p:nvSpPr>
          <p:cNvPr id="114" name="122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pic>
        <p:nvPicPr>
          <p:cNvPr id="115" name="Picture 19" descr="R1922"/>
          <p:cNvPicPr/>
          <p:nvPr/>
        </p:nvPicPr>
        <p:blipFill>
          <a:blip r:embed="rId2">
            <a:lum bright="12000"/>
          </a:blip>
          <a:srcRect r="8803"/>
          <a:stretch/>
        </p:blipFill>
        <p:spPr>
          <a:xfrm>
            <a:off x="7041600" y="3508200"/>
            <a:ext cx="1985040" cy="1589760"/>
          </a:xfrm>
          <a:prstGeom prst="rect">
            <a:avLst/>
          </a:prstGeom>
          <a:ln w="0">
            <a:noFill/>
          </a:ln>
        </p:spPr>
      </p:pic>
      <p:sp>
        <p:nvSpPr>
          <p:cNvPr id="116" name="Rectangle 3"/>
          <p:cNvSpPr/>
          <p:nvPr/>
        </p:nvSpPr>
        <p:spPr>
          <a:xfrm>
            <a:off x="289080" y="1032120"/>
            <a:ext cx="6360120" cy="68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s-MX" sz="2400" b="1" strike="noStrike" spc="-1">
                <a:solidFill>
                  <a:srgbClr val="FFFFFF"/>
                </a:solidFill>
                <a:latin typeface="Arial"/>
                <a:ea typeface="DejaVu Sans"/>
              </a:rPr>
              <a:t>El principio de justificación establece que:</a:t>
            </a:r>
            <a:endParaRPr lang="en-GB" sz="2400" b="0" strike="noStrike" spc="-1">
              <a:latin typeface="Arial"/>
            </a:endParaRPr>
          </a:p>
        </p:txBody>
      </p:sp>
      <p:sp>
        <p:nvSpPr>
          <p:cNvPr id="117" name="Text Box 4"/>
          <p:cNvSpPr/>
          <p:nvPr/>
        </p:nvSpPr>
        <p:spPr>
          <a:xfrm>
            <a:off x="62640" y="1996200"/>
            <a:ext cx="6566760" cy="264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400"/>
              </a:spcBef>
            </a:pPr>
            <a:r>
              <a:rPr lang="es-MX" sz="2800" b="0" strike="noStrike" spc="-1">
                <a:solidFill>
                  <a:srgbClr val="FFFFFF"/>
                </a:solidFill>
                <a:latin typeface="Arial"/>
                <a:ea typeface="DejaVu Sans"/>
              </a:rPr>
              <a:t>“no será autorizada ninguna práctica a no ser que se demuestre que la misma produce a los individuos expuestos o a la sociedad un beneficio suficiente para compensar los daños por radiación que pudiera causar”</a:t>
            </a:r>
            <a:endParaRPr lang="en-GB" sz="2800" b="0" strike="noStrike" spc="-1">
              <a:latin typeface="Arial"/>
            </a:endParaRPr>
          </a:p>
        </p:txBody>
      </p:sp>
      <p:pic>
        <p:nvPicPr>
          <p:cNvPr id="118" name="Picture 5" descr="DD00662_"/>
          <p:cNvPicPr/>
          <p:nvPr/>
        </p:nvPicPr>
        <p:blipFill>
          <a:blip r:embed="rId3"/>
          <a:stretch/>
        </p:blipFill>
        <p:spPr>
          <a:xfrm>
            <a:off x="6771600" y="1193400"/>
            <a:ext cx="2179080" cy="1990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_11"/>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20"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00B553E5-84B7-4891-A4D1-84556BC959AD}" type="slidenum">
              <a:rPr lang="en-US" sz="1000" b="0" strike="noStrike" spc="-1">
                <a:solidFill>
                  <a:srgbClr val="3366CC"/>
                </a:solidFill>
                <a:latin typeface="Arial"/>
                <a:ea typeface="DejaVu Sans"/>
              </a:rPr>
              <a:t>13</a:t>
            </a:fld>
            <a:endParaRPr lang="en-GB" sz="1000" b="0" strike="noStrike" spc="-1">
              <a:latin typeface="Arial"/>
            </a:endParaRPr>
          </a:p>
        </p:txBody>
      </p:sp>
      <p:sp>
        <p:nvSpPr>
          <p:cNvPr id="121" name="122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sp>
        <p:nvSpPr>
          <p:cNvPr id="122" name="Text Box 2"/>
          <p:cNvSpPr/>
          <p:nvPr/>
        </p:nvSpPr>
        <p:spPr>
          <a:xfrm>
            <a:off x="107640" y="1044720"/>
            <a:ext cx="8914680" cy="374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000" b="0" strike="noStrike" spc="-1">
                <a:solidFill>
                  <a:srgbClr val="FFFFFF"/>
                </a:solidFill>
                <a:latin typeface="Arial"/>
                <a:ea typeface="DejaVu Sans"/>
              </a:rPr>
              <a:t>La justificación genérica de un procedimiento de radioterapia correrá a cargo de la </a:t>
            </a:r>
            <a:r>
              <a:rPr lang="es-ES" sz="2000" b="1" strike="noStrike" spc="-1">
                <a:solidFill>
                  <a:srgbClr val="FFFFFF"/>
                </a:solidFill>
                <a:latin typeface="Arial"/>
                <a:ea typeface="DejaVu Sans"/>
              </a:rPr>
              <a:t>autoridad sanitaria </a:t>
            </a:r>
            <a:r>
              <a:rPr lang="es-ES" sz="2000" b="0" strike="noStrike" spc="-1">
                <a:solidFill>
                  <a:srgbClr val="FFFFFF"/>
                </a:solidFill>
                <a:latin typeface="Arial"/>
                <a:ea typeface="DejaVu Sans"/>
              </a:rPr>
              <a:t>conjuntamente con los </a:t>
            </a:r>
            <a:r>
              <a:rPr lang="es-ES" sz="2000" b="1" strike="noStrike" spc="-1">
                <a:solidFill>
                  <a:srgbClr val="FFFFFF"/>
                </a:solidFill>
                <a:latin typeface="Arial"/>
                <a:ea typeface="DejaVu Sans"/>
              </a:rPr>
              <a:t>órganos profesionales competentes</a:t>
            </a:r>
            <a:r>
              <a:rPr lang="es-ES" sz="2000" b="0" strike="noStrike" spc="-1">
                <a:solidFill>
                  <a:srgbClr val="FFFFFF"/>
                </a:solidFill>
                <a:latin typeface="Arial"/>
                <a:ea typeface="DejaVu Sans"/>
              </a:rPr>
              <a:t>, y se examinara periódicamente, teniendo en cuenta los adelantos científicos y tecnológicos.</a:t>
            </a:r>
            <a:endParaRPr lang="en-GB" sz="2000" b="0" strike="noStrike" spc="-1">
              <a:latin typeface="Arial"/>
            </a:endParaRPr>
          </a:p>
          <a:p>
            <a:pPr>
              <a:lnSpc>
                <a:spcPct val="100000"/>
              </a:lnSpc>
            </a:pPr>
            <a:r>
              <a:rPr lang="es-ES" sz="2000" b="0" strike="noStrike" spc="-1">
                <a:solidFill>
                  <a:srgbClr val="FFFFFF"/>
                </a:solidFill>
                <a:latin typeface="Arial"/>
                <a:ea typeface="DejaVu Sans"/>
              </a:rPr>
              <a:t> </a:t>
            </a:r>
            <a:endParaRPr lang="en-GB" sz="2000" b="0" strike="noStrike" spc="-1">
              <a:latin typeface="Arial"/>
            </a:endParaRPr>
          </a:p>
          <a:p>
            <a:pPr>
              <a:lnSpc>
                <a:spcPct val="100000"/>
              </a:lnSpc>
            </a:pPr>
            <a:r>
              <a:rPr lang="es-ES" sz="2000" b="0" strike="noStrike" spc="-1">
                <a:solidFill>
                  <a:srgbClr val="FFFFFF"/>
                </a:solidFill>
                <a:latin typeface="Arial"/>
                <a:ea typeface="DejaVu Sans"/>
              </a:rPr>
              <a:t>La justificación de la exposición medica de </a:t>
            </a:r>
            <a:r>
              <a:rPr lang="es-ES" sz="2000" b="1" strike="noStrike" spc="-1">
                <a:solidFill>
                  <a:srgbClr val="FFFFFF"/>
                </a:solidFill>
                <a:latin typeface="Arial"/>
                <a:ea typeface="DejaVu Sans"/>
              </a:rPr>
              <a:t>un paciente </a:t>
            </a:r>
            <a:r>
              <a:rPr lang="es-ES" sz="2000" b="0" strike="noStrike" spc="-1">
                <a:solidFill>
                  <a:srgbClr val="FFFFFF"/>
                </a:solidFill>
                <a:latin typeface="Arial"/>
                <a:ea typeface="DejaVu Sans"/>
              </a:rPr>
              <a:t>se realizara </a:t>
            </a:r>
            <a:r>
              <a:rPr lang="es-ES" sz="2000" b="1" strike="noStrike" spc="-1">
                <a:solidFill>
                  <a:srgbClr val="FFFFFF"/>
                </a:solidFill>
                <a:latin typeface="Arial"/>
                <a:ea typeface="DejaVu Sans"/>
              </a:rPr>
              <a:t>en consulta</a:t>
            </a:r>
            <a:r>
              <a:rPr lang="es-ES" sz="2000" b="0" strike="noStrike" spc="-1">
                <a:solidFill>
                  <a:srgbClr val="FFFFFF"/>
                </a:solidFill>
                <a:latin typeface="Arial"/>
                <a:ea typeface="DejaVu Sans"/>
              </a:rPr>
              <a:t> entre el medico realizador de procedimientos radiológicos (</a:t>
            </a:r>
            <a:r>
              <a:rPr lang="es-ES" sz="2000" b="1" strike="noStrike" spc="-1">
                <a:solidFill>
                  <a:srgbClr val="FFFFFF"/>
                </a:solidFill>
                <a:latin typeface="Arial"/>
                <a:ea typeface="DejaVu Sans"/>
              </a:rPr>
              <a:t>Radioterapeuta</a:t>
            </a:r>
            <a:r>
              <a:rPr lang="es-ES" sz="2000" b="0" strike="noStrike" spc="-1">
                <a:solidFill>
                  <a:srgbClr val="FFFFFF"/>
                </a:solidFill>
                <a:latin typeface="Arial"/>
                <a:ea typeface="DejaVu Sans"/>
              </a:rPr>
              <a:t>) y el medico prescriptor (</a:t>
            </a:r>
            <a:r>
              <a:rPr lang="es-ES" sz="2000" b="1" strike="noStrike" spc="-1">
                <a:solidFill>
                  <a:srgbClr val="FFFFFF"/>
                </a:solidFill>
                <a:latin typeface="Arial"/>
                <a:ea typeface="DejaVu Sans"/>
              </a:rPr>
              <a:t>Oncólogo</a:t>
            </a:r>
            <a:r>
              <a:rPr lang="es-ES" sz="2000" b="0" strike="noStrike" spc="-1">
                <a:solidFill>
                  <a:srgbClr val="FFFFFF"/>
                </a:solidFill>
                <a:latin typeface="Arial"/>
                <a:ea typeface="DejaVu Sans"/>
              </a:rPr>
              <a:t>).</a:t>
            </a:r>
            <a:endParaRPr lang="en-GB" sz="2000" b="0" strike="noStrike" spc="-1">
              <a:latin typeface="Arial"/>
            </a:endParaRPr>
          </a:p>
          <a:p>
            <a:pPr>
              <a:lnSpc>
                <a:spcPct val="100000"/>
              </a:lnSpc>
            </a:pPr>
            <a:endParaRPr lang="en-GB" sz="2000" b="0" strike="noStrike" spc="-1">
              <a:latin typeface="Arial"/>
            </a:endParaRPr>
          </a:p>
          <a:p>
            <a:pPr>
              <a:lnSpc>
                <a:spcPct val="100000"/>
              </a:lnSpc>
            </a:pPr>
            <a:r>
              <a:rPr lang="es-ES" sz="2000" b="0" strike="noStrike" spc="-1">
                <a:solidFill>
                  <a:srgbClr val="FFFFFF"/>
                </a:solidFill>
                <a:latin typeface="Arial"/>
                <a:ea typeface="DejaVu Sans"/>
              </a:rPr>
              <a:t>En la justificación de la exposición médica de un paciente en un procedimiento radiológico se tendrán en cuenta las directrices nacionales o internacionales. </a:t>
            </a:r>
            <a:r>
              <a:rPr lang="es-ES" sz="2000" b="1" strike="noStrike" spc="-1">
                <a:solidFill>
                  <a:srgbClr val="FFFFFF"/>
                </a:solidFill>
                <a:latin typeface="Arial"/>
                <a:ea typeface="DejaVu Sans"/>
              </a:rPr>
              <a:t>Protocolos Clínicos</a:t>
            </a:r>
            <a:r>
              <a:rPr lang="es-ES" sz="2000" b="0" strike="noStrike" spc="-1">
                <a:solidFill>
                  <a:srgbClr val="FFFFFF"/>
                </a:solidFill>
                <a:latin typeface="Arial"/>
                <a:ea typeface="DejaVu Sans"/>
              </a:rPr>
              <a:t>. </a:t>
            </a:r>
            <a:endParaRPr lang="en-GB" sz="2000" b="0" strike="noStrike" spc="-1">
              <a:latin typeface="Arial"/>
            </a:endParaRPr>
          </a:p>
        </p:txBody>
      </p:sp>
      <p:pic>
        <p:nvPicPr>
          <p:cNvPr id="123" name="Picture 4" descr="Varianepid"/>
          <p:cNvPicPr/>
          <p:nvPr/>
        </p:nvPicPr>
        <p:blipFill>
          <a:blip r:embed="rId2"/>
          <a:stretch/>
        </p:blipFill>
        <p:spPr>
          <a:xfrm>
            <a:off x="7899120" y="3084120"/>
            <a:ext cx="1079280" cy="1003320"/>
          </a:xfrm>
          <a:prstGeom prst="rect">
            <a:avLst/>
          </a:prstGeom>
          <a:ln w="28575">
            <a:solidFill>
              <a:srgbClr val="CC00CC"/>
            </a:solidFill>
            <a:miter/>
          </a:ln>
        </p:spPr>
      </p:pic>
      <p:sp>
        <p:nvSpPr>
          <p:cNvPr id="124" name="Text Box 5"/>
          <p:cNvSpPr/>
          <p:nvPr/>
        </p:nvSpPr>
        <p:spPr>
          <a:xfrm>
            <a:off x="1363320" y="592200"/>
            <a:ext cx="662400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_tradnl" sz="2400" b="1" strike="noStrike" spc="-1">
                <a:solidFill>
                  <a:srgbClr val="FFFFFF"/>
                </a:solidFill>
                <a:latin typeface="Arial"/>
                <a:ea typeface="DejaVu Sans"/>
              </a:rPr>
              <a:t>JUSTIFICACION en Radioterapia</a:t>
            </a: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repl">
                                        <p:cTn id="7" dur="500" fill="hold"/>
                                        <p:tgtEl>
                                          <p:spTgt spid="122"/>
                                        </p:tgtEl>
                                        <p:attrNameLst>
                                          <p:attrName>ppt_x</p:attrName>
                                        </p:attrNameLst>
                                      </p:cBhvr>
                                      <p:tavLst>
                                        <p:tav tm="0">
                                          <p:val>
                                            <p:strVal val="1+#ppt_w/2"/>
                                          </p:val>
                                        </p:tav>
                                        <p:tav tm="100000">
                                          <p:val>
                                            <p:strVal val="#ppt_x"/>
                                          </p:val>
                                        </p:tav>
                                      </p:tavLst>
                                    </p:anim>
                                    <p:anim calcmode="lin" valueType="num">
                                      <p:cBhvr additive="repl">
                                        <p:cTn id="8" dur="500" fill="hold"/>
                                        <p:tgtEl>
                                          <p:spTgt spid="1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additive="repl">
                                        <p:cTn id="12" dur="500" fill="hold"/>
                                        <p:tgtEl>
                                          <p:spTgt spid="124"/>
                                        </p:tgtEl>
                                        <p:attrNameLst>
                                          <p:attrName>ppt_x</p:attrName>
                                        </p:attrNameLst>
                                      </p:cBhvr>
                                      <p:tavLst>
                                        <p:tav tm="0">
                                          <p:val>
                                            <p:strVal val="0-#ppt_w/2"/>
                                          </p:val>
                                        </p:tav>
                                        <p:tav tm="100000">
                                          <p:val>
                                            <p:strVal val="#ppt_x"/>
                                          </p:val>
                                        </p:tav>
                                      </p:tavLst>
                                    </p:anim>
                                    <p:anim calcmode="lin" valueType="num">
                                      <p:cBhvr additive="repl">
                                        <p:cTn id="13"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_11"/>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26"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7496751-50C6-4B70-80A1-2A7ABEE123B2}" type="slidenum">
              <a:rPr lang="en-US" sz="1000" b="0" strike="noStrike" spc="-1">
                <a:solidFill>
                  <a:srgbClr val="3366CC"/>
                </a:solidFill>
                <a:latin typeface="Arial"/>
                <a:ea typeface="DejaVu Sans"/>
              </a:rPr>
              <a:t>14</a:t>
            </a:fld>
            <a:endParaRPr lang="en-GB" sz="1000" b="0" strike="noStrike" spc="-1">
              <a:latin typeface="Arial"/>
            </a:endParaRPr>
          </a:p>
        </p:txBody>
      </p:sp>
      <p:sp>
        <p:nvSpPr>
          <p:cNvPr id="127" name="122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sp>
        <p:nvSpPr>
          <p:cNvPr id="128" name="Text Box 5"/>
          <p:cNvSpPr/>
          <p:nvPr/>
        </p:nvSpPr>
        <p:spPr>
          <a:xfrm>
            <a:off x="1363320" y="592200"/>
            <a:ext cx="6624000" cy="45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_tradnl" sz="2400" b="1" strike="noStrike" spc="-1">
                <a:solidFill>
                  <a:srgbClr val="FFFFFF"/>
                </a:solidFill>
                <a:latin typeface="Arial"/>
                <a:ea typeface="DejaVu Sans"/>
              </a:rPr>
              <a:t>JUSTIFICACION en Radioterapia</a:t>
            </a:r>
            <a:endParaRPr lang="en-GB" sz="2400" b="0" strike="noStrike" spc="-1">
              <a:latin typeface="Arial"/>
            </a:endParaRPr>
          </a:p>
        </p:txBody>
      </p:sp>
      <p:pic>
        <p:nvPicPr>
          <p:cNvPr id="129" name="Picture 4" descr="simu_an[1]"/>
          <p:cNvPicPr/>
          <p:nvPr/>
        </p:nvPicPr>
        <p:blipFill>
          <a:blip r:embed="rId2"/>
          <a:stretch/>
        </p:blipFill>
        <p:spPr>
          <a:xfrm>
            <a:off x="3204000" y="2385000"/>
            <a:ext cx="2447640" cy="2447640"/>
          </a:xfrm>
          <a:prstGeom prst="rect">
            <a:avLst/>
          </a:prstGeom>
          <a:ln w="57150">
            <a:solidFill>
              <a:srgbClr val="FF3300"/>
            </a:solidFill>
            <a:miter/>
          </a:ln>
        </p:spPr>
      </p:pic>
      <p:sp>
        <p:nvSpPr>
          <p:cNvPr id="130" name="CuadroTexto 9"/>
          <p:cNvSpPr/>
          <p:nvPr/>
        </p:nvSpPr>
        <p:spPr>
          <a:xfrm>
            <a:off x="107640" y="1069920"/>
            <a:ext cx="892836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FFFFFF"/>
                </a:solidFill>
                <a:latin typeface="Arial"/>
                <a:ea typeface="DejaVu Sans"/>
              </a:rPr>
              <a:t>La exposición médica de voluntarios en el marco de un programa de investigación biomédica se considera injustificada a menos que:</a:t>
            </a:r>
            <a:endParaRPr lang="en-GB" sz="1800" b="0" strike="noStrike" spc="-1">
              <a:latin typeface="Arial"/>
            </a:endParaRPr>
          </a:p>
          <a:p>
            <a:pPr marL="343080" indent="-342360">
              <a:lnSpc>
                <a:spcPct val="100000"/>
              </a:lnSpc>
              <a:buClr>
                <a:srgbClr val="FFFFFF"/>
              </a:buClr>
              <a:buFont typeface="Arial"/>
              <a:buChar char="•"/>
            </a:pPr>
            <a:r>
              <a:rPr lang="es-ES" sz="1800" b="0" strike="noStrike" spc="-1">
                <a:solidFill>
                  <a:srgbClr val="FFFFFF"/>
                </a:solidFill>
                <a:latin typeface="Arial"/>
                <a:ea typeface="DejaVu Sans"/>
              </a:rPr>
              <a:t>Este en conformidad con las disposiciones de la Declaración de Helsinki.</a:t>
            </a:r>
            <a:endParaRPr lang="en-GB" sz="1800" b="0" strike="noStrike" spc="-1">
              <a:latin typeface="Arial"/>
            </a:endParaRPr>
          </a:p>
          <a:p>
            <a:pPr marL="343080" indent="-342360">
              <a:lnSpc>
                <a:spcPct val="100000"/>
              </a:lnSpc>
              <a:buClr>
                <a:srgbClr val="FFFFFF"/>
              </a:buClr>
              <a:buFont typeface="Arial"/>
              <a:buChar char="•"/>
            </a:pPr>
            <a:r>
              <a:rPr lang="es-ES" sz="1800" b="0" strike="noStrike" spc="-1">
                <a:solidFill>
                  <a:srgbClr val="FFFFFF"/>
                </a:solidFill>
                <a:latin typeface="Arial"/>
                <a:ea typeface="DejaVu Sans"/>
              </a:rPr>
              <a:t>Este supeditada a la aprobación de un comité de ética.</a:t>
            </a:r>
            <a:endParaRPr lang="en-GB"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repl">
                                        <p:cTn id="7" dur="500" fill="hold"/>
                                        <p:tgtEl>
                                          <p:spTgt spid="128"/>
                                        </p:tgtEl>
                                        <p:attrNameLst>
                                          <p:attrName>ppt_x</p:attrName>
                                        </p:attrNameLst>
                                      </p:cBhvr>
                                      <p:tavLst>
                                        <p:tav tm="0">
                                          <p:val>
                                            <p:strVal val="0-#ppt_w/2"/>
                                          </p:val>
                                        </p:tav>
                                        <p:tav tm="100000">
                                          <p:val>
                                            <p:strVal val="#ppt_x"/>
                                          </p:val>
                                        </p:tav>
                                      </p:tavLst>
                                    </p:anim>
                                    <p:anim calcmode="lin" valueType="num">
                                      <p:cBhvr additive="repl">
                                        <p:cTn id="8" dur="500" fill="hold"/>
                                        <p:tgtEl>
                                          <p:spTgt spid="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_11"/>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32"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CD7DB0E5-9990-4B25-81E9-039EF3985392}" type="slidenum">
              <a:rPr lang="en-US" sz="1000" b="0" strike="noStrike" spc="-1">
                <a:solidFill>
                  <a:srgbClr val="3366CC"/>
                </a:solidFill>
                <a:latin typeface="Arial"/>
                <a:ea typeface="DejaVu Sans"/>
              </a:rPr>
              <a:t>15</a:t>
            </a:fld>
            <a:endParaRPr lang="en-GB" sz="1000" b="0" strike="noStrike" spc="-1">
              <a:latin typeface="Arial"/>
            </a:endParaRPr>
          </a:p>
        </p:txBody>
      </p:sp>
      <p:sp>
        <p:nvSpPr>
          <p:cNvPr id="133" name="Rectangle 3"/>
          <p:cNvSpPr/>
          <p:nvPr/>
        </p:nvSpPr>
        <p:spPr>
          <a:xfrm>
            <a:off x="380880" y="589680"/>
            <a:ext cx="8305200" cy="52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s-MX" sz="2800" b="0" strike="noStrike" spc="-1">
                <a:solidFill>
                  <a:srgbClr val="FFFFFF"/>
                </a:solidFill>
                <a:latin typeface="Arial"/>
                <a:ea typeface="DejaVu Sans"/>
              </a:rPr>
              <a:t>El principio de optimización  plantea que :</a:t>
            </a:r>
            <a:endParaRPr lang="en-GB" sz="2800" b="0" strike="noStrike" spc="-1">
              <a:latin typeface="Arial"/>
            </a:endParaRPr>
          </a:p>
        </p:txBody>
      </p:sp>
      <p:sp>
        <p:nvSpPr>
          <p:cNvPr id="134" name="Text Box 4"/>
          <p:cNvSpPr/>
          <p:nvPr/>
        </p:nvSpPr>
        <p:spPr>
          <a:xfrm>
            <a:off x="304920" y="1272240"/>
            <a:ext cx="8655840" cy="228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1199"/>
              </a:spcBef>
            </a:pPr>
            <a:r>
              <a:rPr lang="es-MX" sz="2400" b="0" strike="noStrike" spc="-1">
                <a:solidFill>
                  <a:srgbClr val="FFFFFF"/>
                </a:solidFill>
                <a:latin typeface="Arial"/>
                <a:ea typeface="DejaVu Sans"/>
              </a:rPr>
              <a:t>“ la Protección y la Seguridad se optimizaran de forma tal que la magnitud de las dosis individuales, el número de personas expuestas  y la probabilidad de sufrir exposiciones se reduzcan al valor mas bajo que pueda razonablemente alcanzarse, teniendo en cuenta los factores económicos y sociales”</a:t>
            </a:r>
            <a:r>
              <a:rPr lang="es-ES" sz="2400" b="0" strike="noStrike" spc="-1">
                <a:solidFill>
                  <a:srgbClr val="FFFFFF"/>
                </a:solidFill>
                <a:latin typeface="Arial"/>
                <a:ea typeface="DejaVu Sans"/>
              </a:rPr>
              <a:t> </a:t>
            </a:r>
            <a:endParaRPr lang="en-GB" sz="2400" b="0" strike="noStrike" spc="-1">
              <a:latin typeface="Arial"/>
            </a:endParaRPr>
          </a:p>
        </p:txBody>
      </p:sp>
      <p:pic>
        <p:nvPicPr>
          <p:cNvPr id="135" name="Picture 4"/>
          <p:cNvPicPr/>
          <p:nvPr/>
        </p:nvPicPr>
        <p:blipFill>
          <a:blip r:embed="rId2"/>
          <a:stretch/>
        </p:blipFill>
        <p:spPr>
          <a:xfrm>
            <a:off x="1117800" y="3627720"/>
            <a:ext cx="2394360" cy="1196640"/>
          </a:xfrm>
          <a:prstGeom prst="rect">
            <a:avLst/>
          </a:prstGeom>
          <a:ln w="0">
            <a:noFill/>
          </a:ln>
        </p:spPr>
      </p:pic>
      <p:grpSp>
        <p:nvGrpSpPr>
          <p:cNvPr id="136" name="Group 4"/>
          <p:cNvGrpSpPr/>
          <p:nvPr/>
        </p:nvGrpSpPr>
        <p:grpSpPr>
          <a:xfrm>
            <a:off x="5531760" y="3297960"/>
            <a:ext cx="2779200" cy="1631160"/>
            <a:chOff x="5531760" y="3297960"/>
            <a:chExt cx="2779200" cy="1631160"/>
          </a:xfrm>
        </p:grpSpPr>
        <p:pic>
          <p:nvPicPr>
            <p:cNvPr id="137" name="Picture 5" descr="HAMPSON1"/>
            <p:cNvPicPr/>
            <p:nvPr/>
          </p:nvPicPr>
          <p:blipFill>
            <a:blip r:embed="rId3"/>
            <a:stretch/>
          </p:blipFill>
          <p:spPr>
            <a:xfrm>
              <a:off x="5577120" y="3349800"/>
              <a:ext cx="2725200" cy="1393920"/>
            </a:xfrm>
            <a:prstGeom prst="rect">
              <a:avLst/>
            </a:prstGeom>
            <a:ln w="0">
              <a:noFill/>
            </a:ln>
          </p:spPr>
        </p:pic>
        <p:sp>
          <p:nvSpPr>
            <p:cNvPr id="138" name="Text Box 6"/>
            <p:cNvSpPr/>
            <p:nvPr/>
          </p:nvSpPr>
          <p:spPr>
            <a:xfrm>
              <a:off x="6702480" y="3554280"/>
              <a:ext cx="257040" cy="2725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spcBef>
                  <a:spcPts val="241"/>
                </a:spcBef>
              </a:pPr>
              <a:r>
                <a:rPr lang="en-AU" sz="1200" b="0" strike="noStrike" spc="-1">
                  <a:solidFill>
                    <a:srgbClr val="000000"/>
                  </a:solidFill>
                  <a:latin typeface="Times New Roman"/>
                  <a:ea typeface="DejaVu Sans"/>
                </a:rPr>
                <a:t>1</a:t>
              </a:r>
              <a:endParaRPr lang="en-GB" sz="1200" b="0" strike="noStrike" spc="-1">
                <a:latin typeface="Arial"/>
              </a:endParaRPr>
            </a:p>
          </p:txBody>
        </p:sp>
        <p:sp>
          <p:nvSpPr>
            <p:cNvPr id="139" name="Text Box 7"/>
            <p:cNvSpPr/>
            <p:nvPr/>
          </p:nvSpPr>
          <p:spPr>
            <a:xfrm>
              <a:off x="7021440" y="4656600"/>
              <a:ext cx="257040" cy="2725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spcBef>
                  <a:spcPts val="241"/>
                </a:spcBef>
              </a:pPr>
              <a:r>
                <a:rPr lang="en-AU" sz="1200" b="0" strike="noStrike" spc="-1">
                  <a:solidFill>
                    <a:srgbClr val="000000"/>
                  </a:solidFill>
                  <a:latin typeface="Times New Roman"/>
                  <a:ea typeface="DejaVu Sans"/>
                </a:rPr>
                <a:t>4</a:t>
              </a:r>
              <a:endParaRPr lang="en-GB" sz="1200" b="0" strike="noStrike" spc="-1">
                <a:latin typeface="Arial"/>
              </a:endParaRPr>
            </a:p>
          </p:txBody>
        </p:sp>
        <p:sp>
          <p:nvSpPr>
            <p:cNvPr id="140" name="Text Box 8"/>
            <p:cNvSpPr/>
            <p:nvPr/>
          </p:nvSpPr>
          <p:spPr>
            <a:xfrm>
              <a:off x="5531760" y="3889440"/>
              <a:ext cx="271800" cy="2725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241"/>
                </a:spcBef>
              </a:pPr>
              <a:r>
                <a:rPr lang="en-AU" sz="1200" b="0" strike="noStrike" spc="-1">
                  <a:solidFill>
                    <a:srgbClr val="000000"/>
                  </a:solidFill>
                  <a:latin typeface="Times New Roman"/>
                  <a:ea typeface="DejaVu Sans"/>
                </a:rPr>
                <a:t>3</a:t>
              </a:r>
              <a:endParaRPr lang="en-GB" sz="1200" b="0" strike="noStrike" spc="-1">
                <a:latin typeface="Arial"/>
              </a:endParaRPr>
            </a:p>
          </p:txBody>
        </p:sp>
        <p:sp>
          <p:nvSpPr>
            <p:cNvPr id="141" name="Text Box 9"/>
            <p:cNvSpPr/>
            <p:nvPr/>
          </p:nvSpPr>
          <p:spPr>
            <a:xfrm>
              <a:off x="8053920" y="3972960"/>
              <a:ext cx="257040" cy="2725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spcBef>
                  <a:spcPts val="241"/>
                </a:spcBef>
              </a:pPr>
              <a:r>
                <a:rPr lang="en-AU" sz="1200" b="0" strike="noStrike" spc="-1">
                  <a:solidFill>
                    <a:srgbClr val="000000"/>
                  </a:solidFill>
                  <a:latin typeface="Times New Roman"/>
                  <a:ea typeface="DejaVu Sans"/>
                </a:rPr>
                <a:t>2</a:t>
              </a:r>
              <a:endParaRPr lang="en-GB" sz="1200" b="0" strike="noStrike" spc="-1">
                <a:latin typeface="Arial"/>
              </a:endParaRPr>
            </a:p>
          </p:txBody>
        </p:sp>
        <p:sp>
          <p:nvSpPr>
            <p:cNvPr id="142" name="Text Box 10"/>
            <p:cNvSpPr/>
            <p:nvPr/>
          </p:nvSpPr>
          <p:spPr>
            <a:xfrm>
              <a:off x="6550920" y="3987360"/>
              <a:ext cx="81216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spcBef>
                  <a:spcPts val="400"/>
                </a:spcBef>
              </a:pPr>
              <a:r>
                <a:rPr lang="en-AU" sz="2000" b="0" strike="noStrike" spc="-1">
                  <a:solidFill>
                    <a:srgbClr val="FFFF66"/>
                  </a:solidFill>
                  <a:latin typeface="Times New Roman"/>
                  <a:ea typeface="DejaVu Sans"/>
                </a:rPr>
                <a:t>60 Gy</a:t>
              </a:r>
              <a:endParaRPr lang="en-GB" sz="2000" b="0" strike="noStrike" spc="-1">
                <a:latin typeface="Arial"/>
              </a:endParaRPr>
            </a:p>
          </p:txBody>
        </p:sp>
        <p:sp>
          <p:nvSpPr>
            <p:cNvPr id="143" name="AutoShape 11"/>
            <p:cNvSpPr/>
            <p:nvPr/>
          </p:nvSpPr>
          <p:spPr>
            <a:xfrm rot="10824000">
              <a:off x="5713560" y="4034880"/>
              <a:ext cx="862560" cy="97200"/>
            </a:xfrm>
            <a:prstGeom prst="leftArrow">
              <a:avLst>
                <a:gd name="adj1" fmla="val 50000"/>
                <a:gd name="adj2" fmla="val 118750"/>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44" name="AutoShape 12"/>
            <p:cNvSpPr/>
            <p:nvPr/>
          </p:nvSpPr>
          <p:spPr>
            <a:xfrm rot="21585000">
              <a:off x="7439400" y="4034160"/>
              <a:ext cx="862560" cy="97200"/>
            </a:xfrm>
            <a:prstGeom prst="leftArrow">
              <a:avLst>
                <a:gd name="adj1" fmla="val 50000"/>
                <a:gd name="adj2" fmla="val 118750"/>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45" name="AutoShape 13"/>
            <p:cNvSpPr/>
            <p:nvPr/>
          </p:nvSpPr>
          <p:spPr>
            <a:xfrm rot="16185000">
              <a:off x="6553440" y="3680640"/>
              <a:ext cx="862560" cy="97200"/>
            </a:xfrm>
            <a:prstGeom prst="leftArrow">
              <a:avLst>
                <a:gd name="adj1" fmla="val 50000"/>
                <a:gd name="adj2" fmla="val 118750"/>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sp>
          <p:nvSpPr>
            <p:cNvPr id="146" name="AutoShape 14"/>
            <p:cNvSpPr/>
            <p:nvPr/>
          </p:nvSpPr>
          <p:spPr>
            <a:xfrm rot="5370600">
              <a:off x="6554520" y="4413960"/>
              <a:ext cx="862560" cy="97200"/>
            </a:xfrm>
            <a:prstGeom prst="leftArrow">
              <a:avLst>
                <a:gd name="adj1" fmla="val 50000"/>
                <a:gd name="adj2" fmla="val 118750"/>
              </a:avLst>
            </a:prstGeom>
            <a:solidFill>
              <a:schemeClr val="accent1"/>
            </a:solidFill>
            <a:ln w="9525">
              <a:solidFill>
                <a:srgbClr val="000000"/>
              </a:solidFill>
              <a:miter/>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_11"/>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48"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F8EC622-48B7-4202-8518-89E2C52DB9DE}" type="slidenum">
              <a:rPr lang="en-US" sz="1000" b="0" strike="noStrike" spc="-1">
                <a:solidFill>
                  <a:srgbClr val="3366CC"/>
                </a:solidFill>
                <a:latin typeface="Arial"/>
                <a:ea typeface="DejaVu Sans"/>
              </a:rPr>
              <a:t>16</a:t>
            </a:fld>
            <a:endParaRPr lang="en-GB" sz="1000" b="0" strike="noStrike" spc="-1">
              <a:latin typeface="Arial"/>
            </a:endParaRPr>
          </a:p>
        </p:txBody>
      </p:sp>
      <p:sp>
        <p:nvSpPr>
          <p:cNvPr id="149" name="Rectangle 4"/>
          <p:cNvSpPr/>
          <p:nvPr/>
        </p:nvSpPr>
        <p:spPr>
          <a:xfrm>
            <a:off x="512280" y="501120"/>
            <a:ext cx="842400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000" b="1" strike="noStrike" spc="-1">
                <a:solidFill>
                  <a:srgbClr val="FFFFFF"/>
                </a:solidFill>
                <a:latin typeface="Arial"/>
                <a:ea typeface="DejaVu Sans"/>
              </a:rPr>
              <a:t>Optimización.</a:t>
            </a:r>
            <a:r>
              <a:rPr lang="es-ES" sz="2000" b="0" strike="noStrike" spc="-1">
                <a:solidFill>
                  <a:srgbClr val="FFFFFF"/>
                </a:solidFill>
                <a:latin typeface="Arial"/>
                <a:ea typeface="DejaVu Sans"/>
              </a:rPr>
              <a:t> </a:t>
            </a:r>
            <a:r>
              <a:rPr lang="es-ES" sz="2000" b="1" strike="noStrike" spc="-1">
                <a:solidFill>
                  <a:srgbClr val="FFFFFF"/>
                </a:solidFill>
                <a:latin typeface="Arial"/>
                <a:ea typeface="DejaVu Sans"/>
              </a:rPr>
              <a:t>Aspectos relativos al Diseño de los equipos</a:t>
            </a:r>
            <a:endParaRPr lang="en-GB" sz="2000" b="0" strike="noStrike" spc="-1">
              <a:latin typeface="Arial"/>
            </a:endParaRPr>
          </a:p>
        </p:txBody>
      </p:sp>
      <p:sp>
        <p:nvSpPr>
          <p:cNvPr id="150" name="Text Box 3"/>
          <p:cNvSpPr/>
          <p:nvPr/>
        </p:nvSpPr>
        <p:spPr>
          <a:xfrm>
            <a:off x="108000" y="943200"/>
            <a:ext cx="8892360" cy="10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720"/>
              </a:spcBef>
              <a:spcAft>
                <a:spcPts val="720"/>
              </a:spcAft>
            </a:pPr>
            <a:r>
              <a:rPr lang="es-ES" sz="2400" b="0" strike="noStrike" spc="-1">
                <a:solidFill>
                  <a:srgbClr val="FFFFFF"/>
                </a:solidFill>
                <a:latin typeface="Arial"/>
                <a:ea typeface="DejaVu Sans"/>
              </a:rPr>
              <a:t>La optimización de los tratamientos requiere disponer de equipos que cumplan los requerimientos de la Comisión Electrotécnica Internacional (IEC).</a:t>
            </a:r>
            <a:endParaRPr lang="en-GB" sz="2400" b="0" strike="noStrike" spc="-1">
              <a:latin typeface="Arial"/>
            </a:endParaRPr>
          </a:p>
        </p:txBody>
      </p:sp>
      <p:sp>
        <p:nvSpPr>
          <p:cNvPr id="151" name="Rectangle 5"/>
          <p:cNvSpPr/>
          <p:nvPr/>
        </p:nvSpPr>
        <p:spPr>
          <a:xfrm>
            <a:off x="57960" y="2071800"/>
            <a:ext cx="6668280" cy="302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179280">
              <a:lnSpc>
                <a:spcPct val="90000"/>
              </a:lnSpc>
              <a:spcBef>
                <a:spcPts val="201"/>
              </a:spcBef>
            </a:pPr>
            <a:r>
              <a:rPr lang="es-ES_tradnl" sz="2000" b="0" u="sng" strike="noStrike" spc="-1">
                <a:solidFill>
                  <a:srgbClr val="FFFFFF"/>
                </a:solidFill>
                <a:uFillTx/>
                <a:latin typeface="Arial"/>
                <a:ea typeface="DejaVu Sans"/>
              </a:rPr>
              <a:t>IEC-60601-2-1</a:t>
            </a:r>
            <a:r>
              <a:rPr lang="es-ES_tradnl" sz="2000" b="0" strike="noStrike" spc="-1">
                <a:solidFill>
                  <a:srgbClr val="FFFFFF"/>
                </a:solidFill>
                <a:latin typeface="Arial"/>
                <a:ea typeface="DejaVu Sans"/>
              </a:rPr>
              <a:t>, Para aceleradores (LINAC);</a:t>
            </a:r>
            <a:endParaRPr lang="en-GB" sz="2000" b="0" strike="noStrike" spc="-1">
              <a:latin typeface="Arial"/>
            </a:endParaRPr>
          </a:p>
          <a:p>
            <a:pPr marL="179280">
              <a:lnSpc>
                <a:spcPct val="90000"/>
              </a:lnSpc>
              <a:spcBef>
                <a:spcPts val="201"/>
              </a:spcBef>
            </a:pPr>
            <a:r>
              <a:rPr lang="es-ES_tradnl" sz="2000" b="0" u="sng" strike="noStrike" spc="-1">
                <a:solidFill>
                  <a:srgbClr val="FFFFFF"/>
                </a:solidFill>
                <a:uFillTx/>
                <a:latin typeface="Arial"/>
                <a:ea typeface="DejaVu Sans"/>
              </a:rPr>
              <a:t>IEC-60601-2-11</a:t>
            </a:r>
            <a:r>
              <a:rPr lang="es-ES_tradnl" sz="2000" b="0" strike="noStrike" spc="-1">
                <a:solidFill>
                  <a:srgbClr val="FFFFFF"/>
                </a:solidFill>
                <a:latin typeface="Arial"/>
                <a:ea typeface="DejaVu Sans"/>
              </a:rPr>
              <a:t>, Para equipos de terapia con haces externos;</a:t>
            </a:r>
            <a:endParaRPr lang="en-GB" sz="2000" b="0" strike="noStrike" spc="-1">
              <a:latin typeface="Arial"/>
            </a:endParaRPr>
          </a:p>
          <a:p>
            <a:pPr marL="179280">
              <a:lnSpc>
                <a:spcPct val="90000"/>
              </a:lnSpc>
              <a:spcBef>
                <a:spcPts val="201"/>
              </a:spcBef>
            </a:pPr>
            <a:r>
              <a:rPr lang="es-ES_tradnl" sz="2000" b="0" u="sng" strike="noStrike" spc="-1">
                <a:solidFill>
                  <a:srgbClr val="FFFFFF"/>
                </a:solidFill>
                <a:uFillTx/>
                <a:latin typeface="Arial"/>
                <a:ea typeface="DejaVu Sans"/>
              </a:rPr>
              <a:t>IEC-601-2-8</a:t>
            </a:r>
            <a:r>
              <a:rPr lang="es-ES_tradnl" sz="2000" b="0" strike="noStrike" spc="-1">
                <a:solidFill>
                  <a:srgbClr val="FFFFFF"/>
                </a:solidFill>
                <a:latin typeface="Arial"/>
                <a:ea typeface="DejaVu Sans"/>
              </a:rPr>
              <a:t>, P</a:t>
            </a:r>
            <a:r>
              <a:rPr lang="sv-SE" sz="2000" b="0" strike="noStrike" spc="-1">
                <a:solidFill>
                  <a:srgbClr val="FFFFFF"/>
                </a:solidFill>
                <a:latin typeface="Arial"/>
                <a:ea typeface="DejaVu Sans"/>
              </a:rPr>
              <a:t>ara equipos de terapia superficial con rayos X</a:t>
            </a:r>
            <a:r>
              <a:rPr lang="es-ES_tradnl" sz="2000" b="0" strike="noStrike" spc="-1">
                <a:solidFill>
                  <a:srgbClr val="FFFFFF"/>
                </a:solidFill>
                <a:latin typeface="Arial"/>
                <a:ea typeface="DejaVu Sans"/>
              </a:rPr>
              <a:t>;</a:t>
            </a:r>
            <a:endParaRPr lang="en-GB" sz="2000" b="0" strike="noStrike" spc="-1">
              <a:latin typeface="Arial"/>
            </a:endParaRPr>
          </a:p>
          <a:p>
            <a:pPr marL="179280">
              <a:lnSpc>
                <a:spcPct val="90000"/>
              </a:lnSpc>
              <a:spcBef>
                <a:spcPts val="201"/>
              </a:spcBef>
            </a:pPr>
            <a:r>
              <a:rPr lang="es-ES_tradnl" sz="2000" b="0" u="sng" strike="noStrike" spc="-1">
                <a:solidFill>
                  <a:srgbClr val="FFFFFF"/>
                </a:solidFill>
                <a:uFillTx/>
                <a:latin typeface="Arial"/>
                <a:ea typeface="DejaVu Sans"/>
              </a:rPr>
              <a:t>IEC-60601-2-29</a:t>
            </a:r>
            <a:r>
              <a:rPr lang="es-ES_tradnl" sz="2000" b="0" strike="noStrike" spc="-1">
                <a:solidFill>
                  <a:srgbClr val="FFFFFF"/>
                </a:solidFill>
                <a:latin typeface="Arial"/>
                <a:ea typeface="DejaVu Sans"/>
              </a:rPr>
              <a:t>, Para simuladores;</a:t>
            </a:r>
            <a:endParaRPr lang="en-GB" sz="2000" b="0" strike="noStrike" spc="-1">
              <a:latin typeface="Arial"/>
            </a:endParaRPr>
          </a:p>
          <a:p>
            <a:pPr marL="179280">
              <a:lnSpc>
                <a:spcPct val="90000"/>
              </a:lnSpc>
              <a:spcBef>
                <a:spcPts val="201"/>
              </a:spcBef>
            </a:pPr>
            <a:r>
              <a:rPr lang="es-ES_tradnl" sz="2000" b="0" u="sng" strike="noStrike" spc="-1">
                <a:solidFill>
                  <a:srgbClr val="FFFFFF"/>
                </a:solidFill>
                <a:uFillTx/>
                <a:latin typeface="Arial"/>
                <a:ea typeface="DejaVu Sans"/>
              </a:rPr>
              <a:t>IEC-62083</a:t>
            </a:r>
            <a:r>
              <a:rPr lang="es-ES_tradnl" sz="2000" b="0" strike="noStrike" spc="-1">
                <a:solidFill>
                  <a:srgbClr val="FFFFFF"/>
                </a:solidFill>
                <a:latin typeface="Arial"/>
                <a:ea typeface="DejaVu Sans"/>
              </a:rPr>
              <a:t>, Para sistemas de planificación de tratamientos (TPS);</a:t>
            </a:r>
            <a:endParaRPr lang="en-GB" sz="2000" b="0" strike="noStrike" spc="-1">
              <a:latin typeface="Arial"/>
            </a:endParaRPr>
          </a:p>
          <a:p>
            <a:pPr marL="179280">
              <a:lnSpc>
                <a:spcPct val="90000"/>
              </a:lnSpc>
              <a:spcBef>
                <a:spcPts val="201"/>
              </a:spcBef>
            </a:pPr>
            <a:r>
              <a:rPr lang="es-ES_tradnl" sz="2000" b="0" u="sng" strike="noStrike" spc="-1">
                <a:solidFill>
                  <a:srgbClr val="FFFFFF"/>
                </a:solidFill>
                <a:uFillTx/>
                <a:latin typeface="Arial"/>
                <a:ea typeface="DejaVu Sans"/>
              </a:rPr>
              <a:t>IEC-60601-1-4</a:t>
            </a:r>
            <a:r>
              <a:rPr lang="es-ES_tradnl" sz="2000" b="0" strike="noStrike" spc="-1">
                <a:solidFill>
                  <a:srgbClr val="FFFFFF"/>
                </a:solidFill>
                <a:latin typeface="Arial"/>
                <a:ea typeface="DejaVu Sans"/>
              </a:rPr>
              <a:t>, Para sistemas de control computarizados de equipos médicos.</a:t>
            </a:r>
            <a:endParaRPr lang="en-GB" sz="2000" b="0" strike="noStrike" spc="-1">
              <a:latin typeface="Arial"/>
            </a:endParaRPr>
          </a:p>
        </p:txBody>
      </p:sp>
      <p:pic>
        <p:nvPicPr>
          <p:cNvPr id="152" name="Picture 6" descr="IEC6012"/>
          <p:cNvPicPr/>
          <p:nvPr/>
        </p:nvPicPr>
        <p:blipFill>
          <a:blip r:embed="rId2"/>
          <a:stretch/>
        </p:blipFill>
        <p:spPr>
          <a:xfrm>
            <a:off x="6940440" y="1810080"/>
            <a:ext cx="2060280" cy="2691360"/>
          </a:xfrm>
          <a:prstGeom prst="rect">
            <a:avLst/>
          </a:prstGeom>
          <a:ln w="38100">
            <a:solidFill>
              <a:srgbClr val="FF0000"/>
            </a:solidFill>
            <a:miter/>
          </a:ln>
        </p:spPr>
      </p:pic>
      <p:pic>
        <p:nvPicPr>
          <p:cNvPr id="153" name="Picture 4" descr="radio62"/>
          <p:cNvPicPr/>
          <p:nvPr/>
        </p:nvPicPr>
        <p:blipFill>
          <a:blip r:embed="rId3"/>
          <a:stretch/>
        </p:blipFill>
        <p:spPr>
          <a:xfrm>
            <a:off x="6370920" y="3601080"/>
            <a:ext cx="2100960" cy="1522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_11"/>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55"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AFE35DA-50B3-42F2-B3D8-CB4C5A0A71DE}" type="slidenum">
              <a:rPr lang="en-US" sz="1000" b="0" strike="noStrike" spc="-1">
                <a:solidFill>
                  <a:srgbClr val="3366CC"/>
                </a:solidFill>
                <a:latin typeface="Arial"/>
                <a:ea typeface="DejaVu Sans"/>
              </a:rPr>
              <a:t>17</a:t>
            </a:fld>
            <a:endParaRPr lang="en-GB" sz="1000" b="0" strike="noStrike" spc="-1">
              <a:latin typeface="Arial"/>
            </a:endParaRPr>
          </a:p>
        </p:txBody>
      </p:sp>
      <p:sp>
        <p:nvSpPr>
          <p:cNvPr id="156" name="Text Box 3"/>
          <p:cNvSpPr/>
          <p:nvPr/>
        </p:nvSpPr>
        <p:spPr>
          <a:xfrm>
            <a:off x="189360" y="971280"/>
            <a:ext cx="8892360" cy="1406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720"/>
              </a:spcBef>
              <a:spcAft>
                <a:spcPts val="720"/>
              </a:spcAft>
            </a:pPr>
            <a:r>
              <a:rPr lang="es-ES" sz="2400" b="0" strike="noStrike" spc="-1">
                <a:solidFill>
                  <a:srgbClr val="FFFFFF"/>
                </a:solidFill>
                <a:latin typeface="Arial"/>
                <a:ea typeface="DejaVu Sans"/>
              </a:rPr>
              <a:t>La optimización de los tratamientos requiere considerar y seleccionar adecuadamente los equipos que tienen mejores características para lograr una alta dosis al tumor con la menor dosis posible a los órganos de riesgo y el tejido sano.</a:t>
            </a:r>
            <a:endParaRPr lang="en-GB" sz="2400" b="0" strike="noStrike" spc="-1">
              <a:latin typeface="Arial"/>
            </a:endParaRPr>
          </a:p>
        </p:txBody>
      </p:sp>
      <p:sp>
        <p:nvSpPr>
          <p:cNvPr id="157" name="Rectangle 4"/>
          <p:cNvSpPr/>
          <p:nvPr/>
        </p:nvSpPr>
        <p:spPr>
          <a:xfrm>
            <a:off x="512280" y="501120"/>
            <a:ext cx="842400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000" b="1" strike="noStrike" spc="-1">
                <a:solidFill>
                  <a:srgbClr val="FFFFFF"/>
                </a:solidFill>
                <a:latin typeface="Arial"/>
                <a:ea typeface="DejaVu Sans"/>
              </a:rPr>
              <a:t>Optimización.</a:t>
            </a:r>
            <a:r>
              <a:rPr lang="es-ES" sz="2000" b="0" strike="noStrike" spc="-1">
                <a:solidFill>
                  <a:srgbClr val="FFFFFF"/>
                </a:solidFill>
                <a:latin typeface="Arial"/>
                <a:ea typeface="DejaVu Sans"/>
              </a:rPr>
              <a:t> </a:t>
            </a:r>
            <a:r>
              <a:rPr lang="es-ES" sz="2000" b="1" strike="noStrike" spc="-1">
                <a:solidFill>
                  <a:srgbClr val="FFFFFF"/>
                </a:solidFill>
                <a:latin typeface="Arial"/>
                <a:ea typeface="DejaVu Sans"/>
              </a:rPr>
              <a:t>Aspectos relativos al Diseño de los equipos</a:t>
            </a:r>
            <a:endParaRPr lang="en-GB" sz="2000" b="0" strike="noStrike" spc="-1">
              <a:latin typeface="Arial"/>
            </a:endParaRPr>
          </a:p>
        </p:txBody>
      </p:sp>
      <p:grpSp>
        <p:nvGrpSpPr>
          <p:cNvPr id="158" name="Group 5"/>
          <p:cNvGrpSpPr/>
          <p:nvPr/>
        </p:nvGrpSpPr>
        <p:grpSpPr>
          <a:xfrm>
            <a:off x="444240" y="2547360"/>
            <a:ext cx="7961760" cy="2406600"/>
            <a:chOff x="444240" y="2547360"/>
            <a:chExt cx="7961760" cy="2406600"/>
          </a:xfrm>
        </p:grpSpPr>
        <p:pic>
          <p:nvPicPr>
            <p:cNvPr id="159" name="Picture 6" descr="PDD-photons"/>
            <p:cNvPicPr/>
            <p:nvPr/>
          </p:nvPicPr>
          <p:blipFill>
            <a:blip r:embed="rId2"/>
            <a:stretch/>
          </p:blipFill>
          <p:spPr>
            <a:xfrm>
              <a:off x="444240" y="2547360"/>
              <a:ext cx="3905640" cy="2406600"/>
            </a:xfrm>
            <a:prstGeom prst="rect">
              <a:avLst/>
            </a:prstGeom>
            <a:ln w="0">
              <a:noFill/>
            </a:ln>
          </p:spPr>
        </p:pic>
        <p:pic>
          <p:nvPicPr>
            <p:cNvPr id="160" name="Picture 7" descr="PDD-electrons"/>
            <p:cNvPicPr/>
            <p:nvPr/>
          </p:nvPicPr>
          <p:blipFill>
            <a:blip r:embed="rId3"/>
            <a:stretch/>
          </p:blipFill>
          <p:spPr>
            <a:xfrm>
              <a:off x="4575600" y="2568960"/>
              <a:ext cx="3830400" cy="2385000"/>
            </a:xfrm>
            <a:prstGeom prst="rect">
              <a:avLst/>
            </a:prstGeom>
            <a:ln w="0">
              <a:noFill/>
            </a:ln>
          </p:spPr>
        </p:pic>
      </p:grpSp>
      <p:pic>
        <p:nvPicPr>
          <p:cNvPr id="161" name="158 Imagen"/>
          <p:cNvPicPr/>
          <p:nvPr/>
        </p:nvPicPr>
        <p:blipFill>
          <a:blip r:embed="rId4"/>
          <a:stretch/>
        </p:blipFill>
        <p:spPr>
          <a:xfrm>
            <a:off x="7048440" y="3098880"/>
            <a:ext cx="990360" cy="1333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repl">
                                        <p:cTn id="7" dur="500" fill="hold"/>
                                        <p:tgtEl>
                                          <p:spTgt spid="158"/>
                                        </p:tgtEl>
                                        <p:attrNameLst>
                                          <p:attrName>ppt_x</p:attrName>
                                        </p:attrNameLst>
                                      </p:cBhvr>
                                      <p:tavLst>
                                        <p:tav tm="0">
                                          <p:val>
                                            <p:strVal val="0-#ppt_w/2"/>
                                          </p:val>
                                        </p:tav>
                                        <p:tav tm="100000">
                                          <p:val>
                                            <p:strVal val="#ppt_x"/>
                                          </p:val>
                                        </p:tav>
                                      </p:tavLst>
                                    </p:anim>
                                    <p:anim calcmode="lin" valueType="num">
                                      <p:cBhvr additive="repl">
                                        <p:cTn id="8" dur="500" fill="hold"/>
                                        <p:tgtEl>
                                          <p:spTgt spid="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le 1_11"/>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63"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29164D5B-4F7D-4228-B0E2-556BB5FF95DE}" type="slidenum">
              <a:rPr lang="en-US" sz="1000" b="0" strike="noStrike" spc="-1">
                <a:solidFill>
                  <a:srgbClr val="3366CC"/>
                </a:solidFill>
                <a:latin typeface="Arial"/>
                <a:ea typeface="DejaVu Sans"/>
              </a:rPr>
              <a:t>18</a:t>
            </a:fld>
            <a:endParaRPr lang="en-GB" sz="1000" b="0" strike="noStrike" spc="-1">
              <a:latin typeface="Arial"/>
            </a:endParaRPr>
          </a:p>
        </p:txBody>
      </p:sp>
      <p:sp>
        <p:nvSpPr>
          <p:cNvPr id="164" name="Text Box 3"/>
          <p:cNvSpPr/>
          <p:nvPr/>
        </p:nvSpPr>
        <p:spPr>
          <a:xfrm>
            <a:off x="108000" y="1020960"/>
            <a:ext cx="8892360" cy="360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01"/>
              </a:spcBef>
              <a:spcAft>
                <a:spcPts val="601"/>
              </a:spcAft>
            </a:pPr>
            <a:r>
              <a:rPr lang="es-ES" sz="2000" b="0" strike="noStrike" spc="-1" dirty="0">
                <a:solidFill>
                  <a:srgbClr val="FFFFFF"/>
                </a:solidFill>
                <a:latin typeface="Arial"/>
                <a:ea typeface="DejaVu Sans"/>
              </a:rPr>
              <a:t>Las reglas locales y procedimientos deberán incluir todos aquellos aspectos de proceso de tratamiento que influyen decisivamente en la seguridad y calidad de estos. Los principales aspectos que influyen en la optimización son:</a:t>
            </a:r>
            <a:endParaRPr lang="en-GB" sz="2000" b="0" strike="noStrike" spc="-1" dirty="0">
              <a:latin typeface="Arial"/>
            </a:endParaRPr>
          </a:p>
          <a:p>
            <a:pPr marL="361800" lvl="1" indent="-181800" algn="just">
              <a:lnSpc>
                <a:spcPct val="90000"/>
              </a:lnSpc>
              <a:spcBef>
                <a:spcPts val="300"/>
              </a:spcBef>
              <a:spcAft>
                <a:spcPts val="300"/>
              </a:spcAft>
              <a:buClr>
                <a:srgbClr val="FFFFFF"/>
              </a:buClr>
              <a:buFont typeface="Symbol"/>
              <a:buChar char=""/>
            </a:pPr>
            <a:r>
              <a:rPr lang="es-ES" sz="2000" b="0" i="1" strike="noStrike" spc="-1" dirty="0">
                <a:solidFill>
                  <a:srgbClr val="FFFFFF"/>
                </a:solidFill>
                <a:latin typeface="Arial"/>
                <a:ea typeface="DejaVu Sans"/>
              </a:rPr>
              <a:t>Correcta inmovilización del paciente,</a:t>
            </a:r>
            <a:endParaRPr lang="en-GB" sz="2000" b="0" strike="noStrike" spc="-1" dirty="0">
              <a:latin typeface="Arial"/>
            </a:endParaRPr>
          </a:p>
          <a:p>
            <a:pPr marL="361800" lvl="1" indent="-181800" algn="just">
              <a:lnSpc>
                <a:spcPct val="90000"/>
              </a:lnSpc>
              <a:spcBef>
                <a:spcPts val="300"/>
              </a:spcBef>
              <a:spcAft>
                <a:spcPts val="300"/>
              </a:spcAft>
              <a:buClr>
                <a:srgbClr val="FFFFFF"/>
              </a:buClr>
              <a:buFont typeface="Symbol"/>
              <a:buChar char=""/>
            </a:pPr>
            <a:r>
              <a:rPr lang="es-ES" sz="2000" b="0" i="1" strike="noStrike" spc="-1" dirty="0">
                <a:solidFill>
                  <a:srgbClr val="FFFFFF"/>
                </a:solidFill>
                <a:latin typeface="Arial"/>
                <a:ea typeface="DejaVu Sans"/>
              </a:rPr>
              <a:t>Correcta localización de la lesión y delineación de volúmenes,</a:t>
            </a:r>
            <a:endParaRPr lang="en-GB" sz="2000" b="0" strike="noStrike" spc="-1" dirty="0">
              <a:latin typeface="Arial"/>
            </a:endParaRPr>
          </a:p>
          <a:p>
            <a:pPr marL="361800" lvl="1" indent="-181800" algn="just">
              <a:lnSpc>
                <a:spcPct val="90000"/>
              </a:lnSpc>
              <a:spcBef>
                <a:spcPts val="300"/>
              </a:spcBef>
              <a:spcAft>
                <a:spcPts val="300"/>
              </a:spcAft>
              <a:buClr>
                <a:srgbClr val="FFFFFF"/>
              </a:buClr>
              <a:buFont typeface="Symbol"/>
              <a:buChar char=""/>
            </a:pPr>
            <a:r>
              <a:rPr lang="es-ES" sz="2000" b="0" i="1" strike="noStrike" spc="-1" dirty="0">
                <a:solidFill>
                  <a:srgbClr val="FFFFFF"/>
                </a:solidFill>
                <a:latin typeface="Arial"/>
                <a:ea typeface="DejaVu Sans"/>
              </a:rPr>
              <a:t>Correcta elaboración del plan de tratamiento,</a:t>
            </a:r>
            <a:endParaRPr lang="en-GB" sz="2000" b="0" strike="noStrike" spc="-1" dirty="0">
              <a:latin typeface="Arial"/>
            </a:endParaRPr>
          </a:p>
          <a:p>
            <a:pPr marL="361800" lvl="1" indent="-181800" algn="just">
              <a:lnSpc>
                <a:spcPct val="90000"/>
              </a:lnSpc>
              <a:spcBef>
                <a:spcPts val="300"/>
              </a:spcBef>
              <a:spcAft>
                <a:spcPts val="300"/>
              </a:spcAft>
              <a:buClr>
                <a:srgbClr val="FFFFFF"/>
              </a:buClr>
              <a:buFont typeface="Symbol"/>
              <a:buChar char=""/>
            </a:pPr>
            <a:r>
              <a:rPr lang="es-ES" sz="2000" b="0" i="1" strike="noStrike" spc="-1" dirty="0">
                <a:solidFill>
                  <a:srgbClr val="FFFFFF"/>
                </a:solidFill>
                <a:latin typeface="Arial"/>
                <a:ea typeface="DejaVu Sans"/>
              </a:rPr>
              <a:t>Correcta conformación del volumen de tratamiento,</a:t>
            </a:r>
            <a:endParaRPr lang="en-GB" sz="2000" b="0" strike="noStrike" spc="-1" dirty="0">
              <a:latin typeface="Arial"/>
            </a:endParaRPr>
          </a:p>
          <a:p>
            <a:pPr marL="361800" lvl="1" indent="-181800" algn="just">
              <a:lnSpc>
                <a:spcPct val="90000"/>
              </a:lnSpc>
              <a:spcBef>
                <a:spcPts val="300"/>
              </a:spcBef>
              <a:spcAft>
                <a:spcPts val="300"/>
              </a:spcAft>
              <a:buClr>
                <a:srgbClr val="FFFFFF"/>
              </a:buClr>
              <a:buFont typeface="Symbol"/>
              <a:buChar char=""/>
            </a:pPr>
            <a:r>
              <a:rPr lang="es-ES" sz="2000" b="0" i="1" strike="noStrike" spc="-1" dirty="0">
                <a:solidFill>
                  <a:srgbClr val="FFFFFF"/>
                </a:solidFill>
                <a:latin typeface="Arial"/>
                <a:ea typeface="DejaVu Sans"/>
              </a:rPr>
              <a:t>Correcta identificación del paciente que será sometido a tratamiento</a:t>
            </a:r>
            <a:endParaRPr lang="en-GB" sz="2000" b="0" strike="noStrike" spc="-1" dirty="0">
              <a:latin typeface="Arial"/>
            </a:endParaRPr>
          </a:p>
          <a:p>
            <a:pPr marL="361800" lvl="1" indent="-181800" algn="just">
              <a:lnSpc>
                <a:spcPct val="90000"/>
              </a:lnSpc>
              <a:spcBef>
                <a:spcPts val="300"/>
              </a:spcBef>
              <a:spcAft>
                <a:spcPts val="300"/>
              </a:spcAft>
              <a:buClr>
                <a:srgbClr val="FFFFFF"/>
              </a:buClr>
              <a:buFont typeface="Symbol"/>
              <a:buChar char=""/>
            </a:pPr>
            <a:r>
              <a:rPr lang="es-ES" sz="2000" b="0" i="1" strike="noStrike" spc="-1" dirty="0">
                <a:solidFill>
                  <a:srgbClr val="FFFFFF"/>
                </a:solidFill>
                <a:latin typeface="Arial"/>
                <a:ea typeface="DejaVu Sans"/>
              </a:rPr>
              <a:t>Verificación del plan de tratamiento al inicio y periódicamente durante la ejecución de este.</a:t>
            </a:r>
            <a:endParaRPr lang="en-GB" sz="2000" b="0" strike="noStrike" spc="-1" dirty="0">
              <a:latin typeface="Arial"/>
            </a:endParaRPr>
          </a:p>
        </p:txBody>
      </p:sp>
      <p:sp>
        <p:nvSpPr>
          <p:cNvPr id="165" name="Rectangle 4"/>
          <p:cNvSpPr/>
          <p:nvPr/>
        </p:nvSpPr>
        <p:spPr>
          <a:xfrm>
            <a:off x="427680" y="477720"/>
            <a:ext cx="8424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Optimización.</a:t>
            </a:r>
            <a:r>
              <a:rPr lang="es-ES" sz="2400" b="0" strike="noStrike" spc="-1">
                <a:solidFill>
                  <a:srgbClr val="FFFFFF"/>
                </a:solidFill>
                <a:latin typeface="Arial"/>
                <a:ea typeface="DejaVu Sans"/>
              </a:rPr>
              <a:t> </a:t>
            </a:r>
            <a:r>
              <a:rPr lang="es-ES" sz="2400" b="1" strike="noStrike" spc="-1">
                <a:solidFill>
                  <a:srgbClr val="FFFFFF"/>
                </a:solidFill>
                <a:latin typeface="Arial"/>
                <a:ea typeface="DejaVu Sans"/>
              </a:rPr>
              <a:t>Aspectos Operacionales</a:t>
            </a:r>
            <a:r>
              <a:rPr lang="es-ES_tradnl" sz="2400" b="1" strike="noStrike" spc="-1">
                <a:solidFill>
                  <a:srgbClr val="FFFFFF"/>
                </a:solidFill>
                <a:latin typeface="Arial"/>
                <a:ea typeface="DejaVu Sans"/>
              </a:rPr>
              <a:t>.</a:t>
            </a:r>
            <a:endParaRPr lang="en-GB"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_2"/>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67" name="Slide Number Placeholder 3_2"/>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92A6634-9B04-4B6D-97BD-9B33F83F42FA}" type="slidenum">
              <a:rPr lang="en-US" sz="1000" b="0" strike="noStrike" spc="-1">
                <a:solidFill>
                  <a:srgbClr val="3366CC"/>
                </a:solidFill>
                <a:latin typeface="Arial"/>
                <a:ea typeface="DejaVu Sans"/>
              </a:rPr>
              <a:t>19</a:t>
            </a:fld>
            <a:endParaRPr lang="en-GB" sz="1000" b="0" strike="noStrike" spc="-1">
              <a:latin typeface="Arial"/>
            </a:endParaRPr>
          </a:p>
        </p:txBody>
      </p:sp>
      <p:sp>
        <p:nvSpPr>
          <p:cNvPr id="168" name="Rectangle 4_0"/>
          <p:cNvSpPr/>
          <p:nvPr/>
        </p:nvSpPr>
        <p:spPr>
          <a:xfrm>
            <a:off x="427680" y="477720"/>
            <a:ext cx="8424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Optimización.</a:t>
            </a:r>
            <a:r>
              <a:rPr lang="es-ES" sz="2400" b="0" strike="noStrike" spc="-1">
                <a:solidFill>
                  <a:srgbClr val="FFFFFF"/>
                </a:solidFill>
                <a:latin typeface="Arial"/>
                <a:ea typeface="DejaVu Sans"/>
              </a:rPr>
              <a:t> </a:t>
            </a:r>
            <a:r>
              <a:rPr lang="es-ES" sz="2400" b="1" strike="noStrike" spc="-1">
                <a:solidFill>
                  <a:srgbClr val="FFFFFF"/>
                </a:solidFill>
                <a:latin typeface="Arial"/>
                <a:ea typeface="DejaVu Sans"/>
              </a:rPr>
              <a:t>Aspectos Operacionales</a:t>
            </a:r>
            <a:r>
              <a:rPr lang="es-ES_tradnl" sz="2400" b="1" strike="noStrike" spc="-1">
                <a:solidFill>
                  <a:srgbClr val="FFFFFF"/>
                </a:solidFill>
                <a:latin typeface="Arial"/>
                <a:ea typeface="DejaVu Sans"/>
              </a:rPr>
              <a:t>.</a:t>
            </a:r>
            <a:endParaRPr lang="en-GB" sz="2400" b="0" strike="noStrike" spc="-1">
              <a:latin typeface="Arial"/>
            </a:endParaRPr>
          </a:p>
        </p:txBody>
      </p:sp>
      <p:sp>
        <p:nvSpPr>
          <p:cNvPr id="169" name="Text Box 2_0"/>
          <p:cNvSpPr/>
          <p:nvPr/>
        </p:nvSpPr>
        <p:spPr>
          <a:xfrm>
            <a:off x="142920" y="1633320"/>
            <a:ext cx="8821080" cy="129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60"/>
              </a:spcBef>
              <a:spcAft>
                <a:spcPts val="660"/>
              </a:spcAft>
            </a:pPr>
            <a:r>
              <a:rPr lang="es-ES" sz="2200" b="0" strike="noStrike" spc="-1">
                <a:solidFill>
                  <a:srgbClr val="FFFFFF"/>
                </a:solidFill>
                <a:latin typeface="Arial"/>
                <a:ea typeface="DejaVu Sans"/>
              </a:rPr>
              <a:t>La correcta inmovilización del paciente permite garantizar la reproducibilidad de la posición del paciente, durante la adquisición de las imágenes utilizadas para la planificación y durante la ejecución de cada una de las sesiones de tratamiento.</a:t>
            </a:r>
            <a:endParaRPr lang="en-GB" sz="2200" b="0" strike="noStrike" spc="-1">
              <a:latin typeface="Arial"/>
            </a:endParaRPr>
          </a:p>
        </p:txBody>
      </p:sp>
      <p:sp>
        <p:nvSpPr>
          <p:cNvPr id="170" name="Rectangle 3_0"/>
          <p:cNvSpPr/>
          <p:nvPr/>
        </p:nvSpPr>
        <p:spPr>
          <a:xfrm>
            <a:off x="250920" y="841320"/>
            <a:ext cx="8539920" cy="50256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algn="ctr">
              <a:lnSpc>
                <a:spcPct val="100000"/>
              </a:lnSpc>
              <a:spcBef>
                <a:spcPts val="561"/>
              </a:spcBef>
            </a:pPr>
            <a:r>
              <a:rPr lang="es-ES" sz="2800" b="1" i="1" strike="noStrike" spc="-1">
                <a:solidFill>
                  <a:srgbClr val="FFFFFF"/>
                </a:solidFill>
                <a:latin typeface="Garamond"/>
                <a:ea typeface="DejaVu Sans"/>
              </a:rPr>
              <a:t>Correcta inmovilización del paciente</a:t>
            </a:r>
            <a:r>
              <a:rPr lang="es-ES_tradnl" sz="2800" b="1" i="1" strike="noStrike" spc="-1">
                <a:solidFill>
                  <a:srgbClr val="FFFFFF"/>
                </a:solidFill>
                <a:latin typeface="Garamond"/>
                <a:ea typeface="DejaVu Sans"/>
              </a:rPr>
              <a:t>.</a:t>
            </a:r>
            <a:endParaRPr lang="en-GB" sz="2800" b="0" strike="noStrike" spc="-1">
              <a:latin typeface="Arial"/>
            </a:endParaRPr>
          </a:p>
        </p:txBody>
      </p:sp>
      <p:pic>
        <p:nvPicPr>
          <p:cNvPr id="171" name="Picture 4_0" descr="Brainlab immob"/>
          <p:cNvPicPr/>
          <p:nvPr/>
        </p:nvPicPr>
        <p:blipFill>
          <a:blip r:embed="rId2"/>
          <a:stretch/>
        </p:blipFill>
        <p:spPr>
          <a:xfrm>
            <a:off x="3938040" y="3056040"/>
            <a:ext cx="2555280" cy="1826280"/>
          </a:xfrm>
          <a:prstGeom prst="rect">
            <a:avLst/>
          </a:prstGeom>
          <a:ln w="9525">
            <a:solidFill>
              <a:srgbClr val="FF00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p:nvPr/>
        </p:nvSpPr>
        <p:spPr>
          <a:xfrm>
            <a:off x="251640" y="51480"/>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Objetivo</a:t>
            </a:r>
            <a:endParaRPr lang="en-GB" sz="3600" b="0" strike="noStrike" spc="-1">
              <a:latin typeface="Arial"/>
            </a:endParaRPr>
          </a:p>
        </p:txBody>
      </p:sp>
      <p:sp>
        <p:nvSpPr>
          <p:cNvPr id="56" name="Content Placeholder 2"/>
          <p:cNvSpPr/>
          <p:nvPr/>
        </p:nvSpPr>
        <p:spPr>
          <a:xfrm>
            <a:off x="251640" y="699480"/>
            <a:ext cx="870912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003399"/>
              </a:buClr>
              <a:buFont typeface="Arial"/>
              <a:buChar char="•"/>
            </a:pPr>
            <a:r>
              <a:rPr lang="es-ES" sz="2600" b="1" strike="noStrike" spc="-1">
                <a:solidFill>
                  <a:srgbClr val="FFFFFF"/>
                </a:solidFill>
                <a:latin typeface="Arial "/>
                <a:ea typeface="DejaVu Sans"/>
              </a:rPr>
              <a:t>Que los participantes conozcan los principales conceptos que se manejan en la Norma UY 100 “Normas Básicas de Seguridad” identificando la diferencias entre los diferentes tipos de exposiciones y los principios de Protección Radiológica aplicables.</a:t>
            </a:r>
            <a:endParaRPr lang="en-GB" sz="2600" b="0" strike="noStrike" spc="-1">
              <a:latin typeface="Arial"/>
            </a:endParaRPr>
          </a:p>
          <a:p>
            <a:pPr>
              <a:lnSpc>
                <a:spcPct val="100000"/>
              </a:lnSpc>
            </a:pPr>
            <a:endParaRPr lang="en-GB" sz="2600" b="0" strike="noStrike" spc="-1">
              <a:latin typeface="Arial"/>
            </a:endParaRPr>
          </a:p>
        </p:txBody>
      </p:sp>
      <p:sp>
        <p:nvSpPr>
          <p:cNvPr id="57" name="Slide Number Placeholder 3"/>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5851A21-E9D2-4205-9CC3-3A3F186D169B}" type="slidenum">
              <a:rPr lang="en-US" sz="1000" b="0" strike="noStrike" spc="-1">
                <a:solidFill>
                  <a:srgbClr val="3366CC"/>
                </a:solidFill>
                <a:latin typeface="Arial"/>
                <a:ea typeface="DejaVu Sans"/>
              </a:rPr>
              <a:t>2</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_3"/>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173" name="Slide Number Placeholder 3_3"/>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B21668E-0676-4C57-B327-24151EB8B3A8}" type="slidenum">
              <a:rPr lang="en-US" sz="1000" b="0" strike="noStrike" spc="-1">
                <a:solidFill>
                  <a:srgbClr val="3366CC"/>
                </a:solidFill>
                <a:latin typeface="Arial"/>
                <a:ea typeface="DejaVu Sans"/>
              </a:rPr>
              <a:t>20</a:t>
            </a:fld>
            <a:endParaRPr lang="en-GB" sz="1000" b="0" strike="noStrike" spc="-1">
              <a:latin typeface="Arial"/>
            </a:endParaRPr>
          </a:p>
        </p:txBody>
      </p:sp>
      <p:sp>
        <p:nvSpPr>
          <p:cNvPr id="174" name="Rectangle 4_1"/>
          <p:cNvSpPr/>
          <p:nvPr/>
        </p:nvSpPr>
        <p:spPr>
          <a:xfrm>
            <a:off x="427680" y="477720"/>
            <a:ext cx="8424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Optimización.</a:t>
            </a:r>
            <a:r>
              <a:rPr lang="es-ES" sz="2400" b="0" strike="noStrike" spc="-1">
                <a:solidFill>
                  <a:srgbClr val="FFFFFF"/>
                </a:solidFill>
                <a:latin typeface="Arial"/>
                <a:ea typeface="DejaVu Sans"/>
              </a:rPr>
              <a:t> </a:t>
            </a:r>
            <a:r>
              <a:rPr lang="es-ES" sz="2400" b="1" strike="noStrike" spc="-1">
                <a:solidFill>
                  <a:srgbClr val="FFFFFF"/>
                </a:solidFill>
                <a:latin typeface="Arial"/>
                <a:ea typeface="DejaVu Sans"/>
              </a:rPr>
              <a:t>Aspectos Operacionales</a:t>
            </a:r>
            <a:r>
              <a:rPr lang="es-ES_tradnl" sz="2400" b="1" strike="noStrike" spc="-1">
                <a:solidFill>
                  <a:srgbClr val="FFFFFF"/>
                </a:solidFill>
                <a:latin typeface="Arial"/>
                <a:ea typeface="DejaVu Sans"/>
              </a:rPr>
              <a:t>.</a:t>
            </a:r>
            <a:endParaRPr lang="en-GB" sz="2400" b="0" strike="noStrike" spc="-1">
              <a:latin typeface="Arial"/>
            </a:endParaRPr>
          </a:p>
        </p:txBody>
      </p:sp>
      <p:sp>
        <p:nvSpPr>
          <p:cNvPr id="175" name="Text Box 3_0"/>
          <p:cNvSpPr/>
          <p:nvPr/>
        </p:nvSpPr>
        <p:spPr>
          <a:xfrm>
            <a:off x="71640" y="1484280"/>
            <a:ext cx="8821080" cy="16143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60"/>
              </a:spcBef>
              <a:spcAft>
                <a:spcPts val="660"/>
              </a:spcAft>
            </a:pPr>
            <a:r>
              <a:rPr lang="es-ES" sz="2200" b="0" strike="noStrike" spc="-1" dirty="0">
                <a:solidFill>
                  <a:srgbClr val="FFFFFF"/>
                </a:solidFill>
                <a:latin typeface="Arial"/>
                <a:ea typeface="DejaVu Sans"/>
              </a:rPr>
              <a:t>La correcta localización de la lesión implica utilizar equipos de adquisición de imágenes adecuados para lograr imágenes que permitan hacer la definición de volúmenes de tratamientos y órganos de </a:t>
            </a:r>
            <a:r>
              <a:rPr lang="es-ES" sz="2200" b="0" strike="noStrike" spc="-1" dirty="0" smtClean="0">
                <a:solidFill>
                  <a:srgbClr val="FFFFFF"/>
                </a:solidFill>
                <a:latin typeface="Arial"/>
                <a:ea typeface="DejaVu Sans"/>
              </a:rPr>
              <a:t>riesgo </a:t>
            </a:r>
            <a:r>
              <a:rPr lang="es-ES" sz="2200" b="0" strike="noStrike" spc="-1" dirty="0">
                <a:solidFill>
                  <a:srgbClr val="FFFFFF"/>
                </a:solidFill>
                <a:latin typeface="Arial"/>
                <a:ea typeface="DejaVu Sans"/>
              </a:rPr>
              <a:t>tomando en cuenta la intención terapéutica del tratamiento. (Paliativo o Curativo)</a:t>
            </a:r>
            <a:endParaRPr lang="en-GB" sz="2200" b="0" strike="noStrike" spc="-1" dirty="0">
              <a:latin typeface="Arial"/>
            </a:endParaRPr>
          </a:p>
        </p:txBody>
      </p:sp>
      <p:sp>
        <p:nvSpPr>
          <p:cNvPr id="176" name="Rectangle 4_2"/>
          <p:cNvSpPr/>
          <p:nvPr/>
        </p:nvSpPr>
        <p:spPr>
          <a:xfrm>
            <a:off x="251280" y="1016280"/>
            <a:ext cx="8539920" cy="46944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algn="ctr">
              <a:lnSpc>
                <a:spcPct val="100000"/>
              </a:lnSpc>
              <a:spcBef>
                <a:spcPts val="561"/>
              </a:spcBef>
            </a:pPr>
            <a:r>
              <a:rPr lang="es-ES" sz="2000" b="1" i="1" strike="noStrike" spc="-1">
                <a:solidFill>
                  <a:srgbClr val="FFFFFF"/>
                </a:solidFill>
                <a:latin typeface="Garamond"/>
                <a:ea typeface="DejaVu Sans"/>
              </a:rPr>
              <a:t>Correcta localización de la lesión y delineación de volúmenes</a:t>
            </a:r>
            <a:r>
              <a:rPr lang="es-ES" sz="2000" b="0" i="1" strike="noStrike" spc="-1">
                <a:solidFill>
                  <a:srgbClr val="FFFFFF"/>
                </a:solidFill>
                <a:latin typeface="Garamond"/>
                <a:ea typeface="DejaVu Sans"/>
              </a:rPr>
              <a:t>.</a:t>
            </a:r>
            <a:endParaRPr lang="en-GB" sz="2000" b="0" strike="noStrike" spc="-1">
              <a:latin typeface="Arial"/>
            </a:endParaRPr>
          </a:p>
        </p:txBody>
      </p:sp>
      <p:pic>
        <p:nvPicPr>
          <p:cNvPr id="177" name="Picture 5_0" descr="3DIMRT"/>
          <p:cNvPicPr/>
          <p:nvPr/>
        </p:nvPicPr>
        <p:blipFill>
          <a:blip r:embed="rId2"/>
          <a:srcRect l="27639" t="32984" r="19915" b="27639"/>
          <a:stretch/>
        </p:blipFill>
        <p:spPr>
          <a:xfrm>
            <a:off x="5148360" y="2969640"/>
            <a:ext cx="3678480" cy="1957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_6"/>
          <p:cNvSpPr/>
          <p:nvPr/>
        </p:nvSpPr>
        <p:spPr>
          <a:xfrm>
            <a:off x="251640" y="-2052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dirty="0">
                <a:solidFill>
                  <a:srgbClr val="FFFFFF"/>
                </a:solidFill>
                <a:latin typeface="Arial "/>
                <a:ea typeface="DejaVu Sans"/>
              </a:rPr>
              <a:t>Aplicación de los principios de protección radiológica. </a:t>
            </a:r>
            <a:endParaRPr lang="en-GB" sz="2800" b="0" strike="noStrike" spc="-1" dirty="0">
              <a:latin typeface="Arial"/>
            </a:endParaRPr>
          </a:p>
        </p:txBody>
      </p:sp>
      <p:sp>
        <p:nvSpPr>
          <p:cNvPr id="179" name="Slide Number Placeholder 3_6"/>
          <p:cNvSpPr/>
          <p:nvPr/>
        </p:nvSpPr>
        <p:spPr>
          <a:xfrm>
            <a:off x="8472600" y="494748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C0565589-42CD-40BC-A9A8-7D93F89E5AC4}" type="slidenum">
              <a:rPr lang="en-US" sz="1000" b="0" strike="noStrike" spc="-1">
                <a:solidFill>
                  <a:srgbClr val="3366CC"/>
                </a:solidFill>
                <a:latin typeface="Arial"/>
                <a:ea typeface="DejaVu Sans"/>
              </a:rPr>
              <a:t>21</a:t>
            </a:fld>
            <a:endParaRPr lang="en-GB" sz="1000" b="0" strike="noStrike" spc="-1">
              <a:latin typeface="Arial"/>
            </a:endParaRPr>
          </a:p>
        </p:txBody>
      </p:sp>
      <p:sp>
        <p:nvSpPr>
          <p:cNvPr id="180" name="Rectangle 4_6"/>
          <p:cNvSpPr/>
          <p:nvPr/>
        </p:nvSpPr>
        <p:spPr>
          <a:xfrm>
            <a:off x="427680" y="508972"/>
            <a:ext cx="8424000" cy="3986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000" b="1" strike="noStrike" spc="-1" dirty="0">
                <a:solidFill>
                  <a:srgbClr val="FFFFFF"/>
                </a:solidFill>
                <a:latin typeface="Arial"/>
                <a:ea typeface="DejaVu Sans"/>
              </a:rPr>
              <a:t>Optimización.</a:t>
            </a:r>
            <a:r>
              <a:rPr lang="es-ES" sz="2000" b="0" strike="noStrike" spc="-1" dirty="0">
                <a:solidFill>
                  <a:srgbClr val="FFFFFF"/>
                </a:solidFill>
                <a:latin typeface="Arial"/>
                <a:ea typeface="DejaVu Sans"/>
              </a:rPr>
              <a:t> </a:t>
            </a:r>
            <a:r>
              <a:rPr lang="es-ES" sz="2000" b="1" strike="noStrike" spc="-1" dirty="0">
                <a:solidFill>
                  <a:srgbClr val="FFFFFF"/>
                </a:solidFill>
                <a:latin typeface="Arial"/>
                <a:ea typeface="DejaVu Sans"/>
              </a:rPr>
              <a:t>Aspectos Operacionales</a:t>
            </a:r>
            <a:r>
              <a:rPr lang="es-ES_tradnl" sz="2000" b="1" strike="noStrike" spc="-1" dirty="0">
                <a:solidFill>
                  <a:srgbClr val="FFFFFF"/>
                </a:solidFill>
                <a:latin typeface="Arial"/>
                <a:ea typeface="DejaVu Sans"/>
              </a:rPr>
              <a:t>.</a:t>
            </a:r>
            <a:endParaRPr lang="en-GB" sz="2000" b="0" strike="noStrike" spc="-1" dirty="0">
              <a:latin typeface="Arial"/>
            </a:endParaRPr>
          </a:p>
        </p:txBody>
      </p:sp>
      <p:sp>
        <p:nvSpPr>
          <p:cNvPr id="181" name="Rectangle 21_0"/>
          <p:cNvSpPr/>
          <p:nvPr/>
        </p:nvSpPr>
        <p:spPr>
          <a:xfrm>
            <a:off x="12600" y="1356670"/>
            <a:ext cx="8679600" cy="495000"/>
          </a:xfrm>
          <a:prstGeom prst="rect">
            <a:avLst/>
          </a:prstGeom>
          <a:noFill/>
          <a:ln w="0">
            <a:noFill/>
          </a:ln>
          <a:effectLst>
            <a:outerShdw dist="35638" dir="2700000" algn="ctr" rotWithShape="0">
              <a:schemeClr val="tx1"/>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pt-BR" sz="2000" b="0" strike="noStrike" spc="-1" dirty="0">
                <a:solidFill>
                  <a:srgbClr val="FFFFFF"/>
                </a:solidFill>
                <a:latin typeface="Tahoma"/>
                <a:ea typeface="DejaVu Sans"/>
              </a:rPr>
              <a:t>Convencional    </a:t>
            </a:r>
            <a:r>
              <a:rPr lang="pt-BR" sz="2000" b="0" strike="noStrike" spc="-1" dirty="0" err="1">
                <a:solidFill>
                  <a:srgbClr val="FFFFFF"/>
                </a:solidFill>
                <a:latin typeface="Tahoma"/>
                <a:ea typeface="DejaVu Sans"/>
              </a:rPr>
              <a:t>vs</a:t>
            </a:r>
            <a:r>
              <a:rPr lang="pt-BR" sz="2000" b="0" strike="noStrike" spc="-1" dirty="0">
                <a:solidFill>
                  <a:srgbClr val="FFFFFF"/>
                </a:solidFill>
                <a:latin typeface="Tahoma"/>
                <a:ea typeface="DejaVu Sans"/>
              </a:rPr>
              <a:t>       IMRT</a:t>
            </a:r>
            <a:endParaRPr lang="en-GB" sz="2000" b="0" strike="noStrike" spc="-1" dirty="0">
              <a:latin typeface="Arial"/>
            </a:endParaRPr>
          </a:p>
        </p:txBody>
      </p:sp>
      <p:grpSp>
        <p:nvGrpSpPr>
          <p:cNvPr id="2" name="1 Grupo"/>
          <p:cNvGrpSpPr/>
          <p:nvPr/>
        </p:nvGrpSpPr>
        <p:grpSpPr>
          <a:xfrm>
            <a:off x="326160" y="1747080"/>
            <a:ext cx="7497360" cy="3329280"/>
            <a:chOff x="326160" y="1381320"/>
            <a:chExt cx="7773480" cy="3695040"/>
          </a:xfrm>
        </p:grpSpPr>
        <p:sp>
          <p:nvSpPr>
            <p:cNvPr id="182" name="Rectangle 2"/>
            <p:cNvSpPr/>
            <p:nvPr/>
          </p:nvSpPr>
          <p:spPr>
            <a:xfrm>
              <a:off x="4446000" y="1381320"/>
              <a:ext cx="3653640" cy="3695040"/>
            </a:xfrm>
            <a:prstGeom prst="rect">
              <a:avLst/>
            </a:prstGeom>
            <a:solidFill>
              <a:schemeClr val="tx1"/>
            </a:solidFill>
            <a:ln w="9525">
              <a:solidFill>
                <a:srgbClr val="FFFFFF"/>
              </a:solidFill>
              <a:miter/>
            </a:ln>
          </p:spPr>
          <p:style>
            <a:lnRef idx="0">
              <a:scrgbClr r="0" g="0" b="0"/>
            </a:lnRef>
            <a:fillRef idx="0">
              <a:scrgbClr r="0" g="0" b="0"/>
            </a:fillRef>
            <a:effectRef idx="0">
              <a:scrgbClr r="0" g="0" b="0"/>
            </a:effectRef>
            <a:fontRef idx="minor"/>
          </p:style>
        </p:sp>
        <p:sp>
          <p:nvSpPr>
            <p:cNvPr id="183" name="Rectangle 3_1"/>
            <p:cNvSpPr/>
            <p:nvPr/>
          </p:nvSpPr>
          <p:spPr>
            <a:xfrm>
              <a:off x="354600" y="1381320"/>
              <a:ext cx="3653640" cy="3695040"/>
            </a:xfrm>
            <a:prstGeom prst="rect">
              <a:avLst/>
            </a:prstGeom>
            <a:solidFill>
              <a:schemeClr val="tx1"/>
            </a:solidFill>
            <a:ln w="9525">
              <a:solidFill>
                <a:srgbClr val="FFFFFF"/>
              </a:solidFill>
              <a:miter/>
            </a:ln>
          </p:spPr>
          <p:style>
            <a:lnRef idx="0">
              <a:scrgbClr r="0" g="0" b="0"/>
            </a:lnRef>
            <a:fillRef idx="0">
              <a:scrgbClr r="0" g="0" b="0"/>
            </a:fillRef>
            <a:effectRef idx="0">
              <a:scrgbClr r="0" g="0" b="0"/>
            </a:effectRef>
            <a:fontRef idx="minor"/>
          </p:style>
        </p:sp>
        <p:pic>
          <p:nvPicPr>
            <p:cNvPr id="184" name="Picture 4_2" descr="AULA3"/>
            <p:cNvPicPr/>
            <p:nvPr/>
          </p:nvPicPr>
          <p:blipFill>
            <a:blip r:embed="rId2"/>
            <a:srcRect l="22777" t="19662" r="25916" b="5057"/>
            <a:stretch/>
          </p:blipFill>
          <p:spPr>
            <a:xfrm>
              <a:off x="912240" y="1469160"/>
              <a:ext cx="3001320" cy="3530520"/>
            </a:xfrm>
            <a:prstGeom prst="rect">
              <a:avLst/>
            </a:prstGeom>
            <a:ln w="0">
              <a:noFill/>
            </a:ln>
          </p:spPr>
        </p:pic>
        <p:pic>
          <p:nvPicPr>
            <p:cNvPr id="185" name="Picture 5_2" descr="AULA4"/>
            <p:cNvPicPr/>
            <p:nvPr/>
          </p:nvPicPr>
          <p:blipFill>
            <a:blip r:embed="rId3"/>
            <a:srcRect l="21277" t="18758" r="24466" b="4255"/>
            <a:stretch/>
          </p:blipFill>
          <p:spPr>
            <a:xfrm>
              <a:off x="4528080" y="1416600"/>
              <a:ext cx="3124800" cy="3635640"/>
            </a:xfrm>
            <a:prstGeom prst="rect">
              <a:avLst/>
            </a:prstGeom>
            <a:ln w="0">
              <a:noFill/>
            </a:ln>
          </p:spPr>
        </p:pic>
        <p:sp>
          <p:nvSpPr>
            <p:cNvPr id="186" name="Freeform 6"/>
            <p:cNvSpPr/>
            <p:nvPr/>
          </p:nvSpPr>
          <p:spPr>
            <a:xfrm>
              <a:off x="1187640" y="2589120"/>
              <a:ext cx="1020600" cy="1166760"/>
            </a:xfrm>
            <a:custGeom>
              <a:avLst/>
              <a:gdLst/>
              <a:ahLst/>
              <a:cxnLst/>
              <a:rect l="l" t="t" r="r" b="b"/>
              <a:pathLst>
                <a:path w="800" h="1063">
                  <a:moveTo>
                    <a:pt x="612" y="0"/>
                  </a:moveTo>
                  <a:cubicBezTo>
                    <a:pt x="628" y="24"/>
                    <a:pt x="643" y="47"/>
                    <a:pt x="656" y="72"/>
                  </a:cubicBezTo>
                  <a:cubicBezTo>
                    <a:pt x="671" y="102"/>
                    <a:pt x="677" y="137"/>
                    <a:pt x="692" y="168"/>
                  </a:cubicBezTo>
                  <a:cubicBezTo>
                    <a:pt x="695" y="199"/>
                    <a:pt x="697" y="207"/>
                    <a:pt x="708" y="232"/>
                  </a:cubicBezTo>
                  <a:cubicBezTo>
                    <a:pt x="711" y="240"/>
                    <a:pt x="716" y="256"/>
                    <a:pt x="716" y="256"/>
                  </a:cubicBezTo>
                  <a:cubicBezTo>
                    <a:pt x="722" y="301"/>
                    <a:pt x="738" y="341"/>
                    <a:pt x="752" y="384"/>
                  </a:cubicBezTo>
                  <a:cubicBezTo>
                    <a:pt x="756" y="397"/>
                    <a:pt x="772" y="420"/>
                    <a:pt x="772" y="420"/>
                  </a:cubicBezTo>
                  <a:cubicBezTo>
                    <a:pt x="773" y="427"/>
                    <a:pt x="773" y="434"/>
                    <a:pt x="776" y="440"/>
                  </a:cubicBezTo>
                  <a:cubicBezTo>
                    <a:pt x="778" y="444"/>
                    <a:pt x="785" y="444"/>
                    <a:pt x="788" y="448"/>
                  </a:cubicBezTo>
                  <a:cubicBezTo>
                    <a:pt x="792" y="455"/>
                    <a:pt x="793" y="464"/>
                    <a:pt x="796" y="472"/>
                  </a:cubicBezTo>
                  <a:cubicBezTo>
                    <a:pt x="797" y="476"/>
                    <a:pt x="800" y="484"/>
                    <a:pt x="800" y="484"/>
                  </a:cubicBezTo>
                  <a:cubicBezTo>
                    <a:pt x="790" y="525"/>
                    <a:pt x="721" y="525"/>
                    <a:pt x="688" y="536"/>
                  </a:cubicBezTo>
                  <a:cubicBezTo>
                    <a:pt x="667" y="543"/>
                    <a:pt x="645" y="549"/>
                    <a:pt x="624" y="556"/>
                  </a:cubicBezTo>
                  <a:cubicBezTo>
                    <a:pt x="588" y="568"/>
                    <a:pt x="561" y="600"/>
                    <a:pt x="524" y="612"/>
                  </a:cubicBezTo>
                  <a:cubicBezTo>
                    <a:pt x="483" y="626"/>
                    <a:pt x="439" y="618"/>
                    <a:pt x="396" y="620"/>
                  </a:cubicBezTo>
                  <a:cubicBezTo>
                    <a:pt x="388" y="623"/>
                    <a:pt x="377" y="621"/>
                    <a:pt x="372" y="628"/>
                  </a:cubicBezTo>
                  <a:cubicBezTo>
                    <a:pt x="369" y="632"/>
                    <a:pt x="368" y="637"/>
                    <a:pt x="364" y="640"/>
                  </a:cubicBezTo>
                  <a:cubicBezTo>
                    <a:pt x="357" y="646"/>
                    <a:pt x="347" y="647"/>
                    <a:pt x="340" y="652"/>
                  </a:cubicBezTo>
                  <a:cubicBezTo>
                    <a:pt x="331" y="678"/>
                    <a:pt x="305" y="696"/>
                    <a:pt x="296" y="724"/>
                  </a:cubicBezTo>
                  <a:cubicBezTo>
                    <a:pt x="310" y="745"/>
                    <a:pt x="331" y="742"/>
                    <a:pt x="352" y="756"/>
                  </a:cubicBezTo>
                  <a:cubicBezTo>
                    <a:pt x="372" y="769"/>
                    <a:pt x="393" y="779"/>
                    <a:pt x="412" y="792"/>
                  </a:cubicBezTo>
                  <a:cubicBezTo>
                    <a:pt x="424" y="810"/>
                    <a:pt x="439" y="813"/>
                    <a:pt x="456" y="824"/>
                  </a:cubicBezTo>
                  <a:cubicBezTo>
                    <a:pt x="467" y="840"/>
                    <a:pt x="471" y="857"/>
                    <a:pt x="476" y="876"/>
                  </a:cubicBezTo>
                  <a:cubicBezTo>
                    <a:pt x="477" y="891"/>
                    <a:pt x="480" y="905"/>
                    <a:pt x="480" y="920"/>
                  </a:cubicBezTo>
                  <a:cubicBezTo>
                    <a:pt x="480" y="945"/>
                    <a:pt x="483" y="944"/>
                    <a:pt x="472" y="944"/>
                  </a:cubicBezTo>
                  <a:cubicBezTo>
                    <a:pt x="44" y="952"/>
                    <a:pt x="0" y="1063"/>
                    <a:pt x="72" y="848"/>
                  </a:cubicBezTo>
                  <a:cubicBezTo>
                    <a:pt x="76" y="819"/>
                    <a:pt x="90" y="793"/>
                    <a:pt x="116" y="776"/>
                  </a:cubicBezTo>
                  <a:cubicBezTo>
                    <a:pt x="127" y="744"/>
                    <a:pt x="111" y="781"/>
                    <a:pt x="132" y="760"/>
                  </a:cubicBezTo>
                  <a:cubicBezTo>
                    <a:pt x="135" y="757"/>
                    <a:pt x="133" y="751"/>
                    <a:pt x="136" y="748"/>
                  </a:cubicBezTo>
                  <a:cubicBezTo>
                    <a:pt x="139" y="744"/>
                    <a:pt x="144" y="743"/>
                    <a:pt x="148" y="740"/>
                  </a:cubicBezTo>
                  <a:cubicBezTo>
                    <a:pt x="171" y="706"/>
                    <a:pt x="140" y="746"/>
                    <a:pt x="168" y="724"/>
                  </a:cubicBezTo>
                  <a:cubicBezTo>
                    <a:pt x="172" y="721"/>
                    <a:pt x="172" y="715"/>
                    <a:pt x="176" y="712"/>
                  </a:cubicBezTo>
                  <a:cubicBezTo>
                    <a:pt x="183" y="706"/>
                    <a:pt x="200" y="696"/>
                    <a:pt x="200" y="696"/>
                  </a:cubicBezTo>
                  <a:cubicBezTo>
                    <a:pt x="218" y="668"/>
                    <a:pt x="207" y="675"/>
                    <a:pt x="228" y="668"/>
                  </a:cubicBezTo>
                  <a:cubicBezTo>
                    <a:pt x="234" y="649"/>
                    <a:pt x="262" y="640"/>
                    <a:pt x="280" y="628"/>
                  </a:cubicBezTo>
                  <a:cubicBezTo>
                    <a:pt x="288" y="623"/>
                    <a:pt x="304" y="612"/>
                    <a:pt x="304" y="612"/>
                  </a:cubicBezTo>
                  <a:cubicBezTo>
                    <a:pt x="320" y="589"/>
                    <a:pt x="349" y="579"/>
                    <a:pt x="376" y="572"/>
                  </a:cubicBezTo>
                  <a:cubicBezTo>
                    <a:pt x="387" y="539"/>
                    <a:pt x="401" y="508"/>
                    <a:pt x="412" y="476"/>
                  </a:cubicBezTo>
                  <a:cubicBezTo>
                    <a:pt x="427" y="432"/>
                    <a:pt x="439" y="385"/>
                    <a:pt x="472" y="352"/>
                  </a:cubicBezTo>
                  <a:cubicBezTo>
                    <a:pt x="477" y="336"/>
                    <a:pt x="482" y="329"/>
                    <a:pt x="496" y="320"/>
                  </a:cubicBezTo>
                  <a:cubicBezTo>
                    <a:pt x="515" y="292"/>
                    <a:pt x="504" y="301"/>
                    <a:pt x="524" y="288"/>
                  </a:cubicBezTo>
                  <a:cubicBezTo>
                    <a:pt x="533" y="274"/>
                    <a:pt x="548" y="257"/>
                    <a:pt x="564" y="252"/>
                  </a:cubicBezTo>
                  <a:cubicBezTo>
                    <a:pt x="568" y="239"/>
                    <a:pt x="576" y="229"/>
                    <a:pt x="580" y="216"/>
                  </a:cubicBezTo>
                  <a:cubicBezTo>
                    <a:pt x="577" y="208"/>
                    <a:pt x="575" y="200"/>
                    <a:pt x="572" y="192"/>
                  </a:cubicBezTo>
                  <a:cubicBezTo>
                    <a:pt x="571" y="188"/>
                    <a:pt x="568" y="180"/>
                    <a:pt x="568" y="180"/>
                  </a:cubicBezTo>
                  <a:cubicBezTo>
                    <a:pt x="567" y="153"/>
                    <a:pt x="567" y="127"/>
                    <a:pt x="564" y="100"/>
                  </a:cubicBezTo>
                  <a:cubicBezTo>
                    <a:pt x="563" y="92"/>
                    <a:pt x="556" y="76"/>
                    <a:pt x="556" y="76"/>
                  </a:cubicBezTo>
                  <a:cubicBezTo>
                    <a:pt x="561" y="54"/>
                    <a:pt x="565" y="41"/>
                    <a:pt x="584" y="28"/>
                  </a:cubicBezTo>
                  <a:cubicBezTo>
                    <a:pt x="594" y="14"/>
                    <a:pt x="602" y="14"/>
                    <a:pt x="612" y="0"/>
                  </a:cubicBezTo>
                  <a:close/>
                </a:path>
              </a:pathLst>
            </a:custGeom>
            <a:noFill/>
            <a:ln w="28575">
              <a:solidFill>
                <a:srgbClr val="FFCC99"/>
              </a:solidFill>
              <a:round/>
            </a:ln>
          </p:spPr>
          <p:style>
            <a:lnRef idx="0">
              <a:scrgbClr r="0" g="0" b="0"/>
            </a:lnRef>
            <a:fillRef idx="0">
              <a:scrgbClr r="0" g="0" b="0"/>
            </a:fillRef>
            <a:effectRef idx="0">
              <a:scrgbClr r="0" g="0" b="0"/>
            </a:effectRef>
            <a:fontRef idx="minor"/>
          </p:style>
        </p:sp>
        <p:sp>
          <p:nvSpPr>
            <p:cNvPr id="187" name="Freeform 7"/>
            <p:cNvSpPr/>
            <p:nvPr/>
          </p:nvSpPr>
          <p:spPr>
            <a:xfrm>
              <a:off x="2591640" y="2766960"/>
              <a:ext cx="786240" cy="849240"/>
            </a:xfrm>
            <a:custGeom>
              <a:avLst/>
              <a:gdLst/>
              <a:ahLst/>
              <a:cxnLst/>
              <a:rect l="l" t="t" r="r" b="b"/>
              <a:pathLst>
                <a:path w="616" h="774">
                  <a:moveTo>
                    <a:pt x="172" y="18"/>
                  </a:moveTo>
                  <a:cubicBezTo>
                    <a:pt x="267" y="22"/>
                    <a:pt x="268" y="0"/>
                    <a:pt x="252" y="66"/>
                  </a:cubicBezTo>
                  <a:cubicBezTo>
                    <a:pt x="253" y="98"/>
                    <a:pt x="248" y="131"/>
                    <a:pt x="256" y="162"/>
                  </a:cubicBezTo>
                  <a:cubicBezTo>
                    <a:pt x="259" y="176"/>
                    <a:pt x="292" y="186"/>
                    <a:pt x="292" y="186"/>
                  </a:cubicBezTo>
                  <a:cubicBezTo>
                    <a:pt x="322" y="230"/>
                    <a:pt x="388" y="238"/>
                    <a:pt x="436" y="250"/>
                  </a:cubicBezTo>
                  <a:cubicBezTo>
                    <a:pt x="458" y="265"/>
                    <a:pt x="457" y="296"/>
                    <a:pt x="472" y="318"/>
                  </a:cubicBezTo>
                  <a:cubicBezTo>
                    <a:pt x="473" y="322"/>
                    <a:pt x="477" y="341"/>
                    <a:pt x="480" y="346"/>
                  </a:cubicBezTo>
                  <a:cubicBezTo>
                    <a:pt x="485" y="354"/>
                    <a:pt x="496" y="370"/>
                    <a:pt x="496" y="370"/>
                  </a:cubicBezTo>
                  <a:cubicBezTo>
                    <a:pt x="506" y="409"/>
                    <a:pt x="513" y="440"/>
                    <a:pt x="536" y="474"/>
                  </a:cubicBezTo>
                  <a:cubicBezTo>
                    <a:pt x="541" y="481"/>
                    <a:pt x="553" y="481"/>
                    <a:pt x="560" y="486"/>
                  </a:cubicBezTo>
                  <a:cubicBezTo>
                    <a:pt x="571" y="503"/>
                    <a:pt x="581" y="521"/>
                    <a:pt x="592" y="538"/>
                  </a:cubicBezTo>
                  <a:cubicBezTo>
                    <a:pt x="605" y="557"/>
                    <a:pt x="601" y="587"/>
                    <a:pt x="616" y="610"/>
                  </a:cubicBezTo>
                  <a:cubicBezTo>
                    <a:pt x="614" y="641"/>
                    <a:pt x="611" y="697"/>
                    <a:pt x="608" y="730"/>
                  </a:cubicBezTo>
                  <a:cubicBezTo>
                    <a:pt x="607" y="742"/>
                    <a:pt x="600" y="761"/>
                    <a:pt x="600" y="774"/>
                  </a:cubicBezTo>
                  <a:cubicBezTo>
                    <a:pt x="495" y="770"/>
                    <a:pt x="389" y="770"/>
                    <a:pt x="284" y="762"/>
                  </a:cubicBezTo>
                  <a:cubicBezTo>
                    <a:pt x="274" y="761"/>
                    <a:pt x="283" y="739"/>
                    <a:pt x="284" y="738"/>
                  </a:cubicBezTo>
                  <a:cubicBezTo>
                    <a:pt x="291" y="731"/>
                    <a:pt x="300" y="727"/>
                    <a:pt x="308" y="722"/>
                  </a:cubicBezTo>
                  <a:cubicBezTo>
                    <a:pt x="359" y="688"/>
                    <a:pt x="436" y="694"/>
                    <a:pt x="484" y="662"/>
                  </a:cubicBezTo>
                  <a:cubicBezTo>
                    <a:pt x="494" y="647"/>
                    <a:pt x="500" y="635"/>
                    <a:pt x="504" y="618"/>
                  </a:cubicBezTo>
                  <a:cubicBezTo>
                    <a:pt x="500" y="567"/>
                    <a:pt x="492" y="533"/>
                    <a:pt x="460" y="494"/>
                  </a:cubicBezTo>
                  <a:cubicBezTo>
                    <a:pt x="449" y="480"/>
                    <a:pt x="429" y="464"/>
                    <a:pt x="412" y="458"/>
                  </a:cubicBezTo>
                  <a:cubicBezTo>
                    <a:pt x="404" y="455"/>
                    <a:pt x="388" y="450"/>
                    <a:pt x="388" y="450"/>
                  </a:cubicBezTo>
                  <a:cubicBezTo>
                    <a:pt x="371" y="451"/>
                    <a:pt x="353" y="451"/>
                    <a:pt x="336" y="454"/>
                  </a:cubicBezTo>
                  <a:cubicBezTo>
                    <a:pt x="324" y="456"/>
                    <a:pt x="300" y="466"/>
                    <a:pt x="300" y="466"/>
                  </a:cubicBezTo>
                  <a:cubicBezTo>
                    <a:pt x="285" y="463"/>
                    <a:pt x="270" y="463"/>
                    <a:pt x="256" y="458"/>
                  </a:cubicBezTo>
                  <a:cubicBezTo>
                    <a:pt x="244" y="454"/>
                    <a:pt x="244" y="441"/>
                    <a:pt x="236" y="434"/>
                  </a:cubicBezTo>
                  <a:cubicBezTo>
                    <a:pt x="220" y="420"/>
                    <a:pt x="161" y="377"/>
                    <a:pt x="140" y="370"/>
                  </a:cubicBezTo>
                  <a:cubicBezTo>
                    <a:pt x="92" y="354"/>
                    <a:pt x="51" y="332"/>
                    <a:pt x="0" y="326"/>
                  </a:cubicBezTo>
                  <a:cubicBezTo>
                    <a:pt x="1" y="317"/>
                    <a:pt x="0" y="307"/>
                    <a:pt x="4" y="298"/>
                  </a:cubicBezTo>
                  <a:cubicBezTo>
                    <a:pt x="6" y="294"/>
                    <a:pt x="13" y="293"/>
                    <a:pt x="16" y="290"/>
                  </a:cubicBezTo>
                  <a:cubicBezTo>
                    <a:pt x="31" y="275"/>
                    <a:pt x="29" y="259"/>
                    <a:pt x="48" y="246"/>
                  </a:cubicBezTo>
                  <a:cubicBezTo>
                    <a:pt x="53" y="238"/>
                    <a:pt x="59" y="230"/>
                    <a:pt x="64" y="222"/>
                  </a:cubicBezTo>
                  <a:cubicBezTo>
                    <a:pt x="69" y="214"/>
                    <a:pt x="88" y="206"/>
                    <a:pt x="88" y="206"/>
                  </a:cubicBezTo>
                  <a:cubicBezTo>
                    <a:pt x="103" y="183"/>
                    <a:pt x="135" y="171"/>
                    <a:pt x="156" y="150"/>
                  </a:cubicBezTo>
                  <a:cubicBezTo>
                    <a:pt x="169" y="111"/>
                    <a:pt x="167" y="60"/>
                    <a:pt x="172" y="18"/>
                  </a:cubicBezTo>
                  <a:close/>
                </a:path>
              </a:pathLst>
            </a:custGeom>
            <a:noFill/>
            <a:ln w="28575">
              <a:solidFill>
                <a:srgbClr val="FFCC99"/>
              </a:solidFill>
              <a:round/>
            </a:ln>
          </p:spPr>
          <p:style>
            <a:lnRef idx="0">
              <a:scrgbClr r="0" g="0" b="0"/>
            </a:lnRef>
            <a:fillRef idx="0">
              <a:scrgbClr r="0" g="0" b="0"/>
            </a:fillRef>
            <a:effectRef idx="0">
              <a:scrgbClr r="0" g="0" b="0"/>
            </a:effectRef>
            <a:fontRef idx="minor"/>
          </p:style>
        </p:sp>
        <p:sp>
          <p:nvSpPr>
            <p:cNvPr id="188" name="Freeform 8"/>
            <p:cNvSpPr/>
            <p:nvPr/>
          </p:nvSpPr>
          <p:spPr>
            <a:xfrm>
              <a:off x="1946520" y="1733760"/>
              <a:ext cx="1033560" cy="885600"/>
            </a:xfrm>
            <a:custGeom>
              <a:avLst/>
              <a:gdLst/>
              <a:ahLst/>
              <a:cxnLst/>
              <a:rect l="l" t="t" r="r" b="b"/>
              <a:pathLst>
                <a:path w="809" h="807">
                  <a:moveTo>
                    <a:pt x="281" y="11"/>
                  </a:moveTo>
                  <a:cubicBezTo>
                    <a:pt x="325" y="14"/>
                    <a:pt x="369" y="15"/>
                    <a:pt x="413" y="19"/>
                  </a:cubicBezTo>
                  <a:cubicBezTo>
                    <a:pt x="438" y="21"/>
                    <a:pt x="465" y="35"/>
                    <a:pt x="489" y="43"/>
                  </a:cubicBezTo>
                  <a:cubicBezTo>
                    <a:pt x="510" y="50"/>
                    <a:pt x="530" y="49"/>
                    <a:pt x="553" y="51"/>
                  </a:cubicBezTo>
                  <a:cubicBezTo>
                    <a:pt x="564" y="54"/>
                    <a:pt x="574" y="56"/>
                    <a:pt x="585" y="59"/>
                  </a:cubicBezTo>
                  <a:cubicBezTo>
                    <a:pt x="590" y="60"/>
                    <a:pt x="601" y="63"/>
                    <a:pt x="601" y="63"/>
                  </a:cubicBezTo>
                  <a:cubicBezTo>
                    <a:pt x="621" y="77"/>
                    <a:pt x="644" y="83"/>
                    <a:pt x="665" y="95"/>
                  </a:cubicBezTo>
                  <a:cubicBezTo>
                    <a:pt x="682" y="105"/>
                    <a:pt x="707" y="125"/>
                    <a:pt x="725" y="131"/>
                  </a:cubicBezTo>
                  <a:cubicBezTo>
                    <a:pt x="744" y="137"/>
                    <a:pt x="757" y="141"/>
                    <a:pt x="773" y="151"/>
                  </a:cubicBezTo>
                  <a:cubicBezTo>
                    <a:pt x="776" y="155"/>
                    <a:pt x="777" y="160"/>
                    <a:pt x="781" y="163"/>
                  </a:cubicBezTo>
                  <a:cubicBezTo>
                    <a:pt x="784" y="166"/>
                    <a:pt x="790" y="164"/>
                    <a:pt x="793" y="167"/>
                  </a:cubicBezTo>
                  <a:cubicBezTo>
                    <a:pt x="799" y="173"/>
                    <a:pt x="806" y="194"/>
                    <a:pt x="809" y="203"/>
                  </a:cubicBezTo>
                  <a:cubicBezTo>
                    <a:pt x="807" y="271"/>
                    <a:pt x="804" y="329"/>
                    <a:pt x="793" y="395"/>
                  </a:cubicBezTo>
                  <a:cubicBezTo>
                    <a:pt x="785" y="445"/>
                    <a:pt x="735" y="497"/>
                    <a:pt x="701" y="531"/>
                  </a:cubicBezTo>
                  <a:cubicBezTo>
                    <a:pt x="691" y="561"/>
                    <a:pt x="706" y="525"/>
                    <a:pt x="685" y="551"/>
                  </a:cubicBezTo>
                  <a:cubicBezTo>
                    <a:pt x="676" y="563"/>
                    <a:pt x="662" y="597"/>
                    <a:pt x="657" y="607"/>
                  </a:cubicBezTo>
                  <a:cubicBezTo>
                    <a:pt x="647" y="627"/>
                    <a:pt x="623" y="635"/>
                    <a:pt x="609" y="651"/>
                  </a:cubicBezTo>
                  <a:cubicBezTo>
                    <a:pt x="600" y="662"/>
                    <a:pt x="592" y="678"/>
                    <a:pt x="581" y="687"/>
                  </a:cubicBezTo>
                  <a:cubicBezTo>
                    <a:pt x="574" y="693"/>
                    <a:pt x="557" y="703"/>
                    <a:pt x="557" y="703"/>
                  </a:cubicBezTo>
                  <a:cubicBezTo>
                    <a:pt x="542" y="725"/>
                    <a:pt x="520" y="731"/>
                    <a:pt x="501" y="747"/>
                  </a:cubicBezTo>
                  <a:cubicBezTo>
                    <a:pt x="488" y="758"/>
                    <a:pt x="482" y="765"/>
                    <a:pt x="465" y="771"/>
                  </a:cubicBezTo>
                  <a:cubicBezTo>
                    <a:pt x="462" y="775"/>
                    <a:pt x="461" y="780"/>
                    <a:pt x="457" y="783"/>
                  </a:cubicBezTo>
                  <a:cubicBezTo>
                    <a:pt x="454" y="786"/>
                    <a:pt x="448" y="784"/>
                    <a:pt x="445" y="787"/>
                  </a:cubicBezTo>
                  <a:cubicBezTo>
                    <a:pt x="442" y="790"/>
                    <a:pt x="444" y="796"/>
                    <a:pt x="441" y="799"/>
                  </a:cubicBezTo>
                  <a:cubicBezTo>
                    <a:pt x="433" y="807"/>
                    <a:pt x="420" y="805"/>
                    <a:pt x="409" y="807"/>
                  </a:cubicBezTo>
                  <a:cubicBezTo>
                    <a:pt x="350" y="804"/>
                    <a:pt x="292" y="802"/>
                    <a:pt x="233" y="799"/>
                  </a:cubicBezTo>
                  <a:cubicBezTo>
                    <a:pt x="204" y="798"/>
                    <a:pt x="172" y="776"/>
                    <a:pt x="145" y="767"/>
                  </a:cubicBezTo>
                  <a:cubicBezTo>
                    <a:pt x="121" y="759"/>
                    <a:pt x="94" y="758"/>
                    <a:pt x="69" y="751"/>
                  </a:cubicBezTo>
                  <a:cubicBezTo>
                    <a:pt x="69" y="751"/>
                    <a:pt x="39" y="741"/>
                    <a:pt x="33" y="739"/>
                  </a:cubicBezTo>
                  <a:cubicBezTo>
                    <a:pt x="29" y="738"/>
                    <a:pt x="21" y="735"/>
                    <a:pt x="21" y="735"/>
                  </a:cubicBezTo>
                  <a:cubicBezTo>
                    <a:pt x="0" y="703"/>
                    <a:pt x="9" y="721"/>
                    <a:pt x="9" y="647"/>
                  </a:cubicBezTo>
                  <a:cubicBezTo>
                    <a:pt x="9" y="551"/>
                    <a:pt x="12" y="455"/>
                    <a:pt x="13" y="359"/>
                  </a:cubicBezTo>
                  <a:cubicBezTo>
                    <a:pt x="7" y="293"/>
                    <a:pt x="13" y="307"/>
                    <a:pt x="45" y="259"/>
                  </a:cubicBezTo>
                  <a:cubicBezTo>
                    <a:pt x="51" y="236"/>
                    <a:pt x="64" y="216"/>
                    <a:pt x="73" y="195"/>
                  </a:cubicBezTo>
                  <a:cubicBezTo>
                    <a:pt x="84" y="171"/>
                    <a:pt x="94" y="130"/>
                    <a:pt x="113" y="111"/>
                  </a:cubicBezTo>
                  <a:cubicBezTo>
                    <a:pt x="132" y="92"/>
                    <a:pt x="160" y="75"/>
                    <a:pt x="181" y="59"/>
                  </a:cubicBezTo>
                  <a:cubicBezTo>
                    <a:pt x="201" y="44"/>
                    <a:pt x="223" y="34"/>
                    <a:pt x="245" y="23"/>
                  </a:cubicBezTo>
                  <a:cubicBezTo>
                    <a:pt x="250" y="21"/>
                    <a:pt x="292" y="0"/>
                    <a:pt x="281" y="11"/>
                  </a:cubicBezTo>
                  <a:close/>
                </a:path>
              </a:pathLst>
            </a:custGeom>
            <a:noFill/>
            <a:ln w="28575">
              <a:solidFill>
                <a:srgbClr val="FF3300"/>
              </a:solidFill>
              <a:round/>
            </a:ln>
          </p:spPr>
          <p:style>
            <a:lnRef idx="0">
              <a:scrgbClr r="0" g="0" b="0"/>
            </a:lnRef>
            <a:fillRef idx="0">
              <a:scrgbClr r="0" g="0" b="0"/>
            </a:fillRef>
            <a:effectRef idx="0">
              <a:scrgbClr r="0" g="0" b="0"/>
            </a:effectRef>
            <a:fontRef idx="minor"/>
          </p:style>
        </p:sp>
        <p:sp>
          <p:nvSpPr>
            <p:cNvPr id="189" name="Freeform 9"/>
            <p:cNvSpPr/>
            <p:nvPr/>
          </p:nvSpPr>
          <p:spPr>
            <a:xfrm>
              <a:off x="4803840" y="2589120"/>
              <a:ext cx="1020600" cy="1166760"/>
            </a:xfrm>
            <a:custGeom>
              <a:avLst/>
              <a:gdLst/>
              <a:ahLst/>
              <a:cxnLst/>
              <a:rect l="l" t="t" r="r" b="b"/>
              <a:pathLst>
                <a:path w="800" h="1063">
                  <a:moveTo>
                    <a:pt x="612" y="0"/>
                  </a:moveTo>
                  <a:cubicBezTo>
                    <a:pt x="628" y="24"/>
                    <a:pt x="643" y="47"/>
                    <a:pt x="656" y="72"/>
                  </a:cubicBezTo>
                  <a:cubicBezTo>
                    <a:pt x="671" y="102"/>
                    <a:pt x="677" y="137"/>
                    <a:pt x="692" y="168"/>
                  </a:cubicBezTo>
                  <a:cubicBezTo>
                    <a:pt x="695" y="199"/>
                    <a:pt x="697" y="207"/>
                    <a:pt x="708" y="232"/>
                  </a:cubicBezTo>
                  <a:cubicBezTo>
                    <a:pt x="711" y="240"/>
                    <a:pt x="716" y="256"/>
                    <a:pt x="716" y="256"/>
                  </a:cubicBezTo>
                  <a:cubicBezTo>
                    <a:pt x="722" y="301"/>
                    <a:pt x="738" y="341"/>
                    <a:pt x="752" y="384"/>
                  </a:cubicBezTo>
                  <a:cubicBezTo>
                    <a:pt x="756" y="397"/>
                    <a:pt x="772" y="420"/>
                    <a:pt x="772" y="420"/>
                  </a:cubicBezTo>
                  <a:cubicBezTo>
                    <a:pt x="773" y="427"/>
                    <a:pt x="773" y="434"/>
                    <a:pt x="776" y="440"/>
                  </a:cubicBezTo>
                  <a:cubicBezTo>
                    <a:pt x="778" y="444"/>
                    <a:pt x="785" y="444"/>
                    <a:pt x="788" y="448"/>
                  </a:cubicBezTo>
                  <a:cubicBezTo>
                    <a:pt x="792" y="455"/>
                    <a:pt x="793" y="464"/>
                    <a:pt x="796" y="472"/>
                  </a:cubicBezTo>
                  <a:cubicBezTo>
                    <a:pt x="797" y="476"/>
                    <a:pt x="800" y="484"/>
                    <a:pt x="800" y="484"/>
                  </a:cubicBezTo>
                  <a:cubicBezTo>
                    <a:pt x="790" y="525"/>
                    <a:pt x="721" y="525"/>
                    <a:pt x="688" y="536"/>
                  </a:cubicBezTo>
                  <a:cubicBezTo>
                    <a:pt x="667" y="543"/>
                    <a:pt x="645" y="549"/>
                    <a:pt x="624" y="556"/>
                  </a:cubicBezTo>
                  <a:cubicBezTo>
                    <a:pt x="588" y="568"/>
                    <a:pt x="561" y="600"/>
                    <a:pt x="524" y="612"/>
                  </a:cubicBezTo>
                  <a:cubicBezTo>
                    <a:pt x="483" y="626"/>
                    <a:pt x="439" y="618"/>
                    <a:pt x="396" y="620"/>
                  </a:cubicBezTo>
                  <a:cubicBezTo>
                    <a:pt x="388" y="623"/>
                    <a:pt x="377" y="621"/>
                    <a:pt x="372" y="628"/>
                  </a:cubicBezTo>
                  <a:cubicBezTo>
                    <a:pt x="369" y="632"/>
                    <a:pt x="368" y="637"/>
                    <a:pt x="364" y="640"/>
                  </a:cubicBezTo>
                  <a:cubicBezTo>
                    <a:pt x="357" y="646"/>
                    <a:pt x="347" y="647"/>
                    <a:pt x="340" y="652"/>
                  </a:cubicBezTo>
                  <a:cubicBezTo>
                    <a:pt x="331" y="678"/>
                    <a:pt x="305" y="696"/>
                    <a:pt x="296" y="724"/>
                  </a:cubicBezTo>
                  <a:cubicBezTo>
                    <a:pt x="310" y="745"/>
                    <a:pt x="331" y="742"/>
                    <a:pt x="352" y="756"/>
                  </a:cubicBezTo>
                  <a:cubicBezTo>
                    <a:pt x="372" y="769"/>
                    <a:pt x="393" y="779"/>
                    <a:pt x="412" y="792"/>
                  </a:cubicBezTo>
                  <a:cubicBezTo>
                    <a:pt x="424" y="810"/>
                    <a:pt x="439" y="813"/>
                    <a:pt x="456" y="824"/>
                  </a:cubicBezTo>
                  <a:cubicBezTo>
                    <a:pt x="467" y="840"/>
                    <a:pt x="471" y="857"/>
                    <a:pt x="476" y="876"/>
                  </a:cubicBezTo>
                  <a:cubicBezTo>
                    <a:pt x="477" y="891"/>
                    <a:pt x="480" y="905"/>
                    <a:pt x="480" y="920"/>
                  </a:cubicBezTo>
                  <a:cubicBezTo>
                    <a:pt x="480" y="945"/>
                    <a:pt x="483" y="944"/>
                    <a:pt x="472" y="944"/>
                  </a:cubicBezTo>
                  <a:cubicBezTo>
                    <a:pt x="44" y="952"/>
                    <a:pt x="0" y="1063"/>
                    <a:pt x="72" y="848"/>
                  </a:cubicBezTo>
                  <a:cubicBezTo>
                    <a:pt x="76" y="819"/>
                    <a:pt x="90" y="793"/>
                    <a:pt x="116" y="776"/>
                  </a:cubicBezTo>
                  <a:cubicBezTo>
                    <a:pt x="127" y="744"/>
                    <a:pt x="111" y="781"/>
                    <a:pt x="132" y="760"/>
                  </a:cubicBezTo>
                  <a:cubicBezTo>
                    <a:pt x="135" y="757"/>
                    <a:pt x="133" y="751"/>
                    <a:pt x="136" y="748"/>
                  </a:cubicBezTo>
                  <a:cubicBezTo>
                    <a:pt x="139" y="744"/>
                    <a:pt x="144" y="743"/>
                    <a:pt x="148" y="740"/>
                  </a:cubicBezTo>
                  <a:cubicBezTo>
                    <a:pt x="171" y="706"/>
                    <a:pt x="140" y="746"/>
                    <a:pt x="168" y="724"/>
                  </a:cubicBezTo>
                  <a:cubicBezTo>
                    <a:pt x="172" y="721"/>
                    <a:pt x="172" y="715"/>
                    <a:pt x="176" y="712"/>
                  </a:cubicBezTo>
                  <a:cubicBezTo>
                    <a:pt x="183" y="706"/>
                    <a:pt x="200" y="696"/>
                    <a:pt x="200" y="696"/>
                  </a:cubicBezTo>
                  <a:cubicBezTo>
                    <a:pt x="218" y="668"/>
                    <a:pt x="207" y="675"/>
                    <a:pt x="228" y="668"/>
                  </a:cubicBezTo>
                  <a:cubicBezTo>
                    <a:pt x="234" y="649"/>
                    <a:pt x="262" y="640"/>
                    <a:pt x="280" y="628"/>
                  </a:cubicBezTo>
                  <a:cubicBezTo>
                    <a:pt x="288" y="623"/>
                    <a:pt x="304" y="612"/>
                    <a:pt x="304" y="612"/>
                  </a:cubicBezTo>
                  <a:cubicBezTo>
                    <a:pt x="320" y="589"/>
                    <a:pt x="349" y="579"/>
                    <a:pt x="376" y="572"/>
                  </a:cubicBezTo>
                  <a:cubicBezTo>
                    <a:pt x="387" y="539"/>
                    <a:pt x="401" y="508"/>
                    <a:pt x="412" y="476"/>
                  </a:cubicBezTo>
                  <a:cubicBezTo>
                    <a:pt x="427" y="432"/>
                    <a:pt x="439" y="385"/>
                    <a:pt x="472" y="352"/>
                  </a:cubicBezTo>
                  <a:cubicBezTo>
                    <a:pt x="477" y="336"/>
                    <a:pt x="482" y="329"/>
                    <a:pt x="496" y="320"/>
                  </a:cubicBezTo>
                  <a:cubicBezTo>
                    <a:pt x="515" y="292"/>
                    <a:pt x="504" y="301"/>
                    <a:pt x="524" y="288"/>
                  </a:cubicBezTo>
                  <a:cubicBezTo>
                    <a:pt x="533" y="274"/>
                    <a:pt x="548" y="257"/>
                    <a:pt x="564" y="252"/>
                  </a:cubicBezTo>
                  <a:cubicBezTo>
                    <a:pt x="568" y="239"/>
                    <a:pt x="576" y="229"/>
                    <a:pt x="580" y="216"/>
                  </a:cubicBezTo>
                  <a:cubicBezTo>
                    <a:pt x="577" y="208"/>
                    <a:pt x="575" y="200"/>
                    <a:pt x="572" y="192"/>
                  </a:cubicBezTo>
                  <a:cubicBezTo>
                    <a:pt x="571" y="188"/>
                    <a:pt x="568" y="180"/>
                    <a:pt x="568" y="180"/>
                  </a:cubicBezTo>
                  <a:cubicBezTo>
                    <a:pt x="567" y="153"/>
                    <a:pt x="567" y="127"/>
                    <a:pt x="564" y="100"/>
                  </a:cubicBezTo>
                  <a:cubicBezTo>
                    <a:pt x="563" y="92"/>
                    <a:pt x="556" y="76"/>
                    <a:pt x="556" y="76"/>
                  </a:cubicBezTo>
                  <a:cubicBezTo>
                    <a:pt x="561" y="54"/>
                    <a:pt x="565" y="41"/>
                    <a:pt x="584" y="28"/>
                  </a:cubicBezTo>
                  <a:cubicBezTo>
                    <a:pt x="594" y="14"/>
                    <a:pt x="602" y="14"/>
                    <a:pt x="612" y="0"/>
                  </a:cubicBezTo>
                  <a:close/>
                </a:path>
              </a:pathLst>
            </a:custGeom>
            <a:noFill/>
            <a:ln w="28575">
              <a:solidFill>
                <a:srgbClr val="FFCC99"/>
              </a:solidFill>
              <a:round/>
            </a:ln>
          </p:spPr>
          <p:style>
            <a:lnRef idx="0">
              <a:scrgbClr r="0" g="0" b="0"/>
            </a:lnRef>
            <a:fillRef idx="0">
              <a:scrgbClr r="0" g="0" b="0"/>
            </a:fillRef>
            <a:effectRef idx="0">
              <a:scrgbClr r="0" g="0" b="0"/>
            </a:effectRef>
            <a:fontRef idx="minor"/>
          </p:style>
        </p:sp>
        <p:sp>
          <p:nvSpPr>
            <p:cNvPr id="190" name="Freeform 10"/>
            <p:cNvSpPr/>
            <p:nvPr/>
          </p:nvSpPr>
          <p:spPr>
            <a:xfrm>
              <a:off x="6208200" y="2766960"/>
              <a:ext cx="785160" cy="849240"/>
            </a:xfrm>
            <a:custGeom>
              <a:avLst/>
              <a:gdLst/>
              <a:ahLst/>
              <a:cxnLst/>
              <a:rect l="l" t="t" r="r" b="b"/>
              <a:pathLst>
                <a:path w="616" h="774">
                  <a:moveTo>
                    <a:pt x="172" y="18"/>
                  </a:moveTo>
                  <a:cubicBezTo>
                    <a:pt x="267" y="22"/>
                    <a:pt x="268" y="0"/>
                    <a:pt x="252" y="66"/>
                  </a:cubicBezTo>
                  <a:cubicBezTo>
                    <a:pt x="253" y="98"/>
                    <a:pt x="248" y="131"/>
                    <a:pt x="256" y="162"/>
                  </a:cubicBezTo>
                  <a:cubicBezTo>
                    <a:pt x="259" y="176"/>
                    <a:pt x="292" y="186"/>
                    <a:pt x="292" y="186"/>
                  </a:cubicBezTo>
                  <a:cubicBezTo>
                    <a:pt x="322" y="230"/>
                    <a:pt x="388" y="238"/>
                    <a:pt x="436" y="250"/>
                  </a:cubicBezTo>
                  <a:cubicBezTo>
                    <a:pt x="458" y="265"/>
                    <a:pt x="457" y="296"/>
                    <a:pt x="472" y="318"/>
                  </a:cubicBezTo>
                  <a:cubicBezTo>
                    <a:pt x="473" y="322"/>
                    <a:pt x="477" y="341"/>
                    <a:pt x="480" y="346"/>
                  </a:cubicBezTo>
                  <a:cubicBezTo>
                    <a:pt x="485" y="354"/>
                    <a:pt x="496" y="370"/>
                    <a:pt x="496" y="370"/>
                  </a:cubicBezTo>
                  <a:cubicBezTo>
                    <a:pt x="506" y="409"/>
                    <a:pt x="513" y="440"/>
                    <a:pt x="536" y="474"/>
                  </a:cubicBezTo>
                  <a:cubicBezTo>
                    <a:pt x="541" y="481"/>
                    <a:pt x="553" y="481"/>
                    <a:pt x="560" y="486"/>
                  </a:cubicBezTo>
                  <a:cubicBezTo>
                    <a:pt x="571" y="503"/>
                    <a:pt x="581" y="521"/>
                    <a:pt x="592" y="538"/>
                  </a:cubicBezTo>
                  <a:cubicBezTo>
                    <a:pt x="605" y="557"/>
                    <a:pt x="601" y="587"/>
                    <a:pt x="616" y="610"/>
                  </a:cubicBezTo>
                  <a:cubicBezTo>
                    <a:pt x="614" y="641"/>
                    <a:pt x="611" y="697"/>
                    <a:pt x="608" y="730"/>
                  </a:cubicBezTo>
                  <a:cubicBezTo>
                    <a:pt x="607" y="742"/>
                    <a:pt x="600" y="761"/>
                    <a:pt x="600" y="774"/>
                  </a:cubicBezTo>
                  <a:cubicBezTo>
                    <a:pt x="495" y="770"/>
                    <a:pt x="389" y="770"/>
                    <a:pt x="284" y="762"/>
                  </a:cubicBezTo>
                  <a:cubicBezTo>
                    <a:pt x="274" y="761"/>
                    <a:pt x="283" y="739"/>
                    <a:pt x="284" y="738"/>
                  </a:cubicBezTo>
                  <a:cubicBezTo>
                    <a:pt x="291" y="731"/>
                    <a:pt x="300" y="727"/>
                    <a:pt x="308" y="722"/>
                  </a:cubicBezTo>
                  <a:cubicBezTo>
                    <a:pt x="359" y="688"/>
                    <a:pt x="436" y="694"/>
                    <a:pt x="484" y="662"/>
                  </a:cubicBezTo>
                  <a:cubicBezTo>
                    <a:pt x="494" y="647"/>
                    <a:pt x="500" y="635"/>
                    <a:pt x="504" y="618"/>
                  </a:cubicBezTo>
                  <a:cubicBezTo>
                    <a:pt x="500" y="567"/>
                    <a:pt x="492" y="533"/>
                    <a:pt x="460" y="494"/>
                  </a:cubicBezTo>
                  <a:cubicBezTo>
                    <a:pt x="449" y="480"/>
                    <a:pt x="429" y="464"/>
                    <a:pt x="412" y="458"/>
                  </a:cubicBezTo>
                  <a:cubicBezTo>
                    <a:pt x="404" y="455"/>
                    <a:pt x="388" y="450"/>
                    <a:pt x="388" y="450"/>
                  </a:cubicBezTo>
                  <a:cubicBezTo>
                    <a:pt x="371" y="451"/>
                    <a:pt x="353" y="451"/>
                    <a:pt x="336" y="454"/>
                  </a:cubicBezTo>
                  <a:cubicBezTo>
                    <a:pt x="324" y="456"/>
                    <a:pt x="300" y="466"/>
                    <a:pt x="300" y="466"/>
                  </a:cubicBezTo>
                  <a:cubicBezTo>
                    <a:pt x="285" y="463"/>
                    <a:pt x="270" y="463"/>
                    <a:pt x="256" y="458"/>
                  </a:cubicBezTo>
                  <a:cubicBezTo>
                    <a:pt x="244" y="454"/>
                    <a:pt x="244" y="441"/>
                    <a:pt x="236" y="434"/>
                  </a:cubicBezTo>
                  <a:cubicBezTo>
                    <a:pt x="220" y="420"/>
                    <a:pt x="161" y="377"/>
                    <a:pt x="140" y="370"/>
                  </a:cubicBezTo>
                  <a:cubicBezTo>
                    <a:pt x="92" y="354"/>
                    <a:pt x="51" y="332"/>
                    <a:pt x="0" y="326"/>
                  </a:cubicBezTo>
                  <a:cubicBezTo>
                    <a:pt x="1" y="317"/>
                    <a:pt x="0" y="307"/>
                    <a:pt x="4" y="298"/>
                  </a:cubicBezTo>
                  <a:cubicBezTo>
                    <a:pt x="6" y="294"/>
                    <a:pt x="13" y="293"/>
                    <a:pt x="16" y="290"/>
                  </a:cubicBezTo>
                  <a:cubicBezTo>
                    <a:pt x="31" y="275"/>
                    <a:pt x="29" y="259"/>
                    <a:pt x="48" y="246"/>
                  </a:cubicBezTo>
                  <a:cubicBezTo>
                    <a:pt x="53" y="238"/>
                    <a:pt x="59" y="230"/>
                    <a:pt x="64" y="222"/>
                  </a:cubicBezTo>
                  <a:cubicBezTo>
                    <a:pt x="69" y="214"/>
                    <a:pt x="88" y="206"/>
                    <a:pt x="88" y="206"/>
                  </a:cubicBezTo>
                  <a:cubicBezTo>
                    <a:pt x="103" y="183"/>
                    <a:pt x="135" y="171"/>
                    <a:pt x="156" y="150"/>
                  </a:cubicBezTo>
                  <a:cubicBezTo>
                    <a:pt x="169" y="111"/>
                    <a:pt x="167" y="60"/>
                    <a:pt x="172" y="18"/>
                  </a:cubicBezTo>
                  <a:close/>
                </a:path>
              </a:pathLst>
            </a:custGeom>
            <a:noFill/>
            <a:ln w="28575">
              <a:solidFill>
                <a:srgbClr val="FFCC99"/>
              </a:solidFill>
              <a:round/>
            </a:ln>
          </p:spPr>
          <p:style>
            <a:lnRef idx="0">
              <a:scrgbClr r="0" g="0" b="0"/>
            </a:lnRef>
            <a:fillRef idx="0">
              <a:scrgbClr r="0" g="0" b="0"/>
            </a:fillRef>
            <a:effectRef idx="0">
              <a:scrgbClr r="0" g="0" b="0"/>
            </a:effectRef>
            <a:fontRef idx="minor"/>
          </p:style>
        </p:sp>
        <p:sp>
          <p:nvSpPr>
            <p:cNvPr id="191" name="Freeform 11"/>
            <p:cNvSpPr/>
            <p:nvPr/>
          </p:nvSpPr>
          <p:spPr>
            <a:xfrm>
              <a:off x="5570280" y="1747080"/>
              <a:ext cx="1032840" cy="878760"/>
            </a:xfrm>
            <a:custGeom>
              <a:avLst/>
              <a:gdLst/>
              <a:ahLst/>
              <a:cxnLst/>
              <a:rect l="l" t="t" r="r" b="b"/>
              <a:pathLst>
                <a:path w="809" h="807">
                  <a:moveTo>
                    <a:pt x="281" y="11"/>
                  </a:moveTo>
                  <a:cubicBezTo>
                    <a:pt x="325" y="14"/>
                    <a:pt x="369" y="15"/>
                    <a:pt x="413" y="19"/>
                  </a:cubicBezTo>
                  <a:cubicBezTo>
                    <a:pt x="438" y="21"/>
                    <a:pt x="465" y="35"/>
                    <a:pt x="489" y="43"/>
                  </a:cubicBezTo>
                  <a:cubicBezTo>
                    <a:pt x="510" y="50"/>
                    <a:pt x="530" y="49"/>
                    <a:pt x="553" y="51"/>
                  </a:cubicBezTo>
                  <a:cubicBezTo>
                    <a:pt x="564" y="54"/>
                    <a:pt x="574" y="56"/>
                    <a:pt x="585" y="59"/>
                  </a:cubicBezTo>
                  <a:cubicBezTo>
                    <a:pt x="590" y="60"/>
                    <a:pt x="601" y="63"/>
                    <a:pt x="601" y="63"/>
                  </a:cubicBezTo>
                  <a:cubicBezTo>
                    <a:pt x="621" y="77"/>
                    <a:pt x="644" y="83"/>
                    <a:pt x="665" y="95"/>
                  </a:cubicBezTo>
                  <a:cubicBezTo>
                    <a:pt x="682" y="105"/>
                    <a:pt x="707" y="125"/>
                    <a:pt x="725" y="131"/>
                  </a:cubicBezTo>
                  <a:cubicBezTo>
                    <a:pt x="744" y="137"/>
                    <a:pt x="757" y="141"/>
                    <a:pt x="773" y="151"/>
                  </a:cubicBezTo>
                  <a:cubicBezTo>
                    <a:pt x="776" y="155"/>
                    <a:pt x="777" y="160"/>
                    <a:pt x="781" y="163"/>
                  </a:cubicBezTo>
                  <a:cubicBezTo>
                    <a:pt x="784" y="166"/>
                    <a:pt x="790" y="164"/>
                    <a:pt x="793" y="167"/>
                  </a:cubicBezTo>
                  <a:cubicBezTo>
                    <a:pt x="799" y="173"/>
                    <a:pt x="806" y="194"/>
                    <a:pt x="809" y="203"/>
                  </a:cubicBezTo>
                  <a:cubicBezTo>
                    <a:pt x="807" y="271"/>
                    <a:pt x="804" y="329"/>
                    <a:pt x="793" y="395"/>
                  </a:cubicBezTo>
                  <a:cubicBezTo>
                    <a:pt x="785" y="445"/>
                    <a:pt x="735" y="497"/>
                    <a:pt x="701" y="531"/>
                  </a:cubicBezTo>
                  <a:cubicBezTo>
                    <a:pt x="691" y="561"/>
                    <a:pt x="706" y="525"/>
                    <a:pt x="685" y="551"/>
                  </a:cubicBezTo>
                  <a:cubicBezTo>
                    <a:pt x="676" y="563"/>
                    <a:pt x="662" y="597"/>
                    <a:pt x="657" y="607"/>
                  </a:cubicBezTo>
                  <a:cubicBezTo>
                    <a:pt x="647" y="627"/>
                    <a:pt x="623" y="635"/>
                    <a:pt x="609" y="651"/>
                  </a:cubicBezTo>
                  <a:cubicBezTo>
                    <a:pt x="600" y="662"/>
                    <a:pt x="592" y="678"/>
                    <a:pt x="581" y="687"/>
                  </a:cubicBezTo>
                  <a:cubicBezTo>
                    <a:pt x="574" y="693"/>
                    <a:pt x="557" y="703"/>
                    <a:pt x="557" y="703"/>
                  </a:cubicBezTo>
                  <a:cubicBezTo>
                    <a:pt x="542" y="725"/>
                    <a:pt x="520" y="731"/>
                    <a:pt x="501" y="747"/>
                  </a:cubicBezTo>
                  <a:cubicBezTo>
                    <a:pt x="488" y="758"/>
                    <a:pt x="482" y="765"/>
                    <a:pt x="465" y="771"/>
                  </a:cubicBezTo>
                  <a:cubicBezTo>
                    <a:pt x="462" y="775"/>
                    <a:pt x="461" y="780"/>
                    <a:pt x="457" y="783"/>
                  </a:cubicBezTo>
                  <a:cubicBezTo>
                    <a:pt x="454" y="786"/>
                    <a:pt x="448" y="784"/>
                    <a:pt x="445" y="787"/>
                  </a:cubicBezTo>
                  <a:cubicBezTo>
                    <a:pt x="442" y="790"/>
                    <a:pt x="444" y="796"/>
                    <a:pt x="441" y="799"/>
                  </a:cubicBezTo>
                  <a:cubicBezTo>
                    <a:pt x="433" y="807"/>
                    <a:pt x="420" y="805"/>
                    <a:pt x="409" y="807"/>
                  </a:cubicBezTo>
                  <a:cubicBezTo>
                    <a:pt x="350" y="804"/>
                    <a:pt x="292" y="802"/>
                    <a:pt x="233" y="799"/>
                  </a:cubicBezTo>
                  <a:cubicBezTo>
                    <a:pt x="204" y="798"/>
                    <a:pt x="172" y="776"/>
                    <a:pt x="145" y="767"/>
                  </a:cubicBezTo>
                  <a:cubicBezTo>
                    <a:pt x="121" y="759"/>
                    <a:pt x="94" y="758"/>
                    <a:pt x="69" y="751"/>
                  </a:cubicBezTo>
                  <a:cubicBezTo>
                    <a:pt x="69" y="751"/>
                    <a:pt x="39" y="741"/>
                    <a:pt x="33" y="739"/>
                  </a:cubicBezTo>
                  <a:cubicBezTo>
                    <a:pt x="29" y="738"/>
                    <a:pt x="21" y="735"/>
                    <a:pt x="21" y="735"/>
                  </a:cubicBezTo>
                  <a:cubicBezTo>
                    <a:pt x="0" y="703"/>
                    <a:pt x="9" y="721"/>
                    <a:pt x="9" y="647"/>
                  </a:cubicBezTo>
                  <a:cubicBezTo>
                    <a:pt x="9" y="551"/>
                    <a:pt x="12" y="455"/>
                    <a:pt x="13" y="359"/>
                  </a:cubicBezTo>
                  <a:cubicBezTo>
                    <a:pt x="7" y="293"/>
                    <a:pt x="13" y="307"/>
                    <a:pt x="45" y="259"/>
                  </a:cubicBezTo>
                  <a:cubicBezTo>
                    <a:pt x="51" y="236"/>
                    <a:pt x="64" y="216"/>
                    <a:pt x="73" y="195"/>
                  </a:cubicBezTo>
                  <a:cubicBezTo>
                    <a:pt x="84" y="171"/>
                    <a:pt x="94" y="130"/>
                    <a:pt x="113" y="111"/>
                  </a:cubicBezTo>
                  <a:cubicBezTo>
                    <a:pt x="132" y="92"/>
                    <a:pt x="160" y="75"/>
                    <a:pt x="181" y="59"/>
                  </a:cubicBezTo>
                  <a:cubicBezTo>
                    <a:pt x="201" y="44"/>
                    <a:pt x="223" y="34"/>
                    <a:pt x="245" y="23"/>
                  </a:cubicBezTo>
                  <a:cubicBezTo>
                    <a:pt x="250" y="21"/>
                    <a:pt x="292" y="0"/>
                    <a:pt x="281" y="11"/>
                  </a:cubicBezTo>
                  <a:close/>
                </a:path>
              </a:pathLst>
            </a:custGeom>
            <a:noFill/>
            <a:ln w="28575">
              <a:solidFill>
                <a:srgbClr val="FF3300"/>
              </a:solidFill>
              <a:round/>
            </a:ln>
          </p:spPr>
          <p:style>
            <a:lnRef idx="0">
              <a:scrgbClr r="0" g="0" b="0"/>
            </a:lnRef>
            <a:fillRef idx="0">
              <a:scrgbClr r="0" g="0" b="0"/>
            </a:fillRef>
            <a:effectRef idx="0">
              <a:scrgbClr r="0" g="0" b="0"/>
            </a:effectRef>
            <a:fontRef idx="minor"/>
          </p:style>
        </p:sp>
        <p:sp>
          <p:nvSpPr>
            <p:cNvPr id="192" name="Freeform 12"/>
            <p:cNvSpPr/>
            <p:nvPr/>
          </p:nvSpPr>
          <p:spPr>
            <a:xfrm>
              <a:off x="1084320" y="2856960"/>
              <a:ext cx="608760" cy="585720"/>
            </a:xfrm>
            <a:custGeom>
              <a:avLst/>
              <a:gdLst/>
              <a:ahLst/>
              <a:cxnLst/>
              <a:rect l="l" t="t" r="r" b="b"/>
              <a:pathLst>
                <a:path w="476" h="534">
                  <a:moveTo>
                    <a:pt x="182" y="0"/>
                  </a:moveTo>
                  <a:cubicBezTo>
                    <a:pt x="182" y="0"/>
                    <a:pt x="218" y="12"/>
                    <a:pt x="218" y="12"/>
                  </a:cubicBezTo>
                  <a:cubicBezTo>
                    <a:pt x="222" y="13"/>
                    <a:pt x="230" y="16"/>
                    <a:pt x="230" y="16"/>
                  </a:cubicBezTo>
                  <a:cubicBezTo>
                    <a:pt x="233" y="20"/>
                    <a:pt x="234" y="25"/>
                    <a:pt x="238" y="28"/>
                  </a:cubicBezTo>
                  <a:cubicBezTo>
                    <a:pt x="241" y="31"/>
                    <a:pt x="247" y="29"/>
                    <a:pt x="250" y="32"/>
                  </a:cubicBezTo>
                  <a:cubicBezTo>
                    <a:pt x="257" y="39"/>
                    <a:pt x="258" y="51"/>
                    <a:pt x="266" y="56"/>
                  </a:cubicBezTo>
                  <a:cubicBezTo>
                    <a:pt x="285" y="69"/>
                    <a:pt x="307" y="90"/>
                    <a:pt x="314" y="112"/>
                  </a:cubicBezTo>
                  <a:cubicBezTo>
                    <a:pt x="317" y="122"/>
                    <a:pt x="335" y="169"/>
                    <a:pt x="342" y="172"/>
                  </a:cubicBezTo>
                  <a:cubicBezTo>
                    <a:pt x="351" y="176"/>
                    <a:pt x="361" y="174"/>
                    <a:pt x="370" y="176"/>
                  </a:cubicBezTo>
                  <a:cubicBezTo>
                    <a:pt x="398" y="182"/>
                    <a:pt x="434" y="188"/>
                    <a:pt x="458" y="204"/>
                  </a:cubicBezTo>
                  <a:cubicBezTo>
                    <a:pt x="461" y="212"/>
                    <a:pt x="463" y="220"/>
                    <a:pt x="466" y="228"/>
                  </a:cubicBezTo>
                  <a:cubicBezTo>
                    <a:pt x="476" y="259"/>
                    <a:pt x="455" y="306"/>
                    <a:pt x="426" y="320"/>
                  </a:cubicBezTo>
                  <a:cubicBezTo>
                    <a:pt x="391" y="338"/>
                    <a:pt x="347" y="345"/>
                    <a:pt x="310" y="360"/>
                  </a:cubicBezTo>
                  <a:cubicBezTo>
                    <a:pt x="289" y="368"/>
                    <a:pt x="257" y="371"/>
                    <a:pt x="238" y="384"/>
                  </a:cubicBezTo>
                  <a:cubicBezTo>
                    <a:pt x="230" y="389"/>
                    <a:pt x="214" y="400"/>
                    <a:pt x="214" y="400"/>
                  </a:cubicBezTo>
                  <a:cubicBezTo>
                    <a:pt x="202" y="418"/>
                    <a:pt x="176" y="436"/>
                    <a:pt x="158" y="448"/>
                  </a:cubicBezTo>
                  <a:cubicBezTo>
                    <a:pt x="150" y="460"/>
                    <a:pt x="126" y="476"/>
                    <a:pt x="126" y="476"/>
                  </a:cubicBezTo>
                  <a:cubicBezTo>
                    <a:pt x="119" y="487"/>
                    <a:pt x="108" y="504"/>
                    <a:pt x="98" y="512"/>
                  </a:cubicBezTo>
                  <a:cubicBezTo>
                    <a:pt x="91" y="518"/>
                    <a:pt x="81" y="519"/>
                    <a:pt x="74" y="524"/>
                  </a:cubicBezTo>
                  <a:cubicBezTo>
                    <a:pt x="0" y="519"/>
                    <a:pt x="9" y="534"/>
                    <a:pt x="2" y="476"/>
                  </a:cubicBezTo>
                  <a:cubicBezTo>
                    <a:pt x="5" y="446"/>
                    <a:pt x="9" y="425"/>
                    <a:pt x="14" y="396"/>
                  </a:cubicBezTo>
                  <a:cubicBezTo>
                    <a:pt x="20" y="308"/>
                    <a:pt x="22" y="209"/>
                    <a:pt x="50" y="124"/>
                  </a:cubicBezTo>
                  <a:cubicBezTo>
                    <a:pt x="60" y="94"/>
                    <a:pt x="66" y="63"/>
                    <a:pt x="94" y="44"/>
                  </a:cubicBezTo>
                  <a:cubicBezTo>
                    <a:pt x="102" y="19"/>
                    <a:pt x="139" y="15"/>
                    <a:pt x="162" y="12"/>
                  </a:cubicBezTo>
                  <a:cubicBezTo>
                    <a:pt x="173" y="11"/>
                    <a:pt x="183" y="10"/>
                    <a:pt x="194" y="8"/>
                  </a:cubicBezTo>
                  <a:lnTo>
                    <a:pt x="210" y="4"/>
                  </a:lnTo>
                </a:path>
              </a:pathLst>
            </a:custGeom>
            <a:solidFill>
              <a:schemeClr val="hlink">
                <a:alpha val="50000"/>
              </a:schemeClr>
            </a:solidFill>
            <a:ln w="9525">
              <a:solidFill>
                <a:srgbClr val="00FFFF"/>
              </a:solidFill>
              <a:round/>
            </a:ln>
          </p:spPr>
          <p:style>
            <a:lnRef idx="0">
              <a:scrgbClr r="0" g="0" b="0"/>
            </a:lnRef>
            <a:fillRef idx="0">
              <a:scrgbClr r="0" g="0" b="0"/>
            </a:fillRef>
            <a:effectRef idx="0">
              <a:scrgbClr r="0" g="0" b="0"/>
            </a:effectRef>
            <a:fontRef idx="minor"/>
          </p:style>
        </p:sp>
        <p:sp>
          <p:nvSpPr>
            <p:cNvPr id="193" name="Freeform 13"/>
            <p:cNvSpPr/>
            <p:nvPr/>
          </p:nvSpPr>
          <p:spPr>
            <a:xfrm>
              <a:off x="3250800" y="2869200"/>
              <a:ext cx="545400" cy="641880"/>
            </a:xfrm>
            <a:custGeom>
              <a:avLst/>
              <a:gdLst/>
              <a:ahLst/>
              <a:cxnLst/>
              <a:rect l="l" t="t" r="r" b="b"/>
              <a:pathLst>
                <a:path w="428" h="585">
                  <a:moveTo>
                    <a:pt x="228" y="5"/>
                  </a:moveTo>
                  <a:cubicBezTo>
                    <a:pt x="265" y="12"/>
                    <a:pt x="304" y="24"/>
                    <a:pt x="336" y="45"/>
                  </a:cubicBezTo>
                  <a:cubicBezTo>
                    <a:pt x="342" y="54"/>
                    <a:pt x="351" y="60"/>
                    <a:pt x="356" y="69"/>
                  </a:cubicBezTo>
                  <a:cubicBezTo>
                    <a:pt x="360" y="76"/>
                    <a:pt x="359" y="86"/>
                    <a:pt x="364" y="93"/>
                  </a:cubicBezTo>
                  <a:cubicBezTo>
                    <a:pt x="392" y="135"/>
                    <a:pt x="415" y="234"/>
                    <a:pt x="428" y="285"/>
                  </a:cubicBezTo>
                  <a:cubicBezTo>
                    <a:pt x="424" y="377"/>
                    <a:pt x="416" y="416"/>
                    <a:pt x="396" y="497"/>
                  </a:cubicBezTo>
                  <a:cubicBezTo>
                    <a:pt x="392" y="515"/>
                    <a:pt x="386" y="532"/>
                    <a:pt x="380" y="549"/>
                  </a:cubicBezTo>
                  <a:cubicBezTo>
                    <a:pt x="377" y="558"/>
                    <a:pt x="369" y="565"/>
                    <a:pt x="364" y="573"/>
                  </a:cubicBezTo>
                  <a:cubicBezTo>
                    <a:pt x="361" y="577"/>
                    <a:pt x="356" y="585"/>
                    <a:pt x="356" y="585"/>
                  </a:cubicBezTo>
                  <a:cubicBezTo>
                    <a:pt x="341" y="584"/>
                    <a:pt x="326" y="584"/>
                    <a:pt x="312" y="581"/>
                  </a:cubicBezTo>
                  <a:cubicBezTo>
                    <a:pt x="273" y="573"/>
                    <a:pt x="284" y="508"/>
                    <a:pt x="256" y="489"/>
                  </a:cubicBezTo>
                  <a:cubicBezTo>
                    <a:pt x="251" y="474"/>
                    <a:pt x="235" y="458"/>
                    <a:pt x="220" y="453"/>
                  </a:cubicBezTo>
                  <a:cubicBezTo>
                    <a:pt x="158" y="391"/>
                    <a:pt x="31" y="407"/>
                    <a:pt x="0" y="313"/>
                  </a:cubicBezTo>
                  <a:cubicBezTo>
                    <a:pt x="9" y="277"/>
                    <a:pt x="15" y="230"/>
                    <a:pt x="44" y="205"/>
                  </a:cubicBezTo>
                  <a:cubicBezTo>
                    <a:pt x="44" y="205"/>
                    <a:pt x="74" y="185"/>
                    <a:pt x="80" y="181"/>
                  </a:cubicBezTo>
                  <a:cubicBezTo>
                    <a:pt x="88" y="176"/>
                    <a:pt x="104" y="165"/>
                    <a:pt x="104" y="165"/>
                  </a:cubicBezTo>
                  <a:cubicBezTo>
                    <a:pt x="120" y="140"/>
                    <a:pt x="102" y="164"/>
                    <a:pt x="124" y="145"/>
                  </a:cubicBezTo>
                  <a:cubicBezTo>
                    <a:pt x="132" y="137"/>
                    <a:pt x="148" y="121"/>
                    <a:pt x="148" y="121"/>
                  </a:cubicBezTo>
                  <a:cubicBezTo>
                    <a:pt x="158" y="92"/>
                    <a:pt x="149" y="102"/>
                    <a:pt x="168" y="89"/>
                  </a:cubicBezTo>
                  <a:cubicBezTo>
                    <a:pt x="175" y="69"/>
                    <a:pt x="183" y="56"/>
                    <a:pt x="200" y="45"/>
                  </a:cubicBezTo>
                  <a:cubicBezTo>
                    <a:pt x="211" y="13"/>
                    <a:pt x="195" y="50"/>
                    <a:pt x="216" y="29"/>
                  </a:cubicBezTo>
                  <a:cubicBezTo>
                    <a:pt x="219" y="26"/>
                    <a:pt x="217" y="20"/>
                    <a:pt x="220" y="17"/>
                  </a:cubicBezTo>
                  <a:cubicBezTo>
                    <a:pt x="221" y="16"/>
                    <a:pt x="246" y="10"/>
                    <a:pt x="244" y="5"/>
                  </a:cubicBezTo>
                  <a:cubicBezTo>
                    <a:pt x="242" y="0"/>
                    <a:pt x="233" y="5"/>
                    <a:pt x="228" y="5"/>
                  </a:cubicBezTo>
                  <a:close/>
                </a:path>
              </a:pathLst>
            </a:custGeom>
            <a:solidFill>
              <a:schemeClr val="hlink">
                <a:alpha val="50000"/>
              </a:schemeClr>
            </a:solidFill>
            <a:ln w="9525">
              <a:solidFill>
                <a:srgbClr val="00FFFF"/>
              </a:solidFill>
              <a:round/>
            </a:ln>
          </p:spPr>
          <p:style>
            <a:lnRef idx="0">
              <a:scrgbClr r="0" g="0" b="0"/>
            </a:lnRef>
            <a:fillRef idx="0">
              <a:scrgbClr r="0" g="0" b="0"/>
            </a:fillRef>
            <a:effectRef idx="0">
              <a:scrgbClr r="0" g="0" b="0"/>
            </a:effectRef>
            <a:fontRef idx="minor"/>
          </p:style>
        </p:sp>
        <p:sp>
          <p:nvSpPr>
            <p:cNvPr id="194" name="Freeform 14"/>
            <p:cNvSpPr/>
            <p:nvPr/>
          </p:nvSpPr>
          <p:spPr>
            <a:xfrm>
              <a:off x="4705920" y="2865600"/>
              <a:ext cx="606960" cy="586080"/>
            </a:xfrm>
            <a:custGeom>
              <a:avLst/>
              <a:gdLst/>
              <a:ahLst/>
              <a:cxnLst/>
              <a:rect l="l" t="t" r="r" b="b"/>
              <a:pathLst>
                <a:path w="476" h="534">
                  <a:moveTo>
                    <a:pt x="182" y="0"/>
                  </a:moveTo>
                  <a:cubicBezTo>
                    <a:pt x="182" y="0"/>
                    <a:pt x="218" y="12"/>
                    <a:pt x="218" y="12"/>
                  </a:cubicBezTo>
                  <a:cubicBezTo>
                    <a:pt x="222" y="13"/>
                    <a:pt x="230" y="16"/>
                    <a:pt x="230" y="16"/>
                  </a:cubicBezTo>
                  <a:cubicBezTo>
                    <a:pt x="233" y="20"/>
                    <a:pt x="234" y="25"/>
                    <a:pt x="238" y="28"/>
                  </a:cubicBezTo>
                  <a:cubicBezTo>
                    <a:pt x="241" y="31"/>
                    <a:pt x="247" y="29"/>
                    <a:pt x="250" y="32"/>
                  </a:cubicBezTo>
                  <a:cubicBezTo>
                    <a:pt x="257" y="39"/>
                    <a:pt x="258" y="51"/>
                    <a:pt x="266" y="56"/>
                  </a:cubicBezTo>
                  <a:cubicBezTo>
                    <a:pt x="285" y="69"/>
                    <a:pt x="307" y="90"/>
                    <a:pt x="314" y="112"/>
                  </a:cubicBezTo>
                  <a:cubicBezTo>
                    <a:pt x="317" y="122"/>
                    <a:pt x="335" y="169"/>
                    <a:pt x="342" y="172"/>
                  </a:cubicBezTo>
                  <a:cubicBezTo>
                    <a:pt x="351" y="176"/>
                    <a:pt x="361" y="174"/>
                    <a:pt x="370" y="176"/>
                  </a:cubicBezTo>
                  <a:cubicBezTo>
                    <a:pt x="398" y="182"/>
                    <a:pt x="434" y="188"/>
                    <a:pt x="458" y="204"/>
                  </a:cubicBezTo>
                  <a:cubicBezTo>
                    <a:pt x="461" y="212"/>
                    <a:pt x="463" y="220"/>
                    <a:pt x="466" y="228"/>
                  </a:cubicBezTo>
                  <a:cubicBezTo>
                    <a:pt x="476" y="259"/>
                    <a:pt x="455" y="306"/>
                    <a:pt x="426" y="320"/>
                  </a:cubicBezTo>
                  <a:cubicBezTo>
                    <a:pt x="391" y="338"/>
                    <a:pt x="347" y="345"/>
                    <a:pt x="310" y="360"/>
                  </a:cubicBezTo>
                  <a:cubicBezTo>
                    <a:pt x="289" y="368"/>
                    <a:pt x="257" y="371"/>
                    <a:pt x="238" y="384"/>
                  </a:cubicBezTo>
                  <a:cubicBezTo>
                    <a:pt x="230" y="389"/>
                    <a:pt x="214" y="400"/>
                    <a:pt x="214" y="400"/>
                  </a:cubicBezTo>
                  <a:cubicBezTo>
                    <a:pt x="202" y="418"/>
                    <a:pt x="176" y="436"/>
                    <a:pt x="158" y="448"/>
                  </a:cubicBezTo>
                  <a:cubicBezTo>
                    <a:pt x="150" y="460"/>
                    <a:pt x="126" y="476"/>
                    <a:pt x="126" y="476"/>
                  </a:cubicBezTo>
                  <a:cubicBezTo>
                    <a:pt x="119" y="487"/>
                    <a:pt x="108" y="504"/>
                    <a:pt x="98" y="512"/>
                  </a:cubicBezTo>
                  <a:cubicBezTo>
                    <a:pt x="91" y="518"/>
                    <a:pt x="81" y="519"/>
                    <a:pt x="74" y="524"/>
                  </a:cubicBezTo>
                  <a:cubicBezTo>
                    <a:pt x="0" y="519"/>
                    <a:pt x="9" y="534"/>
                    <a:pt x="2" y="476"/>
                  </a:cubicBezTo>
                  <a:cubicBezTo>
                    <a:pt x="5" y="446"/>
                    <a:pt x="9" y="425"/>
                    <a:pt x="14" y="396"/>
                  </a:cubicBezTo>
                  <a:cubicBezTo>
                    <a:pt x="20" y="308"/>
                    <a:pt x="22" y="209"/>
                    <a:pt x="50" y="124"/>
                  </a:cubicBezTo>
                  <a:cubicBezTo>
                    <a:pt x="60" y="94"/>
                    <a:pt x="66" y="63"/>
                    <a:pt x="94" y="44"/>
                  </a:cubicBezTo>
                  <a:cubicBezTo>
                    <a:pt x="102" y="19"/>
                    <a:pt x="139" y="15"/>
                    <a:pt x="162" y="12"/>
                  </a:cubicBezTo>
                  <a:cubicBezTo>
                    <a:pt x="173" y="11"/>
                    <a:pt x="183" y="10"/>
                    <a:pt x="194" y="8"/>
                  </a:cubicBezTo>
                  <a:lnTo>
                    <a:pt x="210" y="4"/>
                  </a:lnTo>
                </a:path>
              </a:pathLst>
            </a:custGeom>
            <a:solidFill>
              <a:schemeClr val="hlink">
                <a:alpha val="50000"/>
              </a:schemeClr>
            </a:solidFill>
            <a:ln w="9525">
              <a:solidFill>
                <a:srgbClr val="00FFFF"/>
              </a:solidFill>
              <a:round/>
            </a:ln>
          </p:spPr>
          <p:style>
            <a:lnRef idx="0">
              <a:scrgbClr r="0" g="0" b="0"/>
            </a:lnRef>
            <a:fillRef idx="0">
              <a:scrgbClr r="0" g="0" b="0"/>
            </a:fillRef>
            <a:effectRef idx="0">
              <a:scrgbClr r="0" g="0" b="0"/>
            </a:effectRef>
            <a:fontRef idx="minor"/>
          </p:style>
        </p:sp>
        <p:sp>
          <p:nvSpPr>
            <p:cNvPr id="195" name="Freeform 15"/>
            <p:cNvSpPr/>
            <p:nvPr/>
          </p:nvSpPr>
          <p:spPr>
            <a:xfrm>
              <a:off x="6872400" y="2877840"/>
              <a:ext cx="545040" cy="641880"/>
            </a:xfrm>
            <a:custGeom>
              <a:avLst/>
              <a:gdLst/>
              <a:ahLst/>
              <a:cxnLst/>
              <a:rect l="l" t="t" r="r" b="b"/>
              <a:pathLst>
                <a:path w="428" h="585">
                  <a:moveTo>
                    <a:pt x="228" y="5"/>
                  </a:moveTo>
                  <a:cubicBezTo>
                    <a:pt x="265" y="12"/>
                    <a:pt x="304" y="24"/>
                    <a:pt x="336" y="45"/>
                  </a:cubicBezTo>
                  <a:cubicBezTo>
                    <a:pt x="342" y="54"/>
                    <a:pt x="351" y="60"/>
                    <a:pt x="356" y="69"/>
                  </a:cubicBezTo>
                  <a:cubicBezTo>
                    <a:pt x="360" y="76"/>
                    <a:pt x="359" y="86"/>
                    <a:pt x="364" y="93"/>
                  </a:cubicBezTo>
                  <a:cubicBezTo>
                    <a:pt x="392" y="135"/>
                    <a:pt x="415" y="234"/>
                    <a:pt x="428" y="285"/>
                  </a:cubicBezTo>
                  <a:cubicBezTo>
                    <a:pt x="424" y="377"/>
                    <a:pt x="416" y="416"/>
                    <a:pt x="396" y="497"/>
                  </a:cubicBezTo>
                  <a:cubicBezTo>
                    <a:pt x="392" y="515"/>
                    <a:pt x="386" y="532"/>
                    <a:pt x="380" y="549"/>
                  </a:cubicBezTo>
                  <a:cubicBezTo>
                    <a:pt x="377" y="558"/>
                    <a:pt x="369" y="565"/>
                    <a:pt x="364" y="573"/>
                  </a:cubicBezTo>
                  <a:cubicBezTo>
                    <a:pt x="361" y="577"/>
                    <a:pt x="356" y="585"/>
                    <a:pt x="356" y="585"/>
                  </a:cubicBezTo>
                  <a:cubicBezTo>
                    <a:pt x="341" y="584"/>
                    <a:pt x="326" y="584"/>
                    <a:pt x="312" y="581"/>
                  </a:cubicBezTo>
                  <a:cubicBezTo>
                    <a:pt x="273" y="573"/>
                    <a:pt x="284" y="508"/>
                    <a:pt x="256" y="489"/>
                  </a:cubicBezTo>
                  <a:cubicBezTo>
                    <a:pt x="251" y="474"/>
                    <a:pt x="235" y="458"/>
                    <a:pt x="220" y="453"/>
                  </a:cubicBezTo>
                  <a:cubicBezTo>
                    <a:pt x="158" y="391"/>
                    <a:pt x="31" y="407"/>
                    <a:pt x="0" y="313"/>
                  </a:cubicBezTo>
                  <a:cubicBezTo>
                    <a:pt x="9" y="277"/>
                    <a:pt x="15" y="230"/>
                    <a:pt x="44" y="205"/>
                  </a:cubicBezTo>
                  <a:cubicBezTo>
                    <a:pt x="44" y="205"/>
                    <a:pt x="74" y="185"/>
                    <a:pt x="80" y="181"/>
                  </a:cubicBezTo>
                  <a:cubicBezTo>
                    <a:pt x="88" y="176"/>
                    <a:pt x="104" y="165"/>
                    <a:pt x="104" y="165"/>
                  </a:cubicBezTo>
                  <a:cubicBezTo>
                    <a:pt x="120" y="140"/>
                    <a:pt x="102" y="164"/>
                    <a:pt x="124" y="145"/>
                  </a:cubicBezTo>
                  <a:cubicBezTo>
                    <a:pt x="132" y="137"/>
                    <a:pt x="148" y="121"/>
                    <a:pt x="148" y="121"/>
                  </a:cubicBezTo>
                  <a:cubicBezTo>
                    <a:pt x="158" y="92"/>
                    <a:pt x="149" y="102"/>
                    <a:pt x="168" y="89"/>
                  </a:cubicBezTo>
                  <a:cubicBezTo>
                    <a:pt x="175" y="69"/>
                    <a:pt x="183" y="56"/>
                    <a:pt x="200" y="45"/>
                  </a:cubicBezTo>
                  <a:cubicBezTo>
                    <a:pt x="211" y="13"/>
                    <a:pt x="195" y="50"/>
                    <a:pt x="216" y="29"/>
                  </a:cubicBezTo>
                  <a:cubicBezTo>
                    <a:pt x="219" y="26"/>
                    <a:pt x="217" y="20"/>
                    <a:pt x="220" y="17"/>
                  </a:cubicBezTo>
                  <a:cubicBezTo>
                    <a:pt x="221" y="16"/>
                    <a:pt x="246" y="10"/>
                    <a:pt x="244" y="5"/>
                  </a:cubicBezTo>
                  <a:cubicBezTo>
                    <a:pt x="242" y="0"/>
                    <a:pt x="233" y="5"/>
                    <a:pt x="228" y="5"/>
                  </a:cubicBezTo>
                  <a:close/>
                </a:path>
              </a:pathLst>
            </a:custGeom>
            <a:solidFill>
              <a:schemeClr val="hlink">
                <a:alpha val="50000"/>
              </a:schemeClr>
            </a:solidFill>
            <a:ln w="9525">
              <a:solidFill>
                <a:srgbClr val="00FFFF"/>
              </a:solidFill>
              <a:round/>
            </a:ln>
          </p:spPr>
          <p:style>
            <a:lnRef idx="0">
              <a:scrgbClr r="0" g="0" b="0"/>
            </a:lnRef>
            <a:fillRef idx="0">
              <a:scrgbClr r="0" g="0" b="0"/>
            </a:fillRef>
            <a:effectRef idx="0">
              <a:scrgbClr r="0" g="0" b="0"/>
            </a:effectRef>
            <a:fontRef idx="minor"/>
          </p:style>
        </p:sp>
        <p:sp>
          <p:nvSpPr>
            <p:cNvPr id="196" name="Text Box 16"/>
            <p:cNvSpPr/>
            <p:nvPr/>
          </p:nvSpPr>
          <p:spPr>
            <a:xfrm>
              <a:off x="666360" y="3838680"/>
              <a:ext cx="6321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t-BR" sz="1600" b="0" strike="noStrike" spc="-1">
                  <a:solidFill>
                    <a:srgbClr val="00FF00"/>
                  </a:solidFill>
                  <a:latin typeface="Arial Rounded MT Bold"/>
                  <a:ea typeface="DejaVu Sans"/>
                </a:rPr>
                <a:t>5000</a:t>
              </a:r>
              <a:endParaRPr lang="en-GB" sz="1600" b="0" strike="noStrike" spc="-1">
                <a:latin typeface="Arial"/>
              </a:endParaRPr>
            </a:p>
          </p:txBody>
        </p:sp>
        <p:sp>
          <p:nvSpPr>
            <p:cNvPr id="197" name="Text Box 17"/>
            <p:cNvSpPr/>
            <p:nvPr/>
          </p:nvSpPr>
          <p:spPr>
            <a:xfrm>
              <a:off x="326160" y="3123000"/>
              <a:ext cx="10854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600" b="0" strike="noStrike" spc="-1">
                  <a:solidFill>
                    <a:srgbClr val="33CC33"/>
                  </a:solidFill>
                  <a:latin typeface="Arial Rounded MT Bold"/>
                  <a:ea typeface="DejaVu Sans"/>
                </a:rPr>
                <a:t>5400</a:t>
              </a:r>
              <a:endParaRPr lang="en-GB" sz="1600" b="0" strike="noStrike" spc="-1">
                <a:latin typeface="Arial"/>
              </a:endParaRPr>
            </a:p>
          </p:txBody>
        </p:sp>
        <p:sp>
          <p:nvSpPr>
            <p:cNvPr id="198" name="Text Box 18"/>
            <p:cNvSpPr/>
            <p:nvPr/>
          </p:nvSpPr>
          <p:spPr>
            <a:xfrm>
              <a:off x="586440" y="2437920"/>
              <a:ext cx="1307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600" b="0" strike="noStrike" spc="-1">
                  <a:solidFill>
                    <a:srgbClr val="FF9900"/>
                  </a:solidFill>
                  <a:latin typeface="Arial Rounded MT Bold"/>
                  <a:ea typeface="DejaVu Sans"/>
                </a:rPr>
                <a:t>6000</a:t>
              </a:r>
              <a:endParaRPr lang="en-GB" sz="1600" b="0" strike="noStrike" spc="-1">
                <a:latin typeface="Arial"/>
              </a:endParaRPr>
            </a:p>
          </p:txBody>
        </p:sp>
        <p:sp>
          <p:nvSpPr>
            <p:cNvPr id="199" name="Text Box 19"/>
            <p:cNvSpPr/>
            <p:nvPr/>
          </p:nvSpPr>
          <p:spPr>
            <a:xfrm>
              <a:off x="850320" y="1963440"/>
              <a:ext cx="1181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600" b="0" strike="noStrike" spc="-1">
                  <a:solidFill>
                    <a:srgbClr val="FF9900"/>
                  </a:solidFill>
                  <a:latin typeface="Arial Rounded MT Bold"/>
                  <a:ea typeface="DejaVu Sans"/>
                </a:rPr>
                <a:t>6400</a:t>
              </a:r>
              <a:endParaRPr lang="en-GB" sz="1600" b="0" strike="noStrike" spc="-1">
                <a:latin typeface="Arial"/>
              </a:endParaRPr>
            </a:p>
          </p:txBody>
        </p:sp>
        <p:sp>
          <p:nvSpPr>
            <p:cNvPr id="200" name="Text Box 20"/>
            <p:cNvSpPr/>
            <p:nvPr/>
          </p:nvSpPr>
          <p:spPr>
            <a:xfrm>
              <a:off x="1095840" y="1541520"/>
              <a:ext cx="9360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600" b="0" strike="noStrike" spc="-1">
                  <a:solidFill>
                    <a:srgbClr val="FF9900"/>
                  </a:solidFill>
                  <a:latin typeface="Arial Rounded MT Bold"/>
                  <a:ea typeface="DejaVu Sans"/>
                </a:rPr>
                <a:t>6800</a:t>
              </a:r>
              <a:endParaRPr lang="en-GB" sz="1600" b="0" strike="noStrike" spc="-1">
                <a:latin typeface="Arial"/>
              </a:endParaRPr>
            </a:p>
          </p:txBody>
        </p:sp>
        <p:sp>
          <p:nvSpPr>
            <p:cNvPr id="201" name="Text Box 22"/>
            <p:cNvSpPr/>
            <p:nvPr/>
          </p:nvSpPr>
          <p:spPr>
            <a:xfrm>
              <a:off x="6856200" y="1963440"/>
              <a:ext cx="9673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600" b="0" strike="noStrike" spc="-1">
                  <a:solidFill>
                    <a:srgbClr val="FF9900"/>
                  </a:solidFill>
                  <a:latin typeface="Arial Rounded MT Bold"/>
                  <a:ea typeface="DejaVu Sans"/>
                </a:rPr>
                <a:t>6000</a:t>
              </a:r>
              <a:endParaRPr lang="en-GB" sz="1600" b="0" strike="noStrike" spc="-1">
                <a:latin typeface="Arial"/>
              </a:endParaRPr>
            </a:p>
          </p:txBody>
        </p:sp>
        <p:sp>
          <p:nvSpPr>
            <p:cNvPr id="202" name="Text Box 23"/>
            <p:cNvSpPr/>
            <p:nvPr/>
          </p:nvSpPr>
          <p:spPr>
            <a:xfrm>
              <a:off x="7259760" y="3544560"/>
              <a:ext cx="75384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1600" b="0" strike="noStrike" spc="-1">
                  <a:solidFill>
                    <a:srgbClr val="33CC33"/>
                  </a:solidFill>
                  <a:latin typeface="Arial Rounded MT Bold"/>
                  <a:ea typeface="DejaVu Sans"/>
                </a:rPr>
                <a:t>5400</a:t>
              </a:r>
              <a:endParaRPr lang="en-GB" sz="1600" b="0" strike="noStrike" spc="-1">
                <a:latin typeface="Arial"/>
              </a:endParaRPr>
            </a:p>
          </p:txBody>
        </p:sp>
      </p:grpSp>
      <p:sp>
        <p:nvSpPr>
          <p:cNvPr id="3" name="2 CuadroTexto"/>
          <p:cNvSpPr txBox="1"/>
          <p:nvPr/>
        </p:nvSpPr>
        <p:spPr>
          <a:xfrm>
            <a:off x="353590" y="907627"/>
            <a:ext cx="8498090" cy="430887"/>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defPPr>
              <a:defRPr lang="es-ES"/>
            </a:defPPr>
            <a:lvl1pPr algn="ctr">
              <a:lnSpc>
                <a:spcPct val="100000"/>
              </a:lnSpc>
              <a:spcBef>
                <a:spcPts val="561"/>
              </a:spcBef>
              <a:defRPr sz="2200" b="1" i="1" strike="noStrike" spc="-1">
                <a:solidFill>
                  <a:srgbClr val="FFFFFF"/>
                </a:solidFill>
                <a:latin typeface="Garamond"/>
                <a:ea typeface="DejaVu Sans"/>
              </a:defRPr>
            </a:lvl1pPr>
          </a:lstStyle>
          <a:p>
            <a:r>
              <a:rPr lang="es-ES" dirty="0"/>
              <a:t>Correcta elaboración del plan de tratamiento.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_4"/>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204" name="Slide Number Placeholder 3_4"/>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F618226-DEFB-42C7-8291-4B9064F6F510}" type="slidenum">
              <a:rPr lang="en-US" sz="1000" b="0" strike="noStrike" spc="-1">
                <a:solidFill>
                  <a:srgbClr val="3366CC"/>
                </a:solidFill>
                <a:latin typeface="Arial"/>
                <a:ea typeface="DejaVu Sans"/>
              </a:rPr>
              <a:t>22</a:t>
            </a:fld>
            <a:endParaRPr lang="en-GB" sz="1000" b="0" strike="noStrike" spc="-1">
              <a:latin typeface="Arial"/>
            </a:endParaRPr>
          </a:p>
        </p:txBody>
      </p:sp>
      <p:sp>
        <p:nvSpPr>
          <p:cNvPr id="205" name="Rectangle 4_3"/>
          <p:cNvSpPr/>
          <p:nvPr/>
        </p:nvSpPr>
        <p:spPr>
          <a:xfrm>
            <a:off x="427680" y="477720"/>
            <a:ext cx="8424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Optimización.</a:t>
            </a:r>
            <a:r>
              <a:rPr lang="es-ES" sz="2400" b="0" strike="noStrike" spc="-1">
                <a:solidFill>
                  <a:srgbClr val="FFFFFF"/>
                </a:solidFill>
                <a:latin typeface="Arial"/>
                <a:ea typeface="DejaVu Sans"/>
              </a:rPr>
              <a:t> </a:t>
            </a:r>
            <a:r>
              <a:rPr lang="es-ES" sz="2400" b="1" strike="noStrike" spc="-1">
                <a:solidFill>
                  <a:srgbClr val="FFFFFF"/>
                </a:solidFill>
                <a:latin typeface="Arial"/>
                <a:ea typeface="DejaVu Sans"/>
              </a:rPr>
              <a:t>Aspectos Operacionales</a:t>
            </a:r>
            <a:r>
              <a:rPr lang="es-ES_tradnl" sz="2400" b="1" strike="noStrike" spc="-1">
                <a:solidFill>
                  <a:srgbClr val="FFFFFF"/>
                </a:solidFill>
                <a:latin typeface="Arial"/>
                <a:ea typeface="DejaVu Sans"/>
              </a:rPr>
              <a:t>.</a:t>
            </a:r>
            <a:endParaRPr lang="en-GB" sz="2400" b="0" strike="noStrike" spc="-1">
              <a:latin typeface="Arial"/>
            </a:endParaRPr>
          </a:p>
        </p:txBody>
      </p:sp>
      <p:sp>
        <p:nvSpPr>
          <p:cNvPr id="206" name="Text Box 3_1"/>
          <p:cNvSpPr/>
          <p:nvPr/>
        </p:nvSpPr>
        <p:spPr>
          <a:xfrm>
            <a:off x="28800" y="1413720"/>
            <a:ext cx="6516000" cy="333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60"/>
              </a:spcBef>
              <a:spcAft>
                <a:spcPts val="660"/>
              </a:spcAft>
            </a:pPr>
            <a:r>
              <a:rPr lang="es-ES" sz="2000" b="0" strike="noStrike" spc="-1">
                <a:solidFill>
                  <a:srgbClr val="FFFFFF"/>
                </a:solidFill>
                <a:latin typeface="Arial"/>
                <a:ea typeface="DejaVu Sans"/>
              </a:rPr>
              <a:t>Durante la ejecución del tratamiento se deberá disponer de los elementos de conformación, bloqueos y compensación de tejidos que permita conformar adecuadamente el volumen planificado haciendo que los mismos se correspondan lo mas fielmente posible con las individualidades de cada paciente. Entre los elemento de conformación mas importantes tenemos:</a:t>
            </a:r>
            <a:endParaRPr lang="en-GB" sz="2000" b="0" strike="noStrike" spc="-1">
              <a:latin typeface="Arial"/>
            </a:endParaRPr>
          </a:p>
          <a:p>
            <a:pPr marL="361800" lvl="1" indent="-181800" algn="just">
              <a:lnSpc>
                <a:spcPct val="90000"/>
              </a:lnSpc>
              <a:spcBef>
                <a:spcPts val="221"/>
              </a:spcBef>
              <a:spcAft>
                <a:spcPts val="221"/>
              </a:spcAft>
              <a:buClr>
                <a:srgbClr val="0000FF"/>
              </a:buClr>
              <a:buFont typeface="Symbol"/>
              <a:buChar char=""/>
            </a:pPr>
            <a:r>
              <a:rPr lang="es-ES" sz="2000" b="0" i="1" strike="noStrike" spc="-1">
                <a:solidFill>
                  <a:srgbClr val="FFFFFF"/>
                </a:solidFill>
                <a:latin typeface="Arial"/>
                <a:ea typeface="DejaVu Sans"/>
              </a:rPr>
              <a:t>Colimadores multiláminas del haz,</a:t>
            </a:r>
            <a:endParaRPr lang="en-GB" sz="2000" b="0" strike="noStrike" spc="-1">
              <a:latin typeface="Arial"/>
            </a:endParaRPr>
          </a:p>
          <a:p>
            <a:pPr marL="361800" lvl="1" indent="-181800" algn="just">
              <a:lnSpc>
                <a:spcPct val="90000"/>
              </a:lnSpc>
              <a:spcBef>
                <a:spcPts val="221"/>
              </a:spcBef>
              <a:spcAft>
                <a:spcPts val="221"/>
              </a:spcAft>
              <a:buClr>
                <a:srgbClr val="0000FF"/>
              </a:buClr>
              <a:buFont typeface="Symbol"/>
              <a:buChar char=""/>
            </a:pPr>
            <a:r>
              <a:rPr lang="es-ES" sz="2000" b="0" i="1" strike="noStrike" spc="-1">
                <a:solidFill>
                  <a:srgbClr val="FFFFFF"/>
                </a:solidFill>
                <a:latin typeface="Arial"/>
                <a:ea typeface="DejaVu Sans"/>
              </a:rPr>
              <a:t>Bloqueadores individualizados,</a:t>
            </a:r>
            <a:endParaRPr lang="en-GB" sz="2000" b="0" strike="noStrike" spc="-1">
              <a:latin typeface="Arial"/>
            </a:endParaRPr>
          </a:p>
          <a:p>
            <a:pPr marL="361800" lvl="1" indent="-181800" algn="just">
              <a:lnSpc>
                <a:spcPct val="90000"/>
              </a:lnSpc>
              <a:spcBef>
                <a:spcPts val="221"/>
              </a:spcBef>
              <a:spcAft>
                <a:spcPts val="221"/>
              </a:spcAft>
              <a:buClr>
                <a:srgbClr val="0000FF"/>
              </a:buClr>
              <a:buFont typeface="Symbol"/>
              <a:buChar char=""/>
            </a:pPr>
            <a:r>
              <a:rPr lang="es-ES" sz="2000" b="0" i="1" strike="noStrike" spc="-1">
                <a:solidFill>
                  <a:srgbClr val="FFFFFF"/>
                </a:solidFill>
                <a:latin typeface="Arial"/>
                <a:ea typeface="DejaVu Sans"/>
              </a:rPr>
              <a:t>Cuñas y compensadores individualizados de tejido (Bolus).</a:t>
            </a:r>
            <a:endParaRPr lang="en-GB" sz="2000" b="0" strike="noStrike" spc="-1">
              <a:latin typeface="Arial"/>
            </a:endParaRPr>
          </a:p>
        </p:txBody>
      </p:sp>
      <p:sp>
        <p:nvSpPr>
          <p:cNvPr id="207" name="Rectangle 4_4"/>
          <p:cNvSpPr/>
          <p:nvPr/>
        </p:nvSpPr>
        <p:spPr>
          <a:xfrm>
            <a:off x="279720" y="981360"/>
            <a:ext cx="8539920" cy="50256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algn="ctr">
              <a:lnSpc>
                <a:spcPct val="100000"/>
              </a:lnSpc>
              <a:spcBef>
                <a:spcPts val="561"/>
              </a:spcBef>
            </a:pPr>
            <a:r>
              <a:rPr lang="es-ES" sz="2200" b="1" i="1" strike="noStrike" spc="-1" dirty="0">
                <a:solidFill>
                  <a:srgbClr val="FFFFFF"/>
                </a:solidFill>
                <a:latin typeface="Garamond"/>
                <a:ea typeface="DejaVu Sans"/>
              </a:rPr>
              <a:t>Correcta conformación del volumen de tratamiento</a:t>
            </a:r>
            <a:r>
              <a:rPr lang="es-ES_tradnl" sz="2200" b="1" i="1" strike="noStrike" spc="-1" dirty="0">
                <a:solidFill>
                  <a:srgbClr val="FFFFFF"/>
                </a:solidFill>
                <a:latin typeface="Garamond"/>
                <a:ea typeface="DejaVu Sans"/>
              </a:rPr>
              <a:t>.</a:t>
            </a:r>
            <a:endParaRPr lang="en-GB" sz="2200" b="0" strike="noStrike" spc="-1" dirty="0">
              <a:latin typeface="Arial"/>
            </a:endParaRPr>
          </a:p>
        </p:txBody>
      </p:sp>
      <p:pic>
        <p:nvPicPr>
          <p:cNvPr id="208" name="Picture 5_1" descr="prd056[1]"/>
          <p:cNvPicPr/>
          <p:nvPr/>
        </p:nvPicPr>
        <p:blipFill>
          <a:blip r:embed="rId2"/>
          <a:stretch/>
        </p:blipFill>
        <p:spPr>
          <a:xfrm>
            <a:off x="6688440" y="1917000"/>
            <a:ext cx="2189880" cy="2447280"/>
          </a:xfrm>
          <a:prstGeom prst="rect">
            <a:avLst/>
          </a:prstGeom>
          <a:ln w="57150">
            <a:solidFill>
              <a:srgbClr val="99FF66"/>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_5"/>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210" name="Slide Number Placeholder 3_5"/>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A7BE291-35F9-4FDA-9842-97FDD7955D22}" type="slidenum">
              <a:rPr lang="en-US" sz="1000" b="0" strike="noStrike" spc="-1">
                <a:solidFill>
                  <a:srgbClr val="3366CC"/>
                </a:solidFill>
                <a:latin typeface="Arial"/>
                <a:ea typeface="DejaVu Sans"/>
              </a:rPr>
              <a:t>23</a:t>
            </a:fld>
            <a:endParaRPr lang="en-GB" sz="1000" b="0" strike="noStrike" spc="-1">
              <a:latin typeface="Arial"/>
            </a:endParaRPr>
          </a:p>
        </p:txBody>
      </p:sp>
      <p:sp>
        <p:nvSpPr>
          <p:cNvPr id="211" name="Rectangle 4_5"/>
          <p:cNvSpPr/>
          <p:nvPr/>
        </p:nvSpPr>
        <p:spPr>
          <a:xfrm>
            <a:off x="427680" y="477720"/>
            <a:ext cx="8424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trike="noStrike" spc="-1">
                <a:solidFill>
                  <a:srgbClr val="FFFFFF"/>
                </a:solidFill>
                <a:latin typeface="Arial"/>
                <a:ea typeface="DejaVu Sans"/>
              </a:rPr>
              <a:t>Optimización.</a:t>
            </a:r>
            <a:r>
              <a:rPr lang="es-ES" sz="2400" b="0" strike="noStrike" spc="-1">
                <a:solidFill>
                  <a:srgbClr val="FFFFFF"/>
                </a:solidFill>
                <a:latin typeface="Arial"/>
                <a:ea typeface="DejaVu Sans"/>
              </a:rPr>
              <a:t> </a:t>
            </a:r>
            <a:r>
              <a:rPr lang="es-ES" sz="2400" b="1" strike="noStrike" spc="-1">
                <a:solidFill>
                  <a:srgbClr val="FFFFFF"/>
                </a:solidFill>
                <a:latin typeface="Arial"/>
                <a:ea typeface="DejaVu Sans"/>
              </a:rPr>
              <a:t>Aspectos Operacionales</a:t>
            </a:r>
            <a:r>
              <a:rPr lang="es-ES_tradnl" sz="2400" b="1" strike="noStrike" spc="-1">
                <a:solidFill>
                  <a:srgbClr val="FFFFFF"/>
                </a:solidFill>
                <a:latin typeface="Arial"/>
                <a:ea typeface="DejaVu Sans"/>
              </a:rPr>
              <a:t>.</a:t>
            </a:r>
            <a:endParaRPr lang="en-GB" sz="2400" b="0" strike="noStrike" spc="-1">
              <a:latin typeface="Arial"/>
            </a:endParaRPr>
          </a:p>
        </p:txBody>
      </p:sp>
      <p:sp>
        <p:nvSpPr>
          <p:cNvPr id="212" name="Text Box 3_2"/>
          <p:cNvSpPr/>
          <p:nvPr/>
        </p:nvSpPr>
        <p:spPr>
          <a:xfrm>
            <a:off x="252000" y="1715040"/>
            <a:ext cx="5795280" cy="23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spcBef>
                <a:spcPts val="660"/>
              </a:spcBef>
              <a:spcAft>
                <a:spcPts val="660"/>
              </a:spcAft>
            </a:pPr>
            <a:r>
              <a:rPr lang="es-ES" sz="2000" b="0" strike="noStrike" spc="-1">
                <a:solidFill>
                  <a:srgbClr val="FFFFFF"/>
                </a:solidFill>
                <a:latin typeface="Arial"/>
                <a:ea typeface="DejaVu Sans"/>
              </a:rPr>
              <a:t>Durante el inicio del tratamiento y periódicamente duran la ejecución de este, será necesario verificar que se administrará la dosis planificada al volumen blanco de planificación (PTV). Para ello se utiliza fundamentalmente:</a:t>
            </a:r>
            <a:endParaRPr lang="en-GB" sz="2000" b="0" strike="noStrike" spc="-1">
              <a:latin typeface="Arial"/>
            </a:endParaRPr>
          </a:p>
          <a:p>
            <a:pPr marL="361800" lvl="1" indent="-181800" algn="just">
              <a:lnSpc>
                <a:spcPct val="90000"/>
              </a:lnSpc>
              <a:spcBef>
                <a:spcPts val="660"/>
              </a:spcBef>
              <a:spcAft>
                <a:spcPts val="660"/>
              </a:spcAft>
              <a:buClr>
                <a:srgbClr val="0000FF"/>
              </a:buClr>
              <a:buFont typeface="Symbol"/>
              <a:buChar char=""/>
            </a:pPr>
            <a:r>
              <a:rPr lang="es-ES" sz="2000" b="0" i="1" strike="noStrike" spc="-1">
                <a:solidFill>
                  <a:srgbClr val="FFFFFF"/>
                </a:solidFill>
                <a:latin typeface="Arial"/>
                <a:ea typeface="DejaVu Sans"/>
              </a:rPr>
              <a:t>La dosimetría In Vivo,</a:t>
            </a:r>
            <a:endParaRPr lang="en-GB" sz="2000" b="0" strike="noStrike" spc="-1">
              <a:latin typeface="Arial"/>
            </a:endParaRPr>
          </a:p>
          <a:p>
            <a:pPr marL="361800" lvl="1" indent="-181800" algn="just">
              <a:lnSpc>
                <a:spcPct val="90000"/>
              </a:lnSpc>
              <a:spcBef>
                <a:spcPts val="660"/>
              </a:spcBef>
              <a:spcAft>
                <a:spcPts val="660"/>
              </a:spcAft>
              <a:buClr>
                <a:srgbClr val="0000FF"/>
              </a:buClr>
              <a:buFont typeface="Symbol"/>
              <a:buChar char=""/>
            </a:pPr>
            <a:r>
              <a:rPr lang="es-ES" sz="2000" b="0" i="1" strike="noStrike" spc="-1">
                <a:solidFill>
                  <a:srgbClr val="FFFFFF"/>
                </a:solidFill>
                <a:latin typeface="Arial"/>
                <a:ea typeface="DejaVu Sans"/>
              </a:rPr>
              <a:t>Las imágenes portales.</a:t>
            </a:r>
            <a:endParaRPr lang="en-GB" sz="2000" b="0" strike="noStrike" spc="-1">
              <a:latin typeface="Arial"/>
            </a:endParaRPr>
          </a:p>
        </p:txBody>
      </p:sp>
      <p:sp>
        <p:nvSpPr>
          <p:cNvPr id="213" name="Rectangle 4_7"/>
          <p:cNvSpPr/>
          <p:nvPr/>
        </p:nvSpPr>
        <p:spPr>
          <a:xfrm>
            <a:off x="250920" y="958680"/>
            <a:ext cx="8641800" cy="79128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algn="ctr">
              <a:lnSpc>
                <a:spcPct val="100000"/>
              </a:lnSpc>
              <a:spcBef>
                <a:spcPts val="479"/>
              </a:spcBef>
            </a:pPr>
            <a:r>
              <a:rPr lang="es-ES" sz="2000" b="1" i="1" strike="noStrike" spc="-1">
                <a:solidFill>
                  <a:srgbClr val="FFFFFF"/>
                </a:solidFill>
                <a:latin typeface="Garamond"/>
                <a:ea typeface="DejaVu Sans"/>
              </a:rPr>
              <a:t>Verificación del plan de tratamiento al inicio y periódicamente durante la ejecución de este</a:t>
            </a:r>
            <a:r>
              <a:rPr lang="es-ES_tradnl" sz="2000" b="1" i="1" strike="noStrike" spc="-1">
                <a:solidFill>
                  <a:srgbClr val="FFFFFF"/>
                </a:solidFill>
                <a:latin typeface="Garamond"/>
                <a:ea typeface="DejaVu Sans"/>
              </a:rPr>
              <a:t>.</a:t>
            </a:r>
            <a:endParaRPr lang="en-GB" sz="2000" b="0" strike="noStrike" spc="-1">
              <a:latin typeface="Arial"/>
            </a:endParaRPr>
          </a:p>
        </p:txBody>
      </p:sp>
      <p:pic>
        <p:nvPicPr>
          <p:cNvPr id="214" name="Picture 5_3" descr="Varianepid"/>
          <p:cNvPicPr/>
          <p:nvPr/>
        </p:nvPicPr>
        <p:blipFill>
          <a:blip r:embed="rId2"/>
          <a:stretch/>
        </p:blipFill>
        <p:spPr>
          <a:xfrm>
            <a:off x="4032000" y="3368160"/>
            <a:ext cx="1799280" cy="1671480"/>
          </a:xfrm>
          <a:prstGeom prst="rect">
            <a:avLst/>
          </a:prstGeom>
          <a:ln w="28575">
            <a:solidFill>
              <a:srgbClr val="CC00CC"/>
            </a:solidFill>
            <a:miter/>
          </a:ln>
        </p:spPr>
      </p:pic>
      <p:pic>
        <p:nvPicPr>
          <p:cNvPr id="215" name="Picture 6_0"/>
          <p:cNvPicPr/>
          <p:nvPr/>
        </p:nvPicPr>
        <p:blipFill>
          <a:blip r:embed="rId3"/>
          <a:stretch/>
        </p:blipFill>
        <p:spPr>
          <a:xfrm>
            <a:off x="6699960" y="1895040"/>
            <a:ext cx="1949760" cy="2064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_5"/>
          <p:cNvSpPr/>
          <p:nvPr/>
        </p:nvSpPr>
        <p:spPr>
          <a:xfrm>
            <a:off x="251640" y="1296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000"/>
          </a:bodyPr>
          <a:lstStyle/>
          <a:p>
            <a:pPr>
              <a:lnSpc>
                <a:spcPct val="100000"/>
              </a:lnSpc>
            </a:pPr>
            <a:r>
              <a:rPr lang="es-ES" sz="2800" b="1" strike="noStrike" spc="-1">
                <a:solidFill>
                  <a:srgbClr val="FFFFFF"/>
                </a:solidFill>
                <a:latin typeface="Arial "/>
                <a:ea typeface="DejaVu Sans"/>
              </a:rPr>
              <a:t>Aplicación de los principios de protección radiológica. </a:t>
            </a:r>
            <a:endParaRPr lang="en-GB" sz="2800" b="0" strike="noStrike" spc="-1">
              <a:latin typeface="Arial"/>
            </a:endParaRPr>
          </a:p>
        </p:txBody>
      </p:sp>
      <p:sp>
        <p:nvSpPr>
          <p:cNvPr id="210" name="Slide Number Placeholder 3_5"/>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4A7BE291-35F9-4FDA-9842-97FDD7955D22}" type="slidenum">
              <a:rPr lang="en-US" sz="1000" b="0" strike="noStrike" spc="-1">
                <a:solidFill>
                  <a:srgbClr val="3366CC"/>
                </a:solidFill>
                <a:latin typeface="Arial"/>
                <a:ea typeface="DejaVu Sans"/>
              </a:rPr>
              <a:t>24</a:t>
            </a:fld>
            <a:endParaRPr lang="en-GB" sz="1000" b="0" strike="noStrike" spc="-1">
              <a:latin typeface="Arial"/>
            </a:endParaRPr>
          </a:p>
        </p:txBody>
      </p:sp>
      <p:sp>
        <p:nvSpPr>
          <p:cNvPr id="211" name="Rectangle 4_5"/>
          <p:cNvSpPr/>
          <p:nvPr/>
        </p:nvSpPr>
        <p:spPr>
          <a:xfrm>
            <a:off x="427680" y="477720"/>
            <a:ext cx="8424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s-ES" sz="2400" b="1" spc="-1" dirty="0" smtClean="0">
                <a:solidFill>
                  <a:srgbClr val="FFFFFF"/>
                </a:solidFill>
                <a:latin typeface="Arial"/>
                <a:ea typeface="DejaVu Sans"/>
              </a:rPr>
              <a:t>Limitación de dosis</a:t>
            </a:r>
            <a:r>
              <a:rPr lang="es-ES_tradnl" sz="2400" b="1" strike="noStrike" spc="-1" dirty="0" smtClean="0">
                <a:solidFill>
                  <a:srgbClr val="FFFFFF"/>
                </a:solidFill>
                <a:latin typeface="Arial"/>
                <a:ea typeface="DejaVu Sans"/>
              </a:rPr>
              <a:t>.</a:t>
            </a:r>
            <a:endParaRPr lang="en-GB" sz="2400" b="0" strike="noStrike" spc="-1" dirty="0">
              <a:latin typeface="Arial"/>
            </a:endParaRPr>
          </a:p>
        </p:txBody>
      </p:sp>
      <p:sp>
        <p:nvSpPr>
          <p:cNvPr id="213" name="Rectangle 4_7"/>
          <p:cNvSpPr/>
          <p:nvPr/>
        </p:nvSpPr>
        <p:spPr>
          <a:xfrm>
            <a:off x="250920" y="958680"/>
            <a:ext cx="8641800" cy="460942"/>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oAutofit/>
          </a:bodyPr>
          <a:lstStyle/>
          <a:p>
            <a:pPr algn="ctr">
              <a:lnSpc>
                <a:spcPct val="100000"/>
              </a:lnSpc>
              <a:spcBef>
                <a:spcPts val="479"/>
              </a:spcBef>
            </a:pPr>
            <a:r>
              <a:rPr lang="es-ES" sz="2000" b="1" i="1" strike="noStrike" spc="-1" dirty="0" smtClean="0">
                <a:solidFill>
                  <a:srgbClr val="FFFFFF"/>
                </a:solidFill>
                <a:latin typeface="Garamond"/>
                <a:ea typeface="DejaVu Sans"/>
              </a:rPr>
              <a:t>El principio de limitación de dosis plantea que:</a:t>
            </a:r>
            <a:endParaRPr lang="en-GB" sz="2000" b="0" strike="noStrike" spc="-1" dirty="0">
              <a:latin typeface="Arial"/>
            </a:endParaRPr>
          </a:p>
        </p:txBody>
      </p:sp>
      <p:sp>
        <p:nvSpPr>
          <p:cNvPr id="9" name="Text Box 6"/>
          <p:cNvSpPr txBox="1">
            <a:spLocks noChangeArrowheads="1"/>
          </p:cNvSpPr>
          <p:nvPr/>
        </p:nvSpPr>
        <p:spPr bwMode="auto">
          <a:xfrm>
            <a:off x="304800" y="1419622"/>
            <a:ext cx="853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MX" altLang="es-MX"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“ni el total de la dosis efectiva , ni el total de la dosis equivalente a órganos o tejidos de interés, causadas por la posible combinación de exposiciones originadas por prácticas autorizadas, podrán exceder de los límites de dosis establecidos en </a:t>
            </a:r>
            <a:r>
              <a:rPr lang="es-MX" altLang="es-MX" sz="2000" dirty="0" smtClean="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la </a:t>
            </a:r>
            <a:r>
              <a:rPr lang="es-MX" altLang="es-MX"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Normas </a:t>
            </a:r>
            <a:r>
              <a:rPr lang="es-MX" altLang="es-MX" sz="2000" dirty="0" smtClean="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UY100</a:t>
            </a:r>
            <a:r>
              <a:rPr lang="es-ES" altLang="es-MX" sz="2000" dirty="0" smtClean="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rPr>
              <a:t> </a:t>
            </a:r>
            <a:endParaRPr lang="es-ES" altLang="es-MX" sz="2000" dirty="0">
              <a:solidFill>
                <a:schemeClr val="bg1"/>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pic>
        <p:nvPicPr>
          <p:cNvPr id="10" name="Picture 7" descr="auto0"/>
          <p:cNvPicPr>
            <a:picLocks noChangeAspect="1" noChangeArrowheads="1"/>
          </p:cNvPicPr>
          <p:nvPr/>
        </p:nvPicPr>
        <p:blipFill>
          <a:blip r:embed="rId2">
            <a:clrChange>
              <a:clrFrom>
                <a:srgbClr val="F1F4EE"/>
              </a:clrFrom>
              <a:clrTo>
                <a:srgbClr val="F1F4EE">
                  <a:alpha val="0"/>
                </a:srgbClr>
              </a:clrTo>
            </a:clrChange>
            <a:extLst>
              <a:ext uri="{28A0092B-C50C-407E-A947-70E740481C1C}">
                <a14:useLocalDpi xmlns:a14="http://schemas.microsoft.com/office/drawing/2010/main" val="0"/>
              </a:ext>
            </a:extLst>
          </a:blip>
          <a:srcRect/>
          <a:stretch>
            <a:fillRect/>
          </a:stretch>
        </p:blipFill>
        <p:spPr bwMode="auto">
          <a:xfrm>
            <a:off x="5652963" y="2958753"/>
            <a:ext cx="3311525"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27680" y="3003798"/>
            <a:ext cx="4936408" cy="923330"/>
          </a:xfrm>
          <a:prstGeom prst="rect">
            <a:avLst/>
          </a:prstGeom>
          <a:noFill/>
        </p:spPr>
        <p:txBody>
          <a:bodyPr wrap="square" rtlCol="0">
            <a:spAutoFit/>
          </a:bodyPr>
          <a:lstStyle/>
          <a:p>
            <a:r>
              <a:rPr lang="es-ES" dirty="0" smtClean="0">
                <a:solidFill>
                  <a:schemeClr val="bg1"/>
                </a:solidFill>
              </a:rPr>
              <a:t>Este principio aplica solamente a la exposición ocupacional y a la exposición del público. NO APLICA a las exposiciones médicas.</a:t>
            </a:r>
            <a:endParaRPr lang="es-ES" dirty="0">
              <a:solidFill>
                <a:schemeClr val="bg1"/>
              </a:solidFill>
            </a:endParaRPr>
          </a:p>
        </p:txBody>
      </p:sp>
    </p:spTree>
    <p:extLst>
      <p:ext uri="{BB962C8B-B14F-4D97-AF65-F5344CB8AC3E}">
        <p14:creationId xmlns:p14="http://schemas.microsoft.com/office/powerpoint/2010/main" val="301400603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p:cNvPicPr/>
          <p:nvPr/>
        </p:nvPicPr>
        <p:blipFill>
          <a:blip r:embed="rId3"/>
          <a:srcRect t="1828" r="1086" b="170"/>
          <a:stretch/>
        </p:blipFill>
        <p:spPr>
          <a:xfrm>
            <a:off x="5400000" y="1980000"/>
            <a:ext cx="3201840" cy="1684440"/>
          </a:xfrm>
          <a:prstGeom prst="rect">
            <a:avLst/>
          </a:prstGeom>
          <a:ln w="0">
            <a:noFill/>
          </a:ln>
        </p:spPr>
      </p:pic>
      <p:sp>
        <p:nvSpPr>
          <p:cNvPr id="217" name="150 Rectángulo"/>
          <p:cNvSpPr/>
          <p:nvPr/>
        </p:nvSpPr>
        <p:spPr>
          <a:xfrm>
            <a:off x="0" y="615600"/>
            <a:ext cx="5217480" cy="426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a:solidFill>
                  <a:srgbClr val="FFFFFF"/>
                </a:solidFill>
                <a:latin typeface="Times New Roman"/>
                <a:ea typeface="DejaVu Sans"/>
              </a:rPr>
              <a:t>Conclusiones:</a:t>
            </a:r>
            <a:endParaRPr lang="en-GB" sz="2400" b="0" strike="noStrike" spc="-1">
              <a:latin typeface="Arial"/>
            </a:endParaRPr>
          </a:p>
          <a:p>
            <a:pPr marL="459360" indent="-456840">
              <a:lnSpc>
                <a:spcPct val="100000"/>
              </a:lnSpc>
              <a:buClr>
                <a:srgbClr val="FFFFFF"/>
              </a:buClr>
              <a:buFont typeface="Arial"/>
              <a:buAutoNum type="arabicPeriod"/>
            </a:pPr>
            <a:r>
              <a:rPr lang="es-ES" sz="2000" b="0" i="1" strike="noStrike" spc="-1">
                <a:solidFill>
                  <a:srgbClr val="FFFFFF"/>
                </a:solidFill>
                <a:latin typeface="Times New Roman"/>
                <a:ea typeface="DejaVu Sans"/>
              </a:rPr>
              <a:t>La norma UY 100 establece los requisitos generales para los diferentes tipos de exposición en las diferentes situaciones de exposición.</a:t>
            </a:r>
            <a:endParaRPr lang="en-GB" sz="2000" b="0" strike="noStrike" spc="-1">
              <a:latin typeface="Arial"/>
            </a:endParaRPr>
          </a:p>
          <a:p>
            <a:pPr marL="459360" indent="-456840">
              <a:lnSpc>
                <a:spcPct val="100000"/>
              </a:lnSpc>
              <a:buClr>
                <a:srgbClr val="FFFFFF"/>
              </a:buClr>
              <a:buFont typeface="Arial"/>
              <a:buAutoNum type="arabicPeriod"/>
            </a:pPr>
            <a:r>
              <a:rPr lang="es-ES" sz="2000" b="0" i="1" strike="noStrike" spc="-1">
                <a:solidFill>
                  <a:srgbClr val="FFFFFF"/>
                </a:solidFill>
                <a:latin typeface="Times New Roman"/>
                <a:ea typeface="DejaVu Sans"/>
              </a:rPr>
              <a:t>Existen 3 principios que fundamentan la Protección Radiológica que son la JUSTIFICACIÓN, OPTIMIZACIÓN y la LIMITACIÓN DE DOSIS.</a:t>
            </a:r>
            <a:endParaRPr lang="en-GB" sz="2000" b="0" strike="noStrike" spc="-1">
              <a:latin typeface="Arial"/>
            </a:endParaRPr>
          </a:p>
          <a:p>
            <a:pPr marL="459360" indent="-456840">
              <a:lnSpc>
                <a:spcPct val="100000"/>
              </a:lnSpc>
              <a:buClr>
                <a:srgbClr val="FFFFFF"/>
              </a:buClr>
              <a:buFont typeface="Arial"/>
              <a:buAutoNum type="arabicPeriod"/>
            </a:pPr>
            <a:r>
              <a:rPr lang="es-ES" sz="2000" b="0" i="1" strike="noStrike" spc="-1">
                <a:solidFill>
                  <a:srgbClr val="FFFFFF"/>
                </a:solidFill>
                <a:latin typeface="Times New Roman"/>
                <a:ea typeface="DejaVu Sans"/>
              </a:rPr>
              <a:t>La aplicación de los principios de protección radiológica en la práctica de Radioterapia es muy importante para la seguridad y calidad de los tratamientos. </a:t>
            </a:r>
            <a:endParaRPr lang="en-GB" sz="2000" b="0" strike="noStrike" spc="-1">
              <a:latin typeface="Arial"/>
            </a:endParaRPr>
          </a:p>
          <a:p>
            <a:pPr>
              <a:lnSpc>
                <a:spcPct val="100000"/>
              </a:lnSpc>
            </a:pPr>
            <a:endParaRPr lang="en-GB"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_0"/>
          <p:cNvSpPr/>
          <p:nvPr/>
        </p:nvSpPr>
        <p:spPr>
          <a:xfrm>
            <a:off x="251640" y="51480"/>
            <a:ext cx="611676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s-ES" sz="3600" b="1" strike="noStrike" spc="-1">
                <a:solidFill>
                  <a:srgbClr val="FFFFFF"/>
                </a:solidFill>
                <a:latin typeface="Arial "/>
                <a:ea typeface="DejaVu Sans"/>
              </a:rPr>
              <a:t>Contenido</a:t>
            </a:r>
            <a:endParaRPr lang="en-GB" sz="3600" b="0" strike="noStrike" spc="-1">
              <a:latin typeface="Arial"/>
            </a:endParaRPr>
          </a:p>
        </p:txBody>
      </p:sp>
      <p:sp>
        <p:nvSpPr>
          <p:cNvPr id="59" name="Content Placeholder 2_0"/>
          <p:cNvSpPr/>
          <p:nvPr/>
        </p:nvSpPr>
        <p:spPr>
          <a:xfrm>
            <a:off x="251640" y="678960"/>
            <a:ext cx="8709120" cy="36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39120">
              <a:lnSpc>
                <a:spcPct val="100000"/>
              </a:lnSpc>
              <a:buClr>
                <a:srgbClr val="003399"/>
              </a:buClr>
              <a:buFont typeface="Arial"/>
              <a:buChar char="•"/>
            </a:pPr>
            <a:r>
              <a:rPr lang="es-ES" sz="2600" b="1" strike="noStrike" spc="-1">
                <a:solidFill>
                  <a:srgbClr val="FFFFFF"/>
                </a:solidFill>
                <a:latin typeface="Arial "/>
                <a:ea typeface="DejaVu Sans"/>
              </a:rPr>
              <a:t>Definición de fuentes de radiaciones ionizantes.</a:t>
            </a:r>
            <a:endParaRPr lang="en-GB" sz="2600" b="0" strike="noStrike" spc="-1">
              <a:latin typeface="Arial"/>
            </a:endParaRPr>
          </a:p>
          <a:p>
            <a:pPr marL="343080" indent="-339120">
              <a:lnSpc>
                <a:spcPct val="100000"/>
              </a:lnSpc>
              <a:buClr>
                <a:srgbClr val="003399"/>
              </a:buClr>
              <a:buFont typeface="Arial"/>
              <a:buChar char="•"/>
            </a:pPr>
            <a:r>
              <a:rPr lang="es-ES" sz="2600" b="1" strike="noStrike" spc="-1">
                <a:solidFill>
                  <a:srgbClr val="FFFFFF"/>
                </a:solidFill>
                <a:latin typeface="Arial "/>
                <a:ea typeface="DejaVu Sans"/>
              </a:rPr>
              <a:t>Situaciones de exposición. Exposición Planificada. Exposición  Existente y Exposición de Emergencia.</a:t>
            </a:r>
            <a:endParaRPr lang="en-GB" sz="2600" b="0" strike="noStrike" spc="-1">
              <a:latin typeface="Arial"/>
            </a:endParaRPr>
          </a:p>
          <a:p>
            <a:pPr marL="343080" indent="-339120">
              <a:lnSpc>
                <a:spcPct val="100000"/>
              </a:lnSpc>
              <a:buClr>
                <a:srgbClr val="003399"/>
              </a:buClr>
              <a:buFont typeface="Arial"/>
              <a:buChar char="•"/>
            </a:pPr>
            <a:r>
              <a:rPr lang="es-ES" sz="2600" b="1" strike="noStrike" spc="-1">
                <a:solidFill>
                  <a:srgbClr val="FFFFFF"/>
                </a:solidFill>
                <a:latin typeface="Arial "/>
                <a:ea typeface="DejaVu Sans"/>
              </a:rPr>
              <a:t>Tipos de exposición. Ocupacional, Médica y del Público.</a:t>
            </a:r>
            <a:endParaRPr lang="en-GB" sz="2600" b="0" strike="noStrike" spc="-1">
              <a:latin typeface="Arial"/>
            </a:endParaRPr>
          </a:p>
          <a:p>
            <a:pPr marL="343080" indent="-339120">
              <a:lnSpc>
                <a:spcPct val="100000"/>
              </a:lnSpc>
              <a:buClr>
                <a:srgbClr val="003399"/>
              </a:buClr>
              <a:buFont typeface="Arial"/>
              <a:buChar char="•"/>
            </a:pPr>
            <a:r>
              <a:rPr lang="es-ES" sz="2600" b="1" strike="noStrike" spc="-1">
                <a:solidFill>
                  <a:srgbClr val="FFFFFF"/>
                </a:solidFill>
                <a:latin typeface="Arial "/>
                <a:ea typeface="DejaVu Sans"/>
              </a:rPr>
              <a:t>Aplicación de los principios de protección radiológica.</a:t>
            </a:r>
            <a:endParaRPr lang="en-GB" sz="2600" b="0" strike="noStrike" spc="-1">
              <a:latin typeface="Arial"/>
            </a:endParaRPr>
          </a:p>
        </p:txBody>
      </p:sp>
      <p:sp>
        <p:nvSpPr>
          <p:cNvPr id="60" name="Slide Number Placeholder 3_0"/>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6C17E40C-78FB-43BB-B86F-67E79EF2DB02}" type="slidenum">
              <a:rPr lang="en-US" sz="1000" b="0" strike="noStrike" spc="-1">
                <a:solidFill>
                  <a:srgbClr val="3366CC"/>
                </a:solidFill>
                <a:latin typeface="Arial"/>
                <a:ea typeface="DejaVu Sans"/>
              </a:rPr>
              <a:t>3</a:t>
            </a:fld>
            <a:endParaRPr lang="en-GB" sz="1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¿Que es una fuente de radiaciones ionizantes? </a:t>
            </a:r>
            <a:endParaRPr lang="en-GB" sz="2800" b="0" strike="noStrike" spc="-1">
              <a:latin typeface="Arial"/>
            </a:endParaRPr>
          </a:p>
        </p:txBody>
      </p:sp>
      <p:sp>
        <p:nvSpPr>
          <p:cNvPr id="62" name="Slide Number Placeholder 3"/>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66D8119-7004-4CDE-85D5-A49C154D3583}" type="slidenum">
              <a:rPr lang="en-US" sz="1000" b="0" strike="noStrike" spc="-1">
                <a:solidFill>
                  <a:srgbClr val="3366CC"/>
                </a:solidFill>
                <a:latin typeface="Arial"/>
                <a:ea typeface="DejaVu Sans"/>
              </a:rPr>
              <a:t>4</a:t>
            </a:fld>
            <a:endParaRPr lang="en-GB" sz="1000" b="0" strike="noStrike" spc="-1">
              <a:latin typeface="Arial"/>
            </a:endParaRPr>
          </a:p>
        </p:txBody>
      </p:sp>
      <p:sp>
        <p:nvSpPr>
          <p:cNvPr id="63" name="99 Rectángulo"/>
          <p:cNvSpPr/>
          <p:nvPr/>
        </p:nvSpPr>
        <p:spPr>
          <a:xfrm>
            <a:off x="0" y="793800"/>
            <a:ext cx="5435640" cy="406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GB" sz="1800" b="0" strike="noStrike" spc="-1">
              <a:latin typeface="Arial"/>
            </a:endParaRPr>
          </a:p>
          <a:p>
            <a:pPr algn="just">
              <a:lnSpc>
                <a:spcPct val="100000"/>
              </a:lnSpc>
            </a:pPr>
            <a:r>
              <a:rPr lang="es-ES" sz="2400" b="1" i="1" strike="noStrike" spc="-1">
                <a:solidFill>
                  <a:srgbClr val="FFFFFF"/>
                </a:solidFill>
                <a:latin typeface="Arial"/>
                <a:ea typeface="DejaVu Sans"/>
              </a:rPr>
              <a:t>FUENTE DE RADIACIÓN {radiation source}: Son todos aquellos </a:t>
            </a:r>
            <a:r>
              <a:rPr lang="es-ES" sz="2400" b="1" i="1" strike="noStrike" spc="-1">
                <a:solidFill>
                  <a:srgbClr val="FFFFFF"/>
                </a:solidFill>
                <a:latin typeface="Arial"/>
                <a:ea typeface="Times New Roman;Times New Roman"/>
              </a:rPr>
              <a:t>Generadores de radiación,</a:t>
            </a:r>
            <a:r>
              <a:rPr lang="es-ES" sz="2400" b="1" strike="noStrike" spc="-1">
                <a:solidFill>
                  <a:srgbClr val="FFFFFF"/>
                </a:solidFill>
                <a:latin typeface="Arial"/>
                <a:ea typeface="Times New Roman;Times New Roman"/>
              </a:rPr>
              <a:t> </a:t>
            </a:r>
            <a:r>
              <a:rPr lang="es-ES" sz="2400" b="1" i="1" strike="noStrike" spc="-1">
                <a:solidFill>
                  <a:srgbClr val="FFFFFF"/>
                </a:solidFill>
                <a:latin typeface="Arial"/>
                <a:ea typeface="Times New Roman;Times New Roman"/>
              </a:rPr>
              <a:t>fuentes radiactiva </a:t>
            </a:r>
            <a:r>
              <a:rPr lang="es-ES" sz="2400" b="1" strike="noStrike" spc="-1">
                <a:solidFill>
                  <a:srgbClr val="FFFFFF"/>
                </a:solidFill>
                <a:latin typeface="Arial"/>
                <a:ea typeface="Times New Roman;Times New Roman"/>
              </a:rPr>
              <a:t>u otro </a:t>
            </a:r>
            <a:r>
              <a:rPr lang="es-ES" sz="2400" b="1" i="1" strike="noStrike" spc="-1">
                <a:solidFill>
                  <a:srgbClr val="FFFFFF"/>
                </a:solidFill>
                <a:latin typeface="Arial"/>
                <a:ea typeface="Times New Roman;Times New Roman"/>
              </a:rPr>
              <a:t>material radiactivo </a:t>
            </a:r>
            <a:r>
              <a:rPr lang="es-ES" sz="2400" b="1" strike="noStrike" spc="-1">
                <a:solidFill>
                  <a:srgbClr val="FFFFFF"/>
                </a:solidFill>
                <a:latin typeface="Arial"/>
                <a:ea typeface="Times New Roman;Times New Roman"/>
              </a:rPr>
              <a:t>utilizado fuera de los </a:t>
            </a:r>
            <a:r>
              <a:rPr lang="es-ES" sz="2400" b="1" i="1" strike="noStrike" spc="-1">
                <a:solidFill>
                  <a:srgbClr val="FFFFFF"/>
                </a:solidFill>
                <a:latin typeface="Arial"/>
                <a:ea typeface="Times New Roman;Times New Roman"/>
              </a:rPr>
              <a:t>ciclos del combustible nuclear </a:t>
            </a:r>
            <a:r>
              <a:rPr lang="es-ES" sz="2400" b="1" strike="noStrike" spc="-1">
                <a:solidFill>
                  <a:srgbClr val="FFFFFF"/>
                </a:solidFill>
                <a:latin typeface="Arial"/>
                <a:ea typeface="Times New Roman;Times New Roman"/>
              </a:rPr>
              <a:t>de los reactores de investigación y de potencia. </a:t>
            </a:r>
            <a:endParaRPr lang="en-GB" sz="2400" b="0" strike="noStrike" spc="-1">
              <a:latin typeface="Arial"/>
            </a:endParaRPr>
          </a:p>
          <a:p>
            <a:pPr>
              <a:lnSpc>
                <a:spcPct val="100000"/>
              </a:lnSpc>
            </a:pPr>
            <a:endParaRPr lang="en-GB" sz="2400" b="0" strike="noStrike" spc="-1">
              <a:latin typeface="Arial"/>
            </a:endParaRPr>
          </a:p>
        </p:txBody>
      </p:sp>
      <p:sp>
        <p:nvSpPr>
          <p:cNvPr id="64" name="100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pic>
        <p:nvPicPr>
          <p:cNvPr id="65" name="Picture 4" descr="Varianepid"/>
          <p:cNvPicPr/>
          <p:nvPr/>
        </p:nvPicPr>
        <p:blipFill>
          <a:blip r:embed="rId2"/>
          <a:stretch/>
        </p:blipFill>
        <p:spPr>
          <a:xfrm>
            <a:off x="6154200" y="727560"/>
            <a:ext cx="2318040" cy="2163600"/>
          </a:xfrm>
          <a:prstGeom prst="rect">
            <a:avLst/>
          </a:prstGeom>
          <a:ln w="28575">
            <a:solidFill>
              <a:srgbClr val="CC00CC"/>
            </a:solidFill>
            <a:miter/>
          </a:ln>
        </p:spPr>
      </p:pic>
      <p:pic>
        <p:nvPicPr>
          <p:cNvPr id="66" name="Picture 19" descr="R1922"/>
          <p:cNvPicPr/>
          <p:nvPr/>
        </p:nvPicPr>
        <p:blipFill>
          <a:blip r:embed="rId3">
            <a:lum bright="12000"/>
          </a:blip>
          <a:srcRect r="8803"/>
          <a:stretch/>
        </p:blipFill>
        <p:spPr>
          <a:xfrm>
            <a:off x="6300360" y="3003840"/>
            <a:ext cx="2171880" cy="1827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_8"/>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Cumplimiento de la norma UY 100 </a:t>
            </a:r>
            <a:endParaRPr lang="en-GB" sz="2800" b="0" strike="noStrike" spc="-1">
              <a:latin typeface="Arial"/>
            </a:endParaRPr>
          </a:p>
        </p:txBody>
      </p:sp>
      <p:sp>
        <p:nvSpPr>
          <p:cNvPr id="68" name="Slide Number Placeholder 3_8"/>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B92AD720-BDAF-474B-9FFB-44B83585C23D}" type="slidenum">
              <a:rPr lang="en-US" sz="1000" b="0" strike="noStrike" spc="-1">
                <a:solidFill>
                  <a:srgbClr val="3366CC"/>
                </a:solidFill>
                <a:latin typeface="Arial"/>
                <a:ea typeface="DejaVu Sans"/>
              </a:rPr>
              <a:t>5</a:t>
            </a:fld>
            <a:endParaRPr lang="en-GB" sz="1000" b="0" strike="noStrike" spc="-1">
              <a:latin typeface="Arial"/>
            </a:endParaRPr>
          </a:p>
        </p:txBody>
      </p:sp>
      <p:sp>
        <p:nvSpPr>
          <p:cNvPr id="69" name="104 Rectángulo"/>
          <p:cNvSpPr/>
          <p:nvPr/>
        </p:nvSpPr>
        <p:spPr>
          <a:xfrm>
            <a:off x="72000" y="793800"/>
            <a:ext cx="5730840" cy="417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5120">
              <a:lnSpc>
                <a:spcPct val="100000"/>
              </a:lnSpc>
              <a:buClr>
                <a:srgbClr val="FFFFFF"/>
              </a:buClr>
              <a:buFont typeface="Arial"/>
              <a:buChar char="•"/>
            </a:pPr>
            <a:r>
              <a:rPr lang="es-ES" sz="1800" b="1" strike="noStrike" spc="-1">
                <a:solidFill>
                  <a:srgbClr val="FFFFFF"/>
                </a:solidFill>
                <a:latin typeface="Arial"/>
                <a:ea typeface="DejaVu Sans"/>
              </a:rPr>
              <a:t>La exposición a la radiación plantea riesgos especiales para la salud y seguridad de las personas y el medio ambiente.</a:t>
            </a:r>
            <a:endParaRPr lang="en-GB" sz="1800" b="0" strike="noStrike" spc="-1">
              <a:latin typeface="Arial"/>
            </a:endParaRPr>
          </a:p>
          <a:p>
            <a:pPr>
              <a:lnSpc>
                <a:spcPct val="100000"/>
              </a:lnSpc>
            </a:pPr>
            <a:endParaRPr lang="en-GB" sz="1800" b="0" strike="noStrike" spc="-1">
              <a:latin typeface="Arial"/>
            </a:endParaRPr>
          </a:p>
          <a:p>
            <a:pPr marL="285840" indent="-285120">
              <a:lnSpc>
                <a:spcPct val="100000"/>
              </a:lnSpc>
              <a:buClr>
                <a:srgbClr val="FFFFFF"/>
              </a:buClr>
              <a:buFont typeface="Arial"/>
              <a:buChar char="•"/>
            </a:pPr>
            <a:r>
              <a:rPr lang="es-ES" sz="1800" b="1" strike="noStrike" spc="-1">
                <a:solidFill>
                  <a:srgbClr val="FFFFFF"/>
                </a:solidFill>
                <a:latin typeface="Arial"/>
                <a:ea typeface="DejaVu Sans"/>
              </a:rPr>
              <a:t>Como todos en el mundo está expuesto a la radiación ionizante de fuentes naturales y artificiales, el riesgo debe ser evaluado y controlado a través de la aplicación de las normas de seguridad.</a:t>
            </a:r>
            <a:endParaRPr lang="en-GB" sz="1800" b="0" strike="noStrike" spc="-1">
              <a:latin typeface="Arial"/>
            </a:endParaRPr>
          </a:p>
          <a:p>
            <a:pPr>
              <a:lnSpc>
                <a:spcPct val="100000"/>
              </a:lnSpc>
            </a:pPr>
            <a:endParaRPr lang="en-GB" sz="1800" b="0" strike="noStrike" spc="-1">
              <a:latin typeface="Arial"/>
            </a:endParaRPr>
          </a:p>
          <a:p>
            <a:pPr marL="285840" indent="-285120">
              <a:lnSpc>
                <a:spcPct val="100000"/>
              </a:lnSpc>
              <a:buClr>
                <a:srgbClr val="FFFFFF"/>
              </a:buClr>
              <a:buFont typeface="Arial"/>
              <a:buChar char="•"/>
            </a:pPr>
            <a:r>
              <a:rPr lang="es-ES" sz="1800" b="1" strike="noStrike" spc="-1">
                <a:solidFill>
                  <a:srgbClr val="FFFFFF"/>
                </a:solidFill>
                <a:latin typeface="Arial"/>
                <a:ea typeface="DejaVu Sans"/>
              </a:rPr>
              <a:t>EL REGLAMENTO BÁSICO DE PROTECCIÓN Y SEGURIDAD RADIOLÓGICA  Revisión IX establece requisitos a cumplir en todas las instalaciones y actividades que dan lugar a riesgos de la radiación.</a:t>
            </a: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70" name="105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pic>
        <p:nvPicPr>
          <p:cNvPr id="71" name="Imagen 1"/>
          <p:cNvPicPr/>
          <p:nvPr/>
        </p:nvPicPr>
        <p:blipFill>
          <a:blip r:embed="rId2"/>
          <a:srcRect l="36846" t="11594" r="36337" b="19995"/>
          <a:stretch/>
        </p:blipFill>
        <p:spPr>
          <a:xfrm>
            <a:off x="5859720" y="898560"/>
            <a:ext cx="2789280" cy="3998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_9"/>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¿Situaciones de exposición? </a:t>
            </a:r>
            <a:endParaRPr lang="en-GB" sz="2800" b="0" strike="noStrike" spc="-1">
              <a:latin typeface="Arial"/>
            </a:endParaRPr>
          </a:p>
        </p:txBody>
      </p:sp>
      <p:sp>
        <p:nvSpPr>
          <p:cNvPr id="73" name="Slide Number Placeholder 3_9"/>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D01E4A4E-3820-4B3D-8C6E-2C0C999B1D1B}" type="slidenum">
              <a:rPr lang="en-US" sz="1000" b="0" strike="noStrike" spc="-1">
                <a:solidFill>
                  <a:srgbClr val="3366CC"/>
                </a:solidFill>
                <a:latin typeface="Arial"/>
                <a:ea typeface="DejaVu Sans"/>
              </a:rPr>
              <a:t>6</a:t>
            </a:fld>
            <a:endParaRPr lang="en-GB" sz="1000" b="0" strike="noStrike" spc="-1">
              <a:latin typeface="Arial"/>
            </a:endParaRPr>
          </a:p>
        </p:txBody>
      </p:sp>
      <p:sp>
        <p:nvSpPr>
          <p:cNvPr id="74" name="108 Rectángulo"/>
          <p:cNvSpPr/>
          <p:nvPr/>
        </p:nvSpPr>
        <p:spPr>
          <a:xfrm>
            <a:off x="121320" y="834120"/>
            <a:ext cx="5970960" cy="3921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700" b="1" strike="noStrike" spc="-1">
                <a:solidFill>
                  <a:srgbClr val="FFFFFF"/>
                </a:solidFill>
                <a:latin typeface="Arial"/>
                <a:ea typeface="DejaVu Sans"/>
              </a:rPr>
              <a:t>Tres situaciones de exposición</a:t>
            </a:r>
            <a:endParaRPr lang="en-GB" sz="1700" b="0" strike="noStrike" spc="-1">
              <a:latin typeface="Arial"/>
            </a:endParaRPr>
          </a:p>
          <a:p>
            <a:pPr marL="343080" indent="-342360">
              <a:lnSpc>
                <a:spcPct val="100000"/>
              </a:lnSpc>
              <a:buClr>
                <a:srgbClr val="FFFFFF"/>
              </a:buClr>
              <a:buFont typeface="Arial"/>
              <a:buChar char="•"/>
            </a:pPr>
            <a:r>
              <a:rPr lang="es-ES" sz="2400" b="1" strike="noStrike" spc="-1">
                <a:solidFill>
                  <a:srgbClr val="FFFFFF"/>
                </a:solidFill>
                <a:latin typeface="Arial"/>
                <a:ea typeface="Arial"/>
              </a:rPr>
              <a:t>Situaciones de exposición planificadas.</a:t>
            </a:r>
            <a:endParaRPr lang="en-GB" sz="2400" b="0" strike="noStrike" spc="-1">
              <a:latin typeface="Arial"/>
            </a:endParaRPr>
          </a:p>
          <a:p>
            <a:pPr>
              <a:lnSpc>
                <a:spcPct val="100000"/>
              </a:lnSpc>
            </a:pPr>
            <a:endParaRPr lang="en-GB" sz="2400" b="0" strike="noStrike" spc="-1">
              <a:latin typeface="Arial"/>
            </a:endParaRPr>
          </a:p>
          <a:p>
            <a:pPr marL="343080" indent="-342360">
              <a:lnSpc>
                <a:spcPct val="100000"/>
              </a:lnSpc>
              <a:buClr>
                <a:srgbClr val="FFFFFF"/>
              </a:buClr>
              <a:buFont typeface="Arial"/>
              <a:buChar char="•"/>
            </a:pPr>
            <a:r>
              <a:rPr lang="es-ES" sz="2400" b="1" strike="noStrike" spc="-1">
                <a:solidFill>
                  <a:srgbClr val="FFFFFF"/>
                </a:solidFill>
                <a:latin typeface="Arial"/>
                <a:ea typeface="Arial"/>
              </a:rPr>
              <a:t>Situaciones de exposición de emergencia</a:t>
            </a:r>
            <a:r>
              <a:rPr lang="en-GB" sz="2400" b="0" strike="noStrike" spc="-1">
                <a:solidFill>
                  <a:srgbClr val="FFFFFF"/>
                </a:solidFill>
                <a:latin typeface="Arial"/>
                <a:ea typeface="Arial"/>
              </a:rPr>
              <a:t>.</a:t>
            </a:r>
            <a:endParaRPr lang="en-GB" sz="2400" b="0" strike="noStrike" spc="-1">
              <a:latin typeface="Arial"/>
            </a:endParaRPr>
          </a:p>
          <a:p>
            <a:pPr>
              <a:lnSpc>
                <a:spcPct val="100000"/>
              </a:lnSpc>
            </a:pPr>
            <a:endParaRPr lang="en-GB" sz="2400" b="0" strike="noStrike" spc="-1">
              <a:latin typeface="Arial"/>
            </a:endParaRPr>
          </a:p>
          <a:p>
            <a:pPr marL="343080" indent="-342360">
              <a:lnSpc>
                <a:spcPct val="100000"/>
              </a:lnSpc>
              <a:buClr>
                <a:srgbClr val="FFFFFF"/>
              </a:buClr>
              <a:buFont typeface="Arial"/>
              <a:buChar char="•"/>
            </a:pPr>
            <a:r>
              <a:rPr lang="es-ES" sz="2400" b="1" strike="noStrike" spc="-1">
                <a:solidFill>
                  <a:srgbClr val="FFFFFF"/>
                </a:solidFill>
                <a:latin typeface="Arial"/>
                <a:ea typeface="Arial"/>
              </a:rPr>
              <a:t>Situaciones de exposición existentes.</a:t>
            </a:r>
            <a:endParaRPr lang="en-GB" sz="2400" b="0" strike="noStrike" spc="-1">
              <a:latin typeface="Arial"/>
            </a:endParaRPr>
          </a:p>
          <a:p>
            <a:pPr>
              <a:lnSpc>
                <a:spcPct val="100000"/>
              </a:lnSpc>
            </a:pPr>
            <a:endParaRPr lang="en-GB" sz="2400" b="0" strike="noStrike" spc="-1">
              <a:latin typeface="Arial"/>
            </a:endParaRPr>
          </a:p>
          <a:p>
            <a:pPr>
              <a:lnSpc>
                <a:spcPct val="100000"/>
              </a:lnSpc>
            </a:pPr>
            <a:endParaRPr lang="en-GB" sz="2400" b="0" strike="noStrike" spc="-1">
              <a:latin typeface="Arial"/>
            </a:endParaRPr>
          </a:p>
          <a:p>
            <a:pPr>
              <a:lnSpc>
                <a:spcPct val="100000"/>
              </a:lnSpc>
            </a:pPr>
            <a:endParaRPr lang="en-GB" sz="2400" b="0" strike="noStrike" spc="-1">
              <a:latin typeface="Arial"/>
            </a:endParaRPr>
          </a:p>
        </p:txBody>
      </p:sp>
      <p:sp>
        <p:nvSpPr>
          <p:cNvPr id="75" name="109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pic>
        <p:nvPicPr>
          <p:cNvPr id="76" name="Imagen 5"/>
          <p:cNvPicPr/>
          <p:nvPr/>
        </p:nvPicPr>
        <p:blipFill>
          <a:blip r:embed="rId2"/>
          <a:stretch/>
        </p:blipFill>
        <p:spPr>
          <a:xfrm>
            <a:off x="7285680" y="2237040"/>
            <a:ext cx="1533600" cy="1002240"/>
          </a:xfrm>
          <a:prstGeom prst="rect">
            <a:avLst/>
          </a:prstGeom>
          <a:ln w="0">
            <a:noFill/>
          </a:ln>
        </p:spPr>
      </p:pic>
      <p:pic>
        <p:nvPicPr>
          <p:cNvPr id="77" name="Imagen 6"/>
          <p:cNvPicPr/>
          <p:nvPr/>
        </p:nvPicPr>
        <p:blipFill>
          <a:blip r:embed="rId3"/>
          <a:stretch/>
        </p:blipFill>
        <p:spPr>
          <a:xfrm>
            <a:off x="7256880" y="3420000"/>
            <a:ext cx="1562400" cy="1553400"/>
          </a:xfrm>
          <a:prstGeom prst="rect">
            <a:avLst/>
          </a:prstGeom>
          <a:ln w="0">
            <a:noFill/>
          </a:ln>
        </p:spPr>
      </p:pic>
      <p:pic>
        <p:nvPicPr>
          <p:cNvPr id="78" name="Picture 19" descr="R1922"/>
          <p:cNvPicPr/>
          <p:nvPr/>
        </p:nvPicPr>
        <p:blipFill>
          <a:blip r:embed="rId4">
            <a:lum bright="12000"/>
          </a:blip>
          <a:srcRect r="8803"/>
          <a:stretch/>
        </p:blipFill>
        <p:spPr>
          <a:xfrm>
            <a:off x="7285680" y="704880"/>
            <a:ext cx="1622880" cy="1299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1_10"/>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Se definen tres situaciones de exposiciones</a:t>
            </a:r>
            <a:endParaRPr lang="en-GB" sz="2800" b="0" strike="noStrike" spc="-1">
              <a:latin typeface="Arial"/>
            </a:endParaRPr>
          </a:p>
        </p:txBody>
      </p:sp>
      <p:sp>
        <p:nvSpPr>
          <p:cNvPr id="80" name="Slide Number Placeholder 3_10"/>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CF0B4FC-C7F8-4111-B758-2D28445B090B}" type="slidenum">
              <a:rPr lang="en-US" sz="1000" b="0" strike="noStrike" spc="-1">
                <a:solidFill>
                  <a:srgbClr val="3366CC"/>
                </a:solidFill>
                <a:latin typeface="Arial"/>
                <a:ea typeface="DejaVu Sans"/>
              </a:rPr>
              <a:t>7</a:t>
            </a:fld>
            <a:endParaRPr lang="en-GB" sz="1000" b="0" strike="noStrike" spc="-1">
              <a:latin typeface="Arial"/>
            </a:endParaRPr>
          </a:p>
        </p:txBody>
      </p:sp>
      <p:sp>
        <p:nvSpPr>
          <p:cNvPr id="81" name="113 Rectángulo"/>
          <p:cNvSpPr/>
          <p:nvPr/>
        </p:nvSpPr>
        <p:spPr>
          <a:xfrm>
            <a:off x="0" y="757800"/>
            <a:ext cx="7019280" cy="417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280">
              <a:lnSpc>
                <a:spcPct val="100000"/>
              </a:lnSpc>
              <a:buClr>
                <a:srgbClr val="FFFFFF"/>
              </a:buClr>
              <a:buSzPct val="45000"/>
              <a:buFont typeface="Wingdings" charset="2"/>
              <a:buChar char=""/>
            </a:pPr>
            <a:r>
              <a:rPr lang="es-ES" sz="2000" b="1" strike="noStrike" spc="-1">
                <a:solidFill>
                  <a:srgbClr val="FFFFFF"/>
                </a:solidFill>
                <a:latin typeface="Arial"/>
                <a:ea typeface="DejaVu Sans"/>
              </a:rPr>
              <a:t>Situaciones de exposición planificadas: </a:t>
            </a:r>
            <a:r>
              <a:rPr lang="es-ES" sz="1800" b="1" strike="noStrike" spc="-1">
                <a:solidFill>
                  <a:srgbClr val="FFFFFF"/>
                </a:solidFill>
                <a:latin typeface="Arial"/>
                <a:ea typeface="DejaVu Sans"/>
              </a:rPr>
              <a:t>Situaciones que implican la introducción planificada y el funcionamiento de las fuentes (incluyendo el desmantelamiento, la eliminación de los residuos radiactivos y la rehabilitación).</a:t>
            </a:r>
            <a:endParaRPr lang="en-GB" sz="1800" b="0" strike="noStrike" spc="-1">
              <a:latin typeface="Arial"/>
            </a:endParaRPr>
          </a:p>
          <a:p>
            <a:pPr>
              <a:lnSpc>
                <a:spcPct val="100000"/>
              </a:lnSpc>
            </a:pPr>
            <a:endParaRPr lang="en-GB" sz="1800" b="0" strike="noStrike" spc="-1">
              <a:latin typeface="Arial"/>
            </a:endParaRPr>
          </a:p>
          <a:p>
            <a:pPr marL="216000" indent="-215280">
              <a:lnSpc>
                <a:spcPct val="100000"/>
              </a:lnSpc>
              <a:buClr>
                <a:srgbClr val="FFFFFF"/>
              </a:buClr>
              <a:buSzPct val="45000"/>
              <a:buFont typeface="Wingdings" charset="2"/>
              <a:buChar char=""/>
            </a:pPr>
            <a:r>
              <a:rPr lang="es-ES" sz="2000" b="1" strike="noStrike" spc="-1">
                <a:solidFill>
                  <a:srgbClr val="FFFFFF"/>
                </a:solidFill>
                <a:latin typeface="Arial"/>
                <a:ea typeface="DejaVu Sans"/>
              </a:rPr>
              <a:t>Situaciones de exposición de emergencia: </a:t>
            </a:r>
            <a:r>
              <a:rPr lang="es-ES" sz="1800" b="1" strike="noStrike" spc="-1">
                <a:solidFill>
                  <a:srgbClr val="FFFFFF"/>
                </a:solidFill>
                <a:latin typeface="Arial"/>
                <a:ea typeface="DejaVu Sans"/>
              </a:rPr>
              <a:t>Situaciones inesperadas, como las que pueden ocurrir durante una situación planificada, o de un acto malicioso, lo que requiere una atención urgente.</a:t>
            </a:r>
            <a:endParaRPr lang="en-GB" sz="1800" b="0" strike="noStrike" spc="-1">
              <a:latin typeface="Arial"/>
            </a:endParaRPr>
          </a:p>
          <a:p>
            <a:pPr>
              <a:lnSpc>
                <a:spcPct val="100000"/>
              </a:lnSpc>
            </a:pPr>
            <a:endParaRPr lang="en-GB" sz="1800" b="0" strike="noStrike" spc="-1">
              <a:latin typeface="Arial"/>
            </a:endParaRPr>
          </a:p>
          <a:p>
            <a:pPr marL="216000" indent="-215280">
              <a:lnSpc>
                <a:spcPct val="100000"/>
              </a:lnSpc>
              <a:buClr>
                <a:srgbClr val="FFFFFF"/>
              </a:buClr>
              <a:buSzPct val="45000"/>
              <a:buFont typeface="Wingdings" charset="2"/>
              <a:buChar char=""/>
            </a:pPr>
            <a:r>
              <a:rPr lang="es-ES" sz="2000" b="1" strike="noStrike" spc="-1">
                <a:solidFill>
                  <a:srgbClr val="FFFFFF"/>
                </a:solidFill>
                <a:latin typeface="Arial"/>
                <a:ea typeface="DejaVu Sans"/>
              </a:rPr>
              <a:t>Situaciones de exposición existentes</a:t>
            </a:r>
            <a:r>
              <a:rPr lang="es-ES" sz="1800" b="1" strike="noStrike" spc="-1">
                <a:solidFill>
                  <a:srgbClr val="FFFFFF"/>
                </a:solidFill>
                <a:latin typeface="Arial"/>
                <a:ea typeface="DejaVu Sans"/>
              </a:rPr>
              <a:t>: Situaciones que ya existen cuando se debe tomar una decisión sobre el control, como los de la radiación natural de fondo y residuos procedentes de las prácticas del pasado operadas fuera del sistema regulador</a:t>
            </a: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82" name="114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pic>
        <p:nvPicPr>
          <p:cNvPr id="83" name="Imagen 80"/>
          <p:cNvPicPr/>
          <p:nvPr/>
        </p:nvPicPr>
        <p:blipFill>
          <a:blip r:embed="rId2"/>
          <a:stretch/>
        </p:blipFill>
        <p:spPr>
          <a:xfrm>
            <a:off x="7285680" y="2237040"/>
            <a:ext cx="1533600" cy="1002240"/>
          </a:xfrm>
          <a:prstGeom prst="rect">
            <a:avLst/>
          </a:prstGeom>
          <a:ln w="0">
            <a:noFill/>
          </a:ln>
        </p:spPr>
      </p:pic>
      <p:pic>
        <p:nvPicPr>
          <p:cNvPr id="84" name="Imagen 81"/>
          <p:cNvPicPr/>
          <p:nvPr/>
        </p:nvPicPr>
        <p:blipFill>
          <a:blip r:embed="rId3"/>
          <a:stretch/>
        </p:blipFill>
        <p:spPr>
          <a:xfrm>
            <a:off x="7256880" y="3420000"/>
            <a:ext cx="1562400" cy="1553400"/>
          </a:xfrm>
          <a:prstGeom prst="rect">
            <a:avLst/>
          </a:prstGeom>
          <a:ln w="0">
            <a:noFill/>
          </a:ln>
        </p:spPr>
      </p:pic>
      <p:pic>
        <p:nvPicPr>
          <p:cNvPr id="85" name="Picture 19" descr="R1922"/>
          <p:cNvPicPr/>
          <p:nvPr/>
        </p:nvPicPr>
        <p:blipFill>
          <a:blip r:embed="rId4">
            <a:lum bright="12000"/>
          </a:blip>
          <a:srcRect r="8803"/>
          <a:stretch/>
        </p:blipFill>
        <p:spPr>
          <a:xfrm>
            <a:off x="7285680" y="704880"/>
            <a:ext cx="1622880" cy="1299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_1"/>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¿Situaciones de exposición? </a:t>
            </a:r>
            <a:endParaRPr lang="en-GB" sz="2800" b="0" strike="noStrike" spc="-1">
              <a:latin typeface="Arial"/>
            </a:endParaRPr>
          </a:p>
        </p:txBody>
      </p:sp>
      <p:sp>
        <p:nvSpPr>
          <p:cNvPr id="87" name="Slide Number Placeholder 3_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5A7408E-D408-436E-922C-3D884BF193E5}" type="slidenum">
              <a:rPr lang="en-US" sz="1000" b="0" strike="noStrike" spc="-1">
                <a:solidFill>
                  <a:srgbClr val="3366CC"/>
                </a:solidFill>
                <a:latin typeface="Arial"/>
                <a:ea typeface="DejaVu Sans"/>
              </a:rPr>
              <a:t>8</a:t>
            </a:fld>
            <a:endParaRPr lang="en-GB" sz="1000" b="0" strike="noStrike" spc="-1">
              <a:latin typeface="Arial"/>
            </a:endParaRPr>
          </a:p>
        </p:txBody>
      </p:sp>
      <p:sp>
        <p:nvSpPr>
          <p:cNvPr id="88" name="108 Rectángulo_0"/>
          <p:cNvSpPr/>
          <p:nvPr/>
        </p:nvSpPr>
        <p:spPr>
          <a:xfrm>
            <a:off x="144000" y="757800"/>
            <a:ext cx="5218920" cy="3921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1700" b="1" strike="noStrike" spc="-1">
                <a:solidFill>
                  <a:srgbClr val="FFFFFF"/>
                </a:solidFill>
                <a:latin typeface="Arial"/>
                <a:ea typeface="DejaVu Sans"/>
              </a:rPr>
              <a:t>Tres tipos de exposiciones</a:t>
            </a:r>
            <a:endParaRPr lang="en-GB" sz="1700" b="0" strike="noStrike" spc="-1">
              <a:latin typeface="Arial"/>
            </a:endParaRPr>
          </a:p>
          <a:p>
            <a:pPr>
              <a:lnSpc>
                <a:spcPct val="100000"/>
              </a:lnSpc>
            </a:pPr>
            <a:r>
              <a:rPr lang="es-ES" sz="2800" b="1" strike="noStrike" spc="-1">
                <a:solidFill>
                  <a:srgbClr val="FFFFFF"/>
                </a:solidFill>
                <a:latin typeface="Arial "/>
                <a:ea typeface="DejaVu Sans"/>
              </a:rPr>
              <a:t>• Exposición Ocupacional.</a:t>
            </a:r>
            <a:endParaRPr lang="en-GB" sz="2800" b="0" strike="noStrike" spc="-1">
              <a:latin typeface="Arial"/>
            </a:endParaRPr>
          </a:p>
          <a:p>
            <a:pPr>
              <a:lnSpc>
                <a:spcPct val="100000"/>
              </a:lnSpc>
            </a:pPr>
            <a:endParaRPr lang="en-GB" sz="2800" b="0" strike="noStrike" spc="-1">
              <a:latin typeface="Arial"/>
            </a:endParaRPr>
          </a:p>
          <a:p>
            <a:pPr>
              <a:lnSpc>
                <a:spcPct val="100000"/>
              </a:lnSpc>
            </a:pPr>
            <a:endParaRPr lang="en-GB" sz="2800" b="0" strike="noStrike" spc="-1">
              <a:latin typeface="Arial"/>
            </a:endParaRPr>
          </a:p>
          <a:p>
            <a:pPr>
              <a:lnSpc>
                <a:spcPct val="100000"/>
              </a:lnSpc>
            </a:pPr>
            <a:r>
              <a:rPr lang="es-ES" sz="2800" b="1" strike="noStrike" spc="-1">
                <a:solidFill>
                  <a:srgbClr val="FFFFFF"/>
                </a:solidFill>
                <a:latin typeface="Arial "/>
                <a:ea typeface="DejaVu Sans"/>
              </a:rPr>
              <a:t>• Exposición del Público.</a:t>
            </a:r>
            <a:endParaRPr lang="en-GB" sz="2800" b="0" strike="noStrike" spc="-1">
              <a:latin typeface="Arial"/>
            </a:endParaRPr>
          </a:p>
          <a:p>
            <a:pPr>
              <a:lnSpc>
                <a:spcPct val="100000"/>
              </a:lnSpc>
            </a:pPr>
            <a:endParaRPr lang="en-GB" sz="2800" b="0" strike="noStrike" spc="-1">
              <a:latin typeface="Arial"/>
            </a:endParaRPr>
          </a:p>
          <a:p>
            <a:pPr>
              <a:lnSpc>
                <a:spcPct val="100000"/>
              </a:lnSpc>
            </a:pPr>
            <a:endParaRPr lang="en-GB" sz="2800" b="0" strike="noStrike" spc="-1">
              <a:latin typeface="Arial"/>
            </a:endParaRPr>
          </a:p>
          <a:p>
            <a:pPr>
              <a:lnSpc>
                <a:spcPct val="100000"/>
              </a:lnSpc>
            </a:pPr>
            <a:r>
              <a:rPr lang="es-ES" sz="2800" b="1" strike="noStrike" spc="-1">
                <a:solidFill>
                  <a:srgbClr val="FFFFFF"/>
                </a:solidFill>
                <a:latin typeface="Arial "/>
                <a:ea typeface="DejaVu Sans"/>
              </a:rPr>
              <a:t>• Exposición Médica</a:t>
            </a:r>
            <a:endParaRPr lang="en-GB" sz="2800" b="0" strike="noStrike" spc="-1">
              <a:latin typeface="Arial"/>
            </a:endParaRPr>
          </a:p>
          <a:p>
            <a:pPr>
              <a:lnSpc>
                <a:spcPct val="100000"/>
              </a:lnSpc>
            </a:pPr>
            <a:endParaRPr lang="en-GB" sz="2800" b="0" strike="noStrike" spc="-1">
              <a:latin typeface="Arial"/>
            </a:endParaRPr>
          </a:p>
          <a:p>
            <a:pPr>
              <a:lnSpc>
                <a:spcPct val="100000"/>
              </a:lnSpc>
            </a:pPr>
            <a:endParaRPr lang="en-GB" sz="2800" b="0" strike="noStrike" spc="-1">
              <a:latin typeface="Arial"/>
            </a:endParaRPr>
          </a:p>
          <a:p>
            <a:pPr>
              <a:lnSpc>
                <a:spcPct val="100000"/>
              </a:lnSpc>
            </a:pPr>
            <a:endParaRPr lang="en-GB" sz="2800" b="0" strike="noStrike" spc="-1">
              <a:latin typeface="Arial"/>
            </a:endParaRPr>
          </a:p>
          <a:p>
            <a:pPr>
              <a:lnSpc>
                <a:spcPct val="100000"/>
              </a:lnSpc>
            </a:pPr>
            <a:endParaRPr lang="en-GB" sz="2800" b="0" strike="noStrike" spc="-1">
              <a:latin typeface="Arial"/>
            </a:endParaRPr>
          </a:p>
        </p:txBody>
      </p:sp>
      <p:sp>
        <p:nvSpPr>
          <p:cNvPr id="89" name="109 Rectángulo_0"/>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pic>
        <p:nvPicPr>
          <p:cNvPr id="90" name="Imagen 6"/>
          <p:cNvPicPr/>
          <p:nvPr/>
        </p:nvPicPr>
        <p:blipFill>
          <a:blip r:embed="rId2"/>
          <a:stretch/>
        </p:blipFill>
        <p:spPr>
          <a:xfrm>
            <a:off x="6625080" y="2160000"/>
            <a:ext cx="1846800" cy="1254240"/>
          </a:xfrm>
          <a:prstGeom prst="rect">
            <a:avLst/>
          </a:prstGeom>
          <a:ln w="0">
            <a:noFill/>
          </a:ln>
        </p:spPr>
      </p:pic>
      <p:pic>
        <p:nvPicPr>
          <p:cNvPr id="91" name="Picture 12" descr="QA del Cobalto"/>
          <p:cNvPicPr/>
          <p:nvPr/>
        </p:nvPicPr>
        <p:blipFill>
          <a:blip r:embed="rId3"/>
          <a:stretch/>
        </p:blipFill>
        <p:spPr>
          <a:xfrm>
            <a:off x="6625080" y="523800"/>
            <a:ext cx="1846800" cy="1385280"/>
          </a:xfrm>
          <a:prstGeom prst="rect">
            <a:avLst/>
          </a:prstGeom>
          <a:ln w="0">
            <a:noFill/>
          </a:ln>
        </p:spPr>
      </p:pic>
      <p:pic>
        <p:nvPicPr>
          <p:cNvPr id="92" name="Picture 4" descr="Brainlab immob"/>
          <p:cNvPicPr/>
          <p:nvPr/>
        </p:nvPicPr>
        <p:blipFill>
          <a:blip r:embed="rId4"/>
          <a:stretch/>
        </p:blipFill>
        <p:spPr>
          <a:xfrm>
            <a:off x="6345360" y="3651120"/>
            <a:ext cx="2126520" cy="1319040"/>
          </a:xfrm>
          <a:prstGeom prst="rect">
            <a:avLst/>
          </a:prstGeom>
          <a:ln w="9525">
            <a:solidFill>
              <a:srgbClr val="FF0000"/>
            </a:solidFill>
            <a:miter/>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1_11"/>
          <p:cNvSpPr/>
          <p:nvPr/>
        </p:nvSpPr>
        <p:spPr>
          <a:xfrm>
            <a:off x="251640" y="87480"/>
            <a:ext cx="8709120" cy="64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s-ES" sz="2800" b="1" strike="noStrike" spc="-1">
                <a:solidFill>
                  <a:srgbClr val="FFFFFF"/>
                </a:solidFill>
                <a:latin typeface="Arial "/>
                <a:ea typeface="DejaVu Sans"/>
              </a:rPr>
              <a:t>Tipos de exposiciones. </a:t>
            </a:r>
            <a:endParaRPr lang="en-GB" sz="2800" b="0" strike="noStrike" spc="-1">
              <a:latin typeface="Arial"/>
            </a:endParaRPr>
          </a:p>
        </p:txBody>
      </p:sp>
      <p:sp>
        <p:nvSpPr>
          <p:cNvPr id="94" name="Slide Number Placeholder 3_11"/>
          <p:cNvSpPr/>
          <p:nvPr/>
        </p:nvSpPr>
        <p:spPr>
          <a:xfrm>
            <a:off x="8472600" y="4862160"/>
            <a:ext cx="505800" cy="21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E34CE7E-6D76-4E60-A4AC-F81746DB2D33}" type="slidenum">
              <a:rPr lang="en-US" sz="1000" b="0" strike="noStrike" spc="-1">
                <a:solidFill>
                  <a:srgbClr val="3366CC"/>
                </a:solidFill>
                <a:latin typeface="Arial"/>
                <a:ea typeface="DejaVu Sans"/>
              </a:rPr>
              <a:t>9</a:t>
            </a:fld>
            <a:endParaRPr lang="en-GB" sz="1000" b="0" strike="noStrike" spc="-1">
              <a:latin typeface="Arial"/>
            </a:endParaRPr>
          </a:p>
        </p:txBody>
      </p:sp>
      <p:sp>
        <p:nvSpPr>
          <p:cNvPr id="95" name="122 Rectángulo"/>
          <p:cNvSpPr/>
          <p:nvPr/>
        </p:nvSpPr>
        <p:spPr>
          <a:xfrm>
            <a:off x="4497840" y="4320000"/>
            <a:ext cx="177120" cy="342720"/>
          </a:xfrm>
          <a:prstGeom prst="rect">
            <a:avLst/>
          </a:prstGeom>
          <a:noFill/>
          <a:ln w="0">
            <a:noFill/>
          </a:ln>
        </p:spPr>
        <p:style>
          <a:lnRef idx="0">
            <a:scrgbClr r="0" g="0" b="0"/>
          </a:lnRef>
          <a:fillRef idx="0">
            <a:scrgbClr r="0" g="0" b="0"/>
          </a:fillRef>
          <a:effectRef idx="0">
            <a:scrgbClr r="0" g="0" b="0"/>
          </a:effectRef>
          <a:fontRef idx="minor"/>
        </p:style>
      </p:sp>
      <p:sp>
        <p:nvSpPr>
          <p:cNvPr id="96" name="124 Rectángulo"/>
          <p:cNvSpPr/>
          <p:nvPr/>
        </p:nvSpPr>
        <p:spPr>
          <a:xfrm>
            <a:off x="108000" y="666720"/>
            <a:ext cx="7271280" cy="439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280">
              <a:lnSpc>
                <a:spcPct val="100000"/>
              </a:lnSpc>
              <a:buClr>
                <a:srgbClr val="FFFFFF"/>
              </a:buClr>
              <a:buSzPct val="45000"/>
              <a:buFont typeface="Wingdings" charset="2"/>
              <a:buChar char=""/>
            </a:pPr>
            <a:r>
              <a:rPr lang="es-ES" sz="2100" b="1" strike="noStrike" spc="-1">
                <a:solidFill>
                  <a:srgbClr val="FFFFFF"/>
                </a:solidFill>
                <a:latin typeface="Arial"/>
                <a:ea typeface="DejaVu Sans"/>
              </a:rPr>
              <a:t>Exposición ocupacional: </a:t>
            </a:r>
            <a:r>
              <a:rPr lang="es-ES" sz="1800" b="1" strike="noStrike" spc="-1">
                <a:solidFill>
                  <a:srgbClr val="FFFFFF"/>
                </a:solidFill>
                <a:latin typeface="Arial"/>
                <a:ea typeface="DejaVu Sans"/>
              </a:rPr>
              <a:t>Exposición de los trabajadores recibida como consecuencia de su trabajo (con la excepción de las exposiciones excluidas y la exposición de actividades exentas; exposición médica, y de fondo).</a:t>
            </a:r>
            <a:endParaRPr lang="en-GB" sz="1800" b="0" strike="noStrike" spc="-1">
              <a:latin typeface="Arial"/>
            </a:endParaRPr>
          </a:p>
          <a:p>
            <a:pPr>
              <a:lnSpc>
                <a:spcPct val="100000"/>
              </a:lnSpc>
            </a:pPr>
            <a:endParaRPr lang="en-GB" sz="1800" b="0" strike="noStrike" spc="-1">
              <a:latin typeface="Arial"/>
            </a:endParaRPr>
          </a:p>
          <a:p>
            <a:pPr marL="216000" indent="-215280">
              <a:lnSpc>
                <a:spcPct val="100000"/>
              </a:lnSpc>
              <a:buClr>
                <a:srgbClr val="FFFFFF"/>
              </a:buClr>
              <a:buSzPct val="45000"/>
              <a:buFont typeface="Wingdings" charset="2"/>
              <a:buChar char=""/>
            </a:pPr>
            <a:r>
              <a:rPr lang="es-ES" sz="2100" b="1" strike="noStrike" spc="-1">
                <a:solidFill>
                  <a:srgbClr val="FFFFFF"/>
                </a:solidFill>
                <a:latin typeface="Arial"/>
                <a:ea typeface="DejaVu Sans"/>
              </a:rPr>
              <a:t>Exposición del público: </a:t>
            </a:r>
            <a:r>
              <a:rPr lang="es-ES" sz="1800" b="1" strike="noStrike" spc="-1">
                <a:solidFill>
                  <a:srgbClr val="FFFFFF"/>
                </a:solidFill>
                <a:latin typeface="Arial"/>
                <a:ea typeface="DejaVu Sans"/>
              </a:rPr>
              <a:t>Toda exposición del personas distinta de la exposición ocupacional y médica de los pacientes.</a:t>
            </a:r>
            <a:endParaRPr lang="en-GB" sz="1800" b="0" strike="noStrike" spc="-1">
              <a:latin typeface="Arial"/>
            </a:endParaRPr>
          </a:p>
          <a:p>
            <a:pPr>
              <a:lnSpc>
                <a:spcPct val="100000"/>
              </a:lnSpc>
            </a:pPr>
            <a:endParaRPr lang="en-GB" sz="1800" b="0" strike="noStrike" spc="-1">
              <a:latin typeface="Arial"/>
            </a:endParaRPr>
          </a:p>
          <a:p>
            <a:pPr marL="216000" indent="-215280">
              <a:lnSpc>
                <a:spcPct val="100000"/>
              </a:lnSpc>
              <a:buClr>
                <a:srgbClr val="FFFFFF"/>
              </a:buClr>
              <a:buSzPct val="45000"/>
              <a:buFont typeface="Wingdings" charset="2"/>
              <a:buChar char=""/>
            </a:pPr>
            <a:r>
              <a:rPr lang="es-ES" sz="2100" b="1" strike="noStrike" spc="-1">
                <a:solidFill>
                  <a:srgbClr val="FFFFFF"/>
                </a:solidFill>
                <a:latin typeface="Arial"/>
                <a:ea typeface="DejaVu Sans"/>
              </a:rPr>
              <a:t>Exposición médica: </a:t>
            </a:r>
            <a:r>
              <a:rPr lang="es-ES" sz="1800" b="1" strike="noStrike" spc="-1">
                <a:solidFill>
                  <a:srgbClr val="FFFFFF"/>
                </a:solidFill>
                <a:latin typeface="Arial"/>
                <a:ea typeface="DejaVu Sans"/>
              </a:rPr>
              <a:t>Toda exposición recibida por los pacientes, como parte de su propio diagnóstico o tratamiento médico o dental; voluntarios que ayudan en el apoyo y la comodidad de los pacientes; y voluntarios de investigación biomédica.</a:t>
            </a: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p:txBody>
      </p:sp>
      <p:pic>
        <p:nvPicPr>
          <p:cNvPr id="97" name="Imagen 91"/>
          <p:cNvPicPr/>
          <p:nvPr/>
        </p:nvPicPr>
        <p:blipFill>
          <a:blip r:embed="rId2"/>
          <a:stretch/>
        </p:blipFill>
        <p:spPr>
          <a:xfrm>
            <a:off x="7428240" y="2160000"/>
            <a:ext cx="1636560" cy="1117800"/>
          </a:xfrm>
          <a:prstGeom prst="rect">
            <a:avLst/>
          </a:prstGeom>
          <a:ln w="0">
            <a:noFill/>
          </a:ln>
        </p:spPr>
      </p:pic>
      <p:pic>
        <p:nvPicPr>
          <p:cNvPr id="98" name="Picture 19" descr="R1922"/>
          <p:cNvPicPr/>
          <p:nvPr/>
        </p:nvPicPr>
        <p:blipFill>
          <a:blip r:embed="rId3">
            <a:lum bright="12000"/>
          </a:blip>
          <a:srcRect r="8803"/>
          <a:stretch/>
        </p:blipFill>
        <p:spPr>
          <a:xfrm>
            <a:off x="7403760" y="3518280"/>
            <a:ext cx="1622880" cy="1299600"/>
          </a:xfrm>
          <a:prstGeom prst="rect">
            <a:avLst/>
          </a:prstGeom>
          <a:ln w="0">
            <a:noFill/>
          </a:ln>
        </p:spPr>
      </p:pic>
      <p:pic>
        <p:nvPicPr>
          <p:cNvPr id="99" name="Picture 27" descr="DSC00030"/>
          <p:cNvPicPr/>
          <p:nvPr/>
        </p:nvPicPr>
        <p:blipFill>
          <a:blip r:embed="rId4"/>
          <a:srcRect l="13288" r="35446" b="17717"/>
          <a:stretch/>
        </p:blipFill>
        <p:spPr>
          <a:xfrm>
            <a:off x="7405920" y="178920"/>
            <a:ext cx="1603080" cy="182520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1662</TotalTime>
  <Words>1564</Words>
  <Application>Microsoft Office PowerPoint</Application>
  <PresentationFormat>Presentación en pantalla (16:9)</PresentationFormat>
  <Paragraphs>173</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subject/>
  <dc:creator>DELATTRE, Dominique Jules</dc:creator>
  <dc:description/>
  <cp:lastModifiedBy>Dr</cp:lastModifiedBy>
  <cp:revision>354</cp:revision>
  <cp:lastPrinted>2015-12-18T15:27:41Z</cp:lastPrinted>
  <dcterms:created xsi:type="dcterms:W3CDTF">2018-03-19T08:58:41Z</dcterms:created>
  <dcterms:modified xsi:type="dcterms:W3CDTF">2023-05-07T22:09:34Z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24</vt:i4>
  </property>
</Properties>
</file>