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5" r:id="rId7"/>
    <p:sldId id="262" r:id="rId8"/>
    <p:sldId id="263" r:id="rId9"/>
    <p:sldId id="264" r:id="rId10"/>
    <p:sldId id="265" r:id="rId11"/>
    <p:sldId id="268" r:id="rId12"/>
    <p:sldId id="266" r:id="rId13"/>
    <p:sldId id="269" r:id="rId14"/>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56240-B588-4F21-A3A7-756D49E15ABA}" v="25" dt="2023-05-17T13:46:42.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6DD56240-B588-4F21-A3A7-756D49E15ABA}"/>
    <pc:docChg chg="modSld">
      <pc:chgData name="Nicolas Benech" userId="0051dd42c30e75a5" providerId="LiveId" clId="{6DD56240-B588-4F21-A3A7-756D49E15ABA}" dt="2023-05-17T13:46:42.852" v="25"/>
      <pc:docMkLst>
        <pc:docMk/>
      </pc:docMkLst>
      <pc:sldChg chg="modSp">
        <pc:chgData name="Nicolas Benech" userId="0051dd42c30e75a5" providerId="LiveId" clId="{6DD56240-B588-4F21-A3A7-756D49E15ABA}" dt="2023-05-17T13:42:40.685" v="13" actId="20577"/>
        <pc:sldMkLst>
          <pc:docMk/>
          <pc:sldMk cId="4164333331" sldId="262"/>
        </pc:sldMkLst>
        <pc:spChg chg="mod">
          <ac:chgData name="Nicolas Benech" userId="0051dd42c30e75a5" providerId="LiveId" clId="{6DD56240-B588-4F21-A3A7-756D49E15ABA}" dt="2023-05-17T13:42:40.685" v="13" actId="20577"/>
          <ac:spMkLst>
            <pc:docMk/>
            <pc:sldMk cId="4164333331" sldId="262"/>
            <ac:spMk id="7" creationId="{00000000-0000-0000-0000-000000000000}"/>
          </ac:spMkLst>
        </pc:spChg>
      </pc:sldChg>
      <pc:sldChg chg="modAnim">
        <pc:chgData name="Nicolas Benech" userId="0051dd42c30e75a5" providerId="LiveId" clId="{6DD56240-B588-4F21-A3A7-756D49E15ABA}" dt="2023-05-17T13:45:12.492" v="18"/>
        <pc:sldMkLst>
          <pc:docMk/>
          <pc:sldMk cId="60653111" sldId="263"/>
        </pc:sldMkLst>
      </pc:sldChg>
      <pc:sldChg chg="modAnim">
        <pc:chgData name="Nicolas Benech" userId="0051dd42c30e75a5" providerId="LiveId" clId="{6DD56240-B588-4F21-A3A7-756D49E15ABA}" dt="2023-05-17T13:46:42.852" v="25"/>
        <pc:sldMkLst>
          <pc:docMk/>
          <pc:sldMk cId="1681573005" sldId="264"/>
        </pc:sldMkLst>
      </pc:sldChg>
      <pc:sldChg chg="addSp modSp mod">
        <pc:chgData name="Nicolas Benech" userId="0051dd42c30e75a5" providerId="LiveId" clId="{6DD56240-B588-4F21-A3A7-756D49E15ABA}" dt="2023-05-17T13:40:35.088" v="11" actId="1076"/>
        <pc:sldMkLst>
          <pc:docMk/>
          <pc:sldMk cId="4105102626" sldId="275"/>
        </pc:sldMkLst>
        <pc:spChg chg="add mod">
          <ac:chgData name="Nicolas Benech" userId="0051dd42c30e75a5" providerId="LiveId" clId="{6DD56240-B588-4F21-A3A7-756D49E15ABA}" dt="2023-05-17T13:40:35.088" v="11" actId="1076"/>
          <ac:spMkLst>
            <pc:docMk/>
            <pc:sldMk cId="4105102626" sldId="275"/>
            <ac:spMk id="2" creationId="{35691267-4709-A9DC-0EC9-9668DE7F1E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96F3FFEE-B0DD-43D7-A840-335E5DE0C04A}" type="datetimeFigureOut">
              <a:rPr lang="es-UY" smtClean="0"/>
              <a:t>17/5/2023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336264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6F3FFEE-B0DD-43D7-A840-335E5DE0C04A}" type="datetimeFigureOut">
              <a:rPr lang="es-UY" smtClean="0"/>
              <a:t>17/5/2023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172520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6F3FFEE-B0DD-43D7-A840-335E5DE0C04A}" type="datetimeFigureOut">
              <a:rPr lang="es-UY" smtClean="0"/>
              <a:t>17/5/2023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318351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6F3FFEE-B0DD-43D7-A840-335E5DE0C04A}" type="datetimeFigureOut">
              <a:rPr lang="es-UY" smtClean="0"/>
              <a:t>17/5/2023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356061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6F3FFEE-B0DD-43D7-A840-335E5DE0C04A}" type="datetimeFigureOut">
              <a:rPr lang="es-UY" smtClean="0"/>
              <a:t>17/5/2023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178806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96F3FFEE-B0DD-43D7-A840-335E5DE0C04A}" type="datetimeFigureOut">
              <a:rPr lang="es-UY" smtClean="0"/>
              <a:t>17/5/2023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230101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96F3FFEE-B0DD-43D7-A840-335E5DE0C04A}" type="datetimeFigureOut">
              <a:rPr lang="es-UY" smtClean="0"/>
              <a:t>17/5/2023</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79451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96F3FFEE-B0DD-43D7-A840-335E5DE0C04A}" type="datetimeFigureOut">
              <a:rPr lang="es-UY" smtClean="0"/>
              <a:t>17/5/2023</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63800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F3FFEE-B0DD-43D7-A840-335E5DE0C04A}" type="datetimeFigureOut">
              <a:rPr lang="es-UY" smtClean="0"/>
              <a:t>17/5/2023</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325501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F3FFEE-B0DD-43D7-A840-335E5DE0C04A}" type="datetimeFigureOut">
              <a:rPr lang="es-UY" smtClean="0"/>
              <a:t>17/5/2023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182552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F3FFEE-B0DD-43D7-A840-335E5DE0C04A}" type="datetimeFigureOut">
              <a:rPr lang="es-UY" smtClean="0"/>
              <a:t>17/5/2023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DF2D945-159B-4265-A4CD-50BB303CB73D}" type="slidenum">
              <a:rPr lang="es-UY" smtClean="0"/>
              <a:t>‹Nº›</a:t>
            </a:fld>
            <a:endParaRPr lang="es-UY"/>
          </a:p>
        </p:txBody>
      </p:sp>
    </p:spTree>
    <p:extLst>
      <p:ext uri="{BB962C8B-B14F-4D97-AF65-F5344CB8AC3E}">
        <p14:creationId xmlns:p14="http://schemas.microsoft.com/office/powerpoint/2010/main" val="10318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3FFEE-B0DD-43D7-A840-335E5DE0C04A}" type="datetimeFigureOut">
              <a:rPr lang="es-UY" smtClean="0"/>
              <a:t>17/5/2023</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D945-159B-4265-A4CD-50BB303CB73D}" type="slidenum">
              <a:rPr lang="es-UY" smtClean="0"/>
              <a:t>‹Nº›</a:t>
            </a:fld>
            <a:endParaRPr lang="es-UY"/>
          </a:p>
        </p:txBody>
      </p:sp>
    </p:spTree>
    <p:extLst>
      <p:ext uri="{BB962C8B-B14F-4D97-AF65-F5344CB8AC3E}">
        <p14:creationId xmlns:p14="http://schemas.microsoft.com/office/powerpoint/2010/main" val="189377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1.tif"/><Relationship Id="rId9" Type="http://schemas.openxmlformats.org/officeDocument/2006/relationships/image" Target="../media/image7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9.tif"/><Relationship Id="rId11" Type="http://schemas.openxmlformats.org/officeDocument/2006/relationships/image" Target="../media/image145.png"/><Relationship Id="rId5" Type="http://schemas.openxmlformats.org/officeDocument/2006/relationships/image" Target="../media/image8.tif"/><Relationship Id="rId10" Type="http://schemas.openxmlformats.org/officeDocument/2006/relationships/image" Target="../media/image144.png"/><Relationship Id="rId4" Type="http://schemas.openxmlformats.org/officeDocument/2006/relationships/image" Target="../media/image7.tif"/><Relationship Id="rId9" Type="http://schemas.openxmlformats.org/officeDocument/2006/relationships/image" Target="../media/image1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630.png"/><Relationship Id="rId7" Type="http://schemas.openxmlformats.org/officeDocument/2006/relationships/image" Target="../media/image79.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60.png"/><Relationship Id="rId11" Type="http://schemas.openxmlformats.org/officeDocument/2006/relationships/image" Target="../media/image710.png"/><Relationship Id="rId5" Type="http://schemas.openxmlformats.org/officeDocument/2006/relationships/image" Target="../media/image650.png"/><Relationship Id="rId10" Type="http://schemas.openxmlformats.org/officeDocument/2006/relationships/image" Target="../media/image80.png"/><Relationship Id="rId4" Type="http://schemas.openxmlformats.org/officeDocument/2006/relationships/image" Target="../media/image78.png"/><Relationship Id="rId9" Type="http://schemas.openxmlformats.org/officeDocument/2006/relationships/image" Target="../media/image690.png"/></Relationships>
</file>

<file path=ppt/slides/_rels/slide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3.png"/><Relationship Id="rId3" Type="http://schemas.openxmlformats.org/officeDocument/2006/relationships/image" Target="../media/image2.tif"/><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image" Target="../media/image81.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1.tif"/><Relationship Id="rId11" Type="http://schemas.openxmlformats.org/officeDocument/2006/relationships/image" Target="../media/image89.png"/><Relationship Id="rId5" Type="http://schemas.openxmlformats.org/officeDocument/2006/relationships/image" Target="../media/image84.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 Id="rId1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82.png"/><Relationship Id="rId7" Type="http://schemas.openxmlformats.org/officeDocument/2006/relationships/image" Target="../media/image820.png"/><Relationship Id="rId12" Type="http://schemas.openxmlformats.org/officeDocument/2006/relationships/image" Target="../media/image111.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0.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2.tif"/><Relationship Id="rId9"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4.png"/><Relationship Id="rId7" Type="http://schemas.openxmlformats.org/officeDocument/2006/relationships/image" Target="../media/image115.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4.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078582" y="118285"/>
                <a:ext cx="356136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𝑘𝑥</m:t>
                          </m:r>
                          <m:r>
                            <a:rPr lang="es-UY" i="1">
                              <a:latin typeface="Cambria Math" panose="02040503050406030204" pitchFamily="18" charset="0"/>
                            </a:rPr>
                            <m:t>−</m:t>
                          </m:r>
                          <m:r>
                            <a:rPr lang="es-UY" i="1">
                              <a:latin typeface="Cambria Math" panose="02040503050406030204" pitchFamily="18" charset="0"/>
                            </a:rPr>
                            <m:t>𝜔</m:t>
                          </m:r>
                          <m:d>
                            <m:dPr>
                              <m:ctrlPr>
                                <a:rPr lang="es-UY" i="1">
                                  <a:latin typeface="Cambria Math" panose="02040503050406030204" pitchFamily="18" charset="0"/>
                                </a:rPr>
                              </m:ctrlPr>
                            </m:dPr>
                            <m:e>
                              <m:r>
                                <a:rPr lang="es-UY" i="1">
                                  <a:latin typeface="Cambria Math" panose="02040503050406030204" pitchFamily="18" charset="0"/>
                                </a:rPr>
                                <m:t>𝑘</m:t>
                              </m:r>
                            </m:e>
                          </m:d>
                          <m:r>
                            <a:rPr lang="es-UY" i="1">
                              <a:latin typeface="Cambria Math" panose="02040503050406030204" pitchFamily="18" charset="0"/>
                            </a:rPr>
                            <m:t>𝑡</m:t>
                          </m:r>
                          <m:r>
                            <a:rPr lang="es-UY" i="1">
                              <a:latin typeface="Cambria Math" panose="02040503050406030204" pitchFamily="18" charset="0"/>
                            </a:rPr>
                            <m:t>)</m:t>
                          </m:r>
                        </m:sup>
                      </m:sSup>
                      <m:r>
                        <a:rPr lang="es-UY" b="0" i="1" smtClean="0">
                          <a:latin typeface="Cambria Math" panose="02040503050406030204" pitchFamily="18" charset="0"/>
                        </a:rPr>
                        <m:t>𝑑𝑘</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078582" y="118285"/>
                <a:ext cx="3561360" cy="916533"/>
              </a:xfrm>
              <a:prstGeom prst="rect">
                <a:avLst/>
              </a:prstGeom>
              <a:blipFill rotWithShape="0">
                <a:blip r:embed="rId2"/>
                <a:stretch>
                  <a:fillRect/>
                </a:stretch>
              </a:blipFill>
            </p:spPr>
            <p:txBody>
              <a:bodyPr/>
              <a:lstStyle/>
              <a:p>
                <a:r>
                  <a:rPr lang="es-UY">
                    <a:noFill/>
                  </a:rPr>
                  <a:t> </a:t>
                </a:r>
              </a:p>
            </p:txBody>
          </p:sp>
        </mc:Fallback>
      </mc:AlternateContent>
      <p:sp>
        <p:nvSpPr>
          <p:cNvPr id="5" name="CuadroTexto 4"/>
          <p:cNvSpPr txBox="1"/>
          <p:nvPr/>
        </p:nvSpPr>
        <p:spPr>
          <a:xfrm>
            <a:off x="478971" y="391886"/>
            <a:ext cx="1890967" cy="369332"/>
          </a:xfrm>
          <a:prstGeom prst="rect">
            <a:avLst/>
          </a:prstGeom>
          <a:noFill/>
        </p:spPr>
        <p:txBody>
          <a:bodyPr wrap="none" rtlCol="0">
            <a:spAutoFit/>
          </a:bodyPr>
          <a:lstStyle/>
          <a:p>
            <a:r>
              <a:rPr lang="es-UY" b="1" dirty="0">
                <a:solidFill>
                  <a:schemeClr val="accent1"/>
                </a:solidFill>
              </a:rPr>
              <a:t>Paquete de ondas</a:t>
            </a:r>
          </a:p>
        </p:txBody>
      </p:sp>
      <mc:AlternateContent xmlns:mc="http://schemas.openxmlformats.org/markup-compatibility/2006" xmlns:a14="http://schemas.microsoft.com/office/drawing/2010/main">
        <mc:Choice Requires="a14">
          <p:sp>
            <p:nvSpPr>
              <p:cNvPr id="12" name="CuadroTexto 11"/>
              <p:cNvSpPr txBox="1"/>
              <p:nvPr/>
            </p:nvSpPr>
            <p:spPr>
              <a:xfrm>
                <a:off x="2274463" y="1217848"/>
                <a:ext cx="2167132" cy="407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sup>
                      </m:sSup>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274463" y="1217848"/>
                <a:ext cx="2167132" cy="407163"/>
              </a:xfrm>
              <a:prstGeom prst="rect">
                <a:avLst/>
              </a:prstGeom>
              <a:blipFill rotWithShape="0">
                <a:blip r:embed="rId3"/>
                <a:stretch>
                  <a:fillRect/>
                </a:stretch>
              </a:blipFill>
            </p:spPr>
            <p:txBody>
              <a:bodyPr/>
              <a:lstStyle/>
              <a:p>
                <a:r>
                  <a:rPr lang="es-UY">
                    <a:noFill/>
                  </a:rPr>
                  <a:t> </a:t>
                </a:r>
              </a:p>
            </p:txBody>
          </p:sp>
        </mc:Fallback>
      </mc:AlternateContent>
      <p:grpSp>
        <p:nvGrpSpPr>
          <p:cNvPr id="28" name="Grupo 27"/>
          <p:cNvGrpSpPr/>
          <p:nvPr/>
        </p:nvGrpSpPr>
        <p:grpSpPr>
          <a:xfrm>
            <a:off x="7620000" y="118285"/>
            <a:ext cx="4360690" cy="3032624"/>
            <a:chOff x="7620000" y="118285"/>
            <a:chExt cx="4360690" cy="3032624"/>
          </a:xfrm>
        </p:grpSpPr>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2721" t="4195" r="8095" b="6553"/>
            <a:stretch/>
          </p:blipFill>
          <p:spPr>
            <a:xfrm>
              <a:off x="7620628" y="118285"/>
              <a:ext cx="3193909" cy="2700000"/>
            </a:xfrm>
            <a:prstGeom prst="rect">
              <a:avLst/>
            </a:prstGeom>
          </p:spPr>
        </p:pic>
        <p:cxnSp>
          <p:nvCxnSpPr>
            <p:cNvPr id="18" name="Conector recto de flecha 17"/>
            <p:cNvCxnSpPr/>
            <p:nvPr/>
          </p:nvCxnSpPr>
          <p:spPr>
            <a:xfrm>
              <a:off x="7620000" y="2685143"/>
              <a:ext cx="42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11609755" y="2685143"/>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11609755" y="2685143"/>
                  <a:ext cx="370935" cy="369332"/>
                </a:xfrm>
                <a:prstGeom prst="rect">
                  <a:avLst/>
                </a:prstGeom>
                <a:blipFill rotWithShape="0">
                  <a:blip r:embed="rId5"/>
                  <a:stretch>
                    <a:fillRect/>
                  </a:stretch>
                </a:blipFill>
              </p:spPr>
              <p:txBody>
                <a:bodyPr/>
                <a:lstStyle/>
                <a:p>
                  <a:r>
                    <a:rPr lang="es-UY">
                      <a:noFill/>
                    </a:rPr>
                    <a:t> </a:t>
                  </a:r>
                </a:p>
              </p:txBody>
            </p:sp>
          </mc:Fallback>
        </mc:AlternateContent>
        <p:cxnSp>
          <p:nvCxnSpPr>
            <p:cNvPr id="21" name="Conector recto 20"/>
            <p:cNvCxnSpPr/>
            <p:nvPr/>
          </p:nvCxnSpPr>
          <p:spPr>
            <a:xfrm flipV="1">
              <a:off x="9187548" y="2612568"/>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uadroTexto 23"/>
                <p:cNvSpPr txBox="1"/>
                <p:nvPr/>
              </p:nvSpPr>
              <p:spPr>
                <a:xfrm>
                  <a:off x="9002080" y="2781577"/>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m:oMathPara>
                  </a14:m>
                  <a:endParaRPr lang="es-UY"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9002080" y="2781577"/>
                  <a:ext cx="471539" cy="369332"/>
                </a:xfrm>
                <a:prstGeom prst="rect">
                  <a:avLst/>
                </a:prstGeom>
                <a:blipFill rotWithShape="0">
                  <a:blip r:embed="rId6"/>
                  <a:stretch>
                    <a:fillRect/>
                  </a:stretch>
                </a:blipFill>
              </p:spPr>
              <p:txBody>
                <a:bodyPr/>
                <a:lstStyle/>
                <a:p>
                  <a:r>
                    <a:rPr lang="es-UY">
                      <a:noFill/>
                    </a:rPr>
                    <a:t> </a:t>
                  </a:r>
                </a:p>
              </p:txBody>
            </p:sp>
          </mc:Fallback>
        </mc:AlternateContent>
        <p:cxnSp>
          <p:nvCxnSpPr>
            <p:cNvPr id="26" name="Conector recto de flecha 25"/>
            <p:cNvCxnSpPr/>
            <p:nvPr/>
          </p:nvCxnSpPr>
          <p:spPr>
            <a:xfrm>
              <a:off x="8824126" y="2090057"/>
              <a:ext cx="7200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uadroTexto 26"/>
                <p:cNvSpPr txBox="1"/>
                <p:nvPr/>
              </p:nvSpPr>
              <p:spPr>
                <a:xfrm>
                  <a:off x="8824126" y="1736819"/>
                  <a:ext cx="65575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sz="1400" b="0" i="1" smtClean="0">
                                <a:latin typeface="Cambria Math" panose="02040503050406030204" pitchFamily="18" charset="0"/>
                              </a:rPr>
                            </m:ctrlPr>
                          </m:radPr>
                          <m:deg/>
                          <m:e>
                            <m:r>
                              <a:rPr lang="es-UY" sz="1400" b="0" i="1" smtClean="0">
                                <a:latin typeface="Cambria Math" panose="02040503050406030204" pitchFamily="18" charset="0"/>
                              </a:rPr>
                              <m:t>2/</m:t>
                            </m:r>
                            <m:r>
                              <a:rPr lang="es-UY" sz="1400" b="0" i="1" smtClean="0">
                                <a:latin typeface="Cambria Math" panose="02040503050406030204" pitchFamily="18" charset="0"/>
                              </a:rPr>
                              <m:t>𝜎</m:t>
                            </m:r>
                          </m:e>
                        </m:rad>
                      </m:oMath>
                    </m:oMathPara>
                  </a14:m>
                  <a:endParaRPr lang="es-UY" sz="14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8824126" y="1736819"/>
                  <a:ext cx="655757" cy="353238"/>
                </a:xfrm>
                <a:prstGeom prst="rect">
                  <a:avLst/>
                </a:prstGeom>
                <a:blipFill rotWithShape="0">
                  <a:blip r:embed="rId7"/>
                  <a:stretch>
                    <a:fillRect b="-3448"/>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9" name="CuadroTexto 28"/>
              <p:cNvSpPr txBox="1"/>
              <p:nvPr/>
            </p:nvSpPr>
            <p:spPr>
              <a:xfrm>
                <a:off x="355382" y="2126135"/>
                <a:ext cx="4231671"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2</m:t>
                                  </m:r>
                                </m:sup>
                              </m:sSup>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𝑖𝑘𝑥</m:t>
                              </m:r>
                            </m:sup>
                          </m:sSup>
                        </m:e>
                      </m:nary>
                      <m:r>
                        <a:rPr lang="es-UY" b="0" i="1" smtClean="0">
                          <a:latin typeface="Cambria Math" panose="02040503050406030204" pitchFamily="18" charset="0"/>
                          <a:ea typeface="Cambria Math" panose="02040503050406030204" pitchFamily="18" charset="0"/>
                        </a:rPr>
                        <m:t>𝑑𝑘</m:t>
                      </m:r>
                    </m:oMath>
                  </m:oMathPara>
                </a14:m>
                <a:endParaRPr lang="es-UY"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355382" y="2126135"/>
                <a:ext cx="4231671" cy="916533"/>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364582" y="3413370"/>
                <a:ext cx="8154027" cy="3747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−2</m:t>
                          </m:r>
                          <m:r>
                            <a:rPr lang="es-UY" b="0" i="1" smtClean="0">
                              <a:latin typeface="Cambria Math" panose="02040503050406030204" pitchFamily="18" charset="0"/>
                            </a:rPr>
                            <m:t>𝑘</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r>
                        <a:rPr lang="es-UY" b="0" i="1" smtClean="0">
                          <a:latin typeface="Cambria Math" panose="02040503050406030204" pitchFamily="18" charset="0"/>
                        </a:rPr>
                        <m:t>+</m:t>
                      </m:r>
                      <m:r>
                        <a:rPr lang="es-UY" b="0" i="1" smtClean="0">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rPr>
                        <m:t>𝑘</m:t>
                      </m:r>
                    </m:oMath>
                  </m:oMathPara>
                </a14:m>
                <a:endParaRPr lang="es-UY"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364582" y="3413370"/>
                <a:ext cx="8154027" cy="374783"/>
              </a:xfrm>
              <a:prstGeom prst="rect">
                <a:avLst/>
              </a:prstGeom>
              <a:blipFill rotWithShape="0">
                <a:blip r:embed="rId9"/>
                <a:stretch>
                  <a:fillRect b="-163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9237849" y="3416095"/>
                <a:ext cx="1857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rPr>
                        <m:t>=</m:t>
                      </m:r>
                      <m:r>
                        <a:rPr lang="es-UY" b="0" i="1" smtClean="0">
                          <a:latin typeface="Cambria Math" panose="02040503050406030204" pitchFamily="18" charset="0"/>
                        </a:rPr>
                        <m:t>𝛼</m:t>
                      </m:r>
                    </m:oMath>
                  </m:oMathPara>
                </a14:m>
                <a:endParaRPr lang="es-UY"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9237849" y="3416095"/>
                <a:ext cx="1857753"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2" name="Rectángulo 31"/>
              <p:cNvSpPr/>
              <p:nvPr/>
            </p:nvSpPr>
            <p:spPr>
              <a:xfrm>
                <a:off x="439603" y="4349013"/>
                <a:ext cx="829489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m:t>
                      </m:r>
                      <m:r>
                        <a:rPr lang="es-UY" i="1" smtClean="0">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r>
                        <a:rPr lang="es-UY" i="1">
                          <a:latin typeface="Cambria Math" panose="02040503050406030204" pitchFamily="18" charset="0"/>
                        </a:rPr>
                        <m:t>+</m:t>
                      </m:r>
                      <m:r>
                        <a:rPr lang="es-UY" i="1">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𝛼</m:t>
                              </m:r>
                              <m:r>
                                <a:rPr lang="es-UY" b="0" i="1" smtClean="0">
                                  <a:latin typeface="Cambria Math" panose="02040503050406030204" pitchFamily="18" charset="0"/>
                                </a:rPr>
                                <m:t>𝑘</m:t>
                              </m:r>
                            </m:num>
                            <m:den>
                              <m:r>
                                <a:rPr lang="es-UY" b="0" i="1" smtClean="0">
                                  <a:latin typeface="Cambria Math" panose="02040503050406030204" pitchFamily="18" charset="0"/>
                                </a:rPr>
                                <m:t>𝜎</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𝛼</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𝛼</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e>
                      </m:d>
                    </m:oMath>
                  </m:oMathPara>
                </a14:m>
                <a:endParaRPr lang="es-UY" dirty="0"/>
              </a:p>
            </p:txBody>
          </p:sp>
        </mc:Choice>
        <mc:Fallback xmlns="">
          <p:sp>
            <p:nvSpPr>
              <p:cNvPr id="32" name="Rectángulo 31"/>
              <p:cNvSpPr>
                <a:spLocks noRot="1" noChangeAspect="1" noMove="1" noResize="1" noEditPoints="1" noAdjustHandles="1" noChangeArrowheads="1" noChangeShapeType="1" noTextEdit="1"/>
              </p:cNvSpPr>
              <p:nvPr/>
            </p:nvSpPr>
            <p:spPr>
              <a:xfrm>
                <a:off x="439603" y="4349013"/>
                <a:ext cx="8294899" cy="714683"/>
              </a:xfrm>
              <a:prstGeom prst="rect">
                <a:avLst/>
              </a:prstGeom>
              <a:blipFill rotWithShape="0">
                <a:blip r:embed="rId11"/>
                <a:stretch>
                  <a:fillRect/>
                </a:stretch>
              </a:blipFill>
            </p:spPr>
            <p:txBody>
              <a:bodyPr/>
              <a:lstStyle/>
              <a:p>
                <a:r>
                  <a:rPr lang="es-UY">
                    <a:noFill/>
                  </a:rPr>
                  <a:t> </a:t>
                </a:r>
              </a:p>
            </p:txBody>
          </p:sp>
        </mc:Fallback>
      </mc:AlternateContent>
      <p:sp>
        <p:nvSpPr>
          <p:cNvPr id="3" name="CuadroTexto 2"/>
          <p:cNvSpPr txBox="1"/>
          <p:nvPr/>
        </p:nvSpPr>
        <p:spPr>
          <a:xfrm>
            <a:off x="223034" y="1255679"/>
            <a:ext cx="1995931" cy="369332"/>
          </a:xfrm>
          <a:prstGeom prst="rect">
            <a:avLst/>
          </a:prstGeom>
          <a:noFill/>
        </p:spPr>
        <p:txBody>
          <a:bodyPr wrap="none" rtlCol="0">
            <a:spAutoFit/>
          </a:bodyPr>
          <a:lstStyle/>
          <a:p>
            <a:r>
              <a:rPr lang="es-UY" dirty="0"/>
              <a:t>Paquete gaussiano:</a:t>
            </a:r>
          </a:p>
        </p:txBody>
      </p:sp>
    </p:spTree>
    <p:extLst>
      <p:ext uri="{BB962C8B-B14F-4D97-AF65-F5344CB8AC3E}">
        <p14:creationId xmlns:p14="http://schemas.microsoft.com/office/powerpoint/2010/main" val="3537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9" grpId="0"/>
      <p:bldP spid="30" grpId="0"/>
      <p:bldP spid="31" grpId="0"/>
      <p:bldP spid="3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2515" y="391886"/>
            <a:ext cx="3944734" cy="369332"/>
          </a:xfrm>
          <a:prstGeom prst="rect">
            <a:avLst/>
          </a:prstGeom>
          <a:noFill/>
        </p:spPr>
        <p:txBody>
          <a:bodyPr wrap="none" rtlCol="0">
            <a:spAutoFit/>
          </a:bodyPr>
          <a:lstStyle/>
          <a:p>
            <a:r>
              <a:rPr lang="es-UY" dirty="0"/>
              <a:t>¿A qué velocidad se propaga la energía?</a:t>
            </a:r>
          </a:p>
        </p:txBody>
      </p:sp>
      <p:sp>
        <p:nvSpPr>
          <p:cNvPr id="5" name="Cubo 4"/>
          <p:cNvSpPr/>
          <p:nvPr/>
        </p:nvSpPr>
        <p:spPr>
          <a:xfrm rot="16200000">
            <a:off x="870131" y="986968"/>
            <a:ext cx="1654628" cy="19449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Paralelogramo 8"/>
          <p:cNvSpPr/>
          <p:nvPr/>
        </p:nvSpPr>
        <p:spPr>
          <a:xfrm rot="5400000">
            <a:off x="1624873" y="1735068"/>
            <a:ext cx="1654630" cy="406400"/>
          </a:xfrm>
          <a:prstGeom prst="parallelogram">
            <a:avLst>
              <a:gd name="adj" fmla="val 106355"/>
            </a:avLst>
          </a:prstGeom>
          <a:solidFill>
            <a:schemeClr val="accent4">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13" name="Grupo 12"/>
          <p:cNvGrpSpPr/>
          <p:nvPr/>
        </p:nvGrpSpPr>
        <p:grpSpPr>
          <a:xfrm>
            <a:off x="725714" y="1125469"/>
            <a:ext cx="671200" cy="1654630"/>
            <a:chOff x="3715657" y="1509488"/>
            <a:chExt cx="671200" cy="1654630"/>
          </a:xfrm>
        </p:grpSpPr>
        <p:sp>
          <p:nvSpPr>
            <p:cNvPr id="8" name="Paralelogramo 7"/>
            <p:cNvSpPr/>
            <p:nvPr/>
          </p:nvSpPr>
          <p:spPr>
            <a:xfrm rot="5400000">
              <a:off x="3091542" y="2133603"/>
              <a:ext cx="1654630" cy="406400"/>
            </a:xfrm>
            <a:prstGeom prst="parallelogram">
              <a:avLst>
                <a:gd name="adj" fmla="val 106355"/>
              </a:avLst>
            </a:prstGeom>
            <a:solidFill>
              <a:schemeClr val="accent4">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1" name="Conector recto de flecha 10"/>
            <p:cNvCxnSpPr/>
            <p:nvPr/>
          </p:nvCxnSpPr>
          <p:spPr>
            <a:xfrm>
              <a:off x="3918857" y="2235200"/>
              <a:ext cx="46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1162914" y="2780099"/>
            <a:ext cx="1507714" cy="383849"/>
            <a:chOff x="3586800" y="3178633"/>
            <a:chExt cx="1507714" cy="383849"/>
          </a:xfrm>
        </p:grpSpPr>
        <p:cxnSp>
          <p:nvCxnSpPr>
            <p:cNvPr id="15" name="Conector recto de flecha 14"/>
            <p:cNvCxnSpPr/>
            <p:nvPr/>
          </p:nvCxnSpPr>
          <p:spPr>
            <a:xfrm>
              <a:off x="3586800" y="3178633"/>
              <a:ext cx="150771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p:cNvSpPr txBox="1"/>
                <p:nvPr/>
              </p:nvSpPr>
              <p:spPr>
                <a:xfrm>
                  <a:off x="4118801" y="3193150"/>
                  <a:ext cx="6737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r>
                          <a:rPr lang="es-UY" b="0" i="1" smtClean="0">
                            <a:latin typeface="Cambria Math" panose="02040503050406030204" pitchFamily="18" charset="0"/>
                          </a:rPr>
                          <m:t>𝑑𝑡</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118801" y="3193150"/>
                  <a:ext cx="673774" cy="369332"/>
                </a:xfrm>
                <a:prstGeom prst="rect">
                  <a:avLst/>
                </a:prstGeom>
                <a:blipFill rotWithShape="0">
                  <a:blip r:embed="rId2"/>
                  <a:stretch>
                    <a:fillRect/>
                  </a:stretch>
                </a:blipFill>
              </p:spPr>
              <p:txBody>
                <a:bodyPr/>
                <a:lstStyle/>
                <a:p>
                  <a:r>
                    <a:rPr lang="es-UY">
                      <a:noFill/>
                    </a:rPr>
                    <a:t> </a:t>
                  </a:r>
                </a:p>
              </p:txBody>
            </p:sp>
          </mc:Fallback>
        </mc:AlternateContent>
      </p:grpSp>
      <p:sp>
        <p:nvSpPr>
          <p:cNvPr id="19" name="CuadroTexto 18"/>
          <p:cNvSpPr txBox="1"/>
          <p:nvPr/>
        </p:nvSpPr>
        <p:spPr>
          <a:xfrm>
            <a:off x="3251200" y="1202226"/>
            <a:ext cx="3771802" cy="369332"/>
          </a:xfrm>
          <a:prstGeom prst="rect">
            <a:avLst/>
          </a:prstGeom>
          <a:noFill/>
        </p:spPr>
        <p:txBody>
          <a:bodyPr wrap="none" rtlCol="0">
            <a:spAutoFit/>
          </a:bodyPr>
          <a:lstStyle/>
          <a:p>
            <a:r>
              <a:rPr lang="es-UY" dirty="0"/>
              <a:t>La densidad volumétrica de energía es</a:t>
            </a:r>
          </a:p>
        </p:txBody>
      </p:sp>
      <mc:AlternateContent xmlns:mc="http://schemas.openxmlformats.org/markup-compatibility/2006" xmlns:a14="http://schemas.microsoft.com/office/drawing/2010/main">
        <mc:Choice Requires="a14">
          <p:sp>
            <p:nvSpPr>
              <p:cNvPr id="20" name="CuadroTexto 19"/>
              <p:cNvSpPr txBox="1"/>
              <p:nvPr/>
            </p:nvSpPr>
            <p:spPr>
              <a:xfrm>
                <a:off x="6976461" y="1110953"/>
                <a:ext cx="2335126" cy="665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𝑒</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𝑑𝐸</m:t>
                          </m:r>
                        </m:num>
                        <m:den>
                          <m:r>
                            <a:rPr lang="es-UY" b="0" i="1" smtClean="0">
                              <a:latin typeface="Cambria Math" panose="02040503050406030204" pitchFamily="18" charset="0"/>
                            </a:rPr>
                            <m:t>𝑑𝑉</m:t>
                          </m:r>
                        </m:den>
                      </m:f>
                      <m:r>
                        <a:rPr lang="es-UY" b="0" i="0" smtClean="0">
                          <a:latin typeface="Cambria Math" panose="02040503050406030204" pitchFamily="18" charset="0"/>
                        </a:rPr>
                        <m:t>=</m:t>
                      </m:r>
                      <m:f>
                        <m:fPr>
                          <m:ctrlPr>
                            <a:rPr lang="es-UY" b="0" i="1" smtClean="0">
                              <a:latin typeface="Cambria Math" panose="02040503050406030204" pitchFamily="18" charset="0"/>
                            </a:rPr>
                          </m:ctrlPr>
                        </m:fPr>
                        <m:num>
                          <m:r>
                            <m:rPr>
                              <m:sty m:val="p"/>
                            </m:rPr>
                            <a:rPr lang="es-UY" b="0" i="0" smtClean="0">
                              <a:latin typeface="Cambria Math" panose="02040503050406030204" pitchFamily="18" charset="0"/>
                            </a:rPr>
                            <m:t>Δ</m:t>
                          </m:r>
                          <m:r>
                            <a:rPr lang="es-UY" b="0" i="1" smtClean="0">
                              <a:latin typeface="Cambria Math" panose="02040503050406030204" pitchFamily="18" charset="0"/>
                            </a:rPr>
                            <m:t>𝐸</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𝐴𝑐</m:t>
                              </m:r>
                            </m:e>
                            <m:sub>
                              <m:r>
                                <a:rPr lang="es-UY" b="0" i="1" smtClean="0">
                                  <a:latin typeface="Cambria Math" panose="02040503050406030204" pitchFamily="18" charset="0"/>
                                </a:rPr>
                                <m:t>𝑒</m:t>
                              </m:r>
                            </m:sub>
                          </m:sSub>
                          <m:r>
                            <a:rPr lang="es-UY" b="0" i="1" smtClean="0">
                              <a:latin typeface="Cambria Math" panose="02040503050406030204" pitchFamily="18" charset="0"/>
                            </a:rPr>
                            <m:t>𝑑𝑡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𝐼</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den>
                      </m:f>
                    </m:oMath>
                  </m:oMathPara>
                </a14:m>
                <a:endParaRPr lang="es-UY" i="1"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6976461" y="1110953"/>
                <a:ext cx="2335126" cy="665054"/>
              </a:xfrm>
              <a:prstGeom prst="rect">
                <a:avLst/>
              </a:prstGeom>
              <a:blipFill rotWithShape="0">
                <a:blip r:embed="rId3"/>
                <a:stretch>
                  <a:fillRect/>
                </a:stretch>
              </a:blipFill>
            </p:spPr>
            <p:txBody>
              <a:bodyPr/>
              <a:lstStyle/>
              <a:p>
                <a:r>
                  <a:rPr lang="es-UY">
                    <a:noFill/>
                  </a:rPr>
                  <a:t> </a:t>
                </a:r>
              </a:p>
            </p:txBody>
          </p:sp>
        </mc:Fallback>
      </mc:AlternateContent>
      <p:sp>
        <p:nvSpPr>
          <p:cNvPr id="21" name="CuadroTexto 20"/>
          <p:cNvSpPr txBox="1"/>
          <p:nvPr/>
        </p:nvSpPr>
        <p:spPr>
          <a:xfrm>
            <a:off x="3251200" y="2125742"/>
            <a:ext cx="4056175" cy="369332"/>
          </a:xfrm>
          <a:prstGeom prst="rect">
            <a:avLst/>
          </a:prstGeom>
          <a:noFill/>
        </p:spPr>
        <p:txBody>
          <a:bodyPr wrap="none" rtlCol="0">
            <a:spAutoFit/>
          </a:bodyPr>
          <a:lstStyle/>
          <a:p>
            <a:r>
              <a:rPr lang="es-UY" dirty="0"/>
              <a:t>Tomando promedio temporal obtenemos</a:t>
            </a:r>
          </a:p>
        </p:txBody>
      </p:sp>
      <mc:AlternateContent xmlns:mc="http://schemas.openxmlformats.org/markup-compatibility/2006" xmlns:a14="http://schemas.microsoft.com/office/drawing/2010/main">
        <mc:Choice Requires="a14">
          <p:sp>
            <p:nvSpPr>
              <p:cNvPr id="22" name="CuadroTexto 21"/>
              <p:cNvSpPr txBox="1"/>
              <p:nvPr/>
            </p:nvSpPr>
            <p:spPr>
              <a:xfrm>
                <a:off x="7498366" y="2125742"/>
                <a:ext cx="12913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7498366" y="2125742"/>
                <a:ext cx="1291315" cy="369332"/>
              </a:xfrm>
              <a:prstGeom prst="rect">
                <a:avLst/>
              </a:prstGeom>
              <a:blipFill rotWithShape="0">
                <a:blip r:embed="rId4"/>
                <a:stretch>
                  <a:fillRect/>
                </a:stretch>
              </a:blipFill>
            </p:spPr>
            <p:txBody>
              <a:bodyPr/>
              <a:lstStyle/>
              <a:p>
                <a:r>
                  <a:rPr lang="es-UY">
                    <a:noFill/>
                  </a:rPr>
                  <a:t> </a:t>
                </a:r>
              </a:p>
            </p:txBody>
          </p:sp>
        </mc:Fallback>
      </mc:AlternateContent>
      <p:sp>
        <p:nvSpPr>
          <p:cNvPr id="2" name="CuadroTexto 1"/>
          <p:cNvSpPr txBox="1"/>
          <p:nvPr/>
        </p:nvSpPr>
        <p:spPr>
          <a:xfrm>
            <a:off x="4467249" y="391886"/>
            <a:ext cx="3707553" cy="369332"/>
          </a:xfrm>
          <a:prstGeom prst="rect">
            <a:avLst/>
          </a:prstGeom>
          <a:noFill/>
        </p:spPr>
        <p:txBody>
          <a:bodyPr wrap="none" rtlCol="0">
            <a:spAutoFit/>
          </a:bodyPr>
          <a:lstStyle/>
          <a:p>
            <a:r>
              <a:rPr lang="es-UY" dirty="0"/>
              <a:t>En forma genérica podemos plantear:</a:t>
            </a:r>
          </a:p>
        </p:txBody>
      </p:sp>
      <p:sp>
        <p:nvSpPr>
          <p:cNvPr id="3" name="CuadroTexto 2"/>
          <p:cNvSpPr txBox="1"/>
          <p:nvPr/>
        </p:nvSpPr>
        <p:spPr>
          <a:xfrm>
            <a:off x="3367314" y="2979282"/>
            <a:ext cx="1353447" cy="369332"/>
          </a:xfrm>
          <a:prstGeom prst="rect">
            <a:avLst/>
          </a:prstGeom>
          <a:noFill/>
        </p:spPr>
        <p:txBody>
          <a:bodyPr wrap="none" rtlCol="0">
            <a:spAutoFit/>
          </a:bodyPr>
          <a:lstStyle/>
          <a:p>
            <a:r>
              <a:rPr lang="es-UY" dirty="0"/>
              <a:t>Finalmente: </a:t>
            </a:r>
          </a:p>
        </p:txBody>
      </p:sp>
      <mc:AlternateContent xmlns:mc="http://schemas.openxmlformats.org/markup-compatibility/2006" xmlns:a14="http://schemas.microsoft.com/office/drawing/2010/main">
        <mc:Choice Requires="a14">
          <p:sp>
            <p:nvSpPr>
              <p:cNvPr id="6" name="CuadroTexto 5"/>
              <p:cNvSpPr txBox="1"/>
              <p:nvPr/>
            </p:nvSpPr>
            <p:spPr>
              <a:xfrm>
                <a:off x="4622152" y="2794615"/>
                <a:ext cx="1029897" cy="666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num>
                        <m:den>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22152" y="2794615"/>
                <a:ext cx="1029897" cy="666144"/>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88162" y="4036363"/>
                <a:ext cx="7401578" cy="369332"/>
              </a:xfrm>
              <a:prstGeom prst="rect">
                <a:avLst/>
              </a:prstGeom>
              <a:noFill/>
            </p:spPr>
            <p:txBody>
              <a:bodyPr wrap="none" rtlCol="0">
                <a:spAutoFit/>
              </a:bodyPr>
              <a:lstStyle/>
              <a:p>
                <a:r>
                  <a:rPr lang="es-UY" dirty="0"/>
                  <a:t>Para el caso que estamos considerando, la onda se propaga en la dirección </a:t>
                </a:r>
                <a14:m>
                  <m:oMath xmlns:m="http://schemas.openxmlformats.org/officeDocument/2006/math">
                    <m:r>
                      <a:rPr lang="es-UY" b="0" i="1" smtClean="0">
                        <a:latin typeface="Cambria Math" panose="02040503050406030204" pitchFamily="18" charset="0"/>
                      </a:rPr>
                      <m:t>𝑥</m:t>
                    </m:r>
                  </m:oMath>
                </a14:m>
                <a:r>
                  <a:rPr lang="es-UY"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288162" y="4036363"/>
                <a:ext cx="7401578" cy="369332"/>
              </a:xfrm>
              <a:prstGeom prst="rect">
                <a:avLst/>
              </a:prstGeom>
              <a:blipFill rotWithShape="0">
                <a:blip r:embed="rId6"/>
                <a:stretch>
                  <a:fillRect l="-659"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1132114" y="4949371"/>
                <a:ext cx="8280087" cy="927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𝑃</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𝑢</m:t>
                              </m:r>
                            </m:e>
                            <m:sub>
                              <m:r>
                                <a:rPr lang="es-UY" b="0" i="1" smtClean="0">
                                  <a:latin typeface="Cambria Math" panose="02040503050406030204" pitchFamily="18" charset="0"/>
                                </a:rPr>
                                <m:t>𝑥</m:t>
                              </m:r>
                            </m:sub>
                          </m:sSub>
                          <m:r>
                            <a:rPr lang="es-UY" b="0" i="1" smtClean="0">
                              <a:latin typeface="Cambria Math" panose="02040503050406030204" pitchFamily="18" charset="0"/>
                            </a:rPr>
                            <m:t>𝑑𝑡</m:t>
                          </m:r>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𝑔𝑧</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𝜕𝜙</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f>
                            <m:fPr>
                              <m:ctrlPr>
                                <a:rPr lang="es-UY" b="0" i="1" smtClean="0">
                                  <a:latin typeface="Cambria Math" panose="02040503050406030204" pitchFamily="18" charset="0"/>
                                </a:rPr>
                              </m:ctrlPr>
                            </m:fPr>
                            <m:num>
                              <m:r>
                                <a:rPr lang="es-UY" b="0" i="1" smtClean="0">
                                  <a:latin typeface="Cambria Math" panose="02040503050406030204" pitchFamily="18" charset="0"/>
                                </a:rPr>
                                <m:t>𝜕𝜙</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𝑑𝑡</m:t>
                          </m:r>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𝑔𝑧</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𝜕𝜙</m:t>
                                  </m:r>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f>
                            <m:fPr>
                              <m:ctrlPr>
                                <a:rPr lang="es-UY" b="0" i="1" smtClean="0">
                                  <a:latin typeface="Cambria Math" panose="02040503050406030204" pitchFamily="18" charset="0"/>
                                </a:rPr>
                              </m:ctrlPr>
                            </m:fPr>
                            <m:num>
                              <m:r>
                                <a:rPr lang="es-UY" b="0" i="1" smtClean="0">
                                  <a:latin typeface="Cambria Math" panose="02040503050406030204" pitchFamily="18" charset="0"/>
                                </a:rPr>
                                <m:t>𝜕𝜙</m:t>
                              </m:r>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𝑑𝑡</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132114" y="4949371"/>
                <a:ext cx="8280087" cy="927242"/>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8318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9" grpId="0"/>
      <p:bldP spid="20" grpId="0"/>
      <p:bldP spid="21" grpId="0"/>
      <p:bldP spid="22" grpId="0"/>
      <p:bldP spid="2" grpId="0"/>
      <p:bldP spid="3" grpId="0"/>
      <p:bldP spid="6"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95086" y="595086"/>
                <a:ext cx="8705588" cy="927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𝑇</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𝑇</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𝑘𝐴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𝑘𝑧</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𝑔𝑧</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den>
                              </m:f>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𝑑𝑡</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𝑇</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𝑇</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𝑘</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𝑑𝑡</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95086" y="595086"/>
                <a:ext cx="8705588" cy="927242"/>
              </a:xfrm>
              <a:prstGeom prst="rect">
                <a:avLst/>
              </a:prstGeom>
              <a:blipFill rotWithShape="0">
                <a:blip r:embed="rId2"/>
                <a:stretch>
                  <a:fillRect/>
                </a:stretch>
              </a:blipFill>
            </p:spPr>
            <p:txBody>
              <a:bodyPr/>
              <a:lstStyle/>
              <a:p>
                <a:r>
                  <a:rPr lang="es-UY">
                    <a:noFill/>
                  </a:rPr>
                  <a:t> </a:t>
                </a:r>
              </a:p>
            </p:txBody>
          </p:sp>
        </mc:Fallback>
      </mc:AlternateContent>
      <p:sp>
        <p:nvSpPr>
          <p:cNvPr id="5" name="Cerrar llave 4"/>
          <p:cNvSpPr/>
          <p:nvPr/>
        </p:nvSpPr>
        <p:spPr>
          <a:xfrm rot="5400000">
            <a:off x="3330191" y="-443522"/>
            <a:ext cx="378208" cy="39342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6" name="Cerrar llave 5"/>
          <p:cNvSpPr/>
          <p:nvPr/>
        </p:nvSpPr>
        <p:spPr>
          <a:xfrm rot="5400000">
            <a:off x="7264402" y="-444777"/>
            <a:ext cx="378208" cy="39342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217770" y="1865037"/>
                <a:ext cx="603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=0</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217770" y="1865037"/>
                <a:ext cx="603050"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527483" y="1744235"/>
                <a:ext cx="185204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27483" y="1744235"/>
                <a:ext cx="1852045" cy="61093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42610" y="2786743"/>
                <a:ext cx="2876685" cy="621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42610" y="2786743"/>
                <a:ext cx="2876685" cy="62138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688114" y="2634746"/>
                <a:ext cx="3307957" cy="925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𝑑𝑧</m:t>
                          </m:r>
                        </m:e>
                      </m:nary>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r>
                            <a:rPr lang="es-UY" b="0" i="1" smtClean="0">
                              <a:latin typeface="Cambria Math" panose="02040503050406030204" pitchFamily="18" charset="0"/>
                            </a:rPr>
                            <m:t>𝑑𝑧</m:t>
                          </m:r>
                        </m:e>
                      </m:nary>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𝐸</m:t>
                          </m:r>
                        </m:num>
                        <m:den>
                          <m:r>
                            <m:rPr>
                              <m:sty m:val="p"/>
                            </m:rPr>
                            <a:rPr lang="es-UY" b="0" i="0" smtClean="0">
                              <a:latin typeface="Cambria Math" panose="02040503050406030204" pitchFamily="18" charset="0"/>
                            </a:rPr>
                            <m:t>Δ</m:t>
                          </m:r>
                          <m:r>
                            <m:rPr>
                              <m:sty m:val="p"/>
                            </m:rPr>
                            <a:rPr lang="es-UY" b="0" i="1" smtClean="0">
                              <a:latin typeface="Cambria Math" panose="02040503050406030204" pitchFamily="18" charset="0"/>
                            </a:rPr>
                            <m:t>y</m:t>
                          </m:r>
                          <m:r>
                            <a:rPr lang="es-UY" b="0" i="1" smtClean="0">
                              <a:latin typeface="Cambria Math" panose="02040503050406030204" pitchFamily="18" charset="0"/>
                            </a:rPr>
                            <m:t>𝜆</m:t>
                          </m:r>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88114" y="2634746"/>
                <a:ext cx="3307957" cy="92538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5086" y="4085484"/>
                <a:ext cx="9017725" cy="1019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𝑒</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𝐸</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0</m:t>
                          </m:r>
                        </m:sup>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𝑑𝑧</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r>
                            <a:rPr lang="es-UY" b="0" i="1" smtClean="0">
                              <a:latin typeface="Cambria Math" panose="02040503050406030204" pitchFamily="18" charset="0"/>
                              <a:ea typeface="Cambria Math" panose="02040503050406030204" pitchFamily="18" charset="0"/>
                            </a:rPr>
                            <m:t>𝜆</m:t>
                          </m:r>
                        </m:num>
                        <m:den>
                          <m:r>
                            <m:rPr>
                              <m:sty m:val="p"/>
                            </m:rPr>
                            <a:rPr lang="es-UY" smtClean="0">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b="0" i="1" smtClean="0">
                                  <a:latin typeface="Cambria Math" panose="02040503050406030204" pitchFamily="18" charset="0"/>
                                </a:rPr>
                                <m:t>2</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m:rPr>
                              <m:nor/>
                            </m:rPr>
                            <a:rPr lang="es-UY" dirty="0"/>
                            <m:t> </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0</m:t>
                          </m:r>
                        </m:sup>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r>
                            <a:rPr lang="es-UY" b="0" i="1" smtClean="0">
                              <a:latin typeface="Cambria Math" panose="02040503050406030204" pitchFamily="18" charset="0"/>
                              <a:ea typeface="Cambria Math" panose="02040503050406030204" pitchFamily="18" charset="0"/>
                            </a:rPr>
                            <m:t>𝑑𝑧</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2</m:t>
                          </m:r>
                        </m:num>
                        <m:den>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𝑘</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𝑔</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𝜔</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𝜔</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5086" y="4085484"/>
                <a:ext cx="9017725" cy="101938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95086" y="5373381"/>
                <a:ext cx="115659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𝑔𝑘</m:t>
                          </m:r>
                        </m:e>
                      </m:rad>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95086" y="5373381"/>
                <a:ext cx="1156599" cy="427746"/>
              </a:xfrm>
              <a:prstGeom prst="rect">
                <a:avLst/>
              </a:prstGeom>
              <a:blipFill rotWithShape="0">
                <a:blip r:embed="rId8"/>
                <a:stretch>
                  <a:fillRect b="-84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1950323" y="5259247"/>
                <a:ext cx="2610651"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𝑒</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ad>
                        <m:radPr>
                          <m:degHide m:val="on"/>
                          <m:ctrlPr>
                            <a:rPr lang="es-UY" b="0" i="1" smtClean="0">
                              <a:latin typeface="Cambria Math" panose="02040503050406030204" pitchFamily="18" charset="0"/>
                              <a:ea typeface="Cambria Math" panose="02040503050406030204" pitchFamily="18" charset="0"/>
                            </a:rPr>
                          </m:ctrlPr>
                        </m:radPr>
                        <m:deg/>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𝑘</m:t>
                              </m:r>
                            </m:den>
                          </m:f>
                        </m:e>
                      </m:ra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m:t>
                          </m:r>
                        </m:den>
                      </m:f>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𝑔</m:t>
                          </m:r>
                        </m:sub>
                      </m:sSub>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950323" y="5259247"/>
                <a:ext cx="2610651" cy="656013"/>
              </a:xfrm>
              <a:prstGeom prst="rect">
                <a:avLst/>
              </a:prstGeom>
              <a:blipFill rotWithShape="0">
                <a:blip r:embed="rId9"/>
                <a:stretch>
                  <a:fillRect/>
                </a:stretch>
              </a:blipFill>
            </p:spPr>
            <p:txBody>
              <a:bodyPr/>
              <a:lstStyle/>
              <a:p>
                <a:r>
                  <a:rPr lang="es-UY">
                    <a:noFill/>
                  </a:rPr>
                  <a:t> </a:t>
                </a:r>
              </a:p>
            </p:txBody>
          </p:sp>
        </mc:Fallback>
      </mc:AlternateContent>
      <p:sp>
        <p:nvSpPr>
          <p:cNvPr id="14" name="CuadroTexto 13"/>
          <p:cNvSpPr txBox="1"/>
          <p:nvPr/>
        </p:nvSpPr>
        <p:spPr>
          <a:xfrm>
            <a:off x="4564632" y="5431795"/>
            <a:ext cx="6952673" cy="369332"/>
          </a:xfrm>
          <a:prstGeom prst="rect">
            <a:avLst/>
          </a:prstGeom>
          <a:noFill/>
        </p:spPr>
        <p:txBody>
          <a:bodyPr wrap="none" rtlCol="0">
            <a:spAutoFit/>
          </a:bodyPr>
          <a:lstStyle/>
          <a:p>
            <a:r>
              <a:rPr lang="es-UY" dirty="0">
                <a:latin typeface="Cambria Math" panose="02040503050406030204" pitchFamily="18" charset="0"/>
                <a:ea typeface="Cambria Math" panose="02040503050406030204" pitchFamily="18" charset="0"/>
              </a:rPr>
              <a:t>⇒ La velocidad de grupo es la velocidad de propagación de la energía</a:t>
            </a:r>
            <a:endParaRPr lang="es-UY" dirty="0"/>
          </a:p>
        </p:txBody>
      </p:sp>
    </p:spTree>
    <p:extLst>
      <p:ext uri="{BB962C8B-B14F-4D97-AF65-F5344CB8AC3E}">
        <p14:creationId xmlns:p14="http://schemas.microsoft.com/office/powerpoint/2010/main" val="31075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396239" y="357813"/>
                <a:ext cx="3958263"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smtClean="0">
                              <a:latin typeface="Cambria Math" panose="02040503050406030204" pitchFamily="18" charset="0"/>
                            </a:rPr>
                          </m:ctrlPr>
                        </m:sSupPr>
                        <m:e>
                          <m:r>
                            <a:rPr lang="es-UY" i="1">
                              <a:latin typeface="Cambria Math" panose="02040503050406030204" pitchFamily="18" charset="0"/>
                            </a:rPr>
                            <m:t>𝜙</m:t>
                          </m:r>
                        </m:e>
                        <m:sup>
                          <m:r>
                            <a:rPr lang="es-UY" i="1">
                              <a:latin typeface="Cambria Math" panose="02040503050406030204" pitchFamily="18" charset="0"/>
                            </a:rPr>
                            <m:t>′</m:t>
                          </m:r>
                        </m:sup>
                      </m:sSup>
                      <m:d>
                        <m:dPr>
                          <m:ctrlPr>
                            <a:rPr lang="es-UY" i="1">
                              <a:latin typeface="Cambria Math" panose="02040503050406030204" pitchFamily="18" charset="0"/>
                            </a:rPr>
                          </m:ctrlPr>
                        </m:dPr>
                        <m:e>
                          <m:r>
                            <a:rPr lang="es-UY" i="1">
                              <a:latin typeface="Cambria Math" panose="02040503050406030204" pitchFamily="18" charset="0"/>
                            </a:rPr>
                            <m:t>𝑥</m:t>
                          </m:r>
                          <m:r>
                            <a:rPr lang="es-UY" i="1">
                              <a:latin typeface="Cambria Math" panose="02040503050406030204" pitchFamily="18" charset="0"/>
                            </a:rPr>
                            <m:t>,</m:t>
                          </m:r>
                          <m:r>
                            <a:rPr lang="es-UY" i="1">
                              <a:latin typeface="Cambria Math" panose="02040503050406030204" pitchFamily="18" charset="0"/>
                            </a:rPr>
                            <m:t>𝑡</m:t>
                          </m:r>
                        </m:e>
                      </m:d>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𝑥</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r>
                            <a:rPr lang="es-UY" i="1">
                              <a:latin typeface="Cambria Math" panose="02040503050406030204" pitchFamily="18" charset="0"/>
                            </a:rPr>
                            <m:t>)</m:t>
                          </m:r>
                        </m:sup>
                      </m:sSup>
                    </m:oMath>
                  </m:oMathPara>
                </a14:m>
                <a:endParaRPr lang="es-UY" dirty="0"/>
              </a:p>
            </p:txBody>
          </p:sp>
        </mc:Choice>
        <mc:Fallback xmlns="">
          <p:sp>
            <p:nvSpPr>
              <p:cNvPr id="2" name="Rectángulo 1"/>
              <p:cNvSpPr>
                <a:spLocks noRot="1" noChangeAspect="1" noMove="1" noResize="1" noEditPoints="1" noAdjustHandles="1" noChangeArrowheads="1" noChangeShapeType="1" noTextEdit="1"/>
              </p:cNvSpPr>
              <p:nvPr/>
            </p:nvSpPr>
            <p:spPr>
              <a:xfrm>
                <a:off x="6396239" y="357813"/>
                <a:ext cx="3958263" cy="727763"/>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618941" y="566057"/>
                <a:ext cx="5688801" cy="369332"/>
              </a:xfrm>
              <a:prstGeom prst="rect">
                <a:avLst/>
              </a:prstGeom>
              <a:noFill/>
            </p:spPr>
            <p:txBody>
              <a:bodyPr wrap="none" rtlCol="0">
                <a:spAutoFit/>
              </a:bodyPr>
              <a:lstStyle/>
              <a:p>
                <a:r>
                  <a:rPr lang="es-UY" dirty="0"/>
                  <a:t>Tomando el desarrollo de </a:t>
                </a:r>
                <a14:m>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
                      <a:rPr lang="es-UY" b="0" i="1" smtClean="0">
                        <a:latin typeface="Cambria Math" panose="02040503050406030204" pitchFamily="18" charset="0"/>
                      </a:rPr>
                      <m:t>𝑘</m:t>
                    </m:r>
                    <m:r>
                      <a:rPr lang="es-UY" b="0" i="1" smtClean="0">
                        <a:latin typeface="Cambria Math" panose="02040503050406030204" pitchFamily="18" charset="0"/>
                      </a:rPr>
                      <m:t>)</m:t>
                    </m:r>
                  </m:oMath>
                </a14:m>
                <a:r>
                  <a:rPr lang="es-UY" dirty="0"/>
                  <a:t> a primer orden obtuvimos:</a:t>
                </a:r>
              </a:p>
            </p:txBody>
          </p:sp>
        </mc:Choice>
        <mc:Fallback xmlns="">
          <p:sp>
            <p:nvSpPr>
              <p:cNvPr id="3" name="CuadroTexto 2"/>
              <p:cNvSpPr txBox="1">
                <a:spLocks noRot="1" noChangeAspect="1" noMove="1" noResize="1" noEditPoints="1" noAdjustHandles="1" noChangeArrowheads="1" noChangeShapeType="1" noTextEdit="1"/>
              </p:cNvSpPr>
              <p:nvPr/>
            </p:nvSpPr>
            <p:spPr>
              <a:xfrm>
                <a:off x="618941" y="566057"/>
                <a:ext cx="5688801" cy="369332"/>
              </a:xfrm>
              <a:prstGeom prst="rect">
                <a:avLst/>
              </a:prstGeom>
              <a:blipFill rotWithShape="0">
                <a:blip r:embed="rId3"/>
                <a:stretch>
                  <a:fillRect l="-965" t="-10000" r="-214" b="-26667"/>
                </a:stretch>
              </a:blipFill>
            </p:spPr>
            <p:txBody>
              <a:bodyPr/>
              <a:lstStyle/>
              <a:p>
                <a:r>
                  <a:rPr lang="es-UY">
                    <a:noFill/>
                  </a:rPr>
                  <a:t> </a:t>
                </a:r>
              </a:p>
            </p:txBody>
          </p:sp>
        </mc:Fallback>
      </mc:AlternateContent>
      <p:sp>
        <p:nvSpPr>
          <p:cNvPr id="4" name="CuadroTexto 3"/>
          <p:cNvSpPr txBox="1"/>
          <p:nvPr/>
        </p:nvSpPr>
        <p:spPr>
          <a:xfrm>
            <a:off x="618941" y="1278376"/>
            <a:ext cx="5261569" cy="369332"/>
          </a:xfrm>
          <a:prstGeom prst="rect">
            <a:avLst/>
          </a:prstGeom>
          <a:noFill/>
        </p:spPr>
        <p:txBody>
          <a:bodyPr wrap="none" rtlCol="0">
            <a:spAutoFit/>
          </a:bodyPr>
          <a:lstStyle/>
          <a:p>
            <a:r>
              <a:rPr lang="es-UY" dirty="0"/>
              <a:t>¿Qué pasa si incluimos más términos en el desarrollo?</a:t>
            </a:r>
          </a:p>
        </p:txBody>
      </p:sp>
      <p:sp>
        <p:nvSpPr>
          <p:cNvPr id="12" name="CuadroTexto 11"/>
          <p:cNvSpPr txBox="1"/>
          <p:nvPr/>
        </p:nvSpPr>
        <p:spPr>
          <a:xfrm>
            <a:off x="651540" y="1913374"/>
            <a:ext cx="10948219" cy="1338828"/>
          </a:xfrm>
          <a:prstGeom prst="rect">
            <a:avLst/>
          </a:prstGeom>
          <a:noFill/>
        </p:spPr>
        <p:txBody>
          <a:bodyPr wrap="square" rtlCol="0">
            <a:spAutoFit/>
          </a:bodyPr>
          <a:lstStyle/>
          <a:p>
            <a:pPr>
              <a:lnSpc>
                <a:spcPct val="150000"/>
              </a:lnSpc>
            </a:pPr>
            <a:r>
              <a:rPr lang="es-UY" dirty="0"/>
              <a:t>Analíticamente sólo se puede tratar hasta el segundo orden del desarrollo (ejercicio P6). En ese caso se observa que el ancho del pulso gaussiano aumenta con el tiempo y que su amplitud disminuye.  La siguiente figura muestra un resultado sin aproximaciones obtenida mediante métodos numéricos.</a:t>
            </a:r>
          </a:p>
        </p:txBody>
      </p:sp>
      <p:grpSp>
        <p:nvGrpSpPr>
          <p:cNvPr id="14" name="Grupo 13"/>
          <p:cNvGrpSpPr/>
          <p:nvPr/>
        </p:nvGrpSpPr>
        <p:grpSpPr>
          <a:xfrm>
            <a:off x="1835839" y="3489306"/>
            <a:ext cx="7988216" cy="3112036"/>
            <a:chOff x="1835839" y="3489306"/>
            <a:chExt cx="7988216" cy="3112036"/>
          </a:xfrm>
        </p:grpSpPr>
        <p:pic>
          <p:nvPicPr>
            <p:cNvPr id="6" name="Imagen 5"/>
            <p:cNvPicPr>
              <a:picLocks/>
            </p:cNvPicPr>
            <p:nvPr/>
          </p:nvPicPr>
          <p:blipFill rotWithShape="1">
            <a:blip r:embed="rId4">
              <a:extLst>
                <a:ext uri="{28A0092B-C50C-407E-A947-70E740481C1C}">
                  <a14:useLocalDpi xmlns:a14="http://schemas.microsoft.com/office/drawing/2010/main" val="0"/>
                </a:ext>
              </a:extLst>
            </a:blip>
            <a:srcRect l="16740" t="14783" r="9790" b="11623"/>
            <a:stretch/>
          </p:blipFill>
          <p:spPr>
            <a:xfrm>
              <a:off x="4577204" y="3883251"/>
              <a:ext cx="2520000" cy="1764000"/>
            </a:xfrm>
            <a:prstGeom prst="rect">
              <a:avLst/>
            </a:prstGeom>
          </p:spPr>
        </p:pic>
        <p:pic>
          <p:nvPicPr>
            <p:cNvPr id="7" name="Imagen 6"/>
            <p:cNvPicPr>
              <a:picLocks/>
            </p:cNvPicPr>
            <p:nvPr/>
          </p:nvPicPr>
          <p:blipFill rotWithShape="1">
            <a:blip r:embed="rId5">
              <a:extLst>
                <a:ext uri="{28A0092B-C50C-407E-A947-70E740481C1C}">
                  <a14:useLocalDpi xmlns:a14="http://schemas.microsoft.com/office/drawing/2010/main" val="0"/>
                </a:ext>
              </a:extLst>
            </a:blip>
            <a:srcRect l="16530" t="13625" r="9456" b="11273"/>
            <a:stretch/>
          </p:blipFill>
          <p:spPr>
            <a:xfrm>
              <a:off x="7304055" y="4060323"/>
              <a:ext cx="2520000" cy="1656000"/>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16342" t="14032" r="10292" b="16712"/>
            <a:stretch/>
          </p:blipFill>
          <p:spPr>
            <a:xfrm>
              <a:off x="1835839" y="3942384"/>
              <a:ext cx="2520000" cy="1784110"/>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5344907" y="3489306"/>
                  <a:ext cx="8571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𝑡</m:t>
                            </m:r>
                          </m:e>
                          <m:sub>
                            <m:r>
                              <a:rPr lang="es-UY" b="0" i="1" smtClean="0">
                                <a:latin typeface="Cambria Math" panose="02040503050406030204" pitchFamily="18" charset="0"/>
                              </a:rPr>
                              <m:t>1</m:t>
                            </m:r>
                          </m:sub>
                        </m:sSub>
                        <m:r>
                          <a:rPr lang="es-UY" i="1">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344907" y="3489306"/>
                  <a:ext cx="857158"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158892" y="348930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rPr>
                          <m:t>=0</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158892" y="3489306"/>
                  <a:ext cx="764184" cy="369332"/>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375371" y="3489306"/>
                  <a:ext cx="9242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𝑡</m:t>
                            </m:r>
                          </m:e>
                          <m:sub>
                            <m:r>
                              <a:rPr lang="es-UY" b="0" i="1" smtClean="0">
                                <a:latin typeface="Cambria Math" panose="02040503050406030204" pitchFamily="18" charset="0"/>
                              </a:rPr>
                              <m:t>2</m:t>
                            </m:r>
                          </m:sub>
                        </m:sSub>
                        <m:r>
                          <a:rPr lang="es-UY" i="1">
                            <a:latin typeface="Cambria Math" panose="02040503050406030204" pitchFamily="18" charset="0"/>
                            <a:ea typeface="Cambria Math" panose="02040503050406030204" pitchFamily="18" charset="0"/>
                          </a:rPr>
                          <m:t>&gt;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𝑡</m:t>
                            </m:r>
                          </m:e>
                          <m:sub>
                            <m:r>
                              <a:rPr lang="es-UY" b="0" i="1" smtClean="0">
                                <a:latin typeface="Cambria Math" panose="02040503050406030204" pitchFamily="18" charset="0"/>
                                <a:ea typeface="Cambria Math" panose="02040503050406030204" pitchFamily="18" charset="0"/>
                              </a:rPr>
                              <m:t>1</m:t>
                            </m:r>
                          </m:sub>
                        </m:sSub>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375371" y="3489306"/>
                  <a:ext cx="924227" cy="369332"/>
                </a:xfrm>
                <a:prstGeom prst="rect">
                  <a:avLst/>
                </a:prstGeom>
                <a:blipFill rotWithShape="0">
                  <a:blip r:embed="rId9"/>
                  <a:stretch>
                    <a:fillRect/>
                  </a:stretch>
                </a:blipFill>
              </p:spPr>
              <p:txBody>
                <a:bodyPr/>
                <a:lstStyle/>
                <a:p>
                  <a:r>
                    <a:rPr lang="es-UY">
                      <a:noFill/>
                    </a:rPr>
                    <a:t> </a:t>
                  </a:r>
                </a:p>
              </p:txBody>
            </p:sp>
          </mc:Fallback>
        </mc:AlternateContent>
        <p:cxnSp>
          <p:nvCxnSpPr>
            <p:cNvPr id="16" name="Conector recto de flecha 15"/>
            <p:cNvCxnSpPr/>
            <p:nvPr/>
          </p:nvCxnSpPr>
          <p:spPr>
            <a:xfrm>
              <a:off x="2158892" y="6006835"/>
              <a:ext cx="61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5344907" y="6006835"/>
              <a:ext cx="720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375371" y="6041042"/>
              <a:ext cx="864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2166945" y="6232010"/>
                  <a:ext cx="6039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0</m:t>
                            </m:r>
                          </m:sub>
                        </m:sSub>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166945" y="6232010"/>
                  <a:ext cx="603947"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5276189" y="6181754"/>
                  <a:ext cx="1266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1</m:t>
                            </m:r>
                          </m:sub>
                        </m:sSub>
                        <m:r>
                          <a:rPr lang="es-UY" b="0" i="1" smtClean="0">
                            <a:latin typeface="Cambria Math" panose="02040503050406030204" pitchFamily="18" charset="0"/>
                            <a:ea typeface="Cambria Math" panose="02040503050406030204" pitchFamily="18" charset="0"/>
                          </a:rPr>
                          <m:t>&gt;</m:t>
                        </m:r>
                        <m:r>
                          <m:rPr>
                            <m:sty m:val="p"/>
                          </m:rPr>
                          <a:rPr lang="es-UY" b="0" i="0" smtClean="0">
                            <a:latin typeface="Cambria Math" panose="02040503050406030204" pitchFamily="18" charset="0"/>
                            <a:ea typeface="Cambria Math" panose="02040503050406030204" pitchFamily="18" charset="0"/>
                          </a:rPr>
                          <m:t>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𝑥</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5276189" y="6181754"/>
                  <a:ext cx="1266372" cy="369332"/>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8174185" y="6195844"/>
                  <a:ext cx="1266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2</m:t>
                            </m:r>
                          </m:sub>
                        </m:sSub>
                        <m:r>
                          <a:rPr lang="es-UY" b="0" i="1" smtClean="0">
                            <a:latin typeface="Cambria Math" panose="02040503050406030204" pitchFamily="18" charset="0"/>
                            <a:ea typeface="Cambria Math" panose="02040503050406030204" pitchFamily="18" charset="0"/>
                          </a:rPr>
                          <m:t>&gt;</m:t>
                        </m:r>
                        <m:r>
                          <m:rPr>
                            <m:sty m:val="p"/>
                          </m:rPr>
                          <a:rPr lang="es-UY" b="0" i="0" smtClean="0">
                            <a:latin typeface="Cambria Math" panose="02040503050406030204" pitchFamily="18" charset="0"/>
                            <a:ea typeface="Cambria Math" panose="02040503050406030204" pitchFamily="18" charset="0"/>
                          </a:rPr>
                          <m:t>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𝑥</m:t>
                            </m:r>
                          </m:e>
                          <m:sub>
                            <m:r>
                              <a:rPr lang="es-UY" b="0" i="1" smtClean="0">
                                <a:latin typeface="Cambria Math" panose="02040503050406030204" pitchFamily="18" charset="0"/>
                                <a:ea typeface="Cambria Math" panose="02040503050406030204" pitchFamily="18" charset="0"/>
                              </a:rPr>
                              <m:t>1</m:t>
                            </m:r>
                          </m:sub>
                        </m:sSub>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8174185" y="6195844"/>
                  <a:ext cx="1266372" cy="369332"/>
                </a:xfrm>
                <a:prstGeom prst="rect">
                  <a:avLst/>
                </a:prstGeom>
                <a:blipFill rotWithShape="0">
                  <a:blip r:embed="rId12"/>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250381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2514" y="1465943"/>
            <a:ext cx="6825010" cy="369332"/>
          </a:xfrm>
          <a:prstGeom prst="rect">
            <a:avLst/>
          </a:prstGeom>
          <a:noFill/>
        </p:spPr>
        <p:txBody>
          <a:bodyPr wrap="none" rtlCol="0">
            <a:spAutoFit/>
          </a:bodyPr>
          <a:lstStyle/>
          <a:p>
            <a:r>
              <a:rPr lang="es-UY" dirty="0"/>
              <a:t>- Se puede incluir en el modelo las ondas debido a la tensión superficial</a:t>
            </a:r>
          </a:p>
        </p:txBody>
      </p:sp>
      <p:sp>
        <p:nvSpPr>
          <p:cNvPr id="3" name="CuadroTexto 2"/>
          <p:cNvSpPr txBox="1"/>
          <p:nvPr/>
        </p:nvSpPr>
        <p:spPr>
          <a:xfrm>
            <a:off x="856343" y="464458"/>
            <a:ext cx="1627561" cy="369332"/>
          </a:xfrm>
          <a:prstGeom prst="rect">
            <a:avLst/>
          </a:prstGeom>
          <a:noFill/>
        </p:spPr>
        <p:txBody>
          <a:bodyPr wrap="none" rtlCol="0">
            <a:spAutoFit/>
          </a:bodyPr>
          <a:lstStyle/>
          <a:p>
            <a:r>
              <a:rPr lang="es-UY" dirty="0"/>
              <a:t>Apuntes finales</a:t>
            </a:r>
          </a:p>
        </p:txBody>
      </p:sp>
      <p:sp>
        <p:nvSpPr>
          <p:cNvPr id="5" name="CuadroTexto 4"/>
          <p:cNvSpPr txBox="1"/>
          <p:nvPr/>
        </p:nvSpPr>
        <p:spPr>
          <a:xfrm>
            <a:off x="522514" y="2282762"/>
            <a:ext cx="10943772" cy="880369"/>
          </a:xfrm>
          <a:prstGeom prst="rect">
            <a:avLst/>
          </a:prstGeom>
          <a:noFill/>
        </p:spPr>
        <p:txBody>
          <a:bodyPr wrap="square" rtlCol="0">
            <a:spAutoFit/>
          </a:bodyPr>
          <a:lstStyle/>
          <a:p>
            <a:pPr>
              <a:lnSpc>
                <a:spcPct val="150000"/>
              </a:lnSpc>
            </a:pPr>
            <a:r>
              <a:rPr lang="es-UY" dirty="0"/>
              <a:t>- Para paquetes que no son gaussianos y que no tienen solución analítica a la integral de Fourier, existen métodos de aproximación. Uno de ellos es el método de la fase estacionaria. Otra forma es realizar integrales numéricas</a:t>
            </a:r>
          </a:p>
        </p:txBody>
      </p:sp>
    </p:spTree>
    <p:extLst>
      <p:ext uri="{BB962C8B-B14F-4D97-AF65-F5344CB8AC3E}">
        <p14:creationId xmlns:p14="http://schemas.microsoft.com/office/powerpoint/2010/main" val="23164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45029" y="624114"/>
                <a:ext cx="4379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45029" y="624114"/>
                <a:ext cx="437940"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263999" y="414718"/>
                <a:ext cx="5157117"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m:t>
                      </m:r>
                      <m:r>
                        <a:rPr lang="es-UY" i="1" smtClean="0">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r>
                        <a:rPr lang="es-UY" i="1">
                          <a:latin typeface="Cambria Math" panose="02040503050406030204" pitchFamily="18" charset="0"/>
                        </a:rPr>
                        <m:t>+</m:t>
                      </m:r>
                      <m:r>
                        <a:rPr lang="es-UY" i="1">
                          <a:latin typeface="Cambria Math" panose="02040503050406030204" pitchFamily="18" charset="0"/>
                        </a:rPr>
                        <m:t>𝑖𝑘𝑥</m:t>
                      </m:r>
                      <m:r>
                        <a:rPr lang="es-UY" b="0" i="1" smtClean="0">
                          <a:latin typeface="Cambria Math" panose="02040503050406030204" pitchFamily="18" charset="0"/>
                        </a:rPr>
                        <m:t>=</m:t>
                      </m:r>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𝛼</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i="1">
                          <a:latin typeface="Cambria Math" panose="02040503050406030204" pitchFamily="18" charset="0"/>
                        </a:rPr>
                        <m:t>−</m:t>
                      </m:r>
                      <m:r>
                        <a:rPr lang="es-UY" i="1">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i="1">
                                  <a:latin typeface="Cambria Math" panose="02040503050406030204" pitchFamily="18" charset="0"/>
                                </a:rPr>
                              </m:ctrlPr>
                            </m:dPr>
                            <m:e>
                              <m:r>
                                <a:rPr lang="es-UY" b="0" i="1" smtClean="0">
                                  <a:latin typeface="Cambria Math" panose="02040503050406030204" pitchFamily="18" charset="0"/>
                                </a:rPr>
                                <m:t>𝑘</m:t>
                              </m:r>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𝛼</m:t>
                                  </m:r>
                                </m:num>
                                <m:den>
                                  <m:r>
                                    <a:rPr lang="es-UY" b="0" i="1" smtClean="0">
                                      <a:latin typeface="Cambria Math" panose="02040503050406030204" pitchFamily="18" charset="0"/>
                                    </a:rPr>
                                    <m:t>2</m:t>
                                  </m:r>
                                  <m:r>
                                    <a:rPr lang="es-UY" i="1">
                                      <a:latin typeface="Cambria Math" panose="02040503050406030204" pitchFamily="18" charset="0"/>
                                    </a:rPr>
                                    <m:t>𝜎</m:t>
                                  </m:r>
                                </m:den>
                              </m:f>
                            </m:e>
                          </m:d>
                        </m:e>
                        <m:sup>
                          <m:r>
                            <a:rPr lang="es-UY" b="0" i="1" smtClean="0">
                              <a:latin typeface="Cambria Math" panose="02040503050406030204" pitchFamily="18" charset="0"/>
                            </a:rPr>
                            <m:t>2</m:t>
                          </m:r>
                        </m:sup>
                      </m:sSup>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1263999" y="414718"/>
                <a:ext cx="5157117" cy="648191"/>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96459" y="1311022"/>
                <a:ext cx="5298695"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=0</m:t>
                          </m:r>
                        </m:e>
                      </m:d>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sup>
                      </m:sSup>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m:t>
                                      </m:r>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e>
                                  </m:d>
                                </m:e>
                                <m:sup>
                                  <m:r>
                                    <a:rPr lang="es-UY" i="1">
                                      <a:latin typeface="Cambria Math" panose="02040503050406030204" pitchFamily="18" charset="0"/>
                                      <a:ea typeface="Cambria Math" panose="02040503050406030204" pitchFamily="18" charset="0"/>
                                    </a:rPr>
                                    <m:t>2</m:t>
                                  </m:r>
                                </m:sup>
                              </m:sSup>
                            </m:sup>
                          </m:sSup>
                        </m:e>
                      </m:nary>
                      <m:r>
                        <a:rPr lang="es-UY" i="1">
                          <a:latin typeface="Cambria Math" panose="02040503050406030204" pitchFamily="18" charset="0"/>
                          <a:ea typeface="Cambria Math" panose="02040503050406030204" pitchFamily="18" charset="0"/>
                        </a:rPr>
                        <m:t>𝑑𝑘</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696459" y="1311022"/>
                <a:ext cx="5298695" cy="916533"/>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640086" y="1585013"/>
                <a:ext cx="1898853" cy="369332"/>
              </a:xfrm>
              <a:prstGeom prst="rect">
                <a:avLst/>
              </a:prstGeom>
              <a:noFill/>
            </p:spPr>
            <p:txBody>
              <a:bodyPr wrap="none" rtlCol="0">
                <a:spAutoFit/>
              </a:bodyPr>
              <a:lstStyle/>
              <a:p>
                <a:r>
                  <a:rPr lang="es-UY" dirty="0"/>
                  <a:t>c.v. </a:t>
                </a:r>
                <a14:m>
                  <m:oMath xmlns:m="http://schemas.openxmlformats.org/officeDocument/2006/math">
                    <m:r>
                      <a:rPr lang="es-UY" b="0" i="1" smtClean="0">
                        <a:latin typeface="Cambria Math" panose="02040503050406030204" pitchFamily="18" charset="0"/>
                      </a:rPr>
                      <m:t>𝑦</m:t>
                    </m:r>
                    <m:r>
                      <a:rPr lang="es-UY" b="0" i="1" smtClean="0">
                        <a:latin typeface="Cambria Math" panose="02040503050406030204" pitchFamily="18" charset="0"/>
                      </a:rPr>
                      <m:t>=</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/2</m:t>
                    </m:r>
                    <m:r>
                      <a:rPr lang="es-UY" b="0" i="1" smtClean="0">
                        <a:latin typeface="Cambria Math" panose="02040503050406030204" pitchFamily="18" charset="0"/>
                      </a:rPr>
                      <m:t>𝜎</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640086" y="1585013"/>
                <a:ext cx="1898853" cy="369332"/>
              </a:xfrm>
              <a:prstGeom prst="rect">
                <a:avLst/>
              </a:prstGeom>
              <a:blipFill rotWithShape="0">
                <a:blip r:embed="rId5"/>
                <a:stretch>
                  <a:fillRect l="-2564"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8752115" y="1584622"/>
                <a:ext cx="13367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𝑑𝑘</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𝑑𝑦</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752115" y="1584622"/>
                <a:ext cx="1336713" cy="369332"/>
              </a:xfrm>
              <a:prstGeom prst="rect">
                <a:avLst/>
              </a:prstGeom>
              <a:blipFill rotWithShape="0">
                <a:blip r:embed="rId6"/>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96459" y="2431319"/>
                <a:ext cx="4366580"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=0</m:t>
                          </m:r>
                        </m:e>
                      </m:d>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/4</m:t>
                          </m:r>
                          <m:r>
                            <a:rPr lang="es-UY" i="1">
                              <a:latin typeface="Cambria Math" panose="02040503050406030204" pitchFamily="18" charset="0"/>
                              <a:ea typeface="Cambria Math" panose="02040503050406030204" pitchFamily="18" charset="0"/>
                            </a:rPr>
                            <m:t>𝜎</m:t>
                          </m:r>
                        </m:sup>
                      </m:sSup>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i="1">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𝑦</m:t>
                                  </m:r>
                                </m:e>
                                <m:sup>
                                  <m:r>
                                    <a:rPr lang="es-UY" i="1">
                                      <a:latin typeface="Cambria Math" panose="02040503050406030204" pitchFamily="18" charset="0"/>
                                      <a:ea typeface="Cambria Math" panose="02040503050406030204" pitchFamily="18" charset="0"/>
                                    </a:rPr>
                                    <m:t>2</m:t>
                                  </m:r>
                                </m:sup>
                              </m:sSup>
                            </m:sup>
                          </m:sSup>
                        </m:e>
                      </m:nary>
                      <m:r>
                        <a:rPr lang="es-UY" i="1">
                          <a:latin typeface="Cambria Math" panose="02040503050406030204" pitchFamily="18" charset="0"/>
                          <a:ea typeface="Cambria Math" panose="02040503050406030204" pitchFamily="18" charset="0"/>
                        </a:rPr>
                        <m:t>𝑑</m:t>
                      </m:r>
                      <m:r>
                        <a:rPr lang="es-UY" b="0" i="1" smtClean="0">
                          <a:latin typeface="Cambria Math" panose="02040503050406030204" pitchFamily="18" charset="0"/>
                          <a:ea typeface="Cambria Math" panose="02040503050406030204" pitchFamily="18" charset="0"/>
                        </a:rPr>
                        <m:t>𝑦</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696459" y="2431319"/>
                <a:ext cx="4366580" cy="916533"/>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3498477" y="3368814"/>
            <a:ext cx="1407351" cy="807165"/>
            <a:chOff x="3498477" y="3368814"/>
            <a:chExt cx="1407351" cy="807165"/>
          </a:xfrm>
        </p:grpSpPr>
        <p:sp>
          <p:nvSpPr>
            <p:cNvPr id="10" name="Cerrar llave 9"/>
            <p:cNvSpPr/>
            <p:nvPr/>
          </p:nvSpPr>
          <p:spPr>
            <a:xfrm rot="5400000">
              <a:off x="4151701" y="2715590"/>
              <a:ext cx="100903" cy="140735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1" name="CuadroTexto 10"/>
                <p:cNvSpPr txBox="1"/>
                <p:nvPr/>
              </p:nvSpPr>
              <p:spPr>
                <a:xfrm>
                  <a:off x="3681368" y="3748233"/>
                  <a:ext cx="1041567"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𝜋</m:t>
                            </m:r>
                            <m:r>
                              <a:rPr lang="es-UY" b="0" i="1" smtClean="0">
                                <a:latin typeface="Cambria Math" panose="02040503050406030204" pitchFamily="18" charset="0"/>
                              </a:rPr>
                              <m:t>/</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681368" y="3748233"/>
                  <a:ext cx="1041567" cy="427746"/>
                </a:xfrm>
                <a:prstGeom prst="rect">
                  <a:avLst/>
                </a:prstGeom>
                <a:blipFill rotWithShape="0">
                  <a:blip r:embed="rId8"/>
                  <a:stretch>
                    <a:fillRect b="-857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696459" y="4652954"/>
                <a:ext cx="7326301"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4</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𝜎</m:t>
                              </m:r>
                            </m:e>
                            <m:sup>
                              <m:r>
                                <a:rPr lang="es-UY" b="0" i="1" smtClean="0">
                                  <a:latin typeface="Cambria Math" panose="02040503050406030204" pitchFamily="18" charset="0"/>
                                  <a:ea typeface="Cambria Math" panose="02040503050406030204" pitchFamily="18" charset="0"/>
                                </a:rPr>
                                <m:t>2</m:t>
                              </m:r>
                            </m:sup>
                          </m:sSup>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𝑥</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𝜎</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den>
                      </m:f>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96459" y="4652954"/>
                <a:ext cx="7326301" cy="652551"/>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052949" y="5657517"/>
                <a:ext cx="3790012"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sup>
                      </m:sSup>
                    </m:oMath>
                  </m:oMathPara>
                </a14:m>
                <a:endParaRPr lang="es-UY" dirty="0"/>
              </a:p>
            </p:txBody>
          </p:sp>
        </mc:Choice>
        <mc:Fallback xmlns="">
          <p:sp>
            <p:nvSpPr>
              <p:cNvPr id="14" name="Rectángulo 13"/>
              <p:cNvSpPr>
                <a:spLocks noRot="1" noChangeAspect="1" noMove="1" noResize="1" noEditPoints="1" noAdjustHandles="1" noChangeArrowheads="1" noChangeShapeType="1" noTextEdit="1"/>
              </p:cNvSpPr>
              <p:nvPr/>
            </p:nvSpPr>
            <p:spPr>
              <a:xfrm>
                <a:off x="3052949" y="5657517"/>
                <a:ext cx="3790012" cy="656013"/>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011935" y="2592840"/>
                <a:ext cx="2184509"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/4</m:t>
                          </m:r>
                          <m:r>
                            <a:rPr lang="es-UY" i="1">
                              <a:latin typeface="Cambria Math" panose="02040503050406030204" pitchFamily="18" charset="0"/>
                              <a:ea typeface="Cambria Math" panose="02040503050406030204" pitchFamily="18" charset="0"/>
                            </a:rPr>
                            <m:t>𝜎</m:t>
                          </m:r>
                        </m:sup>
                      </m:sSup>
                    </m:oMath>
                  </m:oMathPara>
                </a14:m>
                <a:endParaRPr lang="es-UY" dirty="0"/>
              </a:p>
            </p:txBody>
          </p:sp>
        </mc:Choice>
        <mc:Fallback xmlns="">
          <p:sp>
            <p:nvSpPr>
              <p:cNvPr id="15" name="Rectángulo 14"/>
              <p:cNvSpPr>
                <a:spLocks noRot="1" noChangeAspect="1" noMove="1" noResize="1" noEditPoints="1" noAdjustHandles="1" noChangeArrowheads="1" noChangeShapeType="1" noTextEdit="1"/>
              </p:cNvSpPr>
              <p:nvPr/>
            </p:nvSpPr>
            <p:spPr>
              <a:xfrm>
                <a:off x="5011935" y="2592840"/>
                <a:ext cx="2184509" cy="656013"/>
              </a:xfrm>
              <a:prstGeom prst="rect">
                <a:avLst/>
              </a:prstGeom>
              <a:blipFill rotWithShape="0">
                <a:blip r:embed="rId11"/>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626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541978" y="330774"/>
                <a:ext cx="3525517"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sup>
                      </m:sSup>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541978" y="330774"/>
                <a:ext cx="3525517" cy="656013"/>
              </a:xfrm>
              <a:prstGeom prst="rect">
                <a:avLst/>
              </a:prstGeom>
              <a:blipFill rotWithShape="0">
                <a:blip r:embed="rId2"/>
                <a:stretch>
                  <a:fillRect/>
                </a:stretch>
              </a:blipFill>
            </p:spPr>
            <p:txBody>
              <a:bodyPr/>
              <a:lstStyle/>
              <a:p>
                <a:r>
                  <a:rPr lang="es-UY">
                    <a:noFill/>
                  </a:rPr>
                  <a:t> </a:t>
                </a:r>
              </a:p>
            </p:txBody>
          </p:sp>
        </mc:Fallback>
      </mc:AlternateContent>
      <p:grpSp>
        <p:nvGrpSpPr>
          <p:cNvPr id="12" name="Grupo 11"/>
          <p:cNvGrpSpPr/>
          <p:nvPr/>
        </p:nvGrpSpPr>
        <p:grpSpPr>
          <a:xfrm>
            <a:off x="663154" y="1564488"/>
            <a:ext cx="3652716" cy="2712797"/>
            <a:chOff x="5612526" y="330774"/>
            <a:chExt cx="3652716" cy="2712797"/>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2449" t="5646" r="8095" b="8367"/>
            <a:stretch/>
          </p:blipFill>
          <p:spPr>
            <a:xfrm>
              <a:off x="5612526" y="330774"/>
              <a:ext cx="2631590" cy="2135914"/>
            </a:xfrm>
            <a:prstGeom prst="rect">
              <a:avLst/>
            </a:prstGeom>
          </p:spPr>
        </p:pic>
        <p:cxnSp>
          <p:nvCxnSpPr>
            <p:cNvPr id="7" name="Conector recto de flecha 6"/>
            <p:cNvCxnSpPr>
              <a:stCxn id="5" idx="1"/>
            </p:cNvCxnSpPr>
            <p:nvPr/>
          </p:nvCxnSpPr>
          <p:spPr>
            <a:xfrm>
              <a:off x="5612526" y="139873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uadroTexto 7"/>
                <p:cNvSpPr txBox="1"/>
                <p:nvPr/>
              </p:nvSpPr>
              <p:spPr>
                <a:xfrm>
                  <a:off x="8897257" y="1349829"/>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897257" y="1349829"/>
                  <a:ext cx="367985" cy="369332"/>
                </a:xfrm>
                <a:prstGeom prst="rect">
                  <a:avLst/>
                </a:prstGeom>
                <a:blipFill rotWithShape="0">
                  <a:blip r:embed="rId4"/>
                  <a:stretch>
                    <a:fillRect/>
                  </a:stretch>
                </a:blipFill>
              </p:spPr>
              <p:txBody>
                <a:bodyPr/>
                <a:lstStyle/>
                <a:p>
                  <a:r>
                    <a:rPr lang="es-UY">
                      <a:noFill/>
                    </a:rPr>
                    <a:t> </a:t>
                  </a:r>
                </a:p>
              </p:txBody>
            </p:sp>
          </mc:Fallback>
        </mc:AlternateContent>
        <p:cxnSp>
          <p:nvCxnSpPr>
            <p:cNvPr id="10" name="Conector recto de flecha 9"/>
            <p:cNvCxnSpPr/>
            <p:nvPr/>
          </p:nvCxnSpPr>
          <p:spPr>
            <a:xfrm>
              <a:off x="6410983" y="2633561"/>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6589487" y="2641601"/>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589487" y="2641601"/>
                  <a:ext cx="657681" cy="401970"/>
                </a:xfrm>
                <a:prstGeom prst="rect">
                  <a:avLst/>
                </a:prstGeom>
                <a:blipFill rotWithShape="0">
                  <a:blip r:embed="rId5"/>
                  <a:stretch>
                    <a:fillRect/>
                  </a:stretch>
                </a:blipFill>
              </p:spPr>
              <p:txBody>
                <a:bodyPr/>
                <a:lstStyle/>
                <a:p>
                  <a:r>
                    <a:rPr lang="es-UY">
                      <a:noFill/>
                    </a:rPr>
                    <a:t> </a:t>
                  </a:r>
                </a:p>
              </p:txBody>
            </p:sp>
          </mc:Fallback>
        </mc:AlternateContent>
      </p:grpSp>
      <p:grpSp>
        <p:nvGrpSpPr>
          <p:cNvPr id="13" name="Grupo 12"/>
          <p:cNvGrpSpPr/>
          <p:nvPr/>
        </p:nvGrpSpPr>
        <p:grpSpPr>
          <a:xfrm>
            <a:off x="5167085" y="48176"/>
            <a:ext cx="4360690" cy="3032624"/>
            <a:chOff x="7620000" y="118285"/>
            <a:chExt cx="4360690" cy="3032624"/>
          </a:xfrm>
        </p:grpSpPr>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l="12721" t="4195" r="8095" b="6553"/>
            <a:stretch/>
          </p:blipFill>
          <p:spPr>
            <a:xfrm>
              <a:off x="7620628" y="118285"/>
              <a:ext cx="3193909" cy="2700000"/>
            </a:xfrm>
            <a:prstGeom prst="rect">
              <a:avLst/>
            </a:prstGeom>
          </p:spPr>
        </p:pic>
        <p:cxnSp>
          <p:nvCxnSpPr>
            <p:cNvPr id="15" name="Conector recto de flecha 14"/>
            <p:cNvCxnSpPr/>
            <p:nvPr/>
          </p:nvCxnSpPr>
          <p:spPr>
            <a:xfrm>
              <a:off x="7620000" y="2685143"/>
              <a:ext cx="42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p:cNvSpPr txBox="1"/>
                <p:nvPr/>
              </p:nvSpPr>
              <p:spPr>
                <a:xfrm>
                  <a:off x="11609755" y="2685143"/>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1609755" y="2685143"/>
                  <a:ext cx="370935" cy="369332"/>
                </a:xfrm>
                <a:prstGeom prst="rect">
                  <a:avLst/>
                </a:prstGeom>
                <a:blipFill rotWithShape="0">
                  <a:blip r:embed="rId7"/>
                  <a:stretch>
                    <a:fillRect/>
                  </a:stretch>
                </a:blipFill>
              </p:spPr>
              <p:txBody>
                <a:bodyPr/>
                <a:lstStyle/>
                <a:p>
                  <a:r>
                    <a:rPr lang="es-UY">
                      <a:noFill/>
                    </a:rPr>
                    <a:t> </a:t>
                  </a:r>
                </a:p>
              </p:txBody>
            </p:sp>
          </mc:Fallback>
        </mc:AlternateContent>
        <p:cxnSp>
          <p:nvCxnSpPr>
            <p:cNvPr id="17" name="Conector recto 16"/>
            <p:cNvCxnSpPr/>
            <p:nvPr/>
          </p:nvCxnSpPr>
          <p:spPr>
            <a:xfrm flipV="1">
              <a:off x="9187548" y="2612568"/>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uadroTexto 17"/>
                <p:cNvSpPr txBox="1"/>
                <p:nvPr/>
              </p:nvSpPr>
              <p:spPr>
                <a:xfrm>
                  <a:off x="9002080" y="2781577"/>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9002080" y="2781577"/>
                  <a:ext cx="471539" cy="369332"/>
                </a:xfrm>
                <a:prstGeom prst="rect">
                  <a:avLst/>
                </a:prstGeom>
                <a:blipFill rotWithShape="0">
                  <a:blip r:embed="rId8"/>
                  <a:stretch>
                    <a:fillRect/>
                  </a:stretch>
                </a:blipFill>
              </p:spPr>
              <p:txBody>
                <a:bodyPr/>
                <a:lstStyle/>
                <a:p>
                  <a:r>
                    <a:rPr lang="es-UY">
                      <a:noFill/>
                    </a:rPr>
                    <a:t> </a:t>
                  </a:r>
                </a:p>
              </p:txBody>
            </p:sp>
          </mc:Fallback>
        </mc:AlternateContent>
        <p:cxnSp>
          <p:nvCxnSpPr>
            <p:cNvPr id="19" name="Conector recto de flecha 18"/>
            <p:cNvCxnSpPr/>
            <p:nvPr/>
          </p:nvCxnSpPr>
          <p:spPr>
            <a:xfrm>
              <a:off x="8824126" y="2090057"/>
              <a:ext cx="7200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uadroTexto 19"/>
                <p:cNvSpPr txBox="1"/>
                <p:nvPr/>
              </p:nvSpPr>
              <p:spPr>
                <a:xfrm>
                  <a:off x="8824126" y="1736819"/>
                  <a:ext cx="65575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sz="1400" b="0" i="1" smtClean="0">
                                <a:latin typeface="Cambria Math" panose="02040503050406030204" pitchFamily="18" charset="0"/>
                              </a:rPr>
                            </m:ctrlPr>
                          </m:radPr>
                          <m:deg/>
                          <m:e>
                            <m:r>
                              <a:rPr lang="es-UY" sz="1400" b="0" i="1" smtClean="0">
                                <a:latin typeface="Cambria Math" panose="02040503050406030204" pitchFamily="18" charset="0"/>
                              </a:rPr>
                              <m:t>2/</m:t>
                            </m:r>
                            <m:r>
                              <a:rPr lang="es-UY" sz="1400" b="0" i="1" smtClean="0">
                                <a:latin typeface="Cambria Math" panose="02040503050406030204" pitchFamily="18" charset="0"/>
                              </a:rPr>
                              <m:t>𝜎</m:t>
                            </m:r>
                          </m:e>
                        </m:rad>
                      </m:oMath>
                    </m:oMathPara>
                  </a14:m>
                  <a:endParaRPr lang="es-UY" sz="1400"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8824126" y="1736819"/>
                  <a:ext cx="655757" cy="353238"/>
                </a:xfrm>
                <a:prstGeom prst="rect">
                  <a:avLst/>
                </a:prstGeom>
                <a:blipFill rotWithShape="0">
                  <a:blip r:embed="rId9"/>
                  <a:stretch>
                    <a:fillRect b="-3448"/>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1" name="CuadroTexto 20"/>
              <p:cNvSpPr txBox="1"/>
              <p:nvPr/>
            </p:nvSpPr>
            <p:spPr>
              <a:xfrm>
                <a:off x="7675665" y="720861"/>
                <a:ext cx="2167132" cy="407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sup>
                      </m:sSup>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7675665" y="720861"/>
                <a:ext cx="2167132" cy="407163"/>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281062" y="439902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&gt;0</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281062" y="4399026"/>
                <a:ext cx="764184" cy="369332"/>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281062" y="4862674"/>
                <a:ext cx="356136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𝑘𝑥</m:t>
                          </m:r>
                          <m:r>
                            <a:rPr lang="es-UY" i="1">
                              <a:latin typeface="Cambria Math" panose="02040503050406030204" pitchFamily="18" charset="0"/>
                            </a:rPr>
                            <m:t>−</m:t>
                          </m:r>
                          <m:r>
                            <a:rPr lang="es-UY" i="1">
                              <a:latin typeface="Cambria Math" panose="02040503050406030204" pitchFamily="18" charset="0"/>
                            </a:rPr>
                            <m:t>𝜔</m:t>
                          </m:r>
                          <m:d>
                            <m:dPr>
                              <m:ctrlPr>
                                <a:rPr lang="es-UY" i="1">
                                  <a:latin typeface="Cambria Math" panose="02040503050406030204" pitchFamily="18" charset="0"/>
                                </a:rPr>
                              </m:ctrlPr>
                            </m:dPr>
                            <m:e>
                              <m:r>
                                <a:rPr lang="es-UY" i="1">
                                  <a:latin typeface="Cambria Math" panose="02040503050406030204" pitchFamily="18" charset="0"/>
                                </a:rPr>
                                <m:t>𝑘</m:t>
                              </m:r>
                            </m:e>
                          </m:d>
                          <m:r>
                            <a:rPr lang="es-UY" i="1">
                              <a:latin typeface="Cambria Math" panose="02040503050406030204" pitchFamily="18" charset="0"/>
                            </a:rPr>
                            <m:t>𝑡</m:t>
                          </m:r>
                          <m:r>
                            <a:rPr lang="es-UY" i="1">
                              <a:latin typeface="Cambria Math" panose="02040503050406030204" pitchFamily="18" charset="0"/>
                            </a:rPr>
                            <m:t>)</m:t>
                          </m:r>
                        </m:sup>
                      </m:sSup>
                      <m:r>
                        <a:rPr lang="es-UY" b="0" i="1" smtClean="0">
                          <a:latin typeface="Cambria Math" panose="02040503050406030204" pitchFamily="18" charset="0"/>
                        </a:rPr>
                        <m:t>𝑑𝑘</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281062" y="4862674"/>
                <a:ext cx="3561360" cy="916533"/>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6054955" y="4420345"/>
                <a:ext cx="2603854" cy="369332"/>
              </a:xfrm>
              <a:prstGeom prst="rect">
                <a:avLst/>
              </a:prstGeom>
              <a:noFill/>
            </p:spPr>
            <p:txBody>
              <a:bodyPr wrap="none" rtlCol="0">
                <a:spAutoFit/>
              </a:bodyPr>
              <a:lstStyle/>
              <a:p>
                <a:r>
                  <a:rPr lang="es-UY" dirty="0"/>
                  <a:t>Supongo </a:t>
                </a:r>
                <a14:m>
                  <m:oMath xmlns:m="http://schemas.openxmlformats.org/officeDocument/2006/math">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oMath>
                </a14:m>
                <a:endParaRPr lang="es-UY"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6054955" y="4420345"/>
                <a:ext cx="2603854" cy="369332"/>
              </a:xfrm>
              <a:prstGeom prst="rect">
                <a:avLst/>
              </a:prstGeom>
              <a:blipFill rotWithShape="0">
                <a:blip r:embed="rId13"/>
                <a:stretch>
                  <a:fillRect l="-1874"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5" name="CuadroTexto 24"/>
              <p:cNvSpPr txBox="1"/>
              <p:nvPr/>
            </p:nvSpPr>
            <p:spPr>
              <a:xfrm>
                <a:off x="4622305" y="5008668"/>
                <a:ext cx="7391447"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𝜔</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i="1">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1/2</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2</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−1/2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𝑔</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8</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−3/2</m:t>
                          </m:r>
                        </m:sup>
                      </m:sSup>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4622305" y="5008668"/>
                <a:ext cx="7391447" cy="648126"/>
              </a:xfrm>
              <a:prstGeom prst="rect">
                <a:avLst/>
              </a:prstGeom>
              <a:blipFill rotWithShape="0">
                <a:blip r:embed="rId14"/>
                <a:stretch>
                  <a:fillRect/>
                </a:stretch>
              </a:blipFill>
            </p:spPr>
            <p:txBody>
              <a:bodyPr/>
              <a:lstStyle/>
              <a:p>
                <a:r>
                  <a:rPr lang="es-UY">
                    <a:noFill/>
                  </a:rPr>
                  <a:t> </a:t>
                </a:r>
              </a:p>
            </p:txBody>
          </p:sp>
        </mc:Fallback>
      </mc:AlternateContent>
      <p:grpSp>
        <p:nvGrpSpPr>
          <p:cNvPr id="32" name="Grupo 31"/>
          <p:cNvGrpSpPr/>
          <p:nvPr/>
        </p:nvGrpSpPr>
        <p:grpSpPr>
          <a:xfrm>
            <a:off x="5814994" y="5506038"/>
            <a:ext cx="4515424" cy="1264513"/>
            <a:chOff x="5814994" y="5506038"/>
            <a:chExt cx="4515424" cy="1264513"/>
          </a:xfrm>
        </p:grpSpPr>
        <mc:AlternateContent xmlns:mc="http://schemas.openxmlformats.org/markup-compatibility/2006" xmlns:a14="http://schemas.microsoft.com/office/drawing/2010/main">
          <mc:Choice Requires="a14">
            <p:sp>
              <p:nvSpPr>
                <p:cNvPr id="26" name="CuadroTexto 25"/>
                <p:cNvSpPr txBox="1"/>
                <p:nvPr/>
              </p:nvSpPr>
              <p:spPr>
                <a:xfrm>
                  <a:off x="5904200" y="5963046"/>
                  <a:ext cx="511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5904200" y="5963046"/>
                  <a:ext cx="511614" cy="369332"/>
                </a:xfrm>
                <a:prstGeom prst="rect">
                  <a:avLst/>
                </a:prstGeom>
                <a:blipFill rotWithShape="0">
                  <a:blip r:embed="rId1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6700450" y="5983925"/>
                  <a:ext cx="1517980" cy="7866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m:t>
                                    </m:r>
                                    <m:r>
                                      <a:rPr lang="es-UY" b="0" i="1" smtClean="0">
                                        <a:latin typeface="Cambria Math" panose="02040503050406030204" pitchFamily="18" charset="0"/>
                                      </a:rPr>
                                      <m:t>𝑘</m:t>
                                    </m:r>
                                  </m:den>
                                </m:f>
                              </m:e>
                            </m:d>
                          </m:e>
                          <m:sub>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ub>
                        </m:sSub>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700450" y="5983925"/>
                  <a:ext cx="1517980" cy="786626"/>
                </a:xfrm>
                <a:prstGeom prst="rect">
                  <a:avLst/>
                </a:prstGeom>
                <a:blipFill rotWithShape="0">
                  <a:blip r:embed="rId1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9535770" y="5937649"/>
                  <a:ext cx="3656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𝛾</m:t>
                        </m:r>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9535770" y="5937649"/>
                  <a:ext cx="365613" cy="369332"/>
                </a:xfrm>
                <a:prstGeom prst="rect">
                  <a:avLst/>
                </a:prstGeom>
                <a:blipFill rotWithShape="0">
                  <a:blip r:embed="rId17"/>
                  <a:stretch>
                    <a:fillRect b="-3279"/>
                  </a:stretch>
                </a:blipFill>
              </p:spPr>
              <p:txBody>
                <a:bodyPr/>
                <a:lstStyle/>
                <a:p>
                  <a:r>
                    <a:rPr lang="es-UY">
                      <a:noFill/>
                    </a:rPr>
                    <a:t> </a:t>
                  </a:r>
                </a:p>
              </p:txBody>
            </p:sp>
          </mc:Fallback>
        </mc:AlternateContent>
        <p:sp>
          <p:nvSpPr>
            <p:cNvPr id="29" name="Cerrar llave 28"/>
            <p:cNvSpPr/>
            <p:nvPr/>
          </p:nvSpPr>
          <p:spPr>
            <a:xfrm rot="5400000">
              <a:off x="6028738" y="5292294"/>
              <a:ext cx="173332" cy="60082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0" name="Cerrar llave 29"/>
            <p:cNvSpPr/>
            <p:nvPr/>
          </p:nvSpPr>
          <p:spPr>
            <a:xfrm rot="5400000">
              <a:off x="7362069" y="5071333"/>
              <a:ext cx="196488" cy="121925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1" name="Cerrar llave 30"/>
            <p:cNvSpPr/>
            <p:nvPr/>
          </p:nvSpPr>
          <p:spPr>
            <a:xfrm rot="5400000">
              <a:off x="9622545" y="5048195"/>
              <a:ext cx="196488" cy="121925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grpSp>
      <p:sp>
        <p:nvSpPr>
          <p:cNvPr id="2" name="Rectángulo 1"/>
          <p:cNvSpPr/>
          <p:nvPr/>
        </p:nvSpPr>
        <p:spPr>
          <a:xfrm>
            <a:off x="5814994" y="4862674"/>
            <a:ext cx="3140320" cy="91653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10568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8434" y="348731"/>
                <a:ext cx="1045299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d>
                        <m:dPr>
                          <m:ctrlPr>
                            <a:rPr lang="es-UY" i="1">
                              <a:latin typeface="Cambria Math" panose="02040503050406030204" pitchFamily="18" charset="0"/>
                            </a:rPr>
                          </m:ctrlPr>
                        </m:dPr>
                        <m:e>
                          <m:r>
                            <a:rPr lang="es-UY" i="1">
                              <a:latin typeface="Cambria Math" panose="02040503050406030204" pitchFamily="18" charset="0"/>
                            </a:rPr>
                            <m:t>𝑥</m:t>
                          </m:r>
                          <m:r>
                            <a:rPr lang="es-UY" i="1">
                              <a:latin typeface="Cambria Math" panose="02040503050406030204" pitchFamily="18" charset="0"/>
                            </a:rPr>
                            <m:t>,</m:t>
                          </m:r>
                          <m:r>
                            <a:rPr lang="es-UY" i="1">
                              <a:latin typeface="Cambria Math" panose="02040503050406030204" pitchFamily="18" charset="0"/>
                            </a:rPr>
                            <m:t>𝑡</m:t>
                          </m:r>
                        </m:e>
                      </m:d>
                      <m:r>
                        <a:rPr lang="es-UY" i="1">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i="1">
                              <a:latin typeface="Cambria Math" panose="02040503050406030204" pitchFamily="18" charset="0"/>
                            </a:rPr>
                            <m:t>𝐴</m:t>
                          </m:r>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sup>
                          </m:sSup>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𝑘𝑥</m:t>
                              </m:r>
                              <m:r>
                                <a:rPr lang="es-UY" i="1">
                                  <a:latin typeface="Cambria Math" panose="02040503050406030204" pitchFamily="18" charset="0"/>
                                </a:rPr>
                                <m:t>−</m:t>
                              </m:r>
                              <m:sSub>
                                <m:sSubPr>
                                  <m:ctrlPr>
                                    <a:rPr lang="es-UY" b="0" i="1" smtClean="0">
                                      <a:latin typeface="Cambria Math" panose="02040503050406030204" pitchFamily="18" charset="0"/>
                                    </a:rPr>
                                  </m:ctrlPr>
                                </m:sSubPr>
                                <m:e>
                                  <m:r>
                                    <a:rPr lang="es-UY" i="1">
                                      <a:latin typeface="Cambria Math" panose="02040503050406030204" pitchFamily="18" charset="0"/>
                                    </a:rPr>
                                    <m:t>𝜔</m:t>
                                  </m:r>
                                </m:e>
                                <m:sub>
                                  <m:r>
                                    <a:rPr lang="es-UY" b="0" i="1" smtClean="0">
                                      <a:latin typeface="Cambria Math" panose="02040503050406030204" pitchFamily="18" charset="0"/>
                                    </a:rPr>
                                    <m:t>0</m:t>
                                  </m:r>
                                </m:sub>
                              </m:sSub>
                              <m:r>
                                <a:rPr lang="es-UY" i="1">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r>
                                <a:rPr lang="es-UY" b="0" i="1" smtClean="0">
                                  <a:latin typeface="Cambria Math" panose="02040503050406030204" pitchFamily="18" charset="0"/>
                                </a:rPr>
                                <m:t>𝑡</m:t>
                              </m:r>
                            </m:e>
                          </m:d>
                        </m:sup>
                      </m:sSup>
                      <m:r>
                        <a:rPr lang="es-UY" b="0" i="1" smtClean="0">
                          <a:latin typeface="Cambria Math" panose="02040503050406030204" pitchFamily="18" charset="0"/>
                        </a:rPr>
                        <m:t>𝑑𝑘</m:t>
                      </m:r>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𝑡</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𝑡</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sup>
                      </m:sSup>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𝑖𝑐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e>
                              </m:d>
                              <m:r>
                                <a:rPr lang="es-UY" b="0" i="1" smtClean="0">
                                  <a:latin typeface="Cambria Math" panose="02040503050406030204" pitchFamily="18" charset="0"/>
                                </a:rPr>
                                <m:t>𝑘</m:t>
                              </m:r>
                            </m:sup>
                          </m:sSup>
                          <m:r>
                            <a:rPr lang="es-UY" b="0" i="1" smtClean="0">
                              <a:latin typeface="Cambria Math" panose="02040503050406030204" pitchFamily="18" charset="0"/>
                            </a:rPr>
                            <m:t>𝑑𝑘</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8434" y="348731"/>
                <a:ext cx="10452990" cy="916533"/>
              </a:xfrm>
              <a:prstGeom prst="rect">
                <a:avLst/>
              </a:prstGeom>
              <a:blipFill rotWithShape="0">
                <a:blip r:embed="rId2"/>
                <a:stretch>
                  <a:fillRect/>
                </a:stretch>
              </a:blipFill>
            </p:spPr>
            <p:txBody>
              <a:bodyPr/>
              <a:lstStyle/>
              <a:p>
                <a:r>
                  <a:rPr lang="es-UY">
                    <a:noFill/>
                  </a:rPr>
                  <a:t> </a:t>
                </a:r>
              </a:p>
            </p:txBody>
          </p:sp>
        </mc:Fallback>
      </mc:AlternateContent>
      <p:grpSp>
        <p:nvGrpSpPr>
          <p:cNvPr id="7" name="Grupo 6"/>
          <p:cNvGrpSpPr/>
          <p:nvPr/>
        </p:nvGrpSpPr>
        <p:grpSpPr>
          <a:xfrm>
            <a:off x="9216569" y="0"/>
            <a:ext cx="1407888" cy="667656"/>
            <a:chOff x="9085943" y="0"/>
            <a:chExt cx="1407888" cy="667656"/>
          </a:xfrm>
        </p:grpSpPr>
        <p:sp>
          <p:nvSpPr>
            <p:cNvPr id="5" name="Cerrar llave 4"/>
            <p:cNvSpPr/>
            <p:nvPr/>
          </p:nvSpPr>
          <p:spPr>
            <a:xfrm rot="16200000">
              <a:off x="9702800" y="-123375"/>
              <a:ext cx="174174" cy="140788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9604868" y="0"/>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𝛿</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9604868" y="0"/>
                  <a:ext cx="370037" cy="369332"/>
                </a:xfrm>
                <a:prstGeom prst="rect">
                  <a:avLst/>
                </a:prstGeom>
                <a:blipFill rotWithShape="0">
                  <a:blip r:embed="rId3"/>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8" name="CuadroTexto 7"/>
              <p:cNvSpPr txBox="1"/>
              <p:nvPr/>
            </p:nvSpPr>
            <p:spPr>
              <a:xfrm>
                <a:off x="522514" y="2090057"/>
                <a:ext cx="4929170" cy="816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𝛿</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𝜎</m:t>
                              </m:r>
                            </m:den>
                          </m:f>
                          <m:r>
                            <a:rPr lang="es-UY" b="0" i="1" smtClean="0">
                              <a:latin typeface="Cambria Math" panose="02040503050406030204" pitchFamily="18" charset="0"/>
                            </a:rPr>
                            <m:t>𝑘</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𝛿</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22514" y="2090057"/>
                <a:ext cx="4929170" cy="816121"/>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51684" y="2090057"/>
                <a:ext cx="2528962" cy="862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𝛿</m:t>
                                      </m:r>
                                    </m:num>
                                    <m:den>
                                      <m:r>
                                        <a:rPr lang="es-UY" i="1">
                                          <a:latin typeface="Cambria Math" panose="02040503050406030204" pitchFamily="18" charset="0"/>
                                        </a:rPr>
                                        <m:t>2</m:t>
                                      </m:r>
                                      <m:r>
                                        <a:rPr lang="es-UY" i="1">
                                          <a:latin typeface="Cambria Math" panose="02040503050406030204" pitchFamily="18" charset="0"/>
                                        </a:rPr>
                                        <m:t>𝜎</m:t>
                                      </m:r>
                                    </m:den>
                                  </m:f>
                                </m:e>
                              </m:d>
                            </m:e>
                          </m:d>
                        </m:e>
                        <m:sup>
                          <m:r>
                            <a:rPr lang="es-UY" i="1">
                              <a:latin typeface="Cambria Math" panose="02040503050406030204" pitchFamily="18" charset="0"/>
                            </a:rPr>
                            <m:t>2</m:t>
                          </m:r>
                        </m:sup>
                      </m:sSup>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451684" y="2090057"/>
                <a:ext cx="2528962" cy="86292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58434" y="3580334"/>
                <a:ext cx="5946180"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𝐴</m:t>
                      </m:r>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sSup>
                            <m:sSupPr>
                              <m:ctrlPr>
                                <a:rPr lang="es-UY" b="0" i="1" smtClean="0">
                                  <a:latin typeface="Cambria Math" panose="02040503050406030204" pitchFamily="18" charset="0"/>
                                </a:rPr>
                              </m:ctrlPr>
                            </m:sSupPr>
                            <m:e>
                              <m:r>
                                <a:rPr lang="es-UY" b="0" i="1" smtClean="0">
                                  <a:latin typeface="Cambria Math" panose="02040503050406030204" pitchFamily="18" charset="0"/>
                                </a:rPr>
                                <m:t>𝛿</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𝜎</m:t>
                          </m:r>
                        </m:sup>
                      </m:sSup>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rPr>
                            <m:t>+</m:t>
                          </m:r>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sup>
                          </m:sSup>
                          <m:r>
                            <a:rPr lang="es-UY" i="1">
                              <a:latin typeface="Cambria Math" panose="02040503050406030204" pitchFamily="18" charset="0"/>
                            </a:rPr>
                            <m:t>𝑑𝑘</m:t>
                          </m:r>
                        </m:e>
                      </m:nary>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658434" y="3580334"/>
                <a:ext cx="5946180" cy="916533"/>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716165" y="3710593"/>
                <a:ext cx="3455048"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b="0" i="1" smtClean="0">
                              <a:latin typeface="Cambria Math" panose="02040503050406030204" pitchFamily="18" charset="0"/>
                            </a:rPr>
                          </m:ctrlPr>
                        </m:radPr>
                        <m:deg/>
                        <m:e>
                          <m:f>
                            <m:fPr>
                              <m:ctrlPr>
                                <a:rPr lang="es-UY" b="0" i="1" smtClean="0">
                                  <a:latin typeface="Cambria Math" panose="02040503050406030204" pitchFamily="18" charset="0"/>
                                </a:rPr>
                              </m:ctrlPr>
                            </m:fPr>
                            <m:num>
                              <m:r>
                                <a:rPr lang="es-UY" b="0" i="1" smtClean="0">
                                  <a:latin typeface="Cambria Math" panose="02040503050406030204" pitchFamily="18" charset="0"/>
                                </a:rPr>
                                <m:t>𝜋</m:t>
                              </m:r>
                            </m:num>
                            <m:den>
                              <m:r>
                                <a:rPr lang="es-UY" b="0" i="1" smtClean="0">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r>
                            <a:rPr lang="es-UY" i="1">
                              <a:latin typeface="Cambria Math" panose="02040503050406030204" pitchFamily="18" charset="0"/>
                            </a:rPr>
                            <m:t>/4</m:t>
                          </m:r>
                          <m:r>
                            <a:rPr lang="es-UY" i="1">
                              <a:latin typeface="Cambria Math" panose="02040503050406030204" pitchFamily="18" charset="0"/>
                            </a:rPr>
                            <m:t>𝜎</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716165" y="3710593"/>
                <a:ext cx="3455048" cy="656013"/>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7177" y="5254474"/>
                <a:ext cx="10066602" cy="660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𝛿</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4</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𝜎</m:t>
                              </m:r>
                            </m:e>
                            <m:sup>
                              <m:r>
                                <a:rPr lang="es-UY" b="0" i="1" smtClean="0">
                                  <a:latin typeface="Cambria Math" panose="02040503050406030204" pitchFamily="18" charset="0"/>
                                </a:rPr>
                                <m:t>2</m:t>
                              </m:r>
                            </m:sup>
                          </m:sSup>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𝑖</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𝑐</m:t>
                              </m:r>
                            </m:e>
                            <m:sub>
                              <m:r>
                                <a:rPr lang="es-UY" b="0" i="1" smtClean="0">
                                  <a:latin typeface="Cambria Math" panose="02040503050406030204" pitchFamily="18" charset="0"/>
                                </a:rPr>
                                <m:t>𝑔</m:t>
                              </m:r>
                            </m:sub>
                            <m:sup>
                              <m:r>
                                <a:rPr lang="es-UY" b="0" i="1" smtClean="0">
                                  <a:latin typeface="Cambria Math" panose="02040503050406030204" pitchFamily="18" charset="0"/>
                                </a:rPr>
                                <m:t>2</m:t>
                              </m:r>
                            </m:sup>
                          </m:sSubSup>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𝑖</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+2</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𝑐</m:t>
                              </m:r>
                            </m:e>
                            <m:sub>
                              <m:r>
                                <a:rPr lang="es-UY" b="0" i="1" smtClean="0">
                                  <a:latin typeface="Cambria Math" panose="02040503050406030204" pitchFamily="18" charset="0"/>
                                </a:rPr>
                                <m:t>𝑔</m:t>
                              </m:r>
                            </m:sub>
                            <m:sup>
                              <m:r>
                                <a:rPr lang="es-UY" b="0" i="1" smtClean="0">
                                  <a:latin typeface="Cambria Math" panose="02040503050406030204" pitchFamily="18" charset="0"/>
                                </a:rPr>
                                <m:t>2</m:t>
                              </m:r>
                            </m:sup>
                          </m:sSubSup>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4</m:t>
                          </m:r>
                          <m:r>
                            <a:rPr lang="es-UY" b="0" i="1" smtClean="0">
                              <a:latin typeface="Cambria Math" panose="02040503050406030204" pitchFamily="18" charset="0"/>
                            </a:rPr>
                            <m:t>𝜎</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7177" y="5254474"/>
                <a:ext cx="10066602" cy="660758"/>
              </a:xfrm>
              <a:prstGeom prst="rect">
                <a:avLst/>
              </a:prstGeom>
              <a:blipFill rotWithShape="0">
                <a:blip r:embed="rId8"/>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42602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337940" y="415659"/>
                <a:ext cx="783938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i="1">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𝑥</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𝑥</m:t>
                      </m:r>
                      <m:r>
                        <a:rPr lang="es-UY" i="1">
                          <a:latin typeface="Cambria Math" panose="02040503050406030204" pitchFamily="18" charset="0"/>
                        </a:rPr>
                        <m:t>−</m:t>
                      </m:r>
                      <m:f>
                        <m:fPr>
                          <m:ctrlPr>
                            <a:rPr lang="es-UY" i="1">
                              <a:latin typeface="Cambria Math" panose="02040503050406030204" pitchFamily="18" charset="0"/>
                            </a:rPr>
                          </m:ctrlPr>
                        </m:fPr>
                        <m:num>
                          <m:sSubSup>
                            <m:sSubSupPr>
                              <m:ctrlPr>
                                <a:rPr lang="es-UY" i="1">
                                  <a:latin typeface="Cambria Math" panose="02040503050406030204" pitchFamily="18" charset="0"/>
                                </a:rPr>
                              </m:ctrlPr>
                            </m:sSubSupPr>
                            <m:e>
                              <m:r>
                                <a:rPr lang="es-UY" i="1">
                                  <a:latin typeface="Cambria Math" panose="02040503050406030204" pitchFamily="18" charset="0"/>
                                </a:rPr>
                                <m:t>𝑐</m:t>
                              </m:r>
                            </m:e>
                            <m:sub>
                              <m:r>
                                <a:rPr lang="es-UY" i="1">
                                  <a:latin typeface="Cambria Math" panose="02040503050406030204" pitchFamily="18" charset="0"/>
                                </a:rPr>
                                <m:t>𝑔</m:t>
                              </m:r>
                            </m:sub>
                            <m:sup>
                              <m:r>
                                <a:rPr lang="es-UY" i="1">
                                  <a:latin typeface="Cambria Math" panose="02040503050406030204" pitchFamily="18" charset="0"/>
                                </a:rPr>
                                <m:t>2</m:t>
                              </m:r>
                            </m:sup>
                          </m:sSubSup>
                          <m:sSup>
                            <m:sSupPr>
                              <m:ctrlPr>
                                <a:rPr lang="es-UY" i="1">
                                  <a:latin typeface="Cambria Math" panose="02040503050406030204" pitchFamily="18" charset="0"/>
                                </a:rPr>
                              </m:ctrlPr>
                            </m:sSupPr>
                            <m:e>
                              <m:r>
                                <a:rPr lang="es-UY" i="1">
                                  <a:latin typeface="Cambria Math" panose="02040503050406030204" pitchFamily="18" charset="0"/>
                                </a:rPr>
                                <m:t>𝑡</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2</m:t>
                          </m:r>
                          <m:r>
                            <a:rPr lang="es-UY" i="1">
                              <a:latin typeface="Cambria Math" panose="02040503050406030204" pitchFamily="18" charset="0"/>
                            </a:rPr>
                            <m:t>𝑥</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b="0" i="0" smtClean="0">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𝑥</m:t>
                                  </m:r>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e>
                              </m:d>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337940" y="415659"/>
                <a:ext cx="7839389" cy="725327"/>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37940" y="1857934"/>
                <a:ext cx="7486152"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r>
                            <a:rPr lang="es-UY" i="1">
                              <a:latin typeface="Cambria Math" panose="02040503050406030204" pitchFamily="18" charset="0"/>
                            </a:rPr>
                            <m:t>/4</m:t>
                          </m:r>
                          <m:r>
                            <a:rPr lang="es-UY" i="1">
                              <a:latin typeface="Cambria Math" panose="02040503050406030204" pitchFamily="18" charset="0"/>
                            </a:rPr>
                            <m:t>𝜎</m:t>
                          </m:r>
                        </m:sup>
                      </m:sSup>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sup>
                      </m:sSup>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𝑡</m:t>
                          </m:r>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𝜙</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337940" y="1857934"/>
                <a:ext cx="7486152" cy="727763"/>
              </a:xfrm>
              <a:prstGeom prst="rect">
                <a:avLst/>
              </a:prstGeom>
              <a:blipFill rotWithShape="0">
                <a:blip r:embed="rId3"/>
                <a:stretch>
                  <a:fillRect/>
                </a:stretch>
              </a:blipFill>
            </p:spPr>
            <p:txBody>
              <a:bodyPr/>
              <a:lstStyle/>
              <a:p>
                <a:r>
                  <a:rPr lang="es-UY">
                    <a:noFill/>
                  </a:rPr>
                  <a:t> </a:t>
                </a:r>
              </a:p>
            </p:txBody>
          </p:sp>
        </mc:Fallback>
      </mc:AlternateContent>
      <p:grpSp>
        <p:nvGrpSpPr>
          <p:cNvPr id="12" name="Grupo 11"/>
          <p:cNvGrpSpPr/>
          <p:nvPr/>
        </p:nvGrpSpPr>
        <p:grpSpPr>
          <a:xfrm>
            <a:off x="793782" y="2732176"/>
            <a:ext cx="3652716" cy="3504538"/>
            <a:chOff x="793782" y="2732176"/>
            <a:chExt cx="3652716" cy="3504538"/>
          </a:xfrm>
        </p:grpSpPr>
        <p:grpSp>
          <p:nvGrpSpPr>
            <p:cNvPr id="6" name="Grupo 5"/>
            <p:cNvGrpSpPr/>
            <p:nvPr/>
          </p:nvGrpSpPr>
          <p:grpSpPr>
            <a:xfrm>
              <a:off x="793782" y="3523917"/>
              <a:ext cx="3652716" cy="2712797"/>
              <a:chOff x="5612526" y="330774"/>
              <a:chExt cx="3652716" cy="2712797"/>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2449" t="5646" r="8095" b="8367"/>
              <a:stretch/>
            </p:blipFill>
            <p:spPr>
              <a:xfrm>
                <a:off x="5612526" y="330774"/>
                <a:ext cx="2631590" cy="2135914"/>
              </a:xfrm>
              <a:prstGeom prst="rect">
                <a:avLst/>
              </a:prstGeom>
            </p:spPr>
          </p:pic>
          <p:cxnSp>
            <p:nvCxnSpPr>
              <p:cNvPr id="8" name="Conector recto de flecha 7"/>
              <p:cNvCxnSpPr>
                <a:stCxn id="7" idx="1"/>
              </p:cNvCxnSpPr>
              <p:nvPr/>
            </p:nvCxnSpPr>
            <p:spPr>
              <a:xfrm>
                <a:off x="5612526" y="139873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uadroTexto 8"/>
                  <p:cNvSpPr txBox="1"/>
                  <p:nvPr/>
                </p:nvSpPr>
                <p:spPr>
                  <a:xfrm>
                    <a:off x="8897257" y="1349829"/>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8897257" y="1349829"/>
                    <a:ext cx="367985" cy="369332"/>
                  </a:xfrm>
                  <a:prstGeom prst="rect">
                    <a:avLst/>
                  </a:prstGeom>
                  <a:blipFill rotWithShape="0">
                    <a:blip r:embed="rId5"/>
                    <a:stretch>
                      <a:fillRect/>
                    </a:stretch>
                  </a:blipFill>
                </p:spPr>
                <p:txBody>
                  <a:bodyPr/>
                  <a:lstStyle/>
                  <a:p>
                    <a:r>
                      <a:rPr lang="es-UY">
                        <a:noFill/>
                      </a:rPr>
                      <a:t> </a:t>
                    </a:r>
                  </a:p>
                </p:txBody>
              </p:sp>
            </mc:Fallback>
          </mc:AlternateContent>
          <p:cxnSp>
            <p:nvCxnSpPr>
              <p:cNvPr id="10" name="Conector recto de flecha 9"/>
              <p:cNvCxnSpPr/>
              <p:nvPr/>
            </p:nvCxnSpPr>
            <p:spPr>
              <a:xfrm>
                <a:off x="6410983" y="2633561"/>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6589487" y="2641601"/>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589487" y="2641601"/>
                    <a:ext cx="657681" cy="401970"/>
                  </a:xfrm>
                  <a:prstGeom prst="rect">
                    <a:avLst/>
                  </a:prstGeom>
                  <a:blipFill rotWithShape="0">
                    <a:blip r:embed="rId6"/>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 name="CuadroTexto 1"/>
                <p:cNvSpPr txBox="1"/>
                <p:nvPr/>
              </p:nvSpPr>
              <p:spPr>
                <a:xfrm>
                  <a:off x="1748969" y="273217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rPr>
                          <m:t>=0</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748969" y="2732176"/>
                  <a:ext cx="764184" cy="369332"/>
                </a:xfrm>
                <a:prstGeom prst="rect">
                  <a:avLst/>
                </a:prstGeom>
                <a:blipFill rotWithShape="0">
                  <a:blip r:embed="rId7"/>
                  <a:stretch>
                    <a:fillRect/>
                  </a:stretch>
                </a:blipFill>
              </p:spPr>
              <p:txBody>
                <a:bodyPr/>
                <a:lstStyle/>
                <a:p>
                  <a:r>
                    <a:rPr lang="es-UY">
                      <a:noFill/>
                    </a:rPr>
                    <a:t> </a:t>
                  </a:r>
                </a:p>
              </p:txBody>
            </p:sp>
          </mc:Fallback>
        </mc:AlternateContent>
        <p:cxnSp>
          <p:nvCxnSpPr>
            <p:cNvPr id="23" name="Conector recto 22"/>
            <p:cNvCxnSpPr>
              <a:endCxn id="2" idx="2"/>
            </p:cNvCxnSpPr>
            <p:nvPr/>
          </p:nvCxnSpPr>
          <p:spPr>
            <a:xfrm flipV="1">
              <a:off x="2095851" y="3101508"/>
              <a:ext cx="35210" cy="23862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5089560" y="2636174"/>
            <a:ext cx="6640680" cy="3608580"/>
            <a:chOff x="5089560" y="2636174"/>
            <a:chExt cx="6640680" cy="3608580"/>
          </a:xfrm>
        </p:grpSpPr>
        <p:grpSp>
          <p:nvGrpSpPr>
            <p:cNvPr id="18" name="Grupo 17"/>
            <p:cNvGrpSpPr/>
            <p:nvPr/>
          </p:nvGrpSpPr>
          <p:grpSpPr>
            <a:xfrm>
              <a:off x="5089560" y="3523917"/>
              <a:ext cx="3662795" cy="2135914"/>
              <a:chOff x="5089560" y="3523917"/>
              <a:chExt cx="3662795" cy="2135914"/>
            </a:xfrm>
          </p:grpSpPr>
          <p:grpSp>
            <p:nvGrpSpPr>
              <p:cNvPr id="3" name="Grupo 2"/>
              <p:cNvGrpSpPr/>
              <p:nvPr/>
            </p:nvGrpSpPr>
            <p:grpSpPr>
              <a:xfrm>
                <a:off x="5089560" y="3523917"/>
                <a:ext cx="3487931" cy="2135914"/>
                <a:chOff x="4332634" y="3071149"/>
                <a:chExt cx="3487931" cy="2135914"/>
              </a:xfrm>
            </p:grpSpPr>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2449" t="5646" r="8095" b="8367"/>
                <a:stretch/>
              </p:blipFill>
              <p:spPr>
                <a:xfrm>
                  <a:off x="4934854" y="3071149"/>
                  <a:ext cx="2631590" cy="2135914"/>
                </a:xfrm>
                <a:prstGeom prst="rect">
                  <a:avLst/>
                </a:prstGeom>
              </p:spPr>
            </p:pic>
            <p:cxnSp>
              <p:nvCxnSpPr>
                <p:cNvPr id="14" name="Conector recto de flecha 13"/>
                <p:cNvCxnSpPr/>
                <p:nvPr/>
              </p:nvCxnSpPr>
              <p:spPr>
                <a:xfrm>
                  <a:off x="4332634" y="412459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CuadroTexto 14"/>
                  <p:cNvSpPr txBox="1"/>
                  <p:nvPr/>
                </p:nvSpPr>
                <p:spPr>
                  <a:xfrm>
                    <a:off x="8384370" y="4542972"/>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8384370" y="4542972"/>
                    <a:ext cx="367985" cy="369332"/>
                  </a:xfrm>
                  <a:prstGeom prst="rect">
                    <a:avLst/>
                  </a:prstGeom>
                  <a:blipFill rotWithShape="0">
                    <a:blip r:embed="rId8"/>
                    <a:stretch>
                      <a:fillRect/>
                    </a:stretch>
                  </a:blipFill>
                </p:spPr>
                <p:txBody>
                  <a:bodyPr/>
                  <a:lstStyle/>
                  <a:p>
                    <a:r>
                      <a:rPr lang="es-UY">
                        <a:noFill/>
                      </a:rPr>
                      <a:t> </a:t>
                    </a:r>
                  </a:p>
                </p:txBody>
              </p:sp>
            </mc:Fallback>
          </mc:AlternateContent>
        </p:grpSp>
        <p:grpSp>
          <p:nvGrpSpPr>
            <p:cNvPr id="19" name="Grupo 18"/>
            <p:cNvGrpSpPr/>
            <p:nvPr/>
          </p:nvGrpSpPr>
          <p:grpSpPr>
            <a:xfrm>
              <a:off x="6503575" y="5834744"/>
              <a:ext cx="1008000" cy="410010"/>
              <a:chOff x="5898096" y="5826704"/>
              <a:chExt cx="1008000" cy="410010"/>
            </a:xfrm>
          </p:grpSpPr>
          <p:cxnSp>
            <p:nvCxnSpPr>
              <p:cNvPr id="16" name="Conector recto de flecha 15"/>
              <p:cNvCxnSpPr/>
              <p:nvPr/>
            </p:nvCxnSpPr>
            <p:spPr>
              <a:xfrm>
                <a:off x="5898096" y="5826704"/>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uadroTexto 16"/>
                  <p:cNvSpPr txBox="1"/>
                  <p:nvPr/>
                </p:nvSpPr>
                <p:spPr>
                  <a:xfrm>
                    <a:off x="6076600" y="5834744"/>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6600" y="5834744"/>
                    <a:ext cx="657681" cy="401970"/>
                  </a:xfrm>
                  <a:prstGeom prst="rect">
                    <a:avLst/>
                  </a:prstGeom>
                  <a:blipFill rotWithShape="0">
                    <a:blip r:embed="rId9"/>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0" name="CuadroTexto 19"/>
                <p:cNvSpPr txBox="1"/>
                <p:nvPr/>
              </p:nvSpPr>
              <p:spPr>
                <a:xfrm>
                  <a:off x="6226173" y="2636174"/>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6226173" y="2636174"/>
                  <a:ext cx="764184" cy="369332"/>
                </a:xfrm>
                <a:prstGeom prst="rect">
                  <a:avLst/>
                </a:prstGeom>
                <a:blipFill rotWithShape="0">
                  <a:blip r:embed="rId10"/>
                  <a:stretch>
                    <a:fillRect/>
                  </a:stretch>
                </a:blipFill>
              </p:spPr>
              <p:txBody>
                <a:bodyPr/>
                <a:lstStyle/>
                <a:p>
                  <a:r>
                    <a:rPr lang="es-UY">
                      <a:noFill/>
                    </a:rPr>
                    <a:t> </a:t>
                  </a:r>
                </a:p>
              </p:txBody>
            </p:sp>
          </mc:Fallback>
        </mc:AlternateContent>
        <p:cxnSp>
          <p:nvCxnSpPr>
            <p:cNvPr id="24" name="Conector recto 23"/>
            <p:cNvCxnSpPr/>
            <p:nvPr/>
          </p:nvCxnSpPr>
          <p:spPr>
            <a:xfrm flipV="1">
              <a:off x="6512911" y="3120060"/>
              <a:ext cx="35210" cy="2386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6548121" y="3480375"/>
              <a:ext cx="459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uadroTexto 26"/>
                <p:cNvSpPr txBox="1"/>
                <p:nvPr/>
              </p:nvSpPr>
              <p:spPr>
                <a:xfrm>
                  <a:off x="6548121" y="3074738"/>
                  <a:ext cx="547907"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548121" y="3074738"/>
                  <a:ext cx="547907" cy="391902"/>
                </a:xfrm>
                <a:prstGeom prst="rect">
                  <a:avLst/>
                </a:prstGeom>
                <a:blipFill rotWithShape="0">
                  <a:blip r:embed="rId11"/>
                  <a:stretch>
                    <a:fillRect b="-46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7541080" y="3385737"/>
                  <a:ext cx="4189160" cy="391582"/>
                </a:xfrm>
                <a:prstGeom prst="rect">
                  <a:avLst/>
                </a:prstGeom>
                <a:noFill/>
              </p:spPr>
              <p:txBody>
                <a:bodyPr wrap="none" rtlCol="0">
                  <a:spAutoFit/>
                </a:bodyPr>
                <a:lstStyle/>
                <a:p>
                  <a:r>
                    <a:rPr lang="es-UY" dirty="0"/>
                    <a:t>La fase cambia con velocidad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7541080" y="3385737"/>
                  <a:ext cx="4189160" cy="391582"/>
                </a:xfrm>
                <a:prstGeom prst="rect">
                  <a:avLst/>
                </a:prstGeom>
                <a:blipFill rotWithShape="0">
                  <a:blip r:embed="rId12"/>
                  <a:stretch>
                    <a:fillRect l="-1164" t="-6154" b="-18462"/>
                  </a:stretch>
                </a:blipFill>
              </p:spPr>
              <p:txBody>
                <a:bodyPr/>
                <a:lstStyle/>
                <a:p>
                  <a:r>
                    <a:rPr lang="es-UY">
                      <a:noFill/>
                    </a:rPr>
                    <a:t> </a:t>
                  </a:r>
                </a:p>
              </p:txBody>
            </p:sp>
          </mc:Fallback>
        </mc:AlternateContent>
        <p:cxnSp>
          <p:nvCxnSpPr>
            <p:cNvPr id="30" name="Conector recto de flecha 29"/>
            <p:cNvCxnSpPr>
              <a:stCxn id="28" idx="2"/>
            </p:cNvCxnSpPr>
            <p:nvPr/>
          </p:nvCxnSpPr>
          <p:spPr>
            <a:xfrm flipH="1">
              <a:off x="7096028" y="3777319"/>
              <a:ext cx="2539632" cy="54793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80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ulso_gauss_meno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75818" y="1301978"/>
            <a:ext cx="4133850" cy="3267075"/>
          </a:xfrm>
          <a:prstGeom prst="rect">
            <a:avLst/>
          </a:prstGeom>
        </p:spPr>
      </p:pic>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35691267-4709-A9DC-0EC9-9668DE7F1E8C}"/>
                  </a:ext>
                </a:extLst>
              </p:cNvPr>
              <p:cNvSpPr txBox="1"/>
              <p:nvPr/>
            </p:nvSpPr>
            <p:spPr>
              <a:xfrm>
                <a:off x="5619234" y="552090"/>
                <a:ext cx="953531" cy="39190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𝑔</m:t>
                          </m:r>
                        </m:sub>
                      </m:sSub>
                      <m:r>
                        <a:rPr lang="es-ES" b="0" i="1" smtClean="0">
                          <a:latin typeface="Cambria Math" panose="02040503050406030204" pitchFamily="18" charset="0"/>
                        </a:rPr>
                        <m:t>&lt;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𝑓</m:t>
                          </m:r>
                        </m:sub>
                      </m:sSub>
                    </m:oMath>
                  </m:oMathPara>
                </a14:m>
                <a:endParaRPr lang="es-UY" dirty="0"/>
              </a:p>
            </p:txBody>
          </p:sp>
        </mc:Choice>
        <mc:Fallback>
          <p:sp>
            <p:nvSpPr>
              <p:cNvPr id="2" name="CuadroTexto 1">
                <a:extLst>
                  <a:ext uri="{FF2B5EF4-FFF2-40B4-BE49-F238E27FC236}">
                    <a16:creationId xmlns:a16="http://schemas.microsoft.com/office/drawing/2014/main" id="{35691267-4709-A9DC-0EC9-9668DE7F1E8C}"/>
                  </a:ext>
                </a:extLst>
              </p:cNvPr>
              <p:cNvSpPr txBox="1">
                <a:spLocks noRot="1" noChangeAspect="1" noMove="1" noResize="1" noEditPoints="1" noAdjustHandles="1" noChangeArrowheads="1" noChangeShapeType="1" noTextEdit="1"/>
              </p:cNvSpPr>
              <p:nvPr/>
            </p:nvSpPr>
            <p:spPr>
              <a:xfrm>
                <a:off x="5619234" y="552090"/>
                <a:ext cx="953531" cy="391902"/>
              </a:xfrm>
              <a:prstGeom prst="rect">
                <a:avLst/>
              </a:prstGeom>
              <a:blipFill>
                <a:blip r:embed="rId5"/>
                <a:stretch>
                  <a:fillRect b="-9375"/>
                </a:stretch>
              </a:blipFill>
            </p:spPr>
            <p:txBody>
              <a:bodyPr/>
              <a:lstStyle/>
              <a:p>
                <a:r>
                  <a:rPr lang="es-UY">
                    <a:noFill/>
                  </a:rPr>
                  <a:t> </a:t>
                </a:r>
              </a:p>
            </p:txBody>
          </p:sp>
        </mc:Fallback>
      </mc:AlternateContent>
    </p:spTree>
    <p:extLst>
      <p:ext uri="{BB962C8B-B14F-4D97-AF65-F5344CB8AC3E}">
        <p14:creationId xmlns:p14="http://schemas.microsoft.com/office/powerpoint/2010/main" val="410510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mc:AlternateContent xmlns:mc="http://schemas.openxmlformats.org/markup-compatibility/2006" xmlns:a14="http://schemas.microsoft.com/office/drawing/2010/main">
        <mc:Choice Requires="a14">
          <p:sp>
            <p:nvSpPr>
              <p:cNvPr id="5" name="CuadroTexto 4"/>
              <p:cNvSpPr txBox="1"/>
              <p:nvPr/>
            </p:nvSpPr>
            <p:spPr>
              <a:xfrm>
                <a:off x="1219200" y="1059543"/>
                <a:ext cx="200279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𝐸𝑐</m:t>
                      </m:r>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r>
                            <a:rPr lang="es-UY" b="0" i="1" smtClean="0">
                              <a:latin typeface="Cambria Math" panose="02040503050406030204" pitchFamily="18" charset="0"/>
                            </a:rPr>
                            <m:t>𝑑𝑉</m:t>
                          </m:r>
                        </m:e>
                      </m:nary>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219200" y="1059543"/>
                <a:ext cx="2002792" cy="95615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67200" y="1352956"/>
                <a:ext cx="10510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𝑢</m:t>
                      </m:r>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267200" y="1352956"/>
                <a:ext cx="1051057" cy="369332"/>
              </a:xfrm>
              <a:prstGeom prst="rect">
                <a:avLst/>
              </a:prstGeom>
              <a:blipFill rotWithShape="0">
                <a:blip r:embed="rId3"/>
                <a:stretch>
                  <a:fillRect b="-11475"/>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7" name="CuadroTexto 6"/>
              <p:cNvSpPr txBox="1"/>
              <p:nvPr/>
            </p:nvSpPr>
            <p:spPr>
              <a:xfrm>
                <a:off x="5109028" y="1352956"/>
                <a:ext cx="5094793"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acc>
                        <m:accPr>
                          <m:chr m:val="̂"/>
                          <m:ctrlPr>
                            <a:rPr lang="es-UY" b="0" i="1" smtClean="0">
                              <a:latin typeface="Cambria Math" panose="02040503050406030204" pitchFamily="18" charset="0"/>
                            </a:rPr>
                          </m:ctrlPr>
                        </m:accPr>
                        <m:e>
                          <m:r>
                            <a:rPr lang="es-UY" b="1" i="0" smtClean="0">
                              <a:latin typeface="Cambria Math" panose="02040503050406030204" pitchFamily="18" charset="0"/>
                            </a:rPr>
                            <m:t>𝐢</m:t>
                          </m:r>
                        </m:e>
                      </m:acc>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e>
                          </m:d>
                        </m:e>
                      </m:func>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p:sp>
            <p:nvSpPr>
              <p:cNvPr id="7" name="CuadroTexto 6"/>
              <p:cNvSpPr txBox="1">
                <a:spLocks noRot="1" noChangeAspect="1" noMove="1" noResize="1" noEditPoints="1" noAdjustHandles="1" noChangeArrowheads="1" noChangeShapeType="1" noTextEdit="1"/>
              </p:cNvSpPr>
              <p:nvPr/>
            </p:nvSpPr>
            <p:spPr>
              <a:xfrm>
                <a:off x="5109028" y="1352956"/>
                <a:ext cx="5094793" cy="384464"/>
              </a:xfrm>
              <a:prstGeom prst="rect">
                <a:avLst/>
              </a:prstGeom>
              <a:blipFill>
                <a:blip r:embed="rId4"/>
                <a:stretch>
                  <a:fillRect t="-7937" r="-120" b="-126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165600" y="2525485"/>
                <a:ext cx="6451958"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𝑢</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d>
                        <m:dPr>
                          <m:begChr m:val="["/>
                          <m:endChr m:val="]"/>
                          <m:ctrlPr>
                            <a:rPr lang="es-UY" b="0" i="1" smtClean="0">
                              <a:latin typeface="Cambria Math" panose="02040503050406030204" pitchFamily="18" charset="0"/>
                              <a:ea typeface="Cambria Math" panose="02040503050406030204" pitchFamily="18" charset="0"/>
                            </a:rPr>
                          </m:ctrlPr>
                        </m:dPr>
                        <m:e>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r>
                                <a:rPr lang="es-UY" b="0"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cos</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e>
                              </m:func>
                            </m:e>
                          </m:func>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165600" y="2525485"/>
                <a:ext cx="6451958" cy="374270"/>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07133" y="1836778"/>
                <a:ext cx="2603790"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07133" y="1836778"/>
                <a:ext cx="2603790" cy="374270"/>
              </a:xfrm>
              <a:prstGeom prst="rect">
                <a:avLst/>
              </a:prstGeom>
              <a:blipFill rotWithShape="0">
                <a:blip r:embed="rId6"/>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3200" y="3318487"/>
                <a:ext cx="11713029" cy="1754326"/>
              </a:xfrm>
              <a:prstGeom prst="rect">
                <a:avLst/>
              </a:prstGeom>
              <a:noFill/>
            </p:spPr>
            <p:txBody>
              <a:bodyPr wrap="square" rtlCol="0">
                <a:spAutoFit/>
              </a:bodyPr>
              <a:lstStyle/>
              <a:p>
                <a:pPr>
                  <a:lnSpc>
                    <a:spcPct val="150000"/>
                  </a:lnSpc>
                </a:pPr>
                <a:r>
                  <a:rPr lang="es-UY" dirty="0"/>
                  <a:t>Como estamos considerando un volumen total infinito, debemos integrar sobre un volumen finito que sea representativo de la energía cinética de la onda. Tomamos el volumen de integración como una longitud de onda (</a:t>
                </a:r>
                <a14:m>
                  <m:oMath xmlns:m="http://schemas.openxmlformats.org/officeDocument/2006/math">
                    <m:r>
                      <a:rPr lang="es-UY" b="0" i="1" smtClean="0">
                        <a:latin typeface="Cambria Math" panose="02040503050406030204" pitchFamily="18" charset="0"/>
                      </a:rPr>
                      <m:t>𝜆</m:t>
                    </m:r>
                  </m:oMath>
                </a14:m>
                <a:r>
                  <a:rPr lang="es-UY" dirty="0"/>
                  <a:t>) en la dirección </a:t>
                </a:r>
                <a14:m>
                  <m:oMath xmlns:m="http://schemas.openxmlformats.org/officeDocument/2006/math">
                    <m:r>
                      <a:rPr lang="es-UY" b="0" i="1" smtClean="0">
                        <a:latin typeface="Cambria Math" panose="02040503050406030204" pitchFamily="18" charset="0"/>
                      </a:rPr>
                      <m:t>𝑥</m:t>
                    </m:r>
                  </m:oMath>
                </a14:m>
                <a:r>
                  <a:rPr lang="es-UY" dirty="0"/>
                  <a:t>, un ancho </a:t>
                </a:r>
                <a14:m>
                  <m:oMath xmlns:m="http://schemas.openxmlformats.org/officeDocument/2006/math">
                    <m:r>
                      <m:rPr>
                        <m:sty m:val="p"/>
                      </m:rPr>
                      <a:rPr lang="es-UY" b="0" i="0" smtClean="0">
                        <a:latin typeface="Cambria Math" panose="02040503050406030204" pitchFamily="18" charset="0"/>
                      </a:rPr>
                      <m:t>Δ</m:t>
                    </m:r>
                    <m:r>
                      <a:rPr lang="es-UY" b="0" i="1" smtClean="0">
                        <a:latin typeface="Cambria Math" panose="02040503050406030204" pitchFamily="18" charset="0"/>
                      </a:rPr>
                      <m:t>𝑦</m:t>
                    </m:r>
                  </m:oMath>
                </a14:m>
                <a:r>
                  <a:rPr lang="es-UY" dirty="0"/>
                  <a:t> en la dirección </a:t>
                </a:r>
                <a14:m>
                  <m:oMath xmlns:m="http://schemas.openxmlformats.org/officeDocument/2006/math">
                    <m:r>
                      <a:rPr lang="es-UY" b="0" i="1" smtClean="0">
                        <a:latin typeface="Cambria Math" panose="02040503050406030204" pitchFamily="18" charset="0"/>
                      </a:rPr>
                      <m:t>𝑦</m:t>
                    </m:r>
                  </m:oMath>
                </a14:m>
                <a:r>
                  <a:rPr lang="es-UY" dirty="0"/>
                  <a:t> y toda la profundidad en la dirección </a:t>
                </a:r>
                <a14:m>
                  <m:oMath xmlns:m="http://schemas.openxmlformats.org/officeDocument/2006/math">
                    <m:r>
                      <a:rPr lang="es-UY" b="0" i="1" smtClean="0">
                        <a:latin typeface="Cambria Math" panose="02040503050406030204" pitchFamily="18" charset="0"/>
                      </a:rPr>
                      <m:t>𝑧</m:t>
                    </m:r>
                  </m:oMath>
                </a14:m>
                <a:r>
                  <a:rPr lang="es-UY" dirty="0"/>
                  <a:t>, es decir desde </a:t>
                </a:r>
                <a14:m>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oMath>
                </a14:m>
                <a:r>
                  <a:rPr lang="es-UY" dirty="0"/>
                  <a:t> hasta 0. Como </a:t>
                </a:r>
                <a14:m>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oMath>
                </a14:m>
                <a:r>
                  <a:rPr lang="es-UY" dirty="0"/>
                  <a:t> no depende de </a:t>
                </a:r>
                <a14:m>
                  <m:oMath xmlns:m="http://schemas.openxmlformats.org/officeDocument/2006/math">
                    <m:r>
                      <a:rPr lang="es-UY" b="0" i="1" smtClean="0">
                        <a:latin typeface="Cambria Math" panose="02040503050406030204" pitchFamily="18" charset="0"/>
                      </a:rPr>
                      <m:t>𝑥</m:t>
                    </m:r>
                  </m:oMath>
                </a14:m>
                <a:r>
                  <a:rPr lang="es-UY" dirty="0"/>
                  <a:t> ni de </a:t>
                </a:r>
                <a14:m>
                  <m:oMath xmlns:m="http://schemas.openxmlformats.org/officeDocument/2006/math">
                    <m:r>
                      <a:rPr lang="es-UY" b="0" i="1" smtClean="0">
                        <a:latin typeface="Cambria Math" panose="02040503050406030204" pitchFamily="18" charset="0"/>
                      </a:rPr>
                      <m:t>𝑦</m:t>
                    </m:r>
                  </m:oMath>
                </a14:m>
                <a:r>
                  <a:rPr lang="es-UY" dirty="0"/>
                  <a:t> tenemos:</a:t>
                </a:r>
              </a:p>
            </p:txBody>
          </p:sp>
        </mc:Choice>
        <mc:Fallback xmlns="">
          <p:sp>
            <p:nvSpPr>
              <p:cNvPr id="11" name="CuadroTexto 10"/>
              <p:cNvSpPr txBox="1">
                <a:spLocks noRot="1" noChangeAspect="1" noMove="1" noResize="1" noEditPoints="1" noAdjustHandles="1" noChangeArrowheads="1" noChangeShapeType="1" noTextEdit="1"/>
              </p:cNvSpPr>
              <p:nvPr/>
            </p:nvSpPr>
            <p:spPr>
              <a:xfrm>
                <a:off x="203200" y="3318487"/>
                <a:ext cx="11713029" cy="1754326"/>
              </a:xfrm>
              <a:prstGeom prst="rect">
                <a:avLst/>
              </a:prstGeom>
              <a:blipFill rotWithShape="0">
                <a:blip r:embed="rId7"/>
                <a:stretch>
                  <a:fillRect l="-416" r="-624" b="-208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079085" y="5072813"/>
                <a:ext cx="6502421"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𝐸𝑐</m:t>
                      </m:r>
                      <m:r>
                        <a:rPr lang="es-UY"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𝜆</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e>
                      </m:d>
                      <m:nary>
                        <m:naryPr>
                          <m:limLoc m:val="undOvr"/>
                          <m:ctrlPr>
                            <a:rPr lang="es-UY" i="1">
                              <a:latin typeface="Cambria Math" panose="02040503050406030204" pitchFamily="18" charset="0"/>
                            </a:rPr>
                          </m:ctrlPr>
                        </m:naryPr>
                        <m:sub>
                          <m:r>
                            <m:rPr>
                              <m:brk m:alnAt="16"/>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r>
                            <a:rPr lang="es-UY" b="0" i="1" smtClean="0">
                              <a:latin typeface="Cambria Math" panose="02040503050406030204" pitchFamily="18" charset="0"/>
                            </a:rPr>
                            <m:t>𝑑𝑧</m:t>
                          </m:r>
                        </m:e>
                      </m:nary>
                      <m:r>
                        <a:rPr lang="es-UY" b="0" i="1" smtClean="0">
                          <a:latin typeface="Cambria Math" panose="02040503050406030204" pitchFamily="18" charset="0"/>
                        </a:rPr>
                        <m:t>=</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f>
                        <m:fPr>
                          <m:ctrlPr>
                            <a:rPr lang="es-UY" b="0" i="1" smtClean="0">
                              <a:latin typeface="Cambria Math" panose="02040503050406030204" pitchFamily="18" charset="0"/>
                            </a:rPr>
                          </m:ctrlPr>
                        </m:fPr>
                        <m:num>
                          <m:r>
                            <a:rPr lang="es-UY" b="0" i="1" smtClean="0">
                              <a:latin typeface="Cambria Math" panose="02040503050406030204" pitchFamily="18" charset="0"/>
                            </a:rPr>
                            <m:t>𝜆</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r>
                            <a:rPr lang="es-UY" b="0" i="1" smtClean="0">
                              <a:latin typeface="Cambria Math" panose="02040503050406030204" pitchFamily="18" charset="0"/>
                            </a:rPr>
                            <m:t>𝑘</m:t>
                          </m:r>
                        </m:den>
                      </m:f>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1079085" y="5072813"/>
                <a:ext cx="6502421" cy="925382"/>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3807133" y="516898"/>
            <a:ext cx="1893595" cy="369332"/>
          </a:xfrm>
          <a:prstGeom prst="rect">
            <a:avLst/>
          </a:prstGeom>
          <a:noFill/>
        </p:spPr>
        <p:txBody>
          <a:bodyPr wrap="none" rtlCol="0">
            <a:spAutoFit/>
          </a:bodyPr>
          <a:lstStyle/>
          <a:p>
            <a:r>
              <a:rPr lang="es-UY" dirty="0"/>
              <a:t>a) Energía cinética</a:t>
            </a:r>
          </a:p>
        </p:txBody>
      </p:sp>
    </p:spTree>
    <p:extLst>
      <p:ext uri="{BB962C8B-B14F-4D97-AF65-F5344CB8AC3E}">
        <p14:creationId xmlns:p14="http://schemas.microsoft.com/office/powerpoint/2010/main" val="41643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p:sp>
        <p:nvSpPr>
          <p:cNvPr id="5" name="CuadroTexto 4"/>
          <p:cNvSpPr txBox="1"/>
          <p:nvPr/>
        </p:nvSpPr>
        <p:spPr>
          <a:xfrm>
            <a:off x="3807133" y="516898"/>
            <a:ext cx="2051331" cy="369332"/>
          </a:xfrm>
          <a:prstGeom prst="rect">
            <a:avLst/>
          </a:prstGeom>
          <a:noFill/>
        </p:spPr>
        <p:txBody>
          <a:bodyPr wrap="none" rtlCol="0">
            <a:spAutoFit/>
          </a:bodyPr>
          <a:lstStyle/>
          <a:p>
            <a:r>
              <a:rPr lang="es-UY" dirty="0"/>
              <a:t>b) Energía potencial</a:t>
            </a:r>
          </a:p>
        </p:txBody>
      </p:sp>
      <mc:AlternateContent xmlns:mc="http://schemas.openxmlformats.org/markup-compatibility/2006" xmlns:a14="http://schemas.microsoft.com/office/drawing/2010/main">
        <mc:Choice Requires="a14">
          <p:sp>
            <p:nvSpPr>
              <p:cNvPr id="6" name="CuadroTexto 5"/>
              <p:cNvSpPr txBox="1"/>
              <p:nvPr/>
            </p:nvSpPr>
            <p:spPr>
              <a:xfrm>
                <a:off x="5999084" y="4054460"/>
                <a:ext cx="3234347" cy="785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𝜉</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999084" y="4054460"/>
                <a:ext cx="3234347" cy="785793"/>
              </a:xfrm>
              <a:prstGeom prst="rect">
                <a:avLst/>
              </a:prstGeom>
              <a:blipFill rotWithShape="0">
                <a:blip r:embed="rId2"/>
                <a:stretch>
                  <a:fillRect/>
                </a:stretch>
              </a:blipFill>
            </p:spPr>
            <p:txBody>
              <a:bodyPr/>
              <a:lstStyle/>
              <a:p>
                <a:r>
                  <a:rPr lang="es-UY">
                    <a:noFill/>
                  </a:rPr>
                  <a:t> </a:t>
                </a:r>
              </a:p>
            </p:txBody>
          </p:sp>
        </mc:Fallback>
      </mc:AlternateContent>
      <p:sp>
        <p:nvSpPr>
          <p:cNvPr id="7" name="CuadroTexto 6"/>
          <p:cNvSpPr txBox="1"/>
          <p:nvPr/>
        </p:nvSpPr>
        <p:spPr>
          <a:xfrm>
            <a:off x="217649" y="1161142"/>
            <a:ext cx="11684065" cy="1295868"/>
          </a:xfrm>
          <a:prstGeom prst="rect">
            <a:avLst/>
          </a:prstGeom>
          <a:noFill/>
        </p:spPr>
        <p:txBody>
          <a:bodyPr wrap="square" rtlCol="0">
            <a:spAutoFit/>
          </a:bodyPr>
          <a:lstStyle/>
          <a:p>
            <a:pPr>
              <a:lnSpc>
                <a:spcPct val="150000"/>
              </a:lnSpc>
            </a:pPr>
            <a:r>
              <a:rPr lang="es-UY" dirty="0"/>
              <a:t>Como estamos suponiendo el fluido incompresible, no hay energía potencial asociada al trabajo necesario para deformar un elemento de volumen del fluido. La energía potencial en este ejemplo es debida a la energía potencial gravitatoria debido al movimiento de masa en la superficie del fluido.</a:t>
            </a:r>
          </a:p>
        </p:txBody>
      </p:sp>
      <mc:AlternateContent xmlns:mc="http://schemas.openxmlformats.org/markup-compatibility/2006" xmlns:a14="http://schemas.microsoft.com/office/drawing/2010/main">
        <mc:Choice Requires="a14">
          <p:sp>
            <p:nvSpPr>
              <p:cNvPr id="8" name="CuadroTexto 7"/>
              <p:cNvSpPr txBox="1"/>
              <p:nvPr/>
            </p:nvSpPr>
            <p:spPr>
              <a:xfrm>
                <a:off x="217649" y="2751479"/>
                <a:ext cx="11562871" cy="923330"/>
              </a:xfrm>
              <a:prstGeom prst="rect">
                <a:avLst/>
              </a:prstGeom>
              <a:noFill/>
            </p:spPr>
            <p:txBody>
              <a:bodyPr wrap="square" rtlCol="0">
                <a:spAutoFit/>
              </a:bodyPr>
              <a:lstStyle/>
              <a:p>
                <a:pPr>
                  <a:lnSpc>
                    <a:spcPct val="150000"/>
                  </a:lnSpc>
                </a:pPr>
                <a:r>
                  <a:rPr lang="es-UY" dirty="0"/>
                  <a:t>Para un elemento en la superficie del fluido de área </a:t>
                </a:r>
                <a14:m>
                  <m:oMath xmlns:m="http://schemas.openxmlformats.org/officeDocument/2006/math">
                    <m:r>
                      <a:rPr lang="es-UY" b="0" i="1" smtClean="0">
                        <a:latin typeface="Cambria Math" panose="02040503050406030204" pitchFamily="18" charset="0"/>
                      </a:rPr>
                      <m:t>𝑑𝐴</m:t>
                    </m:r>
                  </m:oMath>
                </a14:m>
                <a:r>
                  <a:rPr lang="es-UY" dirty="0"/>
                  <a:t> y altura </a:t>
                </a:r>
                <a14:m>
                  <m:oMath xmlns:m="http://schemas.openxmlformats.org/officeDocument/2006/math">
                    <m:r>
                      <a:rPr lang="es-UY" i="1" smtClean="0">
                        <a:latin typeface="Cambria Math" panose="02040503050406030204" pitchFamily="18" charset="0"/>
                        <a:ea typeface="Cambria Math" panose="02040503050406030204" pitchFamily="18" charset="0"/>
                      </a:rPr>
                      <m:t>𝜉</m:t>
                    </m:r>
                  </m:oMath>
                </a14:m>
                <a:r>
                  <a:rPr lang="es-UY" dirty="0"/>
                  <a:t>, la masa 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𝑑𝐴</m:t>
                    </m:r>
                  </m:oMath>
                </a14:m>
                <a:r>
                  <a:rPr lang="es-UY" dirty="0"/>
                  <a:t>. Para expresar la energía potencial debemos expresar la altura del centro de masa que es</a:t>
                </a:r>
              </a:p>
            </p:txBody>
          </p:sp>
        </mc:Choice>
        <mc:Fallback xmlns="">
          <p:sp>
            <p:nvSpPr>
              <p:cNvPr id="8" name="CuadroTexto 7"/>
              <p:cNvSpPr txBox="1">
                <a:spLocks noRot="1" noChangeAspect="1" noMove="1" noResize="1" noEditPoints="1" noAdjustHandles="1" noChangeArrowheads="1" noChangeShapeType="1" noTextEdit="1"/>
              </p:cNvSpPr>
              <p:nvPr/>
            </p:nvSpPr>
            <p:spPr>
              <a:xfrm>
                <a:off x="217649" y="2751479"/>
                <a:ext cx="11562871" cy="923330"/>
              </a:xfrm>
              <a:prstGeom prst="rect">
                <a:avLst/>
              </a:prstGeom>
              <a:blipFill rotWithShape="0">
                <a:blip r:embed="rId3"/>
                <a:stretch>
                  <a:fillRect l="-474" b="-460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34539" y="3213144"/>
                <a:ext cx="52392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a:latin typeface="Cambria Math" panose="02040503050406030204" pitchFamily="18" charset="0"/>
                            </a:rPr>
                          </m:ctrlPr>
                        </m:fPr>
                        <m:num>
                          <m:r>
                            <a:rPr lang="es-UY">
                              <a:latin typeface="Cambria Math" panose="02040503050406030204" pitchFamily="18" charset="0"/>
                            </a:rPr>
                            <m:t>1</m:t>
                          </m:r>
                        </m:num>
                        <m:den>
                          <m:r>
                            <a:rPr lang="es-UY" i="1">
                              <a:latin typeface="Cambria Math" panose="02040503050406030204" pitchFamily="18" charset="0"/>
                            </a:rPr>
                            <m:t>2</m:t>
                          </m:r>
                        </m:den>
                      </m:f>
                      <m:r>
                        <a:rPr lang="es-UY" i="1">
                          <a:latin typeface="Cambria Math" panose="02040503050406030204" pitchFamily="18" charset="0"/>
                          <a:ea typeface="Cambria Math" panose="02040503050406030204" pitchFamily="18" charset="0"/>
                        </a:rPr>
                        <m:t>𝜉</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334539" y="3213144"/>
                <a:ext cx="523925" cy="61093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827249" y="3969278"/>
                <a:ext cx="4215000"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𝜉</m:t>
                              </m:r>
                            </m:e>
                          </m:d>
                          <m:r>
                            <a:rPr lang="es-UY" b="0" i="1" smtClean="0">
                              <a:latin typeface="Cambria Math" panose="02040503050406030204" pitchFamily="18" charset="0"/>
                              <a:ea typeface="Cambria Math" panose="02040503050406030204" pitchFamily="18" charset="0"/>
                            </a:rPr>
                            <m:t>𝑑𝐴</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2</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𝜉</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827249" y="3969278"/>
                <a:ext cx="4215000" cy="95615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27249" y="5471160"/>
                <a:ext cx="435484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𝑔</m:t>
                          </m:r>
                        </m:den>
                      </m:f>
                      <m:r>
                        <a:rPr lang="es-UY" b="0" i="1" smtClean="0">
                          <a:latin typeface="Cambria Math" panose="02040503050406030204" pitchFamily="18" charset="0"/>
                          <a:ea typeface="Cambria Math" panose="02040503050406030204" pitchFamily="18" charset="0"/>
                        </a:rPr>
                        <m:t>𝐴</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27249" y="5471160"/>
                <a:ext cx="4354847" cy="61529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596501" y="5425440"/>
                <a:ext cx="987642" cy="6613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r>
                            <a:rPr lang="es-UY" b="0" i="1" smtClean="0">
                              <a:latin typeface="Cambria Math" panose="02040503050406030204" pitchFamily="18" charset="0"/>
                            </a:rPr>
                            <m:t>𝐴</m:t>
                          </m:r>
                        </m:num>
                        <m:den>
                          <m:r>
                            <a:rPr lang="es-UY" b="0" i="1" smtClean="0">
                              <a:latin typeface="Cambria Math" panose="02040503050406030204" pitchFamily="18" charset="0"/>
                            </a:rPr>
                            <m:t>𝑔</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596501" y="5425440"/>
                <a:ext cx="987642" cy="661335"/>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60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822960" y="518160"/>
                <a:ext cx="3711593" cy="949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num>
                        <m:den>
                          <m:r>
                            <a:rPr lang="es-UY" i="1">
                              <a:latin typeface="Cambria Math" panose="02040503050406030204" pitchFamily="18" charset="0"/>
                              <a:ea typeface="Cambria Math" panose="02040503050406030204" pitchFamily="18" charset="0"/>
                            </a:rPr>
                            <m:t>2</m:t>
                          </m:r>
                        </m:den>
                      </m:f>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i="1">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22960" y="518160"/>
                <a:ext cx="3711593" cy="949875"/>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2538" y="1813560"/>
                <a:ext cx="10210800" cy="879664"/>
              </a:xfrm>
              <a:prstGeom prst="rect">
                <a:avLst/>
              </a:prstGeom>
              <a:noFill/>
            </p:spPr>
            <p:txBody>
              <a:bodyPr wrap="square" rtlCol="0">
                <a:spAutoFit/>
              </a:bodyPr>
              <a:lstStyle/>
              <a:p>
                <a:pPr>
                  <a:lnSpc>
                    <a:spcPct val="150000"/>
                  </a:lnSpc>
                </a:pPr>
                <a:r>
                  <a:rPr lang="es-UY" dirty="0"/>
                  <a:t>Para ser coherentes con el volumen de integración para la energía cinética, tomamos la superficie de integración como una longitud de onda (</a:t>
                </a:r>
                <a14:m>
                  <m:oMath xmlns:m="http://schemas.openxmlformats.org/officeDocument/2006/math">
                    <m:r>
                      <a:rPr lang="es-UY" i="1">
                        <a:latin typeface="Cambria Math" panose="02040503050406030204" pitchFamily="18" charset="0"/>
                      </a:rPr>
                      <m:t>𝜆</m:t>
                    </m:r>
                  </m:oMath>
                </a14:m>
                <a:r>
                  <a:rPr lang="es-UY" dirty="0"/>
                  <a:t>) en la dirección </a:t>
                </a:r>
                <a14:m>
                  <m:oMath xmlns:m="http://schemas.openxmlformats.org/officeDocument/2006/math">
                    <m:r>
                      <a:rPr lang="es-UY" i="1">
                        <a:latin typeface="Cambria Math" panose="02040503050406030204" pitchFamily="18" charset="0"/>
                      </a:rPr>
                      <m:t>𝑥</m:t>
                    </m:r>
                    <m:r>
                      <a:rPr lang="es-UY" b="0" i="0" smtClean="0">
                        <a:latin typeface="Cambria Math" panose="02040503050406030204" pitchFamily="18" charset="0"/>
                      </a:rPr>
                      <m:t> </m:t>
                    </m:r>
                    <m:r>
                      <m:rPr>
                        <m:sty m:val="p"/>
                      </m:rPr>
                      <a:rPr lang="es-UY" b="0" i="0" smtClean="0">
                        <a:latin typeface="Cambria Math" panose="02040503050406030204" pitchFamily="18" charset="0"/>
                      </a:rPr>
                      <m:t>y</m:t>
                    </m:r>
                  </m:oMath>
                </a14:m>
                <a:r>
                  <a:rPr lang="es-UY" dirty="0"/>
                  <a:t> un ancho </a:t>
                </a:r>
                <a14:m>
                  <m:oMath xmlns:m="http://schemas.openxmlformats.org/officeDocument/2006/math">
                    <m:r>
                      <m:rPr>
                        <m:sty m:val="p"/>
                      </m:rPr>
                      <a:rPr lang="es-UY">
                        <a:latin typeface="Cambria Math" panose="02040503050406030204" pitchFamily="18" charset="0"/>
                      </a:rPr>
                      <m:t>Δ</m:t>
                    </m:r>
                    <m:r>
                      <a:rPr lang="es-UY" i="1">
                        <a:latin typeface="Cambria Math" panose="02040503050406030204" pitchFamily="18" charset="0"/>
                      </a:rPr>
                      <m:t>𝑦</m:t>
                    </m:r>
                  </m:oMath>
                </a14:m>
                <a:r>
                  <a:rPr lang="es-UY" dirty="0"/>
                  <a:t> en la dirección </a:t>
                </a:r>
                <a14:m>
                  <m:oMath xmlns:m="http://schemas.openxmlformats.org/officeDocument/2006/math">
                    <m:r>
                      <a:rPr lang="es-UY" i="1">
                        <a:latin typeface="Cambria Math" panose="02040503050406030204" pitchFamily="18" charset="0"/>
                      </a:rPr>
                      <m:t>𝑦</m:t>
                    </m:r>
                  </m:oMath>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2538" y="1813560"/>
                <a:ext cx="10210800" cy="879664"/>
              </a:xfrm>
              <a:prstGeom prst="rect">
                <a:avLst/>
              </a:prstGeom>
              <a:blipFill rotWithShape="0">
                <a:blip r:embed="rId3"/>
                <a:stretch>
                  <a:fillRect l="-478" b="-972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822960" y="2925453"/>
                <a:ext cx="2145716"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4</m:t>
                          </m:r>
                        </m:den>
                      </m:f>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𝑎</m:t>
                          </m:r>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822960" y="2925453"/>
                <a:ext cx="2145716" cy="61651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720738" y="2925453"/>
                <a:ext cx="1857560"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8" name="Rectángulo 7"/>
              <p:cNvSpPr>
                <a:spLocks noRot="1" noChangeAspect="1" noMove="1" noResize="1" noEditPoints="1" noAdjustHandles="1" noChangeArrowheads="1" noChangeShapeType="1" noTextEdit="1"/>
              </p:cNvSpPr>
              <p:nvPr/>
            </p:nvSpPr>
            <p:spPr>
              <a:xfrm>
                <a:off x="3720738" y="2925453"/>
                <a:ext cx="1857560" cy="61651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330360" y="2925453"/>
                <a:ext cx="961995"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330360" y="2925453"/>
                <a:ext cx="961995" cy="56669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720738" y="3547231"/>
                <a:ext cx="4583434" cy="621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𝑝</m:t>
                          </m:r>
                        </m:sub>
                      </m:sSub>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3720738" y="3547231"/>
                <a:ext cx="4583434" cy="621389"/>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5428341" y="4049486"/>
            <a:ext cx="1156599" cy="848663"/>
            <a:chOff x="5428341" y="4049486"/>
            <a:chExt cx="1156599" cy="848663"/>
          </a:xfrm>
        </p:grpSpPr>
        <p:cxnSp>
          <p:nvCxnSpPr>
            <p:cNvPr id="12" name="Conector recto de flecha 11"/>
            <p:cNvCxnSpPr/>
            <p:nvPr/>
          </p:nvCxnSpPr>
          <p:spPr>
            <a:xfrm flipV="1">
              <a:off x="6012455" y="4049486"/>
              <a:ext cx="317905" cy="39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5428341" y="4470403"/>
                  <a:ext cx="115659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𝑔𝑘</m:t>
                            </m:r>
                          </m:e>
                        </m:rad>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428341" y="4470403"/>
                  <a:ext cx="1156599" cy="427746"/>
                </a:xfrm>
                <a:prstGeom prst="rect">
                  <a:avLst/>
                </a:prstGeom>
                <a:blipFill rotWithShape="0">
                  <a:blip r:embed="rId8"/>
                  <a:stretch>
                    <a:fillRect b="-845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4" name="CuadroTexto 13"/>
              <p:cNvSpPr txBox="1"/>
              <p:nvPr/>
            </p:nvSpPr>
            <p:spPr>
              <a:xfrm>
                <a:off x="972456" y="5022627"/>
                <a:ext cx="310386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𝐸</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b="0" i="1" smtClean="0">
                              <a:latin typeface="Cambria Math" panose="02040503050406030204" pitchFamily="18" charset="0"/>
                            </a:rPr>
                            <m:t>2</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972456" y="5022627"/>
                <a:ext cx="3103862" cy="616515"/>
              </a:xfrm>
              <a:prstGeom prst="rect">
                <a:avLst/>
              </a:prstGeom>
              <a:blipFill rotWithShape="0">
                <a:blip r:embed="rId9"/>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6815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1014</Words>
  <Application>Microsoft Office PowerPoint</Application>
  <PresentationFormat>Panorámica</PresentationFormat>
  <Paragraphs>112</Paragraphs>
  <Slides>13</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39</cp:revision>
  <dcterms:created xsi:type="dcterms:W3CDTF">2020-06-10T13:02:52Z</dcterms:created>
  <dcterms:modified xsi:type="dcterms:W3CDTF">2023-05-17T13:46:48Z</dcterms:modified>
</cp:coreProperties>
</file>