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9" r:id="rId9"/>
    <p:sldId id="268" r:id="rId10"/>
    <p:sldId id="270" r:id="rId11"/>
  </p:sldIdLst>
  <p:sldSz cx="12192000" cy="6858000"/>
  <p:notesSz cx="6858000" cy="9144000"/>
  <p:defaultTextStyle>
    <a:defPPr>
      <a:defRPr lang="es-U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90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UY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E4B82-273C-42AC-90A5-678F569DB058}" type="datetimeFigureOut">
              <a:rPr lang="es-UY" smtClean="0"/>
              <a:t>17/6/2020</a:t>
            </a:fld>
            <a:endParaRPr lang="es-U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14878-2E38-4236-995C-E6A70E114680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4148647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E4B82-273C-42AC-90A5-678F569DB058}" type="datetimeFigureOut">
              <a:rPr lang="es-UY" smtClean="0"/>
              <a:t>17/6/2020</a:t>
            </a:fld>
            <a:endParaRPr lang="es-U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14878-2E38-4236-995C-E6A70E114680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134670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E4B82-273C-42AC-90A5-678F569DB058}" type="datetimeFigureOut">
              <a:rPr lang="es-UY" smtClean="0"/>
              <a:t>17/6/2020</a:t>
            </a:fld>
            <a:endParaRPr lang="es-U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14878-2E38-4236-995C-E6A70E114680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502161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E4B82-273C-42AC-90A5-678F569DB058}" type="datetimeFigureOut">
              <a:rPr lang="es-UY" smtClean="0"/>
              <a:t>17/6/2020</a:t>
            </a:fld>
            <a:endParaRPr lang="es-U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14878-2E38-4236-995C-E6A70E114680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719392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E4B82-273C-42AC-90A5-678F569DB058}" type="datetimeFigureOut">
              <a:rPr lang="es-UY" smtClean="0"/>
              <a:t>17/6/2020</a:t>
            </a:fld>
            <a:endParaRPr lang="es-U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14878-2E38-4236-995C-E6A70E114680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910383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E4B82-273C-42AC-90A5-678F569DB058}" type="datetimeFigureOut">
              <a:rPr lang="es-UY" smtClean="0"/>
              <a:t>17/6/2020</a:t>
            </a:fld>
            <a:endParaRPr lang="es-UY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14878-2E38-4236-995C-E6A70E114680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296368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E4B82-273C-42AC-90A5-678F569DB058}" type="datetimeFigureOut">
              <a:rPr lang="es-UY" smtClean="0"/>
              <a:t>17/6/2020</a:t>
            </a:fld>
            <a:endParaRPr lang="es-UY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14878-2E38-4236-995C-E6A70E114680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364432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E4B82-273C-42AC-90A5-678F569DB058}" type="datetimeFigureOut">
              <a:rPr lang="es-UY" smtClean="0"/>
              <a:t>17/6/2020</a:t>
            </a:fld>
            <a:endParaRPr lang="es-UY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14878-2E38-4236-995C-E6A70E114680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4150717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E4B82-273C-42AC-90A5-678F569DB058}" type="datetimeFigureOut">
              <a:rPr lang="es-UY" smtClean="0"/>
              <a:t>17/6/2020</a:t>
            </a:fld>
            <a:endParaRPr lang="es-UY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14878-2E38-4236-995C-E6A70E114680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404308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E4B82-273C-42AC-90A5-678F569DB058}" type="datetimeFigureOut">
              <a:rPr lang="es-UY" smtClean="0"/>
              <a:t>17/6/2020</a:t>
            </a:fld>
            <a:endParaRPr lang="es-UY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14878-2E38-4236-995C-E6A70E114680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4218446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UY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E4B82-273C-42AC-90A5-678F569DB058}" type="datetimeFigureOut">
              <a:rPr lang="es-UY" smtClean="0"/>
              <a:t>17/6/2020</a:t>
            </a:fld>
            <a:endParaRPr lang="es-UY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14878-2E38-4236-995C-E6A70E114680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409416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7E4B82-273C-42AC-90A5-678F569DB058}" type="datetimeFigureOut">
              <a:rPr lang="es-UY" smtClean="0"/>
              <a:t>17/6/2020</a:t>
            </a:fld>
            <a:endParaRPr lang="es-U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U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914878-2E38-4236-995C-E6A70E114680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731332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U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48.png"/><Relationship Id="rId7" Type="http://schemas.openxmlformats.org/officeDocument/2006/relationships/image" Target="../media/image20.png"/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50.png"/><Relationship Id="rId4" Type="http://schemas.openxmlformats.org/officeDocument/2006/relationships/image" Target="../media/image14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1.png"/><Relationship Id="rId3" Type="http://schemas.openxmlformats.org/officeDocument/2006/relationships/image" Target="../media/image17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18.png"/><Relationship Id="rId9" Type="http://schemas.openxmlformats.org/officeDocument/2006/relationships/image" Target="../media/image26.png"/><Relationship Id="rId1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1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Relationship Id="rId14" Type="http://schemas.openxmlformats.org/officeDocument/2006/relationships/image" Target="../media/image5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1.t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0.png"/><Relationship Id="rId2" Type="http://schemas.openxmlformats.org/officeDocument/2006/relationships/image" Target="../media/image5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2.tif"/><Relationship Id="rId4" Type="http://schemas.openxmlformats.org/officeDocument/2006/relationships/image" Target="../media/image6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6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3.png"/><Relationship Id="rId7" Type="http://schemas.openxmlformats.org/officeDocument/2006/relationships/image" Target="../media/image6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11" Type="http://schemas.openxmlformats.org/officeDocument/2006/relationships/image" Target="../media/image67.png"/><Relationship Id="rId5" Type="http://schemas.openxmlformats.org/officeDocument/2006/relationships/image" Target="../media/image30.png"/><Relationship Id="rId10" Type="http://schemas.openxmlformats.org/officeDocument/2006/relationships/image" Target="../media/image66.png"/><Relationship Id="rId4" Type="http://schemas.openxmlformats.org/officeDocument/2006/relationships/image" Target="../media/image15.png"/><Relationship Id="rId9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12" Type="http://schemas.openxmlformats.org/officeDocument/2006/relationships/image" Target="../media/image77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76.png"/><Relationship Id="rId5" Type="http://schemas.openxmlformats.org/officeDocument/2006/relationships/image" Target="../media/image71.png"/><Relationship Id="rId10" Type="http://schemas.openxmlformats.org/officeDocument/2006/relationships/image" Target="../media/image75.png"/><Relationship Id="rId4" Type="http://schemas.openxmlformats.org/officeDocument/2006/relationships/image" Target="../media/image70.png"/><Relationship Id="rId9" Type="http://schemas.openxmlformats.org/officeDocument/2006/relationships/image" Target="../media/image7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12567" y="297934"/>
            <a:ext cx="48515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UY" dirty="0" smtClean="0">
                <a:solidFill>
                  <a:schemeClr val="accent1"/>
                </a:solidFill>
              </a:rPr>
              <a:t>2) Dispersión geométrica. Ejemplo</a:t>
            </a:r>
            <a:r>
              <a:rPr lang="es-UY" dirty="0">
                <a:solidFill>
                  <a:schemeClr val="accent1"/>
                </a:solidFill>
              </a:rPr>
              <a:t>: </a:t>
            </a:r>
            <a:r>
              <a:rPr lang="es-UY" dirty="0" smtClean="0">
                <a:solidFill>
                  <a:schemeClr val="accent1"/>
                </a:solidFill>
              </a:rPr>
              <a:t>Guías de onda</a:t>
            </a:r>
            <a:endParaRPr lang="es-UY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uadroTexto 6"/>
              <p:cNvSpPr txBox="1"/>
              <p:nvPr/>
            </p:nvSpPr>
            <p:spPr>
              <a:xfrm>
                <a:off x="412567" y="1056342"/>
                <a:ext cx="10553851" cy="3912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UY" dirty="0" smtClean="0"/>
                  <a:t>Consideremos una guía de ondas de sección rectangular </a:t>
                </a:r>
                <a14:m>
                  <m:oMath xmlns:m="http://schemas.openxmlformats.org/officeDocument/2006/math">
                    <m:r>
                      <a:rPr lang="es-UY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s-UY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s-UY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s-UY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s-UY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s-UY" dirty="0" smtClean="0"/>
                  <a:t> con bordes rígidos e infinita en la dirección </a:t>
                </a:r>
                <a14:m>
                  <m:oMath xmlns:m="http://schemas.openxmlformats.org/officeDocument/2006/math">
                    <m:r>
                      <a:rPr lang="es-UY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s-UY" dirty="0" smtClean="0"/>
                  <a:t> </a:t>
                </a:r>
                <a:endParaRPr lang="es-UY" dirty="0"/>
              </a:p>
            </p:txBody>
          </p:sp>
        </mc:Choice>
        <mc:Fallback xmlns="">
          <p:sp>
            <p:nvSpPr>
              <p:cNvPr id="7" name="Cuadro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567" y="1056342"/>
                <a:ext cx="10553851" cy="391261"/>
              </a:xfrm>
              <a:prstGeom prst="rect">
                <a:avLst/>
              </a:prstGeom>
              <a:blipFill rotWithShape="0">
                <a:blip r:embed="rId2"/>
                <a:stretch>
                  <a:fillRect l="-520" t="-6250" b="-20313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upo 18"/>
          <p:cNvGrpSpPr/>
          <p:nvPr/>
        </p:nvGrpSpPr>
        <p:grpSpPr>
          <a:xfrm>
            <a:off x="707751" y="1836679"/>
            <a:ext cx="6227899" cy="1384516"/>
            <a:chOff x="707751" y="1836679"/>
            <a:chExt cx="6227899" cy="1384516"/>
          </a:xfrm>
        </p:grpSpPr>
        <p:grpSp>
          <p:nvGrpSpPr>
            <p:cNvPr id="6" name="Grupo 5"/>
            <p:cNvGrpSpPr/>
            <p:nvPr/>
          </p:nvGrpSpPr>
          <p:grpSpPr>
            <a:xfrm>
              <a:off x="1079136" y="1836679"/>
              <a:ext cx="5856514" cy="1037772"/>
              <a:chOff x="1690914" y="1400628"/>
              <a:chExt cx="5856514" cy="1030514"/>
            </a:xfrm>
          </p:grpSpPr>
          <p:sp>
            <p:nvSpPr>
              <p:cNvPr id="3" name="Cubo 2"/>
              <p:cNvSpPr/>
              <p:nvPr/>
            </p:nvSpPr>
            <p:spPr>
              <a:xfrm rot="16200000">
                <a:off x="4103914" y="-1012372"/>
                <a:ext cx="1030514" cy="5856514"/>
              </a:xfrm>
              <a:prstGeom prst="cub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/>
              </a:p>
            </p:txBody>
          </p:sp>
          <p:cxnSp>
            <p:nvCxnSpPr>
              <p:cNvPr id="5" name="Conector recto 4"/>
              <p:cNvCxnSpPr/>
              <p:nvPr/>
            </p:nvCxnSpPr>
            <p:spPr>
              <a:xfrm>
                <a:off x="1690914" y="2148113"/>
                <a:ext cx="252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upo 13"/>
            <p:cNvGrpSpPr/>
            <p:nvPr/>
          </p:nvGrpSpPr>
          <p:grpSpPr>
            <a:xfrm>
              <a:off x="1079136" y="2118360"/>
              <a:ext cx="533400" cy="756091"/>
              <a:chOff x="8473440" y="2118360"/>
              <a:chExt cx="1173480" cy="1615440"/>
            </a:xfrm>
          </p:grpSpPr>
          <p:cxnSp>
            <p:nvCxnSpPr>
              <p:cNvPr id="9" name="Conector recto de flecha 8"/>
              <p:cNvCxnSpPr/>
              <p:nvPr/>
            </p:nvCxnSpPr>
            <p:spPr>
              <a:xfrm flipV="1">
                <a:off x="8473440" y="2118360"/>
                <a:ext cx="0" cy="100584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Conector recto de flecha 10"/>
              <p:cNvCxnSpPr/>
              <p:nvPr/>
            </p:nvCxnSpPr>
            <p:spPr>
              <a:xfrm>
                <a:off x="8473440" y="3093720"/>
                <a:ext cx="1173480" cy="1524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Conector recto de flecha 12"/>
              <p:cNvCxnSpPr/>
              <p:nvPr/>
            </p:nvCxnSpPr>
            <p:spPr>
              <a:xfrm>
                <a:off x="8473440" y="3124200"/>
                <a:ext cx="640080" cy="60960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CuadroTexto 15"/>
                <p:cNvSpPr txBox="1"/>
                <p:nvPr/>
              </p:nvSpPr>
              <p:spPr>
                <a:xfrm>
                  <a:off x="707751" y="1920515"/>
                  <a:ext cx="37138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16" name="CuadroTexto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7751" y="1920515"/>
                  <a:ext cx="371384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b="-6557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CuadroTexto 16"/>
                <p:cNvSpPr txBox="1"/>
                <p:nvPr/>
              </p:nvSpPr>
              <p:spPr>
                <a:xfrm>
                  <a:off x="1352953" y="2212669"/>
                  <a:ext cx="35375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17" name="CuadroTexto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52953" y="2212669"/>
                  <a:ext cx="353750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CuadroTexto 17"/>
                <p:cNvSpPr txBox="1"/>
                <p:nvPr/>
              </p:nvSpPr>
              <p:spPr>
                <a:xfrm>
                  <a:off x="1161843" y="2851863"/>
                  <a:ext cx="36798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18" name="CuadroTexto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61843" y="2851863"/>
                  <a:ext cx="367985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1" name="Grupo 20"/>
          <p:cNvGrpSpPr/>
          <p:nvPr/>
        </p:nvGrpSpPr>
        <p:grpSpPr>
          <a:xfrm>
            <a:off x="533579" y="3405778"/>
            <a:ext cx="4861138" cy="648191"/>
            <a:chOff x="533579" y="3405778"/>
            <a:chExt cx="4861138" cy="648191"/>
          </a:xfrm>
        </p:grpSpPr>
        <p:sp>
          <p:nvSpPr>
            <p:cNvPr id="4" name="CuadroTexto 3"/>
            <p:cNvSpPr txBox="1"/>
            <p:nvPr/>
          </p:nvSpPr>
          <p:spPr>
            <a:xfrm>
              <a:off x="533579" y="3545208"/>
              <a:ext cx="27299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UY" dirty="0" smtClean="0"/>
                <a:t>Dentro de la guía tenemos:</a:t>
              </a:r>
              <a:endParaRPr lang="es-UY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CuadroTexto 7"/>
                <p:cNvSpPr txBox="1"/>
                <p:nvPr/>
              </p:nvSpPr>
              <p:spPr>
                <a:xfrm>
                  <a:off x="3263493" y="3405778"/>
                  <a:ext cx="2131224" cy="64819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s-UY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UY" b="0" i="0" smtClean="0">
                                <a:latin typeface="Cambria Math" panose="02040503050406030204" pitchFamily="18" charset="0"/>
                              </a:rPr>
                              <m:t>𝛻</m:t>
                            </m:r>
                          </m:e>
                          <m:sup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s-UY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p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s-UY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UY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s-UY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s-UY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es-UY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f>
                          <m:fPr>
                            <m:ctrlPr>
                              <a:rPr lang="es-UY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</m:e>
                              <m:sup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p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num>
                          <m:den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sSup>
                              <m:sSupPr>
                                <m:ctrlP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8" name="CuadroTexto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63493" y="3405778"/>
                  <a:ext cx="2131224" cy="648191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2" name="CuadroTexto 11"/>
          <p:cNvSpPr txBox="1"/>
          <p:nvPr/>
        </p:nvSpPr>
        <p:spPr>
          <a:xfrm>
            <a:off x="5638800" y="2975428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s-UY" dirty="0"/>
          </a:p>
        </p:txBody>
      </p:sp>
      <p:grpSp>
        <p:nvGrpSpPr>
          <p:cNvPr id="22" name="Grupo 21"/>
          <p:cNvGrpSpPr/>
          <p:nvPr/>
        </p:nvGrpSpPr>
        <p:grpSpPr>
          <a:xfrm>
            <a:off x="707751" y="4366749"/>
            <a:ext cx="6116283" cy="1464845"/>
            <a:chOff x="707751" y="4366749"/>
            <a:chExt cx="6116283" cy="1464845"/>
          </a:xfrm>
        </p:grpSpPr>
        <p:sp>
          <p:nvSpPr>
            <p:cNvPr id="10" name="CuadroTexto 9"/>
            <p:cNvSpPr txBox="1"/>
            <p:nvPr/>
          </p:nvSpPr>
          <p:spPr>
            <a:xfrm>
              <a:off x="707751" y="4470400"/>
              <a:ext cx="26818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UY" dirty="0" smtClean="0"/>
                <a:t>Con condiciones de borde:</a:t>
              </a:r>
              <a:endParaRPr lang="es-UY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CuadroTexto 14"/>
                <p:cNvSpPr txBox="1"/>
                <p:nvPr/>
              </p:nvSpPr>
              <p:spPr>
                <a:xfrm>
                  <a:off x="3722736" y="4366749"/>
                  <a:ext cx="3082832" cy="5766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UY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"/>
                                <m:endChr m:val="|"/>
                                <m:ctrlPr>
                                  <a:rPr lang="es-UY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s-UY">
                                    <a:latin typeface="Cambria Math" panose="02040503050406030204" pitchFamily="18" charset="0"/>
                                  </a:rPr>
                                  <m:t>𝛻</m:t>
                                </m:r>
                                <m:sSup>
                                  <m:sSupPr>
                                    <m:ctrlPr>
                                      <a:rPr lang="es-UY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UY" i="1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p>
                                    <m:r>
                                      <a:rPr lang="es-UY" i="1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s-UY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s-UY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s-UY" b="1" i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𝐢</m:t>
                                    </m:r>
                                  </m:e>
                                </m:acc>
                              </m:e>
                            </m:d>
                          </m:e>
                          <m:sub>
                            <m:r>
                              <a:rPr lang="es-UY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s-UY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=0</m:t>
                            </m:r>
                          </m:sub>
                        </m:sSub>
                        <m:r>
                          <a:rPr lang="es-UY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s-UY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"/>
                                <m:endChr m:val="|"/>
                                <m:ctrlPr>
                                  <a:rPr lang="es-UY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s-UY">
                                    <a:latin typeface="Cambria Math" panose="02040503050406030204" pitchFamily="18" charset="0"/>
                                  </a:rPr>
                                  <m:t>𝛻</m:t>
                                </m:r>
                                <m:sSup>
                                  <m:sSupPr>
                                    <m:ctrlPr>
                                      <a:rPr lang="es-UY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UY" i="1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p>
                                    <m:r>
                                      <a:rPr lang="es-UY" i="1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s-UY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s-UY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s-UY" b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𝐢</m:t>
                                    </m:r>
                                  </m:e>
                                </m:acc>
                              </m:e>
                            </m:d>
                          </m:e>
                          <m:sub>
                            <m:r>
                              <a:rPr lang="es-UY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s-UY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s-UY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sub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</m:sub>
                        </m:sSub>
                        <m:r>
                          <a:rPr lang="es-UY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15" name="CuadroTexto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22736" y="4366749"/>
                  <a:ext cx="3082832" cy="576633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990" t="-150526" b="-207368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CuadroTexto 19"/>
                <p:cNvSpPr txBox="1"/>
                <p:nvPr/>
              </p:nvSpPr>
              <p:spPr>
                <a:xfrm>
                  <a:off x="3722736" y="5227133"/>
                  <a:ext cx="3101298" cy="60446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UY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"/>
                                <m:endChr m:val="|"/>
                                <m:ctrlPr>
                                  <a:rPr lang="es-UY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s-UY">
                                    <a:latin typeface="Cambria Math" panose="02040503050406030204" pitchFamily="18" charset="0"/>
                                  </a:rPr>
                                  <m:t>𝛻</m:t>
                                </m:r>
                                <m:sSup>
                                  <m:sSupPr>
                                    <m:ctrlPr>
                                      <a:rPr lang="es-UY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UY" i="1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p>
                                    <m:r>
                                      <a:rPr lang="es-UY" i="1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s-UY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s-UY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s-UY" b="1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𝐣</m:t>
                                    </m:r>
                                  </m:e>
                                </m:acc>
                              </m:e>
                            </m:d>
                          </m:e>
                          <m:sub>
                            <m:r>
                              <a:rPr lang="es-UY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s-UY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=0</m:t>
                            </m:r>
                          </m:sub>
                        </m:sSub>
                        <m:r>
                          <a:rPr lang="es-UY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s-UY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"/>
                                <m:endChr m:val="|"/>
                                <m:ctrlPr>
                                  <a:rPr lang="es-UY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s-UY">
                                    <a:latin typeface="Cambria Math" panose="02040503050406030204" pitchFamily="18" charset="0"/>
                                  </a:rPr>
                                  <m:t>𝛻</m:t>
                                </m:r>
                                <m:sSup>
                                  <m:sSupPr>
                                    <m:ctrlPr>
                                      <a:rPr lang="es-UY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UY" i="1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p>
                                    <m:r>
                                      <a:rPr lang="es-UY" i="1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s-UY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s-UY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s-UY" b="1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𝐣</m:t>
                                    </m:r>
                                  </m:e>
                                </m:acc>
                              </m:e>
                            </m:d>
                          </m:e>
                          <m:sub>
                            <m:r>
                              <a:rPr lang="es-UY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s-UY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s-UY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sub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</m:sSub>
                          </m:sub>
                        </m:sSub>
                        <m:r>
                          <a:rPr lang="es-UY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20" name="CuadroTexto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22736" y="5227133"/>
                  <a:ext cx="3101298" cy="604461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984" t="-143000" b="-192000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063348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667657" y="682171"/>
            <a:ext cx="2614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dirty="0" smtClean="0"/>
              <a:t>La velocidad de grupo es: </a:t>
            </a:r>
            <a:endParaRPr lang="es-UY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uadroTexto 4"/>
              <p:cNvSpPr txBox="1"/>
              <p:nvPr/>
            </p:nvSpPr>
            <p:spPr>
              <a:xfrm>
                <a:off x="3454400" y="482437"/>
                <a:ext cx="2275110" cy="7688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𝜕𝜔</m:t>
                          </m:r>
                        </m:num>
                        <m:den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den>
                      </m:f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s-UY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UY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s-UY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𝜕𝜔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5" name="Cuadro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4400" y="482437"/>
                <a:ext cx="2275110" cy="76880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ángulo 5"/>
              <p:cNvSpPr/>
              <p:nvPr/>
            </p:nvSpPr>
            <p:spPr>
              <a:xfrm>
                <a:off x="6415314" y="482437"/>
                <a:ext cx="2802947" cy="7745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UY" i="1"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s-UY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s-UY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s-UY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s-UY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es-UY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s-UY" i="1">
                                                  <a:latin typeface="Cambria Math" panose="02040503050406030204" pitchFamily="18" charset="0"/>
                                                </a:rPr>
                                                <m:t>𝜔</m:t>
                                              </m:r>
                                            </m:e>
                                            <m:sub>
                                              <m:r>
                                                <a:rPr lang="es-UY" i="1">
                                                  <a:latin typeface="Cambria Math" panose="02040503050406030204" pitchFamily="18" charset="0"/>
                                                </a:rPr>
                                                <m:t>𝑚𝑛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r>
                                            <a:rPr lang="es-UY" i="1">
                                              <a:latin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s-UY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1/2</m:t>
                          </m:r>
                        </m:sup>
                      </m:sSup>
                    </m:oMath>
                  </m:oMathPara>
                </a14:m>
                <a:endParaRPr lang="es-UY" dirty="0"/>
              </a:p>
            </p:txBody>
          </p:sp>
        </mc:Choice>
        <mc:Fallback>
          <p:sp>
            <p:nvSpPr>
              <p:cNvPr id="6" name="Rectángu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5314" y="482437"/>
                <a:ext cx="2802947" cy="77457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CuadroTexto 6"/>
              <p:cNvSpPr txBox="1"/>
              <p:nvPr/>
            </p:nvSpPr>
            <p:spPr>
              <a:xfrm>
                <a:off x="3454400" y="1586244"/>
                <a:ext cx="2401491" cy="6127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sSup>
                        <m:sSup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𝑚𝑛</m:t>
                                  </m:r>
                                </m:sub>
                                <m:sup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</m:e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1/2</m:t>
                          </m:r>
                        </m:sup>
                      </m:sSup>
                    </m:oMath>
                  </m:oMathPara>
                </a14:m>
                <a:endParaRPr lang="es-UY" dirty="0"/>
              </a:p>
            </p:txBody>
          </p:sp>
        </mc:Choice>
        <mc:Fallback>
          <p:sp>
            <p:nvSpPr>
              <p:cNvPr id="7" name="Cuadro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4400" y="1586244"/>
                <a:ext cx="2401491" cy="61279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CuadroTexto 1"/>
          <p:cNvSpPr txBox="1"/>
          <p:nvPr/>
        </p:nvSpPr>
        <p:spPr>
          <a:xfrm>
            <a:off x="275771" y="2772227"/>
            <a:ext cx="12075886" cy="88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UY" dirty="0" smtClean="0"/>
              <a:t>La interpretación de los resultados es análoga a la hecha para la guía rectangular. Las curvas de velocidad en función de la frecuencia son también análogas </a:t>
            </a:r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870434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319314" y="406401"/>
            <a:ext cx="7436075" cy="369332"/>
            <a:chOff x="319314" y="406401"/>
            <a:chExt cx="7436075" cy="369332"/>
          </a:xfrm>
        </p:grpSpPr>
        <p:sp>
          <p:nvSpPr>
            <p:cNvPr id="4" name="CuadroTexto 3"/>
            <p:cNvSpPr txBox="1"/>
            <p:nvPr/>
          </p:nvSpPr>
          <p:spPr>
            <a:xfrm>
              <a:off x="319314" y="406401"/>
              <a:ext cx="48829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UY" dirty="0" smtClean="0"/>
                <a:t>Usando separación de variables podemos escribir:</a:t>
              </a:r>
              <a:endParaRPr lang="es-UY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CuadroTexto 4"/>
                <p:cNvSpPr txBox="1"/>
                <p:nvPr/>
              </p:nvSpPr>
              <p:spPr>
                <a:xfrm>
                  <a:off x="5202254" y="406401"/>
                  <a:ext cx="255313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s-UY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p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d>
                          <m:dPr>
                            <m:ctrlPr>
                              <a:rPr lang="es-UY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d>
                          <m:dPr>
                            <m:ctrlPr>
                              <a:rPr lang="es-UY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  <m:d>
                          <m:dPr>
                            <m:ctrlPr>
                              <a:rPr lang="es-UY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5" name="CuadroTexto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02254" y="406401"/>
                  <a:ext cx="2553135" cy="369332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" name="CuadroTexto 5"/>
          <p:cNvSpPr txBox="1"/>
          <p:nvPr/>
        </p:nvSpPr>
        <p:spPr>
          <a:xfrm>
            <a:off x="319314" y="926891"/>
            <a:ext cx="3691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dirty="0" smtClean="0"/>
              <a:t>Con el procedimiento usual tenemos:</a:t>
            </a:r>
            <a:endParaRPr lang="es-UY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uadroTexto 6"/>
              <p:cNvSpPr txBox="1"/>
              <p:nvPr/>
            </p:nvSpPr>
            <p:spPr>
              <a:xfrm>
                <a:off x="319314" y="1482452"/>
                <a:ext cx="32670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𝜏</m:t>
                      </m:r>
                      <m:d>
                        <m:d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func>
                        <m:func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s-UY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func>
                        <m:func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s-UY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7" name="Cuadro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314" y="1482452"/>
                <a:ext cx="3267048" cy="369332"/>
              </a:xfrm>
              <a:prstGeom prst="rect">
                <a:avLst/>
              </a:prstGeom>
              <a:blipFill rotWithShape="0">
                <a:blip r:embed="rId3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upo 2"/>
          <p:cNvGrpSpPr/>
          <p:nvPr/>
        </p:nvGrpSpPr>
        <p:grpSpPr>
          <a:xfrm>
            <a:off x="311395" y="2038013"/>
            <a:ext cx="3592362" cy="1480454"/>
            <a:chOff x="311395" y="2038013"/>
            <a:chExt cx="3592362" cy="148045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CuadroTexto 7"/>
                <p:cNvSpPr txBox="1"/>
                <p:nvPr/>
              </p:nvSpPr>
              <p:spPr>
                <a:xfrm>
                  <a:off x="319314" y="2038013"/>
                  <a:ext cx="356860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d>
                          <m:dPr>
                            <m:ctrlPr>
                              <a:rPr lang="es-UY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s-UY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func>
                          <m:funcPr>
                            <m:ctrlPr>
                              <a:rPr lang="es-UY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s-UY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s-UY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func>
                          <m:funcPr>
                            <m:ctrlPr>
                              <a:rPr lang="es-UY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s-UY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8" name="CuadroTexto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9314" y="2038013"/>
                  <a:ext cx="3568606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CuadroTexto 8"/>
                <p:cNvSpPr txBox="1"/>
                <p:nvPr/>
              </p:nvSpPr>
              <p:spPr>
                <a:xfrm>
                  <a:off x="319314" y="2593574"/>
                  <a:ext cx="3584443" cy="39126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d>
                          <m:dPr>
                            <m:ctrlPr>
                              <a:rPr lang="es-UY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s-UY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func>
                          <m:funcPr>
                            <m:ctrlPr>
                              <a:rPr lang="es-UY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s-UY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</m:sSub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s-UY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func>
                          <m:funcPr>
                            <m:ctrlPr>
                              <a:rPr lang="es-UY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s-UY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</m:sSub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9" name="CuadroTexto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9314" y="2593574"/>
                  <a:ext cx="3584443" cy="391261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7692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CuadroTexto 9"/>
                <p:cNvSpPr txBox="1"/>
                <p:nvPr/>
              </p:nvSpPr>
              <p:spPr>
                <a:xfrm>
                  <a:off x="311395" y="3149135"/>
                  <a:ext cx="349230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  <m:d>
                          <m:dPr>
                            <m:ctrlPr>
                              <a:rPr lang="es-UY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s-UY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func>
                          <m:funcPr>
                            <m:ctrlPr>
                              <a:rPr lang="es-UY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s-UY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sub>
                            </m:sSub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s-UY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func>
                          <m:funcPr>
                            <m:ctrlPr>
                              <a:rPr lang="es-UY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s-UY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sub>
                            </m:sSub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10" name="CuadroTexto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1395" y="3149135"/>
                  <a:ext cx="3492303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0" name="Grupo 19"/>
          <p:cNvGrpSpPr/>
          <p:nvPr/>
        </p:nvGrpSpPr>
        <p:grpSpPr>
          <a:xfrm>
            <a:off x="5189845" y="1667118"/>
            <a:ext cx="2073645" cy="1039418"/>
            <a:chOff x="5189845" y="1667118"/>
            <a:chExt cx="2073645" cy="103941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CuadroTexto 10"/>
                <p:cNvSpPr txBox="1"/>
                <p:nvPr/>
              </p:nvSpPr>
              <p:spPr>
                <a:xfrm>
                  <a:off x="5202254" y="1667118"/>
                  <a:ext cx="94987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𝑐𝑘</m:t>
                        </m:r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11" name="CuadroTexto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02254" y="1667118"/>
                  <a:ext cx="949875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CuadroTexto 11"/>
                <p:cNvSpPr txBox="1"/>
                <p:nvPr/>
              </p:nvSpPr>
              <p:spPr>
                <a:xfrm>
                  <a:off x="5189845" y="2309761"/>
                  <a:ext cx="2073645" cy="396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s-UY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  <m:sup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s-UY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  <m:sup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s-UY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  <m:sup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s-UY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12" name="CuadroTexto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89845" y="2309761"/>
                  <a:ext cx="2073645" cy="396775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b="-3077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1" name="Grupo 20"/>
          <p:cNvGrpSpPr/>
          <p:nvPr/>
        </p:nvGrpSpPr>
        <p:grpSpPr>
          <a:xfrm>
            <a:off x="319314" y="3819221"/>
            <a:ext cx="2817272" cy="1463714"/>
            <a:chOff x="319314" y="3819221"/>
            <a:chExt cx="2817272" cy="1463714"/>
          </a:xfrm>
        </p:grpSpPr>
        <p:sp>
          <p:nvSpPr>
            <p:cNvPr id="13" name="CuadroTexto 12"/>
            <p:cNvSpPr txBox="1"/>
            <p:nvPr/>
          </p:nvSpPr>
          <p:spPr>
            <a:xfrm>
              <a:off x="319314" y="3819221"/>
              <a:ext cx="22894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UY" dirty="0" smtClean="0"/>
                <a:t>Condiciones de borde:</a:t>
              </a:r>
              <a:endParaRPr lang="es-UY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CuadroTexto 13"/>
                <p:cNvSpPr txBox="1"/>
                <p:nvPr/>
              </p:nvSpPr>
              <p:spPr>
                <a:xfrm>
                  <a:off x="537028" y="4530421"/>
                  <a:ext cx="2599558" cy="75251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UY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s-UY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UY" b="0" i="1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p>
                                      <m:sSupPr>
                                        <m:ctrlPr>
                                          <a:rPr lang="es-UY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s-UY" b="0" i="1" smtClean="0">
                                            <a:latin typeface="Cambria Math" panose="02040503050406030204" pitchFamily="18" charset="0"/>
                                          </a:rPr>
                                          <m:t>𝑃</m:t>
                                        </m:r>
                                      </m:e>
                                      <m:sup>
                                        <m:r>
                                          <a:rPr lang="es-UY" b="0" i="1" smtClean="0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s-UY" b="0" i="1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s-UY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den>
                                </m:f>
                              </m:e>
                            </m:d>
                          </m:e>
                          <m:sub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sub>
                        </m:sSub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=0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⇒</m:t>
                        </m:r>
                        <m:sSub>
                          <m:sSubPr>
                            <m:ctrlPr>
                              <a:rPr lang="es-UY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UY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s-UY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s-UY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14" name="CuadroTexto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7028" y="4530421"/>
                  <a:ext cx="2599558" cy="752514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ángulo 14"/>
              <p:cNvSpPr/>
              <p:nvPr/>
            </p:nvSpPr>
            <p:spPr>
              <a:xfrm>
                <a:off x="3559042" y="4530421"/>
                <a:ext cx="2910220" cy="7864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UY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s-UY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UY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p>
                                    <m:sSupPr>
                                      <m:ctrlPr>
                                        <a:rPr lang="es-UY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UY" i="1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p>
                                      <m:r>
                                        <a:rPr lang="es-UY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s-UY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s-UY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sub>
                      </m:sSub>
                      <m:r>
                        <a:rPr lang="es-UY" i="1">
                          <a:latin typeface="Cambria Math" panose="02040503050406030204" pitchFamily="18" charset="0"/>
                        </a:rPr>
                        <m:t>=0</m:t>
                      </m:r>
                      <m:r>
                        <a:rPr lang="es-UY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sSub>
                            <m:sSub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15" name="Rectángulo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9042" y="4530421"/>
                <a:ext cx="2910220" cy="786497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uadroTexto 15"/>
              <p:cNvSpPr txBox="1"/>
              <p:nvPr/>
            </p:nvSpPr>
            <p:spPr>
              <a:xfrm>
                <a:off x="537028" y="5564477"/>
                <a:ext cx="2672206" cy="783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p>
                                    <m:sSupPr>
                                      <m:ctrlPr>
                                        <a:rPr lang="es-UY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UY" b="0" i="1" smtClean="0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p>
                                      <m:r>
                                        <a:rPr lang="es-UY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</m:sSub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=0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16" name="CuadroTex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028" y="5564477"/>
                <a:ext cx="2672206" cy="783228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ángulo 16"/>
              <p:cNvSpPr/>
              <p:nvPr/>
            </p:nvSpPr>
            <p:spPr>
              <a:xfrm>
                <a:off x="3559042" y="5564477"/>
                <a:ext cx="2870978" cy="8143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UY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s-UY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UY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p>
                                    <m:sSupPr>
                                      <m:ctrlPr>
                                        <a:rPr lang="es-UY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UY" i="1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p>
                                      <m:r>
                                        <a:rPr lang="es-UY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s-UY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sub>
                      </m:sSub>
                      <m:r>
                        <a:rPr lang="es-UY" i="1">
                          <a:latin typeface="Cambria Math" panose="02040503050406030204" pitchFamily="18" charset="0"/>
                        </a:rPr>
                        <m:t>=0</m:t>
                      </m:r>
                      <m:r>
                        <a:rPr lang="es-UY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sSub>
                            <m:sSub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17" name="Rectángulo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9042" y="5564477"/>
                <a:ext cx="2870978" cy="814325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uadroTexto 17"/>
              <p:cNvSpPr txBox="1"/>
              <p:nvPr/>
            </p:nvSpPr>
            <p:spPr>
              <a:xfrm>
                <a:off x="7145789" y="4929440"/>
                <a:ext cx="3643497" cy="7749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s-UY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UY" b="0" i="1" smtClean="0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  <m:sub>
                                      <m:r>
                                        <a:rPr lang="es-UY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s-UY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s-UY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s-UY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s-UY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UY" i="1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  <m:sub>
                                      <m:r>
                                        <a:rPr lang="es-UY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𝑚𝑛</m:t>
                          </m:r>
                        </m:sub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18" name="CuadroTexto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5789" y="4929440"/>
                <a:ext cx="3643497" cy="774956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uadroTexto 18"/>
              <p:cNvSpPr txBox="1"/>
              <p:nvPr/>
            </p:nvSpPr>
            <p:spPr>
              <a:xfrm>
                <a:off x="7160485" y="5956091"/>
                <a:ext cx="17102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𝑚𝑛</m:t>
                          </m:r>
                        </m:sub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19" name="CuadroTexto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0485" y="5956091"/>
                <a:ext cx="1710212" cy="369332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4951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5" grpId="0"/>
      <p:bldP spid="16" grpId="0"/>
      <p:bldP spid="17" grpId="0"/>
      <p:bldP spid="18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uadroTexto 3"/>
              <p:cNvSpPr txBox="1"/>
              <p:nvPr/>
            </p:nvSpPr>
            <p:spPr>
              <a:xfrm>
                <a:off x="534699" y="1518152"/>
                <a:ext cx="8989319" cy="7202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sSup>
                        <m:sSup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sSubSup>
                        <m:sSubSup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func>
                        <m:func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s-UY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s-UY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UY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  <m:sub>
                                      <m:r>
                                        <a:rPr lang="es-UY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func>
                      <m:func>
                        <m:func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s-UY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s-UY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UY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  <m:sub>
                                      <m:r>
                                        <a:rPr lang="es-UY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func>
                      <m:d>
                        <m:dPr>
                          <m:begChr m:val="["/>
                          <m:endChr m:val="]"/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func>
                            <m:func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s-UY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s-UY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UY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s-UY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𝑧</m:t>
                                      </m:r>
                                    </m:sub>
                                  </m:sSub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d>
                            </m:e>
                          </m:func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func>
                            <m:func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s-UY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s-UY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UY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s-UY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𝑧</m:t>
                                      </m:r>
                                    </m:sub>
                                  </m:sSub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d>
                            </m:e>
                          </m:func>
                        </m:e>
                      </m:d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[</m:t>
                      </m:r>
                      <m:sSub>
                        <m:sSub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func>
                        <m:func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s-UY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func>
                        <m:func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s-UY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4" name="Cuadro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699" y="1518152"/>
                <a:ext cx="8989319" cy="72026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upo 7"/>
          <p:cNvGrpSpPr/>
          <p:nvPr/>
        </p:nvGrpSpPr>
        <p:grpSpPr>
          <a:xfrm>
            <a:off x="4262838" y="2058867"/>
            <a:ext cx="5130800" cy="739375"/>
            <a:chOff x="4129314" y="1168403"/>
            <a:chExt cx="5130800" cy="739375"/>
          </a:xfrm>
        </p:grpSpPr>
        <p:sp>
          <p:nvSpPr>
            <p:cNvPr id="5" name="Cerrar llave 4"/>
            <p:cNvSpPr/>
            <p:nvPr/>
          </p:nvSpPr>
          <p:spPr>
            <a:xfrm rot="5400000">
              <a:off x="6621241" y="-1323524"/>
              <a:ext cx="146946" cy="5130800"/>
            </a:xfrm>
            <a:prstGeom prst="rightBrac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UY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CuadroTexto 5"/>
                <p:cNvSpPr txBox="1"/>
                <p:nvPr/>
              </p:nvSpPr>
              <p:spPr>
                <a:xfrm>
                  <a:off x="5936342" y="1507535"/>
                  <a:ext cx="1772152" cy="3811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𝑅𝑒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sSup>
                          <m:sSupPr>
                            <m:ctrlPr>
                              <a:rPr lang="es-UY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sub>
                            </m:sSub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6" name="CuadroTexto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36342" y="1507535"/>
                  <a:ext cx="1772152" cy="381130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b="-14286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CuadroTexto 6"/>
                <p:cNvSpPr txBox="1"/>
                <p:nvPr/>
              </p:nvSpPr>
              <p:spPr>
                <a:xfrm>
                  <a:off x="7692572" y="1538446"/>
                  <a:ext cx="79765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ℂ</m:t>
                        </m:r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7" name="CuadroTexto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92572" y="1538446"/>
                  <a:ext cx="797654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uadroTexto 8"/>
              <p:cNvSpPr txBox="1"/>
              <p:nvPr/>
            </p:nvSpPr>
            <p:spPr>
              <a:xfrm>
                <a:off x="463117" y="2713973"/>
                <a:ext cx="4116127" cy="7202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UY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𝑚𝑛</m:t>
                          </m:r>
                        </m:sub>
                      </m:sSub>
                      <m:func>
                        <m:funcPr>
                          <m:ctrlPr>
                            <a:rPr lang="es-UY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s-UY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s-UY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UY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s-UY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s-UY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UY" i="1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  <m:sub>
                                      <m:r>
                                        <a:rPr lang="es-UY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  <m:func>
                            <m:funcPr>
                              <m:ctrlPr>
                                <a:rPr lang="es-UY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s-UY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s-UY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s-UY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s-UY" i="1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s-UY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UY" i="1">
                                              <a:latin typeface="Cambria Math" panose="02040503050406030204" pitchFamily="18" charset="0"/>
                                            </a:rPr>
                                            <m:t>𝐿</m:t>
                                          </m:r>
                                        </m:e>
                                        <m:sub>
                                          <m:r>
                                            <a:rPr lang="es-UY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</m:func>
                        </m:e>
                      </m:func>
                      <m:sSup>
                        <m:sSupPr>
                          <m:ctrlPr>
                            <a:rPr lang="es-UY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s-UY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9" name="CuadroTex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117" y="2713973"/>
                <a:ext cx="4116127" cy="72026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uadroTexto 9"/>
              <p:cNvSpPr txBox="1"/>
              <p:nvPr/>
            </p:nvSpPr>
            <p:spPr>
              <a:xfrm>
                <a:off x="4730309" y="2889438"/>
                <a:ext cx="10739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𝑚𝑛</m:t>
                          </m:r>
                        </m:sub>
                      </m:sSub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ℂ</m:t>
                      </m:r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10" name="Cuadro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0309" y="2889438"/>
                <a:ext cx="1073948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uadroTexto 10"/>
              <p:cNvSpPr txBox="1"/>
              <p:nvPr/>
            </p:nvSpPr>
            <p:spPr>
              <a:xfrm>
                <a:off x="666722" y="429067"/>
                <a:ext cx="3796360" cy="7745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num>
                                <m:den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s-UY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s-UY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s-UY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</m:num>
                                        <m:den>
                                          <m:r>
                                            <a:rPr lang="es-UY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𝑚𝑛</m:t>
                                  </m:r>
                                </m:sub>
                                <m:sup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</m:e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1/2</m:t>
                          </m:r>
                        </m:sup>
                      </m:sSup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11" name="Cuadro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722" y="429067"/>
                <a:ext cx="3796360" cy="77457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uadroTexto 11"/>
              <p:cNvSpPr txBox="1"/>
              <p:nvPr/>
            </p:nvSpPr>
            <p:spPr>
              <a:xfrm>
                <a:off x="463117" y="3540462"/>
                <a:ext cx="47219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UY" dirty="0" smtClean="0"/>
                  <a:t>Onda estacionaria en </a:t>
                </a:r>
                <a14:m>
                  <m:oMath xmlns:m="http://schemas.openxmlformats.org/officeDocument/2006/math">
                    <m:r>
                      <a:rPr lang="es-UY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s-UY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UY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s-UY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UY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s-UY" dirty="0" smtClean="0"/>
                  <a:t> y propagativa en </a:t>
                </a:r>
                <a14:m>
                  <m:oMath xmlns:m="http://schemas.openxmlformats.org/officeDocument/2006/math">
                    <m:r>
                      <a:rPr lang="es-UY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endParaRPr lang="es-UY" dirty="0"/>
              </a:p>
            </p:txBody>
          </p:sp>
        </mc:Choice>
        <mc:Fallback xmlns="">
          <p:sp>
            <p:nvSpPr>
              <p:cNvPr id="12" name="Cuadro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117" y="3540462"/>
                <a:ext cx="4721998" cy="369332"/>
              </a:xfrm>
              <a:prstGeom prst="rect">
                <a:avLst/>
              </a:prstGeom>
              <a:blipFill rotWithShape="0">
                <a:blip r:embed="rId8"/>
                <a:stretch>
                  <a:fillRect l="-1161" t="-10000" b="-26667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CuadroTexto 12"/>
          <p:cNvSpPr txBox="1"/>
          <p:nvPr/>
        </p:nvSpPr>
        <p:spPr>
          <a:xfrm>
            <a:off x="417005" y="4174868"/>
            <a:ext cx="2378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dirty="0" smtClean="0"/>
              <a:t>La velocidad de fase es </a:t>
            </a:r>
            <a:endParaRPr lang="es-UY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uadroTexto 13"/>
              <p:cNvSpPr txBox="1"/>
              <p:nvPr/>
            </p:nvSpPr>
            <p:spPr>
              <a:xfrm>
                <a:off x="2957005" y="4053520"/>
                <a:ext cx="3244478" cy="6170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num>
                        <m:den>
                          <m:sSub>
                            <m:sSub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den>
                      </m:f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𝑐</m:t>
                      </m:r>
                      <m:f>
                        <m:f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num>
                        <m:den>
                          <m:sSup>
                            <m:sSup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s-UY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UY" b="0" i="1" smtClean="0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p>
                                      <m:r>
                                        <a:rPr lang="es-UY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s-UY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s-UY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s-UY" b="0" i="1" smtClean="0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s-UY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s-UY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e>
                                            <m:sub>
                                              <m:r>
                                                <a:rPr lang="es-UY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𝑚𝑛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s-UY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1/2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14" name="CuadroTex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7005" y="4053520"/>
                <a:ext cx="3244478" cy="617028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uadroTexto 14"/>
              <p:cNvSpPr txBox="1"/>
              <p:nvPr/>
            </p:nvSpPr>
            <p:spPr>
              <a:xfrm>
                <a:off x="2978763" y="4906367"/>
                <a:ext cx="24435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UY" dirty="0" smtClean="0"/>
                  <a:t>Definimos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UY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𝑚𝑛</m:t>
                        </m:r>
                      </m:sub>
                    </m:sSub>
                    <m:r>
                      <a:rPr lang="es-UY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s-UY" b="0" i="1" smtClean="0">
                        <a:latin typeface="Cambria Math" panose="02040503050406030204" pitchFamily="18" charset="0"/>
                      </a:rPr>
                      <m:t>𝑐</m:t>
                    </m:r>
                    <m:sSub>
                      <m:sSubPr>
                        <m:ctrlPr>
                          <a:rPr lang="es-UY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𝑚𝑛</m:t>
                        </m:r>
                      </m:sub>
                    </m:sSub>
                  </m:oMath>
                </a14:m>
                <a:endParaRPr lang="es-UY" dirty="0"/>
              </a:p>
            </p:txBody>
          </p:sp>
        </mc:Choice>
        <mc:Fallback xmlns="">
          <p:sp>
            <p:nvSpPr>
              <p:cNvPr id="15" name="CuadroTexto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8763" y="4906367"/>
                <a:ext cx="2443554" cy="369332"/>
              </a:xfrm>
              <a:prstGeom prst="rect">
                <a:avLst/>
              </a:prstGeom>
              <a:blipFill rotWithShape="0">
                <a:blip r:embed="rId10"/>
                <a:stretch>
                  <a:fillRect l="-2250" t="-10000" b="-26667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ángulo 15"/>
              <p:cNvSpPr/>
              <p:nvPr/>
            </p:nvSpPr>
            <p:spPr>
              <a:xfrm>
                <a:off x="6065538" y="3895977"/>
                <a:ext cx="2387769" cy="7745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UY" i="1"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s-UY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s-UY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s-UY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s-UY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es-UY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s-UY" i="1">
                                                  <a:latin typeface="Cambria Math" panose="02040503050406030204" pitchFamily="18" charset="0"/>
                                                </a:rPr>
                                                <m:t>𝜔</m:t>
                                              </m:r>
                                            </m:e>
                                            <m:sub>
                                              <m:r>
                                                <a:rPr lang="es-UY" i="1">
                                                  <a:latin typeface="Cambria Math" panose="02040503050406030204" pitchFamily="18" charset="0"/>
                                                </a:rPr>
                                                <m:t>𝑚𝑛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r>
                                            <a:rPr lang="es-UY" i="1">
                                              <a:latin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s-UY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−1/2</m:t>
                          </m:r>
                        </m:sup>
                      </m:sSup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16" name="Rectángul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5538" y="3895977"/>
                <a:ext cx="2387769" cy="774571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554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  <p:bldP spid="12" grpId="0"/>
      <p:bldP spid="13" grpId="0"/>
      <p:bldP spid="14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uadroTexto 3"/>
              <p:cNvSpPr txBox="1"/>
              <p:nvPr/>
            </p:nvSpPr>
            <p:spPr>
              <a:xfrm>
                <a:off x="4194628" y="275771"/>
                <a:ext cx="2613472" cy="7745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num>
                        <m:den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sSup>
                        <m:sSup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s-UY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s-UY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es-UY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s-UY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𝜔</m:t>
                                              </m:r>
                                            </m:e>
                                            <m:sub>
                                              <m:r>
                                                <a:rPr lang="es-UY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𝑚𝑛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r>
                                            <a:rPr lang="es-UY" b="0" i="1" smtClean="0">
                                              <a:latin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1/2</m:t>
                          </m:r>
                        </m:sup>
                      </m:sSup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4" name="Cuadro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4628" y="275771"/>
                <a:ext cx="2613472" cy="77457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ángulo 4"/>
              <p:cNvSpPr/>
              <p:nvPr/>
            </p:nvSpPr>
            <p:spPr>
              <a:xfrm>
                <a:off x="971253" y="261257"/>
                <a:ext cx="2653162" cy="7745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UY" i="1"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s-UY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s-UY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s-UY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s-UY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es-UY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s-UY" i="1">
                                                  <a:latin typeface="Cambria Math" panose="02040503050406030204" pitchFamily="18" charset="0"/>
                                                </a:rPr>
                                                <m:t>𝜔</m:t>
                                              </m:r>
                                            </m:e>
                                            <m:sub>
                                              <m:r>
                                                <a:rPr lang="es-UY" i="1">
                                                  <a:latin typeface="Cambria Math" panose="02040503050406030204" pitchFamily="18" charset="0"/>
                                                </a:rPr>
                                                <m:t>𝑚𝑛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r>
                                            <a:rPr lang="es-UY" i="1">
                                              <a:latin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s-UY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−1/2</m:t>
                          </m:r>
                        </m:sup>
                      </m:sSup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5" name="Rectá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253" y="261257"/>
                <a:ext cx="2653162" cy="77457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upo 7"/>
          <p:cNvGrpSpPr/>
          <p:nvPr/>
        </p:nvGrpSpPr>
        <p:grpSpPr>
          <a:xfrm>
            <a:off x="498464" y="1289300"/>
            <a:ext cx="2691058" cy="976614"/>
            <a:chOff x="1108064" y="1741713"/>
            <a:chExt cx="2691058" cy="97661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CuadroTexto 5"/>
                <p:cNvSpPr txBox="1"/>
                <p:nvPr/>
              </p:nvSpPr>
              <p:spPr>
                <a:xfrm>
                  <a:off x="1451428" y="1741713"/>
                  <a:ext cx="2347694" cy="97661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≫</m:t>
                        </m:r>
                        <m:sSub>
                          <m:sSubPr>
                            <m:ctrlPr>
                              <a:rPr lang="es-UY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UY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s-UY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𝑚𝑛</m:t>
                            </m:r>
                          </m:sub>
                        </m:sSub>
                        <m:r>
                          <a:rPr lang="es-UY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⇒</m:t>
                        </m:r>
                        <m:d>
                          <m:dPr>
                            <m:begChr m:val="{"/>
                            <m:endChr m:val=""/>
                            <m:ctrlPr>
                              <a:rPr lang="es-UY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s-UY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sSub>
                                  <m:sSubPr>
                                    <m:ctrlPr>
                                      <a:rPr lang="es-UY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UY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s-UY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𝑧</m:t>
                                    </m:r>
                                  </m:sub>
                                </m:sSub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≅</m:t>
                                </m:r>
                                <m:f>
                                  <m:fPr>
                                    <m:ctrlPr>
                                      <a:rPr lang="es-UY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UY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𝜔</m:t>
                                    </m:r>
                                  </m:num>
                                  <m:den>
                                    <m:r>
                                      <a:rPr lang="es-UY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𝑐</m:t>
                                    </m:r>
                                  </m:den>
                                </m:f>
                              </m:e>
                              <m:e>
                                <m:sSub>
                                  <m:sSubPr>
                                    <m:ctrlPr>
                                      <a:rPr lang="es-UY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UY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s-UY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𝑓</m:t>
                                    </m:r>
                                  </m:sub>
                                </m:sSub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≅</m:t>
                                </m:r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eqArr>
                          </m:e>
                        </m:d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6" name="CuadroTexto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51428" y="1741713"/>
                  <a:ext cx="2347694" cy="976614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CuadroTexto 6"/>
            <p:cNvSpPr txBox="1"/>
            <p:nvPr/>
          </p:nvSpPr>
          <p:spPr>
            <a:xfrm>
              <a:off x="1108064" y="2045354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UY" dirty="0" smtClean="0"/>
                <a:t>Si</a:t>
              </a:r>
              <a:endParaRPr lang="es-UY" dirty="0"/>
            </a:p>
          </p:txBody>
        </p:sp>
      </p:grpSp>
      <p:grpSp>
        <p:nvGrpSpPr>
          <p:cNvPr id="9" name="Grupo 8"/>
          <p:cNvGrpSpPr/>
          <p:nvPr/>
        </p:nvGrpSpPr>
        <p:grpSpPr>
          <a:xfrm>
            <a:off x="3740530" y="1492496"/>
            <a:ext cx="2632067" cy="710194"/>
            <a:chOff x="1108064" y="1872339"/>
            <a:chExt cx="2632067" cy="71019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CuadroTexto 9"/>
                <p:cNvSpPr txBox="1"/>
                <p:nvPr/>
              </p:nvSpPr>
              <p:spPr>
                <a:xfrm>
                  <a:off x="1451428" y="1872339"/>
                  <a:ext cx="2288703" cy="71019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s-UY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≅</m:t>
                        </m:r>
                        <m:sSub>
                          <m:sSubPr>
                            <m:ctrlPr>
                              <a:rPr lang="es-UY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UY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s-UY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𝑚𝑛</m:t>
                            </m:r>
                          </m:sub>
                        </m:sSub>
                        <m:r>
                          <a:rPr lang="es-UY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⇒</m:t>
                        </m:r>
                        <m:d>
                          <m:dPr>
                            <m:begChr m:val="{"/>
                            <m:endChr m:val=""/>
                            <m:ctrlPr>
                              <a:rPr lang="es-UY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s-UY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sSub>
                                  <m:sSubPr>
                                    <m:ctrlPr>
                                      <a:rPr lang="es-UY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UY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s-UY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𝑧</m:t>
                                    </m:r>
                                  </m:sub>
                                </m:sSub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≅0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s-UY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UY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s-UY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𝑓</m:t>
                                    </m:r>
                                  </m:sub>
                                </m:sSub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≅∞</m:t>
                                </m:r>
                              </m:e>
                            </m:eqArr>
                          </m:e>
                        </m:d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10" name="CuadroTexto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51428" y="1872339"/>
                  <a:ext cx="2288703" cy="710194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CuadroTexto 10"/>
            <p:cNvSpPr txBox="1"/>
            <p:nvPr/>
          </p:nvSpPr>
          <p:spPr>
            <a:xfrm>
              <a:off x="1108064" y="2045354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UY" dirty="0" smtClean="0"/>
                <a:t>Si</a:t>
              </a:r>
              <a:endParaRPr lang="es-UY" dirty="0"/>
            </a:p>
          </p:txBody>
        </p:sp>
      </p:grpSp>
      <p:grpSp>
        <p:nvGrpSpPr>
          <p:cNvPr id="12" name="Grupo 11"/>
          <p:cNvGrpSpPr/>
          <p:nvPr/>
        </p:nvGrpSpPr>
        <p:grpSpPr>
          <a:xfrm>
            <a:off x="7146273" y="1216730"/>
            <a:ext cx="4472315" cy="1127873"/>
            <a:chOff x="1108064" y="1669143"/>
            <a:chExt cx="4472315" cy="112787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CuadroTexto 12"/>
                <p:cNvSpPr txBox="1"/>
                <p:nvPr/>
              </p:nvSpPr>
              <p:spPr>
                <a:xfrm>
                  <a:off x="1451428" y="1669143"/>
                  <a:ext cx="4128951" cy="112787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s-UY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&lt;</m:t>
                        </m:r>
                        <m:sSub>
                          <m:sSubPr>
                            <m:ctrlPr>
                              <a:rPr lang="es-UY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UY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s-UY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𝑚𝑛</m:t>
                            </m:r>
                          </m:sub>
                        </m:sSub>
                        <m:r>
                          <a:rPr lang="es-UY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⇒</m:t>
                        </m:r>
                        <m:d>
                          <m:dPr>
                            <m:begChr m:val="{"/>
                            <m:endChr m:val=""/>
                            <m:ctrlPr>
                              <a:rPr lang="es-UY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s-UY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sSub>
                                  <m:sSubPr>
                                    <m:ctrlPr>
                                      <a:rPr lang="es-UY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UY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s-UY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𝑧</m:t>
                                    </m:r>
                                  </m:sub>
                                </m:sSub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≅</m:t>
                                </m:r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  <m:f>
                                  <m:fPr>
                                    <m:ctrlPr>
                                      <a:rPr lang="es-UY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UY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𝜔</m:t>
                                    </m:r>
                                  </m:num>
                                  <m:den>
                                    <m:r>
                                      <a:rPr lang="es-UY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𝑐</m:t>
                                    </m:r>
                                  </m:den>
                                </m:f>
                                <m:sSup>
                                  <m:sSupPr>
                                    <m:ctrlPr>
                                      <a:rPr lang="es-UY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s-UY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lang="es-UY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d>
                                              <m:dPr>
                                                <m:ctrlPr>
                                                  <a:rPr lang="es-UY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f>
                                                  <m:fPr>
                                                    <m:ctrlPr>
                                                      <a:rPr lang="es-UY" b="0" i="1" smtClean="0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</m:ctrlPr>
                                                  </m:fPr>
                                                  <m:num>
                                                    <m:sSub>
                                                      <m:sSubPr>
                                                        <m:ctrlPr>
                                                          <a:rPr lang="es-UY" b="0" i="1" smtClean="0">
                                                            <a:latin typeface="Cambria Math" panose="02040503050406030204" pitchFamily="18" charset="0"/>
                                                            <a:ea typeface="Cambria Math" panose="02040503050406030204" pitchFamily="18" charset="0"/>
                                                          </a:rPr>
                                                        </m:ctrlPr>
                                                      </m:sSubPr>
                                                      <m:e>
                                                        <m:r>
                                                          <a:rPr lang="es-UY" b="0" i="1" smtClean="0">
                                                            <a:latin typeface="Cambria Math" panose="02040503050406030204" pitchFamily="18" charset="0"/>
                                                            <a:ea typeface="Cambria Math" panose="02040503050406030204" pitchFamily="18" charset="0"/>
                                                          </a:rPr>
                                                          <m:t>𝜔</m:t>
                                                        </m:r>
                                                      </m:e>
                                                      <m:sub>
                                                        <m:r>
                                                          <a:rPr lang="es-UY" b="0" i="1" smtClean="0">
                                                            <a:latin typeface="Cambria Math" panose="02040503050406030204" pitchFamily="18" charset="0"/>
                                                            <a:ea typeface="Cambria Math" panose="02040503050406030204" pitchFamily="18" charset="0"/>
                                                          </a:rPr>
                                                          <m:t>𝑚𝑛</m:t>
                                                        </m:r>
                                                      </m:sub>
                                                    </m:sSub>
                                                  </m:num>
                                                  <m:den>
                                                    <m:r>
                                                      <a:rPr lang="es-UY" b="0" i="1" smtClean="0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  <m:t>𝜔</m:t>
                                                    </m:r>
                                                  </m:den>
                                                </m:f>
                                              </m:e>
                                            </m:d>
                                          </m:e>
                                          <m:sup>
                                            <m:r>
                                              <a:rPr lang="es-UY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  <m:r>
                                          <a:rPr lang="es-UY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s-UY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1/2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𝑜𝑛𝑑𝑎</m:t>
                                </m:r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𝑒𝑣𝑎𝑛𝑒𝑠𝑐𝑒𝑛𝑡𝑒</m:t>
                                </m:r>
                              </m:e>
                            </m:eqArr>
                          </m:e>
                        </m:d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13" name="CuadroTexto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51428" y="1669143"/>
                  <a:ext cx="4128951" cy="1127873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CuadroTexto 13"/>
            <p:cNvSpPr txBox="1"/>
            <p:nvPr/>
          </p:nvSpPr>
          <p:spPr>
            <a:xfrm>
              <a:off x="1108064" y="2045354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UY" dirty="0" smtClean="0"/>
                <a:t>Si</a:t>
              </a:r>
              <a:endParaRPr lang="es-UY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uadroTexto 14"/>
              <p:cNvSpPr txBox="1"/>
              <p:nvPr/>
            </p:nvSpPr>
            <p:spPr>
              <a:xfrm>
                <a:off x="383878" y="2360126"/>
                <a:ext cx="49944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UY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sSub>
                      <m:sSubPr>
                        <m:ctrlPr>
                          <a:rPr lang="es-UY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UY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s-UY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𝑚𝑛</m:t>
                        </m:r>
                      </m:sub>
                    </m:sSub>
                  </m:oMath>
                </a14:m>
                <a:r>
                  <a:rPr lang="es-UY" dirty="0" smtClean="0"/>
                  <a:t> es la frecuencia de corte para el modo </a:t>
                </a:r>
                <a14:m>
                  <m:oMath xmlns:m="http://schemas.openxmlformats.org/officeDocument/2006/math">
                    <m:r>
                      <a:rPr lang="es-UY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s-UY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s-UY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s-UY" dirty="0"/>
              </a:p>
            </p:txBody>
          </p:sp>
        </mc:Choice>
        <mc:Fallback xmlns="">
          <p:sp>
            <p:nvSpPr>
              <p:cNvPr id="15" name="CuadroTexto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878" y="2360126"/>
                <a:ext cx="4994444" cy="369332"/>
              </a:xfrm>
              <a:prstGeom prst="rect">
                <a:avLst/>
              </a:prstGeom>
              <a:blipFill rotWithShape="0">
                <a:blip r:embed="rId7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Grupo 28"/>
          <p:cNvGrpSpPr/>
          <p:nvPr/>
        </p:nvGrpSpPr>
        <p:grpSpPr>
          <a:xfrm>
            <a:off x="344912" y="3794292"/>
            <a:ext cx="5601865" cy="1282342"/>
            <a:chOff x="253250" y="3010521"/>
            <a:chExt cx="5601865" cy="128234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CuadroTexto 15"/>
                <p:cNvSpPr txBox="1"/>
                <p:nvPr/>
              </p:nvSpPr>
              <p:spPr>
                <a:xfrm>
                  <a:off x="253250" y="3054741"/>
                  <a:ext cx="2279598" cy="4385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s-UY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acc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s-UY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acc>
                          <m:accPr>
                            <m:chr m:val="̂"/>
                            <m:ctrlPr>
                              <a:rPr lang="es-UY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s-UY" b="1" i="0" smtClean="0">
                                <a:latin typeface="Cambria Math" panose="02040503050406030204" pitchFamily="18" charset="0"/>
                              </a:rPr>
                              <m:t>𝐢</m:t>
                            </m:r>
                          </m:e>
                        </m:acc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s-UY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acc>
                          <m:accPr>
                            <m:chr m:val="̂"/>
                            <m:ctrlPr>
                              <a:rPr lang="es-UY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s-UY" b="1" i="0" smtClean="0">
                                <a:latin typeface="Cambria Math" panose="02040503050406030204" pitchFamily="18" charset="0"/>
                              </a:rPr>
                              <m:t>𝐣</m:t>
                            </m:r>
                          </m:e>
                        </m:acc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s-UY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  <m:acc>
                          <m:accPr>
                            <m:chr m:val="̂"/>
                            <m:ctrlPr>
                              <a:rPr lang="es-UY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s-UY" b="1" i="0" smtClean="0">
                                <a:latin typeface="Cambria Math" panose="02040503050406030204" pitchFamily="18" charset="0"/>
                              </a:rPr>
                              <m:t>𝐤</m:t>
                            </m:r>
                          </m:e>
                        </m:acc>
                      </m:oMath>
                    </m:oMathPara>
                  </a14:m>
                  <a:endParaRPr lang="es-UY" b="1" dirty="0"/>
                </a:p>
              </p:txBody>
            </p:sp>
          </mc:Choice>
          <mc:Fallback xmlns="">
            <p:sp>
              <p:nvSpPr>
                <p:cNvPr id="16" name="CuadroTexto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3250" y="3054741"/>
                  <a:ext cx="2279598" cy="43858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r="-3476" b="-1389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1" name="Grupo 20"/>
            <p:cNvGrpSpPr/>
            <p:nvPr/>
          </p:nvGrpSpPr>
          <p:grpSpPr>
            <a:xfrm>
              <a:off x="2574408" y="3274032"/>
              <a:ext cx="3018971" cy="1018831"/>
              <a:chOff x="5065486" y="3714242"/>
              <a:chExt cx="3018971" cy="1018831"/>
            </a:xfrm>
          </p:grpSpPr>
          <p:sp>
            <p:nvSpPr>
              <p:cNvPr id="22" name="Arco 21"/>
              <p:cNvSpPr/>
              <p:nvPr/>
            </p:nvSpPr>
            <p:spPr>
              <a:xfrm>
                <a:off x="5065486" y="3730171"/>
                <a:ext cx="928914" cy="1002902"/>
              </a:xfrm>
              <a:prstGeom prst="arc">
                <a:avLst>
                  <a:gd name="adj1" fmla="val 19302983"/>
                  <a:gd name="adj2" fmla="val 0"/>
                </a:avLst>
              </a:prstGeom>
              <a:ln>
                <a:solidFill>
                  <a:schemeClr val="tx1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UY"/>
              </a:p>
            </p:txBody>
          </p:sp>
          <p:grpSp>
            <p:nvGrpSpPr>
              <p:cNvPr id="23" name="Grupo 22"/>
              <p:cNvGrpSpPr/>
              <p:nvPr/>
            </p:nvGrpSpPr>
            <p:grpSpPr>
              <a:xfrm>
                <a:off x="5529943" y="3714242"/>
                <a:ext cx="2554514" cy="532055"/>
                <a:chOff x="5529943" y="3714242"/>
                <a:chExt cx="2554514" cy="532055"/>
              </a:xfrm>
            </p:grpSpPr>
            <p:cxnSp>
              <p:nvCxnSpPr>
                <p:cNvPr id="24" name="Conector recto de flecha 23"/>
                <p:cNvCxnSpPr/>
                <p:nvPr/>
              </p:nvCxnSpPr>
              <p:spPr>
                <a:xfrm>
                  <a:off x="5529943" y="4223657"/>
                  <a:ext cx="2554514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Conector recto de flecha 24"/>
                <p:cNvCxnSpPr/>
                <p:nvPr/>
              </p:nvCxnSpPr>
              <p:spPr>
                <a:xfrm flipV="1">
                  <a:off x="5529943" y="3714242"/>
                  <a:ext cx="733148" cy="493486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6" name="CuadroTexto 25"/>
                    <p:cNvSpPr txBox="1"/>
                    <p:nvPr/>
                  </p:nvSpPr>
                  <p:spPr>
                    <a:xfrm>
                      <a:off x="5994400" y="3876965"/>
                      <a:ext cx="374141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oMath>
                        </m:oMathPara>
                      </a14:m>
                      <a:endParaRPr lang="es-UY" dirty="0"/>
                    </a:p>
                  </p:txBody>
                </p:sp>
              </mc:Choice>
              <mc:Fallback xmlns="">
                <p:sp>
                  <p:nvSpPr>
                    <p:cNvPr id="26" name="CuadroTexto 25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994400" y="3876965"/>
                      <a:ext cx="374141" cy="369332"/>
                    </a:xfrm>
                    <a:prstGeom prst="rect">
                      <a:avLst/>
                    </a:prstGeom>
                    <a:blipFill rotWithShape="0">
                      <a:blip r:embed="rId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s-UY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CuadroTexto 26"/>
                <p:cNvSpPr txBox="1"/>
                <p:nvPr/>
              </p:nvSpPr>
              <p:spPr>
                <a:xfrm>
                  <a:off x="5501364" y="3744691"/>
                  <a:ext cx="35375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27" name="CuadroTexto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01364" y="3744691"/>
                  <a:ext cx="353751" cy="369332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CuadroTexto 27"/>
                <p:cNvSpPr txBox="1"/>
                <p:nvPr/>
              </p:nvSpPr>
              <p:spPr>
                <a:xfrm>
                  <a:off x="3369595" y="3010521"/>
                  <a:ext cx="370935" cy="41030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s-UY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acc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28" name="CuadroTexto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69595" y="3010521"/>
                  <a:ext cx="370935" cy="410305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uadroTexto 29"/>
              <p:cNvSpPr txBox="1"/>
              <p:nvPr/>
            </p:nvSpPr>
            <p:spPr>
              <a:xfrm>
                <a:off x="4889246" y="3349836"/>
                <a:ext cx="19557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𝑘</m:t>
                      </m:r>
                      <m:func>
                        <m:func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s-UY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))</m:t>
                          </m:r>
                        </m:e>
                      </m:func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30" name="CuadroTexto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9246" y="3349836"/>
                <a:ext cx="1955727" cy="369332"/>
              </a:xfrm>
              <a:prstGeom prst="rect">
                <a:avLst/>
              </a:prstGeom>
              <a:blipFill rotWithShape="0">
                <a:blip r:embed="rId12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uadroTexto 30"/>
              <p:cNvSpPr txBox="1"/>
              <p:nvPr/>
            </p:nvSpPr>
            <p:spPr>
              <a:xfrm>
                <a:off x="7030159" y="3129529"/>
                <a:ext cx="3203056" cy="7745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s-UY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d>
                                <m:d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</m:d>
                            </m:e>
                          </m:d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p>
                                    <m:sSupPr>
                                      <m:ctrlPr>
                                        <a:rPr lang="es-UY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s-UY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es-UY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sSub>
                                                <m:sSubPr>
                                                  <m:ctrlPr>
                                                    <a:rPr lang="es-UY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s-UY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𝜔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s-UY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𝑚𝑛</m:t>
                                                  </m:r>
                                                </m:sub>
                                              </m:sSub>
                                            </m:num>
                                            <m:den>
                                              <m:r>
                                                <a:rPr lang="es-UY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𝜔</m:t>
                                              </m:r>
                                            </m:den>
                                          </m:f>
                                        </m:e>
                                      </m:d>
                                    </m:e>
                                    <m:sup>
                                      <m:r>
                                        <a:rPr lang="es-UY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1/2</m:t>
                              </m:r>
                            </m:sup>
                          </m:sSup>
                        </m:e>
                      </m:func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31" name="CuadroTexto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0159" y="3129529"/>
                <a:ext cx="3203056" cy="774571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uadroTexto 31"/>
              <p:cNvSpPr txBox="1"/>
              <p:nvPr/>
            </p:nvSpPr>
            <p:spPr>
              <a:xfrm>
                <a:off x="7030159" y="4528462"/>
                <a:ext cx="2285369" cy="3915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/</m:t>
                      </m:r>
                      <m:func>
                        <m:func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s-UY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))</m:t>
                          </m:r>
                        </m:e>
                      </m:func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32" name="CuadroTexto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0159" y="4528462"/>
                <a:ext cx="2285369" cy="391582"/>
              </a:xfrm>
              <a:prstGeom prst="rect">
                <a:avLst/>
              </a:prstGeom>
              <a:blipFill rotWithShape="0">
                <a:blip r:embed="rId14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5026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0" grpId="0"/>
      <p:bldP spid="31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682171" y="595086"/>
            <a:ext cx="3419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dirty="0" smtClean="0"/>
              <a:t>Notemos que existe el modo (0,0):</a:t>
            </a:r>
            <a:endParaRPr lang="es-UY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uadroTexto 4"/>
              <p:cNvSpPr txBox="1"/>
              <p:nvPr/>
            </p:nvSpPr>
            <p:spPr>
              <a:xfrm>
                <a:off x="4252686" y="583608"/>
                <a:ext cx="1981376" cy="3808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00</m:t>
                          </m:r>
                        </m:sub>
                      </m:sSub>
                      <m:sSup>
                        <m:sSup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𝑘𝑧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5" name="Cuadro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2686" y="583608"/>
                <a:ext cx="1981376" cy="38081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uadroTexto 5"/>
          <p:cNvSpPr txBox="1"/>
          <p:nvPr/>
        </p:nvSpPr>
        <p:spPr>
          <a:xfrm>
            <a:off x="682171" y="1228468"/>
            <a:ext cx="3071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dirty="0" smtClean="0"/>
              <a:t>Es el único modo no dispersivo</a:t>
            </a:r>
            <a:endParaRPr lang="es-UY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uadroTexto 6"/>
              <p:cNvSpPr txBox="1"/>
              <p:nvPr/>
            </p:nvSpPr>
            <p:spPr>
              <a:xfrm>
                <a:off x="682170" y="1861850"/>
                <a:ext cx="9782629" cy="4614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UY" dirty="0" smtClean="0"/>
                  <a:t>Sea </a:t>
                </a:r>
                <a14:m>
                  <m:oMath xmlns:m="http://schemas.openxmlformats.org/officeDocument/2006/math">
                    <m:r>
                      <a:rPr lang="es-UY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s-UY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s-UY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s-UY" b="0" i="0" smtClean="0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{</m:t>
                        </m:r>
                        <m:sSub>
                          <m:sSubPr>
                            <m:ctrlPr>
                              <a:rPr lang="es-UY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s-UY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</m:func>
                    <m:r>
                      <a:rPr lang="es-UY" b="0" i="1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s-UY" dirty="0" smtClean="0"/>
                  <a:t> </a:t>
                </a:r>
                <a:r>
                  <a:rPr lang="es-UY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 Si </a:t>
                </a:r>
                <a14:m>
                  <m:oMath xmlns:m="http://schemas.openxmlformats.org/officeDocument/2006/math">
                    <m:r>
                      <a:rPr lang="es-UY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s-UY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s-UY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UY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s-UY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den>
                    </m:f>
                  </m:oMath>
                </a14:m>
                <a:r>
                  <a:rPr lang="es-UY" dirty="0" smtClean="0"/>
                  <a:t> la onda dentro de la guía es una onda plana no dispersiva</a:t>
                </a:r>
                <a:endParaRPr lang="es-UY" dirty="0"/>
              </a:p>
            </p:txBody>
          </p:sp>
        </mc:Choice>
        <mc:Fallback xmlns="">
          <p:sp>
            <p:nvSpPr>
              <p:cNvPr id="7" name="Cuadro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170" y="1861850"/>
                <a:ext cx="9782629" cy="461473"/>
              </a:xfrm>
              <a:prstGeom prst="rect">
                <a:avLst/>
              </a:prstGeom>
              <a:blipFill rotWithShape="0">
                <a:blip r:embed="rId3"/>
                <a:stretch>
                  <a:fillRect l="-561" t="-1316" b="-7895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upo 8"/>
          <p:cNvGrpSpPr/>
          <p:nvPr/>
        </p:nvGrpSpPr>
        <p:grpSpPr>
          <a:xfrm>
            <a:off x="979714" y="2587373"/>
            <a:ext cx="5828957" cy="3909974"/>
            <a:chOff x="979714" y="2587373"/>
            <a:chExt cx="5828957" cy="3909974"/>
          </a:xfrm>
        </p:grpSpPr>
        <p:pic>
          <p:nvPicPr>
            <p:cNvPr id="2" name="Imagen 1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24" t="7173" r="40115" b="4801"/>
            <a:stretch/>
          </p:blipFill>
          <p:spPr>
            <a:xfrm>
              <a:off x="979714" y="2741976"/>
              <a:ext cx="5624286" cy="3600768"/>
            </a:xfrm>
            <a:prstGeom prst="rect">
              <a:avLst/>
            </a:prstGeom>
          </p:spPr>
        </p:pic>
        <p:sp>
          <p:nvSpPr>
            <p:cNvPr id="3" name="CuadroTexto 2"/>
            <p:cNvSpPr txBox="1"/>
            <p:nvPr/>
          </p:nvSpPr>
          <p:spPr>
            <a:xfrm>
              <a:off x="2879556" y="2587373"/>
              <a:ext cx="18246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UY" dirty="0" smtClean="0"/>
                <a:t>Velocidad de fase</a:t>
              </a:r>
              <a:endParaRPr lang="es-UY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CuadroTexto 7"/>
                <p:cNvSpPr txBox="1"/>
                <p:nvPr/>
              </p:nvSpPr>
              <p:spPr>
                <a:xfrm>
                  <a:off x="6399328" y="6128015"/>
                  <a:ext cx="40934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8" name="CuadroTexto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99328" y="6128015"/>
                  <a:ext cx="409343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2" name="Grupo 11"/>
            <p:cNvGrpSpPr/>
            <p:nvPr/>
          </p:nvGrpSpPr>
          <p:grpSpPr>
            <a:xfrm>
              <a:off x="1468705" y="2741976"/>
              <a:ext cx="604076" cy="3755371"/>
              <a:chOff x="1468705" y="2741976"/>
              <a:chExt cx="604076" cy="3755371"/>
            </a:xfrm>
          </p:grpSpPr>
          <p:cxnSp>
            <p:nvCxnSpPr>
              <p:cNvPr id="10" name="Conector recto 9"/>
              <p:cNvCxnSpPr/>
              <p:nvPr/>
            </p:nvCxnSpPr>
            <p:spPr>
              <a:xfrm>
                <a:off x="1770743" y="2741976"/>
                <a:ext cx="0" cy="3386039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CuadroTexto 10"/>
                  <p:cNvSpPr txBox="1"/>
                  <p:nvPr/>
                </p:nvSpPr>
                <p:spPr>
                  <a:xfrm>
                    <a:off x="1468705" y="6128015"/>
                    <a:ext cx="60407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sub>
                          </m:sSub>
                        </m:oMath>
                      </m:oMathPara>
                    </a14:m>
                    <a:endParaRPr lang="es-UY" dirty="0"/>
                  </a:p>
                </p:txBody>
              </p:sp>
            </mc:Choice>
            <mc:Fallback xmlns="">
              <p:sp>
                <p:nvSpPr>
                  <p:cNvPr id="11" name="CuadroTexto 1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68705" y="6128015"/>
                    <a:ext cx="604076" cy="369332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s-UY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4123221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580572" y="420915"/>
            <a:ext cx="1997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dirty="0" smtClean="0">
                <a:solidFill>
                  <a:schemeClr val="accent1"/>
                </a:solidFill>
              </a:rPr>
              <a:t>Velocidad de grupo</a:t>
            </a:r>
            <a:endParaRPr lang="es-UY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uadroTexto 4"/>
              <p:cNvSpPr txBox="1"/>
              <p:nvPr/>
            </p:nvSpPr>
            <p:spPr>
              <a:xfrm>
                <a:off x="580572" y="1103086"/>
                <a:ext cx="2275110" cy="7688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𝜕𝜔</m:t>
                          </m:r>
                        </m:num>
                        <m:den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den>
                      </m:f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s-UY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UY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s-UY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𝜕𝜔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5" name="Cuadro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572" y="1103086"/>
                <a:ext cx="2275110" cy="76880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uadroTexto 5"/>
              <p:cNvSpPr txBox="1"/>
              <p:nvPr/>
            </p:nvSpPr>
            <p:spPr>
              <a:xfrm>
                <a:off x="3512457" y="1103086"/>
                <a:ext cx="3000630" cy="8612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num>
                        <m:den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𝜕𝜔</m:t>
                          </m:r>
                        </m:den>
                      </m:f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UY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s-UY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s-UY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s-UY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</m:num>
                                        <m:den>
                                          <m:r>
                                            <a:rPr lang="es-UY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𝑚𝑛</m:t>
                                  </m:r>
                                </m:sub>
                                <m:sup>
                                  <m: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</m:e>
                        <m:sup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f>
                        <m:f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num>
                        <m:den>
                          <m:sSup>
                            <m:sSup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6" name="Cuadro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2457" y="1103086"/>
                <a:ext cx="3000630" cy="86126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uadroTexto 7"/>
              <p:cNvSpPr txBox="1"/>
              <p:nvPr/>
            </p:nvSpPr>
            <p:spPr>
              <a:xfrm>
                <a:off x="271185" y="2902857"/>
                <a:ext cx="6482544" cy="7745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den>
                      </m:f>
                      <m:sSup>
                        <m:sSupPr>
                          <m:ctrlP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s-UY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s-UY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s-UY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</m:num>
                                        <m:den>
                                          <m:r>
                                            <a:rPr lang="es-UY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𝑚𝑛</m:t>
                                  </m:r>
                                </m:sub>
                                <m:sup>
                                  <m: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</m:e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1/2</m:t>
                          </m:r>
                        </m:sup>
                      </m:sSup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s-UY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s-UY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es-UY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s-UY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𝜔</m:t>
                                              </m:r>
                                            </m:e>
                                            <m:sub>
                                              <m:r>
                                                <a:rPr lang="es-UY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𝑚𝑛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r>
                                            <a:rPr lang="es-UY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1/2</m:t>
                          </m:r>
                        </m:sup>
                      </m:sSup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func>
                        <m:func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s-UY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  <m:d>
                                <m:d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8" name="Cuadro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185" y="2902857"/>
                <a:ext cx="6482544" cy="77457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upo 11"/>
          <p:cNvGrpSpPr/>
          <p:nvPr/>
        </p:nvGrpSpPr>
        <p:grpSpPr>
          <a:xfrm>
            <a:off x="7338682" y="1103086"/>
            <a:ext cx="3741078" cy="3686496"/>
            <a:chOff x="7338682" y="1103086"/>
            <a:chExt cx="3741078" cy="3686496"/>
          </a:xfrm>
        </p:grpSpPr>
        <p:grpSp>
          <p:nvGrpSpPr>
            <p:cNvPr id="3" name="Grupo 2"/>
            <p:cNvGrpSpPr/>
            <p:nvPr/>
          </p:nvGrpSpPr>
          <p:grpSpPr>
            <a:xfrm>
              <a:off x="7338682" y="1487486"/>
              <a:ext cx="3741078" cy="3302096"/>
              <a:chOff x="1982911" y="3457469"/>
              <a:chExt cx="3741078" cy="3302096"/>
            </a:xfrm>
          </p:grpSpPr>
          <p:pic>
            <p:nvPicPr>
              <p:cNvPr id="2" name="Imagen 1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813" t="5364" r="39250" b="6309"/>
              <a:stretch/>
            </p:blipFill>
            <p:spPr>
              <a:xfrm>
                <a:off x="1982911" y="3457469"/>
                <a:ext cx="3741078" cy="3105201"/>
              </a:xfrm>
              <a:prstGeom prst="rect">
                <a:avLst/>
              </a:prstGeom>
            </p:spPr>
          </p:pic>
          <p:grpSp>
            <p:nvGrpSpPr>
              <p:cNvPr id="7" name="Grupo 6"/>
              <p:cNvGrpSpPr/>
              <p:nvPr/>
            </p:nvGrpSpPr>
            <p:grpSpPr>
              <a:xfrm>
                <a:off x="2164522" y="3686631"/>
                <a:ext cx="604076" cy="3072934"/>
                <a:chOff x="1468705" y="2741976"/>
                <a:chExt cx="604076" cy="3755371"/>
              </a:xfrm>
            </p:grpSpPr>
            <p:cxnSp>
              <p:nvCxnSpPr>
                <p:cNvPr id="9" name="Conector recto 8"/>
                <p:cNvCxnSpPr/>
                <p:nvPr/>
              </p:nvCxnSpPr>
              <p:spPr>
                <a:xfrm>
                  <a:off x="1770743" y="2741976"/>
                  <a:ext cx="0" cy="338603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" name="CuadroTexto 9"/>
                    <p:cNvSpPr txBox="1"/>
                    <p:nvPr/>
                  </p:nvSpPr>
                  <p:spPr>
                    <a:xfrm>
                      <a:off x="1468705" y="6128015"/>
                      <a:ext cx="604076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sub>
                            </m:sSub>
                          </m:oMath>
                        </m:oMathPara>
                      </a14:m>
                      <a:endParaRPr lang="es-UY" dirty="0"/>
                    </a:p>
                  </p:txBody>
                </p:sp>
              </mc:Choice>
              <mc:Fallback xmlns="">
                <p:sp>
                  <p:nvSpPr>
                    <p:cNvPr id="10" name="CuadroTexto 9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468705" y="6128015"/>
                      <a:ext cx="604076" cy="369332"/>
                    </a:xfrm>
                    <a:prstGeom prst="rect">
                      <a:avLst/>
                    </a:prstGeom>
                    <a:blipFill rotWithShape="0">
                      <a:blip r:embed="rId6"/>
                      <a:stretch>
                        <a:fillRect b="-2000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s-UY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sp>
          <p:nvSpPr>
            <p:cNvPr id="11" name="CuadroTexto 10"/>
            <p:cNvSpPr txBox="1"/>
            <p:nvPr/>
          </p:nvSpPr>
          <p:spPr>
            <a:xfrm>
              <a:off x="8124369" y="1103086"/>
              <a:ext cx="19974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UY" dirty="0" smtClean="0"/>
                <a:t>Velocidad de grupo</a:t>
              </a:r>
              <a:endParaRPr lang="es-UY" dirty="0"/>
            </a:p>
          </p:txBody>
        </p:sp>
      </p:grpSp>
    </p:spTree>
    <p:extLst>
      <p:ext uri="{BB962C8B-B14F-4D97-AF65-F5344CB8AC3E}">
        <p14:creationId xmlns:p14="http://schemas.microsoft.com/office/powerpoint/2010/main" val="1247943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464457" y="508000"/>
            <a:ext cx="1359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dirty="0" smtClean="0">
                <a:solidFill>
                  <a:schemeClr val="accent1"/>
                </a:solidFill>
              </a:rPr>
              <a:t>Guía circular</a:t>
            </a:r>
            <a:endParaRPr lang="es-UY" dirty="0">
              <a:solidFill>
                <a:schemeClr val="accent1"/>
              </a:solidFill>
            </a:endParaRPr>
          </a:p>
        </p:txBody>
      </p:sp>
      <p:grpSp>
        <p:nvGrpSpPr>
          <p:cNvPr id="12" name="Grupo 11"/>
          <p:cNvGrpSpPr/>
          <p:nvPr/>
        </p:nvGrpSpPr>
        <p:grpSpPr>
          <a:xfrm>
            <a:off x="1349831" y="1465941"/>
            <a:ext cx="3645787" cy="1335315"/>
            <a:chOff x="1349831" y="1465941"/>
            <a:chExt cx="3645787" cy="1335315"/>
          </a:xfrm>
        </p:grpSpPr>
        <p:sp>
          <p:nvSpPr>
            <p:cNvPr id="5" name="Disco magnético 4"/>
            <p:cNvSpPr/>
            <p:nvPr/>
          </p:nvSpPr>
          <p:spPr>
            <a:xfrm rot="16200000">
              <a:off x="1807031" y="1008741"/>
              <a:ext cx="1335315" cy="2249716"/>
            </a:xfrm>
            <a:prstGeom prst="flowChartMagneticDisk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Y"/>
            </a:p>
          </p:txBody>
        </p:sp>
        <p:cxnSp>
          <p:nvCxnSpPr>
            <p:cNvPr id="7" name="Conector recto de flecha 6"/>
            <p:cNvCxnSpPr/>
            <p:nvPr/>
          </p:nvCxnSpPr>
          <p:spPr>
            <a:xfrm flipH="1" flipV="1">
              <a:off x="1698171" y="1465941"/>
              <a:ext cx="14515" cy="66765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CuadroTexto 7"/>
                <p:cNvSpPr txBox="1"/>
                <p:nvPr/>
              </p:nvSpPr>
              <p:spPr>
                <a:xfrm>
                  <a:off x="1408942" y="1648155"/>
                  <a:ext cx="3714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8" name="CuadroTexto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8942" y="1648155"/>
                  <a:ext cx="371448" cy="369332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" name="Conector recto de flecha 9"/>
            <p:cNvCxnSpPr/>
            <p:nvPr/>
          </p:nvCxnSpPr>
          <p:spPr>
            <a:xfrm>
              <a:off x="1712686" y="2133599"/>
              <a:ext cx="3106057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CuadroTexto 10"/>
                <p:cNvSpPr txBox="1"/>
                <p:nvPr/>
              </p:nvSpPr>
              <p:spPr>
                <a:xfrm>
                  <a:off x="4641867" y="2133599"/>
                  <a:ext cx="35375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11" name="CuadroTexto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41867" y="2133599"/>
                  <a:ext cx="353751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3" name="CuadroTexto 12"/>
          <p:cNvSpPr txBox="1"/>
          <p:nvPr/>
        </p:nvSpPr>
        <p:spPr>
          <a:xfrm>
            <a:off x="464457" y="2958049"/>
            <a:ext cx="7656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dirty="0" smtClean="0"/>
              <a:t>Resolviendo la ecuación de ondas mediante separación de variables obtenemos:</a:t>
            </a:r>
            <a:endParaRPr lang="es-UY" dirty="0"/>
          </a:p>
        </p:txBody>
      </p:sp>
      <p:grpSp>
        <p:nvGrpSpPr>
          <p:cNvPr id="2" name="Grupo 1"/>
          <p:cNvGrpSpPr/>
          <p:nvPr/>
        </p:nvGrpSpPr>
        <p:grpSpPr>
          <a:xfrm>
            <a:off x="4818743" y="447616"/>
            <a:ext cx="4861138" cy="648191"/>
            <a:chOff x="4818743" y="447616"/>
            <a:chExt cx="4861138" cy="648191"/>
          </a:xfrm>
        </p:grpSpPr>
        <p:sp>
          <p:nvSpPr>
            <p:cNvPr id="22" name="CuadroTexto 21"/>
            <p:cNvSpPr txBox="1"/>
            <p:nvPr/>
          </p:nvSpPr>
          <p:spPr>
            <a:xfrm>
              <a:off x="4818743" y="587046"/>
              <a:ext cx="27299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UY" dirty="0" smtClean="0"/>
                <a:t>Dentro de la guía tenemos:</a:t>
              </a:r>
              <a:endParaRPr lang="es-UY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CuadroTexto 22"/>
                <p:cNvSpPr txBox="1"/>
                <p:nvPr/>
              </p:nvSpPr>
              <p:spPr>
                <a:xfrm>
                  <a:off x="7548657" y="447616"/>
                  <a:ext cx="2131224" cy="64819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s-UY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UY" b="0" i="0" smtClean="0">
                                <a:latin typeface="Cambria Math" panose="02040503050406030204" pitchFamily="18" charset="0"/>
                              </a:rPr>
                              <m:t>𝛻</m:t>
                            </m:r>
                          </m:e>
                          <m:sup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s-UY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p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s-UY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UY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s-UY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s-UY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es-UY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f>
                          <m:fPr>
                            <m:ctrlPr>
                              <a:rPr lang="es-UY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</m:e>
                              <m:sup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p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num>
                          <m:den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sSup>
                              <m:sSupPr>
                                <m:ctrlP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23" name="CuadroTexto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48657" y="447616"/>
                  <a:ext cx="2131224" cy="648191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upo 2"/>
          <p:cNvGrpSpPr/>
          <p:nvPr/>
        </p:nvGrpSpPr>
        <p:grpSpPr>
          <a:xfrm>
            <a:off x="4818743" y="1423101"/>
            <a:ext cx="4736738" cy="542393"/>
            <a:chOff x="4818743" y="1423101"/>
            <a:chExt cx="4736738" cy="542393"/>
          </a:xfrm>
        </p:grpSpPr>
        <p:sp>
          <p:nvSpPr>
            <p:cNvPr id="24" name="CuadroTexto 23"/>
            <p:cNvSpPr txBox="1"/>
            <p:nvPr/>
          </p:nvSpPr>
          <p:spPr>
            <a:xfrm>
              <a:off x="4818743" y="1526752"/>
              <a:ext cx="26818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UY" dirty="0" smtClean="0"/>
                <a:t>Con condiciones de borde:</a:t>
              </a:r>
              <a:endParaRPr lang="es-UY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CuadroTexto 24"/>
                <p:cNvSpPr txBox="1"/>
                <p:nvPr/>
              </p:nvSpPr>
              <p:spPr>
                <a:xfrm>
                  <a:off x="7833728" y="1423101"/>
                  <a:ext cx="1721753" cy="5423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UY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"/>
                                <m:endChr m:val="|"/>
                                <m:ctrlPr>
                                  <a:rPr lang="es-UY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s-UY">
                                    <a:latin typeface="Cambria Math" panose="02040503050406030204" pitchFamily="18" charset="0"/>
                                  </a:rPr>
                                  <m:t>𝛻</m:t>
                                </m:r>
                                <m:sSup>
                                  <m:sSupPr>
                                    <m:ctrlPr>
                                      <a:rPr lang="es-UY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UY" i="1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p>
                                    <m:r>
                                      <a:rPr lang="es-UY" i="1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s-UY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s-UY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s-UY" b="1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𝐫</m:t>
                                    </m:r>
                                  </m:e>
                                </m:acc>
                              </m:e>
                            </m:d>
                          </m:e>
                          <m:sub>
                            <m:r>
                              <a:rPr lang="es-UY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s-UY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s-UY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r>
                          <a:rPr lang="es-UY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25" name="CuadroTexto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33728" y="1423101"/>
                  <a:ext cx="1721753" cy="542393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t="-160674" b="-228090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uadroTexto 8"/>
              <p:cNvSpPr txBox="1"/>
              <p:nvPr/>
            </p:nvSpPr>
            <p:spPr>
              <a:xfrm>
                <a:off x="566857" y="3649826"/>
                <a:ext cx="25141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m:rPr>
                          <m:sty m:val="p"/>
                        </m:rPr>
                        <a:rPr lang="es-UY" b="0" i="0" smtClean="0">
                          <a:latin typeface="Cambria Math" panose="02040503050406030204" pitchFamily="18" charset="0"/>
                        </a:rPr>
                        <m:t>Θ</m:t>
                      </m:r>
                      <m:d>
                        <m:d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m:rPr>
                          <m:sty m:val="p"/>
                        </m:rPr>
                        <a:rPr lang="es-UY" b="0" i="0" smtClean="0">
                          <a:latin typeface="Cambria Math" panose="02040503050406030204" pitchFamily="18" charset="0"/>
                        </a:rPr>
                        <m:t>Z</m:t>
                      </m:r>
                      <m:d>
                        <m:d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s-UY" b="0" i="0" smtClean="0">
                              <a:latin typeface="Cambria Math" panose="02040503050406030204" pitchFamily="18" charset="0"/>
                            </a:rPr>
                            <m:t>z</m:t>
                          </m:r>
                        </m:e>
                      </m:d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9" name="CuadroTex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857" y="3649826"/>
                <a:ext cx="2514150" cy="369332"/>
              </a:xfrm>
              <a:prstGeom prst="rect">
                <a:avLst/>
              </a:prstGeom>
              <a:blipFill rotWithShape="0">
                <a:blip r:embed="rId6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uadroTexto 25"/>
              <p:cNvSpPr txBox="1"/>
              <p:nvPr/>
            </p:nvSpPr>
            <p:spPr>
              <a:xfrm>
                <a:off x="3599547" y="3503639"/>
                <a:ext cx="5789021" cy="6481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f>
                        <m:fPr>
                          <m:ctrlP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f>
                        <m:f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num>
                        <m:den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f>
                        <m:f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𝑑𝑅</m:t>
                          </m:r>
                        </m:num>
                        <m:den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𝑑𝑟</m:t>
                          </m:r>
                        </m:den>
                      </m:f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s-UY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Θ</m:t>
                          </m:r>
                        </m:den>
                      </m:f>
                      <m:f>
                        <m:f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s-UY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Θ</m:t>
                          </m:r>
                        </m:num>
                        <m:den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p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𝑍</m:t>
                          </m:r>
                        </m:den>
                      </m:f>
                      <m:f>
                        <m:f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𝑍</m:t>
                          </m:r>
                        </m:num>
                        <m:den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num>
                        <m:den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26" name="CuadroTexto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9547" y="3503639"/>
                <a:ext cx="5789021" cy="64819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upo 14"/>
          <p:cNvGrpSpPr/>
          <p:nvPr/>
        </p:nvGrpSpPr>
        <p:grpSpPr>
          <a:xfrm>
            <a:off x="3875313" y="4120833"/>
            <a:ext cx="3690338" cy="663690"/>
            <a:chOff x="3875313" y="4120833"/>
            <a:chExt cx="3690338" cy="663690"/>
          </a:xfrm>
        </p:grpSpPr>
        <p:grpSp>
          <p:nvGrpSpPr>
            <p:cNvPr id="6" name="Grupo 5"/>
            <p:cNvGrpSpPr/>
            <p:nvPr/>
          </p:nvGrpSpPr>
          <p:grpSpPr>
            <a:xfrm>
              <a:off x="3875313" y="4120833"/>
              <a:ext cx="2757716" cy="631814"/>
              <a:chOff x="3875313" y="4120833"/>
              <a:chExt cx="2757716" cy="631814"/>
            </a:xfrm>
          </p:grpSpPr>
          <p:sp>
            <p:nvSpPr>
              <p:cNvPr id="27" name="Cerrar llave 26"/>
              <p:cNvSpPr/>
              <p:nvPr/>
            </p:nvSpPr>
            <p:spPr>
              <a:xfrm rot="5400000">
                <a:off x="5154619" y="2841527"/>
                <a:ext cx="199104" cy="2757716"/>
              </a:xfrm>
              <a:prstGeom prst="rightBrac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UY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CuadroTexto 28"/>
                  <p:cNvSpPr txBox="1"/>
                  <p:nvPr/>
                </p:nvSpPr>
                <p:spPr>
                  <a:xfrm>
                    <a:off x="4835963" y="4383315"/>
                    <a:ext cx="89313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=−</m:t>
                          </m:r>
                          <m:sSubSup>
                            <m:sSubSup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  <m:sup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oMath>
                      </m:oMathPara>
                    </a14:m>
                    <a:endParaRPr lang="es-UY" dirty="0"/>
                  </a:p>
                </p:txBody>
              </p:sp>
            </mc:Choice>
            <mc:Fallback xmlns="">
              <p:sp>
                <p:nvSpPr>
                  <p:cNvPr id="29" name="CuadroTexto 2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35963" y="4383315"/>
                    <a:ext cx="893130" cy="369332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s-UY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4" name="Grupo 13"/>
            <p:cNvGrpSpPr/>
            <p:nvPr/>
          </p:nvGrpSpPr>
          <p:grpSpPr>
            <a:xfrm>
              <a:off x="6672521" y="4136332"/>
              <a:ext cx="893130" cy="648191"/>
              <a:chOff x="6672521" y="4136332"/>
              <a:chExt cx="893130" cy="648191"/>
            </a:xfrm>
          </p:grpSpPr>
          <p:sp>
            <p:nvSpPr>
              <p:cNvPr id="28" name="Cerrar llave 27"/>
              <p:cNvSpPr/>
              <p:nvPr/>
            </p:nvSpPr>
            <p:spPr>
              <a:xfrm rot="5400000">
                <a:off x="7029701" y="3849006"/>
                <a:ext cx="183604" cy="758256"/>
              </a:xfrm>
              <a:prstGeom prst="rightBrac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UY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" name="CuadroTexto 29"/>
                  <p:cNvSpPr txBox="1"/>
                  <p:nvPr/>
                </p:nvSpPr>
                <p:spPr>
                  <a:xfrm>
                    <a:off x="6672521" y="4415191"/>
                    <a:ext cx="89313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=−</m:t>
                          </m:r>
                          <m:sSubSup>
                            <m:sSubSup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  <m:sup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oMath>
                      </m:oMathPara>
                    </a14:m>
                    <a:endParaRPr lang="es-UY" dirty="0"/>
                  </a:p>
                </p:txBody>
              </p:sp>
            </mc:Choice>
            <mc:Fallback xmlns="">
              <p:sp>
                <p:nvSpPr>
                  <p:cNvPr id="30" name="CuadroTexto 2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72521" y="4415191"/>
                    <a:ext cx="893130" cy="369332"/>
                  </a:xfrm>
                  <a:prstGeom prst="rect">
                    <a:avLst/>
                  </a:prstGeom>
                  <a:blipFill rotWithShape="0"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s-UY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uadroTexto 30"/>
              <p:cNvSpPr txBox="1"/>
              <p:nvPr/>
            </p:nvSpPr>
            <p:spPr>
              <a:xfrm>
                <a:off x="682171" y="4905829"/>
                <a:ext cx="155023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31" name="CuadroTexto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171" y="4905829"/>
                <a:ext cx="1550233" cy="36933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uadroTexto 31"/>
              <p:cNvSpPr txBox="1"/>
              <p:nvPr/>
            </p:nvSpPr>
            <p:spPr>
              <a:xfrm>
                <a:off x="682171" y="5408098"/>
                <a:ext cx="9498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𝑐𝑘</m:t>
                      </m:r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32" name="CuadroTexto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171" y="5408098"/>
                <a:ext cx="949875" cy="36933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upo 15"/>
          <p:cNvGrpSpPr/>
          <p:nvPr/>
        </p:nvGrpSpPr>
        <p:grpSpPr>
          <a:xfrm>
            <a:off x="3858094" y="5086038"/>
            <a:ext cx="1610091" cy="979062"/>
            <a:chOff x="3858094" y="5086038"/>
            <a:chExt cx="1610091" cy="97906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CuadroTexto 32"/>
                <p:cNvSpPr txBox="1"/>
                <p:nvPr/>
              </p:nvSpPr>
              <p:spPr>
                <a:xfrm>
                  <a:off x="3858094" y="5086038"/>
                  <a:ext cx="1347805" cy="37824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  <m:d>
                          <m:dPr>
                            <m:ctrlPr>
                              <a:rPr lang="es-UY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s-UY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33" name="CuadroTexto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58094" y="5086038"/>
                  <a:ext cx="1347805" cy="378245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CuadroTexto 33"/>
                <p:cNvSpPr txBox="1"/>
                <p:nvPr/>
              </p:nvSpPr>
              <p:spPr>
                <a:xfrm>
                  <a:off x="3875313" y="5686855"/>
                  <a:ext cx="1592872" cy="37824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  <m:d>
                          <m:dPr>
                            <m:ctrlPr>
                              <a:rPr lang="es-UY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s-UY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sSub>
                              <m:sSubPr>
                                <m:ctrlP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sub>
                            </m:sSub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p>
                        </m:sSup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34" name="CuadroTexto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75313" y="5686855"/>
                  <a:ext cx="1592872" cy="378245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664889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9" grpId="0"/>
      <p:bldP spid="26" grpId="0"/>
      <p:bldP spid="31" grpId="0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ángulo 3"/>
              <p:cNvSpPr/>
              <p:nvPr/>
            </p:nvSpPr>
            <p:spPr>
              <a:xfrm>
                <a:off x="827676" y="477819"/>
                <a:ext cx="4266040" cy="6481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UY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f>
                        <m:fPr>
                          <m:ctrlP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num>
                        <m:den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s-UY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num>
                        <m:den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f>
                        <m:fPr>
                          <m:ctrlP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𝑑𝑅</m:t>
                          </m:r>
                        </m:num>
                        <m:den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𝑑𝑟</m:t>
                          </m:r>
                        </m:den>
                      </m:f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sub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sSup>
                        <m:sSup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s-UY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Θ</m:t>
                          </m:r>
                        </m:den>
                      </m:f>
                      <m:f>
                        <m:fPr>
                          <m:ctrlP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s-UY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Θ</m:t>
                          </m:r>
                        </m:num>
                        <m:den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p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4" name="Rectángu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676" y="477819"/>
                <a:ext cx="4266040" cy="64819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CuadroTexto 4"/>
              <p:cNvSpPr txBox="1"/>
              <p:nvPr/>
            </p:nvSpPr>
            <p:spPr>
              <a:xfrm>
                <a:off x="5843536" y="617248"/>
                <a:ext cx="27177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m:rPr>
                          <m:sty m:val="p"/>
                        </m:rPr>
                        <a:rPr lang="es-UY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Θ</m:t>
                      </m:r>
                      <m:d>
                        <m:d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func>
                        <m:func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s-UY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s-UY" dirty="0"/>
              </a:p>
            </p:txBody>
          </p:sp>
        </mc:Choice>
        <mc:Fallback>
          <p:sp>
            <p:nvSpPr>
              <p:cNvPr id="5" name="Cuadro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3536" y="617248"/>
                <a:ext cx="2717731" cy="369332"/>
              </a:xfrm>
              <a:prstGeom prst="rect">
                <a:avLst/>
              </a:prstGeom>
              <a:blipFill rotWithShape="0">
                <a:blip r:embed="rId3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ángulo 5"/>
              <p:cNvSpPr/>
              <p:nvPr/>
            </p:nvSpPr>
            <p:spPr>
              <a:xfrm>
                <a:off x="406936" y="2294176"/>
                <a:ext cx="3584507" cy="7203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UY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num>
                        <m:den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s-UY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f>
                        <m:fPr>
                          <m:ctrlP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𝑑𝑅</m:t>
                          </m:r>
                        </m:num>
                        <m:den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𝑑𝑟</m:t>
                          </m:r>
                        </m:den>
                      </m:f>
                      <m:r>
                        <a:rPr lang="es-UY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sub>
                            <m:sup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s-UY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s-UY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𝑚</m:t>
                                      </m:r>
                                    </m:num>
                                    <m:den>
                                      <m:r>
                                        <a:rPr lang="es-UY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s-UY" dirty="0"/>
              </a:p>
            </p:txBody>
          </p:sp>
        </mc:Choice>
        <mc:Fallback>
          <p:sp>
            <p:nvSpPr>
              <p:cNvPr id="6" name="Rectángu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936" y="2294176"/>
                <a:ext cx="3584507" cy="72032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CuadroTexto 6"/>
              <p:cNvSpPr txBox="1"/>
              <p:nvPr/>
            </p:nvSpPr>
            <p:spPr>
              <a:xfrm>
                <a:off x="4332034" y="2452675"/>
                <a:ext cx="20451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s-UY" dirty="0"/>
              </a:p>
            </p:txBody>
          </p:sp>
        </mc:Choice>
        <mc:Fallback>
          <p:sp>
            <p:nvSpPr>
              <p:cNvPr id="7" name="Cuadro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2034" y="2452675"/>
                <a:ext cx="2045175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uadroTexto 7"/>
              <p:cNvSpPr txBox="1"/>
              <p:nvPr/>
            </p:nvSpPr>
            <p:spPr>
              <a:xfrm>
                <a:off x="2985029" y="3670895"/>
                <a:ext cx="4217373" cy="3808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sSup>
                        <m:sSup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sSub>
                        <m:sSub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d>
                        <m:d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func>
                        <m:func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s-UY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sSup>
                        <m:sSup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8" name="Cuadro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5029" y="3670895"/>
                <a:ext cx="4217373" cy="380810"/>
              </a:xfrm>
              <a:prstGeom prst="rect">
                <a:avLst/>
              </a:prstGeom>
              <a:blipFill rotWithShape="0">
                <a:blip r:embed="rId6"/>
                <a:stretch>
                  <a:fillRect b="-12698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uadroTexto 8"/>
          <p:cNvSpPr txBox="1"/>
          <p:nvPr/>
        </p:nvSpPr>
        <p:spPr>
          <a:xfrm>
            <a:off x="827676" y="4857997"/>
            <a:ext cx="2021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dirty="0" smtClean="0"/>
              <a:t>Condición de borde</a:t>
            </a:r>
            <a:endParaRPr lang="es-UY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uadroTexto 9"/>
              <p:cNvSpPr txBox="1"/>
              <p:nvPr/>
            </p:nvSpPr>
            <p:spPr>
              <a:xfrm>
                <a:off x="2849448" y="4712278"/>
                <a:ext cx="2264466" cy="7461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s-UY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UY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s-UY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  <m:f>
                                <m:f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s-UY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UY" b="0" i="1" smtClean="0">
                                          <a:latin typeface="Cambria Math" panose="02040503050406030204" pitchFamily="18" charset="0"/>
                                        </a:rPr>
                                        <m:t>𝐽</m:t>
                                      </m:r>
                                    </m:e>
                                    <m:sub>
                                      <m:r>
                                        <a:rPr lang="es-UY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s-UY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s-UY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UY" b="0" i="1" smtClean="0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es-UY" b="0" i="1" smtClean="0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sub>
                                      </m:sSub>
                                      <m:r>
                                        <a:rPr lang="es-UY" b="0" i="1" smtClean="0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s-UY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UY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s-UY" b="0" i="1" smtClean="0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sub>
                                  </m:sSub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10" name="Cuadro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9448" y="4712278"/>
                <a:ext cx="2264466" cy="746166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uadroTexto 10"/>
              <p:cNvSpPr txBox="1"/>
              <p:nvPr/>
            </p:nvSpPr>
            <p:spPr>
              <a:xfrm>
                <a:off x="5618732" y="4857997"/>
                <a:ext cx="15169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e>
                        <m:sub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𝑚𝑛</m:t>
                          </m:r>
                        </m:sub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11" name="Cuadro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8732" y="4857997"/>
                <a:ext cx="1516954" cy="369332"/>
              </a:xfrm>
              <a:prstGeom prst="rect">
                <a:avLst/>
              </a:prstGeom>
              <a:blipFill rotWithShape="0">
                <a:blip r:embed="rId8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CuadroTexto 11"/>
              <p:cNvSpPr txBox="1"/>
              <p:nvPr/>
            </p:nvSpPr>
            <p:spPr>
              <a:xfrm>
                <a:off x="7640504" y="4900695"/>
                <a:ext cx="34377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s-UY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b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𝑚𝑛</m:t>
                        </m:r>
                      </m:sub>
                      <m:sup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s-UY" dirty="0" smtClean="0"/>
                  <a:t> representa los Extremos </a:t>
                </a:r>
                <a:r>
                  <a:rPr lang="es-UY" dirty="0" smtClean="0"/>
                  <a:t>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UY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endParaRPr lang="es-UY" dirty="0"/>
              </a:p>
            </p:txBody>
          </p:sp>
        </mc:Choice>
        <mc:Fallback>
          <p:sp>
            <p:nvSpPr>
              <p:cNvPr id="12" name="Cuadro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0504" y="4900695"/>
                <a:ext cx="3437736" cy="369332"/>
              </a:xfrm>
              <a:prstGeom prst="rect">
                <a:avLst/>
              </a:prstGeom>
              <a:blipFill rotWithShape="0">
                <a:blip r:embed="rId9"/>
                <a:stretch>
                  <a:fillRect l="-532" t="-9836" b="-24590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CuadroTexto 12"/>
              <p:cNvSpPr txBox="1"/>
              <p:nvPr/>
            </p:nvSpPr>
            <p:spPr>
              <a:xfrm>
                <a:off x="5625989" y="5458444"/>
                <a:ext cx="1383071" cy="6287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e>
                            <m:sub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𝑚𝑛</m:t>
                              </m:r>
                            </m:sub>
                            <m:sup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num>
                        <m:den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s-UY" dirty="0"/>
              </a:p>
            </p:txBody>
          </p:sp>
        </mc:Choice>
        <mc:Fallback>
          <p:sp>
            <p:nvSpPr>
              <p:cNvPr id="13" name="CuadroTex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5989" y="5458444"/>
                <a:ext cx="1383071" cy="62876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CuadroTexto 1"/>
              <p:cNvSpPr txBox="1"/>
              <p:nvPr/>
            </p:nvSpPr>
            <p:spPr>
              <a:xfrm>
                <a:off x="391885" y="1514168"/>
                <a:ext cx="20031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UY" dirty="0" smtClean="0"/>
                  <a:t>Ecuación para </a:t>
                </a:r>
                <a14:m>
                  <m:oMath xmlns:m="http://schemas.openxmlformats.org/officeDocument/2006/math">
                    <m:r>
                      <a:rPr lang="es-UY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s-UY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s-UY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s-UY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s-UY" dirty="0"/>
              </a:p>
            </p:txBody>
          </p:sp>
        </mc:Choice>
        <mc:Fallback>
          <p:sp>
            <p:nvSpPr>
              <p:cNvPr id="2" name="CuadroTex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885" y="1514168"/>
                <a:ext cx="2003177" cy="369332"/>
              </a:xfrm>
              <a:prstGeom prst="rect">
                <a:avLst/>
              </a:prstGeom>
              <a:blipFill rotWithShape="0">
                <a:blip r:embed="rId11"/>
                <a:stretch>
                  <a:fillRect l="-2432" t="-8197" b="-24590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uadroTexto 2"/>
          <p:cNvSpPr txBox="1"/>
          <p:nvPr/>
        </p:nvSpPr>
        <p:spPr>
          <a:xfrm>
            <a:off x="6717800" y="2413528"/>
            <a:ext cx="3567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dirty="0" smtClean="0"/>
              <a:t>La guía es entera en la parte circular</a:t>
            </a:r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3450492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uadroTexto 9"/>
              <p:cNvSpPr txBox="1"/>
              <p:nvPr/>
            </p:nvSpPr>
            <p:spPr>
              <a:xfrm>
                <a:off x="2565208" y="678422"/>
                <a:ext cx="17102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𝑚𝑛</m:t>
                          </m:r>
                        </m:sub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s-UY" dirty="0"/>
              </a:p>
            </p:txBody>
          </p:sp>
        </mc:Choice>
        <mc:Fallback>
          <p:sp>
            <p:nvSpPr>
              <p:cNvPr id="10" name="Cuadro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5208" y="678422"/>
                <a:ext cx="1710212" cy="36933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uadroTexto 10"/>
              <p:cNvSpPr txBox="1"/>
              <p:nvPr/>
            </p:nvSpPr>
            <p:spPr>
              <a:xfrm>
                <a:off x="567307" y="548707"/>
                <a:ext cx="1292469" cy="6287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𝑚𝑛</m:t>
                          </m:r>
                        </m:sub>
                      </m:sSub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  <m:sub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𝑚𝑛</m:t>
                              </m:r>
                            </m:sub>
                            <m:sup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num>
                        <m:den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11" name="Cuadro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307" y="548707"/>
                <a:ext cx="1292469" cy="62876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uadroTexto 11"/>
              <p:cNvSpPr txBox="1"/>
              <p:nvPr/>
            </p:nvSpPr>
            <p:spPr>
              <a:xfrm>
                <a:off x="567307" y="1338187"/>
                <a:ext cx="14934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𝑚𝑛</m:t>
                          </m:r>
                        </m:sub>
                      </m:sSub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𝑐</m:t>
                      </m:r>
                      <m:sSub>
                        <m:sSub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𝑚𝑛</m:t>
                          </m:r>
                        </m:sub>
                      </m:sSub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12" name="Cuadro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307" y="1338187"/>
                <a:ext cx="1493422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ángulo 13"/>
              <p:cNvSpPr/>
              <p:nvPr/>
            </p:nvSpPr>
            <p:spPr>
              <a:xfrm>
                <a:off x="4100788" y="2936739"/>
                <a:ext cx="2917658" cy="7745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UY" i="1"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s-UY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s-UY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s-UY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s-UY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es-UY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s-UY" i="1">
                                                  <a:latin typeface="Cambria Math" panose="02040503050406030204" pitchFamily="18" charset="0"/>
                                                </a:rPr>
                                                <m:t>𝜔</m:t>
                                              </m:r>
                                            </m:e>
                                            <m:sub>
                                              <m:r>
                                                <a:rPr lang="es-UY" i="1">
                                                  <a:latin typeface="Cambria Math" panose="02040503050406030204" pitchFamily="18" charset="0"/>
                                                </a:rPr>
                                                <m:t>𝑚𝑛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r>
                                            <a:rPr lang="es-UY" i="1">
                                              <a:latin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s-UY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−1/2</m:t>
                          </m:r>
                        </m:sup>
                      </m:sSup>
                    </m:oMath>
                  </m:oMathPara>
                </a14:m>
                <a:endParaRPr lang="es-UY" dirty="0"/>
              </a:p>
            </p:txBody>
          </p:sp>
        </mc:Choice>
        <mc:Fallback>
          <p:sp>
            <p:nvSpPr>
              <p:cNvPr id="14" name="Rectángulo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0788" y="2936739"/>
                <a:ext cx="2917658" cy="77457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CuadroTexto 14"/>
          <p:cNvSpPr txBox="1"/>
          <p:nvPr/>
        </p:nvSpPr>
        <p:spPr>
          <a:xfrm>
            <a:off x="425043" y="4472366"/>
            <a:ext cx="6556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dirty="0" smtClean="0"/>
              <a:t>Para el modo (0,0) la onda dentro de la guía es plana y no dispersiva</a:t>
            </a:r>
            <a:endParaRPr lang="es-UY" dirty="0"/>
          </a:p>
        </p:txBody>
      </p:sp>
      <p:sp>
        <p:nvSpPr>
          <p:cNvPr id="16" name="CuadroTexto 15"/>
          <p:cNvSpPr txBox="1"/>
          <p:nvPr/>
        </p:nvSpPr>
        <p:spPr>
          <a:xfrm>
            <a:off x="458642" y="5182585"/>
            <a:ext cx="4710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dirty="0" smtClean="0"/>
              <a:t>El modo con menor frecuencia de corte es el 1,1</a:t>
            </a:r>
            <a:endParaRPr lang="es-UY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uadroTexto 16"/>
              <p:cNvSpPr txBox="1"/>
              <p:nvPr/>
            </p:nvSpPr>
            <p:spPr>
              <a:xfrm>
                <a:off x="5439823" y="5083936"/>
                <a:ext cx="2371803" cy="5666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𝜋</m:t>
                      </m:r>
                      <m:sSub>
                        <m:sSub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=1,84</m:t>
                      </m:r>
                      <m:f>
                        <m:f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17" name="CuadroTexto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9823" y="5083936"/>
                <a:ext cx="2371803" cy="56663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uadroTexto 17"/>
              <p:cNvSpPr txBox="1"/>
              <p:nvPr/>
            </p:nvSpPr>
            <p:spPr>
              <a:xfrm>
                <a:off x="8461828" y="5182585"/>
                <a:ext cx="21047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UY" dirty="0" smtClean="0"/>
                  <a:t>En aire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UY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</m:sSub>
                    <m:r>
                      <a:rPr lang="es-UY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≅100/</m:t>
                    </m:r>
                    <m:r>
                      <a:rPr lang="es-UY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</m:oMath>
                </a14:m>
                <a:endParaRPr lang="es-UY" dirty="0"/>
              </a:p>
            </p:txBody>
          </p:sp>
        </mc:Choice>
        <mc:Fallback xmlns="">
          <p:sp>
            <p:nvSpPr>
              <p:cNvPr id="18" name="CuadroTexto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1828" y="5182585"/>
                <a:ext cx="2104743" cy="369332"/>
              </a:xfrm>
              <a:prstGeom prst="rect">
                <a:avLst/>
              </a:prstGeom>
              <a:blipFill rotWithShape="0">
                <a:blip r:embed="rId8"/>
                <a:stretch>
                  <a:fillRect l="-2319" t="-8197" b="-24590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CuadroTexto 19"/>
              <p:cNvSpPr txBox="1"/>
              <p:nvPr/>
            </p:nvSpPr>
            <p:spPr>
              <a:xfrm>
                <a:off x="446188" y="3058850"/>
                <a:ext cx="3244478" cy="6170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num>
                        <m:den>
                          <m:sSub>
                            <m:sSub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den>
                      </m:f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𝑐</m:t>
                      </m:r>
                      <m:f>
                        <m:f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num>
                        <m:den>
                          <m:sSup>
                            <m:sSup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s-UY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UY" b="0" i="1" smtClean="0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p>
                                      <m:r>
                                        <a:rPr lang="es-UY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s-UY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s-UY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s-UY" b="0" i="1" smtClean="0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s-UY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s-UY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e>
                                            <m:sub>
                                              <m:r>
                                                <a:rPr lang="es-UY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𝑚𝑛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s-UY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1/2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s-UY" dirty="0"/>
              </a:p>
            </p:txBody>
          </p:sp>
        </mc:Choice>
        <mc:Fallback>
          <p:sp>
            <p:nvSpPr>
              <p:cNvPr id="20" name="CuadroTexto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188" y="3058850"/>
                <a:ext cx="3244478" cy="617028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CuadroTexto 20"/>
              <p:cNvSpPr txBox="1"/>
              <p:nvPr/>
            </p:nvSpPr>
            <p:spPr>
              <a:xfrm>
                <a:off x="2618208" y="1327863"/>
                <a:ext cx="2434321" cy="3796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p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𝑚𝑛</m:t>
                                  </m:r>
                                </m:sub>
                                <m:sup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</m:e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1/2</m:t>
                          </m:r>
                        </m:sup>
                      </m:sSup>
                    </m:oMath>
                  </m:oMathPara>
                </a14:m>
                <a:endParaRPr lang="es-UY" dirty="0"/>
              </a:p>
            </p:txBody>
          </p:sp>
        </mc:Choice>
        <mc:Fallback>
          <p:sp>
            <p:nvSpPr>
              <p:cNvPr id="21" name="CuadroTexto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8208" y="1327863"/>
                <a:ext cx="2434321" cy="379656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CuadroTexto 1"/>
              <p:cNvSpPr txBox="1"/>
              <p:nvPr/>
            </p:nvSpPr>
            <p:spPr>
              <a:xfrm>
                <a:off x="5052529" y="1208873"/>
                <a:ext cx="2665986" cy="6127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sSup>
                        <m:sSup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𝑚𝑛</m:t>
                                  </m:r>
                                </m:sub>
                                <m:sup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</m:e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1/2</m:t>
                          </m:r>
                        </m:sup>
                      </m:sSup>
                    </m:oMath>
                  </m:oMathPara>
                </a14:m>
                <a:endParaRPr lang="es-UY" dirty="0"/>
              </a:p>
            </p:txBody>
          </p:sp>
        </mc:Choice>
        <mc:Fallback>
          <p:sp>
            <p:nvSpPr>
              <p:cNvPr id="2" name="CuadroTex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2529" y="1208873"/>
                <a:ext cx="2665986" cy="612796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uadroTexto 2"/>
              <p:cNvSpPr txBox="1"/>
              <p:nvPr/>
            </p:nvSpPr>
            <p:spPr>
              <a:xfrm>
                <a:off x="2846589" y="1903709"/>
                <a:ext cx="844077" cy="5667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num>
                        <m:den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</m:oMath>
                  </m:oMathPara>
                </a14:m>
                <a:endParaRPr lang="es-UY" dirty="0"/>
              </a:p>
            </p:txBody>
          </p:sp>
        </mc:Choice>
        <mc:Fallback>
          <p:sp>
            <p:nvSpPr>
              <p:cNvPr id="3" name="Cuadro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6589" y="1903709"/>
                <a:ext cx="844077" cy="566758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005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5" grpId="0"/>
      <p:bldP spid="16" grpId="0"/>
      <p:bldP spid="17" grpId="0"/>
      <p:bldP spid="18" grpId="0"/>
      <p:bldP spid="20" grpId="0"/>
      <p:bldP spid="21" grpId="0"/>
      <p:bldP spid="2" grpId="0"/>
      <p:bldP spid="3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261</Words>
  <Application>Microsoft Office PowerPoint</Application>
  <PresentationFormat>Panorámica</PresentationFormat>
  <Paragraphs>111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Cambria Math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Nicolas Benech</dc:creator>
  <cp:lastModifiedBy>Nicolas Benech</cp:lastModifiedBy>
  <cp:revision>12</cp:revision>
  <dcterms:created xsi:type="dcterms:W3CDTF">2020-06-15T12:00:24Z</dcterms:created>
  <dcterms:modified xsi:type="dcterms:W3CDTF">2020-06-17T12:44:28Z</dcterms:modified>
</cp:coreProperties>
</file>