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  <p:sldId id="265" r:id="rId8"/>
    <p:sldId id="268" r:id="rId9"/>
    <p:sldId id="262" r:id="rId10"/>
    <p:sldId id="266" r:id="rId11"/>
    <p:sldId id="267" r:id="rId12"/>
    <p:sldId id="269" r:id="rId13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5A1918-9E61-472C-9F50-BD2C4FC0F416}" v="86" dt="2021-05-27T12:35:13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0F5A1918-9E61-472C-9F50-BD2C4FC0F416}"/>
    <pc:docChg chg="modSld">
      <pc:chgData name="Nicolas Benech" userId="0051dd42c30e75a5" providerId="LiveId" clId="{0F5A1918-9E61-472C-9F50-BD2C4FC0F416}" dt="2021-05-27T12:35:13.261" v="93" actId="20577"/>
      <pc:docMkLst>
        <pc:docMk/>
      </pc:docMkLst>
      <pc:sldChg chg="modSp mod">
        <pc:chgData name="Nicolas Benech" userId="0051dd42c30e75a5" providerId="LiveId" clId="{0F5A1918-9E61-472C-9F50-BD2C4FC0F416}" dt="2021-05-26T10:26:35.470" v="76" actId="6549"/>
        <pc:sldMkLst>
          <pc:docMk/>
          <pc:sldMk cId="3133461291" sldId="256"/>
        </pc:sldMkLst>
        <pc:spChg chg="mod">
          <ac:chgData name="Nicolas Benech" userId="0051dd42c30e75a5" providerId="LiveId" clId="{0F5A1918-9E61-472C-9F50-BD2C4FC0F416}" dt="2021-05-26T10:26:35.470" v="76" actId="6549"/>
          <ac:spMkLst>
            <pc:docMk/>
            <pc:sldMk cId="3133461291" sldId="256"/>
            <ac:spMk id="4" creationId="{00000000-0000-0000-0000-000000000000}"/>
          </ac:spMkLst>
        </pc:spChg>
        <pc:spChg chg="mod">
          <ac:chgData name="Nicolas Benech" userId="0051dd42c30e75a5" providerId="LiveId" clId="{0F5A1918-9E61-472C-9F50-BD2C4FC0F416}" dt="2021-05-26T10:21:25.665" v="61"/>
          <ac:spMkLst>
            <pc:docMk/>
            <pc:sldMk cId="3133461291" sldId="256"/>
            <ac:spMk id="5" creationId="{00000000-0000-0000-0000-000000000000}"/>
          </ac:spMkLst>
        </pc:spChg>
      </pc:sldChg>
      <pc:sldChg chg="modSp">
        <pc:chgData name="Nicolas Benech" userId="0051dd42c30e75a5" providerId="LiveId" clId="{0F5A1918-9E61-472C-9F50-BD2C4FC0F416}" dt="2021-05-26T10:08:10.238" v="43" actId="20577"/>
        <pc:sldMkLst>
          <pc:docMk/>
          <pc:sldMk cId="3592509588" sldId="262"/>
        </pc:sldMkLst>
        <pc:spChg chg="mod">
          <ac:chgData name="Nicolas Benech" userId="0051dd42c30e75a5" providerId="LiveId" clId="{0F5A1918-9E61-472C-9F50-BD2C4FC0F416}" dt="2021-05-26T10:08:10.238" v="43" actId="20577"/>
          <ac:spMkLst>
            <pc:docMk/>
            <pc:sldMk cId="3592509588" sldId="262"/>
            <ac:spMk id="2" creationId="{00000000-0000-0000-0000-000000000000}"/>
          </ac:spMkLst>
        </pc:spChg>
        <pc:spChg chg="mod">
          <ac:chgData name="Nicolas Benech" userId="0051dd42c30e75a5" providerId="LiveId" clId="{0F5A1918-9E61-472C-9F50-BD2C4FC0F416}" dt="2021-05-26T10:07:37.765" v="32" actId="20577"/>
          <ac:spMkLst>
            <pc:docMk/>
            <pc:sldMk cId="3592509588" sldId="262"/>
            <ac:spMk id="11" creationId="{00000000-0000-0000-0000-000000000000}"/>
          </ac:spMkLst>
        </pc:spChg>
      </pc:sldChg>
      <pc:sldChg chg="modSp mod">
        <pc:chgData name="Nicolas Benech" userId="0051dd42c30e75a5" providerId="LiveId" clId="{0F5A1918-9E61-472C-9F50-BD2C4FC0F416}" dt="2021-05-27T12:35:13.261" v="93" actId="20577"/>
        <pc:sldMkLst>
          <pc:docMk/>
          <pc:sldMk cId="2877716043" sldId="266"/>
        </pc:sldMkLst>
        <pc:spChg chg="mod">
          <ac:chgData name="Nicolas Benech" userId="0051dd42c30e75a5" providerId="LiveId" clId="{0F5A1918-9E61-472C-9F50-BD2C4FC0F416}" dt="2021-05-26T10:32:31.947" v="89" actId="6549"/>
          <ac:spMkLst>
            <pc:docMk/>
            <pc:sldMk cId="2877716043" sldId="266"/>
            <ac:spMk id="8" creationId="{00000000-0000-0000-0000-000000000000}"/>
          </ac:spMkLst>
        </pc:spChg>
        <pc:spChg chg="mod">
          <ac:chgData name="Nicolas Benech" userId="0051dd42c30e75a5" providerId="LiveId" clId="{0F5A1918-9E61-472C-9F50-BD2C4FC0F416}" dt="2021-05-27T12:35:13.261" v="93" actId="20577"/>
          <ac:spMkLst>
            <pc:docMk/>
            <pc:sldMk cId="2877716043" sldId="266"/>
            <ac:spMk id="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67404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5646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88948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50847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3225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805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96270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19060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9993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0641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6787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2A69A-1270-436D-AA76-A100837AC7D7}" type="datetimeFigureOut">
              <a:rPr lang="es-UY" smtClean="0"/>
              <a:t>27/5/2021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0534-C867-40A2-B78B-BF99C79CE5EB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2396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490.png"/><Relationship Id="rId7" Type="http://schemas.openxmlformats.org/officeDocument/2006/relationships/image" Target="../media/image54.png"/><Relationship Id="rId2" Type="http://schemas.openxmlformats.org/officeDocument/2006/relationships/image" Target="../media/image4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0.png"/><Relationship Id="rId4" Type="http://schemas.openxmlformats.org/officeDocument/2006/relationships/image" Target="../media/image1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52.png"/><Relationship Id="rId7" Type="http://schemas.openxmlformats.org/officeDocument/2006/relationships/image" Target="../media/image3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tiff"/><Relationship Id="rId11" Type="http://schemas.openxmlformats.org/officeDocument/2006/relationships/image" Target="../media/image7.png"/><Relationship Id="rId5" Type="http://schemas.openxmlformats.org/officeDocument/2006/relationships/image" Target="../media/image154.png"/><Relationship Id="rId10" Type="http://schemas.openxmlformats.org/officeDocument/2006/relationships/image" Target="../media/image6.png"/><Relationship Id="rId4" Type="http://schemas.openxmlformats.org/officeDocument/2006/relationships/image" Target="../media/image153.pn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8.png"/><Relationship Id="rId7" Type="http://schemas.openxmlformats.org/officeDocument/2006/relationships/image" Target="../media/image7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9.png"/><Relationship Id="rId7" Type="http://schemas.openxmlformats.org/officeDocument/2006/relationships/image" Target="../media/image4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0.png"/><Relationship Id="rId7" Type="http://schemas.openxmlformats.org/officeDocument/2006/relationships/image" Target="../media/image440.png"/><Relationship Id="rId12" Type="http://schemas.openxmlformats.org/officeDocument/2006/relationships/image" Target="../media/image51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0.png"/><Relationship Id="rId11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470.png"/><Relationship Id="rId4" Type="http://schemas.openxmlformats.org/officeDocument/2006/relationships/image" Target="../media/image410.png"/><Relationship Id="rId9" Type="http://schemas.openxmlformats.org/officeDocument/2006/relationships/image" Target="../media/image4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91886" y="508000"/>
            <a:ext cx="279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3) Dispersión por absorción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88685" y="1132114"/>
            <a:ext cx="11698515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Hasta ahora hemos considerado que las pérdidas de energía acústica es despreciable para las distancias o los tiempos de interés. Sin embargo, para tiempos largos, toda la energía acústica se convierte en energía térmica </a:t>
            </a:r>
            <a:r>
              <a:rPr lang="es-UY" dirty="0" err="1"/>
              <a:t>eleatoria</a:t>
            </a:r>
            <a:r>
              <a:rPr lang="es-UY" dirty="0"/>
              <a:t>. Las causas de esta conversión se puede dividir en dos categorías generales: a) aquellas intrínsecas al medio y b) aquellas asociadas a los bordes. A su vez, las pérdidas intrínsecas del medio se pueden subdividir en tres tipos: pérdidas por rozamiento, pérdidas por conducción térmica y pérdidas asociadas a procesos moleculares internos. Las pérdidas por rozamiento ocurren siempre que exista un movimiento relativo de una porción del fluido respecto a otra, como las expansiones y compresiones en una onda acústica. Los mecanismos de pérdidas por conducción térmica y procesos moleculares internos no pueden ser explicados con una teoría de medios continuos. Sin embargo, para las pérdidas por rozamiento podemos brindar un modelo fenomenológico debido a Stokes. Esto último es lo que vamos a tratar en este curso.</a:t>
            </a:r>
          </a:p>
        </p:txBody>
      </p:sp>
    </p:spTree>
    <p:extLst>
      <p:ext uri="{BB962C8B-B14F-4D97-AF65-F5344CB8AC3E}">
        <p14:creationId xmlns:p14="http://schemas.microsoft.com/office/powerpoint/2010/main" val="326230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630058" y="1559421"/>
                <a:ext cx="709748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Para muchos fluidos se cumple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𝜔𝜏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≪1</m:t>
                    </m:r>
                  </m:oMath>
                </a14:m>
                <a:r>
                  <a:rPr lang="es-UY" dirty="0"/>
                  <a:t> dentro del rango de frecuencias de interés</a:t>
                </a:r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058" y="1559421"/>
                <a:ext cx="7097485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773" t="-5660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188776" y="2570574"/>
                <a:ext cx="1338122" cy="6481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76" y="2570574"/>
                <a:ext cx="1338122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188776" y="580571"/>
                <a:ext cx="117709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Con este procedimiento, es posible medir experimentalmente el valor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UY" dirty="0"/>
                  <a:t> para cada frecuencia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s-UY" dirty="0"/>
                  <a:t> y comparar el resultado experimental con la predicción teórica</a:t>
                </a: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76" y="580571"/>
                <a:ext cx="11770995" cy="646331"/>
              </a:xfrm>
              <a:prstGeom prst="rect">
                <a:avLst/>
              </a:prstGeom>
              <a:blipFill rotWithShape="0">
                <a:blip r:embed="rId4"/>
                <a:stretch>
                  <a:fillRect l="-466" t="-4717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188776" y="1451429"/>
                <a:ext cx="3532505" cy="79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𝜔𝜏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776" y="1451429"/>
                <a:ext cx="3532505" cy="7943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upo 17"/>
          <p:cNvGrpSpPr/>
          <p:nvPr/>
        </p:nvGrpSpPr>
        <p:grpSpPr>
          <a:xfrm>
            <a:off x="1634664" y="3122958"/>
            <a:ext cx="4077655" cy="2538952"/>
            <a:chOff x="3272249" y="3218765"/>
            <a:chExt cx="4077655" cy="2538952"/>
          </a:xfrm>
        </p:grpSpPr>
        <p:grpSp>
          <p:nvGrpSpPr>
            <p:cNvPr id="10" name="Grupo 9"/>
            <p:cNvGrpSpPr/>
            <p:nvPr/>
          </p:nvGrpSpPr>
          <p:grpSpPr>
            <a:xfrm>
              <a:off x="3441185" y="3448514"/>
              <a:ext cx="3576032" cy="2264229"/>
              <a:chOff x="1683657" y="3352800"/>
              <a:chExt cx="5152572" cy="2670629"/>
            </a:xfrm>
          </p:grpSpPr>
          <p:cxnSp>
            <p:nvCxnSpPr>
              <p:cNvPr id="14" name="Conector recto de flecha 13"/>
              <p:cNvCxnSpPr/>
              <p:nvPr/>
            </p:nvCxnSpPr>
            <p:spPr>
              <a:xfrm flipV="1">
                <a:off x="2162629" y="3352800"/>
                <a:ext cx="0" cy="267062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recto de flecha 14"/>
              <p:cNvCxnSpPr/>
              <p:nvPr/>
            </p:nvCxnSpPr>
            <p:spPr>
              <a:xfrm>
                <a:off x="1683657" y="5675086"/>
                <a:ext cx="515257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Conector recto 10"/>
            <p:cNvCxnSpPr/>
            <p:nvPr/>
          </p:nvCxnSpPr>
          <p:spPr>
            <a:xfrm flipV="1">
              <a:off x="4106026" y="3944541"/>
              <a:ext cx="1968247" cy="105215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/>
                <p:cNvSpPr txBox="1"/>
                <p:nvPr/>
              </p:nvSpPr>
              <p:spPr>
                <a:xfrm>
                  <a:off x="3272249" y="3218765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249" y="3218765"/>
                  <a:ext cx="382412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/>
                <p:cNvSpPr txBox="1"/>
                <p:nvPr/>
              </p:nvSpPr>
              <p:spPr>
                <a:xfrm>
                  <a:off x="6833224" y="5388385"/>
                  <a:ext cx="5166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3224" y="5388385"/>
                  <a:ext cx="516680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/>
              <p:cNvSpPr txBox="1"/>
              <p:nvPr/>
            </p:nvSpPr>
            <p:spPr>
              <a:xfrm>
                <a:off x="6589485" y="2262556"/>
                <a:ext cx="5021943" cy="4259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/>
                  <a:t>El tiempo de relajación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 se puede medir en forma independiente de la atenuación acústica:</a:t>
                </a:r>
              </a:p>
              <a:p>
                <a:endParaRPr lang="es-UY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𝜏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  <a:p>
                <a:endParaRPr lang="es-UY" dirty="0"/>
              </a:p>
              <a:p>
                <a:r>
                  <a:rPr lang="es-UY" dirty="0"/>
                  <a:t>donde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𝜂</m:t>
                    </m:r>
                  </m:oMath>
                </a14:m>
                <a:r>
                  <a:rPr lang="es-UY" dirty="0"/>
                  <a:t> es el coeficiente de viscosidad que se puede medir con reómetros.</a:t>
                </a:r>
              </a:p>
              <a:p>
                <a:endParaRPr lang="es-UY" dirty="0"/>
              </a:p>
              <a:p>
                <a:r>
                  <a:rPr lang="es-UY" dirty="0"/>
                  <a:t>Algunos valores son:</a:t>
                </a:r>
              </a:p>
              <a:p>
                <a:endParaRPr lang="es-UY" dirty="0"/>
              </a:p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−10</m:t>
                        </m:r>
                      </m:sup>
                    </m:sSup>
                  </m:oMath>
                </a14:m>
                <a:r>
                  <a:rPr lang="es-UY" dirty="0"/>
                  <a:t> s para el aire</a:t>
                </a:r>
              </a:p>
              <a:p>
                <a:endParaRPr lang="es-UY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UY" i="1">
                        <a:latin typeface="Cambria Math" panose="02040503050406030204" pitchFamily="18" charset="0"/>
                      </a:rPr>
                      <m:t>𝜏</m:t>
                    </m:r>
                    <m:r>
                      <a:rPr lang="es-UY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s-UY" dirty="0"/>
                  <a:t> s para el agua</a:t>
                </a:r>
              </a:p>
              <a:p>
                <a:r>
                  <a:rPr lang="es-UY" dirty="0"/>
                  <a:t> </a:t>
                </a:r>
              </a:p>
            </p:txBody>
          </p:sp>
        </mc:Choice>
        <mc:Fallback>
          <p:sp>
            <p:nvSpPr>
              <p:cNvPr id="19" name="CuadroTexto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485" y="2262556"/>
                <a:ext cx="5021943" cy="4259756"/>
              </a:xfrm>
              <a:prstGeom prst="rect">
                <a:avLst/>
              </a:prstGeom>
              <a:blipFill>
                <a:blip r:embed="rId8"/>
                <a:stretch>
                  <a:fillRect l="-1092" t="-7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71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06400" y="609600"/>
            <a:ext cx="1627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Apuntes finales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74170" y="1204686"/>
                <a:ext cx="11756571" cy="13388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El tiempo de relajación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 relacionado al rozamiento representa los tiempos de retardo de transferencia de momento entre las regiones de mayor velocidad a las regiones de menor velocidad. En la práctica existen otros tiempos de relajación asociados a la transferencia térmica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s-UY" dirty="0"/>
                  <a:t> y los procesos moleculares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s-UY" dirty="0"/>
                  <a:t>.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170" y="1204686"/>
                <a:ext cx="11756571" cy="1338828"/>
              </a:xfrm>
              <a:prstGeom prst="rect">
                <a:avLst/>
              </a:prstGeom>
              <a:blipFill rotWithShape="0">
                <a:blip r:embed="rId2"/>
                <a:stretch>
                  <a:fillRect l="-467" b="-365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06400" y="3688193"/>
                <a:ext cx="60161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⟶ se debe abandonar la hipótesis de proceso adiabático</a:t>
                </a:r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3688193"/>
                <a:ext cx="6016134" cy="369332"/>
              </a:xfrm>
              <a:prstGeom prst="rect">
                <a:avLst/>
              </a:prstGeom>
              <a:blipFill rotWithShape="0">
                <a:blip r:embed="rId3"/>
                <a:stretch>
                  <a:fillRect t="-11475" r="-203" b="-213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/>
          <p:cNvSpPr txBox="1"/>
          <p:nvPr/>
        </p:nvSpPr>
        <p:spPr>
          <a:xfrm>
            <a:off x="174170" y="2890882"/>
            <a:ext cx="942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Estos proceso producen un aumento de la atenuación respecto a lo previsto en el modelo de Stokes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06400" y="4300838"/>
                <a:ext cx="55892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es-UY" dirty="0"/>
                  <a:t> </a:t>
                </a: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⟶ se debe abandonar el modelo de medio continuo</a:t>
                </a:r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00" y="4300838"/>
                <a:ext cx="5589222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3333" r="-109" b="-2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406400" y="5326743"/>
            <a:ext cx="573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Existen además otros mecanismos de relajación en líquidos</a:t>
            </a:r>
          </a:p>
        </p:txBody>
      </p:sp>
    </p:spTree>
    <p:extLst>
      <p:ext uri="{BB962C8B-B14F-4D97-AF65-F5344CB8AC3E}">
        <p14:creationId xmlns:p14="http://schemas.microsoft.com/office/powerpoint/2010/main" val="1963503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2244264" y="2077929"/>
            <a:ext cx="4077655" cy="2538952"/>
            <a:chOff x="3272249" y="3218765"/>
            <a:chExt cx="4077655" cy="2538952"/>
          </a:xfrm>
        </p:grpSpPr>
        <p:grpSp>
          <p:nvGrpSpPr>
            <p:cNvPr id="5" name="Grupo 4"/>
            <p:cNvGrpSpPr/>
            <p:nvPr/>
          </p:nvGrpSpPr>
          <p:grpSpPr>
            <a:xfrm>
              <a:off x="3441185" y="3448514"/>
              <a:ext cx="3576032" cy="2264229"/>
              <a:chOff x="1683657" y="3352800"/>
              <a:chExt cx="5152572" cy="2670629"/>
            </a:xfrm>
          </p:grpSpPr>
          <p:cxnSp>
            <p:nvCxnSpPr>
              <p:cNvPr id="9" name="Conector recto de flecha 8"/>
              <p:cNvCxnSpPr/>
              <p:nvPr/>
            </p:nvCxnSpPr>
            <p:spPr>
              <a:xfrm flipV="1">
                <a:off x="2162629" y="3352800"/>
                <a:ext cx="0" cy="267062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de flecha 9"/>
              <p:cNvCxnSpPr/>
              <p:nvPr/>
            </p:nvCxnSpPr>
            <p:spPr>
              <a:xfrm>
                <a:off x="1683657" y="5675086"/>
                <a:ext cx="515257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" name="Conector recto 5"/>
            <p:cNvCxnSpPr/>
            <p:nvPr/>
          </p:nvCxnSpPr>
          <p:spPr>
            <a:xfrm flipV="1">
              <a:off x="4106026" y="3944541"/>
              <a:ext cx="1968247" cy="1052156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3272249" y="3218765"/>
                  <a:ext cx="38241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2" name="CuadroTexto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2249" y="3218765"/>
                  <a:ext cx="382412" cy="369332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/>
                <p:cNvSpPr txBox="1"/>
                <p:nvPr/>
              </p:nvSpPr>
              <p:spPr>
                <a:xfrm>
                  <a:off x="6833224" y="5388385"/>
                  <a:ext cx="5166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3" name="CuadroTexto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33224" y="5388385"/>
                  <a:ext cx="516680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CuadroTexto 10"/>
          <p:cNvSpPr txBox="1"/>
          <p:nvPr/>
        </p:nvSpPr>
        <p:spPr>
          <a:xfrm>
            <a:off x="5132106" y="2619039"/>
            <a:ext cx="18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Modelo de Stokes</a:t>
            </a:r>
          </a:p>
        </p:txBody>
      </p:sp>
      <p:sp>
        <p:nvSpPr>
          <p:cNvPr id="12" name="Forma libre 11"/>
          <p:cNvSpPr/>
          <p:nvPr/>
        </p:nvSpPr>
        <p:spPr>
          <a:xfrm>
            <a:off x="3033486" y="2204145"/>
            <a:ext cx="2351314" cy="1482484"/>
          </a:xfrm>
          <a:custGeom>
            <a:avLst/>
            <a:gdLst>
              <a:gd name="connsiteX0" fmla="*/ 0 w 2351314"/>
              <a:gd name="connsiteY0" fmla="*/ 1482484 h 1482484"/>
              <a:gd name="connsiteX1" fmla="*/ 769257 w 2351314"/>
              <a:gd name="connsiteY1" fmla="*/ 1047056 h 1482484"/>
              <a:gd name="connsiteX2" fmla="*/ 986971 w 2351314"/>
              <a:gd name="connsiteY2" fmla="*/ 2027 h 1482484"/>
              <a:gd name="connsiteX3" fmla="*/ 1349828 w 2351314"/>
              <a:gd name="connsiteY3" fmla="*/ 771284 h 1482484"/>
              <a:gd name="connsiteX4" fmla="*/ 2104571 w 2351314"/>
              <a:gd name="connsiteY4" fmla="*/ 393913 h 1482484"/>
              <a:gd name="connsiteX5" fmla="*/ 2351314 w 2351314"/>
              <a:gd name="connsiteY5" fmla="*/ 205227 h 1482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51314" h="1482484">
                <a:moveTo>
                  <a:pt x="0" y="1482484"/>
                </a:moveTo>
                <a:cubicBezTo>
                  <a:pt x="302381" y="1388141"/>
                  <a:pt x="604762" y="1293799"/>
                  <a:pt x="769257" y="1047056"/>
                </a:cubicBezTo>
                <a:cubicBezTo>
                  <a:pt x="933752" y="800313"/>
                  <a:pt x="890209" y="47989"/>
                  <a:pt x="986971" y="2027"/>
                </a:cubicBezTo>
                <a:cubicBezTo>
                  <a:pt x="1083733" y="-43935"/>
                  <a:pt x="1163561" y="705970"/>
                  <a:pt x="1349828" y="771284"/>
                </a:cubicBezTo>
                <a:cubicBezTo>
                  <a:pt x="1536095" y="836598"/>
                  <a:pt x="1937657" y="488256"/>
                  <a:pt x="2104571" y="393913"/>
                </a:cubicBezTo>
                <a:cubicBezTo>
                  <a:pt x="2271485" y="299570"/>
                  <a:pt x="2311399" y="252398"/>
                  <a:pt x="2351314" y="20522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13" name="CuadroTexto 12"/>
          <p:cNvSpPr txBox="1"/>
          <p:nvPr/>
        </p:nvSpPr>
        <p:spPr>
          <a:xfrm>
            <a:off x="4067067" y="1873586"/>
            <a:ext cx="1317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Experiencia </a:t>
            </a:r>
          </a:p>
        </p:txBody>
      </p:sp>
    </p:spTree>
    <p:extLst>
      <p:ext uri="{BB962C8B-B14F-4D97-AF65-F5344CB8AC3E}">
        <p14:creationId xmlns:p14="http://schemas.microsoft.com/office/powerpoint/2010/main" val="113340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49942" y="449943"/>
            <a:ext cx="18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Modelo de Stokes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19275"/>
            <a:ext cx="4141176" cy="31974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875476" y="449943"/>
                <a:ext cx="8069781" cy="1711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En la ecuación de estado que hemos usado hasta ahora,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 la presión acústica y la condensación acústica están en fase. En un diagrama PV del fluido esto se indica por la curva ABC. La compresión y la expansión se dan por el mismo camino.</a:t>
                </a: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476" y="449943"/>
                <a:ext cx="8069781" cy="1711366"/>
              </a:xfrm>
              <a:prstGeom prst="rect">
                <a:avLst/>
              </a:prstGeom>
              <a:blipFill rotWithShape="0">
                <a:blip r:embed="rId3"/>
                <a:stretch>
                  <a:fillRect l="-680" b="-462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644572" y="2482460"/>
                <a:ext cx="1631152" cy="8188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𝑃𝑑𝑉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2" y="2482460"/>
                <a:ext cx="1631152" cy="8188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uadroTexto 7"/>
          <p:cNvSpPr txBox="1"/>
          <p:nvPr/>
        </p:nvSpPr>
        <p:spPr>
          <a:xfrm>
            <a:off x="6647543" y="2194703"/>
            <a:ext cx="4843417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UY" dirty="0"/>
              <a:t>La energía entregada para la compresión, se devuelve en la expansión y el resultado neto es cero intercambio de energía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42300" y="4103629"/>
                <a:ext cx="11827779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UY" dirty="0"/>
                  <a:t>Experimentalmente se observa que la onda pierde energía y que el fluido aumenta su temperatura. Por lo tanto hay un intercambio energético entre la onda y el fluido. Esto implica que el camino de compresión debe cubrir más área en el diagrama PV que el camino de expansión. En el gráfico la compresión sigue el camino </a:t>
                </a:r>
                <a:r>
                  <a:rPr lang="es-UY" i="1" dirty="0"/>
                  <a:t>ADC</a:t>
                </a:r>
                <a:r>
                  <a:rPr lang="es-UY" dirty="0"/>
                  <a:t> mientras que la expansión sigue el camino </a:t>
                </a:r>
                <a:r>
                  <a:rPr lang="es-UY" i="1" dirty="0"/>
                  <a:t>CEA</a:t>
                </a:r>
                <a:r>
                  <a:rPr lang="es-UY" dirty="0"/>
                  <a:t>. El área encerrada en la curva </a:t>
                </a:r>
                <a:r>
                  <a:rPr lang="es-UY" i="1" dirty="0"/>
                  <a:t>ADCEA</a:t>
                </a:r>
                <a:r>
                  <a:rPr lang="es-UY" dirty="0"/>
                  <a:t> representa el intercambio energético, es decir la pérdida de energía de la onda acústica. A este tipo de curvas se le llama curva de histéresis. Para que esto sea posible, debemos modificar la ecuación de estado para que incluya una diferencia de fase entre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 y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s-UY" dirty="0"/>
                  <a:t>.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300" y="4103629"/>
                <a:ext cx="11827779" cy="2585323"/>
              </a:xfrm>
              <a:prstGeom prst="rect">
                <a:avLst/>
              </a:prstGeom>
              <a:blipFill rotWithShape="0">
                <a:blip r:embed="rId5"/>
                <a:stretch>
                  <a:fillRect l="-464" r="-412" b="-1179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496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4191000" y="396240"/>
                <a:ext cx="228985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"/>
                <a:ext cx="2289858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/>
          <p:cNvSpPr txBox="1"/>
          <p:nvPr/>
        </p:nvSpPr>
        <p:spPr>
          <a:xfrm>
            <a:off x="152400" y="568915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La ecuación de estado modificada es: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152400" y="1478280"/>
            <a:ext cx="2733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vibraciones armónicas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773680" y="1449586"/>
                <a:ext cx="1300356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3680" y="1449586"/>
                <a:ext cx="1300356" cy="378245"/>
              </a:xfrm>
              <a:prstGeom prst="rect">
                <a:avLst/>
              </a:prstGeom>
              <a:blipFill rotWithShape="0">
                <a:blip r:embed="rId3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460794" y="1434838"/>
                <a:ext cx="5779787" cy="3816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𝜔𝜏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𝜔𝜏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794" y="1434838"/>
                <a:ext cx="5779787" cy="3816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606544" y="1955730"/>
                <a:ext cx="16340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Atan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𝜔𝜏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6544" y="1955730"/>
                <a:ext cx="1634037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/>
          <p:cNvGrpSpPr/>
          <p:nvPr/>
        </p:nvGrpSpPr>
        <p:grpSpPr>
          <a:xfrm>
            <a:off x="1079416" y="2430222"/>
            <a:ext cx="7076378" cy="3788822"/>
            <a:chOff x="1079416" y="2387645"/>
            <a:chExt cx="7076378" cy="3788822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265" t="6871" r="8370" b="9023"/>
            <a:stretch/>
          </p:blipFill>
          <p:spPr>
            <a:xfrm>
              <a:off x="2090058" y="3120857"/>
              <a:ext cx="3730172" cy="1892214"/>
            </a:xfrm>
            <a:prstGeom prst="rect">
              <a:avLst/>
            </a:prstGeom>
          </p:spPr>
        </p:pic>
        <p:cxnSp>
          <p:nvCxnSpPr>
            <p:cNvPr id="10" name="Conector recto de flecha 9"/>
            <p:cNvCxnSpPr/>
            <p:nvPr/>
          </p:nvCxnSpPr>
          <p:spPr>
            <a:xfrm flipV="1">
              <a:off x="1518960" y="2571801"/>
              <a:ext cx="0" cy="3420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/>
            <p:cNvCxnSpPr/>
            <p:nvPr/>
          </p:nvCxnSpPr>
          <p:spPr>
            <a:xfrm flipV="1">
              <a:off x="1364343" y="5718629"/>
              <a:ext cx="5760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CuadroTexto 13"/>
                <p:cNvSpPr txBox="1"/>
                <p:nvPr/>
              </p:nvSpPr>
              <p:spPr>
                <a:xfrm>
                  <a:off x="1079416" y="2387645"/>
                  <a:ext cx="439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4" name="CuadroTexto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9416" y="2387645"/>
                  <a:ext cx="439544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CuadroTexto 14"/>
                <p:cNvSpPr txBox="1"/>
                <p:nvPr/>
              </p:nvSpPr>
              <p:spPr>
                <a:xfrm>
                  <a:off x="6925657" y="5807135"/>
                  <a:ext cx="42672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5" name="CuadroTexto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25657" y="5807135"/>
                  <a:ext cx="426720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Conector recto 16"/>
            <p:cNvCxnSpPr/>
            <p:nvPr/>
          </p:nvCxnSpPr>
          <p:spPr>
            <a:xfrm>
              <a:off x="6480858" y="3120857"/>
              <a:ext cx="44479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17"/>
            <p:cNvCxnSpPr/>
            <p:nvPr/>
          </p:nvCxnSpPr>
          <p:spPr>
            <a:xfrm>
              <a:off x="6488118" y="3447425"/>
              <a:ext cx="444799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>
              <a:off x="6488118" y="3803021"/>
              <a:ext cx="444799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6936086" y="2921678"/>
                  <a:ext cx="82920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6086" y="2921678"/>
                  <a:ext cx="829201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6943346" y="3277274"/>
                  <a:ext cx="121244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/10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3346" y="3277274"/>
                  <a:ext cx="1212448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6950601" y="3632872"/>
                  <a:ext cx="108420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/3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50601" y="3632872"/>
                  <a:ext cx="1084208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CuadroTexto 2"/>
          <p:cNvSpPr txBox="1"/>
          <p:nvPr/>
        </p:nvSpPr>
        <p:spPr>
          <a:xfrm>
            <a:off x="6703257" y="568915"/>
            <a:ext cx="1862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Modelo de Stokes</a:t>
            </a:r>
          </a:p>
        </p:txBody>
      </p:sp>
    </p:spTree>
    <p:extLst>
      <p:ext uri="{BB962C8B-B14F-4D97-AF65-F5344CB8AC3E}">
        <p14:creationId xmlns:p14="http://schemas.microsoft.com/office/powerpoint/2010/main" val="177628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06400" y="914400"/>
            <a:ext cx="190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Euler: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997200" y="825850"/>
                <a:ext cx="1408527" cy="546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200" y="825850"/>
                <a:ext cx="1408527" cy="5464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997200" y="1727199"/>
                <a:ext cx="1955664" cy="62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200" y="1727199"/>
                <a:ext cx="1955664" cy="62876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997200" y="2573382"/>
                <a:ext cx="2289858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7200" y="2573382"/>
                <a:ext cx="2289858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406400" y="1856914"/>
            <a:ext cx="2541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continuidad: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06400" y="2746057"/>
            <a:ext cx="20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estado: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617029" y="741724"/>
                <a:ext cx="3189463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029" y="741724"/>
                <a:ext cx="3189463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351669" y="3933372"/>
                <a:ext cx="3854197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669" y="3933372"/>
                <a:ext cx="3854197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05594" y="4978981"/>
                <a:ext cx="2274020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94" y="4978981"/>
                <a:ext cx="2274020" cy="7203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errar llave 10"/>
          <p:cNvSpPr/>
          <p:nvPr/>
        </p:nvSpPr>
        <p:spPr>
          <a:xfrm>
            <a:off x="4309849" y="4134394"/>
            <a:ext cx="45719" cy="16891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4720502" y="4618817"/>
                <a:ext cx="3200813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502" y="4618817"/>
                <a:ext cx="3200813" cy="72032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4720502" y="5518371"/>
            <a:ext cx="62513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Ecuación de ondas modificada debido a pérdidas por rozamiento</a:t>
            </a:r>
          </a:p>
        </p:txBody>
      </p:sp>
    </p:spTree>
    <p:extLst>
      <p:ext uri="{BB962C8B-B14F-4D97-AF65-F5344CB8AC3E}">
        <p14:creationId xmlns:p14="http://schemas.microsoft.com/office/powerpoint/2010/main" val="353477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49943" y="449943"/>
            <a:ext cx="428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Aplico la transformada de Fourier temporal: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ángulo 2"/>
              <p:cNvSpPr/>
              <p:nvPr/>
            </p:nvSpPr>
            <p:spPr>
              <a:xfrm>
                <a:off x="700045" y="1193445"/>
                <a:ext cx="4886722" cy="916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𝜏</m:t>
                                  </m:r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𝛻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𝜌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45" y="1193445"/>
                <a:ext cx="4886722" cy="9165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344558" y="2306650"/>
                <a:ext cx="8037778" cy="949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58" y="2306650"/>
                <a:ext cx="8037778" cy="9498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78819" y="3658737"/>
                <a:ext cx="2330959" cy="916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+∞</m:t>
                          </m:r>
                        </m:sup>
                        <m:e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819" y="3658737"/>
                <a:ext cx="2330959" cy="91653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860800" y="3932337"/>
                <a:ext cx="31681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𝜔𝜏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̃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̃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800" y="3932337"/>
                <a:ext cx="3168175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242157" y="3926980"/>
                <a:ext cx="19609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̃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acc>
                        <m:accPr>
                          <m:chr m:val="̃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157" y="3926980"/>
                <a:ext cx="196098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00045" y="5631940"/>
                <a:ext cx="3779561" cy="697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𝜔𝜏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𝜔𝜏</m:t>
                          </m:r>
                        </m:num>
                        <m:den>
                          <m:r>
                            <a:rPr lang="es-UY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𝜔𝜏</m:t>
                                  </m:r>
                                </m:e>
                              </m:d>
                            </m:e>
                            <m:sup>
                              <m:r>
                                <a:rPr lang="es-UY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45" y="5631940"/>
                <a:ext cx="3779561" cy="6973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6349233" y="5851276"/>
                <a:ext cx="16613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9233" y="5851276"/>
                <a:ext cx="166135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010585" y="5305345"/>
                <a:ext cx="3373359" cy="13504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{"/>
                          <m:endChr m:val="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UY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num>
                                        <m:den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num>
                                        <m:den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𝜔𝜏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𝜔𝜏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eqArr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585" y="5305345"/>
                <a:ext cx="3373359" cy="13504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8266571" y="4691970"/>
                <a:ext cx="1341457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6571" y="4691970"/>
                <a:ext cx="1341457" cy="378245"/>
              </a:xfrm>
              <a:prstGeom prst="rect">
                <a:avLst/>
              </a:prstGeom>
              <a:blipFill rotWithShape="0">
                <a:blip r:embed="rId10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44558" y="4697327"/>
                <a:ext cx="79914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simplificar, supongamos una onda que se propaga en la dirección positiva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58" y="4697327"/>
                <a:ext cx="7991418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687" t="-10000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58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51543" y="406400"/>
                <a:ext cx="3532505" cy="79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s-UY" i="1">
                                                      <a:latin typeface="Cambria Math" panose="02040503050406030204" pitchFamily="18" charset="0"/>
                                                    </a:rPr>
                                                    <m:t>𝜔𝜏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s-UY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43" y="406400"/>
                <a:ext cx="3532505" cy="7943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51543" y="1509486"/>
                <a:ext cx="3620029" cy="79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s-A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d>
                                                <m:d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𝜔𝜏</m:t>
                                                  </m:r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𝜔𝜏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43" y="1509486"/>
                <a:ext cx="3620029" cy="794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5065485" y="586962"/>
            <a:ext cx="2632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Coeficiente de atenuación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65485" y="1721980"/>
            <a:ext cx="4024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Número de onda (relación de dispersión)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224306" y="2587034"/>
                <a:ext cx="19781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>
                    <a:solidFill>
                      <a:schemeClr val="accent1"/>
                    </a:solidFill>
                  </a:rPr>
                  <a:t>Interpretación de </a:t>
                </a:r>
                <a14:m>
                  <m:oMath xmlns:m="http://schemas.openxmlformats.org/officeDocument/2006/math">
                    <m:r>
                      <a:rPr lang="es-UY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06" y="2587034"/>
                <a:ext cx="197810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77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ángulo 8"/>
              <p:cNvSpPr/>
              <p:nvPr/>
            </p:nvSpPr>
            <p:spPr>
              <a:xfrm>
                <a:off x="6080944" y="3672171"/>
                <a:ext cx="2289858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944" y="3672171"/>
                <a:ext cx="2289858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224306" y="3172158"/>
                <a:ext cx="10711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Supongamos que la presión acústica pasa de un valor nulo a un valor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s-UY" dirty="0"/>
                  <a:t> constante, ¿qué sucede con la densidad?</a:t>
                </a:r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06" y="3172158"/>
                <a:ext cx="1071184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512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210106" y="3844847"/>
            <a:ext cx="5870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Tenemos que resolver el transitorio de la ecuación de estado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370802" y="3708597"/>
                <a:ext cx="2374111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0802" y="3708597"/>
                <a:ext cx="2374111" cy="6127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upo 24"/>
          <p:cNvGrpSpPr/>
          <p:nvPr/>
        </p:nvGrpSpPr>
        <p:grpSpPr>
          <a:xfrm>
            <a:off x="1451429" y="4557548"/>
            <a:ext cx="3476579" cy="1820698"/>
            <a:chOff x="1451429" y="4557548"/>
            <a:chExt cx="3476579" cy="1820698"/>
          </a:xfrm>
        </p:grpSpPr>
        <p:grpSp>
          <p:nvGrpSpPr>
            <p:cNvPr id="17" name="Grupo 16"/>
            <p:cNvGrpSpPr/>
            <p:nvPr/>
          </p:nvGrpSpPr>
          <p:grpSpPr>
            <a:xfrm>
              <a:off x="1451429" y="4804229"/>
              <a:ext cx="3385261" cy="1567542"/>
              <a:chOff x="1451429" y="4804229"/>
              <a:chExt cx="3385261" cy="1567542"/>
            </a:xfrm>
          </p:grpSpPr>
          <p:cxnSp>
            <p:nvCxnSpPr>
              <p:cNvPr id="14" name="Conector recto de flecha 13"/>
              <p:cNvCxnSpPr/>
              <p:nvPr/>
            </p:nvCxnSpPr>
            <p:spPr>
              <a:xfrm>
                <a:off x="1451429" y="6008914"/>
                <a:ext cx="3385261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de flecha 15"/>
              <p:cNvCxnSpPr/>
              <p:nvPr/>
            </p:nvCxnSpPr>
            <p:spPr>
              <a:xfrm flipV="1">
                <a:off x="2830286" y="4804229"/>
                <a:ext cx="0" cy="156754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/>
                <p:cNvSpPr txBox="1"/>
                <p:nvPr/>
              </p:nvSpPr>
              <p:spPr>
                <a:xfrm>
                  <a:off x="2474344" y="4557548"/>
                  <a:ext cx="4395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74344" y="4557548"/>
                  <a:ext cx="439544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4593429" y="6008914"/>
                  <a:ext cx="33457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93429" y="6008914"/>
                  <a:ext cx="334579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Conector recto 20"/>
            <p:cNvCxnSpPr/>
            <p:nvPr/>
          </p:nvCxnSpPr>
          <p:spPr>
            <a:xfrm>
              <a:off x="1451429" y="6008914"/>
              <a:ext cx="13788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2830286" y="5348514"/>
              <a:ext cx="137885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CuadroTexto 23"/>
                <p:cNvSpPr txBox="1"/>
                <p:nvPr/>
              </p:nvSpPr>
              <p:spPr>
                <a:xfrm>
                  <a:off x="2412106" y="510266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4" name="CuadroTexto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2106" y="5102660"/>
                  <a:ext cx="385683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upo 42"/>
          <p:cNvGrpSpPr/>
          <p:nvPr/>
        </p:nvGrpSpPr>
        <p:grpSpPr>
          <a:xfrm>
            <a:off x="5363029" y="4561643"/>
            <a:ext cx="4492170" cy="2160449"/>
            <a:chOff x="5363029" y="4561643"/>
            <a:chExt cx="4492170" cy="2160449"/>
          </a:xfrm>
        </p:grpSpPr>
        <p:grpSp>
          <p:nvGrpSpPr>
            <p:cNvPr id="26" name="Grupo 25"/>
            <p:cNvGrpSpPr/>
            <p:nvPr/>
          </p:nvGrpSpPr>
          <p:grpSpPr>
            <a:xfrm>
              <a:off x="5363029" y="4561643"/>
              <a:ext cx="3476579" cy="1820698"/>
              <a:chOff x="1451429" y="4557548"/>
              <a:chExt cx="3476579" cy="1820698"/>
            </a:xfrm>
          </p:grpSpPr>
          <p:grpSp>
            <p:nvGrpSpPr>
              <p:cNvPr id="27" name="Grupo 26"/>
              <p:cNvGrpSpPr/>
              <p:nvPr/>
            </p:nvGrpSpPr>
            <p:grpSpPr>
              <a:xfrm>
                <a:off x="1451429" y="4804229"/>
                <a:ext cx="3385261" cy="1567542"/>
                <a:chOff x="1451429" y="4804229"/>
                <a:chExt cx="3385261" cy="1567542"/>
              </a:xfrm>
            </p:grpSpPr>
            <p:cxnSp>
              <p:nvCxnSpPr>
                <p:cNvPr id="33" name="Conector recto de flecha 32"/>
                <p:cNvCxnSpPr/>
                <p:nvPr/>
              </p:nvCxnSpPr>
              <p:spPr>
                <a:xfrm>
                  <a:off x="1451429" y="6008914"/>
                  <a:ext cx="3385261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Conector recto de flecha 33"/>
                <p:cNvCxnSpPr/>
                <p:nvPr/>
              </p:nvCxnSpPr>
              <p:spPr>
                <a:xfrm flipV="1">
                  <a:off x="2830286" y="4804229"/>
                  <a:ext cx="0" cy="1567542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CuadroTexto 27"/>
                  <p:cNvSpPr txBox="1"/>
                  <p:nvPr/>
                </p:nvSpPr>
                <p:spPr>
                  <a:xfrm>
                    <a:off x="2474344" y="4557548"/>
                    <a:ext cx="42672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8" name="CuadroTexto 2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74344" y="4557548"/>
                    <a:ext cx="426720" cy="369332"/>
                  </a:xfrm>
                  <a:prstGeom prst="rect">
                    <a:avLst/>
                  </a:prstGeom>
                  <a:blipFill rotWithShape="0">
                    <a:blip r:embed="rId11"/>
                    <a:stretch>
                      <a:fillRect b="-14754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CuadroTexto 28"/>
                  <p:cNvSpPr txBox="1"/>
                  <p:nvPr/>
                </p:nvSpPr>
                <p:spPr>
                  <a:xfrm>
                    <a:off x="4593429" y="6008914"/>
                    <a:ext cx="334579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29" name="CuadroTexto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593429" y="6008914"/>
                    <a:ext cx="334579" cy="369332"/>
                  </a:xfrm>
                  <a:prstGeom prst="rect">
                    <a:avLst/>
                  </a:prstGeom>
                  <a:blipFill rotWithShape="0"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0" name="Conector recto 29"/>
              <p:cNvCxnSpPr/>
              <p:nvPr/>
            </p:nvCxnSpPr>
            <p:spPr>
              <a:xfrm>
                <a:off x="1451429" y="6008914"/>
                <a:ext cx="1378857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ector recto 30"/>
              <p:cNvCxnSpPr/>
              <p:nvPr/>
            </p:nvCxnSpPr>
            <p:spPr>
              <a:xfrm>
                <a:off x="2830286" y="5276726"/>
                <a:ext cx="1378857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2" name="CuadroTexto 31"/>
                  <p:cNvSpPr txBox="1"/>
                  <p:nvPr/>
                </p:nvSpPr>
                <p:spPr>
                  <a:xfrm>
                    <a:off x="2140857" y="5087322"/>
                    <a:ext cx="71686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0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p>
                              <m: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2" name="CuadroTexto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40857" y="5087322"/>
                    <a:ext cx="716863" cy="369332"/>
                  </a:xfrm>
                  <a:prstGeom prst="rect">
                    <a:avLst/>
                  </a:prstGeom>
                  <a:blipFill rotWithShape="0">
                    <a:blip r:embed="rId13"/>
                    <a:stretch>
                      <a:fillRect b="-13115"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6" name="Arco 35"/>
            <p:cNvSpPr/>
            <p:nvPr/>
          </p:nvSpPr>
          <p:spPr>
            <a:xfrm flipH="1">
              <a:off x="6769318" y="5319486"/>
              <a:ext cx="3085881" cy="1402606"/>
            </a:xfrm>
            <a:prstGeom prst="arc">
              <a:avLst>
                <a:gd name="adj1" fmla="val 16200000"/>
                <a:gd name="adj2" fmla="val 21532804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p:cxnSp>
          <p:nvCxnSpPr>
            <p:cNvPr id="38" name="Conector recto 37"/>
            <p:cNvCxnSpPr/>
            <p:nvPr/>
          </p:nvCxnSpPr>
          <p:spPr>
            <a:xfrm>
              <a:off x="7402284" y="5460749"/>
              <a:ext cx="0" cy="548165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/>
            <p:cNvCxnSpPr/>
            <p:nvPr/>
          </p:nvCxnSpPr>
          <p:spPr>
            <a:xfrm flipH="1">
              <a:off x="6756400" y="5460749"/>
              <a:ext cx="612000" cy="0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CuadroTexto 41"/>
                <p:cNvSpPr txBox="1"/>
                <p:nvPr/>
              </p:nvSpPr>
              <p:spPr>
                <a:xfrm>
                  <a:off x="7228134" y="5965511"/>
                  <a:ext cx="34830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𝜏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42" name="CuadroTexto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28134" y="5965511"/>
                  <a:ext cx="348300" cy="36933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uadroTexto 43"/>
              <p:cNvSpPr txBox="1"/>
              <p:nvPr/>
            </p:nvSpPr>
            <p:spPr>
              <a:xfrm>
                <a:off x="9100457" y="4742213"/>
                <a:ext cx="2728686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 es el tiempo de relajación del sistema. Es el tiempo que tarda en responder el sistema a un estímulo</a:t>
                </a:r>
              </a:p>
            </p:txBody>
          </p:sp>
        </mc:Choice>
        <mc:Fallback xmlns="">
          <p:sp>
            <p:nvSpPr>
              <p:cNvPr id="44" name="CuadroTexto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0457" y="4742213"/>
                <a:ext cx="2728686" cy="1477328"/>
              </a:xfrm>
              <a:prstGeom prst="rect">
                <a:avLst/>
              </a:prstGeom>
              <a:blipFill rotWithShape="0">
                <a:blip r:embed="rId15"/>
                <a:stretch>
                  <a:fillRect l="-2013" t="-2479" r="-3356" b="-578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346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261257" y="442003"/>
                <a:ext cx="5731313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acc>
                            <m:accPr>
                              <m:chr m:val="̃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</m:acc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442003"/>
                <a:ext cx="5731313" cy="91653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61257" y="1567586"/>
                <a:ext cx="9943043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𝜏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[1+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𝜔𝜏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7" y="1567586"/>
                <a:ext cx="9943043" cy="9165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97541" y="2800795"/>
                <a:ext cx="11684001" cy="879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 </a:t>
                </a:r>
                <a:r>
                  <a:rPr lang="es-UY" dirty="0"/>
                  <a:t>Cada componente armónica de la onda se atenúa espacialmente con un coeficiente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y se propaga con una velocidad de fase dada por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541" y="2800795"/>
                <a:ext cx="11684001" cy="879664"/>
              </a:xfrm>
              <a:prstGeom prst="rect">
                <a:avLst/>
              </a:prstGeom>
              <a:blipFill rotWithShape="0">
                <a:blip r:embed="rId4"/>
                <a:stretch>
                  <a:fillRect l="-470" b="-96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261255" y="3997135"/>
                <a:ext cx="11756571" cy="1295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s-UY" dirty="0"/>
                  <a:t>Como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aumenta con la frecuencia, a medida que la onda se propaga, las componentes con frecuencia más alta se “extinguen” y sobreviven las frecuencias más bajas. Por lo tanto, el espectro de la onda se modifica hacia las bajas frecuencias a medida que se propaga. 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55" y="3997135"/>
                <a:ext cx="11756571" cy="1295868"/>
              </a:xfrm>
              <a:prstGeom prst="rect">
                <a:avLst/>
              </a:prstGeom>
              <a:blipFill rotWithShape="0">
                <a:blip r:embed="rId5"/>
                <a:stretch>
                  <a:fillRect l="-467" r="-415" b="-707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73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70042" y="522514"/>
            <a:ext cx="2577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Para una onda armónica: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084286" y="545312"/>
                <a:ext cx="5182508" cy="2955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sup>
                      </m:sSup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286" y="545312"/>
                <a:ext cx="5182508" cy="295594"/>
              </a:xfrm>
              <a:prstGeom prst="rect">
                <a:avLst/>
              </a:prstGeom>
              <a:blipFill rotWithShape="0">
                <a:blip r:embed="rId2"/>
                <a:stretch>
                  <a:fillRect l="-706" t="-6122" r="-471" b="-30612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64457" y="1640114"/>
                <a:ext cx="1593193" cy="6387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acc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1640114"/>
                <a:ext cx="1593193" cy="6387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2481944" y="1757934"/>
                <a:ext cx="4780539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sup>
                      </m:sSup>
                      <m:acc>
                        <m:accPr>
                          <m:chr m:val="̂"/>
                          <m:ctrlPr>
                            <a:rPr lang="es-UY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1944" y="1757934"/>
                <a:ext cx="4780539" cy="403124"/>
              </a:xfrm>
              <a:prstGeom prst="rect">
                <a:avLst/>
              </a:prstGeom>
              <a:blipFill rotWithShape="0">
                <a:blip r:embed="rId4"/>
                <a:stretch>
                  <a:fillRect t="-1493" r="-4082" b="-149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66057" y="2888343"/>
                <a:ext cx="4312784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acc>
                        <m:accPr>
                          <m:chr m:val="⃗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ac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</m:sup>
                      </m:sSup>
                      <m:acc>
                        <m:accPr>
                          <m:chr m:val="̂"/>
                          <m:ctrlPr>
                            <a:rPr lang="es-UY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UY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𝐢</m:t>
                          </m:r>
                        </m:e>
                      </m:ac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2888343"/>
                <a:ext cx="4312784" cy="6769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138512" y="2888343"/>
                <a:ext cx="4205126" cy="6971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8512" y="2888343"/>
                <a:ext cx="4205126" cy="69711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464457" y="5279720"/>
                <a:ext cx="10103279" cy="7063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𝑅𝑒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</m:e>
                                    <m:sub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𝜅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5279720"/>
                <a:ext cx="10103279" cy="70634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464457" y="4136571"/>
                <a:ext cx="5557099" cy="7063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𝜅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𝜓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57" y="4136571"/>
                <a:ext cx="5557099" cy="70634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9732187" y="2836277"/>
                <a:ext cx="170315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</a:rPr>
                            <m:t>Atan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𝜅</m:t>
                                      </m:r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187" y="2836277"/>
                <a:ext cx="1703159" cy="7146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51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270042" y="522514"/>
            <a:ext cx="277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s-UY" dirty="0"/>
              <a:t>Para una onda armónica: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3040933" y="359585"/>
                <a:ext cx="6483570" cy="9272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𝑅𝑒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  <m:r>
                        <a:rPr lang="es-A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933" y="359585"/>
                <a:ext cx="6483570" cy="9272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82060" y="1416568"/>
                <a:ext cx="2465547" cy="720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⟨"/>
                                      <m:endChr m:val="⟩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begChr m:val="⟨"/>
                                          <m:endChr m:val="⟩"/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𝐼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𝑟𝑒𝑓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060" y="1416568"/>
                <a:ext cx="2465547" cy="7205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24003" y="2439405"/>
                <a:ext cx="4788042" cy="391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Si tomamos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⟨"/>
                            <m:endChr m:val="⟩"/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</m:d>
                      </m:e>
                      <m:sub>
                        <m:r>
                          <a:rPr lang="es-UY" i="1"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</m:oMath>
                </a14:m>
                <a:r>
                  <a:rPr lang="es-UY" dirty="0"/>
                  <a:t> como la intensidad en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s-UY" dirty="0"/>
                  <a:t> , </a:t>
                </a: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03" y="2439405"/>
                <a:ext cx="4788042" cy="391582"/>
              </a:xfrm>
              <a:prstGeom prst="rect">
                <a:avLst/>
              </a:prstGeom>
              <a:blipFill rotWithShape="0">
                <a:blip r:embed="rId5"/>
                <a:stretch>
                  <a:fillRect l="-1018" t="-6250" r="-127" b="-203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084286" y="1632297"/>
                <a:ext cx="35264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=−8,7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4286" y="1632297"/>
                <a:ext cx="352641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upo 23"/>
          <p:cNvGrpSpPr/>
          <p:nvPr/>
        </p:nvGrpSpPr>
        <p:grpSpPr>
          <a:xfrm>
            <a:off x="1399906" y="3935851"/>
            <a:ext cx="3928960" cy="2538952"/>
            <a:chOff x="2659802" y="3732651"/>
            <a:chExt cx="3928960" cy="2538952"/>
          </a:xfrm>
        </p:grpSpPr>
        <p:grpSp>
          <p:nvGrpSpPr>
            <p:cNvPr id="19" name="Grupo 18"/>
            <p:cNvGrpSpPr/>
            <p:nvPr/>
          </p:nvGrpSpPr>
          <p:grpSpPr>
            <a:xfrm>
              <a:off x="2828738" y="3962400"/>
              <a:ext cx="3576032" cy="2264229"/>
              <a:chOff x="1683657" y="3352800"/>
              <a:chExt cx="5152572" cy="2670629"/>
            </a:xfrm>
          </p:grpSpPr>
          <p:cxnSp>
            <p:nvCxnSpPr>
              <p:cNvPr id="16" name="Conector recto de flecha 15"/>
              <p:cNvCxnSpPr/>
              <p:nvPr/>
            </p:nvCxnSpPr>
            <p:spPr>
              <a:xfrm flipV="1">
                <a:off x="2162629" y="3352800"/>
                <a:ext cx="0" cy="267062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ector recto de flecha 17"/>
              <p:cNvCxnSpPr/>
              <p:nvPr/>
            </p:nvCxnSpPr>
            <p:spPr>
              <a:xfrm>
                <a:off x="1683657" y="5675086"/>
                <a:ext cx="5152572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Conector recto 20"/>
            <p:cNvCxnSpPr/>
            <p:nvPr/>
          </p:nvCxnSpPr>
          <p:spPr>
            <a:xfrm>
              <a:off x="3161158" y="4426857"/>
              <a:ext cx="2310728" cy="76925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CuadroTexto 21"/>
                <p:cNvSpPr txBox="1"/>
                <p:nvPr/>
              </p:nvSpPr>
              <p:spPr>
                <a:xfrm>
                  <a:off x="2659802" y="3732651"/>
                  <a:ext cx="50135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𝑁𝐼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2" name="CuadroTexto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9802" y="3732651"/>
                  <a:ext cx="501356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CuadroTexto 22"/>
                <p:cNvSpPr txBox="1"/>
                <p:nvPr/>
              </p:nvSpPr>
              <p:spPr>
                <a:xfrm>
                  <a:off x="6220777" y="5902271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3" name="CuadroTexto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20777" y="5902271"/>
                  <a:ext cx="367985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5" name="CuadroTexto 24"/>
          <p:cNvSpPr txBox="1"/>
          <p:nvPr/>
        </p:nvSpPr>
        <p:spPr>
          <a:xfrm>
            <a:off x="2032000" y="3367314"/>
            <a:ext cx="2715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r>
              <a:rPr lang="es-UY" dirty="0"/>
              <a:t> Para una onda armónica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/>
              <p:cNvSpPr txBox="1"/>
              <p:nvPr/>
            </p:nvSpPr>
            <p:spPr>
              <a:xfrm>
                <a:off x="4528457" y="4513943"/>
                <a:ext cx="33727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pendiente de la recta 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−8,7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6" name="CuadroTexto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457" y="4513943"/>
                <a:ext cx="3372783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627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uadroTexto 26"/>
              <p:cNvSpPr txBox="1"/>
              <p:nvPr/>
            </p:nvSpPr>
            <p:spPr>
              <a:xfrm>
                <a:off x="1582054" y="443333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7" name="CuadroTexto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54" y="4433331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ángulo 1"/>
              <p:cNvSpPr/>
              <p:nvPr/>
            </p:nvSpPr>
            <p:spPr>
              <a:xfrm>
                <a:off x="4960881" y="2276971"/>
                <a:ext cx="4097211" cy="6951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d>
                        </m:e>
                        <m:sub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𝑟𝑒𝑓</m:t>
                          </m:r>
                        </m:sub>
                      </m:sSub>
                      <m:r>
                        <a:rPr lang="es-UY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𝜅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  <m:func>
                        <m:funcPr>
                          <m:ctrlP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" name="Rectá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0881" y="2276971"/>
                <a:ext cx="4097211" cy="69519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6643779" y="5399313"/>
                <a:ext cx="535953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UY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⇒</a:t>
                </a:r>
                <a:r>
                  <a:rPr lang="es-UY" dirty="0"/>
                  <a:t> Se puede obtener el coeficiente de atenuación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s-UY" dirty="0"/>
                  <a:t> experimentalmente</a:t>
                </a: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779" y="5399313"/>
                <a:ext cx="5359535" cy="646331"/>
              </a:xfrm>
              <a:prstGeom prst="rect">
                <a:avLst/>
              </a:prstGeom>
              <a:blipFill rotWithShape="0">
                <a:blip r:embed="rId12"/>
                <a:stretch>
                  <a:fillRect l="-1024" t="-7547" b="-141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50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5" grpId="0"/>
      <p:bldP spid="26" grpId="0"/>
      <p:bldP spid="2" grpId="0"/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1164</Words>
  <Application>Microsoft Office PowerPoint</Application>
  <PresentationFormat>Panorámica</PresentationFormat>
  <Paragraphs>111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44</cp:revision>
  <dcterms:created xsi:type="dcterms:W3CDTF">2020-06-15T13:38:49Z</dcterms:created>
  <dcterms:modified xsi:type="dcterms:W3CDTF">2021-05-27T12:35:46Z</dcterms:modified>
</cp:coreProperties>
</file>