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56" r:id="rId7"/>
    <p:sldId id="265" r:id="rId8"/>
    <p:sldId id="268" r:id="rId9"/>
    <p:sldId id="262" r:id="rId10"/>
    <p:sldId id="266" r:id="rId11"/>
    <p:sldId id="267" r:id="rId12"/>
    <p:sldId id="269" r:id="rId13"/>
  </p:sldIdLst>
  <p:sldSz cx="12192000" cy="6858000"/>
  <p:notesSz cx="6858000" cy="9144000"/>
  <p:defaultTextStyle>
    <a:defPPr>
      <a:defRPr lang="es-UY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F5A1918-9E61-472C-9F50-BD2C4FC0F416}" v="86" dt="2021-05-27T12:35:13.26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98" d="100"/>
          <a:sy n="98" d="100"/>
        </p:scale>
        <p:origin x="110" y="9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colas Benech" userId="0051dd42c30e75a5" providerId="LiveId" clId="{0F5A1918-9E61-472C-9F50-BD2C4FC0F416}"/>
    <pc:docChg chg="modSld">
      <pc:chgData name="Nicolas Benech" userId="0051dd42c30e75a5" providerId="LiveId" clId="{0F5A1918-9E61-472C-9F50-BD2C4FC0F416}" dt="2021-05-27T12:35:13.261" v="93" actId="20577"/>
      <pc:docMkLst>
        <pc:docMk/>
      </pc:docMkLst>
      <pc:sldChg chg="modSp mod">
        <pc:chgData name="Nicolas Benech" userId="0051dd42c30e75a5" providerId="LiveId" clId="{0F5A1918-9E61-472C-9F50-BD2C4FC0F416}" dt="2021-05-26T10:26:35.470" v="76" actId="6549"/>
        <pc:sldMkLst>
          <pc:docMk/>
          <pc:sldMk cId="3133461291" sldId="256"/>
        </pc:sldMkLst>
        <pc:spChg chg="mod">
          <ac:chgData name="Nicolas Benech" userId="0051dd42c30e75a5" providerId="LiveId" clId="{0F5A1918-9E61-472C-9F50-BD2C4FC0F416}" dt="2021-05-26T10:26:35.470" v="76" actId="6549"/>
          <ac:spMkLst>
            <pc:docMk/>
            <pc:sldMk cId="3133461291" sldId="256"/>
            <ac:spMk id="4" creationId="{00000000-0000-0000-0000-000000000000}"/>
          </ac:spMkLst>
        </pc:spChg>
        <pc:spChg chg="mod">
          <ac:chgData name="Nicolas Benech" userId="0051dd42c30e75a5" providerId="LiveId" clId="{0F5A1918-9E61-472C-9F50-BD2C4FC0F416}" dt="2021-05-26T10:21:25.665" v="61"/>
          <ac:spMkLst>
            <pc:docMk/>
            <pc:sldMk cId="3133461291" sldId="256"/>
            <ac:spMk id="5" creationId="{00000000-0000-0000-0000-000000000000}"/>
          </ac:spMkLst>
        </pc:spChg>
      </pc:sldChg>
      <pc:sldChg chg="modSp">
        <pc:chgData name="Nicolas Benech" userId="0051dd42c30e75a5" providerId="LiveId" clId="{0F5A1918-9E61-472C-9F50-BD2C4FC0F416}" dt="2021-05-26T10:08:10.238" v="43" actId="20577"/>
        <pc:sldMkLst>
          <pc:docMk/>
          <pc:sldMk cId="3592509588" sldId="262"/>
        </pc:sldMkLst>
        <pc:spChg chg="mod">
          <ac:chgData name="Nicolas Benech" userId="0051dd42c30e75a5" providerId="LiveId" clId="{0F5A1918-9E61-472C-9F50-BD2C4FC0F416}" dt="2021-05-26T10:08:10.238" v="43" actId="20577"/>
          <ac:spMkLst>
            <pc:docMk/>
            <pc:sldMk cId="3592509588" sldId="262"/>
            <ac:spMk id="2" creationId="{00000000-0000-0000-0000-000000000000}"/>
          </ac:spMkLst>
        </pc:spChg>
        <pc:spChg chg="mod">
          <ac:chgData name="Nicolas Benech" userId="0051dd42c30e75a5" providerId="LiveId" clId="{0F5A1918-9E61-472C-9F50-BD2C4FC0F416}" dt="2021-05-26T10:07:37.765" v="32" actId="20577"/>
          <ac:spMkLst>
            <pc:docMk/>
            <pc:sldMk cId="3592509588" sldId="262"/>
            <ac:spMk id="11" creationId="{00000000-0000-0000-0000-000000000000}"/>
          </ac:spMkLst>
        </pc:spChg>
      </pc:sldChg>
      <pc:sldChg chg="modSp mod">
        <pc:chgData name="Nicolas Benech" userId="0051dd42c30e75a5" providerId="LiveId" clId="{0F5A1918-9E61-472C-9F50-BD2C4FC0F416}" dt="2021-05-27T12:35:13.261" v="93" actId="20577"/>
        <pc:sldMkLst>
          <pc:docMk/>
          <pc:sldMk cId="2877716043" sldId="266"/>
        </pc:sldMkLst>
        <pc:spChg chg="mod">
          <ac:chgData name="Nicolas Benech" userId="0051dd42c30e75a5" providerId="LiveId" clId="{0F5A1918-9E61-472C-9F50-BD2C4FC0F416}" dt="2021-05-26T10:32:31.947" v="89" actId="6549"/>
          <ac:spMkLst>
            <pc:docMk/>
            <pc:sldMk cId="2877716043" sldId="266"/>
            <ac:spMk id="8" creationId="{00000000-0000-0000-0000-000000000000}"/>
          </ac:spMkLst>
        </pc:spChg>
        <pc:spChg chg="mod">
          <ac:chgData name="Nicolas Benech" userId="0051dd42c30e75a5" providerId="LiveId" clId="{0F5A1918-9E61-472C-9F50-BD2C4FC0F416}" dt="2021-05-27T12:35:13.261" v="93" actId="20577"/>
          <ac:spMkLst>
            <pc:docMk/>
            <pc:sldMk cId="2877716043" sldId="266"/>
            <ac:spMk id="19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UY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UY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2A69A-1270-436D-AA76-A100837AC7D7}" type="datetimeFigureOut">
              <a:rPr lang="es-UY" smtClean="0"/>
              <a:t>27/5/2021</a:t>
            </a:fld>
            <a:endParaRPr lang="es-UY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40534-C867-40A2-B78B-BF99C79CE5EB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16740434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UY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Y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2A69A-1270-436D-AA76-A100837AC7D7}" type="datetimeFigureOut">
              <a:rPr lang="es-UY" smtClean="0"/>
              <a:t>27/5/2021</a:t>
            </a:fld>
            <a:endParaRPr lang="es-UY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40534-C867-40A2-B78B-BF99C79CE5EB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34564607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UY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Y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2A69A-1270-436D-AA76-A100837AC7D7}" type="datetimeFigureOut">
              <a:rPr lang="es-UY" smtClean="0"/>
              <a:t>27/5/2021</a:t>
            </a:fld>
            <a:endParaRPr lang="es-UY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40534-C867-40A2-B78B-BF99C79CE5EB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5889483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UY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Y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2A69A-1270-436D-AA76-A100837AC7D7}" type="datetimeFigureOut">
              <a:rPr lang="es-UY" smtClean="0"/>
              <a:t>27/5/2021</a:t>
            </a:fld>
            <a:endParaRPr lang="es-UY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40534-C867-40A2-B78B-BF99C79CE5EB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15084749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UY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2A69A-1270-436D-AA76-A100837AC7D7}" type="datetimeFigureOut">
              <a:rPr lang="es-UY" smtClean="0"/>
              <a:t>27/5/2021</a:t>
            </a:fld>
            <a:endParaRPr lang="es-UY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40534-C867-40A2-B78B-BF99C79CE5EB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42322597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UY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Y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Y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2A69A-1270-436D-AA76-A100837AC7D7}" type="datetimeFigureOut">
              <a:rPr lang="es-UY" smtClean="0"/>
              <a:t>27/5/2021</a:t>
            </a:fld>
            <a:endParaRPr lang="es-UY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40534-C867-40A2-B78B-BF99C79CE5EB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42480570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UY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Y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Y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2A69A-1270-436D-AA76-A100837AC7D7}" type="datetimeFigureOut">
              <a:rPr lang="es-UY" smtClean="0"/>
              <a:t>27/5/2021</a:t>
            </a:fld>
            <a:endParaRPr lang="es-UY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40534-C867-40A2-B78B-BF99C79CE5EB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38962708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UY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2A69A-1270-436D-AA76-A100837AC7D7}" type="datetimeFigureOut">
              <a:rPr lang="es-UY" smtClean="0"/>
              <a:t>27/5/2021</a:t>
            </a:fld>
            <a:endParaRPr lang="es-UY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40534-C867-40A2-B78B-BF99C79CE5EB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30190603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2A69A-1270-436D-AA76-A100837AC7D7}" type="datetimeFigureOut">
              <a:rPr lang="es-UY" smtClean="0"/>
              <a:t>27/5/2021</a:t>
            </a:fld>
            <a:endParaRPr lang="es-UY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40534-C867-40A2-B78B-BF99C79CE5EB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11999387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UY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Y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2A69A-1270-436D-AA76-A100837AC7D7}" type="datetimeFigureOut">
              <a:rPr lang="es-UY" smtClean="0"/>
              <a:t>27/5/2021</a:t>
            </a:fld>
            <a:endParaRPr lang="es-UY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40534-C867-40A2-B78B-BF99C79CE5EB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3106416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UY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UY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2A69A-1270-436D-AA76-A100837AC7D7}" type="datetimeFigureOut">
              <a:rPr lang="es-UY" smtClean="0"/>
              <a:t>27/5/2021</a:t>
            </a:fld>
            <a:endParaRPr lang="es-UY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40534-C867-40A2-B78B-BF99C79CE5EB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26678762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UY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Y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32A69A-1270-436D-AA76-A100837AC7D7}" type="datetimeFigureOut">
              <a:rPr lang="es-UY" smtClean="0"/>
              <a:t>27/5/2021</a:t>
            </a:fld>
            <a:endParaRPr lang="es-UY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UY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540534-C867-40A2-B78B-BF99C79CE5EB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6239631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UY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55.png"/><Relationship Id="rId3" Type="http://schemas.openxmlformats.org/officeDocument/2006/relationships/image" Target="../media/image490.png"/><Relationship Id="rId7" Type="http://schemas.openxmlformats.org/officeDocument/2006/relationships/image" Target="../media/image54.png"/><Relationship Id="rId2" Type="http://schemas.openxmlformats.org/officeDocument/2006/relationships/image" Target="../media/image48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3.png"/><Relationship Id="rId5" Type="http://schemas.openxmlformats.org/officeDocument/2006/relationships/image" Target="../media/image52.png"/><Relationship Id="rId4" Type="http://schemas.openxmlformats.org/officeDocument/2006/relationships/image" Target="../media/image510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7.png"/><Relationship Id="rId2" Type="http://schemas.openxmlformats.org/officeDocument/2006/relationships/image" Target="../media/image5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8.png"/></Relationships>
</file>

<file path=ppt/slides/_rels/slide12.xml.rels><?xml version="1.0" encoding="UTF-8" standalone="yes"?>
<Relationships xmlns="http://schemas.openxmlformats.org/package/2006/relationships"><Relationship Id="rId7" Type="http://schemas.openxmlformats.org/officeDocument/2006/relationships/image" Target="../media/image5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8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0.png"/><Relationship Id="rId4" Type="http://schemas.openxmlformats.org/officeDocument/2006/relationships/image" Target="../media/image139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image" Target="../media/image152.png"/><Relationship Id="rId7" Type="http://schemas.openxmlformats.org/officeDocument/2006/relationships/image" Target="../media/image3.png"/><Relationship Id="rId2" Type="http://schemas.openxmlformats.org/officeDocument/2006/relationships/image" Target="../media/image15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tiff"/><Relationship Id="rId11" Type="http://schemas.openxmlformats.org/officeDocument/2006/relationships/image" Target="../media/image7.png"/><Relationship Id="rId5" Type="http://schemas.openxmlformats.org/officeDocument/2006/relationships/image" Target="../media/image154.png"/><Relationship Id="rId10" Type="http://schemas.openxmlformats.org/officeDocument/2006/relationships/image" Target="../media/image6.png"/><Relationship Id="rId4" Type="http://schemas.openxmlformats.org/officeDocument/2006/relationships/image" Target="../media/image153.png"/><Relationship Id="rId9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8.png"/><Relationship Id="rId7" Type="http://schemas.openxmlformats.org/officeDocument/2006/relationships/image" Target="../media/image70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0.png"/><Relationship Id="rId5" Type="http://schemas.openxmlformats.org/officeDocument/2006/relationships/image" Target="../media/image50.png"/><Relationship Id="rId4" Type="http://schemas.openxmlformats.org/officeDocument/2006/relationships/image" Target="../media/image40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3.png"/><Relationship Id="rId11" Type="http://schemas.openxmlformats.org/officeDocument/2006/relationships/image" Target="../media/image18.png"/><Relationship Id="rId5" Type="http://schemas.openxmlformats.org/officeDocument/2006/relationships/image" Target="../media/image12.png"/><Relationship Id="rId10" Type="http://schemas.openxmlformats.org/officeDocument/2006/relationships/image" Target="../media/image17.png"/><Relationship Id="rId4" Type="http://schemas.openxmlformats.org/officeDocument/2006/relationships/image" Target="../media/image11.png"/><Relationship Id="rId9" Type="http://schemas.openxmlformats.org/officeDocument/2006/relationships/image" Target="../media/image16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png"/><Relationship Id="rId13" Type="http://schemas.openxmlformats.org/officeDocument/2006/relationships/image" Target="../media/image30.png"/><Relationship Id="rId3" Type="http://schemas.openxmlformats.org/officeDocument/2006/relationships/image" Target="../media/image20.png"/><Relationship Id="rId7" Type="http://schemas.openxmlformats.org/officeDocument/2006/relationships/image" Target="../media/image24.png"/><Relationship Id="rId12" Type="http://schemas.openxmlformats.org/officeDocument/2006/relationships/image" Target="../media/image29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3.png"/><Relationship Id="rId11" Type="http://schemas.openxmlformats.org/officeDocument/2006/relationships/image" Target="../media/image28.png"/><Relationship Id="rId5" Type="http://schemas.openxmlformats.org/officeDocument/2006/relationships/image" Target="../media/image22.png"/><Relationship Id="rId15" Type="http://schemas.openxmlformats.org/officeDocument/2006/relationships/image" Target="../media/image32.png"/><Relationship Id="rId10" Type="http://schemas.openxmlformats.org/officeDocument/2006/relationships/image" Target="../media/image27.png"/><Relationship Id="rId4" Type="http://schemas.openxmlformats.org/officeDocument/2006/relationships/image" Target="../media/image21.png"/><Relationship Id="rId9" Type="http://schemas.openxmlformats.org/officeDocument/2006/relationships/image" Target="../media/image26.png"/><Relationship Id="rId14" Type="http://schemas.openxmlformats.org/officeDocument/2006/relationships/image" Target="../media/image3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6.png"/><Relationship Id="rId4" Type="http://schemas.openxmlformats.org/officeDocument/2006/relationships/image" Target="../media/image35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5.png"/><Relationship Id="rId3" Type="http://schemas.openxmlformats.org/officeDocument/2006/relationships/image" Target="../media/image39.png"/><Relationship Id="rId7" Type="http://schemas.openxmlformats.org/officeDocument/2006/relationships/image" Target="../media/image44.png"/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3.png"/><Relationship Id="rId5" Type="http://schemas.openxmlformats.org/officeDocument/2006/relationships/image" Target="../media/image42.png"/><Relationship Id="rId4" Type="http://schemas.openxmlformats.org/officeDocument/2006/relationships/image" Target="../media/image41.png"/><Relationship Id="rId9" Type="http://schemas.openxmlformats.org/officeDocument/2006/relationships/image" Target="../media/image46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50.png"/><Relationship Id="rId7" Type="http://schemas.openxmlformats.org/officeDocument/2006/relationships/image" Target="../media/image440.png"/><Relationship Id="rId12" Type="http://schemas.openxmlformats.org/officeDocument/2006/relationships/image" Target="../media/image51.png"/><Relationship Id="rId2" Type="http://schemas.openxmlformats.org/officeDocument/2006/relationships/image" Target="../media/image4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30.png"/><Relationship Id="rId11" Type="http://schemas.openxmlformats.org/officeDocument/2006/relationships/image" Target="../media/image49.png"/><Relationship Id="rId5" Type="http://schemas.openxmlformats.org/officeDocument/2006/relationships/image" Target="../media/image48.png"/><Relationship Id="rId10" Type="http://schemas.openxmlformats.org/officeDocument/2006/relationships/image" Target="../media/image470.png"/><Relationship Id="rId4" Type="http://schemas.openxmlformats.org/officeDocument/2006/relationships/image" Target="../media/image410.png"/><Relationship Id="rId9" Type="http://schemas.openxmlformats.org/officeDocument/2006/relationships/image" Target="../media/image46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391886" y="508000"/>
            <a:ext cx="27951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UY" dirty="0">
                <a:solidFill>
                  <a:schemeClr val="accent1"/>
                </a:solidFill>
              </a:rPr>
              <a:t>3) Dispersión por absorción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188685" y="1132114"/>
            <a:ext cx="11698515" cy="38318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s-UY" dirty="0"/>
              <a:t>Hasta ahora hemos considerado que las pérdidas de energía acústica es despreciable para las distancias o los tiempos de interés. Sin embargo, para tiempos largos, toda la energía acústica se convierte en energía térmica </a:t>
            </a:r>
            <a:r>
              <a:rPr lang="es-UY" dirty="0" err="1"/>
              <a:t>eleatoria</a:t>
            </a:r>
            <a:r>
              <a:rPr lang="es-UY" dirty="0"/>
              <a:t>. Las causas de esta conversión se puede dividir en dos categorías generales: a) aquellas intrínsecas al medio y b) aquellas asociadas a los bordes. A su vez, las pérdidas intrínsecas del medio se pueden subdividir en tres tipos: pérdidas por rozamiento, pérdidas por conducción térmica y pérdidas asociadas a procesos moleculares internos. Las pérdidas por rozamiento ocurren siempre que exista un movimiento relativo de una porción del fluido respecto a otra, como las expansiones y compresiones en una onda acústica. Los mecanismos de pérdidas por conducción térmica y procesos moleculares internos no pueden ser explicados con una teoría de medios continuos. Sin embargo, para las pérdidas por rozamiento podemos brindar un modelo fenomenológico debido a Stokes. Esto último es lo que vamos a tratar en este curso.</a:t>
            </a:r>
          </a:p>
        </p:txBody>
      </p:sp>
    </p:spTree>
    <p:extLst>
      <p:ext uri="{BB962C8B-B14F-4D97-AF65-F5344CB8AC3E}">
        <p14:creationId xmlns:p14="http://schemas.microsoft.com/office/powerpoint/2010/main" val="3262302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CuadroTexto 3"/>
              <p:cNvSpPr txBox="1"/>
              <p:nvPr/>
            </p:nvSpPr>
            <p:spPr>
              <a:xfrm>
                <a:off x="4630058" y="1559421"/>
                <a:ext cx="7097485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UY" dirty="0"/>
                  <a:t>Para muchos fluidos se cumple </a:t>
                </a:r>
                <a14:m>
                  <m:oMath xmlns:m="http://schemas.openxmlformats.org/officeDocument/2006/math">
                    <m:r>
                      <a:rPr lang="es-UY" b="0" i="1" smtClean="0">
                        <a:latin typeface="Cambria Math" panose="02040503050406030204" pitchFamily="18" charset="0"/>
                      </a:rPr>
                      <m:t>𝜔𝜏</m:t>
                    </m:r>
                    <m:r>
                      <a:rPr lang="es-UY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≪1</m:t>
                    </m:r>
                  </m:oMath>
                </a14:m>
                <a:r>
                  <a:rPr lang="es-UY" dirty="0"/>
                  <a:t> dentro del rango de frecuencias de interés</a:t>
                </a:r>
              </a:p>
            </p:txBody>
          </p:sp>
        </mc:Choice>
        <mc:Fallback xmlns="">
          <p:sp>
            <p:nvSpPr>
              <p:cNvPr id="4" name="CuadroTexto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30058" y="1559421"/>
                <a:ext cx="7097485" cy="646331"/>
              </a:xfrm>
              <a:prstGeom prst="rect">
                <a:avLst/>
              </a:prstGeom>
              <a:blipFill rotWithShape="0">
                <a:blip r:embed="rId2"/>
                <a:stretch>
                  <a:fillRect l="-773" t="-5660" b="-14151"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CuadroTexto 4"/>
              <p:cNvSpPr txBox="1"/>
              <p:nvPr/>
            </p:nvSpPr>
            <p:spPr>
              <a:xfrm>
                <a:off x="188776" y="2570574"/>
                <a:ext cx="1338122" cy="64819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Y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≅</m:t>
                      </m:r>
                      <m:f>
                        <m:f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𝜔</m:t>
                              </m:r>
                            </m:e>
                            <m:sup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𝜏</m:t>
                          </m:r>
                        </m:num>
                        <m:den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𝑐</m:t>
                          </m:r>
                        </m:den>
                      </m:f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5" name="CuadroTexto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8776" y="2570574"/>
                <a:ext cx="1338122" cy="648191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CuadroTexto 6"/>
              <p:cNvSpPr txBox="1"/>
              <p:nvPr/>
            </p:nvSpPr>
            <p:spPr>
              <a:xfrm>
                <a:off x="188776" y="580571"/>
                <a:ext cx="11770995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UY" dirty="0"/>
                  <a:t>Con este procedimiento, es posible medir experimentalmente el valor de </a:t>
                </a:r>
                <a14:m>
                  <m:oMath xmlns:m="http://schemas.openxmlformats.org/officeDocument/2006/math">
                    <m:r>
                      <a:rPr lang="es-UY" b="0" i="1" smtClean="0">
                        <a:latin typeface="Cambria Math" panose="02040503050406030204" pitchFamily="18" charset="0"/>
                      </a:rPr>
                      <m:t>𝛼</m:t>
                    </m:r>
                  </m:oMath>
                </a14:m>
                <a:r>
                  <a:rPr lang="es-UY" dirty="0"/>
                  <a:t> para cada frecuencia </a:t>
                </a:r>
                <a14:m>
                  <m:oMath xmlns:m="http://schemas.openxmlformats.org/officeDocument/2006/math">
                    <m:r>
                      <a:rPr lang="es-UY" b="0" i="1" smtClean="0">
                        <a:latin typeface="Cambria Math" panose="02040503050406030204" pitchFamily="18" charset="0"/>
                      </a:rPr>
                      <m:t>𝜔</m:t>
                    </m:r>
                  </m:oMath>
                </a14:m>
                <a:r>
                  <a:rPr lang="es-UY" dirty="0"/>
                  <a:t> y comparar el resultado experimental con la predicción teórica</a:t>
                </a:r>
              </a:p>
            </p:txBody>
          </p:sp>
        </mc:Choice>
        <mc:Fallback xmlns="">
          <p:sp>
            <p:nvSpPr>
              <p:cNvPr id="7" name="CuadroTexto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8776" y="580571"/>
                <a:ext cx="11770995" cy="646331"/>
              </a:xfrm>
              <a:prstGeom prst="rect">
                <a:avLst/>
              </a:prstGeom>
              <a:blipFill rotWithShape="0">
                <a:blip r:embed="rId4"/>
                <a:stretch>
                  <a:fillRect l="-466" t="-4717" b="-14151"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CuadroTexto 7"/>
              <p:cNvSpPr txBox="1"/>
              <p:nvPr/>
            </p:nvSpPr>
            <p:spPr>
              <a:xfrm>
                <a:off x="188776" y="1451429"/>
                <a:ext cx="3532505" cy="7943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𝛼</m:t>
                      </m:r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AR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s-UY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s-UY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rad>
                        </m:den>
                      </m:f>
                      <m:f>
                        <m:f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𝜔</m:t>
                          </m:r>
                        </m:num>
                        <m:den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den>
                      </m:f>
                      <m:sSup>
                        <m:sSup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p>
                                    <m:sSupPr>
                                      <m:ctrlPr>
                                        <a:rPr lang="es-UY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d>
                                        <m:dPr>
                                          <m:ctrlPr>
                                            <a:rPr lang="es-UY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s-UY" i="1">
                                              <a:latin typeface="Cambria Math" panose="02040503050406030204" pitchFamily="18" charset="0"/>
                                            </a:rPr>
                                            <m:t>1+</m:t>
                                          </m:r>
                                          <m:sSup>
                                            <m:sSupPr>
                                              <m:ctrlPr>
                                                <a:rPr lang="es-UY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pPr>
                                            <m:e>
                                              <m:d>
                                                <m:dPr>
                                                  <m:ctrlPr>
                                                    <a:rPr lang="es-UY" i="1">
                                                      <a:latin typeface="Cambria Math" panose="02040503050406030204" pitchFamily="18" charset="0"/>
                                                    </a:rPr>
                                                  </m:ctrlPr>
                                                </m:dPr>
                                                <m:e>
                                                  <m:r>
                                                    <a:rPr lang="es-UY" i="1">
                                                      <a:latin typeface="Cambria Math" panose="02040503050406030204" pitchFamily="18" charset="0"/>
                                                    </a:rPr>
                                                    <m:t>𝜔𝜏</m:t>
                                                  </m:r>
                                                </m:e>
                                              </m:d>
                                            </m:e>
                                            <m:sup>
                                              <m:r>
                                                <a:rPr lang="es-UY" i="1">
                                                  <a:latin typeface="Cambria Math" panose="02040503050406030204" pitchFamily="18" charset="0"/>
                                                </a:rPr>
                                                <m:t>2</m:t>
                                              </m:r>
                                            </m:sup>
                                          </m:sSup>
                                        </m:e>
                                      </m:d>
                                    </m:e>
                                    <m:sup>
                                      <m:r>
                                        <a:rPr lang="es-UY" i="1">
                                          <a:latin typeface="Cambria Math" panose="02040503050406030204" pitchFamily="18" charset="0"/>
                                        </a:rPr>
                                        <m:t>1/2</m:t>
                                      </m:r>
                                    </m:sup>
                                  </m:sSup>
                                  <m:r>
                                    <a:rPr lang="es-AR" b="0" i="1" smtClean="0">
                                      <a:latin typeface="Cambria Math" panose="02040503050406030204" pitchFamily="18" charset="0"/>
                                    </a:rPr>
                                    <m:t>−1</m:t>
                                  </m:r>
                                </m:num>
                                <m:den>
                                  <m:r>
                                    <a:rPr lang="es-UY" i="1">
                                      <a:latin typeface="Cambria Math" panose="02040503050406030204" pitchFamily="18" charset="0"/>
                                    </a:rPr>
                                    <m:t>1+</m:t>
                                  </m:r>
                                  <m:sSup>
                                    <m:sSupPr>
                                      <m:ctrlPr>
                                        <a:rPr lang="es-UY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d>
                                        <m:dPr>
                                          <m:ctrlPr>
                                            <a:rPr lang="es-UY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s-UY" i="1">
                                              <a:latin typeface="Cambria Math" panose="02040503050406030204" pitchFamily="18" charset="0"/>
                                            </a:rPr>
                                            <m:t>𝜔𝜏</m:t>
                                          </m:r>
                                        </m:e>
                                      </m:d>
                                    </m:e>
                                    <m:sup>
                                      <m:r>
                                        <a:rPr lang="es-UY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1/2</m:t>
                          </m:r>
                        </m:sup>
                      </m:sSup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8" name="CuadroTexto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8776" y="1451429"/>
                <a:ext cx="3532505" cy="79432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8" name="Grupo 17"/>
          <p:cNvGrpSpPr/>
          <p:nvPr/>
        </p:nvGrpSpPr>
        <p:grpSpPr>
          <a:xfrm>
            <a:off x="1634664" y="3122958"/>
            <a:ext cx="4077655" cy="2538952"/>
            <a:chOff x="3272249" y="3218765"/>
            <a:chExt cx="4077655" cy="2538952"/>
          </a:xfrm>
        </p:grpSpPr>
        <p:grpSp>
          <p:nvGrpSpPr>
            <p:cNvPr id="10" name="Grupo 9"/>
            <p:cNvGrpSpPr/>
            <p:nvPr/>
          </p:nvGrpSpPr>
          <p:grpSpPr>
            <a:xfrm>
              <a:off x="3441185" y="3448514"/>
              <a:ext cx="3576032" cy="2264229"/>
              <a:chOff x="1683657" y="3352800"/>
              <a:chExt cx="5152572" cy="2670629"/>
            </a:xfrm>
          </p:grpSpPr>
          <p:cxnSp>
            <p:nvCxnSpPr>
              <p:cNvPr id="14" name="Conector recto de flecha 13"/>
              <p:cNvCxnSpPr/>
              <p:nvPr/>
            </p:nvCxnSpPr>
            <p:spPr>
              <a:xfrm flipV="1">
                <a:off x="2162629" y="3352800"/>
                <a:ext cx="0" cy="2670629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Conector recto de flecha 14"/>
              <p:cNvCxnSpPr/>
              <p:nvPr/>
            </p:nvCxnSpPr>
            <p:spPr>
              <a:xfrm>
                <a:off x="1683657" y="5675086"/>
                <a:ext cx="5152572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1" name="Conector recto 10"/>
            <p:cNvCxnSpPr/>
            <p:nvPr/>
          </p:nvCxnSpPr>
          <p:spPr>
            <a:xfrm flipV="1">
              <a:off x="4106026" y="3944541"/>
              <a:ext cx="1968247" cy="1052156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" name="CuadroTexto 11"/>
                <p:cNvSpPr txBox="1"/>
                <p:nvPr/>
              </p:nvSpPr>
              <p:spPr>
                <a:xfrm>
                  <a:off x="3272249" y="3218765"/>
                  <a:ext cx="382412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𝛼</m:t>
                        </m:r>
                      </m:oMath>
                    </m:oMathPara>
                  </a14:m>
                  <a:endParaRPr lang="es-UY" dirty="0"/>
                </a:p>
              </p:txBody>
            </p:sp>
          </mc:Choice>
          <mc:Fallback xmlns="">
            <p:sp>
              <p:nvSpPr>
                <p:cNvPr id="12" name="CuadroTexto 1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272249" y="3218765"/>
                  <a:ext cx="382412" cy="369332"/>
                </a:xfrm>
                <a:prstGeom prst="rect">
                  <a:avLst/>
                </a:prstGeom>
                <a:blipFill rotWithShape="0"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s-UY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" name="CuadroTexto 12"/>
                <p:cNvSpPr txBox="1"/>
                <p:nvPr/>
              </p:nvSpPr>
              <p:spPr>
                <a:xfrm>
                  <a:off x="6833224" y="5388385"/>
                  <a:ext cx="516680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es-UY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𝜔</m:t>
                            </m:r>
                          </m:e>
                          <m:sup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oMath>
                    </m:oMathPara>
                  </a14:m>
                  <a:endParaRPr lang="es-UY" dirty="0"/>
                </a:p>
              </p:txBody>
            </p:sp>
          </mc:Choice>
          <mc:Fallback xmlns="">
            <p:sp>
              <p:nvSpPr>
                <p:cNvPr id="13" name="CuadroTexto 1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833224" y="5388385"/>
                  <a:ext cx="516680" cy="369332"/>
                </a:xfrm>
                <a:prstGeom prst="rect">
                  <a:avLst/>
                </a:prstGeom>
                <a:blipFill rotWithShape="0"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s-UY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19" name="CuadroTexto 18"/>
              <p:cNvSpPr txBox="1"/>
              <p:nvPr/>
            </p:nvSpPr>
            <p:spPr>
              <a:xfrm>
                <a:off x="6589485" y="2262556"/>
                <a:ext cx="5021943" cy="425975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UY" dirty="0"/>
                  <a:t>El tiempo de relajación </a:t>
                </a:r>
                <a14:m>
                  <m:oMath xmlns:m="http://schemas.openxmlformats.org/officeDocument/2006/math">
                    <m:r>
                      <a:rPr lang="es-UY" b="0" i="1" smtClean="0">
                        <a:latin typeface="Cambria Math" panose="02040503050406030204" pitchFamily="18" charset="0"/>
                      </a:rPr>
                      <m:t>𝜏</m:t>
                    </m:r>
                  </m:oMath>
                </a14:m>
                <a:r>
                  <a:rPr lang="es-UY" dirty="0"/>
                  <a:t> se puede medir en forma independiente de la atenuación acústica:</a:t>
                </a:r>
              </a:p>
              <a:p>
                <a:endParaRPr lang="es-UY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𝜏</m:t>
                      </m:r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𝜂</m:t>
                          </m:r>
                        </m:num>
                        <m:den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sSub>
                            <m:sSub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𝜌</m:t>
                              </m:r>
                            </m:e>
                            <m:sub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sSup>
                            <m:sSup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p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s-UY" dirty="0"/>
              </a:p>
              <a:p>
                <a:endParaRPr lang="es-UY" dirty="0"/>
              </a:p>
              <a:p>
                <a:r>
                  <a:rPr lang="es-UY" dirty="0"/>
                  <a:t>donde </a:t>
                </a:r>
                <a14:m>
                  <m:oMath xmlns:m="http://schemas.openxmlformats.org/officeDocument/2006/math">
                    <m:r>
                      <a:rPr lang="es-UY" b="0" i="1" smtClean="0">
                        <a:latin typeface="Cambria Math" panose="02040503050406030204" pitchFamily="18" charset="0"/>
                      </a:rPr>
                      <m:t>𝜂</m:t>
                    </m:r>
                  </m:oMath>
                </a14:m>
                <a:r>
                  <a:rPr lang="es-UY" dirty="0"/>
                  <a:t> es el coeficiente de viscosidad que se puede medir con reómetros.</a:t>
                </a:r>
              </a:p>
              <a:p>
                <a:endParaRPr lang="es-UY" dirty="0"/>
              </a:p>
              <a:p>
                <a:r>
                  <a:rPr lang="es-UY" dirty="0"/>
                  <a:t>Algunos valores son:</a:t>
                </a:r>
              </a:p>
              <a:p>
                <a:endParaRPr lang="es-UY" dirty="0"/>
              </a:p>
              <a:p>
                <a14:m>
                  <m:oMath xmlns:m="http://schemas.openxmlformats.org/officeDocument/2006/math">
                    <m:r>
                      <a:rPr lang="es-UY" b="0" i="1" smtClean="0">
                        <a:latin typeface="Cambria Math" panose="02040503050406030204" pitchFamily="18" charset="0"/>
                      </a:rPr>
                      <m:t>𝜏</m:t>
                    </m:r>
                    <m:r>
                      <a:rPr lang="es-UY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~</m:t>
                    </m:r>
                    <m:sSup>
                      <m:sSupPr>
                        <m:ctrlPr>
                          <a:rPr lang="es-UY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UY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s-UY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−10</m:t>
                        </m:r>
                      </m:sup>
                    </m:sSup>
                  </m:oMath>
                </a14:m>
                <a:r>
                  <a:rPr lang="es-UY" dirty="0"/>
                  <a:t> s para el aire</a:t>
                </a:r>
              </a:p>
              <a:p>
                <a:endParaRPr lang="es-UY" i="1" dirty="0">
                  <a:latin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es-UY" i="1">
                        <a:latin typeface="Cambria Math" panose="02040503050406030204" pitchFamily="18" charset="0"/>
                      </a:rPr>
                      <m:t>𝜏</m:t>
                    </m:r>
                    <m:r>
                      <a:rPr lang="es-UY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~</m:t>
                    </m:r>
                    <m:sSup>
                      <m:sSupPr>
                        <m:ctrlPr>
                          <a:rPr lang="es-UY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UY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s-UY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−1</m:t>
                        </m:r>
                        <m:r>
                          <a:rPr lang="es-UY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s-UY" dirty="0"/>
                  <a:t> s para el agua</a:t>
                </a:r>
              </a:p>
              <a:p>
                <a:r>
                  <a:rPr lang="es-UY" dirty="0"/>
                  <a:t> </a:t>
                </a:r>
              </a:p>
            </p:txBody>
          </p:sp>
        </mc:Choice>
        <mc:Fallback>
          <p:sp>
            <p:nvSpPr>
              <p:cNvPr id="19" name="CuadroTexto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89485" y="2262556"/>
                <a:ext cx="5021943" cy="4259756"/>
              </a:xfrm>
              <a:prstGeom prst="rect">
                <a:avLst/>
              </a:prstGeom>
              <a:blipFill>
                <a:blip r:embed="rId8"/>
                <a:stretch>
                  <a:fillRect l="-1092" t="-715"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777160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1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/>
          <p:cNvSpPr txBox="1"/>
          <p:nvPr/>
        </p:nvSpPr>
        <p:spPr>
          <a:xfrm>
            <a:off x="406400" y="609600"/>
            <a:ext cx="16275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UY" dirty="0">
                <a:solidFill>
                  <a:schemeClr val="accent1"/>
                </a:solidFill>
              </a:rPr>
              <a:t>Apuntes finales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CuadroTexto 5"/>
              <p:cNvSpPr txBox="1"/>
              <p:nvPr/>
            </p:nvSpPr>
            <p:spPr>
              <a:xfrm>
                <a:off x="174170" y="1204686"/>
                <a:ext cx="11756571" cy="13388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s-UY" dirty="0"/>
                  <a:t>El tiempo de relajación </a:t>
                </a:r>
                <a14:m>
                  <m:oMath xmlns:m="http://schemas.openxmlformats.org/officeDocument/2006/math">
                    <m:r>
                      <a:rPr lang="es-UY" b="0" i="1" smtClean="0">
                        <a:latin typeface="Cambria Math" panose="02040503050406030204" pitchFamily="18" charset="0"/>
                      </a:rPr>
                      <m:t>𝜏</m:t>
                    </m:r>
                  </m:oMath>
                </a14:m>
                <a:r>
                  <a:rPr lang="es-UY" dirty="0"/>
                  <a:t> relacionado al rozamiento representa los tiempos de retardo de transferencia de momento entre las regiones de mayor velocidad a las regiones de menor velocidad. En la práctica existen otros tiempos de relajación asociados a la transferencia térmica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UY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𝜏</m:t>
                        </m:r>
                      </m:e>
                      <m:sub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sub>
                    </m:sSub>
                  </m:oMath>
                </a14:m>
                <a:r>
                  <a:rPr lang="es-UY" dirty="0"/>
                  <a:t> y los procesos moleculares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UY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𝜏</m:t>
                        </m:r>
                      </m:e>
                      <m:sub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𝑀</m:t>
                        </m:r>
                      </m:sub>
                    </m:sSub>
                  </m:oMath>
                </a14:m>
                <a:r>
                  <a:rPr lang="es-UY" dirty="0"/>
                  <a:t>.</a:t>
                </a:r>
              </a:p>
            </p:txBody>
          </p:sp>
        </mc:Choice>
        <mc:Fallback xmlns="">
          <p:sp>
            <p:nvSpPr>
              <p:cNvPr id="6" name="CuadroTexto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4170" y="1204686"/>
                <a:ext cx="11756571" cy="1338828"/>
              </a:xfrm>
              <a:prstGeom prst="rect">
                <a:avLst/>
              </a:prstGeom>
              <a:blipFill rotWithShape="0">
                <a:blip r:embed="rId2"/>
                <a:stretch>
                  <a:fillRect l="-467" b="-3653"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CuadroTexto 2"/>
              <p:cNvSpPr txBox="1"/>
              <p:nvPr/>
            </p:nvSpPr>
            <p:spPr>
              <a:xfrm>
                <a:off x="406400" y="3688193"/>
                <a:ext cx="601613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s-UY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𝜏</m:t>
                        </m:r>
                      </m:e>
                      <m:sub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sub>
                    </m:sSub>
                  </m:oMath>
                </a14:m>
                <a:r>
                  <a:rPr lang="es-UY" dirty="0"/>
                  <a:t> </a:t>
                </a:r>
                <a:r>
                  <a:rPr lang="es-UY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⟶ se debe abandonar la hipótesis de proceso adiabático</a:t>
                </a:r>
                <a:endParaRPr lang="es-UY" dirty="0"/>
              </a:p>
            </p:txBody>
          </p:sp>
        </mc:Choice>
        <mc:Fallback xmlns="">
          <p:sp>
            <p:nvSpPr>
              <p:cNvPr id="3" name="CuadroTexto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6400" y="3688193"/>
                <a:ext cx="6016134" cy="369332"/>
              </a:xfrm>
              <a:prstGeom prst="rect">
                <a:avLst/>
              </a:prstGeom>
              <a:blipFill rotWithShape="0">
                <a:blip r:embed="rId3"/>
                <a:stretch>
                  <a:fillRect t="-11475" r="-203" b="-21311"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CuadroTexto 3"/>
          <p:cNvSpPr txBox="1"/>
          <p:nvPr/>
        </p:nvSpPr>
        <p:spPr>
          <a:xfrm>
            <a:off x="174170" y="2890882"/>
            <a:ext cx="94289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UY" dirty="0"/>
              <a:t>Estos proceso producen un aumento de la atenuación respecto a lo previsto en el modelo de Stokes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CuadroTexto 6"/>
              <p:cNvSpPr txBox="1"/>
              <p:nvPr/>
            </p:nvSpPr>
            <p:spPr>
              <a:xfrm>
                <a:off x="406400" y="4300838"/>
                <a:ext cx="558922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s-UY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𝜏</m:t>
                        </m:r>
                      </m:e>
                      <m:sub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𝑀</m:t>
                        </m:r>
                      </m:sub>
                    </m:sSub>
                  </m:oMath>
                </a14:m>
                <a:r>
                  <a:rPr lang="es-UY" dirty="0"/>
                  <a:t> </a:t>
                </a:r>
                <a:r>
                  <a:rPr lang="es-UY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⟶ se debe abandonar el modelo de medio continuo</a:t>
                </a:r>
                <a:endParaRPr lang="es-UY" dirty="0"/>
              </a:p>
            </p:txBody>
          </p:sp>
        </mc:Choice>
        <mc:Fallback xmlns="">
          <p:sp>
            <p:nvSpPr>
              <p:cNvPr id="7" name="CuadroTexto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6400" y="4300838"/>
                <a:ext cx="5589222" cy="369332"/>
              </a:xfrm>
              <a:prstGeom prst="rect">
                <a:avLst/>
              </a:prstGeom>
              <a:blipFill rotWithShape="0">
                <a:blip r:embed="rId4"/>
                <a:stretch>
                  <a:fillRect t="-13333" r="-109" b="-23333"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CuadroTexto 7"/>
          <p:cNvSpPr txBox="1"/>
          <p:nvPr/>
        </p:nvSpPr>
        <p:spPr>
          <a:xfrm>
            <a:off x="406400" y="5326743"/>
            <a:ext cx="57301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UY" dirty="0"/>
              <a:t>Existen además otros mecanismos de relajación en líquidos</a:t>
            </a:r>
          </a:p>
        </p:txBody>
      </p:sp>
    </p:spTree>
    <p:extLst>
      <p:ext uri="{BB962C8B-B14F-4D97-AF65-F5344CB8AC3E}">
        <p14:creationId xmlns:p14="http://schemas.microsoft.com/office/powerpoint/2010/main" val="19635031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o 3"/>
          <p:cNvGrpSpPr/>
          <p:nvPr/>
        </p:nvGrpSpPr>
        <p:grpSpPr>
          <a:xfrm>
            <a:off x="2244264" y="2077929"/>
            <a:ext cx="4077655" cy="2538952"/>
            <a:chOff x="3272249" y="3218765"/>
            <a:chExt cx="4077655" cy="2538952"/>
          </a:xfrm>
        </p:grpSpPr>
        <p:grpSp>
          <p:nvGrpSpPr>
            <p:cNvPr id="5" name="Grupo 4"/>
            <p:cNvGrpSpPr/>
            <p:nvPr/>
          </p:nvGrpSpPr>
          <p:grpSpPr>
            <a:xfrm>
              <a:off x="3441185" y="3448514"/>
              <a:ext cx="3576032" cy="2264229"/>
              <a:chOff x="1683657" y="3352800"/>
              <a:chExt cx="5152572" cy="2670629"/>
            </a:xfrm>
          </p:grpSpPr>
          <p:cxnSp>
            <p:nvCxnSpPr>
              <p:cNvPr id="9" name="Conector recto de flecha 8"/>
              <p:cNvCxnSpPr/>
              <p:nvPr/>
            </p:nvCxnSpPr>
            <p:spPr>
              <a:xfrm flipV="1">
                <a:off x="2162629" y="3352800"/>
                <a:ext cx="0" cy="2670629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Conector recto de flecha 9"/>
              <p:cNvCxnSpPr/>
              <p:nvPr/>
            </p:nvCxnSpPr>
            <p:spPr>
              <a:xfrm>
                <a:off x="1683657" y="5675086"/>
                <a:ext cx="5152572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6" name="Conector recto 5"/>
            <p:cNvCxnSpPr/>
            <p:nvPr/>
          </p:nvCxnSpPr>
          <p:spPr>
            <a:xfrm flipV="1">
              <a:off x="4106026" y="3944541"/>
              <a:ext cx="1968247" cy="1052156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" name="CuadroTexto 6"/>
                <p:cNvSpPr txBox="1"/>
                <p:nvPr/>
              </p:nvSpPr>
              <p:spPr>
                <a:xfrm>
                  <a:off x="3272249" y="3218765"/>
                  <a:ext cx="382412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𝛼</m:t>
                        </m:r>
                      </m:oMath>
                    </m:oMathPara>
                  </a14:m>
                  <a:endParaRPr lang="es-UY" dirty="0"/>
                </a:p>
              </p:txBody>
            </p:sp>
          </mc:Choice>
          <mc:Fallback xmlns="">
            <p:sp>
              <p:nvSpPr>
                <p:cNvPr id="12" name="CuadroTexto 1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272249" y="3218765"/>
                  <a:ext cx="382412" cy="369332"/>
                </a:xfrm>
                <a:prstGeom prst="rect">
                  <a:avLst/>
                </a:prstGeom>
                <a:blipFill rotWithShape="0"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s-UY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" name="CuadroTexto 7"/>
                <p:cNvSpPr txBox="1"/>
                <p:nvPr/>
              </p:nvSpPr>
              <p:spPr>
                <a:xfrm>
                  <a:off x="6833224" y="5388385"/>
                  <a:ext cx="516680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es-UY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𝜔</m:t>
                            </m:r>
                          </m:e>
                          <m:sup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oMath>
                    </m:oMathPara>
                  </a14:m>
                  <a:endParaRPr lang="es-UY" dirty="0"/>
                </a:p>
              </p:txBody>
            </p:sp>
          </mc:Choice>
          <mc:Fallback xmlns="">
            <p:sp>
              <p:nvSpPr>
                <p:cNvPr id="13" name="CuadroTexto 1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833224" y="5388385"/>
                  <a:ext cx="516680" cy="369332"/>
                </a:xfrm>
                <a:prstGeom prst="rect">
                  <a:avLst/>
                </a:prstGeom>
                <a:blipFill rotWithShape="0"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s-UY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11" name="CuadroTexto 10"/>
          <p:cNvSpPr txBox="1"/>
          <p:nvPr/>
        </p:nvSpPr>
        <p:spPr>
          <a:xfrm>
            <a:off x="5132106" y="2619039"/>
            <a:ext cx="18629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UY" dirty="0"/>
              <a:t>Modelo de Stokes</a:t>
            </a:r>
          </a:p>
        </p:txBody>
      </p:sp>
      <p:sp>
        <p:nvSpPr>
          <p:cNvPr id="12" name="Forma libre 11"/>
          <p:cNvSpPr/>
          <p:nvPr/>
        </p:nvSpPr>
        <p:spPr>
          <a:xfrm>
            <a:off x="3033486" y="2204145"/>
            <a:ext cx="2351314" cy="1482484"/>
          </a:xfrm>
          <a:custGeom>
            <a:avLst/>
            <a:gdLst>
              <a:gd name="connsiteX0" fmla="*/ 0 w 2351314"/>
              <a:gd name="connsiteY0" fmla="*/ 1482484 h 1482484"/>
              <a:gd name="connsiteX1" fmla="*/ 769257 w 2351314"/>
              <a:gd name="connsiteY1" fmla="*/ 1047056 h 1482484"/>
              <a:gd name="connsiteX2" fmla="*/ 986971 w 2351314"/>
              <a:gd name="connsiteY2" fmla="*/ 2027 h 1482484"/>
              <a:gd name="connsiteX3" fmla="*/ 1349828 w 2351314"/>
              <a:gd name="connsiteY3" fmla="*/ 771284 h 1482484"/>
              <a:gd name="connsiteX4" fmla="*/ 2104571 w 2351314"/>
              <a:gd name="connsiteY4" fmla="*/ 393913 h 1482484"/>
              <a:gd name="connsiteX5" fmla="*/ 2351314 w 2351314"/>
              <a:gd name="connsiteY5" fmla="*/ 205227 h 14824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351314" h="1482484">
                <a:moveTo>
                  <a:pt x="0" y="1482484"/>
                </a:moveTo>
                <a:cubicBezTo>
                  <a:pt x="302381" y="1388141"/>
                  <a:pt x="604762" y="1293799"/>
                  <a:pt x="769257" y="1047056"/>
                </a:cubicBezTo>
                <a:cubicBezTo>
                  <a:pt x="933752" y="800313"/>
                  <a:pt x="890209" y="47989"/>
                  <a:pt x="986971" y="2027"/>
                </a:cubicBezTo>
                <a:cubicBezTo>
                  <a:pt x="1083733" y="-43935"/>
                  <a:pt x="1163561" y="705970"/>
                  <a:pt x="1349828" y="771284"/>
                </a:cubicBezTo>
                <a:cubicBezTo>
                  <a:pt x="1536095" y="836598"/>
                  <a:pt x="1937657" y="488256"/>
                  <a:pt x="2104571" y="393913"/>
                </a:cubicBezTo>
                <a:cubicBezTo>
                  <a:pt x="2271485" y="299570"/>
                  <a:pt x="2311399" y="252398"/>
                  <a:pt x="2351314" y="205227"/>
                </a:cubicBezTo>
              </a:path>
            </a:pathLst>
          </a:custGeom>
          <a:noFill/>
          <a:ln w="2857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UY"/>
          </a:p>
        </p:txBody>
      </p:sp>
      <p:sp>
        <p:nvSpPr>
          <p:cNvPr id="13" name="CuadroTexto 12"/>
          <p:cNvSpPr txBox="1"/>
          <p:nvPr/>
        </p:nvSpPr>
        <p:spPr>
          <a:xfrm>
            <a:off x="4067067" y="1873586"/>
            <a:ext cx="13177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UY" dirty="0"/>
              <a:t>Experiencia </a:t>
            </a:r>
          </a:p>
        </p:txBody>
      </p:sp>
    </p:spTree>
    <p:extLst>
      <p:ext uri="{BB962C8B-B14F-4D97-AF65-F5344CB8AC3E}">
        <p14:creationId xmlns:p14="http://schemas.microsoft.com/office/powerpoint/2010/main" val="11334086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449942" y="449943"/>
            <a:ext cx="18629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UY" dirty="0">
                <a:solidFill>
                  <a:schemeClr val="accent1"/>
                </a:solidFill>
              </a:rPr>
              <a:t>Modelo de Stokes</a:t>
            </a: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19275"/>
            <a:ext cx="4141176" cy="3197468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CuadroTexto 5"/>
              <p:cNvSpPr txBox="1"/>
              <p:nvPr/>
            </p:nvSpPr>
            <p:spPr>
              <a:xfrm>
                <a:off x="3875476" y="449943"/>
                <a:ext cx="8069781" cy="17113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s-UY" dirty="0"/>
                  <a:t>En la ecuación de estado que hemos usado hasta ahora,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s-UY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p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es-UY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s-UY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p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s-UY" b="0" i="1" smtClean="0">
                        <a:latin typeface="Cambria Math" panose="02040503050406030204" pitchFamily="18" charset="0"/>
                      </a:rPr>
                      <m:t>𝜌</m:t>
                    </m:r>
                    <m:r>
                      <a:rPr lang="es-UY" b="0" i="1" smtClean="0">
                        <a:latin typeface="Cambria Math" panose="02040503050406030204" pitchFamily="18" charset="0"/>
                      </a:rPr>
                      <m:t>′</m:t>
                    </m:r>
                  </m:oMath>
                </a14:m>
                <a:r>
                  <a:rPr lang="es-UY" dirty="0"/>
                  <a:t> la presión acústica y la condensación acústica están en fase. En un diagrama PV del fluido esto se indica por la curva ABC. La compresión y la expansión se dan por el mismo camino.</a:t>
                </a:r>
              </a:p>
            </p:txBody>
          </p:sp>
        </mc:Choice>
        <mc:Fallback xmlns="">
          <p:sp>
            <p:nvSpPr>
              <p:cNvPr id="6" name="CuadroTexto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75476" y="449943"/>
                <a:ext cx="8069781" cy="1711366"/>
              </a:xfrm>
              <a:prstGeom prst="rect">
                <a:avLst/>
              </a:prstGeom>
              <a:blipFill rotWithShape="0">
                <a:blip r:embed="rId3"/>
                <a:stretch>
                  <a:fillRect l="-680" b="-4626"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CuadroTexto 6"/>
              <p:cNvSpPr txBox="1"/>
              <p:nvPr/>
            </p:nvSpPr>
            <p:spPr>
              <a:xfrm>
                <a:off x="4644572" y="2482460"/>
                <a:ext cx="1631152" cy="81887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𝑊</m:t>
                      </m:r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=−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𝑃𝑑𝑉</m:t>
                          </m:r>
                        </m:e>
                      </m:nary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7" name="CuadroTexto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4572" y="2482460"/>
                <a:ext cx="1631152" cy="818879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CuadroTexto 7"/>
          <p:cNvSpPr txBox="1"/>
          <p:nvPr/>
        </p:nvSpPr>
        <p:spPr>
          <a:xfrm>
            <a:off x="6647543" y="2194703"/>
            <a:ext cx="4843417" cy="12958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s-UY" dirty="0"/>
              <a:t>La energía entregada para la compresión, se devuelve en la expansión y el resultado neto es cero intercambio de energía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CuadroTexto 9"/>
              <p:cNvSpPr txBox="1"/>
              <p:nvPr/>
            </p:nvSpPr>
            <p:spPr>
              <a:xfrm>
                <a:off x="242300" y="4103629"/>
                <a:ext cx="11827779" cy="258532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>
                  <a:lnSpc>
                    <a:spcPct val="150000"/>
                  </a:lnSpc>
                </a:pPr>
                <a:r>
                  <a:rPr lang="es-UY" dirty="0"/>
                  <a:t>Experimentalmente se observa que la onda pierde energía y que el fluido aumenta su temperatura. Por lo tanto hay un intercambio energético entre la onda y el fluido. Esto implica que el camino de compresión debe cubrir más área en el diagrama PV que el camino de expansión. En el gráfico la compresión sigue el camino </a:t>
                </a:r>
                <a:r>
                  <a:rPr lang="es-UY" i="1" dirty="0"/>
                  <a:t>ADC</a:t>
                </a:r>
                <a:r>
                  <a:rPr lang="es-UY" dirty="0"/>
                  <a:t> mientras que la expansión sigue el camino </a:t>
                </a:r>
                <a:r>
                  <a:rPr lang="es-UY" i="1" dirty="0"/>
                  <a:t>CEA</a:t>
                </a:r>
                <a:r>
                  <a:rPr lang="es-UY" dirty="0"/>
                  <a:t>. El área encerrada en la curva </a:t>
                </a:r>
                <a:r>
                  <a:rPr lang="es-UY" i="1" dirty="0"/>
                  <a:t>ADCEA</a:t>
                </a:r>
                <a:r>
                  <a:rPr lang="es-UY" dirty="0"/>
                  <a:t> representa el intercambio energético, es decir la pérdida de energía de la onda acústica. A este tipo de curvas se le llama curva de histéresis. Para que esto sea posible, debemos modificar la ecuación de estado para que incluya una diferencia de fase entre </a:t>
                </a:r>
                <a14:m>
                  <m:oMath xmlns:m="http://schemas.openxmlformats.org/officeDocument/2006/math">
                    <m:r>
                      <a:rPr lang="es-UY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s-UY" b="0" i="1" smtClean="0">
                        <a:latin typeface="Cambria Math" panose="02040503050406030204" pitchFamily="18" charset="0"/>
                      </a:rPr>
                      <m:t>′</m:t>
                    </m:r>
                  </m:oMath>
                </a14:m>
                <a:r>
                  <a:rPr lang="es-UY" dirty="0"/>
                  <a:t> y </a:t>
                </a:r>
                <a14:m>
                  <m:oMath xmlns:m="http://schemas.openxmlformats.org/officeDocument/2006/math">
                    <m:r>
                      <a:rPr lang="es-UY" b="0" i="1" smtClean="0">
                        <a:latin typeface="Cambria Math" panose="02040503050406030204" pitchFamily="18" charset="0"/>
                      </a:rPr>
                      <m:t>𝜌</m:t>
                    </m:r>
                    <m:r>
                      <a:rPr lang="es-UY" b="0" i="1" smtClean="0">
                        <a:latin typeface="Cambria Math" panose="02040503050406030204" pitchFamily="18" charset="0"/>
                      </a:rPr>
                      <m:t>′</m:t>
                    </m:r>
                  </m:oMath>
                </a14:m>
                <a:r>
                  <a:rPr lang="es-UY" dirty="0"/>
                  <a:t>.</a:t>
                </a:r>
              </a:p>
            </p:txBody>
          </p:sp>
        </mc:Choice>
        <mc:Fallback xmlns="">
          <p:sp>
            <p:nvSpPr>
              <p:cNvPr id="10" name="CuadroTexto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2300" y="4103629"/>
                <a:ext cx="11827779" cy="2585323"/>
              </a:xfrm>
              <a:prstGeom prst="rect">
                <a:avLst/>
              </a:prstGeom>
              <a:blipFill rotWithShape="0">
                <a:blip r:embed="rId5"/>
                <a:stretch>
                  <a:fillRect l="-464" r="-412" b="-1179"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649637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CuadroTexto 3"/>
              <p:cNvSpPr txBox="1"/>
              <p:nvPr/>
            </p:nvSpPr>
            <p:spPr>
              <a:xfrm>
                <a:off x="4191000" y="396240"/>
                <a:ext cx="2289858" cy="71468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p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p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d>
                        <m:d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1+</m:t>
                          </m:r>
                          <m:r>
                            <a:rPr lang="es-UY" i="1">
                              <a:latin typeface="Cambria Math" panose="02040503050406030204" pitchFamily="18" charset="0"/>
                            </a:rPr>
                            <m:t>𝜏</m:t>
                          </m:r>
                          <m:f>
                            <m:f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𝜕</m:t>
                              </m:r>
                            </m:num>
                            <m:den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𝜕</m:t>
                              </m:r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den>
                          </m:f>
                        </m:e>
                      </m:d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𝜌</m:t>
                      </m:r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′</m:t>
                      </m:r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4" name="CuadroTexto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396240"/>
                <a:ext cx="2289858" cy="714683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CuadroTexto 4"/>
          <p:cNvSpPr txBox="1"/>
          <p:nvPr/>
        </p:nvSpPr>
        <p:spPr>
          <a:xfrm>
            <a:off x="152400" y="568915"/>
            <a:ext cx="36670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UY" dirty="0"/>
              <a:t>La ecuación de estado modificada es:</a:t>
            </a:r>
          </a:p>
        </p:txBody>
      </p:sp>
      <p:sp>
        <p:nvSpPr>
          <p:cNvPr id="6" name="CuadroTexto 5"/>
          <p:cNvSpPr txBox="1"/>
          <p:nvPr/>
        </p:nvSpPr>
        <p:spPr>
          <a:xfrm>
            <a:off x="152400" y="1478280"/>
            <a:ext cx="27331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UY" dirty="0"/>
              <a:t>Para vibraciones armónicas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CuadroTexto 6"/>
              <p:cNvSpPr txBox="1"/>
              <p:nvPr/>
            </p:nvSpPr>
            <p:spPr>
              <a:xfrm>
                <a:off x="2773680" y="1449586"/>
                <a:ext cx="1300356" cy="37824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𝜌</m:t>
                          </m:r>
                        </m:e>
                        <m:sup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𝐴</m:t>
                      </m:r>
                      <m:sSup>
                        <m:sSup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𝜔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sup>
                      </m:sSup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7" name="CuadroTexto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73680" y="1449586"/>
                <a:ext cx="1300356" cy="378245"/>
              </a:xfrm>
              <a:prstGeom prst="rect">
                <a:avLst/>
              </a:prstGeom>
              <a:blipFill rotWithShape="0">
                <a:blip r:embed="rId3"/>
                <a:stretch>
                  <a:fillRect b="-6452"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CuadroTexto 7"/>
              <p:cNvSpPr txBox="1"/>
              <p:nvPr/>
            </p:nvSpPr>
            <p:spPr>
              <a:xfrm>
                <a:off x="4460794" y="1434838"/>
                <a:ext cx="5779787" cy="38164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Y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sSup>
                        <m:sSup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𝑃</m:t>
                          </m:r>
                        </m:e>
                        <m:sup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𝑐</m:t>
                          </m:r>
                        </m:e>
                        <m:sup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d>
                        <m:d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1+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𝜔𝜏</m:t>
                          </m:r>
                        </m:e>
                      </m:d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𝐴</m:t>
                      </m:r>
                      <m:sSup>
                        <m:sSup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𝜔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sup>
                      </m:sSup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𝐴</m:t>
                      </m:r>
                      <m:sSup>
                        <m:sSup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𝑐</m:t>
                          </m:r>
                        </m:e>
                        <m:sup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sSup>
                        <m:sSup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1+</m:t>
                              </m:r>
                              <m:sSup>
                                <m:sSupPr>
                                  <m:ctrlP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s-UY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s-UY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𝜔𝜏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d>
                        </m:e>
                        <m:sup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1/2</m:t>
                          </m:r>
                        </m:sup>
                      </m:sSup>
                      <m:sSup>
                        <m:sSup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𝜔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𝜙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sup>
                      </m:sSup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8" name="CuadroTexto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60794" y="1434838"/>
                <a:ext cx="5779787" cy="381643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CuadroTexto 8"/>
              <p:cNvSpPr txBox="1"/>
              <p:nvPr/>
            </p:nvSpPr>
            <p:spPr>
              <a:xfrm>
                <a:off x="8606544" y="1955730"/>
                <a:ext cx="163403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𝜙</m:t>
                      </m:r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s-UY" b="0" i="0" smtClean="0">
                              <a:latin typeface="Cambria Math" panose="02040503050406030204" pitchFamily="18" charset="0"/>
                            </a:rPr>
                            <m:t>Atan</m:t>
                          </m:r>
                        </m:fName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𝜔𝜏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func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9" name="CuadroTexto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06544" y="1955730"/>
                <a:ext cx="1634037" cy="369332"/>
              </a:xfrm>
              <a:prstGeom prst="rect">
                <a:avLst/>
              </a:prstGeom>
              <a:blipFill rotWithShape="0">
                <a:blip r:embed="rId5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3" name="Grupo 22"/>
          <p:cNvGrpSpPr/>
          <p:nvPr/>
        </p:nvGrpSpPr>
        <p:grpSpPr>
          <a:xfrm>
            <a:off x="1079416" y="2430222"/>
            <a:ext cx="7076378" cy="3788822"/>
            <a:chOff x="1079416" y="2387645"/>
            <a:chExt cx="7076378" cy="3788822"/>
          </a:xfrm>
        </p:grpSpPr>
        <p:pic>
          <p:nvPicPr>
            <p:cNvPr id="2" name="Imagen 1"/>
            <p:cNvPicPr>
              <a:picLocks noChangeAspect="1"/>
            </p:cNvPicPr>
            <p:nvPr/>
          </p:nvPicPr>
          <p:blipFill rotWithShape="1"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2265" t="6871" r="8370" b="9023"/>
            <a:stretch/>
          </p:blipFill>
          <p:spPr>
            <a:xfrm>
              <a:off x="2090058" y="3120857"/>
              <a:ext cx="3730172" cy="1892214"/>
            </a:xfrm>
            <a:prstGeom prst="rect">
              <a:avLst/>
            </a:prstGeom>
          </p:spPr>
        </p:pic>
        <p:cxnSp>
          <p:nvCxnSpPr>
            <p:cNvPr id="10" name="Conector recto de flecha 9"/>
            <p:cNvCxnSpPr/>
            <p:nvPr/>
          </p:nvCxnSpPr>
          <p:spPr>
            <a:xfrm flipV="1">
              <a:off x="1518960" y="2571801"/>
              <a:ext cx="0" cy="342000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Conector recto de flecha 12"/>
            <p:cNvCxnSpPr/>
            <p:nvPr/>
          </p:nvCxnSpPr>
          <p:spPr>
            <a:xfrm flipV="1">
              <a:off x="1364343" y="5718629"/>
              <a:ext cx="5760000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4" name="CuadroTexto 13"/>
                <p:cNvSpPr txBox="1"/>
                <p:nvPr/>
              </p:nvSpPr>
              <p:spPr>
                <a:xfrm>
                  <a:off x="1079416" y="2387645"/>
                  <a:ext cx="439544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oMath>
                    </m:oMathPara>
                  </a14:m>
                  <a:endParaRPr lang="es-UY" dirty="0"/>
                </a:p>
              </p:txBody>
            </p:sp>
          </mc:Choice>
          <mc:Fallback xmlns="">
            <p:sp>
              <p:nvSpPr>
                <p:cNvPr id="14" name="CuadroTexto 1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79416" y="2387645"/>
                  <a:ext cx="439544" cy="369332"/>
                </a:xfrm>
                <a:prstGeom prst="rect">
                  <a:avLst/>
                </a:prstGeom>
                <a:blipFill rotWithShape="0"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s-UY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5" name="CuadroTexto 14"/>
                <p:cNvSpPr txBox="1"/>
                <p:nvPr/>
              </p:nvSpPr>
              <p:spPr>
                <a:xfrm>
                  <a:off x="6925657" y="5807135"/>
                  <a:ext cx="426720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𝜌</m:t>
                        </m:r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oMath>
                    </m:oMathPara>
                  </a14:m>
                  <a:endParaRPr lang="es-UY" dirty="0"/>
                </a:p>
              </p:txBody>
            </p:sp>
          </mc:Choice>
          <mc:Fallback xmlns="">
            <p:sp>
              <p:nvSpPr>
                <p:cNvPr id="15" name="CuadroTexto 1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925657" y="5807135"/>
                  <a:ext cx="426720" cy="369332"/>
                </a:xfrm>
                <a:prstGeom prst="rect">
                  <a:avLst/>
                </a:prstGeom>
                <a:blipFill rotWithShape="0">
                  <a:blip r:embed="rId8"/>
                  <a:stretch>
                    <a:fillRect b="-15000"/>
                  </a:stretch>
                </a:blipFill>
              </p:spPr>
              <p:txBody>
                <a:bodyPr/>
                <a:lstStyle/>
                <a:p>
                  <a:r>
                    <a:rPr lang="es-UY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7" name="Conector recto 16"/>
            <p:cNvCxnSpPr/>
            <p:nvPr/>
          </p:nvCxnSpPr>
          <p:spPr>
            <a:xfrm>
              <a:off x="6480858" y="3120857"/>
              <a:ext cx="444799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Conector recto 17"/>
            <p:cNvCxnSpPr/>
            <p:nvPr/>
          </p:nvCxnSpPr>
          <p:spPr>
            <a:xfrm>
              <a:off x="6488118" y="3447425"/>
              <a:ext cx="444799" cy="0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Conector recto 18"/>
            <p:cNvCxnSpPr/>
            <p:nvPr/>
          </p:nvCxnSpPr>
          <p:spPr>
            <a:xfrm>
              <a:off x="6488118" y="3803021"/>
              <a:ext cx="444799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0" name="CuadroTexto 19"/>
                <p:cNvSpPr txBox="1"/>
                <p:nvPr/>
              </p:nvSpPr>
              <p:spPr>
                <a:xfrm>
                  <a:off x="6936086" y="2921678"/>
                  <a:ext cx="829201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𝜙</m:t>
                        </m:r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=0</m:t>
                        </m:r>
                      </m:oMath>
                    </m:oMathPara>
                  </a14:m>
                  <a:endParaRPr lang="es-UY" dirty="0"/>
                </a:p>
              </p:txBody>
            </p:sp>
          </mc:Choice>
          <mc:Fallback xmlns="">
            <p:sp>
              <p:nvSpPr>
                <p:cNvPr id="20" name="CuadroTexto 1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936086" y="2921678"/>
                  <a:ext cx="829201" cy="369332"/>
                </a:xfrm>
                <a:prstGeom prst="rect">
                  <a:avLst/>
                </a:prstGeom>
                <a:blipFill rotWithShape="0">
                  <a:blip r:embed="rId9"/>
                  <a:stretch>
                    <a:fillRect b="-11475"/>
                  </a:stretch>
                </a:blipFill>
              </p:spPr>
              <p:txBody>
                <a:bodyPr/>
                <a:lstStyle/>
                <a:p>
                  <a:r>
                    <a:rPr lang="es-UY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1" name="CuadroTexto 20"/>
                <p:cNvSpPr txBox="1"/>
                <p:nvPr/>
              </p:nvSpPr>
              <p:spPr>
                <a:xfrm>
                  <a:off x="6943346" y="3277274"/>
                  <a:ext cx="1212448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𝜙</m:t>
                        </m:r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𝜋</m:t>
                        </m:r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/10</m:t>
                        </m:r>
                      </m:oMath>
                    </m:oMathPara>
                  </a14:m>
                  <a:endParaRPr lang="es-UY" dirty="0"/>
                </a:p>
              </p:txBody>
            </p:sp>
          </mc:Choice>
          <mc:Fallback xmlns="">
            <p:sp>
              <p:nvSpPr>
                <p:cNvPr id="21" name="CuadroTexto 2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943346" y="3277274"/>
                  <a:ext cx="1212448" cy="369332"/>
                </a:xfrm>
                <a:prstGeom prst="rect">
                  <a:avLst/>
                </a:prstGeom>
                <a:blipFill rotWithShape="0">
                  <a:blip r:embed="rId10"/>
                  <a:stretch>
                    <a:fillRect b="-13333"/>
                  </a:stretch>
                </a:blipFill>
              </p:spPr>
              <p:txBody>
                <a:bodyPr/>
                <a:lstStyle/>
                <a:p>
                  <a:r>
                    <a:rPr lang="es-UY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2" name="CuadroTexto 21"/>
                <p:cNvSpPr txBox="1"/>
                <p:nvPr/>
              </p:nvSpPr>
              <p:spPr>
                <a:xfrm>
                  <a:off x="6950601" y="3632872"/>
                  <a:ext cx="1084208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𝜙</m:t>
                        </m:r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𝜋</m:t>
                        </m:r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/3</m:t>
                        </m:r>
                      </m:oMath>
                    </m:oMathPara>
                  </a14:m>
                  <a:endParaRPr lang="es-UY" dirty="0"/>
                </a:p>
              </p:txBody>
            </p:sp>
          </mc:Choice>
          <mc:Fallback xmlns="">
            <p:sp>
              <p:nvSpPr>
                <p:cNvPr id="22" name="CuadroTexto 2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950601" y="3632872"/>
                  <a:ext cx="1084208" cy="369332"/>
                </a:xfrm>
                <a:prstGeom prst="rect">
                  <a:avLst/>
                </a:prstGeom>
                <a:blipFill rotWithShape="0">
                  <a:blip r:embed="rId11"/>
                  <a:stretch>
                    <a:fillRect b="-11475"/>
                  </a:stretch>
                </a:blipFill>
              </p:spPr>
              <p:txBody>
                <a:bodyPr/>
                <a:lstStyle/>
                <a:p>
                  <a:r>
                    <a:rPr lang="es-UY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3" name="CuadroTexto 2"/>
          <p:cNvSpPr txBox="1"/>
          <p:nvPr/>
        </p:nvSpPr>
        <p:spPr>
          <a:xfrm>
            <a:off x="6703257" y="568915"/>
            <a:ext cx="18629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UY" dirty="0"/>
              <a:t>Modelo de Stokes</a:t>
            </a:r>
          </a:p>
        </p:txBody>
      </p:sp>
    </p:spTree>
    <p:extLst>
      <p:ext uri="{BB962C8B-B14F-4D97-AF65-F5344CB8AC3E}">
        <p14:creationId xmlns:p14="http://schemas.microsoft.com/office/powerpoint/2010/main" val="1776283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406400" y="914400"/>
            <a:ext cx="19063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UY" dirty="0"/>
              <a:t>Ecuación de Euler: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uadroTexto 2"/>
              <p:cNvSpPr txBox="1"/>
              <p:nvPr/>
            </p:nvSpPr>
            <p:spPr>
              <a:xfrm>
                <a:off x="2997200" y="825850"/>
                <a:ext cx="1408527" cy="5464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𝜌</m:t>
                          </m:r>
                        </m:e>
                        <m:sub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f>
                        <m:f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𝜕</m:t>
                          </m:r>
                          <m:acc>
                            <m:accPr>
                              <m:chr m:val="⃗"/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e>
                          </m:acc>
                        </m:num>
                        <m:den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den>
                      </m:f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s-UY" b="0" i="0" smtClean="0">
                          <a:latin typeface="Cambria Math" panose="02040503050406030204" pitchFamily="18" charset="0"/>
                        </a:rPr>
                        <m:t>𝛻</m:t>
                      </m:r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′</m:t>
                      </m:r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3" name="CuadroTexto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97200" y="825850"/>
                <a:ext cx="1408527" cy="546432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CuadroTexto 3"/>
              <p:cNvSpPr txBox="1"/>
              <p:nvPr/>
            </p:nvSpPr>
            <p:spPr>
              <a:xfrm>
                <a:off x="2997200" y="1727199"/>
                <a:ext cx="1955664" cy="62876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𝜕</m:t>
                          </m:r>
                          <m:sSup>
                            <m:sSup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𝜌</m:t>
                              </m:r>
                            </m:e>
                            <m:sup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</m:num>
                        <m:den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den>
                      </m:f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𝜌</m:t>
                          </m:r>
                        </m:e>
                        <m:sub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s-UY" b="0" i="0" smtClean="0">
                          <a:latin typeface="Cambria Math" panose="02040503050406030204" pitchFamily="18" charset="0"/>
                        </a:rPr>
                        <m:t>𝛻</m:t>
                      </m:r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acc>
                        <m:accPr>
                          <m:chr m:val="⃗"/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𝑢</m:t>
                          </m:r>
                        </m:e>
                      </m:acc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4" name="CuadroTexto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97200" y="1727199"/>
                <a:ext cx="1955664" cy="62876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CuadroTexto 4"/>
              <p:cNvSpPr txBox="1"/>
              <p:nvPr/>
            </p:nvSpPr>
            <p:spPr>
              <a:xfrm>
                <a:off x="2997200" y="2573382"/>
                <a:ext cx="2289858" cy="71468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p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p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d>
                        <m:d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1+</m:t>
                          </m:r>
                          <m:r>
                            <a:rPr lang="es-UY" i="1">
                              <a:latin typeface="Cambria Math" panose="02040503050406030204" pitchFamily="18" charset="0"/>
                            </a:rPr>
                            <m:t>𝜏</m:t>
                          </m:r>
                          <m:f>
                            <m:f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𝜕</m:t>
                              </m:r>
                            </m:num>
                            <m:den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𝜕</m:t>
                              </m:r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den>
                          </m:f>
                        </m:e>
                      </m:d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𝜌</m:t>
                      </m:r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′</m:t>
                      </m:r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5" name="CuadroTexto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97200" y="2573382"/>
                <a:ext cx="2289858" cy="714683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CuadroTexto 5"/>
          <p:cNvSpPr txBox="1"/>
          <p:nvPr/>
        </p:nvSpPr>
        <p:spPr>
          <a:xfrm>
            <a:off x="406400" y="1856914"/>
            <a:ext cx="25419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UY" dirty="0"/>
              <a:t>Ecuación de continuidad: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406400" y="2746057"/>
            <a:ext cx="20548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UY" dirty="0"/>
              <a:t>Ecuación de estado: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CuadroTexto 7"/>
              <p:cNvSpPr txBox="1"/>
              <p:nvPr/>
            </p:nvSpPr>
            <p:spPr>
              <a:xfrm>
                <a:off x="5617029" y="741724"/>
                <a:ext cx="3189463" cy="71468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Y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sSub>
                        <m:sSub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𝜌</m:t>
                          </m:r>
                        </m:e>
                        <m:sub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f>
                        <m:f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acc>
                            <m:accPr>
                              <m:chr m:val="⃗"/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𝑢</m:t>
                              </m:r>
                            </m:e>
                          </m:acc>
                        </m:num>
                        <m:den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den>
                      </m:f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=−</m:t>
                      </m:r>
                      <m:sSup>
                        <m:sSup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𝑐</m:t>
                          </m:r>
                        </m:e>
                        <m:sup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d>
                        <m:d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1+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𝜏</m:t>
                          </m:r>
                          <m:f>
                            <m:f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𝜕</m:t>
                              </m:r>
                            </m:num>
                            <m:den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𝜕</m:t>
                              </m:r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</m:den>
                          </m:f>
                        </m:e>
                      </m:d>
                      <m:r>
                        <a:rPr lang="es-UY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𝛻</m:t>
                      </m:r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𝜌</m:t>
                      </m:r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′</m:t>
                      </m:r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8" name="CuadroTexto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17029" y="741724"/>
                <a:ext cx="3189463" cy="714683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CuadroTexto 8"/>
              <p:cNvSpPr txBox="1"/>
              <p:nvPr/>
            </p:nvSpPr>
            <p:spPr>
              <a:xfrm>
                <a:off x="351669" y="3933372"/>
                <a:ext cx="3854197" cy="71468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Y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sSub>
                        <m:sSub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𝜌</m:t>
                          </m:r>
                        </m:e>
                        <m:sub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s-UY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𝛻</m:t>
                      </m:r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d>
                        <m:d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𝜕</m:t>
                              </m:r>
                              <m:acc>
                                <m:accPr>
                                  <m:chr m:val="⃗"/>
                                  <m:ctrlP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𝑢</m:t>
                                  </m:r>
                                </m:e>
                              </m:acc>
                            </m:num>
                            <m:den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𝜕</m:t>
                              </m:r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</m:den>
                          </m:f>
                        </m:e>
                      </m:d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=−</m:t>
                      </m:r>
                      <m:sSup>
                        <m:sSup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𝑐</m:t>
                          </m:r>
                        </m:e>
                        <m:sup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d>
                        <m:d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1+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𝜏</m:t>
                          </m:r>
                          <m:f>
                            <m:f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𝜕</m:t>
                              </m:r>
                            </m:num>
                            <m:den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𝜕</m:t>
                              </m:r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</m:den>
                          </m:f>
                        </m:e>
                      </m:d>
                      <m:sSup>
                        <m:sSup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UY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𝛻</m:t>
                          </m:r>
                        </m:e>
                        <m:sup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𝜌</m:t>
                      </m:r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′</m:t>
                      </m:r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9" name="CuadroTexto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1669" y="3933372"/>
                <a:ext cx="3854197" cy="714683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CuadroTexto 9"/>
              <p:cNvSpPr txBox="1"/>
              <p:nvPr/>
            </p:nvSpPr>
            <p:spPr>
              <a:xfrm>
                <a:off x="505594" y="4978981"/>
                <a:ext cx="2274020" cy="72032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𝜌</m:t>
                          </m:r>
                        </m:e>
                        <m:sub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s-UY" b="0" i="0" smtClean="0">
                          <a:latin typeface="Cambria Math" panose="02040503050406030204" pitchFamily="18" charset="0"/>
                        </a:rPr>
                        <m:t>𝛻</m:t>
                      </m:r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d>
                        <m:d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𝜕</m:t>
                              </m:r>
                              <m:acc>
                                <m:accPr>
                                  <m:chr m:val="⃗"/>
                                  <m:ctrlP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𝑢</m:t>
                                  </m:r>
                                </m:e>
                              </m:acc>
                            </m:num>
                            <m:den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𝜕</m:t>
                              </m:r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</m:den>
                          </m:f>
                        </m:e>
                      </m:d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𝜕</m:t>
                              </m:r>
                            </m:e>
                            <m:sup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sSup>
                            <m:sSup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𝜌</m:t>
                              </m:r>
                            </m:e>
                            <m:sup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</m:num>
                        <m:den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𝜕</m:t>
                          </m:r>
                          <m:sSup>
                            <m:sSup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p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10" name="CuadroTexto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5594" y="4978981"/>
                <a:ext cx="2274020" cy="720325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Cerrar llave 10"/>
          <p:cNvSpPr/>
          <p:nvPr/>
        </p:nvSpPr>
        <p:spPr>
          <a:xfrm>
            <a:off x="4309849" y="4134394"/>
            <a:ext cx="45719" cy="1689173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UY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ángulo 11"/>
              <p:cNvSpPr/>
              <p:nvPr/>
            </p:nvSpPr>
            <p:spPr>
              <a:xfrm>
                <a:off x="4720502" y="4618817"/>
                <a:ext cx="3200813" cy="72032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𝑐</m:t>
                          </m:r>
                        </m:e>
                        <m:sup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d>
                        <m:d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1+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𝜏</m:t>
                          </m:r>
                          <m:f>
                            <m:f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𝜕</m:t>
                              </m:r>
                            </m:num>
                            <m:den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𝜕</m:t>
                              </m:r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</m:den>
                          </m:f>
                        </m:e>
                      </m:d>
                      <m:sSup>
                        <m:sSup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UY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𝛻</m:t>
                          </m:r>
                        </m:e>
                        <m:sup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sSup>
                        <m:sSup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𝜌</m:t>
                          </m:r>
                        </m:e>
                        <m:sup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𝜕</m:t>
                              </m:r>
                            </m:e>
                            <m:sup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sSup>
                            <m:sSup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𝜌</m:t>
                              </m:r>
                            </m:e>
                            <m:sup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</m:num>
                        <m:den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𝜕</m:t>
                          </m:r>
                          <m:sSup>
                            <m:sSup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p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s-UY" b="0" i="0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12" name="Rectángulo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20502" y="4618817"/>
                <a:ext cx="3200813" cy="720325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CuadroTexto 12"/>
          <p:cNvSpPr txBox="1"/>
          <p:nvPr/>
        </p:nvSpPr>
        <p:spPr>
          <a:xfrm>
            <a:off x="4720502" y="5518371"/>
            <a:ext cx="62513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UY" dirty="0"/>
              <a:t>Ecuación de ondas modificada debido a pérdidas por rozamiento</a:t>
            </a:r>
          </a:p>
        </p:txBody>
      </p:sp>
    </p:spTree>
    <p:extLst>
      <p:ext uri="{BB962C8B-B14F-4D97-AF65-F5344CB8AC3E}">
        <p14:creationId xmlns:p14="http://schemas.microsoft.com/office/powerpoint/2010/main" val="3534775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 animBg="1"/>
      <p:bldP spid="12" grpId="0"/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449943" y="449943"/>
            <a:ext cx="42899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UY" dirty="0"/>
              <a:t>Aplico la transformada de Fourier temporal: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ángulo 2"/>
              <p:cNvSpPr/>
              <p:nvPr/>
            </p:nvSpPr>
            <p:spPr>
              <a:xfrm>
                <a:off x="700045" y="1193445"/>
                <a:ext cx="4886722" cy="91653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den>
                      </m:f>
                      <m:nary>
                        <m:naryPr>
                          <m:limLoc m:val="undOvr"/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4"/>
                            </m:r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∞</m:t>
                          </m:r>
                        </m:sub>
                        <m:sup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+∞</m:t>
                          </m:r>
                        </m:sup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𝑐</m:t>
                                  </m:r>
                                </m:e>
                                <m:sup>
                                  <m: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d>
                                <m:dPr>
                                  <m:ctrlP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1+</m:t>
                                  </m:r>
                                  <m: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𝜏</m:t>
                                  </m:r>
                                  <m:f>
                                    <m:fPr>
                                      <m:ctrlPr>
                                        <a:rPr lang="es-UY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s-UY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𝜕</m:t>
                                      </m:r>
                                    </m:num>
                                    <m:den>
                                      <m:r>
                                        <a:rPr lang="es-UY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𝜕</m:t>
                                      </m:r>
                                      <m:r>
                                        <a:rPr lang="es-UY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𝑡</m:t>
                                      </m:r>
                                    </m:den>
                                  </m:f>
                                </m:e>
                              </m:d>
                              <m:sSup>
                                <m:sSupPr>
                                  <m:ctrlP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s-UY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𝛻</m:t>
                                  </m:r>
                                </m:e>
                                <m:sup>
                                  <m: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sSup>
                                <m:sSupPr>
                                  <m:ctrlP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𝜌</m:t>
                                  </m:r>
                                </m:e>
                                <m:sup>
                                  <m: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′</m:t>
                                  </m:r>
                                </m:sup>
                              </m:sSup>
                              <m: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s-UY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p>
                                    <m:sSupPr>
                                      <m:ctrlPr>
                                        <a:rPr lang="es-UY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s-UY" i="1">
                                          <a:latin typeface="Cambria Math" panose="02040503050406030204" pitchFamily="18" charset="0"/>
                                        </a:rPr>
                                        <m:t>𝜕</m:t>
                                      </m:r>
                                    </m:e>
                                    <m:sup>
                                      <m:r>
                                        <a:rPr lang="es-UY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  <m:sSup>
                                    <m:sSupPr>
                                      <m:ctrlPr>
                                        <a:rPr lang="es-UY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s-UY" i="1">
                                          <a:latin typeface="Cambria Math" panose="02040503050406030204" pitchFamily="18" charset="0"/>
                                        </a:rPr>
                                        <m:t>𝜌</m:t>
                                      </m:r>
                                    </m:e>
                                    <m:sup>
                                      <m:r>
                                        <a:rPr lang="es-UY" i="1">
                                          <a:latin typeface="Cambria Math" panose="02040503050406030204" pitchFamily="18" charset="0"/>
                                        </a:rPr>
                                        <m:t>′</m:t>
                                      </m:r>
                                    </m:sup>
                                  </m:sSup>
                                </m:num>
                                <m:den>
                                  <m:r>
                                    <a:rPr lang="es-UY" i="1">
                                      <a:latin typeface="Cambria Math" panose="02040503050406030204" pitchFamily="18" charset="0"/>
                                    </a:rPr>
                                    <m:t>𝜕</m:t>
                                  </m:r>
                                  <m:sSup>
                                    <m:sSupPr>
                                      <m:ctrlPr>
                                        <a:rPr lang="es-UY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s-UY" i="1">
                                          <a:latin typeface="Cambria Math" panose="02040503050406030204" pitchFamily="18" charset="0"/>
                                        </a:rPr>
                                        <m:t>𝑡</m:t>
                                      </m:r>
                                    </m:e>
                                    <m:sup>
                                      <m:r>
                                        <a:rPr lang="es-UY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den>
                              </m:f>
                            </m:e>
                          </m:d>
                          <m:sSup>
                            <m:sSup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𝜔</m:t>
                              </m:r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sup>
                          </m:sSup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𝑑𝑡</m:t>
                          </m:r>
                        </m:e>
                      </m:nary>
                      <m:r>
                        <a:rPr lang="es-UY" b="0" i="0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3" name="Rectángulo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0045" y="1193445"/>
                <a:ext cx="4886722" cy="916533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CuadroTexto 3"/>
              <p:cNvSpPr txBox="1"/>
              <p:nvPr/>
            </p:nvSpPr>
            <p:spPr>
              <a:xfrm>
                <a:off x="344558" y="2306650"/>
                <a:ext cx="8037778" cy="9498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Y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sSup>
                        <m:sSup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𝑐</m:t>
                          </m:r>
                        </m:e>
                        <m:sup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sSup>
                        <m:sSup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UY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𝛻</m:t>
                          </m:r>
                        </m:e>
                        <m:sup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nary>
                        <m:naryPr>
                          <m:limLoc m:val="undOvr"/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4"/>
                            </m:r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∞</m:t>
                          </m:r>
                        </m:sub>
                        <m:sup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+∞</m:t>
                          </m:r>
                        </m:sup>
                        <m:e>
                          <m:f>
                            <m:f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𝜋</m:t>
                              </m:r>
                            </m:den>
                          </m:f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𝜌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′</m:t>
                          </m:r>
                          <m:sSup>
                            <m:sSup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𝜔</m:t>
                              </m:r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</m:sup>
                          </m:sSup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𝑑𝑡</m:t>
                          </m:r>
                        </m:e>
                      </m:nary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𝜏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𝑐</m:t>
                          </m:r>
                        </m:e>
                        <m:sup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sSup>
                        <m:sSup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UY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𝛻</m:t>
                          </m:r>
                        </m:e>
                        <m:sup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nary>
                        <m:naryPr>
                          <m:limLoc m:val="undOvr"/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4"/>
                            </m:r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∞</m:t>
                          </m:r>
                        </m:sub>
                        <m:sup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+∞</m:t>
                          </m:r>
                        </m:sup>
                        <m:e>
                          <m:f>
                            <m:f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𝜋</m:t>
                              </m:r>
                            </m:den>
                          </m:f>
                          <m:f>
                            <m:f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𝜕</m:t>
                              </m:r>
                              <m:sSup>
                                <m:sSupPr>
                                  <m:ctrlP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𝜌</m:t>
                                  </m:r>
                                </m:e>
                                <m:sup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′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𝜕</m:t>
                              </m:r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</m:den>
                          </m:f>
                          <m:sSup>
                            <m:sSup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𝜔</m:t>
                              </m:r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</m:sup>
                          </m:sSup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𝑑𝑡</m:t>
                          </m:r>
                        </m:e>
                      </m:nary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nary>
                        <m:naryPr>
                          <m:limLoc m:val="undOvr"/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4"/>
                            </m:r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∞</m:t>
                          </m:r>
                        </m:sub>
                        <m:sup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+∞</m:t>
                          </m:r>
                        </m:sup>
                        <m:e>
                          <m:f>
                            <m:f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𝜋</m:t>
                              </m:r>
                            </m:den>
                          </m:f>
                          <m:f>
                            <m:f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𝜕</m:t>
                                  </m:r>
                                </m:e>
                                <m:sup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sSup>
                                <m:sSupPr>
                                  <m:ctrlP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𝜌</m:t>
                                  </m:r>
                                </m:e>
                                <m:sup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′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𝜕</m:t>
                              </m:r>
                              <m:sSup>
                                <m:sSupPr>
                                  <m:ctrlP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  <m:sup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  <m:sSup>
                            <m:sSup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𝜔</m:t>
                              </m:r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</m:sup>
                          </m:sSup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𝑑𝑡</m:t>
                          </m:r>
                        </m:e>
                      </m:nary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4" name="CuadroTexto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4558" y="2306650"/>
                <a:ext cx="8037778" cy="949875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ángulo 4"/>
              <p:cNvSpPr/>
              <p:nvPr/>
            </p:nvSpPr>
            <p:spPr>
              <a:xfrm>
                <a:off x="578819" y="3658737"/>
                <a:ext cx="2330959" cy="91653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̃"/>
                          <m:ctrlPr>
                            <a:rPr lang="es-UY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𝜌</m:t>
                          </m:r>
                        </m:e>
                      </m:acc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limLoc m:val="undOvr"/>
                          <m:ctrlP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4"/>
                            </m:rP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∞</m:t>
                          </m:r>
                        </m:sub>
                        <m:sup>
                          <m: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+∞</m:t>
                          </m:r>
                        </m:sup>
                        <m:e>
                          <m:f>
                            <m:fPr>
                              <m:ctrlP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𝜋</m:t>
                              </m:r>
                            </m:den>
                          </m:f>
                          <m: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𝜌</m:t>
                          </m:r>
                          <m: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′</m:t>
                          </m:r>
                          <m:sSup>
                            <m:sSupPr>
                              <m:ctrlP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𝜔</m:t>
                              </m:r>
                              <m: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</m:sup>
                          </m:sSup>
                          <m: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𝑑𝑡</m:t>
                          </m:r>
                        </m:e>
                      </m:nary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5" name="Rectángulo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8819" y="3658737"/>
                <a:ext cx="2330959" cy="916533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CuadroTexto 5"/>
              <p:cNvSpPr txBox="1"/>
              <p:nvPr/>
            </p:nvSpPr>
            <p:spPr>
              <a:xfrm>
                <a:off x="3860800" y="3932337"/>
                <a:ext cx="316817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Y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sSup>
                        <m:sSup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𝑐</m:t>
                          </m:r>
                        </m:e>
                        <m:sup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d>
                        <m:d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1−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𝜔𝜏</m:t>
                          </m:r>
                        </m:e>
                      </m:d>
                      <m:sSup>
                        <m:sSup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UY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𝛻</m:t>
                          </m:r>
                        </m:e>
                        <m:sup>
                          <m:r>
                            <a:rPr lang="es-UY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acc>
                        <m:accPr>
                          <m:chr m:val="̃"/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𝜌</m:t>
                          </m:r>
                        </m:e>
                      </m:acc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𝜔</m:t>
                          </m:r>
                        </m:e>
                        <m:sup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acc>
                        <m:accPr>
                          <m:chr m:val="̃"/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𝜌</m:t>
                          </m:r>
                        </m:e>
                      </m:acc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6" name="CuadroTexto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60800" y="3932337"/>
                <a:ext cx="3168175" cy="369332"/>
              </a:xfrm>
              <a:prstGeom prst="rect">
                <a:avLst/>
              </a:prstGeom>
              <a:blipFill rotWithShape="0">
                <a:blip r:embed="rId5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CuadroTexto 6"/>
              <p:cNvSpPr txBox="1"/>
              <p:nvPr/>
            </p:nvSpPr>
            <p:spPr>
              <a:xfrm>
                <a:off x="7242157" y="3926980"/>
                <a:ext cx="19609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Y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sSup>
                        <m:sSup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UY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𝛻</m:t>
                          </m:r>
                        </m:e>
                        <m:sup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acc>
                        <m:accPr>
                          <m:chr m:val="̃"/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𝜌</m:t>
                          </m:r>
                        </m:e>
                      </m:acc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𝜅</m:t>
                          </m:r>
                        </m:e>
                        <m:sup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acc>
                        <m:accPr>
                          <m:chr m:val="̃"/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𝜌</m:t>
                          </m:r>
                        </m:e>
                      </m:acc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7" name="CuadroTexto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42157" y="3926980"/>
                <a:ext cx="1960986" cy="369332"/>
              </a:xfrm>
              <a:prstGeom prst="rect">
                <a:avLst/>
              </a:prstGeom>
              <a:blipFill rotWithShape="0">
                <a:blip r:embed="rId6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CuadroTexto 7"/>
              <p:cNvSpPr txBox="1"/>
              <p:nvPr/>
            </p:nvSpPr>
            <p:spPr>
              <a:xfrm>
                <a:off x="700045" y="5631940"/>
                <a:ext cx="3779561" cy="69730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𝜅</m:t>
                          </m:r>
                        </m:e>
                        <m:sup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𝜔</m:t>
                              </m:r>
                            </m:e>
                            <m:sup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p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(1−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𝜔𝜏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den>
                      </m:f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  <m:t>𝜔</m:t>
                                  </m:r>
                                </m:num>
                                <m:den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  <m:t>𝑐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s-UY" b="0" i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f>
                        <m:fPr>
                          <m:ctrlPr>
                            <a:rPr lang="es-UY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UY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𝜔𝜏</m:t>
                          </m:r>
                        </m:num>
                        <m:den>
                          <m:r>
                            <a:rPr lang="es-UY">
                              <a:latin typeface="Cambria Math" panose="02040503050406030204" pitchFamily="18" charset="0"/>
                            </a:rPr>
                            <m:t>1+</m:t>
                          </m:r>
                          <m:sSup>
                            <m:sSupPr>
                              <m:ctrlPr>
                                <a:rPr lang="es-UY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s-UY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s-UY" i="1">
                                      <a:latin typeface="Cambria Math" panose="02040503050406030204" pitchFamily="18" charset="0"/>
                                    </a:rPr>
                                    <m:t>𝜔𝜏</m:t>
                                  </m:r>
                                </m:e>
                              </m:d>
                            </m:e>
                            <m:sup>
                              <m:r>
                                <a:rPr lang="es-UY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8" name="CuadroTexto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0045" y="5631940"/>
                <a:ext cx="3779561" cy="697307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CuadroTexto 8"/>
              <p:cNvSpPr txBox="1"/>
              <p:nvPr/>
            </p:nvSpPr>
            <p:spPr>
              <a:xfrm>
                <a:off x="6349233" y="5851276"/>
                <a:ext cx="166135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Y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𝜅</m:t>
                      </m:r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𝜅</m:t>
                          </m:r>
                        </m:e>
                        <m:sub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𝑖</m:t>
                      </m:r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9" name="CuadroTexto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49233" y="5851276"/>
                <a:ext cx="1661352" cy="369332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CuadroTexto 9"/>
              <p:cNvSpPr txBox="1"/>
              <p:nvPr/>
            </p:nvSpPr>
            <p:spPr>
              <a:xfrm>
                <a:off x="8010585" y="5305345"/>
                <a:ext cx="3373359" cy="13504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Y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d>
                        <m:dPr>
                          <m:begChr m:val="{"/>
                          <m:endChr m:val=""/>
                          <m:ctrlPr>
                            <a:rPr lang="es-UY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s-UY" i="1" smtClean="0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sSubSup>
                                <m:sSubSupPr>
                                  <m:ctrlP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  <m:t>𝜅</m:t>
                                  </m:r>
                                </m:e>
                                <m:sub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  <m:sup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bSup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p>
                                <m:sSupPr>
                                  <m:ctrlP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  <m:t>𝛼</m:t>
                                  </m:r>
                                </m:e>
                                <m:sup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sSup>
                                <m:sSupPr>
                                  <m:ctrlPr>
                                    <a:rPr lang="es-UY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s-UY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f>
                                        <m:fPr>
                                          <m:ctrlPr>
                                            <a:rPr lang="es-UY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lang="es-UY" i="1">
                                              <a:latin typeface="Cambria Math" panose="02040503050406030204" pitchFamily="18" charset="0"/>
                                            </a:rPr>
                                            <m:t>𝜔</m:t>
                                          </m:r>
                                        </m:num>
                                        <m:den>
                                          <m:r>
                                            <a:rPr lang="es-UY" i="1">
                                              <a:latin typeface="Cambria Math" panose="02040503050406030204" pitchFamily="18" charset="0"/>
                                            </a:rPr>
                                            <m:t>𝑐</m:t>
                                          </m:r>
                                        </m:den>
                                      </m:f>
                                    </m:e>
                                  </m:d>
                                </m:e>
                                <m:sup>
                                  <m:r>
                                    <a:rPr lang="es-UY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f>
                                <m:fPr>
                                  <m:ctrlP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  <m:r>
                                    <a:rPr lang="es-UY" i="1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sSup>
                                    <m:sSupPr>
                                      <m:ctrlPr>
                                        <a:rPr lang="es-UY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d>
                                        <m:dPr>
                                          <m:ctrlPr>
                                            <a:rPr lang="es-UY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s-UY" b="0" i="1" smtClean="0">
                                              <a:latin typeface="Cambria Math" panose="02040503050406030204" pitchFamily="18" charset="0"/>
                                            </a:rPr>
                                            <m:t>𝜔𝜏</m:t>
                                          </m:r>
                                        </m:e>
                                      </m:d>
                                    </m:e>
                                    <m:sup>
                                      <m:r>
                                        <a:rPr lang="es-UY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den>
                              </m:f>
                            </m:e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𝛼</m:t>
                              </m:r>
                              <m:sSub>
                                <m:sSubPr>
                                  <m:ctrlP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  <m:t>𝜅</m:t>
                                  </m:r>
                                </m:e>
                                <m:sub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</m:sSub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sSup>
                                <m:sSupPr>
                                  <m:ctrlPr>
                                    <a:rPr lang="es-UY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s-UY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f>
                                        <m:fPr>
                                          <m:ctrlPr>
                                            <a:rPr lang="es-UY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lang="es-UY" i="1">
                                              <a:latin typeface="Cambria Math" panose="02040503050406030204" pitchFamily="18" charset="0"/>
                                            </a:rPr>
                                            <m:t>𝜔</m:t>
                                          </m:r>
                                        </m:num>
                                        <m:den>
                                          <m:r>
                                            <a:rPr lang="es-UY" i="1">
                                              <a:latin typeface="Cambria Math" panose="02040503050406030204" pitchFamily="18" charset="0"/>
                                            </a:rPr>
                                            <m:t>𝑐</m:t>
                                          </m:r>
                                        </m:den>
                                      </m:f>
                                    </m:e>
                                  </m:d>
                                </m:e>
                                <m:sup>
                                  <m:r>
                                    <a:rPr lang="es-UY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f>
                                <m:fPr>
                                  <m:ctrlP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  <m:t>𝜔𝜏</m:t>
                                  </m:r>
                                </m:num>
                                <m:den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  <m:t>1+</m:t>
                                  </m:r>
                                  <m:sSup>
                                    <m:sSupPr>
                                      <m:ctrlPr>
                                        <a:rPr lang="es-UY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d>
                                        <m:dPr>
                                          <m:ctrlPr>
                                            <a:rPr lang="es-UY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s-UY" b="0" i="1" smtClean="0">
                                              <a:latin typeface="Cambria Math" panose="02040503050406030204" pitchFamily="18" charset="0"/>
                                            </a:rPr>
                                            <m:t>𝜔𝜏</m:t>
                                          </m:r>
                                        </m:e>
                                      </m:d>
                                    </m:e>
                                    <m:sup>
                                      <m:r>
                                        <a:rPr lang="es-UY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den>
                              </m:f>
                            </m:e>
                          </m:eqArr>
                        </m:e>
                      </m:d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10" name="CuadroTexto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10585" y="5305345"/>
                <a:ext cx="3373359" cy="1350498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CuadroTexto 12"/>
              <p:cNvSpPr txBox="1"/>
              <p:nvPr/>
            </p:nvSpPr>
            <p:spPr>
              <a:xfrm>
                <a:off x="8266571" y="4691970"/>
                <a:ext cx="1341457" cy="37824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̃"/>
                          <m:ctrlPr>
                            <a:rPr lang="es-UY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𝜌</m:t>
                          </m:r>
                        </m:e>
                      </m:acc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𝐴</m:t>
                      </m:r>
                      <m:sSup>
                        <m:sSup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𝜅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13" name="CuadroTexto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66571" y="4691970"/>
                <a:ext cx="1341457" cy="378245"/>
              </a:xfrm>
              <a:prstGeom prst="rect">
                <a:avLst/>
              </a:prstGeom>
              <a:blipFill rotWithShape="0">
                <a:blip r:embed="rId10"/>
                <a:stretch>
                  <a:fillRect b="-6452"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CuadroTexto 13"/>
              <p:cNvSpPr txBox="1"/>
              <p:nvPr/>
            </p:nvSpPr>
            <p:spPr>
              <a:xfrm>
                <a:off x="344558" y="4697327"/>
                <a:ext cx="799141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UY" dirty="0"/>
                  <a:t>Para simplificar, supongamos una onda que se propaga en la dirección positiva de </a:t>
                </a:r>
                <a14:m>
                  <m:oMath xmlns:m="http://schemas.openxmlformats.org/officeDocument/2006/math">
                    <m:r>
                      <a:rPr lang="es-UY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endParaRPr lang="es-UY" dirty="0"/>
              </a:p>
            </p:txBody>
          </p:sp>
        </mc:Choice>
        <mc:Fallback xmlns="">
          <p:sp>
            <p:nvSpPr>
              <p:cNvPr id="14" name="CuadroTexto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4558" y="4697327"/>
                <a:ext cx="7991418" cy="369332"/>
              </a:xfrm>
              <a:prstGeom prst="rect">
                <a:avLst/>
              </a:prstGeom>
              <a:blipFill rotWithShape="0">
                <a:blip r:embed="rId11"/>
                <a:stretch>
                  <a:fillRect l="-687" t="-10000" b="-26667"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915849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3" grpId="0"/>
      <p:bldP spid="1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CuadroTexto 3"/>
              <p:cNvSpPr txBox="1"/>
              <p:nvPr/>
            </p:nvSpPr>
            <p:spPr>
              <a:xfrm>
                <a:off x="551543" y="406400"/>
                <a:ext cx="3532505" cy="7943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𝛼</m:t>
                      </m:r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AR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s-UY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s-UY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rad>
                        </m:den>
                      </m:f>
                      <m:f>
                        <m:f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𝜔</m:t>
                          </m:r>
                        </m:num>
                        <m:den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den>
                      </m:f>
                      <m:sSup>
                        <m:sSup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p>
                                    <m:sSupPr>
                                      <m:ctrlPr>
                                        <a:rPr lang="es-UY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d>
                                        <m:dPr>
                                          <m:ctrlPr>
                                            <a:rPr lang="es-UY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s-UY" i="1">
                                              <a:latin typeface="Cambria Math" panose="02040503050406030204" pitchFamily="18" charset="0"/>
                                            </a:rPr>
                                            <m:t>1+</m:t>
                                          </m:r>
                                          <m:sSup>
                                            <m:sSupPr>
                                              <m:ctrlPr>
                                                <a:rPr lang="es-UY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pPr>
                                            <m:e>
                                              <m:d>
                                                <m:dPr>
                                                  <m:ctrlPr>
                                                    <a:rPr lang="es-UY" i="1">
                                                      <a:latin typeface="Cambria Math" panose="02040503050406030204" pitchFamily="18" charset="0"/>
                                                    </a:rPr>
                                                  </m:ctrlPr>
                                                </m:dPr>
                                                <m:e>
                                                  <m:r>
                                                    <a:rPr lang="es-UY" i="1">
                                                      <a:latin typeface="Cambria Math" panose="02040503050406030204" pitchFamily="18" charset="0"/>
                                                    </a:rPr>
                                                    <m:t>𝜔𝜏</m:t>
                                                  </m:r>
                                                </m:e>
                                              </m:d>
                                            </m:e>
                                            <m:sup>
                                              <m:r>
                                                <a:rPr lang="es-UY" i="1">
                                                  <a:latin typeface="Cambria Math" panose="02040503050406030204" pitchFamily="18" charset="0"/>
                                                </a:rPr>
                                                <m:t>2</m:t>
                                              </m:r>
                                            </m:sup>
                                          </m:sSup>
                                        </m:e>
                                      </m:d>
                                    </m:e>
                                    <m:sup>
                                      <m:r>
                                        <a:rPr lang="es-UY" i="1">
                                          <a:latin typeface="Cambria Math" panose="02040503050406030204" pitchFamily="18" charset="0"/>
                                        </a:rPr>
                                        <m:t>1/2</m:t>
                                      </m:r>
                                    </m:sup>
                                  </m:sSup>
                                  <m:r>
                                    <a:rPr lang="es-AR" b="0" i="1" smtClean="0">
                                      <a:latin typeface="Cambria Math" panose="02040503050406030204" pitchFamily="18" charset="0"/>
                                    </a:rPr>
                                    <m:t>−1</m:t>
                                  </m:r>
                                </m:num>
                                <m:den>
                                  <m:r>
                                    <a:rPr lang="es-UY" i="1">
                                      <a:latin typeface="Cambria Math" panose="02040503050406030204" pitchFamily="18" charset="0"/>
                                    </a:rPr>
                                    <m:t>1+</m:t>
                                  </m:r>
                                  <m:sSup>
                                    <m:sSupPr>
                                      <m:ctrlPr>
                                        <a:rPr lang="es-UY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d>
                                        <m:dPr>
                                          <m:ctrlPr>
                                            <a:rPr lang="es-UY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s-UY" i="1">
                                              <a:latin typeface="Cambria Math" panose="02040503050406030204" pitchFamily="18" charset="0"/>
                                            </a:rPr>
                                            <m:t>𝜔𝜏</m:t>
                                          </m:r>
                                        </m:e>
                                      </m:d>
                                    </m:e>
                                    <m:sup>
                                      <m:r>
                                        <a:rPr lang="es-UY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1/2</m:t>
                          </m:r>
                        </m:sup>
                      </m:sSup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4" name="CuadroTexto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1543" y="406400"/>
                <a:ext cx="3532505" cy="79432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CuadroTexto 4"/>
              <p:cNvSpPr txBox="1"/>
              <p:nvPr/>
            </p:nvSpPr>
            <p:spPr>
              <a:xfrm>
                <a:off x="551543" y="1509486"/>
                <a:ext cx="3620029" cy="7943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𝜅</m:t>
                          </m:r>
                        </m:e>
                        <m:sub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AR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s-AR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rad>
                        </m:den>
                      </m:f>
                      <m:f>
                        <m:f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𝜔</m:t>
                          </m:r>
                        </m:num>
                        <m:den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den>
                      </m:f>
                      <m:sSup>
                        <m:sSup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  <m:t>1+</m:t>
                                  </m:r>
                                  <m:sSup>
                                    <m:sSupPr>
                                      <m:ctrlPr>
                                        <a:rPr lang="es-UY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d>
                                        <m:dPr>
                                          <m:ctrlPr>
                                            <a:rPr lang="es-UY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s-UY" b="0" i="1" smtClean="0">
                                              <a:latin typeface="Cambria Math" panose="02040503050406030204" pitchFamily="18" charset="0"/>
                                            </a:rPr>
                                            <m:t>1+</m:t>
                                          </m:r>
                                          <m:sSup>
                                            <m:sSupPr>
                                              <m:ctrlPr>
                                                <a:rPr lang="es-UY" b="0" i="1" smtClean="0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pPr>
                                            <m:e>
                                              <m:d>
                                                <m:dPr>
                                                  <m:ctrlPr>
                                                    <a:rPr lang="es-UY" b="0" i="1" smtClean="0">
                                                      <a:latin typeface="Cambria Math" panose="02040503050406030204" pitchFamily="18" charset="0"/>
                                                    </a:rPr>
                                                  </m:ctrlPr>
                                                </m:dPr>
                                                <m:e>
                                                  <m:r>
                                                    <a:rPr lang="es-UY" b="0" i="1" smtClean="0">
                                                      <a:latin typeface="Cambria Math" panose="02040503050406030204" pitchFamily="18" charset="0"/>
                                                    </a:rPr>
                                                    <m:t>𝜔𝜏</m:t>
                                                  </m:r>
                                                </m:e>
                                              </m:d>
                                            </m:e>
                                            <m:sup>
                                              <m:r>
                                                <a:rPr lang="es-UY" b="0" i="1" smtClean="0">
                                                  <a:latin typeface="Cambria Math" panose="02040503050406030204" pitchFamily="18" charset="0"/>
                                                </a:rPr>
                                                <m:t>2</m:t>
                                              </m:r>
                                            </m:sup>
                                          </m:sSup>
                                        </m:e>
                                      </m:d>
                                    </m:e>
                                    <m:sup>
                                      <m:r>
                                        <a:rPr lang="es-UY" b="0" i="1" smtClean="0">
                                          <a:latin typeface="Cambria Math" panose="02040503050406030204" pitchFamily="18" charset="0"/>
                                        </a:rPr>
                                        <m:t>1/2</m:t>
                                      </m:r>
                                    </m:sup>
                                  </m:sSup>
                                </m:num>
                                <m:den>
                                  <m:r>
                                    <a:rPr lang="es-UY" i="1">
                                      <a:latin typeface="Cambria Math" panose="02040503050406030204" pitchFamily="18" charset="0"/>
                                    </a:rPr>
                                    <m:t>1+</m:t>
                                  </m:r>
                                  <m:sSup>
                                    <m:sSupPr>
                                      <m:ctrlPr>
                                        <a:rPr lang="es-UY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d>
                                        <m:dPr>
                                          <m:ctrlPr>
                                            <a:rPr lang="es-UY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s-UY" i="1">
                                              <a:latin typeface="Cambria Math" panose="02040503050406030204" pitchFamily="18" charset="0"/>
                                            </a:rPr>
                                            <m:t>𝜔𝜏</m:t>
                                          </m:r>
                                        </m:e>
                                      </m:d>
                                    </m:e>
                                    <m:sup>
                                      <m:r>
                                        <a:rPr lang="es-UY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s-UY" b="0" i="0" smtClean="0">
                              <a:latin typeface="Cambria Math" panose="02040503050406030204" pitchFamily="18" charset="0"/>
                            </a:rPr>
                            <m:t>1/2</m:t>
                          </m:r>
                        </m:sup>
                      </m:sSup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5" name="CuadroTexto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1543" y="1509486"/>
                <a:ext cx="3620029" cy="79432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CuadroTexto 5"/>
          <p:cNvSpPr txBox="1"/>
          <p:nvPr/>
        </p:nvSpPr>
        <p:spPr>
          <a:xfrm>
            <a:off x="5065485" y="586962"/>
            <a:ext cx="2632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UY" dirty="0"/>
              <a:t>Coeficiente de atenuación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5065485" y="1721980"/>
            <a:ext cx="40243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UY" dirty="0"/>
              <a:t>Número de onda (relación de dispersión)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CuadroTexto 7"/>
              <p:cNvSpPr txBox="1"/>
              <p:nvPr/>
            </p:nvSpPr>
            <p:spPr>
              <a:xfrm>
                <a:off x="224306" y="2587034"/>
                <a:ext cx="197810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UY" dirty="0">
                    <a:solidFill>
                      <a:schemeClr val="accent1"/>
                    </a:solidFill>
                  </a:rPr>
                  <a:t>Interpretación de </a:t>
                </a:r>
                <a14:m>
                  <m:oMath xmlns:m="http://schemas.openxmlformats.org/officeDocument/2006/math">
                    <m:r>
                      <a:rPr lang="es-UY" b="0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𝜏</m:t>
                    </m:r>
                  </m:oMath>
                </a14:m>
                <a:endParaRPr lang="es-UY" dirty="0"/>
              </a:p>
            </p:txBody>
          </p:sp>
        </mc:Choice>
        <mc:Fallback xmlns="">
          <p:sp>
            <p:nvSpPr>
              <p:cNvPr id="8" name="CuadroTexto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4306" y="2587034"/>
                <a:ext cx="1978106" cy="369332"/>
              </a:xfrm>
              <a:prstGeom prst="rect">
                <a:avLst/>
              </a:prstGeom>
              <a:blipFill rotWithShape="0">
                <a:blip r:embed="rId4"/>
                <a:stretch>
                  <a:fillRect l="-2778" t="-8197" b="-24590"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ángulo 8"/>
              <p:cNvSpPr/>
              <p:nvPr/>
            </p:nvSpPr>
            <p:spPr>
              <a:xfrm>
                <a:off x="6080944" y="3672171"/>
                <a:ext cx="2289858" cy="71468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s-UY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UY" i="1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p>
                          <m:r>
                            <a:rPr lang="es-UY" i="1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s-UY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s-UY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UY" i="1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p>
                          <m:r>
                            <a:rPr lang="es-UY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d>
                        <m:dPr>
                          <m:ctrlPr>
                            <a:rPr lang="es-UY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UY" i="1">
                              <a:latin typeface="Cambria Math" panose="02040503050406030204" pitchFamily="18" charset="0"/>
                            </a:rPr>
                            <m:t>1+</m:t>
                          </m:r>
                          <m:r>
                            <a:rPr lang="es-UY" i="1">
                              <a:latin typeface="Cambria Math" panose="02040503050406030204" pitchFamily="18" charset="0"/>
                            </a:rPr>
                            <m:t>𝜏</m:t>
                          </m:r>
                          <m:f>
                            <m:fPr>
                              <m:ctrlPr>
                                <a:rPr lang="es-UY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s-UY" i="1">
                                  <a:latin typeface="Cambria Math" panose="02040503050406030204" pitchFamily="18" charset="0"/>
                                </a:rPr>
                                <m:t>𝜕</m:t>
                              </m:r>
                            </m:num>
                            <m:den>
                              <m:r>
                                <a:rPr lang="es-UY" i="1">
                                  <a:latin typeface="Cambria Math" panose="02040503050406030204" pitchFamily="18" charset="0"/>
                                </a:rPr>
                                <m:t>𝜕</m:t>
                              </m:r>
                              <m:r>
                                <a:rPr lang="es-UY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den>
                          </m:f>
                        </m:e>
                      </m:d>
                      <m:r>
                        <a:rPr lang="es-UY" i="1">
                          <a:latin typeface="Cambria Math" panose="02040503050406030204" pitchFamily="18" charset="0"/>
                        </a:rPr>
                        <m:t>𝜌</m:t>
                      </m:r>
                      <m:r>
                        <a:rPr lang="es-UY" i="1">
                          <a:latin typeface="Cambria Math" panose="02040503050406030204" pitchFamily="18" charset="0"/>
                        </a:rPr>
                        <m:t>′</m:t>
                      </m:r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9" name="Rectángulo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80944" y="3672171"/>
                <a:ext cx="2289858" cy="714683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CuadroTexto 9"/>
              <p:cNvSpPr txBox="1"/>
              <p:nvPr/>
            </p:nvSpPr>
            <p:spPr>
              <a:xfrm>
                <a:off x="224306" y="3172158"/>
                <a:ext cx="1071184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UY" dirty="0"/>
                  <a:t>Supongamos que la presión acústica pasa de un valor nulo a un valor </a:t>
                </a:r>
                <a14:m>
                  <m:oMath xmlns:m="http://schemas.openxmlformats.org/officeDocument/2006/math">
                    <m:r>
                      <a:rPr lang="es-UY" b="0" i="1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s-UY" dirty="0"/>
                  <a:t> constante, ¿qué sucede con la densidad?</a:t>
                </a:r>
              </a:p>
            </p:txBody>
          </p:sp>
        </mc:Choice>
        <mc:Fallback xmlns="">
          <p:sp>
            <p:nvSpPr>
              <p:cNvPr id="10" name="CuadroTexto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4306" y="3172158"/>
                <a:ext cx="10711843" cy="369332"/>
              </a:xfrm>
              <a:prstGeom prst="rect">
                <a:avLst/>
              </a:prstGeom>
              <a:blipFill rotWithShape="0">
                <a:blip r:embed="rId6"/>
                <a:stretch>
                  <a:fillRect l="-512" t="-8197" b="-24590"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CuadroTexto 10"/>
          <p:cNvSpPr txBox="1"/>
          <p:nvPr/>
        </p:nvSpPr>
        <p:spPr>
          <a:xfrm>
            <a:off x="210106" y="3844847"/>
            <a:ext cx="58708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UY" dirty="0"/>
              <a:t>Tenemos que resolver el transitorio de la ecuación de estado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CuadroTexto 11"/>
              <p:cNvSpPr txBox="1"/>
              <p:nvPr/>
            </p:nvSpPr>
            <p:spPr>
              <a:xfrm>
                <a:off x="8370802" y="3708597"/>
                <a:ext cx="2374111" cy="61279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Y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sSup>
                        <m:sSup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𝜌</m:t>
                          </m:r>
                        </m:e>
                        <m:sup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𝐴</m:t>
                          </m:r>
                        </m:num>
                        <m:den>
                          <m:sSup>
                            <m:sSup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p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(1−</m:t>
                      </m:r>
                      <m:sSup>
                        <m:sSup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/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𝜏</m:t>
                          </m:r>
                        </m:sup>
                      </m:sSup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12" name="CuadroTexto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70802" y="3708597"/>
                <a:ext cx="2374111" cy="612796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5" name="Grupo 24"/>
          <p:cNvGrpSpPr/>
          <p:nvPr/>
        </p:nvGrpSpPr>
        <p:grpSpPr>
          <a:xfrm>
            <a:off x="1451429" y="4557548"/>
            <a:ext cx="3476579" cy="1820698"/>
            <a:chOff x="1451429" y="4557548"/>
            <a:chExt cx="3476579" cy="1820698"/>
          </a:xfrm>
        </p:grpSpPr>
        <p:grpSp>
          <p:nvGrpSpPr>
            <p:cNvPr id="17" name="Grupo 16"/>
            <p:cNvGrpSpPr/>
            <p:nvPr/>
          </p:nvGrpSpPr>
          <p:grpSpPr>
            <a:xfrm>
              <a:off x="1451429" y="4804229"/>
              <a:ext cx="3385261" cy="1567542"/>
              <a:chOff x="1451429" y="4804229"/>
              <a:chExt cx="3385261" cy="1567542"/>
            </a:xfrm>
          </p:grpSpPr>
          <p:cxnSp>
            <p:nvCxnSpPr>
              <p:cNvPr id="14" name="Conector recto de flecha 13"/>
              <p:cNvCxnSpPr/>
              <p:nvPr/>
            </p:nvCxnSpPr>
            <p:spPr>
              <a:xfrm>
                <a:off x="1451429" y="6008914"/>
                <a:ext cx="3385261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Conector recto de flecha 15"/>
              <p:cNvCxnSpPr/>
              <p:nvPr/>
            </p:nvCxnSpPr>
            <p:spPr>
              <a:xfrm flipV="1">
                <a:off x="2830286" y="4804229"/>
                <a:ext cx="0" cy="1567542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8" name="CuadroTexto 17"/>
                <p:cNvSpPr txBox="1"/>
                <p:nvPr/>
              </p:nvSpPr>
              <p:spPr>
                <a:xfrm>
                  <a:off x="2474344" y="4557548"/>
                  <a:ext cx="439544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oMath>
                    </m:oMathPara>
                  </a14:m>
                  <a:endParaRPr lang="es-UY" dirty="0"/>
                </a:p>
              </p:txBody>
            </p:sp>
          </mc:Choice>
          <mc:Fallback xmlns="">
            <p:sp>
              <p:nvSpPr>
                <p:cNvPr id="18" name="CuadroTexto 1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474344" y="4557548"/>
                  <a:ext cx="439544" cy="369332"/>
                </a:xfrm>
                <a:prstGeom prst="rect">
                  <a:avLst/>
                </a:prstGeom>
                <a:blipFill rotWithShape="0"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s-UY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9" name="CuadroTexto 18"/>
                <p:cNvSpPr txBox="1"/>
                <p:nvPr/>
              </p:nvSpPr>
              <p:spPr>
                <a:xfrm>
                  <a:off x="4593429" y="6008914"/>
                  <a:ext cx="334579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oMath>
                    </m:oMathPara>
                  </a14:m>
                  <a:endParaRPr lang="es-UY" dirty="0"/>
                </a:p>
              </p:txBody>
            </p:sp>
          </mc:Choice>
          <mc:Fallback xmlns="">
            <p:sp>
              <p:nvSpPr>
                <p:cNvPr id="19" name="CuadroTexto 1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593429" y="6008914"/>
                  <a:ext cx="334579" cy="369332"/>
                </a:xfrm>
                <a:prstGeom prst="rect">
                  <a:avLst/>
                </a:prstGeom>
                <a:blipFill rotWithShape="0">
                  <a:blip r:embed="rId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s-UY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21" name="Conector recto 20"/>
            <p:cNvCxnSpPr/>
            <p:nvPr/>
          </p:nvCxnSpPr>
          <p:spPr>
            <a:xfrm>
              <a:off x="1451429" y="6008914"/>
              <a:ext cx="1378857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Conector recto 21"/>
            <p:cNvCxnSpPr/>
            <p:nvPr/>
          </p:nvCxnSpPr>
          <p:spPr>
            <a:xfrm>
              <a:off x="2830286" y="5348514"/>
              <a:ext cx="1378857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4" name="CuadroTexto 23"/>
                <p:cNvSpPr txBox="1"/>
                <p:nvPr/>
              </p:nvSpPr>
              <p:spPr>
                <a:xfrm>
                  <a:off x="2412106" y="5102660"/>
                  <a:ext cx="385683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oMath>
                    </m:oMathPara>
                  </a14:m>
                  <a:endParaRPr lang="es-UY" dirty="0"/>
                </a:p>
              </p:txBody>
            </p:sp>
          </mc:Choice>
          <mc:Fallback xmlns="">
            <p:sp>
              <p:nvSpPr>
                <p:cNvPr id="24" name="CuadroTexto 2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412106" y="5102660"/>
                  <a:ext cx="385683" cy="369332"/>
                </a:xfrm>
                <a:prstGeom prst="rect">
                  <a:avLst/>
                </a:prstGeom>
                <a:blipFill rotWithShape="0">
                  <a:blip r:embed="rId1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s-UY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43" name="Grupo 42"/>
          <p:cNvGrpSpPr/>
          <p:nvPr/>
        </p:nvGrpSpPr>
        <p:grpSpPr>
          <a:xfrm>
            <a:off x="5363029" y="4561643"/>
            <a:ext cx="4492170" cy="2160449"/>
            <a:chOff x="5363029" y="4561643"/>
            <a:chExt cx="4492170" cy="2160449"/>
          </a:xfrm>
        </p:grpSpPr>
        <p:grpSp>
          <p:nvGrpSpPr>
            <p:cNvPr id="26" name="Grupo 25"/>
            <p:cNvGrpSpPr/>
            <p:nvPr/>
          </p:nvGrpSpPr>
          <p:grpSpPr>
            <a:xfrm>
              <a:off x="5363029" y="4561643"/>
              <a:ext cx="3476579" cy="1820698"/>
              <a:chOff x="1451429" y="4557548"/>
              <a:chExt cx="3476579" cy="1820698"/>
            </a:xfrm>
          </p:grpSpPr>
          <p:grpSp>
            <p:nvGrpSpPr>
              <p:cNvPr id="27" name="Grupo 26"/>
              <p:cNvGrpSpPr/>
              <p:nvPr/>
            </p:nvGrpSpPr>
            <p:grpSpPr>
              <a:xfrm>
                <a:off x="1451429" y="4804229"/>
                <a:ext cx="3385261" cy="1567542"/>
                <a:chOff x="1451429" y="4804229"/>
                <a:chExt cx="3385261" cy="1567542"/>
              </a:xfrm>
            </p:grpSpPr>
            <p:cxnSp>
              <p:nvCxnSpPr>
                <p:cNvPr id="33" name="Conector recto de flecha 32"/>
                <p:cNvCxnSpPr/>
                <p:nvPr/>
              </p:nvCxnSpPr>
              <p:spPr>
                <a:xfrm>
                  <a:off x="1451429" y="6008914"/>
                  <a:ext cx="3385261" cy="0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" name="Conector recto de flecha 33"/>
                <p:cNvCxnSpPr/>
                <p:nvPr/>
              </p:nvCxnSpPr>
              <p:spPr>
                <a:xfrm flipV="1">
                  <a:off x="2830286" y="4804229"/>
                  <a:ext cx="0" cy="1567542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8" name="CuadroTexto 27"/>
                  <p:cNvSpPr txBox="1"/>
                  <p:nvPr/>
                </p:nvSpPr>
                <p:spPr>
                  <a:xfrm>
                    <a:off x="2474344" y="4557548"/>
                    <a:ext cx="426720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𝜌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oMath>
                      </m:oMathPara>
                    </a14:m>
                    <a:endParaRPr lang="es-UY" dirty="0"/>
                  </a:p>
                </p:txBody>
              </p:sp>
            </mc:Choice>
            <mc:Fallback xmlns="">
              <p:sp>
                <p:nvSpPr>
                  <p:cNvPr id="28" name="CuadroTexto 27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2474344" y="4557548"/>
                    <a:ext cx="426720" cy="369332"/>
                  </a:xfrm>
                  <a:prstGeom prst="rect">
                    <a:avLst/>
                  </a:prstGeom>
                  <a:blipFill rotWithShape="0">
                    <a:blip r:embed="rId11"/>
                    <a:stretch>
                      <a:fillRect b="-14754"/>
                    </a:stretch>
                  </a:blipFill>
                </p:spPr>
                <p:txBody>
                  <a:bodyPr/>
                  <a:lstStyle/>
                  <a:p>
                    <a:r>
                      <a:rPr lang="es-UY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9" name="CuadroTexto 28"/>
                  <p:cNvSpPr txBox="1"/>
                  <p:nvPr/>
                </p:nvSpPr>
                <p:spPr>
                  <a:xfrm>
                    <a:off x="4593429" y="6008914"/>
                    <a:ext cx="334579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oMath>
                      </m:oMathPara>
                    </a14:m>
                    <a:endParaRPr lang="es-UY" dirty="0"/>
                  </a:p>
                </p:txBody>
              </p:sp>
            </mc:Choice>
            <mc:Fallback xmlns="">
              <p:sp>
                <p:nvSpPr>
                  <p:cNvPr id="29" name="CuadroTexto 28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4593429" y="6008914"/>
                    <a:ext cx="334579" cy="369332"/>
                  </a:xfrm>
                  <a:prstGeom prst="rect">
                    <a:avLst/>
                  </a:prstGeom>
                  <a:blipFill rotWithShape="0">
                    <a:blip r:embed="rId12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s-UY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cxnSp>
            <p:nvCxnSpPr>
              <p:cNvPr id="30" name="Conector recto 29"/>
              <p:cNvCxnSpPr/>
              <p:nvPr/>
            </p:nvCxnSpPr>
            <p:spPr>
              <a:xfrm>
                <a:off x="1451429" y="6008914"/>
                <a:ext cx="1378857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Conector recto 30"/>
              <p:cNvCxnSpPr/>
              <p:nvPr/>
            </p:nvCxnSpPr>
            <p:spPr>
              <a:xfrm>
                <a:off x="2830286" y="5276726"/>
                <a:ext cx="1378857" cy="0"/>
              </a:xfrm>
              <a:prstGeom prst="line">
                <a:avLst/>
              </a:prstGeom>
              <a:ln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32" name="CuadroTexto 31"/>
                  <p:cNvSpPr txBox="1"/>
                  <p:nvPr/>
                </p:nvSpPr>
                <p:spPr>
                  <a:xfrm>
                    <a:off x="2140857" y="5087322"/>
                    <a:ext cx="716863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s-UY" b="0" i="0" smtClean="0">
                              <a:latin typeface="Cambria Math" panose="02040503050406030204" pitchFamily="18" charset="0"/>
                            </a:rPr>
                            <m:t>/</m:t>
                          </m:r>
                          <m:sSup>
                            <m:sSup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s-UY" b="0" i="0" smtClean="0">
                                  <a:latin typeface="Cambria Math" panose="02040503050406030204" pitchFamily="18" charset="0"/>
                                </a:rPr>
                                <m:t>c</m:t>
                              </m:r>
                            </m:e>
                            <m:sup>
                              <m:r>
                                <a:rPr lang="es-UY" b="0" i="0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oMath>
                      </m:oMathPara>
                    </a14:m>
                    <a:endParaRPr lang="es-UY" dirty="0"/>
                  </a:p>
                </p:txBody>
              </p:sp>
            </mc:Choice>
            <mc:Fallback xmlns="">
              <p:sp>
                <p:nvSpPr>
                  <p:cNvPr id="32" name="CuadroTexto 31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2140857" y="5087322"/>
                    <a:ext cx="716863" cy="369332"/>
                  </a:xfrm>
                  <a:prstGeom prst="rect">
                    <a:avLst/>
                  </a:prstGeom>
                  <a:blipFill rotWithShape="0">
                    <a:blip r:embed="rId13"/>
                    <a:stretch>
                      <a:fillRect b="-13115"/>
                    </a:stretch>
                  </a:blipFill>
                </p:spPr>
                <p:txBody>
                  <a:bodyPr/>
                  <a:lstStyle/>
                  <a:p>
                    <a:r>
                      <a:rPr lang="es-UY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sp>
          <p:nvSpPr>
            <p:cNvPr id="36" name="Arco 35"/>
            <p:cNvSpPr/>
            <p:nvPr/>
          </p:nvSpPr>
          <p:spPr>
            <a:xfrm flipH="1">
              <a:off x="6769318" y="5319486"/>
              <a:ext cx="3085881" cy="1402606"/>
            </a:xfrm>
            <a:prstGeom prst="arc">
              <a:avLst>
                <a:gd name="adj1" fmla="val 16200000"/>
                <a:gd name="adj2" fmla="val 21532804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UY"/>
            </a:p>
          </p:txBody>
        </p:sp>
        <p:cxnSp>
          <p:nvCxnSpPr>
            <p:cNvPr id="38" name="Conector recto 37"/>
            <p:cNvCxnSpPr/>
            <p:nvPr/>
          </p:nvCxnSpPr>
          <p:spPr>
            <a:xfrm>
              <a:off x="7402284" y="5460749"/>
              <a:ext cx="0" cy="548165"/>
            </a:xfrm>
            <a:prstGeom prst="line">
              <a:avLst/>
            </a:prstGeom>
            <a:ln>
              <a:solidFill>
                <a:srgbClr val="FF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Conector recto 39"/>
            <p:cNvCxnSpPr/>
            <p:nvPr/>
          </p:nvCxnSpPr>
          <p:spPr>
            <a:xfrm flipH="1">
              <a:off x="6756400" y="5460749"/>
              <a:ext cx="612000" cy="0"/>
            </a:xfrm>
            <a:prstGeom prst="line">
              <a:avLst/>
            </a:prstGeom>
            <a:ln>
              <a:solidFill>
                <a:srgbClr val="FF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2" name="CuadroTexto 41"/>
                <p:cNvSpPr txBox="1"/>
                <p:nvPr/>
              </p:nvSpPr>
              <p:spPr>
                <a:xfrm>
                  <a:off x="7228134" y="5965511"/>
                  <a:ext cx="348300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𝜏</m:t>
                        </m:r>
                      </m:oMath>
                    </m:oMathPara>
                  </a14:m>
                  <a:endParaRPr lang="es-UY" dirty="0"/>
                </a:p>
              </p:txBody>
            </p:sp>
          </mc:Choice>
          <mc:Fallback xmlns="">
            <p:sp>
              <p:nvSpPr>
                <p:cNvPr id="42" name="CuadroTexto 4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228134" y="5965511"/>
                  <a:ext cx="348300" cy="369332"/>
                </a:xfrm>
                <a:prstGeom prst="rect">
                  <a:avLst/>
                </a:prstGeom>
                <a:blipFill rotWithShape="0">
                  <a:blip r:embed="rId1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s-UY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44" name="CuadroTexto 43"/>
              <p:cNvSpPr txBox="1"/>
              <p:nvPr/>
            </p:nvSpPr>
            <p:spPr>
              <a:xfrm>
                <a:off x="9100457" y="4742213"/>
                <a:ext cx="2728686" cy="14773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s-UY" b="0" i="1" smtClean="0">
                        <a:latin typeface="Cambria Math" panose="02040503050406030204" pitchFamily="18" charset="0"/>
                      </a:rPr>
                      <m:t>𝜏</m:t>
                    </m:r>
                  </m:oMath>
                </a14:m>
                <a:r>
                  <a:rPr lang="es-UY" dirty="0"/>
                  <a:t> es el tiempo de relajación del sistema. Es el tiempo que tarda en responder el sistema a un estímulo</a:t>
                </a:r>
              </a:p>
            </p:txBody>
          </p:sp>
        </mc:Choice>
        <mc:Fallback xmlns="">
          <p:sp>
            <p:nvSpPr>
              <p:cNvPr id="44" name="CuadroTexto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00457" y="4742213"/>
                <a:ext cx="2728686" cy="1477328"/>
              </a:xfrm>
              <a:prstGeom prst="rect">
                <a:avLst/>
              </a:prstGeom>
              <a:blipFill rotWithShape="0">
                <a:blip r:embed="rId15"/>
                <a:stretch>
                  <a:fillRect l="-2013" t="-2479" r="-3356" b="-5785"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334612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  <p:bldP spid="9" grpId="0"/>
      <p:bldP spid="10" grpId="0"/>
      <p:bldP spid="11" grpId="0"/>
      <p:bldP spid="12" grpId="0"/>
      <p:bldP spid="4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CuadroTexto 3"/>
              <p:cNvSpPr txBox="1"/>
              <p:nvPr/>
            </p:nvSpPr>
            <p:spPr>
              <a:xfrm>
                <a:off x="261257" y="442003"/>
                <a:ext cx="5731313" cy="91653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𝜌</m:t>
                      </m:r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′</m:t>
                      </m:r>
                      <m:d>
                        <m:d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limLoc m:val="undOvr"/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4"/>
                            </m:rPr>
                            <a:rPr lang="es-UY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∞</m:t>
                          </m:r>
                        </m:sub>
                        <m:sup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∞</m:t>
                          </m:r>
                        </m:sup>
                        <m:e>
                          <m:acc>
                            <m:accPr>
                              <m:chr m:val="̃"/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𝜌</m:t>
                              </m:r>
                            </m:e>
                          </m:acc>
                          <m:sSup>
                            <m:sSup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𝜔</m:t>
                              </m:r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sup>
                          </m:sSup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𝜔</m:t>
                          </m:r>
                        </m:e>
                      </m:nary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limLoc m:val="undOvr"/>
                          <m:ctrlPr>
                            <a:rPr lang="es-UY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4"/>
                            </m:rPr>
                            <a:rPr lang="es-UY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∞</m:t>
                          </m:r>
                        </m:sub>
                        <m:sup>
                          <m:r>
                            <a:rPr lang="es-UY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∞</m:t>
                          </m:r>
                        </m:sup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𝐴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𝜔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  <m:sSup>
                            <m:sSup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𝛼</m:t>
                              </m:r>
                              <m:d>
                                <m:dPr>
                                  <m:ctrlP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𝜔</m:t>
                                  </m:r>
                                </m:e>
                              </m:d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sup>
                          </m:sSup>
                          <m:sSup>
                            <m:sSupPr>
                              <m:ctrlPr>
                                <a:rPr lang="es-UY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UY" i="1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s-UY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s-UY" i="1">
                                  <a:latin typeface="Cambria Math" panose="02040503050406030204" pitchFamily="18" charset="0"/>
                                </a:rPr>
                                <m:t>𝜔</m:t>
                              </m:r>
                              <m:r>
                                <a:rPr lang="es-UY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  <m:t>𝜅</m:t>
                                  </m:r>
                                </m:e>
                                <m:sub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</m:sSub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sup>
                          </m:sSup>
                          <m:r>
                            <a:rPr lang="es-UY" i="1">
                              <a:latin typeface="Cambria Math" panose="02040503050406030204" pitchFamily="18" charset="0"/>
                            </a:rPr>
                            <m:t>𝑑</m:t>
                          </m:r>
                          <m:r>
                            <a:rPr lang="es-UY" i="1">
                              <a:latin typeface="Cambria Math" panose="02040503050406030204" pitchFamily="18" charset="0"/>
                            </a:rPr>
                            <m:t>𝜔</m:t>
                          </m:r>
                        </m:e>
                      </m:nary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4" name="CuadroTexto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1257" y="442003"/>
                <a:ext cx="5731313" cy="916533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CuadroTexto 4"/>
              <p:cNvSpPr txBox="1"/>
              <p:nvPr/>
            </p:nvSpPr>
            <p:spPr>
              <a:xfrm>
                <a:off x="261257" y="1567586"/>
                <a:ext cx="9943043" cy="91653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p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p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d>
                        <m:d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1+</m:t>
                          </m:r>
                          <m:r>
                            <a:rPr lang="es-UY" i="1">
                              <a:latin typeface="Cambria Math" panose="02040503050406030204" pitchFamily="18" charset="0"/>
                            </a:rPr>
                            <m:t>𝜏</m:t>
                          </m:r>
                          <m:f>
                            <m:f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𝜕</m:t>
                              </m:r>
                            </m:num>
                            <m:den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𝜕</m:t>
                              </m:r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den>
                          </m:f>
                        </m:e>
                      </m:d>
                      <m:sSup>
                        <m:sSup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𝜌</m:t>
                          </m:r>
                        </m:e>
                        <m:sup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limLoc m:val="undOvr"/>
                          <m:ctrlPr>
                            <a:rPr lang="es-UY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4"/>
                            </m:rPr>
                            <a:rPr lang="es-UY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∞</m:t>
                          </m:r>
                        </m:sub>
                        <m:sup>
                          <m:r>
                            <a:rPr lang="es-UY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∞</m:t>
                          </m:r>
                        </m:sup>
                        <m:e>
                          <m:sSup>
                            <m:sSup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p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𝐴</m:t>
                          </m:r>
                          <m:d>
                            <m:dPr>
                              <m:ctrlP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𝜔</m:t>
                              </m:r>
                            </m:e>
                          </m:d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[1+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𝜔𝜏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]</m:t>
                          </m:r>
                          <m:sSup>
                            <m:sSupPr>
                              <m:ctrlP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𝛼</m:t>
                              </m:r>
                              <m:d>
                                <m:dPr>
                                  <m:ctrlP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𝜔</m:t>
                                  </m:r>
                                </m:e>
                              </m:d>
                              <m: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sup>
                          </m:sSup>
                          <m:sSup>
                            <m:sSupPr>
                              <m:ctrlPr>
                                <a:rPr lang="es-UY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UY" i="1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s-UY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s-UY" i="1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s-UY" i="1">
                                  <a:latin typeface="Cambria Math" panose="02040503050406030204" pitchFamily="18" charset="0"/>
                                </a:rPr>
                                <m:t>𝜔</m:t>
                              </m:r>
                              <m:r>
                                <a:rPr lang="es-UY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es-UY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s-UY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UY" i="1">
                                      <a:latin typeface="Cambria Math" panose="02040503050406030204" pitchFamily="18" charset="0"/>
                                    </a:rPr>
                                    <m:t>𝜅</m:t>
                                  </m:r>
                                </m:e>
                                <m:sub>
                                  <m:r>
                                    <a:rPr lang="es-UY" i="1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</m:sSub>
                              <m:r>
                                <a:rPr lang="es-UY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s-UY" i="1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sup>
                          </m:sSup>
                          <m:r>
                            <a:rPr lang="es-UY" i="1">
                              <a:latin typeface="Cambria Math" panose="02040503050406030204" pitchFamily="18" charset="0"/>
                            </a:rPr>
                            <m:t>𝑑</m:t>
                          </m:r>
                          <m:r>
                            <a:rPr lang="es-UY" i="1">
                              <a:latin typeface="Cambria Math" panose="02040503050406030204" pitchFamily="18" charset="0"/>
                            </a:rPr>
                            <m:t>𝜔</m:t>
                          </m:r>
                        </m:e>
                      </m:nary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limLoc m:val="undOvr"/>
                          <m:ctrlPr>
                            <a:rPr lang="es-UY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4"/>
                            </m:rPr>
                            <a:rPr lang="es-UY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∞</m:t>
                          </m:r>
                        </m:sub>
                        <m:sup>
                          <m:r>
                            <a:rPr lang="es-UY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∞</m:t>
                          </m:r>
                        </m:sup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𝐵</m:t>
                          </m:r>
                          <m: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𝜔</m:t>
                          </m:r>
                          <m: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  <m:sSup>
                            <m:sSupPr>
                              <m:ctrlP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𝛼</m:t>
                              </m:r>
                              <m:d>
                                <m:dPr>
                                  <m:ctrlP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𝜔</m:t>
                                  </m:r>
                                </m:e>
                              </m:d>
                              <m: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sup>
                          </m:sSup>
                          <m:sSup>
                            <m:sSupPr>
                              <m:ctrlPr>
                                <a:rPr lang="es-UY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UY" i="1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s-UY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s-UY" i="1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s-UY" i="1">
                                  <a:latin typeface="Cambria Math" panose="02040503050406030204" pitchFamily="18" charset="0"/>
                                </a:rPr>
                                <m:t>𝜔</m:t>
                              </m:r>
                              <m:r>
                                <a:rPr lang="es-UY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es-UY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s-UY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UY" i="1">
                                      <a:latin typeface="Cambria Math" panose="02040503050406030204" pitchFamily="18" charset="0"/>
                                    </a:rPr>
                                    <m:t>𝜅</m:t>
                                  </m:r>
                                </m:e>
                                <m:sub>
                                  <m:r>
                                    <a:rPr lang="es-UY" i="1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</m:sSub>
                              <m:r>
                                <a:rPr lang="es-UY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s-UY" i="1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sup>
                          </m:sSup>
                          <m:r>
                            <a:rPr lang="es-UY" i="1">
                              <a:latin typeface="Cambria Math" panose="02040503050406030204" pitchFamily="18" charset="0"/>
                            </a:rPr>
                            <m:t>𝑑</m:t>
                          </m:r>
                          <m:r>
                            <a:rPr lang="es-UY" i="1">
                              <a:latin typeface="Cambria Math" panose="02040503050406030204" pitchFamily="18" charset="0"/>
                            </a:rPr>
                            <m:t>𝜔</m:t>
                          </m:r>
                        </m:e>
                      </m:nary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5" name="CuadroTexto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1257" y="1567586"/>
                <a:ext cx="9943043" cy="916533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CuadroTexto 5"/>
              <p:cNvSpPr txBox="1"/>
              <p:nvPr/>
            </p:nvSpPr>
            <p:spPr>
              <a:xfrm>
                <a:off x="297541" y="2800795"/>
                <a:ext cx="11684001" cy="8796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s-UY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⇒ </a:t>
                </a:r>
                <a:r>
                  <a:rPr lang="es-UY" dirty="0"/>
                  <a:t>Cada componente armónica de la onda se atenúa espacialmente con un coeficiente </a:t>
                </a:r>
                <a14:m>
                  <m:oMath xmlns:m="http://schemas.openxmlformats.org/officeDocument/2006/math">
                    <m:r>
                      <a:rPr lang="es-UY" b="0" i="1" smtClean="0">
                        <a:latin typeface="Cambria Math" panose="02040503050406030204" pitchFamily="18" charset="0"/>
                      </a:rPr>
                      <m:t>𝛼</m:t>
                    </m:r>
                    <m:r>
                      <a:rPr lang="es-UY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s-UY" b="0" i="1" smtClean="0">
                        <a:latin typeface="Cambria Math" panose="02040503050406030204" pitchFamily="18" charset="0"/>
                      </a:rPr>
                      <m:t>𝜔</m:t>
                    </m:r>
                    <m:r>
                      <a:rPr lang="es-UY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s-UY" dirty="0"/>
                  <a:t> y se propaga con una velocidad de fase dada por </a:t>
                </a:r>
                <a14:m>
                  <m:oMath xmlns:m="http://schemas.openxmlformats.org/officeDocument/2006/math">
                    <m:r>
                      <a:rPr lang="es-UY" b="0" i="1" smtClean="0">
                        <a:latin typeface="Cambria Math" panose="02040503050406030204" pitchFamily="18" charset="0"/>
                      </a:rPr>
                      <m:t>𝜔</m:t>
                    </m:r>
                    <m:r>
                      <a:rPr lang="es-UY" b="0" i="1" smtClean="0">
                        <a:latin typeface="Cambria Math" panose="02040503050406030204" pitchFamily="18" charset="0"/>
                      </a:rPr>
                      <m:t>/</m:t>
                    </m:r>
                    <m:sSub>
                      <m:sSubPr>
                        <m:ctrlPr>
                          <a:rPr lang="es-UY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𝜅</m:t>
                        </m:r>
                      </m:e>
                      <m:sub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endParaRPr lang="es-UY" dirty="0"/>
              </a:p>
            </p:txBody>
          </p:sp>
        </mc:Choice>
        <mc:Fallback xmlns="">
          <p:sp>
            <p:nvSpPr>
              <p:cNvPr id="6" name="CuadroTexto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7541" y="2800795"/>
                <a:ext cx="11684001" cy="879664"/>
              </a:xfrm>
              <a:prstGeom prst="rect">
                <a:avLst/>
              </a:prstGeom>
              <a:blipFill rotWithShape="0">
                <a:blip r:embed="rId4"/>
                <a:stretch>
                  <a:fillRect l="-470" b="-9655"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CuadroTexto 8"/>
              <p:cNvSpPr txBox="1"/>
              <p:nvPr/>
            </p:nvSpPr>
            <p:spPr>
              <a:xfrm>
                <a:off x="261255" y="3997135"/>
                <a:ext cx="11756571" cy="12958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>
                  <a:lnSpc>
                    <a:spcPct val="150000"/>
                  </a:lnSpc>
                </a:pPr>
                <a:r>
                  <a:rPr lang="es-UY" dirty="0"/>
                  <a:t>Como </a:t>
                </a:r>
                <a14:m>
                  <m:oMath xmlns:m="http://schemas.openxmlformats.org/officeDocument/2006/math">
                    <m:r>
                      <a:rPr lang="es-UY" b="0" i="1" smtClean="0">
                        <a:latin typeface="Cambria Math" panose="02040503050406030204" pitchFamily="18" charset="0"/>
                      </a:rPr>
                      <m:t>𝛼</m:t>
                    </m:r>
                    <m:r>
                      <a:rPr lang="es-UY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s-UY" b="0" i="1" smtClean="0">
                        <a:latin typeface="Cambria Math" panose="02040503050406030204" pitchFamily="18" charset="0"/>
                      </a:rPr>
                      <m:t>𝜔</m:t>
                    </m:r>
                    <m:r>
                      <a:rPr lang="es-UY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s-UY" dirty="0"/>
                  <a:t> aumenta con la frecuencia, a medida que la onda se propaga, las componentes con frecuencia más alta se “extinguen” y sobreviven las frecuencias más bajas. Por lo tanto, el espectro de la onda se modifica hacia las bajas frecuencias a medida que se propaga. </a:t>
                </a:r>
              </a:p>
            </p:txBody>
          </p:sp>
        </mc:Choice>
        <mc:Fallback xmlns="">
          <p:sp>
            <p:nvSpPr>
              <p:cNvPr id="9" name="CuadroTexto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1255" y="3997135"/>
                <a:ext cx="11756571" cy="1295868"/>
              </a:xfrm>
              <a:prstGeom prst="rect">
                <a:avLst/>
              </a:prstGeom>
              <a:blipFill rotWithShape="0">
                <a:blip r:embed="rId5"/>
                <a:stretch>
                  <a:fillRect l="-467" r="-415" b="-7075"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227355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270042" y="522514"/>
            <a:ext cx="25775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UY" dirty="0"/>
              <a:t>Para una onda armónica: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uadroTexto 4"/>
              <p:cNvSpPr txBox="1"/>
              <p:nvPr/>
            </p:nvSpPr>
            <p:spPr>
              <a:xfrm>
                <a:off x="3084286" y="545312"/>
                <a:ext cx="5182508" cy="29559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p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𝐵</m:t>
                      </m:r>
                      <m:d>
                        <m:d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𝜔</m:t>
                          </m:r>
                        </m:e>
                      </m:d>
                      <m:sSup>
                        <m:sSup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𝛼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  <m:sSup>
                        <m:sSup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d>
                            <m:d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𝜔</m:t>
                              </m:r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  <m:t>𝜅</m:t>
                                  </m:r>
                                </m:e>
                                <m:sub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</m:sSub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sup>
                      </m:sSup>
                      <m:r>
                        <a:rPr lang="es-UY" b="0" i="0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|"/>
                          <m:endChr m:val="|"/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𝜔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d>
                      <m:sSup>
                        <m:sSup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𝛼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  <m:sSup>
                        <m:sSup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𝜔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𝜅</m:t>
                              </m:r>
                            </m:e>
                            <m:sub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𝛿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sup>
                      </m:sSup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5" name="CuadroTexto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84286" y="545312"/>
                <a:ext cx="5182508" cy="295594"/>
              </a:xfrm>
              <a:prstGeom prst="rect">
                <a:avLst/>
              </a:prstGeom>
              <a:blipFill rotWithShape="0">
                <a:blip r:embed="rId2"/>
                <a:stretch>
                  <a:fillRect l="-706" t="-6122" r="-471" b="-30612"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CuadroTexto 5"/>
              <p:cNvSpPr txBox="1"/>
              <p:nvPr/>
            </p:nvSpPr>
            <p:spPr>
              <a:xfrm>
                <a:off x="464457" y="1640114"/>
                <a:ext cx="1593193" cy="6387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𝜌</m:t>
                          </m:r>
                        </m:e>
                        <m:sub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f>
                        <m:f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𝜕</m:t>
                          </m:r>
                          <m:acc>
                            <m:accPr>
                              <m:chr m:val="⃗"/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e>
                          </m:acc>
                        </m:num>
                        <m:den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den>
                      </m:f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s-UY" b="0" i="0" smtClean="0">
                          <a:latin typeface="Cambria Math" panose="02040503050406030204" pitchFamily="18" charset="0"/>
                        </a:rPr>
                        <m:t>𝛻</m:t>
                      </m:r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′</m:t>
                      </m:r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6" name="CuadroTexto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457" y="1640114"/>
                <a:ext cx="1593193" cy="638765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CuadroTexto 6"/>
              <p:cNvSpPr txBox="1"/>
              <p:nvPr/>
            </p:nvSpPr>
            <p:spPr>
              <a:xfrm>
                <a:off x="2481944" y="1757934"/>
                <a:ext cx="4780539" cy="40312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Y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𝑖</m:t>
                      </m:r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𝜔</m:t>
                      </m:r>
                      <m:sSub>
                        <m:sSub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𝜌</m:t>
                          </m:r>
                        </m:e>
                        <m:sub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acc>
                        <m:accPr>
                          <m:chr m:val="⃗"/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𝑢</m:t>
                          </m:r>
                        </m:e>
                      </m:acc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  <m:sSub>
                            <m:sSub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𝜅</m:t>
                              </m:r>
                            </m:e>
                            <m:sub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e>
                      </m:d>
                      <m:d>
                        <m:dPr>
                          <m:begChr m:val="|"/>
                          <m:endChr m:val="|"/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𝐵</m:t>
                          </m:r>
                          <m:d>
                            <m:d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𝜔</m:t>
                              </m:r>
                            </m:e>
                          </m:d>
                        </m:e>
                      </m:d>
                      <m:sSup>
                        <m:sSup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  <m:sSup>
                        <m:sSup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  <m:d>
                            <m:d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𝜔</m:t>
                              </m:r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𝜅</m:t>
                                  </m:r>
                                </m:e>
                                <m:sub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</m:sSub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𝛿</m:t>
                              </m:r>
                            </m:e>
                          </m:d>
                        </m:sup>
                      </m:sSup>
                      <m:acc>
                        <m:accPr>
                          <m:chr m:val="̂"/>
                          <m:ctrlPr>
                            <a:rPr lang="es-UY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s-UY" b="1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𝐢</m:t>
                          </m:r>
                        </m:e>
                      </m:acc>
                    </m:oMath>
                  </m:oMathPara>
                </a14:m>
                <a:endParaRPr lang="es-UY" b="1" dirty="0"/>
              </a:p>
            </p:txBody>
          </p:sp>
        </mc:Choice>
        <mc:Fallback xmlns="">
          <p:sp>
            <p:nvSpPr>
              <p:cNvPr id="7" name="CuadroTexto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81944" y="1757934"/>
                <a:ext cx="4780539" cy="403124"/>
              </a:xfrm>
              <a:prstGeom prst="rect">
                <a:avLst/>
              </a:prstGeom>
              <a:blipFill rotWithShape="0">
                <a:blip r:embed="rId4"/>
                <a:stretch>
                  <a:fillRect t="-1493" r="-4082" b="-1493"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CuadroTexto 7"/>
              <p:cNvSpPr txBox="1"/>
              <p:nvPr/>
            </p:nvSpPr>
            <p:spPr>
              <a:xfrm>
                <a:off x="566057" y="2888343"/>
                <a:ext cx="4312784" cy="67691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Y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acc>
                        <m:accPr>
                          <m:chr m:val="⃗"/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𝑢</m:t>
                          </m:r>
                        </m:e>
                      </m:acc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𝜅</m:t>
                                  </m:r>
                                </m:e>
                                <m:sub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</m:sSub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𝛼</m:t>
                              </m:r>
                            </m:e>
                          </m:d>
                        </m:num>
                        <m:den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𝜔</m:t>
                          </m:r>
                          <m:sSub>
                            <m:sSub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𝜌</m:t>
                              </m:r>
                            </m:e>
                            <m:sub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  <m:d>
                        <m:dPr>
                          <m:begChr m:val="|"/>
                          <m:endChr m:val="|"/>
                          <m:ctrlP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𝐵</m:t>
                          </m:r>
                          <m:d>
                            <m:dPr>
                              <m:ctrlP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𝜔</m:t>
                              </m:r>
                            </m:e>
                          </m:d>
                        </m:e>
                      </m:d>
                      <m:sSup>
                        <m:sSupPr>
                          <m:ctrlP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  <m: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  <m:sSup>
                        <m:sSupPr>
                          <m:ctrlP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  <m:d>
                            <m:dPr>
                              <m:ctrlP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𝜔</m:t>
                              </m:r>
                              <m: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𝜅</m:t>
                                  </m:r>
                                </m:e>
                                <m:sub>
                                  <m: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</m:sSub>
                              <m: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𝛿</m:t>
                              </m:r>
                            </m:e>
                          </m:d>
                        </m:sup>
                      </m:sSup>
                      <m:acc>
                        <m:accPr>
                          <m:chr m:val="̂"/>
                          <m:ctrlPr>
                            <a:rPr lang="es-UY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s-UY" b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𝐢</m:t>
                          </m:r>
                        </m:e>
                      </m:acc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8" name="CuadroTexto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6057" y="2888343"/>
                <a:ext cx="4312784" cy="676917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CuadroTexto 8"/>
              <p:cNvSpPr txBox="1"/>
              <p:nvPr/>
            </p:nvSpPr>
            <p:spPr>
              <a:xfrm>
                <a:off x="5138512" y="2888343"/>
                <a:ext cx="4205126" cy="69711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Y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sSub>
                        <m:sSub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𝑍</m:t>
                          </m:r>
                        </m:e>
                        <m:sub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𝑒</m:t>
                          </m:r>
                        </m:sub>
                      </m:sSub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p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</m:num>
                        <m:den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𝑢</m:t>
                          </m:r>
                        </m:den>
                      </m:f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𝜔</m:t>
                          </m:r>
                          <m:sSub>
                            <m:sSub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𝜌</m:t>
                              </m:r>
                            </m:e>
                            <m:sub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𝜅</m:t>
                              </m:r>
                            </m:e>
                            <m:sub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</m:den>
                      </m:f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𝜔</m:t>
                          </m:r>
                          <m:sSub>
                            <m:sSubPr>
                              <m:ctrlP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𝜌</m:t>
                              </m:r>
                            </m:e>
                            <m:sub>
                              <m: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num>
                        <m:den>
                          <m:sSup>
                            <m:sSup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Sup>
                                    <m:sSubSupPr>
                                      <m:ctrlPr>
                                        <a:rPr lang="es-UY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es-UY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𝜅</m:t>
                                      </m:r>
                                    </m:e>
                                    <m:sub>
                                      <m:r>
                                        <a:rPr lang="es-UY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0</m:t>
                                      </m:r>
                                    </m:sub>
                                    <m:sup>
                                      <m:r>
                                        <a:rPr lang="es-UY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bSup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+</m:t>
                                  </m:r>
                                  <m:sSup>
                                    <m:sSupPr>
                                      <m:ctrlPr>
                                        <a:rPr lang="es-UY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s-UY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𝛼</m:t>
                                      </m:r>
                                    </m:e>
                                    <m:sup>
                                      <m:r>
                                        <a:rPr lang="es-UY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d>
                            </m:e>
                            <m:sup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1/2</m:t>
                              </m:r>
                            </m:sup>
                          </m:sSup>
                        </m:den>
                      </m:f>
                      <m:sSup>
                        <m:sSupPr>
                          <m:ctrlPr>
                            <a:rPr lang="es-UY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𝜓</m:t>
                          </m:r>
                        </m:sup>
                      </m:sSup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9" name="CuadroTexto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38512" y="2888343"/>
                <a:ext cx="4205126" cy="697114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CuadroTexto 9"/>
              <p:cNvSpPr txBox="1"/>
              <p:nvPr/>
            </p:nvSpPr>
            <p:spPr>
              <a:xfrm>
                <a:off x="464457" y="5279720"/>
                <a:ext cx="10103279" cy="70634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𝐼</m:t>
                      </m:r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𝑅𝑒</m:t>
                      </m:r>
                      <m:d>
                        <m:dPr>
                          <m:begChr m:val="["/>
                          <m:endChr m:val="]"/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p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</m:e>
                      </m:d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𝑅𝑒</m:t>
                      </m:r>
                      <m:d>
                        <m:dPr>
                          <m:begChr m:val="["/>
                          <m:endChr m:val="]"/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</m:d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|"/>
                          <m:endChr m:val="|"/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𝜔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d>
                      <m:sSup>
                        <m:sSup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𝛼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  <m:func>
                        <m:func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s-UY" b="0" i="0" smtClean="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𝜔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𝜅</m:t>
                              </m:r>
                            </m:e>
                            <m:sub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𝛿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func>
                      <m:f>
                        <m:fPr>
                          <m:ctrlP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Sup>
                                    <m:sSubSupPr>
                                      <m:ctrlPr>
                                        <a:rPr lang="es-UY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es-UY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𝜅</m:t>
                                      </m:r>
                                    </m:e>
                                    <m:sub>
                                      <m:r>
                                        <a:rPr lang="es-UY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0</m:t>
                                      </m:r>
                                    </m:sub>
                                    <m:sup>
                                      <m:r>
                                        <a:rPr lang="es-UY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bSup>
                                  <m: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+</m:t>
                                  </m:r>
                                  <m:sSup>
                                    <m:sSupPr>
                                      <m:ctrlPr>
                                        <a:rPr lang="es-UY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s-UY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𝛼</m:t>
                                      </m:r>
                                    </m:e>
                                    <m:sup>
                                      <m:r>
                                        <a:rPr lang="es-UY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d>
                            </m:e>
                            <m:sup>
                              <m: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1/2</m:t>
                              </m:r>
                            </m:sup>
                          </m:sSup>
                        </m:num>
                        <m:den>
                          <m: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𝜔</m:t>
                          </m:r>
                          <m:sSub>
                            <m:sSubPr>
                              <m:ctrlP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𝜌</m:t>
                              </m:r>
                            </m:e>
                            <m:sub>
                              <m: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  <m:d>
                        <m:dPr>
                          <m:begChr m:val="|"/>
                          <m:endChr m:val="|"/>
                          <m:ctrlP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𝐵</m:t>
                          </m:r>
                          <m:d>
                            <m:dPr>
                              <m:ctrlP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𝜔</m:t>
                              </m:r>
                            </m:e>
                          </m:d>
                        </m:e>
                      </m:d>
                      <m:sSup>
                        <m:sSupPr>
                          <m:ctrlP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  <m: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  <m:func>
                        <m:funcPr>
                          <m:ctrlPr>
                            <a:rPr lang="es-UY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s-UY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s-UY" i="1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s-UY" i="1">
                              <a:latin typeface="Cambria Math" panose="02040503050406030204" pitchFamily="18" charset="0"/>
                            </a:rPr>
                            <m:t>𝜔</m:t>
                          </m:r>
                          <m:r>
                            <a:rPr lang="es-UY" i="1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s-UY" i="1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s-UY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Y" i="1">
                                  <a:latin typeface="Cambria Math" panose="02040503050406030204" pitchFamily="18" charset="0"/>
                                </a:rPr>
                                <m:t>𝜅</m:t>
                              </m:r>
                            </m:e>
                            <m:sub>
                              <m:r>
                                <a:rPr lang="es-UY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r>
                            <a:rPr lang="es-UY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s-UY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s-UY" i="1">
                              <a:latin typeface="Cambria Math" panose="02040503050406030204" pitchFamily="18" charset="0"/>
                            </a:rPr>
                            <m:t>𝛿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𝜓</m:t>
                          </m:r>
                          <m:r>
                            <a:rPr lang="es-UY" i="1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func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10" name="CuadroTexto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457" y="5279720"/>
                <a:ext cx="10103279" cy="706347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CuadroTexto 1"/>
              <p:cNvSpPr txBox="1"/>
              <p:nvPr/>
            </p:nvSpPr>
            <p:spPr>
              <a:xfrm>
                <a:off x="464457" y="4136571"/>
                <a:ext cx="5557099" cy="70634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Y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𝑢</m:t>
                      </m:r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p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</m:num>
                        <m:den>
                          <m:sSub>
                            <m:sSub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𝑍</m:t>
                              </m:r>
                            </m:e>
                            <m:sub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𝑒</m:t>
                              </m:r>
                            </m:sub>
                          </m:sSub>
                        </m:den>
                      </m:f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Sup>
                                    <m:sSubSupPr>
                                      <m:ctrlPr>
                                        <a:rPr lang="es-UY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es-UY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𝜅</m:t>
                                      </m:r>
                                    </m:e>
                                    <m:sub>
                                      <m:r>
                                        <a:rPr lang="es-UY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0</m:t>
                                      </m:r>
                                    </m:sub>
                                    <m:sup>
                                      <m:r>
                                        <a:rPr lang="es-UY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bSup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+</m:t>
                                  </m:r>
                                  <m:sSup>
                                    <m:sSupPr>
                                      <m:ctrlPr>
                                        <a:rPr lang="es-UY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s-UY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𝛼</m:t>
                                      </m:r>
                                    </m:e>
                                    <m:sup>
                                      <m:r>
                                        <a:rPr lang="es-UY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d>
                            </m:e>
                            <m:sup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1/2</m:t>
                              </m:r>
                            </m:sup>
                          </m:sSup>
                        </m:num>
                        <m:den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𝜔</m:t>
                          </m:r>
                          <m:sSub>
                            <m:sSub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𝜌</m:t>
                              </m:r>
                            </m:e>
                            <m:sub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  <m:d>
                        <m:dPr>
                          <m:begChr m:val="|"/>
                          <m:endChr m:val="|"/>
                          <m:ctrlP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𝐵</m:t>
                          </m:r>
                          <m:d>
                            <m:dPr>
                              <m:ctrlP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𝜔</m:t>
                              </m:r>
                            </m:e>
                          </m:d>
                        </m:e>
                      </m:d>
                      <m:sSup>
                        <m:sSupPr>
                          <m:ctrlP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  <m: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  <m:sSup>
                        <m:sSupPr>
                          <m:ctrlP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  <m:d>
                            <m:dPr>
                              <m:ctrlP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𝜔</m:t>
                              </m:r>
                              <m: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𝜅</m:t>
                                  </m:r>
                                </m:e>
                                <m:sub>
                                  <m: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</m:sSub>
                              <m: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𝛿</m:t>
                              </m:r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𝜓</m:t>
                              </m:r>
                            </m:e>
                          </m:d>
                        </m:sup>
                      </m:sSup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2" name="CuadroTexto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457" y="4136571"/>
                <a:ext cx="5557099" cy="706347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CuadroTexto 2"/>
              <p:cNvSpPr txBox="1"/>
              <p:nvPr/>
            </p:nvSpPr>
            <p:spPr>
              <a:xfrm>
                <a:off x="9732187" y="2836277"/>
                <a:ext cx="1703159" cy="71468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𝜓</m:t>
                      </m:r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s-UY" b="0" i="0" smtClean="0">
                              <a:latin typeface="Cambria Math" panose="02040503050406030204" pitchFamily="18" charset="0"/>
                            </a:rPr>
                            <m:t>Atan</m:t>
                          </m:r>
                        </m:fName>
                        <m:e>
                          <m:d>
                            <m:d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  <m:t>𝛼</m:t>
                                  </m:r>
                                </m:num>
                                <m:den>
                                  <m:sSub>
                                    <m:sSubPr>
                                      <m:ctrlPr>
                                        <a:rPr lang="es-UY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UY" b="0" i="1" smtClean="0">
                                          <a:latin typeface="Cambria Math" panose="02040503050406030204" pitchFamily="18" charset="0"/>
                                        </a:rPr>
                                        <m:t>𝜅</m:t>
                                      </m:r>
                                    </m:e>
                                    <m:sub>
                                      <m:r>
                                        <a:rPr lang="es-UY" b="0" i="1" smtClean="0"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sub>
                                  </m:sSub>
                                </m:den>
                              </m:f>
                            </m:e>
                          </m:d>
                        </m:e>
                      </m:func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3" name="CuadroTexto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32187" y="2836277"/>
                <a:ext cx="1703159" cy="714683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345180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2" grpId="0"/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uadroTexto 8"/>
          <p:cNvSpPr txBox="1"/>
          <p:nvPr/>
        </p:nvSpPr>
        <p:spPr>
          <a:xfrm>
            <a:off x="270042" y="522514"/>
            <a:ext cx="2777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UY" dirty="0">
                <a:latin typeface="Cambria Math" panose="02040503050406030204" pitchFamily="18" charset="0"/>
                <a:ea typeface="Cambria Math" panose="02040503050406030204" pitchFamily="18" charset="0"/>
              </a:rPr>
              <a:t>⇒</a:t>
            </a:r>
            <a:r>
              <a:rPr lang="es-UY" dirty="0"/>
              <a:t>Para una onda armónica: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CuadroTexto 10"/>
              <p:cNvSpPr txBox="1"/>
              <p:nvPr/>
            </p:nvSpPr>
            <p:spPr>
              <a:xfrm>
                <a:off x="3040933" y="359585"/>
                <a:ext cx="6483570" cy="92724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⟨"/>
                          <m:endChr m:val="⟩"/>
                          <m:ctrlPr>
                            <a:rPr lang="es-UY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𝐼</m:t>
                          </m:r>
                        </m:e>
                      </m:d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𝑇</m:t>
                          </m:r>
                        </m:den>
                      </m:f>
                      <m:nary>
                        <m:naryPr>
                          <m:limLoc m:val="undOvr"/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4"/>
                            </m:rP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𝑇</m:t>
                          </m:r>
                        </m:sup>
                        <m:e>
                          <m: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𝑅𝑒</m:t>
                          </m:r>
                          <m:d>
                            <m:dPr>
                              <m:begChr m:val="["/>
                              <m:endChr m:val="]"/>
                              <m:ctrlPr>
                                <a:rPr lang="es-A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s-AR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s-AR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𝑃</m:t>
                                  </m:r>
                                </m:e>
                                <m:sup>
                                  <m:r>
                                    <a:rPr lang="es-AR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′</m:t>
                                  </m:r>
                                </m:sup>
                              </m:sSup>
                            </m:e>
                          </m:d>
                          <m: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𝑅𝑒</m:t>
                          </m:r>
                          <m: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[</m:t>
                          </m:r>
                          <m: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𝑢</m:t>
                          </m:r>
                          <m: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]</m:t>
                          </m:r>
                        </m:e>
                      </m:nary>
                      <m:r>
                        <a:rPr lang="es-A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f>
                        <m:f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begChr m:val="|"/>
                                  <m:endChr m:val="|"/>
                                  <m:ctrlP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𝐵</m:t>
                                  </m:r>
                                  <m:d>
                                    <m:dPr>
                                      <m:ctrlPr>
                                        <a:rPr lang="es-UY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s-UY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𝜔</m:t>
                                      </m:r>
                                    </m:e>
                                  </m:d>
                                </m:e>
                              </m:d>
                            </m:e>
                            <m:sup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sSub>
                            <m:sSub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𝜔𝜌</m:t>
                              </m:r>
                            </m:e>
                            <m:sub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  <m:sSup>
                        <m:sSup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sSubSup>
                                <m:sSubSupPr>
                                  <m:ctrlP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𝜅</m:t>
                                  </m:r>
                                </m:e>
                                <m:sub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  <m:sup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bSup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𝛼</m:t>
                                  </m:r>
                                </m:e>
                                <m:sup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d>
                        </m:e>
                        <m:sup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1/2</m:t>
                          </m:r>
                        </m:sup>
                      </m:sSup>
                      <m:sSup>
                        <m:sSupPr>
                          <m:ctrlP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−2</m:t>
                          </m:r>
                          <m: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  <m: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  <m:func>
                        <m:funcPr>
                          <m:ctrlP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s-AR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𝜓</m:t>
                          </m:r>
                          <m: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e>
                      </m:func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11" name="CuadroTexto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0933" y="359585"/>
                <a:ext cx="6483570" cy="92724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CuadroTexto 11"/>
              <p:cNvSpPr txBox="1"/>
              <p:nvPr/>
            </p:nvSpPr>
            <p:spPr>
              <a:xfrm>
                <a:off x="382060" y="1416568"/>
                <a:ext cx="2465547" cy="72058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𝑁𝐼</m:t>
                      </m:r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=10</m:t>
                      </m:r>
                      <m:func>
                        <m:func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s-UY" b="0" i="0" smtClean="0"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10</m:t>
                              </m:r>
                            </m:sub>
                          </m:sSub>
                        </m:fName>
                        <m:e>
                          <m:d>
                            <m:d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d>
                                    <m:dPr>
                                      <m:begChr m:val="⟨"/>
                                      <m:endChr m:val="⟩"/>
                                      <m:ctrlPr>
                                        <a:rPr lang="es-UY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s-UY" b="0" i="1" smtClean="0">
                                          <a:latin typeface="Cambria Math" panose="02040503050406030204" pitchFamily="18" charset="0"/>
                                        </a:rPr>
                                        <m:t>𝐼</m:t>
                                      </m:r>
                                    </m:e>
                                  </m:d>
                                </m:num>
                                <m:den>
                                  <m:sSub>
                                    <m:sSubPr>
                                      <m:ctrlPr>
                                        <a:rPr lang="es-UY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d>
                                        <m:dPr>
                                          <m:begChr m:val="⟨"/>
                                          <m:endChr m:val="⟩"/>
                                          <m:ctrlPr>
                                            <a:rPr lang="es-UY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s-UY" b="0" i="1" smtClean="0">
                                              <a:latin typeface="Cambria Math" panose="02040503050406030204" pitchFamily="18" charset="0"/>
                                            </a:rPr>
                                            <m:t>𝐼</m:t>
                                          </m:r>
                                        </m:e>
                                      </m:d>
                                    </m:e>
                                    <m:sub>
                                      <m:r>
                                        <a:rPr lang="es-UY" b="0" i="1" smtClean="0">
                                          <a:latin typeface="Cambria Math" panose="02040503050406030204" pitchFamily="18" charset="0"/>
                                        </a:rPr>
                                        <m:t>𝑟𝑒𝑓</m:t>
                                      </m:r>
                                    </m:sub>
                                  </m:sSub>
                                </m:den>
                              </m:f>
                            </m:e>
                          </m:d>
                        </m:e>
                      </m:func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12" name="CuadroTexto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2060" y="1416568"/>
                <a:ext cx="2465547" cy="72058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CuadroTexto 12"/>
              <p:cNvSpPr txBox="1"/>
              <p:nvPr/>
            </p:nvSpPr>
            <p:spPr>
              <a:xfrm>
                <a:off x="324003" y="2439405"/>
                <a:ext cx="4788042" cy="39158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UY" dirty="0"/>
                  <a:t>Si tomamos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UY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d>
                          <m:dPr>
                            <m:begChr m:val="⟨"/>
                            <m:endChr m:val="⟩"/>
                            <m:ctrlPr>
                              <a:rPr lang="es-UY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s-UY" i="1">
                                <a:latin typeface="Cambria Math" panose="02040503050406030204" pitchFamily="18" charset="0"/>
                              </a:rPr>
                              <m:t>𝐼</m:t>
                            </m:r>
                          </m:e>
                        </m:d>
                      </m:e>
                      <m:sub>
                        <m:r>
                          <a:rPr lang="es-UY" i="1">
                            <a:latin typeface="Cambria Math" panose="02040503050406030204" pitchFamily="18" charset="0"/>
                          </a:rPr>
                          <m:t>𝑟𝑒𝑓</m:t>
                        </m:r>
                      </m:sub>
                    </m:sSub>
                  </m:oMath>
                </a14:m>
                <a:r>
                  <a:rPr lang="es-UY" dirty="0"/>
                  <a:t> como la intensidad en </a:t>
                </a:r>
                <a14:m>
                  <m:oMath xmlns:m="http://schemas.openxmlformats.org/officeDocument/2006/math">
                    <m:r>
                      <a:rPr lang="es-UY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s-UY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s-UY" dirty="0"/>
                  <a:t> , </a:t>
                </a:r>
              </a:p>
            </p:txBody>
          </p:sp>
        </mc:Choice>
        <mc:Fallback xmlns="">
          <p:sp>
            <p:nvSpPr>
              <p:cNvPr id="13" name="CuadroTexto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4003" y="2439405"/>
                <a:ext cx="4788042" cy="391582"/>
              </a:xfrm>
              <a:prstGeom prst="rect">
                <a:avLst/>
              </a:prstGeom>
              <a:blipFill rotWithShape="0">
                <a:blip r:embed="rId5"/>
                <a:stretch>
                  <a:fillRect l="-1018" t="-6250" r="-127" b="-20313"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CuadroTexto 13"/>
              <p:cNvSpPr txBox="1"/>
              <p:nvPr/>
            </p:nvSpPr>
            <p:spPr>
              <a:xfrm>
                <a:off x="3084286" y="1632297"/>
                <a:ext cx="352641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Y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𝑁𝐼</m:t>
                      </m:r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=10</m:t>
                      </m:r>
                      <m:func>
                        <m:func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s-UY" b="0" i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10</m:t>
                              </m:r>
                            </m:sub>
                          </m:sSub>
                        </m:fName>
                        <m:e>
                          <m:sSup>
                            <m:sSup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−2</m:t>
                              </m:r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𝛼</m:t>
                              </m:r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sup>
                          </m:sSup>
                        </m:e>
                      </m:func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=−8,7</m:t>
                      </m:r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14" name="CuadroTexto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84286" y="1632297"/>
                <a:ext cx="3526415" cy="369332"/>
              </a:xfrm>
              <a:prstGeom prst="rect">
                <a:avLst/>
              </a:prstGeom>
              <a:blipFill rotWithShape="0">
                <a:blip r:embed="rId6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4" name="Grupo 23"/>
          <p:cNvGrpSpPr/>
          <p:nvPr/>
        </p:nvGrpSpPr>
        <p:grpSpPr>
          <a:xfrm>
            <a:off x="1399906" y="3935851"/>
            <a:ext cx="3928960" cy="2538952"/>
            <a:chOff x="2659802" y="3732651"/>
            <a:chExt cx="3928960" cy="2538952"/>
          </a:xfrm>
        </p:grpSpPr>
        <p:grpSp>
          <p:nvGrpSpPr>
            <p:cNvPr id="19" name="Grupo 18"/>
            <p:cNvGrpSpPr/>
            <p:nvPr/>
          </p:nvGrpSpPr>
          <p:grpSpPr>
            <a:xfrm>
              <a:off x="2828738" y="3962400"/>
              <a:ext cx="3576032" cy="2264229"/>
              <a:chOff x="1683657" y="3352800"/>
              <a:chExt cx="5152572" cy="2670629"/>
            </a:xfrm>
          </p:grpSpPr>
          <p:cxnSp>
            <p:nvCxnSpPr>
              <p:cNvPr id="16" name="Conector recto de flecha 15"/>
              <p:cNvCxnSpPr/>
              <p:nvPr/>
            </p:nvCxnSpPr>
            <p:spPr>
              <a:xfrm flipV="1">
                <a:off x="2162629" y="3352800"/>
                <a:ext cx="0" cy="2670629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Conector recto de flecha 17"/>
              <p:cNvCxnSpPr/>
              <p:nvPr/>
            </p:nvCxnSpPr>
            <p:spPr>
              <a:xfrm>
                <a:off x="1683657" y="5675086"/>
                <a:ext cx="5152572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1" name="Conector recto 20"/>
            <p:cNvCxnSpPr/>
            <p:nvPr/>
          </p:nvCxnSpPr>
          <p:spPr>
            <a:xfrm>
              <a:off x="3161158" y="4426857"/>
              <a:ext cx="2310728" cy="769257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2" name="CuadroTexto 21"/>
                <p:cNvSpPr txBox="1"/>
                <p:nvPr/>
              </p:nvSpPr>
              <p:spPr>
                <a:xfrm>
                  <a:off x="2659802" y="3732651"/>
                  <a:ext cx="50135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𝑁𝐼</m:t>
                        </m:r>
                      </m:oMath>
                    </m:oMathPara>
                  </a14:m>
                  <a:endParaRPr lang="es-UY" dirty="0"/>
                </a:p>
              </p:txBody>
            </p:sp>
          </mc:Choice>
          <mc:Fallback xmlns="">
            <p:sp>
              <p:nvSpPr>
                <p:cNvPr id="22" name="CuadroTexto 2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659802" y="3732651"/>
                  <a:ext cx="501356" cy="369332"/>
                </a:xfrm>
                <a:prstGeom prst="rect">
                  <a:avLst/>
                </a:prstGeom>
                <a:blipFill rotWithShape="0"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s-UY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3" name="CuadroTexto 22"/>
                <p:cNvSpPr txBox="1"/>
                <p:nvPr/>
              </p:nvSpPr>
              <p:spPr>
                <a:xfrm>
                  <a:off x="6220777" y="5902271"/>
                  <a:ext cx="367985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oMath>
                    </m:oMathPara>
                  </a14:m>
                  <a:endParaRPr lang="es-UY" dirty="0"/>
                </a:p>
              </p:txBody>
            </p:sp>
          </mc:Choice>
          <mc:Fallback xmlns="">
            <p:sp>
              <p:nvSpPr>
                <p:cNvPr id="23" name="CuadroTexto 2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220777" y="5902271"/>
                  <a:ext cx="367985" cy="369332"/>
                </a:xfrm>
                <a:prstGeom prst="rect">
                  <a:avLst/>
                </a:prstGeom>
                <a:blipFill rotWithShape="0"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s-UY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25" name="CuadroTexto 24"/>
          <p:cNvSpPr txBox="1"/>
          <p:nvPr/>
        </p:nvSpPr>
        <p:spPr>
          <a:xfrm>
            <a:off x="2032000" y="3367314"/>
            <a:ext cx="27154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UY" dirty="0">
                <a:latin typeface="Cambria Math" panose="02040503050406030204" pitchFamily="18" charset="0"/>
                <a:ea typeface="Cambria Math" panose="02040503050406030204" pitchFamily="18" charset="0"/>
              </a:rPr>
              <a:t>⇒</a:t>
            </a:r>
            <a:r>
              <a:rPr lang="es-UY" dirty="0"/>
              <a:t> Para una onda armónica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CuadroTexto 25"/>
              <p:cNvSpPr txBox="1"/>
              <p:nvPr/>
            </p:nvSpPr>
            <p:spPr>
              <a:xfrm>
                <a:off x="4528457" y="4513943"/>
                <a:ext cx="337278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UY" dirty="0"/>
                  <a:t>La pendiente de la recta es </a:t>
                </a:r>
                <a14:m>
                  <m:oMath xmlns:m="http://schemas.openxmlformats.org/officeDocument/2006/math">
                    <m:r>
                      <a:rPr lang="es-UY" b="0" i="1" smtClean="0">
                        <a:latin typeface="Cambria Math" panose="02040503050406030204" pitchFamily="18" charset="0"/>
                      </a:rPr>
                      <m:t>−8,7</m:t>
                    </m:r>
                    <m:r>
                      <a:rPr lang="es-UY" b="0" i="1" smtClean="0">
                        <a:latin typeface="Cambria Math" panose="02040503050406030204" pitchFamily="18" charset="0"/>
                      </a:rPr>
                      <m:t>𝛼</m:t>
                    </m:r>
                  </m:oMath>
                </a14:m>
                <a:endParaRPr lang="es-UY" dirty="0"/>
              </a:p>
            </p:txBody>
          </p:sp>
        </mc:Choice>
        <mc:Fallback xmlns="">
          <p:sp>
            <p:nvSpPr>
              <p:cNvPr id="26" name="CuadroTexto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28457" y="4513943"/>
                <a:ext cx="3372783" cy="369332"/>
              </a:xfrm>
              <a:prstGeom prst="rect">
                <a:avLst/>
              </a:prstGeom>
              <a:blipFill rotWithShape="0">
                <a:blip r:embed="rId9"/>
                <a:stretch>
                  <a:fillRect l="-1627" t="-8197" b="-24590"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CuadroTexto 26"/>
              <p:cNvSpPr txBox="1"/>
              <p:nvPr/>
            </p:nvSpPr>
            <p:spPr>
              <a:xfrm>
                <a:off x="1582054" y="4433331"/>
                <a:ext cx="36580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27" name="CuadroTexto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82054" y="4433331"/>
                <a:ext cx="365806" cy="369332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ángulo 1"/>
              <p:cNvSpPr/>
              <p:nvPr/>
            </p:nvSpPr>
            <p:spPr>
              <a:xfrm>
                <a:off x="4960881" y="2276971"/>
                <a:ext cx="4097211" cy="69519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Y" smtClean="0">
                          <a:latin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es-UY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begChr m:val="⟨"/>
                              <m:endChr m:val="⟩"/>
                              <m:ctrlPr>
                                <a:rPr lang="es-UY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s-UY" i="1">
                                  <a:latin typeface="Cambria Math" panose="02040503050406030204" pitchFamily="18" charset="0"/>
                                </a:rPr>
                                <m:t>𝐼</m:t>
                              </m:r>
                            </m:e>
                          </m:d>
                        </m:e>
                        <m:sub>
                          <m:r>
                            <a:rPr lang="es-UY" i="1">
                              <a:latin typeface="Cambria Math" panose="02040503050406030204" pitchFamily="18" charset="0"/>
                            </a:rPr>
                            <m:t>𝑟𝑒𝑓</m:t>
                          </m:r>
                        </m:sub>
                      </m:sSub>
                      <m:r>
                        <a:rPr lang="es-UY" b="0" i="0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f>
                        <m:fPr>
                          <m:ctrlP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begChr m:val="|"/>
                                  <m:endChr m:val="|"/>
                                  <m:ctrlP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𝐵</m:t>
                                  </m:r>
                                  <m:d>
                                    <m:dPr>
                                      <m:ctrlPr>
                                        <a:rPr lang="es-UY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s-UY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𝜔</m:t>
                                      </m:r>
                                    </m:e>
                                  </m:d>
                                </m:e>
                              </m:d>
                            </m:e>
                            <m:sup>
                              <m: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sSub>
                            <m:sSubPr>
                              <m:ctrlP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𝜔𝜌</m:t>
                              </m:r>
                            </m:e>
                            <m:sub>
                              <m: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  <m:sSup>
                        <m:sSupPr>
                          <m:ctrlP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sSubSup>
                                <m:sSubSupPr>
                                  <m:ctrlP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𝜅</m:t>
                                  </m:r>
                                </m:e>
                                <m:sub>
                                  <m: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  <m:sup>
                                  <m: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bSup>
                              <m: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𝛼</m:t>
                                  </m:r>
                                </m:e>
                                <m:sup>
                                  <m: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d>
                        </m:e>
                        <m:sup>
                          <m: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1/2</m:t>
                          </m:r>
                        </m:sup>
                      </m:sSup>
                      <m:func>
                        <m:funcPr>
                          <m:ctrlP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s-AR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𝜓</m:t>
                          </m:r>
                          <m: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e>
                      </m:func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2" name="Rectángulo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60881" y="2276971"/>
                <a:ext cx="4097211" cy="695190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CuadroTexto 2"/>
              <p:cNvSpPr txBox="1"/>
              <p:nvPr/>
            </p:nvSpPr>
            <p:spPr>
              <a:xfrm>
                <a:off x="6643779" y="5399313"/>
                <a:ext cx="5359535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UY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⇒</a:t>
                </a:r>
                <a:r>
                  <a:rPr lang="es-UY" dirty="0"/>
                  <a:t> Se puede obtener el coeficiente de atenuación </a:t>
                </a:r>
                <a14:m>
                  <m:oMath xmlns:m="http://schemas.openxmlformats.org/officeDocument/2006/math">
                    <m:r>
                      <a:rPr lang="es-UY" b="0" i="1" smtClean="0">
                        <a:latin typeface="Cambria Math" panose="02040503050406030204" pitchFamily="18" charset="0"/>
                      </a:rPr>
                      <m:t>𝛼</m:t>
                    </m:r>
                  </m:oMath>
                </a14:m>
                <a:r>
                  <a:rPr lang="es-UY" dirty="0"/>
                  <a:t> experimentalmente</a:t>
                </a:r>
              </a:p>
            </p:txBody>
          </p:sp>
        </mc:Choice>
        <mc:Fallback xmlns="">
          <p:sp>
            <p:nvSpPr>
              <p:cNvPr id="3" name="CuadroTexto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43779" y="5399313"/>
                <a:ext cx="5359535" cy="646331"/>
              </a:xfrm>
              <a:prstGeom prst="rect">
                <a:avLst/>
              </a:prstGeom>
              <a:blipFill rotWithShape="0">
                <a:blip r:embed="rId12"/>
                <a:stretch>
                  <a:fillRect l="-1024" t="-7547" b="-14151"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92509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4" grpId="0"/>
      <p:bldP spid="25" grpId="0"/>
      <p:bldP spid="26" grpId="0"/>
      <p:bldP spid="2" grpId="0"/>
      <p:bldP spid="3" grpId="0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725</TotalTime>
  <Words>1164</Words>
  <Application>Microsoft Office PowerPoint</Application>
  <PresentationFormat>Panorámica</PresentationFormat>
  <Paragraphs>111</Paragraphs>
  <Slides>12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Cambria Math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Nicolas Benech</dc:creator>
  <cp:lastModifiedBy>Nicolas Benech</cp:lastModifiedBy>
  <cp:revision>44</cp:revision>
  <dcterms:created xsi:type="dcterms:W3CDTF">2020-06-15T13:38:49Z</dcterms:created>
  <dcterms:modified xsi:type="dcterms:W3CDTF">2021-05-27T12:35:46Z</dcterms:modified>
</cp:coreProperties>
</file>