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5143500" type="screen16x9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0" strike="noStrike" spc="-1">
                <a:latin typeface="Arial"/>
              </a:rPr>
              <a:t>Click to edit the notes' format</a:t>
            </a:r>
          </a:p>
        </p:txBody>
      </p:sp>
      <p:sp>
        <p:nvSpPr>
          <p:cNvPr id="14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4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4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4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FBD1D827-C8AD-4F39-98D8-4DA7EE07C112}" type="slidenum">
              <a:rPr lang="en-GB" sz="1400" b="0" strike="noStrike" spc="-1">
                <a:latin typeface="Times New Roman"/>
              </a:rPr>
              <a:t>‹Nº›</a:t>
            </a:fld>
            <a:endParaRPr lang="en-GB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6752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Rectangle 2055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spcBef>
                <a:spcPts val="601"/>
              </a:spcBef>
            </a:pPr>
            <a:fld id="{9A7693EF-D301-4A53-A148-AF53358E6201}" type="slidenum">
              <a:rPr lang="en-GB" sz="1200" b="0" strike="noStrike" spc="-1">
                <a:solidFill>
                  <a:srgbClr val="000000"/>
                </a:solidFill>
                <a:latin typeface="Garamond"/>
                <a:ea typeface="+mn-ea"/>
              </a:rPr>
              <a:t>4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3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prstGeom prst="rect">
            <a:avLst/>
          </a:prstGeom>
        </p:spPr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tangle 7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12C20493-921E-42C0-B435-066F15E57CD9}" type="slidenum">
              <a:rPr lang="en-GB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13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35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prstGeom prst="rect">
            <a:avLst/>
          </a:prstGeom>
        </p:spPr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Rectangle 7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1717DE1D-5557-44BB-A0F5-A0DE299AB537}" type="slidenum">
              <a:rPr lang="en-GB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14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3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prstGeom prst="rect">
            <a:avLst/>
          </a:prstGeom>
        </p:spPr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Rectangle 7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79377880-4E1D-4EB3-8765-2596E43A38A8}" type="slidenum">
              <a:rPr lang="en-GB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15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3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prstGeom prst="rect">
            <a:avLst/>
          </a:prstGeom>
        </p:spPr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Rectangle 7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23D0A9DD-FE63-4550-87EC-D4B8FE27A4BA}" type="slidenum">
              <a:rPr lang="en-GB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16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3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prstGeom prst="rect">
            <a:avLst/>
          </a:prstGeom>
        </p:spPr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Rectangle 7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C6A6DF5C-BD8A-4E83-A4D2-46956BD53F4B}" type="slidenum">
              <a:rPr lang="en-GB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17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3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prstGeom prst="rect">
            <a:avLst/>
          </a:prstGeom>
        </p:spPr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Rectangle 7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3D9D5398-0499-4EC2-ADF5-E0F40007295B}" type="slidenum">
              <a:rPr lang="en-GB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18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36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prstGeom prst="rect">
            <a:avLst/>
          </a:prstGeom>
        </p:spPr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tangle 7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07584436-D3A0-405A-8DC1-67EDE8DA433B}" type="slidenum">
              <a:rPr lang="en-GB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19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3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prstGeom prst="rect">
            <a:avLst/>
          </a:prstGeom>
        </p:spPr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Rectangle 7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C855D07E-7E9F-4864-A522-88F47FEB57D0}" type="slidenum">
              <a:rPr lang="en-GB" sz="1200" b="0" strike="noStrike" spc="-1">
                <a:solidFill>
                  <a:srgbClr val="000000"/>
                </a:solidFill>
                <a:latin typeface="Arial"/>
                <a:ea typeface="+mn-ea"/>
              </a:rPr>
              <a:t>20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3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prstGeom prst="rect">
            <a:avLst/>
          </a:prstGeom>
        </p:spPr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6725" cy="3833813"/>
          </a:xfrm>
          <a:prstGeom prst="rect">
            <a:avLst/>
          </a:prstGeom>
        </p:spPr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709560" y="4862160"/>
            <a:ext cx="5676120" cy="4601160"/>
          </a:xfrm>
          <a:prstGeom prst="rect">
            <a:avLst/>
          </a:prstGeom>
        </p:spPr>
        <p:txBody>
          <a:bodyPr lIns="94680" tIns="47520" rIns="94680" bIns="47520">
            <a:noAutofit/>
          </a:bodyPr>
          <a:lstStyle/>
          <a:p>
            <a:pPr marL="216000" indent="-212400">
              <a:lnSpc>
                <a:spcPct val="100000"/>
              </a:lnSpc>
              <a:tabLst>
                <a:tab pos="0" algn="l"/>
              </a:tabLst>
            </a:pPr>
            <a:r>
              <a:rPr lang="en-GB" sz="2000" b="0" strike="noStrike" spc="-1">
                <a:latin typeface="Arial"/>
              </a:rPr>
              <a:t>Thank you!</a:t>
            </a:r>
          </a:p>
        </p:txBody>
      </p:sp>
      <p:sp>
        <p:nvSpPr>
          <p:cNvPr id="375" name="Slide Number Placeholder 3"/>
          <p:cNvSpPr/>
          <p:nvPr/>
        </p:nvSpPr>
        <p:spPr>
          <a:xfrm>
            <a:off x="4020480" y="9720720"/>
            <a:ext cx="3073320" cy="50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680" tIns="47520" rIns="94680" bIns="47520" anchor="b">
            <a:noAutofit/>
          </a:bodyPr>
          <a:lstStyle/>
          <a:p>
            <a:pPr algn="r">
              <a:lnSpc>
                <a:spcPct val="100000"/>
              </a:lnSpc>
            </a:pPr>
            <a:fld id="{8326590E-E0A7-4621-A798-32AE1695EEDC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21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Rectangle 7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6DAA55A4-92C9-49DB-BA6C-5AD6D9D80D6C}" type="slidenum">
              <a:rPr lang="en-GB" sz="1200" b="0" strike="noStrike" spc="-1">
                <a:solidFill>
                  <a:srgbClr val="000000"/>
                </a:solidFill>
                <a:latin typeface="Arial"/>
                <a:ea typeface="+mn-ea"/>
              </a:rPr>
              <a:t>5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3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prstGeom prst="rect">
            <a:avLst/>
          </a:prstGeom>
        </p:spPr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Rectangle 7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7F0521D1-DEE9-4502-8A69-C4829D6F0204}" type="slidenum">
              <a:rPr lang="en-GB" sz="1200" b="0" strike="noStrike" spc="-1">
                <a:solidFill>
                  <a:srgbClr val="000000"/>
                </a:solidFill>
                <a:latin typeface="Arial"/>
                <a:ea typeface="+mn-ea"/>
              </a:rPr>
              <a:t>6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3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prstGeom prst="rect">
            <a:avLst/>
          </a:prstGeom>
        </p:spPr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Rectangle 7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F4A20094-7A04-4B78-B1F5-A6B4FA36996D}" type="slidenum">
              <a:rPr lang="en-GB" sz="1200" b="0" strike="noStrike" spc="-1">
                <a:solidFill>
                  <a:srgbClr val="000000"/>
                </a:solidFill>
                <a:latin typeface="Arial"/>
                <a:ea typeface="+mn-ea"/>
              </a:rPr>
              <a:t>7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3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prstGeom prst="rect">
            <a:avLst/>
          </a:prstGeom>
        </p:spPr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Rectangle 7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F50E18DD-2C95-4828-A09E-AE1A777E5D05}" type="slidenum">
              <a:rPr lang="en-GB" sz="1200" b="0" strike="noStrike" spc="-1">
                <a:solidFill>
                  <a:srgbClr val="000000"/>
                </a:solidFill>
                <a:latin typeface="Arial"/>
                <a:ea typeface="+mn-ea"/>
              </a:rPr>
              <a:t>8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3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prstGeom prst="rect">
            <a:avLst/>
          </a:prstGeom>
        </p:spPr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Rectangle 7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09EC52AE-5F3C-4CA2-B550-D68677BB04FA}" type="slidenum">
              <a:rPr lang="en-GB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en-GB" sz="1800" b="0" strike="noStrike" spc="-1">
              <a:latin typeface="Times New Roman"/>
            </a:endParaRPr>
          </a:p>
        </p:txBody>
      </p:sp>
      <p:sp>
        <p:nvSpPr>
          <p:cNvPr id="3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prstGeom prst="rect">
            <a:avLst/>
          </a:prstGeom>
        </p:spPr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Rectangle 7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44792EC1-AB16-44A6-BF22-261A0CED9C3C}" type="slidenum">
              <a:rPr lang="en-GB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10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3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prstGeom prst="rect">
            <a:avLst/>
          </a:prstGeom>
        </p:spPr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Rectangle 7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7FE5605F-947C-484F-82CA-CBD13372A470}" type="slidenum">
              <a:rPr lang="en-GB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11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3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prstGeom prst="rect">
            <a:avLst/>
          </a:prstGeom>
        </p:spPr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Rectangle 7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01B35364-CE3D-40EF-8572-84822F5FB3C3}" type="slidenum">
              <a:rPr lang="en-GB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12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3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prstGeom prst="rect">
            <a:avLst/>
          </a:prstGeom>
        </p:spPr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65000">
              <a:srgbClr val="000000"/>
            </a:gs>
            <a:gs pos="100000">
              <a:srgbClr val="5B77A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6 Rectángulo" hidden="1"/>
          <p:cNvSpPr/>
          <p:nvPr/>
        </p:nvSpPr>
        <p:spPr>
          <a:xfrm>
            <a:off x="0" y="0"/>
            <a:ext cx="364680" cy="5139720"/>
          </a:xfrm>
          <a:prstGeom prst="rect">
            <a:avLst/>
          </a:prstGeom>
          <a:solidFill>
            <a:srgbClr val="FFFFFF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" name="7 Rectángulo" hidden="1"/>
          <p:cNvSpPr/>
          <p:nvPr/>
        </p:nvSpPr>
        <p:spPr>
          <a:xfrm>
            <a:off x="255240" y="3785400"/>
            <a:ext cx="72000" cy="12675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8 Rectángulo" hidden="1"/>
          <p:cNvSpPr/>
          <p:nvPr/>
        </p:nvSpPr>
        <p:spPr>
          <a:xfrm>
            <a:off x="255240" y="3597480"/>
            <a:ext cx="72000" cy="17028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9 Rectángulo" hidden="1"/>
          <p:cNvSpPr/>
          <p:nvPr/>
        </p:nvSpPr>
        <p:spPr>
          <a:xfrm>
            <a:off x="255240" y="3478320"/>
            <a:ext cx="72000" cy="101880"/>
          </a:xfrm>
          <a:prstGeom prst="rect">
            <a:avLst/>
          </a:prstGeom>
          <a:solidFill>
            <a:schemeClr val="bg2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10 Rectángulo" hidden="1"/>
          <p:cNvSpPr/>
          <p:nvPr/>
        </p:nvSpPr>
        <p:spPr>
          <a:xfrm>
            <a:off x="255240" y="3407040"/>
            <a:ext cx="72000" cy="53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11 Rectángulo" hidden="1"/>
          <p:cNvSpPr/>
          <p:nvPr/>
        </p:nvSpPr>
        <p:spPr>
          <a:xfrm>
            <a:off x="309600" y="510480"/>
            <a:ext cx="4464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14 Rectángulo" hidden="1"/>
          <p:cNvSpPr/>
          <p:nvPr/>
        </p:nvSpPr>
        <p:spPr>
          <a:xfrm>
            <a:off x="268920" y="510480"/>
            <a:ext cx="2628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" name="15 Rectángulo" hidden="1"/>
          <p:cNvSpPr/>
          <p:nvPr/>
        </p:nvSpPr>
        <p:spPr>
          <a:xfrm>
            <a:off x="250200" y="510480"/>
            <a:ext cx="792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16 Rectángulo" hidden="1"/>
          <p:cNvSpPr/>
          <p:nvPr/>
        </p:nvSpPr>
        <p:spPr>
          <a:xfrm>
            <a:off x="221760" y="510480"/>
            <a:ext cx="792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65000">
              <a:srgbClr val="000000"/>
            </a:gs>
            <a:gs pos="100000">
              <a:srgbClr val="5B77A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6 Rectángulo" hidden="1"/>
          <p:cNvSpPr/>
          <p:nvPr/>
        </p:nvSpPr>
        <p:spPr>
          <a:xfrm>
            <a:off x="0" y="0"/>
            <a:ext cx="364680" cy="5139720"/>
          </a:xfrm>
          <a:prstGeom prst="rect">
            <a:avLst/>
          </a:prstGeom>
          <a:solidFill>
            <a:srgbClr val="FFFFFF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8" name="7 Rectángulo" hidden="1"/>
          <p:cNvSpPr/>
          <p:nvPr/>
        </p:nvSpPr>
        <p:spPr>
          <a:xfrm>
            <a:off x="255240" y="3785400"/>
            <a:ext cx="72000" cy="12675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9" name="8 Rectángulo" hidden="1"/>
          <p:cNvSpPr/>
          <p:nvPr/>
        </p:nvSpPr>
        <p:spPr>
          <a:xfrm>
            <a:off x="255240" y="3597480"/>
            <a:ext cx="72000" cy="17028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0" name="9 Rectángulo" hidden="1"/>
          <p:cNvSpPr/>
          <p:nvPr/>
        </p:nvSpPr>
        <p:spPr>
          <a:xfrm>
            <a:off x="255240" y="3478320"/>
            <a:ext cx="72000" cy="101880"/>
          </a:xfrm>
          <a:prstGeom prst="rect">
            <a:avLst/>
          </a:prstGeom>
          <a:solidFill>
            <a:schemeClr val="bg2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1" name="10 Rectángulo" hidden="1"/>
          <p:cNvSpPr/>
          <p:nvPr/>
        </p:nvSpPr>
        <p:spPr>
          <a:xfrm>
            <a:off x="255240" y="3407040"/>
            <a:ext cx="72000" cy="53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2" name="11 Rectángulo" hidden="1"/>
          <p:cNvSpPr/>
          <p:nvPr/>
        </p:nvSpPr>
        <p:spPr>
          <a:xfrm>
            <a:off x="309600" y="510480"/>
            <a:ext cx="4464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3" name="14 Rectángulo" hidden="1"/>
          <p:cNvSpPr/>
          <p:nvPr/>
        </p:nvSpPr>
        <p:spPr>
          <a:xfrm>
            <a:off x="268920" y="510480"/>
            <a:ext cx="2628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4" name="15 Rectángulo" hidden="1"/>
          <p:cNvSpPr/>
          <p:nvPr/>
        </p:nvSpPr>
        <p:spPr>
          <a:xfrm>
            <a:off x="250200" y="510480"/>
            <a:ext cx="792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5" name="16 Rectángulo" hidden="1"/>
          <p:cNvSpPr/>
          <p:nvPr/>
        </p:nvSpPr>
        <p:spPr>
          <a:xfrm>
            <a:off x="221760" y="510480"/>
            <a:ext cx="792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65000">
              <a:srgbClr val="000000"/>
            </a:gs>
            <a:gs pos="100000">
              <a:srgbClr val="5B77A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6 Rectángulo" hidden="1"/>
          <p:cNvSpPr/>
          <p:nvPr/>
        </p:nvSpPr>
        <p:spPr>
          <a:xfrm>
            <a:off x="0" y="0"/>
            <a:ext cx="364680" cy="5139720"/>
          </a:xfrm>
          <a:prstGeom prst="rect">
            <a:avLst/>
          </a:prstGeom>
          <a:solidFill>
            <a:srgbClr val="FFFFFF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5" name="7 Rectángulo" hidden="1"/>
          <p:cNvSpPr/>
          <p:nvPr/>
        </p:nvSpPr>
        <p:spPr>
          <a:xfrm>
            <a:off x="255240" y="3785400"/>
            <a:ext cx="72000" cy="12675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6" name="8 Rectángulo" hidden="1"/>
          <p:cNvSpPr/>
          <p:nvPr/>
        </p:nvSpPr>
        <p:spPr>
          <a:xfrm>
            <a:off x="255240" y="3597480"/>
            <a:ext cx="72000" cy="17028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7" name="9 Rectángulo" hidden="1"/>
          <p:cNvSpPr/>
          <p:nvPr/>
        </p:nvSpPr>
        <p:spPr>
          <a:xfrm>
            <a:off x="255240" y="3478320"/>
            <a:ext cx="72000" cy="101880"/>
          </a:xfrm>
          <a:prstGeom prst="rect">
            <a:avLst/>
          </a:prstGeom>
          <a:solidFill>
            <a:schemeClr val="bg2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8" name="10 Rectángulo" hidden="1"/>
          <p:cNvSpPr/>
          <p:nvPr/>
        </p:nvSpPr>
        <p:spPr>
          <a:xfrm>
            <a:off x="255240" y="3407040"/>
            <a:ext cx="72000" cy="53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9" name="11 Rectángulo" hidden="1"/>
          <p:cNvSpPr/>
          <p:nvPr/>
        </p:nvSpPr>
        <p:spPr>
          <a:xfrm>
            <a:off x="309600" y="510480"/>
            <a:ext cx="4464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0" name="14 Rectángulo" hidden="1"/>
          <p:cNvSpPr/>
          <p:nvPr/>
        </p:nvSpPr>
        <p:spPr>
          <a:xfrm>
            <a:off x="268920" y="510480"/>
            <a:ext cx="2628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1" name="15 Rectángulo" hidden="1"/>
          <p:cNvSpPr/>
          <p:nvPr/>
        </p:nvSpPr>
        <p:spPr>
          <a:xfrm>
            <a:off x="250200" y="510480"/>
            <a:ext cx="792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2" name="16 Rectángulo" hidden="1"/>
          <p:cNvSpPr/>
          <p:nvPr/>
        </p:nvSpPr>
        <p:spPr>
          <a:xfrm>
            <a:off x="221760" y="510480"/>
            <a:ext cx="792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Haga clic para modificar el estilo de título del patrón</a:t>
            </a: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66760" cy="3263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Editar el estilo de texto del patrón</a:t>
            </a:r>
          </a:p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</a:t>
            </a:r>
          </a:p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</a:t>
            </a:r>
          </a:p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</a:t>
            </a:r>
          </a:p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</a:t>
            </a: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48320" y="1369080"/>
            <a:ext cx="3866760" cy="3263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Editar el estilo de texto del patrón</a:t>
            </a:r>
          </a:p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Segundo nivel</a:t>
            </a:r>
          </a:p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</a:t>
            </a:r>
          </a:p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</a:t>
            </a:r>
          </a:p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Quinto nivel</a:t>
            </a:r>
          </a:p>
        </p:txBody>
      </p:sp>
      <p:sp>
        <p:nvSpPr>
          <p:cNvPr id="106" name="PlaceHolder 4"/>
          <p:cNvSpPr>
            <a:spLocks noGrp="1"/>
          </p:cNvSpPr>
          <p:nvPr>
            <p:ph type="sldNum"/>
          </p:nvPr>
        </p:nvSpPr>
        <p:spPr>
          <a:xfrm>
            <a:off x="8047080" y="4948200"/>
            <a:ext cx="1096560" cy="21996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Diapositiva </a:t>
            </a:r>
            <a:fld id="{852E87F3-F209-4C6B-A62B-90DAA3233114}" type="slidenum">
              <a:rPr lang="es-E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‹Nº›</a:t>
            </a:fld>
            <a:endParaRPr lang="en-GB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wmf"/><Relationship Id="rId5" Type="http://schemas.openxmlformats.org/officeDocument/2006/relationships/image" Target="../media/image24.png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1"/>
          <p:cNvSpPr/>
          <p:nvPr/>
        </p:nvSpPr>
        <p:spPr>
          <a:xfrm>
            <a:off x="323640" y="915480"/>
            <a:ext cx="8565120" cy="222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rPr lang="es-ES" sz="3200" b="1" strike="noStrike" spc="-1">
                <a:solidFill>
                  <a:srgbClr val="FFFFFF"/>
                </a:solidFill>
                <a:latin typeface="Arial "/>
                <a:ea typeface="DejaVu Sans"/>
              </a:rPr>
              <a:t>C</a:t>
            </a:r>
            <a:r>
              <a:rPr lang="es-ES" sz="3600" b="1" strike="noStrike" spc="-1">
                <a:solidFill>
                  <a:srgbClr val="FFFFFF"/>
                </a:solidFill>
                <a:latin typeface="Arial "/>
                <a:ea typeface="Arial"/>
              </a:rPr>
              <a:t>urso de capacitación continuada en materia de radioprotección para Médicos Radioterapeutas</a:t>
            </a:r>
            <a:r>
              <a:t/>
            </a:r>
            <a:br/>
            <a:r>
              <a:t/>
            </a:r>
            <a:br/>
            <a:r>
              <a:t/>
            </a:r>
            <a:br/>
            <a:endParaRPr lang="en-GB" sz="3600" b="0" strike="noStrike" spc="-1">
              <a:latin typeface="Arial"/>
            </a:endParaRPr>
          </a:p>
        </p:txBody>
      </p:sp>
      <p:sp>
        <p:nvSpPr>
          <p:cNvPr id="150" name="Subtitle 2"/>
          <p:cNvSpPr/>
          <p:nvPr/>
        </p:nvSpPr>
        <p:spPr>
          <a:xfrm>
            <a:off x="323640" y="2967840"/>
            <a:ext cx="8565120" cy="168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ES" sz="3800" b="1" strike="noStrike" spc="-1">
                <a:solidFill>
                  <a:srgbClr val="99CCFF"/>
                </a:solidFill>
                <a:latin typeface="Arial "/>
                <a:ea typeface="DejaVu Sans"/>
              </a:rPr>
              <a:t>P-10 Elementos básicos para el cálculo de Blindaje del Bunker.</a:t>
            </a:r>
            <a:endParaRPr lang="en-GB" sz="3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19"/>
              </a:spcBef>
              <a:tabLst>
                <a:tab pos="0" algn="l"/>
              </a:tabLst>
            </a:pPr>
            <a:endParaRPr lang="en-GB" sz="3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Marcador de número de diapositiva 3"/>
          <p:cNvSpPr txBox="1"/>
          <p:nvPr/>
        </p:nvSpPr>
        <p:spPr>
          <a:xfrm>
            <a:off x="7913880" y="4765680"/>
            <a:ext cx="1085400" cy="356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680" b="0" strike="noStrike" spc="-1">
                <a:solidFill>
                  <a:srgbClr val="FFFFFF"/>
                </a:solidFill>
                <a:latin typeface="Arial"/>
                <a:ea typeface="DejaVu Sans"/>
              </a:rPr>
              <a:t>Diapositiva </a:t>
            </a:r>
            <a:fld id="{1E7872B8-3AD3-4418-9097-A82CC9AB38B5}" type="slidenum">
              <a:rPr lang="es-ES" sz="680" b="0" strike="noStrike" spc="-1">
                <a:solidFill>
                  <a:srgbClr val="FFFFFF"/>
                </a:solidFill>
                <a:latin typeface="Arial"/>
                <a:ea typeface="DejaVu Sans"/>
              </a:rPr>
              <a:t>10</a:t>
            </a:fld>
            <a:endParaRPr lang="en-GB" sz="680" b="0" strike="noStrike" spc="-1">
              <a:latin typeface="Times New Roman"/>
            </a:endParaRPr>
          </a:p>
        </p:txBody>
      </p:sp>
      <p:sp>
        <p:nvSpPr>
          <p:cNvPr id="193" name="Text Box 4"/>
          <p:cNvSpPr/>
          <p:nvPr/>
        </p:nvSpPr>
        <p:spPr>
          <a:xfrm>
            <a:off x="107640" y="0"/>
            <a:ext cx="835272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800" b="1" strike="noStrike" spc="-1">
                <a:solidFill>
                  <a:srgbClr val="FFFFFF"/>
                </a:solidFill>
                <a:latin typeface="Arial "/>
                <a:ea typeface="DejaVu Sans"/>
              </a:rPr>
              <a:t>Evaluación del Expediente de Seguridad.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194" name="7 CuadroTexto"/>
          <p:cNvSpPr/>
          <p:nvPr/>
        </p:nvSpPr>
        <p:spPr>
          <a:xfrm>
            <a:off x="827640" y="485280"/>
            <a:ext cx="7883640" cy="42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200" b="0" strike="noStrike" spc="-1">
                <a:solidFill>
                  <a:srgbClr val="FFFFFF"/>
                </a:solidFill>
                <a:latin typeface="Arial"/>
                <a:ea typeface="DejaVu Sans"/>
              </a:rPr>
              <a:t>Cálculo de Blindaje. Fuentes de Radiación.</a:t>
            </a:r>
            <a:endParaRPr lang="en-GB" sz="2200" b="0" strike="noStrike" spc="-1">
              <a:latin typeface="Arial"/>
            </a:endParaRPr>
          </a:p>
        </p:txBody>
      </p:sp>
      <p:pic>
        <p:nvPicPr>
          <p:cNvPr id="195" name="Picture 8"/>
          <p:cNvPicPr/>
          <p:nvPr/>
        </p:nvPicPr>
        <p:blipFill>
          <a:blip r:embed="rId3"/>
          <a:stretch/>
        </p:blipFill>
        <p:spPr>
          <a:xfrm>
            <a:off x="4195800" y="1131480"/>
            <a:ext cx="4909680" cy="3792240"/>
          </a:xfrm>
          <a:prstGeom prst="rect">
            <a:avLst/>
          </a:prstGeom>
          <a:ln w="0">
            <a:noFill/>
          </a:ln>
        </p:spPr>
      </p:pic>
      <p:grpSp>
        <p:nvGrpSpPr>
          <p:cNvPr id="196" name="Group 3"/>
          <p:cNvGrpSpPr/>
          <p:nvPr/>
        </p:nvGrpSpPr>
        <p:grpSpPr>
          <a:xfrm>
            <a:off x="289080" y="1166400"/>
            <a:ext cx="4053960" cy="3752640"/>
            <a:chOff x="289080" y="1166400"/>
            <a:chExt cx="4053960" cy="3752640"/>
          </a:xfrm>
        </p:grpSpPr>
        <p:sp>
          <p:nvSpPr>
            <p:cNvPr id="197" name="Oval 5"/>
            <p:cNvSpPr/>
            <p:nvPr/>
          </p:nvSpPr>
          <p:spPr>
            <a:xfrm>
              <a:off x="3824640" y="3047760"/>
              <a:ext cx="345960" cy="406800"/>
            </a:xfrm>
            <a:prstGeom prst="ellipse">
              <a:avLst/>
            </a:prstGeom>
            <a:solidFill>
              <a:schemeClr val="folHlink">
                <a:alpha val="30000"/>
              </a:schemeClr>
            </a:solidFill>
            <a:ln w="25400">
              <a:solidFill>
                <a:srgbClr val="99003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b="1" strike="noStrike" spc="-1">
                  <a:solidFill>
                    <a:srgbClr val="FFFFFF"/>
                  </a:solidFill>
                  <a:latin typeface="Calibri"/>
                  <a:ea typeface="DejaVu Sans"/>
                </a:rPr>
                <a:t>1.</a:t>
              </a:r>
              <a:endParaRPr lang="en-GB" sz="2400" b="0" strike="noStrike" spc="-1">
                <a:latin typeface="Arial"/>
              </a:endParaRPr>
            </a:p>
          </p:txBody>
        </p:sp>
        <p:sp>
          <p:nvSpPr>
            <p:cNvPr id="198" name="Oval 6"/>
            <p:cNvSpPr/>
            <p:nvPr/>
          </p:nvSpPr>
          <p:spPr>
            <a:xfrm>
              <a:off x="788040" y="3474360"/>
              <a:ext cx="345960" cy="406800"/>
            </a:xfrm>
            <a:prstGeom prst="ellipse">
              <a:avLst/>
            </a:prstGeom>
            <a:solidFill>
              <a:schemeClr val="folHlink">
                <a:alpha val="29000"/>
              </a:schemeClr>
            </a:solidFill>
            <a:ln w="25400">
              <a:solidFill>
                <a:srgbClr val="99003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b="1" strike="noStrike" spc="-1">
                  <a:solidFill>
                    <a:srgbClr val="FFFFFF"/>
                  </a:solidFill>
                  <a:latin typeface="Calibri"/>
                  <a:ea typeface="DejaVu Sans"/>
                </a:rPr>
                <a:t>3.</a:t>
              </a:r>
              <a:endParaRPr lang="en-GB" sz="2400" b="0" strike="noStrike" spc="-1">
                <a:latin typeface="Arial"/>
              </a:endParaRPr>
            </a:p>
          </p:txBody>
        </p:sp>
        <p:sp>
          <p:nvSpPr>
            <p:cNvPr id="199" name="Oval 7"/>
            <p:cNvSpPr/>
            <p:nvPr/>
          </p:nvSpPr>
          <p:spPr>
            <a:xfrm>
              <a:off x="461160" y="1660680"/>
              <a:ext cx="298800" cy="296280"/>
            </a:xfrm>
            <a:prstGeom prst="ellipse">
              <a:avLst/>
            </a:prstGeom>
            <a:solidFill>
              <a:schemeClr val="folHlink">
                <a:alpha val="31000"/>
              </a:schemeClr>
            </a:solidFill>
            <a:ln w="25400">
              <a:solidFill>
                <a:srgbClr val="99003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b="1" strike="noStrike" spc="-1">
                  <a:solidFill>
                    <a:srgbClr val="FFFFFF"/>
                  </a:solidFill>
                  <a:latin typeface="Calibri"/>
                  <a:ea typeface="DejaVu Sans"/>
                </a:rPr>
                <a:t>2.</a:t>
              </a:r>
              <a:endParaRPr lang="en-GB" sz="2400" b="0" strike="noStrike" spc="-1">
                <a:latin typeface="Arial"/>
              </a:endParaRPr>
            </a:p>
          </p:txBody>
        </p:sp>
      </p:grpSp>
      <p:pic>
        <p:nvPicPr>
          <p:cNvPr id="200" name="199 Imagen"/>
          <p:cNvPicPr/>
          <p:nvPr/>
        </p:nvPicPr>
        <p:blipFill>
          <a:blip r:embed="rId4"/>
          <a:stretch/>
        </p:blipFill>
        <p:spPr>
          <a:xfrm>
            <a:off x="279360" y="1155600"/>
            <a:ext cx="4051440" cy="3746520"/>
          </a:xfrm>
          <a:prstGeom prst="rect">
            <a:avLst/>
          </a:prstGeom>
          <a:ln w="25560">
            <a:solidFill>
              <a:srgbClr val="990033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 Box 4"/>
          <p:cNvSpPr/>
          <p:nvPr/>
        </p:nvSpPr>
        <p:spPr>
          <a:xfrm>
            <a:off x="80280" y="0"/>
            <a:ext cx="835272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800" b="1" strike="noStrike" spc="-1">
                <a:solidFill>
                  <a:srgbClr val="FFFFFF"/>
                </a:solidFill>
                <a:latin typeface="Arial "/>
                <a:ea typeface="DejaVu Sans"/>
              </a:rPr>
              <a:t>Evaluación del Expediente de Seguridad.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202" name="7 CuadroTexto"/>
          <p:cNvSpPr/>
          <p:nvPr/>
        </p:nvSpPr>
        <p:spPr>
          <a:xfrm>
            <a:off x="800280" y="485280"/>
            <a:ext cx="7883640" cy="42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200" b="0" strike="noStrike" spc="-1">
                <a:solidFill>
                  <a:srgbClr val="FFFFFF"/>
                </a:solidFill>
                <a:latin typeface="Arial"/>
                <a:ea typeface="DejaVu Sans"/>
              </a:rPr>
              <a:t>Cálculo de Blindaje. Cálculo de B en la Barrera Primaria.</a:t>
            </a:r>
            <a:endParaRPr lang="en-GB" sz="2200" b="0" strike="noStrike" spc="-1">
              <a:latin typeface="Arial"/>
            </a:endParaRPr>
          </a:p>
        </p:txBody>
      </p:sp>
      <p:sp>
        <p:nvSpPr>
          <p:cNvPr id="203" name="Text Box 24"/>
          <p:cNvSpPr/>
          <p:nvPr/>
        </p:nvSpPr>
        <p:spPr>
          <a:xfrm>
            <a:off x="4863960" y="1917000"/>
            <a:ext cx="3962160" cy="304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marL="264960" indent="-264600">
              <a:lnSpc>
                <a:spcPct val="100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s-ES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Donde:</a:t>
            </a:r>
            <a:endParaRPr lang="en-GB" sz="2400" b="0" strike="noStrike" spc="-1" dirty="0"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1199"/>
              </a:spcBef>
              <a:buClr>
                <a:srgbClr val="FFFFFF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s-ES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P – </a:t>
            </a:r>
            <a:r>
              <a:rPr lang="en-US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[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Sv</a:t>
            </a:r>
            <a:r>
              <a:rPr lang="en-US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/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sem</a:t>
            </a:r>
            <a:r>
              <a:rPr lang="en-US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]</a:t>
            </a:r>
            <a:endParaRPr lang="en-GB" sz="2400" b="0" strike="noStrike" spc="-1" dirty="0"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1199"/>
              </a:spcBef>
              <a:buClr>
                <a:srgbClr val="FFFFFF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d - [m]</a:t>
            </a:r>
            <a:endParaRPr lang="en-GB" sz="2400" b="0" strike="noStrike" spc="-1" dirty="0"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1199"/>
              </a:spcBef>
              <a:buClr>
                <a:srgbClr val="FFFFFF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W – [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Gy</a:t>
            </a:r>
            <a:r>
              <a:rPr lang="en-US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/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sem</a:t>
            </a:r>
            <a:r>
              <a:rPr lang="en-US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] a 1 metro</a:t>
            </a:r>
            <a:endParaRPr lang="en-GB" sz="2400" b="0" strike="noStrike" spc="-1" dirty="0"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1199"/>
              </a:spcBef>
              <a:buClr>
                <a:srgbClr val="FFFFFF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U y T – sin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unidades</a:t>
            </a:r>
            <a:endParaRPr lang="en-GB" sz="2400" b="0" strike="noStrike" spc="-1" dirty="0"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1199"/>
              </a:spcBef>
              <a:buClr>
                <a:srgbClr val="FFFFFF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B - </a:t>
            </a:r>
            <a:r>
              <a:rPr lang="es-ES_tradnl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Factor de Transmisión </a:t>
            </a:r>
            <a:endParaRPr lang="en-GB" sz="2400" b="0" strike="noStrike" spc="-1" dirty="0">
              <a:latin typeface="Arial"/>
            </a:endParaRPr>
          </a:p>
        </p:txBody>
      </p:sp>
      <p:pic>
        <p:nvPicPr>
          <p:cNvPr id="204" name="Picture 5"/>
          <p:cNvPicPr/>
          <p:nvPr/>
        </p:nvPicPr>
        <p:blipFill>
          <a:blip r:embed="rId3"/>
          <a:srcRect l="25057" t="31476" r="40889" b="15000"/>
          <a:stretch/>
        </p:blipFill>
        <p:spPr>
          <a:xfrm>
            <a:off x="107640" y="987480"/>
            <a:ext cx="4431960" cy="3915360"/>
          </a:xfrm>
          <a:prstGeom prst="rect">
            <a:avLst/>
          </a:prstGeom>
          <a:ln w="0">
            <a:noFill/>
          </a:ln>
        </p:spPr>
      </p:pic>
      <p:pic>
        <p:nvPicPr>
          <p:cNvPr id="205" name="204 Imagen"/>
          <p:cNvPicPr/>
          <p:nvPr/>
        </p:nvPicPr>
        <p:blipFill>
          <a:blip r:embed="rId4"/>
          <a:stretch/>
        </p:blipFill>
        <p:spPr>
          <a:xfrm>
            <a:off x="5905440" y="977760"/>
            <a:ext cx="1765440" cy="927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Marcador de número de diapositiva 3"/>
          <p:cNvSpPr txBox="1"/>
          <p:nvPr/>
        </p:nvSpPr>
        <p:spPr>
          <a:xfrm>
            <a:off x="7913880" y="4765680"/>
            <a:ext cx="1085400" cy="356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680" b="0" strike="noStrike" spc="-1">
                <a:solidFill>
                  <a:srgbClr val="FFFFFF"/>
                </a:solidFill>
                <a:latin typeface="Arial"/>
                <a:ea typeface="DejaVu Sans"/>
              </a:rPr>
              <a:t>Diapositiva </a:t>
            </a:r>
            <a:fld id="{43325CF3-4778-4BDA-82DB-B1751A96EA30}" type="slidenum">
              <a:rPr lang="es-ES" sz="680" b="0" strike="noStrike" spc="-1">
                <a:solidFill>
                  <a:srgbClr val="FFFFFF"/>
                </a:solidFill>
                <a:latin typeface="Arial"/>
                <a:ea typeface="DejaVu Sans"/>
              </a:rPr>
              <a:t>12</a:t>
            </a:fld>
            <a:endParaRPr lang="en-GB" sz="680" b="0" strike="noStrike" spc="-1">
              <a:latin typeface="Times New Roman"/>
            </a:endParaRPr>
          </a:p>
        </p:txBody>
      </p:sp>
      <p:sp>
        <p:nvSpPr>
          <p:cNvPr id="207" name="Text Box 4"/>
          <p:cNvSpPr/>
          <p:nvPr/>
        </p:nvSpPr>
        <p:spPr>
          <a:xfrm>
            <a:off x="107640" y="0"/>
            <a:ext cx="835272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800" b="1" strike="noStrike" spc="-1">
                <a:solidFill>
                  <a:srgbClr val="FFFFFF"/>
                </a:solidFill>
                <a:latin typeface="Arial "/>
                <a:ea typeface="DejaVu Sans"/>
              </a:rPr>
              <a:t>Evaluación del Expediente de Seguridad.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208" name="7 CuadroTexto"/>
          <p:cNvSpPr/>
          <p:nvPr/>
        </p:nvSpPr>
        <p:spPr>
          <a:xfrm>
            <a:off x="827640" y="485280"/>
            <a:ext cx="7883640" cy="42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200" b="0" strike="noStrike" spc="-1">
                <a:solidFill>
                  <a:srgbClr val="FFFFFF"/>
                </a:solidFill>
                <a:latin typeface="Arial"/>
                <a:ea typeface="DejaVu Sans"/>
              </a:rPr>
              <a:t>Cálculo de Blindaje. Cálculo de S en la Barrera Primaria.</a:t>
            </a:r>
            <a:endParaRPr lang="en-GB" sz="2200" b="0" strike="noStrike" spc="-1">
              <a:latin typeface="Arial"/>
            </a:endParaRPr>
          </a:p>
        </p:txBody>
      </p:sp>
      <p:sp>
        <p:nvSpPr>
          <p:cNvPr id="209" name="CuadroTexto 1"/>
          <p:cNvSpPr/>
          <p:nvPr/>
        </p:nvSpPr>
        <p:spPr>
          <a:xfrm>
            <a:off x="5004000" y="2120400"/>
            <a:ext cx="408564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Nota: Elegir correctamente TVL</a:t>
            </a:r>
            <a:r>
              <a:rPr lang="es-MX" sz="1100" b="0" strike="noStrike" spc="-1">
                <a:solidFill>
                  <a:srgbClr val="FFFFFF"/>
                </a:solidFill>
                <a:latin typeface="Arial"/>
                <a:ea typeface="DejaVu Sans"/>
              </a:rPr>
              <a:t>1</a:t>
            </a:r>
            <a:r>
              <a:rPr lang="es-MX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 y TVL</a:t>
            </a:r>
            <a:r>
              <a:rPr lang="es-MX" sz="1100" b="0" strike="noStrike" spc="-1">
                <a:solidFill>
                  <a:srgbClr val="FFFFFF"/>
                </a:solidFill>
                <a:latin typeface="Arial"/>
                <a:ea typeface="DejaVu Sans"/>
              </a:rPr>
              <a:t>e</a:t>
            </a:r>
            <a:r>
              <a:rPr lang="es-MX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 para la energía del haz.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210" name="CuadroTexto 35"/>
          <p:cNvSpPr/>
          <p:nvPr/>
        </p:nvSpPr>
        <p:spPr>
          <a:xfrm>
            <a:off x="4068000" y="2859840"/>
            <a:ext cx="47253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Si la máquina dispone de dos energías de fotones calcule S</a:t>
            </a:r>
            <a:r>
              <a:rPr lang="es-MX" sz="1100" b="0" strike="noStrike" spc="-1">
                <a:solidFill>
                  <a:srgbClr val="FFFFFF"/>
                </a:solidFill>
                <a:latin typeface="Arial"/>
                <a:ea typeface="DejaVu Sans"/>
              </a:rPr>
              <a:t>1</a:t>
            </a:r>
            <a:r>
              <a:rPr lang="es-MX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 y S</a:t>
            </a:r>
            <a:r>
              <a:rPr lang="es-MX" sz="1200" b="0" strike="noStrike" spc="-1">
                <a:solidFill>
                  <a:srgbClr val="FFFFFF"/>
                </a:solidFill>
                <a:latin typeface="Arial"/>
                <a:ea typeface="DejaVu Sans"/>
              </a:rPr>
              <a:t>2</a:t>
            </a:r>
            <a:r>
              <a:rPr lang="es-MX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 y verifique: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211" name="CuadroTexto 36"/>
          <p:cNvSpPr/>
          <p:nvPr/>
        </p:nvSpPr>
        <p:spPr>
          <a:xfrm>
            <a:off x="4364280" y="4043880"/>
            <a:ext cx="28954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De lo contrario: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212" name="Picture 5"/>
          <p:cNvPicPr/>
          <p:nvPr/>
        </p:nvPicPr>
        <p:blipFill>
          <a:blip r:embed="rId3"/>
          <a:srcRect l="25057" t="31476" r="40889" b="15000"/>
          <a:stretch/>
        </p:blipFill>
        <p:spPr>
          <a:xfrm>
            <a:off x="107640" y="1275120"/>
            <a:ext cx="3668040" cy="3240720"/>
          </a:xfrm>
          <a:prstGeom prst="rect">
            <a:avLst/>
          </a:prstGeom>
          <a:ln w="0">
            <a:noFill/>
          </a:ln>
        </p:spPr>
      </p:pic>
      <p:pic>
        <p:nvPicPr>
          <p:cNvPr id="213" name="212 Imagen"/>
          <p:cNvPicPr/>
          <p:nvPr/>
        </p:nvPicPr>
        <p:blipFill>
          <a:blip r:embed="rId4"/>
          <a:stretch/>
        </p:blipFill>
        <p:spPr>
          <a:xfrm>
            <a:off x="6362640" y="1498680"/>
            <a:ext cx="2717640" cy="41904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  <p:pic>
        <p:nvPicPr>
          <p:cNvPr id="214" name="213 Imagen"/>
          <p:cNvPicPr/>
          <p:nvPr/>
        </p:nvPicPr>
        <p:blipFill>
          <a:blip r:embed="rId5"/>
          <a:stretch/>
        </p:blipFill>
        <p:spPr>
          <a:xfrm>
            <a:off x="4191120" y="1231920"/>
            <a:ext cx="1752480" cy="8002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  <p:pic>
        <p:nvPicPr>
          <p:cNvPr id="215" name="214 Imagen"/>
          <p:cNvPicPr/>
          <p:nvPr/>
        </p:nvPicPr>
        <p:blipFill>
          <a:blip r:embed="rId6"/>
          <a:stretch/>
        </p:blipFill>
        <p:spPr>
          <a:xfrm>
            <a:off x="4064040" y="3568680"/>
            <a:ext cx="3962520" cy="4698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  <p:pic>
        <p:nvPicPr>
          <p:cNvPr id="216" name="215 Imagen"/>
          <p:cNvPicPr/>
          <p:nvPr/>
        </p:nvPicPr>
        <p:blipFill>
          <a:blip r:embed="rId7"/>
          <a:stretch/>
        </p:blipFill>
        <p:spPr>
          <a:xfrm>
            <a:off x="4432320" y="4419720"/>
            <a:ext cx="2781360" cy="4446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Marcador de número de diapositiva 3"/>
          <p:cNvSpPr txBox="1"/>
          <p:nvPr/>
        </p:nvSpPr>
        <p:spPr>
          <a:xfrm>
            <a:off x="7913880" y="4765680"/>
            <a:ext cx="1085400" cy="356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680" b="0" strike="noStrike" spc="-1">
                <a:solidFill>
                  <a:srgbClr val="FFFFFF"/>
                </a:solidFill>
                <a:latin typeface="Arial"/>
                <a:ea typeface="DejaVu Sans"/>
              </a:rPr>
              <a:t>Diapositiva </a:t>
            </a:r>
            <a:fld id="{118236A8-9B7F-433C-BBC4-47B135ABD05B}" type="slidenum">
              <a:rPr lang="es-ES" sz="680" b="0" strike="noStrike" spc="-1">
                <a:solidFill>
                  <a:srgbClr val="FFFFFF"/>
                </a:solidFill>
                <a:latin typeface="Arial"/>
                <a:ea typeface="DejaVu Sans"/>
              </a:rPr>
              <a:t>13</a:t>
            </a:fld>
            <a:endParaRPr lang="en-GB" sz="680" b="0" strike="noStrike" spc="-1">
              <a:latin typeface="Times New Roman"/>
            </a:endParaRPr>
          </a:p>
        </p:txBody>
      </p:sp>
      <p:sp>
        <p:nvSpPr>
          <p:cNvPr id="218" name="Text Box 4"/>
          <p:cNvSpPr/>
          <p:nvPr/>
        </p:nvSpPr>
        <p:spPr>
          <a:xfrm>
            <a:off x="107640" y="0"/>
            <a:ext cx="835272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800" b="1" strike="noStrike" spc="-1">
                <a:solidFill>
                  <a:srgbClr val="FFFFFF"/>
                </a:solidFill>
                <a:latin typeface="Arial "/>
                <a:ea typeface="DejaVu Sans"/>
              </a:rPr>
              <a:t>Evaluación del Expediente de Seguridad.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219" name="Rectangle 3"/>
          <p:cNvSpPr/>
          <p:nvPr/>
        </p:nvSpPr>
        <p:spPr>
          <a:xfrm>
            <a:off x="0" y="2983680"/>
            <a:ext cx="18432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Rectangle 4"/>
          <p:cNvSpPr/>
          <p:nvPr/>
        </p:nvSpPr>
        <p:spPr>
          <a:xfrm>
            <a:off x="0" y="3088800"/>
            <a:ext cx="18432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Rectangle 5"/>
          <p:cNvSpPr/>
          <p:nvPr/>
        </p:nvSpPr>
        <p:spPr>
          <a:xfrm>
            <a:off x="0" y="2964960"/>
            <a:ext cx="18432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Rectangle 6"/>
          <p:cNvSpPr/>
          <p:nvPr/>
        </p:nvSpPr>
        <p:spPr>
          <a:xfrm>
            <a:off x="0" y="2969640"/>
            <a:ext cx="18432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Rectangle 8"/>
          <p:cNvSpPr/>
          <p:nvPr/>
        </p:nvSpPr>
        <p:spPr>
          <a:xfrm>
            <a:off x="0" y="2983680"/>
            <a:ext cx="18432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Text Box 24"/>
          <p:cNvSpPr/>
          <p:nvPr/>
        </p:nvSpPr>
        <p:spPr>
          <a:xfrm>
            <a:off x="4392000" y="1851840"/>
            <a:ext cx="4607280" cy="21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marL="185760" indent="-185400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ES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Donde:</a:t>
            </a:r>
            <a:endParaRPr lang="en-GB" sz="2000" b="0" strike="noStrike" spc="-1" dirty="0">
              <a:latin typeface="Arial"/>
            </a:endParaRPr>
          </a:p>
          <a:p>
            <a:pPr marL="185760" indent="-18540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s-ES" sz="20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d</a:t>
            </a:r>
            <a:r>
              <a:rPr lang="es-ES" sz="2000" b="0" strike="noStrike" spc="-1" baseline="-25000" dirty="0" err="1">
                <a:solidFill>
                  <a:srgbClr val="FFFFFF"/>
                </a:solidFill>
                <a:latin typeface="Arial"/>
                <a:ea typeface="DejaVu Sans"/>
              </a:rPr>
              <a:t>L</a:t>
            </a:r>
            <a:r>
              <a:rPr lang="es-ES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- [m]</a:t>
            </a:r>
            <a:endParaRPr lang="en-GB" sz="2000" b="0" strike="noStrike" spc="-1" dirty="0">
              <a:latin typeface="Arial"/>
            </a:endParaRPr>
          </a:p>
          <a:p>
            <a:pPr marL="185760" indent="-18540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s-ES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T – Factor  de ocupación</a:t>
            </a:r>
            <a:endParaRPr lang="en-GB" sz="2000" b="0" strike="noStrike" spc="-1" dirty="0">
              <a:latin typeface="Arial"/>
            </a:endParaRPr>
          </a:p>
          <a:p>
            <a:pPr marL="185760" indent="-18540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s-ES" sz="20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W = W</a:t>
            </a:r>
            <a:r>
              <a:rPr lang="es-ES" sz="1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L</a:t>
            </a:r>
            <a:r>
              <a:rPr lang="es-ES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– [Gy/</a:t>
            </a:r>
            <a:r>
              <a:rPr lang="es-ES" sz="20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sem</a:t>
            </a:r>
            <a:r>
              <a:rPr lang="es-ES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] </a:t>
            </a:r>
            <a:r>
              <a:rPr lang="en-US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a 1 metro</a:t>
            </a:r>
            <a:endParaRPr lang="en-GB" sz="2000" b="0" strike="noStrike" spc="-1" dirty="0">
              <a:latin typeface="Arial"/>
            </a:endParaRPr>
          </a:p>
          <a:p>
            <a:pPr marL="185760" indent="-18540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B</a:t>
            </a:r>
            <a:r>
              <a:rPr lang="en-US" sz="12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L</a:t>
            </a:r>
            <a:r>
              <a:rPr lang="en-US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s-ES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– Factor de Transmisión por fugas</a:t>
            </a:r>
            <a:endParaRPr lang="en-GB" sz="2000" b="0" strike="noStrike" spc="-1" dirty="0">
              <a:latin typeface="Arial"/>
            </a:endParaRPr>
          </a:p>
        </p:txBody>
      </p:sp>
      <p:sp>
        <p:nvSpPr>
          <p:cNvPr id="225" name="7 CuadroTexto"/>
          <p:cNvSpPr/>
          <p:nvPr/>
        </p:nvSpPr>
        <p:spPr>
          <a:xfrm>
            <a:off x="323640" y="485280"/>
            <a:ext cx="8387640" cy="42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200" b="0" strike="noStrike" spc="-1">
                <a:solidFill>
                  <a:srgbClr val="FFFFFF"/>
                </a:solidFill>
                <a:latin typeface="Arial"/>
                <a:ea typeface="DejaVu Sans"/>
              </a:rPr>
              <a:t>Cálculo de Blindaje. Cálculo de la Barrera Secundaria. Fuga (B</a:t>
            </a:r>
            <a:r>
              <a:rPr lang="es-ES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L</a:t>
            </a:r>
            <a:r>
              <a:rPr lang="es-ES" sz="2200" b="0" strike="noStrike" spc="-1">
                <a:solidFill>
                  <a:srgbClr val="FFFFFF"/>
                </a:solidFill>
                <a:latin typeface="Arial"/>
                <a:ea typeface="DejaVu Sans"/>
              </a:rPr>
              <a:t>)</a:t>
            </a:r>
            <a:endParaRPr lang="en-GB" sz="2200" b="0" strike="noStrike" spc="-1">
              <a:latin typeface="Arial"/>
            </a:endParaRPr>
          </a:p>
        </p:txBody>
      </p:sp>
      <p:pic>
        <p:nvPicPr>
          <p:cNvPr id="226" name="Picture 19"/>
          <p:cNvPicPr/>
          <p:nvPr/>
        </p:nvPicPr>
        <p:blipFill>
          <a:blip r:embed="rId3"/>
          <a:stretch/>
        </p:blipFill>
        <p:spPr>
          <a:xfrm>
            <a:off x="209520" y="915480"/>
            <a:ext cx="4220640" cy="3650760"/>
          </a:xfrm>
          <a:prstGeom prst="rect">
            <a:avLst/>
          </a:prstGeom>
          <a:ln w="0">
            <a:noFill/>
          </a:ln>
        </p:spPr>
      </p:pic>
      <p:sp>
        <p:nvSpPr>
          <p:cNvPr id="227" name="CuadroTexto 1"/>
          <p:cNvSpPr/>
          <p:nvPr/>
        </p:nvSpPr>
        <p:spPr>
          <a:xfrm>
            <a:off x="4517640" y="4122360"/>
            <a:ext cx="4481640" cy="95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W</a:t>
            </a:r>
            <a:r>
              <a:rPr lang="es-MX" sz="1200" b="0" strike="noStrike" spc="-1">
                <a:solidFill>
                  <a:srgbClr val="FFFFFF"/>
                </a:solidFill>
                <a:latin typeface="Arial"/>
                <a:ea typeface="DejaVu Sans"/>
              </a:rPr>
              <a:t>L</a:t>
            </a:r>
            <a:r>
              <a:rPr lang="es-MX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 = W</a:t>
            </a:r>
            <a:r>
              <a:rPr lang="es-MX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conv</a:t>
            </a:r>
            <a:r>
              <a:rPr lang="es-MX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 + CI * W</a:t>
            </a:r>
            <a:r>
              <a:rPr lang="es-MX" sz="1100" b="0" strike="noStrike" spc="-1">
                <a:solidFill>
                  <a:srgbClr val="FFFFFF"/>
                </a:solidFill>
                <a:latin typeface="Arial"/>
                <a:ea typeface="DejaVu Sans"/>
              </a:rPr>
              <a:t>IMRT</a:t>
            </a:r>
            <a:endParaRPr lang="en-GB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MX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Donde, CI es el factor IMRT que puede estar entre 2 y 10 y que habitualmente se usa 5</a:t>
            </a:r>
            <a:endParaRPr lang="en-GB" sz="1400" b="0" strike="noStrike" spc="-1">
              <a:latin typeface="Arial"/>
            </a:endParaRPr>
          </a:p>
        </p:txBody>
      </p:sp>
      <p:pic>
        <p:nvPicPr>
          <p:cNvPr id="228" name="227 Imagen"/>
          <p:cNvPicPr/>
          <p:nvPr/>
        </p:nvPicPr>
        <p:blipFill>
          <a:blip r:embed="rId4"/>
          <a:stretch/>
        </p:blipFill>
        <p:spPr>
          <a:xfrm>
            <a:off x="5499000" y="927000"/>
            <a:ext cx="2273400" cy="11685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Marcador de número de diapositiva 3"/>
          <p:cNvSpPr txBox="1"/>
          <p:nvPr/>
        </p:nvSpPr>
        <p:spPr>
          <a:xfrm>
            <a:off x="7913880" y="4765680"/>
            <a:ext cx="1085400" cy="356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680" b="0" strike="noStrike" spc="-1">
                <a:solidFill>
                  <a:srgbClr val="FFFFFF"/>
                </a:solidFill>
                <a:latin typeface="Arial"/>
                <a:ea typeface="DejaVu Sans"/>
              </a:rPr>
              <a:t>Diapositiva </a:t>
            </a:r>
            <a:fld id="{5137625B-64EE-4634-9A48-B2F6CE5A4AC0}" type="slidenum">
              <a:rPr lang="es-ES" sz="680" b="0" strike="noStrike" spc="-1">
                <a:solidFill>
                  <a:srgbClr val="FFFFFF"/>
                </a:solidFill>
                <a:latin typeface="Arial"/>
                <a:ea typeface="DejaVu Sans"/>
              </a:rPr>
              <a:t>14</a:t>
            </a:fld>
            <a:endParaRPr lang="en-GB" sz="680" b="0" strike="noStrike" spc="-1">
              <a:latin typeface="Times New Roman"/>
            </a:endParaRPr>
          </a:p>
        </p:txBody>
      </p:sp>
      <p:sp>
        <p:nvSpPr>
          <p:cNvPr id="230" name="Text Box 4"/>
          <p:cNvSpPr/>
          <p:nvPr/>
        </p:nvSpPr>
        <p:spPr>
          <a:xfrm>
            <a:off x="107640" y="0"/>
            <a:ext cx="835272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800" b="1" strike="noStrike" spc="-1">
                <a:solidFill>
                  <a:srgbClr val="FFFFFF"/>
                </a:solidFill>
                <a:latin typeface="Arial "/>
                <a:ea typeface="DejaVu Sans"/>
              </a:rPr>
              <a:t>Evaluación del Expediente de Seguridad.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231" name="Rectangle 3"/>
          <p:cNvSpPr/>
          <p:nvPr/>
        </p:nvSpPr>
        <p:spPr>
          <a:xfrm>
            <a:off x="0" y="2983680"/>
            <a:ext cx="18432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Rectangle 4"/>
          <p:cNvSpPr/>
          <p:nvPr/>
        </p:nvSpPr>
        <p:spPr>
          <a:xfrm>
            <a:off x="0" y="3088800"/>
            <a:ext cx="18432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Rectangle 5"/>
          <p:cNvSpPr/>
          <p:nvPr/>
        </p:nvSpPr>
        <p:spPr>
          <a:xfrm>
            <a:off x="0" y="2964960"/>
            <a:ext cx="18432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Rectangle 6"/>
          <p:cNvSpPr/>
          <p:nvPr/>
        </p:nvSpPr>
        <p:spPr>
          <a:xfrm>
            <a:off x="0" y="2969640"/>
            <a:ext cx="18432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Rectangle 8"/>
          <p:cNvSpPr/>
          <p:nvPr/>
        </p:nvSpPr>
        <p:spPr>
          <a:xfrm>
            <a:off x="0" y="2983680"/>
            <a:ext cx="18432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7 CuadroTexto"/>
          <p:cNvSpPr/>
          <p:nvPr/>
        </p:nvSpPr>
        <p:spPr>
          <a:xfrm>
            <a:off x="179640" y="485280"/>
            <a:ext cx="8675640" cy="42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200" b="0" strike="noStrike" spc="-1">
                <a:solidFill>
                  <a:srgbClr val="FFFFFF"/>
                </a:solidFill>
                <a:latin typeface="Arial"/>
                <a:ea typeface="DejaVu Sans"/>
              </a:rPr>
              <a:t>Cálculo de Blindaje. Cálculo de la Barrera Secundaria. Dispersa (B</a:t>
            </a:r>
            <a:r>
              <a:rPr lang="es-ES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p</a:t>
            </a:r>
            <a:r>
              <a:rPr lang="es-ES" sz="2200" b="0" strike="noStrike" spc="-1">
                <a:solidFill>
                  <a:srgbClr val="FFFFFF"/>
                </a:solidFill>
                <a:latin typeface="Arial"/>
                <a:ea typeface="DejaVu Sans"/>
              </a:rPr>
              <a:t>)</a:t>
            </a:r>
            <a:endParaRPr lang="en-GB" sz="2200" b="0" strike="noStrike" spc="-1">
              <a:latin typeface="Arial"/>
            </a:endParaRPr>
          </a:p>
        </p:txBody>
      </p:sp>
      <p:grpSp>
        <p:nvGrpSpPr>
          <p:cNvPr id="237" name="Group 35"/>
          <p:cNvGrpSpPr/>
          <p:nvPr/>
        </p:nvGrpSpPr>
        <p:grpSpPr>
          <a:xfrm>
            <a:off x="5000760" y="1008360"/>
            <a:ext cx="3603600" cy="4039200"/>
            <a:chOff x="5000760" y="1008360"/>
            <a:chExt cx="3603600" cy="4039200"/>
          </a:xfrm>
        </p:grpSpPr>
      </p:grpSp>
      <p:pic>
        <p:nvPicPr>
          <p:cNvPr id="238" name="Picture 19"/>
          <p:cNvPicPr/>
          <p:nvPr/>
        </p:nvPicPr>
        <p:blipFill>
          <a:blip r:embed="rId3"/>
          <a:stretch/>
        </p:blipFill>
        <p:spPr>
          <a:xfrm>
            <a:off x="539640" y="964800"/>
            <a:ext cx="3096000" cy="2678040"/>
          </a:xfrm>
          <a:prstGeom prst="rect">
            <a:avLst/>
          </a:prstGeom>
          <a:ln w="0">
            <a:noFill/>
          </a:ln>
        </p:spPr>
      </p:pic>
      <p:sp>
        <p:nvSpPr>
          <p:cNvPr id="239" name="Text Box 16"/>
          <p:cNvSpPr/>
          <p:nvPr/>
        </p:nvSpPr>
        <p:spPr>
          <a:xfrm>
            <a:off x="4212000" y="1851840"/>
            <a:ext cx="4931640" cy="184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marL="185760" indent="-185400">
              <a:lnSpc>
                <a:spcPct val="100000"/>
              </a:lnSpc>
              <a:spcBef>
                <a:spcPts val="700"/>
              </a:spcBef>
              <a:tabLst>
                <a:tab pos="0" algn="l"/>
              </a:tabLst>
            </a:pPr>
            <a:r>
              <a:rPr lang="es-ES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Donde:</a:t>
            </a:r>
            <a:endParaRPr lang="en-GB" sz="1400" b="0" strike="noStrike" spc="-1">
              <a:latin typeface="Arial"/>
            </a:endParaRPr>
          </a:p>
          <a:p>
            <a:pPr marL="185760" indent="-185400"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s-ES_tradnl" sz="14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B</a:t>
            </a:r>
            <a:r>
              <a:rPr lang="es-ES_tradnl" sz="12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p</a:t>
            </a:r>
            <a:r>
              <a:rPr lang="es-ES_tradnl" sz="14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s-ES_tradnl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-es el Factor de Transmisión para radiación dispersa</a:t>
            </a:r>
            <a:endParaRPr lang="en-GB" sz="1400" b="0" strike="noStrike" spc="-1">
              <a:latin typeface="Arial"/>
            </a:endParaRPr>
          </a:p>
          <a:p>
            <a:pPr marL="185760" indent="-185400"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s-ES_tradnl" sz="14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a</a:t>
            </a:r>
            <a:r>
              <a:rPr lang="es-ES_tradnl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 -es la fracción de dispersión definida a la distancia d</a:t>
            </a:r>
            <a:r>
              <a:rPr lang="es-ES_tradnl" sz="1400" b="0" strike="noStrike" spc="-1" baseline="-25000">
                <a:solidFill>
                  <a:srgbClr val="FFFFFF"/>
                </a:solidFill>
                <a:latin typeface="Arial"/>
                <a:ea typeface="DejaVu Sans"/>
              </a:rPr>
              <a:t>sca</a:t>
            </a:r>
            <a:r>
              <a:rPr lang="es-ES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en-GB" sz="1400" b="0" strike="noStrike" spc="-1">
              <a:latin typeface="Arial"/>
            </a:endParaRPr>
          </a:p>
          <a:p>
            <a:pPr marL="185760" indent="-185400"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s-ES_tradnl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F -es el área del campo incidente en el paciente en cm</a:t>
            </a:r>
            <a:r>
              <a:rPr lang="es-ES_tradnl" sz="1400" b="0" strike="noStrike" spc="-1" baseline="30000">
                <a:solidFill>
                  <a:srgbClr val="FFFFFF"/>
                </a:solidFill>
                <a:latin typeface="Arial"/>
                <a:ea typeface="DejaVu Sans"/>
              </a:rPr>
              <a:t>2</a:t>
            </a:r>
            <a:r>
              <a:rPr lang="es-ES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en-GB" sz="1400" b="0" strike="noStrike" spc="-1">
              <a:latin typeface="Arial"/>
            </a:endParaRPr>
          </a:p>
          <a:p>
            <a:pPr marL="185760" indent="-185400"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s-ES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W = W3d + Wf + Cimrt * Wimrt</a:t>
            </a:r>
            <a:endParaRPr lang="en-GB" sz="1400" b="0" strike="noStrike" spc="-1">
              <a:latin typeface="Arial"/>
            </a:endParaRPr>
          </a:p>
          <a:p>
            <a:pPr marL="185760" indent="-185400"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es-ES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Cimrt – es el factor de IMRT para fugas del cabezal.</a:t>
            </a:r>
            <a:endParaRPr lang="en-GB" sz="1400" b="0" strike="noStrike" spc="-1">
              <a:latin typeface="Arial"/>
            </a:endParaRPr>
          </a:p>
        </p:txBody>
      </p:sp>
      <p:pic>
        <p:nvPicPr>
          <p:cNvPr id="240" name="239 Imagen"/>
          <p:cNvPicPr/>
          <p:nvPr/>
        </p:nvPicPr>
        <p:blipFill>
          <a:blip r:embed="rId4"/>
          <a:stretch/>
        </p:blipFill>
        <p:spPr>
          <a:xfrm>
            <a:off x="4991040" y="1003320"/>
            <a:ext cx="3594240" cy="88884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  <p:pic>
        <p:nvPicPr>
          <p:cNvPr id="241" name="240 Imagen"/>
          <p:cNvPicPr/>
          <p:nvPr/>
        </p:nvPicPr>
        <p:blipFill>
          <a:blip r:embed="rId5"/>
          <a:stretch/>
        </p:blipFill>
        <p:spPr>
          <a:xfrm>
            <a:off x="5067360" y="3772080"/>
            <a:ext cx="2260440" cy="6094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  <p:pic>
        <p:nvPicPr>
          <p:cNvPr id="242" name="241 Imagen"/>
          <p:cNvPicPr/>
          <p:nvPr/>
        </p:nvPicPr>
        <p:blipFill>
          <a:blip r:embed="rId6"/>
          <a:stretch/>
        </p:blipFill>
        <p:spPr>
          <a:xfrm>
            <a:off x="5143680" y="4432320"/>
            <a:ext cx="2260440" cy="5968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  <p:pic>
        <p:nvPicPr>
          <p:cNvPr id="243" name="242 Imagen"/>
          <p:cNvPicPr/>
          <p:nvPr/>
        </p:nvPicPr>
        <p:blipFill>
          <a:blip r:embed="rId7"/>
          <a:stretch/>
        </p:blipFill>
        <p:spPr>
          <a:xfrm>
            <a:off x="457200" y="4368960"/>
            <a:ext cx="3022560" cy="4446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Marcador de número de diapositiva 3"/>
          <p:cNvSpPr txBox="1"/>
          <p:nvPr/>
        </p:nvSpPr>
        <p:spPr>
          <a:xfrm>
            <a:off x="7913880" y="4765680"/>
            <a:ext cx="1085400" cy="356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680" b="0" strike="noStrike" spc="-1">
                <a:solidFill>
                  <a:srgbClr val="FFFFFF"/>
                </a:solidFill>
                <a:latin typeface="Arial"/>
                <a:ea typeface="DejaVu Sans"/>
              </a:rPr>
              <a:t>Diapositiva </a:t>
            </a:r>
            <a:fld id="{3D64F831-2F2C-49FA-A0BF-A556FD67F9E0}" type="slidenum">
              <a:rPr lang="es-ES" sz="680" b="0" strike="noStrike" spc="-1">
                <a:solidFill>
                  <a:srgbClr val="FFFFFF"/>
                </a:solidFill>
                <a:latin typeface="Arial"/>
                <a:ea typeface="DejaVu Sans"/>
              </a:rPr>
              <a:t>15</a:t>
            </a:fld>
            <a:endParaRPr lang="en-GB" sz="680" b="0" strike="noStrike" spc="-1">
              <a:latin typeface="Times New Roman"/>
            </a:endParaRPr>
          </a:p>
        </p:txBody>
      </p:sp>
      <p:sp>
        <p:nvSpPr>
          <p:cNvPr id="245" name="Text Box 4"/>
          <p:cNvSpPr/>
          <p:nvPr/>
        </p:nvSpPr>
        <p:spPr>
          <a:xfrm>
            <a:off x="107640" y="0"/>
            <a:ext cx="835272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800" b="1" strike="noStrike" spc="-1">
                <a:solidFill>
                  <a:srgbClr val="FFFFFF"/>
                </a:solidFill>
                <a:latin typeface="Arial "/>
                <a:ea typeface="DejaVu Sans"/>
              </a:rPr>
              <a:t>Evaluación del Expediente de Seguridad.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246" name="Rectangle 4"/>
          <p:cNvSpPr/>
          <p:nvPr/>
        </p:nvSpPr>
        <p:spPr>
          <a:xfrm>
            <a:off x="0" y="3088800"/>
            <a:ext cx="18432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Rectangle 5"/>
          <p:cNvSpPr/>
          <p:nvPr/>
        </p:nvSpPr>
        <p:spPr>
          <a:xfrm>
            <a:off x="0" y="2964960"/>
            <a:ext cx="18432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Rectangle 6"/>
          <p:cNvSpPr/>
          <p:nvPr/>
        </p:nvSpPr>
        <p:spPr>
          <a:xfrm>
            <a:off x="0" y="2969640"/>
            <a:ext cx="18432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Rectangle 8"/>
          <p:cNvSpPr/>
          <p:nvPr/>
        </p:nvSpPr>
        <p:spPr>
          <a:xfrm>
            <a:off x="0" y="2983680"/>
            <a:ext cx="18432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7 CuadroTexto"/>
          <p:cNvSpPr/>
          <p:nvPr/>
        </p:nvSpPr>
        <p:spPr>
          <a:xfrm>
            <a:off x="179640" y="485280"/>
            <a:ext cx="8675640" cy="42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200" b="0" strike="noStrike" spc="-1">
                <a:solidFill>
                  <a:srgbClr val="FFFFFF"/>
                </a:solidFill>
                <a:latin typeface="Arial"/>
                <a:ea typeface="DejaVu Sans"/>
              </a:rPr>
              <a:t>Cálculo de Blindaje. Cálculo de la Barrera Secundaria. Dispersa (B</a:t>
            </a:r>
            <a:r>
              <a:rPr lang="es-ES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p</a:t>
            </a:r>
            <a:r>
              <a:rPr lang="es-ES" sz="2200" b="0" strike="noStrike" spc="-1">
                <a:solidFill>
                  <a:srgbClr val="FFFFFF"/>
                </a:solidFill>
                <a:latin typeface="Arial"/>
                <a:ea typeface="DejaVu Sans"/>
              </a:rPr>
              <a:t>)</a:t>
            </a:r>
            <a:endParaRPr lang="en-GB" sz="2200" b="0" strike="noStrike" spc="-1">
              <a:latin typeface="Arial"/>
            </a:endParaRPr>
          </a:p>
        </p:txBody>
      </p:sp>
      <p:pic>
        <p:nvPicPr>
          <p:cNvPr id="251" name="Picture 19"/>
          <p:cNvPicPr/>
          <p:nvPr/>
        </p:nvPicPr>
        <p:blipFill>
          <a:blip r:embed="rId3"/>
          <a:stretch/>
        </p:blipFill>
        <p:spPr>
          <a:xfrm>
            <a:off x="209520" y="1131480"/>
            <a:ext cx="4220640" cy="3650760"/>
          </a:xfrm>
          <a:prstGeom prst="rect">
            <a:avLst/>
          </a:prstGeom>
          <a:ln w="0">
            <a:noFill/>
          </a:ln>
        </p:spPr>
      </p:pic>
      <p:sp>
        <p:nvSpPr>
          <p:cNvPr id="252" name="CuadroTexto 1"/>
          <p:cNvSpPr/>
          <p:nvPr/>
        </p:nvSpPr>
        <p:spPr>
          <a:xfrm>
            <a:off x="4716000" y="1732320"/>
            <a:ext cx="4104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Una vez calculado S</a:t>
            </a:r>
            <a:r>
              <a:rPr lang="es-MX" sz="1200" b="0" strike="noStrike" spc="-1">
                <a:solidFill>
                  <a:srgbClr val="FFFFFF"/>
                </a:solidFill>
                <a:latin typeface="Arial"/>
                <a:ea typeface="DejaVu Sans"/>
              </a:rPr>
              <a:t>P</a:t>
            </a:r>
            <a:r>
              <a:rPr lang="es-MX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 y S</a:t>
            </a:r>
            <a:r>
              <a:rPr lang="es-MX" sz="1200" b="0" strike="noStrike" spc="-1">
                <a:solidFill>
                  <a:srgbClr val="FFFFFF"/>
                </a:solidFill>
                <a:latin typeface="Arial"/>
                <a:ea typeface="DejaVu Sans"/>
              </a:rPr>
              <a:t>L</a:t>
            </a:r>
            <a:r>
              <a:rPr lang="es-MX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, Si: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253" name="CuadroTexto 21"/>
          <p:cNvSpPr/>
          <p:nvPr/>
        </p:nvSpPr>
        <p:spPr>
          <a:xfrm>
            <a:off x="4788000" y="2994480"/>
            <a:ext cx="4104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De lo contrario: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254" name="253 Imagen"/>
          <p:cNvPicPr/>
          <p:nvPr/>
        </p:nvPicPr>
        <p:blipFill>
          <a:blip r:embed="rId4"/>
          <a:stretch/>
        </p:blipFill>
        <p:spPr>
          <a:xfrm>
            <a:off x="4635360" y="1066680"/>
            <a:ext cx="3378240" cy="5079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  <p:pic>
        <p:nvPicPr>
          <p:cNvPr id="255" name="254 Imagen"/>
          <p:cNvPicPr/>
          <p:nvPr/>
        </p:nvPicPr>
        <p:blipFill>
          <a:blip r:embed="rId5"/>
          <a:stretch/>
        </p:blipFill>
        <p:spPr>
          <a:xfrm>
            <a:off x="4330800" y="2235240"/>
            <a:ext cx="4648320" cy="6094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  <p:pic>
        <p:nvPicPr>
          <p:cNvPr id="256" name="255 Imagen"/>
          <p:cNvPicPr/>
          <p:nvPr/>
        </p:nvPicPr>
        <p:blipFill>
          <a:blip r:embed="rId6"/>
          <a:stretch/>
        </p:blipFill>
        <p:spPr>
          <a:xfrm>
            <a:off x="5003640" y="3492360"/>
            <a:ext cx="3695760" cy="5205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  <p:pic>
        <p:nvPicPr>
          <p:cNvPr id="257" name="256 Imagen"/>
          <p:cNvPicPr/>
          <p:nvPr/>
        </p:nvPicPr>
        <p:blipFill>
          <a:blip r:embed="rId7"/>
          <a:stretch/>
        </p:blipFill>
        <p:spPr>
          <a:xfrm>
            <a:off x="5016600" y="4216320"/>
            <a:ext cx="3936960" cy="4953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Marcador de número de diapositiva 3"/>
          <p:cNvSpPr txBox="1"/>
          <p:nvPr/>
        </p:nvSpPr>
        <p:spPr>
          <a:xfrm>
            <a:off x="7913880" y="4765680"/>
            <a:ext cx="1085400" cy="356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680" b="0" strike="noStrike" spc="-1">
                <a:solidFill>
                  <a:srgbClr val="FFFFFF"/>
                </a:solidFill>
                <a:latin typeface="Arial"/>
                <a:ea typeface="DejaVu Sans"/>
              </a:rPr>
              <a:t>Diapositiva </a:t>
            </a:r>
            <a:fld id="{5D83E64F-9A7C-4A8B-B877-7D51FD56C169}" type="slidenum">
              <a:rPr lang="es-ES" sz="680" b="0" strike="noStrike" spc="-1">
                <a:solidFill>
                  <a:srgbClr val="FFFFFF"/>
                </a:solidFill>
                <a:latin typeface="Arial"/>
                <a:ea typeface="DejaVu Sans"/>
              </a:rPr>
              <a:t>16</a:t>
            </a:fld>
            <a:endParaRPr lang="en-GB" sz="680" b="0" strike="noStrike" spc="-1">
              <a:latin typeface="Times New Roman"/>
            </a:endParaRPr>
          </a:p>
        </p:txBody>
      </p:sp>
      <p:sp>
        <p:nvSpPr>
          <p:cNvPr id="259" name="Text Box 4"/>
          <p:cNvSpPr/>
          <p:nvPr/>
        </p:nvSpPr>
        <p:spPr>
          <a:xfrm>
            <a:off x="107640" y="0"/>
            <a:ext cx="835272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800" b="1" strike="noStrike" spc="-1">
                <a:solidFill>
                  <a:srgbClr val="FFFFFF"/>
                </a:solidFill>
                <a:latin typeface="Arial "/>
                <a:ea typeface="DejaVu Sans"/>
              </a:rPr>
              <a:t>Evaluación del Expediente de Seguridad.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260" name="Rectangle 4"/>
          <p:cNvSpPr/>
          <p:nvPr/>
        </p:nvSpPr>
        <p:spPr>
          <a:xfrm>
            <a:off x="0" y="3088800"/>
            <a:ext cx="18432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Rectangle 5"/>
          <p:cNvSpPr/>
          <p:nvPr/>
        </p:nvSpPr>
        <p:spPr>
          <a:xfrm>
            <a:off x="0" y="2964960"/>
            <a:ext cx="18432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Rectangle 6"/>
          <p:cNvSpPr/>
          <p:nvPr/>
        </p:nvSpPr>
        <p:spPr>
          <a:xfrm>
            <a:off x="0" y="2969640"/>
            <a:ext cx="18432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Rectangle 8"/>
          <p:cNvSpPr/>
          <p:nvPr/>
        </p:nvSpPr>
        <p:spPr>
          <a:xfrm>
            <a:off x="0" y="2983680"/>
            <a:ext cx="18432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7 CuadroTexto"/>
          <p:cNvSpPr/>
          <p:nvPr/>
        </p:nvSpPr>
        <p:spPr>
          <a:xfrm>
            <a:off x="1547640" y="485280"/>
            <a:ext cx="7307640" cy="42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200" b="0" strike="noStrike" spc="-1">
                <a:solidFill>
                  <a:srgbClr val="FFFFFF"/>
                </a:solidFill>
                <a:latin typeface="Arial"/>
                <a:ea typeface="DejaVu Sans"/>
              </a:rPr>
              <a:t>Cálculo de Blindaje. Cálculo del Laberinto.</a:t>
            </a:r>
            <a:endParaRPr lang="en-GB" sz="2200" b="0" strike="noStrike" spc="-1">
              <a:latin typeface="Arial"/>
            </a:endParaRPr>
          </a:p>
        </p:txBody>
      </p:sp>
      <p:sp>
        <p:nvSpPr>
          <p:cNvPr id="265" name="Rectangle 3"/>
          <p:cNvSpPr/>
          <p:nvPr/>
        </p:nvSpPr>
        <p:spPr>
          <a:xfrm>
            <a:off x="35640" y="1059480"/>
            <a:ext cx="6404400" cy="393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>
            <a:noAutofit/>
          </a:bodyPr>
          <a:lstStyle/>
          <a:p>
            <a:pPr marL="630360" indent="-44892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SzPct val="110000"/>
              <a:buFont typeface="Symbol" charset="2"/>
              <a:buChar char=""/>
            </a:pPr>
            <a:r>
              <a:rPr lang="es-ES_tradnl" sz="2000" b="0" strike="noStrike" spc="-1">
                <a:solidFill>
                  <a:srgbClr val="FFFFFF"/>
                </a:solidFill>
                <a:latin typeface="Arial"/>
                <a:ea typeface="DejaVu Sans"/>
              </a:rPr>
              <a:t>Lo ideal es que éste sea tan largo y de pequeña sección transversal como sea posible.</a:t>
            </a:r>
            <a:endParaRPr lang="en-GB" sz="2000" b="0" strike="noStrike" spc="-1">
              <a:latin typeface="Arial"/>
            </a:endParaRPr>
          </a:p>
          <a:p>
            <a:pPr marL="630360" indent="-44892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SzPct val="110000"/>
              <a:buFont typeface="Symbol" charset="2"/>
              <a:buChar char=""/>
            </a:pPr>
            <a:r>
              <a:rPr lang="es-ES_tradnl" sz="2000" b="0" strike="noStrike" spc="-1">
                <a:solidFill>
                  <a:srgbClr val="FFFFFF"/>
                </a:solidFill>
                <a:latin typeface="Arial"/>
                <a:ea typeface="DejaVu Sans"/>
              </a:rPr>
              <a:t>El ancho mínimo se puede determinar por las dimensiones de la unidad de tratamiento a trasladar por esta ruta y/o para permitir el acceso de una cama de hospital</a:t>
            </a:r>
            <a:r>
              <a:rPr lang="es-ES" sz="2000" b="0" strike="noStrike" spc="-1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lang="en-GB" sz="2000" b="0" strike="noStrike" spc="-1">
              <a:latin typeface="Arial"/>
            </a:endParaRPr>
          </a:p>
          <a:p>
            <a:pPr marL="630360" indent="-44892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SzPct val="110000"/>
              <a:buFont typeface="Symbol" charset="2"/>
              <a:buChar char=""/>
            </a:pPr>
            <a:r>
              <a:rPr lang="es-ES_tradnl" sz="2000" b="0" strike="noStrike" spc="-1">
                <a:solidFill>
                  <a:srgbClr val="FFFFFF"/>
                </a:solidFill>
                <a:latin typeface="Arial"/>
                <a:ea typeface="DejaVu Sans"/>
              </a:rPr>
              <a:t>Un laberinto adecuado reduce la necesidad de una puerta de blindaje costosa y pesada</a:t>
            </a:r>
            <a:r>
              <a:rPr lang="es-ES" sz="2000" b="0" strike="noStrike" spc="-1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lang="en-GB" sz="2000" b="0" strike="noStrike" spc="-1">
              <a:latin typeface="Arial"/>
            </a:endParaRPr>
          </a:p>
          <a:p>
            <a:pPr marL="630360" indent="-44892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SzPct val="110000"/>
              <a:buFont typeface="Symbol" charset="2"/>
              <a:buChar char=""/>
            </a:pPr>
            <a:r>
              <a:rPr lang="es-ES_tradnl" sz="2000" b="0" strike="noStrike" spc="-1">
                <a:solidFill>
                  <a:srgbClr val="FFFFFF"/>
                </a:solidFill>
                <a:latin typeface="Arial"/>
                <a:ea typeface="DejaVu Sans"/>
              </a:rPr>
              <a:t>Constituye una ruta para conductos de ventilación y conductores eléctricos, sin comprometer el blindaje</a:t>
            </a:r>
            <a:r>
              <a:rPr lang="es-ES" sz="2000" b="0" strike="noStrike" spc="-1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lang="en-GB" sz="2000" b="0" strike="noStrike" spc="-1">
              <a:latin typeface="Arial"/>
            </a:endParaRPr>
          </a:p>
        </p:txBody>
      </p:sp>
      <p:pic>
        <p:nvPicPr>
          <p:cNvPr id="266" name="Picture 8"/>
          <p:cNvPicPr/>
          <p:nvPr/>
        </p:nvPicPr>
        <p:blipFill>
          <a:blip r:embed="rId3"/>
          <a:srcRect t="1780"/>
          <a:stretch/>
        </p:blipFill>
        <p:spPr>
          <a:xfrm>
            <a:off x="6367320" y="1383120"/>
            <a:ext cx="2813040" cy="3276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Marcador de número de diapositiva 3"/>
          <p:cNvSpPr txBox="1"/>
          <p:nvPr/>
        </p:nvSpPr>
        <p:spPr>
          <a:xfrm>
            <a:off x="7913880" y="4765680"/>
            <a:ext cx="1085400" cy="356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680" b="0" strike="noStrike" spc="-1">
                <a:solidFill>
                  <a:srgbClr val="0000CC"/>
                </a:solidFill>
                <a:latin typeface="Arial"/>
                <a:ea typeface="DejaVu Sans"/>
              </a:rPr>
              <a:t>Diapositiva </a:t>
            </a:r>
            <a:fld id="{835EDC48-CD7E-4B6E-AEA3-3AA3128C358B}" type="slidenum">
              <a:rPr lang="es-ES" sz="680" b="0" strike="noStrike" spc="-1">
                <a:solidFill>
                  <a:srgbClr val="0000CC"/>
                </a:solidFill>
                <a:latin typeface="Arial"/>
                <a:ea typeface="DejaVu Sans"/>
              </a:rPr>
              <a:t>17</a:t>
            </a:fld>
            <a:endParaRPr lang="en-GB" sz="680" b="0" strike="noStrike" spc="-1">
              <a:latin typeface="Times New Roman"/>
            </a:endParaRPr>
          </a:p>
        </p:txBody>
      </p:sp>
      <p:sp>
        <p:nvSpPr>
          <p:cNvPr id="268" name="Text Box 4"/>
          <p:cNvSpPr/>
          <p:nvPr/>
        </p:nvSpPr>
        <p:spPr>
          <a:xfrm>
            <a:off x="107640" y="0"/>
            <a:ext cx="835272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800" b="1" strike="noStrike" spc="-1">
                <a:solidFill>
                  <a:srgbClr val="FFFFFF"/>
                </a:solidFill>
                <a:latin typeface="Arial "/>
                <a:ea typeface="DejaVu Sans"/>
              </a:rPr>
              <a:t>Evaluación del Expediente de Seguridad.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269" name="Rectangle 4"/>
          <p:cNvSpPr/>
          <p:nvPr/>
        </p:nvSpPr>
        <p:spPr>
          <a:xfrm>
            <a:off x="0" y="331956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Rectangle 5"/>
          <p:cNvSpPr/>
          <p:nvPr/>
        </p:nvSpPr>
        <p:spPr>
          <a:xfrm>
            <a:off x="0" y="319572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Rectangle 6"/>
          <p:cNvSpPr/>
          <p:nvPr/>
        </p:nvSpPr>
        <p:spPr>
          <a:xfrm>
            <a:off x="0" y="320040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Rectangle 8"/>
          <p:cNvSpPr/>
          <p:nvPr/>
        </p:nvSpPr>
        <p:spPr>
          <a:xfrm>
            <a:off x="0" y="321480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7 CuadroTexto"/>
          <p:cNvSpPr/>
          <p:nvPr/>
        </p:nvSpPr>
        <p:spPr>
          <a:xfrm>
            <a:off x="1547640" y="485280"/>
            <a:ext cx="7307640" cy="42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Cálculo de Blindaje. Cálculo del Laberinto.</a:t>
            </a:r>
            <a:endParaRPr lang="en-GB" sz="2200" b="0" strike="noStrike" spc="-1">
              <a:latin typeface="Arial"/>
            </a:endParaRPr>
          </a:p>
        </p:txBody>
      </p:sp>
      <p:sp>
        <p:nvSpPr>
          <p:cNvPr id="274" name="Rectangle 24"/>
          <p:cNvSpPr/>
          <p:nvPr/>
        </p:nvSpPr>
        <p:spPr>
          <a:xfrm>
            <a:off x="4859280" y="1007280"/>
            <a:ext cx="4284360" cy="30384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400" b="1" strike="noStrike" spc="-1">
                <a:solidFill>
                  <a:srgbClr val="0000CC"/>
                </a:solidFill>
                <a:latin typeface="Arial"/>
                <a:ea typeface="DejaVu Sans"/>
              </a:rPr>
              <a:t>Dosis por fotones en la entrada del laberinto 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275" name="Rectangle 25"/>
          <p:cNvSpPr/>
          <p:nvPr/>
        </p:nvSpPr>
        <p:spPr>
          <a:xfrm>
            <a:off x="0" y="2126880"/>
            <a:ext cx="183960" cy="42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Text Box 50"/>
          <p:cNvSpPr/>
          <p:nvPr/>
        </p:nvSpPr>
        <p:spPr>
          <a:xfrm>
            <a:off x="778680" y="843480"/>
            <a:ext cx="4080240" cy="41079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850"/>
              </a:spcBef>
            </a:pPr>
            <a:r>
              <a:rPr lang="es-ES" sz="1700" b="0" strike="noStrike" spc="-1">
                <a:solidFill>
                  <a:srgbClr val="FF0000"/>
                </a:solidFill>
                <a:latin typeface="Arial"/>
                <a:ea typeface="DejaVu Sans"/>
              </a:rPr>
              <a:t>Dosis en la puerta del laberinto debida a la radiación dispersa en el paciente.</a:t>
            </a:r>
            <a:endParaRPr lang="en-GB" sz="17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lang="en-GB" sz="17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r>
              <a:rPr lang="es-ES" sz="1700" b="0" strike="noStrike" spc="-1">
                <a:solidFill>
                  <a:srgbClr val="0000CC"/>
                </a:solidFill>
                <a:latin typeface="Arial"/>
                <a:ea typeface="DejaVu Sans"/>
              </a:rPr>
              <a:t>Dosis en la puerta del laberinto debida a la dispersión del haz primario en la pared.</a:t>
            </a:r>
            <a:endParaRPr lang="en-GB" sz="17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lang="en-GB" sz="17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r>
              <a:rPr lang="es-ES" sz="1700" b="0" strike="noStrike" spc="-1">
                <a:solidFill>
                  <a:srgbClr val="000000"/>
                </a:solidFill>
                <a:latin typeface="Arial"/>
                <a:ea typeface="DejaVu Sans"/>
              </a:rPr>
              <a:t>Dosis en la puerta del laberinto debida a la radiación de fuga que se trasmite a través de la pared del laberinto.</a:t>
            </a:r>
            <a:endParaRPr lang="en-GB" sz="17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lang="en-GB" sz="17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r>
              <a:rPr lang="es-ES" sz="1700" b="0" i="1" strike="noStrike" spc="-1">
                <a:solidFill>
                  <a:srgbClr val="00B050"/>
                </a:solidFill>
                <a:latin typeface="Arial"/>
                <a:ea typeface="DejaVu Sans"/>
              </a:rPr>
              <a:t>Dosis en la puerta del laberinto debida a la dispersión de la radiación de fuga.</a:t>
            </a:r>
            <a:endParaRPr lang="en-GB" sz="1700" b="0" strike="noStrike" spc="-1">
              <a:latin typeface="Arial"/>
            </a:endParaRPr>
          </a:p>
        </p:txBody>
      </p:sp>
      <p:sp>
        <p:nvSpPr>
          <p:cNvPr id="277" name="Text Box 51"/>
          <p:cNvSpPr/>
          <p:nvPr/>
        </p:nvSpPr>
        <p:spPr>
          <a:xfrm>
            <a:off x="250920" y="1131480"/>
            <a:ext cx="574200" cy="4014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s-ES" sz="1800" b="0" strike="noStrike" spc="-1">
                <a:solidFill>
                  <a:srgbClr val="FF3300"/>
                </a:solidFill>
                <a:latin typeface="Arial"/>
                <a:ea typeface="DejaVu Sans"/>
              </a:rPr>
              <a:t>H</a:t>
            </a:r>
            <a:r>
              <a:rPr lang="es-ES" sz="1800" b="0" strike="noStrike" spc="-1" baseline="-25000">
                <a:solidFill>
                  <a:srgbClr val="FF3300"/>
                </a:solidFill>
                <a:latin typeface="Arial"/>
                <a:ea typeface="DejaVu Sans"/>
              </a:rPr>
              <a:t>PS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278" name="Text Box 52"/>
          <p:cNvSpPr/>
          <p:nvPr/>
        </p:nvSpPr>
        <p:spPr>
          <a:xfrm>
            <a:off x="179280" y="2211120"/>
            <a:ext cx="574200" cy="4014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s-ES" sz="1800" b="0" strike="noStrike" spc="-1">
                <a:solidFill>
                  <a:srgbClr val="0000CC"/>
                </a:solidFill>
                <a:latin typeface="Arial"/>
                <a:ea typeface="DejaVu Sans"/>
              </a:rPr>
              <a:t>H</a:t>
            </a:r>
            <a:r>
              <a:rPr lang="es-ES" sz="1800" b="0" strike="noStrike" spc="-1" baseline="-25000">
                <a:solidFill>
                  <a:srgbClr val="0000CC"/>
                </a:solidFill>
                <a:latin typeface="Arial"/>
                <a:ea typeface="DejaVu Sans"/>
              </a:rPr>
              <a:t>S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279" name="Text Box 54"/>
          <p:cNvSpPr/>
          <p:nvPr/>
        </p:nvSpPr>
        <p:spPr>
          <a:xfrm>
            <a:off x="179280" y="3507840"/>
            <a:ext cx="574200" cy="4014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H</a:t>
            </a:r>
            <a:r>
              <a:rPr lang="es-ES" sz="1800" b="0" strike="noStrike" spc="-1" baseline="-25000">
                <a:solidFill>
                  <a:srgbClr val="000000"/>
                </a:solidFill>
                <a:latin typeface="Arial"/>
                <a:ea typeface="DejaVu Sans"/>
              </a:rPr>
              <a:t>LT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280" name="Text Box 55"/>
          <p:cNvSpPr/>
          <p:nvPr/>
        </p:nvSpPr>
        <p:spPr>
          <a:xfrm>
            <a:off x="179280" y="4731840"/>
            <a:ext cx="574200" cy="4014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s-ES" sz="1800" b="0" strike="noStrike" spc="-1">
                <a:solidFill>
                  <a:srgbClr val="33CC33"/>
                </a:solidFill>
                <a:latin typeface="Arial"/>
                <a:ea typeface="DejaVu Sans"/>
              </a:rPr>
              <a:t>H</a:t>
            </a:r>
            <a:r>
              <a:rPr lang="es-ES" sz="1800" b="0" strike="noStrike" spc="-1" baseline="-25000">
                <a:solidFill>
                  <a:srgbClr val="33CC33"/>
                </a:solidFill>
                <a:latin typeface="Arial"/>
                <a:ea typeface="DejaVu Sans"/>
              </a:rPr>
              <a:t>LS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281" name="Picture 2"/>
          <p:cNvPicPr/>
          <p:nvPr/>
        </p:nvPicPr>
        <p:blipFill>
          <a:blip r:embed="rId3"/>
          <a:srcRect l="58959" t="37505" r="11449" b="14414"/>
          <a:stretch/>
        </p:blipFill>
        <p:spPr>
          <a:xfrm>
            <a:off x="5148000" y="1491480"/>
            <a:ext cx="3850920" cy="3517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Marcador de número de diapositiva 3"/>
          <p:cNvSpPr txBox="1"/>
          <p:nvPr/>
        </p:nvSpPr>
        <p:spPr>
          <a:xfrm>
            <a:off x="7913880" y="4765680"/>
            <a:ext cx="1085400" cy="356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680" b="0" strike="noStrike" spc="-1">
                <a:solidFill>
                  <a:srgbClr val="FFFFFF"/>
                </a:solidFill>
                <a:latin typeface="Arial"/>
                <a:ea typeface="DejaVu Sans"/>
              </a:rPr>
              <a:t>Diapositiva </a:t>
            </a:r>
            <a:fld id="{61AA596C-FE43-4B7D-BE62-CCD8DB30AD59}" type="slidenum">
              <a:rPr lang="es-ES" sz="680" b="0" strike="noStrike" spc="-1">
                <a:solidFill>
                  <a:srgbClr val="FFFFFF"/>
                </a:solidFill>
                <a:latin typeface="Arial"/>
                <a:ea typeface="DejaVu Sans"/>
              </a:rPr>
              <a:t>18</a:t>
            </a:fld>
            <a:endParaRPr lang="en-GB" sz="680" b="0" strike="noStrike" spc="-1">
              <a:latin typeface="Times New Roman"/>
            </a:endParaRPr>
          </a:p>
        </p:txBody>
      </p:sp>
      <p:sp>
        <p:nvSpPr>
          <p:cNvPr id="283" name="Text Box 4"/>
          <p:cNvSpPr/>
          <p:nvPr/>
        </p:nvSpPr>
        <p:spPr>
          <a:xfrm>
            <a:off x="107640" y="0"/>
            <a:ext cx="835272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800" b="1" strike="noStrike" spc="-1">
                <a:solidFill>
                  <a:srgbClr val="FFFFFF"/>
                </a:solidFill>
                <a:latin typeface="Arial "/>
                <a:ea typeface="DejaVu Sans"/>
              </a:rPr>
              <a:t>Evaluación del Expediente de Seguridad.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284" name="Rectangle 4"/>
          <p:cNvSpPr/>
          <p:nvPr/>
        </p:nvSpPr>
        <p:spPr>
          <a:xfrm>
            <a:off x="0" y="3088800"/>
            <a:ext cx="18432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Rectangle 5"/>
          <p:cNvSpPr/>
          <p:nvPr/>
        </p:nvSpPr>
        <p:spPr>
          <a:xfrm>
            <a:off x="0" y="2964960"/>
            <a:ext cx="18432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Rectangle 6"/>
          <p:cNvSpPr/>
          <p:nvPr/>
        </p:nvSpPr>
        <p:spPr>
          <a:xfrm>
            <a:off x="0" y="2969640"/>
            <a:ext cx="18432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Rectangle 8"/>
          <p:cNvSpPr/>
          <p:nvPr/>
        </p:nvSpPr>
        <p:spPr>
          <a:xfrm>
            <a:off x="0" y="2983680"/>
            <a:ext cx="18432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7 CuadroTexto"/>
          <p:cNvSpPr/>
          <p:nvPr/>
        </p:nvSpPr>
        <p:spPr>
          <a:xfrm>
            <a:off x="1547640" y="485280"/>
            <a:ext cx="7307640" cy="42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200" b="0" strike="noStrike" spc="-1">
                <a:solidFill>
                  <a:srgbClr val="FFFFFF"/>
                </a:solidFill>
                <a:latin typeface="Arial"/>
                <a:ea typeface="DejaVu Sans"/>
              </a:rPr>
              <a:t>Cálculo de Blindaje. Cálculo del Laberinto.</a:t>
            </a:r>
            <a:endParaRPr lang="en-GB" sz="2200" b="0" strike="noStrike" spc="-1">
              <a:latin typeface="Arial"/>
            </a:endParaRPr>
          </a:p>
        </p:txBody>
      </p:sp>
      <p:sp>
        <p:nvSpPr>
          <p:cNvPr id="289" name="Rectangle 24"/>
          <p:cNvSpPr/>
          <p:nvPr/>
        </p:nvSpPr>
        <p:spPr>
          <a:xfrm>
            <a:off x="4356000" y="984240"/>
            <a:ext cx="4787640" cy="34992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700" b="1" strike="noStrike" spc="-1">
                <a:solidFill>
                  <a:srgbClr val="C00000"/>
                </a:solidFill>
                <a:latin typeface="Arial"/>
                <a:ea typeface="DejaVu Sans"/>
              </a:rPr>
              <a:t>Dosis por fotones en la entrada del laberinto </a:t>
            </a:r>
            <a:endParaRPr lang="en-GB" sz="1700" b="0" strike="noStrike" spc="-1">
              <a:latin typeface="Arial"/>
            </a:endParaRPr>
          </a:p>
        </p:txBody>
      </p:sp>
      <p:sp>
        <p:nvSpPr>
          <p:cNvPr id="290" name="Rectangle 25"/>
          <p:cNvSpPr/>
          <p:nvPr/>
        </p:nvSpPr>
        <p:spPr>
          <a:xfrm>
            <a:off x="0" y="2126880"/>
            <a:ext cx="183960" cy="42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1" name="Picture 9"/>
          <p:cNvPicPr/>
          <p:nvPr/>
        </p:nvPicPr>
        <p:blipFill>
          <a:blip r:embed="rId3"/>
          <a:stretch/>
        </p:blipFill>
        <p:spPr>
          <a:xfrm>
            <a:off x="468360" y="1707480"/>
            <a:ext cx="3600000" cy="595080"/>
          </a:xfrm>
          <a:prstGeom prst="rect">
            <a:avLst/>
          </a:prstGeom>
          <a:ln w="0">
            <a:noFill/>
          </a:ln>
        </p:spPr>
      </p:pic>
      <p:sp>
        <p:nvSpPr>
          <p:cNvPr id="292" name="Text Box 36"/>
          <p:cNvSpPr/>
          <p:nvPr/>
        </p:nvSpPr>
        <p:spPr>
          <a:xfrm>
            <a:off x="179280" y="915480"/>
            <a:ext cx="4214520" cy="820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es-ES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Para cada ángulo del Gantry puede obtenerse el aporte de cada contribución según la ecuación:</a:t>
            </a:r>
            <a:endParaRPr lang="en-GB" sz="1600" b="0" strike="noStrike" spc="-1">
              <a:latin typeface="Arial"/>
            </a:endParaRPr>
          </a:p>
        </p:txBody>
      </p:sp>
      <p:sp>
        <p:nvSpPr>
          <p:cNvPr id="293" name="Text Box 37"/>
          <p:cNvSpPr/>
          <p:nvPr/>
        </p:nvSpPr>
        <p:spPr>
          <a:xfrm>
            <a:off x="250920" y="2283840"/>
            <a:ext cx="45367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es-ES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f considera la fracción trasmitida a través del paciente. Aproximadamente un 30%</a:t>
            </a:r>
            <a:endParaRPr lang="en-GB" sz="1600" b="0" strike="noStrike" spc="-1">
              <a:latin typeface="Arial"/>
            </a:endParaRPr>
          </a:p>
        </p:txBody>
      </p:sp>
      <p:sp>
        <p:nvSpPr>
          <p:cNvPr id="294" name="Text Box 38"/>
          <p:cNvSpPr/>
          <p:nvPr/>
        </p:nvSpPr>
        <p:spPr>
          <a:xfrm>
            <a:off x="179280" y="2881440"/>
            <a:ext cx="4465440" cy="33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es-ES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Para considerar el aporte de todos los ángulos:</a:t>
            </a:r>
            <a:endParaRPr lang="en-GB" sz="1600" b="0" strike="noStrike" spc="-1">
              <a:latin typeface="Arial"/>
            </a:endParaRPr>
          </a:p>
        </p:txBody>
      </p:sp>
      <p:pic>
        <p:nvPicPr>
          <p:cNvPr id="295" name="Picture 11"/>
          <p:cNvPicPr/>
          <p:nvPr/>
        </p:nvPicPr>
        <p:blipFill>
          <a:blip r:embed="rId4"/>
          <a:stretch/>
        </p:blipFill>
        <p:spPr>
          <a:xfrm>
            <a:off x="1692360" y="3219840"/>
            <a:ext cx="2364840" cy="549000"/>
          </a:xfrm>
          <a:prstGeom prst="rect">
            <a:avLst/>
          </a:prstGeom>
          <a:ln w="0">
            <a:noFill/>
          </a:ln>
        </p:spPr>
      </p:pic>
      <p:sp>
        <p:nvSpPr>
          <p:cNvPr id="296" name="Line 42"/>
          <p:cNvSpPr/>
          <p:nvPr/>
        </p:nvSpPr>
        <p:spPr>
          <a:xfrm>
            <a:off x="2196000" y="4299120"/>
            <a:ext cx="576000" cy="360"/>
          </a:xfrm>
          <a:prstGeom prst="line">
            <a:avLst/>
          </a:prstGeom>
          <a:ln w="38100">
            <a:solidFill>
              <a:srgbClr val="FF33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7" name="Picture 2"/>
          <p:cNvPicPr/>
          <p:nvPr/>
        </p:nvPicPr>
        <p:blipFill>
          <a:blip r:embed="rId5"/>
          <a:srcRect l="58959" t="37505" r="11449" b="14414"/>
          <a:stretch/>
        </p:blipFill>
        <p:spPr>
          <a:xfrm>
            <a:off x="5148000" y="1491480"/>
            <a:ext cx="3850920" cy="3517560"/>
          </a:xfrm>
          <a:prstGeom prst="rect">
            <a:avLst/>
          </a:prstGeom>
          <a:ln w="0">
            <a:noFill/>
          </a:ln>
        </p:spPr>
      </p:pic>
      <p:pic>
        <p:nvPicPr>
          <p:cNvPr id="298" name="297 Imagen"/>
          <p:cNvPicPr/>
          <p:nvPr/>
        </p:nvPicPr>
        <p:blipFill>
          <a:blip r:embed="rId6"/>
          <a:stretch/>
        </p:blipFill>
        <p:spPr>
          <a:xfrm>
            <a:off x="825480" y="3873600"/>
            <a:ext cx="1308240" cy="85104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  <p:pic>
        <p:nvPicPr>
          <p:cNvPr id="299" name="298 Imagen"/>
          <p:cNvPicPr/>
          <p:nvPr/>
        </p:nvPicPr>
        <p:blipFill>
          <a:blip r:embed="rId7"/>
          <a:stretch/>
        </p:blipFill>
        <p:spPr>
          <a:xfrm>
            <a:off x="2908440" y="4000680"/>
            <a:ext cx="1727280" cy="6858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Marcador de número de diapositiva 3"/>
          <p:cNvSpPr txBox="1"/>
          <p:nvPr/>
        </p:nvSpPr>
        <p:spPr>
          <a:xfrm>
            <a:off x="7913880" y="4765680"/>
            <a:ext cx="1085400" cy="356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680" b="0" strike="noStrike" spc="-1">
                <a:solidFill>
                  <a:srgbClr val="FFFFFF"/>
                </a:solidFill>
                <a:latin typeface="Arial"/>
                <a:ea typeface="DejaVu Sans"/>
              </a:rPr>
              <a:t>Diapositiva </a:t>
            </a:r>
            <a:fld id="{56E0C2B0-C362-4F9C-A63B-44964AADD1FF}" type="slidenum">
              <a:rPr lang="es-ES" sz="680" b="0" strike="noStrike" spc="-1">
                <a:solidFill>
                  <a:srgbClr val="FFFFFF"/>
                </a:solidFill>
                <a:latin typeface="Arial"/>
                <a:ea typeface="DejaVu Sans"/>
              </a:rPr>
              <a:t>19</a:t>
            </a:fld>
            <a:endParaRPr lang="en-GB" sz="680" b="0" strike="noStrike" spc="-1">
              <a:latin typeface="Times New Roman"/>
            </a:endParaRPr>
          </a:p>
        </p:txBody>
      </p:sp>
      <p:sp>
        <p:nvSpPr>
          <p:cNvPr id="301" name="Text Box 4"/>
          <p:cNvSpPr/>
          <p:nvPr/>
        </p:nvSpPr>
        <p:spPr>
          <a:xfrm>
            <a:off x="107640" y="0"/>
            <a:ext cx="835272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800" b="1" strike="noStrike" spc="-1">
                <a:solidFill>
                  <a:srgbClr val="FFFFFF"/>
                </a:solidFill>
                <a:latin typeface="Arial "/>
                <a:ea typeface="DejaVu Sans"/>
              </a:rPr>
              <a:t>Evaluación del Expediente de Seguridad.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302" name="Rectangle 6"/>
          <p:cNvSpPr/>
          <p:nvPr/>
        </p:nvSpPr>
        <p:spPr>
          <a:xfrm>
            <a:off x="0" y="2969640"/>
            <a:ext cx="18432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Rectangle 8"/>
          <p:cNvSpPr/>
          <p:nvPr/>
        </p:nvSpPr>
        <p:spPr>
          <a:xfrm>
            <a:off x="0" y="2983680"/>
            <a:ext cx="18432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7 CuadroTexto"/>
          <p:cNvSpPr/>
          <p:nvPr/>
        </p:nvSpPr>
        <p:spPr>
          <a:xfrm>
            <a:off x="184320" y="504000"/>
            <a:ext cx="8662680" cy="42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200" b="0" strike="noStrike" spc="-1">
                <a:solidFill>
                  <a:srgbClr val="FFFFFF"/>
                </a:solidFill>
                <a:latin typeface="Arial"/>
                <a:ea typeface="DejaVu Sans"/>
              </a:rPr>
              <a:t>Cálculo de Blindaje. Cálculo del Laberinto. LINAC de mas de 10MV</a:t>
            </a:r>
            <a:endParaRPr lang="en-GB" sz="2200" b="0" strike="noStrike" spc="-1">
              <a:latin typeface="Arial"/>
            </a:endParaRPr>
          </a:p>
        </p:txBody>
      </p:sp>
      <p:sp>
        <p:nvSpPr>
          <p:cNvPr id="305" name="Rectangle 25"/>
          <p:cNvSpPr/>
          <p:nvPr/>
        </p:nvSpPr>
        <p:spPr>
          <a:xfrm>
            <a:off x="0" y="2126880"/>
            <a:ext cx="183960" cy="42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Rectangle 3"/>
          <p:cNvSpPr/>
          <p:nvPr/>
        </p:nvSpPr>
        <p:spPr>
          <a:xfrm>
            <a:off x="0" y="1059480"/>
            <a:ext cx="9057960" cy="229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s-ES_tradnl" sz="20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En estos casos la dosis a la entrada del laberinto estará dada por el aporte de tres componentes fundamentales:</a:t>
            </a:r>
            <a:r>
              <a:rPr lang="es-ES" sz="2000" b="0" strike="noStrike" spc="-1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en-GB" sz="2000" b="0" strike="noStrike" spc="-1">
              <a:latin typeface="Arial"/>
            </a:endParaRPr>
          </a:p>
          <a:p>
            <a:pPr marL="465120" lvl="1" indent="-285480">
              <a:lnSpc>
                <a:spcPct val="100000"/>
              </a:lnSpc>
              <a:spcBef>
                <a:spcPts val="400"/>
              </a:spcBef>
              <a:buClr>
                <a:srgbClr val="5F7791"/>
              </a:buClr>
              <a:buSzPct val="110000"/>
              <a:buFont typeface="Symbol" charset="2"/>
              <a:buChar char=""/>
            </a:pPr>
            <a:r>
              <a:rPr lang="es-ES_tradnl" sz="20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H</a:t>
            </a:r>
            <a:r>
              <a:rPr lang="es-ES_tradnl" sz="2000" b="0" i="1" strike="noStrike" spc="-1" baseline="-25000">
                <a:solidFill>
                  <a:srgbClr val="FFFFFF"/>
                </a:solidFill>
                <a:latin typeface="Arial"/>
                <a:ea typeface="DejaVu Sans"/>
              </a:rPr>
              <a:t>Tot</a:t>
            </a:r>
            <a:r>
              <a:rPr lang="es-ES_tradnl" sz="20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 - dosis por dispersión y fuga de los fotones, </a:t>
            </a:r>
            <a:endParaRPr lang="en-GB" sz="2000" b="0" strike="noStrike" spc="-1">
              <a:latin typeface="Arial"/>
            </a:endParaRPr>
          </a:p>
          <a:p>
            <a:pPr marL="465120" lvl="1" indent="-285480">
              <a:lnSpc>
                <a:spcPct val="100000"/>
              </a:lnSpc>
              <a:spcBef>
                <a:spcPts val="400"/>
              </a:spcBef>
              <a:buClr>
                <a:srgbClr val="5F7791"/>
              </a:buClr>
              <a:buSzPct val="110000"/>
              <a:buFont typeface="Symbol" charset="2"/>
              <a:buChar char=""/>
            </a:pPr>
            <a:r>
              <a:rPr lang="es-ES_tradnl" sz="20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H</a:t>
            </a:r>
            <a:r>
              <a:rPr lang="es-ES_tradnl" sz="2000" b="0" i="1" strike="noStrike" spc="-1" baseline="-25000">
                <a:solidFill>
                  <a:srgbClr val="FFFFFF"/>
                </a:solidFill>
                <a:latin typeface="Arial"/>
                <a:ea typeface="DejaVu Sans"/>
              </a:rPr>
              <a:t>cg</a:t>
            </a:r>
            <a:r>
              <a:rPr lang="es-ES_tradnl" sz="20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 - dosis por captura gamma, y </a:t>
            </a:r>
            <a:endParaRPr lang="en-GB" sz="2000" b="0" strike="noStrike" spc="-1">
              <a:latin typeface="Arial"/>
            </a:endParaRPr>
          </a:p>
          <a:p>
            <a:pPr marL="465120" lvl="1" indent="-285480">
              <a:lnSpc>
                <a:spcPct val="100000"/>
              </a:lnSpc>
              <a:spcBef>
                <a:spcPts val="400"/>
              </a:spcBef>
              <a:buClr>
                <a:srgbClr val="5F7791"/>
              </a:buClr>
              <a:buSzPct val="110000"/>
              <a:buFont typeface="Symbol" charset="2"/>
              <a:buChar char=""/>
            </a:pPr>
            <a:r>
              <a:rPr lang="es-ES_tradnl" sz="20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H</a:t>
            </a:r>
            <a:r>
              <a:rPr lang="es-ES_tradnl" sz="2000" b="0" i="1" strike="noStrike" spc="-1" baseline="-25000">
                <a:solidFill>
                  <a:srgbClr val="FFFFFF"/>
                </a:solidFill>
                <a:latin typeface="Arial"/>
                <a:ea typeface="DejaVu Sans"/>
              </a:rPr>
              <a:t>n</a:t>
            </a:r>
            <a:r>
              <a:rPr lang="es-ES_tradnl" sz="20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 - dosis por los neutrones.</a:t>
            </a:r>
            <a:r>
              <a:rPr lang="es-ES" sz="2000" b="0" strike="noStrike" spc="-1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en-GB" sz="2000" b="0" strike="noStrike" spc="-1">
              <a:latin typeface="Arial"/>
            </a:endParaRPr>
          </a:p>
        </p:txBody>
      </p:sp>
      <p:pic>
        <p:nvPicPr>
          <p:cNvPr id="307" name="Picture 12"/>
          <p:cNvPicPr/>
          <p:nvPr/>
        </p:nvPicPr>
        <p:blipFill>
          <a:blip r:embed="rId3"/>
          <a:stretch/>
        </p:blipFill>
        <p:spPr>
          <a:xfrm>
            <a:off x="5219640" y="2282040"/>
            <a:ext cx="3646080" cy="2398320"/>
          </a:xfrm>
          <a:prstGeom prst="rect">
            <a:avLst/>
          </a:prstGeom>
          <a:ln w="0">
            <a:noFill/>
          </a:ln>
        </p:spPr>
      </p:pic>
      <p:pic>
        <p:nvPicPr>
          <p:cNvPr id="308" name="Picture 13"/>
          <p:cNvPicPr/>
          <p:nvPr/>
        </p:nvPicPr>
        <p:blipFill>
          <a:blip r:embed="rId4"/>
          <a:stretch/>
        </p:blipFill>
        <p:spPr>
          <a:xfrm>
            <a:off x="611640" y="3214800"/>
            <a:ext cx="4028760" cy="1014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 1"/>
          <p:cNvSpPr/>
          <p:nvPr/>
        </p:nvSpPr>
        <p:spPr>
          <a:xfrm>
            <a:off x="251640" y="51480"/>
            <a:ext cx="6116760" cy="64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">
                <a:solidFill>
                  <a:srgbClr val="FFFFFF"/>
                </a:solidFill>
                <a:latin typeface="Arial "/>
                <a:ea typeface="DejaVu Sans"/>
              </a:rPr>
              <a:t>Objetivo</a:t>
            </a:r>
            <a:endParaRPr lang="en-GB" sz="3600" b="0" strike="noStrike" spc="-1">
              <a:latin typeface="Arial"/>
            </a:endParaRPr>
          </a:p>
        </p:txBody>
      </p:sp>
      <p:sp>
        <p:nvSpPr>
          <p:cNvPr id="152" name="Content Placeholder 2"/>
          <p:cNvSpPr/>
          <p:nvPr/>
        </p:nvSpPr>
        <p:spPr>
          <a:xfrm>
            <a:off x="180000" y="699480"/>
            <a:ext cx="8780760" cy="363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39120">
              <a:lnSpc>
                <a:spcPct val="100000"/>
              </a:lnSpc>
              <a:buClr>
                <a:srgbClr val="003399"/>
              </a:buClr>
              <a:buFont typeface="Arial"/>
              <a:buChar char="•"/>
            </a:pPr>
            <a:r>
              <a:rPr lang="es-ES" sz="2600" b="1" strike="noStrike" spc="-1">
                <a:solidFill>
                  <a:srgbClr val="FFFFFF"/>
                </a:solidFill>
                <a:latin typeface="Arial "/>
                <a:ea typeface="DejaVu Sans"/>
              </a:rPr>
              <a:t>Que los participantes conozcan los principales elementos que deben ser considerados en la realización del cálculo de blindaje de los Bunker donde se instalan los equipos de Radioterapia.</a:t>
            </a:r>
            <a:endParaRPr lang="en-GB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600" b="0" strike="noStrike" spc="-1">
              <a:latin typeface="Arial"/>
            </a:endParaRPr>
          </a:p>
        </p:txBody>
      </p:sp>
      <p:sp>
        <p:nvSpPr>
          <p:cNvPr id="153" name="Slide Number Placeholder 3"/>
          <p:cNvSpPr/>
          <p:nvPr/>
        </p:nvSpPr>
        <p:spPr>
          <a:xfrm>
            <a:off x="8472600" y="4862160"/>
            <a:ext cx="505800" cy="21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A79FAF4F-E78A-4D06-9A58-6112917E00D6}" type="slidenum">
              <a:rPr lang="en-US" sz="1000" b="0" strike="noStrike" spc="-1">
                <a:solidFill>
                  <a:srgbClr val="3366CC"/>
                </a:solidFill>
                <a:latin typeface="Arial"/>
                <a:ea typeface="DejaVu Sans"/>
              </a:rPr>
              <a:t>2</a:t>
            </a:fld>
            <a:endParaRPr lang="en-GB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Marcador de número de diapositiva 3"/>
          <p:cNvSpPr txBox="1"/>
          <p:nvPr/>
        </p:nvSpPr>
        <p:spPr>
          <a:xfrm>
            <a:off x="7913880" y="4765680"/>
            <a:ext cx="1085400" cy="356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680" b="0" strike="noStrike" spc="-1">
                <a:solidFill>
                  <a:srgbClr val="FFFFFF"/>
                </a:solidFill>
                <a:latin typeface="Arial"/>
                <a:ea typeface="DejaVu Sans"/>
              </a:rPr>
              <a:t>Diapositiva </a:t>
            </a:r>
            <a:fld id="{D6BE930A-E8F4-411D-9237-FA4E39244D52}" type="slidenum">
              <a:rPr lang="es-ES" sz="680" b="0" strike="noStrike" spc="-1">
                <a:solidFill>
                  <a:srgbClr val="FFFFFF"/>
                </a:solidFill>
                <a:latin typeface="Arial"/>
                <a:ea typeface="DejaVu Sans"/>
              </a:rPr>
              <a:t>20</a:t>
            </a:fld>
            <a:endParaRPr lang="en-GB" sz="680" b="0" strike="noStrike" spc="-1">
              <a:latin typeface="Times New Roman"/>
            </a:endParaRPr>
          </a:p>
        </p:txBody>
      </p:sp>
      <p:sp>
        <p:nvSpPr>
          <p:cNvPr id="310" name="Text Box 4"/>
          <p:cNvSpPr/>
          <p:nvPr/>
        </p:nvSpPr>
        <p:spPr>
          <a:xfrm>
            <a:off x="107640" y="0"/>
            <a:ext cx="835272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800" b="1" strike="noStrike" spc="-1">
                <a:solidFill>
                  <a:srgbClr val="FFFFFF"/>
                </a:solidFill>
                <a:latin typeface="Arial "/>
                <a:ea typeface="DejaVu Sans"/>
              </a:rPr>
              <a:t>Evaluación del Expediente de Seguridad.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311" name="Rectangle 4"/>
          <p:cNvSpPr/>
          <p:nvPr/>
        </p:nvSpPr>
        <p:spPr>
          <a:xfrm>
            <a:off x="0" y="3088800"/>
            <a:ext cx="18432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Rectangle 5"/>
          <p:cNvSpPr/>
          <p:nvPr/>
        </p:nvSpPr>
        <p:spPr>
          <a:xfrm>
            <a:off x="0" y="2964960"/>
            <a:ext cx="18432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Rectangle 6"/>
          <p:cNvSpPr/>
          <p:nvPr/>
        </p:nvSpPr>
        <p:spPr>
          <a:xfrm>
            <a:off x="0" y="2969640"/>
            <a:ext cx="18432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Rectangle 8"/>
          <p:cNvSpPr/>
          <p:nvPr/>
        </p:nvSpPr>
        <p:spPr>
          <a:xfrm>
            <a:off x="0" y="2983680"/>
            <a:ext cx="18432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7 CuadroTexto"/>
          <p:cNvSpPr/>
          <p:nvPr/>
        </p:nvSpPr>
        <p:spPr>
          <a:xfrm>
            <a:off x="1259640" y="485280"/>
            <a:ext cx="7451640" cy="42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200" b="0" strike="noStrike" spc="-1">
                <a:solidFill>
                  <a:srgbClr val="FFFFFF"/>
                </a:solidFill>
                <a:latin typeface="Arial"/>
                <a:ea typeface="DejaVu Sans"/>
              </a:rPr>
              <a:t>Cálculo de Blindaje. Braquiterapia</a:t>
            </a:r>
            <a:endParaRPr lang="en-GB" sz="2200" b="0" strike="noStrike" spc="-1">
              <a:latin typeface="Arial"/>
            </a:endParaRPr>
          </a:p>
        </p:txBody>
      </p:sp>
      <p:sp>
        <p:nvSpPr>
          <p:cNvPr id="316" name="Rectangle 44"/>
          <p:cNvSpPr/>
          <p:nvPr/>
        </p:nvSpPr>
        <p:spPr>
          <a:xfrm>
            <a:off x="179280" y="987480"/>
            <a:ext cx="4968360" cy="254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77840" indent="-177480">
              <a:lnSpc>
                <a:spcPct val="100000"/>
              </a:lnSpc>
              <a:spcBef>
                <a:spcPts val="400"/>
              </a:spcBef>
              <a:buClr>
                <a:srgbClr val="0000CC"/>
              </a:buClr>
              <a:buSzPct val="110000"/>
              <a:buFont typeface="Symbol" charset="2"/>
              <a:buChar char=""/>
            </a:pPr>
            <a:r>
              <a:rPr lang="es-ES_tradnl" sz="20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Tipos de equipos y fuente.  </a:t>
            </a:r>
            <a:endParaRPr lang="en-GB" sz="2000" b="0" strike="noStrike" spc="-1">
              <a:latin typeface="Arial"/>
            </a:endParaRPr>
          </a:p>
          <a:p>
            <a:pPr marL="177840" indent="-177480">
              <a:lnSpc>
                <a:spcPct val="100000"/>
              </a:lnSpc>
              <a:spcBef>
                <a:spcPts val="400"/>
              </a:spcBef>
              <a:buClr>
                <a:srgbClr val="0000CC"/>
              </a:buClr>
              <a:buSzPct val="110000"/>
              <a:buFont typeface="Symbol" charset="2"/>
              <a:buChar char=""/>
            </a:pPr>
            <a:r>
              <a:rPr lang="es-ES_tradnl" sz="20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Carga de trabajo.  </a:t>
            </a:r>
            <a:endParaRPr lang="en-GB" sz="2000" b="0" strike="noStrike" spc="-1">
              <a:latin typeface="Arial"/>
            </a:endParaRPr>
          </a:p>
          <a:p>
            <a:pPr marL="177840" indent="-177480">
              <a:lnSpc>
                <a:spcPct val="100000"/>
              </a:lnSpc>
              <a:spcBef>
                <a:spcPts val="400"/>
              </a:spcBef>
              <a:buClr>
                <a:srgbClr val="0000CC"/>
              </a:buClr>
              <a:buSzPct val="110000"/>
              <a:buFont typeface="Symbol" charset="2"/>
              <a:buChar char=""/>
            </a:pPr>
            <a:r>
              <a:rPr lang="es-ES_tradnl" sz="20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Dosis </a:t>
            </a:r>
            <a:r>
              <a:rPr lang="es-ES" sz="20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al blanco.</a:t>
            </a:r>
            <a:r>
              <a:rPr lang="es-ES_tradnl" sz="20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  </a:t>
            </a:r>
            <a:endParaRPr lang="en-GB" sz="2000" b="0" strike="noStrike" spc="-1">
              <a:latin typeface="Arial"/>
            </a:endParaRPr>
          </a:p>
          <a:p>
            <a:pPr marL="177840" indent="-177480">
              <a:lnSpc>
                <a:spcPct val="100000"/>
              </a:lnSpc>
              <a:spcBef>
                <a:spcPts val="400"/>
              </a:spcBef>
              <a:buClr>
                <a:srgbClr val="0000CC"/>
              </a:buClr>
              <a:buSzPct val="110000"/>
              <a:buFont typeface="Symbol" charset="2"/>
              <a:buChar char=""/>
            </a:pPr>
            <a:r>
              <a:rPr lang="es-ES_tradnl" sz="20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Distancias a las áreas de interés (esquemas). </a:t>
            </a:r>
            <a:endParaRPr lang="en-GB" sz="2000" b="0" strike="noStrike" spc="-1">
              <a:latin typeface="Arial"/>
            </a:endParaRPr>
          </a:p>
          <a:p>
            <a:pPr marL="177840" indent="-177480">
              <a:lnSpc>
                <a:spcPct val="100000"/>
              </a:lnSpc>
              <a:spcBef>
                <a:spcPts val="400"/>
              </a:spcBef>
              <a:buClr>
                <a:srgbClr val="0000CC"/>
              </a:buClr>
              <a:buSzPct val="110000"/>
              <a:buFont typeface="Symbol" charset="2"/>
              <a:buChar char=""/>
            </a:pPr>
            <a:r>
              <a:rPr lang="es-ES_tradnl" sz="20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Ocupación de las áreas a ser blindadas.  </a:t>
            </a:r>
            <a:endParaRPr lang="en-GB" sz="2000" b="0" strike="noStrike" spc="-1">
              <a:latin typeface="Arial"/>
            </a:endParaRPr>
          </a:p>
          <a:p>
            <a:pPr marL="177840" indent="-177480">
              <a:lnSpc>
                <a:spcPct val="100000"/>
              </a:lnSpc>
              <a:spcBef>
                <a:spcPts val="400"/>
              </a:spcBef>
              <a:buClr>
                <a:srgbClr val="0000CC"/>
              </a:buClr>
              <a:buSzPct val="110000"/>
              <a:buFont typeface="Symbol" charset="2"/>
              <a:buChar char=""/>
            </a:pPr>
            <a:r>
              <a:rPr lang="es-ES_tradnl" sz="20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Restricciones de dosis aplicables. </a:t>
            </a:r>
            <a:endParaRPr lang="en-GB" sz="2000" b="0" strike="noStrike" spc="-1">
              <a:latin typeface="Arial"/>
            </a:endParaRPr>
          </a:p>
        </p:txBody>
      </p:sp>
      <p:pic>
        <p:nvPicPr>
          <p:cNvPr id="317" name="Picture 45"/>
          <p:cNvPicPr/>
          <p:nvPr/>
        </p:nvPicPr>
        <p:blipFill>
          <a:blip r:embed="rId3"/>
          <a:stretch/>
        </p:blipFill>
        <p:spPr>
          <a:xfrm>
            <a:off x="5364000" y="964800"/>
            <a:ext cx="3706920" cy="3046680"/>
          </a:xfrm>
          <a:prstGeom prst="rect">
            <a:avLst/>
          </a:prstGeom>
          <a:ln w="0">
            <a:noFill/>
          </a:ln>
        </p:spPr>
      </p:pic>
      <p:sp>
        <p:nvSpPr>
          <p:cNvPr id="318" name="Text Box 46"/>
          <p:cNvSpPr/>
          <p:nvPr/>
        </p:nvSpPr>
        <p:spPr>
          <a:xfrm>
            <a:off x="395280" y="4083840"/>
            <a:ext cx="8748360" cy="101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lvl="1" indent="-277560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20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Todas las barreras son primarias,</a:t>
            </a:r>
            <a:endParaRPr lang="en-GB" sz="2000" b="0" strike="noStrike" spc="-1">
              <a:latin typeface="Arial"/>
            </a:endParaRPr>
          </a:p>
          <a:p>
            <a:pPr marL="457200" lvl="1" indent="-277560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20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Factor de usos, U = 1,</a:t>
            </a:r>
            <a:endParaRPr lang="en-GB" sz="2000" b="0" strike="noStrike" spc="-1">
              <a:latin typeface="Arial"/>
            </a:endParaRPr>
          </a:p>
          <a:p>
            <a:pPr marL="457200" lvl="1" indent="-277560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s-ES" sz="20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Se asume, conservadoramente, que no hay atenuación en el paciente.</a:t>
            </a:r>
            <a:endParaRPr lang="en-GB" sz="2000" b="0" strike="noStrike" spc="-1">
              <a:latin typeface="Arial"/>
            </a:endParaRPr>
          </a:p>
        </p:txBody>
      </p:sp>
      <p:sp>
        <p:nvSpPr>
          <p:cNvPr id="319" name="Text Box 47"/>
          <p:cNvSpPr/>
          <p:nvPr/>
        </p:nvSpPr>
        <p:spPr>
          <a:xfrm>
            <a:off x="755640" y="3651840"/>
            <a:ext cx="410328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s-ES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Particularidades del cálculo</a:t>
            </a:r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ture 2"/>
          <p:cNvPicPr/>
          <p:nvPr/>
        </p:nvPicPr>
        <p:blipFill>
          <a:blip r:embed="rId3"/>
          <a:srcRect t="1828" r="1086" b="170"/>
          <a:stretch/>
        </p:blipFill>
        <p:spPr>
          <a:xfrm>
            <a:off x="5400000" y="1980000"/>
            <a:ext cx="3201840" cy="1684440"/>
          </a:xfrm>
          <a:prstGeom prst="rect">
            <a:avLst/>
          </a:prstGeom>
          <a:ln w="0">
            <a:noFill/>
          </a:ln>
        </p:spPr>
      </p:pic>
      <p:sp>
        <p:nvSpPr>
          <p:cNvPr id="321" name="150 Rectángulo"/>
          <p:cNvSpPr/>
          <p:nvPr/>
        </p:nvSpPr>
        <p:spPr>
          <a:xfrm>
            <a:off x="0" y="615600"/>
            <a:ext cx="5217480" cy="426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400" b="0" i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Conclusiones:</a:t>
            </a:r>
            <a:endParaRPr lang="en-GB" sz="2400" b="0" strike="noStrike" spc="-1">
              <a:latin typeface="Arial"/>
            </a:endParaRPr>
          </a:p>
          <a:p>
            <a:pPr marL="458640" indent="-456120">
              <a:lnSpc>
                <a:spcPct val="100000"/>
              </a:lnSpc>
              <a:buClr>
                <a:srgbClr val="FFFFFF"/>
              </a:buClr>
              <a:buFont typeface="Consolas"/>
              <a:buAutoNum type="arabicPeriod"/>
            </a:pPr>
            <a:r>
              <a:rPr lang="es-ES" sz="2000" b="0" i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Los cálculos de blindaje de los bunker de radioterapia son un elemento fundamental para garantizar la protección radiológica de trabajadores y público.</a:t>
            </a:r>
            <a:endParaRPr lang="en-GB" sz="2000" b="0" strike="noStrike" spc="-1">
              <a:latin typeface="Arial"/>
            </a:endParaRPr>
          </a:p>
          <a:p>
            <a:pPr marL="2160">
              <a:lnSpc>
                <a:spcPct val="100000"/>
              </a:lnSpc>
            </a:pPr>
            <a:r>
              <a:rPr lang="es-ES" sz="2000" b="0" i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lang="en-GB" sz="2000" b="0" strike="noStrike" spc="-1">
              <a:latin typeface="Arial"/>
            </a:endParaRPr>
          </a:p>
          <a:p>
            <a:pPr marL="459360" indent="-456840">
              <a:lnSpc>
                <a:spcPct val="100000"/>
              </a:lnSpc>
              <a:buClr>
                <a:srgbClr val="FFFFFF"/>
              </a:buClr>
              <a:buFont typeface="Arial"/>
              <a:buAutoNum type="arabicPeriod" startAt="2"/>
            </a:pPr>
            <a:r>
              <a:rPr lang="es-ES" sz="2000" b="0" i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Un buen cálculo de blindaje debe considerar todos los usos potenciales (técnicas de RT) que podrá tener el equipo.</a:t>
            </a:r>
            <a:endParaRPr lang="en-GB" sz="2000" b="0" strike="noStrike" spc="-1">
              <a:latin typeface="Arial"/>
            </a:endParaRPr>
          </a:p>
          <a:p>
            <a:pPr marL="2160">
              <a:lnSpc>
                <a:spcPct val="100000"/>
              </a:lnSpc>
            </a:pPr>
            <a:r>
              <a:rPr lang="es-ES" sz="2000" b="0" i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lang="en-GB" sz="2000" b="0" strike="noStrike" spc="-1">
              <a:latin typeface="Arial"/>
            </a:endParaRPr>
          </a:p>
          <a:p>
            <a:pPr marL="459360" indent="-456840">
              <a:lnSpc>
                <a:spcPct val="100000"/>
              </a:lnSpc>
              <a:buClr>
                <a:srgbClr val="FFFFFF"/>
              </a:buClr>
              <a:buFont typeface="Arial"/>
              <a:buAutoNum type="arabicPeriod" startAt="3"/>
            </a:pPr>
            <a:r>
              <a:rPr lang="es-ES" sz="2000" b="0" i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Los resultados de los cálculos de blindaje deberán ser corroborados mediante el monitoreo radiológico una vez construido. </a:t>
            </a:r>
            <a:endParaRPr lang="en-GB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1_0"/>
          <p:cNvSpPr/>
          <p:nvPr/>
        </p:nvSpPr>
        <p:spPr>
          <a:xfrm>
            <a:off x="251640" y="51480"/>
            <a:ext cx="6116760" cy="64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">
                <a:solidFill>
                  <a:srgbClr val="FFFFFF"/>
                </a:solidFill>
                <a:latin typeface="Arial "/>
                <a:ea typeface="DejaVu Sans"/>
              </a:rPr>
              <a:t>Contenido</a:t>
            </a:r>
            <a:endParaRPr lang="en-GB" sz="3600" b="0" strike="noStrike" spc="-1">
              <a:latin typeface="Arial"/>
            </a:endParaRPr>
          </a:p>
        </p:txBody>
      </p:sp>
      <p:sp>
        <p:nvSpPr>
          <p:cNvPr id="155" name="Content Placeholder 2_0"/>
          <p:cNvSpPr/>
          <p:nvPr/>
        </p:nvSpPr>
        <p:spPr>
          <a:xfrm>
            <a:off x="251640" y="678960"/>
            <a:ext cx="8709120" cy="363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39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s-ES" sz="2600" b="1" strike="noStrike" spc="-1">
                <a:solidFill>
                  <a:srgbClr val="FFFFFF"/>
                </a:solidFill>
                <a:latin typeface="Arial "/>
                <a:ea typeface="DejaVu Sans"/>
              </a:rPr>
              <a:t>Datos de partida para el cálculo de blindaje de los bunker de Radioterapia.</a:t>
            </a:r>
            <a:endParaRPr lang="en-GB" sz="2600" b="0" strike="noStrike" spc="-1">
              <a:latin typeface="Arial"/>
            </a:endParaRPr>
          </a:p>
          <a:p>
            <a:pPr marL="343080" indent="-339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s-ES" sz="2600" b="1" strike="noStrike" spc="-1">
                <a:solidFill>
                  <a:srgbClr val="FFFFFF"/>
                </a:solidFill>
                <a:latin typeface="Arial "/>
                <a:ea typeface="DejaVu Sans"/>
              </a:rPr>
              <a:t>Metodología general para el cálculo.</a:t>
            </a:r>
            <a:endParaRPr lang="en-GB" sz="2600" b="0" strike="noStrike" spc="-1">
              <a:latin typeface="Arial"/>
            </a:endParaRPr>
          </a:p>
          <a:p>
            <a:pPr marL="343080" indent="-339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s-ES" sz="2600" b="1" strike="noStrike" spc="-1">
                <a:solidFill>
                  <a:srgbClr val="FFFFFF"/>
                </a:solidFill>
                <a:latin typeface="Arial "/>
                <a:ea typeface="DejaVu Sans"/>
              </a:rPr>
              <a:t>Criterios para la selección de los principales parámetros del cálculo de blindaje.</a:t>
            </a:r>
            <a:endParaRPr lang="en-GB" sz="2600" b="0" strike="noStrike" spc="-1">
              <a:latin typeface="Arial"/>
            </a:endParaRPr>
          </a:p>
          <a:p>
            <a:pPr marL="343080" indent="-339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s-ES" sz="2600" b="1" strike="noStrike" spc="-1">
                <a:solidFill>
                  <a:srgbClr val="FFFFFF"/>
                </a:solidFill>
                <a:latin typeface="Arial "/>
                <a:ea typeface="DejaVu Sans"/>
              </a:rPr>
              <a:t>Particularidades del cálculo en bunker de equipos de Braquiterapia.</a:t>
            </a:r>
            <a:endParaRPr lang="en-GB" sz="2600" b="0" strike="noStrike" spc="-1">
              <a:latin typeface="Arial"/>
            </a:endParaRPr>
          </a:p>
        </p:txBody>
      </p:sp>
      <p:sp>
        <p:nvSpPr>
          <p:cNvPr id="156" name="Slide Number Placeholder 3_0"/>
          <p:cNvSpPr/>
          <p:nvPr/>
        </p:nvSpPr>
        <p:spPr>
          <a:xfrm>
            <a:off x="8472600" y="4862160"/>
            <a:ext cx="505800" cy="21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DFD2F969-EB52-4353-A856-20C88C288378}" type="slidenum">
              <a:rPr lang="en-US" sz="1000" b="0" strike="noStrike" spc="-1">
                <a:solidFill>
                  <a:srgbClr val="3366CC"/>
                </a:solidFill>
                <a:latin typeface="Arial"/>
                <a:ea typeface="DejaVu Sans"/>
              </a:rPr>
              <a:t>3</a:t>
            </a:fld>
            <a:endParaRPr lang="en-GB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 Box 7"/>
          <p:cNvSpPr/>
          <p:nvPr/>
        </p:nvSpPr>
        <p:spPr>
          <a:xfrm>
            <a:off x="107640" y="86760"/>
            <a:ext cx="87127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  <a:spcBef>
                <a:spcPts val="601"/>
              </a:spcBef>
            </a:pPr>
            <a:r>
              <a:rPr lang="es-ES" sz="2000" b="1" strike="noStrike" spc="-1">
                <a:solidFill>
                  <a:srgbClr val="FFFFFF"/>
                </a:solidFill>
                <a:latin typeface="Arial "/>
                <a:ea typeface="DejaVu Sans"/>
              </a:rPr>
              <a:t>Instalaciones para la realización de la práctica</a:t>
            </a:r>
            <a:endParaRPr lang="en-GB" sz="2000" b="0" strike="noStrike" spc="-1">
              <a:latin typeface="Arial"/>
            </a:endParaRPr>
          </a:p>
        </p:txBody>
      </p:sp>
      <p:sp>
        <p:nvSpPr>
          <p:cNvPr id="158" name="Rectangle 4"/>
          <p:cNvSpPr/>
          <p:nvPr/>
        </p:nvSpPr>
        <p:spPr>
          <a:xfrm>
            <a:off x="142920" y="1285920"/>
            <a:ext cx="4316040" cy="238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marL="177840" indent="-177480">
              <a:lnSpc>
                <a:spcPct val="100000"/>
              </a:lnSpc>
              <a:spcBef>
                <a:spcPts val="400"/>
              </a:spcBef>
              <a:buClr>
                <a:srgbClr val="0000CC"/>
              </a:buClr>
              <a:buFont typeface="Arial"/>
              <a:buChar char="•"/>
            </a:pPr>
            <a:r>
              <a:rPr lang="es-ES_tradnl" sz="2000" b="0" strike="noStrike" spc="-1">
                <a:solidFill>
                  <a:srgbClr val="FFFFFF"/>
                </a:solidFill>
                <a:latin typeface="Arial "/>
                <a:ea typeface="DejaVu Sans"/>
              </a:rPr>
              <a:t>Los locales (Bunker) donde se instalan los equipos de Radioterapia deberán ser diseñados y construidos cumpliendo requisitos de Blindajes apropiados (cálculo de blindaje). </a:t>
            </a:r>
            <a:endParaRPr lang="en-GB" sz="2000" b="0" strike="noStrike" spc="-1">
              <a:latin typeface="Arial"/>
            </a:endParaRPr>
          </a:p>
        </p:txBody>
      </p:sp>
      <p:pic>
        <p:nvPicPr>
          <p:cNvPr id="159" name="Picture 5" descr="radio113"/>
          <p:cNvPicPr/>
          <p:nvPr/>
        </p:nvPicPr>
        <p:blipFill>
          <a:blip r:embed="rId3"/>
          <a:stretch/>
        </p:blipFill>
        <p:spPr>
          <a:xfrm>
            <a:off x="4859280" y="1366920"/>
            <a:ext cx="3760560" cy="3058920"/>
          </a:xfrm>
          <a:prstGeom prst="rect">
            <a:avLst/>
          </a:prstGeom>
          <a:ln w="57150">
            <a:solidFill>
              <a:srgbClr val="FF3300"/>
            </a:solidFill>
            <a:miter/>
          </a:ln>
        </p:spPr>
      </p:pic>
      <p:sp>
        <p:nvSpPr>
          <p:cNvPr id="160" name="Text Box 6"/>
          <p:cNvSpPr/>
          <p:nvPr/>
        </p:nvSpPr>
        <p:spPr>
          <a:xfrm>
            <a:off x="4932360" y="4678200"/>
            <a:ext cx="2160360" cy="395280"/>
          </a:xfrm>
          <a:prstGeom prst="rect">
            <a:avLst/>
          </a:prstGeom>
          <a:solidFill>
            <a:srgbClr val="FFFF00"/>
          </a:solidFill>
          <a:ln w="12700">
            <a:solidFill>
              <a:srgbClr val="FF33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_tradnl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Barrera Primaria</a:t>
            </a:r>
            <a:endParaRPr lang="en-GB" sz="2000" b="0" strike="noStrike" spc="-1">
              <a:latin typeface="Arial"/>
            </a:endParaRPr>
          </a:p>
        </p:txBody>
      </p:sp>
      <p:sp>
        <p:nvSpPr>
          <p:cNvPr id="161" name="Text Box 7"/>
          <p:cNvSpPr/>
          <p:nvPr/>
        </p:nvSpPr>
        <p:spPr>
          <a:xfrm>
            <a:off x="7522560" y="477000"/>
            <a:ext cx="1313280" cy="700200"/>
          </a:xfrm>
          <a:prstGeom prst="rect">
            <a:avLst/>
          </a:prstGeom>
          <a:solidFill>
            <a:srgbClr val="FFFF00"/>
          </a:solidFill>
          <a:ln w="12700">
            <a:solidFill>
              <a:srgbClr val="FF33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_tradnl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Barrera </a:t>
            </a:r>
            <a:endParaRPr lang="en-GB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_tradnl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Secundaria</a:t>
            </a:r>
            <a:endParaRPr lang="en-GB" sz="2000" b="0" strike="noStrike" spc="-1">
              <a:latin typeface="Arial"/>
            </a:endParaRPr>
          </a:p>
        </p:txBody>
      </p:sp>
      <p:sp>
        <p:nvSpPr>
          <p:cNvPr id="162" name="Line 8"/>
          <p:cNvSpPr/>
          <p:nvPr/>
        </p:nvSpPr>
        <p:spPr>
          <a:xfrm flipH="1">
            <a:off x="8243640" y="1000080"/>
            <a:ext cx="45720" cy="1662120"/>
          </a:xfrm>
          <a:prstGeom prst="line">
            <a:avLst/>
          </a:prstGeom>
          <a:ln w="38100">
            <a:solidFill>
              <a:srgbClr val="FF33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Line 9"/>
          <p:cNvSpPr/>
          <p:nvPr/>
        </p:nvSpPr>
        <p:spPr>
          <a:xfrm flipH="1" flipV="1">
            <a:off x="7524720" y="1006200"/>
            <a:ext cx="511200" cy="530280"/>
          </a:xfrm>
          <a:prstGeom prst="line">
            <a:avLst/>
          </a:prstGeom>
          <a:ln w="38100">
            <a:solidFill>
              <a:srgbClr val="FF33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Line 10"/>
          <p:cNvSpPr/>
          <p:nvPr/>
        </p:nvSpPr>
        <p:spPr>
          <a:xfrm flipH="1">
            <a:off x="5748120" y="4122720"/>
            <a:ext cx="881280" cy="529920"/>
          </a:xfrm>
          <a:prstGeom prst="line">
            <a:avLst/>
          </a:prstGeom>
          <a:ln w="38100">
            <a:solidFill>
              <a:srgbClr val="FF33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Text Box 11"/>
          <p:cNvSpPr/>
          <p:nvPr/>
        </p:nvSpPr>
        <p:spPr>
          <a:xfrm>
            <a:off x="5006520" y="549360"/>
            <a:ext cx="1235520" cy="395280"/>
          </a:xfrm>
          <a:prstGeom prst="rect">
            <a:avLst/>
          </a:prstGeom>
          <a:solidFill>
            <a:srgbClr val="FFFF00"/>
          </a:solidFill>
          <a:ln w="12700">
            <a:solidFill>
              <a:srgbClr val="FF33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_tradnl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Laberinto </a:t>
            </a:r>
            <a:endParaRPr lang="en-GB" sz="2000" b="0" strike="noStrike" spc="-1">
              <a:latin typeface="Arial"/>
            </a:endParaRPr>
          </a:p>
        </p:txBody>
      </p:sp>
      <p:sp>
        <p:nvSpPr>
          <p:cNvPr id="166" name="Line 12"/>
          <p:cNvSpPr/>
          <p:nvPr/>
        </p:nvSpPr>
        <p:spPr>
          <a:xfrm flipH="1">
            <a:off x="5364000" y="861840"/>
            <a:ext cx="289080" cy="1800360"/>
          </a:xfrm>
          <a:prstGeom prst="line">
            <a:avLst/>
          </a:prstGeom>
          <a:ln w="38100">
            <a:solidFill>
              <a:srgbClr val="FF33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Marcador de número de diapositiva 3"/>
          <p:cNvSpPr txBox="1"/>
          <p:nvPr/>
        </p:nvSpPr>
        <p:spPr>
          <a:xfrm>
            <a:off x="7913880" y="4765680"/>
            <a:ext cx="1085400" cy="356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680" b="0" strike="noStrike" spc="-1">
                <a:solidFill>
                  <a:srgbClr val="FFFFFF"/>
                </a:solidFill>
                <a:latin typeface="Arial"/>
                <a:ea typeface="DejaVu Sans"/>
              </a:rPr>
              <a:t>Diapositiva </a:t>
            </a:r>
            <a:fld id="{05579F93-4C4F-4E93-829C-18070C448D16}" type="slidenum">
              <a:rPr lang="es-ES" sz="680" b="0" strike="noStrike" spc="-1">
                <a:solidFill>
                  <a:srgbClr val="FFFFFF"/>
                </a:solidFill>
                <a:latin typeface="Arial"/>
                <a:ea typeface="DejaVu Sans"/>
              </a:rPr>
              <a:t>5</a:t>
            </a:fld>
            <a:endParaRPr lang="en-GB" sz="680" b="0" strike="noStrike" spc="-1">
              <a:latin typeface="Times New Roman"/>
            </a:endParaRPr>
          </a:p>
        </p:txBody>
      </p:sp>
      <p:sp>
        <p:nvSpPr>
          <p:cNvPr id="168" name="Text Box 4"/>
          <p:cNvSpPr/>
          <p:nvPr/>
        </p:nvSpPr>
        <p:spPr>
          <a:xfrm>
            <a:off x="107640" y="0"/>
            <a:ext cx="835272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800" b="1" strike="noStrike" spc="-1">
                <a:solidFill>
                  <a:srgbClr val="FFFFFF"/>
                </a:solidFill>
                <a:latin typeface="Arial "/>
                <a:ea typeface="DejaVu Sans"/>
              </a:rPr>
              <a:t>Evaluación del Expediente de Seguridad.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169" name="7 CuadroTexto"/>
          <p:cNvSpPr/>
          <p:nvPr/>
        </p:nvSpPr>
        <p:spPr>
          <a:xfrm>
            <a:off x="1835640" y="485280"/>
            <a:ext cx="716364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400" b="0" strike="noStrike" spc="-1">
                <a:solidFill>
                  <a:srgbClr val="FFFFFF"/>
                </a:solidFill>
                <a:latin typeface="Arial"/>
                <a:ea typeface="DejaVu Sans"/>
              </a:rPr>
              <a:t>Cálculo de Blindaje. Información requerida.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170" name="Rectangle 3"/>
          <p:cNvSpPr/>
          <p:nvPr/>
        </p:nvSpPr>
        <p:spPr>
          <a:xfrm>
            <a:off x="35640" y="946800"/>
            <a:ext cx="6984360" cy="417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 fontScale="795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lang="es-ES" sz="2400" b="0" strike="noStrike" spc="-1" dirty="0">
                <a:solidFill>
                  <a:srgbClr val="FFFFFF"/>
                </a:solidFill>
                <a:latin typeface="Arial "/>
                <a:ea typeface="DejaVu Sans"/>
              </a:rPr>
              <a:t>Tipo de equipos</a:t>
            </a:r>
            <a:endParaRPr lang="en-GB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lang="es-ES" sz="2400" b="0" strike="noStrike" spc="-1" dirty="0">
                <a:solidFill>
                  <a:srgbClr val="FFFFFF"/>
                </a:solidFill>
                <a:latin typeface="Arial "/>
                <a:ea typeface="DejaVu Sans"/>
              </a:rPr>
              <a:t>Materiales</a:t>
            </a:r>
            <a:endParaRPr lang="en-GB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lang="es-ES" sz="2400" b="0" strike="noStrike" spc="-1" dirty="0">
                <a:solidFill>
                  <a:srgbClr val="FFFFFF"/>
                </a:solidFill>
                <a:latin typeface="Arial "/>
                <a:ea typeface="DejaVu Sans"/>
              </a:rPr>
              <a:t>Carga de trabajo</a:t>
            </a:r>
            <a:endParaRPr lang="en-GB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lang="es-ES" sz="2400" b="0" strike="noStrike" spc="-1" dirty="0">
                <a:solidFill>
                  <a:srgbClr val="FFFFFF"/>
                </a:solidFill>
                <a:latin typeface="Arial "/>
                <a:ea typeface="DejaVu Sans"/>
              </a:rPr>
              <a:t>Factor de uso</a:t>
            </a:r>
            <a:endParaRPr lang="en-GB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lang="es-ES" sz="2400" b="0" strike="noStrike" spc="-1" dirty="0">
                <a:solidFill>
                  <a:srgbClr val="FFFFFF"/>
                </a:solidFill>
                <a:latin typeface="Arial "/>
                <a:ea typeface="DejaVu Sans"/>
              </a:rPr>
              <a:t>Factor de Ocupación</a:t>
            </a:r>
            <a:endParaRPr lang="en-GB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lang="es-ES" sz="2400" b="0" strike="noStrike" spc="-1" dirty="0">
                <a:solidFill>
                  <a:srgbClr val="FFFFFF"/>
                </a:solidFill>
                <a:latin typeface="Arial "/>
                <a:ea typeface="DejaVu Sans"/>
              </a:rPr>
              <a:t>Distancia al área de interés</a:t>
            </a:r>
            <a:endParaRPr lang="en-GB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lang="es-ES" sz="2400" b="0" strike="noStrike" spc="-1" dirty="0">
                <a:solidFill>
                  <a:srgbClr val="FFFFFF"/>
                </a:solidFill>
                <a:latin typeface="Arial "/>
                <a:ea typeface="DejaVu Sans"/>
              </a:rPr>
              <a:t>Valor límite (restricción de dosis) en el área a blindar.</a:t>
            </a:r>
            <a:endParaRPr lang="en-GB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lang="es-ES" sz="2400" b="0" strike="noStrike" spc="-1" dirty="0">
                <a:solidFill>
                  <a:srgbClr val="FFFFFF"/>
                </a:solidFill>
                <a:latin typeface="Arial "/>
                <a:ea typeface="DejaVu Sans"/>
              </a:rPr>
              <a:t>Tipo de </a:t>
            </a:r>
            <a:r>
              <a:rPr lang="es-ES" sz="2400" spc="-1" dirty="0" smtClean="0">
                <a:solidFill>
                  <a:srgbClr val="FFFFFF"/>
                </a:solidFill>
                <a:latin typeface="Arial "/>
                <a:ea typeface="DejaVu Sans"/>
              </a:rPr>
              <a:t>haces</a:t>
            </a:r>
            <a:r>
              <a:rPr lang="es-ES" sz="2400" b="0" strike="noStrike" spc="-1" dirty="0" smtClean="0">
                <a:solidFill>
                  <a:srgbClr val="FFFFFF"/>
                </a:solidFill>
                <a:latin typeface="Arial "/>
                <a:ea typeface="DejaVu Sans"/>
              </a:rPr>
              <a:t> </a:t>
            </a:r>
            <a:r>
              <a:rPr lang="es-ES" sz="2400" b="0" strike="noStrike" spc="-1" dirty="0">
                <a:solidFill>
                  <a:srgbClr val="FFFFFF"/>
                </a:solidFill>
                <a:latin typeface="Arial "/>
                <a:ea typeface="DejaVu Sans"/>
              </a:rPr>
              <a:t>que será utilizado (energías de fotones disponibles).</a:t>
            </a:r>
            <a:endParaRPr lang="en-GB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lang="es-ES" sz="2400" b="0" strike="noStrike" spc="-1" dirty="0">
                <a:solidFill>
                  <a:srgbClr val="FFFFFF"/>
                </a:solidFill>
                <a:latin typeface="Arial "/>
                <a:ea typeface="DejaVu Sans"/>
              </a:rPr>
              <a:t>Tasa de dosis en el isocentro.</a:t>
            </a:r>
            <a:endParaRPr lang="en-GB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lang="es-ES" sz="2400" b="0" strike="noStrike" spc="-1" dirty="0">
                <a:solidFill>
                  <a:srgbClr val="FFFFFF"/>
                </a:solidFill>
                <a:latin typeface="Arial "/>
                <a:ea typeface="DejaVu Sans"/>
              </a:rPr>
              <a:t>Técnicas de tratamiento que serán utilizadas (3DCRT, IMRT, TBI).</a:t>
            </a:r>
            <a:endParaRPr lang="en-GB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lang="es-ES" sz="2400" b="0" strike="noStrike" spc="-1" dirty="0">
                <a:solidFill>
                  <a:srgbClr val="FFFFFF"/>
                </a:solidFill>
                <a:latin typeface="Arial "/>
                <a:ea typeface="DejaVu Sans"/>
              </a:rPr>
              <a:t>Campo máximo.</a:t>
            </a:r>
            <a:endParaRPr lang="en-GB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lang="es-ES" sz="2400" b="0" strike="noStrike" spc="-1" dirty="0">
                <a:solidFill>
                  <a:srgbClr val="FFFFFF"/>
                </a:solidFill>
                <a:latin typeface="Arial "/>
                <a:ea typeface="DejaVu Sans"/>
              </a:rPr>
              <a:t>Distancia fuente-isocentro.</a:t>
            </a:r>
            <a:endParaRPr lang="en-GB" sz="2400" b="0" strike="noStrike" spc="-1" dirty="0">
              <a:latin typeface="Arial"/>
            </a:endParaRPr>
          </a:p>
        </p:txBody>
      </p:sp>
      <p:pic>
        <p:nvPicPr>
          <p:cNvPr id="171" name="Picture 4" descr="prd055[1]"/>
          <p:cNvPicPr/>
          <p:nvPr/>
        </p:nvPicPr>
        <p:blipFill>
          <a:blip r:embed="rId3"/>
          <a:stretch/>
        </p:blipFill>
        <p:spPr>
          <a:xfrm>
            <a:off x="6472800" y="975240"/>
            <a:ext cx="2526480" cy="1738440"/>
          </a:xfrm>
          <a:prstGeom prst="rect">
            <a:avLst/>
          </a:prstGeom>
          <a:ln w="25400">
            <a:solidFill>
              <a:srgbClr val="000000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Marcador de número de diapositiva 3"/>
          <p:cNvSpPr txBox="1"/>
          <p:nvPr/>
        </p:nvSpPr>
        <p:spPr>
          <a:xfrm>
            <a:off x="7913880" y="4673160"/>
            <a:ext cx="1085400" cy="356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680" b="0" strike="noStrike" spc="-1">
                <a:solidFill>
                  <a:srgbClr val="FFFFFF"/>
                </a:solidFill>
                <a:latin typeface="Arial"/>
                <a:ea typeface="DejaVu Sans"/>
              </a:rPr>
              <a:t>Diapositiva </a:t>
            </a:r>
            <a:fld id="{7FCBDF08-500E-4829-A2AA-DF67C6D45E7D}" type="slidenum">
              <a:rPr lang="es-ES" sz="680" b="0" strike="noStrike" spc="-1">
                <a:solidFill>
                  <a:srgbClr val="FFFFFF"/>
                </a:solidFill>
                <a:latin typeface="Arial"/>
                <a:ea typeface="DejaVu Sans"/>
              </a:rPr>
              <a:t>6</a:t>
            </a:fld>
            <a:endParaRPr lang="en-GB" sz="680" b="0" strike="noStrike" spc="-1">
              <a:latin typeface="Times New Roman"/>
            </a:endParaRPr>
          </a:p>
        </p:txBody>
      </p:sp>
      <p:sp>
        <p:nvSpPr>
          <p:cNvPr id="173" name="Text Box 4"/>
          <p:cNvSpPr/>
          <p:nvPr/>
        </p:nvSpPr>
        <p:spPr>
          <a:xfrm>
            <a:off x="107640" y="-92520"/>
            <a:ext cx="835272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800" b="1" strike="noStrike" spc="-1">
                <a:solidFill>
                  <a:srgbClr val="FFFFFF"/>
                </a:solidFill>
                <a:latin typeface="Arial "/>
                <a:ea typeface="DejaVu Sans"/>
              </a:rPr>
              <a:t>Evaluación del Expediente de Seguridad.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174" name="7 CuadroTexto"/>
          <p:cNvSpPr/>
          <p:nvPr/>
        </p:nvSpPr>
        <p:spPr>
          <a:xfrm>
            <a:off x="1835640" y="392760"/>
            <a:ext cx="7163640" cy="42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200" b="0" strike="noStrike" spc="-1">
                <a:solidFill>
                  <a:srgbClr val="FFFFFF"/>
                </a:solidFill>
                <a:latin typeface="Arial"/>
                <a:ea typeface="DejaVu Sans"/>
              </a:rPr>
              <a:t>Cálculo de Blindaje. Carga de trabajo (W).</a:t>
            </a:r>
            <a:endParaRPr lang="en-GB" sz="2200" b="0" strike="noStrike" spc="-1">
              <a:latin typeface="Arial"/>
            </a:endParaRPr>
          </a:p>
        </p:txBody>
      </p:sp>
      <p:sp>
        <p:nvSpPr>
          <p:cNvPr id="175" name="Rectangle 3"/>
          <p:cNvSpPr/>
          <p:nvPr/>
        </p:nvSpPr>
        <p:spPr>
          <a:xfrm>
            <a:off x="281160" y="822960"/>
            <a:ext cx="8591040" cy="4134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 fontScale="97000" lnSpcReduction="10000"/>
          </a:bodyPr>
          <a:lstStyle/>
          <a:p>
            <a:pPr marL="343080" indent="-342720">
              <a:lnSpc>
                <a:spcPct val="90000"/>
              </a:lnSpc>
              <a:spcBef>
                <a:spcPts val="360"/>
              </a:spcBef>
              <a:buClr>
                <a:srgbClr val="FFFFFF"/>
              </a:buClr>
              <a:buFont typeface="Arial"/>
              <a:buChar char="•"/>
            </a:pPr>
            <a:r>
              <a:rPr lang="es-ES" sz="1800" b="0" strike="noStrike" spc="-1" dirty="0">
                <a:solidFill>
                  <a:srgbClr val="FFFFFF"/>
                </a:solidFill>
                <a:latin typeface="Arial "/>
                <a:ea typeface="DejaVu Sans"/>
              </a:rPr>
              <a:t>Una medida del rendimiento de la radiación</a:t>
            </a:r>
            <a:endParaRPr lang="en-GB" sz="1800" b="0" strike="noStrike" spc="-1" dirty="0"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360"/>
              </a:spcBef>
              <a:buClr>
                <a:srgbClr val="FFFFFF"/>
              </a:buClr>
              <a:buFont typeface="Arial"/>
              <a:buChar char="•"/>
            </a:pPr>
            <a:r>
              <a:rPr lang="es-ES" sz="1800" b="0" strike="noStrike" spc="-1" dirty="0">
                <a:solidFill>
                  <a:srgbClr val="FFFFFF"/>
                </a:solidFill>
                <a:latin typeface="Arial "/>
                <a:ea typeface="DejaVu Sans"/>
              </a:rPr>
              <a:t>Se mide por lo general en </a:t>
            </a:r>
            <a:r>
              <a:rPr lang="es-ES_tradnl" sz="1800" b="0" strike="noStrike" spc="-1" dirty="0">
                <a:solidFill>
                  <a:srgbClr val="FFFFFF"/>
                </a:solidFill>
                <a:latin typeface="Arial "/>
                <a:ea typeface="DejaVu Sans"/>
              </a:rPr>
              <a:t>Gy/</a:t>
            </a:r>
            <a:r>
              <a:rPr lang="es-ES_tradnl" sz="1800" b="0" strike="noStrike" spc="-1" dirty="0" err="1">
                <a:solidFill>
                  <a:srgbClr val="FFFFFF"/>
                </a:solidFill>
                <a:latin typeface="Arial "/>
                <a:ea typeface="DejaVu Sans"/>
              </a:rPr>
              <a:t>sem</a:t>
            </a:r>
            <a:r>
              <a:rPr lang="es-ES_tradnl" sz="1800" b="0" strike="noStrike" spc="-1" dirty="0">
                <a:solidFill>
                  <a:srgbClr val="FFFFFF"/>
                </a:solidFill>
                <a:latin typeface="Arial "/>
                <a:ea typeface="DejaVu Sans"/>
              </a:rPr>
              <a:t> a un metro </a:t>
            </a:r>
            <a:endParaRPr lang="en-GB" sz="1800" b="0" strike="noStrike" spc="-1" dirty="0"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360"/>
              </a:spcBef>
              <a:buClr>
                <a:srgbClr val="FFFFFF"/>
              </a:buClr>
              <a:buFont typeface="Arial"/>
              <a:buChar char="•"/>
            </a:pPr>
            <a:r>
              <a:rPr lang="es-ES" sz="1800" b="0" strike="noStrike" spc="-1" dirty="0">
                <a:solidFill>
                  <a:srgbClr val="FFFFFF"/>
                </a:solidFill>
                <a:latin typeface="Arial "/>
                <a:ea typeface="DejaVu Sans"/>
              </a:rPr>
              <a:t>Debe considerar TODOS los usos (ej. incluir las mediciones de QA)</a:t>
            </a:r>
            <a:endParaRPr lang="en-GB" sz="18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Arial"/>
              <a:buChar char="•"/>
            </a:pPr>
            <a:r>
              <a:rPr lang="es-ES_tradnl" sz="1800" b="0" strike="noStrike" spc="-1" dirty="0">
                <a:solidFill>
                  <a:srgbClr val="FFFFFF"/>
                </a:solidFill>
                <a:latin typeface="Arial "/>
                <a:ea typeface="DejaVu Sans"/>
              </a:rPr>
              <a:t>Para procedimientos convencionales de radioterapia se puede determinar de la siguiente forma:</a:t>
            </a:r>
            <a:endParaRPr lang="en-GB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en-GB" sz="18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es-ES_tradnl" sz="1800" b="0" strike="noStrike" spc="-1" dirty="0">
                <a:solidFill>
                  <a:srgbClr val="FFFFFF"/>
                </a:solidFill>
                <a:latin typeface="Arial "/>
                <a:ea typeface="DejaVu Sans"/>
              </a:rPr>
              <a:t>Donde: </a:t>
            </a:r>
            <a:endParaRPr lang="en-GB" sz="18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es-ES_tradnl" sz="1800" b="0" strike="noStrike" spc="-1" dirty="0">
                <a:solidFill>
                  <a:srgbClr val="FFFFFF"/>
                </a:solidFill>
                <a:latin typeface="Arial "/>
                <a:ea typeface="DejaVu Sans"/>
              </a:rPr>
              <a:t>	N – es el número de casos diarios</a:t>
            </a:r>
            <a:endParaRPr lang="en-GB" sz="18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es-ES_tradnl" sz="1800" b="0" strike="noStrike" spc="-1" dirty="0">
                <a:solidFill>
                  <a:srgbClr val="FFFFFF"/>
                </a:solidFill>
                <a:latin typeface="Arial "/>
                <a:ea typeface="DejaVu Sans"/>
              </a:rPr>
              <a:t>	D – es la dosis promedio diaria a un metro por pacientes</a:t>
            </a:r>
            <a:endParaRPr lang="en-GB" sz="18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es-ES_tradnl" sz="1800" b="0" i="1" strike="noStrike" spc="-1" dirty="0">
                <a:solidFill>
                  <a:srgbClr val="FFFFFF"/>
                </a:solidFill>
                <a:latin typeface="Arial "/>
                <a:ea typeface="DejaVu Sans"/>
              </a:rPr>
              <a:t>	d</a:t>
            </a:r>
            <a:r>
              <a:rPr lang="es-ES_tradnl" sz="1800" b="0" strike="noStrike" spc="-1" dirty="0">
                <a:solidFill>
                  <a:srgbClr val="FFFFFF"/>
                </a:solidFill>
                <a:latin typeface="Arial "/>
                <a:ea typeface="DejaVu Sans"/>
              </a:rPr>
              <a:t> – días a la semana que se trabaja</a:t>
            </a:r>
            <a:endParaRPr lang="en-GB" sz="18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es-ES_tradnl" sz="1800" b="0" strike="noStrike" spc="-1" dirty="0">
                <a:solidFill>
                  <a:srgbClr val="FFFFFF"/>
                </a:solidFill>
                <a:latin typeface="Arial "/>
                <a:ea typeface="DejaVu Sans"/>
              </a:rPr>
              <a:t>	</a:t>
            </a:r>
            <a:r>
              <a:rPr lang="es-ES_tradnl" sz="1800" b="0" strike="noStrike" spc="-1" dirty="0" err="1">
                <a:solidFill>
                  <a:srgbClr val="FFFFFF"/>
                </a:solidFill>
                <a:latin typeface="Arial "/>
                <a:ea typeface="DejaVu Sans"/>
              </a:rPr>
              <a:t>n</a:t>
            </a:r>
            <a:r>
              <a:rPr lang="es-ES_tradnl" sz="1100" b="0" strike="noStrike" spc="-1" dirty="0" err="1">
                <a:solidFill>
                  <a:srgbClr val="FFFFFF"/>
                </a:solidFill>
                <a:latin typeface="Arial "/>
                <a:ea typeface="DejaVu Sans"/>
              </a:rPr>
              <a:t>b</a:t>
            </a:r>
            <a:r>
              <a:rPr lang="es-ES_tradnl" sz="1800" b="0" strike="noStrike" spc="-1" dirty="0">
                <a:solidFill>
                  <a:srgbClr val="FFFFFF"/>
                </a:solidFill>
                <a:latin typeface="Arial "/>
                <a:ea typeface="DejaVu Sans"/>
              </a:rPr>
              <a:t> – número de blancos que como promedio se trata en cada paciente</a:t>
            </a:r>
            <a:endParaRPr lang="en-GB" sz="18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s-ES_tradnl" sz="1800" b="0" strike="noStrike" spc="-1" dirty="0">
                <a:solidFill>
                  <a:srgbClr val="FFFFFF"/>
                </a:solidFill>
                <a:latin typeface="Arial "/>
                <a:ea typeface="DejaVu Sans"/>
              </a:rPr>
              <a:t>Debe incluir la “Carga Física” (W</a:t>
            </a:r>
            <a:r>
              <a:rPr lang="es-ES_tradnl" sz="1050" b="0" strike="noStrike" spc="-1" dirty="0">
                <a:solidFill>
                  <a:srgbClr val="FFFFFF"/>
                </a:solidFill>
                <a:latin typeface="Arial "/>
                <a:ea typeface="DejaVu Sans"/>
              </a:rPr>
              <a:t>QA</a:t>
            </a:r>
            <a:r>
              <a:rPr lang="es-ES_tradnl" sz="1800" b="0" strike="noStrike" spc="-1" dirty="0">
                <a:solidFill>
                  <a:srgbClr val="FFFFFF"/>
                </a:solidFill>
                <a:latin typeface="Arial "/>
                <a:ea typeface="DejaVu Sans"/>
              </a:rPr>
              <a:t>) debido a QA y otras cargas debido a otras contribuciones.</a:t>
            </a:r>
            <a:endParaRPr lang="en-GB" sz="18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FFFFFF"/>
                </a:solidFill>
                <a:latin typeface="Arial "/>
                <a:ea typeface="DejaVu Sans"/>
              </a:rPr>
              <a:t>W</a:t>
            </a:r>
            <a:r>
              <a:rPr lang="en-US" sz="1800" b="0" strike="noStrike" spc="-1" baseline="-25000" dirty="0">
                <a:solidFill>
                  <a:srgbClr val="FFFFFF"/>
                </a:solidFill>
                <a:latin typeface="Arial "/>
                <a:ea typeface="DejaVu Sans"/>
              </a:rPr>
              <a:t>T </a:t>
            </a:r>
            <a:r>
              <a:rPr lang="en-US" sz="1800" b="0" strike="noStrike" spc="-1" dirty="0">
                <a:solidFill>
                  <a:srgbClr val="FFFFFF"/>
                </a:solidFill>
                <a:latin typeface="Arial "/>
                <a:ea typeface="DejaVu Sans"/>
              </a:rPr>
              <a:t>= </a:t>
            </a:r>
            <a:r>
              <a:rPr lang="es-ES" sz="1800" b="0" strike="noStrike" spc="-1" dirty="0" err="1">
                <a:solidFill>
                  <a:srgbClr val="FFFFFF"/>
                </a:solidFill>
                <a:latin typeface="Arial "/>
                <a:ea typeface="DejaVu Sans"/>
              </a:rPr>
              <a:t>W</a:t>
            </a:r>
            <a:r>
              <a:rPr lang="es-ES" sz="1800" b="0" strike="noStrike" spc="-1" baseline="-25000" dirty="0" err="1">
                <a:solidFill>
                  <a:srgbClr val="FFFFFF"/>
                </a:solidFill>
                <a:latin typeface="Arial "/>
                <a:ea typeface="DejaVu Sans"/>
              </a:rPr>
              <a:t>c</a:t>
            </a:r>
            <a:r>
              <a:rPr lang="es-ES" sz="1800" b="0" strike="noStrike" spc="-1" baseline="-25000" dirty="0">
                <a:solidFill>
                  <a:srgbClr val="FFFFFF"/>
                </a:solidFill>
                <a:latin typeface="Arial "/>
                <a:ea typeface="DejaVu Sans"/>
              </a:rPr>
              <a:t>  </a:t>
            </a:r>
            <a:r>
              <a:rPr lang="es-ES" sz="1800" b="0" strike="noStrike" spc="-1" dirty="0">
                <a:solidFill>
                  <a:srgbClr val="FFFFFF"/>
                </a:solidFill>
                <a:latin typeface="Arial "/>
                <a:ea typeface="DejaVu Sans"/>
              </a:rPr>
              <a:t>+</a:t>
            </a:r>
            <a:r>
              <a:rPr lang="es-ES" sz="1800" b="0" strike="noStrike" spc="-1" baseline="-25000" dirty="0">
                <a:solidFill>
                  <a:srgbClr val="FFFFFF"/>
                </a:solidFill>
                <a:latin typeface="Arial "/>
                <a:ea typeface="DejaVu Sans"/>
              </a:rPr>
              <a:t>  </a:t>
            </a:r>
            <a:r>
              <a:rPr lang="es-ES" sz="1800" b="0" strike="noStrike" spc="-1" dirty="0">
                <a:solidFill>
                  <a:srgbClr val="FFFFFF"/>
                </a:solidFill>
                <a:latin typeface="Arial "/>
                <a:ea typeface="DejaVu Sans"/>
              </a:rPr>
              <a:t>W</a:t>
            </a:r>
            <a:r>
              <a:rPr lang="es-ES" sz="1800" b="0" strike="noStrike" spc="-1" baseline="-25000" dirty="0">
                <a:solidFill>
                  <a:srgbClr val="FFFFFF"/>
                </a:solidFill>
                <a:latin typeface="Arial "/>
                <a:ea typeface="DejaVu Sans"/>
              </a:rPr>
              <a:t>QA </a:t>
            </a:r>
            <a:r>
              <a:rPr lang="es-ES" sz="1800" b="0" strike="noStrike" spc="-1" dirty="0">
                <a:solidFill>
                  <a:srgbClr val="FFFFFF"/>
                </a:solidFill>
                <a:latin typeface="Arial "/>
                <a:ea typeface="DejaVu Sans"/>
              </a:rPr>
              <a:t>+ W</a:t>
            </a:r>
            <a:r>
              <a:rPr lang="es-ES" sz="1800" b="0" strike="noStrike" spc="-1" baseline="-25000" dirty="0">
                <a:solidFill>
                  <a:srgbClr val="FFFFFF"/>
                </a:solidFill>
                <a:latin typeface="Arial "/>
                <a:ea typeface="DejaVu Sans"/>
              </a:rPr>
              <a:t>TBI</a:t>
            </a:r>
            <a:r>
              <a:rPr lang="es-ES" sz="1800" b="0" strike="noStrike" spc="-1" dirty="0">
                <a:solidFill>
                  <a:srgbClr val="FFFFFF"/>
                </a:solidFill>
                <a:latin typeface="Arial "/>
                <a:ea typeface="DejaVu Sans"/>
              </a:rPr>
              <a:t> + W</a:t>
            </a:r>
            <a:r>
              <a:rPr lang="es-ES" sz="1800" b="0" strike="noStrike" spc="-1" baseline="-25000" dirty="0">
                <a:solidFill>
                  <a:srgbClr val="FFFFFF"/>
                </a:solidFill>
                <a:latin typeface="Arial "/>
                <a:ea typeface="DejaVu Sans"/>
              </a:rPr>
              <a:t>IMRT</a:t>
            </a:r>
            <a:r>
              <a:rPr lang="es-ES" sz="1800" b="0" strike="noStrike" spc="-1" dirty="0">
                <a:solidFill>
                  <a:srgbClr val="FFFFFF"/>
                </a:solidFill>
                <a:latin typeface="Arial "/>
                <a:ea typeface="DejaVu Sans"/>
              </a:rPr>
              <a:t> + …</a:t>
            </a:r>
            <a:endParaRPr lang="en-GB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en-GB" sz="1800" b="0" strike="noStrike" spc="-1" dirty="0">
              <a:latin typeface="Arial"/>
            </a:endParaRPr>
          </a:p>
        </p:txBody>
      </p:sp>
      <p:pic>
        <p:nvPicPr>
          <p:cNvPr id="176" name="175 Imagen"/>
          <p:cNvPicPr/>
          <p:nvPr/>
        </p:nvPicPr>
        <p:blipFill>
          <a:blip r:embed="rId3"/>
          <a:stretch/>
        </p:blipFill>
        <p:spPr>
          <a:xfrm>
            <a:off x="2692440" y="2133720"/>
            <a:ext cx="2514600" cy="5587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Marcador de número de diapositiva 3"/>
          <p:cNvSpPr txBox="1"/>
          <p:nvPr/>
        </p:nvSpPr>
        <p:spPr>
          <a:xfrm>
            <a:off x="7913880" y="4765680"/>
            <a:ext cx="1085400" cy="356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680" b="0" strike="noStrike" spc="-1">
                <a:solidFill>
                  <a:srgbClr val="FFFFFF"/>
                </a:solidFill>
                <a:latin typeface="Arial"/>
                <a:ea typeface="DejaVu Sans"/>
              </a:rPr>
              <a:t>Diapositiva </a:t>
            </a:r>
            <a:fld id="{00DF8D05-0ED4-47F3-9D2F-C7E8614D6BB0}" type="slidenum">
              <a:rPr lang="es-ES" sz="680" b="0" strike="noStrike" spc="-1">
                <a:solidFill>
                  <a:srgbClr val="FFFFFF"/>
                </a:solidFill>
                <a:latin typeface="Arial"/>
                <a:ea typeface="DejaVu Sans"/>
              </a:rPr>
              <a:t>7</a:t>
            </a:fld>
            <a:endParaRPr lang="en-GB" sz="680" b="0" strike="noStrike" spc="-1">
              <a:latin typeface="Times New Roman"/>
            </a:endParaRPr>
          </a:p>
        </p:txBody>
      </p:sp>
      <p:sp>
        <p:nvSpPr>
          <p:cNvPr id="178" name="Text Box 4"/>
          <p:cNvSpPr/>
          <p:nvPr/>
        </p:nvSpPr>
        <p:spPr>
          <a:xfrm>
            <a:off x="107640" y="0"/>
            <a:ext cx="835272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800" b="1" strike="noStrike" spc="-1">
                <a:solidFill>
                  <a:srgbClr val="FFFFFF"/>
                </a:solidFill>
                <a:latin typeface="Arial "/>
                <a:ea typeface="DejaVu Sans"/>
              </a:rPr>
              <a:t>Evaluación del Expediente de Seguridad.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179" name="7 CuadroTexto"/>
          <p:cNvSpPr/>
          <p:nvPr/>
        </p:nvSpPr>
        <p:spPr>
          <a:xfrm>
            <a:off x="0" y="485280"/>
            <a:ext cx="914364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400" b="0" strike="noStrike" spc="-1">
                <a:solidFill>
                  <a:srgbClr val="FFFFFF"/>
                </a:solidFill>
                <a:latin typeface="Arial"/>
                <a:ea typeface="DejaVu Sans"/>
              </a:rPr>
              <a:t>Cálculo de Blindaje. Factor de Uso (U) y Factor de Ocupación (T).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180" name="Rectangle 3"/>
          <p:cNvSpPr/>
          <p:nvPr/>
        </p:nvSpPr>
        <p:spPr>
          <a:xfrm>
            <a:off x="35640" y="1275480"/>
            <a:ext cx="4536000" cy="338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 fontScale="72000" lnSpcReduction="10000"/>
          </a:bodyPr>
          <a:lstStyle/>
          <a:p>
            <a:pPr>
              <a:lnSpc>
                <a:spcPct val="120000"/>
              </a:lnSpc>
              <a:tabLst>
                <a:tab pos="0" algn="l"/>
              </a:tabLst>
            </a:pPr>
            <a:r>
              <a:rPr lang="es-ES" sz="2800" b="0" strike="noStrike" spc="-1">
                <a:solidFill>
                  <a:srgbClr val="FFFFFF"/>
                </a:solidFill>
                <a:latin typeface="Arial "/>
                <a:ea typeface="DejaVu Sans"/>
              </a:rPr>
              <a:t>Factor de Uso (U).</a:t>
            </a:r>
            <a:endParaRPr lang="en-GB" sz="2800" b="0" strike="noStrike" spc="-1">
              <a:latin typeface="Arial"/>
            </a:endParaRPr>
          </a:p>
          <a:p>
            <a:pPr marL="343080" indent="-342720">
              <a:lnSpc>
                <a:spcPct val="120000"/>
              </a:lnSpc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800" b="0" strike="noStrike" spc="-1">
                <a:solidFill>
                  <a:srgbClr val="FFFFFF"/>
                </a:solidFill>
                <a:latin typeface="Arial "/>
                <a:ea typeface="DejaVu Sans"/>
              </a:rPr>
              <a:t>Es la fracción de tiempo que el haz primario está dirigido a una dirección específica, es decir al punto de cálculo escogido</a:t>
            </a:r>
            <a:endParaRPr lang="en-GB" sz="2800" b="0" strike="noStrike" spc="-1">
              <a:latin typeface="Arial"/>
            </a:endParaRPr>
          </a:p>
          <a:p>
            <a:pPr marL="343080" indent="-342720">
              <a:lnSpc>
                <a:spcPct val="120000"/>
              </a:lnSpc>
              <a:spcBef>
                <a:spcPts val="561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800" b="0" strike="noStrike" spc="-1">
                <a:solidFill>
                  <a:srgbClr val="FFFFFF"/>
                </a:solidFill>
                <a:latin typeface="Arial "/>
                <a:ea typeface="DejaVu Sans"/>
              </a:rPr>
              <a:t>Ha de incorporar márgenes para el uso realista.</a:t>
            </a:r>
            <a:endParaRPr lang="en-GB" sz="2800" b="0" strike="noStrike" spc="-1">
              <a:latin typeface="Arial"/>
            </a:endParaRPr>
          </a:p>
          <a:p>
            <a:pPr marL="343080" indent="-342720">
              <a:lnSpc>
                <a:spcPct val="120000"/>
              </a:lnSpc>
              <a:spcBef>
                <a:spcPts val="561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800" b="0" strike="noStrike" spc="-1">
                <a:solidFill>
                  <a:srgbClr val="FFFFFF"/>
                </a:solidFill>
                <a:latin typeface="Arial "/>
                <a:ea typeface="DejaVu Sans"/>
              </a:rPr>
              <a:t>Deben utilizarse valores recomendados.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181" name="Rectangle 3"/>
          <p:cNvSpPr/>
          <p:nvPr/>
        </p:nvSpPr>
        <p:spPr>
          <a:xfrm>
            <a:off x="4681080" y="1275480"/>
            <a:ext cx="4427280" cy="306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ES" sz="2000" b="0" strike="noStrike" spc="-1">
                <a:solidFill>
                  <a:srgbClr val="FFFFFF"/>
                </a:solidFill>
                <a:latin typeface="Arial "/>
                <a:ea typeface="DejaVu Sans"/>
              </a:rPr>
              <a:t>Factor de Ocupación (T).</a:t>
            </a:r>
            <a:endParaRPr lang="en-GB" sz="20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FFFFFF"/>
              </a:buClr>
              <a:buSzPct val="110000"/>
              <a:buFont typeface="Arial"/>
              <a:buChar char="•"/>
              <a:tabLst>
                <a:tab pos="0" algn="l"/>
              </a:tabLst>
            </a:pPr>
            <a:r>
              <a:rPr lang="es-ES" sz="2200" b="0" strike="noStrike" spc="-1">
                <a:solidFill>
                  <a:srgbClr val="FFFFFF"/>
                </a:solidFill>
                <a:latin typeface="Arial "/>
                <a:ea typeface="DejaVu Sans"/>
              </a:rPr>
              <a:t>Fracción de tiempo que un sitio específico está ocupado por personal, pacientes o público</a:t>
            </a:r>
            <a:endParaRPr lang="en-GB" sz="22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FFFFFF"/>
              </a:buClr>
              <a:buSzPct val="110000"/>
              <a:buFont typeface="Arial"/>
              <a:buChar char="•"/>
              <a:tabLst>
                <a:tab pos="0" algn="l"/>
              </a:tabLst>
            </a:pPr>
            <a:r>
              <a:rPr lang="es-ES" sz="2200" b="0" strike="noStrike" spc="-1">
                <a:solidFill>
                  <a:srgbClr val="FFFFFF"/>
                </a:solidFill>
                <a:latin typeface="Arial "/>
                <a:ea typeface="DejaVu Sans"/>
              </a:rPr>
              <a:t>Por ejemplo, su valor es de 1, para todas las oficinas y áreas de trabajo, a 1/40 para áreas de parqueo de automóviles (NCRP 151)</a:t>
            </a:r>
            <a:endParaRPr lang="en-GB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Marcador de número de diapositiva 3"/>
          <p:cNvSpPr txBox="1"/>
          <p:nvPr/>
        </p:nvSpPr>
        <p:spPr>
          <a:xfrm>
            <a:off x="7913880" y="4765680"/>
            <a:ext cx="1085400" cy="356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680" b="0" strike="noStrike" spc="-1">
                <a:solidFill>
                  <a:srgbClr val="FFFFFF"/>
                </a:solidFill>
                <a:latin typeface="Arial"/>
                <a:ea typeface="DejaVu Sans"/>
              </a:rPr>
              <a:t>Diapositiva </a:t>
            </a:r>
            <a:fld id="{2CBA2DFE-E4FE-40B8-AE5F-416D64936F9E}" type="slidenum">
              <a:rPr lang="es-ES" sz="680" b="0" strike="noStrike" spc="-1">
                <a:solidFill>
                  <a:srgbClr val="FFFFFF"/>
                </a:solidFill>
                <a:latin typeface="Arial"/>
                <a:ea typeface="DejaVu Sans"/>
              </a:rPr>
              <a:t>8</a:t>
            </a:fld>
            <a:endParaRPr lang="en-GB" sz="680" b="0" strike="noStrike" spc="-1">
              <a:latin typeface="Times New Roman"/>
            </a:endParaRPr>
          </a:p>
        </p:txBody>
      </p:sp>
      <p:sp>
        <p:nvSpPr>
          <p:cNvPr id="183" name="Text Box 4"/>
          <p:cNvSpPr/>
          <p:nvPr/>
        </p:nvSpPr>
        <p:spPr>
          <a:xfrm>
            <a:off x="107640" y="0"/>
            <a:ext cx="835272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800" b="1" strike="noStrike" spc="-1">
                <a:solidFill>
                  <a:srgbClr val="FFFFFF"/>
                </a:solidFill>
                <a:latin typeface="Arial "/>
                <a:ea typeface="DejaVu Sans"/>
              </a:rPr>
              <a:t>Evaluación del Expediente de Seguridad.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184" name="7 CuadroTexto"/>
          <p:cNvSpPr/>
          <p:nvPr/>
        </p:nvSpPr>
        <p:spPr>
          <a:xfrm>
            <a:off x="827640" y="485280"/>
            <a:ext cx="7883640" cy="42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200" b="0" strike="noStrike" spc="-1">
                <a:solidFill>
                  <a:srgbClr val="FFFFFF"/>
                </a:solidFill>
                <a:latin typeface="Arial"/>
                <a:ea typeface="DejaVu Sans"/>
              </a:rPr>
              <a:t>Cálculo de Blindaje. Límite de dosis o Restricción (P).</a:t>
            </a:r>
            <a:endParaRPr lang="en-GB" sz="2200" b="0" strike="noStrike" spc="-1">
              <a:latin typeface="Arial"/>
            </a:endParaRPr>
          </a:p>
        </p:txBody>
      </p:sp>
      <p:pic>
        <p:nvPicPr>
          <p:cNvPr id="185" name="Picture 6"/>
          <p:cNvPicPr/>
          <p:nvPr/>
        </p:nvPicPr>
        <p:blipFill>
          <a:blip r:embed="rId3"/>
          <a:stretch/>
        </p:blipFill>
        <p:spPr>
          <a:xfrm>
            <a:off x="467640" y="915480"/>
            <a:ext cx="7776360" cy="4244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 3"/>
          <p:cNvSpPr txBox="1"/>
          <p:nvPr/>
        </p:nvSpPr>
        <p:spPr>
          <a:xfrm>
            <a:off x="2094120" y="548280"/>
            <a:ext cx="5906520" cy="345960"/>
          </a:xfrm>
          <a:prstGeom prst="rect">
            <a:avLst/>
          </a:prstGeom>
          <a:noFill/>
          <a:ln w="0">
            <a:noFill/>
          </a:ln>
        </p:spPr>
        <p:txBody>
          <a:bodyPr lIns="68760" tIns="34200" rIns="68760" bIns="342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_tradnl" sz="2200" b="0" strike="noStrike" spc="-1">
                <a:solidFill>
                  <a:srgbClr val="FFFFFF"/>
                </a:solidFill>
                <a:latin typeface="Arial"/>
                <a:ea typeface="DejaVu Sans"/>
              </a:rPr>
              <a:t>Pasos básicos de la metodología</a:t>
            </a:r>
            <a:endParaRPr lang="es-ES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Rectangle 4"/>
          <p:cNvSpPr txBox="1"/>
          <p:nvPr/>
        </p:nvSpPr>
        <p:spPr>
          <a:xfrm>
            <a:off x="113760" y="1006200"/>
            <a:ext cx="8346240" cy="1738080"/>
          </a:xfrm>
          <a:prstGeom prst="rect">
            <a:avLst/>
          </a:prstGeom>
          <a:noFill/>
          <a:ln w="0">
            <a:noFill/>
          </a:ln>
        </p:spPr>
        <p:txBody>
          <a:bodyPr lIns="68760" tIns="34200" rIns="68760" bIns="34200">
            <a:normAutofit/>
          </a:bodyPr>
          <a:lstStyle/>
          <a:p>
            <a:pPr marL="343080" indent="-342720">
              <a:lnSpc>
                <a:spcPct val="90000"/>
              </a:lnSpc>
              <a:spcBef>
                <a:spcPts val="181"/>
              </a:spcBef>
              <a:spcAft>
                <a:spcPts val="181"/>
              </a:spcAft>
              <a:buClr>
                <a:srgbClr val="FFFFFF"/>
              </a:buClr>
              <a:buFont typeface="Arial"/>
              <a:buAutoNum type="arabicPeriod"/>
            </a:pPr>
            <a:r>
              <a:rPr lang="es-ES_tradnl" sz="1800" b="0" i="1" strike="noStrike" spc="-1">
                <a:solidFill>
                  <a:srgbClr val="FFFFFF"/>
                </a:solidFill>
                <a:latin typeface="Arial"/>
              </a:rPr>
              <a:t>Establecimiento del valor de Dosis (P) requerido en función del área a proteger. Habitualmente se utiliza la restricción de dosis.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181"/>
              </a:spcBef>
              <a:spcAft>
                <a:spcPts val="181"/>
              </a:spcAft>
              <a:buClr>
                <a:srgbClr val="FFFFFF"/>
              </a:buClr>
              <a:buFont typeface="Arial"/>
              <a:buAutoNum type="arabicPeriod"/>
            </a:pPr>
            <a:r>
              <a:rPr lang="es-ES_tradnl" sz="1800" b="0" i="1" strike="noStrike" spc="-1">
                <a:solidFill>
                  <a:srgbClr val="FFFFFF"/>
                </a:solidFill>
                <a:latin typeface="Arial"/>
              </a:rPr>
              <a:t>Estimación de la Dosis (D) en el punto a proteger asumiendo que no existe el blindaje.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181"/>
              </a:spcBef>
              <a:spcAft>
                <a:spcPts val="181"/>
              </a:spcAft>
              <a:buClr>
                <a:srgbClr val="FFFFFF"/>
              </a:buClr>
              <a:buFont typeface="Arial"/>
              <a:buAutoNum type="arabicPeriod"/>
            </a:pPr>
            <a:r>
              <a:rPr lang="es-ES_tradnl" sz="1800" b="0" i="1" strike="noStrike" spc="-1">
                <a:solidFill>
                  <a:srgbClr val="FFFFFF"/>
                </a:solidFill>
                <a:latin typeface="Arial"/>
              </a:rPr>
              <a:t>Obtención del Factor de Transmisión necesario para reducir el valor de D hasta el valor de P. El factor de transmisión se calcula como B=P/D.</a:t>
            </a: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8" name="Picture 8"/>
          <p:cNvPicPr/>
          <p:nvPr/>
        </p:nvPicPr>
        <p:blipFill>
          <a:blip r:embed="rId3"/>
          <a:stretch/>
        </p:blipFill>
        <p:spPr>
          <a:xfrm>
            <a:off x="5857920" y="2733840"/>
            <a:ext cx="2142720" cy="2085480"/>
          </a:xfrm>
          <a:prstGeom prst="rect">
            <a:avLst/>
          </a:prstGeom>
          <a:ln w="0">
            <a:noFill/>
          </a:ln>
        </p:spPr>
      </p:pic>
      <p:sp>
        <p:nvSpPr>
          <p:cNvPr id="189" name="Text Box 9"/>
          <p:cNvSpPr/>
          <p:nvPr/>
        </p:nvSpPr>
        <p:spPr>
          <a:xfrm>
            <a:off x="7648560" y="4179240"/>
            <a:ext cx="243720" cy="25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050" b="0" strike="noStrike" spc="-1">
                <a:solidFill>
                  <a:srgbClr val="FFFFFF"/>
                </a:solidFill>
                <a:latin typeface="Arial"/>
                <a:ea typeface="DejaVu Sans"/>
              </a:rPr>
              <a:t>D</a:t>
            </a:r>
            <a:endParaRPr lang="en-GB" sz="1050" b="0" strike="noStrike" spc="-1">
              <a:latin typeface="Arial"/>
            </a:endParaRPr>
          </a:p>
        </p:txBody>
      </p:sp>
      <p:sp>
        <p:nvSpPr>
          <p:cNvPr id="190" name="Text Box 10"/>
          <p:cNvSpPr/>
          <p:nvPr/>
        </p:nvSpPr>
        <p:spPr>
          <a:xfrm>
            <a:off x="179640" y="2733840"/>
            <a:ext cx="5459040" cy="180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>
              <a:lnSpc>
                <a:spcPct val="100000"/>
              </a:lnSpc>
              <a:spcBef>
                <a:spcPts val="901"/>
              </a:spcBef>
              <a:buClr>
                <a:srgbClr val="FFFFFF"/>
              </a:buClr>
              <a:buFont typeface="Arial"/>
              <a:buAutoNum type="arabicPeriod" startAt="4"/>
            </a:pPr>
            <a:r>
              <a:rPr lang="es-ES_tradnl" sz="1800" b="0" i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Cálculo del espesor de blindaje asumiendo una atenuación logarítmica.</a:t>
            </a:r>
            <a:endParaRPr lang="en-GB" sz="1800" b="0" strike="noStrike" spc="-1" dirty="0">
              <a:latin typeface="Arial"/>
            </a:endParaRPr>
          </a:p>
          <a:p>
            <a:pPr marL="174600" indent="-174240">
              <a:lnSpc>
                <a:spcPct val="100000"/>
              </a:lnSpc>
              <a:spcBef>
                <a:spcPts val="901"/>
              </a:spcBef>
              <a:tabLst>
                <a:tab pos="0" algn="l"/>
              </a:tabLst>
            </a:pPr>
            <a:r>
              <a:rPr lang="es-ES_tradnl" sz="1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			S= n * TVL, 	donde:</a:t>
            </a:r>
            <a:endParaRPr lang="en-GB" sz="1800" b="0" strike="noStrike" spc="-1" dirty="0">
              <a:latin typeface="Arial"/>
            </a:endParaRPr>
          </a:p>
          <a:p>
            <a:pPr marL="174600" indent="-174240">
              <a:lnSpc>
                <a:spcPct val="100000"/>
              </a:lnSpc>
              <a:spcBef>
                <a:spcPts val="901"/>
              </a:spcBef>
              <a:tabLst>
                <a:tab pos="0" algn="l"/>
              </a:tabLst>
            </a:pPr>
            <a:r>
              <a:rPr lang="es-ES_tradnl" sz="1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n = log(1/B).</a:t>
            </a:r>
            <a:endParaRPr lang="en-GB" sz="1800" b="0" strike="noStrike" spc="-1" dirty="0">
              <a:latin typeface="Arial"/>
            </a:endParaRPr>
          </a:p>
          <a:p>
            <a:pPr marL="174600" indent="-174240">
              <a:lnSpc>
                <a:spcPct val="100000"/>
              </a:lnSpc>
              <a:spcBef>
                <a:spcPts val="901"/>
              </a:spcBef>
              <a:tabLst>
                <a:tab pos="0" algn="l"/>
              </a:tabLst>
            </a:pPr>
            <a:r>
              <a:rPr lang="es-ES_tradnl" sz="1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TVL </a:t>
            </a:r>
            <a:r>
              <a:rPr lang="es-ES_tradnl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es el espesor de la capa décimo-reductora.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191" name="Text Box 4"/>
          <p:cNvSpPr/>
          <p:nvPr/>
        </p:nvSpPr>
        <p:spPr>
          <a:xfrm>
            <a:off x="65520" y="0"/>
            <a:ext cx="839448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800" b="1" strike="noStrike" spc="-1">
                <a:solidFill>
                  <a:srgbClr val="FFFFFF"/>
                </a:solidFill>
                <a:latin typeface="Arial "/>
                <a:ea typeface="DejaVu Sans"/>
              </a:rPr>
              <a:t>Evaluación del Expediente de Seguridad.</a:t>
            </a:r>
            <a:endParaRPr lang="en-GB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1737</TotalTime>
  <Words>1311</Words>
  <Application>Microsoft Office PowerPoint</Application>
  <PresentationFormat>Presentación en pantalla (16:9)</PresentationFormat>
  <Paragraphs>190</Paragraphs>
  <Slides>21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21</vt:i4>
      </vt:variant>
    </vt:vector>
  </HeadingPairs>
  <TitlesOfParts>
    <vt:vector size="24" baseType="lpstr">
      <vt:lpstr>Office Theme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IAEA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 on Safety Standards 42nd Meeting 1 to 3 November 2017</dc:title>
  <dc:creator>DELATTRE, Dominique Jules</dc:creator>
  <cp:lastModifiedBy>Dr</cp:lastModifiedBy>
  <cp:revision>363</cp:revision>
  <cp:lastPrinted>2015-12-18T15:27:41Z</cp:lastPrinted>
  <dcterms:created xsi:type="dcterms:W3CDTF">2018-03-19T08:58:41Z</dcterms:created>
  <dcterms:modified xsi:type="dcterms:W3CDTF">2023-05-29T20:07:07Z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0x010100383AF4AA7D4B5E4E9093D84968E68DC7</vt:lpwstr>
  </property>
  <property fmtid="{D5CDD505-2E9C-101B-9397-08002B2CF9AE}" pid="3" name="Notes">
    <vt:i4>18</vt:i4>
  </property>
  <property fmtid="{D5CDD505-2E9C-101B-9397-08002B2CF9AE}" pid="4" name="PresentationFormat">
    <vt:lpwstr>Presentación en pantalla (16:9)</vt:lpwstr>
  </property>
  <property fmtid="{D5CDD505-2E9C-101B-9397-08002B2CF9AE}" pid="5" name="Slides">
    <vt:i4>21</vt:i4>
  </property>
</Properties>
</file>