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2" d="100"/>
          <a:sy n="102" d="100"/>
        </p:scale>
        <p:origin x="-4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s-ES" sz="1800" b="0" strike="noStrike" spc="-1">
                <a:solidFill>
                  <a:srgbClr val="000000"/>
                </a:solidFill>
                <a:latin typeface="Arial"/>
              </a:rPr>
              <a:t>Click to move the slide</a:t>
            </a:r>
          </a:p>
        </p:txBody>
      </p:sp>
      <p:sp>
        <p:nvSpPr>
          <p:cNvPr id="95" name="PlaceHolder 2"/>
          <p:cNvSpPr>
            <a:spLocks noGrp="1"/>
          </p:cNvSpPr>
          <p:nvPr>
            <p:ph type="body"/>
          </p:nvPr>
        </p:nvSpPr>
        <p:spPr>
          <a:xfrm>
            <a:off x="756000" y="5078520"/>
            <a:ext cx="6047640" cy="4811040"/>
          </a:xfrm>
          <a:prstGeom prst="rect">
            <a:avLst/>
          </a:prstGeom>
        </p:spPr>
        <p:txBody>
          <a:bodyPr lIns="0" tIns="0" rIns="0" bIns="0">
            <a:noAutofit/>
          </a:bodyPr>
          <a:lstStyle/>
          <a:p>
            <a:r>
              <a:rPr lang="en-GB" sz="2000" b="0" strike="noStrike" spc="-1">
                <a:latin typeface="Arial"/>
              </a:rPr>
              <a:t>Click to edit the notes' format</a:t>
            </a:r>
          </a:p>
        </p:txBody>
      </p:sp>
      <p:sp>
        <p:nvSpPr>
          <p:cNvPr id="96" name="PlaceHolder 3"/>
          <p:cNvSpPr>
            <a:spLocks noGrp="1"/>
          </p:cNvSpPr>
          <p:nvPr>
            <p:ph type="hdr"/>
          </p:nvPr>
        </p:nvSpPr>
        <p:spPr>
          <a:xfrm>
            <a:off x="0" y="0"/>
            <a:ext cx="3280680" cy="534240"/>
          </a:xfrm>
          <a:prstGeom prst="rect">
            <a:avLst/>
          </a:prstGeom>
        </p:spPr>
        <p:txBody>
          <a:bodyPr lIns="0" tIns="0" rIns="0" bIns="0">
            <a:noAutofit/>
          </a:bodyPr>
          <a:lstStyle/>
          <a:p>
            <a:r>
              <a:rPr lang="en-GB" sz="1400" b="0" strike="noStrike" spc="-1">
                <a:latin typeface="Times New Roman"/>
              </a:rPr>
              <a:t>&lt;header&gt;</a:t>
            </a:r>
          </a:p>
        </p:txBody>
      </p:sp>
      <p:sp>
        <p:nvSpPr>
          <p:cNvPr id="97"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GB" sz="1400" b="0" strike="noStrike" spc="-1">
                <a:latin typeface="Times New Roman"/>
              </a:rPr>
              <a:t>&lt;date/time&gt;</a:t>
            </a:r>
          </a:p>
        </p:txBody>
      </p:sp>
      <p:sp>
        <p:nvSpPr>
          <p:cNvPr id="98"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GB" sz="1400" b="0" strike="noStrike" spc="-1">
                <a:latin typeface="Times New Roman"/>
              </a:rPr>
              <a:t>&lt;footer&gt;</a:t>
            </a:r>
          </a:p>
        </p:txBody>
      </p:sp>
      <p:sp>
        <p:nvSpPr>
          <p:cNvPr id="99"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B35E9AD-E8E9-4ECB-BBD7-A2D69DD427DF}" type="slidenum">
              <a:rPr lang="en-GB" sz="1400" b="0" strike="noStrike" spc="-1">
                <a:latin typeface="Times New Roman"/>
              </a:rPr>
              <a:t>‹Nº›</a:t>
            </a:fld>
            <a:endParaRPr lang="en-GB" sz="1400" b="0" strike="noStrike" spc="-1">
              <a:latin typeface="Times New Roman"/>
            </a:endParaRPr>
          </a:p>
        </p:txBody>
      </p:sp>
    </p:spTree>
    <p:extLst>
      <p:ext uri="{BB962C8B-B14F-4D97-AF65-F5344CB8AC3E}">
        <p14:creationId xmlns:p14="http://schemas.microsoft.com/office/powerpoint/2010/main" val="459813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7"/>
          <p:cNvSpPr txBox="1"/>
          <p:nvPr/>
        </p:nvSpPr>
        <p:spPr>
          <a:xfrm>
            <a:off x="4278960" y="10157400"/>
            <a:ext cx="3280320" cy="533880"/>
          </a:xfrm>
          <a:prstGeom prst="rect">
            <a:avLst/>
          </a:prstGeom>
          <a:noFill/>
          <a:ln w="0">
            <a:noFill/>
          </a:ln>
        </p:spPr>
        <p:txBody>
          <a:bodyPr lIns="0" tIns="0" rIns="0" bIns="0" anchor="b">
            <a:noAutofit/>
          </a:bodyPr>
          <a:lstStyle/>
          <a:p>
            <a:pPr>
              <a:lnSpc>
                <a:spcPct val="100000"/>
              </a:lnSpc>
            </a:pPr>
            <a:fld id="{7FEBD5FF-AC0E-4ABD-ABBC-5AC901CCED46}" type="slidenum">
              <a:rPr lang="en-GB" sz="1200" b="0" strike="noStrike" spc="-1">
                <a:solidFill>
                  <a:srgbClr val="000000"/>
                </a:solidFill>
                <a:latin typeface="Arial"/>
                <a:ea typeface="+mn-ea"/>
              </a:rPr>
              <a:t>4</a:t>
            </a:fld>
            <a:endParaRPr lang="en-GB" sz="1200" b="0" strike="noStrike" spc="-1">
              <a:latin typeface="Times New Roman"/>
            </a:endParaRPr>
          </a:p>
        </p:txBody>
      </p:sp>
      <p:sp>
        <p:nvSpPr>
          <p:cNvPr id="173" name="PlaceHolder 1"/>
          <p:cNvSpPr>
            <a:spLocks noGrp="1" noRot="1" noChangeAspect="1"/>
          </p:cNvSpPr>
          <p:nvPr>
            <p:ph type="sldImg"/>
          </p:nvPr>
        </p:nvSpPr>
        <p:spPr>
          <a:xfrm>
            <a:off x="138113" y="766763"/>
            <a:ext cx="6824662" cy="3840162"/>
          </a:xfrm>
          <a:prstGeom prst="rect">
            <a:avLst/>
          </a:prstGeom>
        </p:spPr>
      </p:sp>
      <p:sp>
        <p:nvSpPr>
          <p:cNvPr id="174"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n-GB" sz="20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Rectangle 7"/>
          <p:cNvSpPr txBox="1"/>
          <p:nvPr/>
        </p:nvSpPr>
        <p:spPr>
          <a:xfrm>
            <a:off x="4278960" y="10157400"/>
            <a:ext cx="3280320" cy="533880"/>
          </a:xfrm>
          <a:prstGeom prst="rect">
            <a:avLst/>
          </a:prstGeom>
          <a:noFill/>
          <a:ln w="0">
            <a:noFill/>
          </a:ln>
        </p:spPr>
        <p:txBody>
          <a:bodyPr lIns="0" tIns="0" rIns="0" bIns="0" anchor="b">
            <a:noAutofit/>
          </a:bodyPr>
          <a:lstStyle/>
          <a:p>
            <a:pPr>
              <a:lnSpc>
                <a:spcPct val="100000"/>
              </a:lnSpc>
            </a:pPr>
            <a:fld id="{13B83D24-D20F-412C-8F99-160186912CCA}" type="slidenum">
              <a:rPr lang="en-GB" sz="1200" b="0" strike="noStrike" spc="-1">
                <a:solidFill>
                  <a:srgbClr val="000000"/>
                </a:solidFill>
                <a:latin typeface="Arial"/>
                <a:ea typeface="+mn-ea"/>
              </a:rPr>
              <a:t>13</a:t>
            </a:fld>
            <a:endParaRPr lang="en-GB" sz="1200" b="0" strike="noStrike" spc="-1">
              <a:latin typeface="Times New Roman"/>
            </a:endParaRPr>
          </a:p>
        </p:txBody>
      </p:sp>
      <p:sp>
        <p:nvSpPr>
          <p:cNvPr id="200" name="PlaceHolder 1"/>
          <p:cNvSpPr>
            <a:spLocks noGrp="1" noRot="1" noChangeAspect="1"/>
          </p:cNvSpPr>
          <p:nvPr>
            <p:ph type="sldImg"/>
          </p:nvPr>
        </p:nvSpPr>
        <p:spPr>
          <a:xfrm>
            <a:off x="138113" y="766763"/>
            <a:ext cx="6824662" cy="3840162"/>
          </a:xfrm>
          <a:prstGeom prst="rect">
            <a:avLst/>
          </a:prstGeom>
        </p:spPr>
      </p:sp>
      <p:sp>
        <p:nvSpPr>
          <p:cNvPr id="201"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n-GB" sz="20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Rectangle 7"/>
          <p:cNvSpPr txBox="1"/>
          <p:nvPr/>
        </p:nvSpPr>
        <p:spPr>
          <a:xfrm>
            <a:off x="4278960" y="10157400"/>
            <a:ext cx="3280320" cy="533880"/>
          </a:xfrm>
          <a:prstGeom prst="rect">
            <a:avLst/>
          </a:prstGeom>
          <a:noFill/>
          <a:ln w="0">
            <a:noFill/>
          </a:ln>
        </p:spPr>
        <p:txBody>
          <a:bodyPr lIns="0" tIns="0" rIns="0" bIns="0" anchor="b">
            <a:noAutofit/>
          </a:bodyPr>
          <a:lstStyle/>
          <a:p>
            <a:pPr>
              <a:lnSpc>
                <a:spcPct val="100000"/>
              </a:lnSpc>
            </a:pPr>
            <a:fld id="{3E7D1AC0-F12B-4555-84CD-9C6B83EBC1F7}" type="slidenum">
              <a:rPr lang="en-GB" sz="1200" b="0" strike="noStrike" spc="-1">
                <a:solidFill>
                  <a:srgbClr val="000000"/>
                </a:solidFill>
                <a:latin typeface="Arial"/>
                <a:ea typeface="+mn-ea"/>
              </a:rPr>
              <a:t>14</a:t>
            </a:fld>
            <a:endParaRPr lang="en-GB" sz="1200" b="0" strike="noStrike" spc="-1">
              <a:latin typeface="Times New Roman"/>
            </a:endParaRPr>
          </a:p>
        </p:txBody>
      </p:sp>
      <p:sp>
        <p:nvSpPr>
          <p:cNvPr id="203" name="PlaceHolder 1"/>
          <p:cNvSpPr>
            <a:spLocks noGrp="1" noRot="1" noChangeAspect="1"/>
          </p:cNvSpPr>
          <p:nvPr>
            <p:ph type="sldImg"/>
          </p:nvPr>
        </p:nvSpPr>
        <p:spPr>
          <a:xfrm>
            <a:off x="138113" y="766763"/>
            <a:ext cx="6824662" cy="3840162"/>
          </a:xfrm>
          <a:prstGeom prst="rect">
            <a:avLst/>
          </a:prstGeom>
        </p:spPr>
      </p:sp>
      <p:sp>
        <p:nvSpPr>
          <p:cNvPr id="204"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n-GB" sz="20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Rectangle 7"/>
          <p:cNvSpPr txBox="1"/>
          <p:nvPr/>
        </p:nvSpPr>
        <p:spPr>
          <a:xfrm>
            <a:off x="4278960" y="10157400"/>
            <a:ext cx="3280320" cy="533880"/>
          </a:xfrm>
          <a:prstGeom prst="rect">
            <a:avLst/>
          </a:prstGeom>
          <a:noFill/>
          <a:ln w="0">
            <a:noFill/>
          </a:ln>
        </p:spPr>
        <p:txBody>
          <a:bodyPr lIns="0" tIns="0" rIns="0" bIns="0" anchor="b">
            <a:noAutofit/>
          </a:bodyPr>
          <a:lstStyle/>
          <a:p>
            <a:pPr>
              <a:lnSpc>
                <a:spcPct val="100000"/>
              </a:lnSpc>
            </a:pPr>
            <a:fld id="{4AF929B8-8B97-49CF-BEAD-72D3416FD8E7}" type="slidenum">
              <a:rPr lang="en-GB" sz="1200" b="0" strike="noStrike" spc="-1">
                <a:solidFill>
                  <a:srgbClr val="000000"/>
                </a:solidFill>
                <a:latin typeface="Arial"/>
                <a:ea typeface="+mn-ea"/>
              </a:rPr>
              <a:t>15</a:t>
            </a:fld>
            <a:endParaRPr lang="en-GB" sz="1200" b="0" strike="noStrike" spc="-1">
              <a:latin typeface="Times New Roman"/>
            </a:endParaRPr>
          </a:p>
        </p:txBody>
      </p:sp>
      <p:sp>
        <p:nvSpPr>
          <p:cNvPr id="206" name="PlaceHolder 1"/>
          <p:cNvSpPr>
            <a:spLocks noGrp="1" noRot="1" noChangeAspect="1"/>
          </p:cNvSpPr>
          <p:nvPr>
            <p:ph type="sldImg"/>
          </p:nvPr>
        </p:nvSpPr>
        <p:spPr>
          <a:xfrm>
            <a:off x="138113" y="766763"/>
            <a:ext cx="6824662" cy="3840162"/>
          </a:xfrm>
          <a:prstGeom prst="rect">
            <a:avLst/>
          </a:prstGeom>
        </p:spPr>
      </p:sp>
      <p:sp>
        <p:nvSpPr>
          <p:cNvPr id="207"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n-GB" sz="20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PlaceHolder 1"/>
          <p:cNvSpPr>
            <a:spLocks noGrp="1" noRot="1" noChangeAspect="1"/>
          </p:cNvSpPr>
          <p:nvPr>
            <p:ph type="sldImg"/>
          </p:nvPr>
        </p:nvSpPr>
        <p:spPr>
          <a:xfrm>
            <a:off x="139700" y="768350"/>
            <a:ext cx="6816725" cy="3833813"/>
          </a:xfrm>
          <a:prstGeom prst="rect">
            <a:avLst/>
          </a:prstGeom>
        </p:spPr>
      </p:sp>
      <p:sp>
        <p:nvSpPr>
          <p:cNvPr id="209" name="PlaceHolder 2"/>
          <p:cNvSpPr>
            <a:spLocks noGrp="1"/>
          </p:cNvSpPr>
          <p:nvPr>
            <p:ph type="body"/>
          </p:nvPr>
        </p:nvSpPr>
        <p:spPr>
          <a:xfrm>
            <a:off x="709560" y="4862160"/>
            <a:ext cx="5676120" cy="4601160"/>
          </a:xfrm>
          <a:prstGeom prst="rect">
            <a:avLst/>
          </a:prstGeom>
        </p:spPr>
        <p:txBody>
          <a:bodyPr lIns="94680" tIns="47520" rIns="94680" bIns="47520">
            <a:noAutofit/>
          </a:bodyPr>
          <a:lstStyle/>
          <a:p>
            <a:pPr marL="216000" indent="-212400">
              <a:lnSpc>
                <a:spcPct val="100000"/>
              </a:lnSpc>
              <a:tabLst>
                <a:tab pos="0" algn="l"/>
              </a:tabLst>
            </a:pPr>
            <a:r>
              <a:rPr lang="en-GB" sz="2000" b="0" strike="noStrike" spc="-1">
                <a:latin typeface="Arial"/>
              </a:rPr>
              <a:t>Thank you!</a:t>
            </a:r>
          </a:p>
        </p:txBody>
      </p:sp>
      <p:sp>
        <p:nvSpPr>
          <p:cNvPr id="210" name="Slide Number Placeholder 3"/>
          <p:cNvSpPr/>
          <p:nvPr/>
        </p:nvSpPr>
        <p:spPr>
          <a:xfrm>
            <a:off x="4020480" y="9720720"/>
            <a:ext cx="3073320" cy="50832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5FF9424A-7294-4539-A191-1F3A4575001A}" type="slidenum">
              <a:rPr lang="en-GB" sz="1200" b="0" strike="noStrike" spc="-1">
                <a:solidFill>
                  <a:srgbClr val="000000"/>
                </a:solidFill>
                <a:latin typeface="+mn-lt"/>
                <a:ea typeface="+mn-ea"/>
              </a:rPr>
              <a:t>17</a:t>
            </a:fld>
            <a:endParaRPr lang="en-GB"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7"/>
          <p:cNvSpPr txBox="1"/>
          <p:nvPr/>
        </p:nvSpPr>
        <p:spPr>
          <a:xfrm>
            <a:off x="4278960" y="10157400"/>
            <a:ext cx="3280320" cy="533880"/>
          </a:xfrm>
          <a:prstGeom prst="rect">
            <a:avLst/>
          </a:prstGeom>
          <a:noFill/>
          <a:ln w="0">
            <a:noFill/>
          </a:ln>
        </p:spPr>
        <p:txBody>
          <a:bodyPr lIns="0" tIns="0" rIns="0" bIns="0" anchor="b">
            <a:noAutofit/>
          </a:bodyPr>
          <a:lstStyle/>
          <a:p>
            <a:pPr>
              <a:lnSpc>
                <a:spcPct val="100000"/>
              </a:lnSpc>
            </a:pPr>
            <a:fld id="{0F8BDD24-0136-4969-AE9E-AD6D62DE0886}" type="slidenum">
              <a:rPr lang="en-GB" sz="1200" b="0" strike="noStrike" spc="-1">
                <a:solidFill>
                  <a:srgbClr val="000000"/>
                </a:solidFill>
                <a:latin typeface="Arial"/>
                <a:ea typeface="+mn-ea"/>
              </a:rPr>
              <a:t>5</a:t>
            </a:fld>
            <a:endParaRPr lang="en-GB" sz="1200" b="0" strike="noStrike" spc="-1">
              <a:latin typeface="Times New Roman"/>
            </a:endParaRPr>
          </a:p>
        </p:txBody>
      </p:sp>
      <p:sp>
        <p:nvSpPr>
          <p:cNvPr id="176" name="PlaceHolder 1"/>
          <p:cNvSpPr>
            <a:spLocks noGrp="1" noRot="1" noChangeAspect="1"/>
          </p:cNvSpPr>
          <p:nvPr>
            <p:ph type="sldImg"/>
          </p:nvPr>
        </p:nvSpPr>
        <p:spPr>
          <a:xfrm>
            <a:off x="138113" y="766763"/>
            <a:ext cx="6824662" cy="3840162"/>
          </a:xfrm>
          <a:prstGeom prst="rect">
            <a:avLst/>
          </a:prstGeom>
        </p:spPr>
      </p:sp>
      <p:sp>
        <p:nvSpPr>
          <p:cNvPr id="177"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n-GB" sz="20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Rectangle 2055"/>
          <p:cNvSpPr/>
          <p:nvPr/>
        </p:nvSpPr>
        <p:spPr>
          <a:xfrm>
            <a:off x="3884760" y="8685360"/>
            <a:ext cx="2971440" cy="45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spcBef>
                <a:spcPts val="601"/>
              </a:spcBef>
            </a:pPr>
            <a:fld id="{70F4A5D5-36D4-4E3A-96D6-0AF053F3108B}" type="slidenum">
              <a:rPr lang="en-GB" sz="1200" b="0" strike="noStrike" spc="-1">
                <a:solidFill>
                  <a:srgbClr val="000000"/>
                </a:solidFill>
                <a:latin typeface="Garamond"/>
                <a:ea typeface="+mn-ea"/>
              </a:rPr>
              <a:t>6</a:t>
            </a:fld>
            <a:endParaRPr lang="en-GB" sz="1200" b="0" strike="noStrike" spc="-1">
              <a:latin typeface="Arial"/>
            </a:endParaRPr>
          </a:p>
        </p:txBody>
      </p:sp>
      <p:sp>
        <p:nvSpPr>
          <p:cNvPr id="179" name="PlaceHolder 1"/>
          <p:cNvSpPr>
            <a:spLocks noGrp="1" noRot="1" noChangeAspect="1"/>
          </p:cNvSpPr>
          <p:nvPr>
            <p:ph type="sldImg"/>
          </p:nvPr>
        </p:nvSpPr>
        <p:spPr>
          <a:xfrm>
            <a:off x="2514600" y="515938"/>
            <a:ext cx="4594225" cy="2584450"/>
          </a:xfrm>
          <a:prstGeom prst="rect">
            <a:avLst/>
          </a:prstGeom>
        </p:spPr>
      </p:sp>
      <p:sp>
        <p:nvSpPr>
          <p:cNvPr id="180"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n-GB" sz="20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7"/>
          <p:cNvSpPr txBox="1"/>
          <p:nvPr/>
        </p:nvSpPr>
        <p:spPr>
          <a:xfrm>
            <a:off x="4278960" y="10157400"/>
            <a:ext cx="3280320" cy="533880"/>
          </a:xfrm>
          <a:prstGeom prst="rect">
            <a:avLst/>
          </a:prstGeom>
          <a:noFill/>
          <a:ln w="0">
            <a:noFill/>
          </a:ln>
        </p:spPr>
        <p:txBody>
          <a:bodyPr lIns="0" tIns="0" rIns="0" bIns="0" anchor="b">
            <a:noAutofit/>
          </a:bodyPr>
          <a:lstStyle/>
          <a:p>
            <a:pPr>
              <a:lnSpc>
                <a:spcPct val="100000"/>
              </a:lnSpc>
            </a:pPr>
            <a:fld id="{8A51926E-8173-4BE8-AF40-10A45A64E5AA}" type="slidenum">
              <a:rPr lang="en-GB" sz="1200" b="0" strike="noStrike" spc="-1">
                <a:solidFill>
                  <a:srgbClr val="000000"/>
                </a:solidFill>
                <a:latin typeface="Arial"/>
                <a:ea typeface="+mn-ea"/>
              </a:rPr>
              <a:t>7</a:t>
            </a:fld>
            <a:endParaRPr lang="en-GB" sz="1200" b="0" strike="noStrike" spc="-1">
              <a:latin typeface="Times New Roman"/>
            </a:endParaRPr>
          </a:p>
        </p:txBody>
      </p:sp>
      <p:sp>
        <p:nvSpPr>
          <p:cNvPr id="182" name="PlaceHolder 1"/>
          <p:cNvSpPr>
            <a:spLocks noGrp="1" noRot="1" noChangeAspect="1"/>
          </p:cNvSpPr>
          <p:nvPr>
            <p:ph type="sldImg"/>
          </p:nvPr>
        </p:nvSpPr>
        <p:spPr>
          <a:xfrm>
            <a:off x="138113" y="766763"/>
            <a:ext cx="6824662" cy="3840162"/>
          </a:xfrm>
          <a:prstGeom prst="rect">
            <a:avLst/>
          </a:prstGeom>
        </p:spPr>
      </p:sp>
      <p:sp>
        <p:nvSpPr>
          <p:cNvPr id="183"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n-GB" sz="20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Rectangle 2055"/>
          <p:cNvSpPr/>
          <p:nvPr/>
        </p:nvSpPr>
        <p:spPr>
          <a:xfrm>
            <a:off x="3884760" y="8685360"/>
            <a:ext cx="2971440" cy="45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spcBef>
                <a:spcPts val="601"/>
              </a:spcBef>
            </a:pPr>
            <a:fld id="{275BDD87-3629-4A9C-8341-3FA01A7F7A92}" type="slidenum">
              <a:rPr lang="en-GB" sz="1200" b="0" strike="noStrike" spc="-1">
                <a:solidFill>
                  <a:srgbClr val="000000"/>
                </a:solidFill>
                <a:latin typeface="Garamond"/>
                <a:ea typeface="+mn-ea"/>
              </a:rPr>
              <a:t>8</a:t>
            </a:fld>
            <a:endParaRPr lang="en-GB" sz="1200" b="0" strike="noStrike" spc="-1">
              <a:latin typeface="Arial"/>
            </a:endParaRPr>
          </a:p>
        </p:txBody>
      </p:sp>
      <p:sp>
        <p:nvSpPr>
          <p:cNvPr id="185" name="PlaceHolder 1"/>
          <p:cNvSpPr>
            <a:spLocks noGrp="1" noRot="1" noChangeAspect="1"/>
          </p:cNvSpPr>
          <p:nvPr>
            <p:ph type="sldImg"/>
          </p:nvPr>
        </p:nvSpPr>
        <p:spPr>
          <a:xfrm>
            <a:off x="2514600" y="515938"/>
            <a:ext cx="4594225" cy="2584450"/>
          </a:xfrm>
          <a:prstGeom prst="rect">
            <a:avLst/>
          </a:prstGeom>
        </p:spPr>
      </p:sp>
      <p:sp>
        <p:nvSpPr>
          <p:cNvPr id="186"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n-GB" sz="20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ctangle 2055"/>
          <p:cNvSpPr/>
          <p:nvPr/>
        </p:nvSpPr>
        <p:spPr>
          <a:xfrm>
            <a:off x="3884760" y="8685360"/>
            <a:ext cx="2971440" cy="45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spcBef>
                <a:spcPts val="601"/>
              </a:spcBef>
            </a:pPr>
            <a:fld id="{3ACC4CA0-B1B1-46B3-930A-B8FA437054F2}" type="slidenum">
              <a:rPr lang="en-GB" sz="1200" b="0" strike="noStrike" spc="-1">
                <a:solidFill>
                  <a:srgbClr val="000000"/>
                </a:solidFill>
                <a:latin typeface="Garamond"/>
                <a:ea typeface="+mn-ea"/>
              </a:rPr>
              <a:t>9</a:t>
            </a:fld>
            <a:endParaRPr lang="en-GB" sz="1200" b="0" strike="noStrike" spc="-1">
              <a:latin typeface="Arial"/>
            </a:endParaRPr>
          </a:p>
        </p:txBody>
      </p:sp>
      <p:sp>
        <p:nvSpPr>
          <p:cNvPr id="188" name="PlaceHolder 1"/>
          <p:cNvSpPr>
            <a:spLocks noGrp="1" noRot="1" noChangeAspect="1"/>
          </p:cNvSpPr>
          <p:nvPr>
            <p:ph type="sldImg"/>
          </p:nvPr>
        </p:nvSpPr>
        <p:spPr>
          <a:xfrm>
            <a:off x="2514600" y="515938"/>
            <a:ext cx="4594225" cy="2584450"/>
          </a:xfrm>
          <a:prstGeom prst="rect">
            <a:avLst/>
          </a:prstGeom>
        </p:spPr>
      </p:sp>
      <p:sp>
        <p:nvSpPr>
          <p:cNvPr id="189"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n-GB" sz="20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Rectangle 2055"/>
          <p:cNvSpPr/>
          <p:nvPr/>
        </p:nvSpPr>
        <p:spPr>
          <a:xfrm>
            <a:off x="3884760" y="8685360"/>
            <a:ext cx="2971440" cy="45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spcBef>
                <a:spcPts val="601"/>
              </a:spcBef>
            </a:pPr>
            <a:fld id="{6B639CE2-54F1-4962-B6AB-3B152FBCEE1F}" type="slidenum">
              <a:rPr lang="en-GB" sz="1200" b="0" strike="noStrike" spc="-1">
                <a:solidFill>
                  <a:srgbClr val="000000"/>
                </a:solidFill>
                <a:latin typeface="Garamond"/>
                <a:ea typeface="+mn-ea"/>
              </a:rPr>
              <a:t>10</a:t>
            </a:fld>
            <a:endParaRPr lang="en-GB" sz="1200" b="0" strike="noStrike" spc="-1">
              <a:latin typeface="Arial"/>
            </a:endParaRPr>
          </a:p>
        </p:txBody>
      </p:sp>
      <p:sp>
        <p:nvSpPr>
          <p:cNvPr id="191" name="PlaceHolder 1"/>
          <p:cNvSpPr>
            <a:spLocks noGrp="1" noRot="1" noChangeAspect="1"/>
          </p:cNvSpPr>
          <p:nvPr>
            <p:ph type="sldImg"/>
          </p:nvPr>
        </p:nvSpPr>
        <p:spPr>
          <a:xfrm>
            <a:off x="2514600" y="515938"/>
            <a:ext cx="4594225" cy="2584450"/>
          </a:xfrm>
          <a:prstGeom prst="rect">
            <a:avLst/>
          </a:prstGeom>
        </p:spPr>
      </p:sp>
      <p:sp>
        <p:nvSpPr>
          <p:cNvPr id="192"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n-GB" sz="20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055"/>
          <p:cNvSpPr/>
          <p:nvPr/>
        </p:nvSpPr>
        <p:spPr>
          <a:xfrm>
            <a:off x="3884760" y="8685360"/>
            <a:ext cx="2971440" cy="45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spcBef>
                <a:spcPts val="601"/>
              </a:spcBef>
            </a:pPr>
            <a:fld id="{9971BF2E-BED3-4F65-ABFF-99EBCAF80100}" type="slidenum">
              <a:rPr lang="en-GB" sz="1200" b="0" strike="noStrike" spc="-1">
                <a:solidFill>
                  <a:srgbClr val="000000"/>
                </a:solidFill>
                <a:latin typeface="Garamond"/>
                <a:ea typeface="+mn-ea"/>
              </a:rPr>
              <a:t>11</a:t>
            </a:fld>
            <a:endParaRPr lang="en-GB" sz="1200" b="0" strike="noStrike" spc="-1">
              <a:latin typeface="Arial"/>
            </a:endParaRPr>
          </a:p>
        </p:txBody>
      </p:sp>
      <p:sp>
        <p:nvSpPr>
          <p:cNvPr id="194" name="PlaceHolder 1"/>
          <p:cNvSpPr>
            <a:spLocks noGrp="1" noRot="1" noChangeAspect="1"/>
          </p:cNvSpPr>
          <p:nvPr>
            <p:ph type="sldImg"/>
          </p:nvPr>
        </p:nvSpPr>
        <p:spPr>
          <a:xfrm>
            <a:off x="2514600" y="515938"/>
            <a:ext cx="4594225" cy="2584450"/>
          </a:xfrm>
          <a:prstGeom prst="rect">
            <a:avLst/>
          </a:prstGeom>
        </p:spPr>
      </p:sp>
      <p:sp>
        <p:nvSpPr>
          <p:cNvPr id="195"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n-GB" sz="20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Rectangle 2055"/>
          <p:cNvSpPr/>
          <p:nvPr/>
        </p:nvSpPr>
        <p:spPr>
          <a:xfrm>
            <a:off x="3884760" y="8685360"/>
            <a:ext cx="2971440" cy="45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spcBef>
                <a:spcPts val="601"/>
              </a:spcBef>
            </a:pPr>
            <a:fld id="{BEE0E98B-8CC3-4BF9-BB51-9D8AA7625BFB}" type="slidenum">
              <a:rPr lang="en-GB" sz="1200" b="0" strike="noStrike" spc="-1">
                <a:solidFill>
                  <a:srgbClr val="000000"/>
                </a:solidFill>
                <a:latin typeface="Garamond"/>
                <a:ea typeface="+mn-ea"/>
              </a:rPr>
              <a:t>12</a:t>
            </a:fld>
            <a:endParaRPr lang="en-GB" sz="1200" b="0" strike="noStrike" spc="-1">
              <a:latin typeface="Arial"/>
            </a:endParaRPr>
          </a:p>
        </p:txBody>
      </p:sp>
      <p:sp>
        <p:nvSpPr>
          <p:cNvPr id="197" name="PlaceHolder 1"/>
          <p:cNvSpPr>
            <a:spLocks noGrp="1" noRot="1" noChangeAspect="1"/>
          </p:cNvSpPr>
          <p:nvPr>
            <p:ph type="sldImg"/>
          </p:nvPr>
        </p:nvSpPr>
        <p:spPr>
          <a:xfrm>
            <a:off x="2514600" y="515938"/>
            <a:ext cx="4594225" cy="2584450"/>
          </a:xfrm>
          <a:prstGeom prst="rect">
            <a:avLst/>
          </a:prstGeom>
        </p:spPr>
      </p:sp>
      <p:sp>
        <p:nvSpPr>
          <p:cNvPr id="198"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n-GB"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33"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4"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3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9"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41"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2"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3"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4"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5"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6"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59"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61"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63"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6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6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6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7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2"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7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7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74"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7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7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78"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80"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81"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8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8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8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86"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88"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89"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90"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91"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92"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93"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4"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1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7"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1"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65000">
              <a:srgbClr val="000000"/>
            </a:gs>
            <a:gs pos="100000">
              <a:srgbClr val="5B77A8"/>
            </a:gs>
          </a:gsLst>
          <a:lin ang="5400000"/>
        </a:gradFill>
        <a:effectLst/>
      </p:bgPr>
    </p:bg>
    <p:spTree>
      <p:nvGrpSpPr>
        <p:cNvPr id="1" name=""/>
        <p:cNvGrpSpPr/>
        <p:nvPr/>
      </p:nvGrpSpPr>
      <p:grpSpPr>
        <a:xfrm>
          <a:off x="0" y="0"/>
          <a:ext cx="0" cy="0"/>
          <a:chOff x="0" y="0"/>
          <a:chExt cx="0" cy="0"/>
        </a:xfrm>
      </p:grpSpPr>
      <p:sp>
        <p:nvSpPr>
          <p:cNvPr id="11" name="6 Rectángulo" hidden="1"/>
          <p:cNvSpPr/>
          <p:nvPr/>
        </p:nvSpPr>
        <p:spPr>
          <a:xfrm>
            <a:off x="0" y="0"/>
            <a:ext cx="364680" cy="5139720"/>
          </a:xfrm>
          <a:prstGeom prst="rect">
            <a:avLst/>
          </a:prstGeom>
          <a:solidFill>
            <a:srgbClr val="FFFFFF"/>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12" name="7 Rectángulo" hidden="1"/>
          <p:cNvSpPr/>
          <p:nvPr/>
        </p:nvSpPr>
        <p:spPr>
          <a:xfrm>
            <a:off x="255240" y="3785400"/>
            <a:ext cx="72000" cy="126756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2" name="8 Rectángulo" hidden="1"/>
          <p:cNvSpPr/>
          <p:nvPr/>
        </p:nvSpPr>
        <p:spPr>
          <a:xfrm>
            <a:off x="255240" y="3597480"/>
            <a:ext cx="72000" cy="170280"/>
          </a:xfrm>
          <a:prstGeom prst="rect">
            <a:avLst/>
          </a:prstGeom>
          <a:solidFill>
            <a:schemeClr val="accent3">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3" name="9 Rectángulo" hidden="1"/>
          <p:cNvSpPr/>
          <p:nvPr/>
        </p:nvSpPr>
        <p:spPr>
          <a:xfrm>
            <a:off x="255240" y="3478320"/>
            <a:ext cx="72000" cy="101880"/>
          </a:xfrm>
          <a:prstGeom prst="rect">
            <a:avLst/>
          </a:prstGeom>
          <a:solidFill>
            <a:schemeClr val="bg2"/>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4" name="10 Rectángulo" hidden="1"/>
          <p:cNvSpPr/>
          <p:nvPr/>
        </p:nvSpPr>
        <p:spPr>
          <a:xfrm>
            <a:off x="255240" y="3407040"/>
            <a:ext cx="72000" cy="5364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 name="11 Rectángulo" hidden="1"/>
          <p:cNvSpPr/>
          <p:nvPr/>
        </p:nvSpPr>
        <p:spPr>
          <a:xfrm>
            <a:off x="309600" y="510480"/>
            <a:ext cx="44640" cy="27324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6" name="14 Rectángulo" hidden="1"/>
          <p:cNvSpPr/>
          <p:nvPr/>
        </p:nvSpPr>
        <p:spPr>
          <a:xfrm>
            <a:off x="268920" y="510480"/>
            <a:ext cx="26280" cy="27324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7" name="15 Rectángulo" hidden="1"/>
          <p:cNvSpPr/>
          <p:nvPr/>
        </p:nvSpPr>
        <p:spPr>
          <a:xfrm>
            <a:off x="250200" y="510480"/>
            <a:ext cx="7920" cy="27324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8" name="16 Rectángulo" hidden="1"/>
          <p:cNvSpPr/>
          <p:nvPr/>
        </p:nvSpPr>
        <p:spPr>
          <a:xfrm>
            <a:off x="221760" y="510480"/>
            <a:ext cx="7920" cy="27324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9" name="PlaceHolder 1"/>
          <p:cNvSpPr>
            <a:spLocks noGrp="1"/>
          </p:cNvSpPr>
          <p:nvPr>
            <p:ph type="title"/>
          </p:nvPr>
        </p:nvSpPr>
        <p:spPr>
          <a:xfrm>
            <a:off x="457200" y="205200"/>
            <a:ext cx="8229240" cy="858600"/>
          </a:xfrm>
          <a:prstGeom prst="rect">
            <a:avLst/>
          </a:prstGeom>
        </p:spPr>
        <p:txBody>
          <a:bodyPr lIns="0" tIns="0" rIns="0" bIns="0" anchor="ctr">
            <a:noAutofit/>
          </a:bodyPr>
          <a:lstStyle/>
          <a:p>
            <a:r>
              <a:rPr lang="es-ES" sz="1800" b="0" strike="noStrike" spc="-1">
                <a:solidFill>
                  <a:srgbClr val="000000"/>
                </a:solidFill>
                <a:latin typeface="Arial"/>
              </a:rPr>
              <a:t>Click to edit the title text format</a:t>
            </a:r>
          </a:p>
        </p:txBody>
      </p:sp>
      <p:sp>
        <p:nvSpPr>
          <p:cNvPr id="10" name="PlaceHolder 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s-ES"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s-ES"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s-ES"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s-ES"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s-ES"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s-ES"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s-E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65000">
              <a:srgbClr val="000000"/>
            </a:gs>
            <a:gs pos="100000">
              <a:srgbClr val="5B77A8"/>
            </a:gs>
          </a:gsLst>
          <a:lin ang="5400000"/>
        </a:gradFill>
        <a:effectLst/>
      </p:bgPr>
    </p:bg>
    <p:spTree>
      <p:nvGrpSpPr>
        <p:cNvPr id="1" name=""/>
        <p:cNvGrpSpPr/>
        <p:nvPr/>
      </p:nvGrpSpPr>
      <p:grpSpPr>
        <a:xfrm>
          <a:off x="0" y="0"/>
          <a:ext cx="0" cy="0"/>
          <a:chOff x="0" y="0"/>
          <a:chExt cx="0" cy="0"/>
        </a:xfrm>
      </p:grpSpPr>
      <p:sp>
        <p:nvSpPr>
          <p:cNvPr id="47" name="6 Rectángulo" hidden="1"/>
          <p:cNvSpPr/>
          <p:nvPr/>
        </p:nvSpPr>
        <p:spPr>
          <a:xfrm>
            <a:off x="0" y="0"/>
            <a:ext cx="364680" cy="5139720"/>
          </a:xfrm>
          <a:prstGeom prst="rect">
            <a:avLst/>
          </a:prstGeom>
          <a:solidFill>
            <a:srgbClr val="FFFFFF"/>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48" name="7 Rectángulo" hidden="1"/>
          <p:cNvSpPr/>
          <p:nvPr/>
        </p:nvSpPr>
        <p:spPr>
          <a:xfrm>
            <a:off x="255240" y="3785400"/>
            <a:ext cx="72000" cy="126756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49" name="8 Rectángulo" hidden="1"/>
          <p:cNvSpPr/>
          <p:nvPr/>
        </p:nvSpPr>
        <p:spPr>
          <a:xfrm>
            <a:off x="255240" y="3597480"/>
            <a:ext cx="72000" cy="170280"/>
          </a:xfrm>
          <a:prstGeom prst="rect">
            <a:avLst/>
          </a:prstGeom>
          <a:solidFill>
            <a:schemeClr val="accent3">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0" name="9 Rectángulo" hidden="1"/>
          <p:cNvSpPr/>
          <p:nvPr/>
        </p:nvSpPr>
        <p:spPr>
          <a:xfrm>
            <a:off x="255240" y="3478320"/>
            <a:ext cx="72000" cy="101880"/>
          </a:xfrm>
          <a:prstGeom prst="rect">
            <a:avLst/>
          </a:prstGeom>
          <a:solidFill>
            <a:schemeClr val="bg2"/>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1" name="10 Rectángulo" hidden="1"/>
          <p:cNvSpPr/>
          <p:nvPr/>
        </p:nvSpPr>
        <p:spPr>
          <a:xfrm>
            <a:off x="255240" y="3407040"/>
            <a:ext cx="72000" cy="5364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2" name="11 Rectángulo" hidden="1"/>
          <p:cNvSpPr/>
          <p:nvPr/>
        </p:nvSpPr>
        <p:spPr>
          <a:xfrm>
            <a:off x="309600" y="510480"/>
            <a:ext cx="44640" cy="27324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3" name="14 Rectángulo" hidden="1"/>
          <p:cNvSpPr/>
          <p:nvPr/>
        </p:nvSpPr>
        <p:spPr>
          <a:xfrm>
            <a:off x="268920" y="510480"/>
            <a:ext cx="26280" cy="27324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4" name="15 Rectángulo" hidden="1"/>
          <p:cNvSpPr/>
          <p:nvPr/>
        </p:nvSpPr>
        <p:spPr>
          <a:xfrm>
            <a:off x="250200" y="510480"/>
            <a:ext cx="7920" cy="27324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5" name="16 Rectángulo" hidden="1"/>
          <p:cNvSpPr/>
          <p:nvPr/>
        </p:nvSpPr>
        <p:spPr>
          <a:xfrm>
            <a:off x="221760" y="510480"/>
            <a:ext cx="7920" cy="27324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6" name="PlaceHolder 1"/>
          <p:cNvSpPr>
            <a:spLocks noGrp="1"/>
          </p:cNvSpPr>
          <p:nvPr>
            <p:ph type="title"/>
          </p:nvPr>
        </p:nvSpPr>
        <p:spPr>
          <a:xfrm>
            <a:off x="457200" y="205200"/>
            <a:ext cx="8228880" cy="858240"/>
          </a:xfrm>
          <a:prstGeom prst="rect">
            <a:avLst/>
          </a:prstGeom>
        </p:spPr>
        <p:txBody>
          <a:bodyPr lIns="0" tIns="0" rIns="0" bIns="0" anchor="ctr">
            <a:noAutofit/>
          </a:bodyPr>
          <a:lstStyle/>
          <a:p>
            <a:r>
              <a:rPr lang="es-ES" sz="1800" b="0" strike="noStrike" spc="-1">
                <a:solidFill>
                  <a:srgbClr val="000000"/>
                </a:solidFill>
                <a:latin typeface="Arial"/>
              </a:rPr>
              <a:t>Click to edit the title text format</a:t>
            </a:r>
          </a:p>
        </p:txBody>
      </p:sp>
      <p:sp>
        <p:nvSpPr>
          <p:cNvPr id="57" name="PlaceHolder 2"/>
          <p:cNvSpPr>
            <a:spLocks noGrp="1"/>
          </p:cNvSpPr>
          <p:nvPr>
            <p:ph type="body"/>
          </p:nvPr>
        </p:nvSpPr>
        <p:spPr>
          <a:xfrm>
            <a:off x="457200" y="1203480"/>
            <a:ext cx="8228880" cy="298260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s-ES"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s-ES"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s-ES"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s-ES"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s-ES" sz="18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s-ES" sz="18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s-ES" sz="1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
          <p:cNvSpPr/>
          <p:nvPr/>
        </p:nvSpPr>
        <p:spPr>
          <a:xfrm>
            <a:off x="323640" y="915480"/>
            <a:ext cx="8565120" cy="2228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t/>
            </a:r>
            <a:br/>
            <a:r>
              <a:t/>
            </a:r>
            <a:br/>
            <a:r>
              <a:rPr lang="es-ES" sz="3200" b="1" strike="noStrike" spc="-1">
                <a:solidFill>
                  <a:srgbClr val="FFFFFF"/>
                </a:solidFill>
                <a:latin typeface="Arial "/>
                <a:ea typeface="DejaVu Sans"/>
              </a:rPr>
              <a:t>C</a:t>
            </a:r>
            <a:r>
              <a:rPr lang="es-ES" sz="3600" b="1" strike="noStrike" spc="-1">
                <a:solidFill>
                  <a:srgbClr val="FFFFFF"/>
                </a:solidFill>
                <a:latin typeface="Arial "/>
                <a:ea typeface="Arial"/>
              </a:rPr>
              <a:t>urso de capacitación continuada en materia de radioprotección para Médicos Radioterapeutas</a:t>
            </a:r>
            <a:r>
              <a:t/>
            </a:r>
            <a:br/>
            <a:r>
              <a:t/>
            </a:r>
            <a:br/>
            <a:r>
              <a:t/>
            </a:r>
            <a:br/>
            <a:endParaRPr lang="en-GB" sz="3600" b="0" strike="noStrike" spc="-1">
              <a:latin typeface="Arial"/>
            </a:endParaRPr>
          </a:p>
        </p:txBody>
      </p:sp>
      <p:sp>
        <p:nvSpPr>
          <p:cNvPr id="101" name="Subtitle 2"/>
          <p:cNvSpPr/>
          <p:nvPr/>
        </p:nvSpPr>
        <p:spPr>
          <a:xfrm>
            <a:off x="323640" y="2967840"/>
            <a:ext cx="8565120" cy="1688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92000" lnSpcReduction="20000"/>
          </a:bodyPr>
          <a:lstStyle/>
          <a:p>
            <a:pPr algn="ctr">
              <a:lnSpc>
                <a:spcPct val="100000"/>
              </a:lnSpc>
              <a:spcBef>
                <a:spcPts val="561"/>
              </a:spcBef>
              <a:tabLst>
                <a:tab pos="0" algn="l"/>
              </a:tabLst>
            </a:pPr>
            <a:endParaRPr lang="en-GB" sz="1800" b="0" strike="noStrike" spc="-1">
              <a:latin typeface="Arial"/>
            </a:endParaRPr>
          </a:p>
          <a:p>
            <a:pPr>
              <a:lnSpc>
                <a:spcPct val="100000"/>
              </a:lnSpc>
              <a:tabLst>
                <a:tab pos="0" algn="l"/>
              </a:tabLst>
            </a:pPr>
            <a:r>
              <a:rPr lang="es-ES" sz="3800" b="1" strike="noStrike" spc="-1">
                <a:solidFill>
                  <a:srgbClr val="99CCFF"/>
                </a:solidFill>
                <a:latin typeface="Arial "/>
                <a:ea typeface="DejaVu Sans"/>
              </a:rPr>
              <a:t>P-11 Accidentes de carácter episódicos. Magnitud de las consecuencias.</a:t>
            </a:r>
            <a:endParaRPr lang="en-GB" sz="3800" b="0" strike="noStrike" spc="-1">
              <a:latin typeface="Arial"/>
            </a:endParaRPr>
          </a:p>
          <a:p>
            <a:pPr algn="ctr">
              <a:lnSpc>
                <a:spcPct val="100000"/>
              </a:lnSpc>
              <a:spcBef>
                <a:spcPts val="519"/>
              </a:spcBef>
              <a:tabLst>
                <a:tab pos="0" algn="l"/>
              </a:tabLst>
            </a:pPr>
            <a:endParaRPr lang="en-GB" sz="3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 Box 7"/>
          <p:cNvSpPr/>
          <p:nvPr/>
        </p:nvSpPr>
        <p:spPr>
          <a:xfrm>
            <a:off x="107640" y="86760"/>
            <a:ext cx="871272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90000"/>
              </a:lnSpc>
              <a:spcBef>
                <a:spcPts val="601"/>
              </a:spcBef>
            </a:pPr>
            <a:r>
              <a:rPr lang="es-ES" sz="2000" b="1" strike="noStrike" spc="-1">
                <a:solidFill>
                  <a:srgbClr val="FFFFFF"/>
                </a:solidFill>
                <a:latin typeface="Arial "/>
                <a:ea typeface="DejaVu Sans"/>
              </a:rPr>
              <a:t>Ejemplo de accidentes episódicos que pueden ocurrir en Teleterapia con LINAC. Fallos de equipos.</a:t>
            </a:r>
            <a:endParaRPr lang="en-GB" sz="2000" b="0" strike="noStrike" spc="-1">
              <a:latin typeface="Arial"/>
            </a:endParaRPr>
          </a:p>
        </p:txBody>
      </p:sp>
      <p:sp>
        <p:nvSpPr>
          <p:cNvPr id="141" name="Rectangle 4"/>
          <p:cNvSpPr/>
          <p:nvPr/>
        </p:nvSpPr>
        <p:spPr>
          <a:xfrm>
            <a:off x="142920" y="648000"/>
            <a:ext cx="6422040" cy="415548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a:lnSpc>
                <a:spcPct val="100000"/>
              </a:lnSpc>
              <a:spcBef>
                <a:spcPts val="340"/>
              </a:spcBef>
            </a:pPr>
            <a:r>
              <a:rPr lang="es-ES_tradnl" sz="1700" b="0" strike="noStrike" spc="-1">
                <a:solidFill>
                  <a:srgbClr val="FFFFFF"/>
                </a:solidFill>
                <a:latin typeface="Arial "/>
                <a:ea typeface="DejaVu Sans"/>
              </a:rPr>
              <a:t>Ejecución del tratamiento</a:t>
            </a:r>
            <a:endParaRPr lang="en-GB" sz="1700" b="0" strike="noStrike" spc="-1">
              <a:latin typeface="Arial"/>
            </a:endParaRPr>
          </a:p>
          <a:p>
            <a:pPr marL="177840" indent="-177480">
              <a:lnSpc>
                <a:spcPct val="100000"/>
              </a:lnSpc>
              <a:spcBef>
                <a:spcPts val="340"/>
              </a:spcBef>
              <a:buClr>
                <a:srgbClr val="FFFFFF"/>
              </a:buClr>
              <a:buFont typeface="Arial"/>
              <a:buChar char="•"/>
            </a:pPr>
            <a:r>
              <a:rPr lang="es-ES" sz="1700" b="0" strike="noStrike" spc="-1">
                <a:solidFill>
                  <a:srgbClr val="FFFFFF"/>
                </a:solidFill>
                <a:latin typeface="Arial"/>
                <a:ea typeface="DejaVu Sans"/>
              </a:rPr>
              <a:t>Fallo de equipo que dé lugar a variación en la relación entre la dosis y las unidades de monitor, para las distintas energías de los haces de fotones del acelerador</a:t>
            </a:r>
            <a:r>
              <a:rPr lang="es-ES_tradnl" sz="1700" b="0" strike="noStrike" spc="-1">
                <a:solidFill>
                  <a:srgbClr val="FFFFFF"/>
                </a:solidFill>
                <a:latin typeface="Arial "/>
                <a:ea typeface="DejaVu Sans"/>
              </a:rPr>
              <a:t>. (1 suceso reportado en SAFRON)</a:t>
            </a:r>
            <a:endParaRPr lang="en-GB" sz="1700" b="0" strike="noStrike" spc="-1">
              <a:latin typeface="Arial"/>
            </a:endParaRPr>
          </a:p>
          <a:p>
            <a:pPr marL="177840" indent="-177480">
              <a:lnSpc>
                <a:spcPct val="100000"/>
              </a:lnSpc>
              <a:spcBef>
                <a:spcPts val="340"/>
              </a:spcBef>
              <a:buClr>
                <a:srgbClr val="FFFFFF"/>
              </a:buClr>
              <a:buFont typeface="Arial"/>
              <a:buChar char="•"/>
            </a:pPr>
            <a:r>
              <a:rPr lang="es-ES" sz="1700" b="0" strike="noStrike" spc="-1">
                <a:solidFill>
                  <a:srgbClr val="FFFFFF"/>
                </a:solidFill>
                <a:latin typeface="Arial"/>
                <a:ea typeface="DejaVu Sans"/>
              </a:rPr>
              <a:t>Fallo al posicionarse incorrectamente el blanco</a:t>
            </a:r>
            <a:r>
              <a:rPr lang="es-ES_tradnl" sz="1700" b="0" strike="noStrike" spc="-1">
                <a:solidFill>
                  <a:srgbClr val="FFFFFF"/>
                </a:solidFill>
                <a:latin typeface="Arial "/>
                <a:ea typeface="DejaVu Sans"/>
              </a:rPr>
              <a:t>. (1 suceso reportado en SAFRON)</a:t>
            </a:r>
            <a:endParaRPr lang="en-GB" sz="1700" b="0" strike="noStrike" spc="-1">
              <a:latin typeface="Arial"/>
            </a:endParaRPr>
          </a:p>
          <a:p>
            <a:pPr marL="177840" indent="-177480">
              <a:lnSpc>
                <a:spcPct val="100000"/>
              </a:lnSpc>
              <a:spcBef>
                <a:spcPts val="340"/>
              </a:spcBef>
              <a:buClr>
                <a:srgbClr val="FFFFFF"/>
              </a:buClr>
              <a:buFont typeface="Arial"/>
              <a:buChar char="•"/>
            </a:pPr>
            <a:r>
              <a:rPr lang="es-ES" sz="1700" b="0" strike="noStrike" spc="-1">
                <a:solidFill>
                  <a:srgbClr val="FFFFFF"/>
                </a:solidFill>
                <a:latin typeface="Arial"/>
                <a:ea typeface="DejaVu Sans"/>
              </a:rPr>
              <a:t>Fallo al posicionarse erróneamente las láminas del colimador multiláminas MLC</a:t>
            </a:r>
            <a:r>
              <a:rPr lang="es-ES_tradnl" sz="1700" b="0" strike="noStrike" spc="-1">
                <a:solidFill>
                  <a:srgbClr val="FFFFFF"/>
                </a:solidFill>
                <a:latin typeface="Arial "/>
                <a:ea typeface="DejaVu Sans"/>
              </a:rPr>
              <a:t>. (2 sucesos reportados en SAFRON).</a:t>
            </a:r>
            <a:endParaRPr lang="en-GB" sz="1700" b="0" strike="noStrike" spc="-1">
              <a:latin typeface="Arial"/>
            </a:endParaRPr>
          </a:p>
          <a:p>
            <a:pPr marL="177840" indent="-177480">
              <a:lnSpc>
                <a:spcPct val="100000"/>
              </a:lnSpc>
              <a:spcBef>
                <a:spcPts val="340"/>
              </a:spcBef>
              <a:buClr>
                <a:srgbClr val="FFFFFF"/>
              </a:buClr>
              <a:buFont typeface="Arial"/>
              <a:buChar char="•"/>
            </a:pPr>
            <a:r>
              <a:rPr lang="es-ES" sz="1700" b="0" strike="noStrike" spc="-1">
                <a:solidFill>
                  <a:srgbClr val="FFFFFF"/>
                </a:solidFill>
                <a:latin typeface="Arial"/>
                <a:ea typeface="DejaVu Sans"/>
              </a:rPr>
              <a:t>Fallo al delimitar incorrectamente el campo por fallo de los diafragmas de campo rectangular. </a:t>
            </a:r>
            <a:r>
              <a:rPr lang="es-ES_tradnl" sz="1700" b="0" strike="noStrike" spc="-1">
                <a:solidFill>
                  <a:srgbClr val="FFFFFF"/>
                </a:solidFill>
                <a:latin typeface="Arial "/>
                <a:ea typeface="DejaVu Sans"/>
              </a:rPr>
              <a:t>(1 suceso reportado en SAFRON).</a:t>
            </a:r>
            <a:endParaRPr lang="en-GB" sz="1700" b="0" strike="noStrike" spc="-1">
              <a:latin typeface="Arial"/>
            </a:endParaRPr>
          </a:p>
          <a:p>
            <a:pPr marL="177840" indent="-177480">
              <a:lnSpc>
                <a:spcPct val="100000"/>
              </a:lnSpc>
              <a:spcBef>
                <a:spcPts val="340"/>
              </a:spcBef>
              <a:buClr>
                <a:srgbClr val="FFFFFF"/>
              </a:buClr>
              <a:buFont typeface="Arial"/>
              <a:buChar char="•"/>
            </a:pPr>
            <a:r>
              <a:rPr lang="es-ES" sz="1700" b="0" strike="noStrike" spc="-1">
                <a:solidFill>
                  <a:srgbClr val="FFFFFF"/>
                </a:solidFill>
                <a:latin typeface="Arial"/>
                <a:ea typeface="DejaVu Sans"/>
              </a:rPr>
              <a:t>Fallo que provoca el movimiento indeseado de la camilla durante tratamiento. </a:t>
            </a:r>
            <a:r>
              <a:rPr lang="es-ES_tradnl" sz="1700" b="0" strike="noStrike" spc="-1">
                <a:solidFill>
                  <a:srgbClr val="FFFFFF"/>
                </a:solidFill>
                <a:latin typeface="Arial "/>
                <a:ea typeface="DejaVu Sans"/>
              </a:rPr>
              <a:t>(2 sucesos reportados en SAFRON).</a:t>
            </a:r>
            <a:endParaRPr lang="en-GB" sz="1700" b="0" strike="noStrike" spc="-1">
              <a:latin typeface="Arial"/>
            </a:endParaRPr>
          </a:p>
        </p:txBody>
      </p:sp>
      <p:pic>
        <p:nvPicPr>
          <p:cNvPr id="142" name="Picture 4" descr="prd055[1]"/>
          <p:cNvPicPr/>
          <p:nvPr/>
        </p:nvPicPr>
        <p:blipFill>
          <a:blip r:embed="rId3"/>
          <a:stretch/>
        </p:blipFill>
        <p:spPr>
          <a:xfrm>
            <a:off x="6565320" y="975240"/>
            <a:ext cx="2433960" cy="1883880"/>
          </a:xfrm>
          <a:prstGeom prst="rect">
            <a:avLst/>
          </a:prstGeom>
          <a:ln w="25400">
            <a:solidFill>
              <a:srgbClr val="000000"/>
            </a:solidFill>
            <a:miter/>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 Box 7"/>
          <p:cNvSpPr/>
          <p:nvPr/>
        </p:nvSpPr>
        <p:spPr>
          <a:xfrm>
            <a:off x="107640" y="86760"/>
            <a:ext cx="871272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90000"/>
              </a:lnSpc>
              <a:spcBef>
                <a:spcPts val="601"/>
              </a:spcBef>
            </a:pPr>
            <a:r>
              <a:rPr lang="es-ES" sz="2000" b="1" strike="noStrike" spc="-1">
                <a:solidFill>
                  <a:srgbClr val="FFFFFF"/>
                </a:solidFill>
                <a:latin typeface="Arial "/>
                <a:ea typeface="DejaVu Sans"/>
              </a:rPr>
              <a:t>Ejemplo de accidentes episódicos que pueden ocurrir en Braquiterapia HDR. Errores humanos.</a:t>
            </a:r>
            <a:endParaRPr lang="en-GB" sz="2000" b="0" strike="noStrike" spc="-1">
              <a:latin typeface="Arial"/>
            </a:endParaRPr>
          </a:p>
        </p:txBody>
      </p:sp>
      <p:sp>
        <p:nvSpPr>
          <p:cNvPr id="144" name="Rectangle 4"/>
          <p:cNvSpPr/>
          <p:nvPr/>
        </p:nvSpPr>
        <p:spPr>
          <a:xfrm>
            <a:off x="142920" y="648000"/>
            <a:ext cx="6085080" cy="451548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a:lnSpc>
                <a:spcPct val="100000"/>
              </a:lnSpc>
              <a:spcBef>
                <a:spcPts val="320"/>
              </a:spcBef>
            </a:pPr>
            <a:r>
              <a:rPr lang="es-ES_tradnl" sz="1600" b="0" strike="noStrike" spc="-1">
                <a:solidFill>
                  <a:srgbClr val="FFFFFF"/>
                </a:solidFill>
                <a:latin typeface="Arial "/>
                <a:ea typeface="DejaVu Sans"/>
              </a:rPr>
              <a:t>Ejecución del tratamiento</a:t>
            </a:r>
            <a:endParaRPr lang="en-GB" sz="1600" b="0" strike="noStrike" spc="-1">
              <a:latin typeface="Arial"/>
            </a:endParaRPr>
          </a:p>
          <a:p>
            <a:pPr marL="457200" indent="-456840" algn="just">
              <a:lnSpc>
                <a:spcPct val="90000"/>
              </a:lnSpc>
              <a:spcBef>
                <a:spcPts val="241"/>
              </a:spcBef>
              <a:spcAft>
                <a:spcPts val="241"/>
              </a:spcAft>
              <a:buClr>
                <a:srgbClr val="FFFFFF"/>
              </a:buClr>
              <a:buFont typeface="Arial"/>
              <a:buAutoNum type="arabicPeriod"/>
            </a:pPr>
            <a:r>
              <a:rPr lang="es-UY" sz="1600" b="1" strike="noStrike" spc="-1">
                <a:solidFill>
                  <a:srgbClr val="FFFFFF"/>
                </a:solidFill>
                <a:latin typeface="Arial"/>
                <a:ea typeface="DejaVu Sans"/>
              </a:rPr>
              <a:t>Llamar para tratamiento a paciente equivocado. (CM)</a:t>
            </a:r>
            <a:endParaRPr lang="en-GB" sz="1600" b="0" strike="noStrike" spc="-1">
              <a:latin typeface="Arial"/>
            </a:endParaRPr>
          </a:p>
          <a:p>
            <a:pPr marL="457200" indent="-456840" algn="just">
              <a:lnSpc>
                <a:spcPct val="90000"/>
              </a:lnSpc>
              <a:spcBef>
                <a:spcPts val="241"/>
              </a:spcBef>
              <a:spcAft>
                <a:spcPts val="241"/>
              </a:spcAft>
              <a:buClr>
                <a:srgbClr val="FFFFFF"/>
              </a:buClr>
              <a:buFont typeface="Arial"/>
              <a:buAutoNum type="arabicPeriod"/>
            </a:pPr>
            <a:r>
              <a:rPr lang="es-UY" sz="1600" b="1" strike="noStrike" spc="-1">
                <a:solidFill>
                  <a:srgbClr val="FFFFFF"/>
                </a:solidFill>
                <a:latin typeface="Arial"/>
                <a:ea typeface="DejaVu Sans"/>
              </a:rPr>
              <a:t>Errores de importación de los datos del plan de tratamiento por el panel de control del equipo. (CM)</a:t>
            </a:r>
            <a:endParaRPr lang="en-GB" sz="1600" b="0" strike="noStrike" spc="-1">
              <a:latin typeface="Arial"/>
            </a:endParaRPr>
          </a:p>
          <a:p>
            <a:pPr marL="457200" indent="-456840" algn="just">
              <a:lnSpc>
                <a:spcPct val="90000"/>
              </a:lnSpc>
              <a:spcBef>
                <a:spcPts val="241"/>
              </a:spcBef>
              <a:spcAft>
                <a:spcPts val="241"/>
              </a:spcAft>
              <a:buClr>
                <a:srgbClr val="FFFFFF"/>
              </a:buClr>
              <a:buFont typeface="Arial"/>
              <a:buAutoNum type="arabicPeriod"/>
            </a:pPr>
            <a:r>
              <a:rPr lang="es-UY" sz="1600" b="1" strike="noStrike" spc="-1">
                <a:solidFill>
                  <a:srgbClr val="FFFFFF"/>
                </a:solidFill>
                <a:latin typeface="Arial"/>
                <a:ea typeface="DejaVu Sans"/>
              </a:rPr>
              <a:t>Error al hacer corresponder el canal del equipo, definido en el plan de tratamiento, con el catéter correspondiente en el implante. (CM)</a:t>
            </a:r>
            <a:endParaRPr lang="en-GB" sz="1600" b="0" strike="noStrike" spc="-1">
              <a:latin typeface="Arial"/>
            </a:endParaRPr>
          </a:p>
          <a:p>
            <a:pPr marL="457200" indent="-456840" algn="just">
              <a:lnSpc>
                <a:spcPct val="90000"/>
              </a:lnSpc>
              <a:spcBef>
                <a:spcPts val="241"/>
              </a:spcBef>
              <a:spcAft>
                <a:spcPts val="241"/>
              </a:spcAft>
              <a:buClr>
                <a:srgbClr val="FFFFFF"/>
              </a:buClr>
              <a:buFont typeface="Arial"/>
              <a:buAutoNum type="arabicPeriod"/>
            </a:pPr>
            <a:r>
              <a:rPr lang="es-UY" sz="1600" b="1" strike="noStrike" spc="-1">
                <a:solidFill>
                  <a:srgbClr val="FFFFFF"/>
                </a:solidFill>
                <a:latin typeface="Arial"/>
                <a:ea typeface="DejaVu Sans"/>
              </a:rPr>
              <a:t>Omisión o ejecución incorrecta del plan de tratamiento restante, tras una falla de alimentación eléctrica. (CM)</a:t>
            </a:r>
            <a:endParaRPr lang="en-GB" sz="1600" b="0" strike="noStrike" spc="-1">
              <a:latin typeface="Arial"/>
            </a:endParaRPr>
          </a:p>
          <a:p>
            <a:pPr marL="457200" indent="-456840" algn="just">
              <a:lnSpc>
                <a:spcPct val="90000"/>
              </a:lnSpc>
              <a:spcBef>
                <a:spcPts val="241"/>
              </a:spcBef>
              <a:spcAft>
                <a:spcPts val="241"/>
              </a:spcAft>
              <a:buClr>
                <a:srgbClr val="FFFFFF"/>
              </a:buClr>
              <a:buFont typeface="Arial"/>
              <a:buAutoNum type="arabicPeriod"/>
            </a:pPr>
            <a:r>
              <a:rPr lang="es-UY" sz="1600" b="1" strike="noStrike" spc="-1">
                <a:solidFill>
                  <a:srgbClr val="FFFFFF"/>
                </a:solidFill>
                <a:latin typeface="Arial"/>
                <a:ea typeface="DejaVu Sans"/>
              </a:rPr>
              <a:t>Movimiento del paciente durante el tratamiento que puede implicar el movimiento del implante. (CM)</a:t>
            </a:r>
            <a:endParaRPr lang="en-GB" sz="1600" b="0" strike="noStrike" spc="-1">
              <a:latin typeface="Arial"/>
            </a:endParaRPr>
          </a:p>
          <a:p>
            <a:pPr marL="457200" indent="-456840" algn="just">
              <a:lnSpc>
                <a:spcPct val="90000"/>
              </a:lnSpc>
              <a:spcBef>
                <a:spcPts val="241"/>
              </a:spcBef>
              <a:spcAft>
                <a:spcPts val="241"/>
              </a:spcAft>
              <a:buClr>
                <a:srgbClr val="FFFFFF"/>
              </a:buClr>
              <a:buFont typeface="Arial"/>
              <a:buAutoNum type="arabicPeriod"/>
            </a:pPr>
            <a:r>
              <a:rPr lang="es-UY" sz="1600" b="1" strike="noStrike" spc="-1">
                <a:solidFill>
                  <a:srgbClr val="FFFFFF"/>
                </a:solidFill>
                <a:latin typeface="Arial"/>
                <a:ea typeface="DejaVu Sans"/>
              </a:rPr>
              <a:t>Error al registrar los datos de la sesión diaria en la hoja de tratamiento</a:t>
            </a:r>
            <a:endParaRPr lang="en-GB" sz="1600" b="0" strike="noStrike" spc="-1">
              <a:latin typeface="Arial"/>
            </a:endParaRPr>
          </a:p>
        </p:txBody>
      </p:sp>
      <p:pic>
        <p:nvPicPr>
          <p:cNvPr id="145" name="Imagen 8"/>
          <p:cNvPicPr/>
          <p:nvPr/>
        </p:nvPicPr>
        <p:blipFill>
          <a:blip r:embed="rId3"/>
          <a:srcRect l="26379" t="23391" r="29528" b="31796"/>
          <a:stretch/>
        </p:blipFill>
        <p:spPr>
          <a:xfrm>
            <a:off x="6294240" y="1347480"/>
            <a:ext cx="2727000" cy="1558080"/>
          </a:xfrm>
          <a:prstGeom prst="rect">
            <a:avLst/>
          </a:prstGeom>
          <a:ln w="0">
            <a:noFill/>
          </a:ln>
        </p:spPr>
      </p:pic>
      <p:pic>
        <p:nvPicPr>
          <p:cNvPr id="146" name="Picture 10" descr="R1922"/>
          <p:cNvPicPr/>
          <p:nvPr/>
        </p:nvPicPr>
        <p:blipFill>
          <a:blip r:embed="rId4">
            <a:lum bright="12000"/>
          </a:blip>
          <a:srcRect r="8801"/>
          <a:stretch/>
        </p:blipFill>
        <p:spPr>
          <a:xfrm>
            <a:off x="6444360" y="2974320"/>
            <a:ext cx="2376000" cy="1901520"/>
          </a:xfrm>
          <a:prstGeom prst="rect">
            <a:avLst/>
          </a:prstGeom>
          <a:ln w="9525">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 Box 7"/>
          <p:cNvSpPr/>
          <p:nvPr/>
        </p:nvSpPr>
        <p:spPr>
          <a:xfrm>
            <a:off x="107640" y="86760"/>
            <a:ext cx="871272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90000"/>
              </a:lnSpc>
              <a:spcBef>
                <a:spcPts val="601"/>
              </a:spcBef>
            </a:pPr>
            <a:r>
              <a:rPr lang="es-ES" sz="2000" b="1" strike="noStrike" spc="-1" dirty="0">
                <a:solidFill>
                  <a:srgbClr val="FFFFFF"/>
                </a:solidFill>
                <a:latin typeface="Arial "/>
                <a:ea typeface="DejaVu Sans"/>
              </a:rPr>
              <a:t>Ejemplo de accidentes episódicos que pueden ocurrir en </a:t>
            </a:r>
            <a:r>
              <a:rPr lang="es-ES" sz="2000" b="1" spc="-1" dirty="0" err="1" smtClean="0">
                <a:solidFill>
                  <a:srgbClr val="FFFFFF"/>
                </a:solidFill>
                <a:latin typeface="Arial "/>
                <a:ea typeface="DejaVu Sans"/>
              </a:rPr>
              <a:t>Braqui</a:t>
            </a:r>
            <a:r>
              <a:rPr lang="es-ES" sz="2000" b="1" strike="noStrike" spc="-1" dirty="0" err="1" smtClean="0">
                <a:solidFill>
                  <a:srgbClr val="FFFFFF"/>
                </a:solidFill>
                <a:latin typeface="Arial "/>
                <a:ea typeface="DejaVu Sans"/>
              </a:rPr>
              <a:t>terapia</a:t>
            </a:r>
            <a:r>
              <a:rPr lang="es-ES" sz="2000" b="1" strike="noStrike" spc="-1" dirty="0" smtClean="0">
                <a:solidFill>
                  <a:srgbClr val="FFFFFF"/>
                </a:solidFill>
                <a:latin typeface="Arial "/>
                <a:ea typeface="DejaVu Sans"/>
              </a:rPr>
              <a:t>. </a:t>
            </a:r>
            <a:r>
              <a:rPr lang="es-ES" sz="2000" b="1" strike="noStrike" spc="-1" dirty="0">
                <a:solidFill>
                  <a:srgbClr val="FFFFFF"/>
                </a:solidFill>
                <a:latin typeface="Arial "/>
                <a:ea typeface="DejaVu Sans"/>
              </a:rPr>
              <a:t>Fallos de equipos.</a:t>
            </a:r>
            <a:endParaRPr lang="en-GB" sz="2000" b="0" strike="noStrike" spc="-1" dirty="0">
              <a:latin typeface="Arial"/>
            </a:endParaRPr>
          </a:p>
        </p:txBody>
      </p:sp>
      <p:sp>
        <p:nvSpPr>
          <p:cNvPr id="148" name="Rectangle 4"/>
          <p:cNvSpPr/>
          <p:nvPr/>
        </p:nvSpPr>
        <p:spPr>
          <a:xfrm>
            <a:off x="142920" y="720526"/>
            <a:ext cx="5770080" cy="415548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a:lnSpc>
                <a:spcPct val="100000"/>
              </a:lnSpc>
              <a:spcBef>
                <a:spcPts val="340"/>
              </a:spcBef>
            </a:pPr>
            <a:r>
              <a:rPr lang="es-ES_tradnl" sz="1700" b="0" strike="noStrike" spc="-1" dirty="0">
                <a:solidFill>
                  <a:srgbClr val="FFFFFF"/>
                </a:solidFill>
                <a:latin typeface="Arial "/>
                <a:ea typeface="DejaVu Sans"/>
              </a:rPr>
              <a:t>Ejecución del tratamiento</a:t>
            </a:r>
            <a:endParaRPr lang="en-GB" sz="1700" b="0" strike="noStrike" spc="-1" dirty="0">
              <a:latin typeface="Arial"/>
            </a:endParaRPr>
          </a:p>
          <a:p>
            <a:pPr marL="457200" indent="-456840" algn="just">
              <a:lnSpc>
                <a:spcPct val="90000"/>
              </a:lnSpc>
              <a:spcBef>
                <a:spcPts val="241"/>
              </a:spcBef>
              <a:spcAft>
                <a:spcPts val="241"/>
              </a:spcAft>
              <a:buClr>
                <a:srgbClr val="FFFFFF"/>
              </a:buClr>
              <a:buFont typeface="Arial"/>
              <a:buAutoNum type="arabicPeriod"/>
            </a:pPr>
            <a:r>
              <a:rPr lang="es-UY" sz="1600" b="1" strike="noStrike" spc="-1" dirty="0">
                <a:solidFill>
                  <a:srgbClr val="FFFFFF"/>
                </a:solidFill>
                <a:latin typeface="Arial"/>
                <a:ea typeface="DejaVu Sans"/>
              </a:rPr>
              <a:t>Fallo en el temporizador que controla el tiempo de exposición</a:t>
            </a:r>
            <a:r>
              <a:rPr lang="es-ES" sz="1600" b="1" strike="noStrike" spc="-1" dirty="0">
                <a:solidFill>
                  <a:srgbClr val="FFFFFF"/>
                </a:solidFill>
                <a:latin typeface="Arial"/>
                <a:ea typeface="DejaVu Sans"/>
              </a:rPr>
              <a:t>. (CM)</a:t>
            </a:r>
            <a:endParaRPr lang="en-GB" sz="1600" b="0" strike="noStrike" spc="-1" dirty="0">
              <a:latin typeface="Arial"/>
            </a:endParaRPr>
          </a:p>
          <a:p>
            <a:pPr marL="457200" indent="-456840" algn="just">
              <a:lnSpc>
                <a:spcPct val="90000"/>
              </a:lnSpc>
              <a:spcBef>
                <a:spcPts val="241"/>
              </a:spcBef>
              <a:spcAft>
                <a:spcPts val="241"/>
              </a:spcAft>
              <a:buClr>
                <a:srgbClr val="FFFFFF"/>
              </a:buClr>
              <a:buFont typeface="Arial"/>
              <a:buAutoNum type="arabicPeriod"/>
            </a:pPr>
            <a:r>
              <a:rPr lang="es-UY" sz="1600" b="1" strike="noStrike" spc="-1" dirty="0">
                <a:solidFill>
                  <a:srgbClr val="FFFFFF"/>
                </a:solidFill>
                <a:latin typeface="Arial"/>
                <a:ea typeface="DejaVu Sans"/>
              </a:rPr>
              <a:t>Atascamiento de la fuente que le impide desplazarse y alcanzar la posición de exposición. Antes de iniciar el tratamiento. (CM)</a:t>
            </a:r>
            <a:endParaRPr lang="en-GB" sz="1600" b="0" strike="noStrike" spc="-1" dirty="0">
              <a:latin typeface="Arial"/>
            </a:endParaRPr>
          </a:p>
          <a:p>
            <a:pPr marL="457200" indent="-456840" algn="just">
              <a:lnSpc>
                <a:spcPct val="90000"/>
              </a:lnSpc>
              <a:spcBef>
                <a:spcPts val="241"/>
              </a:spcBef>
              <a:spcAft>
                <a:spcPts val="241"/>
              </a:spcAft>
              <a:buClr>
                <a:srgbClr val="FFFFFF"/>
              </a:buClr>
              <a:buFont typeface="Arial"/>
              <a:buAutoNum type="arabicPeriod"/>
            </a:pPr>
            <a:r>
              <a:rPr lang="es-UY" sz="1600" b="1" strike="noStrike" spc="-1" dirty="0">
                <a:solidFill>
                  <a:srgbClr val="FFFFFF"/>
                </a:solidFill>
                <a:latin typeface="Arial"/>
                <a:ea typeface="DejaVu Sans"/>
              </a:rPr>
              <a:t>Pérdida del suministro eléctrico de la red, que impide retornar la fuente al contenedor del equipo.</a:t>
            </a:r>
            <a:endParaRPr lang="en-GB" sz="1600" b="0" strike="noStrike" spc="-1" dirty="0">
              <a:latin typeface="Arial"/>
            </a:endParaRPr>
          </a:p>
          <a:p>
            <a:pPr marL="457200" indent="-456840" algn="just">
              <a:lnSpc>
                <a:spcPct val="90000"/>
              </a:lnSpc>
              <a:spcBef>
                <a:spcPts val="241"/>
              </a:spcBef>
              <a:spcAft>
                <a:spcPts val="241"/>
              </a:spcAft>
              <a:buClr>
                <a:srgbClr val="FFFFFF"/>
              </a:buClr>
              <a:buFont typeface="Arial"/>
              <a:buAutoNum type="arabicPeriod"/>
            </a:pPr>
            <a:r>
              <a:rPr lang="es-UY" sz="1600" b="1" strike="noStrike" spc="-1" dirty="0">
                <a:solidFill>
                  <a:srgbClr val="FFFFFF"/>
                </a:solidFill>
                <a:latin typeface="Arial"/>
                <a:ea typeface="DejaVu Sans"/>
              </a:rPr>
              <a:t>Posicionamiento incorrecto de parada de la fuente por falla del equipo. (CM)</a:t>
            </a:r>
            <a:endParaRPr lang="en-GB" sz="1600" b="0" strike="noStrike" spc="-1" dirty="0">
              <a:latin typeface="Arial"/>
            </a:endParaRPr>
          </a:p>
          <a:p>
            <a:pPr marL="457200" indent="-456840" algn="just">
              <a:lnSpc>
                <a:spcPct val="90000"/>
              </a:lnSpc>
              <a:spcBef>
                <a:spcPts val="241"/>
              </a:spcBef>
              <a:spcAft>
                <a:spcPts val="241"/>
              </a:spcAft>
              <a:buClr>
                <a:srgbClr val="FFFFFF"/>
              </a:buClr>
              <a:buFont typeface="Arial"/>
              <a:buAutoNum type="arabicPeriod"/>
            </a:pPr>
            <a:r>
              <a:rPr lang="es-UY" sz="1600" b="1" strike="noStrike" spc="-1" dirty="0">
                <a:solidFill>
                  <a:srgbClr val="FFFF00"/>
                </a:solidFill>
                <a:latin typeface="Arial"/>
                <a:ea typeface="DejaVu Sans"/>
              </a:rPr>
              <a:t>Desconectarse la fuente del cable de transferencia, al efectuar un tratamiento. (CA)</a:t>
            </a:r>
            <a:endParaRPr lang="en-GB" sz="1600" b="0" strike="noStrike" spc="-1" dirty="0">
              <a:solidFill>
                <a:srgbClr val="FFFF00"/>
              </a:solidFill>
              <a:latin typeface="Arial"/>
            </a:endParaRPr>
          </a:p>
        </p:txBody>
      </p:sp>
      <p:pic>
        <p:nvPicPr>
          <p:cNvPr id="149" name="Imagen 8"/>
          <p:cNvPicPr/>
          <p:nvPr/>
        </p:nvPicPr>
        <p:blipFill>
          <a:blip r:embed="rId3"/>
          <a:srcRect l="26379" t="23391" r="29528" b="31796"/>
          <a:stretch/>
        </p:blipFill>
        <p:spPr>
          <a:xfrm>
            <a:off x="5913360" y="2834280"/>
            <a:ext cx="3195000" cy="1825560"/>
          </a:xfrm>
          <a:prstGeom prst="rect">
            <a:avLst/>
          </a:prstGeom>
          <a:ln w="0">
            <a:noFill/>
          </a:ln>
        </p:spPr>
      </p:pic>
      <p:pic>
        <p:nvPicPr>
          <p:cNvPr id="150" name="5 Imagen" descr="R'15'77"/>
          <p:cNvPicPr/>
          <p:nvPr/>
        </p:nvPicPr>
        <p:blipFill>
          <a:blip r:embed="rId4"/>
          <a:stretch/>
        </p:blipFill>
        <p:spPr>
          <a:xfrm>
            <a:off x="6372360" y="771480"/>
            <a:ext cx="2606760" cy="1990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Marcador de número de diapositiva 3"/>
          <p:cNvSpPr txBox="1"/>
          <p:nvPr/>
        </p:nvSpPr>
        <p:spPr>
          <a:xfrm>
            <a:off x="8047080" y="4948200"/>
            <a:ext cx="1096560" cy="219960"/>
          </a:xfrm>
          <a:prstGeom prst="rect">
            <a:avLst/>
          </a:prstGeom>
          <a:noFill/>
          <a:ln w="0">
            <a:noFill/>
          </a:ln>
        </p:spPr>
        <p:txBody>
          <a:bodyPr lIns="90000" tIns="45000" rIns="90000" bIns="45000">
            <a:noAutofit/>
          </a:bodyPr>
          <a:lstStyle/>
          <a:p>
            <a:pPr>
              <a:lnSpc>
                <a:spcPct val="100000"/>
              </a:lnSpc>
            </a:pPr>
            <a:r>
              <a:rPr lang="es-ES" sz="900" b="0" strike="noStrike" spc="-1">
                <a:solidFill>
                  <a:srgbClr val="FFFFFF"/>
                </a:solidFill>
                <a:latin typeface="Arial"/>
                <a:ea typeface="DejaVu Sans"/>
              </a:rPr>
              <a:t>Diapositiva </a:t>
            </a:r>
            <a:fld id="{8469B5E9-129F-4541-99EA-1F8920040240}" type="slidenum">
              <a:rPr lang="es-ES" sz="900" b="0" strike="noStrike" spc="-1">
                <a:solidFill>
                  <a:srgbClr val="FFFFFF"/>
                </a:solidFill>
                <a:latin typeface="Arial"/>
                <a:ea typeface="DejaVu Sans"/>
              </a:rPr>
              <a:t>13</a:t>
            </a:fld>
            <a:endParaRPr lang="en-GB" sz="900" b="0" strike="noStrike" spc="-1">
              <a:latin typeface="Times New Roman"/>
            </a:endParaRPr>
          </a:p>
        </p:txBody>
      </p:sp>
      <p:sp>
        <p:nvSpPr>
          <p:cNvPr id="152" name="Text Box 6"/>
          <p:cNvSpPr/>
          <p:nvPr/>
        </p:nvSpPr>
        <p:spPr>
          <a:xfrm>
            <a:off x="0" y="51480"/>
            <a:ext cx="91436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901"/>
              </a:spcBef>
            </a:pPr>
            <a:r>
              <a:rPr lang="es-ES" sz="1800" b="1" strike="noStrike" spc="-1">
                <a:solidFill>
                  <a:srgbClr val="FFFFFF"/>
                </a:solidFill>
                <a:latin typeface="Arial"/>
                <a:ea typeface="DejaVu Sans"/>
              </a:rPr>
              <a:t>Accidente episódico ocurrido en Braquiterapia HDR. ¿Qué ocurrió?</a:t>
            </a:r>
            <a:endParaRPr lang="en-GB" sz="1800" b="0" strike="noStrike" spc="-1">
              <a:latin typeface="Arial"/>
            </a:endParaRPr>
          </a:p>
        </p:txBody>
      </p:sp>
      <p:sp>
        <p:nvSpPr>
          <p:cNvPr id="153" name="Text Box 2"/>
          <p:cNvSpPr/>
          <p:nvPr/>
        </p:nvSpPr>
        <p:spPr>
          <a:xfrm>
            <a:off x="12240" y="483480"/>
            <a:ext cx="6575760" cy="4312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300"/>
              </a:spcBef>
              <a:spcAft>
                <a:spcPts val="300"/>
              </a:spcAft>
            </a:pPr>
            <a:r>
              <a:rPr lang="es-UY" sz="2000" b="0" strike="noStrike" spc="-1" dirty="0">
                <a:solidFill>
                  <a:srgbClr val="FFFFFF"/>
                </a:solidFill>
                <a:latin typeface="Arial"/>
                <a:ea typeface="DejaVu Sans"/>
              </a:rPr>
              <a:t>Ocurrió en 1992.</a:t>
            </a:r>
            <a:endParaRPr lang="en-GB" sz="2000" b="0" strike="noStrike" spc="-1" dirty="0">
              <a:latin typeface="Arial"/>
            </a:endParaRPr>
          </a:p>
          <a:p>
            <a:pPr marL="285840" indent="-285480" algn="just">
              <a:lnSpc>
                <a:spcPct val="90000"/>
              </a:lnSpc>
              <a:spcBef>
                <a:spcPts val="300"/>
              </a:spcBef>
              <a:spcAft>
                <a:spcPts val="300"/>
              </a:spcAft>
              <a:buClr>
                <a:srgbClr val="FFFFFF"/>
              </a:buClr>
              <a:buFont typeface="Arial"/>
              <a:buChar char="•"/>
            </a:pPr>
            <a:r>
              <a:rPr lang="es-UY" sz="2000" b="0" strike="noStrike" spc="-1" dirty="0">
                <a:solidFill>
                  <a:srgbClr val="FFFFFF"/>
                </a:solidFill>
                <a:latin typeface="Arial"/>
                <a:ea typeface="DejaVu Sans"/>
              </a:rPr>
              <a:t>La fuente (Iridio para HDR) se desprendió (rotura de la soldadura de unión) del mecanismo de accionamiento durante un </a:t>
            </a:r>
            <a:r>
              <a:rPr lang="es-UY" sz="2000" b="0" strike="noStrike" spc="-1" dirty="0" smtClean="0">
                <a:solidFill>
                  <a:srgbClr val="FFFFFF"/>
                </a:solidFill>
                <a:latin typeface="Arial"/>
                <a:ea typeface="DejaVu Sans"/>
              </a:rPr>
              <a:t>tratamiento de </a:t>
            </a:r>
            <a:r>
              <a:rPr lang="es-UY" sz="2000" b="0" strike="noStrike" spc="-1" dirty="0">
                <a:solidFill>
                  <a:srgbClr val="FFFFFF"/>
                </a:solidFill>
                <a:latin typeface="Arial"/>
                <a:ea typeface="DejaVu Sans"/>
              </a:rPr>
              <a:t>cáncer de ano y recto.</a:t>
            </a:r>
            <a:endParaRPr lang="en-GB" sz="2000" b="0" strike="noStrike" spc="-1" dirty="0">
              <a:latin typeface="Arial"/>
            </a:endParaRPr>
          </a:p>
          <a:p>
            <a:pPr marL="285840" indent="-285480" algn="just">
              <a:lnSpc>
                <a:spcPct val="90000"/>
              </a:lnSpc>
              <a:spcBef>
                <a:spcPts val="300"/>
              </a:spcBef>
              <a:spcAft>
                <a:spcPts val="300"/>
              </a:spcAft>
              <a:buClr>
                <a:srgbClr val="FFFFFF"/>
              </a:buClr>
              <a:buFont typeface="Arial"/>
              <a:buChar char="•"/>
            </a:pPr>
            <a:r>
              <a:rPr lang="es-UY" sz="2000" b="0" strike="noStrike" spc="-1" dirty="0">
                <a:solidFill>
                  <a:srgbClr val="FFFFFF"/>
                </a:solidFill>
                <a:latin typeface="Arial"/>
                <a:ea typeface="DejaVu Sans"/>
              </a:rPr>
              <a:t>El monitor del área detectó la irradiación, aunque el equipo indicaba “fuente blindada”.</a:t>
            </a:r>
            <a:endParaRPr lang="en-GB" sz="2000" b="0" strike="noStrike" spc="-1" dirty="0">
              <a:latin typeface="Arial"/>
            </a:endParaRPr>
          </a:p>
          <a:p>
            <a:pPr marL="285840" indent="-285480" algn="just">
              <a:lnSpc>
                <a:spcPct val="90000"/>
              </a:lnSpc>
              <a:spcBef>
                <a:spcPts val="300"/>
              </a:spcBef>
              <a:spcAft>
                <a:spcPts val="300"/>
              </a:spcAft>
              <a:buClr>
                <a:srgbClr val="FFFFFF"/>
              </a:buClr>
              <a:buFont typeface="Arial"/>
              <a:buChar char="•"/>
            </a:pPr>
            <a:r>
              <a:rPr lang="es-UY" sz="2000" b="0" strike="noStrike" spc="-1" dirty="0">
                <a:solidFill>
                  <a:srgbClr val="FFFFFF"/>
                </a:solidFill>
                <a:latin typeface="Arial"/>
                <a:ea typeface="DejaVu Sans"/>
              </a:rPr>
              <a:t>Como habían ocurrido anteriormente señales falsas del monitor de radiación del área no se dio crédito a esa alarma.</a:t>
            </a:r>
            <a:endParaRPr lang="en-GB" sz="2000" b="0" strike="noStrike" spc="-1" dirty="0">
              <a:latin typeface="Arial"/>
            </a:endParaRPr>
          </a:p>
          <a:p>
            <a:pPr marL="285840" indent="-285480" algn="just">
              <a:lnSpc>
                <a:spcPct val="90000"/>
              </a:lnSpc>
              <a:spcBef>
                <a:spcPts val="300"/>
              </a:spcBef>
              <a:spcAft>
                <a:spcPts val="300"/>
              </a:spcAft>
              <a:buClr>
                <a:srgbClr val="FFFFFF"/>
              </a:buClr>
              <a:buFont typeface="Arial"/>
              <a:buChar char="•"/>
            </a:pPr>
            <a:r>
              <a:rPr lang="es-UY" sz="2000" b="0" strike="noStrike" spc="-1" dirty="0">
                <a:solidFill>
                  <a:srgbClr val="FFFFFF"/>
                </a:solidFill>
                <a:latin typeface="Arial"/>
                <a:ea typeface="DejaVu Sans"/>
              </a:rPr>
              <a:t>No era una práctica habitual corroborar con un monitor portátil la señalización de alarma del monitor de área.</a:t>
            </a:r>
            <a:endParaRPr lang="en-GB" sz="2000" b="0" strike="noStrike" spc="-1" dirty="0">
              <a:latin typeface="Arial"/>
            </a:endParaRPr>
          </a:p>
          <a:p>
            <a:pPr algn="just">
              <a:lnSpc>
                <a:spcPct val="90000"/>
              </a:lnSpc>
              <a:spcBef>
                <a:spcPts val="300"/>
              </a:spcBef>
              <a:spcAft>
                <a:spcPts val="300"/>
              </a:spcAft>
            </a:pPr>
            <a:endParaRPr lang="en-GB" sz="2000" b="0" strike="noStrike" spc="-1" dirty="0">
              <a:latin typeface="Arial"/>
            </a:endParaRPr>
          </a:p>
        </p:txBody>
      </p:sp>
      <p:pic>
        <p:nvPicPr>
          <p:cNvPr id="154" name="Picture 2"/>
          <p:cNvPicPr/>
          <p:nvPr/>
        </p:nvPicPr>
        <p:blipFill>
          <a:blip r:embed="rId3"/>
          <a:stretch/>
        </p:blipFill>
        <p:spPr>
          <a:xfrm>
            <a:off x="6764760" y="2571840"/>
            <a:ext cx="2343240" cy="2343240"/>
          </a:xfrm>
          <a:prstGeom prst="rect">
            <a:avLst/>
          </a:prstGeom>
          <a:ln w="0">
            <a:noFill/>
          </a:ln>
        </p:spPr>
      </p:pic>
      <p:pic>
        <p:nvPicPr>
          <p:cNvPr id="155" name="Picture 3"/>
          <p:cNvPicPr/>
          <p:nvPr/>
        </p:nvPicPr>
        <p:blipFill>
          <a:blip r:embed="rId4"/>
          <a:stretch/>
        </p:blipFill>
        <p:spPr>
          <a:xfrm>
            <a:off x="6732360" y="690120"/>
            <a:ext cx="2411280" cy="18079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Marcador de número de diapositiva 3"/>
          <p:cNvSpPr txBox="1"/>
          <p:nvPr/>
        </p:nvSpPr>
        <p:spPr>
          <a:xfrm>
            <a:off x="8047080" y="4948200"/>
            <a:ext cx="1096560" cy="219960"/>
          </a:xfrm>
          <a:prstGeom prst="rect">
            <a:avLst/>
          </a:prstGeom>
          <a:noFill/>
          <a:ln w="0">
            <a:noFill/>
          </a:ln>
        </p:spPr>
        <p:txBody>
          <a:bodyPr lIns="90000" tIns="45000" rIns="90000" bIns="45000">
            <a:noAutofit/>
          </a:bodyPr>
          <a:lstStyle/>
          <a:p>
            <a:pPr>
              <a:lnSpc>
                <a:spcPct val="100000"/>
              </a:lnSpc>
            </a:pPr>
            <a:r>
              <a:rPr lang="es-ES" sz="900" b="0" strike="noStrike" spc="-1">
                <a:solidFill>
                  <a:srgbClr val="FFFFFF"/>
                </a:solidFill>
                <a:latin typeface="Arial"/>
                <a:ea typeface="DejaVu Sans"/>
              </a:rPr>
              <a:t>Diapositiva </a:t>
            </a:r>
            <a:fld id="{DFE21A3D-5E85-4902-A043-A167A9CC4EEE}" type="slidenum">
              <a:rPr lang="es-ES" sz="900" b="0" strike="noStrike" spc="-1">
                <a:solidFill>
                  <a:srgbClr val="FFFFFF"/>
                </a:solidFill>
                <a:latin typeface="Arial"/>
                <a:ea typeface="DejaVu Sans"/>
              </a:rPr>
              <a:t>14</a:t>
            </a:fld>
            <a:endParaRPr lang="en-GB" sz="900" b="0" strike="noStrike" spc="-1">
              <a:latin typeface="Times New Roman"/>
            </a:endParaRPr>
          </a:p>
        </p:txBody>
      </p:sp>
      <p:sp>
        <p:nvSpPr>
          <p:cNvPr id="157" name="Text Box 2"/>
          <p:cNvSpPr/>
          <p:nvPr/>
        </p:nvSpPr>
        <p:spPr>
          <a:xfrm>
            <a:off x="12240" y="483480"/>
            <a:ext cx="6575760" cy="423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300"/>
              </a:spcBef>
              <a:spcAft>
                <a:spcPts val="300"/>
              </a:spcAft>
            </a:pPr>
            <a:r>
              <a:rPr lang="es-UY" sz="2000" b="0" strike="noStrike" spc="-1">
                <a:solidFill>
                  <a:srgbClr val="FFFFFF"/>
                </a:solidFill>
                <a:latin typeface="Arial"/>
                <a:ea typeface="DejaVu Sans"/>
              </a:rPr>
              <a:t>Continuación.</a:t>
            </a:r>
            <a:endParaRPr lang="en-GB" sz="2000" b="0" strike="noStrike" spc="-1">
              <a:latin typeface="Arial"/>
            </a:endParaRPr>
          </a:p>
          <a:p>
            <a:pPr marL="285840" indent="-285480" algn="just">
              <a:lnSpc>
                <a:spcPct val="90000"/>
              </a:lnSpc>
              <a:spcBef>
                <a:spcPts val="300"/>
              </a:spcBef>
              <a:spcAft>
                <a:spcPts val="300"/>
              </a:spcAft>
              <a:buClr>
                <a:srgbClr val="FFFFFF"/>
              </a:buClr>
              <a:buFont typeface="Arial"/>
              <a:buChar char="•"/>
            </a:pPr>
            <a:r>
              <a:rPr lang="es-UY" sz="2000" b="0" strike="noStrike" spc="-1">
                <a:solidFill>
                  <a:srgbClr val="FFFFFF"/>
                </a:solidFill>
                <a:latin typeface="Arial"/>
                <a:ea typeface="DejaVu Sans"/>
              </a:rPr>
              <a:t>El paciente se mantuvo con la fuete la fuente en el implante durante 4 días, con una dosis total de aproximadamente 16.000 Gy (18 Gy era la prescripta).</a:t>
            </a:r>
            <a:endParaRPr lang="en-GB" sz="2000" b="0" strike="noStrike" spc="-1">
              <a:latin typeface="Arial"/>
            </a:endParaRPr>
          </a:p>
          <a:p>
            <a:pPr marL="285840" indent="-285480" algn="just">
              <a:lnSpc>
                <a:spcPct val="90000"/>
              </a:lnSpc>
              <a:spcBef>
                <a:spcPts val="300"/>
              </a:spcBef>
              <a:spcAft>
                <a:spcPts val="300"/>
              </a:spcAft>
              <a:buClr>
                <a:srgbClr val="FFFFFF"/>
              </a:buClr>
              <a:buFont typeface="Arial"/>
              <a:buChar char="•"/>
            </a:pPr>
            <a:r>
              <a:rPr lang="es-ES" sz="2000" b="0" strike="noStrike" spc="-1">
                <a:solidFill>
                  <a:srgbClr val="FFFFFF"/>
                </a:solidFill>
                <a:latin typeface="Arial"/>
                <a:ea typeface="DejaVu Sans"/>
              </a:rPr>
              <a:t>El paciente falleció cuatro días después de ocurrido el fallo del equipo.</a:t>
            </a:r>
            <a:endParaRPr lang="en-GB" sz="2000" b="0" strike="noStrike" spc="-1">
              <a:latin typeface="Arial"/>
            </a:endParaRPr>
          </a:p>
          <a:p>
            <a:pPr marL="285840" indent="-285480" algn="just">
              <a:lnSpc>
                <a:spcPct val="90000"/>
              </a:lnSpc>
              <a:spcBef>
                <a:spcPts val="300"/>
              </a:spcBef>
              <a:spcAft>
                <a:spcPts val="300"/>
              </a:spcAft>
              <a:buClr>
                <a:srgbClr val="FFFFFF"/>
              </a:buClr>
              <a:buFont typeface="Arial"/>
              <a:buChar char="•"/>
            </a:pPr>
            <a:r>
              <a:rPr lang="es-UY" sz="2000" b="0" strike="noStrike" spc="-1">
                <a:solidFill>
                  <a:srgbClr val="FFFFFF"/>
                </a:solidFill>
                <a:latin typeface="Arial"/>
                <a:ea typeface="DejaVu Sans"/>
              </a:rPr>
              <a:t>Durante varios días el equipo fue utilizado para “tratar” otros pacientes, se ignoraba que no existía ninguna fuente en el equipo.</a:t>
            </a:r>
            <a:endParaRPr lang="en-GB" sz="2000" b="0" strike="noStrike" spc="-1">
              <a:latin typeface="Arial"/>
            </a:endParaRPr>
          </a:p>
          <a:p>
            <a:pPr marL="285840" indent="-285480" algn="just">
              <a:lnSpc>
                <a:spcPct val="90000"/>
              </a:lnSpc>
              <a:spcBef>
                <a:spcPts val="300"/>
              </a:spcBef>
              <a:spcAft>
                <a:spcPts val="300"/>
              </a:spcAft>
              <a:buClr>
                <a:srgbClr val="FFFFFF"/>
              </a:buClr>
              <a:buFont typeface="Arial"/>
              <a:buChar char="•"/>
            </a:pPr>
            <a:r>
              <a:rPr lang="es-UY" sz="2000" b="0" strike="noStrike" spc="-1">
                <a:solidFill>
                  <a:srgbClr val="FFFFFF"/>
                </a:solidFill>
                <a:latin typeface="Arial"/>
                <a:ea typeface="DejaVu Sans"/>
              </a:rPr>
              <a:t>El implante (con la fuente en su interior) con parte de tejidos necróticos se retiró del paciente, y fue descartado en un contenedor para residuos biológicos, sin identificar la fuente</a:t>
            </a:r>
            <a:endParaRPr lang="en-GB" sz="2000" b="0" strike="noStrike" spc="-1">
              <a:latin typeface="Arial"/>
            </a:endParaRPr>
          </a:p>
        </p:txBody>
      </p:sp>
      <p:sp>
        <p:nvSpPr>
          <p:cNvPr id="158" name="Text Box 6"/>
          <p:cNvSpPr/>
          <p:nvPr/>
        </p:nvSpPr>
        <p:spPr>
          <a:xfrm>
            <a:off x="0" y="51480"/>
            <a:ext cx="91436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901"/>
              </a:spcBef>
            </a:pPr>
            <a:r>
              <a:rPr lang="es-ES" sz="1800" b="1" strike="noStrike" spc="-1">
                <a:solidFill>
                  <a:srgbClr val="FFFFFF"/>
                </a:solidFill>
                <a:latin typeface="Arial"/>
                <a:ea typeface="DejaVu Sans"/>
              </a:rPr>
              <a:t>Accidente episódico ocurrido en Braquiterapia HDR. ¿Qué ocurrió?</a:t>
            </a:r>
            <a:endParaRPr lang="en-GB" sz="1800" b="0" strike="noStrike" spc="-1">
              <a:latin typeface="Arial"/>
            </a:endParaRPr>
          </a:p>
        </p:txBody>
      </p:sp>
      <p:pic>
        <p:nvPicPr>
          <p:cNvPr id="159" name="Picture 2"/>
          <p:cNvPicPr/>
          <p:nvPr/>
        </p:nvPicPr>
        <p:blipFill>
          <a:blip r:embed="rId3"/>
          <a:stretch/>
        </p:blipFill>
        <p:spPr>
          <a:xfrm>
            <a:off x="6876360" y="771480"/>
            <a:ext cx="2088000" cy="27817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Marcador de número de diapositiva 3"/>
          <p:cNvSpPr txBox="1"/>
          <p:nvPr/>
        </p:nvSpPr>
        <p:spPr>
          <a:xfrm>
            <a:off x="8047080" y="4948200"/>
            <a:ext cx="1096560" cy="219960"/>
          </a:xfrm>
          <a:prstGeom prst="rect">
            <a:avLst/>
          </a:prstGeom>
          <a:noFill/>
          <a:ln w="0">
            <a:noFill/>
          </a:ln>
        </p:spPr>
        <p:txBody>
          <a:bodyPr lIns="90000" tIns="45000" rIns="90000" bIns="45000">
            <a:noAutofit/>
          </a:bodyPr>
          <a:lstStyle/>
          <a:p>
            <a:pPr>
              <a:lnSpc>
                <a:spcPct val="100000"/>
              </a:lnSpc>
            </a:pPr>
            <a:r>
              <a:rPr lang="es-ES" sz="900" b="0" strike="noStrike" spc="-1">
                <a:solidFill>
                  <a:srgbClr val="FFFFFF"/>
                </a:solidFill>
                <a:latin typeface="Arial"/>
                <a:ea typeface="DejaVu Sans"/>
              </a:rPr>
              <a:t>Diapositiva </a:t>
            </a:r>
            <a:fld id="{EE225C51-6C9A-4DB3-AC58-FA8053394947}" type="slidenum">
              <a:rPr lang="es-ES" sz="900" b="0" strike="noStrike" spc="-1">
                <a:solidFill>
                  <a:srgbClr val="FFFFFF"/>
                </a:solidFill>
                <a:latin typeface="Arial"/>
                <a:ea typeface="DejaVu Sans"/>
              </a:rPr>
              <a:t>15</a:t>
            </a:fld>
            <a:endParaRPr lang="en-GB" sz="900" b="0" strike="noStrike" spc="-1">
              <a:latin typeface="Times New Roman"/>
            </a:endParaRPr>
          </a:p>
        </p:txBody>
      </p:sp>
      <p:sp>
        <p:nvSpPr>
          <p:cNvPr id="161" name="Text Box 2"/>
          <p:cNvSpPr/>
          <p:nvPr/>
        </p:nvSpPr>
        <p:spPr>
          <a:xfrm>
            <a:off x="26280" y="411480"/>
            <a:ext cx="7079760" cy="4510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300"/>
              </a:spcBef>
              <a:spcAft>
                <a:spcPts val="300"/>
              </a:spcAft>
            </a:pPr>
            <a:r>
              <a:rPr lang="es-UY" sz="2000" b="0" strike="noStrike" spc="-1">
                <a:solidFill>
                  <a:srgbClr val="FFFFFF"/>
                </a:solidFill>
                <a:latin typeface="Arial"/>
                <a:ea typeface="DejaVu Sans"/>
              </a:rPr>
              <a:t>Continuación.</a:t>
            </a:r>
            <a:endParaRPr lang="en-GB" sz="2000" b="0" strike="noStrike" spc="-1">
              <a:latin typeface="Arial"/>
            </a:endParaRPr>
          </a:p>
          <a:p>
            <a:pPr marL="343080" indent="-342720" algn="just">
              <a:lnSpc>
                <a:spcPct val="90000"/>
              </a:lnSpc>
              <a:spcBef>
                <a:spcPts val="300"/>
              </a:spcBef>
              <a:spcAft>
                <a:spcPts val="300"/>
              </a:spcAft>
              <a:buClr>
                <a:srgbClr val="FFFFFF"/>
              </a:buClr>
              <a:buFont typeface="Arial"/>
              <a:buChar char="•"/>
            </a:pPr>
            <a:r>
              <a:rPr lang="es-UY" sz="2000" b="0" strike="noStrike" spc="-1">
                <a:solidFill>
                  <a:srgbClr val="FFFFFF"/>
                </a:solidFill>
                <a:latin typeface="Arial"/>
                <a:ea typeface="DejaVu Sans"/>
              </a:rPr>
              <a:t>Durante los días que la fuente permaneció en el paciente o en el contenedor, irradió a 94 personas (trabajadores del hospital y familiares del paciente) a diversos niveles de dosis.</a:t>
            </a:r>
            <a:endParaRPr lang="en-GB" sz="2000" b="0" strike="noStrike" spc="-1">
              <a:latin typeface="Arial"/>
            </a:endParaRPr>
          </a:p>
          <a:p>
            <a:pPr marL="343080" indent="-342720" algn="just">
              <a:lnSpc>
                <a:spcPct val="90000"/>
              </a:lnSpc>
              <a:spcBef>
                <a:spcPts val="300"/>
              </a:spcBef>
              <a:spcAft>
                <a:spcPts val="300"/>
              </a:spcAft>
              <a:buClr>
                <a:srgbClr val="FFFFFF"/>
              </a:buClr>
              <a:buFont typeface="Arial"/>
              <a:buChar char="•"/>
            </a:pPr>
            <a:r>
              <a:rPr lang="es-UY" sz="2000" b="0" strike="noStrike" spc="-1">
                <a:solidFill>
                  <a:srgbClr val="FFFFFF"/>
                </a:solidFill>
                <a:latin typeface="Arial"/>
                <a:ea typeface="DejaVu Sans"/>
              </a:rPr>
              <a:t>El contenedor fue recogido por una empresa comercial para residuos hospitalarios 5 días más tarde.</a:t>
            </a:r>
            <a:endParaRPr lang="en-GB" sz="2000" b="0" strike="noStrike" spc="-1">
              <a:latin typeface="Arial"/>
            </a:endParaRPr>
          </a:p>
          <a:p>
            <a:pPr marL="343080" indent="-342720" algn="just">
              <a:lnSpc>
                <a:spcPct val="90000"/>
              </a:lnSpc>
              <a:spcBef>
                <a:spcPts val="300"/>
              </a:spcBef>
              <a:spcAft>
                <a:spcPts val="300"/>
              </a:spcAft>
              <a:buClr>
                <a:srgbClr val="FFFFFF"/>
              </a:buClr>
              <a:buFont typeface="Arial"/>
              <a:buChar char="•"/>
            </a:pPr>
            <a:r>
              <a:rPr lang="es-UY" sz="2000" b="0" strike="noStrike" spc="-1">
                <a:solidFill>
                  <a:srgbClr val="FFFFFF"/>
                </a:solidFill>
                <a:latin typeface="Arial"/>
                <a:ea typeface="DejaVu Sans"/>
              </a:rPr>
              <a:t>Luego esos residuos fueron llevados a un incinerador donde, finalmente, la fuente de radiación fue detectada. Se habían realizado revisiones del monitor de área y mediciones con un detector portátil y se había descubierto el accidente.</a:t>
            </a:r>
            <a:endParaRPr lang="en-GB" sz="2000" b="0" strike="noStrike" spc="-1">
              <a:latin typeface="Arial"/>
            </a:endParaRPr>
          </a:p>
          <a:p>
            <a:pPr marL="343080" indent="-342720" algn="just">
              <a:lnSpc>
                <a:spcPct val="90000"/>
              </a:lnSpc>
              <a:spcBef>
                <a:spcPts val="300"/>
              </a:spcBef>
              <a:spcAft>
                <a:spcPts val="300"/>
              </a:spcAft>
              <a:buClr>
                <a:srgbClr val="FFFFFF"/>
              </a:buClr>
              <a:buFont typeface="Arial"/>
              <a:buChar char="•"/>
            </a:pPr>
            <a:r>
              <a:rPr lang="es-ES" sz="2000" b="0" strike="noStrike" spc="-1">
                <a:solidFill>
                  <a:srgbClr val="FFFFFF"/>
                </a:solidFill>
                <a:latin typeface="Arial"/>
                <a:ea typeface="DejaVu Sans"/>
              </a:rPr>
              <a:t>Fue imposible precisar la cantidad de personas irradiadas desde que el contenedor de residuo fue extraído del hospital hasta que la fuente fue detectada.</a:t>
            </a:r>
            <a:endParaRPr lang="en-GB" sz="2000" b="0" strike="noStrike" spc="-1">
              <a:latin typeface="Arial"/>
            </a:endParaRPr>
          </a:p>
        </p:txBody>
      </p:sp>
      <p:sp>
        <p:nvSpPr>
          <p:cNvPr id="162" name="Text Box 6"/>
          <p:cNvSpPr/>
          <p:nvPr/>
        </p:nvSpPr>
        <p:spPr>
          <a:xfrm>
            <a:off x="0" y="51480"/>
            <a:ext cx="91436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901"/>
              </a:spcBef>
            </a:pPr>
            <a:r>
              <a:rPr lang="es-ES" sz="1800" b="1" strike="noStrike" spc="-1">
                <a:solidFill>
                  <a:srgbClr val="FFFFFF"/>
                </a:solidFill>
                <a:latin typeface="Arial"/>
                <a:ea typeface="DejaVu Sans"/>
              </a:rPr>
              <a:t>Accidente episódico ocurrido en Braquiterapia HDR. ¿Qué ocurrió?</a:t>
            </a:r>
            <a:endParaRPr lang="en-GB" sz="1800" b="0" strike="noStrike" spc="-1">
              <a:latin typeface="Arial"/>
            </a:endParaRPr>
          </a:p>
        </p:txBody>
      </p:sp>
      <p:pic>
        <p:nvPicPr>
          <p:cNvPr id="163" name="7 Imagen" descr="R'15'77"/>
          <p:cNvPicPr/>
          <p:nvPr/>
        </p:nvPicPr>
        <p:blipFill>
          <a:blip r:embed="rId3"/>
          <a:stretch/>
        </p:blipFill>
        <p:spPr>
          <a:xfrm>
            <a:off x="7215120" y="843480"/>
            <a:ext cx="1908000" cy="1297080"/>
          </a:xfrm>
          <a:prstGeom prst="rect">
            <a:avLst/>
          </a:prstGeom>
          <a:ln w="0">
            <a:noFill/>
          </a:ln>
        </p:spPr>
      </p:pic>
      <p:pic>
        <p:nvPicPr>
          <p:cNvPr id="164" name="Picture 5"/>
          <p:cNvPicPr/>
          <p:nvPr/>
        </p:nvPicPr>
        <p:blipFill>
          <a:blip r:embed="rId4"/>
          <a:stretch/>
        </p:blipFill>
        <p:spPr>
          <a:xfrm>
            <a:off x="7149240" y="2547720"/>
            <a:ext cx="1958760" cy="18241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5 Marcador de número de diapositiva"/>
          <p:cNvSpPr txBox="1"/>
          <p:nvPr/>
        </p:nvSpPr>
        <p:spPr>
          <a:xfrm>
            <a:off x="8472600" y="4776840"/>
            <a:ext cx="509400" cy="219960"/>
          </a:xfrm>
          <a:prstGeom prst="rect">
            <a:avLst/>
          </a:prstGeom>
          <a:noFill/>
          <a:ln w="0">
            <a:noFill/>
          </a:ln>
        </p:spPr>
        <p:txBody>
          <a:bodyPr lIns="90000" tIns="45000" rIns="90000" bIns="45000">
            <a:noAutofit/>
          </a:bodyPr>
          <a:lstStyle/>
          <a:p>
            <a:pPr>
              <a:lnSpc>
                <a:spcPct val="100000"/>
              </a:lnSpc>
            </a:pPr>
            <a:fld id="{BFA77168-F2BA-457A-B38B-85098034F5FC}" type="slidenum">
              <a:rPr lang="en-GB" sz="1800" b="0" strike="noStrike" spc="-1">
                <a:solidFill>
                  <a:srgbClr val="000000"/>
                </a:solidFill>
                <a:latin typeface="Arial"/>
                <a:ea typeface="DejaVu Sans"/>
              </a:rPr>
              <a:t>16</a:t>
            </a:fld>
            <a:endParaRPr lang="en-GB" sz="1800" b="0" strike="noStrike" spc="-1">
              <a:latin typeface="Times New Roman"/>
            </a:endParaRPr>
          </a:p>
        </p:txBody>
      </p:sp>
      <p:sp>
        <p:nvSpPr>
          <p:cNvPr id="166" name="Rectangle 1026"/>
          <p:cNvSpPr txBox="1"/>
          <p:nvPr/>
        </p:nvSpPr>
        <p:spPr>
          <a:xfrm>
            <a:off x="457200" y="205200"/>
            <a:ext cx="8228880" cy="858240"/>
          </a:xfrm>
          <a:prstGeom prst="rect">
            <a:avLst/>
          </a:prstGeom>
          <a:noFill/>
          <a:ln w="0">
            <a:noFill/>
          </a:ln>
        </p:spPr>
        <p:txBody>
          <a:bodyPr lIns="0" tIns="0" rIns="0" bIns="0" anchor="ctr">
            <a:noAutofit/>
          </a:bodyPr>
          <a:lstStyle/>
          <a:p>
            <a:pPr>
              <a:lnSpc>
                <a:spcPct val="100000"/>
              </a:lnSpc>
            </a:pPr>
            <a:r>
              <a:rPr lang="en-GB" sz="1800" b="0" strike="noStrike" spc="-1">
                <a:solidFill>
                  <a:srgbClr val="000000"/>
                </a:solidFill>
                <a:latin typeface="Arial"/>
              </a:rPr>
              <a:t>Lessons to learn</a:t>
            </a:r>
            <a:endParaRPr lang="es-ES" sz="1800" b="0" strike="noStrike" spc="-1">
              <a:solidFill>
                <a:srgbClr val="000000"/>
              </a:solidFill>
              <a:latin typeface="Arial"/>
            </a:endParaRPr>
          </a:p>
        </p:txBody>
      </p:sp>
      <p:sp>
        <p:nvSpPr>
          <p:cNvPr id="167" name="Rectangle 1027"/>
          <p:cNvSpPr txBox="1"/>
          <p:nvPr/>
        </p:nvSpPr>
        <p:spPr>
          <a:xfrm>
            <a:off x="282600" y="778680"/>
            <a:ext cx="6089400" cy="3792960"/>
          </a:xfrm>
          <a:prstGeom prst="rect">
            <a:avLst/>
          </a:prstGeom>
          <a:noFill/>
          <a:ln w="0">
            <a:noFill/>
          </a:ln>
        </p:spPr>
        <p:txBody>
          <a:bodyPr lIns="0" tIns="0" rIns="0" bIns="0">
            <a:normAutofit fontScale="91000" lnSpcReduction="10000"/>
          </a:bodyPr>
          <a:lstStyle/>
          <a:p>
            <a:pPr marL="343080" indent="-342720">
              <a:lnSpc>
                <a:spcPct val="100000"/>
              </a:lnSpc>
              <a:buClr>
                <a:srgbClr val="FFFFFF"/>
              </a:buClr>
              <a:buFont typeface="Arial"/>
              <a:buChar char="•"/>
            </a:pPr>
            <a:r>
              <a:rPr lang="es-ES" sz="2000" b="0" strike="noStrike" spc="-1">
                <a:solidFill>
                  <a:srgbClr val="FFFFFF"/>
                </a:solidFill>
                <a:latin typeface="Arial"/>
              </a:rPr>
              <a:t>Asegúrese de que no existan señales contradictorias que afecten la seguridad</a:t>
            </a:r>
            <a:endParaRPr lang="es-ES" sz="2000" b="0" strike="noStrike" spc="-1">
              <a:solidFill>
                <a:srgbClr val="000000"/>
              </a:solidFill>
              <a:latin typeface="Arial"/>
            </a:endParaRPr>
          </a:p>
          <a:p>
            <a:pPr marL="343080" indent="-342720">
              <a:lnSpc>
                <a:spcPct val="100000"/>
              </a:lnSpc>
              <a:buClr>
                <a:srgbClr val="FFFFFF"/>
              </a:buClr>
              <a:buFont typeface="Arial"/>
              <a:buChar char="•"/>
            </a:pPr>
            <a:r>
              <a:rPr lang="es-ES" sz="2000" b="0" strike="noStrike" spc="-1">
                <a:solidFill>
                  <a:srgbClr val="FFFFFF"/>
                </a:solidFill>
                <a:latin typeface="Arial"/>
              </a:rPr>
              <a:t>En caso de duda sobre la seguridad tome siempre la actitud mas conservadora.</a:t>
            </a:r>
            <a:endParaRPr lang="es-ES" sz="2000" b="0" strike="noStrike" spc="-1">
              <a:solidFill>
                <a:srgbClr val="000000"/>
              </a:solidFill>
              <a:latin typeface="Arial"/>
            </a:endParaRPr>
          </a:p>
          <a:p>
            <a:pPr marL="343080" indent="-342720">
              <a:lnSpc>
                <a:spcPct val="100000"/>
              </a:lnSpc>
              <a:buClr>
                <a:srgbClr val="FFFFFF"/>
              </a:buClr>
              <a:buFont typeface="Arial"/>
              <a:buChar char="•"/>
            </a:pPr>
            <a:r>
              <a:rPr lang="es-ES" sz="2000" b="0" strike="noStrike" spc="-1">
                <a:solidFill>
                  <a:srgbClr val="FFFFFF"/>
                </a:solidFill>
                <a:latin typeface="Arial"/>
              </a:rPr>
              <a:t>El monitor de área es un elemento fundamental para la seguridad de pacientes y trabajadores y debe estar apto para el uso.</a:t>
            </a:r>
            <a:endParaRPr lang="es-ES" sz="2000" b="0" strike="noStrike" spc="-1">
              <a:solidFill>
                <a:srgbClr val="000000"/>
              </a:solidFill>
              <a:latin typeface="Arial"/>
            </a:endParaRPr>
          </a:p>
          <a:p>
            <a:pPr marL="343080" indent="-342720">
              <a:lnSpc>
                <a:spcPct val="100000"/>
              </a:lnSpc>
              <a:buClr>
                <a:srgbClr val="FFFFFF"/>
              </a:buClr>
              <a:buFont typeface="Arial"/>
              <a:buChar char="•"/>
            </a:pPr>
            <a:r>
              <a:rPr lang="es-ES" sz="2000" b="0" strike="noStrike" spc="-1">
                <a:solidFill>
                  <a:srgbClr val="FFFFFF"/>
                </a:solidFill>
                <a:latin typeface="Arial"/>
              </a:rPr>
              <a:t>Si el monitor de área da señal de radiación en la sala se debe hacer una verificación redundante con un monitor portátil.</a:t>
            </a:r>
            <a:endParaRPr lang="es-ES" sz="2000" b="0" strike="noStrike" spc="-1">
              <a:solidFill>
                <a:srgbClr val="000000"/>
              </a:solidFill>
              <a:latin typeface="Arial"/>
            </a:endParaRPr>
          </a:p>
          <a:p>
            <a:pPr marL="343080" indent="-342720">
              <a:lnSpc>
                <a:spcPct val="100000"/>
              </a:lnSpc>
              <a:buClr>
                <a:srgbClr val="FFFFFF"/>
              </a:buClr>
              <a:buFont typeface="Arial"/>
              <a:buChar char="•"/>
            </a:pPr>
            <a:r>
              <a:rPr lang="es-ES" sz="2000" b="0" strike="noStrike" spc="-1">
                <a:solidFill>
                  <a:srgbClr val="FFFFFF"/>
                </a:solidFill>
                <a:latin typeface="Arial"/>
              </a:rPr>
              <a:t>Los desechos generados en prácticas donde se usen fuentes radiactivas deben ser monitoreados antes de ser liberados para su tratamiento como desechos hospitalarios.</a:t>
            </a:r>
            <a:endParaRPr lang="es-ES" sz="2000" b="0" strike="noStrike" spc="-1">
              <a:solidFill>
                <a:srgbClr val="000000"/>
              </a:solidFill>
              <a:latin typeface="Arial"/>
            </a:endParaRPr>
          </a:p>
          <a:p>
            <a:pPr>
              <a:lnSpc>
                <a:spcPct val="100000"/>
              </a:lnSpc>
            </a:pPr>
            <a:endParaRPr lang="es-ES" sz="2000" b="0" strike="noStrike" spc="-1">
              <a:solidFill>
                <a:srgbClr val="000000"/>
              </a:solidFill>
              <a:latin typeface="Arial"/>
            </a:endParaRPr>
          </a:p>
        </p:txBody>
      </p:sp>
      <p:sp>
        <p:nvSpPr>
          <p:cNvPr id="168" name="Rectangle 4"/>
          <p:cNvSpPr/>
          <p:nvPr/>
        </p:nvSpPr>
        <p:spPr>
          <a:xfrm>
            <a:off x="282600" y="73800"/>
            <a:ext cx="8534160" cy="57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spcBef>
                <a:spcPts val="479"/>
              </a:spcBef>
            </a:pPr>
            <a:r>
              <a:rPr lang="es-ES" sz="2400" b="1" strike="noStrike" spc="-1">
                <a:solidFill>
                  <a:srgbClr val="CCECFF"/>
                </a:solidFill>
                <a:latin typeface="Arial"/>
                <a:ea typeface="DejaVu Sans"/>
              </a:rPr>
              <a:t>Accidente episódico. Lecciones aprendidas.</a:t>
            </a:r>
            <a:endParaRPr lang="en-GB" sz="2400" b="0" strike="noStrike" spc="-1">
              <a:latin typeface="Arial"/>
            </a:endParaRPr>
          </a:p>
        </p:txBody>
      </p:sp>
      <p:pic>
        <p:nvPicPr>
          <p:cNvPr id="169" name="Picture 7" descr="Braqui4"/>
          <p:cNvPicPr/>
          <p:nvPr/>
        </p:nvPicPr>
        <p:blipFill>
          <a:blip r:embed="rId2"/>
          <a:stretch/>
        </p:blipFill>
        <p:spPr>
          <a:xfrm>
            <a:off x="6660360" y="1779840"/>
            <a:ext cx="2410920" cy="18093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icture 2"/>
          <p:cNvPicPr/>
          <p:nvPr/>
        </p:nvPicPr>
        <p:blipFill>
          <a:blip r:embed="rId3"/>
          <a:srcRect t="1828" r="1086" b="170"/>
          <a:stretch/>
        </p:blipFill>
        <p:spPr>
          <a:xfrm>
            <a:off x="6806520" y="1980000"/>
            <a:ext cx="2301480" cy="1383480"/>
          </a:xfrm>
          <a:prstGeom prst="rect">
            <a:avLst/>
          </a:prstGeom>
          <a:ln w="0">
            <a:noFill/>
          </a:ln>
        </p:spPr>
      </p:pic>
      <p:sp>
        <p:nvSpPr>
          <p:cNvPr id="171" name="150 Rectángulo"/>
          <p:cNvSpPr/>
          <p:nvPr/>
        </p:nvSpPr>
        <p:spPr>
          <a:xfrm>
            <a:off x="0" y="123480"/>
            <a:ext cx="6804000" cy="4968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2400" b="0" i="1" strike="noStrike" spc="-1">
                <a:solidFill>
                  <a:srgbClr val="FFFFFF"/>
                </a:solidFill>
                <a:latin typeface="Times New Roman"/>
                <a:ea typeface="DejaVu Sans"/>
              </a:rPr>
              <a:t>Conclusiones:</a:t>
            </a:r>
            <a:endParaRPr lang="en-GB" sz="2400" b="0" strike="noStrike" spc="-1">
              <a:latin typeface="Arial"/>
            </a:endParaRPr>
          </a:p>
          <a:p>
            <a:pPr marL="458640" indent="-456120">
              <a:lnSpc>
                <a:spcPct val="100000"/>
              </a:lnSpc>
              <a:buClr>
                <a:srgbClr val="FFFFFF"/>
              </a:buClr>
              <a:buFont typeface="Consolas"/>
              <a:buAutoNum type="arabicPeriod"/>
            </a:pPr>
            <a:r>
              <a:rPr lang="es-ES" sz="2000" b="0" i="1" strike="noStrike" spc="-1">
                <a:solidFill>
                  <a:srgbClr val="FFFFFF"/>
                </a:solidFill>
                <a:latin typeface="Times New Roman"/>
                <a:ea typeface="DejaVu Sans"/>
              </a:rPr>
              <a:t>Los accidentes episódicos afectan una sesión de tratamiento de un paciente.</a:t>
            </a:r>
            <a:endParaRPr lang="en-GB" sz="2000" b="0" strike="noStrike" spc="-1">
              <a:latin typeface="Arial"/>
            </a:endParaRPr>
          </a:p>
          <a:p>
            <a:pPr marL="2160">
              <a:lnSpc>
                <a:spcPct val="100000"/>
              </a:lnSpc>
            </a:pPr>
            <a:r>
              <a:rPr lang="es-ES" sz="2000" b="0" i="1" strike="noStrike" spc="-1">
                <a:solidFill>
                  <a:srgbClr val="FFFFFF"/>
                </a:solidFill>
                <a:latin typeface="Times New Roman"/>
                <a:ea typeface="DejaVu Sans"/>
              </a:rPr>
              <a:t> </a:t>
            </a:r>
            <a:endParaRPr lang="en-GB" sz="2000" b="0" strike="noStrike" spc="-1">
              <a:latin typeface="Arial"/>
            </a:endParaRPr>
          </a:p>
          <a:p>
            <a:pPr marL="459360" indent="-456840">
              <a:lnSpc>
                <a:spcPct val="100000"/>
              </a:lnSpc>
              <a:buClr>
                <a:srgbClr val="FFFFFF"/>
              </a:buClr>
              <a:buFont typeface="Arial"/>
              <a:buAutoNum type="arabicPeriod" startAt="2"/>
            </a:pPr>
            <a:r>
              <a:rPr lang="es-ES" sz="2000" b="0" i="1" strike="noStrike" spc="-1">
                <a:solidFill>
                  <a:srgbClr val="FFFFFF"/>
                </a:solidFill>
                <a:latin typeface="Times New Roman"/>
                <a:ea typeface="DejaVu Sans"/>
              </a:rPr>
              <a:t>Las consecuencias de los accidentes episódicos generalmente no provocan la muerte de un paciente.</a:t>
            </a:r>
            <a:endParaRPr lang="en-GB" sz="2000" b="0" strike="noStrike" spc="-1">
              <a:latin typeface="Arial"/>
            </a:endParaRPr>
          </a:p>
          <a:p>
            <a:pPr>
              <a:lnSpc>
                <a:spcPct val="100000"/>
              </a:lnSpc>
            </a:pPr>
            <a:endParaRPr lang="en-GB" sz="2000" b="0" strike="noStrike" spc="-1">
              <a:latin typeface="Arial"/>
            </a:endParaRPr>
          </a:p>
          <a:p>
            <a:pPr marL="459360" indent="-456840">
              <a:lnSpc>
                <a:spcPct val="100000"/>
              </a:lnSpc>
              <a:buClr>
                <a:srgbClr val="FFFFFF"/>
              </a:buClr>
              <a:buFont typeface="Arial"/>
              <a:buAutoNum type="arabicPeriod" startAt="2"/>
            </a:pPr>
            <a:r>
              <a:rPr lang="es-ES" sz="2000" b="0" i="1" strike="noStrike" spc="-1">
                <a:solidFill>
                  <a:srgbClr val="FFFFFF"/>
                </a:solidFill>
                <a:latin typeface="Times New Roman"/>
                <a:ea typeface="DejaVu Sans"/>
              </a:rPr>
              <a:t>En los casos de tratamientos hipofraccionados y en caso de fallos de equipos las consecuencias pueden ser muy graves</a:t>
            </a:r>
            <a:endParaRPr lang="en-GB" sz="2000" b="0" strike="noStrike" spc="-1">
              <a:latin typeface="Arial"/>
            </a:endParaRPr>
          </a:p>
          <a:p>
            <a:pPr marL="2160">
              <a:lnSpc>
                <a:spcPct val="100000"/>
              </a:lnSpc>
            </a:pPr>
            <a:r>
              <a:rPr lang="es-ES" sz="2000" b="0" i="1" strike="noStrike" spc="-1">
                <a:solidFill>
                  <a:srgbClr val="FFFFFF"/>
                </a:solidFill>
                <a:latin typeface="Times New Roman"/>
                <a:ea typeface="DejaVu Sans"/>
              </a:rPr>
              <a:t> </a:t>
            </a:r>
            <a:endParaRPr lang="en-GB" sz="2000" b="0" strike="noStrike" spc="-1">
              <a:latin typeface="Arial"/>
            </a:endParaRPr>
          </a:p>
          <a:p>
            <a:pPr marL="459360" indent="-456840">
              <a:lnSpc>
                <a:spcPct val="100000"/>
              </a:lnSpc>
              <a:buClr>
                <a:srgbClr val="FFFFFF"/>
              </a:buClr>
              <a:buFont typeface="Arial"/>
              <a:buAutoNum type="arabicPeriod" startAt="3"/>
            </a:pPr>
            <a:r>
              <a:rPr lang="es-ES" sz="2000" b="0" i="1" strike="noStrike" spc="-1">
                <a:solidFill>
                  <a:srgbClr val="FFFFFF"/>
                </a:solidFill>
                <a:latin typeface="Times New Roman"/>
                <a:ea typeface="DejaVu Sans"/>
              </a:rPr>
              <a:t>Estos accidentes pueden ocurrir por errores humanos y fallos de equipos y generalmente están asociados a la etapa de ejecución del tratamiento.</a:t>
            </a:r>
            <a:endParaRPr lang="en-GB" sz="2000" b="0" strike="noStrike" spc="-1">
              <a:latin typeface="Arial"/>
            </a:endParaRPr>
          </a:p>
          <a:p>
            <a:pPr marL="459360" indent="-456840">
              <a:lnSpc>
                <a:spcPct val="100000"/>
              </a:lnSpc>
              <a:buClr>
                <a:srgbClr val="FFFFFF"/>
              </a:buClr>
              <a:buFont typeface="Arial"/>
              <a:buAutoNum type="arabicPeriod" startAt="3"/>
            </a:pPr>
            <a:r>
              <a:rPr lang="es-ES" sz="2000" b="0" i="1" strike="noStrike" spc="-1">
                <a:solidFill>
                  <a:srgbClr val="FFFFFF"/>
                </a:solidFill>
                <a:latin typeface="Times New Roman"/>
                <a:ea typeface="DejaVu Sans"/>
              </a:rPr>
              <a:t>Existen ejemplos de accidentes de tipo episódicos que han resultado letales.</a:t>
            </a:r>
            <a:endParaRPr lang="en-GB" sz="2000" b="0" strike="noStrike" spc="-1">
              <a:latin typeface="Arial"/>
            </a:endParaRPr>
          </a:p>
          <a:p>
            <a:pPr>
              <a:lnSpc>
                <a:spcPct val="100000"/>
              </a:lnSpc>
            </a:pPr>
            <a:endParaRPr lang="en-GB"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itle 1"/>
          <p:cNvSpPr/>
          <p:nvPr/>
        </p:nvSpPr>
        <p:spPr>
          <a:xfrm>
            <a:off x="251640" y="51480"/>
            <a:ext cx="611676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s-ES" sz="3600" b="1" strike="noStrike" spc="-1">
                <a:solidFill>
                  <a:srgbClr val="FFFFFF"/>
                </a:solidFill>
                <a:latin typeface="Arial "/>
                <a:ea typeface="DejaVu Sans"/>
              </a:rPr>
              <a:t>Objetivo</a:t>
            </a:r>
            <a:endParaRPr lang="en-GB" sz="3600" b="0" strike="noStrike" spc="-1">
              <a:latin typeface="Arial"/>
            </a:endParaRPr>
          </a:p>
        </p:txBody>
      </p:sp>
      <p:sp>
        <p:nvSpPr>
          <p:cNvPr id="103" name="Content Placeholder 2"/>
          <p:cNvSpPr/>
          <p:nvPr/>
        </p:nvSpPr>
        <p:spPr>
          <a:xfrm>
            <a:off x="180000" y="699480"/>
            <a:ext cx="8780760" cy="363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39120">
              <a:lnSpc>
                <a:spcPct val="100000"/>
              </a:lnSpc>
              <a:buClr>
                <a:srgbClr val="003399"/>
              </a:buClr>
              <a:buFont typeface="Arial"/>
              <a:buChar char="•"/>
            </a:pPr>
            <a:r>
              <a:rPr lang="es-ES" sz="2600" b="1" strike="noStrike" spc="-1">
                <a:solidFill>
                  <a:srgbClr val="FFFFFF"/>
                </a:solidFill>
                <a:latin typeface="Arial "/>
                <a:ea typeface="DejaVu Sans"/>
              </a:rPr>
              <a:t>Que los participantes conozcan las características distintivas de los accidente de tipo episódicos.</a:t>
            </a:r>
            <a:endParaRPr lang="en-GB" sz="2600" b="0" strike="noStrike" spc="-1">
              <a:latin typeface="Arial"/>
            </a:endParaRPr>
          </a:p>
          <a:p>
            <a:pPr marL="343080" indent="-339120">
              <a:lnSpc>
                <a:spcPct val="100000"/>
              </a:lnSpc>
              <a:buClr>
                <a:srgbClr val="003399"/>
              </a:buClr>
              <a:buFont typeface="Arial"/>
              <a:buChar char="•"/>
            </a:pPr>
            <a:r>
              <a:rPr lang="es-ES" sz="2600" b="1" strike="noStrike" spc="-1">
                <a:solidFill>
                  <a:srgbClr val="FFFFFF"/>
                </a:solidFill>
                <a:latin typeface="Arial "/>
                <a:ea typeface="DejaVu Sans"/>
              </a:rPr>
              <a:t>Mostrar ejemplo de accidentes episódicos que han ocurrido.</a:t>
            </a:r>
            <a:endParaRPr lang="en-GB" sz="2600" b="0" strike="noStrike" spc="-1">
              <a:latin typeface="Arial"/>
            </a:endParaRPr>
          </a:p>
          <a:p>
            <a:pPr>
              <a:lnSpc>
                <a:spcPct val="100000"/>
              </a:lnSpc>
            </a:pPr>
            <a:endParaRPr lang="en-GB" sz="2600" b="0" strike="noStrike" spc="-1">
              <a:latin typeface="Arial"/>
            </a:endParaRPr>
          </a:p>
        </p:txBody>
      </p:sp>
      <p:sp>
        <p:nvSpPr>
          <p:cNvPr id="104" name="Slide Number Placeholder 3"/>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B8C1B815-87B4-46D8-9D21-EF94598C1D09}" type="slidenum">
              <a:rPr lang="en-US" sz="1000" b="0" strike="noStrike" spc="-1">
                <a:solidFill>
                  <a:srgbClr val="3366CC"/>
                </a:solidFill>
                <a:latin typeface="Arial"/>
                <a:ea typeface="DejaVu Sans"/>
              </a:rPr>
              <a:t>2</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1_0"/>
          <p:cNvSpPr/>
          <p:nvPr/>
        </p:nvSpPr>
        <p:spPr>
          <a:xfrm>
            <a:off x="251640" y="51480"/>
            <a:ext cx="611676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s-ES" sz="3600" b="1" strike="noStrike" spc="-1">
                <a:solidFill>
                  <a:srgbClr val="FFFFFF"/>
                </a:solidFill>
                <a:latin typeface="Arial "/>
                <a:ea typeface="DejaVu Sans"/>
              </a:rPr>
              <a:t>Contenido</a:t>
            </a:r>
            <a:endParaRPr lang="en-GB" sz="3600" b="0" strike="noStrike" spc="-1">
              <a:latin typeface="Arial"/>
            </a:endParaRPr>
          </a:p>
        </p:txBody>
      </p:sp>
      <p:sp>
        <p:nvSpPr>
          <p:cNvPr id="106" name="Content Placeholder 2_0"/>
          <p:cNvSpPr/>
          <p:nvPr/>
        </p:nvSpPr>
        <p:spPr>
          <a:xfrm>
            <a:off x="251640" y="678960"/>
            <a:ext cx="8709120" cy="363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39120">
              <a:lnSpc>
                <a:spcPct val="100000"/>
              </a:lnSpc>
              <a:buClr>
                <a:srgbClr val="FFFFFF"/>
              </a:buClr>
              <a:buFont typeface="Arial"/>
              <a:buChar char="•"/>
            </a:pPr>
            <a:r>
              <a:rPr lang="es-ES" sz="2600" b="1" strike="noStrike" spc="-1">
                <a:solidFill>
                  <a:srgbClr val="FFFFFF"/>
                </a:solidFill>
                <a:latin typeface="Arial "/>
                <a:ea typeface="DejaVu Sans"/>
              </a:rPr>
              <a:t>Definición de accidente e incidentes.</a:t>
            </a:r>
            <a:endParaRPr lang="en-GB" sz="2600" b="0" strike="noStrike" spc="-1">
              <a:latin typeface="Arial"/>
            </a:endParaRPr>
          </a:p>
          <a:p>
            <a:pPr marL="343080" indent="-339120">
              <a:lnSpc>
                <a:spcPct val="100000"/>
              </a:lnSpc>
              <a:buClr>
                <a:srgbClr val="FFFFFF"/>
              </a:buClr>
              <a:buFont typeface="Arial"/>
              <a:buChar char="•"/>
            </a:pPr>
            <a:r>
              <a:rPr lang="es-ES" sz="2600" b="1" strike="noStrike" spc="-1">
                <a:solidFill>
                  <a:srgbClr val="FFFFFF"/>
                </a:solidFill>
                <a:latin typeface="Arial "/>
                <a:ea typeface="DejaVu Sans"/>
              </a:rPr>
              <a:t>Definición de accidentes de tipo episódicos.</a:t>
            </a:r>
            <a:endParaRPr lang="en-GB" sz="2600" b="0" strike="noStrike" spc="-1">
              <a:latin typeface="Arial"/>
            </a:endParaRPr>
          </a:p>
          <a:p>
            <a:pPr marL="343080" indent="-339120">
              <a:lnSpc>
                <a:spcPct val="100000"/>
              </a:lnSpc>
              <a:buClr>
                <a:srgbClr val="FFFFFF"/>
              </a:buClr>
              <a:buFont typeface="Arial"/>
              <a:buChar char="•"/>
            </a:pPr>
            <a:r>
              <a:rPr lang="es-ES" sz="2600" b="1" strike="noStrike" spc="-1">
                <a:solidFill>
                  <a:srgbClr val="FFFFFF"/>
                </a:solidFill>
                <a:latin typeface="Arial "/>
                <a:ea typeface="DejaVu Sans"/>
              </a:rPr>
              <a:t>Magnitud de las consecuencias asociadas con los accidentes episódicos.</a:t>
            </a:r>
            <a:endParaRPr lang="en-GB" sz="2600" b="0" strike="noStrike" spc="-1">
              <a:latin typeface="Arial"/>
            </a:endParaRPr>
          </a:p>
          <a:p>
            <a:pPr marL="343080" indent="-339120">
              <a:lnSpc>
                <a:spcPct val="100000"/>
              </a:lnSpc>
              <a:buClr>
                <a:srgbClr val="FFFFFF"/>
              </a:buClr>
              <a:buFont typeface="Arial"/>
              <a:buChar char="•"/>
            </a:pPr>
            <a:r>
              <a:rPr lang="es-ES" sz="2600" b="1" strike="noStrike" spc="-1">
                <a:solidFill>
                  <a:srgbClr val="FFFFFF"/>
                </a:solidFill>
                <a:latin typeface="Arial "/>
                <a:ea typeface="DejaVu Sans"/>
              </a:rPr>
              <a:t>Ejemplo de accidentes programáticos que han ocurrido.</a:t>
            </a:r>
            <a:endParaRPr lang="en-GB" sz="2600" b="0" strike="noStrike" spc="-1">
              <a:latin typeface="Arial"/>
            </a:endParaRPr>
          </a:p>
        </p:txBody>
      </p:sp>
      <p:sp>
        <p:nvSpPr>
          <p:cNvPr id="107" name="Slide Number Placeholder 3_0"/>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F4D7981B-5699-444D-930B-F52057A974CF}" type="slidenum">
              <a:rPr lang="en-US" sz="1000" b="0" strike="noStrike" spc="-1">
                <a:solidFill>
                  <a:srgbClr val="3366CC"/>
                </a:solidFill>
                <a:latin typeface="Arial"/>
                <a:ea typeface="DejaVu Sans"/>
              </a:rPr>
              <a:t>3</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Marcador de número de diapositiva 3"/>
          <p:cNvSpPr txBox="1"/>
          <p:nvPr/>
        </p:nvSpPr>
        <p:spPr>
          <a:xfrm>
            <a:off x="8047080" y="4948200"/>
            <a:ext cx="1096560" cy="219960"/>
          </a:xfrm>
          <a:prstGeom prst="rect">
            <a:avLst/>
          </a:prstGeom>
          <a:noFill/>
          <a:ln w="0">
            <a:noFill/>
          </a:ln>
        </p:spPr>
        <p:txBody>
          <a:bodyPr lIns="90000" tIns="45000" rIns="90000" bIns="45000">
            <a:noAutofit/>
          </a:bodyPr>
          <a:lstStyle/>
          <a:p>
            <a:pPr>
              <a:lnSpc>
                <a:spcPct val="100000"/>
              </a:lnSpc>
            </a:pPr>
            <a:r>
              <a:rPr lang="es-ES" sz="900" b="0" strike="noStrike" spc="-1">
                <a:solidFill>
                  <a:srgbClr val="FFFFFF"/>
                </a:solidFill>
                <a:latin typeface="Arial"/>
                <a:ea typeface="DejaVu Sans"/>
              </a:rPr>
              <a:t>Diapositiva </a:t>
            </a:r>
            <a:fld id="{1811CB9C-46F9-4A85-9A15-04614849DE75}" type="slidenum">
              <a:rPr lang="es-ES" sz="900" b="0" strike="noStrike" spc="-1">
                <a:solidFill>
                  <a:srgbClr val="FFFFFF"/>
                </a:solidFill>
                <a:latin typeface="Arial"/>
                <a:ea typeface="DejaVu Sans"/>
              </a:rPr>
              <a:t>4</a:t>
            </a:fld>
            <a:endParaRPr lang="en-GB" sz="900" b="0" strike="noStrike" spc="-1">
              <a:latin typeface="Times New Roman"/>
            </a:endParaRPr>
          </a:p>
        </p:txBody>
      </p:sp>
      <p:sp>
        <p:nvSpPr>
          <p:cNvPr id="109" name="Text Box 2"/>
          <p:cNvSpPr/>
          <p:nvPr/>
        </p:nvSpPr>
        <p:spPr>
          <a:xfrm>
            <a:off x="71280" y="519480"/>
            <a:ext cx="8892720" cy="1680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329"/>
              </a:spcBef>
              <a:spcAft>
                <a:spcPts val="329"/>
              </a:spcAft>
            </a:pPr>
            <a:r>
              <a:rPr lang="es-ES" sz="2200" b="0" strike="noStrike" spc="-1" dirty="0">
                <a:solidFill>
                  <a:srgbClr val="FFFFFF"/>
                </a:solidFill>
                <a:latin typeface="Arial"/>
                <a:ea typeface="DejaVu Sans"/>
              </a:rPr>
              <a:t>Según el glosario del OIEA 2018.</a:t>
            </a:r>
            <a:endParaRPr lang="en-GB" sz="2200" b="0" strike="noStrike" spc="-1" dirty="0">
              <a:latin typeface="Arial"/>
            </a:endParaRPr>
          </a:p>
          <a:p>
            <a:pPr algn="just">
              <a:lnSpc>
                <a:spcPct val="90000"/>
              </a:lnSpc>
              <a:spcBef>
                <a:spcPts val="329"/>
              </a:spcBef>
              <a:spcAft>
                <a:spcPts val="329"/>
              </a:spcAft>
            </a:pPr>
            <a:r>
              <a:rPr lang="es-ES" sz="2200" b="1" u="sng" strike="noStrike" spc="-1" dirty="0">
                <a:solidFill>
                  <a:srgbClr val="FFFFFF"/>
                </a:solidFill>
                <a:uFillTx/>
                <a:latin typeface="Arial"/>
                <a:ea typeface="DejaVu Sans"/>
              </a:rPr>
              <a:t>Accidente:</a:t>
            </a:r>
            <a:r>
              <a:rPr lang="es-ES" sz="2200" b="0" strike="noStrike" spc="-1" dirty="0">
                <a:solidFill>
                  <a:srgbClr val="FFFFFF"/>
                </a:solidFill>
                <a:latin typeface="Arial"/>
                <a:ea typeface="DejaVu Sans"/>
              </a:rPr>
              <a:t> </a:t>
            </a:r>
            <a:r>
              <a:rPr lang="es-UY" sz="2200" b="0" strike="noStrike" spc="-1" dirty="0">
                <a:solidFill>
                  <a:srgbClr val="FFFFFF"/>
                </a:solidFill>
                <a:latin typeface="Arial"/>
                <a:ea typeface="DejaVu Sans"/>
              </a:rPr>
              <a:t>Todo suceso involuntario, incluidos errores de operación, fallos del equipo u otros contratiempos, cuyas consecuencias, </a:t>
            </a:r>
            <a:r>
              <a:rPr lang="es-UY" sz="2200" b="1" strike="noStrike" spc="-1" dirty="0">
                <a:solidFill>
                  <a:srgbClr val="FF0000"/>
                </a:solidFill>
                <a:latin typeface="Arial"/>
                <a:ea typeface="DejaVu Sans"/>
              </a:rPr>
              <a:t>reales</a:t>
            </a:r>
            <a:r>
              <a:rPr lang="es-UY" sz="2200" b="0" strike="noStrike" spc="-1" dirty="0">
                <a:solidFill>
                  <a:srgbClr val="FF0000"/>
                </a:solidFill>
                <a:latin typeface="Arial"/>
                <a:ea typeface="DejaVu Sans"/>
              </a:rPr>
              <a:t> o </a:t>
            </a:r>
            <a:r>
              <a:rPr lang="es-UY" sz="2200" b="1" strike="noStrike" spc="-1" dirty="0">
                <a:solidFill>
                  <a:srgbClr val="FF0000"/>
                </a:solidFill>
                <a:latin typeface="Arial"/>
                <a:ea typeface="DejaVu Sans"/>
              </a:rPr>
              <a:t>potenciales</a:t>
            </a:r>
            <a:r>
              <a:rPr lang="es-UY" sz="2200" b="0" strike="noStrike" spc="-1" dirty="0">
                <a:solidFill>
                  <a:srgbClr val="FFFFFF"/>
                </a:solidFill>
                <a:latin typeface="Arial"/>
                <a:ea typeface="DejaVu Sans"/>
              </a:rPr>
              <a:t>, </a:t>
            </a:r>
            <a:r>
              <a:rPr lang="es-UY" sz="2200" b="1" strike="noStrike" spc="-1" dirty="0">
                <a:solidFill>
                  <a:srgbClr val="FFFF00"/>
                </a:solidFill>
                <a:latin typeface="Arial"/>
                <a:ea typeface="DejaVu Sans"/>
              </a:rPr>
              <a:t>no sean insignificantes</a:t>
            </a:r>
            <a:r>
              <a:rPr lang="es-UY" sz="2200" b="1" strike="noStrike" spc="-1" dirty="0">
                <a:solidFill>
                  <a:srgbClr val="FFFFFF"/>
                </a:solidFill>
                <a:latin typeface="Arial"/>
                <a:ea typeface="DejaVu Sans"/>
              </a:rPr>
              <a:t> </a:t>
            </a:r>
            <a:r>
              <a:rPr lang="es-UY" sz="2200" b="0" strike="noStrike" spc="-1" dirty="0">
                <a:solidFill>
                  <a:srgbClr val="FFFFFF"/>
                </a:solidFill>
                <a:latin typeface="Arial"/>
                <a:ea typeface="DejaVu Sans"/>
              </a:rPr>
              <a:t>desde el punto de vista de la protección o de la seguridad</a:t>
            </a:r>
            <a:r>
              <a:rPr lang="es-ES" sz="2200" b="0" strike="noStrike" spc="-1" dirty="0">
                <a:solidFill>
                  <a:srgbClr val="FFFFFF"/>
                </a:solidFill>
                <a:latin typeface="Arial"/>
                <a:ea typeface="DejaVu Sans"/>
              </a:rPr>
              <a:t>.</a:t>
            </a:r>
            <a:endParaRPr lang="en-GB" sz="2200" b="0" strike="noStrike" spc="-1" dirty="0">
              <a:latin typeface="Arial"/>
            </a:endParaRPr>
          </a:p>
        </p:txBody>
      </p:sp>
      <p:sp>
        <p:nvSpPr>
          <p:cNvPr id="110" name="Text Box 3"/>
          <p:cNvSpPr/>
          <p:nvPr/>
        </p:nvSpPr>
        <p:spPr>
          <a:xfrm>
            <a:off x="0" y="86760"/>
            <a:ext cx="914364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es-ES" sz="2400" b="1" strike="noStrike" spc="-1">
                <a:solidFill>
                  <a:srgbClr val="FFFFFF"/>
                </a:solidFill>
                <a:latin typeface="Arial"/>
                <a:ea typeface="DejaVu Sans"/>
              </a:rPr>
              <a:t>Definición de Accidente.</a:t>
            </a:r>
            <a:endParaRPr lang="en-GB" sz="2400" b="0" strike="noStrike" spc="-1">
              <a:latin typeface="Arial"/>
            </a:endParaRPr>
          </a:p>
        </p:txBody>
      </p:sp>
      <p:sp>
        <p:nvSpPr>
          <p:cNvPr id="111" name="Text Box 7"/>
          <p:cNvSpPr/>
          <p:nvPr/>
        </p:nvSpPr>
        <p:spPr>
          <a:xfrm>
            <a:off x="76680" y="2318400"/>
            <a:ext cx="8713440" cy="1461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901"/>
              </a:spcBef>
            </a:pPr>
            <a:r>
              <a:rPr lang="es-ES" sz="1800" b="1" u="sng" strike="noStrike" spc="-1" dirty="0">
                <a:solidFill>
                  <a:srgbClr val="FFFFFF"/>
                </a:solidFill>
                <a:uFillTx/>
                <a:latin typeface="Arial"/>
                <a:ea typeface="DejaVu Sans"/>
              </a:rPr>
              <a:t>Incidente</a:t>
            </a:r>
            <a:r>
              <a:rPr lang="es-ES" sz="1800" b="0" strike="noStrike" spc="-1" dirty="0">
                <a:solidFill>
                  <a:srgbClr val="FFFFFF"/>
                </a:solidFill>
                <a:latin typeface="Arial"/>
                <a:ea typeface="DejaVu Sans"/>
              </a:rPr>
              <a:t>: </a:t>
            </a:r>
            <a:r>
              <a:rPr lang="es-UY" sz="1800" b="0" strike="noStrike" spc="-1" dirty="0">
                <a:solidFill>
                  <a:srgbClr val="FFFFFF"/>
                </a:solidFill>
                <a:latin typeface="Arial"/>
                <a:ea typeface="DejaVu Sans"/>
              </a:rPr>
              <a:t>Todo suceso no intencionado, incluidos errores de funcionamiento, fallos del equipo, </a:t>
            </a:r>
            <a:r>
              <a:rPr lang="es-UY" sz="1800" b="0" u="sng" strike="noStrike" spc="-1" dirty="0">
                <a:solidFill>
                  <a:srgbClr val="FFFFFF"/>
                </a:solidFill>
                <a:uFillTx/>
                <a:latin typeface="Arial"/>
                <a:ea typeface="DejaVu Sans"/>
              </a:rPr>
              <a:t>sucesos iniciadores, precursores de accidentes, cuasi accidentes </a:t>
            </a:r>
            <a:r>
              <a:rPr lang="es-UY" sz="1800" b="0" strike="noStrike" spc="-1" dirty="0">
                <a:solidFill>
                  <a:srgbClr val="FFFFFF"/>
                </a:solidFill>
                <a:latin typeface="Arial"/>
                <a:ea typeface="DejaVu Sans"/>
              </a:rPr>
              <a:t>y otros contratiempos, o todo acto no autorizado, sea o no doloso, cuyas consecuencias, </a:t>
            </a:r>
            <a:r>
              <a:rPr lang="es-UY" sz="1800" b="1" strike="noStrike" spc="-1" dirty="0">
                <a:solidFill>
                  <a:srgbClr val="FF0000"/>
                </a:solidFill>
                <a:latin typeface="Arial"/>
                <a:ea typeface="DejaVu Sans"/>
              </a:rPr>
              <a:t>reales</a:t>
            </a:r>
            <a:r>
              <a:rPr lang="es-UY" sz="1800" b="0" strike="noStrike" spc="-1" dirty="0">
                <a:solidFill>
                  <a:srgbClr val="FF0000"/>
                </a:solidFill>
                <a:latin typeface="Arial"/>
                <a:ea typeface="DejaVu Sans"/>
              </a:rPr>
              <a:t> o </a:t>
            </a:r>
            <a:r>
              <a:rPr lang="es-UY" sz="1800" b="1" strike="noStrike" spc="-1" dirty="0">
                <a:solidFill>
                  <a:srgbClr val="FF0000"/>
                </a:solidFill>
                <a:latin typeface="Arial"/>
                <a:ea typeface="DejaVu Sans"/>
              </a:rPr>
              <a:t>potenciales</a:t>
            </a:r>
            <a:r>
              <a:rPr lang="es-UY" sz="1800" b="1" strike="noStrike" spc="-1" dirty="0">
                <a:solidFill>
                  <a:srgbClr val="FFFFFF"/>
                </a:solidFill>
                <a:latin typeface="Arial"/>
                <a:ea typeface="DejaVu Sans"/>
              </a:rPr>
              <a:t>,</a:t>
            </a:r>
            <a:r>
              <a:rPr lang="es-UY" sz="1800" b="0" strike="noStrike" spc="-1" dirty="0">
                <a:solidFill>
                  <a:srgbClr val="FFFFFF"/>
                </a:solidFill>
                <a:latin typeface="Arial"/>
                <a:ea typeface="DejaVu Sans"/>
              </a:rPr>
              <a:t> </a:t>
            </a:r>
            <a:r>
              <a:rPr lang="es-UY" sz="1800" b="1" strike="noStrike" spc="-1" dirty="0">
                <a:solidFill>
                  <a:srgbClr val="FFFF00"/>
                </a:solidFill>
                <a:latin typeface="Arial"/>
                <a:ea typeface="DejaVu Sans"/>
              </a:rPr>
              <a:t>no sean insignificantes </a:t>
            </a:r>
            <a:r>
              <a:rPr lang="es-UY" sz="1800" b="0" strike="noStrike" spc="-1" dirty="0">
                <a:solidFill>
                  <a:srgbClr val="FFFFFF"/>
                </a:solidFill>
                <a:latin typeface="Arial"/>
                <a:ea typeface="DejaVu Sans"/>
              </a:rPr>
              <a:t>desde el punto de vista de la protección o la seguridad</a:t>
            </a:r>
            <a:r>
              <a:rPr lang="es-ES" sz="1800" b="0" strike="noStrike" spc="-1" dirty="0">
                <a:solidFill>
                  <a:srgbClr val="FFFFFF"/>
                </a:solidFill>
                <a:latin typeface="Arial"/>
                <a:ea typeface="DejaVu Sans"/>
              </a:rPr>
              <a:t>.</a:t>
            </a:r>
            <a:endParaRPr lang="en-GB" sz="1800" b="0" strike="noStrike" spc="-1" dirty="0">
              <a:latin typeface="Arial"/>
            </a:endParaRPr>
          </a:p>
        </p:txBody>
      </p:sp>
      <p:sp>
        <p:nvSpPr>
          <p:cNvPr id="112" name="Elipse 1"/>
          <p:cNvSpPr/>
          <p:nvPr/>
        </p:nvSpPr>
        <p:spPr>
          <a:xfrm>
            <a:off x="4140000" y="3507840"/>
            <a:ext cx="4752000" cy="1511640"/>
          </a:xfrm>
          <a:prstGeom prst="ellipse">
            <a:avLst/>
          </a:prstGeom>
          <a:solidFill>
            <a:srgbClr val="33CCCC"/>
          </a:solidFill>
          <a:ln w="0">
            <a:noFill/>
          </a:ln>
        </p:spPr>
        <p:style>
          <a:lnRef idx="0">
            <a:scrgbClr r="0" g="0" b="0"/>
          </a:lnRef>
          <a:fillRef idx="0">
            <a:scrgbClr r="0" g="0" b="0"/>
          </a:fillRef>
          <a:effectRef idx="0">
            <a:scrgbClr r="0" g="0" b="0"/>
          </a:effectRef>
          <a:fontRef idx="minor"/>
        </p:style>
      </p:sp>
      <p:sp>
        <p:nvSpPr>
          <p:cNvPr id="113" name="CuadroTexto 2"/>
          <p:cNvSpPr/>
          <p:nvPr/>
        </p:nvSpPr>
        <p:spPr>
          <a:xfrm>
            <a:off x="4356000" y="4155840"/>
            <a:ext cx="15116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a:solidFill>
                  <a:srgbClr val="000000"/>
                </a:solidFill>
                <a:latin typeface="Arial"/>
                <a:ea typeface="DejaVu Sans"/>
              </a:rPr>
              <a:t>Incidentes</a:t>
            </a:r>
            <a:endParaRPr lang="en-GB" sz="1800" b="0" strike="noStrike" spc="-1">
              <a:latin typeface="Arial"/>
            </a:endParaRPr>
          </a:p>
        </p:txBody>
      </p:sp>
      <p:sp>
        <p:nvSpPr>
          <p:cNvPr id="114" name="Elipse 3"/>
          <p:cNvSpPr/>
          <p:nvPr/>
        </p:nvSpPr>
        <p:spPr>
          <a:xfrm>
            <a:off x="6372360" y="3795840"/>
            <a:ext cx="2418120" cy="988560"/>
          </a:xfrm>
          <a:prstGeom prst="ellipse">
            <a:avLst/>
          </a:prstGeom>
          <a:solidFill>
            <a:srgbClr val="FFFF00"/>
          </a:solidFill>
          <a:ln w="0">
            <a:noFill/>
          </a:ln>
        </p:spPr>
        <p:style>
          <a:lnRef idx="0">
            <a:scrgbClr r="0" g="0" b="0"/>
          </a:lnRef>
          <a:fillRef idx="0">
            <a:scrgbClr r="0" g="0" b="0"/>
          </a:fillRef>
          <a:effectRef idx="0">
            <a:scrgbClr r="0" g="0" b="0"/>
          </a:effectRef>
          <a:fontRef idx="minor"/>
        </p:style>
      </p:sp>
      <p:sp>
        <p:nvSpPr>
          <p:cNvPr id="115" name="CuadroTexto 4"/>
          <p:cNvSpPr/>
          <p:nvPr/>
        </p:nvSpPr>
        <p:spPr>
          <a:xfrm>
            <a:off x="6804360" y="4155840"/>
            <a:ext cx="17280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a:solidFill>
                  <a:srgbClr val="C00000"/>
                </a:solidFill>
                <a:latin typeface="Arial"/>
                <a:ea typeface="DejaVu Sans"/>
              </a:rPr>
              <a:t>Accidente</a:t>
            </a:r>
            <a:endParaRPr lang="en-GB" sz="1800" b="0" strike="noStrike" spc="-1">
              <a:latin typeface="Arial"/>
            </a:endParaRPr>
          </a:p>
        </p:txBody>
      </p:sp>
      <p:pic>
        <p:nvPicPr>
          <p:cNvPr id="116" name="Picture 12" descr="plato"/>
          <p:cNvPicPr/>
          <p:nvPr/>
        </p:nvPicPr>
        <p:blipFill>
          <a:blip r:embed="rId3"/>
          <a:stretch/>
        </p:blipFill>
        <p:spPr>
          <a:xfrm>
            <a:off x="799200" y="3940560"/>
            <a:ext cx="2303280" cy="12952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Marcador de número de diapositiva 3"/>
          <p:cNvSpPr txBox="1"/>
          <p:nvPr/>
        </p:nvSpPr>
        <p:spPr>
          <a:xfrm>
            <a:off x="8047080" y="4948200"/>
            <a:ext cx="1096560" cy="219960"/>
          </a:xfrm>
          <a:prstGeom prst="rect">
            <a:avLst/>
          </a:prstGeom>
          <a:noFill/>
          <a:ln w="0">
            <a:noFill/>
          </a:ln>
        </p:spPr>
        <p:txBody>
          <a:bodyPr lIns="90000" tIns="45000" rIns="90000" bIns="45000">
            <a:noAutofit/>
          </a:bodyPr>
          <a:lstStyle/>
          <a:p>
            <a:pPr>
              <a:lnSpc>
                <a:spcPct val="100000"/>
              </a:lnSpc>
            </a:pPr>
            <a:r>
              <a:rPr lang="es-ES" sz="900" b="0" strike="noStrike" spc="-1">
                <a:solidFill>
                  <a:srgbClr val="0000CC"/>
                </a:solidFill>
                <a:latin typeface="Arial"/>
                <a:ea typeface="DejaVu Sans"/>
              </a:rPr>
              <a:t>Diapositiva </a:t>
            </a:r>
            <a:fld id="{FAF3C372-B01E-4CBF-BDC3-01D24809E068}" type="slidenum">
              <a:rPr lang="es-ES" sz="900" b="0" strike="noStrike" spc="-1">
                <a:solidFill>
                  <a:srgbClr val="0000CC"/>
                </a:solidFill>
                <a:latin typeface="Arial"/>
                <a:ea typeface="DejaVu Sans"/>
              </a:rPr>
              <a:t>5</a:t>
            </a:fld>
            <a:endParaRPr lang="en-GB" sz="900" b="0" strike="noStrike" spc="-1">
              <a:latin typeface="Times New Roman"/>
            </a:endParaRPr>
          </a:p>
        </p:txBody>
      </p:sp>
      <p:sp>
        <p:nvSpPr>
          <p:cNvPr id="118" name="Text Box 2"/>
          <p:cNvSpPr/>
          <p:nvPr/>
        </p:nvSpPr>
        <p:spPr>
          <a:xfrm>
            <a:off x="89640" y="434520"/>
            <a:ext cx="8892720" cy="166361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269"/>
              </a:spcBef>
              <a:spcAft>
                <a:spcPts val="269"/>
              </a:spcAft>
            </a:pPr>
            <a:r>
              <a:rPr lang="es-ES" sz="1800" b="0" strike="noStrike" spc="-1" dirty="0">
                <a:solidFill>
                  <a:srgbClr val="FFFF00"/>
                </a:solidFill>
                <a:latin typeface="Arial"/>
                <a:ea typeface="DejaVu Sans"/>
              </a:rPr>
              <a:t>Consecuencias </a:t>
            </a:r>
            <a:r>
              <a:rPr lang="es-ES" sz="1800" b="1" strike="noStrike" spc="-1" dirty="0">
                <a:solidFill>
                  <a:srgbClr val="FFFF00"/>
                </a:solidFill>
                <a:latin typeface="Arial"/>
                <a:ea typeface="DejaVu Sans"/>
              </a:rPr>
              <a:t>no </a:t>
            </a:r>
            <a:r>
              <a:rPr lang="es-ES" sz="1800" b="0" strike="noStrike" spc="-1" dirty="0">
                <a:solidFill>
                  <a:srgbClr val="FFFF00"/>
                </a:solidFill>
                <a:latin typeface="Arial"/>
                <a:ea typeface="DejaVu Sans"/>
              </a:rPr>
              <a:t>insignificantes</a:t>
            </a:r>
            <a:r>
              <a:rPr lang="es-ES" sz="1800" b="0" strike="noStrike" spc="-1" dirty="0">
                <a:solidFill>
                  <a:srgbClr val="FFFFFF"/>
                </a:solidFill>
                <a:latin typeface="Arial"/>
                <a:ea typeface="DejaVu Sans"/>
              </a:rPr>
              <a:t> = Evento significativo según EU RP 181.</a:t>
            </a:r>
            <a:endParaRPr lang="en-GB" sz="1800" b="0" strike="noStrike" spc="-1" dirty="0">
              <a:latin typeface="Arial"/>
            </a:endParaRPr>
          </a:p>
          <a:p>
            <a:pPr algn="just">
              <a:lnSpc>
                <a:spcPct val="90000"/>
              </a:lnSpc>
              <a:spcBef>
                <a:spcPts val="269"/>
              </a:spcBef>
              <a:spcAft>
                <a:spcPts val="269"/>
              </a:spcAft>
            </a:pPr>
            <a:r>
              <a:rPr lang="es-UY" sz="1800" b="1" u="sng" strike="noStrike" spc="-1" dirty="0">
                <a:solidFill>
                  <a:srgbClr val="FFFFFF"/>
                </a:solidFill>
                <a:uFillTx/>
                <a:latin typeface="Arial"/>
                <a:ea typeface="DejaVu Sans"/>
              </a:rPr>
              <a:t>El evento significativo, </a:t>
            </a:r>
            <a:r>
              <a:rPr lang="es-UY" sz="1800" b="1" strike="noStrike" spc="-1" dirty="0">
                <a:solidFill>
                  <a:srgbClr val="FFFFFF"/>
                </a:solidFill>
                <a:latin typeface="Arial"/>
                <a:ea typeface="DejaVu Sans"/>
              </a:rPr>
              <a:t>se ha definido como </a:t>
            </a:r>
            <a:r>
              <a:rPr lang="es-UY" sz="1800" b="1" strike="noStrike" spc="-1" dirty="0">
                <a:solidFill>
                  <a:srgbClr val="FFFF00"/>
                </a:solidFill>
                <a:latin typeface="Arial"/>
                <a:ea typeface="DejaVu Sans"/>
              </a:rPr>
              <a:t>un evento que debe ser notificado a las autoridades de acuerdo con los criterios nacionales</a:t>
            </a:r>
            <a:r>
              <a:rPr lang="es-UY" sz="1800" b="1" strike="noStrike" spc="-1" dirty="0">
                <a:solidFill>
                  <a:srgbClr val="FFFFFF"/>
                </a:solidFill>
                <a:latin typeface="Arial"/>
                <a:ea typeface="DejaVu Sans"/>
              </a:rPr>
              <a:t> definidos por la regulación. Los umbrales en los que se produce un evento significativo dependen de factores como la situación clínica, la parte del cuerpo tratada, factores radiobiológicos individuales, entre otros.</a:t>
            </a:r>
            <a:endParaRPr lang="en-GB" sz="1800" b="0" strike="noStrike" spc="-1" dirty="0">
              <a:latin typeface="Arial"/>
            </a:endParaRPr>
          </a:p>
        </p:txBody>
      </p:sp>
      <p:sp>
        <p:nvSpPr>
          <p:cNvPr id="119" name="Text Box 3"/>
          <p:cNvSpPr/>
          <p:nvPr/>
        </p:nvSpPr>
        <p:spPr>
          <a:xfrm>
            <a:off x="0" y="86760"/>
            <a:ext cx="914364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es-ES" sz="2400" b="1" strike="noStrike" spc="-1">
                <a:solidFill>
                  <a:srgbClr val="FFFFFF"/>
                </a:solidFill>
                <a:latin typeface="Arial"/>
                <a:ea typeface="DejaVu Sans"/>
              </a:rPr>
              <a:t>Definición de Accidente.</a:t>
            </a:r>
            <a:endParaRPr lang="en-GB" sz="2400" b="0" strike="noStrike" spc="-1">
              <a:latin typeface="Arial"/>
            </a:endParaRPr>
          </a:p>
        </p:txBody>
      </p:sp>
      <p:grpSp>
        <p:nvGrpSpPr>
          <p:cNvPr id="120" name="Grupo 6"/>
          <p:cNvGrpSpPr/>
          <p:nvPr/>
        </p:nvGrpSpPr>
        <p:grpSpPr>
          <a:xfrm>
            <a:off x="6084000" y="2067840"/>
            <a:ext cx="2952000" cy="1087200"/>
            <a:chOff x="6084000" y="2067840"/>
            <a:chExt cx="2952000" cy="1087200"/>
          </a:xfrm>
        </p:grpSpPr>
        <p:sp>
          <p:nvSpPr>
            <p:cNvPr id="121" name="Elipse 1"/>
            <p:cNvSpPr/>
            <p:nvPr/>
          </p:nvSpPr>
          <p:spPr>
            <a:xfrm>
              <a:off x="6084000" y="2067840"/>
              <a:ext cx="2952000" cy="1087200"/>
            </a:xfrm>
            <a:prstGeom prst="ellipse">
              <a:avLst/>
            </a:prstGeom>
            <a:solidFill>
              <a:srgbClr val="33CCCC"/>
            </a:solidFill>
            <a:ln w="0">
              <a:noFill/>
            </a:ln>
          </p:spPr>
          <p:style>
            <a:lnRef idx="0">
              <a:scrgbClr r="0" g="0" b="0"/>
            </a:lnRef>
            <a:fillRef idx="0">
              <a:scrgbClr r="0" g="0" b="0"/>
            </a:fillRef>
            <a:effectRef idx="0">
              <a:scrgbClr r="0" g="0" b="0"/>
            </a:effectRef>
            <a:fontRef idx="minor"/>
          </p:style>
        </p:sp>
        <p:sp>
          <p:nvSpPr>
            <p:cNvPr id="122" name="CuadroTexto 2"/>
            <p:cNvSpPr/>
            <p:nvPr/>
          </p:nvSpPr>
          <p:spPr>
            <a:xfrm>
              <a:off x="6300360" y="2499840"/>
              <a:ext cx="104904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200" b="1" strike="noStrike" spc="-1">
                  <a:solidFill>
                    <a:srgbClr val="000000"/>
                  </a:solidFill>
                  <a:latin typeface="Arial"/>
                  <a:ea typeface="DejaVu Sans"/>
                </a:rPr>
                <a:t>Incidentes</a:t>
              </a:r>
              <a:endParaRPr lang="en-GB" sz="1200" b="0" strike="noStrike" spc="-1">
                <a:latin typeface="Arial"/>
              </a:endParaRPr>
            </a:p>
          </p:txBody>
        </p:sp>
        <p:sp>
          <p:nvSpPr>
            <p:cNvPr id="123" name="Elipse 3"/>
            <p:cNvSpPr/>
            <p:nvPr/>
          </p:nvSpPr>
          <p:spPr>
            <a:xfrm>
              <a:off x="7462080" y="2204280"/>
              <a:ext cx="1508760" cy="799200"/>
            </a:xfrm>
            <a:prstGeom prst="ellipse">
              <a:avLst/>
            </a:prstGeom>
            <a:solidFill>
              <a:srgbClr val="FFFF00"/>
            </a:solidFill>
            <a:ln w="0">
              <a:noFill/>
            </a:ln>
          </p:spPr>
          <p:style>
            <a:lnRef idx="0">
              <a:scrgbClr r="0" g="0" b="0"/>
            </a:lnRef>
            <a:fillRef idx="0">
              <a:scrgbClr r="0" g="0" b="0"/>
            </a:fillRef>
            <a:effectRef idx="0">
              <a:scrgbClr r="0" g="0" b="0"/>
            </a:effectRef>
            <a:fontRef idx="minor"/>
          </p:style>
        </p:sp>
        <p:sp>
          <p:nvSpPr>
            <p:cNvPr id="124" name="CuadroTexto 4"/>
            <p:cNvSpPr/>
            <p:nvPr/>
          </p:nvSpPr>
          <p:spPr>
            <a:xfrm>
              <a:off x="7560360" y="2499840"/>
              <a:ext cx="1265040" cy="288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300" b="1" strike="noStrike" spc="-1">
                  <a:solidFill>
                    <a:srgbClr val="FF0000"/>
                  </a:solidFill>
                  <a:latin typeface="Arial"/>
                  <a:ea typeface="DejaVu Sans"/>
                </a:rPr>
                <a:t>Accidente</a:t>
              </a:r>
              <a:endParaRPr lang="en-GB" sz="1300" b="0" strike="noStrike" spc="-1">
                <a:latin typeface="Arial"/>
              </a:endParaRPr>
            </a:p>
          </p:txBody>
        </p:sp>
      </p:grpSp>
      <p:sp>
        <p:nvSpPr>
          <p:cNvPr id="125" name="CuadroTexto 5"/>
          <p:cNvSpPr/>
          <p:nvPr/>
        </p:nvSpPr>
        <p:spPr>
          <a:xfrm>
            <a:off x="0" y="2054160"/>
            <a:ext cx="6155640" cy="30917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FFFFFF"/>
              </a:buClr>
              <a:buFont typeface="Arial"/>
              <a:buChar char="•"/>
            </a:pPr>
            <a:r>
              <a:rPr lang="es-UY" sz="1500" b="0" strike="noStrike" spc="-1" dirty="0">
                <a:solidFill>
                  <a:srgbClr val="FFFFFF"/>
                </a:solidFill>
                <a:latin typeface="Arial"/>
                <a:ea typeface="DejaVu Sans"/>
              </a:rPr>
              <a:t>NRC </a:t>
            </a:r>
            <a:r>
              <a:rPr lang="es-UY" sz="1500" b="0" strike="noStrike" spc="-1" dirty="0" smtClean="0">
                <a:solidFill>
                  <a:srgbClr val="FFFFFF"/>
                </a:solidFill>
                <a:latin typeface="Arial"/>
                <a:ea typeface="DejaVu Sans"/>
              </a:rPr>
              <a:t>EEUU (2013</a:t>
            </a:r>
            <a:r>
              <a:rPr lang="es-UY" sz="1500" b="0" strike="noStrike" spc="-1" dirty="0">
                <a:solidFill>
                  <a:srgbClr val="FFFFFF"/>
                </a:solidFill>
                <a:latin typeface="Arial"/>
                <a:ea typeface="DejaVu Sans"/>
              </a:rPr>
              <a:t>) (desviaciones de la dosis total prescrita de un 20 % o más)</a:t>
            </a:r>
            <a:endParaRPr lang="en-GB" sz="1500" b="0" strike="noStrike" spc="-1" dirty="0">
              <a:latin typeface="Arial"/>
            </a:endParaRPr>
          </a:p>
          <a:p>
            <a:pPr marL="285840" indent="-285480">
              <a:lnSpc>
                <a:spcPct val="100000"/>
              </a:lnSpc>
              <a:buClr>
                <a:srgbClr val="FFFFFF"/>
              </a:buClr>
              <a:buFont typeface="Arial"/>
              <a:buChar char="•"/>
            </a:pPr>
            <a:r>
              <a:rPr lang="es-UY" sz="1500" b="0" strike="noStrike" spc="-1" dirty="0" smtClean="0">
                <a:solidFill>
                  <a:srgbClr val="FFFFFF"/>
                </a:solidFill>
                <a:latin typeface="Arial"/>
                <a:ea typeface="DejaVu Sans"/>
              </a:rPr>
              <a:t>HSE UK (2006</a:t>
            </a:r>
            <a:r>
              <a:rPr lang="es-UY" sz="1500" b="0" strike="noStrike" spc="-1" dirty="0">
                <a:solidFill>
                  <a:srgbClr val="FFFFFF"/>
                </a:solidFill>
                <a:latin typeface="Arial"/>
                <a:ea typeface="DejaVu Sans"/>
              </a:rPr>
              <a:t>) (10% por encima de la dosis prevista en todo el curso o 20% en cualquier fracción)</a:t>
            </a:r>
            <a:endParaRPr lang="en-GB" sz="1500" b="0" strike="noStrike" spc="-1" dirty="0">
              <a:latin typeface="Arial"/>
            </a:endParaRPr>
          </a:p>
          <a:p>
            <a:pPr marL="285840" indent="-285480">
              <a:lnSpc>
                <a:spcPct val="100000"/>
              </a:lnSpc>
              <a:buClr>
                <a:srgbClr val="FFFFFF"/>
              </a:buClr>
              <a:buFont typeface="Arial"/>
              <a:buChar char="•"/>
            </a:pPr>
            <a:r>
              <a:rPr lang="es-UY" sz="1500" b="0" strike="noStrike" spc="-1" dirty="0">
                <a:solidFill>
                  <a:srgbClr val="FFFFFF"/>
                </a:solidFill>
                <a:latin typeface="Arial"/>
                <a:ea typeface="DejaVu Sans"/>
              </a:rPr>
              <a:t>ARPANSA </a:t>
            </a:r>
            <a:r>
              <a:rPr lang="es-UY" sz="1500" b="0" strike="noStrike" spc="-1" dirty="0" smtClean="0">
                <a:solidFill>
                  <a:srgbClr val="FFFFFF"/>
                </a:solidFill>
                <a:latin typeface="Arial"/>
                <a:ea typeface="DejaVu Sans"/>
              </a:rPr>
              <a:t>Australia (2008</a:t>
            </a:r>
            <a:r>
              <a:rPr lang="es-UY" sz="1500" b="0" strike="noStrike" spc="-1" dirty="0">
                <a:solidFill>
                  <a:srgbClr val="FFFFFF"/>
                </a:solidFill>
                <a:latin typeface="Arial"/>
                <a:ea typeface="DejaVu Sans"/>
              </a:rPr>
              <a:t>) (variaciones no intencionadas de la dosis total superiores al 10%)</a:t>
            </a:r>
            <a:endParaRPr lang="en-GB" sz="1500" b="0" strike="noStrike" spc="-1" dirty="0">
              <a:latin typeface="Arial"/>
            </a:endParaRPr>
          </a:p>
          <a:p>
            <a:pPr marL="285840" indent="-285480">
              <a:lnSpc>
                <a:spcPct val="100000"/>
              </a:lnSpc>
              <a:buClr>
                <a:srgbClr val="FFFFFF"/>
              </a:buClr>
              <a:buFont typeface="Arial"/>
              <a:buChar char="•"/>
            </a:pPr>
            <a:r>
              <a:rPr lang="es-UY" sz="1500" b="0" strike="noStrike" spc="-1" dirty="0">
                <a:solidFill>
                  <a:srgbClr val="FFFFFF"/>
                </a:solidFill>
                <a:latin typeface="Arial"/>
                <a:ea typeface="DejaVu Sans"/>
              </a:rPr>
              <a:t>ASN-ANSM </a:t>
            </a:r>
            <a:r>
              <a:rPr lang="es-UY" sz="1500" b="0" strike="noStrike" spc="-1" dirty="0" smtClean="0">
                <a:solidFill>
                  <a:srgbClr val="FFFFFF"/>
                </a:solidFill>
                <a:latin typeface="Arial"/>
                <a:ea typeface="DejaVu Sans"/>
              </a:rPr>
              <a:t>Francia (ASN</a:t>
            </a:r>
            <a:r>
              <a:rPr lang="es-UY" sz="1500" b="0" strike="noStrike" spc="-1" dirty="0">
                <a:solidFill>
                  <a:srgbClr val="FFFFFF"/>
                </a:solidFill>
                <a:latin typeface="Arial"/>
                <a:ea typeface="DejaVu Sans"/>
              </a:rPr>
              <a:t>, 2013) (cumplimiento de la dosis total prescrita con un margen de tolerancia de ±5%)</a:t>
            </a:r>
            <a:endParaRPr lang="en-GB" sz="1500" b="0" strike="noStrike" spc="-1" dirty="0">
              <a:latin typeface="Arial"/>
            </a:endParaRPr>
          </a:p>
          <a:p>
            <a:pPr marL="285840" indent="-285480">
              <a:lnSpc>
                <a:spcPct val="100000"/>
              </a:lnSpc>
              <a:buClr>
                <a:srgbClr val="FFFFFF"/>
              </a:buClr>
              <a:buFont typeface="Arial"/>
              <a:buChar char="•"/>
            </a:pPr>
            <a:r>
              <a:rPr lang="es-UY" sz="1500" b="0" strike="noStrike" spc="-1" dirty="0">
                <a:solidFill>
                  <a:srgbClr val="FFFFFF"/>
                </a:solidFill>
                <a:latin typeface="Arial"/>
                <a:ea typeface="DejaVu Sans"/>
              </a:rPr>
              <a:t>STUK </a:t>
            </a:r>
            <a:r>
              <a:rPr lang="es-UY" sz="1500" b="0" strike="noStrike" spc="-1" dirty="0" smtClean="0">
                <a:solidFill>
                  <a:srgbClr val="FFFFFF"/>
                </a:solidFill>
                <a:latin typeface="Arial"/>
                <a:ea typeface="DejaVu Sans"/>
              </a:rPr>
              <a:t>Finlandia (STUK</a:t>
            </a:r>
            <a:r>
              <a:rPr lang="es-UY" sz="1500" b="0" strike="noStrike" spc="-1" dirty="0">
                <a:solidFill>
                  <a:srgbClr val="FFFFFF"/>
                </a:solidFill>
                <a:latin typeface="Arial"/>
                <a:ea typeface="DejaVu Sans"/>
              </a:rPr>
              <a:t>, 2011) (sobredosis o </a:t>
            </a:r>
            <a:r>
              <a:rPr lang="es-UY" sz="1500" b="0" strike="noStrike" spc="-1" dirty="0" err="1">
                <a:solidFill>
                  <a:srgbClr val="FFFFFF"/>
                </a:solidFill>
                <a:latin typeface="Arial"/>
                <a:ea typeface="DejaVu Sans"/>
              </a:rPr>
              <a:t>subdosis</a:t>
            </a:r>
            <a:r>
              <a:rPr lang="es-UY" sz="1500" b="0" strike="noStrike" spc="-1" dirty="0">
                <a:solidFill>
                  <a:srgbClr val="FFFFFF"/>
                </a:solidFill>
                <a:latin typeface="Arial"/>
                <a:ea typeface="DejaVu Sans"/>
              </a:rPr>
              <a:t> del 25%, o sobredosis inferior al 25% si puede causar complicaciones graves, o desviación del 5%-25% si es causada por un error sistemático</a:t>
            </a:r>
            <a:r>
              <a:rPr lang="es-UY" sz="1500" b="0" strike="noStrike" spc="-1" dirty="0" smtClean="0">
                <a:solidFill>
                  <a:srgbClr val="FFFFFF"/>
                </a:solidFill>
                <a:latin typeface="Arial"/>
                <a:ea typeface="DejaVu Sans"/>
              </a:rPr>
              <a:t>).</a:t>
            </a:r>
          </a:p>
          <a:p>
            <a:pPr marL="285840" indent="-285480">
              <a:lnSpc>
                <a:spcPct val="100000"/>
              </a:lnSpc>
              <a:buClr>
                <a:srgbClr val="FFFFFF"/>
              </a:buClr>
              <a:buFont typeface="Arial"/>
              <a:buChar char="•"/>
            </a:pPr>
            <a:r>
              <a:rPr lang="es-UY" sz="1500" spc="-1" dirty="0">
                <a:solidFill>
                  <a:srgbClr val="FFFFFF"/>
                </a:solidFill>
              </a:rPr>
              <a:t>AAPM (1993) (&gt;25 % de sobredosis en una sesión)</a:t>
            </a:r>
            <a:endParaRPr lang="en-GB" sz="1500" spc="-1" dirty="0"/>
          </a:p>
          <a:p>
            <a:pPr marL="285840" indent="-285480">
              <a:lnSpc>
                <a:spcPct val="100000"/>
              </a:lnSpc>
              <a:buClr>
                <a:srgbClr val="FFFFFF"/>
              </a:buClr>
              <a:buFont typeface="Arial"/>
              <a:buChar char="•"/>
            </a:pPr>
            <a:r>
              <a:rPr lang="es-UY" sz="1500" spc="-1" dirty="0">
                <a:solidFill>
                  <a:srgbClr val="FFFFFF"/>
                </a:solidFill>
              </a:rPr>
              <a:t>JCAHO (2002) (&gt;25% por encima de la dosis planificada</a:t>
            </a:r>
            <a:r>
              <a:rPr lang="es-UY" sz="1500" spc="-1" dirty="0" smtClean="0">
                <a:solidFill>
                  <a:srgbClr val="FFFFFF"/>
                </a:solidFill>
              </a:rPr>
              <a:t>)</a:t>
            </a:r>
            <a:endParaRPr lang="en-GB" sz="1500" spc="-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Box 7"/>
          <p:cNvSpPr/>
          <p:nvPr/>
        </p:nvSpPr>
        <p:spPr>
          <a:xfrm>
            <a:off x="107640" y="86760"/>
            <a:ext cx="871272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90000"/>
              </a:lnSpc>
              <a:spcBef>
                <a:spcPts val="601"/>
              </a:spcBef>
            </a:pPr>
            <a:r>
              <a:rPr lang="es-ES" sz="2000" b="1" strike="noStrike" spc="-1">
                <a:solidFill>
                  <a:srgbClr val="FFFFFF"/>
                </a:solidFill>
                <a:latin typeface="Arial "/>
                <a:ea typeface="DejaVu Sans"/>
              </a:rPr>
              <a:t>Definición de accidentes de tipo EPISÓDICO</a:t>
            </a:r>
            <a:endParaRPr lang="en-GB" sz="2000" b="0" strike="noStrike" spc="-1">
              <a:latin typeface="Arial"/>
            </a:endParaRPr>
          </a:p>
        </p:txBody>
      </p:sp>
      <p:sp>
        <p:nvSpPr>
          <p:cNvPr id="127" name="Rectangle 4"/>
          <p:cNvSpPr/>
          <p:nvPr/>
        </p:nvSpPr>
        <p:spPr>
          <a:xfrm>
            <a:off x="142920" y="1285920"/>
            <a:ext cx="5148720" cy="200556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marL="177840" indent="-177480">
              <a:lnSpc>
                <a:spcPct val="100000"/>
              </a:lnSpc>
              <a:spcBef>
                <a:spcPts val="400"/>
              </a:spcBef>
              <a:buClr>
                <a:srgbClr val="FFFFFF"/>
              </a:buClr>
              <a:buFont typeface="Arial"/>
              <a:buChar char="•"/>
            </a:pPr>
            <a:r>
              <a:rPr lang="es-ES_tradnl" sz="2000" b="0" strike="noStrike" spc="-1">
                <a:solidFill>
                  <a:srgbClr val="FFFFFF"/>
                </a:solidFill>
                <a:latin typeface="Arial "/>
                <a:ea typeface="DejaVu Sans"/>
              </a:rPr>
              <a:t>Los accidente de tipo EPISÓDICOS son aquellos que afectan una sesión de tratamiento de un paciente provocando desviaciones de dosis, reales o potenciales, que son significativas. </a:t>
            </a:r>
            <a:endParaRPr lang="en-GB" sz="2000" b="0" strike="noStrike" spc="-1">
              <a:latin typeface="Arial"/>
            </a:endParaRPr>
          </a:p>
        </p:txBody>
      </p:sp>
      <p:pic>
        <p:nvPicPr>
          <p:cNvPr id="128" name="Picture 4" descr="prd055[1]"/>
          <p:cNvPicPr/>
          <p:nvPr/>
        </p:nvPicPr>
        <p:blipFill>
          <a:blip r:embed="rId3"/>
          <a:stretch/>
        </p:blipFill>
        <p:spPr>
          <a:xfrm>
            <a:off x="5842440" y="975240"/>
            <a:ext cx="3156840" cy="2172240"/>
          </a:xfrm>
          <a:prstGeom prst="rect">
            <a:avLst/>
          </a:prstGeom>
          <a:ln w="25400">
            <a:solidFill>
              <a:srgbClr val="000000"/>
            </a:solidFill>
            <a:miter/>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Marcador de número de diapositiva 3"/>
          <p:cNvSpPr txBox="1"/>
          <p:nvPr/>
        </p:nvSpPr>
        <p:spPr>
          <a:xfrm>
            <a:off x="8047080" y="4948200"/>
            <a:ext cx="1096560" cy="219960"/>
          </a:xfrm>
          <a:prstGeom prst="rect">
            <a:avLst/>
          </a:prstGeom>
          <a:noFill/>
          <a:ln w="0">
            <a:noFill/>
          </a:ln>
        </p:spPr>
        <p:txBody>
          <a:bodyPr lIns="90000" tIns="45000" rIns="90000" bIns="45000">
            <a:noAutofit/>
          </a:bodyPr>
          <a:lstStyle/>
          <a:p>
            <a:pPr>
              <a:lnSpc>
                <a:spcPct val="100000"/>
              </a:lnSpc>
            </a:pPr>
            <a:r>
              <a:rPr lang="es-ES" sz="900" b="0" strike="noStrike" spc="-1">
                <a:solidFill>
                  <a:srgbClr val="FFFFFF"/>
                </a:solidFill>
                <a:latin typeface="Arial"/>
                <a:ea typeface="DejaVu Sans"/>
              </a:rPr>
              <a:t>Diapositiva </a:t>
            </a:r>
            <a:fld id="{60BA5367-10E1-49BE-872B-C379B0104C71}" type="slidenum">
              <a:rPr lang="es-ES" sz="900" b="0" strike="noStrike" spc="-1">
                <a:solidFill>
                  <a:srgbClr val="FFFFFF"/>
                </a:solidFill>
                <a:latin typeface="Arial"/>
                <a:ea typeface="DejaVu Sans"/>
              </a:rPr>
              <a:t>7</a:t>
            </a:fld>
            <a:endParaRPr lang="en-GB" sz="900" b="0" strike="noStrike" spc="-1">
              <a:latin typeface="Times New Roman"/>
            </a:endParaRPr>
          </a:p>
        </p:txBody>
      </p:sp>
      <p:sp>
        <p:nvSpPr>
          <p:cNvPr id="130" name="Text Box 4"/>
          <p:cNvSpPr/>
          <p:nvPr/>
        </p:nvSpPr>
        <p:spPr>
          <a:xfrm>
            <a:off x="179280" y="1131480"/>
            <a:ext cx="8892720" cy="309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329"/>
              </a:spcBef>
              <a:spcAft>
                <a:spcPts val="329"/>
              </a:spcAft>
            </a:pPr>
            <a:r>
              <a:rPr lang="es-ES" sz="2200" b="0" strike="noStrike" spc="-1">
                <a:solidFill>
                  <a:srgbClr val="FFFFFF"/>
                </a:solidFill>
                <a:latin typeface="Arial"/>
                <a:ea typeface="DejaVu Sans"/>
              </a:rPr>
              <a:t>En general estos accidentes se caracterizan por:</a:t>
            </a:r>
            <a:endParaRPr lang="en-GB" sz="2200" b="0" strike="noStrike" spc="-1">
              <a:latin typeface="Arial"/>
            </a:endParaRPr>
          </a:p>
          <a:p>
            <a:pPr marL="457200" lvl="1" indent="-190080" algn="just">
              <a:lnSpc>
                <a:spcPct val="90000"/>
              </a:lnSpc>
              <a:spcBef>
                <a:spcPts val="221"/>
              </a:spcBef>
              <a:spcAft>
                <a:spcPts val="221"/>
              </a:spcAft>
              <a:buClr>
                <a:srgbClr val="FFFFFF"/>
              </a:buClr>
              <a:buFont typeface="Symbol" charset="2"/>
              <a:buChar char=""/>
            </a:pPr>
            <a:r>
              <a:rPr lang="es-ES" sz="2200" b="0" i="1" strike="noStrike" spc="-1">
                <a:solidFill>
                  <a:srgbClr val="FFFFFF"/>
                </a:solidFill>
                <a:latin typeface="Arial"/>
                <a:ea typeface="DejaVu Sans"/>
              </a:rPr>
              <a:t>Están asociados a las etapas de ejecución de tratamiento.</a:t>
            </a:r>
            <a:endParaRPr lang="en-GB" sz="2200" b="0" strike="noStrike" spc="-1">
              <a:latin typeface="Arial"/>
            </a:endParaRPr>
          </a:p>
          <a:p>
            <a:pPr marL="457200" lvl="1" indent="-190080" algn="just">
              <a:lnSpc>
                <a:spcPct val="90000"/>
              </a:lnSpc>
              <a:spcBef>
                <a:spcPts val="221"/>
              </a:spcBef>
              <a:spcAft>
                <a:spcPts val="221"/>
              </a:spcAft>
              <a:buClr>
                <a:srgbClr val="FFFFFF"/>
              </a:buClr>
              <a:buFont typeface="Symbol" charset="2"/>
              <a:buChar char=""/>
            </a:pPr>
            <a:r>
              <a:rPr lang="es-ES" sz="2200" b="0" i="1" strike="noStrike" spc="-1">
                <a:solidFill>
                  <a:srgbClr val="FFFFFF"/>
                </a:solidFill>
                <a:latin typeface="Arial"/>
                <a:ea typeface="DejaVu Sans"/>
              </a:rPr>
              <a:t>Son accidente muy frecuentes debido al gran número de paciente que son tratados en múltiples sesiones de tratamiento.</a:t>
            </a:r>
            <a:endParaRPr lang="en-GB" sz="2200" b="0" strike="noStrike" spc="-1">
              <a:latin typeface="Arial"/>
            </a:endParaRPr>
          </a:p>
          <a:p>
            <a:pPr marL="457200" lvl="1" indent="-190080" algn="just">
              <a:lnSpc>
                <a:spcPct val="90000"/>
              </a:lnSpc>
              <a:spcBef>
                <a:spcPts val="221"/>
              </a:spcBef>
              <a:spcAft>
                <a:spcPts val="221"/>
              </a:spcAft>
              <a:buClr>
                <a:srgbClr val="FFFFFF"/>
              </a:buClr>
              <a:buFont typeface="Symbol" charset="2"/>
              <a:buChar char=""/>
            </a:pPr>
            <a:r>
              <a:rPr lang="es-ES" sz="2200" b="0" i="1" strike="noStrike" spc="-1">
                <a:solidFill>
                  <a:srgbClr val="FFFFFF"/>
                </a:solidFill>
                <a:latin typeface="Arial"/>
                <a:ea typeface="DejaVu Sans"/>
              </a:rPr>
              <a:t>Son mayormente ocasionados por errores humanos.</a:t>
            </a:r>
            <a:endParaRPr lang="en-GB" sz="2200" b="0" strike="noStrike" spc="-1">
              <a:latin typeface="Arial"/>
            </a:endParaRPr>
          </a:p>
          <a:p>
            <a:pPr marL="457200" lvl="1" indent="-190080" algn="just">
              <a:lnSpc>
                <a:spcPct val="90000"/>
              </a:lnSpc>
              <a:spcBef>
                <a:spcPts val="221"/>
              </a:spcBef>
              <a:spcAft>
                <a:spcPts val="221"/>
              </a:spcAft>
              <a:buClr>
                <a:srgbClr val="FFFFFF"/>
              </a:buClr>
              <a:buFont typeface="Symbol" charset="2"/>
              <a:buChar char=""/>
            </a:pPr>
            <a:r>
              <a:rPr lang="es-ES" sz="2200" b="0" i="1" strike="noStrike" spc="-1">
                <a:solidFill>
                  <a:srgbClr val="FFFFFF"/>
                </a:solidFill>
                <a:latin typeface="Arial"/>
                <a:ea typeface="DejaVu Sans"/>
              </a:rPr>
              <a:t>Se considera muy poco probable que este mismo tipo de accidente pueda repetirse afectando al mismo paciente.</a:t>
            </a:r>
            <a:endParaRPr lang="en-GB" sz="2200" b="0" strike="noStrike" spc="-1">
              <a:latin typeface="Arial"/>
            </a:endParaRPr>
          </a:p>
          <a:p>
            <a:pPr marL="457200" lvl="1" indent="-190080" algn="just">
              <a:lnSpc>
                <a:spcPct val="90000"/>
              </a:lnSpc>
              <a:spcBef>
                <a:spcPts val="221"/>
              </a:spcBef>
              <a:spcAft>
                <a:spcPts val="221"/>
              </a:spcAft>
              <a:buClr>
                <a:srgbClr val="FFFFFF"/>
              </a:buClr>
              <a:buFont typeface="Symbol" charset="2"/>
              <a:buChar char=""/>
            </a:pPr>
            <a:r>
              <a:rPr lang="es-ES" sz="2200" b="0" i="1" strike="noStrike" spc="-1">
                <a:solidFill>
                  <a:srgbClr val="FFFFFF"/>
                </a:solidFill>
                <a:latin typeface="Arial"/>
                <a:ea typeface="DejaVu Sans"/>
              </a:rPr>
              <a:t>En algunos casos extremos (fundamentalmente por falla de equipos) pueden conducir a consecuencias muy graves</a:t>
            </a:r>
            <a:endParaRPr lang="en-GB" sz="2200" b="0" strike="noStrike" spc="-1">
              <a:latin typeface="Arial"/>
            </a:endParaRPr>
          </a:p>
        </p:txBody>
      </p:sp>
      <p:sp>
        <p:nvSpPr>
          <p:cNvPr id="131" name="Text Box 6"/>
          <p:cNvSpPr/>
          <p:nvPr/>
        </p:nvSpPr>
        <p:spPr>
          <a:xfrm>
            <a:off x="0" y="546120"/>
            <a:ext cx="91436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901"/>
              </a:spcBef>
            </a:pPr>
            <a:r>
              <a:rPr lang="es-ES" sz="1800" b="1" strike="noStrike" spc="-1">
                <a:solidFill>
                  <a:srgbClr val="FFFFFF"/>
                </a:solidFill>
                <a:latin typeface="Arial"/>
                <a:ea typeface="DejaVu Sans"/>
              </a:rPr>
              <a:t>Características distintivas.</a:t>
            </a:r>
            <a:endParaRPr lang="en-GB" sz="1800" b="0" strike="noStrike" spc="-1">
              <a:latin typeface="Arial"/>
            </a:endParaRPr>
          </a:p>
        </p:txBody>
      </p:sp>
      <p:sp>
        <p:nvSpPr>
          <p:cNvPr id="132" name="Text Box 7"/>
          <p:cNvSpPr/>
          <p:nvPr/>
        </p:nvSpPr>
        <p:spPr>
          <a:xfrm>
            <a:off x="107640" y="86760"/>
            <a:ext cx="871272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90000"/>
              </a:lnSpc>
              <a:spcBef>
                <a:spcPts val="601"/>
              </a:spcBef>
            </a:pPr>
            <a:r>
              <a:rPr lang="es-ES" sz="2000" b="1" strike="noStrike" spc="-1">
                <a:solidFill>
                  <a:srgbClr val="FFFFFF"/>
                </a:solidFill>
                <a:latin typeface="Arial "/>
                <a:ea typeface="DejaVu Sans"/>
              </a:rPr>
              <a:t>Definición de accidentes de tipo EPISÓDICO</a:t>
            </a:r>
            <a:endParaRPr lang="en-GB"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 Box 7"/>
          <p:cNvSpPr/>
          <p:nvPr/>
        </p:nvSpPr>
        <p:spPr>
          <a:xfrm>
            <a:off x="107640" y="86760"/>
            <a:ext cx="871272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90000"/>
              </a:lnSpc>
              <a:spcBef>
                <a:spcPts val="601"/>
              </a:spcBef>
            </a:pPr>
            <a:r>
              <a:rPr lang="es-ES" sz="2000" b="1" strike="noStrike" spc="-1">
                <a:solidFill>
                  <a:srgbClr val="FFFFFF"/>
                </a:solidFill>
                <a:latin typeface="Arial "/>
                <a:ea typeface="DejaVu Sans"/>
              </a:rPr>
              <a:t>Magnitud de las consecuencias asociadas con los accidentes episódicos.</a:t>
            </a:r>
            <a:endParaRPr lang="en-GB" sz="2000" b="0" strike="noStrike" spc="-1">
              <a:latin typeface="Arial"/>
            </a:endParaRPr>
          </a:p>
        </p:txBody>
      </p:sp>
      <p:sp>
        <p:nvSpPr>
          <p:cNvPr id="134" name="Rectangle 4"/>
          <p:cNvSpPr/>
          <p:nvPr/>
        </p:nvSpPr>
        <p:spPr>
          <a:xfrm>
            <a:off x="142920" y="771480"/>
            <a:ext cx="5365080" cy="417600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marL="177840" indent="-177480">
              <a:lnSpc>
                <a:spcPct val="100000"/>
              </a:lnSpc>
              <a:spcBef>
                <a:spcPts val="360"/>
              </a:spcBef>
              <a:buClr>
                <a:srgbClr val="FFFFFF"/>
              </a:buClr>
              <a:buFont typeface="Arial"/>
              <a:buChar char="•"/>
            </a:pPr>
            <a:r>
              <a:rPr lang="es-ES_tradnl" sz="1800" b="0" strike="noStrike" spc="-1">
                <a:solidFill>
                  <a:srgbClr val="FFFFFF"/>
                </a:solidFill>
                <a:latin typeface="Arial "/>
                <a:ea typeface="DejaVu Sans"/>
              </a:rPr>
              <a:t>Los accidente de tipo episódicos pueden conducir a consecuencias que varían significativamente dependiendo de la magnitud de la desviación de dosis derivada del suceso iniciador que desencadena el accidente.</a:t>
            </a:r>
            <a:endParaRPr lang="en-GB" sz="1800" b="0" strike="noStrike" spc="-1">
              <a:latin typeface="Arial"/>
            </a:endParaRPr>
          </a:p>
          <a:p>
            <a:pPr marL="177840" indent="-177480">
              <a:lnSpc>
                <a:spcPct val="100000"/>
              </a:lnSpc>
              <a:spcBef>
                <a:spcPts val="360"/>
              </a:spcBef>
              <a:buClr>
                <a:srgbClr val="FFFFFF"/>
              </a:buClr>
              <a:buFont typeface="Arial"/>
              <a:buChar char="•"/>
            </a:pPr>
            <a:r>
              <a:rPr lang="es-ES_tradnl" sz="1800" b="0" strike="noStrike" spc="-1">
                <a:solidFill>
                  <a:srgbClr val="FFFFFF"/>
                </a:solidFill>
                <a:latin typeface="Arial "/>
                <a:ea typeface="DejaVu Sans"/>
              </a:rPr>
              <a:t>En tratamientos con fraccionamiento convencional generalmente conducen a consecuencias clínicas no graves.</a:t>
            </a:r>
            <a:endParaRPr lang="en-GB" sz="1800" b="0" strike="noStrike" spc="-1">
              <a:latin typeface="Arial"/>
            </a:endParaRPr>
          </a:p>
          <a:p>
            <a:pPr marL="177840" indent="-177480">
              <a:lnSpc>
                <a:spcPct val="100000"/>
              </a:lnSpc>
              <a:spcBef>
                <a:spcPts val="360"/>
              </a:spcBef>
              <a:buClr>
                <a:srgbClr val="FFFFFF"/>
              </a:buClr>
              <a:buFont typeface="Arial"/>
              <a:buChar char="•"/>
            </a:pPr>
            <a:r>
              <a:rPr lang="es-ES_tradnl" sz="1800" b="0" strike="noStrike" spc="-1">
                <a:solidFill>
                  <a:srgbClr val="FFFFFF"/>
                </a:solidFill>
                <a:latin typeface="Arial "/>
                <a:ea typeface="DejaVu Sans"/>
              </a:rPr>
              <a:t>En tratamientos hipofraccionados las desviaciones de dosis pueden ser significativas, e incluso graves.</a:t>
            </a:r>
            <a:endParaRPr lang="en-GB" sz="1800" b="0" strike="noStrike" spc="-1">
              <a:latin typeface="Arial"/>
            </a:endParaRPr>
          </a:p>
          <a:p>
            <a:pPr marL="177840" indent="-177480">
              <a:lnSpc>
                <a:spcPct val="100000"/>
              </a:lnSpc>
              <a:spcBef>
                <a:spcPts val="360"/>
              </a:spcBef>
              <a:buClr>
                <a:srgbClr val="FFFFFF"/>
              </a:buClr>
              <a:buFont typeface="Arial"/>
              <a:buChar char="•"/>
            </a:pPr>
            <a:r>
              <a:rPr lang="es-ES_tradnl" sz="1800" b="0" strike="noStrike" spc="-1">
                <a:solidFill>
                  <a:srgbClr val="FFFFFF"/>
                </a:solidFill>
                <a:latin typeface="Arial "/>
                <a:ea typeface="DejaVu Sans"/>
              </a:rPr>
              <a:t>En algunos casos relacionados con falla de equipo pueden conducir a consecuencias muy graves para el paciente afectado</a:t>
            </a:r>
            <a:endParaRPr lang="en-GB" sz="1800" b="0" strike="noStrike" spc="-1">
              <a:latin typeface="Arial"/>
            </a:endParaRPr>
          </a:p>
        </p:txBody>
      </p:sp>
      <p:pic>
        <p:nvPicPr>
          <p:cNvPr id="135" name="Picture 4" descr="prd055[1]"/>
          <p:cNvPicPr/>
          <p:nvPr/>
        </p:nvPicPr>
        <p:blipFill>
          <a:blip r:embed="rId3"/>
          <a:stretch/>
        </p:blipFill>
        <p:spPr>
          <a:xfrm>
            <a:off x="6732360" y="975240"/>
            <a:ext cx="2266920" cy="1559880"/>
          </a:xfrm>
          <a:prstGeom prst="rect">
            <a:avLst/>
          </a:prstGeom>
          <a:ln w="25400">
            <a:solidFill>
              <a:srgbClr val="000000"/>
            </a:solidFill>
            <a:miter/>
          </a:ln>
        </p:spPr>
      </p:pic>
      <p:pic>
        <p:nvPicPr>
          <p:cNvPr id="136" name="Picture 5" descr="doseresponse"/>
          <p:cNvPicPr/>
          <p:nvPr/>
        </p:nvPicPr>
        <p:blipFill>
          <a:blip r:embed="rId4"/>
          <a:stretch/>
        </p:blipFill>
        <p:spPr>
          <a:xfrm>
            <a:off x="5996520" y="2355840"/>
            <a:ext cx="2175840" cy="2710080"/>
          </a:xfrm>
          <a:prstGeom prst="rect">
            <a:avLst/>
          </a:prstGeom>
          <a:ln w="57150">
            <a:solidFill>
              <a:srgbClr val="FF6600"/>
            </a:solidFill>
            <a:miter/>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 Box 7"/>
          <p:cNvSpPr/>
          <p:nvPr/>
        </p:nvSpPr>
        <p:spPr>
          <a:xfrm>
            <a:off x="107640" y="86760"/>
            <a:ext cx="871272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90000"/>
              </a:lnSpc>
              <a:spcBef>
                <a:spcPts val="601"/>
              </a:spcBef>
            </a:pPr>
            <a:r>
              <a:rPr lang="es-ES" sz="2000" b="1" strike="noStrike" spc="-1">
                <a:solidFill>
                  <a:srgbClr val="FFFFFF"/>
                </a:solidFill>
                <a:latin typeface="Arial "/>
                <a:ea typeface="DejaVu Sans"/>
              </a:rPr>
              <a:t>Ejemplo de accidentes episódicos que pueden ocurrir en Teleterapia con LINAC. Errores humanos.</a:t>
            </a:r>
            <a:endParaRPr lang="en-GB" sz="2000" b="0" strike="noStrike" spc="-1">
              <a:latin typeface="Arial"/>
            </a:endParaRPr>
          </a:p>
        </p:txBody>
      </p:sp>
      <p:sp>
        <p:nvSpPr>
          <p:cNvPr id="138" name="Rectangle 4"/>
          <p:cNvSpPr/>
          <p:nvPr/>
        </p:nvSpPr>
        <p:spPr>
          <a:xfrm>
            <a:off x="142920" y="648000"/>
            <a:ext cx="6422040" cy="451548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a:lnSpc>
                <a:spcPct val="100000"/>
              </a:lnSpc>
              <a:spcBef>
                <a:spcPts val="320"/>
              </a:spcBef>
            </a:pPr>
            <a:r>
              <a:rPr lang="es-ES_tradnl" sz="1600" b="0" strike="noStrike" spc="-1">
                <a:solidFill>
                  <a:srgbClr val="FFFFFF"/>
                </a:solidFill>
                <a:latin typeface="Arial "/>
                <a:ea typeface="DejaVu Sans"/>
              </a:rPr>
              <a:t>Ejecución del tratamiento</a:t>
            </a:r>
            <a:endParaRPr lang="en-GB" sz="1600" b="0" strike="noStrike" spc="-1">
              <a:latin typeface="Arial"/>
            </a:endParaRPr>
          </a:p>
          <a:p>
            <a:pPr marL="177840" indent="-177480">
              <a:lnSpc>
                <a:spcPct val="100000"/>
              </a:lnSpc>
              <a:spcBef>
                <a:spcPts val="320"/>
              </a:spcBef>
              <a:buClr>
                <a:srgbClr val="FFFFFF"/>
              </a:buClr>
              <a:buFont typeface="Arial"/>
              <a:buChar char="•"/>
            </a:pPr>
            <a:r>
              <a:rPr lang="es-ES" sz="1600" b="0" strike="noStrike" spc="-1">
                <a:solidFill>
                  <a:srgbClr val="FFFFFF"/>
                </a:solidFill>
                <a:latin typeface="Arial"/>
                <a:ea typeface="DejaVu Sans"/>
              </a:rPr>
              <a:t>Omitir una sesión de tratamiento</a:t>
            </a:r>
            <a:r>
              <a:rPr lang="es-ES_tradnl" sz="1600" b="0" strike="noStrike" spc="-1">
                <a:solidFill>
                  <a:srgbClr val="FFFFFF"/>
                </a:solidFill>
                <a:latin typeface="Arial "/>
                <a:ea typeface="DejaVu Sans"/>
              </a:rPr>
              <a:t>. (6 sucesos reportados en SAFRON)</a:t>
            </a:r>
            <a:endParaRPr lang="en-GB" sz="1600" b="0" strike="noStrike" spc="-1">
              <a:latin typeface="Arial"/>
            </a:endParaRPr>
          </a:p>
          <a:p>
            <a:pPr marL="177840" indent="-177480">
              <a:lnSpc>
                <a:spcPct val="100000"/>
              </a:lnSpc>
              <a:spcBef>
                <a:spcPts val="320"/>
              </a:spcBef>
              <a:buClr>
                <a:srgbClr val="FFFFFF"/>
              </a:buClr>
              <a:buFont typeface="Arial"/>
              <a:buChar char="•"/>
            </a:pPr>
            <a:r>
              <a:rPr lang="es-ES" sz="1600" b="0" strike="noStrike" spc="-1">
                <a:solidFill>
                  <a:srgbClr val="FFFFFF"/>
                </a:solidFill>
                <a:latin typeface="Arial"/>
                <a:ea typeface="DejaVu Sans"/>
              </a:rPr>
              <a:t>Hacer el intento de administrar una o más sesiones de tratamiento diario una vez alcanzado el número prescrito de sesiones</a:t>
            </a:r>
            <a:r>
              <a:rPr lang="es-ES_tradnl" sz="1600" b="0" strike="noStrike" spc="-1">
                <a:solidFill>
                  <a:srgbClr val="FFFFFF"/>
                </a:solidFill>
                <a:latin typeface="Arial "/>
                <a:ea typeface="DejaVu Sans"/>
              </a:rPr>
              <a:t>. (5 sucesos reportados en SAFRON)</a:t>
            </a:r>
            <a:endParaRPr lang="en-GB" sz="1600" b="0" strike="noStrike" spc="-1">
              <a:latin typeface="Arial"/>
            </a:endParaRPr>
          </a:p>
          <a:p>
            <a:pPr marL="177840" indent="-177480">
              <a:lnSpc>
                <a:spcPct val="100000"/>
              </a:lnSpc>
              <a:spcBef>
                <a:spcPts val="320"/>
              </a:spcBef>
              <a:buClr>
                <a:srgbClr val="FFFFFF"/>
              </a:buClr>
              <a:buFont typeface="Arial"/>
              <a:buChar char="•"/>
            </a:pPr>
            <a:r>
              <a:rPr lang="es-ES" sz="1600" b="0" strike="noStrike" spc="-1">
                <a:solidFill>
                  <a:srgbClr val="FFFFFF"/>
                </a:solidFill>
                <a:latin typeface="Arial"/>
                <a:ea typeface="DejaVu Sans"/>
              </a:rPr>
              <a:t>Intentar administrar erróneamente un campo de tratamiento dos veces en una sesión de tratamiento</a:t>
            </a:r>
            <a:r>
              <a:rPr lang="es-ES_tradnl" sz="1600" b="0" strike="noStrike" spc="-1">
                <a:solidFill>
                  <a:srgbClr val="FFFFFF"/>
                </a:solidFill>
                <a:latin typeface="Arial "/>
                <a:ea typeface="DejaVu Sans"/>
              </a:rPr>
              <a:t>. (4 sucesos reportados en SAFRON).</a:t>
            </a:r>
            <a:endParaRPr lang="en-GB" sz="1600" b="0" strike="noStrike" spc="-1">
              <a:latin typeface="Arial"/>
            </a:endParaRPr>
          </a:p>
          <a:p>
            <a:pPr marL="177840" indent="-177480">
              <a:lnSpc>
                <a:spcPct val="100000"/>
              </a:lnSpc>
              <a:spcBef>
                <a:spcPts val="320"/>
              </a:spcBef>
              <a:buClr>
                <a:srgbClr val="FFFFFF"/>
              </a:buClr>
              <a:buFont typeface="Arial"/>
              <a:buChar char="•"/>
            </a:pPr>
            <a:r>
              <a:rPr lang="es-ES" sz="1600" b="0" strike="noStrike" spc="-1">
                <a:solidFill>
                  <a:srgbClr val="FFFFFF"/>
                </a:solidFill>
                <a:latin typeface="Arial"/>
                <a:ea typeface="DejaVu Sans"/>
              </a:rPr>
              <a:t>Omitir un campo de tratamiento en la sesión diaria. </a:t>
            </a:r>
            <a:r>
              <a:rPr lang="es-ES_tradnl" sz="1600" b="0" strike="noStrike" spc="-1">
                <a:solidFill>
                  <a:srgbClr val="FFFFFF"/>
                </a:solidFill>
                <a:latin typeface="Arial "/>
                <a:ea typeface="DejaVu Sans"/>
              </a:rPr>
              <a:t>(8 sucesos reportados en SAFRON).</a:t>
            </a:r>
            <a:endParaRPr lang="en-GB" sz="1600" b="0" strike="noStrike" spc="-1">
              <a:latin typeface="Arial"/>
            </a:endParaRPr>
          </a:p>
          <a:p>
            <a:pPr marL="177840" indent="-177480">
              <a:lnSpc>
                <a:spcPct val="100000"/>
              </a:lnSpc>
              <a:spcBef>
                <a:spcPts val="320"/>
              </a:spcBef>
              <a:buClr>
                <a:srgbClr val="FFFFFF"/>
              </a:buClr>
              <a:buFont typeface="Arial"/>
              <a:buChar char="•"/>
            </a:pPr>
            <a:r>
              <a:rPr lang="es-ES" sz="1600" b="0" strike="noStrike" spc="-1">
                <a:solidFill>
                  <a:srgbClr val="FFFFFF"/>
                </a:solidFill>
                <a:latin typeface="Arial"/>
                <a:ea typeface="DejaVu Sans"/>
              </a:rPr>
              <a:t>Omitir el tratamiento de un volumen secundario en la sesión diaria. </a:t>
            </a:r>
            <a:r>
              <a:rPr lang="es-ES_tradnl" sz="1600" b="0" strike="noStrike" spc="-1">
                <a:solidFill>
                  <a:srgbClr val="FFFFFF"/>
                </a:solidFill>
                <a:latin typeface="Arial "/>
                <a:ea typeface="DejaVu Sans"/>
              </a:rPr>
              <a:t>(1 suceso reportado en SAFRON).</a:t>
            </a:r>
            <a:endParaRPr lang="en-GB" sz="1600" b="0" strike="noStrike" spc="-1">
              <a:latin typeface="Arial"/>
            </a:endParaRPr>
          </a:p>
          <a:p>
            <a:pPr marL="177840" indent="-177480">
              <a:lnSpc>
                <a:spcPct val="100000"/>
              </a:lnSpc>
              <a:spcBef>
                <a:spcPts val="320"/>
              </a:spcBef>
              <a:buClr>
                <a:srgbClr val="FFFFFF"/>
              </a:buClr>
              <a:buFont typeface="Arial"/>
              <a:buChar char="•"/>
            </a:pPr>
            <a:r>
              <a:rPr lang="es-ES" sz="1600" b="0" strike="noStrike" spc="-1">
                <a:solidFill>
                  <a:srgbClr val="FFFFFF"/>
                </a:solidFill>
                <a:latin typeface="Arial"/>
                <a:ea typeface="DejaVu Sans"/>
              </a:rPr>
              <a:t>Cometer un error al registrar los datos de la sesión diaria de tratamiento. </a:t>
            </a:r>
            <a:r>
              <a:rPr lang="es-ES_tradnl" sz="1600" b="0" strike="noStrike" spc="-1">
                <a:solidFill>
                  <a:srgbClr val="FFFFFF"/>
                </a:solidFill>
                <a:latin typeface="Arial "/>
                <a:ea typeface="DejaVu Sans"/>
              </a:rPr>
              <a:t>(4 sucesos reportados en SAFRON).</a:t>
            </a:r>
            <a:endParaRPr lang="en-GB" sz="1600" b="0" strike="noStrike" spc="-1">
              <a:latin typeface="Arial"/>
            </a:endParaRPr>
          </a:p>
        </p:txBody>
      </p:sp>
      <p:pic>
        <p:nvPicPr>
          <p:cNvPr id="139" name="Picture 4" descr="prd055[1]"/>
          <p:cNvPicPr/>
          <p:nvPr/>
        </p:nvPicPr>
        <p:blipFill>
          <a:blip r:embed="rId3"/>
          <a:stretch/>
        </p:blipFill>
        <p:spPr>
          <a:xfrm>
            <a:off x="6565320" y="975240"/>
            <a:ext cx="2433960" cy="1883880"/>
          </a:xfrm>
          <a:prstGeom prst="rect">
            <a:avLst/>
          </a:prstGeom>
          <a:ln w="25400">
            <a:solidFill>
              <a:srgbClr val="000000"/>
            </a:solidFill>
            <a:miter/>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2224</TotalTime>
  <Words>1684</Words>
  <Application>Microsoft Office PowerPoint</Application>
  <PresentationFormat>Presentación en pantalla (16:9)</PresentationFormat>
  <Paragraphs>131</Paragraphs>
  <Slides>17</Slides>
  <Notes>13</Notes>
  <HiddenSlides>0</HiddenSlides>
  <MMClips>0</MMClips>
  <ScaleCrop>false</ScaleCrop>
  <HeadingPairs>
    <vt:vector size="4" baseType="variant">
      <vt:variant>
        <vt:lpstr>Tema</vt:lpstr>
      </vt:variant>
      <vt:variant>
        <vt:i4>2</vt:i4>
      </vt:variant>
      <vt:variant>
        <vt:lpstr>Títulos de diapositiva</vt:lpstr>
      </vt:variant>
      <vt:variant>
        <vt:i4>17</vt:i4>
      </vt:variant>
    </vt:vector>
  </HeadingPairs>
  <TitlesOfParts>
    <vt:vector size="19" baseType="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IAEA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Safety Standards 42nd Meeting 1 to 3 November 2017</dc:title>
  <dc:creator>DELATTRE, Dominique Jules</dc:creator>
  <cp:lastModifiedBy>Dr</cp:lastModifiedBy>
  <cp:revision>406</cp:revision>
  <cp:lastPrinted>2015-12-18T15:27:41Z</cp:lastPrinted>
  <dcterms:created xsi:type="dcterms:W3CDTF">2018-03-19T08:58:41Z</dcterms:created>
  <dcterms:modified xsi:type="dcterms:W3CDTF">2023-06-04T19:34:32Z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0x010100383AF4AA7D4B5E4E9093D84968E68DC7</vt:lpwstr>
  </property>
  <property fmtid="{D5CDD505-2E9C-101B-9397-08002B2CF9AE}" pid="3" name="Notes">
    <vt:i4>13</vt:i4>
  </property>
  <property fmtid="{D5CDD505-2E9C-101B-9397-08002B2CF9AE}" pid="4" name="PresentationFormat">
    <vt:lpwstr>Presentación en pantalla (16:9)</vt:lpwstr>
  </property>
  <property fmtid="{D5CDD505-2E9C-101B-9397-08002B2CF9AE}" pid="5" name="Slides">
    <vt:i4>17</vt:i4>
  </property>
</Properties>
</file>