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7" r:id="rId6"/>
    <p:sldId id="266" r:id="rId7"/>
    <p:sldId id="268" r:id="rId8"/>
    <p:sldId id="269" r:id="rId9"/>
    <p:sldId id="270" r:id="rId10"/>
    <p:sldId id="271" r:id="rId11"/>
    <p:sldId id="272" r:id="rId12"/>
    <p:sldId id="273" r:id="rId13"/>
  </p:sldIdLst>
  <p:sldSz cx="12192000" cy="6858000"/>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77791A-884F-4EB6-B5D3-74D02DED0EA8}" v="94" dt="2021-05-31T12:10:31.3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8" d="100"/>
          <a:sy n="98" d="100"/>
        </p:scale>
        <p:origin x="110"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as Benech" userId="0051dd42c30e75a5" providerId="LiveId" clId="{B1A5CC5C-E67F-4631-B27A-51625478FD38}"/>
    <pc:docChg chg="undo custSel modSld">
      <pc:chgData name="Nicolas Benech" userId="0051dd42c30e75a5" providerId="LiveId" clId="{B1A5CC5C-E67F-4631-B27A-51625478FD38}" dt="2020-07-01T12:36:11.253" v="391" actId="1038"/>
      <pc:docMkLst>
        <pc:docMk/>
      </pc:docMkLst>
      <pc:sldChg chg="modSp mod modAnim">
        <pc:chgData name="Nicolas Benech" userId="0051dd42c30e75a5" providerId="LiveId" clId="{B1A5CC5C-E67F-4631-B27A-51625478FD38}" dt="2020-07-01T11:57:42.859" v="8"/>
        <pc:sldMkLst>
          <pc:docMk/>
          <pc:sldMk cId="2075238382" sldId="256"/>
        </pc:sldMkLst>
        <pc:spChg chg="mod">
          <ac:chgData name="Nicolas Benech" userId="0051dd42c30e75a5" providerId="LiveId" clId="{B1A5CC5C-E67F-4631-B27A-51625478FD38}" dt="2020-07-01T11:57:12.160" v="4" actId="1076"/>
          <ac:spMkLst>
            <pc:docMk/>
            <pc:sldMk cId="2075238382" sldId="256"/>
            <ac:spMk id="12" creationId="{00000000-0000-0000-0000-000000000000}"/>
          </ac:spMkLst>
        </pc:spChg>
        <pc:spChg chg="mod">
          <ac:chgData name="Nicolas Benech" userId="0051dd42c30e75a5" providerId="LiveId" clId="{B1A5CC5C-E67F-4631-B27A-51625478FD38}" dt="2020-07-01T11:57:17.945" v="5" actId="1076"/>
          <ac:spMkLst>
            <pc:docMk/>
            <pc:sldMk cId="2075238382" sldId="256"/>
            <ac:spMk id="13" creationId="{00000000-0000-0000-0000-000000000000}"/>
          </ac:spMkLst>
        </pc:spChg>
        <pc:spChg chg="mod">
          <ac:chgData name="Nicolas Benech" userId="0051dd42c30e75a5" providerId="LiveId" clId="{B1A5CC5C-E67F-4631-B27A-51625478FD38}" dt="2020-07-01T11:57:31.297" v="7" actId="1076"/>
          <ac:spMkLst>
            <pc:docMk/>
            <pc:sldMk cId="2075238382" sldId="256"/>
            <ac:spMk id="14" creationId="{00000000-0000-0000-0000-000000000000}"/>
          </ac:spMkLst>
        </pc:spChg>
      </pc:sldChg>
      <pc:sldChg chg="addSp modSp mod modAnim">
        <pc:chgData name="Nicolas Benech" userId="0051dd42c30e75a5" providerId="LiveId" clId="{B1A5CC5C-E67F-4631-B27A-51625478FD38}" dt="2020-07-01T12:01:02.579" v="47" actId="1035"/>
        <pc:sldMkLst>
          <pc:docMk/>
          <pc:sldMk cId="2617276710" sldId="259"/>
        </pc:sldMkLst>
        <pc:spChg chg="mod">
          <ac:chgData name="Nicolas Benech" userId="0051dd42c30e75a5" providerId="LiveId" clId="{B1A5CC5C-E67F-4631-B27A-51625478FD38}" dt="2020-07-01T11:58:21.754" v="9" actId="1076"/>
          <ac:spMkLst>
            <pc:docMk/>
            <pc:sldMk cId="2617276710" sldId="259"/>
            <ac:spMk id="2" creationId="{00000000-0000-0000-0000-000000000000}"/>
          </ac:spMkLst>
        </pc:spChg>
        <pc:grpChg chg="add mod">
          <ac:chgData name="Nicolas Benech" userId="0051dd42c30e75a5" providerId="LiveId" clId="{B1A5CC5C-E67F-4631-B27A-51625478FD38}" dt="2020-07-01T11:58:42.695" v="10" actId="164"/>
          <ac:grpSpMkLst>
            <pc:docMk/>
            <pc:sldMk cId="2617276710" sldId="259"/>
            <ac:grpSpMk id="6" creationId="{6B5EA5FC-8FD1-4502-90EE-58DFF1300140}"/>
          </ac:grpSpMkLst>
        </pc:grpChg>
        <pc:cxnChg chg="mod">
          <ac:chgData name="Nicolas Benech" userId="0051dd42c30e75a5" providerId="LiveId" clId="{B1A5CC5C-E67F-4631-B27A-51625478FD38}" dt="2020-07-01T11:58:42.695" v="10" actId="164"/>
          <ac:cxnSpMkLst>
            <pc:docMk/>
            <pc:sldMk cId="2617276710" sldId="259"/>
            <ac:cxnSpMk id="12" creationId="{00000000-0000-0000-0000-000000000000}"/>
          </ac:cxnSpMkLst>
        </pc:cxnChg>
        <pc:cxnChg chg="mod">
          <ac:chgData name="Nicolas Benech" userId="0051dd42c30e75a5" providerId="LiveId" clId="{B1A5CC5C-E67F-4631-B27A-51625478FD38}" dt="2020-07-01T11:58:42.695" v="10" actId="164"/>
          <ac:cxnSpMkLst>
            <pc:docMk/>
            <pc:sldMk cId="2617276710" sldId="259"/>
            <ac:cxnSpMk id="14" creationId="{00000000-0000-0000-0000-000000000000}"/>
          </ac:cxnSpMkLst>
        </pc:cxnChg>
        <pc:cxnChg chg="mod">
          <ac:chgData name="Nicolas Benech" userId="0051dd42c30e75a5" providerId="LiveId" clId="{B1A5CC5C-E67F-4631-B27A-51625478FD38}" dt="2020-07-01T12:01:02.579" v="47" actId="1035"/>
          <ac:cxnSpMkLst>
            <pc:docMk/>
            <pc:sldMk cId="2617276710" sldId="259"/>
            <ac:cxnSpMk id="28" creationId="{00000000-0000-0000-0000-000000000000}"/>
          </ac:cxnSpMkLst>
        </pc:cxnChg>
      </pc:sldChg>
      <pc:sldChg chg="addSp modSp mod modAnim">
        <pc:chgData name="Nicolas Benech" userId="0051dd42c30e75a5" providerId="LiveId" clId="{B1A5CC5C-E67F-4631-B27A-51625478FD38}" dt="2020-07-01T12:03:44.042" v="59"/>
        <pc:sldMkLst>
          <pc:docMk/>
          <pc:sldMk cId="484766412" sldId="260"/>
        </pc:sldMkLst>
        <pc:spChg chg="mod">
          <ac:chgData name="Nicolas Benech" userId="0051dd42c30e75a5" providerId="LiveId" clId="{B1A5CC5C-E67F-4631-B27A-51625478FD38}" dt="2020-07-01T12:03:16.468" v="55" actId="1076"/>
          <ac:spMkLst>
            <pc:docMk/>
            <pc:sldMk cId="484766412" sldId="260"/>
            <ac:spMk id="17" creationId="{00000000-0000-0000-0000-000000000000}"/>
          </ac:spMkLst>
        </pc:spChg>
        <pc:spChg chg="mod">
          <ac:chgData name="Nicolas Benech" userId="0051dd42c30e75a5" providerId="LiveId" clId="{B1A5CC5C-E67F-4631-B27A-51625478FD38}" dt="2020-07-01T12:03:36.415" v="57" actId="164"/>
          <ac:spMkLst>
            <pc:docMk/>
            <pc:sldMk cId="484766412" sldId="260"/>
            <ac:spMk id="18" creationId="{00000000-0000-0000-0000-000000000000}"/>
          </ac:spMkLst>
        </pc:spChg>
        <pc:spChg chg="mod">
          <ac:chgData name="Nicolas Benech" userId="0051dd42c30e75a5" providerId="LiveId" clId="{B1A5CC5C-E67F-4631-B27A-51625478FD38}" dt="2020-07-01T12:03:36.415" v="57" actId="164"/>
          <ac:spMkLst>
            <pc:docMk/>
            <pc:sldMk cId="484766412" sldId="260"/>
            <ac:spMk id="19" creationId="{00000000-0000-0000-0000-000000000000}"/>
          </ac:spMkLst>
        </pc:spChg>
        <pc:grpChg chg="add mod">
          <ac:chgData name="Nicolas Benech" userId="0051dd42c30e75a5" providerId="LiveId" clId="{B1A5CC5C-E67F-4631-B27A-51625478FD38}" dt="2020-07-01T12:03:36.415" v="57" actId="164"/>
          <ac:grpSpMkLst>
            <pc:docMk/>
            <pc:sldMk cId="484766412" sldId="260"/>
            <ac:grpSpMk id="2" creationId="{61FE3A5F-DE1E-462F-8288-55849139192E}"/>
          </ac:grpSpMkLst>
        </pc:grpChg>
      </pc:sldChg>
      <pc:sldChg chg="addSp modSp mod modAnim">
        <pc:chgData name="Nicolas Benech" userId="0051dd42c30e75a5" providerId="LiveId" clId="{B1A5CC5C-E67F-4631-B27A-51625478FD38}" dt="2020-07-01T12:36:11.253" v="391" actId="1038"/>
        <pc:sldMkLst>
          <pc:docMk/>
          <pc:sldMk cId="1266096164" sldId="261"/>
        </pc:sldMkLst>
        <pc:spChg chg="add mod">
          <ac:chgData name="Nicolas Benech" userId="0051dd42c30e75a5" providerId="LiveId" clId="{B1A5CC5C-E67F-4631-B27A-51625478FD38}" dt="2020-07-01T12:15:02.793" v="92" actId="164"/>
          <ac:spMkLst>
            <pc:docMk/>
            <pc:sldMk cId="1266096164" sldId="261"/>
            <ac:spMk id="2" creationId="{29B63013-1EA9-4CCE-B143-60AD813C3CFF}"/>
          </ac:spMkLst>
        </pc:spChg>
        <pc:spChg chg="ord">
          <ac:chgData name="Nicolas Benech" userId="0051dd42c30e75a5" providerId="LiveId" clId="{B1A5CC5C-E67F-4631-B27A-51625478FD38}" dt="2020-07-01T12:15:26.912" v="102" actId="166"/>
          <ac:spMkLst>
            <pc:docMk/>
            <pc:sldMk cId="1266096164" sldId="261"/>
            <ac:spMk id="11" creationId="{00000000-0000-0000-0000-000000000000}"/>
          </ac:spMkLst>
        </pc:spChg>
        <pc:grpChg chg="add mod ord">
          <ac:chgData name="Nicolas Benech" userId="0051dd42c30e75a5" providerId="LiveId" clId="{B1A5CC5C-E67F-4631-B27A-51625478FD38}" dt="2020-07-01T12:35:58.380" v="365" actId="164"/>
          <ac:grpSpMkLst>
            <pc:docMk/>
            <pc:sldMk cId="1266096164" sldId="261"/>
            <ac:grpSpMk id="3" creationId="{A4ACDBCE-FEB0-4AAD-8C0B-CD96DA7A8531}"/>
          </ac:grpSpMkLst>
        </pc:grpChg>
        <pc:grpChg chg="mod">
          <ac:chgData name="Nicolas Benech" userId="0051dd42c30e75a5" providerId="LiveId" clId="{B1A5CC5C-E67F-4631-B27A-51625478FD38}" dt="2020-07-01T12:15:02.793" v="92" actId="164"/>
          <ac:grpSpMkLst>
            <pc:docMk/>
            <pc:sldMk cId="1266096164" sldId="261"/>
            <ac:grpSpMk id="10" creationId="{00000000-0000-0000-0000-000000000000}"/>
          </ac:grpSpMkLst>
        </pc:grpChg>
        <pc:grpChg chg="add mod">
          <ac:chgData name="Nicolas Benech" userId="0051dd42c30e75a5" providerId="LiveId" clId="{B1A5CC5C-E67F-4631-B27A-51625478FD38}" dt="2020-07-01T12:35:58.380" v="365" actId="164"/>
          <ac:grpSpMkLst>
            <pc:docMk/>
            <pc:sldMk cId="1266096164" sldId="261"/>
            <ac:grpSpMk id="12" creationId="{0C475622-90AF-4F94-92A4-993CB37D27C4}"/>
          </ac:grpSpMkLst>
        </pc:grpChg>
        <pc:cxnChg chg="mod">
          <ac:chgData name="Nicolas Benech" userId="0051dd42c30e75a5" providerId="LiveId" clId="{B1A5CC5C-E67F-4631-B27A-51625478FD38}" dt="2020-07-01T12:36:11.253" v="391" actId="1038"/>
          <ac:cxnSpMkLst>
            <pc:docMk/>
            <pc:sldMk cId="1266096164" sldId="261"/>
            <ac:cxnSpMk id="13" creationId="{00000000-0000-0000-0000-000000000000}"/>
          </ac:cxnSpMkLst>
        </pc:cxnChg>
      </pc:sldChg>
      <pc:sldChg chg="modAnim">
        <pc:chgData name="Nicolas Benech" userId="0051dd42c30e75a5" providerId="LiveId" clId="{B1A5CC5C-E67F-4631-B27A-51625478FD38}" dt="2020-07-01T12:17:57.335" v="117"/>
        <pc:sldMkLst>
          <pc:docMk/>
          <pc:sldMk cId="2152598441" sldId="266"/>
        </pc:sldMkLst>
      </pc:sldChg>
      <pc:sldChg chg="modSp mod modAnim">
        <pc:chgData name="Nicolas Benech" userId="0051dd42c30e75a5" providerId="LiveId" clId="{B1A5CC5C-E67F-4631-B27A-51625478FD38}" dt="2020-07-01T12:16:46.496" v="110"/>
        <pc:sldMkLst>
          <pc:docMk/>
          <pc:sldMk cId="673431317" sldId="267"/>
        </pc:sldMkLst>
        <pc:spChg chg="mod">
          <ac:chgData name="Nicolas Benech" userId="0051dd42c30e75a5" providerId="LiveId" clId="{B1A5CC5C-E67F-4631-B27A-51625478FD38}" dt="2020-07-01T12:16:15.681" v="105" actId="1076"/>
          <ac:spMkLst>
            <pc:docMk/>
            <pc:sldMk cId="673431317" sldId="267"/>
            <ac:spMk id="12" creationId="{00000000-0000-0000-0000-000000000000}"/>
          </ac:spMkLst>
        </pc:spChg>
      </pc:sldChg>
      <pc:sldChg chg="addSp delSp modSp mod modAnim">
        <pc:chgData name="Nicolas Benech" userId="0051dd42c30e75a5" providerId="LiveId" clId="{B1A5CC5C-E67F-4631-B27A-51625478FD38}" dt="2020-07-01T12:22:34.216" v="288"/>
        <pc:sldMkLst>
          <pc:docMk/>
          <pc:sldMk cId="344907003" sldId="268"/>
        </pc:sldMkLst>
        <pc:spChg chg="mod">
          <ac:chgData name="Nicolas Benech" userId="0051dd42c30e75a5" providerId="LiveId" clId="{B1A5CC5C-E67F-4631-B27A-51625478FD38}" dt="2020-07-01T12:21:30.322" v="280" actId="164"/>
          <ac:spMkLst>
            <pc:docMk/>
            <pc:sldMk cId="344907003" sldId="268"/>
            <ac:spMk id="6" creationId="{00000000-0000-0000-0000-000000000000}"/>
          </ac:spMkLst>
        </pc:spChg>
        <pc:spChg chg="add del mod">
          <ac:chgData name="Nicolas Benech" userId="0051dd42c30e75a5" providerId="LiveId" clId="{B1A5CC5C-E67F-4631-B27A-51625478FD38}" dt="2020-07-01T12:19:32.665" v="128" actId="767"/>
          <ac:spMkLst>
            <pc:docMk/>
            <pc:sldMk cId="344907003" sldId="268"/>
            <ac:spMk id="14" creationId="{BC5957BF-E0C0-431B-B535-6C27577D7842}"/>
          </ac:spMkLst>
        </pc:spChg>
        <pc:spChg chg="add mod">
          <ac:chgData name="Nicolas Benech" userId="0051dd42c30e75a5" providerId="LiveId" clId="{B1A5CC5C-E67F-4631-B27A-51625478FD38}" dt="2020-07-01T12:21:43.298" v="282" actId="164"/>
          <ac:spMkLst>
            <pc:docMk/>
            <pc:sldMk cId="344907003" sldId="268"/>
            <ac:spMk id="15" creationId="{738FD121-FBDB-4F21-9018-40AEDB860F62}"/>
          </ac:spMkLst>
        </pc:spChg>
        <pc:grpChg chg="add mod">
          <ac:chgData name="Nicolas Benech" userId="0051dd42c30e75a5" providerId="LiveId" clId="{B1A5CC5C-E67F-4631-B27A-51625478FD38}" dt="2020-07-01T12:21:30.322" v="280" actId="164"/>
          <ac:grpSpMkLst>
            <pc:docMk/>
            <pc:sldMk cId="344907003" sldId="268"/>
            <ac:grpSpMk id="16" creationId="{035FF6E7-9EAF-496B-BFED-DD2D327E3A32}"/>
          </ac:grpSpMkLst>
        </pc:grpChg>
        <pc:grpChg chg="add mod">
          <ac:chgData name="Nicolas Benech" userId="0051dd42c30e75a5" providerId="LiveId" clId="{B1A5CC5C-E67F-4631-B27A-51625478FD38}" dt="2020-07-01T12:21:43.298" v="282" actId="164"/>
          <ac:grpSpMkLst>
            <pc:docMk/>
            <pc:sldMk cId="344907003" sldId="268"/>
            <ac:grpSpMk id="17" creationId="{4C677D07-75FF-4AF9-B61C-2B5CD29EA173}"/>
          </ac:grpSpMkLst>
        </pc:grpChg>
        <pc:cxnChg chg="add mod">
          <ac:chgData name="Nicolas Benech" userId="0051dd42c30e75a5" providerId="LiveId" clId="{B1A5CC5C-E67F-4631-B27A-51625478FD38}" dt="2020-07-01T12:21:30.322" v="280" actId="164"/>
          <ac:cxnSpMkLst>
            <pc:docMk/>
            <pc:sldMk cId="344907003" sldId="268"/>
            <ac:cxnSpMk id="11" creationId="{99665DE9-CEB7-4248-AB30-FDF706CB754C}"/>
          </ac:cxnSpMkLst>
        </pc:cxnChg>
        <pc:cxnChg chg="add mod">
          <ac:chgData name="Nicolas Benech" userId="0051dd42c30e75a5" providerId="LiveId" clId="{B1A5CC5C-E67F-4631-B27A-51625478FD38}" dt="2020-07-01T12:21:43.298" v="282" actId="164"/>
          <ac:cxnSpMkLst>
            <pc:docMk/>
            <pc:sldMk cId="344907003" sldId="268"/>
            <ac:cxnSpMk id="13" creationId="{FEDF204A-E55F-47AB-A855-1C1AE54DD1B4}"/>
          </ac:cxnSpMkLst>
        </pc:cxnChg>
      </pc:sldChg>
      <pc:sldChg chg="modSp mod modAnim">
        <pc:chgData name="Nicolas Benech" userId="0051dd42c30e75a5" providerId="LiveId" clId="{B1A5CC5C-E67F-4631-B27A-51625478FD38}" dt="2020-07-01T12:24:02.339" v="296"/>
        <pc:sldMkLst>
          <pc:docMk/>
          <pc:sldMk cId="3382257370" sldId="269"/>
        </pc:sldMkLst>
        <pc:picChg chg="mod">
          <ac:chgData name="Nicolas Benech" userId="0051dd42c30e75a5" providerId="LiveId" clId="{B1A5CC5C-E67F-4631-B27A-51625478FD38}" dt="2020-07-01T12:23:13.585" v="292" actId="1076"/>
          <ac:picMkLst>
            <pc:docMk/>
            <pc:sldMk cId="3382257370" sldId="269"/>
            <ac:picMk id="8" creationId="{00000000-0000-0000-0000-000000000000}"/>
          </ac:picMkLst>
        </pc:picChg>
      </pc:sldChg>
      <pc:sldChg chg="addSp modSp mod modAnim">
        <pc:chgData name="Nicolas Benech" userId="0051dd42c30e75a5" providerId="LiveId" clId="{B1A5CC5C-E67F-4631-B27A-51625478FD38}" dt="2020-07-01T12:26:09.775" v="308"/>
        <pc:sldMkLst>
          <pc:docMk/>
          <pc:sldMk cId="1510997989" sldId="270"/>
        </pc:sldMkLst>
        <pc:spChg chg="add mod">
          <ac:chgData name="Nicolas Benech" userId="0051dd42c30e75a5" providerId="LiveId" clId="{B1A5CC5C-E67F-4631-B27A-51625478FD38}" dt="2020-07-01T12:25:07.469" v="300" actId="1076"/>
          <ac:spMkLst>
            <pc:docMk/>
            <pc:sldMk cId="1510997989" sldId="270"/>
            <ac:spMk id="2" creationId="{D750ACD9-F8DA-4585-A2F0-A564B908C9D2}"/>
          </ac:spMkLst>
        </pc:spChg>
        <pc:spChg chg="mod">
          <ac:chgData name="Nicolas Benech" userId="0051dd42c30e75a5" providerId="LiveId" clId="{B1A5CC5C-E67F-4631-B27A-51625478FD38}" dt="2020-07-01T12:25:00.725" v="298" actId="21"/>
          <ac:spMkLst>
            <pc:docMk/>
            <pc:sldMk cId="1510997989" sldId="270"/>
            <ac:spMk id="5" creationId="{00000000-0000-0000-0000-000000000000}"/>
          </ac:spMkLst>
        </pc:spChg>
        <pc:spChg chg="mod">
          <ac:chgData name="Nicolas Benech" userId="0051dd42c30e75a5" providerId="LiveId" clId="{B1A5CC5C-E67F-4631-B27A-51625478FD38}" dt="2020-07-01T12:25:51.165" v="305" actId="1076"/>
          <ac:spMkLst>
            <pc:docMk/>
            <pc:sldMk cId="1510997989" sldId="270"/>
            <ac:spMk id="11" creationId="{00000000-0000-0000-0000-000000000000}"/>
          </ac:spMkLst>
        </pc:spChg>
        <pc:spChg chg="mod">
          <ac:chgData name="Nicolas Benech" userId="0051dd42c30e75a5" providerId="LiveId" clId="{B1A5CC5C-E67F-4631-B27A-51625478FD38}" dt="2020-07-01T12:25:57.298" v="307" actId="1076"/>
          <ac:spMkLst>
            <pc:docMk/>
            <pc:sldMk cId="1510997989" sldId="270"/>
            <ac:spMk id="12" creationId="{00000000-0000-0000-0000-000000000000}"/>
          </ac:spMkLst>
        </pc:spChg>
      </pc:sldChg>
      <pc:sldChg chg="addSp modSp modAnim">
        <pc:chgData name="Nicolas Benech" userId="0051dd42c30e75a5" providerId="LiveId" clId="{B1A5CC5C-E67F-4631-B27A-51625478FD38}" dt="2020-07-01T12:27:41.048" v="318"/>
        <pc:sldMkLst>
          <pc:docMk/>
          <pc:sldMk cId="2004228522" sldId="271"/>
        </pc:sldMkLst>
        <pc:spChg chg="mod">
          <ac:chgData name="Nicolas Benech" userId="0051dd42c30e75a5" providerId="LiveId" clId="{B1A5CC5C-E67F-4631-B27A-51625478FD38}" dt="2020-07-01T12:26:37.122" v="310" actId="164"/>
          <ac:spMkLst>
            <pc:docMk/>
            <pc:sldMk cId="2004228522" sldId="271"/>
            <ac:spMk id="6" creationId="{00000000-0000-0000-0000-000000000000}"/>
          </ac:spMkLst>
        </pc:spChg>
        <pc:grpChg chg="add mod">
          <ac:chgData name="Nicolas Benech" userId="0051dd42c30e75a5" providerId="LiveId" clId="{B1A5CC5C-E67F-4631-B27A-51625478FD38}" dt="2020-07-01T12:26:37.122" v="310" actId="164"/>
          <ac:grpSpMkLst>
            <pc:docMk/>
            <pc:sldMk cId="2004228522" sldId="271"/>
            <ac:grpSpMk id="2" creationId="{56C00410-085A-4ABB-B019-140CB35692CB}"/>
          </ac:grpSpMkLst>
        </pc:grpChg>
        <pc:cxnChg chg="mod">
          <ac:chgData name="Nicolas Benech" userId="0051dd42c30e75a5" providerId="LiveId" clId="{B1A5CC5C-E67F-4631-B27A-51625478FD38}" dt="2020-07-01T12:26:37.122" v="310" actId="164"/>
          <ac:cxnSpMkLst>
            <pc:docMk/>
            <pc:sldMk cId="2004228522" sldId="271"/>
            <ac:cxnSpMk id="8" creationId="{00000000-0000-0000-0000-000000000000}"/>
          </ac:cxnSpMkLst>
        </pc:cxnChg>
      </pc:sldChg>
      <pc:sldChg chg="modSp modAnim">
        <pc:chgData name="Nicolas Benech" userId="0051dd42c30e75a5" providerId="LiveId" clId="{B1A5CC5C-E67F-4631-B27A-51625478FD38}" dt="2020-07-01T12:29:09.775" v="327"/>
        <pc:sldMkLst>
          <pc:docMk/>
          <pc:sldMk cId="1158486606" sldId="272"/>
        </pc:sldMkLst>
        <pc:spChg chg="mod">
          <ac:chgData name="Nicolas Benech" userId="0051dd42c30e75a5" providerId="LiveId" clId="{B1A5CC5C-E67F-4631-B27A-51625478FD38}" dt="2020-07-01T12:27:53.084" v="319" actId="20577"/>
          <ac:spMkLst>
            <pc:docMk/>
            <pc:sldMk cId="1158486606" sldId="272"/>
            <ac:spMk id="4" creationId="{00000000-0000-0000-0000-000000000000}"/>
          </ac:spMkLst>
        </pc:spChg>
        <pc:spChg chg="mod">
          <ac:chgData name="Nicolas Benech" userId="0051dd42c30e75a5" providerId="LiveId" clId="{B1A5CC5C-E67F-4631-B27A-51625478FD38}" dt="2020-07-01T12:27:56.088" v="320" actId="20577"/>
          <ac:spMkLst>
            <pc:docMk/>
            <pc:sldMk cId="1158486606" sldId="272"/>
            <ac:spMk id="5" creationId="{00000000-0000-0000-0000-000000000000}"/>
          </ac:spMkLst>
        </pc:spChg>
      </pc:sldChg>
      <pc:sldChg chg="addSp modSp mod modAnim">
        <pc:chgData name="Nicolas Benech" userId="0051dd42c30e75a5" providerId="LiveId" clId="{B1A5CC5C-E67F-4631-B27A-51625478FD38}" dt="2020-07-01T12:30:57.777" v="361"/>
        <pc:sldMkLst>
          <pc:docMk/>
          <pc:sldMk cId="436076529" sldId="273"/>
        </pc:sldMkLst>
        <pc:spChg chg="mod">
          <ac:chgData name="Nicolas Benech" userId="0051dd42c30e75a5" providerId="LiveId" clId="{B1A5CC5C-E67F-4631-B27A-51625478FD38}" dt="2020-07-01T12:29:47.436" v="330" actId="164"/>
          <ac:spMkLst>
            <pc:docMk/>
            <pc:sldMk cId="436076529" sldId="273"/>
            <ac:spMk id="7" creationId="{00000000-0000-0000-0000-000000000000}"/>
          </ac:spMkLst>
        </pc:spChg>
        <pc:spChg chg="mod">
          <ac:chgData name="Nicolas Benech" userId="0051dd42c30e75a5" providerId="LiveId" clId="{B1A5CC5C-E67F-4631-B27A-51625478FD38}" dt="2020-07-01T12:29:47.436" v="330" actId="164"/>
          <ac:spMkLst>
            <pc:docMk/>
            <pc:sldMk cId="436076529" sldId="273"/>
            <ac:spMk id="10" creationId="{00000000-0000-0000-0000-000000000000}"/>
          </ac:spMkLst>
        </pc:spChg>
        <pc:spChg chg="mod">
          <ac:chgData name="Nicolas Benech" userId="0051dd42c30e75a5" providerId="LiveId" clId="{B1A5CC5C-E67F-4631-B27A-51625478FD38}" dt="2020-07-01T12:30:20.878" v="356" actId="1035"/>
          <ac:spMkLst>
            <pc:docMk/>
            <pc:sldMk cId="436076529" sldId="273"/>
            <ac:spMk id="14" creationId="{00000000-0000-0000-0000-000000000000}"/>
          </ac:spMkLst>
        </pc:spChg>
        <pc:grpChg chg="add mod">
          <ac:chgData name="Nicolas Benech" userId="0051dd42c30e75a5" providerId="LiveId" clId="{B1A5CC5C-E67F-4631-B27A-51625478FD38}" dt="2020-07-01T12:29:47.436" v="330" actId="164"/>
          <ac:grpSpMkLst>
            <pc:docMk/>
            <pc:sldMk cId="436076529" sldId="273"/>
            <ac:grpSpMk id="2" creationId="{F0454DDA-3D0B-43D3-A4F3-84233E9A9348}"/>
          </ac:grpSpMkLst>
        </pc:grpChg>
        <pc:cxnChg chg="mod">
          <ac:chgData name="Nicolas Benech" userId="0051dd42c30e75a5" providerId="LiveId" clId="{B1A5CC5C-E67F-4631-B27A-51625478FD38}" dt="2020-07-01T12:29:47.436" v="330" actId="164"/>
          <ac:cxnSpMkLst>
            <pc:docMk/>
            <pc:sldMk cId="436076529" sldId="273"/>
            <ac:cxnSpMk id="9" creationId="{00000000-0000-0000-0000-000000000000}"/>
          </ac:cxnSpMkLst>
        </pc:cxnChg>
      </pc:sldChg>
    </pc:docChg>
  </pc:docChgLst>
  <pc:docChgLst>
    <pc:chgData name="Nicolas Benech" userId="0051dd42c30e75a5" providerId="LiveId" clId="{7377791A-884F-4EB6-B5D3-74D02DED0EA8}"/>
    <pc:docChg chg="custSel modSld">
      <pc:chgData name="Nicolas Benech" userId="0051dd42c30e75a5" providerId="LiveId" clId="{7377791A-884F-4EB6-B5D3-74D02DED0EA8}" dt="2021-05-31T12:10:31.368" v="99" actId="20577"/>
      <pc:docMkLst>
        <pc:docMk/>
      </pc:docMkLst>
      <pc:sldChg chg="addSp modSp mod">
        <pc:chgData name="Nicolas Benech" userId="0051dd42c30e75a5" providerId="LiveId" clId="{7377791A-884F-4EB6-B5D3-74D02DED0EA8}" dt="2021-05-31T12:10:31.368" v="99" actId="20577"/>
        <pc:sldMkLst>
          <pc:docMk/>
          <pc:sldMk cId="2075238382" sldId="256"/>
        </pc:sldMkLst>
        <pc:spChg chg="add mod">
          <ac:chgData name="Nicolas Benech" userId="0051dd42c30e75a5" providerId="LiveId" clId="{7377791A-884F-4EB6-B5D3-74D02DED0EA8}" dt="2021-05-31T12:10:31.368" v="99" actId="20577"/>
          <ac:spMkLst>
            <pc:docMk/>
            <pc:sldMk cId="2075238382" sldId="256"/>
            <ac:spMk id="2" creationId="{2246DBC1-4DAA-4F06-A50C-D680C8EB21B9}"/>
          </ac:spMkLst>
        </pc:spChg>
        <pc:spChg chg="mod">
          <ac:chgData name="Nicolas Benech" userId="0051dd42c30e75a5" providerId="LiveId" clId="{7377791A-884F-4EB6-B5D3-74D02DED0EA8}" dt="2021-05-26T12:04:15.202" v="0" actId="1076"/>
          <ac:spMkLst>
            <pc:docMk/>
            <pc:sldMk cId="2075238382" sldId="256"/>
            <ac:spMk id="14" creationId="{00000000-0000-0000-0000-000000000000}"/>
          </ac:spMkLst>
        </pc:spChg>
      </pc:sldChg>
      <pc:sldChg chg="addSp delSp modSp mod">
        <pc:chgData name="Nicolas Benech" userId="0051dd42c30e75a5" providerId="LiveId" clId="{7377791A-884F-4EB6-B5D3-74D02DED0EA8}" dt="2021-05-27T15:24:46.343" v="23" actId="478"/>
        <pc:sldMkLst>
          <pc:docMk/>
          <pc:sldMk cId="1158486606" sldId="272"/>
        </pc:sldMkLst>
        <pc:spChg chg="add del mod">
          <ac:chgData name="Nicolas Benech" userId="0051dd42c30e75a5" providerId="LiveId" clId="{7377791A-884F-4EB6-B5D3-74D02DED0EA8}" dt="2021-05-27T15:24:46.343" v="23" actId="478"/>
          <ac:spMkLst>
            <pc:docMk/>
            <pc:sldMk cId="1158486606" sldId="272"/>
            <ac:spMk id="15" creationId="{2BE176D5-27EB-4C11-AC52-60323A74D99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UY"/>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UY"/>
          </a:p>
        </p:txBody>
      </p:sp>
      <p:sp>
        <p:nvSpPr>
          <p:cNvPr id="4" name="Marcador de fecha 3"/>
          <p:cNvSpPr>
            <a:spLocks noGrp="1"/>
          </p:cNvSpPr>
          <p:nvPr>
            <p:ph type="dt" sz="half" idx="10"/>
          </p:nvPr>
        </p:nvSpPr>
        <p:spPr/>
        <p:txBody>
          <a:bodyPr/>
          <a:lstStyle/>
          <a:p>
            <a:fld id="{5DC7B5D4-828C-4E86-B9B1-47BDB35B936F}" type="datetimeFigureOut">
              <a:rPr lang="es-UY" smtClean="0"/>
              <a:t>31/5/2021</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6AB183E2-3F10-47E9-9013-0B5ED5D43265}" type="slidenum">
              <a:rPr lang="es-UY" smtClean="0"/>
              <a:t>‹Nº›</a:t>
            </a:fld>
            <a:endParaRPr lang="es-UY"/>
          </a:p>
        </p:txBody>
      </p:sp>
    </p:spTree>
    <p:extLst>
      <p:ext uri="{BB962C8B-B14F-4D97-AF65-F5344CB8AC3E}">
        <p14:creationId xmlns:p14="http://schemas.microsoft.com/office/powerpoint/2010/main" val="637354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UY"/>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p:cNvSpPr>
            <a:spLocks noGrp="1"/>
          </p:cNvSpPr>
          <p:nvPr>
            <p:ph type="dt" sz="half" idx="10"/>
          </p:nvPr>
        </p:nvSpPr>
        <p:spPr/>
        <p:txBody>
          <a:bodyPr/>
          <a:lstStyle/>
          <a:p>
            <a:fld id="{5DC7B5D4-828C-4E86-B9B1-47BDB35B936F}" type="datetimeFigureOut">
              <a:rPr lang="es-UY" smtClean="0"/>
              <a:t>31/5/2021</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6AB183E2-3F10-47E9-9013-0B5ED5D43265}" type="slidenum">
              <a:rPr lang="es-UY" smtClean="0"/>
              <a:t>‹Nº›</a:t>
            </a:fld>
            <a:endParaRPr lang="es-UY"/>
          </a:p>
        </p:txBody>
      </p:sp>
    </p:spTree>
    <p:extLst>
      <p:ext uri="{BB962C8B-B14F-4D97-AF65-F5344CB8AC3E}">
        <p14:creationId xmlns:p14="http://schemas.microsoft.com/office/powerpoint/2010/main" val="3107307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UY"/>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p:cNvSpPr>
            <a:spLocks noGrp="1"/>
          </p:cNvSpPr>
          <p:nvPr>
            <p:ph type="dt" sz="half" idx="10"/>
          </p:nvPr>
        </p:nvSpPr>
        <p:spPr/>
        <p:txBody>
          <a:bodyPr/>
          <a:lstStyle/>
          <a:p>
            <a:fld id="{5DC7B5D4-828C-4E86-B9B1-47BDB35B936F}" type="datetimeFigureOut">
              <a:rPr lang="es-UY" smtClean="0"/>
              <a:t>31/5/2021</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6AB183E2-3F10-47E9-9013-0B5ED5D43265}" type="slidenum">
              <a:rPr lang="es-UY" smtClean="0"/>
              <a:t>‹Nº›</a:t>
            </a:fld>
            <a:endParaRPr lang="es-UY"/>
          </a:p>
        </p:txBody>
      </p:sp>
    </p:spTree>
    <p:extLst>
      <p:ext uri="{BB962C8B-B14F-4D97-AF65-F5344CB8AC3E}">
        <p14:creationId xmlns:p14="http://schemas.microsoft.com/office/powerpoint/2010/main" val="1667961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UY"/>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p:cNvSpPr>
            <a:spLocks noGrp="1"/>
          </p:cNvSpPr>
          <p:nvPr>
            <p:ph type="dt" sz="half" idx="10"/>
          </p:nvPr>
        </p:nvSpPr>
        <p:spPr/>
        <p:txBody>
          <a:bodyPr/>
          <a:lstStyle/>
          <a:p>
            <a:fld id="{5DC7B5D4-828C-4E86-B9B1-47BDB35B936F}" type="datetimeFigureOut">
              <a:rPr lang="es-UY" smtClean="0"/>
              <a:t>31/5/2021</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6AB183E2-3F10-47E9-9013-0B5ED5D43265}" type="slidenum">
              <a:rPr lang="es-UY" smtClean="0"/>
              <a:t>‹Nº›</a:t>
            </a:fld>
            <a:endParaRPr lang="es-UY"/>
          </a:p>
        </p:txBody>
      </p:sp>
    </p:spTree>
    <p:extLst>
      <p:ext uri="{BB962C8B-B14F-4D97-AF65-F5344CB8AC3E}">
        <p14:creationId xmlns:p14="http://schemas.microsoft.com/office/powerpoint/2010/main" val="1824030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UY"/>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5DC7B5D4-828C-4E86-B9B1-47BDB35B936F}" type="datetimeFigureOut">
              <a:rPr lang="es-UY" smtClean="0"/>
              <a:t>31/5/2021</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6AB183E2-3F10-47E9-9013-0B5ED5D43265}" type="slidenum">
              <a:rPr lang="es-UY" smtClean="0"/>
              <a:t>‹Nº›</a:t>
            </a:fld>
            <a:endParaRPr lang="es-UY"/>
          </a:p>
        </p:txBody>
      </p:sp>
    </p:spTree>
    <p:extLst>
      <p:ext uri="{BB962C8B-B14F-4D97-AF65-F5344CB8AC3E}">
        <p14:creationId xmlns:p14="http://schemas.microsoft.com/office/powerpoint/2010/main" val="2993519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UY"/>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Marcador de fecha 4"/>
          <p:cNvSpPr>
            <a:spLocks noGrp="1"/>
          </p:cNvSpPr>
          <p:nvPr>
            <p:ph type="dt" sz="half" idx="10"/>
          </p:nvPr>
        </p:nvSpPr>
        <p:spPr/>
        <p:txBody>
          <a:bodyPr/>
          <a:lstStyle/>
          <a:p>
            <a:fld id="{5DC7B5D4-828C-4E86-B9B1-47BDB35B936F}" type="datetimeFigureOut">
              <a:rPr lang="es-UY" smtClean="0"/>
              <a:t>31/5/2021</a:t>
            </a:fld>
            <a:endParaRPr lang="es-UY"/>
          </a:p>
        </p:txBody>
      </p:sp>
      <p:sp>
        <p:nvSpPr>
          <p:cNvPr id="6" name="Marcador de pie de página 5"/>
          <p:cNvSpPr>
            <a:spLocks noGrp="1"/>
          </p:cNvSpPr>
          <p:nvPr>
            <p:ph type="ftr" sz="quarter" idx="11"/>
          </p:nvPr>
        </p:nvSpPr>
        <p:spPr/>
        <p:txBody>
          <a:bodyPr/>
          <a:lstStyle/>
          <a:p>
            <a:endParaRPr lang="es-UY"/>
          </a:p>
        </p:txBody>
      </p:sp>
      <p:sp>
        <p:nvSpPr>
          <p:cNvPr id="7" name="Marcador de número de diapositiva 6"/>
          <p:cNvSpPr>
            <a:spLocks noGrp="1"/>
          </p:cNvSpPr>
          <p:nvPr>
            <p:ph type="sldNum" sz="quarter" idx="12"/>
          </p:nvPr>
        </p:nvSpPr>
        <p:spPr/>
        <p:txBody>
          <a:bodyPr/>
          <a:lstStyle/>
          <a:p>
            <a:fld id="{6AB183E2-3F10-47E9-9013-0B5ED5D43265}" type="slidenum">
              <a:rPr lang="es-UY" smtClean="0"/>
              <a:t>‹Nº›</a:t>
            </a:fld>
            <a:endParaRPr lang="es-UY"/>
          </a:p>
        </p:txBody>
      </p:sp>
    </p:spTree>
    <p:extLst>
      <p:ext uri="{BB962C8B-B14F-4D97-AF65-F5344CB8AC3E}">
        <p14:creationId xmlns:p14="http://schemas.microsoft.com/office/powerpoint/2010/main" val="1365746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UY"/>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7" name="Marcador de fecha 6"/>
          <p:cNvSpPr>
            <a:spLocks noGrp="1"/>
          </p:cNvSpPr>
          <p:nvPr>
            <p:ph type="dt" sz="half" idx="10"/>
          </p:nvPr>
        </p:nvSpPr>
        <p:spPr/>
        <p:txBody>
          <a:bodyPr/>
          <a:lstStyle/>
          <a:p>
            <a:fld id="{5DC7B5D4-828C-4E86-B9B1-47BDB35B936F}" type="datetimeFigureOut">
              <a:rPr lang="es-UY" smtClean="0"/>
              <a:t>31/5/2021</a:t>
            </a:fld>
            <a:endParaRPr lang="es-UY"/>
          </a:p>
        </p:txBody>
      </p:sp>
      <p:sp>
        <p:nvSpPr>
          <p:cNvPr id="8" name="Marcador de pie de página 7"/>
          <p:cNvSpPr>
            <a:spLocks noGrp="1"/>
          </p:cNvSpPr>
          <p:nvPr>
            <p:ph type="ftr" sz="quarter" idx="11"/>
          </p:nvPr>
        </p:nvSpPr>
        <p:spPr/>
        <p:txBody>
          <a:bodyPr/>
          <a:lstStyle/>
          <a:p>
            <a:endParaRPr lang="es-UY"/>
          </a:p>
        </p:txBody>
      </p:sp>
      <p:sp>
        <p:nvSpPr>
          <p:cNvPr id="9" name="Marcador de número de diapositiva 8"/>
          <p:cNvSpPr>
            <a:spLocks noGrp="1"/>
          </p:cNvSpPr>
          <p:nvPr>
            <p:ph type="sldNum" sz="quarter" idx="12"/>
          </p:nvPr>
        </p:nvSpPr>
        <p:spPr/>
        <p:txBody>
          <a:bodyPr/>
          <a:lstStyle/>
          <a:p>
            <a:fld id="{6AB183E2-3F10-47E9-9013-0B5ED5D43265}" type="slidenum">
              <a:rPr lang="es-UY" smtClean="0"/>
              <a:t>‹Nº›</a:t>
            </a:fld>
            <a:endParaRPr lang="es-UY"/>
          </a:p>
        </p:txBody>
      </p:sp>
    </p:spTree>
    <p:extLst>
      <p:ext uri="{BB962C8B-B14F-4D97-AF65-F5344CB8AC3E}">
        <p14:creationId xmlns:p14="http://schemas.microsoft.com/office/powerpoint/2010/main" val="363389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UY"/>
          </a:p>
        </p:txBody>
      </p:sp>
      <p:sp>
        <p:nvSpPr>
          <p:cNvPr id="3" name="Marcador de fecha 2"/>
          <p:cNvSpPr>
            <a:spLocks noGrp="1"/>
          </p:cNvSpPr>
          <p:nvPr>
            <p:ph type="dt" sz="half" idx="10"/>
          </p:nvPr>
        </p:nvSpPr>
        <p:spPr/>
        <p:txBody>
          <a:bodyPr/>
          <a:lstStyle/>
          <a:p>
            <a:fld id="{5DC7B5D4-828C-4E86-B9B1-47BDB35B936F}" type="datetimeFigureOut">
              <a:rPr lang="es-UY" smtClean="0"/>
              <a:t>31/5/2021</a:t>
            </a:fld>
            <a:endParaRPr lang="es-UY"/>
          </a:p>
        </p:txBody>
      </p:sp>
      <p:sp>
        <p:nvSpPr>
          <p:cNvPr id="4" name="Marcador de pie de página 3"/>
          <p:cNvSpPr>
            <a:spLocks noGrp="1"/>
          </p:cNvSpPr>
          <p:nvPr>
            <p:ph type="ftr" sz="quarter" idx="11"/>
          </p:nvPr>
        </p:nvSpPr>
        <p:spPr/>
        <p:txBody>
          <a:bodyPr/>
          <a:lstStyle/>
          <a:p>
            <a:endParaRPr lang="es-UY"/>
          </a:p>
        </p:txBody>
      </p:sp>
      <p:sp>
        <p:nvSpPr>
          <p:cNvPr id="5" name="Marcador de número de diapositiva 4"/>
          <p:cNvSpPr>
            <a:spLocks noGrp="1"/>
          </p:cNvSpPr>
          <p:nvPr>
            <p:ph type="sldNum" sz="quarter" idx="12"/>
          </p:nvPr>
        </p:nvSpPr>
        <p:spPr/>
        <p:txBody>
          <a:bodyPr/>
          <a:lstStyle/>
          <a:p>
            <a:fld id="{6AB183E2-3F10-47E9-9013-0B5ED5D43265}" type="slidenum">
              <a:rPr lang="es-UY" smtClean="0"/>
              <a:t>‹Nº›</a:t>
            </a:fld>
            <a:endParaRPr lang="es-UY"/>
          </a:p>
        </p:txBody>
      </p:sp>
    </p:spTree>
    <p:extLst>
      <p:ext uri="{BB962C8B-B14F-4D97-AF65-F5344CB8AC3E}">
        <p14:creationId xmlns:p14="http://schemas.microsoft.com/office/powerpoint/2010/main" val="151535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DC7B5D4-828C-4E86-B9B1-47BDB35B936F}" type="datetimeFigureOut">
              <a:rPr lang="es-UY" smtClean="0"/>
              <a:t>31/5/2021</a:t>
            </a:fld>
            <a:endParaRPr lang="es-UY"/>
          </a:p>
        </p:txBody>
      </p:sp>
      <p:sp>
        <p:nvSpPr>
          <p:cNvPr id="3" name="Marcador de pie de página 2"/>
          <p:cNvSpPr>
            <a:spLocks noGrp="1"/>
          </p:cNvSpPr>
          <p:nvPr>
            <p:ph type="ftr" sz="quarter" idx="11"/>
          </p:nvPr>
        </p:nvSpPr>
        <p:spPr/>
        <p:txBody>
          <a:bodyPr/>
          <a:lstStyle/>
          <a:p>
            <a:endParaRPr lang="es-UY"/>
          </a:p>
        </p:txBody>
      </p:sp>
      <p:sp>
        <p:nvSpPr>
          <p:cNvPr id="4" name="Marcador de número de diapositiva 3"/>
          <p:cNvSpPr>
            <a:spLocks noGrp="1"/>
          </p:cNvSpPr>
          <p:nvPr>
            <p:ph type="sldNum" sz="quarter" idx="12"/>
          </p:nvPr>
        </p:nvSpPr>
        <p:spPr/>
        <p:txBody>
          <a:bodyPr/>
          <a:lstStyle/>
          <a:p>
            <a:fld id="{6AB183E2-3F10-47E9-9013-0B5ED5D43265}" type="slidenum">
              <a:rPr lang="es-UY" smtClean="0"/>
              <a:t>‹Nº›</a:t>
            </a:fld>
            <a:endParaRPr lang="es-UY"/>
          </a:p>
        </p:txBody>
      </p:sp>
    </p:spTree>
    <p:extLst>
      <p:ext uri="{BB962C8B-B14F-4D97-AF65-F5344CB8AC3E}">
        <p14:creationId xmlns:p14="http://schemas.microsoft.com/office/powerpoint/2010/main" val="3838561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UY"/>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5DC7B5D4-828C-4E86-B9B1-47BDB35B936F}" type="datetimeFigureOut">
              <a:rPr lang="es-UY" smtClean="0"/>
              <a:t>31/5/2021</a:t>
            </a:fld>
            <a:endParaRPr lang="es-UY"/>
          </a:p>
        </p:txBody>
      </p:sp>
      <p:sp>
        <p:nvSpPr>
          <p:cNvPr id="6" name="Marcador de pie de página 5"/>
          <p:cNvSpPr>
            <a:spLocks noGrp="1"/>
          </p:cNvSpPr>
          <p:nvPr>
            <p:ph type="ftr" sz="quarter" idx="11"/>
          </p:nvPr>
        </p:nvSpPr>
        <p:spPr/>
        <p:txBody>
          <a:bodyPr/>
          <a:lstStyle/>
          <a:p>
            <a:endParaRPr lang="es-UY"/>
          </a:p>
        </p:txBody>
      </p:sp>
      <p:sp>
        <p:nvSpPr>
          <p:cNvPr id="7" name="Marcador de número de diapositiva 6"/>
          <p:cNvSpPr>
            <a:spLocks noGrp="1"/>
          </p:cNvSpPr>
          <p:nvPr>
            <p:ph type="sldNum" sz="quarter" idx="12"/>
          </p:nvPr>
        </p:nvSpPr>
        <p:spPr/>
        <p:txBody>
          <a:bodyPr/>
          <a:lstStyle/>
          <a:p>
            <a:fld id="{6AB183E2-3F10-47E9-9013-0B5ED5D43265}" type="slidenum">
              <a:rPr lang="es-UY" smtClean="0"/>
              <a:t>‹Nº›</a:t>
            </a:fld>
            <a:endParaRPr lang="es-UY"/>
          </a:p>
        </p:txBody>
      </p:sp>
    </p:spTree>
    <p:extLst>
      <p:ext uri="{BB962C8B-B14F-4D97-AF65-F5344CB8AC3E}">
        <p14:creationId xmlns:p14="http://schemas.microsoft.com/office/powerpoint/2010/main" val="3523884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UY"/>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UY"/>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5DC7B5D4-828C-4E86-B9B1-47BDB35B936F}" type="datetimeFigureOut">
              <a:rPr lang="es-UY" smtClean="0"/>
              <a:t>31/5/2021</a:t>
            </a:fld>
            <a:endParaRPr lang="es-UY"/>
          </a:p>
        </p:txBody>
      </p:sp>
      <p:sp>
        <p:nvSpPr>
          <p:cNvPr id="6" name="Marcador de pie de página 5"/>
          <p:cNvSpPr>
            <a:spLocks noGrp="1"/>
          </p:cNvSpPr>
          <p:nvPr>
            <p:ph type="ftr" sz="quarter" idx="11"/>
          </p:nvPr>
        </p:nvSpPr>
        <p:spPr/>
        <p:txBody>
          <a:bodyPr/>
          <a:lstStyle/>
          <a:p>
            <a:endParaRPr lang="es-UY"/>
          </a:p>
        </p:txBody>
      </p:sp>
      <p:sp>
        <p:nvSpPr>
          <p:cNvPr id="7" name="Marcador de número de diapositiva 6"/>
          <p:cNvSpPr>
            <a:spLocks noGrp="1"/>
          </p:cNvSpPr>
          <p:nvPr>
            <p:ph type="sldNum" sz="quarter" idx="12"/>
          </p:nvPr>
        </p:nvSpPr>
        <p:spPr/>
        <p:txBody>
          <a:bodyPr/>
          <a:lstStyle/>
          <a:p>
            <a:fld id="{6AB183E2-3F10-47E9-9013-0B5ED5D43265}" type="slidenum">
              <a:rPr lang="es-UY" smtClean="0"/>
              <a:t>‹Nº›</a:t>
            </a:fld>
            <a:endParaRPr lang="es-UY"/>
          </a:p>
        </p:txBody>
      </p:sp>
    </p:spTree>
    <p:extLst>
      <p:ext uri="{BB962C8B-B14F-4D97-AF65-F5344CB8AC3E}">
        <p14:creationId xmlns:p14="http://schemas.microsoft.com/office/powerpoint/2010/main" val="2296610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UY"/>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C7B5D4-828C-4E86-B9B1-47BDB35B936F}" type="datetimeFigureOut">
              <a:rPr lang="es-UY" smtClean="0"/>
              <a:t>31/5/2021</a:t>
            </a:fld>
            <a:endParaRPr lang="es-UY"/>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UY"/>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B183E2-3F10-47E9-9013-0B5ED5D43265}" type="slidenum">
              <a:rPr lang="es-UY" smtClean="0"/>
              <a:t>‹Nº›</a:t>
            </a:fld>
            <a:endParaRPr lang="es-UY"/>
          </a:p>
        </p:txBody>
      </p:sp>
    </p:spTree>
    <p:extLst>
      <p:ext uri="{BB962C8B-B14F-4D97-AF65-F5344CB8AC3E}">
        <p14:creationId xmlns:p14="http://schemas.microsoft.com/office/powerpoint/2010/main" val="2075074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image" Target="../media/image790.png"/></Relationships>
</file>

<file path=ppt/slides/_rels/slide10.xml.rels><?xml version="1.0" encoding="UTF-8" standalone="yes"?>
<Relationships xmlns="http://schemas.openxmlformats.org/package/2006/relationships"><Relationship Id="rId8" Type="http://schemas.openxmlformats.org/officeDocument/2006/relationships/image" Target="../media/image74.png"/><Relationship Id="rId3" Type="http://schemas.openxmlformats.org/officeDocument/2006/relationships/image" Target="../media/image68.png"/><Relationship Id="rId7" Type="http://schemas.openxmlformats.org/officeDocument/2006/relationships/image" Target="../media/image73.png"/><Relationship Id="rId2" Type="http://schemas.openxmlformats.org/officeDocument/2006/relationships/image" Target="../media/image670.png"/><Relationship Id="rId1" Type="http://schemas.openxmlformats.org/officeDocument/2006/relationships/slideLayout" Target="../slideLayouts/slideLayout2.xml"/><Relationship Id="rId6" Type="http://schemas.openxmlformats.org/officeDocument/2006/relationships/image" Target="../media/image72.png"/><Relationship Id="rId5" Type="http://schemas.openxmlformats.org/officeDocument/2006/relationships/image" Target="../media/image71.png"/><Relationship Id="rId4" Type="http://schemas.openxmlformats.org/officeDocument/2006/relationships/image" Target="../media/image69.png"/><Relationship Id="rId9" Type="http://schemas.openxmlformats.org/officeDocument/2006/relationships/image" Target="../media/image75.png"/></Relationships>
</file>

<file path=ppt/slides/_rels/slide11.xml.rels><?xml version="1.0" encoding="UTF-8" standalone="yes"?>
<Relationships xmlns="http://schemas.openxmlformats.org/package/2006/relationships"><Relationship Id="rId8" Type="http://schemas.openxmlformats.org/officeDocument/2006/relationships/image" Target="../media/image82.png"/><Relationship Id="rId3" Type="http://schemas.openxmlformats.org/officeDocument/2006/relationships/image" Target="../media/image77.png"/><Relationship Id="rId7" Type="http://schemas.openxmlformats.org/officeDocument/2006/relationships/image" Target="../media/image81.png"/><Relationship Id="rId12" Type="http://schemas.openxmlformats.org/officeDocument/2006/relationships/image" Target="../media/image86.png"/><Relationship Id="rId2" Type="http://schemas.openxmlformats.org/officeDocument/2006/relationships/image" Target="../media/image76.png"/><Relationship Id="rId1" Type="http://schemas.openxmlformats.org/officeDocument/2006/relationships/slideLayout" Target="../slideLayouts/slideLayout2.xml"/><Relationship Id="rId6" Type="http://schemas.openxmlformats.org/officeDocument/2006/relationships/image" Target="../media/image80.png"/><Relationship Id="rId11" Type="http://schemas.openxmlformats.org/officeDocument/2006/relationships/image" Target="../media/image85.png"/><Relationship Id="rId5" Type="http://schemas.openxmlformats.org/officeDocument/2006/relationships/image" Target="../media/image79.png"/><Relationship Id="rId10" Type="http://schemas.openxmlformats.org/officeDocument/2006/relationships/image" Target="../media/image84.png"/><Relationship Id="rId4" Type="http://schemas.openxmlformats.org/officeDocument/2006/relationships/image" Target="../media/image78.png"/><Relationship Id="rId9" Type="http://schemas.openxmlformats.org/officeDocument/2006/relationships/image" Target="../media/image83.png"/></Relationships>
</file>

<file path=ppt/slides/_rels/slide12.xml.rels><?xml version="1.0" encoding="UTF-8" standalone="yes"?>
<Relationships xmlns="http://schemas.openxmlformats.org/package/2006/relationships"><Relationship Id="rId8" Type="http://schemas.openxmlformats.org/officeDocument/2006/relationships/image" Target="../media/image93.png"/><Relationship Id="rId3" Type="http://schemas.openxmlformats.org/officeDocument/2006/relationships/image" Target="../media/image88.png"/><Relationship Id="rId7" Type="http://schemas.openxmlformats.org/officeDocument/2006/relationships/image" Target="../media/image92.png"/><Relationship Id="rId2" Type="http://schemas.openxmlformats.org/officeDocument/2006/relationships/image" Target="../media/image87.png"/><Relationship Id="rId1" Type="http://schemas.openxmlformats.org/officeDocument/2006/relationships/slideLayout" Target="../slideLayouts/slideLayout2.xml"/><Relationship Id="rId6" Type="http://schemas.openxmlformats.org/officeDocument/2006/relationships/image" Target="../media/image91.png"/><Relationship Id="rId5" Type="http://schemas.openxmlformats.org/officeDocument/2006/relationships/image" Target="../media/image90.png"/><Relationship Id="rId4" Type="http://schemas.openxmlformats.org/officeDocument/2006/relationships/image" Target="../media/image89.png"/></Relationships>
</file>

<file path=ppt/slides/_rels/slide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10.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image" Target="../media/image70.png"/><Relationship Id="rId1" Type="http://schemas.openxmlformats.org/officeDocument/2006/relationships/slideLayout" Target="../slideLayouts/slideLayout2.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s>
</file>

<file path=ppt/slides/_rels/slide3.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0.png"/><Relationship Id="rId1" Type="http://schemas.openxmlformats.org/officeDocument/2006/relationships/slideLayout" Target="../slideLayouts/slideLayout2.xml"/><Relationship Id="rId6" Type="http://schemas.openxmlformats.org/officeDocument/2006/relationships/image" Target="../media/image21.png"/><Relationship Id="rId11" Type="http://schemas.openxmlformats.org/officeDocument/2006/relationships/image" Target="../media/image26.png"/><Relationship Id="rId5" Type="http://schemas.openxmlformats.org/officeDocument/2006/relationships/image" Target="../media/image20.png"/><Relationship Id="rId10" Type="http://schemas.openxmlformats.org/officeDocument/2006/relationships/image" Target="../media/image25.png"/><Relationship Id="rId4" Type="http://schemas.openxmlformats.org/officeDocument/2006/relationships/image" Target="../media/image19.png"/><Relationship Id="rId9" Type="http://schemas.openxmlformats.org/officeDocument/2006/relationships/image" Target="../media/image24.png"/></Relationships>
</file>

<file path=ppt/slides/_rels/slide4.xml.rels><?xml version="1.0" encoding="UTF-8" standalone="yes"?>
<Relationships xmlns="http://schemas.openxmlformats.org/package/2006/relationships"><Relationship Id="rId3" Type="http://schemas.openxmlformats.org/officeDocument/2006/relationships/image" Target="../media/image28.png"/><Relationship Id="rId7" Type="http://schemas.openxmlformats.org/officeDocument/2006/relationships/image" Target="../media/image310.png"/><Relationship Id="rId2" Type="http://schemas.openxmlformats.org/officeDocument/2006/relationships/image" Target="../media/image27.png"/><Relationship Id="rId1" Type="http://schemas.openxmlformats.org/officeDocument/2006/relationships/slideLayout" Target="../slideLayouts/slideLayout2.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_rels/slide5.xml.rels><?xml version="1.0" encoding="UTF-8" standalone="yes"?>
<Relationships xmlns="http://schemas.openxmlformats.org/package/2006/relationships"><Relationship Id="rId8" Type="http://schemas.openxmlformats.org/officeDocument/2006/relationships/image" Target="../media/image38.png"/><Relationship Id="rId3" Type="http://schemas.openxmlformats.org/officeDocument/2006/relationships/image" Target="../media/image33.png"/><Relationship Id="rId7" Type="http://schemas.openxmlformats.org/officeDocument/2006/relationships/image" Target="../media/image37.png"/><Relationship Id="rId2" Type="http://schemas.openxmlformats.org/officeDocument/2006/relationships/image" Target="../media/image32.png"/><Relationship Id="rId1" Type="http://schemas.openxmlformats.org/officeDocument/2006/relationships/slideLayout" Target="../slideLayouts/slideLayout2.xml"/><Relationship Id="rId6" Type="http://schemas.openxmlformats.org/officeDocument/2006/relationships/image" Target="../media/image36.png"/><Relationship Id="rId5" Type="http://schemas.openxmlformats.org/officeDocument/2006/relationships/image" Target="../media/image35.png"/><Relationship Id="rId4" Type="http://schemas.openxmlformats.org/officeDocument/2006/relationships/image" Target="../media/image34.png"/></Relationships>
</file>

<file path=ppt/slides/_rels/slide6.xml.rels><?xml version="1.0" encoding="UTF-8" standalone="yes"?>
<Relationships xmlns="http://schemas.openxmlformats.org/package/2006/relationships"><Relationship Id="rId8" Type="http://schemas.openxmlformats.org/officeDocument/2006/relationships/image" Target="../media/image45.png"/><Relationship Id="rId3" Type="http://schemas.openxmlformats.org/officeDocument/2006/relationships/image" Target="../media/image40.png"/><Relationship Id="rId7" Type="http://schemas.openxmlformats.org/officeDocument/2006/relationships/image" Target="../media/image44.png"/><Relationship Id="rId2" Type="http://schemas.openxmlformats.org/officeDocument/2006/relationships/image" Target="../media/image39.png"/><Relationship Id="rId1" Type="http://schemas.openxmlformats.org/officeDocument/2006/relationships/slideLayout" Target="../slideLayouts/slideLayout2.xml"/><Relationship Id="rId6" Type="http://schemas.openxmlformats.org/officeDocument/2006/relationships/image" Target="../media/image43.png"/><Relationship Id="rId5" Type="http://schemas.openxmlformats.org/officeDocument/2006/relationships/image" Target="../media/image42.png"/><Relationship Id="rId4" Type="http://schemas.openxmlformats.org/officeDocument/2006/relationships/image" Target="../media/image41.png"/><Relationship Id="rId9" Type="http://schemas.openxmlformats.org/officeDocument/2006/relationships/image" Target="../media/image46.png"/></Relationships>
</file>

<file path=ppt/slides/_rels/slide7.xml.rels><?xml version="1.0" encoding="UTF-8" standalone="yes"?>
<Relationships xmlns="http://schemas.openxmlformats.org/package/2006/relationships"><Relationship Id="rId8" Type="http://schemas.openxmlformats.org/officeDocument/2006/relationships/image" Target="../media/image50.png"/><Relationship Id="rId7" Type="http://schemas.openxmlformats.org/officeDocument/2006/relationships/image" Target="../media/image52.png"/><Relationship Id="rId2" Type="http://schemas.openxmlformats.org/officeDocument/2006/relationships/image" Target="../media/image47.png"/><Relationship Id="rId1" Type="http://schemas.openxmlformats.org/officeDocument/2006/relationships/slideLayout" Target="../slideLayouts/slideLayout2.xml"/><Relationship Id="rId6" Type="http://schemas.openxmlformats.org/officeDocument/2006/relationships/image" Target="../media/image51.png"/><Relationship Id="rId5" Type="http://schemas.openxmlformats.org/officeDocument/2006/relationships/image" Target="../media/image48.png"/><Relationship Id="rId4" Type="http://schemas.openxmlformats.org/officeDocument/2006/relationships/image" Target="../media/image49.png"/></Relationships>
</file>

<file path=ppt/slides/_rels/slide8.xml.rels><?xml version="1.0" encoding="UTF-8" standalone="yes"?>
<Relationships xmlns="http://schemas.openxmlformats.org/package/2006/relationships"><Relationship Id="rId8" Type="http://schemas.openxmlformats.org/officeDocument/2006/relationships/image" Target="../media/image58.png"/><Relationship Id="rId3" Type="http://schemas.openxmlformats.org/officeDocument/2006/relationships/image" Target="../media/image54.png"/><Relationship Id="rId7" Type="http://schemas.openxmlformats.org/officeDocument/2006/relationships/image" Target="../media/image57.png"/><Relationship Id="rId2" Type="http://schemas.openxmlformats.org/officeDocument/2006/relationships/image" Target="../media/image53.png"/><Relationship Id="rId1" Type="http://schemas.openxmlformats.org/officeDocument/2006/relationships/slideLayout" Target="../slideLayouts/slideLayout2.xml"/><Relationship Id="rId6" Type="http://schemas.openxmlformats.org/officeDocument/2006/relationships/image" Target="../media/image56.png"/><Relationship Id="rId5" Type="http://schemas.openxmlformats.org/officeDocument/2006/relationships/image" Target="../media/image48.png"/><Relationship Id="rId4" Type="http://schemas.openxmlformats.org/officeDocument/2006/relationships/image" Target="../media/image55.png"/><Relationship Id="rId9" Type="http://schemas.openxmlformats.org/officeDocument/2006/relationships/image" Target="../media/image59.png"/></Relationships>
</file>

<file path=ppt/slides/_rels/slide9.xml.rels><?xml version="1.0" encoding="UTF-8" standalone="yes"?>
<Relationships xmlns="http://schemas.openxmlformats.org/package/2006/relationships"><Relationship Id="rId8" Type="http://schemas.openxmlformats.org/officeDocument/2006/relationships/image" Target="../media/image66.png"/><Relationship Id="rId3" Type="http://schemas.openxmlformats.org/officeDocument/2006/relationships/image" Target="../media/image61.png"/><Relationship Id="rId7" Type="http://schemas.openxmlformats.org/officeDocument/2006/relationships/image" Target="../media/image65.png"/><Relationship Id="rId2" Type="http://schemas.openxmlformats.org/officeDocument/2006/relationships/image" Target="../media/image60.png"/><Relationship Id="rId1" Type="http://schemas.openxmlformats.org/officeDocument/2006/relationships/slideLayout" Target="../slideLayouts/slideLayout2.xml"/><Relationship Id="rId6" Type="http://schemas.openxmlformats.org/officeDocument/2006/relationships/image" Target="../media/image64.png"/><Relationship Id="rId5" Type="http://schemas.openxmlformats.org/officeDocument/2006/relationships/image" Target="../media/image63.png"/><Relationship Id="rId4" Type="http://schemas.openxmlformats.org/officeDocument/2006/relationships/image" Target="../media/image62.png"/><Relationship Id="rId9" Type="http://schemas.openxmlformats.org/officeDocument/2006/relationships/image" Target="../media/image6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508000" y="537029"/>
            <a:ext cx="3616696" cy="369332"/>
          </a:xfrm>
          <a:prstGeom prst="rect">
            <a:avLst/>
          </a:prstGeom>
          <a:noFill/>
        </p:spPr>
        <p:txBody>
          <a:bodyPr wrap="none" rtlCol="0">
            <a:spAutoFit/>
          </a:bodyPr>
          <a:lstStyle/>
          <a:p>
            <a:r>
              <a:rPr lang="es-UY" dirty="0">
                <a:solidFill>
                  <a:schemeClr val="accent1"/>
                </a:solidFill>
              </a:rPr>
              <a:t>Campo en el eje de la fuente circular</a:t>
            </a:r>
          </a:p>
        </p:txBody>
      </p:sp>
      <mc:AlternateContent xmlns:mc="http://schemas.openxmlformats.org/markup-compatibility/2006" xmlns:a14="http://schemas.microsoft.com/office/drawing/2010/main">
        <mc:Choice Requires="a14">
          <p:sp>
            <p:nvSpPr>
              <p:cNvPr id="8" name="CuadroTexto 7"/>
              <p:cNvSpPr txBox="1"/>
              <p:nvPr/>
            </p:nvSpPr>
            <p:spPr>
              <a:xfrm>
                <a:off x="5669755" y="546381"/>
                <a:ext cx="3543406" cy="369332"/>
              </a:xfrm>
              <a:prstGeom prst="rect">
                <a:avLst/>
              </a:prstGeom>
              <a:noFill/>
            </p:spPr>
            <p:txBody>
              <a:bodyPr wrap="none" rtlCol="0">
                <a:spAutoFit/>
              </a:bodyPr>
              <a:lstStyle/>
              <a:p>
                <a:r>
                  <a:rPr lang="es-UY" dirty="0"/>
                  <a:t>Para puntos sobre el eje </a:t>
                </a:r>
                <a14:m>
                  <m:oMath xmlns:m="http://schemas.openxmlformats.org/officeDocument/2006/math">
                    <m:r>
                      <a:rPr lang="es-UY" b="0" i="1" smtClean="0">
                        <a:latin typeface="Cambria Math" panose="02040503050406030204" pitchFamily="18" charset="0"/>
                      </a:rPr>
                      <m:t>𝑧</m:t>
                    </m:r>
                  </m:oMath>
                </a14:m>
                <a:r>
                  <a:rPr lang="es-UY" dirty="0"/>
                  <a:t> tenemos:</a:t>
                </a:r>
              </a:p>
            </p:txBody>
          </p:sp>
        </mc:Choice>
        <mc:Fallback xmlns="">
          <p:sp>
            <p:nvSpPr>
              <p:cNvPr id="8" name="CuadroTexto 7"/>
              <p:cNvSpPr txBox="1">
                <a:spLocks noRot="1" noChangeAspect="1" noMove="1" noResize="1" noEditPoints="1" noAdjustHandles="1" noChangeArrowheads="1" noChangeShapeType="1" noTextEdit="1"/>
              </p:cNvSpPr>
              <p:nvPr/>
            </p:nvSpPr>
            <p:spPr>
              <a:xfrm>
                <a:off x="5669755" y="546381"/>
                <a:ext cx="3543406" cy="369332"/>
              </a:xfrm>
              <a:prstGeom prst="rect">
                <a:avLst/>
              </a:prstGeom>
              <a:blipFill rotWithShape="0">
                <a:blip r:embed="rId2"/>
                <a:stretch>
                  <a:fillRect l="-1377" t="-10000" r="-1033" b="-2666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9" name="CuadroTexto 8"/>
              <p:cNvSpPr txBox="1"/>
              <p:nvPr/>
            </p:nvSpPr>
            <p:spPr>
              <a:xfrm>
                <a:off x="4916921" y="1835690"/>
                <a:ext cx="5433923" cy="92711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d>
                        <m:dPr>
                          <m:ctrlPr>
                            <a:rPr lang="es-UY" b="0" i="1" smtClean="0">
                              <a:latin typeface="Cambria Math" panose="02040503050406030204" pitchFamily="18" charset="0"/>
                            </a:rPr>
                          </m:ctrlPr>
                        </m:dPr>
                        <m:e>
                          <m:r>
                            <a:rPr lang="es-UY" b="0" i="1" smtClean="0">
                              <a:latin typeface="Cambria Math" panose="02040503050406030204" pitchFamily="18" charset="0"/>
                            </a:rPr>
                            <m:t>𝑧</m:t>
                          </m:r>
                          <m:r>
                            <a:rPr lang="es-UY" b="0" i="1" smtClean="0">
                              <a:latin typeface="Cambria Math" panose="02040503050406030204" pitchFamily="18" charset="0"/>
                            </a:rPr>
                            <m:t>,</m:t>
                          </m:r>
                          <m:r>
                            <a:rPr lang="es-UY" b="0" i="1" smtClean="0">
                              <a:latin typeface="Cambria Math" panose="02040503050406030204" pitchFamily="18" charset="0"/>
                            </a:rPr>
                            <m:t>𝑡</m:t>
                          </m:r>
                        </m:e>
                      </m:d>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𝑖</m:t>
                          </m:r>
                          <m:r>
                            <a:rPr lang="es-UY" b="0" i="1" smtClean="0">
                              <a:latin typeface="Cambria Math" panose="02040503050406030204" pitchFamily="18" charset="0"/>
                            </a:rPr>
                            <m:t>𝜔</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𝜌</m:t>
                              </m:r>
                            </m:e>
                            <m:sub>
                              <m:r>
                                <a:rPr lang="es-UY" b="0" i="1" smtClean="0">
                                  <a:latin typeface="Cambria Math" panose="02040503050406030204" pitchFamily="18" charset="0"/>
                                </a:rPr>
                                <m:t>0</m:t>
                              </m:r>
                            </m:sub>
                          </m:sSub>
                          <m:sSub>
                            <m:sSubPr>
                              <m:ctrlPr>
                                <a:rPr lang="es-UY" b="0" i="1" smtClean="0">
                                  <a:latin typeface="Cambria Math" panose="02040503050406030204" pitchFamily="18" charset="0"/>
                                </a:rPr>
                              </m:ctrlPr>
                            </m:sSubPr>
                            <m:e>
                              <m:r>
                                <a:rPr lang="es-UY" b="0" i="1" smtClean="0">
                                  <a:latin typeface="Cambria Math" panose="02040503050406030204" pitchFamily="18" charset="0"/>
                                </a:rPr>
                                <m:t>𝑈</m:t>
                              </m:r>
                            </m:e>
                            <m:sub>
                              <m:r>
                                <a:rPr lang="es-UY" b="0" i="1" smtClean="0">
                                  <a:latin typeface="Cambria Math" panose="02040503050406030204" pitchFamily="18" charset="0"/>
                                </a:rPr>
                                <m:t>0</m:t>
                              </m:r>
                            </m:sub>
                          </m:sSub>
                        </m:num>
                        <m:den>
                          <m:r>
                            <a:rPr lang="es-UY" b="0" i="1" smtClean="0">
                              <a:latin typeface="Cambria Math" panose="02040503050406030204" pitchFamily="18" charset="0"/>
                            </a:rPr>
                            <m:t>4</m:t>
                          </m:r>
                          <m:r>
                            <a:rPr lang="es-UY" b="0" i="1" smtClean="0">
                              <a:latin typeface="Cambria Math" panose="02040503050406030204" pitchFamily="18" charset="0"/>
                            </a:rPr>
                            <m:t>𝜋</m:t>
                          </m:r>
                        </m:den>
                      </m:f>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UY" b="0" i="1" smtClean="0">
                              <a:latin typeface="Cambria Math" panose="02040503050406030204" pitchFamily="18" charset="0"/>
                            </a:rPr>
                            <m:t>𝜔</m:t>
                          </m:r>
                          <m:r>
                            <a:rPr lang="es-UY" b="0" i="1" smtClean="0">
                              <a:latin typeface="Cambria Math" panose="02040503050406030204" pitchFamily="18" charset="0"/>
                            </a:rPr>
                            <m:t>𝑡</m:t>
                          </m:r>
                        </m:sup>
                      </m:sSup>
                      <m:nary>
                        <m:naryPr>
                          <m:limLoc m:val="undOvr"/>
                          <m:ctrlPr>
                            <a:rPr lang="es-UY" b="0" i="1" smtClean="0">
                              <a:latin typeface="Cambria Math" panose="02040503050406030204" pitchFamily="18" charset="0"/>
                            </a:rPr>
                          </m:ctrlPr>
                        </m:naryPr>
                        <m:sub>
                          <m:r>
                            <m:rPr>
                              <m:brk m:alnAt="24"/>
                            </m:rPr>
                            <a:rPr lang="es-UY" b="0" i="1" smtClean="0">
                              <a:latin typeface="Cambria Math" panose="02040503050406030204" pitchFamily="18" charset="0"/>
                            </a:rPr>
                            <m:t>0</m:t>
                          </m:r>
                        </m:sub>
                        <m:sup>
                          <m:r>
                            <a:rPr lang="es-UY" b="0" i="1" smtClean="0">
                              <a:latin typeface="Cambria Math" panose="02040503050406030204" pitchFamily="18" charset="0"/>
                            </a:rPr>
                            <m:t>𝑎</m:t>
                          </m:r>
                        </m:sup>
                        <m:e>
                          <m:nary>
                            <m:naryPr>
                              <m:limLoc m:val="undOvr"/>
                              <m:ctrlPr>
                                <a:rPr lang="es-UY" b="0" i="1" smtClean="0">
                                  <a:latin typeface="Cambria Math" panose="02040503050406030204" pitchFamily="18" charset="0"/>
                                </a:rPr>
                              </m:ctrlPr>
                            </m:naryPr>
                            <m:sub>
                              <m:r>
                                <m:rPr>
                                  <m:brk m:alnAt="24"/>
                                </m:rPr>
                                <a:rPr lang="es-UY" b="0" i="1" smtClean="0">
                                  <a:latin typeface="Cambria Math" panose="02040503050406030204" pitchFamily="18" charset="0"/>
                                </a:rPr>
                                <m:t>0</m:t>
                              </m:r>
                            </m:sub>
                            <m:sup>
                              <m:r>
                                <a:rPr lang="es-UY" b="0" i="1" smtClean="0">
                                  <a:latin typeface="Cambria Math" panose="02040503050406030204" pitchFamily="18" charset="0"/>
                                </a:rPr>
                                <m:t>2</m:t>
                              </m:r>
                              <m:r>
                                <a:rPr lang="es-UY" b="0" i="1" smtClean="0">
                                  <a:latin typeface="Cambria Math" panose="02040503050406030204" pitchFamily="18" charset="0"/>
                                </a:rPr>
                                <m:t>𝜋</m:t>
                              </m:r>
                            </m:sup>
                            <m:e>
                              <m:r>
                                <a:rPr lang="es-UY" b="0" i="1" smtClean="0">
                                  <a:latin typeface="Cambria Math" panose="02040503050406030204" pitchFamily="18" charset="0"/>
                                </a:rPr>
                                <m:t>𝜎</m:t>
                              </m:r>
                              <m:f>
                                <m:fPr>
                                  <m:ctrlPr>
                                    <a:rPr lang="es-UY" b="0" i="1" smtClean="0">
                                      <a:latin typeface="Cambria Math" panose="02040503050406030204" pitchFamily="18" charset="0"/>
                                    </a:rPr>
                                  </m:ctrlPr>
                                </m:fPr>
                                <m:num>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m:t>
                                      </m:r>
                                      <m:r>
                                        <a:rPr lang="es-UY" b="0" i="1" smtClean="0">
                                          <a:latin typeface="Cambria Math" panose="02040503050406030204" pitchFamily="18" charset="0"/>
                                        </a:rPr>
                                        <m:t>𝑖𝑘</m:t>
                                      </m:r>
                                      <m:sSup>
                                        <m:sSupPr>
                                          <m:ctrlPr>
                                            <a:rPr lang="es-UY" b="0" i="1" smtClean="0">
                                              <a:latin typeface="Cambria Math" panose="02040503050406030204" pitchFamily="18" charset="0"/>
                                            </a:rPr>
                                          </m:ctrlPr>
                                        </m:sSupPr>
                                        <m:e>
                                          <m:d>
                                            <m:dPr>
                                              <m:begChr m:val="["/>
                                              <m:endChr m:val="]"/>
                                              <m:ctrlPr>
                                                <a:rPr lang="es-UY" b="0" i="1" smtClean="0">
                                                  <a:latin typeface="Cambria Math" panose="02040503050406030204" pitchFamily="18" charset="0"/>
                                                </a:rPr>
                                              </m:ctrlPr>
                                            </m:dPr>
                                            <m:e>
                                              <m:sSup>
                                                <m:sSupPr>
                                                  <m:ctrlPr>
                                                    <a:rPr lang="es-UY" b="0" i="1" smtClean="0">
                                                      <a:latin typeface="Cambria Math" panose="02040503050406030204" pitchFamily="18" charset="0"/>
                                                    </a:rPr>
                                                  </m:ctrlPr>
                                                </m:sSupPr>
                                                <m:e>
                                                  <m:r>
                                                    <a:rPr lang="es-UY" b="0" i="1" smtClean="0">
                                                      <a:latin typeface="Cambria Math" panose="02040503050406030204" pitchFamily="18" charset="0"/>
                                                    </a:rPr>
                                                    <m:t>𝑧</m:t>
                                                  </m:r>
                                                </m:e>
                                                <m:sup>
                                                  <m:r>
                                                    <a:rPr lang="es-UY" b="0" i="1" smtClean="0">
                                                      <a:latin typeface="Cambria Math" panose="02040503050406030204" pitchFamily="18" charset="0"/>
                                                    </a:rPr>
                                                    <m:t>2</m:t>
                                                  </m:r>
                                                </m:sup>
                                              </m:sSup>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𝜎</m:t>
                                                  </m:r>
                                                </m:e>
                                                <m:sup>
                                                  <m:r>
                                                    <a:rPr lang="es-UY" b="0" i="1" smtClean="0">
                                                      <a:latin typeface="Cambria Math" panose="02040503050406030204" pitchFamily="18" charset="0"/>
                                                    </a:rPr>
                                                    <m:t>2</m:t>
                                                  </m:r>
                                                </m:sup>
                                              </m:sSup>
                                            </m:e>
                                          </m:d>
                                        </m:e>
                                        <m:sup>
                                          <m:r>
                                            <a:rPr lang="es-UY" b="0" i="1" smtClean="0">
                                              <a:latin typeface="Cambria Math" panose="02040503050406030204" pitchFamily="18" charset="0"/>
                                            </a:rPr>
                                            <m:t>1/2</m:t>
                                          </m:r>
                                        </m:sup>
                                      </m:sSup>
                                    </m:sup>
                                  </m:sSup>
                                </m:num>
                                <m:den>
                                  <m:sSup>
                                    <m:sSupPr>
                                      <m:ctrlPr>
                                        <a:rPr lang="es-UY" b="0" i="1" smtClean="0">
                                          <a:latin typeface="Cambria Math" panose="02040503050406030204" pitchFamily="18" charset="0"/>
                                        </a:rPr>
                                      </m:ctrlPr>
                                    </m:sSupPr>
                                    <m:e>
                                      <m:d>
                                        <m:dPr>
                                          <m:begChr m:val="["/>
                                          <m:endChr m:val="]"/>
                                          <m:ctrlPr>
                                            <a:rPr lang="es-UY" b="0" i="1" smtClean="0">
                                              <a:latin typeface="Cambria Math" panose="02040503050406030204" pitchFamily="18" charset="0"/>
                                            </a:rPr>
                                          </m:ctrlPr>
                                        </m:dPr>
                                        <m:e>
                                          <m:sSup>
                                            <m:sSupPr>
                                              <m:ctrlPr>
                                                <a:rPr lang="es-UY" b="0" i="1" smtClean="0">
                                                  <a:latin typeface="Cambria Math" panose="02040503050406030204" pitchFamily="18" charset="0"/>
                                                </a:rPr>
                                              </m:ctrlPr>
                                            </m:sSupPr>
                                            <m:e>
                                              <m:r>
                                                <a:rPr lang="es-UY" b="0" i="1" smtClean="0">
                                                  <a:latin typeface="Cambria Math" panose="02040503050406030204" pitchFamily="18" charset="0"/>
                                                </a:rPr>
                                                <m:t>𝑧</m:t>
                                              </m:r>
                                            </m:e>
                                            <m:sup>
                                              <m:r>
                                                <a:rPr lang="es-UY" b="0" i="1" smtClean="0">
                                                  <a:latin typeface="Cambria Math" panose="02040503050406030204" pitchFamily="18" charset="0"/>
                                                </a:rPr>
                                                <m:t>2</m:t>
                                              </m:r>
                                            </m:sup>
                                          </m:sSup>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𝜎</m:t>
                                              </m:r>
                                            </m:e>
                                            <m:sup>
                                              <m:r>
                                                <a:rPr lang="es-UY" b="0" i="1" smtClean="0">
                                                  <a:latin typeface="Cambria Math" panose="02040503050406030204" pitchFamily="18" charset="0"/>
                                                </a:rPr>
                                                <m:t>2</m:t>
                                              </m:r>
                                            </m:sup>
                                          </m:sSup>
                                        </m:e>
                                      </m:d>
                                    </m:e>
                                    <m:sup>
                                      <m:r>
                                        <a:rPr lang="es-UY" b="0" i="1" smtClean="0">
                                          <a:latin typeface="Cambria Math" panose="02040503050406030204" pitchFamily="18" charset="0"/>
                                        </a:rPr>
                                        <m:t>1/2</m:t>
                                      </m:r>
                                    </m:sup>
                                  </m:sSup>
                                </m:den>
                              </m:f>
                              <m:r>
                                <a:rPr lang="es-UY" b="0" i="1" smtClean="0">
                                  <a:latin typeface="Cambria Math" panose="02040503050406030204" pitchFamily="18" charset="0"/>
                                </a:rPr>
                                <m:t>𝑑</m:t>
                              </m:r>
                              <m:r>
                                <a:rPr lang="es-UY" b="0" i="1" smtClean="0">
                                  <a:latin typeface="Cambria Math" panose="02040503050406030204" pitchFamily="18" charset="0"/>
                                </a:rPr>
                                <m:t>𝜎</m:t>
                              </m:r>
                              <m:r>
                                <a:rPr lang="es-UY" b="0" i="1" smtClean="0">
                                  <a:latin typeface="Cambria Math" panose="02040503050406030204" pitchFamily="18" charset="0"/>
                                </a:rPr>
                                <m:t>𝑑</m:t>
                              </m:r>
                              <m:r>
                                <a:rPr lang="es-UY" b="0" i="1" smtClean="0">
                                  <a:latin typeface="Cambria Math" panose="02040503050406030204" pitchFamily="18" charset="0"/>
                                </a:rPr>
                                <m:t>𝜙</m:t>
                              </m:r>
                            </m:e>
                          </m:nary>
                        </m:e>
                      </m:nary>
                    </m:oMath>
                  </m:oMathPara>
                </a14:m>
                <a:endParaRPr lang="es-UY" dirty="0"/>
              </a:p>
            </p:txBody>
          </p:sp>
        </mc:Choice>
        <mc:Fallback xmlns="">
          <p:sp>
            <p:nvSpPr>
              <p:cNvPr id="9" name="CuadroTexto 8"/>
              <p:cNvSpPr txBox="1">
                <a:spLocks noRot="1" noChangeAspect="1" noMove="1" noResize="1" noEditPoints="1" noAdjustHandles="1" noChangeArrowheads="1" noChangeShapeType="1" noTextEdit="1"/>
              </p:cNvSpPr>
              <p:nvPr/>
            </p:nvSpPr>
            <p:spPr>
              <a:xfrm>
                <a:off x="4916921" y="1835690"/>
                <a:ext cx="5433923" cy="927113"/>
              </a:xfrm>
              <a:prstGeom prst="rect">
                <a:avLst/>
              </a:prstGeom>
              <a:blipFill rotWithShape="0">
                <a:blip r:embed="rId3"/>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0" name="CuadroTexto 9"/>
              <p:cNvSpPr txBox="1"/>
              <p:nvPr/>
            </p:nvSpPr>
            <p:spPr>
              <a:xfrm>
                <a:off x="5019193" y="1157882"/>
                <a:ext cx="2422265" cy="37965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s-UY" i="1" smtClean="0">
                              <a:latin typeface="Cambria Math" panose="02040503050406030204" pitchFamily="18" charset="0"/>
                            </a:rPr>
                          </m:ctrlPr>
                        </m:d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𝑟</m:t>
                              </m:r>
                            </m:e>
                          </m:acc>
                          <m:r>
                            <a:rPr lang="es-UY" b="0" i="1" smtClean="0">
                              <a:latin typeface="Cambria Math" panose="02040503050406030204" pitchFamily="18" charset="0"/>
                            </a:rPr>
                            <m:t>−</m:t>
                          </m:r>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𝜎</m:t>
                              </m:r>
                            </m:e>
                          </m:acc>
                        </m:e>
                      </m:d>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d>
                            <m:dPr>
                              <m:begChr m:val="["/>
                              <m:endChr m:val="]"/>
                              <m:ctrlPr>
                                <a:rPr lang="es-UY" b="0" i="1" smtClean="0">
                                  <a:latin typeface="Cambria Math" panose="02040503050406030204" pitchFamily="18" charset="0"/>
                                </a:rPr>
                              </m:ctrlPr>
                            </m:dPr>
                            <m:e>
                              <m:sSup>
                                <m:sSupPr>
                                  <m:ctrlPr>
                                    <a:rPr lang="es-UY" b="0" i="1" smtClean="0">
                                      <a:latin typeface="Cambria Math" panose="02040503050406030204" pitchFamily="18" charset="0"/>
                                    </a:rPr>
                                  </m:ctrlPr>
                                </m:sSupPr>
                                <m:e>
                                  <m:r>
                                    <a:rPr lang="es-UY" b="0" i="1" smtClean="0">
                                      <a:latin typeface="Cambria Math" panose="02040503050406030204" pitchFamily="18" charset="0"/>
                                    </a:rPr>
                                    <m:t>𝑧</m:t>
                                  </m:r>
                                </m:e>
                                <m:sup>
                                  <m:r>
                                    <a:rPr lang="es-UY" b="0" i="1" smtClean="0">
                                      <a:latin typeface="Cambria Math" panose="02040503050406030204" pitchFamily="18" charset="0"/>
                                    </a:rPr>
                                    <m:t>2</m:t>
                                  </m:r>
                                </m:sup>
                              </m:sSup>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𝜎</m:t>
                                  </m:r>
                                </m:e>
                                <m:sup>
                                  <m:r>
                                    <a:rPr lang="es-UY" b="0" i="1" smtClean="0">
                                      <a:latin typeface="Cambria Math" panose="02040503050406030204" pitchFamily="18" charset="0"/>
                                    </a:rPr>
                                    <m:t>2</m:t>
                                  </m:r>
                                </m:sup>
                              </m:sSup>
                            </m:e>
                          </m:d>
                        </m:e>
                        <m:sup>
                          <m:r>
                            <a:rPr lang="es-UY" b="0" i="1" smtClean="0">
                              <a:latin typeface="Cambria Math" panose="02040503050406030204" pitchFamily="18" charset="0"/>
                            </a:rPr>
                            <m:t>1/2</m:t>
                          </m:r>
                        </m:sup>
                      </m:sSup>
                    </m:oMath>
                  </m:oMathPara>
                </a14:m>
                <a:endParaRPr lang="es-UY" dirty="0"/>
              </a:p>
            </p:txBody>
          </p:sp>
        </mc:Choice>
        <mc:Fallback xmlns="">
          <p:sp>
            <p:nvSpPr>
              <p:cNvPr id="10" name="CuadroTexto 9"/>
              <p:cNvSpPr txBox="1">
                <a:spLocks noRot="1" noChangeAspect="1" noMove="1" noResize="1" noEditPoints="1" noAdjustHandles="1" noChangeArrowheads="1" noChangeShapeType="1" noTextEdit="1"/>
              </p:cNvSpPr>
              <p:nvPr/>
            </p:nvSpPr>
            <p:spPr>
              <a:xfrm>
                <a:off x="5019193" y="1157882"/>
                <a:ext cx="2422265" cy="379656"/>
              </a:xfrm>
              <a:prstGeom prst="rect">
                <a:avLst/>
              </a:prstGeom>
              <a:blipFill rotWithShape="0">
                <a:blip r:embed="rId4"/>
                <a:stretch>
                  <a:fillRect t="-19355"/>
                </a:stretch>
              </a:blipFill>
            </p:spPr>
            <p:txBody>
              <a:bodyPr/>
              <a:lstStyle/>
              <a:p>
                <a:r>
                  <a:rPr lang="es-UY">
                    <a:noFill/>
                  </a:rPr>
                  <a:t> </a:t>
                </a:r>
              </a:p>
            </p:txBody>
          </p:sp>
        </mc:Fallback>
      </mc:AlternateContent>
      <p:sp>
        <p:nvSpPr>
          <p:cNvPr id="11" name="CuadroTexto 10"/>
          <p:cNvSpPr txBox="1"/>
          <p:nvPr/>
        </p:nvSpPr>
        <p:spPr>
          <a:xfrm>
            <a:off x="5019193" y="3015122"/>
            <a:ext cx="2050369" cy="369332"/>
          </a:xfrm>
          <a:prstGeom prst="rect">
            <a:avLst/>
          </a:prstGeom>
          <a:noFill/>
        </p:spPr>
        <p:txBody>
          <a:bodyPr wrap="none" rtlCol="0">
            <a:spAutoFit/>
          </a:bodyPr>
          <a:lstStyle/>
          <a:p>
            <a:r>
              <a:rPr lang="es-UY" dirty="0"/>
              <a:t>Cambio de variable:</a:t>
            </a:r>
          </a:p>
        </p:txBody>
      </p:sp>
      <mc:AlternateContent xmlns:mc="http://schemas.openxmlformats.org/markup-compatibility/2006" xmlns:a14="http://schemas.microsoft.com/office/drawing/2010/main">
        <mc:Choice Requires="a14">
          <p:sp>
            <p:nvSpPr>
              <p:cNvPr id="12" name="Rectángulo 11"/>
              <p:cNvSpPr/>
              <p:nvPr/>
            </p:nvSpPr>
            <p:spPr>
              <a:xfrm>
                <a:off x="6943515" y="3031510"/>
                <a:ext cx="1877886" cy="37965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𝑣</m:t>
                      </m:r>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d>
                            <m:dPr>
                              <m:begChr m:val="["/>
                              <m:endChr m:val="]"/>
                              <m:ctrlPr>
                                <a:rPr lang="es-UY" b="0" i="1" smtClean="0">
                                  <a:latin typeface="Cambria Math" panose="02040503050406030204" pitchFamily="18" charset="0"/>
                                </a:rPr>
                              </m:ctrlPr>
                            </m:dPr>
                            <m:e>
                              <m:sSup>
                                <m:sSupPr>
                                  <m:ctrlPr>
                                    <a:rPr lang="es-UY" b="0" i="1" smtClean="0">
                                      <a:latin typeface="Cambria Math" panose="02040503050406030204" pitchFamily="18" charset="0"/>
                                    </a:rPr>
                                  </m:ctrlPr>
                                </m:sSupPr>
                                <m:e>
                                  <m:r>
                                    <a:rPr lang="es-UY" b="0" i="1" smtClean="0">
                                      <a:latin typeface="Cambria Math" panose="02040503050406030204" pitchFamily="18" charset="0"/>
                                    </a:rPr>
                                    <m:t>𝑧</m:t>
                                  </m:r>
                                </m:e>
                                <m:sup>
                                  <m:r>
                                    <a:rPr lang="es-UY" b="0" i="1" smtClean="0">
                                      <a:latin typeface="Cambria Math" panose="02040503050406030204" pitchFamily="18" charset="0"/>
                                    </a:rPr>
                                    <m:t>2</m:t>
                                  </m:r>
                                </m:sup>
                              </m:sSup>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𝜎</m:t>
                                  </m:r>
                                </m:e>
                                <m:sup>
                                  <m:r>
                                    <a:rPr lang="es-UY" b="0" i="1" smtClean="0">
                                      <a:latin typeface="Cambria Math" panose="02040503050406030204" pitchFamily="18" charset="0"/>
                                    </a:rPr>
                                    <m:t>2</m:t>
                                  </m:r>
                                </m:sup>
                              </m:sSup>
                            </m:e>
                          </m:d>
                        </m:e>
                        <m:sup>
                          <m:r>
                            <a:rPr lang="es-UY" b="0" i="1" smtClean="0">
                              <a:latin typeface="Cambria Math" panose="02040503050406030204" pitchFamily="18" charset="0"/>
                            </a:rPr>
                            <m:t>1/2</m:t>
                          </m:r>
                        </m:sup>
                      </m:sSup>
                    </m:oMath>
                  </m:oMathPara>
                </a14:m>
                <a:endParaRPr lang="es-UY" dirty="0"/>
              </a:p>
            </p:txBody>
          </p:sp>
        </mc:Choice>
        <mc:Fallback xmlns="">
          <p:sp>
            <p:nvSpPr>
              <p:cNvPr id="12" name="Rectángulo 11"/>
              <p:cNvSpPr>
                <a:spLocks noRot="1" noChangeAspect="1" noMove="1" noResize="1" noEditPoints="1" noAdjustHandles="1" noChangeArrowheads="1" noChangeShapeType="1" noTextEdit="1"/>
              </p:cNvSpPr>
              <p:nvPr/>
            </p:nvSpPr>
            <p:spPr>
              <a:xfrm>
                <a:off x="6943515" y="3031510"/>
                <a:ext cx="1877886" cy="379656"/>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CuadroTexto 12"/>
              <p:cNvSpPr txBox="1"/>
              <p:nvPr/>
            </p:nvSpPr>
            <p:spPr>
              <a:xfrm>
                <a:off x="9108128" y="2872332"/>
                <a:ext cx="1914562" cy="69801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𝑑𝑣</m:t>
                      </m:r>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𝜎</m:t>
                          </m:r>
                          <m:r>
                            <a:rPr lang="es-UY" b="0" i="1" smtClean="0">
                              <a:latin typeface="Cambria Math" panose="02040503050406030204" pitchFamily="18" charset="0"/>
                              <a:ea typeface="Cambria Math" panose="02040503050406030204" pitchFamily="18" charset="0"/>
                            </a:rPr>
                            <m:t>𝑑</m:t>
                          </m:r>
                          <m:r>
                            <a:rPr lang="es-UY" b="0" i="1" smtClean="0">
                              <a:latin typeface="Cambria Math" panose="02040503050406030204" pitchFamily="18" charset="0"/>
                              <a:ea typeface="Cambria Math" panose="02040503050406030204" pitchFamily="18" charset="0"/>
                            </a:rPr>
                            <m:t>𝜎</m:t>
                          </m:r>
                        </m:num>
                        <m:den>
                          <m:sSup>
                            <m:sSupPr>
                              <m:ctrlPr>
                                <a:rPr lang="es-UY" b="0" i="1" smtClean="0">
                                  <a:latin typeface="Cambria Math" panose="02040503050406030204" pitchFamily="18" charset="0"/>
                                  <a:ea typeface="Cambria Math" panose="02040503050406030204" pitchFamily="18" charset="0"/>
                                </a:rPr>
                              </m:ctrlPr>
                            </m:sSupPr>
                            <m:e>
                              <m:d>
                                <m:dPr>
                                  <m:begChr m:val="["/>
                                  <m:endChr m:val="]"/>
                                  <m:ctrlPr>
                                    <a:rPr lang="es-UY" b="0" i="1" smtClean="0">
                                      <a:latin typeface="Cambria Math" panose="02040503050406030204" pitchFamily="18" charset="0"/>
                                      <a:ea typeface="Cambria Math" panose="02040503050406030204" pitchFamily="18" charset="0"/>
                                    </a:rPr>
                                  </m:ctrlPr>
                                </m:dPr>
                                <m:e>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𝑧</m:t>
                                      </m:r>
                                    </m:e>
                                    <m:sup>
                                      <m:r>
                                        <a:rPr lang="es-UY" b="0" i="1" smtClean="0">
                                          <a:latin typeface="Cambria Math" panose="02040503050406030204" pitchFamily="18" charset="0"/>
                                          <a:ea typeface="Cambria Math" panose="02040503050406030204" pitchFamily="18" charset="0"/>
                                        </a:rPr>
                                        <m:t>2</m:t>
                                      </m:r>
                                    </m:sup>
                                  </m:sSup>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𝜎</m:t>
                                      </m:r>
                                    </m:e>
                                    <m:sup>
                                      <m:r>
                                        <a:rPr lang="es-UY" b="0" i="1" smtClean="0">
                                          <a:latin typeface="Cambria Math" panose="02040503050406030204" pitchFamily="18" charset="0"/>
                                          <a:ea typeface="Cambria Math" panose="02040503050406030204" pitchFamily="18" charset="0"/>
                                        </a:rPr>
                                        <m:t>2</m:t>
                                      </m:r>
                                    </m:sup>
                                  </m:sSup>
                                </m:e>
                              </m:d>
                            </m:e>
                            <m:sup>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1</m:t>
                                  </m:r>
                                </m:num>
                                <m:den>
                                  <m:r>
                                    <a:rPr lang="es-UY" b="0" i="1" smtClean="0">
                                      <a:latin typeface="Cambria Math" panose="02040503050406030204" pitchFamily="18" charset="0"/>
                                      <a:ea typeface="Cambria Math" panose="02040503050406030204" pitchFamily="18" charset="0"/>
                                    </a:rPr>
                                    <m:t>2</m:t>
                                  </m:r>
                                </m:den>
                              </m:f>
                            </m:sup>
                          </m:sSup>
                        </m:den>
                      </m:f>
                    </m:oMath>
                  </m:oMathPara>
                </a14:m>
                <a:endParaRPr lang="es-UY" dirty="0"/>
              </a:p>
            </p:txBody>
          </p:sp>
        </mc:Choice>
        <mc:Fallback xmlns="">
          <p:sp>
            <p:nvSpPr>
              <p:cNvPr id="13" name="CuadroTexto 12"/>
              <p:cNvSpPr txBox="1">
                <a:spLocks noRot="1" noChangeAspect="1" noMove="1" noResize="1" noEditPoints="1" noAdjustHandles="1" noChangeArrowheads="1" noChangeShapeType="1" noTextEdit="1"/>
              </p:cNvSpPr>
              <p:nvPr/>
            </p:nvSpPr>
            <p:spPr>
              <a:xfrm>
                <a:off x="9108128" y="2872332"/>
                <a:ext cx="1914562" cy="698012"/>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Rectángulo 13"/>
              <p:cNvSpPr/>
              <p:nvPr/>
            </p:nvSpPr>
            <p:spPr>
              <a:xfrm>
                <a:off x="747727" y="4199623"/>
                <a:ext cx="9434441" cy="104002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d>
                        <m:dPr>
                          <m:ctrlPr>
                            <a:rPr lang="es-UY" b="0" i="1" smtClean="0">
                              <a:latin typeface="Cambria Math" panose="02040503050406030204" pitchFamily="18" charset="0"/>
                            </a:rPr>
                          </m:ctrlPr>
                        </m:dPr>
                        <m:e>
                          <m:r>
                            <a:rPr lang="es-UY" b="0" i="1" smtClean="0">
                              <a:latin typeface="Cambria Math" panose="02040503050406030204" pitchFamily="18" charset="0"/>
                            </a:rPr>
                            <m:t>𝑧</m:t>
                          </m:r>
                          <m:r>
                            <a:rPr lang="es-UY" b="0" i="1" smtClean="0">
                              <a:latin typeface="Cambria Math" panose="02040503050406030204" pitchFamily="18" charset="0"/>
                            </a:rPr>
                            <m:t>,</m:t>
                          </m:r>
                          <m:r>
                            <a:rPr lang="es-UY" b="0" i="1" smtClean="0">
                              <a:latin typeface="Cambria Math" panose="02040503050406030204" pitchFamily="18" charset="0"/>
                            </a:rPr>
                            <m:t>𝑡</m:t>
                          </m:r>
                        </m:e>
                      </m:d>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𝑖</m:t>
                          </m:r>
                          <m:r>
                            <a:rPr lang="es-UY" b="0" i="1" smtClean="0">
                              <a:latin typeface="Cambria Math" panose="02040503050406030204" pitchFamily="18" charset="0"/>
                            </a:rPr>
                            <m:t>𝜔</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𝜌</m:t>
                              </m:r>
                            </m:e>
                            <m:sub>
                              <m:r>
                                <a:rPr lang="es-UY" b="0" i="1" smtClean="0">
                                  <a:latin typeface="Cambria Math" panose="02040503050406030204" pitchFamily="18" charset="0"/>
                                </a:rPr>
                                <m:t>0</m:t>
                              </m:r>
                            </m:sub>
                          </m:sSub>
                          <m:sSub>
                            <m:sSubPr>
                              <m:ctrlPr>
                                <a:rPr lang="es-UY" b="0" i="1" smtClean="0">
                                  <a:latin typeface="Cambria Math" panose="02040503050406030204" pitchFamily="18" charset="0"/>
                                </a:rPr>
                              </m:ctrlPr>
                            </m:sSubPr>
                            <m:e>
                              <m:r>
                                <a:rPr lang="es-UY" b="0" i="1" smtClean="0">
                                  <a:latin typeface="Cambria Math" panose="02040503050406030204" pitchFamily="18" charset="0"/>
                                </a:rPr>
                                <m:t>𝑈</m:t>
                              </m:r>
                            </m:e>
                            <m:sub>
                              <m:r>
                                <a:rPr lang="es-UY" b="0" i="1" smtClean="0">
                                  <a:latin typeface="Cambria Math" panose="02040503050406030204" pitchFamily="18" charset="0"/>
                                </a:rPr>
                                <m:t>0</m:t>
                              </m:r>
                            </m:sub>
                          </m:sSub>
                        </m:num>
                        <m:den>
                          <m:r>
                            <a:rPr lang="es-UY" b="0" i="1" smtClean="0">
                              <a:latin typeface="Cambria Math" panose="02040503050406030204" pitchFamily="18" charset="0"/>
                            </a:rPr>
                            <m:t>4</m:t>
                          </m:r>
                          <m:r>
                            <a:rPr lang="es-UY" b="0" i="1" smtClean="0">
                              <a:latin typeface="Cambria Math" panose="02040503050406030204" pitchFamily="18" charset="0"/>
                            </a:rPr>
                            <m:t>𝜋</m:t>
                          </m:r>
                        </m:den>
                      </m:f>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UY" b="0" i="1" smtClean="0">
                              <a:latin typeface="Cambria Math" panose="02040503050406030204" pitchFamily="18" charset="0"/>
                            </a:rPr>
                            <m:t>𝜔</m:t>
                          </m:r>
                          <m:r>
                            <a:rPr lang="es-UY" b="0" i="1" smtClean="0">
                              <a:latin typeface="Cambria Math" panose="02040503050406030204" pitchFamily="18" charset="0"/>
                            </a:rPr>
                            <m:t>𝑡</m:t>
                          </m:r>
                        </m:sup>
                      </m:sSup>
                      <m:r>
                        <a:rPr lang="es-UY" b="0" i="1" smtClean="0">
                          <a:latin typeface="Cambria Math" panose="02040503050406030204" pitchFamily="18" charset="0"/>
                        </a:rPr>
                        <m:t>2</m:t>
                      </m:r>
                      <m:r>
                        <a:rPr lang="es-UY" b="0" i="1" smtClean="0">
                          <a:latin typeface="Cambria Math" panose="02040503050406030204" pitchFamily="18" charset="0"/>
                        </a:rPr>
                        <m:t>𝜋</m:t>
                      </m:r>
                      <m:nary>
                        <m:naryPr>
                          <m:limLoc m:val="undOvr"/>
                          <m:ctrlPr>
                            <a:rPr lang="es-UY" b="0" i="1" smtClean="0">
                              <a:latin typeface="Cambria Math" panose="02040503050406030204" pitchFamily="18" charset="0"/>
                            </a:rPr>
                          </m:ctrlPr>
                        </m:naryPr>
                        <m:sub>
                          <m:r>
                            <m:rPr>
                              <m:brk m:alnAt="24"/>
                            </m:rPr>
                            <a:rPr lang="es-UY" b="0" i="1" smtClean="0">
                              <a:latin typeface="Cambria Math" panose="02040503050406030204" pitchFamily="18" charset="0"/>
                            </a:rPr>
                            <m:t>𝑧</m:t>
                          </m:r>
                        </m:sub>
                        <m:sup>
                          <m:sSup>
                            <m:sSupPr>
                              <m:ctrlPr>
                                <a:rPr lang="es-UY" b="0" i="1" smtClean="0">
                                  <a:latin typeface="Cambria Math" panose="02040503050406030204" pitchFamily="18" charset="0"/>
                                </a:rPr>
                              </m:ctrlPr>
                            </m:sSupPr>
                            <m:e>
                              <m:d>
                                <m:dPr>
                                  <m:begChr m:val="["/>
                                  <m:endChr m:val="]"/>
                                  <m:ctrlPr>
                                    <a:rPr lang="es-UY" b="0" i="1" smtClean="0">
                                      <a:latin typeface="Cambria Math" panose="02040503050406030204" pitchFamily="18" charset="0"/>
                                    </a:rPr>
                                  </m:ctrlPr>
                                </m:dPr>
                                <m:e>
                                  <m:sSup>
                                    <m:sSupPr>
                                      <m:ctrlPr>
                                        <a:rPr lang="es-UY" b="0" i="1" smtClean="0">
                                          <a:latin typeface="Cambria Math" panose="02040503050406030204" pitchFamily="18" charset="0"/>
                                        </a:rPr>
                                      </m:ctrlPr>
                                    </m:sSupPr>
                                    <m:e>
                                      <m:r>
                                        <a:rPr lang="es-UY" b="0" i="1" smtClean="0">
                                          <a:latin typeface="Cambria Math" panose="02040503050406030204" pitchFamily="18" charset="0"/>
                                        </a:rPr>
                                        <m:t>𝑧</m:t>
                                      </m:r>
                                    </m:e>
                                    <m:sup>
                                      <m:r>
                                        <a:rPr lang="es-UY" b="0" i="1" smtClean="0">
                                          <a:latin typeface="Cambria Math" panose="02040503050406030204" pitchFamily="18" charset="0"/>
                                        </a:rPr>
                                        <m:t>2</m:t>
                                      </m:r>
                                    </m:sup>
                                  </m:sSup>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𝑎</m:t>
                                      </m:r>
                                    </m:e>
                                    <m:sup>
                                      <m:r>
                                        <a:rPr lang="es-UY" b="0" i="1" smtClean="0">
                                          <a:latin typeface="Cambria Math" panose="02040503050406030204" pitchFamily="18" charset="0"/>
                                        </a:rPr>
                                        <m:t>2</m:t>
                                      </m:r>
                                    </m:sup>
                                  </m:sSup>
                                </m:e>
                              </m:d>
                            </m:e>
                            <m:sup>
                              <m:r>
                                <a:rPr lang="es-UY" b="0" i="1" smtClean="0">
                                  <a:latin typeface="Cambria Math" panose="02040503050406030204" pitchFamily="18" charset="0"/>
                                </a:rPr>
                                <m:t>1/2</m:t>
                              </m:r>
                            </m:sup>
                          </m:sSup>
                        </m:sup>
                        <m:e>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m:t>
                              </m:r>
                              <m:r>
                                <a:rPr lang="es-UY" b="0" i="1" smtClean="0">
                                  <a:latin typeface="Cambria Math" panose="02040503050406030204" pitchFamily="18" charset="0"/>
                                </a:rPr>
                                <m:t>𝑖𝑘𝑣</m:t>
                              </m:r>
                            </m:sup>
                          </m:sSup>
                          <m:r>
                            <a:rPr lang="es-UY" b="0" i="1" smtClean="0">
                              <a:latin typeface="Cambria Math" panose="02040503050406030204" pitchFamily="18" charset="0"/>
                            </a:rPr>
                            <m:t>𝑑𝑣</m:t>
                          </m:r>
                        </m:e>
                      </m:nary>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2</m:t>
                          </m:r>
                          <m:r>
                            <a:rPr lang="es-UY" b="0" i="1" smtClean="0">
                              <a:latin typeface="Cambria Math" panose="02040503050406030204" pitchFamily="18" charset="0"/>
                            </a:rPr>
                            <m:t>𝜋</m:t>
                          </m:r>
                          <m:r>
                            <a:rPr lang="es-UY" b="0" i="1" smtClean="0">
                              <a:latin typeface="Cambria Math" panose="02040503050406030204" pitchFamily="18" charset="0"/>
                            </a:rPr>
                            <m:t>𝑖</m:t>
                          </m:r>
                          <m:r>
                            <a:rPr lang="es-UY" b="0" i="1" smtClean="0">
                              <a:latin typeface="Cambria Math" panose="02040503050406030204" pitchFamily="18" charset="0"/>
                            </a:rPr>
                            <m:t>𝜔</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𝜌</m:t>
                              </m:r>
                            </m:e>
                            <m:sub>
                              <m:r>
                                <a:rPr lang="es-UY" b="0" i="1" smtClean="0">
                                  <a:latin typeface="Cambria Math" panose="02040503050406030204" pitchFamily="18" charset="0"/>
                                </a:rPr>
                                <m:t>0</m:t>
                              </m:r>
                            </m:sub>
                          </m:sSub>
                          <m:sSub>
                            <m:sSubPr>
                              <m:ctrlPr>
                                <a:rPr lang="es-UY" b="0" i="1" smtClean="0">
                                  <a:latin typeface="Cambria Math" panose="02040503050406030204" pitchFamily="18" charset="0"/>
                                </a:rPr>
                              </m:ctrlPr>
                            </m:sSubPr>
                            <m:e>
                              <m:r>
                                <a:rPr lang="es-UY" b="0" i="1" smtClean="0">
                                  <a:latin typeface="Cambria Math" panose="02040503050406030204" pitchFamily="18" charset="0"/>
                                </a:rPr>
                                <m:t>𝑈</m:t>
                              </m:r>
                            </m:e>
                            <m:sub>
                              <m:r>
                                <a:rPr lang="es-UY" b="0" i="1" smtClean="0">
                                  <a:latin typeface="Cambria Math" panose="02040503050406030204" pitchFamily="18" charset="0"/>
                                </a:rPr>
                                <m:t>0</m:t>
                              </m:r>
                            </m:sub>
                          </m:sSub>
                        </m:num>
                        <m:den>
                          <m:r>
                            <a:rPr lang="es-UY" b="0" i="1" smtClean="0">
                              <a:latin typeface="Cambria Math" panose="02040503050406030204" pitchFamily="18" charset="0"/>
                            </a:rPr>
                            <m:t>4</m:t>
                          </m:r>
                          <m:r>
                            <a:rPr lang="es-UY" b="0" i="1" smtClean="0">
                              <a:latin typeface="Cambria Math" panose="02040503050406030204" pitchFamily="18" charset="0"/>
                            </a:rPr>
                            <m:t>𝜋</m:t>
                          </m:r>
                        </m:den>
                      </m:f>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UY" b="0" i="1" smtClean="0">
                              <a:latin typeface="Cambria Math" panose="02040503050406030204" pitchFamily="18" charset="0"/>
                            </a:rPr>
                            <m:t>𝜔</m:t>
                          </m:r>
                          <m:r>
                            <a:rPr lang="es-UY" b="0" i="1" smtClean="0">
                              <a:latin typeface="Cambria Math" panose="02040503050406030204" pitchFamily="18" charset="0"/>
                            </a:rPr>
                            <m:t>𝑡</m:t>
                          </m:r>
                        </m:sup>
                      </m:sSup>
                      <m:d>
                        <m:dPr>
                          <m:ctrlPr>
                            <a:rPr lang="es-UY" b="0" i="1" smtClean="0">
                              <a:latin typeface="Cambria Math" panose="02040503050406030204" pitchFamily="18" charset="0"/>
                            </a:rPr>
                          </m:ctrlPr>
                        </m:dPr>
                        <m:e>
                          <m:f>
                            <m:fPr>
                              <m:ctrlPr>
                                <a:rPr lang="es-UY" b="0" i="1" smtClean="0">
                                  <a:latin typeface="Cambria Math" panose="02040503050406030204" pitchFamily="18" charset="0"/>
                                </a:rPr>
                              </m:ctrlPr>
                            </m:fPr>
                            <m:num>
                              <m:r>
                                <a:rPr lang="es-UY" b="0" i="1" smtClean="0">
                                  <a:latin typeface="Cambria Math" panose="02040503050406030204" pitchFamily="18" charset="0"/>
                                </a:rPr>
                                <m:t>1</m:t>
                              </m:r>
                            </m:num>
                            <m:den>
                              <m:r>
                                <a:rPr lang="es-UY" b="0" i="1" smtClean="0">
                                  <a:latin typeface="Cambria Math" panose="02040503050406030204" pitchFamily="18" charset="0"/>
                                </a:rPr>
                                <m:t>𝑖𝑘</m:t>
                              </m:r>
                            </m:den>
                          </m:f>
                        </m:e>
                      </m:d>
                      <m:d>
                        <m:dPr>
                          <m:begChr m:val="["/>
                          <m:endChr m:val="]"/>
                          <m:ctrlPr>
                            <a:rPr lang="es-UY" b="0" i="1" smtClean="0">
                              <a:latin typeface="Cambria Math" panose="02040503050406030204" pitchFamily="18" charset="0"/>
                            </a:rPr>
                          </m:ctrlPr>
                        </m:dPr>
                        <m:e>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m:t>
                              </m:r>
                              <m:r>
                                <a:rPr lang="es-UY" b="0" i="1" smtClean="0">
                                  <a:latin typeface="Cambria Math" panose="02040503050406030204" pitchFamily="18" charset="0"/>
                                </a:rPr>
                                <m:t>𝑖𝑘</m:t>
                              </m:r>
                              <m:sSup>
                                <m:sSupPr>
                                  <m:ctrlPr>
                                    <a:rPr lang="es-UY" b="0" i="1" smtClean="0">
                                      <a:latin typeface="Cambria Math" panose="02040503050406030204" pitchFamily="18" charset="0"/>
                                    </a:rPr>
                                  </m:ctrlPr>
                                </m:sSupPr>
                                <m:e>
                                  <m:d>
                                    <m:dPr>
                                      <m:begChr m:val="["/>
                                      <m:endChr m:val="]"/>
                                      <m:ctrlPr>
                                        <a:rPr lang="es-UY" b="0" i="1" smtClean="0">
                                          <a:latin typeface="Cambria Math" panose="02040503050406030204" pitchFamily="18" charset="0"/>
                                        </a:rPr>
                                      </m:ctrlPr>
                                    </m:dPr>
                                    <m:e>
                                      <m:sSup>
                                        <m:sSupPr>
                                          <m:ctrlPr>
                                            <a:rPr lang="es-UY" b="0" i="1" smtClean="0">
                                              <a:latin typeface="Cambria Math" panose="02040503050406030204" pitchFamily="18" charset="0"/>
                                            </a:rPr>
                                          </m:ctrlPr>
                                        </m:sSupPr>
                                        <m:e>
                                          <m:r>
                                            <a:rPr lang="es-UY" b="0" i="1" smtClean="0">
                                              <a:latin typeface="Cambria Math" panose="02040503050406030204" pitchFamily="18" charset="0"/>
                                            </a:rPr>
                                            <m:t>𝑧</m:t>
                                          </m:r>
                                        </m:e>
                                        <m:sup>
                                          <m:r>
                                            <a:rPr lang="es-UY" b="0" i="1" smtClean="0">
                                              <a:latin typeface="Cambria Math" panose="02040503050406030204" pitchFamily="18" charset="0"/>
                                            </a:rPr>
                                            <m:t>2</m:t>
                                          </m:r>
                                        </m:sup>
                                      </m:sSup>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𝑎</m:t>
                                          </m:r>
                                        </m:e>
                                        <m:sup>
                                          <m:r>
                                            <a:rPr lang="es-UY" b="0" i="1" smtClean="0">
                                              <a:latin typeface="Cambria Math" panose="02040503050406030204" pitchFamily="18" charset="0"/>
                                            </a:rPr>
                                            <m:t>2</m:t>
                                          </m:r>
                                        </m:sup>
                                      </m:sSup>
                                    </m:e>
                                  </m:d>
                                </m:e>
                                <m:sup>
                                  <m:r>
                                    <a:rPr lang="es-UY" b="0" i="1" smtClean="0">
                                      <a:latin typeface="Cambria Math" panose="02040503050406030204" pitchFamily="18" charset="0"/>
                                    </a:rPr>
                                    <m:t>1/2</m:t>
                                  </m:r>
                                </m:sup>
                              </m:sSup>
                            </m:sup>
                          </m:sSup>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m:t>
                              </m:r>
                              <m:r>
                                <a:rPr lang="es-UY" b="0" i="1" smtClean="0">
                                  <a:latin typeface="Cambria Math" panose="02040503050406030204" pitchFamily="18" charset="0"/>
                                </a:rPr>
                                <m:t>𝑖𝑘𝑧</m:t>
                              </m:r>
                            </m:sup>
                          </m:sSup>
                        </m:e>
                      </m:d>
                    </m:oMath>
                  </m:oMathPara>
                </a14:m>
                <a:endParaRPr lang="es-UY" dirty="0"/>
              </a:p>
            </p:txBody>
          </p:sp>
        </mc:Choice>
        <mc:Fallback xmlns="">
          <p:sp>
            <p:nvSpPr>
              <p:cNvPr id="14" name="Rectángulo 13"/>
              <p:cNvSpPr>
                <a:spLocks noRot="1" noChangeAspect="1" noMove="1" noResize="1" noEditPoints="1" noAdjustHandles="1" noChangeArrowheads="1" noChangeShapeType="1" noTextEdit="1"/>
              </p:cNvSpPr>
              <p:nvPr/>
            </p:nvSpPr>
            <p:spPr>
              <a:xfrm>
                <a:off x="747727" y="4199623"/>
                <a:ext cx="9434441" cy="1040028"/>
              </a:xfrm>
              <a:prstGeom prst="rect">
                <a:avLst/>
              </a:prstGeom>
              <a:blipFill>
                <a:blip r:embed="rId7"/>
                <a:stretch>
                  <a:fillRect/>
                </a:stretch>
              </a:blipFill>
            </p:spPr>
            <p:txBody>
              <a:bodyPr/>
              <a:lstStyle/>
              <a:p>
                <a:r>
                  <a:rPr lang="es-UY">
                    <a:noFill/>
                  </a:rPr>
                  <a:t> </a:t>
                </a:r>
              </a:p>
            </p:txBody>
          </p:sp>
        </mc:Fallback>
      </mc:AlternateContent>
      <p:grpSp>
        <p:nvGrpSpPr>
          <p:cNvPr id="15" name="Grupo 14"/>
          <p:cNvGrpSpPr/>
          <p:nvPr/>
        </p:nvGrpSpPr>
        <p:grpSpPr>
          <a:xfrm>
            <a:off x="203203" y="1282032"/>
            <a:ext cx="4324724" cy="2917591"/>
            <a:chOff x="203203" y="1282032"/>
            <a:chExt cx="4324724" cy="2917591"/>
          </a:xfrm>
        </p:grpSpPr>
        <p:pic>
          <p:nvPicPr>
            <p:cNvPr id="16" name="Imagen 15"/>
            <p:cNvPicPr>
              <a:picLocks noChangeAspect="1"/>
            </p:cNvPicPr>
            <p:nvPr/>
          </p:nvPicPr>
          <p:blipFill>
            <a:blip r:embed="rId8"/>
            <a:stretch>
              <a:fillRect/>
            </a:stretch>
          </p:blipFill>
          <p:spPr>
            <a:xfrm>
              <a:off x="203203" y="1282032"/>
              <a:ext cx="4324724" cy="2917591"/>
            </a:xfrm>
            <a:prstGeom prst="rect">
              <a:avLst/>
            </a:prstGeom>
          </p:spPr>
        </p:pic>
        <mc:AlternateContent xmlns:mc="http://schemas.openxmlformats.org/markup-compatibility/2006" xmlns:a14="http://schemas.microsoft.com/office/drawing/2010/main">
          <mc:Choice Requires="a14">
            <p:sp>
              <p:nvSpPr>
                <p:cNvPr id="17" name="CuadroTexto 16"/>
                <p:cNvSpPr txBox="1"/>
                <p:nvPr/>
              </p:nvSpPr>
              <p:spPr>
                <a:xfrm>
                  <a:off x="3594915" y="1637743"/>
                  <a:ext cx="933012" cy="307777"/>
                </a:xfrm>
                <a:prstGeom prst="rect">
                  <a:avLst/>
                </a:prstGeom>
                <a:solidFill>
                  <a:schemeClr val="bg1"/>
                </a:solid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sz="1400" b="0" i="1" smtClean="0">
                            <a:latin typeface="Cambria Math" panose="02040503050406030204" pitchFamily="18" charset="0"/>
                          </a:rPr>
                          <m:t>𝑃</m:t>
                        </m:r>
                        <m:r>
                          <a:rPr lang="es-UY" sz="1400" b="0" i="1" smtClean="0">
                            <a:latin typeface="Cambria Math" panose="02040503050406030204" pitchFamily="18" charset="0"/>
                          </a:rPr>
                          <m:t>′(</m:t>
                        </m:r>
                        <m:r>
                          <a:rPr lang="es-UY" sz="1400" b="0" i="1" smtClean="0">
                            <a:latin typeface="Cambria Math" panose="02040503050406030204" pitchFamily="18" charset="0"/>
                          </a:rPr>
                          <m:t>𝑟</m:t>
                        </m:r>
                        <m:r>
                          <a:rPr lang="es-UY" sz="1400" b="0" i="1" smtClean="0">
                            <a:latin typeface="Cambria Math" panose="02040503050406030204" pitchFamily="18" charset="0"/>
                          </a:rPr>
                          <m:t>,</m:t>
                        </m:r>
                        <m:r>
                          <a:rPr lang="es-UY" sz="1400" b="0" i="1" smtClean="0">
                            <a:latin typeface="Cambria Math" panose="02040503050406030204" pitchFamily="18" charset="0"/>
                          </a:rPr>
                          <m:t>𝜃</m:t>
                        </m:r>
                        <m:r>
                          <a:rPr lang="es-UY" sz="1400" b="0" i="1" smtClean="0">
                            <a:latin typeface="Cambria Math" panose="02040503050406030204" pitchFamily="18" charset="0"/>
                          </a:rPr>
                          <m:t>,</m:t>
                        </m:r>
                        <m:r>
                          <a:rPr lang="es-UY" sz="1400" b="0" i="1" smtClean="0">
                            <a:latin typeface="Cambria Math" panose="02040503050406030204" pitchFamily="18" charset="0"/>
                          </a:rPr>
                          <m:t>𝑡</m:t>
                        </m:r>
                        <m:r>
                          <a:rPr lang="es-UY" sz="1400" b="0" i="1" smtClean="0">
                            <a:latin typeface="Cambria Math" panose="02040503050406030204" pitchFamily="18" charset="0"/>
                          </a:rPr>
                          <m:t>)</m:t>
                        </m:r>
                      </m:oMath>
                    </m:oMathPara>
                  </a14:m>
                  <a:endParaRPr lang="es-UY" sz="1400" dirty="0"/>
                </a:p>
              </p:txBody>
            </p:sp>
          </mc:Choice>
          <mc:Fallback xmlns="">
            <p:sp>
              <p:nvSpPr>
                <p:cNvPr id="7" name="CuadroTexto 6"/>
                <p:cNvSpPr txBox="1">
                  <a:spLocks noRot="1" noChangeAspect="1" noMove="1" noResize="1" noEditPoints="1" noAdjustHandles="1" noChangeArrowheads="1" noChangeShapeType="1" noTextEdit="1"/>
                </p:cNvSpPr>
                <p:nvPr/>
              </p:nvSpPr>
              <p:spPr>
                <a:xfrm>
                  <a:off x="3594915" y="1637743"/>
                  <a:ext cx="933012" cy="307777"/>
                </a:xfrm>
                <a:prstGeom prst="rect">
                  <a:avLst/>
                </a:prstGeom>
                <a:blipFill rotWithShape="0">
                  <a:blip r:embed="rId9"/>
                  <a:stretch>
                    <a:fillRect b="-8000"/>
                  </a:stretch>
                </a:blipFill>
              </p:spPr>
              <p:txBody>
                <a:bodyPr/>
                <a:lstStyle/>
                <a:p>
                  <a:r>
                    <a:rPr lang="es-UY">
                      <a:noFill/>
                    </a:rPr>
                    <a:t> </a:t>
                  </a:r>
                </a:p>
              </p:txBody>
            </p:sp>
          </mc:Fallback>
        </mc:AlternateContent>
      </p:grpSp>
      <mc:AlternateContent xmlns:mc="http://schemas.openxmlformats.org/markup-compatibility/2006">
        <mc:Choice xmlns:a14="http://schemas.microsoft.com/office/drawing/2010/main" Requires="a14">
          <p:sp>
            <p:nvSpPr>
              <p:cNvPr id="2" name="CuadroTexto 1">
                <a:extLst>
                  <a:ext uri="{FF2B5EF4-FFF2-40B4-BE49-F238E27FC236}">
                    <a16:creationId xmlns:a16="http://schemas.microsoft.com/office/drawing/2014/main" id="{2246DBC1-4DAA-4F06-A50C-D680C8EB21B9}"/>
                  </a:ext>
                </a:extLst>
              </p:cNvPr>
              <p:cNvSpPr txBox="1"/>
              <p:nvPr/>
            </p:nvSpPr>
            <p:spPr>
              <a:xfrm>
                <a:off x="5019193" y="5822462"/>
                <a:ext cx="3686137" cy="654410"/>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m:t>
                      </m:r>
                      <m:f>
                        <m:fPr>
                          <m:ctrlPr>
                            <a:rPr lang="es-AR" b="0" i="0" smtClean="0">
                              <a:latin typeface="Cambria Math" panose="02040503050406030204" pitchFamily="18" charset="0"/>
                            </a:rPr>
                          </m:ctrlPr>
                        </m:fPr>
                        <m:num>
                          <m:sSub>
                            <m:sSubPr>
                              <m:ctrlPr>
                                <a:rPr lang="es-AR" b="0" i="1" smtClean="0">
                                  <a:latin typeface="Cambria Math" panose="02040503050406030204" pitchFamily="18" charset="0"/>
                                </a:rPr>
                              </m:ctrlPr>
                            </m:sSubPr>
                            <m:e>
                              <m:r>
                                <a:rPr lang="es-AR" b="0" i="1" smtClean="0">
                                  <a:latin typeface="Cambria Math" panose="02040503050406030204" pitchFamily="18" charset="0"/>
                                </a:rPr>
                                <m:t>𝜌</m:t>
                              </m:r>
                            </m:e>
                            <m:sub>
                              <m:r>
                                <a:rPr lang="es-AR" b="0" i="1" smtClean="0">
                                  <a:latin typeface="Cambria Math" panose="02040503050406030204" pitchFamily="18" charset="0"/>
                                </a:rPr>
                                <m:t>0</m:t>
                              </m:r>
                            </m:sub>
                          </m:sSub>
                          <m:r>
                            <a:rPr lang="es-AR" b="0" i="1" smtClean="0">
                              <a:latin typeface="Cambria Math" panose="02040503050406030204" pitchFamily="18" charset="0"/>
                            </a:rPr>
                            <m:t>𝑐</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𝑈</m:t>
                              </m:r>
                            </m:e>
                            <m:sub>
                              <m:r>
                                <a:rPr lang="es-AR" b="0" i="1" smtClean="0">
                                  <a:latin typeface="Cambria Math" panose="02040503050406030204" pitchFamily="18" charset="0"/>
                                </a:rPr>
                                <m:t>0</m:t>
                              </m:r>
                            </m:sub>
                          </m:sSub>
                        </m:num>
                        <m:den>
                          <m:r>
                            <a:rPr lang="es-AR" b="0" i="0" smtClean="0">
                              <a:latin typeface="Cambria Math" panose="02040503050406030204" pitchFamily="18" charset="0"/>
                            </a:rPr>
                            <m:t>2</m:t>
                          </m:r>
                        </m:den>
                      </m:f>
                      <m:d>
                        <m:dPr>
                          <m:begChr m:val="["/>
                          <m:endChr m:val="]"/>
                          <m:ctrlPr>
                            <a:rPr lang="es-AR" b="0" i="0" smtClean="0">
                              <a:latin typeface="Cambria Math" panose="02040503050406030204" pitchFamily="18" charset="0"/>
                            </a:rPr>
                          </m:ctrlPr>
                        </m:dPr>
                        <m:e>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m:t>
                              </m:r>
                              <m:r>
                                <a:rPr lang="es-AR" b="0" i="1" smtClean="0">
                                  <a:latin typeface="Cambria Math" panose="02040503050406030204" pitchFamily="18" charset="0"/>
                                </a:rPr>
                                <m:t>𝑖𝑘</m:t>
                              </m:r>
                              <m:sSup>
                                <m:sSupPr>
                                  <m:ctrlPr>
                                    <a:rPr lang="es-AR" b="0" i="1" smtClean="0">
                                      <a:latin typeface="Cambria Math" panose="02040503050406030204" pitchFamily="18" charset="0"/>
                                    </a:rPr>
                                  </m:ctrlPr>
                                </m:sSupPr>
                                <m:e>
                                  <m:d>
                                    <m:dPr>
                                      <m:ctrlPr>
                                        <a:rPr lang="es-AR" b="0" i="1" smtClean="0">
                                          <a:latin typeface="Cambria Math" panose="02040503050406030204" pitchFamily="18" charset="0"/>
                                        </a:rPr>
                                      </m:ctrlPr>
                                    </m:dPr>
                                    <m:e>
                                      <m:sSup>
                                        <m:sSupPr>
                                          <m:ctrlPr>
                                            <a:rPr lang="es-AR" b="0" i="1" smtClean="0">
                                              <a:latin typeface="Cambria Math" panose="02040503050406030204" pitchFamily="18" charset="0"/>
                                            </a:rPr>
                                          </m:ctrlPr>
                                        </m:sSupPr>
                                        <m:e>
                                          <m:r>
                                            <a:rPr lang="es-AR" b="0" i="1" smtClean="0">
                                              <a:latin typeface="Cambria Math" panose="02040503050406030204" pitchFamily="18" charset="0"/>
                                            </a:rPr>
                                            <m:t>𝑧</m:t>
                                          </m:r>
                                        </m:e>
                                        <m:sup>
                                          <m:r>
                                            <a:rPr lang="es-AR" b="0" i="1" smtClean="0">
                                              <a:latin typeface="Cambria Math" panose="02040503050406030204" pitchFamily="18" charset="0"/>
                                            </a:rPr>
                                            <m:t>2</m:t>
                                          </m:r>
                                        </m:sup>
                                      </m:sSup>
                                      <m:r>
                                        <a:rPr lang="es-AR" b="0" i="1" smtClean="0">
                                          <a:latin typeface="Cambria Math" panose="02040503050406030204" pitchFamily="18" charset="0"/>
                                        </a:rPr>
                                        <m:t>+</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𝑎</m:t>
                                          </m:r>
                                        </m:e>
                                        <m:sup>
                                          <m:r>
                                            <a:rPr lang="es-AR" b="0" i="1" smtClean="0">
                                              <a:latin typeface="Cambria Math" panose="02040503050406030204" pitchFamily="18" charset="0"/>
                                            </a:rPr>
                                            <m:t>2</m:t>
                                          </m:r>
                                        </m:sup>
                                      </m:sSup>
                                    </m:e>
                                  </m:d>
                                </m:e>
                                <m:sup>
                                  <m:f>
                                    <m:fPr>
                                      <m:ctrlPr>
                                        <a:rPr lang="es-AR" b="0" i="1" smtClean="0">
                                          <a:latin typeface="Cambria Math" panose="02040503050406030204" pitchFamily="18" charset="0"/>
                                        </a:rPr>
                                      </m:ctrlPr>
                                    </m:fPr>
                                    <m:num>
                                      <m:r>
                                        <a:rPr lang="es-AR" b="0" i="1" smtClean="0">
                                          <a:latin typeface="Cambria Math" panose="02040503050406030204" pitchFamily="18" charset="0"/>
                                        </a:rPr>
                                        <m:t>1</m:t>
                                      </m:r>
                                    </m:num>
                                    <m:den>
                                      <m:r>
                                        <a:rPr lang="es-AR" b="0" i="1" smtClean="0">
                                          <a:latin typeface="Cambria Math" panose="02040503050406030204" pitchFamily="18" charset="0"/>
                                        </a:rPr>
                                        <m:t>2</m:t>
                                      </m:r>
                                    </m:den>
                                  </m:f>
                                </m:sup>
                              </m:sSup>
                            </m:sup>
                          </m:sSup>
                          <m:r>
                            <a:rPr lang="es-AR" b="0" i="1" smtClean="0">
                              <a:latin typeface="Cambria Math" panose="02040503050406030204" pitchFamily="18" charset="0"/>
                            </a:rPr>
                            <m:t>−</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m:t>
                              </m:r>
                              <m:r>
                                <a:rPr lang="es-AR" b="0" i="1" smtClean="0">
                                  <a:latin typeface="Cambria Math" panose="02040503050406030204" pitchFamily="18" charset="0"/>
                                </a:rPr>
                                <m:t>𝑖𝑘𝑧</m:t>
                              </m:r>
                            </m:sup>
                          </m:sSup>
                        </m:e>
                      </m:d>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m:t>
                          </m:r>
                          <m:r>
                            <a:rPr lang="es-AR" b="0" i="1" smtClean="0">
                              <a:latin typeface="Cambria Math" panose="02040503050406030204" pitchFamily="18" charset="0"/>
                            </a:rPr>
                            <m:t>𝜔</m:t>
                          </m:r>
                          <m:r>
                            <a:rPr lang="es-AR" b="0" i="1" smtClean="0">
                              <a:latin typeface="Cambria Math" panose="02040503050406030204" pitchFamily="18" charset="0"/>
                            </a:rPr>
                            <m:t>𝑡</m:t>
                          </m:r>
                        </m:sup>
                      </m:sSup>
                    </m:oMath>
                  </m:oMathPara>
                </a14:m>
                <a:endParaRPr lang="es-AR" b="0" dirty="0"/>
              </a:p>
            </p:txBody>
          </p:sp>
        </mc:Choice>
        <mc:Fallback>
          <p:sp>
            <p:nvSpPr>
              <p:cNvPr id="2" name="CuadroTexto 1">
                <a:extLst>
                  <a:ext uri="{FF2B5EF4-FFF2-40B4-BE49-F238E27FC236}">
                    <a16:creationId xmlns:a16="http://schemas.microsoft.com/office/drawing/2014/main" id="{2246DBC1-4DAA-4F06-A50C-D680C8EB21B9}"/>
                  </a:ext>
                </a:extLst>
              </p:cNvPr>
              <p:cNvSpPr txBox="1">
                <a:spLocks noRot="1" noChangeAspect="1" noMove="1" noResize="1" noEditPoints="1" noAdjustHandles="1" noChangeArrowheads="1" noChangeShapeType="1" noTextEdit="1"/>
              </p:cNvSpPr>
              <p:nvPr/>
            </p:nvSpPr>
            <p:spPr>
              <a:xfrm>
                <a:off x="5019193" y="5822462"/>
                <a:ext cx="3686137" cy="654410"/>
              </a:xfrm>
              <a:prstGeom prst="rect">
                <a:avLst/>
              </a:prstGeom>
              <a:blipFill>
                <a:blip r:embed="rId10"/>
                <a:stretch>
                  <a:fillRect/>
                </a:stretch>
              </a:blipFill>
            </p:spPr>
            <p:txBody>
              <a:bodyPr/>
              <a:lstStyle/>
              <a:p>
                <a:r>
                  <a:rPr lang="es-UY">
                    <a:noFill/>
                  </a:rPr>
                  <a:t> </a:t>
                </a:r>
              </a:p>
            </p:txBody>
          </p:sp>
        </mc:Fallback>
      </mc:AlternateContent>
    </p:spTree>
    <p:extLst>
      <p:ext uri="{BB962C8B-B14F-4D97-AF65-F5344CB8AC3E}">
        <p14:creationId xmlns:p14="http://schemas.microsoft.com/office/powerpoint/2010/main" val="2075238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uadroTexto 3"/>
              <p:cNvSpPr txBox="1"/>
              <p:nvPr/>
            </p:nvSpPr>
            <p:spPr>
              <a:xfrm>
                <a:off x="638629" y="653143"/>
                <a:ext cx="9302418" cy="93288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nary>
                        <m:naryPr>
                          <m:limLoc m:val="undOvr"/>
                          <m:ctrlPr>
                            <a:rPr lang="es-UY" i="1" smtClean="0">
                              <a:latin typeface="Cambria Math" panose="02040503050406030204" pitchFamily="18" charset="0"/>
                            </a:rPr>
                          </m:ctrlPr>
                        </m:naryPr>
                        <m:sub>
                          <m:r>
                            <m:rPr>
                              <m:brk m:alnAt="24"/>
                            </m:rPr>
                            <a:rPr lang="es-UY" b="0" i="1" smtClean="0">
                              <a:latin typeface="Cambria Math" panose="02040503050406030204" pitchFamily="18" charset="0"/>
                            </a:rPr>
                            <m:t>0</m:t>
                          </m:r>
                        </m:sub>
                        <m:sup>
                          <m:r>
                            <a:rPr lang="es-UY" b="0" i="1" smtClean="0">
                              <a:latin typeface="Cambria Math" panose="02040503050406030204" pitchFamily="18" charset="0"/>
                            </a:rPr>
                            <m:t>𝑎</m:t>
                          </m:r>
                        </m:sup>
                        <m:e>
                          <m:r>
                            <a:rPr lang="es-UY" b="0" i="1" smtClean="0">
                              <a:latin typeface="Cambria Math" panose="02040503050406030204" pitchFamily="18" charset="0"/>
                            </a:rPr>
                            <m:t>𝜎</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𝐽</m:t>
                              </m:r>
                            </m:e>
                            <m:sub>
                              <m:r>
                                <a:rPr lang="es-UY" b="0" i="1" smtClean="0">
                                  <a:latin typeface="Cambria Math" panose="02040503050406030204" pitchFamily="18" charset="0"/>
                                </a:rPr>
                                <m:t>0</m:t>
                              </m:r>
                            </m:sub>
                          </m:sSub>
                          <m:d>
                            <m:dPr>
                              <m:ctrlPr>
                                <a:rPr lang="es-UY" b="0" i="1" smtClean="0">
                                  <a:latin typeface="Cambria Math" panose="02040503050406030204" pitchFamily="18" charset="0"/>
                                </a:rPr>
                              </m:ctrlPr>
                            </m:dPr>
                            <m:e>
                              <m:r>
                                <a:rPr lang="es-UY" b="0" i="1" smtClean="0">
                                  <a:latin typeface="Cambria Math" panose="02040503050406030204" pitchFamily="18" charset="0"/>
                                </a:rPr>
                                <m:t>2</m:t>
                              </m:r>
                              <m:r>
                                <a:rPr lang="es-UY" b="0" i="1" smtClean="0">
                                  <a:latin typeface="Cambria Math" panose="02040503050406030204" pitchFamily="18" charset="0"/>
                                </a:rPr>
                                <m:t>𝑘</m:t>
                              </m:r>
                              <m:r>
                                <a:rPr lang="es-UY" b="0" i="1" smtClean="0">
                                  <a:latin typeface="Cambria Math" panose="02040503050406030204" pitchFamily="18" charset="0"/>
                                </a:rPr>
                                <m:t>𝜎</m:t>
                              </m:r>
                            </m:e>
                          </m:d>
                          <m:r>
                            <a:rPr lang="es-UY" b="0" i="1" smtClean="0">
                              <a:latin typeface="Cambria Math" panose="02040503050406030204" pitchFamily="18" charset="0"/>
                            </a:rPr>
                            <m:t>𝑑</m:t>
                          </m:r>
                          <m:r>
                            <a:rPr lang="es-UY" b="0" i="1" smtClean="0">
                              <a:latin typeface="Cambria Math" panose="02040503050406030204" pitchFamily="18" charset="0"/>
                            </a:rPr>
                            <m:t>𝜎</m:t>
                          </m:r>
                        </m:e>
                      </m:nary>
                      <m:r>
                        <a:rPr lang="es-UY" b="0" i="1" smtClean="0">
                          <a:latin typeface="Cambria Math" panose="02040503050406030204" pitchFamily="18" charset="0"/>
                        </a:rPr>
                        <m:t>=</m:t>
                      </m:r>
                      <m:nary>
                        <m:naryPr>
                          <m:limLoc m:val="undOvr"/>
                          <m:ctrlPr>
                            <a:rPr lang="es-UY" b="0" i="1" smtClean="0">
                              <a:latin typeface="Cambria Math" panose="02040503050406030204" pitchFamily="18" charset="0"/>
                            </a:rPr>
                          </m:ctrlPr>
                        </m:naryPr>
                        <m:sub>
                          <m:r>
                            <m:rPr>
                              <m:brk m:alnAt="24"/>
                            </m:rPr>
                            <a:rPr lang="es-UY" b="0" i="1" smtClean="0">
                              <a:latin typeface="Cambria Math" panose="02040503050406030204" pitchFamily="18" charset="0"/>
                            </a:rPr>
                            <m:t>0</m:t>
                          </m:r>
                        </m:sub>
                        <m:sup>
                          <m:r>
                            <a:rPr lang="es-UY" b="0" i="1" smtClean="0">
                              <a:latin typeface="Cambria Math" panose="02040503050406030204" pitchFamily="18" charset="0"/>
                            </a:rPr>
                            <m:t>𝑎</m:t>
                          </m:r>
                        </m:sup>
                        <m:e>
                          <m:f>
                            <m:fPr>
                              <m:ctrlPr>
                                <a:rPr lang="es-UY" i="1">
                                  <a:latin typeface="Cambria Math" panose="02040503050406030204" pitchFamily="18" charset="0"/>
                                </a:rPr>
                              </m:ctrlPr>
                            </m:fPr>
                            <m:num>
                              <m:r>
                                <a:rPr lang="es-UY" i="1">
                                  <a:latin typeface="Cambria Math" panose="02040503050406030204" pitchFamily="18" charset="0"/>
                                </a:rPr>
                                <m:t>2</m:t>
                              </m:r>
                              <m:r>
                                <a:rPr lang="es-UY" i="1">
                                  <a:latin typeface="Cambria Math" panose="02040503050406030204" pitchFamily="18" charset="0"/>
                                </a:rPr>
                                <m:t>𝑘</m:t>
                              </m:r>
                              <m:r>
                                <a:rPr lang="es-UY" i="1">
                                  <a:latin typeface="Cambria Math" panose="02040503050406030204" pitchFamily="18" charset="0"/>
                                </a:rPr>
                                <m:t>𝜎</m:t>
                              </m:r>
                            </m:num>
                            <m:den>
                              <m:r>
                                <a:rPr lang="es-UY" i="1">
                                  <a:latin typeface="Cambria Math" panose="02040503050406030204" pitchFamily="18" charset="0"/>
                                </a:rPr>
                                <m:t>2</m:t>
                              </m:r>
                              <m:r>
                                <a:rPr lang="es-UY" i="1">
                                  <a:latin typeface="Cambria Math" panose="02040503050406030204" pitchFamily="18" charset="0"/>
                                </a:rPr>
                                <m:t>𝑘</m:t>
                              </m:r>
                            </m:den>
                          </m:f>
                          <m:sSub>
                            <m:sSubPr>
                              <m:ctrlPr>
                                <a:rPr lang="es-UY" i="1">
                                  <a:latin typeface="Cambria Math" panose="02040503050406030204" pitchFamily="18" charset="0"/>
                                </a:rPr>
                              </m:ctrlPr>
                            </m:sSubPr>
                            <m:e>
                              <m:r>
                                <a:rPr lang="es-UY" i="1">
                                  <a:latin typeface="Cambria Math" panose="02040503050406030204" pitchFamily="18" charset="0"/>
                                </a:rPr>
                                <m:t>𝐽</m:t>
                              </m:r>
                            </m:e>
                            <m:sub>
                              <m:r>
                                <a:rPr lang="es-UY" i="1">
                                  <a:latin typeface="Cambria Math" panose="02040503050406030204" pitchFamily="18" charset="0"/>
                                </a:rPr>
                                <m:t>0</m:t>
                              </m:r>
                            </m:sub>
                          </m:sSub>
                          <m:d>
                            <m:dPr>
                              <m:ctrlPr>
                                <a:rPr lang="es-UY" i="1">
                                  <a:latin typeface="Cambria Math" panose="02040503050406030204" pitchFamily="18" charset="0"/>
                                </a:rPr>
                              </m:ctrlPr>
                            </m:dPr>
                            <m:e>
                              <m:r>
                                <a:rPr lang="es-UY" i="1">
                                  <a:latin typeface="Cambria Math" panose="02040503050406030204" pitchFamily="18" charset="0"/>
                                </a:rPr>
                                <m:t>2</m:t>
                              </m:r>
                              <m:r>
                                <a:rPr lang="es-UY" i="1">
                                  <a:latin typeface="Cambria Math" panose="02040503050406030204" pitchFamily="18" charset="0"/>
                                </a:rPr>
                                <m:t>𝑘</m:t>
                              </m:r>
                              <m:r>
                                <a:rPr lang="es-UY" i="1">
                                  <a:latin typeface="Cambria Math" panose="02040503050406030204" pitchFamily="18" charset="0"/>
                                </a:rPr>
                                <m:t>𝜎</m:t>
                              </m:r>
                            </m:e>
                          </m:d>
                          <m:f>
                            <m:fPr>
                              <m:ctrlPr>
                                <a:rPr lang="es-UY" b="0" i="1" smtClean="0">
                                  <a:latin typeface="Cambria Math" panose="02040503050406030204" pitchFamily="18" charset="0"/>
                                </a:rPr>
                              </m:ctrlPr>
                            </m:fPr>
                            <m:num>
                              <m:r>
                                <a:rPr lang="es-UY" b="0" i="1" smtClean="0">
                                  <a:latin typeface="Cambria Math" panose="02040503050406030204" pitchFamily="18" charset="0"/>
                                </a:rPr>
                                <m:t>2</m:t>
                              </m:r>
                              <m:r>
                                <a:rPr lang="es-UY" b="0" i="1" smtClean="0">
                                  <a:latin typeface="Cambria Math" panose="02040503050406030204" pitchFamily="18" charset="0"/>
                                </a:rPr>
                                <m:t>𝑘𝑑</m:t>
                              </m:r>
                              <m:r>
                                <a:rPr lang="es-UY" b="0" i="1" smtClean="0">
                                  <a:latin typeface="Cambria Math" panose="02040503050406030204" pitchFamily="18" charset="0"/>
                                </a:rPr>
                                <m:t>𝜎</m:t>
                              </m:r>
                            </m:num>
                            <m:den>
                              <m:r>
                                <a:rPr lang="es-UY" b="0" i="1" smtClean="0">
                                  <a:latin typeface="Cambria Math" panose="02040503050406030204" pitchFamily="18" charset="0"/>
                                </a:rPr>
                                <m:t>2</m:t>
                              </m:r>
                              <m:r>
                                <a:rPr lang="es-UY" b="0" i="1" smtClean="0">
                                  <a:latin typeface="Cambria Math" panose="02040503050406030204" pitchFamily="18" charset="0"/>
                                </a:rPr>
                                <m:t>𝑘</m:t>
                              </m:r>
                            </m:den>
                          </m:f>
                        </m:e>
                      </m:nary>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1</m:t>
                          </m:r>
                        </m:num>
                        <m:den>
                          <m:r>
                            <a:rPr lang="es-UY" b="0" i="1" smtClean="0">
                              <a:latin typeface="Cambria Math" panose="02040503050406030204" pitchFamily="18" charset="0"/>
                            </a:rPr>
                            <m:t>4</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𝑘</m:t>
                              </m:r>
                            </m:e>
                            <m:sup>
                              <m:r>
                                <a:rPr lang="es-UY" b="0" i="1" smtClean="0">
                                  <a:latin typeface="Cambria Math" panose="02040503050406030204" pitchFamily="18" charset="0"/>
                                </a:rPr>
                                <m:t>2</m:t>
                              </m:r>
                            </m:sup>
                          </m:sSup>
                        </m:den>
                      </m:f>
                      <m:nary>
                        <m:naryPr>
                          <m:limLoc m:val="undOvr"/>
                          <m:ctrlPr>
                            <a:rPr lang="es-UY" b="0" i="1" smtClean="0">
                              <a:latin typeface="Cambria Math" panose="02040503050406030204" pitchFamily="18" charset="0"/>
                            </a:rPr>
                          </m:ctrlPr>
                        </m:naryPr>
                        <m:sub>
                          <m:r>
                            <m:rPr>
                              <m:brk m:alnAt="24"/>
                            </m:rPr>
                            <a:rPr lang="es-UY" b="0" i="1" smtClean="0">
                              <a:latin typeface="Cambria Math" panose="02040503050406030204" pitchFamily="18" charset="0"/>
                            </a:rPr>
                            <m:t>0</m:t>
                          </m:r>
                        </m:sub>
                        <m:sup>
                          <m:r>
                            <a:rPr lang="es-UY" b="0" i="1" smtClean="0">
                              <a:latin typeface="Cambria Math" panose="02040503050406030204" pitchFamily="18" charset="0"/>
                            </a:rPr>
                            <m:t>2</m:t>
                          </m:r>
                          <m:r>
                            <a:rPr lang="es-UY" b="0" i="1" smtClean="0">
                              <a:latin typeface="Cambria Math" panose="02040503050406030204" pitchFamily="18" charset="0"/>
                            </a:rPr>
                            <m:t>𝑘𝑎</m:t>
                          </m:r>
                        </m:sup>
                        <m:e>
                          <m:r>
                            <a:rPr lang="es-UY" b="0" i="1" smtClean="0">
                              <a:latin typeface="Cambria Math" panose="02040503050406030204" pitchFamily="18" charset="0"/>
                            </a:rPr>
                            <m:t>𝑥</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𝐽</m:t>
                              </m:r>
                            </m:e>
                            <m:sub>
                              <m:r>
                                <a:rPr lang="es-UY" b="0" i="1" smtClean="0">
                                  <a:latin typeface="Cambria Math" panose="02040503050406030204" pitchFamily="18" charset="0"/>
                                </a:rPr>
                                <m:t>0</m:t>
                              </m:r>
                            </m:sub>
                          </m:sSub>
                          <m:d>
                            <m:dPr>
                              <m:ctrlPr>
                                <a:rPr lang="es-UY" b="0" i="1" smtClean="0">
                                  <a:latin typeface="Cambria Math" panose="02040503050406030204" pitchFamily="18" charset="0"/>
                                </a:rPr>
                              </m:ctrlPr>
                            </m:dPr>
                            <m:e>
                              <m:r>
                                <a:rPr lang="es-UY" b="0" i="1" smtClean="0">
                                  <a:latin typeface="Cambria Math" panose="02040503050406030204" pitchFamily="18" charset="0"/>
                                </a:rPr>
                                <m:t>𝑥</m:t>
                              </m:r>
                            </m:e>
                          </m:d>
                          <m:r>
                            <a:rPr lang="es-UY" b="0" i="1" smtClean="0">
                              <a:latin typeface="Cambria Math" panose="02040503050406030204" pitchFamily="18" charset="0"/>
                            </a:rPr>
                            <m:t>𝑑𝑥</m:t>
                          </m:r>
                        </m:e>
                      </m:nary>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1</m:t>
                          </m:r>
                        </m:num>
                        <m:den>
                          <m:r>
                            <a:rPr lang="es-UY" b="0" i="1" smtClean="0">
                              <a:latin typeface="Cambria Math" panose="02040503050406030204" pitchFamily="18" charset="0"/>
                            </a:rPr>
                            <m:t>4</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𝑘</m:t>
                              </m:r>
                            </m:e>
                            <m:sup>
                              <m:r>
                                <a:rPr lang="es-UY" b="0" i="1" smtClean="0">
                                  <a:latin typeface="Cambria Math" panose="02040503050406030204" pitchFamily="18" charset="0"/>
                                </a:rPr>
                                <m:t>2</m:t>
                              </m:r>
                            </m:sup>
                          </m:sSup>
                        </m:den>
                      </m:f>
                      <m:sSubSup>
                        <m:sSubSupPr>
                          <m:ctrlPr>
                            <a:rPr lang="es-UY" b="0" i="1" smtClean="0">
                              <a:latin typeface="Cambria Math" panose="02040503050406030204" pitchFamily="18" charset="0"/>
                            </a:rPr>
                          </m:ctrlPr>
                        </m:sSubSupPr>
                        <m:e>
                          <m:r>
                            <a:rPr lang="es-UY" b="0" i="1" smtClean="0">
                              <a:latin typeface="Cambria Math" panose="02040503050406030204" pitchFamily="18" charset="0"/>
                            </a:rPr>
                            <m:t>(</m:t>
                          </m:r>
                          <m:r>
                            <a:rPr lang="es-UY" b="0" i="1" smtClean="0">
                              <a:latin typeface="Cambria Math" panose="02040503050406030204" pitchFamily="18" charset="0"/>
                            </a:rPr>
                            <m:t>𝑥</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𝐽</m:t>
                              </m:r>
                            </m:e>
                            <m:sub>
                              <m:r>
                                <a:rPr lang="es-UY" b="0" i="1" smtClean="0">
                                  <a:latin typeface="Cambria Math" panose="02040503050406030204" pitchFamily="18" charset="0"/>
                                </a:rPr>
                                <m:t>1</m:t>
                              </m:r>
                            </m:sub>
                          </m:sSub>
                          <m:r>
                            <a:rPr lang="es-UY" b="0" i="1" smtClean="0">
                              <a:latin typeface="Cambria Math" panose="02040503050406030204" pitchFamily="18" charset="0"/>
                            </a:rPr>
                            <m:t>(</m:t>
                          </m:r>
                          <m:r>
                            <a:rPr lang="es-UY" b="0" i="1" smtClean="0">
                              <a:latin typeface="Cambria Math" panose="02040503050406030204" pitchFamily="18" charset="0"/>
                            </a:rPr>
                            <m:t>𝑥</m:t>
                          </m:r>
                          <m:r>
                            <a:rPr lang="es-UY" b="0" i="1" smtClean="0">
                              <a:latin typeface="Cambria Math" panose="02040503050406030204" pitchFamily="18" charset="0"/>
                            </a:rPr>
                            <m:t>))</m:t>
                          </m:r>
                        </m:e>
                        <m:sub>
                          <m:r>
                            <a:rPr lang="es-UY" b="0" i="1" smtClean="0">
                              <a:latin typeface="Cambria Math" panose="02040503050406030204" pitchFamily="18" charset="0"/>
                            </a:rPr>
                            <m:t>0</m:t>
                          </m:r>
                        </m:sub>
                        <m:sup>
                          <m:r>
                            <a:rPr lang="es-UY" b="0" i="1" smtClean="0">
                              <a:latin typeface="Cambria Math" panose="02040503050406030204" pitchFamily="18" charset="0"/>
                            </a:rPr>
                            <m:t>2</m:t>
                          </m:r>
                          <m:r>
                            <a:rPr lang="es-UY" b="0" i="1" smtClean="0">
                              <a:latin typeface="Cambria Math" panose="02040503050406030204" pitchFamily="18" charset="0"/>
                            </a:rPr>
                            <m:t>𝑘𝑎</m:t>
                          </m:r>
                        </m:sup>
                      </m:sSubSup>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𝑎</m:t>
                          </m:r>
                        </m:e>
                        <m:sup>
                          <m:r>
                            <a:rPr lang="es-UY" b="0" i="1" smtClean="0">
                              <a:latin typeface="Cambria Math" panose="02040503050406030204" pitchFamily="18" charset="0"/>
                            </a:rPr>
                            <m:t>2</m:t>
                          </m:r>
                        </m:sup>
                      </m:sSup>
                      <m:d>
                        <m:dPr>
                          <m:ctrlPr>
                            <a:rPr lang="es-UY" b="0" i="1" smtClean="0">
                              <a:latin typeface="Cambria Math" panose="02040503050406030204" pitchFamily="18" charset="0"/>
                            </a:rPr>
                          </m:ctrlPr>
                        </m:dPr>
                        <m:e>
                          <m:f>
                            <m:fPr>
                              <m:ctrlPr>
                                <a:rPr lang="es-UY" b="0" i="1" smtClean="0">
                                  <a:latin typeface="Cambria Math" panose="02040503050406030204" pitchFamily="18" charset="0"/>
                                </a:rPr>
                              </m:ctrlPr>
                            </m:fPr>
                            <m:num>
                              <m:sSub>
                                <m:sSubPr>
                                  <m:ctrlPr>
                                    <a:rPr lang="es-UY" b="0" i="1" smtClean="0">
                                      <a:latin typeface="Cambria Math" panose="02040503050406030204" pitchFamily="18" charset="0"/>
                                    </a:rPr>
                                  </m:ctrlPr>
                                </m:sSubPr>
                                <m:e>
                                  <m:r>
                                    <a:rPr lang="es-UY" b="0" i="1" smtClean="0">
                                      <a:latin typeface="Cambria Math" panose="02040503050406030204" pitchFamily="18" charset="0"/>
                                    </a:rPr>
                                    <m:t>𝐽</m:t>
                                  </m:r>
                                </m:e>
                                <m:sub>
                                  <m:r>
                                    <a:rPr lang="es-UY" b="0" i="1" smtClean="0">
                                      <a:latin typeface="Cambria Math" panose="02040503050406030204" pitchFamily="18" charset="0"/>
                                    </a:rPr>
                                    <m:t>1</m:t>
                                  </m:r>
                                </m:sub>
                              </m:sSub>
                              <m:d>
                                <m:dPr>
                                  <m:ctrlPr>
                                    <a:rPr lang="es-UY" b="0" i="1" smtClean="0">
                                      <a:latin typeface="Cambria Math" panose="02040503050406030204" pitchFamily="18" charset="0"/>
                                    </a:rPr>
                                  </m:ctrlPr>
                                </m:dPr>
                                <m:e>
                                  <m:r>
                                    <a:rPr lang="es-UY" b="0" i="1" smtClean="0">
                                      <a:latin typeface="Cambria Math" panose="02040503050406030204" pitchFamily="18" charset="0"/>
                                    </a:rPr>
                                    <m:t>2</m:t>
                                  </m:r>
                                  <m:r>
                                    <a:rPr lang="es-UY" b="0" i="1" smtClean="0">
                                      <a:latin typeface="Cambria Math" panose="02040503050406030204" pitchFamily="18" charset="0"/>
                                    </a:rPr>
                                    <m:t>𝑘𝑎</m:t>
                                  </m:r>
                                </m:e>
                              </m:d>
                            </m:num>
                            <m:den>
                              <m:r>
                                <a:rPr lang="es-UY" b="0" i="1" smtClean="0">
                                  <a:latin typeface="Cambria Math" panose="02040503050406030204" pitchFamily="18" charset="0"/>
                                </a:rPr>
                                <m:t>2</m:t>
                              </m:r>
                              <m:r>
                                <a:rPr lang="es-UY" b="0" i="1" smtClean="0">
                                  <a:latin typeface="Cambria Math" panose="02040503050406030204" pitchFamily="18" charset="0"/>
                                </a:rPr>
                                <m:t>𝑘𝑎</m:t>
                              </m:r>
                            </m:den>
                          </m:f>
                        </m:e>
                      </m:d>
                    </m:oMath>
                  </m:oMathPara>
                </a14:m>
                <a:endParaRPr lang="es-UY" dirty="0"/>
              </a:p>
            </p:txBody>
          </p:sp>
        </mc:Choice>
        <mc:Fallback xmlns="">
          <p:sp>
            <p:nvSpPr>
              <p:cNvPr id="4" name="CuadroTexto 3"/>
              <p:cNvSpPr txBox="1">
                <a:spLocks noRot="1" noChangeAspect="1" noMove="1" noResize="1" noEditPoints="1" noAdjustHandles="1" noChangeArrowheads="1" noChangeShapeType="1" noTextEdit="1"/>
              </p:cNvSpPr>
              <p:nvPr/>
            </p:nvSpPr>
            <p:spPr>
              <a:xfrm>
                <a:off x="638629" y="653143"/>
                <a:ext cx="9302418" cy="932884"/>
              </a:xfrm>
              <a:prstGeom prst="rect">
                <a:avLst/>
              </a:prstGeom>
              <a:blipFill rotWithShape="0">
                <a:blip r:embed="rId2"/>
                <a:stretch>
                  <a:fillRect/>
                </a:stretch>
              </a:blipFill>
            </p:spPr>
            <p:txBody>
              <a:bodyPr/>
              <a:lstStyle/>
              <a:p>
                <a:r>
                  <a:rPr lang="es-UY">
                    <a:noFill/>
                  </a:rPr>
                  <a:t> </a:t>
                </a:r>
              </a:p>
            </p:txBody>
          </p:sp>
        </mc:Fallback>
      </mc:AlternateContent>
      <p:grpSp>
        <p:nvGrpSpPr>
          <p:cNvPr id="2" name="Grupo 1">
            <a:extLst>
              <a:ext uri="{FF2B5EF4-FFF2-40B4-BE49-F238E27FC236}">
                <a16:creationId xmlns:a16="http://schemas.microsoft.com/office/drawing/2014/main" id="{56C00410-085A-4ABB-B019-140CB35692CB}"/>
              </a:ext>
            </a:extLst>
          </p:cNvPr>
          <p:cNvGrpSpPr/>
          <p:nvPr/>
        </p:nvGrpSpPr>
        <p:grpSpPr>
          <a:xfrm>
            <a:off x="3541485" y="1262743"/>
            <a:ext cx="1354345" cy="848303"/>
            <a:chOff x="3541485" y="1262743"/>
            <a:chExt cx="1354345" cy="848303"/>
          </a:xfrm>
        </p:grpSpPr>
        <mc:AlternateContent xmlns:mc="http://schemas.openxmlformats.org/markup-compatibility/2006" xmlns:a14="http://schemas.microsoft.com/office/drawing/2010/main">
          <mc:Choice Requires="a14">
            <p:sp>
              <p:nvSpPr>
                <p:cNvPr id="6" name="CuadroTexto 5"/>
                <p:cNvSpPr txBox="1"/>
                <p:nvPr/>
              </p:nvSpPr>
              <p:spPr>
                <a:xfrm>
                  <a:off x="3541485" y="1741714"/>
                  <a:ext cx="1354345" cy="369332"/>
                </a:xfrm>
                <a:prstGeom prst="rect">
                  <a:avLst/>
                </a:prstGeom>
                <a:noFill/>
              </p:spPr>
              <p:txBody>
                <a:bodyPr wrap="none" rtlCol="0">
                  <a:spAutoFit/>
                </a:bodyPr>
                <a:lstStyle/>
                <a:p>
                  <a:r>
                    <a:rPr lang="es-UY" dirty="0"/>
                    <a:t>c.v. </a:t>
                  </a:r>
                  <a14:m>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=2</m:t>
                      </m:r>
                      <m:r>
                        <a:rPr lang="es-UY" b="0" i="1" smtClean="0">
                          <a:latin typeface="Cambria Math" panose="02040503050406030204" pitchFamily="18" charset="0"/>
                        </a:rPr>
                        <m:t>𝑘</m:t>
                      </m:r>
                      <m:r>
                        <a:rPr lang="es-UY" b="0" i="1" smtClean="0">
                          <a:latin typeface="Cambria Math" panose="02040503050406030204" pitchFamily="18" charset="0"/>
                        </a:rPr>
                        <m:t>𝜎</m:t>
                      </m:r>
                    </m:oMath>
                  </a14:m>
                  <a:endParaRPr lang="es-UY" dirty="0"/>
                </a:p>
              </p:txBody>
            </p:sp>
          </mc:Choice>
          <mc:Fallback xmlns="">
            <p:sp>
              <p:nvSpPr>
                <p:cNvPr id="6" name="CuadroTexto 5"/>
                <p:cNvSpPr txBox="1">
                  <a:spLocks noRot="1" noChangeAspect="1" noMove="1" noResize="1" noEditPoints="1" noAdjustHandles="1" noChangeArrowheads="1" noChangeShapeType="1" noTextEdit="1"/>
                </p:cNvSpPr>
                <p:nvPr/>
              </p:nvSpPr>
              <p:spPr>
                <a:xfrm>
                  <a:off x="3541485" y="1741714"/>
                  <a:ext cx="1354345" cy="369332"/>
                </a:xfrm>
                <a:prstGeom prst="rect">
                  <a:avLst/>
                </a:prstGeom>
                <a:blipFill>
                  <a:blip r:embed="rId3"/>
                  <a:stretch>
                    <a:fillRect l="-4054" t="-10000" b="-26667"/>
                  </a:stretch>
                </a:blipFill>
              </p:spPr>
              <p:txBody>
                <a:bodyPr/>
                <a:lstStyle/>
                <a:p>
                  <a:r>
                    <a:rPr lang="en-US">
                      <a:noFill/>
                    </a:rPr>
                    <a:t> </a:t>
                  </a:r>
                </a:p>
              </p:txBody>
            </p:sp>
          </mc:Fallback>
        </mc:AlternateContent>
        <p:cxnSp>
          <p:nvCxnSpPr>
            <p:cNvPr id="8" name="Conector recto de flecha 7"/>
            <p:cNvCxnSpPr>
              <a:stCxn id="6" idx="0"/>
            </p:cNvCxnSpPr>
            <p:nvPr/>
          </p:nvCxnSpPr>
          <p:spPr>
            <a:xfrm flipV="1">
              <a:off x="4218658" y="1262743"/>
              <a:ext cx="353342" cy="4789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9" name="Rectángulo 8"/>
              <p:cNvSpPr/>
              <p:nvPr/>
            </p:nvSpPr>
            <p:spPr>
              <a:xfrm>
                <a:off x="638629" y="2323586"/>
                <a:ext cx="3444982" cy="90454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nary>
                        <m:naryPr>
                          <m:limLoc m:val="undOvr"/>
                          <m:ctrlPr>
                            <a:rPr lang="es-UY" i="1" smtClean="0">
                              <a:latin typeface="Cambria Math" panose="02040503050406030204" pitchFamily="18" charset="0"/>
                              <a:ea typeface="Cambria Math" panose="02040503050406030204" pitchFamily="18" charset="0"/>
                            </a:rPr>
                          </m:ctrlPr>
                        </m:naryPr>
                        <m:sub>
                          <m:r>
                            <m:rPr>
                              <m:brk m:alnAt="24"/>
                            </m:rPr>
                            <a:rPr lang="es-UY" i="1">
                              <a:latin typeface="Cambria Math" panose="02040503050406030204" pitchFamily="18" charset="0"/>
                              <a:ea typeface="Cambria Math" panose="02040503050406030204" pitchFamily="18" charset="0"/>
                            </a:rPr>
                            <m:t>0</m:t>
                          </m:r>
                        </m:sub>
                        <m:sup>
                          <m:r>
                            <a:rPr lang="es-UY" i="1">
                              <a:latin typeface="Cambria Math" panose="02040503050406030204" pitchFamily="18" charset="0"/>
                              <a:ea typeface="Cambria Math" panose="02040503050406030204" pitchFamily="18" charset="0"/>
                            </a:rPr>
                            <m:t>𝑎</m:t>
                          </m:r>
                        </m:sup>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𝜎</m:t>
                              </m:r>
                              <m:r>
                                <a:rPr lang="es-UY" i="1">
                                  <a:latin typeface="Cambria Math" panose="02040503050406030204" pitchFamily="18" charset="0"/>
                                  <a:ea typeface="Cambria Math" panose="02040503050406030204" pitchFamily="18" charset="0"/>
                                </a:rPr>
                                <m:t>𝐻</m:t>
                              </m:r>
                            </m:e>
                            <m:sub>
                              <m:r>
                                <a:rPr lang="es-UY" i="1">
                                  <a:latin typeface="Cambria Math" panose="02040503050406030204" pitchFamily="18" charset="0"/>
                                  <a:ea typeface="Cambria Math" panose="02040503050406030204" pitchFamily="18" charset="0"/>
                                </a:rPr>
                                <m:t>0</m:t>
                              </m:r>
                            </m:sub>
                          </m:sSub>
                          <m:d>
                            <m:dPr>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2</m:t>
                              </m:r>
                              <m:r>
                                <a:rPr lang="es-UY" i="1">
                                  <a:latin typeface="Cambria Math" panose="02040503050406030204" pitchFamily="18" charset="0"/>
                                  <a:ea typeface="Cambria Math" panose="02040503050406030204" pitchFamily="18" charset="0"/>
                                </a:rPr>
                                <m:t>𝑘</m:t>
                              </m:r>
                              <m:r>
                                <a:rPr lang="es-UY" i="1">
                                  <a:latin typeface="Cambria Math" panose="02040503050406030204" pitchFamily="18" charset="0"/>
                                  <a:ea typeface="Cambria Math" panose="02040503050406030204" pitchFamily="18" charset="0"/>
                                </a:rPr>
                                <m:t>𝜎</m:t>
                              </m:r>
                            </m:e>
                          </m:d>
                        </m:e>
                      </m:nary>
                      <m:r>
                        <a:rPr lang="es-UY" i="1">
                          <a:latin typeface="Cambria Math" panose="02040503050406030204" pitchFamily="18" charset="0"/>
                          <a:ea typeface="Cambria Math" panose="02040503050406030204" pitchFamily="18" charset="0"/>
                        </a:rPr>
                        <m:t>𝑑</m:t>
                      </m:r>
                      <m:r>
                        <a:rPr lang="es-UY" i="1">
                          <a:latin typeface="Cambria Math" panose="02040503050406030204" pitchFamily="18" charset="0"/>
                          <a:ea typeface="Cambria Math" panose="02040503050406030204" pitchFamily="18" charset="0"/>
                        </a:rPr>
                        <m:t>𝜎</m:t>
                      </m:r>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𝑎</m:t>
                          </m:r>
                        </m:e>
                        <m:sup>
                          <m:r>
                            <a:rPr lang="es-UY" b="0" i="1" smtClean="0">
                              <a:latin typeface="Cambria Math" panose="02040503050406030204" pitchFamily="18" charset="0"/>
                              <a:ea typeface="Cambria Math" panose="02040503050406030204" pitchFamily="18" charset="0"/>
                            </a:rPr>
                            <m:t>2</m:t>
                          </m:r>
                        </m:sup>
                      </m:sSup>
                      <m:d>
                        <m:dPr>
                          <m:ctrlPr>
                            <a:rPr lang="es-UY" b="0" i="1" smtClean="0">
                              <a:latin typeface="Cambria Math" panose="02040503050406030204" pitchFamily="18" charset="0"/>
                              <a:ea typeface="Cambria Math" panose="02040503050406030204" pitchFamily="18" charset="0"/>
                            </a:rPr>
                          </m:ctrlPr>
                        </m:dPr>
                        <m:e>
                          <m:f>
                            <m:fPr>
                              <m:ctrlPr>
                                <a:rPr lang="es-UY" b="0" i="1" smtClean="0">
                                  <a:latin typeface="Cambria Math" panose="02040503050406030204" pitchFamily="18" charset="0"/>
                                  <a:ea typeface="Cambria Math" panose="02040503050406030204" pitchFamily="18" charset="0"/>
                                </a:rPr>
                              </m:ctrlPr>
                            </m:fPr>
                            <m:num>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𝐻</m:t>
                                  </m:r>
                                </m:e>
                                <m:sub>
                                  <m:r>
                                    <a:rPr lang="es-UY" b="0" i="1" smtClean="0">
                                      <a:latin typeface="Cambria Math" panose="02040503050406030204" pitchFamily="18" charset="0"/>
                                      <a:ea typeface="Cambria Math" panose="02040503050406030204" pitchFamily="18" charset="0"/>
                                    </a:rPr>
                                    <m:t>1</m:t>
                                  </m:r>
                                </m:sub>
                              </m:sSub>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𝑘𝑎</m:t>
                                  </m:r>
                                </m:e>
                              </m:d>
                            </m:num>
                            <m:den>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𝑘𝑎</m:t>
                              </m:r>
                            </m:den>
                          </m:f>
                        </m:e>
                      </m:d>
                    </m:oMath>
                  </m:oMathPara>
                </a14:m>
                <a:endParaRPr lang="es-UY" dirty="0"/>
              </a:p>
            </p:txBody>
          </p:sp>
        </mc:Choice>
        <mc:Fallback xmlns="">
          <p:sp>
            <p:nvSpPr>
              <p:cNvPr id="9" name="Rectángulo 8"/>
              <p:cNvSpPr>
                <a:spLocks noRot="1" noChangeAspect="1" noMove="1" noResize="1" noEditPoints="1" noAdjustHandles="1" noChangeArrowheads="1" noChangeShapeType="1" noTextEdit="1"/>
              </p:cNvSpPr>
              <p:nvPr/>
            </p:nvSpPr>
            <p:spPr>
              <a:xfrm>
                <a:off x="638629" y="2323586"/>
                <a:ext cx="3444982" cy="904543"/>
              </a:xfrm>
              <a:prstGeom prst="rect">
                <a:avLst/>
              </a:prstGeom>
              <a:blipFill rotWithShape="0">
                <a:blip r:embed="rId4"/>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0" name="CuadroTexto 9"/>
              <p:cNvSpPr txBox="1"/>
              <p:nvPr/>
            </p:nvSpPr>
            <p:spPr>
              <a:xfrm>
                <a:off x="638629" y="3611328"/>
                <a:ext cx="4975657" cy="7087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𝑓</m:t>
                          </m:r>
                        </m:e>
                        <m:sub>
                          <m:r>
                            <a:rPr lang="es-UY" b="0" i="1" smtClean="0">
                              <a:latin typeface="Cambria Math" panose="02040503050406030204" pitchFamily="18" charset="0"/>
                              <a:ea typeface="Cambria Math" panose="02040503050406030204" pitchFamily="18" charset="0"/>
                            </a:rPr>
                            <m:t>𝑠</m:t>
                          </m:r>
                        </m:sub>
                      </m:sSub>
                      <m:r>
                        <a:rPr lang="es-UY" b="0" i="1" smtClean="0">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𝜌</m:t>
                          </m:r>
                        </m:e>
                        <m:sub>
                          <m:r>
                            <a:rPr lang="es-UY" i="1">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𝑐</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𝑈</m:t>
                          </m:r>
                        </m:e>
                        <m:sub>
                          <m:r>
                            <a:rPr lang="es-UY" i="1">
                              <a:latin typeface="Cambria Math" panose="02040503050406030204" pitchFamily="18" charset="0"/>
                              <a:ea typeface="Cambria Math" panose="02040503050406030204" pitchFamily="18" charset="0"/>
                            </a:rPr>
                            <m:t>0</m:t>
                          </m:r>
                        </m:sub>
                      </m:sSub>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𝑒</m:t>
                          </m:r>
                        </m:e>
                        <m:sup>
                          <m:r>
                            <a:rPr lang="es-UY" i="1">
                              <a:latin typeface="Cambria Math" panose="02040503050406030204" pitchFamily="18" charset="0"/>
                              <a:ea typeface="Cambria Math" panose="02040503050406030204" pitchFamily="18" charset="0"/>
                            </a:rPr>
                            <m:t>𝑖</m:t>
                          </m:r>
                          <m:r>
                            <a:rPr lang="es-UY" i="1">
                              <a:latin typeface="Cambria Math" panose="02040503050406030204" pitchFamily="18" charset="0"/>
                              <a:ea typeface="Cambria Math" panose="02040503050406030204" pitchFamily="18" charset="0"/>
                            </a:rPr>
                            <m:t>𝜔</m:t>
                          </m:r>
                          <m:r>
                            <a:rPr lang="es-UY" i="1">
                              <a:latin typeface="Cambria Math" panose="02040503050406030204" pitchFamily="18" charset="0"/>
                              <a:ea typeface="Cambria Math" panose="02040503050406030204" pitchFamily="18" charset="0"/>
                            </a:rPr>
                            <m:t>𝑡</m:t>
                          </m:r>
                        </m:sup>
                      </m:sSup>
                      <m:r>
                        <a:rPr lang="es-UY" b="0" i="1" smtClean="0">
                          <a:latin typeface="Cambria Math" panose="02040503050406030204" pitchFamily="18" charset="0"/>
                          <a:ea typeface="Cambria Math" panose="02040503050406030204" pitchFamily="18" charset="0"/>
                        </a:rPr>
                        <m:t>𝜋</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𝑎</m:t>
                          </m:r>
                        </m:e>
                        <m:sup>
                          <m:r>
                            <a:rPr lang="es-UY" b="0" i="1" smtClean="0">
                              <a:latin typeface="Cambria Math" panose="02040503050406030204" pitchFamily="18" charset="0"/>
                              <a:ea typeface="Cambria Math" panose="02040503050406030204" pitchFamily="18" charset="0"/>
                            </a:rPr>
                            <m:t>2</m:t>
                          </m:r>
                        </m:sup>
                      </m:sSup>
                      <m:d>
                        <m:dPr>
                          <m:begChr m:val="["/>
                          <m:endChr m:val="]"/>
                          <m:ctrlPr>
                            <a:rPr lang="es-UY" b="0" i="1" smtClean="0">
                              <a:latin typeface="Cambria Math" panose="02040503050406030204" pitchFamily="18" charset="0"/>
                              <a:ea typeface="Cambria Math" panose="02040503050406030204" pitchFamily="18" charset="0"/>
                            </a:rPr>
                          </m:ctrlPr>
                        </m:dPr>
                        <m:e>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1</m:t>
                              </m:r>
                            </m:num>
                            <m:den>
                              <m:r>
                                <a:rPr lang="es-UY" b="0" i="1" smtClean="0">
                                  <a:latin typeface="Cambria Math" panose="02040503050406030204" pitchFamily="18" charset="0"/>
                                  <a:ea typeface="Cambria Math" panose="02040503050406030204" pitchFamily="18" charset="0"/>
                                </a:rPr>
                                <m:t>2</m:t>
                              </m:r>
                            </m:den>
                          </m:f>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𝐽</m:t>
                                  </m:r>
                                </m:e>
                                <m:sub>
                                  <m:r>
                                    <a:rPr lang="es-UY" b="0" i="1" smtClean="0">
                                      <a:latin typeface="Cambria Math" panose="02040503050406030204" pitchFamily="18" charset="0"/>
                                      <a:ea typeface="Cambria Math" panose="02040503050406030204" pitchFamily="18" charset="0"/>
                                    </a:rPr>
                                    <m:t>1</m:t>
                                  </m:r>
                                </m:sub>
                              </m:sSub>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𝑘𝑎</m:t>
                                  </m:r>
                                </m:e>
                              </m:d>
                            </m:num>
                            <m:den>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𝑘𝑎</m:t>
                              </m:r>
                            </m:den>
                          </m:f>
                          <m:r>
                            <a:rPr lang="es-UY" b="0" i="1" smtClean="0">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𝑖</m:t>
                          </m:r>
                          <m:f>
                            <m:fPr>
                              <m:ctrlPr>
                                <a:rPr lang="es-UY" b="0" i="1" smtClean="0">
                                  <a:latin typeface="Cambria Math" panose="02040503050406030204" pitchFamily="18" charset="0"/>
                                  <a:ea typeface="Cambria Math" panose="02040503050406030204" pitchFamily="18" charset="0"/>
                                </a:rPr>
                              </m:ctrlPr>
                            </m:fPr>
                            <m:num>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𝐻</m:t>
                                  </m:r>
                                </m:e>
                                <m:sub>
                                  <m:r>
                                    <a:rPr lang="es-UY" b="0" i="1" smtClean="0">
                                      <a:latin typeface="Cambria Math" panose="02040503050406030204" pitchFamily="18" charset="0"/>
                                      <a:ea typeface="Cambria Math" panose="02040503050406030204" pitchFamily="18" charset="0"/>
                                    </a:rPr>
                                    <m:t>1</m:t>
                                  </m:r>
                                </m:sub>
                              </m:sSub>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𝑘𝑎</m:t>
                                  </m:r>
                                </m:e>
                              </m:d>
                            </m:num>
                            <m:den>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𝑘𝑎</m:t>
                              </m:r>
                            </m:den>
                          </m:f>
                        </m:e>
                      </m:d>
                    </m:oMath>
                  </m:oMathPara>
                </a14:m>
                <a:endParaRPr lang="es-UY" dirty="0"/>
              </a:p>
            </p:txBody>
          </p:sp>
        </mc:Choice>
        <mc:Fallback xmlns="">
          <p:sp>
            <p:nvSpPr>
              <p:cNvPr id="10" name="CuadroTexto 9"/>
              <p:cNvSpPr txBox="1">
                <a:spLocks noRot="1" noChangeAspect="1" noMove="1" noResize="1" noEditPoints="1" noAdjustHandles="1" noChangeArrowheads="1" noChangeShapeType="1" noTextEdit="1"/>
              </p:cNvSpPr>
              <p:nvPr/>
            </p:nvSpPr>
            <p:spPr>
              <a:xfrm>
                <a:off x="638629" y="3611328"/>
                <a:ext cx="4975657" cy="708720"/>
              </a:xfrm>
              <a:prstGeom prst="rect">
                <a:avLst/>
              </a:prstGeom>
              <a:blipFill rotWithShape="0">
                <a:blip r:embed="rId5"/>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1" name="CuadroTexto 10"/>
              <p:cNvSpPr txBox="1"/>
              <p:nvPr/>
            </p:nvSpPr>
            <p:spPr>
              <a:xfrm>
                <a:off x="4572000" y="2494245"/>
                <a:ext cx="3467359" cy="369332"/>
              </a:xfrm>
              <a:prstGeom prst="rect">
                <a:avLst/>
              </a:prstGeom>
              <a:noFill/>
            </p:spPr>
            <p:txBody>
              <a:bodyPr wrap="none" rtlCol="0">
                <a:spAutoFit/>
              </a:bodyPr>
              <a:lstStyle/>
              <a:p>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𝐻</m:t>
                        </m:r>
                      </m:e>
                      <m:sub>
                        <m:r>
                          <a:rPr lang="es-UY" b="0" i="1" smtClean="0">
                            <a:latin typeface="Cambria Math" panose="02040503050406030204" pitchFamily="18" charset="0"/>
                          </a:rPr>
                          <m:t>1</m:t>
                        </m:r>
                      </m:sub>
                    </m:sSub>
                  </m:oMath>
                </a14:m>
                <a:r>
                  <a:rPr lang="es-UY" dirty="0"/>
                  <a:t> función de </a:t>
                </a:r>
                <a:r>
                  <a:rPr lang="es-UY" dirty="0" err="1"/>
                  <a:t>Struve</a:t>
                </a:r>
                <a:r>
                  <a:rPr lang="es-UY" dirty="0"/>
                  <a:t> de orden uno</a:t>
                </a:r>
              </a:p>
            </p:txBody>
          </p:sp>
        </mc:Choice>
        <mc:Fallback xmlns="">
          <p:sp>
            <p:nvSpPr>
              <p:cNvPr id="11" name="CuadroTexto 10"/>
              <p:cNvSpPr txBox="1">
                <a:spLocks noRot="1" noChangeAspect="1" noMove="1" noResize="1" noEditPoints="1" noAdjustHandles="1" noChangeArrowheads="1" noChangeShapeType="1" noTextEdit="1"/>
              </p:cNvSpPr>
              <p:nvPr/>
            </p:nvSpPr>
            <p:spPr>
              <a:xfrm>
                <a:off x="4572000" y="2494245"/>
                <a:ext cx="3467359" cy="369332"/>
              </a:xfrm>
              <a:prstGeom prst="rect">
                <a:avLst/>
              </a:prstGeom>
              <a:blipFill rotWithShape="0">
                <a:blip r:embed="rId6"/>
                <a:stretch>
                  <a:fillRect t="-8197" r="-527" b="-2459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2" name="CuadroTexto 11"/>
              <p:cNvSpPr txBox="1"/>
              <p:nvPr/>
            </p:nvSpPr>
            <p:spPr>
              <a:xfrm>
                <a:off x="5950857" y="3611328"/>
                <a:ext cx="5526448" cy="7087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𝑍</m:t>
                          </m:r>
                        </m:e>
                        <m:sub>
                          <m:r>
                            <a:rPr lang="es-UY" b="0" i="1" smtClean="0">
                              <a:latin typeface="Cambria Math" panose="02040503050406030204" pitchFamily="18" charset="0"/>
                              <a:ea typeface="Cambria Math" panose="02040503050406030204" pitchFamily="18" charset="0"/>
                            </a:rPr>
                            <m:t>𝑟</m:t>
                          </m:r>
                        </m:sub>
                      </m:sSub>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𝑓</m:t>
                              </m:r>
                            </m:e>
                            <m:sub>
                              <m:r>
                                <a:rPr lang="es-UY" b="0" i="1" smtClean="0">
                                  <a:latin typeface="Cambria Math" panose="02040503050406030204" pitchFamily="18" charset="0"/>
                                  <a:ea typeface="Cambria Math" panose="02040503050406030204" pitchFamily="18" charset="0"/>
                                </a:rPr>
                                <m:t>𝑠</m:t>
                              </m:r>
                            </m:sub>
                          </m:sSub>
                        </m:num>
                        <m:den>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𝑈</m:t>
                              </m:r>
                            </m:e>
                            <m:sub>
                              <m:r>
                                <a:rPr lang="es-UY" b="0" i="1" smtClean="0">
                                  <a:latin typeface="Cambria Math" panose="02040503050406030204" pitchFamily="18" charset="0"/>
                                  <a:ea typeface="Cambria Math" panose="02040503050406030204" pitchFamily="18" charset="0"/>
                                </a:rPr>
                                <m:t>0</m:t>
                              </m:r>
                            </m:sub>
                          </m:sSub>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𝜔</m:t>
                              </m:r>
                              <m:r>
                                <a:rPr lang="es-UY" b="0" i="1" smtClean="0">
                                  <a:latin typeface="Cambria Math" panose="02040503050406030204" pitchFamily="18" charset="0"/>
                                  <a:ea typeface="Cambria Math" panose="02040503050406030204" pitchFamily="18" charset="0"/>
                                </a:rPr>
                                <m:t>𝑡</m:t>
                              </m:r>
                            </m:sup>
                          </m:sSup>
                        </m:den>
                      </m:f>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𝜌</m:t>
                          </m:r>
                        </m:e>
                        <m:sub>
                          <m:r>
                            <a:rPr lang="es-UY" b="0" i="1" smtClean="0">
                              <a:latin typeface="Cambria Math" panose="02040503050406030204" pitchFamily="18" charset="0"/>
                              <a:ea typeface="Cambria Math" panose="02040503050406030204" pitchFamily="18" charset="0"/>
                            </a:rPr>
                            <m:t>0</m:t>
                          </m:r>
                        </m:sub>
                      </m:sSub>
                      <m:r>
                        <a:rPr lang="es-UY" b="0" i="1" smtClean="0">
                          <a:latin typeface="Cambria Math" panose="02040503050406030204" pitchFamily="18" charset="0"/>
                          <a:ea typeface="Cambria Math" panose="02040503050406030204" pitchFamily="18" charset="0"/>
                        </a:rPr>
                        <m:t>𝑐</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𝜋</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𝑎</m:t>
                              </m:r>
                            </m:e>
                            <m:sup>
                              <m:r>
                                <a:rPr lang="es-UY" b="0" i="1" smtClean="0">
                                  <a:latin typeface="Cambria Math" panose="02040503050406030204" pitchFamily="18" charset="0"/>
                                  <a:ea typeface="Cambria Math" panose="02040503050406030204" pitchFamily="18" charset="0"/>
                                </a:rPr>
                                <m:t>2</m:t>
                              </m:r>
                            </m:sup>
                          </m:sSup>
                        </m:e>
                      </m:d>
                      <m:d>
                        <m:dPr>
                          <m:begChr m:val="["/>
                          <m:endChr m:val="]"/>
                          <m:ctrlPr>
                            <a:rPr lang="es-UY" b="0" i="1" smtClean="0">
                              <a:latin typeface="Cambria Math" panose="02040503050406030204" pitchFamily="18" charset="0"/>
                              <a:ea typeface="Cambria Math" panose="02040503050406030204" pitchFamily="18" charset="0"/>
                            </a:rPr>
                          </m:ctrlPr>
                        </m:dPr>
                        <m:e>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1</m:t>
                              </m:r>
                            </m:num>
                            <m:den>
                              <m:r>
                                <a:rPr lang="es-UY" i="1">
                                  <a:latin typeface="Cambria Math" panose="02040503050406030204" pitchFamily="18" charset="0"/>
                                  <a:ea typeface="Cambria Math" panose="02040503050406030204" pitchFamily="18" charset="0"/>
                                </a:rPr>
                                <m:t>2</m:t>
                              </m:r>
                            </m:den>
                          </m:f>
                          <m:r>
                            <a:rPr lang="es-UY" i="1">
                              <a:latin typeface="Cambria Math" panose="02040503050406030204" pitchFamily="18" charset="0"/>
                              <a:ea typeface="Cambria Math" panose="02040503050406030204" pitchFamily="18" charset="0"/>
                            </a:rPr>
                            <m:t>−</m:t>
                          </m:r>
                          <m:f>
                            <m:fPr>
                              <m:ctrlPr>
                                <a:rPr lang="es-UY" i="1">
                                  <a:latin typeface="Cambria Math" panose="02040503050406030204" pitchFamily="18" charset="0"/>
                                  <a:ea typeface="Cambria Math" panose="02040503050406030204" pitchFamily="18" charset="0"/>
                                </a:rPr>
                              </m:ctrlPr>
                            </m:fPr>
                            <m:num>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𝐽</m:t>
                                  </m:r>
                                </m:e>
                                <m:sub>
                                  <m:r>
                                    <a:rPr lang="es-UY" i="1">
                                      <a:latin typeface="Cambria Math" panose="02040503050406030204" pitchFamily="18" charset="0"/>
                                      <a:ea typeface="Cambria Math" panose="02040503050406030204" pitchFamily="18" charset="0"/>
                                    </a:rPr>
                                    <m:t>1</m:t>
                                  </m:r>
                                </m:sub>
                              </m:sSub>
                              <m:d>
                                <m:dPr>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2</m:t>
                                  </m:r>
                                  <m:r>
                                    <a:rPr lang="es-UY" i="1">
                                      <a:latin typeface="Cambria Math" panose="02040503050406030204" pitchFamily="18" charset="0"/>
                                      <a:ea typeface="Cambria Math" panose="02040503050406030204" pitchFamily="18" charset="0"/>
                                    </a:rPr>
                                    <m:t>𝑘𝑎</m:t>
                                  </m:r>
                                </m:e>
                              </m:d>
                            </m:num>
                            <m:den>
                              <m:r>
                                <a:rPr lang="es-UY" i="1">
                                  <a:latin typeface="Cambria Math" panose="02040503050406030204" pitchFamily="18" charset="0"/>
                                  <a:ea typeface="Cambria Math" panose="02040503050406030204" pitchFamily="18" charset="0"/>
                                </a:rPr>
                                <m:t>2</m:t>
                              </m:r>
                              <m:r>
                                <a:rPr lang="es-UY" i="1">
                                  <a:latin typeface="Cambria Math" panose="02040503050406030204" pitchFamily="18" charset="0"/>
                                  <a:ea typeface="Cambria Math" panose="02040503050406030204" pitchFamily="18" charset="0"/>
                                </a:rPr>
                                <m:t>𝑘𝑎</m:t>
                              </m:r>
                            </m:den>
                          </m:f>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𝑖</m:t>
                          </m:r>
                          <m:f>
                            <m:fPr>
                              <m:ctrlPr>
                                <a:rPr lang="es-UY" i="1">
                                  <a:latin typeface="Cambria Math" panose="02040503050406030204" pitchFamily="18" charset="0"/>
                                  <a:ea typeface="Cambria Math" panose="02040503050406030204" pitchFamily="18" charset="0"/>
                                </a:rPr>
                              </m:ctrlPr>
                            </m:fPr>
                            <m:num>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𝐻</m:t>
                                  </m:r>
                                </m:e>
                                <m:sub>
                                  <m:r>
                                    <a:rPr lang="es-UY" i="1">
                                      <a:latin typeface="Cambria Math" panose="02040503050406030204" pitchFamily="18" charset="0"/>
                                      <a:ea typeface="Cambria Math" panose="02040503050406030204" pitchFamily="18" charset="0"/>
                                    </a:rPr>
                                    <m:t>1</m:t>
                                  </m:r>
                                </m:sub>
                              </m:sSub>
                              <m:d>
                                <m:dPr>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2</m:t>
                                  </m:r>
                                  <m:r>
                                    <a:rPr lang="es-UY" i="1">
                                      <a:latin typeface="Cambria Math" panose="02040503050406030204" pitchFamily="18" charset="0"/>
                                      <a:ea typeface="Cambria Math" panose="02040503050406030204" pitchFamily="18" charset="0"/>
                                    </a:rPr>
                                    <m:t>𝑘𝑎</m:t>
                                  </m:r>
                                </m:e>
                              </m:d>
                            </m:num>
                            <m:den>
                              <m:r>
                                <a:rPr lang="es-UY" i="1">
                                  <a:latin typeface="Cambria Math" panose="02040503050406030204" pitchFamily="18" charset="0"/>
                                  <a:ea typeface="Cambria Math" panose="02040503050406030204" pitchFamily="18" charset="0"/>
                                </a:rPr>
                                <m:t>2</m:t>
                              </m:r>
                              <m:r>
                                <a:rPr lang="es-UY" i="1">
                                  <a:latin typeface="Cambria Math" panose="02040503050406030204" pitchFamily="18" charset="0"/>
                                  <a:ea typeface="Cambria Math" panose="02040503050406030204" pitchFamily="18" charset="0"/>
                                </a:rPr>
                                <m:t>𝑘𝑎</m:t>
                              </m:r>
                            </m:den>
                          </m:f>
                        </m:e>
                      </m:d>
                    </m:oMath>
                  </m:oMathPara>
                </a14:m>
                <a:endParaRPr lang="es-UY" dirty="0"/>
              </a:p>
            </p:txBody>
          </p:sp>
        </mc:Choice>
        <mc:Fallback xmlns="">
          <p:sp>
            <p:nvSpPr>
              <p:cNvPr id="12" name="CuadroTexto 11"/>
              <p:cNvSpPr txBox="1">
                <a:spLocks noRot="1" noChangeAspect="1" noMove="1" noResize="1" noEditPoints="1" noAdjustHandles="1" noChangeArrowheads="1" noChangeShapeType="1" noTextEdit="1"/>
              </p:cNvSpPr>
              <p:nvPr/>
            </p:nvSpPr>
            <p:spPr>
              <a:xfrm>
                <a:off x="5950857" y="3611328"/>
                <a:ext cx="5526448" cy="708720"/>
              </a:xfrm>
              <a:prstGeom prst="rect">
                <a:avLst/>
              </a:prstGeom>
              <a:blipFill rotWithShape="0">
                <a:blip r:embed="rId7"/>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3" name="CuadroTexto 12"/>
              <p:cNvSpPr txBox="1"/>
              <p:nvPr/>
            </p:nvSpPr>
            <p:spPr>
              <a:xfrm>
                <a:off x="493487" y="4757682"/>
                <a:ext cx="3251275" cy="7087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𝑅</m:t>
                      </m:r>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𝜌</m:t>
                          </m:r>
                        </m:e>
                        <m:sub>
                          <m:r>
                            <a:rPr lang="es-UY" b="0" i="1" smtClean="0">
                              <a:latin typeface="Cambria Math" panose="02040503050406030204" pitchFamily="18" charset="0"/>
                              <a:ea typeface="Cambria Math" panose="02040503050406030204" pitchFamily="18" charset="0"/>
                            </a:rPr>
                            <m:t>0</m:t>
                          </m:r>
                        </m:sub>
                      </m:sSub>
                      <m:r>
                        <a:rPr lang="es-UY" b="0" i="1" smtClean="0">
                          <a:latin typeface="Cambria Math" panose="02040503050406030204" pitchFamily="18" charset="0"/>
                          <a:ea typeface="Cambria Math" panose="02040503050406030204" pitchFamily="18" charset="0"/>
                        </a:rPr>
                        <m:t>𝑐</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𝜋</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𝑎</m:t>
                              </m:r>
                            </m:e>
                            <m:sup>
                              <m:r>
                                <a:rPr lang="es-UY" b="0" i="1" smtClean="0">
                                  <a:latin typeface="Cambria Math" panose="02040503050406030204" pitchFamily="18" charset="0"/>
                                  <a:ea typeface="Cambria Math" panose="02040503050406030204" pitchFamily="18" charset="0"/>
                                </a:rPr>
                                <m:t>2</m:t>
                              </m:r>
                            </m:sup>
                          </m:sSup>
                        </m:e>
                      </m:d>
                      <m:d>
                        <m:dPr>
                          <m:begChr m:val="["/>
                          <m:endChr m:val="]"/>
                          <m:ctrlPr>
                            <a:rPr lang="es-UY" b="0" i="1" smtClean="0">
                              <a:latin typeface="Cambria Math" panose="02040503050406030204" pitchFamily="18" charset="0"/>
                              <a:ea typeface="Cambria Math" panose="02040503050406030204" pitchFamily="18" charset="0"/>
                            </a:rPr>
                          </m:ctrlPr>
                        </m:dPr>
                        <m:e>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1</m:t>
                              </m:r>
                            </m:num>
                            <m:den>
                              <m:r>
                                <a:rPr lang="es-UY" b="0" i="1" smtClean="0">
                                  <a:latin typeface="Cambria Math" panose="02040503050406030204" pitchFamily="18" charset="0"/>
                                  <a:ea typeface="Cambria Math" panose="02040503050406030204" pitchFamily="18" charset="0"/>
                                </a:rPr>
                                <m:t>2</m:t>
                              </m:r>
                            </m:den>
                          </m:f>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𝐽</m:t>
                                  </m:r>
                                </m:e>
                                <m:sub>
                                  <m:r>
                                    <a:rPr lang="es-UY" b="0" i="1" smtClean="0">
                                      <a:latin typeface="Cambria Math" panose="02040503050406030204" pitchFamily="18" charset="0"/>
                                      <a:ea typeface="Cambria Math" panose="02040503050406030204" pitchFamily="18" charset="0"/>
                                    </a:rPr>
                                    <m:t>1</m:t>
                                  </m:r>
                                </m:sub>
                              </m:sSub>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𝑘𝑎</m:t>
                                  </m:r>
                                </m:e>
                              </m:d>
                            </m:num>
                            <m:den>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𝑘𝑎</m:t>
                              </m:r>
                            </m:den>
                          </m:f>
                        </m:e>
                      </m:d>
                    </m:oMath>
                  </m:oMathPara>
                </a14:m>
                <a:endParaRPr lang="es-UY" dirty="0"/>
              </a:p>
            </p:txBody>
          </p:sp>
        </mc:Choice>
        <mc:Fallback xmlns="">
          <p:sp>
            <p:nvSpPr>
              <p:cNvPr id="13" name="CuadroTexto 12"/>
              <p:cNvSpPr txBox="1">
                <a:spLocks noRot="1" noChangeAspect="1" noMove="1" noResize="1" noEditPoints="1" noAdjustHandles="1" noChangeArrowheads="1" noChangeShapeType="1" noTextEdit="1"/>
              </p:cNvSpPr>
              <p:nvPr/>
            </p:nvSpPr>
            <p:spPr>
              <a:xfrm>
                <a:off x="493487" y="4757682"/>
                <a:ext cx="3251275" cy="708720"/>
              </a:xfrm>
              <a:prstGeom prst="rect">
                <a:avLst/>
              </a:prstGeom>
              <a:blipFill rotWithShape="0">
                <a:blip r:embed="rId8"/>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4" name="CuadroTexto 13"/>
              <p:cNvSpPr txBox="1"/>
              <p:nvPr/>
            </p:nvSpPr>
            <p:spPr>
              <a:xfrm>
                <a:off x="4083611" y="4757682"/>
                <a:ext cx="2966966" cy="7087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𝜒</m:t>
                      </m:r>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𝜌</m:t>
                          </m:r>
                        </m:e>
                        <m:sub>
                          <m:r>
                            <a:rPr lang="es-UY" b="0" i="1" smtClean="0">
                              <a:latin typeface="Cambria Math" panose="02040503050406030204" pitchFamily="18" charset="0"/>
                              <a:ea typeface="Cambria Math" panose="02040503050406030204" pitchFamily="18" charset="0"/>
                            </a:rPr>
                            <m:t>0</m:t>
                          </m:r>
                        </m:sub>
                      </m:sSub>
                      <m:r>
                        <a:rPr lang="es-UY" b="0" i="1" smtClean="0">
                          <a:latin typeface="Cambria Math" panose="02040503050406030204" pitchFamily="18" charset="0"/>
                          <a:ea typeface="Cambria Math" panose="02040503050406030204" pitchFamily="18" charset="0"/>
                        </a:rPr>
                        <m:t>𝑐</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𝜋</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𝑎</m:t>
                              </m:r>
                            </m:e>
                            <m:sup>
                              <m:r>
                                <a:rPr lang="es-UY" b="0" i="1" smtClean="0">
                                  <a:latin typeface="Cambria Math" panose="02040503050406030204" pitchFamily="18" charset="0"/>
                                  <a:ea typeface="Cambria Math" panose="02040503050406030204" pitchFamily="18" charset="0"/>
                                </a:rPr>
                                <m:t>2</m:t>
                              </m:r>
                            </m:sup>
                          </m:sSup>
                        </m:e>
                      </m:d>
                      <m:d>
                        <m:dPr>
                          <m:begChr m:val="["/>
                          <m:endChr m:val="]"/>
                          <m:ctrlPr>
                            <a:rPr lang="es-UY" b="0" i="1" smtClean="0">
                              <a:latin typeface="Cambria Math" panose="02040503050406030204" pitchFamily="18" charset="0"/>
                              <a:ea typeface="Cambria Math" panose="02040503050406030204" pitchFamily="18" charset="0"/>
                            </a:rPr>
                          </m:ctrlPr>
                        </m:dPr>
                        <m:e>
                          <m:f>
                            <m:fPr>
                              <m:ctrlPr>
                                <a:rPr lang="es-UY" b="0" i="1" smtClean="0">
                                  <a:latin typeface="Cambria Math" panose="02040503050406030204" pitchFamily="18" charset="0"/>
                                  <a:ea typeface="Cambria Math" panose="02040503050406030204" pitchFamily="18" charset="0"/>
                                </a:rPr>
                              </m:ctrlPr>
                            </m:fPr>
                            <m:num>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𝐻</m:t>
                                  </m:r>
                                </m:e>
                                <m:sub>
                                  <m:r>
                                    <a:rPr lang="es-UY" b="0" i="1" smtClean="0">
                                      <a:latin typeface="Cambria Math" panose="02040503050406030204" pitchFamily="18" charset="0"/>
                                      <a:ea typeface="Cambria Math" panose="02040503050406030204" pitchFamily="18" charset="0"/>
                                    </a:rPr>
                                    <m:t>1</m:t>
                                  </m:r>
                                </m:sub>
                              </m:sSub>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𝑘𝑎</m:t>
                                  </m:r>
                                </m:e>
                              </m:d>
                            </m:num>
                            <m:den>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𝑘𝑎</m:t>
                              </m:r>
                            </m:den>
                          </m:f>
                        </m:e>
                      </m:d>
                    </m:oMath>
                  </m:oMathPara>
                </a14:m>
                <a:endParaRPr lang="es-UY" dirty="0"/>
              </a:p>
            </p:txBody>
          </p:sp>
        </mc:Choice>
        <mc:Fallback xmlns="">
          <p:sp>
            <p:nvSpPr>
              <p:cNvPr id="14" name="CuadroTexto 13"/>
              <p:cNvSpPr txBox="1">
                <a:spLocks noRot="1" noChangeAspect="1" noMove="1" noResize="1" noEditPoints="1" noAdjustHandles="1" noChangeArrowheads="1" noChangeShapeType="1" noTextEdit="1"/>
              </p:cNvSpPr>
              <p:nvPr/>
            </p:nvSpPr>
            <p:spPr>
              <a:xfrm>
                <a:off x="4083611" y="4757682"/>
                <a:ext cx="2966966" cy="708720"/>
              </a:xfrm>
              <a:prstGeom prst="rect">
                <a:avLst/>
              </a:prstGeom>
              <a:blipFill rotWithShape="0">
                <a:blip r:embed="rId9"/>
                <a:stretch>
                  <a:fillRect/>
                </a:stretch>
              </a:blipFill>
            </p:spPr>
            <p:txBody>
              <a:bodyPr/>
              <a:lstStyle/>
              <a:p>
                <a:r>
                  <a:rPr lang="es-UY">
                    <a:noFill/>
                  </a:rPr>
                  <a:t> </a:t>
                </a:r>
              </a:p>
            </p:txBody>
          </p:sp>
        </mc:Fallback>
      </mc:AlternateContent>
    </p:spTree>
    <p:extLst>
      <p:ext uri="{BB962C8B-B14F-4D97-AF65-F5344CB8AC3E}">
        <p14:creationId xmlns:p14="http://schemas.microsoft.com/office/powerpoint/2010/main" val="2004228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uadroTexto 3"/>
              <p:cNvSpPr txBox="1"/>
              <p:nvPr/>
            </p:nvSpPr>
            <p:spPr>
              <a:xfrm>
                <a:off x="493487" y="534025"/>
                <a:ext cx="2986780" cy="7087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𝑅</m:t>
                      </m:r>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𝜌</m:t>
                          </m:r>
                        </m:e>
                        <m:sub>
                          <m:r>
                            <a:rPr lang="es-UY" b="0" i="1" smtClean="0">
                              <a:latin typeface="Cambria Math" panose="02040503050406030204" pitchFamily="18" charset="0"/>
                              <a:ea typeface="Cambria Math" panose="02040503050406030204" pitchFamily="18" charset="0"/>
                            </a:rPr>
                            <m:t>0</m:t>
                          </m:r>
                        </m:sub>
                      </m:sSub>
                      <m:r>
                        <a:rPr lang="es-UY" b="0" i="1" smtClean="0">
                          <a:latin typeface="Cambria Math" panose="02040503050406030204" pitchFamily="18" charset="0"/>
                          <a:ea typeface="Cambria Math" panose="02040503050406030204" pitchFamily="18" charset="0"/>
                        </a:rPr>
                        <m:t>𝑐</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𝜋</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𝑎</m:t>
                              </m:r>
                            </m:e>
                            <m:sup>
                              <m:r>
                                <a:rPr lang="es-UY" b="0" i="1" smtClean="0">
                                  <a:latin typeface="Cambria Math" panose="02040503050406030204" pitchFamily="18" charset="0"/>
                                  <a:ea typeface="Cambria Math" panose="02040503050406030204" pitchFamily="18" charset="0"/>
                                </a:rPr>
                                <m:t>2</m:t>
                              </m:r>
                            </m:sup>
                          </m:sSup>
                        </m:e>
                      </m:d>
                      <m:d>
                        <m:dPr>
                          <m:begChr m:val="["/>
                          <m:endChr m:val="]"/>
                          <m:ctrlPr>
                            <a:rPr lang="es-UY" b="0" i="1" smtClean="0">
                              <a:latin typeface="Cambria Math" panose="02040503050406030204" pitchFamily="18" charset="0"/>
                              <a:ea typeface="Cambria Math" panose="02040503050406030204" pitchFamily="18" charset="0"/>
                            </a:rPr>
                          </m:ctrlPr>
                        </m:dPr>
                        <m:e>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1</m:t>
                              </m:r>
                            </m:num>
                            <m:den>
                              <m:r>
                                <a:rPr lang="es-UY" b="0" i="1" smtClean="0">
                                  <a:latin typeface="Cambria Math" panose="02040503050406030204" pitchFamily="18" charset="0"/>
                                  <a:ea typeface="Cambria Math" panose="02040503050406030204" pitchFamily="18" charset="0"/>
                                </a:rPr>
                                <m:t>2</m:t>
                              </m:r>
                            </m:den>
                          </m:f>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𝐽</m:t>
                                  </m:r>
                                </m:e>
                                <m:sub>
                                  <m:r>
                                    <a:rPr lang="es-UY" b="0" i="1" smtClean="0">
                                      <a:latin typeface="Cambria Math" panose="02040503050406030204" pitchFamily="18" charset="0"/>
                                      <a:ea typeface="Cambria Math" panose="02040503050406030204" pitchFamily="18" charset="0"/>
                                    </a:rPr>
                                    <m:t>1</m:t>
                                  </m:r>
                                </m:sub>
                              </m:sSub>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𝑘𝑎</m:t>
                                  </m:r>
                                </m:e>
                              </m:d>
                            </m:num>
                            <m:den>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𝑘𝑎</m:t>
                              </m:r>
                            </m:den>
                          </m:f>
                        </m:e>
                      </m:d>
                    </m:oMath>
                  </m:oMathPara>
                </a14:m>
                <a:endParaRPr lang="es-UY" dirty="0"/>
              </a:p>
            </p:txBody>
          </p:sp>
        </mc:Choice>
        <mc:Fallback xmlns="">
          <p:sp>
            <p:nvSpPr>
              <p:cNvPr id="4" name="CuadroTexto 3"/>
              <p:cNvSpPr txBox="1">
                <a:spLocks noRot="1" noChangeAspect="1" noMove="1" noResize="1" noEditPoints="1" noAdjustHandles="1" noChangeArrowheads="1" noChangeShapeType="1" noTextEdit="1"/>
              </p:cNvSpPr>
              <p:nvPr/>
            </p:nvSpPr>
            <p:spPr>
              <a:xfrm>
                <a:off x="493487" y="534025"/>
                <a:ext cx="2986780" cy="708720"/>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CuadroTexto 4"/>
              <p:cNvSpPr txBox="1"/>
              <p:nvPr/>
            </p:nvSpPr>
            <p:spPr>
              <a:xfrm>
                <a:off x="4083611" y="534025"/>
                <a:ext cx="2645661" cy="7087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𝜒</m:t>
                      </m:r>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𝜌</m:t>
                          </m:r>
                        </m:e>
                        <m:sub>
                          <m:r>
                            <a:rPr lang="es-UY" b="0" i="1" smtClean="0">
                              <a:latin typeface="Cambria Math" panose="02040503050406030204" pitchFamily="18" charset="0"/>
                              <a:ea typeface="Cambria Math" panose="02040503050406030204" pitchFamily="18" charset="0"/>
                            </a:rPr>
                            <m:t>0</m:t>
                          </m:r>
                        </m:sub>
                      </m:sSub>
                      <m:r>
                        <a:rPr lang="es-UY" b="0" i="1" smtClean="0">
                          <a:latin typeface="Cambria Math" panose="02040503050406030204" pitchFamily="18" charset="0"/>
                          <a:ea typeface="Cambria Math" panose="02040503050406030204" pitchFamily="18" charset="0"/>
                        </a:rPr>
                        <m:t>𝑐</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𝜋</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𝑎</m:t>
                              </m:r>
                            </m:e>
                            <m:sup>
                              <m:r>
                                <a:rPr lang="es-UY" b="0" i="1" smtClean="0">
                                  <a:latin typeface="Cambria Math" panose="02040503050406030204" pitchFamily="18" charset="0"/>
                                  <a:ea typeface="Cambria Math" panose="02040503050406030204" pitchFamily="18" charset="0"/>
                                </a:rPr>
                                <m:t>2</m:t>
                              </m:r>
                            </m:sup>
                          </m:sSup>
                        </m:e>
                      </m:d>
                      <m:d>
                        <m:dPr>
                          <m:begChr m:val="["/>
                          <m:endChr m:val="]"/>
                          <m:ctrlPr>
                            <a:rPr lang="es-UY" b="0" i="1" smtClean="0">
                              <a:latin typeface="Cambria Math" panose="02040503050406030204" pitchFamily="18" charset="0"/>
                              <a:ea typeface="Cambria Math" panose="02040503050406030204" pitchFamily="18" charset="0"/>
                            </a:rPr>
                          </m:ctrlPr>
                        </m:dPr>
                        <m:e>
                          <m:f>
                            <m:fPr>
                              <m:ctrlPr>
                                <a:rPr lang="es-UY" b="0" i="1" smtClean="0">
                                  <a:latin typeface="Cambria Math" panose="02040503050406030204" pitchFamily="18" charset="0"/>
                                  <a:ea typeface="Cambria Math" panose="02040503050406030204" pitchFamily="18" charset="0"/>
                                </a:rPr>
                              </m:ctrlPr>
                            </m:fPr>
                            <m:num>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𝐻</m:t>
                                  </m:r>
                                </m:e>
                                <m:sub>
                                  <m:r>
                                    <a:rPr lang="es-UY" b="0" i="1" smtClean="0">
                                      <a:latin typeface="Cambria Math" panose="02040503050406030204" pitchFamily="18" charset="0"/>
                                      <a:ea typeface="Cambria Math" panose="02040503050406030204" pitchFamily="18" charset="0"/>
                                    </a:rPr>
                                    <m:t>1</m:t>
                                  </m:r>
                                </m:sub>
                              </m:sSub>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𝑘𝑎</m:t>
                                  </m:r>
                                </m:e>
                              </m:d>
                            </m:num>
                            <m:den>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𝑘𝑎</m:t>
                              </m:r>
                            </m:den>
                          </m:f>
                        </m:e>
                      </m:d>
                    </m:oMath>
                  </m:oMathPara>
                </a14:m>
                <a:endParaRPr lang="es-UY" dirty="0"/>
              </a:p>
            </p:txBody>
          </p:sp>
        </mc:Choice>
        <mc:Fallback xmlns="">
          <p:sp>
            <p:nvSpPr>
              <p:cNvPr id="5" name="CuadroTexto 4"/>
              <p:cNvSpPr txBox="1">
                <a:spLocks noRot="1" noChangeAspect="1" noMove="1" noResize="1" noEditPoints="1" noAdjustHandles="1" noChangeArrowheads="1" noChangeShapeType="1" noTextEdit="1"/>
              </p:cNvSpPr>
              <p:nvPr/>
            </p:nvSpPr>
            <p:spPr>
              <a:xfrm>
                <a:off x="4083611" y="534025"/>
                <a:ext cx="2645661" cy="708720"/>
              </a:xfrm>
              <a:prstGeom prst="rect">
                <a:avLst/>
              </a:prstGeom>
              <a:blipFill>
                <a:blip r:embed="rId3"/>
                <a:stretch>
                  <a:fillRect/>
                </a:stretch>
              </a:blipFill>
            </p:spPr>
            <p:txBody>
              <a:bodyPr/>
              <a:lstStyle/>
              <a:p>
                <a:r>
                  <a:rPr lang="en-US">
                    <a:noFill/>
                  </a:rPr>
                  <a:t> </a:t>
                </a:r>
              </a:p>
            </p:txBody>
          </p:sp>
        </mc:Fallback>
      </mc:AlternateContent>
      <p:grpSp>
        <p:nvGrpSpPr>
          <p:cNvPr id="9" name="Grupo 8"/>
          <p:cNvGrpSpPr/>
          <p:nvPr/>
        </p:nvGrpSpPr>
        <p:grpSpPr>
          <a:xfrm>
            <a:off x="342969" y="1618704"/>
            <a:ext cx="4028608" cy="3272610"/>
            <a:chOff x="342969" y="1618704"/>
            <a:chExt cx="4028608" cy="3272610"/>
          </a:xfrm>
        </p:grpSpPr>
        <p:pic>
          <p:nvPicPr>
            <p:cNvPr id="6" name="Imagen 5"/>
            <p:cNvPicPr>
              <a:picLocks noChangeAspect="1"/>
            </p:cNvPicPr>
            <p:nvPr/>
          </p:nvPicPr>
          <p:blipFill>
            <a:blip r:embed="rId4"/>
            <a:stretch>
              <a:fillRect/>
            </a:stretch>
          </p:blipFill>
          <p:spPr>
            <a:xfrm>
              <a:off x="342969" y="1618704"/>
              <a:ext cx="4028608" cy="3272610"/>
            </a:xfrm>
            <a:prstGeom prst="rect">
              <a:avLst/>
            </a:prstGeom>
          </p:spPr>
        </p:pic>
        <mc:AlternateContent xmlns:mc="http://schemas.openxmlformats.org/markup-compatibility/2006" xmlns:a14="http://schemas.microsoft.com/office/drawing/2010/main">
          <mc:Choice Requires="a14">
            <p:sp>
              <p:nvSpPr>
                <p:cNvPr id="7" name="CuadroTexto 6"/>
                <p:cNvSpPr txBox="1"/>
                <p:nvPr/>
              </p:nvSpPr>
              <p:spPr>
                <a:xfrm>
                  <a:off x="3411044" y="2496458"/>
                  <a:ext cx="714555" cy="369332"/>
                </a:xfrm>
                <a:prstGeom prst="rect">
                  <a:avLst/>
                </a:prstGeom>
                <a:solidFill>
                  <a:schemeClr val="bg1"/>
                </a:solid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𝑅</m:t>
                        </m:r>
                        <m:r>
                          <a:rPr lang="es-UY" b="0" i="1" smtClean="0">
                            <a:latin typeface="Cambria Math" panose="02040503050406030204" pitchFamily="18" charset="0"/>
                          </a:rPr>
                          <m:t>(</m:t>
                        </m:r>
                        <m:r>
                          <a:rPr lang="es-UY" b="0" i="1" smtClean="0">
                            <a:latin typeface="Cambria Math" panose="02040503050406030204" pitchFamily="18" charset="0"/>
                          </a:rPr>
                          <m:t>𝑥</m:t>
                        </m:r>
                        <m:r>
                          <a:rPr lang="es-UY" b="0" i="1" smtClean="0">
                            <a:latin typeface="Cambria Math" panose="02040503050406030204" pitchFamily="18" charset="0"/>
                          </a:rPr>
                          <m:t>)</m:t>
                        </m:r>
                      </m:oMath>
                    </m:oMathPara>
                  </a14:m>
                  <a:endParaRPr lang="es-UY" dirty="0"/>
                </a:p>
              </p:txBody>
            </p:sp>
          </mc:Choice>
          <mc:Fallback xmlns="">
            <p:sp>
              <p:nvSpPr>
                <p:cNvPr id="7" name="CuadroTexto 6"/>
                <p:cNvSpPr txBox="1">
                  <a:spLocks noRot="1" noChangeAspect="1" noMove="1" noResize="1" noEditPoints="1" noAdjustHandles="1" noChangeArrowheads="1" noChangeShapeType="1" noTextEdit="1"/>
                </p:cNvSpPr>
                <p:nvPr/>
              </p:nvSpPr>
              <p:spPr>
                <a:xfrm>
                  <a:off x="3411044" y="2496458"/>
                  <a:ext cx="714555" cy="369332"/>
                </a:xfrm>
                <a:prstGeom prst="rect">
                  <a:avLst/>
                </a:prstGeom>
                <a:blipFill rotWithShape="0">
                  <a:blip r:embed="rId5"/>
                  <a:stretch>
                    <a:fillRect b="-13333"/>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8" name="CuadroTexto 7"/>
                <p:cNvSpPr txBox="1"/>
                <p:nvPr/>
              </p:nvSpPr>
              <p:spPr>
                <a:xfrm>
                  <a:off x="2008652" y="3070343"/>
                  <a:ext cx="697242" cy="369332"/>
                </a:xfrm>
                <a:prstGeom prst="rect">
                  <a:avLst/>
                </a:prstGeom>
                <a:solidFill>
                  <a:schemeClr val="bg1"/>
                </a:solid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𝜒</m:t>
                        </m:r>
                        <m:r>
                          <a:rPr lang="es-UY" b="0" i="1" smtClean="0">
                            <a:latin typeface="Cambria Math" panose="02040503050406030204" pitchFamily="18" charset="0"/>
                          </a:rPr>
                          <m:t>(</m:t>
                        </m:r>
                        <m:r>
                          <a:rPr lang="es-UY" b="0" i="1" smtClean="0">
                            <a:latin typeface="Cambria Math" panose="02040503050406030204" pitchFamily="18" charset="0"/>
                          </a:rPr>
                          <m:t>𝑥</m:t>
                        </m:r>
                        <m:r>
                          <a:rPr lang="es-UY" b="0" i="1" smtClean="0">
                            <a:latin typeface="Cambria Math" panose="02040503050406030204" pitchFamily="18" charset="0"/>
                          </a:rPr>
                          <m:t>)</m:t>
                        </m:r>
                      </m:oMath>
                    </m:oMathPara>
                  </a14:m>
                  <a:endParaRPr lang="es-UY" dirty="0"/>
                </a:p>
              </p:txBody>
            </p:sp>
          </mc:Choice>
          <mc:Fallback xmlns="">
            <p:sp>
              <p:nvSpPr>
                <p:cNvPr id="8" name="CuadroTexto 7"/>
                <p:cNvSpPr txBox="1">
                  <a:spLocks noRot="1" noChangeAspect="1" noMove="1" noResize="1" noEditPoints="1" noAdjustHandles="1" noChangeArrowheads="1" noChangeShapeType="1" noTextEdit="1"/>
                </p:cNvSpPr>
                <p:nvPr/>
              </p:nvSpPr>
              <p:spPr>
                <a:xfrm>
                  <a:off x="2008652" y="3070343"/>
                  <a:ext cx="697242" cy="369332"/>
                </a:xfrm>
                <a:prstGeom prst="rect">
                  <a:avLst/>
                </a:prstGeom>
                <a:blipFill rotWithShape="0">
                  <a:blip r:embed="rId6"/>
                  <a:stretch>
                    <a:fillRect b="-13333"/>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10" name="CuadroTexto 9"/>
              <p:cNvSpPr txBox="1"/>
              <p:nvPr/>
            </p:nvSpPr>
            <p:spPr>
              <a:xfrm>
                <a:off x="4876800" y="1770660"/>
                <a:ext cx="6720114" cy="923330"/>
              </a:xfrm>
              <a:prstGeom prst="rect">
                <a:avLst/>
              </a:prstGeom>
              <a:noFill/>
            </p:spPr>
            <p:txBody>
              <a:bodyPr wrap="square" rtlCol="0">
                <a:spAutoFit/>
              </a:bodyPr>
              <a:lstStyle/>
              <a:p>
                <a:r>
                  <a:rPr lang="es-UY" dirty="0"/>
                  <a:t>Si </a:t>
                </a:r>
                <a14:m>
                  <m:oMath xmlns:m="http://schemas.openxmlformats.org/officeDocument/2006/math">
                    <m:r>
                      <a:rPr lang="es-UY" b="0" i="1" smtClean="0">
                        <a:latin typeface="Cambria Math" panose="02040503050406030204" pitchFamily="18" charset="0"/>
                      </a:rPr>
                      <m:t>𝑘𝑎</m:t>
                    </m:r>
                    <m:r>
                      <a:rPr lang="es-UY" b="0" i="1" smtClean="0">
                        <a:latin typeface="Cambria Math" panose="02040503050406030204" pitchFamily="18" charset="0"/>
                        <a:ea typeface="Cambria Math" panose="02040503050406030204" pitchFamily="18" charset="0"/>
                      </a:rPr>
                      <m:t>≪1</m:t>
                    </m:r>
                  </m:oMath>
                </a14:m>
                <a:r>
                  <a:rPr lang="es-UY" dirty="0"/>
                  <a:t> La fuente se comporta como una fuente simple con la parte reactiva dominando la impedancia de radiación. La masa reactiva está dada por </a:t>
                </a:r>
              </a:p>
            </p:txBody>
          </p:sp>
        </mc:Choice>
        <mc:Fallback xmlns="">
          <p:sp>
            <p:nvSpPr>
              <p:cNvPr id="10" name="CuadroTexto 9"/>
              <p:cNvSpPr txBox="1">
                <a:spLocks noRot="1" noChangeAspect="1" noMove="1" noResize="1" noEditPoints="1" noAdjustHandles="1" noChangeArrowheads="1" noChangeShapeType="1" noTextEdit="1"/>
              </p:cNvSpPr>
              <p:nvPr/>
            </p:nvSpPr>
            <p:spPr>
              <a:xfrm>
                <a:off x="4876800" y="1770660"/>
                <a:ext cx="6720114" cy="923330"/>
              </a:xfrm>
              <a:prstGeom prst="rect">
                <a:avLst/>
              </a:prstGeom>
              <a:blipFill rotWithShape="0">
                <a:blip r:embed="rId7"/>
                <a:stretch>
                  <a:fillRect l="-726" t="-3289" r="-1089" b="-9211"/>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1" name="CuadroTexto 10"/>
              <p:cNvSpPr txBox="1"/>
              <p:nvPr/>
            </p:nvSpPr>
            <p:spPr>
              <a:xfrm>
                <a:off x="4937082" y="2852573"/>
                <a:ext cx="126002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𝑚</m:t>
                          </m:r>
                        </m:e>
                        <m:sub>
                          <m:r>
                            <a:rPr lang="es-UY" b="0" i="1" smtClean="0">
                              <a:latin typeface="Cambria Math" panose="02040503050406030204" pitchFamily="18" charset="0"/>
                            </a:rPr>
                            <m:t>𝑟</m:t>
                          </m:r>
                        </m:sub>
                      </m:sSub>
                      <m:r>
                        <a:rPr lang="es-UY" b="0" i="1" smtClean="0">
                          <a:latin typeface="Cambria Math" panose="02040503050406030204" pitchFamily="18" charset="0"/>
                        </a:rPr>
                        <m:t>=</m:t>
                      </m:r>
                      <m:r>
                        <a:rPr lang="es-UY" b="0" i="1" smtClean="0">
                          <a:latin typeface="Cambria Math" panose="02040503050406030204" pitchFamily="18" charset="0"/>
                        </a:rPr>
                        <m:t>𝜒</m:t>
                      </m:r>
                      <m:r>
                        <a:rPr lang="es-UY" b="0" i="1" smtClean="0">
                          <a:latin typeface="Cambria Math" panose="02040503050406030204" pitchFamily="18" charset="0"/>
                        </a:rPr>
                        <m:t>/</m:t>
                      </m:r>
                      <m:r>
                        <a:rPr lang="es-UY" b="0" i="1" smtClean="0">
                          <a:latin typeface="Cambria Math" panose="02040503050406030204" pitchFamily="18" charset="0"/>
                        </a:rPr>
                        <m:t>𝜔</m:t>
                      </m:r>
                    </m:oMath>
                  </m:oMathPara>
                </a14:m>
                <a:endParaRPr lang="es-UY" dirty="0"/>
              </a:p>
            </p:txBody>
          </p:sp>
        </mc:Choice>
        <mc:Fallback xmlns="">
          <p:sp>
            <p:nvSpPr>
              <p:cNvPr id="11" name="CuadroTexto 10"/>
              <p:cNvSpPr txBox="1">
                <a:spLocks noRot="1" noChangeAspect="1" noMove="1" noResize="1" noEditPoints="1" noAdjustHandles="1" noChangeArrowheads="1" noChangeShapeType="1" noTextEdit="1"/>
              </p:cNvSpPr>
              <p:nvPr/>
            </p:nvSpPr>
            <p:spPr>
              <a:xfrm>
                <a:off x="4937082" y="2852573"/>
                <a:ext cx="1260024" cy="369332"/>
              </a:xfrm>
              <a:prstGeom prst="rect">
                <a:avLst/>
              </a:prstGeom>
              <a:blipFill rotWithShape="0">
                <a:blip r:embed="rId8"/>
                <a:stretch>
                  <a:fillRect b="-11475"/>
                </a:stretch>
              </a:blipFill>
            </p:spPr>
            <p:txBody>
              <a:bodyPr/>
              <a:lstStyle/>
              <a:p>
                <a:r>
                  <a:rPr lang="es-UY">
                    <a:noFill/>
                  </a:rPr>
                  <a:t> </a:t>
                </a:r>
              </a:p>
            </p:txBody>
          </p:sp>
        </mc:Fallback>
      </mc:AlternateContent>
      <p:sp>
        <p:nvSpPr>
          <p:cNvPr id="12" name="CuadroTexto 11"/>
          <p:cNvSpPr txBox="1"/>
          <p:nvPr/>
        </p:nvSpPr>
        <p:spPr>
          <a:xfrm>
            <a:off x="4888568" y="3439675"/>
            <a:ext cx="3348289" cy="369332"/>
          </a:xfrm>
          <a:prstGeom prst="rect">
            <a:avLst/>
          </a:prstGeom>
          <a:noFill/>
        </p:spPr>
        <p:txBody>
          <a:bodyPr wrap="none" rtlCol="0">
            <a:spAutoFit/>
          </a:bodyPr>
          <a:lstStyle/>
          <a:p>
            <a:r>
              <a:rPr lang="es-UY" dirty="0"/>
              <a:t>En el límite de bajas frecuencias:  </a:t>
            </a:r>
          </a:p>
        </p:txBody>
      </p:sp>
      <mc:AlternateContent xmlns:mc="http://schemas.openxmlformats.org/markup-compatibility/2006" xmlns:a14="http://schemas.microsoft.com/office/drawing/2010/main">
        <mc:Choice Requires="a14">
          <p:sp>
            <p:nvSpPr>
              <p:cNvPr id="13" name="CuadroTexto 12"/>
              <p:cNvSpPr txBox="1"/>
              <p:nvPr/>
            </p:nvSpPr>
            <p:spPr>
              <a:xfrm>
                <a:off x="8135257" y="3261217"/>
                <a:ext cx="2426049" cy="71468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𝜒</m:t>
                      </m:r>
                      <m:r>
                        <a:rPr lang="es-UY" b="0" i="1" smtClean="0">
                          <a:latin typeface="Cambria Math" panose="02040503050406030204" pitchFamily="18" charset="0"/>
                          <a:ea typeface="Cambria Math" panose="02040503050406030204" pitchFamily="18" charset="0"/>
                        </a:rPr>
                        <m:t>≅</m:t>
                      </m:r>
                      <m:d>
                        <m:dPr>
                          <m:ctrlPr>
                            <a:rPr lang="es-UY" b="0" i="1" smtClean="0">
                              <a:latin typeface="Cambria Math" panose="02040503050406030204" pitchFamily="18" charset="0"/>
                              <a:ea typeface="Cambria Math" panose="02040503050406030204" pitchFamily="18" charset="0"/>
                            </a:rPr>
                          </m:ctrlPr>
                        </m:dPr>
                        <m:e>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8</m:t>
                              </m:r>
                            </m:num>
                            <m:den>
                              <m:r>
                                <a:rPr lang="es-UY" b="0" i="1" smtClean="0">
                                  <a:latin typeface="Cambria Math" panose="02040503050406030204" pitchFamily="18" charset="0"/>
                                  <a:ea typeface="Cambria Math" panose="02040503050406030204" pitchFamily="18" charset="0"/>
                                </a:rPr>
                                <m:t>3</m:t>
                              </m:r>
                              <m:r>
                                <a:rPr lang="es-UY" b="0" i="1" smtClean="0">
                                  <a:latin typeface="Cambria Math" panose="02040503050406030204" pitchFamily="18" charset="0"/>
                                  <a:ea typeface="Cambria Math" panose="02040503050406030204" pitchFamily="18" charset="0"/>
                                </a:rPr>
                                <m:t>𝜋</m:t>
                              </m:r>
                            </m:den>
                          </m:f>
                        </m:e>
                      </m:d>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𝜌</m:t>
                          </m:r>
                        </m:e>
                        <m:sub>
                          <m:r>
                            <a:rPr lang="es-UY" b="0" i="1" smtClean="0">
                              <a:latin typeface="Cambria Math" panose="02040503050406030204" pitchFamily="18" charset="0"/>
                              <a:ea typeface="Cambria Math" panose="02040503050406030204" pitchFamily="18" charset="0"/>
                            </a:rPr>
                            <m:t>0</m:t>
                          </m:r>
                        </m:sub>
                      </m:sSub>
                      <m:r>
                        <a:rPr lang="es-UY" b="0" i="1" smtClean="0">
                          <a:latin typeface="Cambria Math" panose="02040503050406030204" pitchFamily="18" charset="0"/>
                          <a:ea typeface="Cambria Math" panose="02040503050406030204" pitchFamily="18" charset="0"/>
                        </a:rPr>
                        <m:t>𝑐</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𝜋</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𝑎</m:t>
                              </m:r>
                            </m:e>
                            <m:sup>
                              <m:r>
                                <a:rPr lang="es-UY" b="0" i="1" smtClean="0">
                                  <a:latin typeface="Cambria Math" panose="02040503050406030204" pitchFamily="18" charset="0"/>
                                  <a:ea typeface="Cambria Math" panose="02040503050406030204" pitchFamily="18" charset="0"/>
                                </a:rPr>
                                <m:t>2</m:t>
                              </m:r>
                            </m:sup>
                          </m:sSup>
                        </m:e>
                      </m:d>
                      <m:r>
                        <a:rPr lang="es-UY" b="0" i="1" smtClean="0">
                          <a:latin typeface="Cambria Math" panose="02040503050406030204" pitchFamily="18" charset="0"/>
                          <a:ea typeface="Cambria Math" panose="02040503050406030204" pitchFamily="18" charset="0"/>
                        </a:rPr>
                        <m:t>𝑘𝑎</m:t>
                      </m:r>
                    </m:oMath>
                  </m:oMathPara>
                </a14:m>
                <a:endParaRPr lang="es-UY" dirty="0"/>
              </a:p>
            </p:txBody>
          </p:sp>
        </mc:Choice>
        <mc:Fallback xmlns="">
          <p:sp>
            <p:nvSpPr>
              <p:cNvPr id="13" name="CuadroTexto 12"/>
              <p:cNvSpPr txBox="1">
                <a:spLocks noRot="1" noChangeAspect="1" noMove="1" noResize="1" noEditPoints="1" noAdjustHandles="1" noChangeArrowheads="1" noChangeShapeType="1" noTextEdit="1"/>
              </p:cNvSpPr>
              <p:nvPr/>
            </p:nvSpPr>
            <p:spPr>
              <a:xfrm>
                <a:off x="8135257" y="3261217"/>
                <a:ext cx="2426049" cy="714683"/>
              </a:xfrm>
              <a:prstGeom prst="rect">
                <a:avLst/>
              </a:prstGeom>
              <a:blipFill rotWithShape="0">
                <a:blip r:embed="rId9"/>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4" name="CuadroTexto 13"/>
              <p:cNvSpPr txBox="1"/>
              <p:nvPr/>
            </p:nvSpPr>
            <p:spPr>
              <a:xfrm>
                <a:off x="4888568" y="4026777"/>
                <a:ext cx="2939843" cy="61279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𝑚</m:t>
                          </m:r>
                        </m:e>
                        <m:sub>
                          <m:r>
                            <a:rPr lang="es-UY" b="0" i="1" smtClean="0">
                              <a:latin typeface="Cambria Math" panose="02040503050406030204" pitchFamily="18" charset="0"/>
                              <a:ea typeface="Cambria Math" panose="02040503050406030204" pitchFamily="18" charset="0"/>
                            </a:rPr>
                            <m:t>𝑟</m:t>
                          </m:r>
                        </m:sub>
                      </m:sSub>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𝜌</m:t>
                          </m:r>
                        </m:e>
                        <m:sub>
                          <m:r>
                            <a:rPr lang="es-UY" i="1">
                              <a:latin typeface="Cambria Math" panose="02040503050406030204" pitchFamily="18" charset="0"/>
                              <a:ea typeface="Cambria Math" panose="02040503050406030204" pitchFamily="18" charset="0"/>
                            </a:rPr>
                            <m:t>0</m:t>
                          </m:r>
                        </m:sub>
                      </m:sSub>
                      <m:d>
                        <m:dPr>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𝜋</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𝑎</m:t>
                              </m:r>
                            </m:e>
                            <m:sup>
                              <m:r>
                                <a:rPr lang="es-UY" i="1">
                                  <a:latin typeface="Cambria Math" panose="02040503050406030204" pitchFamily="18" charset="0"/>
                                  <a:ea typeface="Cambria Math" panose="02040503050406030204" pitchFamily="18" charset="0"/>
                                </a:rPr>
                                <m:t>2</m:t>
                              </m:r>
                            </m:sup>
                          </m:sSup>
                        </m:e>
                      </m:d>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8</m:t>
                          </m:r>
                          <m:r>
                            <a:rPr lang="es-UY" b="0" i="1" smtClean="0">
                              <a:latin typeface="Cambria Math" panose="02040503050406030204" pitchFamily="18" charset="0"/>
                              <a:ea typeface="Cambria Math" panose="02040503050406030204" pitchFamily="18" charset="0"/>
                            </a:rPr>
                            <m:t>𝑎</m:t>
                          </m:r>
                        </m:num>
                        <m:den>
                          <m:r>
                            <a:rPr lang="es-UY" b="0" i="1" smtClean="0">
                              <a:latin typeface="Cambria Math" panose="02040503050406030204" pitchFamily="18" charset="0"/>
                              <a:ea typeface="Cambria Math" panose="02040503050406030204" pitchFamily="18" charset="0"/>
                            </a:rPr>
                            <m:t>3</m:t>
                          </m:r>
                          <m:r>
                            <a:rPr lang="es-UY" b="0" i="1" smtClean="0">
                              <a:latin typeface="Cambria Math" panose="02040503050406030204" pitchFamily="18" charset="0"/>
                              <a:ea typeface="Cambria Math" panose="02040503050406030204" pitchFamily="18" charset="0"/>
                            </a:rPr>
                            <m:t>𝜋</m:t>
                          </m:r>
                        </m:den>
                      </m:f>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𝜌</m:t>
                          </m:r>
                        </m:e>
                        <m:sub>
                          <m:r>
                            <a:rPr lang="es-UY" b="0" i="1" smtClean="0">
                              <a:latin typeface="Cambria Math" panose="02040503050406030204" pitchFamily="18" charset="0"/>
                              <a:ea typeface="Cambria Math" panose="02040503050406030204" pitchFamily="18" charset="0"/>
                            </a:rPr>
                            <m:t>0</m:t>
                          </m:r>
                        </m:sub>
                      </m:sSub>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𝑉</m:t>
                          </m:r>
                        </m:e>
                        <m:sub>
                          <m:r>
                            <a:rPr lang="es-UY" b="0" i="1" smtClean="0">
                              <a:latin typeface="Cambria Math" panose="02040503050406030204" pitchFamily="18" charset="0"/>
                              <a:ea typeface="Cambria Math" panose="02040503050406030204" pitchFamily="18" charset="0"/>
                            </a:rPr>
                            <m:t>𝑟</m:t>
                          </m:r>
                        </m:sub>
                      </m:sSub>
                    </m:oMath>
                  </m:oMathPara>
                </a14:m>
                <a:endParaRPr lang="es-UY" dirty="0"/>
              </a:p>
            </p:txBody>
          </p:sp>
        </mc:Choice>
        <mc:Fallback xmlns="">
          <p:sp>
            <p:nvSpPr>
              <p:cNvPr id="14" name="CuadroTexto 13"/>
              <p:cNvSpPr txBox="1">
                <a:spLocks noRot="1" noChangeAspect="1" noMove="1" noResize="1" noEditPoints="1" noAdjustHandles="1" noChangeArrowheads="1" noChangeShapeType="1" noTextEdit="1"/>
              </p:cNvSpPr>
              <p:nvPr/>
            </p:nvSpPr>
            <p:spPr>
              <a:xfrm>
                <a:off x="4888568" y="4026777"/>
                <a:ext cx="2939843" cy="612796"/>
              </a:xfrm>
              <a:prstGeom prst="rect">
                <a:avLst/>
              </a:prstGeom>
              <a:blipFill rotWithShape="0">
                <a:blip r:embed="rId10"/>
                <a:stretch>
                  <a:fillRect/>
                </a:stretch>
              </a:blipFill>
            </p:spPr>
            <p:txBody>
              <a:bodyPr/>
              <a:lstStyle/>
              <a:p>
                <a:r>
                  <a:rPr lang="es-UY">
                    <a:noFill/>
                  </a:rPr>
                  <a:t> </a:t>
                </a:r>
              </a:p>
            </p:txBody>
          </p:sp>
        </mc:Fallback>
      </mc:AlternateContent>
      <p:sp>
        <p:nvSpPr>
          <p:cNvPr id="16" name="CuadroTexto 15"/>
          <p:cNvSpPr txBox="1"/>
          <p:nvPr/>
        </p:nvSpPr>
        <p:spPr>
          <a:xfrm>
            <a:off x="1478280" y="5654040"/>
            <a:ext cx="2406428" cy="369332"/>
          </a:xfrm>
          <a:prstGeom prst="rect">
            <a:avLst/>
          </a:prstGeom>
          <a:noFill/>
        </p:spPr>
        <p:txBody>
          <a:bodyPr wrap="none" rtlCol="0">
            <a:spAutoFit/>
          </a:bodyPr>
          <a:lstStyle/>
          <a:p>
            <a:r>
              <a:rPr lang="es-UY" dirty="0"/>
              <a:t>                                          </a:t>
            </a:r>
          </a:p>
        </p:txBody>
      </p:sp>
      <mc:AlternateContent xmlns:mc="http://schemas.openxmlformats.org/markup-compatibility/2006" xmlns:a14="http://schemas.microsoft.com/office/drawing/2010/main">
        <mc:Choice Requires="a14">
          <p:sp>
            <p:nvSpPr>
              <p:cNvPr id="2" name="CuadroTexto 1"/>
              <p:cNvSpPr txBox="1"/>
              <p:nvPr/>
            </p:nvSpPr>
            <p:spPr>
              <a:xfrm>
                <a:off x="7828411" y="4081462"/>
                <a:ext cx="4012882" cy="923330"/>
              </a:xfrm>
              <a:prstGeom prst="rect">
                <a:avLst/>
              </a:prstGeom>
              <a:noFill/>
            </p:spPr>
            <p:txBody>
              <a:bodyPr wrap="square" rtlCol="0">
                <a:spAutoFit/>
              </a:bodyPr>
              <a:lstStyle/>
              <a:p>
                <a:r>
                  <a:rPr lang="es-UY" dirty="0"/>
                  <a:t>En el límite de bajas frecuencias, el comportamiento del fluido es imponer una masa extra a la fuente dada por </a:t>
                </a:r>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𝜌</m:t>
                        </m:r>
                      </m:e>
                      <m:sub>
                        <m:r>
                          <a:rPr lang="es-UY" b="0" i="1" smtClean="0">
                            <a:latin typeface="Cambria Math" panose="02040503050406030204" pitchFamily="18" charset="0"/>
                          </a:rPr>
                          <m:t>0</m:t>
                        </m:r>
                      </m:sub>
                    </m:sSub>
                    <m:sSub>
                      <m:sSubPr>
                        <m:ctrlPr>
                          <a:rPr lang="es-UY" b="0" i="1" smtClean="0">
                            <a:latin typeface="Cambria Math" panose="02040503050406030204" pitchFamily="18" charset="0"/>
                          </a:rPr>
                        </m:ctrlPr>
                      </m:sSubPr>
                      <m:e>
                        <m:r>
                          <a:rPr lang="es-UY" b="0" i="1" smtClean="0">
                            <a:latin typeface="Cambria Math" panose="02040503050406030204" pitchFamily="18" charset="0"/>
                          </a:rPr>
                          <m:t>𝑉</m:t>
                        </m:r>
                      </m:e>
                      <m:sub>
                        <m:r>
                          <a:rPr lang="es-UY" b="0" i="1" smtClean="0">
                            <a:latin typeface="Cambria Math" panose="02040503050406030204" pitchFamily="18" charset="0"/>
                          </a:rPr>
                          <m:t>𝑟</m:t>
                        </m:r>
                      </m:sub>
                    </m:sSub>
                  </m:oMath>
                </a14:m>
                <a:endParaRPr lang="es-UY" dirty="0"/>
              </a:p>
            </p:txBody>
          </p:sp>
        </mc:Choice>
        <mc:Fallback xmlns="">
          <p:sp>
            <p:nvSpPr>
              <p:cNvPr id="2" name="CuadroTexto 1"/>
              <p:cNvSpPr txBox="1">
                <a:spLocks noRot="1" noChangeAspect="1" noMove="1" noResize="1" noEditPoints="1" noAdjustHandles="1" noChangeArrowheads="1" noChangeShapeType="1" noTextEdit="1"/>
              </p:cNvSpPr>
              <p:nvPr/>
            </p:nvSpPr>
            <p:spPr>
              <a:xfrm>
                <a:off x="7828411" y="4081462"/>
                <a:ext cx="4012882" cy="923330"/>
              </a:xfrm>
              <a:prstGeom prst="rect">
                <a:avLst/>
              </a:prstGeom>
              <a:blipFill rotWithShape="0">
                <a:blip r:embed="rId11"/>
                <a:stretch>
                  <a:fillRect l="-1216" t="-3974" b="-9934"/>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 name="CuadroTexto 2"/>
              <p:cNvSpPr txBox="1"/>
              <p:nvPr/>
            </p:nvSpPr>
            <p:spPr>
              <a:xfrm>
                <a:off x="493487" y="5654040"/>
                <a:ext cx="9250033" cy="369332"/>
              </a:xfrm>
              <a:prstGeom prst="rect">
                <a:avLst/>
              </a:prstGeom>
              <a:noFill/>
            </p:spPr>
            <p:txBody>
              <a:bodyPr wrap="none" rtlCol="0">
                <a:spAutoFit/>
              </a:bodyPr>
              <a:lstStyle/>
              <a:p>
                <a:r>
                  <a:rPr lang="es-UY" dirty="0"/>
                  <a:t>En el límite de altas frecuencias </a:t>
                </a:r>
                <a14:m>
                  <m:oMath xmlns:m="http://schemas.openxmlformats.org/officeDocument/2006/math">
                    <m:r>
                      <a:rPr lang="es-UY" b="0" i="1" smtClean="0">
                        <a:latin typeface="Cambria Math" panose="02040503050406030204" pitchFamily="18" charset="0"/>
                      </a:rPr>
                      <m:t>𝑘𝑎</m:t>
                    </m:r>
                    <m:r>
                      <a:rPr lang="es-UY" b="0" i="1" smtClean="0">
                        <a:latin typeface="Cambria Math" panose="02040503050406030204" pitchFamily="18" charset="0"/>
                        <a:ea typeface="Cambria Math" panose="02040503050406030204" pitchFamily="18" charset="0"/>
                      </a:rPr>
                      <m:t>≫1</m:t>
                    </m:r>
                  </m:oMath>
                </a14:m>
                <a:r>
                  <a:rPr lang="es-UY" dirty="0"/>
                  <a:t> </a:t>
                </a:r>
                <a:r>
                  <a:rPr lang="es-UY" dirty="0">
                    <a:latin typeface="Cambria Math" panose="02040503050406030204" pitchFamily="18" charset="0"/>
                    <a:ea typeface="Cambria Math" panose="02040503050406030204" pitchFamily="18" charset="0"/>
                  </a:rPr>
                  <a:t>⇒ </a:t>
                </a:r>
                <a14:m>
                  <m:oMath xmlns:m="http://schemas.openxmlformats.org/officeDocument/2006/math">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𝑚</m:t>
                        </m:r>
                      </m:e>
                      <m:sub>
                        <m:r>
                          <a:rPr lang="es-UY" b="0" i="1" smtClean="0">
                            <a:latin typeface="Cambria Math" panose="02040503050406030204" pitchFamily="18" charset="0"/>
                            <a:ea typeface="Cambria Math" panose="02040503050406030204" pitchFamily="18" charset="0"/>
                          </a:rPr>
                          <m:t>𝑟</m:t>
                        </m:r>
                      </m:sub>
                    </m:sSub>
                    <m:r>
                      <a:rPr lang="es-UY" b="0" i="1" smtClean="0">
                        <a:latin typeface="Cambria Math" panose="02040503050406030204" pitchFamily="18" charset="0"/>
                        <a:ea typeface="Cambria Math" panose="02040503050406030204" pitchFamily="18" charset="0"/>
                      </a:rPr>
                      <m:t>≅0</m:t>
                    </m:r>
                    <m:r>
                      <a:rPr lang="es-UY" b="0" i="0" smtClean="0">
                        <a:latin typeface="Cambria Math" panose="02040503050406030204" pitchFamily="18" charset="0"/>
                        <a:ea typeface="Cambria Math" panose="02040503050406030204" pitchFamily="18" charset="0"/>
                      </a:rPr>
                      <m:t>, </m:t>
                    </m:r>
                  </m:oMath>
                </a14:m>
                <a:r>
                  <a:rPr lang="es-UY" dirty="0"/>
                  <a:t>La fuente transmite toda la potencia al fluido</a:t>
                </a:r>
              </a:p>
            </p:txBody>
          </p:sp>
        </mc:Choice>
        <mc:Fallback xmlns="">
          <p:sp>
            <p:nvSpPr>
              <p:cNvPr id="3" name="CuadroTexto 2"/>
              <p:cNvSpPr txBox="1">
                <a:spLocks noRot="1" noChangeAspect="1" noMove="1" noResize="1" noEditPoints="1" noAdjustHandles="1" noChangeArrowheads="1" noChangeShapeType="1" noTextEdit="1"/>
              </p:cNvSpPr>
              <p:nvPr/>
            </p:nvSpPr>
            <p:spPr>
              <a:xfrm>
                <a:off x="493487" y="5654040"/>
                <a:ext cx="9250033" cy="369332"/>
              </a:xfrm>
              <a:prstGeom prst="rect">
                <a:avLst/>
              </a:prstGeom>
              <a:blipFill rotWithShape="0">
                <a:blip r:embed="rId12"/>
                <a:stretch>
                  <a:fillRect l="-593" t="-13333" b="-25000"/>
                </a:stretch>
              </a:blipFill>
            </p:spPr>
            <p:txBody>
              <a:bodyPr/>
              <a:lstStyle/>
              <a:p>
                <a:r>
                  <a:rPr lang="es-UY">
                    <a:noFill/>
                  </a:rPr>
                  <a:t> </a:t>
                </a:r>
              </a:p>
            </p:txBody>
          </p:sp>
        </mc:Fallback>
      </mc:AlternateContent>
    </p:spTree>
    <p:extLst>
      <p:ext uri="{BB962C8B-B14F-4D97-AF65-F5344CB8AC3E}">
        <p14:creationId xmlns:p14="http://schemas.microsoft.com/office/powerpoint/2010/main" val="1158486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P spid="2" grpId="0"/>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91886" y="448467"/>
            <a:ext cx="5685018" cy="369332"/>
          </a:xfrm>
          <a:prstGeom prst="rect">
            <a:avLst/>
          </a:prstGeom>
          <a:noFill/>
        </p:spPr>
        <p:txBody>
          <a:bodyPr wrap="none" rtlCol="0">
            <a:spAutoFit/>
          </a:bodyPr>
          <a:lstStyle/>
          <a:p>
            <a:r>
              <a:rPr lang="es-UY" dirty="0">
                <a:solidFill>
                  <a:schemeClr val="accent1"/>
                </a:solidFill>
              </a:rPr>
              <a:t>Ejemplos: 2- Impedancia de radiación de la esfera pulsante</a:t>
            </a:r>
          </a:p>
        </p:txBody>
      </p:sp>
      <p:sp>
        <p:nvSpPr>
          <p:cNvPr id="5" name="CuadroTexto 4"/>
          <p:cNvSpPr txBox="1"/>
          <p:nvPr/>
        </p:nvSpPr>
        <p:spPr>
          <a:xfrm>
            <a:off x="391886" y="1103086"/>
            <a:ext cx="6032677" cy="369332"/>
          </a:xfrm>
          <a:prstGeom prst="rect">
            <a:avLst/>
          </a:prstGeom>
          <a:noFill/>
        </p:spPr>
        <p:txBody>
          <a:bodyPr wrap="none" rtlCol="0">
            <a:spAutoFit/>
          </a:bodyPr>
          <a:lstStyle/>
          <a:p>
            <a:r>
              <a:rPr lang="es-UY" dirty="0"/>
              <a:t>La impedancia de radiación de la esfera pulsante es (ejercicio):</a:t>
            </a:r>
          </a:p>
        </p:txBody>
      </p:sp>
      <mc:AlternateContent xmlns:mc="http://schemas.openxmlformats.org/markup-compatibility/2006" xmlns:a14="http://schemas.microsoft.com/office/drawing/2010/main">
        <mc:Choice Requires="a14">
          <p:sp>
            <p:nvSpPr>
              <p:cNvPr id="6" name="CuadroTexto 5"/>
              <p:cNvSpPr txBox="1"/>
              <p:nvPr/>
            </p:nvSpPr>
            <p:spPr>
              <a:xfrm>
                <a:off x="391886" y="1757705"/>
                <a:ext cx="3829895" cy="65800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𝑍</m:t>
                          </m:r>
                        </m:e>
                        <m:sub>
                          <m:r>
                            <a:rPr lang="es-UY" b="0" i="1" smtClean="0">
                              <a:latin typeface="Cambria Math" panose="02040503050406030204" pitchFamily="18" charset="0"/>
                            </a:rPr>
                            <m:t>𝑟</m:t>
                          </m:r>
                        </m:sub>
                      </m:sSub>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𝜌</m:t>
                          </m:r>
                        </m:e>
                        <m:sub>
                          <m:r>
                            <a:rPr lang="es-UY" b="0" i="1" smtClean="0">
                              <a:latin typeface="Cambria Math" panose="02040503050406030204" pitchFamily="18" charset="0"/>
                            </a:rPr>
                            <m:t>0</m:t>
                          </m:r>
                        </m:sub>
                      </m:sSub>
                      <m:r>
                        <a:rPr lang="es-UY" b="0" i="1" smtClean="0">
                          <a:latin typeface="Cambria Math" panose="02040503050406030204" pitchFamily="18" charset="0"/>
                        </a:rPr>
                        <m:t>𝑐</m:t>
                      </m:r>
                      <m:d>
                        <m:dPr>
                          <m:ctrlPr>
                            <a:rPr lang="es-UY" b="0" i="1" smtClean="0">
                              <a:latin typeface="Cambria Math" panose="02040503050406030204" pitchFamily="18" charset="0"/>
                            </a:rPr>
                          </m:ctrlPr>
                        </m:dPr>
                        <m:e>
                          <m:r>
                            <a:rPr lang="es-UY" b="0" i="1" smtClean="0">
                              <a:latin typeface="Cambria Math" panose="02040503050406030204" pitchFamily="18" charset="0"/>
                            </a:rPr>
                            <m:t>4</m:t>
                          </m:r>
                          <m:r>
                            <a:rPr lang="es-UY" b="0" i="1" smtClean="0">
                              <a:latin typeface="Cambria Math" panose="02040503050406030204" pitchFamily="18" charset="0"/>
                            </a:rPr>
                            <m:t>𝜋</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𝑎</m:t>
                              </m:r>
                            </m:e>
                            <m:sup>
                              <m:r>
                                <a:rPr lang="es-UY" b="0" i="1" smtClean="0">
                                  <a:latin typeface="Cambria Math" panose="02040503050406030204" pitchFamily="18" charset="0"/>
                                </a:rPr>
                                <m:t>2</m:t>
                              </m:r>
                            </m:sup>
                          </m:sSup>
                        </m:e>
                      </m:d>
                      <m:f>
                        <m:fPr>
                          <m:ctrlPr>
                            <a:rPr lang="es-UY" b="0" i="1" smtClean="0">
                              <a:latin typeface="Cambria Math" panose="02040503050406030204" pitchFamily="18" charset="0"/>
                            </a:rPr>
                          </m:ctrlPr>
                        </m:fPr>
                        <m:num>
                          <m:r>
                            <a:rPr lang="es-UY" b="0" i="1" smtClean="0">
                              <a:latin typeface="Cambria Math" panose="02040503050406030204" pitchFamily="18" charset="0"/>
                            </a:rPr>
                            <m:t>𝑘𝑎</m:t>
                          </m:r>
                        </m:num>
                        <m:den>
                          <m:d>
                            <m:dPr>
                              <m:begChr m:val="["/>
                              <m:endChr m:val="]"/>
                              <m:ctrlPr>
                                <a:rPr lang="es-UY" b="0" i="1" smtClean="0">
                                  <a:latin typeface="Cambria Math" panose="02040503050406030204" pitchFamily="18" charset="0"/>
                                </a:rPr>
                              </m:ctrlPr>
                            </m:dPr>
                            <m:e>
                              <m:sSup>
                                <m:sSupPr>
                                  <m:ctrlPr>
                                    <a:rPr lang="es-UY" b="0" i="1" smtClean="0">
                                      <a:latin typeface="Cambria Math" panose="02040503050406030204" pitchFamily="18" charset="0"/>
                                    </a:rPr>
                                  </m:ctrlPr>
                                </m:sSupPr>
                                <m:e>
                                  <m:d>
                                    <m:dPr>
                                      <m:ctrlPr>
                                        <a:rPr lang="es-UY" b="0" i="1" smtClean="0">
                                          <a:latin typeface="Cambria Math" panose="02040503050406030204" pitchFamily="18" charset="0"/>
                                        </a:rPr>
                                      </m:ctrlPr>
                                    </m:dPr>
                                    <m:e>
                                      <m:r>
                                        <a:rPr lang="es-UY" b="0" i="1" smtClean="0">
                                          <a:latin typeface="Cambria Math" panose="02040503050406030204" pitchFamily="18" charset="0"/>
                                        </a:rPr>
                                        <m:t>𝑘𝑎</m:t>
                                      </m:r>
                                    </m:e>
                                  </m:d>
                                </m:e>
                                <m:sup>
                                  <m:r>
                                    <a:rPr lang="es-UY" b="0" i="1" smtClean="0">
                                      <a:latin typeface="Cambria Math" panose="02040503050406030204" pitchFamily="18" charset="0"/>
                                    </a:rPr>
                                    <m:t>2</m:t>
                                  </m:r>
                                </m:sup>
                              </m:sSup>
                              <m:r>
                                <a:rPr lang="es-UY" b="0" i="1" smtClean="0">
                                  <a:latin typeface="Cambria Math" panose="02040503050406030204" pitchFamily="18" charset="0"/>
                                </a:rPr>
                                <m:t>+1</m:t>
                              </m:r>
                            </m:e>
                          </m:d>
                        </m:den>
                      </m:f>
                      <m:r>
                        <a:rPr lang="es-UY" b="0" i="1" smtClean="0">
                          <a:latin typeface="Cambria Math" panose="02040503050406030204" pitchFamily="18" charset="0"/>
                        </a:rPr>
                        <m:t>(</m:t>
                      </m:r>
                      <m:r>
                        <a:rPr lang="es-UY" b="0" i="1" smtClean="0">
                          <a:latin typeface="Cambria Math" panose="02040503050406030204" pitchFamily="18" charset="0"/>
                        </a:rPr>
                        <m:t>𝑘𝑎</m:t>
                      </m:r>
                      <m:r>
                        <a:rPr lang="es-UY" b="0" i="1" smtClean="0">
                          <a:latin typeface="Cambria Math" panose="02040503050406030204" pitchFamily="18" charset="0"/>
                        </a:rPr>
                        <m:t>+</m:t>
                      </m:r>
                      <m:r>
                        <a:rPr lang="es-UY" b="0" i="1" smtClean="0">
                          <a:latin typeface="Cambria Math" panose="02040503050406030204" pitchFamily="18" charset="0"/>
                        </a:rPr>
                        <m:t>𝑖</m:t>
                      </m:r>
                      <m:r>
                        <a:rPr lang="es-UY" b="0" i="1" smtClean="0">
                          <a:latin typeface="Cambria Math" panose="02040503050406030204" pitchFamily="18" charset="0"/>
                        </a:rPr>
                        <m:t>)</m:t>
                      </m:r>
                    </m:oMath>
                  </m:oMathPara>
                </a14:m>
                <a:endParaRPr lang="es-UY" dirty="0"/>
              </a:p>
            </p:txBody>
          </p:sp>
        </mc:Choice>
        <mc:Fallback xmlns="">
          <p:sp>
            <p:nvSpPr>
              <p:cNvPr id="6" name="CuadroTexto 5"/>
              <p:cNvSpPr txBox="1">
                <a:spLocks noRot="1" noChangeAspect="1" noMove="1" noResize="1" noEditPoints="1" noAdjustHandles="1" noChangeArrowheads="1" noChangeShapeType="1" noTextEdit="1"/>
              </p:cNvSpPr>
              <p:nvPr/>
            </p:nvSpPr>
            <p:spPr>
              <a:xfrm>
                <a:off x="391886" y="1757705"/>
                <a:ext cx="3829895" cy="658001"/>
              </a:xfrm>
              <a:prstGeom prst="rect">
                <a:avLst/>
              </a:prstGeom>
              <a:blipFill rotWithShape="0">
                <a:blip r:embed="rId2"/>
                <a:stretch>
                  <a:fillRect/>
                </a:stretch>
              </a:blipFill>
            </p:spPr>
            <p:txBody>
              <a:bodyPr/>
              <a:lstStyle/>
              <a:p>
                <a:r>
                  <a:rPr lang="es-UY">
                    <a:noFill/>
                  </a:rPr>
                  <a:t> </a:t>
                </a:r>
              </a:p>
            </p:txBody>
          </p:sp>
        </mc:Fallback>
      </mc:AlternateContent>
      <p:grpSp>
        <p:nvGrpSpPr>
          <p:cNvPr id="2" name="Grupo 1">
            <a:extLst>
              <a:ext uri="{FF2B5EF4-FFF2-40B4-BE49-F238E27FC236}">
                <a16:creationId xmlns:a16="http://schemas.microsoft.com/office/drawing/2014/main" id="{F0454DDA-3D0B-43D3-A4F3-84233E9A9348}"/>
              </a:ext>
            </a:extLst>
          </p:cNvPr>
          <p:cNvGrpSpPr/>
          <p:nvPr/>
        </p:nvGrpSpPr>
        <p:grpSpPr>
          <a:xfrm>
            <a:off x="8345714" y="988448"/>
            <a:ext cx="1296000" cy="1296000"/>
            <a:chOff x="8345714" y="988448"/>
            <a:chExt cx="1296000" cy="1296000"/>
          </a:xfrm>
        </p:grpSpPr>
        <p:sp>
          <p:nvSpPr>
            <p:cNvPr id="7" name="Elipse 6"/>
            <p:cNvSpPr/>
            <p:nvPr/>
          </p:nvSpPr>
          <p:spPr>
            <a:xfrm>
              <a:off x="8345714" y="988448"/>
              <a:ext cx="1296000" cy="129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cxnSp>
          <p:nvCxnSpPr>
            <p:cNvPr id="9" name="Conector recto 8"/>
            <p:cNvCxnSpPr>
              <a:endCxn id="7" idx="7"/>
            </p:cNvCxnSpPr>
            <p:nvPr/>
          </p:nvCxnSpPr>
          <p:spPr>
            <a:xfrm flipV="1">
              <a:off x="8993714" y="1178243"/>
              <a:ext cx="458205" cy="458205"/>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0" name="CuadroTexto 9"/>
                <p:cNvSpPr txBox="1"/>
                <p:nvPr/>
              </p:nvSpPr>
              <p:spPr>
                <a:xfrm>
                  <a:off x="8949076" y="1121081"/>
                  <a:ext cx="40859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𝑎</m:t>
                        </m:r>
                      </m:oMath>
                    </m:oMathPara>
                  </a14:m>
                  <a:endParaRPr lang="es-UY" dirty="0"/>
                </a:p>
              </p:txBody>
            </p:sp>
          </mc:Choice>
          <mc:Fallback xmlns="">
            <p:sp>
              <p:nvSpPr>
                <p:cNvPr id="10" name="CuadroTexto 9"/>
                <p:cNvSpPr txBox="1">
                  <a:spLocks noRot="1" noChangeAspect="1" noMove="1" noResize="1" noEditPoints="1" noAdjustHandles="1" noChangeArrowheads="1" noChangeShapeType="1" noTextEdit="1"/>
                </p:cNvSpPr>
                <p:nvPr/>
              </p:nvSpPr>
              <p:spPr>
                <a:xfrm>
                  <a:off x="8949076" y="1121081"/>
                  <a:ext cx="408593" cy="369332"/>
                </a:xfrm>
                <a:prstGeom prst="rect">
                  <a:avLst/>
                </a:prstGeom>
                <a:blipFill>
                  <a:blip r:embed="rId3"/>
                  <a:stretch>
                    <a:fillRect/>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11" name="CuadroTexto 10"/>
              <p:cNvSpPr txBox="1"/>
              <p:nvPr/>
            </p:nvSpPr>
            <p:spPr>
              <a:xfrm>
                <a:off x="391886" y="2700993"/>
                <a:ext cx="3166315" cy="68788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𝑅</m:t>
                      </m:r>
                      <m:r>
                        <a:rPr lang="es-UY" b="0" i="1" smtClean="0">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rPr>
                          </m:ctrlPr>
                        </m:sSubPr>
                        <m:e>
                          <m:r>
                            <a:rPr lang="es-UY" i="1">
                              <a:latin typeface="Cambria Math" panose="02040503050406030204" pitchFamily="18" charset="0"/>
                            </a:rPr>
                            <m:t>𝜌</m:t>
                          </m:r>
                        </m:e>
                        <m:sub>
                          <m:r>
                            <a:rPr lang="es-UY" i="1">
                              <a:latin typeface="Cambria Math" panose="02040503050406030204" pitchFamily="18" charset="0"/>
                            </a:rPr>
                            <m:t>0</m:t>
                          </m:r>
                        </m:sub>
                      </m:sSub>
                      <m:r>
                        <a:rPr lang="es-UY" i="1">
                          <a:latin typeface="Cambria Math" panose="02040503050406030204" pitchFamily="18" charset="0"/>
                        </a:rPr>
                        <m:t>𝑐</m:t>
                      </m:r>
                      <m:d>
                        <m:dPr>
                          <m:ctrlPr>
                            <a:rPr lang="es-UY" i="1">
                              <a:latin typeface="Cambria Math" panose="02040503050406030204" pitchFamily="18" charset="0"/>
                            </a:rPr>
                          </m:ctrlPr>
                        </m:dPr>
                        <m:e>
                          <m:r>
                            <a:rPr lang="es-UY" i="1">
                              <a:latin typeface="Cambria Math" panose="02040503050406030204" pitchFamily="18" charset="0"/>
                            </a:rPr>
                            <m:t>4</m:t>
                          </m:r>
                          <m:r>
                            <a:rPr lang="es-UY" i="1">
                              <a:latin typeface="Cambria Math" panose="02040503050406030204" pitchFamily="18" charset="0"/>
                            </a:rPr>
                            <m:t>𝜋</m:t>
                          </m:r>
                          <m:sSup>
                            <m:sSupPr>
                              <m:ctrlPr>
                                <a:rPr lang="es-UY" i="1">
                                  <a:latin typeface="Cambria Math" panose="02040503050406030204" pitchFamily="18" charset="0"/>
                                </a:rPr>
                              </m:ctrlPr>
                            </m:sSupPr>
                            <m:e>
                              <m:r>
                                <a:rPr lang="es-UY" i="1">
                                  <a:latin typeface="Cambria Math" panose="02040503050406030204" pitchFamily="18" charset="0"/>
                                </a:rPr>
                                <m:t>𝑎</m:t>
                              </m:r>
                            </m:e>
                            <m:sup>
                              <m:r>
                                <a:rPr lang="es-UY" i="1">
                                  <a:latin typeface="Cambria Math" panose="02040503050406030204" pitchFamily="18" charset="0"/>
                                </a:rPr>
                                <m:t>2</m:t>
                              </m:r>
                            </m:sup>
                          </m:sSup>
                        </m:e>
                      </m:d>
                      <m:f>
                        <m:fPr>
                          <m:ctrlPr>
                            <a:rPr lang="es-UY" i="1">
                              <a:latin typeface="Cambria Math" panose="02040503050406030204" pitchFamily="18" charset="0"/>
                            </a:rPr>
                          </m:ctrlPr>
                        </m:fPr>
                        <m:num>
                          <m:sSup>
                            <m:sSupPr>
                              <m:ctrlPr>
                                <a:rPr lang="es-UY" b="0" i="1" smtClean="0">
                                  <a:latin typeface="Cambria Math" panose="02040503050406030204" pitchFamily="18" charset="0"/>
                                </a:rPr>
                              </m:ctrlPr>
                            </m:sSupPr>
                            <m:e>
                              <m:d>
                                <m:dPr>
                                  <m:ctrlPr>
                                    <a:rPr lang="es-UY" b="0" i="1" smtClean="0">
                                      <a:latin typeface="Cambria Math" panose="02040503050406030204" pitchFamily="18" charset="0"/>
                                    </a:rPr>
                                  </m:ctrlPr>
                                </m:dPr>
                                <m:e>
                                  <m:r>
                                    <a:rPr lang="es-UY" i="1">
                                      <a:latin typeface="Cambria Math" panose="02040503050406030204" pitchFamily="18" charset="0"/>
                                    </a:rPr>
                                    <m:t>𝑘𝑎</m:t>
                                  </m:r>
                                </m:e>
                              </m:d>
                            </m:e>
                            <m:sup>
                              <m:r>
                                <a:rPr lang="es-UY" b="0" i="1" smtClean="0">
                                  <a:latin typeface="Cambria Math" panose="02040503050406030204" pitchFamily="18" charset="0"/>
                                </a:rPr>
                                <m:t>2</m:t>
                              </m:r>
                            </m:sup>
                          </m:sSup>
                        </m:num>
                        <m:den>
                          <m:d>
                            <m:dPr>
                              <m:begChr m:val="["/>
                              <m:endChr m:val="]"/>
                              <m:ctrlPr>
                                <a:rPr lang="es-UY" i="1">
                                  <a:latin typeface="Cambria Math" panose="02040503050406030204" pitchFamily="18" charset="0"/>
                                </a:rPr>
                              </m:ctrlPr>
                            </m:dPr>
                            <m:e>
                              <m:sSup>
                                <m:sSupPr>
                                  <m:ctrlPr>
                                    <a:rPr lang="es-UY" i="1">
                                      <a:latin typeface="Cambria Math" panose="02040503050406030204" pitchFamily="18" charset="0"/>
                                    </a:rPr>
                                  </m:ctrlPr>
                                </m:sSupPr>
                                <m:e>
                                  <m:d>
                                    <m:dPr>
                                      <m:ctrlPr>
                                        <a:rPr lang="es-UY" i="1">
                                          <a:latin typeface="Cambria Math" panose="02040503050406030204" pitchFamily="18" charset="0"/>
                                        </a:rPr>
                                      </m:ctrlPr>
                                    </m:dPr>
                                    <m:e>
                                      <m:r>
                                        <a:rPr lang="es-UY" i="1">
                                          <a:latin typeface="Cambria Math" panose="02040503050406030204" pitchFamily="18" charset="0"/>
                                        </a:rPr>
                                        <m:t>𝑘𝑎</m:t>
                                      </m:r>
                                    </m:e>
                                  </m:d>
                                </m:e>
                                <m:sup>
                                  <m:r>
                                    <a:rPr lang="es-UY" i="1">
                                      <a:latin typeface="Cambria Math" panose="02040503050406030204" pitchFamily="18" charset="0"/>
                                    </a:rPr>
                                    <m:t>2</m:t>
                                  </m:r>
                                </m:sup>
                              </m:sSup>
                              <m:r>
                                <a:rPr lang="es-UY" i="1">
                                  <a:latin typeface="Cambria Math" panose="02040503050406030204" pitchFamily="18" charset="0"/>
                                </a:rPr>
                                <m:t>+1</m:t>
                              </m:r>
                            </m:e>
                          </m:d>
                        </m:den>
                      </m:f>
                    </m:oMath>
                  </m:oMathPara>
                </a14:m>
                <a:endParaRPr lang="es-UY" dirty="0"/>
              </a:p>
            </p:txBody>
          </p:sp>
        </mc:Choice>
        <mc:Fallback xmlns="">
          <p:sp>
            <p:nvSpPr>
              <p:cNvPr id="11" name="CuadroTexto 10"/>
              <p:cNvSpPr txBox="1">
                <a:spLocks noRot="1" noChangeAspect="1" noMove="1" noResize="1" noEditPoints="1" noAdjustHandles="1" noChangeArrowheads="1" noChangeShapeType="1" noTextEdit="1"/>
              </p:cNvSpPr>
              <p:nvPr/>
            </p:nvSpPr>
            <p:spPr>
              <a:xfrm>
                <a:off x="391886" y="2700993"/>
                <a:ext cx="3166315" cy="687881"/>
              </a:xfrm>
              <a:prstGeom prst="rect">
                <a:avLst/>
              </a:prstGeom>
              <a:blipFill rotWithShape="0">
                <a:blip r:embed="rId4"/>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2" name="CuadroTexto 11"/>
              <p:cNvSpPr txBox="1"/>
              <p:nvPr/>
            </p:nvSpPr>
            <p:spPr>
              <a:xfrm>
                <a:off x="3824515" y="2700993"/>
                <a:ext cx="3149003" cy="65800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𝜒</m:t>
                      </m:r>
                      <m:r>
                        <a:rPr lang="es-UY" b="0" i="1" smtClean="0">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rPr>
                          </m:ctrlPr>
                        </m:sSubPr>
                        <m:e>
                          <m:r>
                            <a:rPr lang="es-UY" i="1">
                              <a:latin typeface="Cambria Math" panose="02040503050406030204" pitchFamily="18" charset="0"/>
                            </a:rPr>
                            <m:t>𝜌</m:t>
                          </m:r>
                        </m:e>
                        <m:sub>
                          <m:r>
                            <a:rPr lang="es-UY" i="1">
                              <a:latin typeface="Cambria Math" panose="02040503050406030204" pitchFamily="18" charset="0"/>
                            </a:rPr>
                            <m:t>0</m:t>
                          </m:r>
                        </m:sub>
                      </m:sSub>
                      <m:r>
                        <a:rPr lang="es-UY" i="1">
                          <a:latin typeface="Cambria Math" panose="02040503050406030204" pitchFamily="18" charset="0"/>
                        </a:rPr>
                        <m:t>𝑐</m:t>
                      </m:r>
                      <m:d>
                        <m:dPr>
                          <m:ctrlPr>
                            <a:rPr lang="es-UY" i="1">
                              <a:latin typeface="Cambria Math" panose="02040503050406030204" pitchFamily="18" charset="0"/>
                            </a:rPr>
                          </m:ctrlPr>
                        </m:dPr>
                        <m:e>
                          <m:r>
                            <a:rPr lang="es-UY" i="1">
                              <a:latin typeface="Cambria Math" panose="02040503050406030204" pitchFamily="18" charset="0"/>
                            </a:rPr>
                            <m:t>4</m:t>
                          </m:r>
                          <m:r>
                            <a:rPr lang="es-UY" i="1">
                              <a:latin typeface="Cambria Math" panose="02040503050406030204" pitchFamily="18" charset="0"/>
                            </a:rPr>
                            <m:t>𝜋</m:t>
                          </m:r>
                          <m:sSup>
                            <m:sSupPr>
                              <m:ctrlPr>
                                <a:rPr lang="es-UY" i="1">
                                  <a:latin typeface="Cambria Math" panose="02040503050406030204" pitchFamily="18" charset="0"/>
                                </a:rPr>
                              </m:ctrlPr>
                            </m:sSupPr>
                            <m:e>
                              <m:r>
                                <a:rPr lang="es-UY" i="1">
                                  <a:latin typeface="Cambria Math" panose="02040503050406030204" pitchFamily="18" charset="0"/>
                                </a:rPr>
                                <m:t>𝑎</m:t>
                              </m:r>
                            </m:e>
                            <m:sup>
                              <m:r>
                                <a:rPr lang="es-UY" i="1">
                                  <a:latin typeface="Cambria Math" panose="02040503050406030204" pitchFamily="18" charset="0"/>
                                </a:rPr>
                                <m:t>2</m:t>
                              </m:r>
                            </m:sup>
                          </m:sSup>
                        </m:e>
                      </m:d>
                      <m:f>
                        <m:fPr>
                          <m:ctrlPr>
                            <a:rPr lang="es-UY" i="1">
                              <a:latin typeface="Cambria Math" panose="02040503050406030204" pitchFamily="18" charset="0"/>
                            </a:rPr>
                          </m:ctrlPr>
                        </m:fPr>
                        <m:num>
                          <m:r>
                            <a:rPr lang="es-UY" b="0" i="1" smtClean="0">
                              <a:latin typeface="Cambria Math" panose="02040503050406030204" pitchFamily="18" charset="0"/>
                            </a:rPr>
                            <m:t>𝑘𝑎</m:t>
                          </m:r>
                        </m:num>
                        <m:den>
                          <m:d>
                            <m:dPr>
                              <m:begChr m:val="["/>
                              <m:endChr m:val="]"/>
                              <m:ctrlPr>
                                <a:rPr lang="es-UY" i="1">
                                  <a:latin typeface="Cambria Math" panose="02040503050406030204" pitchFamily="18" charset="0"/>
                                </a:rPr>
                              </m:ctrlPr>
                            </m:dPr>
                            <m:e>
                              <m:sSup>
                                <m:sSupPr>
                                  <m:ctrlPr>
                                    <a:rPr lang="es-UY" i="1">
                                      <a:latin typeface="Cambria Math" panose="02040503050406030204" pitchFamily="18" charset="0"/>
                                    </a:rPr>
                                  </m:ctrlPr>
                                </m:sSupPr>
                                <m:e>
                                  <m:d>
                                    <m:dPr>
                                      <m:ctrlPr>
                                        <a:rPr lang="es-UY" i="1">
                                          <a:latin typeface="Cambria Math" panose="02040503050406030204" pitchFamily="18" charset="0"/>
                                        </a:rPr>
                                      </m:ctrlPr>
                                    </m:dPr>
                                    <m:e>
                                      <m:r>
                                        <a:rPr lang="es-UY" i="1">
                                          <a:latin typeface="Cambria Math" panose="02040503050406030204" pitchFamily="18" charset="0"/>
                                        </a:rPr>
                                        <m:t>𝑘𝑎</m:t>
                                      </m:r>
                                    </m:e>
                                  </m:d>
                                </m:e>
                                <m:sup>
                                  <m:r>
                                    <a:rPr lang="es-UY" i="1">
                                      <a:latin typeface="Cambria Math" panose="02040503050406030204" pitchFamily="18" charset="0"/>
                                    </a:rPr>
                                    <m:t>2</m:t>
                                  </m:r>
                                </m:sup>
                              </m:sSup>
                              <m:r>
                                <a:rPr lang="es-UY" i="1">
                                  <a:latin typeface="Cambria Math" panose="02040503050406030204" pitchFamily="18" charset="0"/>
                                </a:rPr>
                                <m:t>+1</m:t>
                              </m:r>
                            </m:e>
                          </m:d>
                        </m:den>
                      </m:f>
                    </m:oMath>
                  </m:oMathPara>
                </a14:m>
                <a:endParaRPr lang="es-UY" dirty="0"/>
              </a:p>
            </p:txBody>
          </p:sp>
        </mc:Choice>
        <mc:Fallback xmlns="">
          <p:sp>
            <p:nvSpPr>
              <p:cNvPr id="12" name="CuadroTexto 11"/>
              <p:cNvSpPr txBox="1">
                <a:spLocks noRot="1" noChangeAspect="1" noMove="1" noResize="1" noEditPoints="1" noAdjustHandles="1" noChangeArrowheads="1" noChangeShapeType="1" noTextEdit="1"/>
              </p:cNvSpPr>
              <p:nvPr/>
            </p:nvSpPr>
            <p:spPr>
              <a:xfrm>
                <a:off x="3824515" y="2700993"/>
                <a:ext cx="3149003" cy="658001"/>
              </a:xfrm>
              <a:prstGeom prst="rect">
                <a:avLst/>
              </a:prstGeom>
              <a:blipFill rotWithShape="0">
                <a:blip r:embed="rId5"/>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3" name="CuadroTexto 12"/>
              <p:cNvSpPr txBox="1"/>
              <p:nvPr/>
            </p:nvSpPr>
            <p:spPr>
              <a:xfrm>
                <a:off x="391886" y="4064001"/>
                <a:ext cx="3775521" cy="369332"/>
              </a:xfrm>
              <a:prstGeom prst="rect">
                <a:avLst/>
              </a:prstGeom>
              <a:noFill/>
            </p:spPr>
            <p:txBody>
              <a:bodyPr wrap="none" rtlCol="0">
                <a:spAutoFit/>
              </a:bodyPr>
              <a:lstStyle/>
              <a:p>
                <a:r>
                  <a:rPr lang="es-UY" dirty="0"/>
                  <a:t>En el límite de baja frecuencia </a:t>
                </a:r>
                <a14:m>
                  <m:oMath xmlns:m="http://schemas.openxmlformats.org/officeDocument/2006/math">
                    <m:r>
                      <a:rPr lang="es-UY" b="0" i="1" smtClean="0">
                        <a:latin typeface="Cambria Math" panose="02040503050406030204" pitchFamily="18" charset="0"/>
                      </a:rPr>
                      <m:t>𝑘𝑎</m:t>
                    </m:r>
                    <m:r>
                      <a:rPr lang="es-UY" b="0" i="1" smtClean="0">
                        <a:latin typeface="Cambria Math" panose="02040503050406030204" pitchFamily="18" charset="0"/>
                        <a:ea typeface="Cambria Math" panose="02040503050406030204" pitchFamily="18" charset="0"/>
                      </a:rPr>
                      <m:t>≪1</m:t>
                    </m:r>
                  </m:oMath>
                </a14:m>
                <a:endParaRPr lang="es-UY" dirty="0"/>
              </a:p>
            </p:txBody>
          </p:sp>
        </mc:Choice>
        <mc:Fallback xmlns="">
          <p:sp>
            <p:nvSpPr>
              <p:cNvPr id="13" name="CuadroTexto 12"/>
              <p:cNvSpPr txBox="1">
                <a:spLocks noRot="1" noChangeAspect="1" noMove="1" noResize="1" noEditPoints="1" noAdjustHandles="1" noChangeArrowheads="1" noChangeShapeType="1" noTextEdit="1"/>
              </p:cNvSpPr>
              <p:nvPr/>
            </p:nvSpPr>
            <p:spPr>
              <a:xfrm>
                <a:off x="391886" y="4064001"/>
                <a:ext cx="3775521" cy="369332"/>
              </a:xfrm>
              <a:prstGeom prst="rect">
                <a:avLst/>
              </a:prstGeom>
              <a:blipFill rotWithShape="0">
                <a:blip r:embed="rId6"/>
                <a:stretch>
                  <a:fillRect l="-1290" t="-10000" b="-2666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4" name="CuadroTexto 13"/>
              <p:cNvSpPr txBox="1"/>
              <p:nvPr/>
            </p:nvSpPr>
            <p:spPr>
              <a:xfrm>
                <a:off x="4060871" y="3895474"/>
                <a:ext cx="5768952" cy="61760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𝜒</m:t>
                      </m:r>
                      <m:r>
                        <a:rPr lang="es-UY" b="0" i="1" smtClean="0">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rPr>
                          </m:ctrlPr>
                        </m:sSubPr>
                        <m:e>
                          <m:r>
                            <a:rPr lang="es-UY" i="1">
                              <a:latin typeface="Cambria Math" panose="02040503050406030204" pitchFamily="18" charset="0"/>
                            </a:rPr>
                            <m:t>𝜌</m:t>
                          </m:r>
                        </m:e>
                        <m:sub>
                          <m:r>
                            <a:rPr lang="es-UY" i="1">
                              <a:latin typeface="Cambria Math" panose="02040503050406030204" pitchFamily="18" charset="0"/>
                            </a:rPr>
                            <m:t>0</m:t>
                          </m:r>
                        </m:sub>
                      </m:sSub>
                      <m:r>
                        <a:rPr lang="es-UY" b="0" i="1" smtClean="0">
                          <a:latin typeface="Cambria Math" panose="02040503050406030204" pitchFamily="18" charset="0"/>
                        </a:rPr>
                        <m:t>𝑘</m:t>
                      </m:r>
                      <m:r>
                        <a:rPr lang="es-UY" i="1">
                          <a:latin typeface="Cambria Math" panose="02040503050406030204" pitchFamily="18" charset="0"/>
                        </a:rPr>
                        <m:t>𝑐</m:t>
                      </m:r>
                      <m:d>
                        <m:dPr>
                          <m:ctrlPr>
                            <a:rPr lang="es-UY" i="1">
                              <a:latin typeface="Cambria Math" panose="02040503050406030204" pitchFamily="18" charset="0"/>
                            </a:rPr>
                          </m:ctrlPr>
                        </m:dPr>
                        <m:e>
                          <m:r>
                            <a:rPr lang="es-UY" i="1">
                              <a:latin typeface="Cambria Math" panose="02040503050406030204" pitchFamily="18" charset="0"/>
                            </a:rPr>
                            <m:t>4</m:t>
                          </m:r>
                          <m:r>
                            <a:rPr lang="es-UY" i="1">
                              <a:latin typeface="Cambria Math" panose="02040503050406030204" pitchFamily="18" charset="0"/>
                            </a:rPr>
                            <m:t>𝜋</m:t>
                          </m:r>
                          <m:sSup>
                            <m:sSupPr>
                              <m:ctrlPr>
                                <a:rPr lang="es-UY" i="1">
                                  <a:latin typeface="Cambria Math" panose="02040503050406030204" pitchFamily="18" charset="0"/>
                                </a:rPr>
                              </m:ctrlPr>
                            </m:sSupPr>
                            <m:e>
                              <m:r>
                                <a:rPr lang="es-UY" i="1">
                                  <a:latin typeface="Cambria Math" panose="02040503050406030204" pitchFamily="18" charset="0"/>
                                </a:rPr>
                                <m:t>𝑎</m:t>
                              </m:r>
                            </m:e>
                            <m:sup>
                              <m:r>
                                <a:rPr lang="es-UY" b="0" i="1" smtClean="0">
                                  <a:latin typeface="Cambria Math" panose="02040503050406030204" pitchFamily="18" charset="0"/>
                                </a:rPr>
                                <m:t>3</m:t>
                              </m:r>
                            </m:sup>
                          </m:sSup>
                        </m:e>
                      </m:d>
                      <m:r>
                        <a:rPr lang="es-UY" b="0" i="1" smtClean="0">
                          <a:latin typeface="Cambria Math" panose="02040503050406030204" pitchFamily="18" charset="0"/>
                        </a:rPr>
                        <m:t> </m:t>
                      </m:r>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𝑚</m:t>
                          </m:r>
                        </m:e>
                        <m:sub>
                          <m:r>
                            <a:rPr lang="es-UY" b="0" i="1" smtClean="0">
                              <a:latin typeface="Cambria Math" panose="02040503050406030204" pitchFamily="18" charset="0"/>
                              <a:ea typeface="Cambria Math" panose="02040503050406030204" pitchFamily="18" charset="0"/>
                            </a:rPr>
                            <m:t>𝑟</m:t>
                          </m:r>
                        </m:sub>
                      </m:sSub>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𝜒</m:t>
                          </m:r>
                        </m:num>
                        <m:den>
                          <m:r>
                            <a:rPr lang="es-UY" b="0" i="1" smtClean="0">
                              <a:latin typeface="Cambria Math" panose="02040503050406030204" pitchFamily="18" charset="0"/>
                              <a:ea typeface="Cambria Math" panose="02040503050406030204" pitchFamily="18" charset="0"/>
                            </a:rPr>
                            <m:t>𝜔</m:t>
                          </m:r>
                        </m:den>
                      </m:f>
                      <m:r>
                        <a:rPr lang="es-UY" b="0" i="1" smtClean="0">
                          <a:latin typeface="Cambria Math" panose="02040503050406030204" pitchFamily="18" charset="0"/>
                          <a:ea typeface="Cambria Math" panose="02040503050406030204" pitchFamily="18" charset="0"/>
                        </a:rPr>
                        <m:t>≅3</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𝜌</m:t>
                          </m:r>
                        </m:e>
                        <m:sub>
                          <m:r>
                            <a:rPr lang="es-UY" b="0" i="1" smtClean="0">
                              <a:latin typeface="Cambria Math" panose="02040503050406030204" pitchFamily="18" charset="0"/>
                              <a:ea typeface="Cambria Math" panose="02040503050406030204" pitchFamily="18" charset="0"/>
                            </a:rPr>
                            <m:t>0</m:t>
                          </m:r>
                        </m:sub>
                      </m:sSub>
                      <m:d>
                        <m:dPr>
                          <m:ctrlPr>
                            <a:rPr lang="es-UY" b="0" i="1" smtClean="0">
                              <a:latin typeface="Cambria Math" panose="02040503050406030204" pitchFamily="18" charset="0"/>
                              <a:ea typeface="Cambria Math" panose="02040503050406030204" pitchFamily="18" charset="0"/>
                            </a:rPr>
                          </m:ctrlPr>
                        </m:dPr>
                        <m:e>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4</m:t>
                              </m:r>
                            </m:num>
                            <m:den>
                              <m:r>
                                <a:rPr lang="es-UY" b="0" i="1" smtClean="0">
                                  <a:latin typeface="Cambria Math" panose="02040503050406030204" pitchFamily="18" charset="0"/>
                                  <a:ea typeface="Cambria Math" panose="02040503050406030204" pitchFamily="18" charset="0"/>
                                </a:rPr>
                                <m:t>3</m:t>
                              </m:r>
                            </m:den>
                          </m:f>
                          <m:r>
                            <a:rPr lang="es-UY" b="0" i="1" smtClean="0">
                              <a:latin typeface="Cambria Math" panose="02040503050406030204" pitchFamily="18" charset="0"/>
                              <a:ea typeface="Cambria Math" panose="02040503050406030204" pitchFamily="18" charset="0"/>
                            </a:rPr>
                            <m:t>𝜋</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𝑎</m:t>
                              </m:r>
                            </m:e>
                            <m:sup>
                              <m:r>
                                <a:rPr lang="es-UY" b="0" i="1" smtClean="0">
                                  <a:latin typeface="Cambria Math" panose="02040503050406030204" pitchFamily="18" charset="0"/>
                                  <a:ea typeface="Cambria Math" panose="02040503050406030204" pitchFamily="18" charset="0"/>
                                </a:rPr>
                                <m:t>3</m:t>
                              </m:r>
                            </m:sup>
                          </m:sSup>
                        </m:e>
                      </m:d>
                      <m:r>
                        <a:rPr lang="es-UY" b="0" i="1" smtClean="0">
                          <a:latin typeface="Cambria Math" panose="02040503050406030204" pitchFamily="18" charset="0"/>
                          <a:ea typeface="Cambria Math" panose="02040503050406030204" pitchFamily="18" charset="0"/>
                        </a:rPr>
                        <m:t>=3</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𝜌</m:t>
                          </m:r>
                        </m:e>
                        <m:sub>
                          <m:r>
                            <a:rPr lang="es-UY" b="0" i="1" smtClean="0">
                              <a:latin typeface="Cambria Math" panose="02040503050406030204" pitchFamily="18" charset="0"/>
                              <a:ea typeface="Cambria Math" panose="02040503050406030204" pitchFamily="18" charset="0"/>
                            </a:rPr>
                            <m:t>0</m:t>
                          </m:r>
                        </m:sub>
                      </m:sSub>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𝑉</m:t>
                          </m:r>
                        </m:e>
                        <m:sub>
                          <m:r>
                            <a:rPr lang="es-UY" b="0" i="1" smtClean="0">
                              <a:latin typeface="Cambria Math" panose="02040503050406030204" pitchFamily="18" charset="0"/>
                              <a:ea typeface="Cambria Math" panose="02040503050406030204" pitchFamily="18" charset="0"/>
                            </a:rPr>
                            <m:t>𝑎</m:t>
                          </m:r>
                        </m:sub>
                      </m:sSub>
                    </m:oMath>
                  </m:oMathPara>
                </a14:m>
                <a:endParaRPr lang="es-UY" dirty="0"/>
              </a:p>
            </p:txBody>
          </p:sp>
        </mc:Choice>
        <mc:Fallback xmlns="">
          <p:sp>
            <p:nvSpPr>
              <p:cNvPr id="14" name="CuadroTexto 13"/>
              <p:cNvSpPr txBox="1">
                <a:spLocks noRot="1" noChangeAspect="1" noMove="1" noResize="1" noEditPoints="1" noAdjustHandles="1" noChangeArrowheads="1" noChangeShapeType="1" noTextEdit="1"/>
              </p:cNvSpPr>
              <p:nvPr/>
            </p:nvSpPr>
            <p:spPr>
              <a:xfrm>
                <a:off x="4060871" y="3895474"/>
                <a:ext cx="5768952" cy="617605"/>
              </a:xfrm>
              <a:prstGeom prst="rect">
                <a:avLst/>
              </a:prstGeom>
              <a:blipFill>
                <a:blip r:embed="rId7"/>
                <a:stretch>
                  <a:fillRect b="-8911"/>
                </a:stretch>
              </a:blipFill>
            </p:spPr>
            <p:txBody>
              <a:bodyPr/>
              <a:lstStyle/>
              <a:p>
                <a:r>
                  <a:rPr lang="en-US">
                    <a:noFill/>
                  </a:rPr>
                  <a:t> </a:t>
                </a:r>
              </a:p>
            </p:txBody>
          </p:sp>
        </mc:Fallback>
      </mc:AlternateContent>
      <p:sp>
        <p:nvSpPr>
          <p:cNvPr id="15" name="Elipse 14"/>
          <p:cNvSpPr/>
          <p:nvPr/>
        </p:nvSpPr>
        <p:spPr>
          <a:xfrm>
            <a:off x="8098976" y="761929"/>
            <a:ext cx="1800000" cy="1800000"/>
          </a:xfrm>
          <a:prstGeom prst="ellipse">
            <a:avLst/>
          </a:pr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16" name="CuadroTexto 15"/>
          <p:cNvSpPr txBox="1"/>
          <p:nvPr/>
        </p:nvSpPr>
        <p:spPr>
          <a:xfrm>
            <a:off x="391886" y="4739128"/>
            <a:ext cx="8270726" cy="369332"/>
          </a:xfrm>
          <a:prstGeom prst="rect">
            <a:avLst/>
          </a:prstGeom>
          <a:noFill/>
        </p:spPr>
        <p:txBody>
          <a:bodyPr wrap="none" rtlCol="0">
            <a:spAutoFit/>
          </a:bodyPr>
          <a:lstStyle/>
          <a:p>
            <a:r>
              <a:rPr lang="es-UY" dirty="0"/>
              <a:t>La masa reactiva ocupa un volumen que es tres veces el volumen de la esfera pulsante</a:t>
            </a:r>
          </a:p>
        </p:txBody>
      </p:sp>
      <mc:AlternateContent xmlns:mc="http://schemas.openxmlformats.org/markup-compatibility/2006" xmlns:a14="http://schemas.microsoft.com/office/drawing/2010/main">
        <mc:Choice Requires="a14">
          <p:sp>
            <p:nvSpPr>
              <p:cNvPr id="17" name="CuadroTexto 16"/>
              <p:cNvSpPr txBox="1"/>
              <p:nvPr/>
            </p:nvSpPr>
            <p:spPr>
              <a:xfrm>
                <a:off x="391886" y="5566072"/>
                <a:ext cx="4892045" cy="369332"/>
              </a:xfrm>
              <a:prstGeom prst="rect">
                <a:avLst/>
              </a:prstGeom>
              <a:noFill/>
            </p:spPr>
            <p:txBody>
              <a:bodyPr wrap="none" rtlCol="0">
                <a:spAutoFit/>
              </a:bodyPr>
              <a:lstStyle/>
              <a:p>
                <a:r>
                  <a:rPr lang="es-UY" dirty="0"/>
                  <a:t>En el límite de alta frecuencia, </a:t>
                </a:r>
                <a14:m>
                  <m:oMath xmlns:m="http://schemas.openxmlformats.org/officeDocument/2006/math">
                    <m:r>
                      <a:rPr lang="es-UY" b="0" i="1" smtClean="0">
                        <a:latin typeface="Cambria Math" panose="02040503050406030204" pitchFamily="18" charset="0"/>
                      </a:rPr>
                      <m:t>𝑘𝑎</m:t>
                    </m:r>
                    <m:r>
                      <a:rPr lang="es-UY" b="0" i="1" smtClean="0">
                        <a:latin typeface="Cambria Math" panose="02040503050406030204" pitchFamily="18" charset="0"/>
                        <a:ea typeface="Cambria Math" panose="02040503050406030204" pitchFamily="18" charset="0"/>
                      </a:rPr>
                      <m:t>≫1 ⇒</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𝑚</m:t>
                        </m:r>
                      </m:e>
                      <m:sub>
                        <m:r>
                          <a:rPr lang="es-UY" b="0" i="1" smtClean="0">
                            <a:latin typeface="Cambria Math" panose="02040503050406030204" pitchFamily="18" charset="0"/>
                            <a:ea typeface="Cambria Math" panose="02040503050406030204" pitchFamily="18" charset="0"/>
                          </a:rPr>
                          <m:t>𝑟</m:t>
                        </m:r>
                      </m:sub>
                    </m:sSub>
                    <m:r>
                      <a:rPr lang="es-UY" b="0" i="1" smtClean="0">
                        <a:latin typeface="Cambria Math" panose="02040503050406030204" pitchFamily="18" charset="0"/>
                        <a:ea typeface="Cambria Math" panose="02040503050406030204" pitchFamily="18" charset="0"/>
                      </a:rPr>
                      <m:t>≅0</m:t>
                    </m:r>
                  </m:oMath>
                </a14:m>
                <a:endParaRPr lang="es-UY" dirty="0"/>
              </a:p>
            </p:txBody>
          </p:sp>
        </mc:Choice>
        <mc:Fallback xmlns="">
          <p:sp>
            <p:nvSpPr>
              <p:cNvPr id="17" name="CuadroTexto 16"/>
              <p:cNvSpPr txBox="1">
                <a:spLocks noRot="1" noChangeAspect="1" noMove="1" noResize="1" noEditPoints="1" noAdjustHandles="1" noChangeArrowheads="1" noChangeShapeType="1" noTextEdit="1"/>
              </p:cNvSpPr>
              <p:nvPr/>
            </p:nvSpPr>
            <p:spPr>
              <a:xfrm>
                <a:off x="391886" y="5566072"/>
                <a:ext cx="4892045" cy="369332"/>
              </a:xfrm>
              <a:prstGeom prst="rect">
                <a:avLst/>
              </a:prstGeom>
              <a:blipFill rotWithShape="0">
                <a:blip r:embed="rId8"/>
                <a:stretch>
                  <a:fillRect l="-996" t="-8197" b="-24590"/>
                </a:stretch>
              </a:blipFill>
            </p:spPr>
            <p:txBody>
              <a:bodyPr/>
              <a:lstStyle/>
              <a:p>
                <a:r>
                  <a:rPr lang="es-UY">
                    <a:noFill/>
                  </a:rPr>
                  <a:t> </a:t>
                </a:r>
              </a:p>
            </p:txBody>
          </p:sp>
        </mc:Fallback>
      </mc:AlternateContent>
    </p:spTree>
    <p:extLst>
      <p:ext uri="{BB962C8B-B14F-4D97-AF65-F5344CB8AC3E}">
        <p14:creationId xmlns:p14="http://schemas.microsoft.com/office/powerpoint/2010/main" val="436076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1" grpId="0"/>
      <p:bldP spid="12" grpId="0"/>
      <p:bldP spid="13" grpId="0"/>
      <p:bldP spid="14" grpId="0"/>
      <p:bldP spid="15" grpId="0" animBg="1"/>
      <p:bldP spid="16"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ángulo 3"/>
              <p:cNvSpPr/>
              <p:nvPr/>
            </p:nvSpPr>
            <p:spPr>
              <a:xfrm>
                <a:off x="641569" y="377875"/>
                <a:ext cx="2316403" cy="47070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s-UY" b="0" i="1" smtClean="0">
                              <a:solidFill>
                                <a:srgbClr val="00B050"/>
                              </a:solidFill>
                              <a:latin typeface="Cambria Math" panose="02040503050406030204" pitchFamily="18" charset="0"/>
                            </a:rPr>
                          </m:ctrlPr>
                        </m:sSupPr>
                        <m:e>
                          <m:r>
                            <a:rPr lang="es-UY" b="0" i="1" smtClean="0">
                              <a:solidFill>
                                <a:srgbClr val="00B050"/>
                              </a:solidFill>
                              <a:latin typeface="Cambria Math" panose="02040503050406030204" pitchFamily="18" charset="0"/>
                            </a:rPr>
                            <m:t>𝑒</m:t>
                          </m:r>
                        </m:e>
                        <m:sup>
                          <m:r>
                            <a:rPr lang="es-UY" b="0" i="1" smtClean="0">
                              <a:solidFill>
                                <a:srgbClr val="00B050"/>
                              </a:solidFill>
                              <a:latin typeface="Cambria Math" panose="02040503050406030204" pitchFamily="18" charset="0"/>
                            </a:rPr>
                            <m:t>−</m:t>
                          </m:r>
                          <m:r>
                            <a:rPr lang="es-UY" b="0" i="1" smtClean="0">
                              <a:solidFill>
                                <a:srgbClr val="00B050"/>
                              </a:solidFill>
                              <a:latin typeface="Cambria Math" panose="02040503050406030204" pitchFamily="18" charset="0"/>
                            </a:rPr>
                            <m:t>𝑖𝑘</m:t>
                          </m:r>
                          <m:sSup>
                            <m:sSupPr>
                              <m:ctrlPr>
                                <a:rPr lang="es-UY" b="0" i="1" smtClean="0">
                                  <a:solidFill>
                                    <a:srgbClr val="00B050"/>
                                  </a:solidFill>
                                  <a:latin typeface="Cambria Math" panose="02040503050406030204" pitchFamily="18" charset="0"/>
                                </a:rPr>
                              </m:ctrlPr>
                            </m:sSupPr>
                            <m:e>
                              <m:d>
                                <m:dPr>
                                  <m:begChr m:val="["/>
                                  <m:endChr m:val="]"/>
                                  <m:ctrlPr>
                                    <a:rPr lang="es-UY" b="0" i="1" smtClean="0">
                                      <a:solidFill>
                                        <a:srgbClr val="00B050"/>
                                      </a:solidFill>
                                      <a:latin typeface="Cambria Math" panose="02040503050406030204" pitchFamily="18" charset="0"/>
                                    </a:rPr>
                                  </m:ctrlPr>
                                </m:dPr>
                                <m:e>
                                  <m:sSup>
                                    <m:sSupPr>
                                      <m:ctrlPr>
                                        <a:rPr lang="es-UY" b="0" i="1" smtClean="0">
                                          <a:solidFill>
                                            <a:srgbClr val="00B050"/>
                                          </a:solidFill>
                                          <a:latin typeface="Cambria Math" panose="02040503050406030204" pitchFamily="18" charset="0"/>
                                        </a:rPr>
                                      </m:ctrlPr>
                                    </m:sSupPr>
                                    <m:e>
                                      <m:r>
                                        <a:rPr lang="es-UY" b="0" i="1" smtClean="0">
                                          <a:solidFill>
                                            <a:srgbClr val="00B050"/>
                                          </a:solidFill>
                                          <a:latin typeface="Cambria Math" panose="02040503050406030204" pitchFamily="18" charset="0"/>
                                        </a:rPr>
                                        <m:t>𝑧</m:t>
                                      </m:r>
                                    </m:e>
                                    <m:sup>
                                      <m:r>
                                        <a:rPr lang="es-UY" b="0" i="1" smtClean="0">
                                          <a:solidFill>
                                            <a:srgbClr val="00B050"/>
                                          </a:solidFill>
                                          <a:latin typeface="Cambria Math" panose="02040503050406030204" pitchFamily="18" charset="0"/>
                                        </a:rPr>
                                        <m:t>2</m:t>
                                      </m:r>
                                    </m:sup>
                                  </m:sSup>
                                  <m:r>
                                    <a:rPr lang="es-UY" b="0" i="1" smtClean="0">
                                      <a:solidFill>
                                        <a:srgbClr val="00B050"/>
                                      </a:solidFill>
                                      <a:latin typeface="Cambria Math" panose="02040503050406030204" pitchFamily="18" charset="0"/>
                                    </a:rPr>
                                    <m:t>+</m:t>
                                  </m:r>
                                  <m:sSup>
                                    <m:sSupPr>
                                      <m:ctrlPr>
                                        <a:rPr lang="es-UY" b="0" i="1" smtClean="0">
                                          <a:solidFill>
                                            <a:srgbClr val="00B050"/>
                                          </a:solidFill>
                                          <a:latin typeface="Cambria Math" panose="02040503050406030204" pitchFamily="18" charset="0"/>
                                        </a:rPr>
                                      </m:ctrlPr>
                                    </m:sSupPr>
                                    <m:e>
                                      <m:r>
                                        <a:rPr lang="es-UY" b="0" i="1" smtClean="0">
                                          <a:solidFill>
                                            <a:srgbClr val="00B050"/>
                                          </a:solidFill>
                                          <a:latin typeface="Cambria Math" panose="02040503050406030204" pitchFamily="18" charset="0"/>
                                        </a:rPr>
                                        <m:t>𝑎</m:t>
                                      </m:r>
                                    </m:e>
                                    <m:sup>
                                      <m:r>
                                        <a:rPr lang="es-UY" b="0" i="1" smtClean="0">
                                          <a:solidFill>
                                            <a:srgbClr val="00B050"/>
                                          </a:solidFill>
                                          <a:latin typeface="Cambria Math" panose="02040503050406030204" pitchFamily="18" charset="0"/>
                                        </a:rPr>
                                        <m:t>2</m:t>
                                      </m:r>
                                    </m:sup>
                                  </m:sSup>
                                </m:e>
                              </m:d>
                            </m:e>
                            <m:sup>
                              <m:r>
                                <a:rPr lang="es-UY" b="0" i="1" smtClean="0">
                                  <a:solidFill>
                                    <a:srgbClr val="00B050"/>
                                  </a:solidFill>
                                  <a:latin typeface="Cambria Math" panose="02040503050406030204" pitchFamily="18" charset="0"/>
                                </a:rPr>
                                <m:t>1/2</m:t>
                              </m:r>
                            </m:sup>
                          </m:sSup>
                        </m:sup>
                      </m:sSup>
                      <m:r>
                        <a:rPr lang="es-UY" b="0" i="1" smtClean="0">
                          <a:latin typeface="Cambria Math" panose="02040503050406030204" pitchFamily="18" charset="0"/>
                        </a:rPr>
                        <m:t>−</m:t>
                      </m:r>
                      <m:sSup>
                        <m:sSupPr>
                          <m:ctrlPr>
                            <a:rPr lang="es-UY" b="0" i="1" smtClean="0">
                              <a:solidFill>
                                <a:srgbClr val="FF0000"/>
                              </a:solidFill>
                              <a:latin typeface="Cambria Math" panose="02040503050406030204" pitchFamily="18" charset="0"/>
                            </a:rPr>
                          </m:ctrlPr>
                        </m:sSupPr>
                        <m:e>
                          <m:r>
                            <a:rPr lang="es-UY" b="0" i="1" smtClean="0">
                              <a:solidFill>
                                <a:srgbClr val="FF0000"/>
                              </a:solidFill>
                              <a:latin typeface="Cambria Math" panose="02040503050406030204" pitchFamily="18" charset="0"/>
                            </a:rPr>
                            <m:t>𝑒</m:t>
                          </m:r>
                        </m:e>
                        <m:sup>
                          <m:r>
                            <a:rPr lang="es-UY" b="0" i="1" smtClean="0">
                              <a:solidFill>
                                <a:srgbClr val="FF0000"/>
                              </a:solidFill>
                              <a:latin typeface="Cambria Math" panose="02040503050406030204" pitchFamily="18" charset="0"/>
                            </a:rPr>
                            <m:t>−</m:t>
                          </m:r>
                          <m:r>
                            <a:rPr lang="es-UY" b="0" i="1" smtClean="0">
                              <a:solidFill>
                                <a:srgbClr val="FF0000"/>
                              </a:solidFill>
                              <a:latin typeface="Cambria Math" panose="02040503050406030204" pitchFamily="18" charset="0"/>
                            </a:rPr>
                            <m:t>𝑖𝑘𝑧</m:t>
                          </m:r>
                        </m:sup>
                      </m:sSup>
                    </m:oMath>
                  </m:oMathPara>
                </a14:m>
                <a:endParaRPr lang="es-UY" dirty="0"/>
              </a:p>
            </p:txBody>
          </p:sp>
        </mc:Choice>
        <mc:Fallback xmlns="">
          <p:sp>
            <p:nvSpPr>
              <p:cNvPr id="4" name="Rectángulo 3"/>
              <p:cNvSpPr>
                <a:spLocks noRot="1" noChangeAspect="1" noMove="1" noResize="1" noEditPoints="1" noAdjustHandles="1" noChangeArrowheads="1" noChangeShapeType="1" noTextEdit="1"/>
              </p:cNvSpPr>
              <p:nvPr/>
            </p:nvSpPr>
            <p:spPr>
              <a:xfrm>
                <a:off x="641569" y="377875"/>
                <a:ext cx="2316403" cy="470706"/>
              </a:xfrm>
              <a:prstGeom prst="rect">
                <a:avLst/>
              </a:prstGeom>
              <a:blipFill rotWithShape="0">
                <a:blip r:embed="rId2"/>
                <a:stretch>
                  <a:fillRect/>
                </a:stretch>
              </a:blipFill>
            </p:spPr>
            <p:txBody>
              <a:bodyPr/>
              <a:lstStyle/>
              <a:p>
                <a:r>
                  <a:rPr lang="es-UY">
                    <a:noFill/>
                  </a:rPr>
                  <a:t> </a:t>
                </a:r>
              </a:p>
            </p:txBody>
          </p:sp>
        </mc:Fallback>
      </mc:AlternateContent>
      <p:grpSp>
        <p:nvGrpSpPr>
          <p:cNvPr id="10" name="Grupo 9"/>
          <p:cNvGrpSpPr/>
          <p:nvPr/>
        </p:nvGrpSpPr>
        <p:grpSpPr>
          <a:xfrm>
            <a:off x="6458857" y="261257"/>
            <a:ext cx="2931886" cy="2365829"/>
            <a:chOff x="5660571" y="972457"/>
            <a:chExt cx="2931886" cy="2365829"/>
          </a:xfrm>
        </p:grpSpPr>
        <p:cxnSp>
          <p:nvCxnSpPr>
            <p:cNvPr id="7" name="Conector recto de flecha 6"/>
            <p:cNvCxnSpPr/>
            <p:nvPr/>
          </p:nvCxnSpPr>
          <p:spPr>
            <a:xfrm>
              <a:off x="5660571" y="2249714"/>
              <a:ext cx="293188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Conector recto de flecha 8"/>
            <p:cNvCxnSpPr/>
            <p:nvPr/>
          </p:nvCxnSpPr>
          <p:spPr>
            <a:xfrm flipH="1" flipV="1">
              <a:off x="6937829" y="972457"/>
              <a:ext cx="0" cy="23658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6" name="Grupo 5">
            <a:extLst>
              <a:ext uri="{FF2B5EF4-FFF2-40B4-BE49-F238E27FC236}">
                <a16:creationId xmlns:a16="http://schemas.microsoft.com/office/drawing/2014/main" id="{6B5EA5FC-8FD1-4502-90EE-58DFF1300140}"/>
              </a:ext>
            </a:extLst>
          </p:cNvPr>
          <p:cNvGrpSpPr/>
          <p:nvPr/>
        </p:nvGrpSpPr>
        <p:grpSpPr>
          <a:xfrm>
            <a:off x="6647543" y="682171"/>
            <a:ext cx="1930400" cy="863599"/>
            <a:chOff x="6647543" y="682171"/>
            <a:chExt cx="1930400" cy="863599"/>
          </a:xfrm>
        </p:grpSpPr>
        <p:cxnSp>
          <p:nvCxnSpPr>
            <p:cNvPr id="12" name="Conector recto de flecha 11"/>
            <p:cNvCxnSpPr/>
            <p:nvPr/>
          </p:nvCxnSpPr>
          <p:spPr>
            <a:xfrm flipV="1">
              <a:off x="7736115" y="682171"/>
              <a:ext cx="841828" cy="85634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Conector recto de flecha 13"/>
            <p:cNvCxnSpPr/>
            <p:nvPr/>
          </p:nvCxnSpPr>
          <p:spPr>
            <a:xfrm flipH="1" flipV="1">
              <a:off x="6647543" y="1110342"/>
              <a:ext cx="1094379" cy="435428"/>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0" name="Grupo 19"/>
          <p:cNvGrpSpPr/>
          <p:nvPr/>
        </p:nvGrpSpPr>
        <p:grpSpPr>
          <a:xfrm>
            <a:off x="5082941" y="1103084"/>
            <a:ext cx="2653174" cy="1375228"/>
            <a:chOff x="4284655" y="1814284"/>
            <a:chExt cx="2653174" cy="1375228"/>
          </a:xfrm>
        </p:grpSpPr>
        <p:cxnSp>
          <p:nvCxnSpPr>
            <p:cNvPr id="16" name="Conector recto de flecha 15"/>
            <p:cNvCxnSpPr/>
            <p:nvPr/>
          </p:nvCxnSpPr>
          <p:spPr>
            <a:xfrm flipV="1">
              <a:off x="5021943" y="1814284"/>
              <a:ext cx="841828" cy="856343"/>
            </a:xfrm>
            <a:prstGeom prst="straightConnector1">
              <a:avLst/>
            </a:prstGeom>
            <a:ln w="28575">
              <a:solidFill>
                <a:srgbClr val="FF0000"/>
              </a:solidFill>
              <a:prstDash val="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 name="Conector recto de flecha 17"/>
            <p:cNvCxnSpPr/>
            <p:nvPr/>
          </p:nvCxnSpPr>
          <p:spPr>
            <a:xfrm flipH="1">
              <a:off x="5021943" y="2256970"/>
              <a:ext cx="1915886" cy="41365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9" name="Rectángulo 18"/>
                <p:cNvSpPr/>
                <p:nvPr/>
              </p:nvSpPr>
              <p:spPr>
                <a:xfrm>
                  <a:off x="4284655" y="2718806"/>
                  <a:ext cx="2316403" cy="47070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s-UY" b="0" i="1" smtClean="0">
                                <a:solidFill>
                                  <a:schemeClr val="tx1"/>
                                </a:solidFill>
                                <a:latin typeface="Cambria Math" panose="02040503050406030204" pitchFamily="18" charset="0"/>
                              </a:rPr>
                            </m:ctrlPr>
                          </m:sSupPr>
                          <m:e>
                            <m:r>
                              <a:rPr lang="es-UY" b="0" i="1" smtClean="0">
                                <a:solidFill>
                                  <a:schemeClr val="tx1"/>
                                </a:solidFill>
                                <a:latin typeface="Cambria Math" panose="02040503050406030204" pitchFamily="18" charset="0"/>
                              </a:rPr>
                              <m:t>𝑒</m:t>
                            </m:r>
                          </m:e>
                          <m:sup>
                            <m:r>
                              <a:rPr lang="es-UY" b="0" i="1" smtClean="0">
                                <a:solidFill>
                                  <a:schemeClr val="tx1"/>
                                </a:solidFill>
                                <a:latin typeface="Cambria Math" panose="02040503050406030204" pitchFamily="18" charset="0"/>
                              </a:rPr>
                              <m:t>−</m:t>
                            </m:r>
                            <m:r>
                              <a:rPr lang="es-UY" b="0" i="1" smtClean="0">
                                <a:solidFill>
                                  <a:schemeClr val="tx1"/>
                                </a:solidFill>
                                <a:latin typeface="Cambria Math" panose="02040503050406030204" pitchFamily="18" charset="0"/>
                              </a:rPr>
                              <m:t>𝑖𝑘</m:t>
                            </m:r>
                            <m:sSup>
                              <m:sSupPr>
                                <m:ctrlPr>
                                  <a:rPr lang="es-UY" b="0" i="1" smtClean="0">
                                    <a:solidFill>
                                      <a:schemeClr val="tx1"/>
                                    </a:solidFill>
                                    <a:latin typeface="Cambria Math" panose="02040503050406030204" pitchFamily="18" charset="0"/>
                                  </a:rPr>
                                </m:ctrlPr>
                              </m:sSupPr>
                              <m:e>
                                <m:d>
                                  <m:dPr>
                                    <m:begChr m:val="["/>
                                    <m:endChr m:val="]"/>
                                    <m:ctrlPr>
                                      <a:rPr lang="es-UY" b="0" i="1" smtClean="0">
                                        <a:solidFill>
                                          <a:schemeClr val="tx1"/>
                                        </a:solidFill>
                                        <a:latin typeface="Cambria Math" panose="02040503050406030204" pitchFamily="18" charset="0"/>
                                      </a:rPr>
                                    </m:ctrlPr>
                                  </m:dPr>
                                  <m:e>
                                    <m:sSup>
                                      <m:sSupPr>
                                        <m:ctrlPr>
                                          <a:rPr lang="es-UY" b="0" i="1" smtClean="0">
                                            <a:solidFill>
                                              <a:schemeClr val="tx1"/>
                                            </a:solidFill>
                                            <a:latin typeface="Cambria Math" panose="02040503050406030204" pitchFamily="18" charset="0"/>
                                          </a:rPr>
                                        </m:ctrlPr>
                                      </m:sSupPr>
                                      <m:e>
                                        <m:r>
                                          <a:rPr lang="es-UY" b="0" i="1" smtClean="0">
                                            <a:solidFill>
                                              <a:schemeClr val="tx1"/>
                                            </a:solidFill>
                                            <a:latin typeface="Cambria Math" panose="02040503050406030204" pitchFamily="18" charset="0"/>
                                          </a:rPr>
                                          <m:t>𝑧</m:t>
                                        </m:r>
                                      </m:e>
                                      <m:sup>
                                        <m:r>
                                          <a:rPr lang="es-UY" b="0" i="1" smtClean="0">
                                            <a:solidFill>
                                              <a:schemeClr val="tx1"/>
                                            </a:solidFill>
                                            <a:latin typeface="Cambria Math" panose="02040503050406030204" pitchFamily="18" charset="0"/>
                                          </a:rPr>
                                          <m:t>2</m:t>
                                        </m:r>
                                      </m:sup>
                                    </m:sSup>
                                    <m:r>
                                      <a:rPr lang="es-UY" b="0" i="1" smtClean="0">
                                        <a:solidFill>
                                          <a:schemeClr val="tx1"/>
                                        </a:solidFill>
                                        <a:latin typeface="Cambria Math" panose="02040503050406030204" pitchFamily="18" charset="0"/>
                                      </a:rPr>
                                      <m:t>+</m:t>
                                    </m:r>
                                    <m:sSup>
                                      <m:sSupPr>
                                        <m:ctrlPr>
                                          <a:rPr lang="es-UY" b="0" i="1" smtClean="0">
                                            <a:solidFill>
                                              <a:schemeClr val="tx1"/>
                                            </a:solidFill>
                                            <a:latin typeface="Cambria Math" panose="02040503050406030204" pitchFamily="18" charset="0"/>
                                          </a:rPr>
                                        </m:ctrlPr>
                                      </m:sSupPr>
                                      <m:e>
                                        <m:r>
                                          <a:rPr lang="es-UY" b="0" i="1" smtClean="0">
                                            <a:solidFill>
                                              <a:schemeClr val="tx1"/>
                                            </a:solidFill>
                                            <a:latin typeface="Cambria Math" panose="02040503050406030204" pitchFamily="18" charset="0"/>
                                          </a:rPr>
                                          <m:t>𝑎</m:t>
                                        </m:r>
                                      </m:e>
                                      <m:sup>
                                        <m:r>
                                          <a:rPr lang="es-UY" b="0" i="1" smtClean="0">
                                            <a:solidFill>
                                              <a:schemeClr val="tx1"/>
                                            </a:solidFill>
                                            <a:latin typeface="Cambria Math" panose="02040503050406030204" pitchFamily="18" charset="0"/>
                                          </a:rPr>
                                          <m:t>2</m:t>
                                        </m:r>
                                      </m:sup>
                                    </m:sSup>
                                  </m:e>
                                </m:d>
                              </m:e>
                              <m:sup>
                                <m:r>
                                  <a:rPr lang="es-UY" b="0" i="1" smtClean="0">
                                    <a:solidFill>
                                      <a:schemeClr val="tx1"/>
                                    </a:solidFill>
                                    <a:latin typeface="Cambria Math" panose="02040503050406030204" pitchFamily="18" charset="0"/>
                                  </a:rPr>
                                  <m:t>1/2</m:t>
                                </m:r>
                              </m:sup>
                            </m:sSup>
                          </m:sup>
                        </m:sSup>
                        <m:r>
                          <a:rPr lang="es-UY" b="0" i="1" smtClean="0">
                            <a:solidFill>
                              <a:schemeClr val="tx1"/>
                            </a:solidFill>
                            <a:latin typeface="Cambria Math" panose="02040503050406030204" pitchFamily="18" charset="0"/>
                          </a:rPr>
                          <m:t>−</m:t>
                        </m:r>
                        <m:sSup>
                          <m:sSupPr>
                            <m:ctrlPr>
                              <a:rPr lang="es-UY" b="0" i="1" smtClean="0">
                                <a:solidFill>
                                  <a:schemeClr val="tx1"/>
                                </a:solidFill>
                                <a:latin typeface="Cambria Math" panose="02040503050406030204" pitchFamily="18" charset="0"/>
                              </a:rPr>
                            </m:ctrlPr>
                          </m:sSupPr>
                          <m:e>
                            <m:r>
                              <a:rPr lang="es-UY" b="0" i="1" smtClean="0">
                                <a:solidFill>
                                  <a:schemeClr val="tx1"/>
                                </a:solidFill>
                                <a:latin typeface="Cambria Math" panose="02040503050406030204" pitchFamily="18" charset="0"/>
                              </a:rPr>
                              <m:t>𝑒</m:t>
                            </m:r>
                          </m:e>
                          <m:sup>
                            <m:r>
                              <a:rPr lang="es-UY" b="0" i="1" smtClean="0">
                                <a:solidFill>
                                  <a:schemeClr val="tx1"/>
                                </a:solidFill>
                                <a:latin typeface="Cambria Math" panose="02040503050406030204" pitchFamily="18" charset="0"/>
                              </a:rPr>
                              <m:t>−</m:t>
                            </m:r>
                            <m:r>
                              <a:rPr lang="es-UY" b="0" i="1" smtClean="0">
                                <a:solidFill>
                                  <a:schemeClr val="tx1"/>
                                </a:solidFill>
                                <a:latin typeface="Cambria Math" panose="02040503050406030204" pitchFamily="18" charset="0"/>
                              </a:rPr>
                              <m:t>𝑖𝑘𝑧</m:t>
                            </m:r>
                          </m:sup>
                        </m:sSup>
                      </m:oMath>
                    </m:oMathPara>
                  </a14:m>
                  <a:endParaRPr lang="es-UY" dirty="0">
                    <a:solidFill>
                      <a:schemeClr val="tx1"/>
                    </a:solidFill>
                  </a:endParaRPr>
                </a:p>
              </p:txBody>
            </p:sp>
          </mc:Choice>
          <mc:Fallback xmlns="">
            <p:sp>
              <p:nvSpPr>
                <p:cNvPr id="19" name="Rectángulo 18"/>
                <p:cNvSpPr>
                  <a:spLocks noRot="1" noChangeAspect="1" noMove="1" noResize="1" noEditPoints="1" noAdjustHandles="1" noChangeArrowheads="1" noChangeShapeType="1" noTextEdit="1"/>
                </p:cNvSpPr>
                <p:nvPr/>
              </p:nvSpPr>
              <p:spPr>
                <a:xfrm>
                  <a:off x="4284655" y="2718806"/>
                  <a:ext cx="2316403" cy="470706"/>
                </a:xfrm>
                <a:prstGeom prst="rect">
                  <a:avLst/>
                </a:prstGeom>
                <a:blipFill rotWithShape="0">
                  <a:blip r:embed="rId3"/>
                  <a:stretch>
                    <a:fillRect/>
                  </a:stretch>
                </a:blipFill>
              </p:spPr>
              <p:txBody>
                <a:bodyPr/>
                <a:lstStyle/>
                <a:p>
                  <a:r>
                    <a:rPr lang="es-UY">
                      <a:noFill/>
                    </a:rPr>
                    <a:t> </a:t>
                  </a:r>
                </a:p>
              </p:txBody>
            </p:sp>
          </mc:Fallback>
        </mc:AlternateContent>
      </p:grpSp>
      <p:sp>
        <p:nvSpPr>
          <p:cNvPr id="2" name="CuadroTexto 1"/>
          <p:cNvSpPr txBox="1"/>
          <p:nvPr/>
        </p:nvSpPr>
        <p:spPr>
          <a:xfrm>
            <a:off x="4114270" y="347110"/>
            <a:ext cx="1232773" cy="369332"/>
          </a:xfrm>
          <a:prstGeom prst="rect">
            <a:avLst/>
          </a:prstGeom>
          <a:noFill/>
        </p:spPr>
        <p:txBody>
          <a:bodyPr wrap="none" rtlCol="0">
            <a:spAutoFit/>
          </a:bodyPr>
          <a:lstStyle/>
          <a:p>
            <a:r>
              <a:rPr lang="es-UY" dirty="0"/>
              <a:t>En general:</a:t>
            </a:r>
          </a:p>
        </p:txBody>
      </p:sp>
      <mc:AlternateContent xmlns:mc="http://schemas.openxmlformats.org/markup-compatibility/2006" xmlns:a14="http://schemas.microsoft.com/office/drawing/2010/main">
        <mc:Choice Requires="a14">
          <p:sp>
            <p:nvSpPr>
              <p:cNvPr id="3" name="CuadroTexto 2"/>
              <p:cNvSpPr txBox="1"/>
              <p:nvPr/>
            </p:nvSpPr>
            <p:spPr>
              <a:xfrm>
                <a:off x="435429" y="3236686"/>
                <a:ext cx="5920788" cy="379656"/>
              </a:xfrm>
              <a:prstGeom prst="rect">
                <a:avLst/>
              </a:prstGeom>
              <a:noFill/>
            </p:spPr>
            <p:txBody>
              <a:bodyPr wrap="none" rtlCol="0">
                <a:spAutoFit/>
              </a:bodyPr>
              <a:lstStyle/>
              <a:p>
                <a:r>
                  <a:rPr lang="es-UY" dirty="0"/>
                  <a:t>Hay situaciones particulares: 1) Si </a:t>
                </a:r>
                <a14:m>
                  <m:oMath xmlns:m="http://schemas.openxmlformats.org/officeDocument/2006/math">
                    <m:r>
                      <a:rPr lang="es-UY" b="0" i="1" smtClean="0">
                        <a:latin typeface="Cambria Math" panose="02040503050406030204" pitchFamily="18" charset="0"/>
                      </a:rPr>
                      <m:t>𝑘</m:t>
                    </m:r>
                    <m:sSup>
                      <m:sSupPr>
                        <m:ctrlPr>
                          <a:rPr lang="es-UY" b="0" i="1" smtClean="0">
                            <a:latin typeface="Cambria Math" panose="02040503050406030204" pitchFamily="18" charset="0"/>
                          </a:rPr>
                        </m:ctrlPr>
                      </m:sSupPr>
                      <m:e>
                        <m:d>
                          <m:dPr>
                            <m:begChr m:val="["/>
                            <m:endChr m:val="]"/>
                            <m:ctrlPr>
                              <a:rPr lang="es-UY" b="0" i="1" smtClean="0">
                                <a:latin typeface="Cambria Math" panose="02040503050406030204" pitchFamily="18" charset="0"/>
                              </a:rPr>
                            </m:ctrlPr>
                          </m:dPr>
                          <m:e>
                            <m:sSup>
                              <m:sSupPr>
                                <m:ctrlPr>
                                  <a:rPr lang="es-UY" b="0" i="1" smtClean="0">
                                    <a:latin typeface="Cambria Math" panose="02040503050406030204" pitchFamily="18" charset="0"/>
                                  </a:rPr>
                                </m:ctrlPr>
                              </m:sSupPr>
                              <m:e>
                                <m:r>
                                  <a:rPr lang="es-UY" b="0" i="1" smtClean="0">
                                    <a:latin typeface="Cambria Math" panose="02040503050406030204" pitchFamily="18" charset="0"/>
                                  </a:rPr>
                                  <m:t>𝑧</m:t>
                                </m:r>
                              </m:e>
                              <m:sup>
                                <m:r>
                                  <a:rPr lang="es-UY" b="0" i="1" smtClean="0">
                                    <a:latin typeface="Cambria Math" panose="02040503050406030204" pitchFamily="18" charset="0"/>
                                  </a:rPr>
                                  <m:t>2</m:t>
                                </m:r>
                              </m:sup>
                            </m:sSup>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𝑎</m:t>
                                </m:r>
                              </m:e>
                              <m:sup>
                                <m:r>
                                  <a:rPr lang="es-UY" b="0" i="1" smtClean="0">
                                    <a:latin typeface="Cambria Math" panose="02040503050406030204" pitchFamily="18" charset="0"/>
                                  </a:rPr>
                                  <m:t>2</m:t>
                                </m:r>
                              </m:sup>
                            </m:sSup>
                          </m:e>
                        </m:d>
                      </m:e>
                      <m:sup>
                        <m:r>
                          <a:rPr lang="es-UY" b="0" i="1" smtClean="0">
                            <a:latin typeface="Cambria Math" panose="02040503050406030204" pitchFamily="18" charset="0"/>
                          </a:rPr>
                          <m:t>1/2</m:t>
                        </m:r>
                      </m:sup>
                    </m:sSup>
                    <m:r>
                      <a:rPr lang="es-UY" b="0" i="1" smtClean="0">
                        <a:latin typeface="Cambria Math" panose="02040503050406030204" pitchFamily="18" charset="0"/>
                      </a:rPr>
                      <m:t>=</m:t>
                    </m:r>
                    <m:r>
                      <a:rPr lang="es-UY" b="0" i="1" smtClean="0">
                        <a:latin typeface="Cambria Math" panose="02040503050406030204" pitchFamily="18" charset="0"/>
                      </a:rPr>
                      <m:t>𝑘𝑧</m:t>
                    </m:r>
                    <m:r>
                      <a:rPr lang="es-UY" b="0" i="1" smtClean="0">
                        <a:latin typeface="Cambria Math" panose="02040503050406030204" pitchFamily="18" charset="0"/>
                      </a:rPr>
                      <m:t>+2</m:t>
                    </m:r>
                    <m:r>
                      <a:rPr lang="es-UY" b="0" i="1" smtClean="0">
                        <a:latin typeface="Cambria Math" panose="02040503050406030204" pitchFamily="18" charset="0"/>
                      </a:rPr>
                      <m:t>𝑛</m:t>
                    </m:r>
                    <m:r>
                      <a:rPr lang="es-UY" b="0" i="1" smtClean="0">
                        <a:latin typeface="Cambria Math" panose="02040503050406030204" pitchFamily="18" charset="0"/>
                      </a:rPr>
                      <m:t>𝜋</m:t>
                    </m:r>
                  </m:oMath>
                </a14:m>
                <a:endParaRPr lang="es-UY" dirty="0"/>
              </a:p>
            </p:txBody>
          </p:sp>
        </mc:Choice>
        <mc:Fallback xmlns="">
          <p:sp>
            <p:nvSpPr>
              <p:cNvPr id="3" name="CuadroTexto 2"/>
              <p:cNvSpPr txBox="1">
                <a:spLocks noRot="1" noChangeAspect="1" noMove="1" noResize="1" noEditPoints="1" noAdjustHandles="1" noChangeArrowheads="1" noChangeShapeType="1" noTextEdit="1"/>
              </p:cNvSpPr>
              <p:nvPr/>
            </p:nvSpPr>
            <p:spPr>
              <a:xfrm>
                <a:off x="435429" y="3236686"/>
                <a:ext cx="5920788" cy="379656"/>
              </a:xfrm>
              <a:prstGeom prst="rect">
                <a:avLst/>
              </a:prstGeom>
              <a:blipFill rotWithShape="0">
                <a:blip r:embed="rId4"/>
                <a:stretch>
                  <a:fillRect l="-823" t="-6452" b="-25806"/>
                </a:stretch>
              </a:blipFill>
            </p:spPr>
            <p:txBody>
              <a:bodyPr/>
              <a:lstStyle/>
              <a:p>
                <a:r>
                  <a:rPr lang="es-UY">
                    <a:noFill/>
                  </a:rPr>
                  <a:t> </a:t>
                </a:r>
              </a:p>
            </p:txBody>
          </p:sp>
        </mc:Fallback>
      </mc:AlternateContent>
      <p:grpSp>
        <p:nvGrpSpPr>
          <p:cNvPr id="15" name="Grupo 14"/>
          <p:cNvGrpSpPr/>
          <p:nvPr/>
        </p:nvGrpSpPr>
        <p:grpSpPr>
          <a:xfrm>
            <a:off x="7422802" y="2627086"/>
            <a:ext cx="2931886" cy="2365829"/>
            <a:chOff x="5660571" y="972457"/>
            <a:chExt cx="2931886" cy="2365829"/>
          </a:xfrm>
        </p:grpSpPr>
        <p:cxnSp>
          <p:nvCxnSpPr>
            <p:cNvPr id="17" name="Conector recto de flecha 16"/>
            <p:cNvCxnSpPr/>
            <p:nvPr/>
          </p:nvCxnSpPr>
          <p:spPr>
            <a:xfrm>
              <a:off x="5660571" y="2249714"/>
              <a:ext cx="293188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Conector recto de flecha 20"/>
            <p:cNvCxnSpPr/>
            <p:nvPr/>
          </p:nvCxnSpPr>
          <p:spPr>
            <a:xfrm flipH="1" flipV="1">
              <a:off x="6937829" y="972457"/>
              <a:ext cx="0" cy="23658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2" name="Conector recto de flecha 21"/>
          <p:cNvCxnSpPr/>
          <p:nvPr/>
        </p:nvCxnSpPr>
        <p:spPr>
          <a:xfrm flipV="1">
            <a:off x="8700060" y="3048000"/>
            <a:ext cx="841828" cy="85634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7" name="Rectángulo 26"/>
              <p:cNvSpPr/>
              <p:nvPr/>
            </p:nvSpPr>
            <p:spPr>
              <a:xfrm>
                <a:off x="2818950" y="3730113"/>
                <a:ext cx="3010504" cy="47070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b="0" i="1" smtClean="0">
                          <a:solidFill>
                            <a:schemeClr val="tx1"/>
                          </a:solidFill>
                          <a:latin typeface="Cambria Math" panose="02040503050406030204" pitchFamily="18" charset="0"/>
                          <a:ea typeface="Cambria Math" panose="02040503050406030204" pitchFamily="18" charset="0"/>
                        </a:rPr>
                        <m:t>⇒</m:t>
                      </m:r>
                      <m:sSup>
                        <m:sSupPr>
                          <m:ctrlPr>
                            <a:rPr lang="es-UY" b="0" i="1" smtClean="0">
                              <a:solidFill>
                                <a:schemeClr val="tx1"/>
                              </a:solidFill>
                              <a:latin typeface="Cambria Math" panose="02040503050406030204" pitchFamily="18" charset="0"/>
                            </a:rPr>
                          </m:ctrlPr>
                        </m:sSupPr>
                        <m:e>
                          <m:r>
                            <a:rPr lang="es-UY" b="0" i="1" smtClean="0">
                              <a:solidFill>
                                <a:schemeClr val="tx1"/>
                              </a:solidFill>
                              <a:latin typeface="Cambria Math" panose="02040503050406030204" pitchFamily="18" charset="0"/>
                            </a:rPr>
                            <m:t>𝑒</m:t>
                          </m:r>
                        </m:e>
                        <m:sup>
                          <m:r>
                            <a:rPr lang="es-UY" b="0" i="1" smtClean="0">
                              <a:solidFill>
                                <a:schemeClr val="tx1"/>
                              </a:solidFill>
                              <a:latin typeface="Cambria Math" panose="02040503050406030204" pitchFamily="18" charset="0"/>
                            </a:rPr>
                            <m:t>−</m:t>
                          </m:r>
                          <m:r>
                            <a:rPr lang="es-UY" b="0" i="1" smtClean="0">
                              <a:solidFill>
                                <a:schemeClr val="tx1"/>
                              </a:solidFill>
                              <a:latin typeface="Cambria Math" panose="02040503050406030204" pitchFamily="18" charset="0"/>
                            </a:rPr>
                            <m:t>𝑖𝑘</m:t>
                          </m:r>
                          <m:sSup>
                            <m:sSupPr>
                              <m:ctrlPr>
                                <a:rPr lang="es-UY" b="0" i="1" smtClean="0">
                                  <a:solidFill>
                                    <a:schemeClr val="tx1"/>
                                  </a:solidFill>
                                  <a:latin typeface="Cambria Math" panose="02040503050406030204" pitchFamily="18" charset="0"/>
                                </a:rPr>
                              </m:ctrlPr>
                            </m:sSupPr>
                            <m:e>
                              <m:d>
                                <m:dPr>
                                  <m:begChr m:val="["/>
                                  <m:endChr m:val="]"/>
                                  <m:ctrlPr>
                                    <a:rPr lang="es-UY" b="0" i="1" smtClean="0">
                                      <a:solidFill>
                                        <a:schemeClr val="tx1"/>
                                      </a:solidFill>
                                      <a:latin typeface="Cambria Math" panose="02040503050406030204" pitchFamily="18" charset="0"/>
                                    </a:rPr>
                                  </m:ctrlPr>
                                </m:dPr>
                                <m:e>
                                  <m:sSup>
                                    <m:sSupPr>
                                      <m:ctrlPr>
                                        <a:rPr lang="es-UY" b="0" i="1" smtClean="0">
                                          <a:solidFill>
                                            <a:schemeClr val="tx1"/>
                                          </a:solidFill>
                                          <a:latin typeface="Cambria Math" panose="02040503050406030204" pitchFamily="18" charset="0"/>
                                        </a:rPr>
                                      </m:ctrlPr>
                                    </m:sSupPr>
                                    <m:e>
                                      <m:r>
                                        <a:rPr lang="es-UY" b="0" i="1" smtClean="0">
                                          <a:solidFill>
                                            <a:schemeClr val="tx1"/>
                                          </a:solidFill>
                                          <a:latin typeface="Cambria Math" panose="02040503050406030204" pitchFamily="18" charset="0"/>
                                        </a:rPr>
                                        <m:t>𝑧</m:t>
                                      </m:r>
                                    </m:e>
                                    <m:sup>
                                      <m:r>
                                        <a:rPr lang="es-UY" b="0" i="1" smtClean="0">
                                          <a:solidFill>
                                            <a:schemeClr val="tx1"/>
                                          </a:solidFill>
                                          <a:latin typeface="Cambria Math" panose="02040503050406030204" pitchFamily="18" charset="0"/>
                                        </a:rPr>
                                        <m:t>2</m:t>
                                      </m:r>
                                    </m:sup>
                                  </m:sSup>
                                  <m:r>
                                    <a:rPr lang="es-UY" b="0" i="1" smtClean="0">
                                      <a:solidFill>
                                        <a:schemeClr val="tx1"/>
                                      </a:solidFill>
                                      <a:latin typeface="Cambria Math" panose="02040503050406030204" pitchFamily="18" charset="0"/>
                                    </a:rPr>
                                    <m:t>+</m:t>
                                  </m:r>
                                  <m:sSup>
                                    <m:sSupPr>
                                      <m:ctrlPr>
                                        <a:rPr lang="es-UY" b="0" i="1" smtClean="0">
                                          <a:solidFill>
                                            <a:schemeClr val="tx1"/>
                                          </a:solidFill>
                                          <a:latin typeface="Cambria Math" panose="02040503050406030204" pitchFamily="18" charset="0"/>
                                        </a:rPr>
                                      </m:ctrlPr>
                                    </m:sSupPr>
                                    <m:e>
                                      <m:r>
                                        <a:rPr lang="es-UY" b="0" i="1" smtClean="0">
                                          <a:solidFill>
                                            <a:schemeClr val="tx1"/>
                                          </a:solidFill>
                                          <a:latin typeface="Cambria Math" panose="02040503050406030204" pitchFamily="18" charset="0"/>
                                        </a:rPr>
                                        <m:t>𝑎</m:t>
                                      </m:r>
                                    </m:e>
                                    <m:sup>
                                      <m:r>
                                        <a:rPr lang="es-UY" b="0" i="1" smtClean="0">
                                          <a:solidFill>
                                            <a:schemeClr val="tx1"/>
                                          </a:solidFill>
                                          <a:latin typeface="Cambria Math" panose="02040503050406030204" pitchFamily="18" charset="0"/>
                                        </a:rPr>
                                        <m:t>2</m:t>
                                      </m:r>
                                    </m:sup>
                                  </m:sSup>
                                </m:e>
                              </m:d>
                            </m:e>
                            <m:sup>
                              <m:r>
                                <a:rPr lang="es-UY" b="0" i="1" smtClean="0">
                                  <a:solidFill>
                                    <a:schemeClr val="tx1"/>
                                  </a:solidFill>
                                  <a:latin typeface="Cambria Math" panose="02040503050406030204" pitchFamily="18" charset="0"/>
                                </a:rPr>
                                <m:t>1/2</m:t>
                              </m:r>
                            </m:sup>
                          </m:sSup>
                        </m:sup>
                      </m:sSup>
                      <m:r>
                        <a:rPr lang="es-UY" b="0" i="1" smtClean="0">
                          <a:solidFill>
                            <a:schemeClr val="tx1"/>
                          </a:solidFill>
                          <a:latin typeface="Cambria Math" panose="02040503050406030204" pitchFamily="18" charset="0"/>
                        </a:rPr>
                        <m:t>−</m:t>
                      </m:r>
                      <m:sSup>
                        <m:sSupPr>
                          <m:ctrlPr>
                            <a:rPr lang="es-UY" b="0" i="1" smtClean="0">
                              <a:solidFill>
                                <a:schemeClr val="tx1"/>
                              </a:solidFill>
                              <a:latin typeface="Cambria Math" panose="02040503050406030204" pitchFamily="18" charset="0"/>
                            </a:rPr>
                          </m:ctrlPr>
                        </m:sSupPr>
                        <m:e>
                          <m:r>
                            <a:rPr lang="es-UY" b="0" i="1" smtClean="0">
                              <a:solidFill>
                                <a:schemeClr val="tx1"/>
                              </a:solidFill>
                              <a:latin typeface="Cambria Math" panose="02040503050406030204" pitchFamily="18" charset="0"/>
                            </a:rPr>
                            <m:t>𝑒</m:t>
                          </m:r>
                        </m:e>
                        <m:sup>
                          <m:r>
                            <a:rPr lang="es-UY" b="0" i="1" smtClean="0">
                              <a:solidFill>
                                <a:schemeClr val="tx1"/>
                              </a:solidFill>
                              <a:latin typeface="Cambria Math" panose="02040503050406030204" pitchFamily="18" charset="0"/>
                            </a:rPr>
                            <m:t>−</m:t>
                          </m:r>
                          <m:r>
                            <a:rPr lang="es-UY" b="0" i="1" smtClean="0">
                              <a:solidFill>
                                <a:schemeClr val="tx1"/>
                              </a:solidFill>
                              <a:latin typeface="Cambria Math" panose="02040503050406030204" pitchFamily="18" charset="0"/>
                            </a:rPr>
                            <m:t>𝑖𝑘𝑧</m:t>
                          </m:r>
                        </m:sup>
                      </m:sSup>
                      <m:r>
                        <a:rPr lang="es-UY" b="0" i="1" smtClean="0">
                          <a:solidFill>
                            <a:schemeClr val="tx1"/>
                          </a:solidFill>
                          <a:latin typeface="Cambria Math" panose="02040503050406030204" pitchFamily="18" charset="0"/>
                        </a:rPr>
                        <m:t>=0</m:t>
                      </m:r>
                    </m:oMath>
                  </m:oMathPara>
                </a14:m>
                <a:endParaRPr lang="es-UY" dirty="0">
                  <a:solidFill>
                    <a:schemeClr val="tx1"/>
                  </a:solidFill>
                </a:endParaRPr>
              </a:p>
            </p:txBody>
          </p:sp>
        </mc:Choice>
        <mc:Fallback xmlns="">
          <p:sp>
            <p:nvSpPr>
              <p:cNvPr id="27" name="Rectángulo 26"/>
              <p:cNvSpPr>
                <a:spLocks noRot="1" noChangeAspect="1" noMove="1" noResize="1" noEditPoints="1" noAdjustHandles="1" noChangeArrowheads="1" noChangeShapeType="1" noTextEdit="1"/>
              </p:cNvSpPr>
              <p:nvPr/>
            </p:nvSpPr>
            <p:spPr>
              <a:xfrm>
                <a:off x="2818950" y="3730113"/>
                <a:ext cx="3010504" cy="470706"/>
              </a:xfrm>
              <a:prstGeom prst="rect">
                <a:avLst/>
              </a:prstGeom>
              <a:blipFill rotWithShape="0">
                <a:blip r:embed="rId5"/>
                <a:stretch>
                  <a:fillRect/>
                </a:stretch>
              </a:blipFill>
            </p:spPr>
            <p:txBody>
              <a:bodyPr/>
              <a:lstStyle/>
              <a:p>
                <a:r>
                  <a:rPr lang="es-UY">
                    <a:noFill/>
                  </a:rPr>
                  <a:t> </a:t>
                </a:r>
              </a:p>
            </p:txBody>
          </p:sp>
        </mc:Fallback>
      </mc:AlternateContent>
      <p:cxnSp>
        <p:nvCxnSpPr>
          <p:cNvPr id="28" name="Conector recto de flecha 27"/>
          <p:cNvCxnSpPr/>
          <p:nvPr/>
        </p:nvCxnSpPr>
        <p:spPr>
          <a:xfrm flipV="1">
            <a:off x="8694424" y="3063376"/>
            <a:ext cx="841828" cy="856343"/>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 name="CuadroTexto 7"/>
              <p:cNvSpPr txBox="1"/>
              <p:nvPr/>
            </p:nvSpPr>
            <p:spPr>
              <a:xfrm>
                <a:off x="304800" y="4673600"/>
                <a:ext cx="5039585" cy="369332"/>
              </a:xfrm>
              <a:prstGeom prst="rect">
                <a:avLst/>
              </a:prstGeom>
              <a:noFill/>
            </p:spPr>
            <p:txBody>
              <a:bodyPr wrap="none" rtlCol="0">
                <a:spAutoFit/>
              </a:bodyPr>
              <a:lstStyle/>
              <a:p>
                <a:r>
                  <a:rPr lang="es-UY" dirty="0"/>
                  <a:t>Posiciones </a:t>
                </a:r>
                <a14:m>
                  <m:oMath xmlns:m="http://schemas.openxmlformats.org/officeDocument/2006/math">
                    <m:r>
                      <a:rPr lang="es-UY" b="0" i="1" smtClean="0">
                        <a:latin typeface="Cambria Math" panose="02040503050406030204" pitchFamily="18" charset="0"/>
                      </a:rPr>
                      <m:t>𝑧</m:t>
                    </m:r>
                  </m:oMath>
                </a14:m>
                <a:r>
                  <a:rPr lang="es-UY" dirty="0"/>
                  <a:t> para las que el campo acústico es nulo:</a:t>
                </a:r>
              </a:p>
            </p:txBody>
          </p:sp>
        </mc:Choice>
        <mc:Fallback xmlns="">
          <p:sp>
            <p:nvSpPr>
              <p:cNvPr id="8" name="CuadroTexto 7"/>
              <p:cNvSpPr txBox="1">
                <a:spLocks noRot="1" noChangeAspect="1" noMove="1" noResize="1" noEditPoints="1" noAdjustHandles="1" noChangeArrowheads="1" noChangeShapeType="1" noTextEdit="1"/>
              </p:cNvSpPr>
              <p:nvPr/>
            </p:nvSpPr>
            <p:spPr>
              <a:xfrm>
                <a:off x="304800" y="4673600"/>
                <a:ext cx="5039585" cy="369332"/>
              </a:xfrm>
              <a:prstGeom prst="rect">
                <a:avLst/>
              </a:prstGeom>
              <a:blipFill rotWithShape="0">
                <a:blip r:embed="rId6"/>
                <a:stretch>
                  <a:fillRect l="-967" t="-10000" r="-121" b="-2666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1" name="CuadroTexto 10"/>
              <p:cNvSpPr txBox="1"/>
              <p:nvPr/>
            </p:nvSpPr>
            <p:spPr>
              <a:xfrm>
                <a:off x="179702" y="5195830"/>
                <a:ext cx="564975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rPr>
                          </m:ctrlPr>
                        </m:sSupPr>
                        <m:e>
                          <m:r>
                            <a:rPr lang="es-UY" b="0" i="1" smtClean="0">
                              <a:latin typeface="Cambria Math" panose="02040503050406030204" pitchFamily="18" charset="0"/>
                            </a:rPr>
                            <m:t>𝑘</m:t>
                          </m:r>
                        </m:e>
                        <m:sup>
                          <m:r>
                            <a:rPr lang="es-UY" b="0" i="1" smtClean="0">
                              <a:latin typeface="Cambria Math" panose="02040503050406030204" pitchFamily="18" charset="0"/>
                            </a:rPr>
                            <m:t>2</m:t>
                          </m:r>
                        </m:sup>
                      </m:sSup>
                      <m:d>
                        <m:dPr>
                          <m:begChr m:val="["/>
                          <m:endChr m:val="]"/>
                          <m:ctrlPr>
                            <a:rPr lang="es-UY" b="0" i="1" smtClean="0">
                              <a:latin typeface="Cambria Math" panose="02040503050406030204" pitchFamily="18" charset="0"/>
                            </a:rPr>
                          </m:ctrlPr>
                        </m:dPr>
                        <m:e>
                          <m:sSup>
                            <m:sSupPr>
                              <m:ctrlPr>
                                <a:rPr lang="es-UY" b="0" i="1" smtClean="0">
                                  <a:latin typeface="Cambria Math" panose="02040503050406030204" pitchFamily="18" charset="0"/>
                                </a:rPr>
                              </m:ctrlPr>
                            </m:sSupPr>
                            <m:e>
                              <m:r>
                                <a:rPr lang="es-UY" b="0" i="1" smtClean="0">
                                  <a:latin typeface="Cambria Math" panose="02040503050406030204" pitchFamily="18" charset="0"/>
                                </a:rPr>
                                <m:t>𝑧</m:t>
                              </m:r>
                            </m:e>
                            <m:sup>
                              <m:r>
                                <a:rPr lang="es-UY" b="0" i="1" smtClean="0">
                                  <a:latin typeface="Cambria Math" panose="02040503050406030204" pitchFamily="18" charset="0"/>
                                </a:rPr>
                                <m:t>2</m:t>
                              </m:r>
                            </m:sup>
                          </m:sSup>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𝑎</m:t>
                              </m:r>
                            </m:e>
                            <m:sup>
                              <m:r>
                                <a:rPr lang="es-UY" b="0" i="1" smtClean="0">
                                  <a:latin typeface="Cambria Math" panose="02040503050406030204" pitchFamily="18" charset="0"/>
                                </a:rPr>
                                <m:t>2</m:t>
                              </m:r>
                            </m:sup>
                          </m:sSup>
                        </m:e>
                      </m:d>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d>
                            <m:dPr>
                              <m:ctrlPr>
                                <a:rPr lang="es-UY" b="0" i="1" smtClean="0">
                                  <a:latin typeface="Cambria Math" panose="02040503050406030204" pitchFamily="18" charset="0"/>
                                </a:rPr>
                              </m:ctrlPr>
                            </m:dPr>
                            <m:e>
                              <m:r>
                                <a:rPr lang="es-UY" b="0" i="1" smtClean="0">
                                  <a:latin typeface="Cambria Math" panose="02040503050406030204" pitchFamily="18" charset="0"/>
                                </a:rPr>
                                <m:t>𝑘𝑧</m:t>
                              </m:r>
                              <m:r>
                                <a:rPr lang="es-UY" b="0" i="1" smtClean="0">
                                  <a:latin typeface="Cambria Math" panose="02040503050406030204" pitchFamily="18" charset="0"/>
                                </a:rPr>
                                <m:t>+2</m:t>
                              </m:r>
                              <m:r>
                                <a:rPr lang="es-UY" b="0" i="1" smtClean="0">
                                  <a:latin typeface="Cambria Math" panose="02040503050406030204" pitchFamily="18" charset="0"/>
                                </a:rPr>
                                <m:t>𝑛</m:t>
                              </m:r>
                              <m:r>
                                <a:rPr lang="es-UY" b="0" i="1" smtClean="0">
                                  <a:latin typeface="Cambria Math" panose="02040503050406030204" pitchFamily="18" charset="0"/>
                                </a:rPr>
                                <m:t>𝜋</m:t>
                              </m:r>
                            </m:e>
                          </m:d>
                        </m:e>
                        <m:sup>
                          <m:r>
                            <a:rPr lang="es-UY" b="0" i="1" smtClean="0">
                              <a:latin typeface="Cambria Math" panose="02040503050406030204" pitchFamily="18" charset="0"/>
                            </a:rPr>
                            <m:t>2</m:t>
                          </m:r>
                        </m:sup>
                      </m:sSup>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d>
                            <m:dPr>
                              <m:ctrlPr>
                                <a:rPr lang="es-UY" b="0" i="1" smtClean="0">
                                  <a:latin typeface="Cambria Math" panose="02040503050406030204" pitchFamily="18" charset="0"/>
                                </a:rPr>
                              </m:ctrlPr>
                            </m:dPr>
                            <m:e>
                              <m:r>
                                <a:rPr lang="es-UY" b="0" i="1" smtClean="0">
                                  <a:latin typeface="Cambria Math" panose="02040503050406030204" pitchFamily="18" charset="0"/>
                                </a:rPr>
                                <m:t>𝑘𝑧</m:t>
                              </m:r>
                            </m:e>
                          </m:d>
                        </m:e>
                        <m:sup>
                          <m:r>
                            <a:rPr lang="es-UY" b="0" i="1" smtClean="0">
                              <a:latin typeface="Cambria Math" panose="02040503050406030204" pitchFamily="18" charset="0"/>
                            </a:rPr>
                            <m:t>2</m:t>
                          </m:r>
                        </m:sup>
                      </m:sSup>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d>
                            <m:dPr>
                              <m:ctrlPr>
                                <a:rPr lang="es-UY" b="0" i="1" smtClean="0">
                                  <a:latin typeface="Cambria Math" panose="02040503050406030204" pitchFamily="18" charset="0"/>
                                </a:rPr>
                              </m:ctrlPr>
                            </m:dPr>
                            <m:e>
                              <m:r>
                                <a:rPr lang="es-UY" b="0" i="1" smtClean="0">
                                  <a:latin typeface="Cambria Math" panose="02040503050406030204" pitchFamily="18" charset="0"/>
                                </a:rPr>
                                <m:t>2</m:t>
                              </m:r>
                              <m:r>
                                <a:rPr lang="es-UY" b="0" i="1" smtClean="0">
                                  <a:latin typeface="Cambria Math" panose="02040503050406030204" pitchFamily="18" charset="0"/>
                                </a:rPr>
                                <m:t>𝑛</m:t>
                              </m:r>
                              <m:r>
                                <a:rPr lang="es-UY" b="0" i="1" smtClean="0">
                                  <a:latin typeface="Cambria Math" panose="02040503050406030204" pitchFamily="18" charset="0"/>
                                </a:rPr>
                                <m:t>𝜋</m:t>
                              </m:r>
                            </m:e>
                          </m:d>
                        </m:e>
                        <m:sup>
                          <m:r>
                            <a:rPr lang="es-UY" b="0" i="1" smtClean="0">
                              <a:latin typeface="Cambria Math" panose="02040503050406030204" pitchFamily="18" charset="0"/>
                            </a:rPr>
                            <m:t>2</m:t>
                          </m:r>
                        </m:sup>
                      </m:sSup>
                      <m:r>
                        <a:rPr lang="es-UY" b="0" i="1" smtClean="0">
                          <a:latin typeface="Cambria Math" panose="02040503050406030204" pitchFamily="18" charset="0"/>
                        </a:rPr>
                        <m:t>+4</m:t>
                      </m:r>
                      <m:r>
                        <a:rPr lang="es-UY" b="0" i="1" smtClean="0">
                          <a:latin typeface="Cambria Math" panose="02040503050406030204" pitchFamily="18" charset="0"/>
                        </a:rPr>
                        <m:t>𝑛</m:t>
                      </m:r>
                      <m:r>
                        <a:rPr lang="es-UY" b="0" i="1" smtClean="0">
                          <a:latin typeface="Cambria Math" panose="02040503050406030204" pitchFamily="18" charset="0"/>
                        </a:rPr>
                        <m:t>𝜋</m:t>
                      </m:r>
                      <m:r>
                        <a:rPr lang="es-UY" b="0" i="1" smtClean="0">
                          <a:latin typeface="Cambria Math" panose="02040503050406030204" pitchFamily="18" charset="0"/>
                        </a:rPr>
                        <m:t>𝑘𝑧</m:t>
                      </m:r>
                    </m:oMath>
                  </m:oMathPara>
                </a14:m>
                <a:endParaRPr lang="es-UY" dirty="0"/>
              </a:p>
            </p:txBody>
          </p:sp>
        </mc:Choice>
        <mc:Fallback xmlns="">
          <p:sp>
            <p:nvSpPr>
              <p:cNvPr id="11" name="CuadroTexto 10"/>
              <p:cNvSpPr txBox="1">
                <a:spLocks noRot="1" noChangeAspect="1" noMove="1" noResize="1" noEditPoints="1" noAdjustHandles="1" noChangeArrowheads="1" noChangeShapeType="1" noTextEdit="1"/>
              </p:cNvSpPr>
              <p:nvPr/>
            </p:nvSpPr>
            <p:spPr>
              <a:xfrm>
                <a:off x="179702" y="5195830"/>
                <a:ext cx="5649752" cy="369332"/>
              </a:xfrm>
              <a:prstGeom prst="rect">
                <a:avLst/>
              </a:prstGeom>
              <a:blipFill rotWithShape="0">
                <a:blip r:embed="rId7"/>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3" name="CuadroTexto 12"/>
              <p:cNvSpPr txBox="1"/>
              <p:nvPr/>
            </p:nvSpPr>
            <p:spPr>
              <a:xfrm>
                <a:off x="435429" y="5915523"/>
                <a:ext cx="2907976"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4</m:t>
                      </m:r>
                      <m:r>
                        <a:rPr lang="es-UY" b="0" i="1" smtClean="0">
                          <a:latin typeface="Cambria Math" panose="02040503050406030204" pitchFamily="18" charset="0"/>
                          <a:ea typeface="Cambria Math" panose="02040503050406030204" pitchFamily="18" charset="0"/>
                        </a:rPr>
                        <m:t>𝑛</m:t>
                      </m:r>
                      <m:r>
                        <a:rPr lang="es-UY" b="0" i="1" smtClean="0">
                          <a:latin typeface="Cambria Math" panose="02040503050406030204" pitchFamily="18" charset="0"/>
                          <a:ea typeface="Cambria Math" panose="02040503050406030204" pitchFamily="18" charset="0"/>
                        </a:rPr>
                        <m:t>𝜋</m:t>
                      </m:r>
                      <m:r>
                        <a:rPr lang="es-UY" b="0" i="1" smtClean="0">
                          <a:latin typeface="Cambria Math" panose="02040503050406030204" pitchFamily="18" charset="0"/>
                          <a:ea typeface="Cambria Math" panose="02040503050406030204" pitchFamily="18" charset="0"/>
                        </a:rPr>
                        <m:t>𝑘𝑧</m:t>
                      </m:r>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𝑘𝑎</m:t>
                              </m:r>
                            </m:e>
                          </m:d>
                        </m:e>
                        <m:sup>
                          <m:r>
                            <a:rPr lang="es-UY" b="0" i="1" smtClean="0">
                              <a:latin typeface="Cambria Math" panose="02040503050406030204" pitchFamily="18" charset="0"/>
                              <a:ea typeface="Cambria Math" panose="02040503050406030204" pitchFamily="18" charset="0"/>
                            </a:rPr>
                            <m:t>2</m:t>
                          </m:r>
                        </m:sup>
                      </m:sSup>
                      <m:r>
                        <a:rPr lang="es-UY" b="0" i="1" smtClean="0">
                          <a:latin typeface="Cambria Math" panose="02040503050406030204" pitchFamily="18" charset="0"/>
                          <a:ea typeface="Cambria Math" panose="02040503050406030204" pitchFamily="18" charset="0"/>
                        </a:rPr>
                        <m:t>−4</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𝑛</m:t>
                          </m:r>
                        </m:e>
                        <m:sup>
                          <m:r>
                            <a:rPr lang="es-UY" b="0" i="1" smtClean="0">
                              <a:latin typeface="Cambria Math" panose="02040503050406030204" pitchFamily="18" charset="0"/>
                              <a:ea typeface="Cambria Math" panose="02040503050406030204" pitchFamily="18" charset="0"/>
                            </a:rPr>
                            <m:t>2</m:t>
                          </m:r>
                        </m:sup>
                      </m:sSup>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𝜋</m:t>
                          </m:r>
                        </m:e>
                        <m:sup>
                          <m:r>
                            <a:rPr lang="es-UY" b="0" i="1" smtClean="0">
                              <a:latin typeface="Cambria Math" panose="02040503050406030204" pitchFamily="18" charset="0"/>
                              <a:ea typeface="Cambria Math" panose="02040503050406030204" pitchFamily="18" charset="0"/>
                            </a:rPr>
                            <m:t>2</m:t>
                          </m:r>
                        </m:sup>
                      </m:sSup>
                    </m:oMath>
                  </m:oMathPara>
                </a14:m>
                <a:endParaRPr lang="es-UY" dirty="0"/>
              </a:p>
            </p:txBody>
          </p:sp>
        </mc:Choice>
        <mc:Fallback xmlns="">
          <p:sp>
            <p:nvSpPr>
              <p:cNvPr id="13" name="CuadroTexto 12"/>
              <p:cNvSpPr txBox="1">
                <a:spLocks noRot="1" noChangeAspect="1" noMove="1" noResize="1" noEditPoints="1" noAdjustHandles="1" noChangeArrowheads="1" noChangeShapeType="1" noTextEdit="1"/>
              </p:cNvSpPr>
              <p:nvPr/>
            </p:nvSpPr>
            <p:spPr>
              <a:xfrm>
                <a:off x="435429" y="5915523"/>
                <a:ext cx="2907976" cy="369332"/>
              </a:xfrm>
              <a:prstGeom prst="rect">
                <a:avLst/>
              </a:prstGeom>
              <a:blipFill rotWithShape="0">
                <a:blip r:embed="rId8"/>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9" name="CuadroTexto 28"/>
              <p:cNvSpPr txBox="1"/>
              <p:nvPr/>
            </p:nvSpPr>
            <p:spPr>
              <a:xfrm>
                <a:off x="6662057" y="3250639"/>
                <a:ext cx="126425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𝑛</m:t>
                      </m:r>
                      <m:r>
                        <a:rPr lang="es-UY" b="0" i="1" smtClean="0">
                          <a:latin typeface="Cambria Math" panose="02040503050406030204" pitchFamily="18" charset="0"/>
                        </a:rPr>
                        <m:t>=1,2,⋯</m:t>
                      </m:r>
                    </m:oMath>
                  </m:oMathPara>
                </a14:m>
                <a:endParaRPr lang="es-UY" dirty="0"/>
              </a:p>
            </p:txBody>
          </p:sp>
        </mc:Choice>
        <mc:Fallback xmlns="">
          <p:sp>
            <p:nvSpPr>
              <p:cNvPr id="29" name="CuadroTexto 28"/>
              <p:cNvSpPr txBox="1">
                <a:spLocks noRot="1" noChangeAspect="1" noMove="1" noResize="1" noEditPoints="1" noAdjustHandles="1" noChangeArrowheads="1" noChangeShapeType="1" noTextEdit="1"/>
              </p:cNvSpPr>
              <p:nvPr/>
            </p:nvSpPr>
            <p:spPr>
              <a:xfrm>
                <a:off x="6662057" y="3250639"/>
                <a:ext cx="1264257" cy="369332"/>
              </a:xfrm>
              <a:prstGeom prst="rect">
                <a:avLst/>
              </a:prstGeom>
              <a:blipFill rotWithShape="0">
                <a:blip r:embed="rId9"/>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0" name="Rectángulo 29"/>
              <p:cNvSpPr/>
              <p:nvPr/>
            </p:nvSpPr>
            <p:spPr>
              <a:xfrm>
                <a:off x="3408488" y="5776094"/>
                <a:ext cx="3219151" cy="64819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𝑧</m:t>
                      </m:r>
                      <m:r>
                        <a:rPr lang="es-UY" i="1">
                          <a:latin typeface="Cambria Math" panose="02040503050406030204" pitchFamily="18" charset="0"/>
                          <a:ea typeface="Cambria Math" panose="02040503050406030204" pitchFamily="18" charset="0"/>
                        </a:rPr>
                        <m:t>=</m:t>
                      </m:r>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𝑘</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𝑎</m:t>
                              </m:r>
                            </m:e>
                            <m:sup>
                              <m:r>
                                <a:rPr lang="es-UY" i="1">
                                  <a:latin typeface="Cambria Math" panose="02040503050406030204" pitchFamily="18" charset="0"/>
                                  <a:ea typeface="Cambria Math" panose="02040503050406030204" pitchFamily="18" charset="0"/>
                                </a:rPr>
                                <m:t>2</m:t>
                              </m:r>
                            </m:sup>
                          </m:sSup>
                        </m:num>
                        <m:den>
                          <m:r>
                            <a:rPr lang="es-UY" i="1">
                              <a:latin typeface="Cambria Math" panose="02040503050406030204" pitchFamily="18" charset="0"/>
                              <a:ea typeface="Cambria Math" panose="02040503050406030204" pitchFamily="18" charset="0"/>
                            </a:rPr>
                            <m:t>4</m:t>
                          </m:r>
                          <m:r>
                            <a:rPr lang="es-UY" i="1">
                              <a:latin typeface="Cambria Math" panose="02040503050406030204" pitchFamily="18" charset="0"/>
                              <a:ea typeface="Cambria Math" panose="02040503050406030204" pitchFamily="18" charset="0"/>
                            </a:rPr>
                            <m:t>𝜋</m:t>
                          </m:r>
                          <m:r>
                            <a:rPr lang="es-UY" i="1">
                              <a:latin typeface="Cambria Math" panose="02040503050406030204" pitchFamily="18" charset="0"/>
                              <a:ea typeface="Cambria Math" panose="02040503050406030204" pitchFamily="18" charset="0"/>
                            </a:rPr>
                            <m:t>𝑛</m:t>
                          </m:r>
                        </m:den>
                      </m:f>
                      <m:r>
                        <a:rPr lang="es-UY" i="1">
                          <a:latin typeface="Cambria Math" panose="02040503050406030204" pitchFamily="18" charset="0"/>
                          <a:ea typeface="Cambria Math" panose="02040503050406030204" pitchFamily="18" charset="0"/>
                        </a:rPr>
                        <m:t>−</m:t>
                      </m:r>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4</m:t>
                          </m:r>
                          <m:r>
                            <a:rPr lang="es-UY" i="1">
                              <a:latin typeface="Cambria Math" panose="02040503050406030204" pitchFamily="18" charset="0"/>
                              <a:ea typeface="Cambria Math" panose="02040503050406030204" pitchFamily="18" charset="0"/>
                            </a:rPr>
                            <m:t>𝑛</m:t>
                          </m:r>
                          <m:r>
                            <a:rPr lang="es-UY" i="1">
                              <a:latin typeface="Cambria Math" panose="02040503050406030204" pitchFamily="18" charset="0"/>
                              <a:ea typeface="Cambria Math" panose="02040503050406030204" pitchFamily="18" charset="0"/>
                            </a:rPr>
                            <m:t>𝜋</m:t>
                          </m:r>
                        </m:num>
                        <m:den>
                          <m:r>
                            <a:rPr lang="es-UY" i="1">
                              <a:latin typeface="Cambria Math" panose="02040503050406030204" pitchFamily="18" charset="0"/>
                              <a:ea typeface="Cambria Math" panose="02040503050406030204" pitchFamily="18" charset="0"/>
                            </a:rPr>
                            <m:t>𝑘</m:t>
                          </m:r>
                        </m:den>
                      </m:f>
                      <m:r>
                        <a:rPr lang="es-UY" i="1">
                          <a:latin typeface="Cambria Math" panose="02040503050406030204" pitchFamily="18" charset="0"/>
                          <a:ea typeface="Cambria Math" panose="02040503050406030204" pitchFamily="18" charset="0"/>
                        </a:rPr>
                        <m:t>=</m:t>
                      </m:r>
                      <m:f>
                        <m:fPr>
                          <m:ctrlPr>
                            <a:rPr lang="es-UY" i="1">
                              <a:latin typeface="Cambria Math" panose="02040503050406030204" pitchFamily="18" charset="0"/>
                              <a:ea typeface="Cambria Math" panose="02040503050406030204" pitchFamily="18" charset="0"/>
                            </a:rPr>
                          </m:ctrlPr>
                        </m:fPr>
                        <m:num>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𝑎</m:t>
                              </m:r>
                            </m:e>
                            <m:sup>
                              <m:r>
                                <a:rPr lang="es-UY" i="1">
                                  <a:latin typeface="Cambria Math" panose="02040503050406030204" pitchFamily="18" charset="0"/>
                                  <a:ea typeface="Cambria Math" panose="02040503050406030204" pitchFamily="18" charset="0"/>
                                </a:rPr>
                                <m:t>2</m:t>
                              </m:r>
                            </m:sup>
                          </m:sSup>
                        </m:num>
                        <m:den>
                          <m:r>
                            <a:rPr lang="es-UY" i="1">
                              <a:latin typeface="Cambria Math" panose="02040503050406030204" pitchFamily="18" charset="0"/>
                              <a:ea typeface="Cambria Math" panose="02040503050406030204" pitchFamily="18" charset="0"/>
                            </a:rPr>
                            <m:t>2</m:t>
                          </m:r>
                          <m:r>
                            <a:rPr lang="es-UY" i="1">
                              <a:latin typeface="Cambria Math" panose="02040503050406030204" pitchFamily="18" charset="0"/>
                              <a:ea typeface="Cambria Math" panose="02040503050406030204" pitchFamily="18" charset="0"/>
                            </a:rPr>
                            <m:t>𝜆</m:t>
                          </m:r>
                          <m:r>
                            <a:rPr lang="es-UY" i="1">
                              <a:latin typeface="Cambria Math" panose="02040503050406030204" pitchFamily="18" charset="0"/>
                              <a:ea typeface="Cambria Math" panose="02040503050406030204" pitchFamily="18" charset="0"/>
                            </a:rPr>
                            <m:t>𝑛</m:t>
                          </m:r>
                        </m:den>
                      </m:f>
                      <m:r>
                        <a:rPr lang="es-UY" i="1">
                          <a:latin typeface="Cambria Math" panose="02040503050406030204" pitchFamily="18" charset="0"/>
                          <a:ea typeface="Cambria Math" panose="02040503050406030204" pitchFamily="18" charset="0"/>
                        </a:rPr>
                        <m:t>−</m:t>
                      </m:r>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𝑛</m:t>
                          </m:r>
                          <m:r>
                            <a:rPr lang="es-UY" i="1">
                              <a:latin typeface="Cambria Math" panose="02040503050406030204" pitchFamily="18" charset="0"/>
                              <a:ea typeface="Cambria Math" panose="02040503050406030204" pitchFamily="18" charset="0"/>
                            </a:rPr>
                            <m:t>𝜆</m:t>
                          </m:r>
                        </m:num>
                        <m:den>
                          <m:r>
                            <a:rPr lang="es-UY" i="1">
                              <a:latin typeface="Cambria Math" panose="02040503050406030204" pitchFamily="18" charset="0"/>
                              <a:ea typeface="Cambria Math" panose="02040503050406030204" pitchFamily="18" charset="0"/>
                            </a:rPr>
                            <m:t>2</m:t>
                          </m:r>
                        </m:den>
                      </m:f>
                    </m:oMath>
                  </m:oMathPara>
                </a14:m>
                <a:endParaRPr lang="es-UY" dirty="0"/>
              </a:p>
            </p:txBody>
          </p:sp>
        </mc:Choice>
        <mc:Fallback xmlns="">
          <p:sp>
            <p:nvSpPr>
              <p:cNvPr id="30" name="Rectángulo 29"/>
              <p:cNvSpPr>
                <a:spLocks noRot="1" noChangeAspect="1" noMove="1" noResize="1" noEditPoints="1" noAdjustHandles="1" noChangeArrowheads="1" noChangeShapeType="1" noTextEdit="1"/>
              </p:cNvSpPr>
              <p:nvPr/>
            </p:nvSpPr>
            <p:spPr>
              <a:xfrm>
                <a:off x="3408488" y="5776094"/>
                <a:ext cx="3219151" cy="648191"/>
              </a:xfrm>
              <a:prstGeom prst="rect">
                <a:avLst/>
              </a:prstGeom>
              <a:blipFill rotWithShape="0">
                <a:blip r:embed="rId10"/>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1" name="CuadroTexto 30"/>
              <p:cNvSpPr txBox="1"/>
              <p:nvPr/>
            </p:nvSpPr>
            <p:spPr>
              <a:xfrm>
                <a:off x="7294185" y="5915523"/>
                <a:ext cx="294920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𝑧</m:t>
                      </m:r>
                      <m:r>
                        <a:rPr lang="es-UY" b="0" i="1" smtClean="0">
                          <a:latin typeface="Cambria Math" panose="02040503050406030204" pitchFamily="18" charset="0"/>
                          <a:ea typeface="Cambria Math" panose="02040503050406030204" pitchFamily="18" charset="0"/>
                        </a:rPr>
                        <m:t>&gt;0⇒</m:t>
                      </m:r>
                      <m:r>
                        <a:rPr lang="es-UY" b="0" i="1" smtClean="0">
                          <a:latin typeface="Cambria Math" panose="02040503050406030204" pitchFamily="18" charset="0"/>
                          <a:ea typeface="Cambria Math" panose="02040503050406030204" pitchFamily="18" charset="0"/>
                        </a:rPr>
                        <m:t>𝑛</m:t>
                      </m:r>
                      <m:r>
                        <a:rPr lang="es-UY" b="0" i="1" smtClean="0">
                          <a:latin typeface="Cambria Math" panose="02040503050406030204" pitchFamily="18" charset="0"/>
                          <a:ea typeface="Cambria Math" panose="02040503050406030204" pitchFamily="18" charset="0"/>
                        </a:rPr>
                        <m:t>=1,2,⋯,</m:t>
                      </m:r>
                      <m:r>
                        <a:rPr lang="es-UY" b="0" i="1" smtClean="0">
                          <a:latin typeface="Cambria Math" panose="02040503050406030204" pitchFamily="18" charset="0"/>
                          <a:ea typeface="Cambria Math" panose="02040503050406030204" pitchFamily="18" charset="0"/>
                        </a:rPr>
                        <m:t>𝐸</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𝑎</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𝜆</m:t>
                      </m:r>
                      <m:r>
                        <a:rPr lang="es-UY" b="0" i="1" smtClean="0">
                          <a:latin typeface="Cambria Math" panose="02040503050406030204" pitchFamily="18" charset="0"/>
                          <a:ea typeface="Cambria Math" panose="02040503050406030204" pitchFamily="18" charset="0"/>
                        </a:rPr>
                        <m:t>]</m:t>
                      </m:r>
                    </m:oMath>
                  </m:oMathPara>
                </a14:m>
                <a:endParaRPr lang="es-UY" dirty="0"/>
              </a:p>
            </p:txBody>
          </p:sp>
        </mc:Choice>
        <mc:Fallback xmlns="">
          <p:sp>
            <p:nvSpPr>
              <p:cNvPr id="31" name="CuadroTexto 30"/>
              <p:cNvSpPr txBox="1">
                <a:spLocks noRot="1" noChangeAspect="1" noMove="1" noResize="1" noEditPoints="1" noAdjustHandles="1" noChangeArrowheads="1" noChangeShapeType="1" noTextEdit="1"/>
              </p:cNvSpPr>
              <p:nvPr/>
            </p:nvSpPr>
            <p:spPr>
              <a:xfrm>
                <a:off x="7294185" y="5915523"/>
                <a:ext cx="2949205" cy="369332"/>
              </a:xfrm>
              <a:prstGeom prst="rect">
                <a:avLst/>
              </a:prstGeom>
              <a:blipFill rotWithShape="0">
                <a:blip r:embed="rId11"/>
                <a:stretch>
                  <a:fillRect b="-14754"/>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5" name="CuadroTexto 4"/>
              <p:cNvSpPr txBox="1"/>
              <p:nvPr/>
            </p:nvSpPr>
            <p:spPr>
              <a:xfrm>
                <a:off x="5876506" y="3810000"/>
                <a:ext cx="145661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𝑃</m:t>
                          </m:r>
                        </m:e>
                        <m:sup>
                          <m:r>
                            <a:rPr lang="es-UY" b="0" i="1" smtClean="0">
                              <a:latin typeface="Cambria Math" panose="02040503050406030204" pitchFamily="18" charset="0"/>
                              <a:ea typeface="Cambria Math" panose="02040503050406030204" pitchFamily="18" charset="0"/>
                            </a:rPr>
                            <m:t>′</m:t>
                          </m:r>
                        </m:sup>
                      </m:sSup>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𝑧</m:t>
                          </m:r>
                        </m:e>
                      </m:d>
                      <m:r>
                        <a:rPr lang="es-UY" b="0" i="1" smtClean="0">
                          <a:latin typeface="Cambria Math" panose="02040503050406030204" pitchFamily="18" charset="0"/>
                          <a:ea typeface="Cambria Math" panose="02040503050406030204" pitchFamily="18" charset="0"/>
                        </a:rPr>
                        <m:t>=0</m:t>
                      </m:r>
                    </m:oMath>
                  </m:oMathPara>
                </a14:m>
                <a:endParaRPr lang="es-UY" dirty="0"/>
              </a:p>
            </p:txBody>
          </p:sp>
        </mc:Choice>
        <mc:Fallback xmlns="">
          <p:sp>
            <p:nvSpPr>
              <p:cNvPr id="5" name="CuadroTexto 4"/>
              <p:cNvSpPr txBox="1">
                <a:spLocks noRot="1" noChangeAspect="1" noMove="1" noResize="1" noEditPoints="1" noAdjustHandles="1" noChangeArrowheads="1" noChangeShapeType="1" noTextEdit="1"/>
              </p:cNvSpPr>
              <p:nvPr/>
            </p:nvSpPr>
            <p:spPr>
              <a:xfrm>
                <a:off x="5876506" y="3810000"/>
                <a:ext cx="1456617" cy="369332"/>
              </a:xfrm>
              <a:prstGeom prst="rect">
                <a:avLst/>
              </a:prstGeom>
              <a:blipFill rotWithShape="0">
                <a:blip r:embed="rId12"/>
                <a:stretch>
                  <a:fillRect/>
                </a:stretch>
              </a:blipFill>
            </p:spPr>
            <p:txBody>
              <a:bodyPr/>
              <a:lstStyle/>
              <a:p>
                <a:r>
                  <a:rPr lang="es-UY">
                    <a:noFill/>
                  </a:rPr>
                  <a:t> </a:t>
                </a:r>
              </a:p>
            </p:txBody>
          </p:sp>
        </mc:Fallback>
      </mc:AlternateContent>
    </p:spTree>
    <p:extLst>
      <p:ext uri="{BB962C8B-B14F-4D97-AF65-F5344CB8AC3E}">
        <p14:creationId xmlns:p14="http://schemas.microsoft.com/office/powerpoint/2010/main" val="2617276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1"/>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27" grpId="0"/>
      <p:bldP spid="8" grpId="0"/>
      <p:bldP spid="11" grpId="0"/>
      <p:bldP spid="13" grpId="0"/>
      <p:bldP spid="29" grpId="0"/>
      <p:bldP spid="30" grpId="0"/>
      <p:bldP spid="31"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ángulo 3"/>
              <p:cNvSpPr/>
              <p:nvPr/>
            </p:nvSpPr>
            <p:spPr>
              <a:xfrm>
                <a:off x="410291" y="539515"/>
                <a:ext cx="3846566" cy="379656"/>
              </a:xfrm>
              <a:prstGeom prst="rect">
                <a:avLst/>
              </a:prstGeom>
            </p:spPr>
            <p:txBody>
              <a:bodyPr wrap="none">
                <a:spAutoFit/>
              </a:bodyPr>
              <a:lstStyle/>
              <a:p>
                <a:r>
                  <a:rPr lang="es-UY" dirty="0"/>
                  <a:t>2) Si </a:t>
                </a:r>
                <a14:m>
                  <m:oMath xmlns:m="http://schemas.openxmlformats.org/officeDocument/2006/math">
                    <m:r>
                      <a:rPr lang="es-UY" i="1">
                        <a:latin typeface="Cambria Math" panose="02040503050406030204" pitchFamily="18" charset="0"/>
                      </a:rPr>
                      <m:t>𝑘</m:t>
                    </m:r>
                    <m:sSup>
                      <m:sSupPr>
                        <m:ctrlPr>
                          <a:rPr lang="es-UY" i="1">
                            <a:latin typeface="Cambria Math" panose="02040503050406030204" pitchFamily="18" charset="0"/>
                          </a:rPr>
                        </m:ctrlPr>
                      </m:sSupPr>
                      <m:e>
                        <m:d>
                          <m:dPr>
                            <m:begChr m:val="["/>
                            <m:endChr m:val="]"/>
                            <m:ctrlPr>
                              <a:rPr lang="es-UY" i="1">
                                <a:latin typeface="Cambria Math" panose="02040503050406030204" pitchFamily="18" charset="0"/>
                              </a:rPr>
                            </m:ctrlPr>
                          </m:dPr>
                          <m:e>
                            <m:sSup>
                              <m:sSupPr>
                                <m:ctrlPr>
                                  <a:rPr lang="es-UY" i="1">
                                    <a:latin typeface="Cambria Math" panose="02040503050406030204" pitchFamily="18" charset="0"/>
                                  </a:rPr>
                                </m:ctrlPr>
                              </m:sSupPr>
                              <m:e>
                                <m:r>
                                  <a:rPr lang="es-UY" i="1">
                                    <a:latin typeface="Cambria Math" panose="02040503050406030204" pitchFamily="18" charset="0"/>
                                  </a:rPr>
                                  <m:t>𝑧</m:t>
                                </m:r>
                              </m:e>
                              <m:sup>
                                <m:r>
                                  <a:rPr lang="es-UY" i="1">
                                    <a:latin typeface="Cambria Math" panose="02040503050406030204" pitchFamily="18" charset="0"/>
                                  </a:rPr>
                                  <m:t>2</m:t>
                                </m:r>
                              </m:sup>
                            </m:sSup>
                            <m:r>
                              <a:rPr lang="es-UY" i="1">
                                <a:latin typeface="Cambria Math" panose="02040503050406030204" pitchFamily="18" charset="0"/>
                              </a:rPr>
                              <m:t>+</m:t>
                            </m:r>
                            <m:sSup>
                              <m:sSupPr>
                                <m:ctrlPr>
                                  <a:rPr lang="es-UY" i="1">
                                    <a:latin typeface="Cambria Math" panose="02040503050406030204" pitchFamily="18" charset="0"/>
                                  </a:rPr>
                                </m:ctrlPr>
                              </m:sSupPr>
                              <m:e>
                                <m:r>
                                  <a:rPr lang="es-UY" i="1">
                                    <a:latin typeface="Cambria Math" panose="02040503050406030204" pitchFamily="18" charset="0"/>
                                  </a:rPr>
                                  <m:t>𝑎</m:t>
                                </m:r>
                              </m:e>
                              <m:sup>
                                <m:r>
                                  <a:rPr lang="es-UY" i="1">
                                    <a:latin typeface="Cambria Math" panose="02040503050406030204" pitchFamily="18" charset="0"/>
                                  </a:rPr>
                                  <m:t>2</m:t>
                                </m:r>
                              </m:sup>
                            </m:sSup>
                          </m:e>
                        </m:d>
                      </m:e>
                      <m:sup>
                        <m:r>
                          <a:rPr lang="es-UY" i="1">
                            <a:latin typeface="Cambria Math" panose="02040503050406030204" pitchFamily="18" charset="0"/>
                          </a:rPr>
                          <m:t>1/2</m:t>
                        </m:r>
                      </m:sup>
                    </m:sSup>
                    <m:r>
                      <a:rPr lang="es-UY" i="1">
                        <a:latin typeface="Cambria Math" panose="02040503050406030204" pitchFamily="18" charset="0"/>
                      </a:rPr>
                      <m:t>=</m:t>
                    </m:r>
                    <m:r>
                      <a:rPr lang="es-UY" i="1">
                        <a:latin typeface="Cambria Math" panose="02040503050406030204" pitchFamily="18" charset="0"/>
                      </a:rPr>
                      <m:t>𝑘𝑧</m:t>
                    </m:r>
                    <m:r>
                      <a:rPr lang="es-UY" i="1">
                        <a:latin typeface="Cambria Math" panose="02040503050406030204" pitchFamily="18" charset="0"/>
                      </a:rPr>
                      <m:t>+(2</m:t>
                    </m:r>
                    <m:r>
                      <a:rPr lang="es-UY" b="0" i="1" smtClean="0">
                        <a:latin typeface="Cambria Math" panose="02040503050406030204" pitchFamily="18" charset="0"/>
                      </a:rPr>
                      <m:t>𝑚</m:t>
                    </m:r>
                    <m:r>
                      <a:rPr lang="es-UY" b="0" i="1" smtClean="0">
                        <a:latin typeface="Cambria Math" panose="02040503050406030204" pitchFamily="18" charset="0"/>
                      </a:rPr>
                      <m:t>+1)</m:t>
                    </m:r>
                    <m:r>
                      <a:rPr lang="es-UY" i="1">
                        <a:latin typeface="Cambria Math" panose="02040503050406030204" pitchFamily="18" charset="0"/>
                      </a:rPr>
                      <m:t>𝜋</m:t>
                    </m:r>
                  </m:oMath>
                </a14:m>
                <a:endParaRPr lang="es-UY" dirty="0"/>
              </a:p>
            </p:txBody>
          </p:sp>
        </mc:Choice>
        <mc:Fallback xmlns="">
          <p:sp>
            <p:nvSpPr>
              <p:cNvPr id="4" name="Rectángulo 3"/>
              <p:cNvSpPr>
                <a:spLocks noRot="1" noChangeAspect="1" noMove="1" noResize="1" noEditPoints="1" noAdjustHandles="1" noChangeArrowheads="1" noChangeShapeType="1" noTextEdit="1"/>
              </p:cNvSpPr>
              <p:nvPr/>
            </p:nvSpPr>
            <p:spPr>
              <a:xfrm>
                <a:off x="410291" y="539515"/>
                <a:ext cx="3846566" cy="379656"/>
              </a:xfrm>
              <a:prstGeom prst="rect">
                <a:avLst/>
              </a:prstGeom>
              <a:blipFill rotWithShape="0">
                <a:blip r:embed="rId2"/>
                <a:stretch>
                  <a:fillRect l="-1268" t="-6452" b="-25806"/>
                </a:stretch>
              </a:blipFill>
            </p:spPr>
            <p:txBody>
              <a:bodyPr/>
              <a:lstStyle/>
              <a:p>
                <a:r>
                  <a:rPr lang="es-UY">
                    <a:noFill/>
                  </a:rPr>
                  <a:t> </a:t>
                </a:r>
              </a:p>
            </p:txBody>
          </p:sp>
        </mc:Fallback>
      </mc:AlternateContent>
      <p:grpSp>
        <p:nvGrpSpPr>
          <p:cNvPr id="5" name="Grupo 4"/>
          <p:cNvGrpSpPr/>
          <p:nvPr/>
        </p:nvGrpSpPr>
        <p:grpSpPr>
          <a:xfrm>
            <a:off x="6218117" y="232230"/>
            <a:ext cx="2931886" cy="2365829"/>
            <a:chOff x="5660571" y="972457"/>
            <a:chExt cx="2931886" cy="2365829"/>
          </a:xfrm>
        </p:grpSpPr>
        <p:cxnSp>
          <p:nvCxnSpPr>
            <p:cNvPr id="6" name="Conector recto de flecha 5"/>
            <p:cNvCxnSpPr/>
            <p:nvPr/>
          </p:nvCxnSpPr>
          <p:spPr>
            <a:xfrm>
              <a:off x="5660571" y="2249714"/>
              <a:ext cx="293188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ector recto de flecha 6"/>
            <p:cNvCxnSpPr/>
            <p:nvPr/>
          </p:nvCxnSpPr>
          <p:spPr>
            <a:xfrm flipH="1" flipV="1">
              <a:off x="6937829" y="972457"/>
              <a:ext cx="0" cy="23658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8" name="CuadroTexto 7"/>
              <p:cNvSpPr txBox="1"/>
              <p:nvPr/>
            </p:nvSpPr>
            <p:spPr>
              <a:xfrm>
                <a:off x="4139200" y="549839"/>
                <a:ext cx="150150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𝑚</m:t>
                      </m:r>
                      <m:r>
                        <a:rPr lang="es-UY" b="0" i="1" smtClean="0">
                          <a:latin typeface="Cambria Math" panose="02040503050406030204" pitchFamily="18" charset="0"/>
                        </a:rPr>
                        <m:t>=0,1,2,⋯</m:t>
                      </m:r>
                    </m:oMath>
                  </m:oMathPara>
                </a14:m>
                <a:endParaRPr lang="es-UY" dirty="0"/>
              </a:p>
            </p:txBody>
          </p:sp>
        </mc:Choice>
        <mc:Fallback xmlns="">
          <p:sp>
            <p:nvSpPr>
              <p:cNvPr id="8" name="CuadroTexto 7"/>
              <p:cNvSpPr txBox="1">
                <a:spLocks noRot="1" noChangeAspect="1" noMove="1" noResize="1" noEditPoints="1" noAdjustHandles="1" noChangeArrowheads="1" noChangeShapeType="1" noTextEdit="1"/>
              </p:cNvSpPr>
              <p:nvPr/>
            </p:nvSpPr>
            <p:spPr>
              <a:xfrm>
                <a:off x="4139200" y="549839"/>
                <a:ext cx="1501501" cy="369332"/>
              </a:xfrm>
              <a:prstGeom prst="rect">
                <a:avLst/>
              </a:prstGeom>
              <a:blipFill rotWithShape="0">
                <a:blip r:embed="rId3"/>
                <a:stretch>
                  <a:fillRect/>
                </a:stretch>
              </a:blipFill>
            </p:spPr>
            <p:txBody>
              <a:bodyPr/>
              <a:lstStyle/>
              <a:p>
                <a:r>
                  <a:rPr lang="es-UY">
                    <a:noFill/>
                  </a:rPr>
                  <a:t> </a:t>
                </a:r>
              </a:p>
            </p:txBody>
          </p:sp>
        </mc:Fallback>
      </mc:AlternateContent>
      <p:cxnSp>
        <p:nvCxnSpPr>
          <p:cNvPr id="10" name="Conector recto de flecha 9"/>
          <p:cNvCxnSpPr/>
          <p:nvPr/>
        </p:nvCxnSpPr>
        <p:spPr>
          <a:xfrm flipV="1">
            <a:off x="6646289" y="1509491"/>
            <a:ext cx="841828" cy="856343"/>
          </a:xfrm>
          <a:prstGeom prst="straightConnector1">
            <a:avLst/>
          </a:prstGeom>
          <a:ln w="28575">
            <a:solidFill>
              <a:srgbClr val="00B05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 name="Conector recto de flecha 10"/>
          <p:cNvCxnSpPr/>
          <p:nvPr/>
        </p:nvCxnSpPr>
        <p:spPr>
          <a:xfrm flipV="1">
            <a:off x="7495375" y="653144"/>
            <a:ext cx="841828" cy="85634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2" name="Rectángulo 11"/>
              <p:cNvSpPr/>
              <p:nvPr/>
            </p:nvSpPr>
            <p:spPr>
              <a:xfrm>
                <a:off x="511274" y="1179791"/>
                <a:ext cx="3696589" cy="47070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b="0" i="1" smtClean="0">
                          <a:solidFill>
                            <a:schemeClr val="tx1"/>
                          </a:solidFill>
                          <a:latin typeface="Cambria Math" panose="02040503050406030204" pitchFamily="18" charset="0"/>
                          <a:ea typeface="Cambria Math" panose="02040503050406030204" pitchFamily="18" charset="0"/>
                        </a:rPr>
                        <m:t>⇒</m:t>
                      </m:r>
                      <m:sSup>
                        <m:sSupPr>
                          <m:ctrlPr>
                            <a:rPr lang="es-UY" b="0" i="1" smtClean="0">
                              <a:solidFill>
                                <a:schemeClr val="tx1"/>
                              </a:solidFill>
                              <a:latin typeface="Cambria Math" panose="02040503050406030204" pitchFamily="18" charset="0"/>
                            </a:rPr>
                          </m:ctrlPr>
                        </m:sSupPr>
                        <m:e>
                          <m:r>
                            <a:rPr lang="es-UY" b="0" i="1" smtClean="0">
                              <a:solidFill>
                                <a:schemeClr val="tx1"/>
                              </a:solidFill>
                              <a:latin typeface="Cambria Math" panose="02040503050406030204" pitchFamily="18" charset="0"/>
                            </a:rPr>
                            <m:t>𝑒</m:t>
                          </m:r>
                        </m:e>
                        <m:sup>
                          <m:r>
                            <a:rPr lang="es-UY" b="0" i="1" smtClean="0">
                              <a:solidFill>
                                <a:schemeClr val="tx1"/>
                              </a:solidFill>
                              <a:latin typeface="Cambria Math" panose="02040503050406030204" pitchFamily="18" charset="0"/>
                            </a:rPr>
                            <m:t>−</m:t>
                          </m:r>
                          <m:r>
                            <a:rPr lang="es-UY" b="0" i="1" smtClean="0">
                              <a:solidFill>
                                <a:schemeClr val="tx1"/>
                              </a:solidFill>
                              <a:latin typeface="Cambria Math" panose="02040503050406030204" pitchFamily="18" charset="0"/>
                            </a:rPr>
                            <m:t>𝑖𝑘</m:t>
                          </m:r>
                          <m:sSup>
                            <m:sSupPr>
                              <m:ctrlPr>
                                <a:rPr lang="es-UY" b="0" i="1" smtClean="0">
                                  <a:solidFill>
                                    <a:schemeClr val="tx1"/>
                                  </a:solidFill>
                                  <a:latin typeface="Cambria Math" panose="02040503050406030204" pitchFamily="18" charset="0"/>
                                </a:rPr>
                              </m:ctrlPr>
                            </m:sSupPr>
                            <m:e>
                              <m:d>
                                <m:dPr>
                                  <m:begChr m:val="["/>
                                  <m:endChr m:val="]"/>
                                  <m:ctrlPr>
                                    <a:rPr lang="es-UY" b="0" i="1" smtClean="0">
                                      <a:solidFill>
                                        <a:schemeClr val="tx1"/>
                                      </a:solidFill>
                                      <a:latin typeface="Cambria Math" panose="02040503050406030204" pitchFamily="18" charset="0"/>
                                    </a:rPr>
                                  </m:ctrlPr>
                                </m:dPr>
                                <m:e>
                                  <m:sSup>
                                    <m:sSupPr>
                                      <m:ctrlPr>
                                        <a:rPr lang="es-UY" b="0" i="1" smtClean="0">
                                          <a:solidFill>
                                            <a:schemeClr val="tx1"/>
                                          </a:solidFill>
                                          <a:latin typeface="Cambria Math" panose="02040503050406030204" pitchFamily="18" charset="0"/>
                                        </a:rPr>
                                      </m:ctrlPr>
                                    </m:sSupPr>
                                    <m:e>
                                      <m:r>
                                        <a:rPr lang="es-UY" b="0" i="1" smtClean="0">
                                          <a:solidFill>
                                            <a:schemeClr val="tx1"/>
                                          </a:solidFill>
                                          <a:latin typeface="Cambria Math" panose="02040503050406030204" pitchFamily="18" charset="0"/>
                                        </a:rPr>
                                        <m:t>𝑧</m:t>
                                      </m:r>
                                    </m:e>
                                    <m:sup>
                                      <m:r>
                                        <a:rPr lang="es-UY" b="0" i="1" smtClean="0">
                                          <a:solidFill>
                                            <a:schemeClr val="tx1"/>
                                          </a:solidFill>
                                          <a:latin typeface="Cambria Math" panose="02040503050406030204" pitchFamily="18" charset="0"/>
                                        </a:rPr>
                                        <m:t>2</m:t>
                                      </m:r>
                                    </m:sup>
                                  </m:sSup>
                                  <m:r>
                                    <a:rPr lang="es-UY" b="0" i="1" smtClean="0">
                                      <a:solidFill>
                                        <a:schemeClr val="tx1"/>
                                      </a:solidFill>
                                      <a:latin typeface="Cambria Math" panose="02040503050406030204" pitchFamily="18" charset="0"/>
                                    </a:rPr>
                                    <m:t>+</m:t>
                                  </m:r>
                                  <m:sSup>
                                    <m:sSupPr>
                                      <m:ctrlPr>
                                        <a:rPr lang="es-UY" b="0" i="1" smtClean="0">
                                          <a:solidFill>
                                            <a:schemeClr val="tx1"/>
                                          </a:solidFill>
                                          <a:latin typeface="Cambria Math" panose="02040503050406030204" pitchFamily="18" charset="0"/>
                                        </a:rPr>
                                      </m:ctrlPr>
                                    </m:sSupPr>
                                    <m:e>
                                      <m:r>
                                        <a:rPr lang="es-UY" b="0" i="1" smtClean="0">
                                          <a:solidFill>
                                            <a:schemeClr val="tx1"/>
                                          </a:solidFill>
                                          <a:latin typeface="Cambria Math" panose="02040503050406030204" pitchFamily="18" charset="0"/>
                                        </a:rPr>
                                        <m:t>𝑎</m:t>
                                      </m:r>
                                    </m:e>
                                    <m:sup>
                                      <m:r>
                                        <a:rPr lang="es-UY" b="0" i="1" smtClean="0">
                                          <a:solidFill>
                                            <a:schemeClr val="tx1"/>
                                          </a:solidFill>
                                          <a:latin typeface="Cambria Math" panose="02040503050406030204" pitchFamily="18" charset="0"/>
                                        </a:rPr>
                                        <m:t>2</m:t>
                                      </m:r>
                                    </m:sup>
                                  </m:sSup>
                                </m:e>
                              </m:d>
                            </m:e>
                            <m:sup>
                              <m:r>
                                <a:rPr lang="es-UY" b="0" i="1" smtClean="0">
                                  <a:solidFill>
                                    <a:schemeClr val="tx1"/>
                                  </a:solidFill>
                                  <a:latin typeface="Cambria Math" panose="02040503050406030204" pitchFamily="18" charset="0"/>
                                </a:rPr>
                                <m:t>1/2</m:t>
                              </m:r>
                            </m:sup>
                          </m:sSup>
                        </m:sup>
                      </m:sSup>
                      <m:r>
                        <a:rPr lang="es-UY" b="0" i="1" smtClean="0">
                          <a:solidFill>
                            <a:schemeClr val="tx1"/>
                          </a:solidFill>
                          <a:latin typeface="Cambria Math" panose="02040503050406030204" pitchFamily="18" charset="0"/>
                        </a:rPr>
                        <m:t>−</m:t>
                      </m:r>
                      <m:sSup>
                        <m:sSupPr>
                          <m:ctrlPr>
                            <a:rPr lang="es-UY" b="0" i="1" smtClean="0">
                              <a:solidFill>
                                <a:schemeClr val="tx1"/>
                              </a:solidFill>
                              <a:latin typeface="Cambria Math" panose="02040503050406030204" pitchFamily="18" charset="0"/>
                            </a:rPr>
                          </m:ctrlPr>
                        </m:sSupPr>
                        <m:e>
                          <m:r>
                            <a:rPr lang="es-UY" b="0" i="1" smtClean="0">
                              <a:solidFill>
                                <a:schemeClr val="tx1"/>
                              </a:solidFill>
                              <a:latin typeface="Cambria Math" panose="02040503050406030204" pitchFamily="18" charset="0"/>
                            </a:rPr>
                            <m:t>𝑒</m:t>
                          </m:r>
                        </m:e>
                        <m:sup>
                          <m:r>
                            <a:rPr lang="es-UY" b="0" i="1" smtClean="0">
                              <a:solidFill>
                                <a:schemeClr val="tx1"/>
                              </a:solidFill>
                              <a:latin typeface="Cambria Math" panose="02040503050406030204" pitchFamily="18" charset="0"/>
                            </a:rPr>
                            <m:t>−</m:t>
                          </m:r>
                          <m:r>
                            <a:rPr lang="es-UY" b="0" i="1" smtClean="0">
                              <a:solidFill>
                                <a:schemeClr val="tx1"/>
                              </a:solidFill>
                              <a:latin typeface="Cambria Math" panose="02040503050406030204" pitchFamily="18" charset="0"/>
                            </a:rPr>
                            <m:t>𝑖𝑘𝑧</m:t>
                          </m:r>
                        </m:sup>
                      </m:sSup>
                      <m:r>
                        <a:rPr lang="es-UY" b="0" i="1" smtClean="0">
                          <a:solidFill>
                            <a:schemeClr val="tx1"/>
                          </a:solidFill>
                          <a:latin typeface="Cambria Math" panose="02040503050406030204" pitchFamily="18" charset="0"/>
                        </a:rPr>
                        <m:t>=−2</m:t>
                      </m:r>
                      <m:sSup>
                        <m:sSupPr>
                          <m:ctrlPr>
                            <a:rPr lang="es-UY" b="0" i="1" smtClean="0">
                              <a:solidFill>
                                <a:schemeClr val="tx1"/>
                              </a:solidFill>
                              <a:latin typeface="Cambria Math" panose="02040503050406030204" pitchFamily="18" charset="0"/>
                            </a:rPr>
                          </m:ctrlPr>
                        </m:sSupPr>
                        <m:e>
                          <m:r>
                            <a:rPr lang="es-UY" b="0" i="1" smtClean="0">
                              <a:solidFill>
                                <a:schemeClr val="tx1"/>
                              </a:solidFill>
                              <a:latin typeface="Cambria Math" panose="02040503050406030204" pitchFamily="18" charset="0"/>
                            </a:rPr>
                            <m:t>𝑒</m:t>
                          </m:r>
                        </m:e>
                        <m:sup>
                          <m:r>
                            <a:rPr lang="es-UY" b="0" i="1" smtClean="0">
                              <a:solidFill>
                                <a:schemeClr val="tx1"/>
                              </a:solidFill>
                              <a:latin typeface="Cambria Math" panose="02040503050406030204" pitchFamily="18" charset="0"/>
                            </a:rPr>
                            <m:t>−</m:t>
                          </m:r>
                          <m:r>
                            <a:rPr lang="es-UY" b="0" i="1" smtClean="0">
                              <a:solidFill>
                                <a:schemeClr val="tx1"/>
                              </a:solidFill>
                              <a:latin typeface="Cambria Math" panose="02040503050406030204" pitchFamily="18" charset="0"/>
                            </a:rPr>
                            <m:t>𝑖𝑘𝑧</m:t>
                          </m:r>
                        </m:sup>
                      </m:sSup>
                    </m:oMath>
                  </m:oMathPara>
                </a14:m>
                <a:endParaRPr lang="es-UY" dirty="0">
                  <a:solidFill>
                    <a:schemeClr val="tx1"/>
                  </a:solidFill>
                </a:endParaRPr>
              </a:p>
            </p:txBody>
          </p:sp>
        </mc:Choice>
        <mc:Fallback xmlns="">
          <p:sp>
            <p:nvSpPr>
              <p:cNvPr id="12" name="Rectángulo 11"/>
              <p:cNvSpPr>
                <a:spLocks noRot="1" noChangeAspect="1" noMove="1" noResize="1" noEditPoints="1" noAdjustHandles="1" noChangeArrowheads="1" noChangeShapeType="1" noTextEdit="1"/>
              </p:cNvSpPr>
              <p:nvPr/>
            </p:nvSpPr>
            <p:spPr>
              <a:xfrm>
                <a:off x="511274" y="1179791"/>
                <a:ext cx="3696589" cy="470706"/>
              </a:xfrm>
              <a:prstGeom prst="rect">
                <a:avLst/>
              </a:prstGeom>
              <a:blipFill rotWithShape="0">
                <a:blip r:embed="rId4"/>
                <a:stretch>
                  <a:fillRect/>
                </a:stretch>
              </a:blipFill>
            </p:spPr>
            <p:txBody>
              <a:bodyPr/>
              <a:lstStyle/>
              <a:p>
                <a:r>
                  <a:rPr lang="es-UY">
                    <a:noFill/>
                  </a:rPr>
                  <a:t> </a:t>
                </a:r>
              </a:p>
            </p:txBody>
          </p:sp>
        </mc:Fallback>
      </mc:AlternateContent>
      <p:sp>
        <p:nvSpPr>
          <p:cNvPr id="13" name="CuadroTexto 12"/>
          <p:cNvSpPr txBox="1"/>
          <p:nvPr/>
        </p:nvSpPr>
        <p:spPr>
          <a:xfrm>
            <a:off x="164843" y="2718972"/>
            <a:ext cx="8211607" cy="369332"/>
          </a:xfrm>
          <a:prstGeom prst="rect">
            <a:avLst/>
          </a:prstGeom>
          <a:noFill/>
        </p:spPr>
        <p:txBody>
          <a:bodyPr wrap="none" rtlCol="0">
            <a:spAutoFit/>
          </a:bodyPr>
          <a:lstStyle/>
          <a:p>
            <a:r>
              <a:rPr lang="es-UY" dirty="0">
                <a:latin typeface="Cambria Math" panose="02040503050406030204" pitchFamily="18" charset="0"/>
                <a:ea typeface="Cambria Math" panose="02040503050406030204" pitchFamily="18" charset="0"/>
              </a:rPr>
              <a:t>⇒ </a:t>
            </a:r>
            <a:r>
              <a:rPr lang="es-UY" dirty="0"/>
              <a:t>El campo acústico es máximo. Las posiciones en la que esto ocurre están dadas por:</a:t>
            </a:r>
          </a:p>
        </p:txBody>
      </p:sp>
      <mc:AlternateContent xmlns:mc="http://schemas.openxmlformats.org/markup-compatibility/2006" xmlns:a14="http://schemas.microsoft.com/office/drawing/2010/main">
        <mc:Choice Requires="a14">
          <p:sp>
            <p:nvSpPr>
              <p:cNvPr id="14" name="CuadroTexto 13"/>
              <p:cNvSpPr txBox="1"/>
              <p:nvPr/>
            </p:nvSpPr>
            <p:spPr>
              <a:xfrm>
                <a:off x="304800" y="3367314"/>
                <a:ext cx="538936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𝑘</m:t>
                      </m:r>
                      <m:d>
                        <m:dPr>
                          <m:begChr m:val="["/>
                          <m:endChr m:val="]"/>
                          <m:ctrlPr>
                            <a:rPr lang="es-UY" b="0" i="1" smtClean="0">
                              <a:latin typeface="Cambria Math" panose="02040503050406030204" pitchFamily="18" charset="0"/>
                            </a:rPr>
                          </m:ctrlPr>
                        </m:dPr>
                        <m:e>
                          <m:sSup>
                            <m:sSupPr>
                              <m:ctrlPr>
                                <a:rPr lang="es-UY" b="0" i="1" smtClean="0">
                                  <a:latin typeface="Cambria Math" panose="02040503050406030204" pitchFamily="18" charset="0"/>
                                </a:rPr>
                              </m:ctrlPr>
                            </m:sSupPr>
                            <m:e>
                              <m:r>
                                <a:rPr lang="es-UY" b="0" i="1" smtClean="0">
                                  <a:latin typeface="Cambria Math" panose="02040503050406030204" pitchFamily="18" charset="0"/>
                                </a:rPr>
                                <m:t>𝑧</m:t>
                              </m:r>
                            </m:e>
                            <m:sup>
                              <m:r>
                                <a:rPr lang="es-UY" b="0" i="1" smtClean="0">
                                  <a:latin typeface="Cambria Math" panose="02040503050406030204" pitchFamily="18" charset="0"/>
                                </a:rPr>
                                <m:t>2</m:t>
                              </m:r>
                            </m:sup>
                          </m:sSup>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𝑎</m:t>
                              </m:r>
                            </m:e>
                            <m:sup>
                              <m:r>
                                <a:rPr lang="es-UY" b="0" i="1" smtClean="0">
                                  <a:latin typeface="Cambria Math" panose="02040503050406030204" pitchFamily="18" charset="0"/>
                                </a:rPr>
                                <m:t>2</m:t>
                              </m:r>
                            </m:sup>
                          </m:sSup>
                        </m:e>
                      </m:d>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d>
                            <m:dPr>
                              <m:ctrlPr>
                                <a:rPr lang="es-UY" b="0" i="1" smtClean="0">
                                  <a:latin typeface="Cambria Math" panose="02040503050406030204" pitchFamily="18" charset="0"/>
                                </a:rPr>
                              </m:ctrlPr>
                            </m:dPr>
                            <m:e>
                              <m:r>
                                <a:rPr lang="es-UY" b="0" i="1" smtClean="0">
                                  <a:latin typeface="Cambria Math" panose="02040503050406030204" pitchFamily="18" charset="0"/>
                                </a:rPr>
                                <m:t>𝑘𝑧</m:t>
                              </m:r>
                            </m:e>
                          </m:d>
                        </m:e>
                        <m:sup>
                          <m:r>
                            <a:rPr lang="es-UY" b="0" i="1" smtClean="0">
                              <a:latin typeface="Cambria Math" panose="02040503050406030204" pitchFamily="18" charset="0"/>
                            </a:rPr>
                            <m:t>2</m:t>
                          </m:r>
                        </m:sup>
                      </m:sSup>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d>
                            <m:dPr>
                              <m:ctrlPr>
                                <a:rPr lang="es-UY" b="0" i="1" smtClean="0">
                                  <a:latin typeface="Cambria Math" panose="02040503050406030204" pitchFamily="18" charset="0"/>
                                </a:rPr>
                              </m:ctrlPr>
                            </m:dPr>
                            <m:e>
                              <m:r>
                                <a:rPr lang="es-UY" b="0" i="1" smtClean="0">
                                  <a:latin typeface="Cambria Math" panose="02040503050406030204" pitchFamily="18" charset="0"/>
                                </a:rPr>
                                <m:t>2</m:t>
                              </m:r>
                              <m:r>
                                <a:rPr lang="es-UY" b="0" i="1" smtClean="0">
                                  <a:latin typeface="Cambria Math" panose="02040503050406030204" pitchFamily="18" charset="0"/>
                                </a:rPr>
                                <m:t>𝑚</m:t>
                              </m:r>
                              <m:r>
                                <a:rPr lang="es-UY" b="0" i="1" smtClean="0">
                                  <a:latin typeface="Cambria Math" panose="02040503050406030204" pitchFamily="18" charset="0"/>
                                </a:rPr>
                                <m:t>+1</m:t>
                              </m:r>
                            </m:e>
                          </m:d>
                        </m:e>
                        <m:sup>
                          <m:r>
                            <a:rPr lang="es-UY" b="0" i="1" smtClean="0">
                              <a:latin typeface="Cambria Math" panose="02040503050406030204" pitchFamily="18" charset="0"/>
                            </a:rPr>
                            <m:t>2</m:t>
                          </m:r>
                        </m:sup>
                      </m:sSup>
                      <m:sSup>
                        <m:sSupPr>
                          <m:ctrlPr>
                            <a:rPr lang="es-UY" b="0" i="1" smtClean="0">
                              <a:latin typeface="Cambria Math" panose="02040503050406030204" pitchFamily="18" charset="0"/>
                            </a:rPr>
                          </m:ctrlPr>
                        </m:sSupPr>
                        <m:e>
                          <m:r>
                            <a:rPr lang="es-UY" b="0" i="1" smtClean="0">
                              <a:latin typeface="Cambria Math" panose="02040503050406030204" pitchFamily="18" charset="0"/>
                            </a:rPr>
                            <m:t>𝜋</m:t>
                          </m:r>
                        </m:e>
                        <m:sup>
                          <m:r>
                            <a:rPr lang="es-UY" b="0" i="1" smtClean="0">
                              <a:latin typeface="Cambria Math" panose="02040503050406030204" pitchFamily="18" charset="0"/>
                            </a:rPr>
                            <m:t>2</m:t>
                          </m:r>
                        </m:sup>
                      </m:sSup>
                      <m:r>
                        <a:rPr lang="es-UY" b="0" i="1" smtClean="0">
                          <a:latin typeface="Cambria Math" panose="02040503050406030204" pitchFamily="18" charset="0"/>
                        </a:rPr>
                        <m:t>+2</m:t>
                      </m:r>
                      <m:d>
                        <m:dPr>
                          <m:ctrlPr>
                            <a:rPr lang="es-UY" b="0" i="1" smtClean="0">
                              <a:latin typeface="Cambria Math" panose="02040503050406030204" pitchFamily="18" charset="0"/>
                            </a:rPr>
                          </m:ctrlPr>
                        </m:dPr>
                        <m:e>
                          <m:r>
                            <a:rPr lang="es-UY" b="0" i="1" smtClean="0">
                              <a:latin typeface="Cambria Math" panose="02040503050406030204" pitchFamily="18" charset="0"/>
                            </a:rPr>
                            <m:t>2</m:t>
                          </m:r>
                          <m:r>
                            <a:rPr lang="es-UY" b="0" i="1" smtClean="0">
                              <a:latin typeface="Cambria Math" panose="02040503050406030204" pitchFamily="18" charset="0"/>
                            </a:rPr>
                            <m:t>𝑚</m:t>
                          </m:r>
                          <m:r>
                            <a:rPr lang="es-UY" b="0" i="1" smtClean="0">
                              <a:latin typeface="Cambria Math" panose="02040503050406030204" pitchFamily="18" charset="0"/>
                            </a:rPr>
                            <m:t>+1</m:t>
                          </m:r>
                        </m:e>
                      </m:d>
                      <m:r>
                        <a:rPr lang="es-UY" b="0" i="1" smtClean="0">
                          <a:latin typeface="Cambria Math" panose="02040503050406030204" pitchFamily="18" charset="0"/>
                        </a:rPr>
                        <m:t>𝜋</m:t>
                      </m:r>
                      <m:r>
                        <a:rPr lang="es-UY" b="0" i="1" smtClean="0">
                          <a:latin typeface="Cambria Math" panose="02040503050406030204" pitchFamily="18" charset="0"/>
                        </a:rPr>
                        <m:t>𝑘𝑧</m:t>
                      </m:r>
                    </m:oMath>
                  </m:oMathPara>
                </a14:m>
                <a:endParaRPr lang="es-UY" dirty="0"/>
              </a:p>
            </p:txBody>
          </p:sp>
        </mc:Choice>
        <mc:Fallback xmlns="">
          <p:sp>
            <p:nvSpPr>
              <p:cNvPr id="14" name="CuadroTexto 13"/>
              <p:cNvSpPr txBox="1">
                <a:spLocks noRot="1" noChangeAspect="1" noMove="1" noResize="1" noEditPoints="1" noAdjustHandles="1" noChangeArrowheads="1" noChangeShapeType="1" noTextEdit="1"/>
              </p:cNvSpPr>
              <p:nvPr/>
            </p:nvSpPr>
            <p:spPr>
              <a:xfrm>
                <a:off x="304800" y="3367314"/>
                <a:ext cx="5389360" cy="369332"/>
              </a:xfrm>
              <a:prstGeom prst="rect">
                <a:avLst/>
              </a:prstGeom>
              <a:blipFill rotWithShape="0">
                <a:blip r:embed="rId5"/>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5" name="CuadroTexto 14"/>
              <p:cNvSpPr txBox="1"/>
              <p:nvPr/>
            </p:nvSpPr>
            <p:spPr>
              <a:xfrm>
                <a:off x="5640701" y="3208296"/>
                <a:ext cx="3287182" cy="68736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𝑧</m:t>
                      </m:r>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𝑎</m:t>
                              </m:r>
                            </m:e>
                            <m:sup>
                              <m:r>
                                <a:rPr lang="es-UY" b="0" i="1" smtClean="0">
                                  <a:latin typeface="Cambria Math" panose="02040503050406030204" pitchFamily="18" charset="0"/>
                                  <a:ea typeface="Cambria Math" panose="02040503050406030204" pitchFamily="18" charset="0"/>
                                </a:rPr>
                                <m:t>2</m:t>
                              </m:r>
                            </m:sup>
                          </m:sSup>
                        </m:num>
                        <m:den>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𝑚</m:t>
                              </m:r>
                              <m:r>
                                <a:rPr lang="es-UY" b="0" i="1" smtClean="0">
                                  <a:latin typeface="Cambria Math" panose="02040503050406030204" pitchFamily="18" charset="0"/>
                                  <a:ea typeface="Cambria Math" panose="02040503050406030204" pitchFamily="18" charset="0"/>
                                </a:rPr>
                                <m:t>+1</m:t>
                              </m:r>
                            </m:e>
                          </m:d>
                          <m:r>
                            <a:rPr lang="es-UY" b="0" i="1" smtClean="0">
                              <a:latin typeface="Cambria Math" panose="02040503050406030204" pitchFamily="18" charset="0"/>
                              <a:ea typeface="Cambria Math" panose="02040503050406030204" pitchFamily="18" charset="0"/>
                            </a:rPr>
                            <m:t>𝜆</m:t>
                          </m:r>
                        </m:den>
                      </m:f>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𝑚</m:t>
                              </m:r>
                              <m:r>
                                <a:rPr lang="es-UY" b="0" i="1" smtClean="0">
                                  <a:latin typeface="Cambria Math" panose="02040503050406030204" pitchFamily="18" charset="0"/>
                                  <a:ea typeface="Cambria Math" panose="02040503050406030204" pitchFamily="18" charset="0"/>
                                </a:rPr>
                                <m:t>+1</m:t>
                              </m:r>
                            </m:e>
                          </m:d>
                          <m:r>
                            <a:rPr lang="es-UY" b="0" i="1" smtClean="0">
                              <a:latin typeface="Cambria Math" panose="02040503050406030204" pitchFamily="18" charset="0"/>
                              <a:ea typeface="Cambria Math" panose="02040503050406030204" pitchFamily="18" charset="0"/>
                            </a:rPr>
                            <m:t>𝜆</m:t>
                          </m:r>
                        </m:num>
                        <m:den>
                          <m:r>
                            <a:rPr lang="es-UY" b="0" i="1" smtClean="0">
                              <a:latin typeface="Cambria Math" panose="02040503050406030204" pitchFamily="18" charset="0"/>
                              <a:ea typeface="Cambria Math" panose="02040503050406030204" pitchFamily="18" charset="0"/>
                            </a:rPr>
                            <m:t>4</m:t>
                          </m:r>
                        </m:den>
                      </m:f>
                    </m:oMath>
                  </m:oMathPara>
                </a14:m>
                <a:endParaRPr lang="es-UY" dirty="0"/>
              </a:p>
            </p:txBody>
          </p:sp>
        </mc:Choice>
        <mc:Fallback xmlns="">
          <p:sp>
            <p:nvSpPr>
              <p:cNvPr id="15" name="CuadroTexto 14"/>
              <p:cNvSpPr txBox="1">
                <a:spLocks noRot="1" noChangeAspect="1" noMove="1" noResize="1" noEditPoints="1" noAdjustHandles="1" noChangeArrowheads="1" noChangeShapeType="1" noTextEdit="1"/>
              </p:cNvSpPr>
              <p:nvPr/>
            </p:nvSpPr>
            <p:spPr>
              <a:xfrm>
                <a:off x="5640701" y="3208296"/>
                <a:ext cx="3287182" cy="687368"/>
              </a:xfrm>
              <a:prstGeom prst="rect">
                <a:avLst/>
              </a:prstGeom>
              <a:blipFill rotWithShape="0">
                <a:blip r:embed="rId6"/>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7" name="CuadroTexto 16"/>
              <p:cNvSpPr txBox="1"/>
              <p:nvPr/>
            </p:nvSpPr>
            <p:spPr>
              <a:xfrm>
                <a:off x="304800" y="4315639"/>
                <a:ext cx="388375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𝑧</m:t>
                      </m:r>
                      <m:r>
                        <a:rPr lang="es-UY" b="0" i="1" smtClean="0">
                          <a:latin typeface="Cambria Math" panose="02040503050406030204" pitchFamily="18" charset="0"/>
                          <a:ea typeface="Cambria Math" panose="02040503050406030204" pitchFamily="18" charset="0"/>
                        </a:rPr>
                        <m:t>&gt;0 ⇒</m:t>
                      </m:r>
                      <m:r>
                        <a:rPr lang="es-UY" b="0" i="1" smtClean="0">
                          <a:latin typeface="Cambria Math" panose="02040503050406030204" pitchFamily="18" charset="0"/>
                          <a:ea typeface="Cambria Math" panose="02040503050406030204" pitchFamily="18" charset="0"/>
                        </a:rPr>
                        <m:t>𝑚</m:t>
                      </m:r>
                      <m:r>
                        <a:rPr lang="es-UY" b="0" i="1" smtClean="0">
                          <a:latin typeface="Cambria Math" panose="02040503050406030204" pitchFamily="18" charset="0"/>
                          <a:ea typeface="Cambria Math" panose="02040503050406030204" pitchFamily="18" charset="0"/>
                        </a:rPr>
                        <m:t>=0,1,2,⋯,</m:t>
                      </m:r>
                      <m:r>
                        <a:rPr lang="es-UY" b="0" i="1" smtClean="0">
                          <a:latin typeface="Cambria Math" panose="02040503050406030204" pitchFamily="18" charset="0"/>
                          <a:ea typeface="Cambria Math" panose="02040503050406030204" pitchFamily="18" charset="0"/>
                        </a:rPr>
                        <m:t>𝐸</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𝑎</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𝜆</m:t>
                      </m:r>
                      <m:r>
                        <a:rPr lang="es-UY" b="0" i="1" smtClean="0">
                          <a:latin typeface="Cambria Math" panose="02040503050406030204" pitchFamily="18" charset="0"/>
                          <a:ea typeface="Cambria Math" panose="02040503050406030204" pitchFamily="18" charset="0"/>
                        </a:rPr>
                        <m:t>−1/2]</m:t>
                      </m:r>
                    </m:oMath>
                  </m:oMathPara>
                </a14:m>
                <a:endParaRPr lang="es-UY" dirty="0"/>
              </a:p>
            </p:txBody>
          </p:sp>
        </mc:Choice>
        <mc:Fallback xmlns="">
          <p:sp>
            <p:nvSpPr>
              <p:cNvPr id="17" name="CuadroTexto 16"/>
              <p:cNvSpPr txBox="1">
                <a:spLocks noRot="1" noChangeAspect="1" noMove="1" noResize="1" noEditPoints="1" noAdjustHandles="1" noChangeArrowheads="1" noChangeShapeType="1" noTextEdit="1"/>
              </p:cNvSpPr>
              <p:nvPr/>
            </p:nvSpPr>
            <p:spPr>
              <a:xfrm>
                <a:off x="304800" y="4315639"/>
                <a:ext cx="3883755" cy="369332"/>
              </a:xfrm>
              <a:prstGeom prst="rect">
                <a:avLst/>
              </a:prstGeom>
              <a:blipFill>
                <a:blip r:embed="rId7"/>
                <a:stretch>
                  <a:fillRect b="-14754"/>
                </a:stretch>
              </a:blipFill>
            </p:spPr>
            <p:txBody>
              <a:bodyPr/>
              <a:lstStyle/>
              <a:p>
                <a:r>
                  <a:rPr lang="en-US">
                    <a:noFill/>
                  </a:rPr>
                  <a:t> </a:t>
                </a:r>
              </a:p>
            </p:txBody>
          </p:sp>
        </mc:Fallback>
      </mc:AlternateContent>
      <p:grpSp>
        <p:nvGrpSpPr>
          <p:cNvPr id="2" name="Grupo 1">
            <a:extLst>
              <a:ext uri="{FF2B5EF4-FFF2-40B4-BE49-F238E27FC236}">
                <a16:creationId xmlns:a16="http://schemas.microsoft.com/office/drawing/2014/main" id="{61FE3A5F-DE1E-462F-8288-55849139192E}"/>
              </a:ext>
            </a:extLst>
          </p:cNvPr>
          <p:cNvGrpSpPr/>
          <p:nvPr/>
        </p:nvGrpSpPr>
        <p:grpSpPr>
          <a:xfrm>
            <a:off x="4496011" y="4112774"/>
            <a:ext cx="3093489" cy="648191"/>
            <a:chOff x="4496011" y="4112774"/>
            <a:chExt cx="3093489" cy="648191"/>
          </a:xfrm>
        </p:grpSpPr>
        <mc:AlternateContent xmlns:mc="http://schemas.openxmlformats.org/markup-compatibility/2006" xmlns:a14="http://schemas.microsoft.com/office/drawing/2010/main">
          <mc:Choice Requires="a14">
            <p:sp>
              <p:nvSpPr>
                <p:cNvPr id="18" name="CuadroTexto 17"/>
                <p:cNvSpPr txBox="1"/>
                <p:nvPr/>
              </p:nvSpPr>
              <p:spPr>
                <a:xfrm>
                  <a:off x="4496011" y="4276861"/>
                  <a:ext cx="1023806" cy="369332"/>
                </a:xfrm>
                <a:prstGeom prst="rect">
                  <a:avLst/>
                </a:prstGeom>
                <a:noFill/>
              </p:spPr>
              <p:txBody>
                <a:bodyPr wrap="none" rtlCol="0">
                  <a:spAutoFit/>
                </a:bodyPr>
                <a:lstStyle/>
                <a:p>
                  <a:r>
                    <a:rPr lang="es-UY" dirty="0"/>
                    <a:t>Si </a:t>
                  </a:r>
                  <a14:m>
                    <m:oMath xmlns:m="http://schemas.openxmlformats.org/officeDocument/2006/math">
                      <m:r>
                        <a:rPr lang="es-UY" b="0" i="1" smtClean="0">
                          <a:latin typeface="Cambria Math" panose="02040503050406030204" pitchFamily="18" charset="0"/>
                        </a:rPr>
                        <m:t>𝑚</m:t>
                      </m:r>
                      <m:r>
                        <a:rPr lang="es-UY" b="0" i="1" smtClean="0">
                          <a:latin typeface="Cambria Math" panose="02040503050406030204" pitchFamily="18" charset="0"/>
                        </a:rPr>
                        <m:t>=0</m:t>
                      </m:r>
                    </m:oMath>
                  </a14:m>
                  <a:endParaRPr lang="es-UY" dirty="0"/>
                </a:p>
              </p:txBody>
            </p:sp>
          </mc:Choice>
          <mc:Fallback xmlns="">
            <p:sp>
              <p:nvSpPr>
                <p:cNvPr id="18" name="CuadroTexto 17"/>
                <p:cNvSpPr txBox="1">
                  <a:spLocks noRot="1" noChangeAspect="1" noMove="1" noResize="1" noEditPoints="1" noAdjustHandles="1" noChangeArrowheads="1" noChangeShapeType="1" noTextEdit="1"/>
                </p:cNvSpPr>
                <p:nvPr/>
              </p:nvSpPr>
              <p:spPr>
                <a:xfrm>
                  <a:off x="4496011" y="4276861"/>
                  <a:ext cx="1023806" cy="369332"/>
                </a:xfrm>
                <a:prstGeom prst="rect">
                  <a:avLst/>
                </a:prstGeom>
                <a:blipFill>
                  <a:blip r:embed="rId8"/>
                  <a:stretch>
                    <a:fillRect l="-5389" t="-10000" b="-2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Rectángulo 18"/>
                <p:cNvSpPr/>
                <p:nvPr/>
              </p:nvSpPr>
              <p:spPr>
                <a:xfrm>
                  <a:off x="5447247" y="4112774"/>
                  <a:ext cx="2142253" cy="64819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i="1" smtClean="0">
                            <a:latin typeface="Cambria Math" panose="02040503050406030204" pitchFamily="18" charset="0"/>
                            <a:ea typeface="Cambria Math" panose="02040503050406030204" pitchFamily="18" charset="0"/>
                          </a:rPr>
                          <m:t>𝑧</m:t>
                        </m:r>
                        <m:r>
                          <a:rPr lang="es-UY"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𝑧</m:t>
                            </m:r>
                          </m:e>
                          <m:sub>
                            <m:r>
                              <a:rPr lang="es-UY" b="0" i="1" smtClean="0">
                                <a:latin typeface="Cambria Math" panose="02040503050406030204" pitchFamily="18" charset="0"/>
                                <a:ea typeface="Cambria Math" panose="02040503050406030204" pitchFamily="18" charset="0"/>
                              </a:rPr>
                              <m:t>𝑚</m:t>
                            </m:r>
                          </m:sub>
                        </m:sSub>
                        <m:r>
                          <a:rPr lang="es-UY" b="0" i="1" smtClean="0">
                            <a:latin typeface="Cambria Math" panose="02040503050406030204" pitchFamily="18" charset="0"/>
                            <a:ea typeface="Cambria Math" panose="02040503050406030204" pitchFamily="18" charset="0"/>
                          </a:rPr>
                          <m:t>=</m:t>
                        </m:r>
                        <m:f>
                          <m:fPr>
                            <m:ctrlPr>
                              <a:rPr lang="es-UY" i="1">
                                <a:latin typeface="Cambria Math" panose="02040503050406030204" pitchFamily="18" charset="0"/>
                                <a:ea typeface="Cambria Math" panose="02040503050406030204" pitchFamily="18" charset="0"/>
                              </a:rPr>
                            </m:ctrlPr>
                          </m:fPr>
                          <m:num>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𝑎</m:t>
                                </m:r>
                              </m:e>
                              <m:sup>
                                <m:r>
                                  <a:rPr lang="es-UY" i="1">
                                    <a:latin typeface="Cambria Math" panose="02040503050406030204" pitchFamily="18" charset="0"/>
                                    <a:ea typeface="Cambria Math" panose="02040503050406030204" pitchFamily="18" charset="0"/>
                                  </a:rPr>
                                  <m:t>2</m:t>
                                </m:r>
                              </m:sup>
                            </m:sSup>
                          </m:num>
                          <m:den>
                            <m:r>
                              <a:rPr lang="es-UY" i="1">
                                <a:latin typeface="Cambria Math" panose="02040503050406030204" pitchFamily="18" charset="0"/>
                                <a:ea typeface="Cambria Math" panose="02040503050406030204" pitchFamily="18" charset="0"/>
                              </a:rPr>
                              <m:t>𝜆</m:t>
                            </m:r>
                          </m:den>
                        </m:f>
                        <m:r>
                          <a:rPr lang="es-UY" i="1">
                            <a:latin typeface="Cambria Math" panose="02040503050406030204" pitchFamily="18" charset="0"/>
                            <a:ea typeface="Cambria Math" panose="02040503050406030204" pitchFamily="18" charset="0"/>
                          </a:rPr>
                          <m:t>−</m:t>
                        </m:r>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𝜆</m:t>
                            </m:r>
                          </m:num>
                          <m:den>
                            <m:r>
                              <a:rPr lang="es-UY" i="1">
                                <a:latin typeface="Cambria Math" panose="02040503050406030204" pitchFamily="18" charset="0"/>
                                <a:ea typeface="Cambria Math" panose="02040503050406030204" pitchFamily="18" charset="0"/>
                              </a:rPr>
                              <m:t>4</m:t>
                            </m:r>
                          </m:den>
                        </m:f>
                      </m:oMath>
                    </m:oMathPara>
                  </a14:m>
                  <a:endParaRPr lang="es-UY" dirty="0"/>
                </a:p>
              </p:txBody>
            </p:sp>
          </mc:Choice>
          <mc:Fallback xmlns="">
            <p:sp>
              <p:nvSpPr>
                <p:cNvPr id="19" name="Rectángulo 18"/>
                <p:cNvSpPr>
                  <a:spLocks noRot="1" noChangeAspect="1" noMove="1" noResize="1" noEditPoints="1" noAdjustHandles="1" noChangeArrowheads="1" noChangeShapeType="1" noTextEdit="1"/>
                </p:cNvSpPr>
                <p:nvPr/>
              </p:nvSpPr>
              <p:spPr>
                <a:xfrm>
                  <a:off x="5447247" y="4112774"/>
                  <a:ext cx="2142253" cy="648191"/>
                </a:xfrm>
                <a:prstGeom prst="rect">
                  <a:avLst/>
                </a:prstGeom>
                <a:blipFill>
                  <a:blip r:embed="rId9"/>
                  <a:stretch>
                    <a:fillRect/>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20" name="CuadroTexto 19"/>
              <p:cNvSpPr txBox="1"/>
              <p:nvPr/>
            </p:nvSpPr>
            <p:spPr>
              <a:xfrm>
                <a:off x="7864237" y="3993221"/>
                <a:ext cx="4384569" cy="880369"/>
              </a:xfrm>
              <a:prstGeom prst="rect">
                <a:avLst/>
              </a:prstGeom>
              <a:noFill/>
            </p:spPr>
            <p:txBody>
              <a:bodyPr wrap="square" rtlCol="0">
                <a:spAutoFit/>
              </a:bodyPr>
              <a:lstStyle/>
              <a:p>
                <a:pPr>
                  <a:lnSpc>
                    <a:spcPct val="150000"/>
                  </a:lnSpc>
                </a:pPr>
                <a:r>
                  <a:rPr lang="es-UY" dirty="0"/>
                  <a:t>Es el mayor valor de </a:t>
                </a:r>
                <a14:m>
                  <m:oMath xmlns:m="http://schemas.openxmlformats.org/officeDocument/2006/math">
                    <m:r>
                      <a:rPr lang="es-UY" b="0" i="1" smtClean="0">
                        <a:latin typeface="Cambria Math" panose="02040503050406030204" pitchFamily="18" charset="0"/>
                      </a:rPr>
                      <m:t>𝑧</m:t>
                    </m:r>
                  </m:oMath>
                </a14:m>
                <a:r>
                  <a:rPr lang="es-UY" dirty="0"/>
                  <a:t> para el cual se da interferencia constructiva</a:t>
                </a:r>
              </a:p>
            </p:txBody>
          </p:sp>
        </mc:Choice>
        <mc:Fallback xmlns="">
          <p:sp>
            <p:nvSpPr>
              <p:cNvPr id="20" name="CuadroTexto 19"/>
              <p:cNvSpPr txBox="1">
                <a:spLocks noRot="1" noChangeAspect="1" noMove="1" noResize="1" noEditPoints="1" noAdjustHandles="1" noChangeArrowheads="1" noChangeShapeType="1" noTextEdit="1"/>
              </p:cNvSpPr>
              <p:nvPr/>
            </p:nvSpPr>
            <p:spPr>
              <a:xfrm>
                <a:off x="7864237" y="3993221"/>
                <a:ext cx="4384569" cy="880369"/>
              </a:xfrm>
              <a:prstGeom prst="rect">
                <a:avLst/>
              </a:prstGeom>
              <a:blipFill rotWithShape="0">
                <a:blip r:embed="rId10"/>
                <a:stretch>
                  <a:fillRect l="-1113" b="-1041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4" name="Rectángulo 23"/>
              <p:cNvSpPr/>
              <p:nvPr/>
            </p:nvSpPr>
            <p:spPr>
              <a:xfrm>
                <a:off x="263908" y="1801155"/>
                <a:ext cx="4013599" cy="71468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d>
                        <m:dPr>
                          <m:ctrlPr>
                            <a:rPr lang="es-UY" b="0" i="1" smtClean="0">
                              <a:latin typeface="Cambria Math" panose="02040503050406030204" pitchFamily="18" charset="0"/>
                            </a:rPr>
                          </m:ctrlPr>
                        </m:dPr>
                        <m:e>
                          <m:r>
                            <a:rPr lang="es-UY" b="0" i="1" smtClean="0">
                              <a:latin typeface="Cambria Math" panose="02040503050406030204" pitchFamily="18" charset="0"/>
                            </a:rPr>
                            <m:t>𝑧</m:t>
                          </m:r>
                          <m:r>
                            <a:rPr lang="es-UY" b="0" i="1" smtClean="0">
                              <a:latin typeface="Cambria Math" panose="02040503050406030204" pitchFamily="18" charset="0"/>
                            </a:rPr>
                            <m:t>,</m:t>
                          </m:r>
                          <m:r>
                            <a:rPr lang="es-UY" b="0" i="1" smtClean="0">
                              <a:latin typeface="Cambria Math" panose="02040503050406030204" pitchFamily="18" charset="0"/>
                            </a:rPr>
                            <m:t>𝑡</m:t>
                          </m:r>
                        </m:e>
                      </m:d>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4</m:t>
                          </m:r>
                          <m:r>
                            <a:rPr lang="es-UY" b="0" i="1" smtClean="0">
                              <a:latin typeface="Cambria Math" panose="02040503050406030204" pitchFamily="18" charset="0"/>
                            </a:rPr>
                            <m:t>𝜋</m:t>
                          </m:r>
                          <m:r>
                            <a:rPr lang="es-UY" b="0" i="1" smtClean="0">
                              <a:latin typeface="Cambria Math" panose="02040503050406030204" pitchFamily="18" charset="0"/>
                            </a:rPr>
                            <m:t>𝑖</m:t>
                          </m:r>
                          <m:r>
                            <a:rPr lang="es-UY" b="0" i="1" smtClean="0">
                              <a:latin typeface="Cambria Math" panose="02040503050406030204" pitchFamily="18" charset="0"/>
                            </a:rPr>
                            <m:t>𝜔</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𝜌</m:t>
                              </m:r>
                            </m:e>
                            <m:sub>
                              <m:r>
                                <a:rPr lang="es-UY" b="0" i="1" smtClean="0">
                                  <a:latin typeface="Cambria Math" panose="02040503050406030204" pitchFamily="18" charset="0"/>
                                </a:rPr>
                                <m:t>0</m:t>
                              </m:r>
                            </m:sub>
                          </m:sSub>
                          <m:sSub>
                            <m:sSubPr>
                              <m:ctrlPr>
                                <a:rPr lang="es-UY" b="0" i="1" smtClean="0">
                                  <a:latin typeface="Cambria Math" panose="02040503050406030204" pitchFamily="18" charset="0"/>
                                </a:rPr>
                              </m:ctrlPr>
                            </m:sSubPr>
                            <m:e>
                              <m:r>
                                <a:rPr lang="es-UY" b="0" i="1" smtClean="0">
                                  <a:latin typeface="Cambria Math" panose="02040503050406030204" pitchFamily="18" charset="0"/>
                                </a:rPr>
                                <m:t>𝑈</m:t>
                              </m:r>
                            </m:e>
                            <m:sub>
                              <m:r>
                                <a:rPr lang="es-UY" b="0" i="1" smtClean="0">
                                  <a:latin typeface="Cambria Math" panose="02040503050406030204" pitchFamily="18" charset="0"/>
                                </a:rPr>
                                <m:t>0</m:t>
                              </m:r>
                            </m:sub>
                          </m:sSub>
                        </m:num>
                        <m:den>
                          <m:r>
                            <a:rPr lang="es-UY" b="0" i="1" smtClean="0">
                              <a:latin typeface="Cambria Math" panose="02040503050406030204" pitchFamily="18" charset="0"/>
                            </a:rPr>
                            <m:t>4</m:t>
                          </m:r>
                          <m:r>
                            <a:rPr lang="es-UY" b="0" i="1" smtClean="0">
                              <a:latin typeface="Cambria Math" panose="02040503050406030204" pitchFamily="18" charset="0"/>
                            </a:rPr>
                            <m:t>𝜋</m:t>
                          </m:r>
                        </m:den>
                      </m:f>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UY" b="0" i="1" smtClean="0">
                              <a:latin typeface="Cambria Math" panose="02040503050406030204" pitchFamily="18" charset="0"/>
                            </a:rPr>
                            <m:t>𝜔</m:t>
                          </m:r>
                          <m:r>
                            <a:rPr lang="es-UY" b="0" i="1" smtClean="0">
                              <a:latin typeface="Cambria Math" panose="02040503050406030204" pitchFamily="18" charset="0"/>
                            </a:rPr>
                            <m:t>𝑡</m:t>
                          </m:r>
                        </m:sup>
                      </m:sSup>
                      <m:d>
                        <m:dPr>
                          <m:ctrlPr>
                            <a:rPr lang="es-UY" b="0" i="1" smtClean="0">
                              <a:latin typeface="Cambria Math" panose="02040503050406030204" pitchFamily="18" charset="0"/>
                            </a:rPr>
                          </m:ctrlPr>
                        </m:dPr>
                        <m:e>
                          <m:f>
                            <m:fPr>
                              <m:ctrlPr>
                                <a:rPr lang="es-UY" b="0" i="1" smtClean="0">
                                  <a:latin typeface="Cambria Math" panose="02040503050406030204" pitchFamily="18" charset="0"/>
                                </a:rPr>
                              </m:ctrlPr>
                            </m:fPr>
                            <m:num>
                              <m:r>
                                <a:rPr lang="es-UY" b="0" i="1" smtClean="0">
                                  <a:latin typeface="Cambria Math" panose="02040503050406030204" pitchFamily="18" charset="0"/>
                                </a:rPr>
                                <m:t>1</m:t>
                              </m:r>
                            </m:num>
                            <m:den>
                              <m:r>
                                <a:rPr lang="es-UY" b="0" i="1" smtClean="0">
                                  <a:latin typeface="Cambria Math" panose="02040503050406030204" pitchFamily="18" charset="0"/>
                                </a:rPr>
                                <m:t>𝑖𝑘</m:t>
                              </m:r>
                            </m:den>
                          </m:f>
                        </m:e>
                      </m:d>
                      <m:sSup>
                        <m:sSupPr>
                          <m:ctrlPr>
                            <a:rPr lang="es-UY" i="1">
                              <a:latin typeface="Cambria Math" panose="02040503050406030204" pitchFamily="18" charset="0"/>
                            </a:rPr>
                          </m:ctrlPr>
                        </m:sSupPr>
                        <m:e>
                          <m:r>
                            <a:rPr lang="es-UY" i="1">
                              <a:latin typeface="Cambria Math" panose="02040503050406030204" pitchFamily="18" charset="0"/>
                            </a:rPr>
                            <m:t>𝑒</m:t>
                          </m:r>
                        </m:e>
                        <m:sup>
                          <m:r>
                            <a:rPr lang="es-UY" i="1">
                              <a:latin typeface="Cambria Math" panose="02040503050406030204" pitchFamily="18" charset="0"/>
                            </a:rPr>
                            <m:t>−</m:t>
                          </m:r>
                          <m:r>
                            <a:rPr lang="es-UY" i="1">
                              <a:latin typeface="Cambria Math" panose="02040503050406030204" pitchFamily="18" charset="0"/>
                            </a:rPr>
                            <m:t>𝑖𝑘𝑧</m:t>
                          </m:r>
                        </m:sup>
                      </m:sSup>
                    </m:oMath>
                  </m:oMathPara>
                </a14:m>
                <a:endParaRPr lang="es-UY" dirty="0"/>
              </a:p>
            </p:txBody>
          </p:sp>
        </mc:Choice>
        <mc:Fallback xmlns="">
          <p:sp>
            <p:nvSpPr>
              <p:cNvPr id="24" name="Rectángulo 23"/>
              <p:cNvSpPr>
                <a:spLocks noRot="1" noChangeAspect="1" noMove="1" noResize="1" noEditPoints="1" noAdjustHandles="1" noChangeArrowheads="1" noChangeShapeType="1" noTextEdit="1"/>
              </p:cNvSpPr>
              <p:nvPr/>
            </p:nvSpPr>
            <p:spPr>
              <a:xfrm>
                <a:off x="263908" y="1801155"/>
                <a:ext cx="4013599" cy="714683"/>
              </a:xfrm>
              <a:prstGeom prst="rect">
                <a:avLst/>
              </a:prstGeom>
              <a:blipFill rotWithShape="0">
                <a:blip r:embed="rId11"/>
                <a:stretch>
                  <a:fillRect/>
                </a:stretch>
              </a:blipFill>
            </p:spPr>
            <p:txBody>
              <a:bodyPr/>
              <a:lstStyle/>
              <a:p>
                <a:r>
                  <a:rPr lang="es-UY">
                    <a:noFill/>
                  </a:rPr>
                  <a:t> </a:t>
                </a:r>
              </a:p>
            </p:txBody>
          </p:sp>
        </mc:Fallback>
      </mc:AlternateContent>
    </p:spTree>
    <p:extLst>
      <p:ext uri="{BB962C8B-B14F-4D97-AF65-F5344CB8AC3E}">
        <p14:creationId xmlns:p14="http://schemas.microsoft.com/office/powerpoint/2010/main" val="484766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3" grpId="0"/>
      <p:bldP spid="14" grpId="0"/>
      <p:bldP spid="15" grpId="0"/>
      <p:bldP spid="17" grpId="0"/>
      <p:bldP spid="20" grpId="0"/>
      <p:bldP spid="2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52510" y="485794"/>
            <a:ext cx="583814" cy="369332"/>
          </a:xfrm>
          <a:prstGeom prst="rect">
            <a:avLst/>
          </a:prstGeom>
          <a:noFill/>
        </p:spPr>
        <p:txBody>
          <a:bodyPr wrap="none" rtlCol="0">
            <a:spAutoFit/>
          </a:bodyPr>
          <a:lstStyle/>
          <a:p>
            <a:r>
              <a:rPr lang="es-UY" dirty="0"/>
              <a:t>3) Si</a:t>
            </a:r>
          </a:p>
        </p:txBody>
      </p:sp>
      <mc:AlternateContent xmlns:mc="http://schemas.openxmlformats.org/markup-compatibility/2006" xmlns:a14="http://schemas.microsoft.com/office/drawing/2010/main">
        <mc:Choice Requires="a14">
          <p:sp>
            <p:nvSpPr>
              <p:cNvPr id="5" name="Rectángulo 4"/>
              <p:cNvSpPr/>
              <p:nvPr/>
            </p:nvSpPr>
            <p:spPr>
              <a:xfrm>
                <a:off x="784556" y="298604"/>
                <a:ext cx="4530792" cy="71468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i="1">
                          <a:latin typeface="Cambria Math" panose="02040503050406030204" pitchFamily="18" charset="0"/>
                        </a:rPr>
                        <m:t>𝑧</m:t>
                      </m:r>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𝑎</m:t>
                          </m:r>
                        </m:e>
                        <m:sup>
                          <m:r>
                            <a:rPr lang="es-UY" i="1">
                              <a:latin typeface="Cambria Math" panose="02040503050406030204" pitchFamily="18" charset="0"/>
                              <a:ea typeface="Cambria Math" panose="02040503050406030204" pitchFamily="18" charset="0"/>
                            </a:rPr>
                            <m:t>2</m:t>
                          </m:r>
                        </m:sup>
                      </m:sSup>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𝜆</m:t>
                      </m:r>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𝑘</m:t>
                      </m:r>
                      <m:sSup>
                        <m:sSupPr>
                          <m:ctrlPr>
                            <a:rPr lang="es-UY" i="1">
                              <a:latin typeface="Cambria Math" panose="02040503050406030204" pitchFamily="18" charset="0"/>
                              <a:ea typeface="Cambria Math" panose="02040503050406030204" pitchFamily="18" charset="0"/>
                            </a:rPr>
                          </m:ctrlPr>
                        </m:sSupPr>
                        <m:e>
                          <m:d>
                            <m:dPr>
                              <m:begChr m:val="["/>
                              <m:endChr m:val="]"/>
                              <m:ctrlPr>
                                <a:rPr lang="es-UY" i="1">
                                  <a:latin typeface="Cambria Math" panose="02040503050406030204" pitchFamily="18" charset="0"/>
                                  <a:ea typeface="Cambria Math" panose="02040503050406030204" pitchFamily="18" charset="0"/>
                                </a:rPr>
                              </m:ctrlPr>
                            </m:dPr>
                            <m:e>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𝑧</m:t>
                                  </m:r>
                                </m:e>
                                <m:sup>
                                  <m:r>
                                    <a:rPr lang="es-UY" i="1">
                                      <a:latin typeface="Cambria Math" panose="02040503050406030204" pitchFamily="18" charset="0"/>
                                      <a:ea typeface="Cambria Math" panose="02040503050406030204" pitchFamily="18" charset="0"/>
                                    </a:rPr>
                                    <m:t>2</m:t>
                                  </m:r>
                                </m:sup>
                              </m:sSup>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𝑎</m:t>
                                  </m:r>
                                </m:e>
                                <m:sup>
                                  <m:r>
                                    <a:rPr lang="es-UY" i="1">
                                      <a:latin typeface="Cambria Math" panose="02040503050406030204" pitchFamily="18" charset="0"/>
                                      <a:ea typeface="Cambria Math" panose="02040503050406030204" pitchFamily="18" charset="0"/>
                                    </a:rPr>
                                    <m:t>2</m:t>
                                  </m:r>
                                </m:sup>
                              </m:sSup>
                            </m:e>
                          </m:d>
                        </m:e>
                        <m:sup>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1</m:t>
                              </m:r>
                            </m:num>
                            <m:den>
                              <m:r>
                                <a:rPr lang="es-UY" i="1">
                                  <a:latin typeface="Cambria Math" panose="02040503050406030204" pitchFamily="18" charset="0"/>
                                  <a:ea typeface="Cambria Math" panose="02040503050406030204" pitchFamily="18" charset="0"/>
                                </a:rPr>
                                <m:t>2</m:t>
                              </m:r>
                            </m:den>
                          </m:f>
                        </m:sup>
                      </m:sSup>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𝑘𝑧</m:t>
                      </m:r>
                      <m:d>
                        <m:dPr>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1+</m:t>
                          </m:r>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1</m:t>
                              </m:r>
                            </m:num>
                            <m:den>
                              <m:r>
                                <a:rPr lang="es-UY" i="1">
                                  <a:latin typeface="Cambria Math" panose="02040503050406030204" pitchFamily="18" charset="0"/>
                                  <a:ea typeface="Cambria Math" panose="02040503050406030204" pitchFamily="18" charset="0"/>
                                </a:rPr>
                                <m:t>2</m:t>
                              </m:r>
                            </m:den>
                          </m:f>
                          <m:sSup>
                            <m:sSupPr>
                              <m:ctrlPr>
                                <a:rPr lang="es-UY" i="1">
                                  <a:latin typeface="Cambria Math" panose="02040503050406030204" pitchFamily="18" charset="0"/>
                                  <a:ea typeface="Cambria Math" panose="02040503050406030204" pitchFamily="18" charset="0"/>
                                </a:rPr>
                              </m:ctrlPr>
                            </m:sSupPr>
                            <m:e>
                              <m:d>
                                <m:dPr>
                                  <m:ctrlPr>
                                    <a:rPr lang="es-UY" i="1">
                                      <a:latin typeface="Cambria Math" panose="02040503050406030204" pitchFamily="18" charset="0"/>
                                      <a:ea typeface="Cambria Math" panose="02040503050406030204" pitchFamily="18" charset="0"/>
                                    </a:rPr>
                                  </m:ctrlPr>
                                </m:dPr>
                                <m:e>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𝑎</m:t>
                                      </m:r>
                                    </m:num>
                                    <m:den>
                                      <m:r>
                                        <a:rPr lang="es-UY" i="1">
                                          <a:latin typeface="Cambria Math" panose="02040503050406030204" pitchFamily="18" charset="0"/>
                                          <a:ea typeface="Cambria Math" panose="02040503050406030204" pitchFamily="18" charset="0"/>
                                        </a:rPr>
                                        <m:t>𝑧</m:t>
                                      </m:r>
                                    </m:den>
                                  </m:f>
                                </m:e>
                              </m:d>
                            </m:e>
                            <m:sup>
                              <m:r>
                                <a:rPr lang="es-UY" i="1">
                                  <a:latin typeface="Cambria Math" panose="02040503050406030204" pitchFamily="18" charset="0"/>
                                  <a:ea typeface="Cambria Math" panose="02040503050406030204" pitchFamily="18" charset="0"/>
                                </a:rPr>
                                <m:t>2</m:t>
                              </m:r>
                            </m:sup>
                          </m:sSup>
                        </m:e>
                      </m:d>
                    </m:oMath>
                  </m:oMathPara>
                </a14:m>
                <a:endParaRPr lang="es-UY" dirty="0"/>
              </a:p>
            </p:txBody>
          </p:sp>
        </mc:Choice>
        <mc:Fallback xmlns="">
          <p:sp>
            <p:nvSpPr>
              <p:cNvPr id="5" name="Rectángulo 4"/>
              <p:cNvSpPr>
                <a:spLocks noRot="1" noChangeAspect="1" noMove="1" noResize="1" noEditPoints="1" noAdjustHandles="1" noChangeArrowheads="1" noChangeShapeType="1" noTextEdit="1"/>
              </p:cNvSpPr>
              <p:nvPr/>
            </p:nvSpPr>
            <p:spPr>
              <a:xfrm>
                <a:off x="784556" y="298604"/>
                <a:ext cx="4530792" cy="714683"/>
              </a:xfrm>
              <a:prstGeom prst="rect">
                <a:avLst/>
              </a:prstGeom>
              <a:blipFill rotWithShape="0">
                <a:blip r:embed="rId2"/>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6" name="CuadroTexto 5"/>
              <p:cNvSpPr txBox="1"/>
              <p:nvPr/>
            </p:nvSpPr>
            <p:spPr>
              <a:xfrm>
                <a:off x="5298841" y="343328"/>
                <a:ext cx="6279924" cy="72032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rPr>
                          </m:ctrlPr>
                        </m:sSupPr>
                        <m:e>
                          <m:r>
                            <a:rPr lang="es-UY" i="1">
                              <a:latin typeface="Cambria Math" panose="02040503050406030204" pitchFamily="18" charset="0"/>
                            </a:rPr>
                            <m:t>𝑒</m:t>
                          </m:r>
                        </m:e>
                        <m:sup>
                          <m:r>
                            <a:rPr lang="es-UY" i="1">
                              <a:latin typeface="Cambria Math" panose="02040503050406030204" pitchFamily="18" charset="0"/>
                            </a:rPr>
                            <m:t>−</m:t>
                          </m:r>
                          <m:r>
                            <a:rPr lang="es-UY" i="1">
                              <a:latin typeface="Cambria Math" panose="02040503050406030204" pitchFamily="18" charset="0"/>
                            </a:rPr>
                            <m:t>𝑖𝑘</m:t>
                          </m:r>
                          <m:sSup>
                            <m:sSupPr>
                              <m:ctrlPr>
                                <a:rPr lang="es-UY" i="1">
                                  <a:latin typeface="Cambria Math" panose="02040503050406030204" pitchFamily="18" charset="0"/>
                                </a:rPr>
                              </m:ctrlPr>
                            </m:sSupPr>
                            <m:e>
                              <m:d>
                                <m:dPr>
                                  <m:begChr m:val="["/>
                                  <m:endChr m:val="]"/>
                                  <m:ctrlPr>
                                    <a:rPr lang="es-UY" i="1">
                                      <a:latin typeface="Cambria Math" panose="02040503050406030204" pitchFamily="18" charset="0"/>
                                    </a:rPr>
                                  </m:ctrlPr>
                                </m:dPr>
                                <m:e>
                                  <m:sSup>
                                    <m:sSupPr>
                                      <m:ctrlPr>
                                        <a:rPr lang="es-UY" i="1">
                                          <a:latin typeface="Cambria Math" panose="02040503050406030204" pitchFamily="18" charset="0"/>
                                        </a:rPr>
                                      </m:ctrlPr>
                                    </m:sSupPr>
                                    <m:e>
                                      <m:r>
                                        <a:rPr lang="es-UY" i="1">
                                          <a:latin typeface="Cambria Math" panose="02040503050406030204" pitchFamily="18" charset="0"/>
                                        </a:rPr>
                                        <m:t>𝑧</m:t>
                                      </m:r>
                                    </m:e>
                                    <m:sup>
                                      <m:r>
                                        <a:rPr lang="es-UY" i="1">
                                          <a:latin typeface="Cambria Math" panose="02040503050406030204" pitchFamily="18" charset="0"/>
                                        </a:rPr>
                                        <m:t>2</m:t>
                                      </m:r>
                                    </m:sup>
                                  </m:sSup>
                                  <m:r>
                                    <a:rPr lang="es-UY" i="1">
                                      <a:latin typeface="Cambria Math" panose="02040503050406030204" pitchFamily="18" charset="0"/>
                                    </a:rPr>
                                    <m:t>+</m:t>
                                  </m:r>
                                  <m:sSup>
                                    <m:sSupPr>
                                      <m:ctrlPr>
                                        <a:rPr lang="es-UY" i="1">
                                          <a:latin typeface="Cambria Math" panose="02040503050406030204" pitchFamily="18" charset="0"/>
                                        </a:rPr>
                                      </m:ctrlPr>
                                    </m:sSupPr>
                                    <m:e>
                                      <m:r>
                                        <a:rPr lang="es-UY" i="1">
                                          <a:latin typeface="Cambria Math" panose="02040503050406030204" pitchFamily="18" charset="0"/>
                                        </a:rPr>
                                        <m:t>𝑎</m:t>
                                      </m:r>
                                    </m:e>
                                    <m:sup>
                                      <m:r>
                                        <a:rPr lang="es-UY" i="1">
                                          <a:latin typeface="Cambria Math" panose="02040503050406030204" pitchFamily="18" charset="0"/>
                                        </a:rPr>
                                        <m:t>2</m:t>
                                      </m:r>
                                    </m:sup>
                                  </m:sSup>
                                </m:e>
                              </m:d>
                            </m:e>
                            <m:sup>
                              <m:r>
                                <a:rPr lang="es-UY" i="1">
                                  <a:latin typeface="Cambria Math" panose="02040503050406030204" pitchFamily="18" charset="0"/>
                                </a:rPr>
                                <m:t>1/2</m:t>
                              </m:r>
                            </m:sup>
                          </m:sSup>
                        </m:sup>
                      </m:sSup>
                      <m:r>
                        <a:rPr lang="es-UY" i="1">
                          <a:latin typeface="Cambria Math" panose="02040503050406030204" pitchFamily="18" charset="0"/>
                        </a:rPr>
                        <m:t>−</m:t>
                      </m:r>
                      <m:sSup>
                        <m:sSupPr>
                          <m:ctrlPr>
                            <a:rPr lang="es-UY" i="1">
                              <a:latin typeface="Cambria Math" panose="02040503050406030204" pitchFamily="18" charset="0"/>
                            </a:rPr>
                          </m:ctrlPr>
                        </m:sSupPr>
                        <m:e>
                          <m:r>
                            <a:rPr lang="es-UY" i="1">
                              <a:latin typeface="Cambria Math" panose="02040503050406030204" pitchFamily="18" charset="0"/>
                            </a:rPr>
                            <m:t>𝑒</m:t>
                          </m:r>
                        </m:e>
                        <m:sup>
                          <m:r>
                            <a:rPr lang="es-UY" i="1">
                              <a:latin typeface="Cambria Math" panose="02040503050406030204" pitchFamily="18" charset="0"/>
                            </a:rPr>
                            <m:t>−</m:t>
                          </m:r>
                          <m:r>
                            <a:rPr lang="es-UY" i="1">
                              <a:latin typeface="Cambria Math" panose="02040503050406030204" pitchFamily="18" charset="0"/>
                            </a:rPr>
                            <m:t>𝑖𝑘𝑧</m:t>
                          </m:r>
                        </m:sup>
                      </m:sSup>
                      <m:r>
                        <a:rPr lang="es-UY" i="1" smtClean="0">
                          <a:latin typeface="Cambria Math" panose="02040503050406030204" pitchFamily="18" charset="0"/>
                          <a:ea typeface="Cambria Math" panose="02040503050406030204" pitchFamily="18" charset="0"/>
                        </a:rPr>
                        <m:t>≅</m:t>
                      </m:r>
                      <m:sSup>
                        <m:sSupPr>
                          <m:ctrlPr>
                            <a:rPr lang="es-UY"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𝑖𝑘𝑧</m:t>
                          </m:r>
                        </m:sup>
                      </m:sSup>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𝑖𝑘</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𝑎</m:t>
                                  </m:r>
                                </m:e>
                                <m:sup>
                                  <m:r>
                                    <a:rPr lang="es-UY" b="0" i="1" smtClean="0">
                                      <a:latin typeface="Cambria Math" panose="02040503050406030204" pitchFamily="18" charset="0"/>
                                      <a:ea typeface="Cambria Math" panose="02040503050406030204" pitchFamily="18" charset="0"/>
                                    </a:rPr>
                                    <m:t>2</m:t>
                                  </m:r>
                                </m:sup>
                              </m:sSup>
                            </m:num>
                            <m:den>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𝑧</m:t>
                              </m:r>
                            </m:den>
                          </m:f>
                        </m:sup>
                      </m:sSup>
                      <m:r>
                        <a:rPr lang="es-UY" b="0" i="1" smtClean="0">
                          <a:latin typeface="Cambria Math" panose="02040503050406030204" pitchFamily="18" charset="0"/>
                          <a:ea typeface="Cambria Math" panose="02040503050406030204" pitchFamily="18" charset="0"/>
                        </a:rPr>
                        <m:t>−1)≅</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𝑖𝑘𝑧</m:t>
                          </m:r>
                        </m:sup>
                      </m:sSup>
                      <m:d>
                        <m:dPr>
                          <m:ctrlPr>
                            <a:rPr lang="es-UY" b="0" i="1" smtClean="0">
                              <a:latin typeface="Cambria Math" panose="02040503050406030204" pitchFamily="18" charset="0"/>
                              <a:ea typeface="Cambria Math" panose="02040503050406030204" pitchFamily="18" charset="0"/>
                            </a:rPr>
                          </m:ctrlPr>
                        </m:dPr>
                        <m:e>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𝑘</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𝑎</m:t>
                                  </m:r>
                                </m:e>
                                <m:sup>
                                  <m:r>
                                    <a:rPr lang="es-UY" b="0" i="1" smtClean="0">
                                      <a:latin typeface="Cambria Math" panose="02040503050406030204" pitchFamily="18" charset="0"/>
                                      <a:ea typeface="Cambria Math" panose="02040503050406030204" pitchFamily="18" charset="0"/>
                                    </a:rPr>
                                    <m:t>2</m:t>
                                  </m:r>
                                </m:sup>
                              </m:sSup>
                            </m:num>
                            <m:den>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𝑧</m:t>
                              </m:r>
                            </m:den>
                          </m:f>
                        </m:e>
                      </m:d>
                    </m:oMath>
                  </m:oMathPara>
                </a14:m>
                <a:endParaRPr lang="es-UY" dirty="0"/>
              </a:p>
            </p:txBody>
          </p:sp>
        </mc:Choice>
        <mc:Fallback xmlns="">
          <p:sp>
            <p:nvSpPr>
              <p:cNvPr id="6" name="CuadroTexto 5"/>
              <p:cNvSpPr txBox="1">
                <a:spLocks noRot="1" noChangeAspect="1" noMove="1" noResize="1" noEditPoints="1" noAdjustHandles="1" noChangeArrowheads="1" noChangeShapeType="1" noTextEdit="1"/>
              </p:cNvSpPr>
              <p:nvPr/>
            </p:nvSpPr>
            <p:spPr>
              <a:xfrm>
                <a:off x="5298841" y="343328"/>
                <a:ext cx="6279924" cy="720325"/>
              </a:xfrm>
              <a:prstGeom prst="rect">
                <a:avLst/>
              </a:prstGeom>
              <a:blipFill rotWithShape="0">
                <a:blip r:embed="rId3"/>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7" name="Rectángulo 6"/>
              <p:cNvSpPr/>
              <p:nvPr/>
            </p:nvSpPr>
            <p:spPr>
              <a:xfrm>
                <a:off x="581620" y="1453860"/>
                <a:ext cx="4264436" cy="72032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d>
                        <m:dPr>
                          <m:ctrlPr>
                            <a:rPr lang="es-UY" b="0" i="1" smtClean="0">
                              <a:latin typeface="Cambria Math" panose="02040503050406030204" pitchFamily="18" charset="0"/>
                            </a:rPr>
                          </m:ctrlPr>
                        </m:dPr>
                        <m:e>
                          <m:r>
                            <a:rPr lang="es-UY" b="0" i="1" smtClean="0">
                              <a:latin typeface="Cambria Math" panose="02040503050406030204" pitchFamily="18" charset="0"/>
                            </a:rPr>
                            <m:t>𝑧</m:t>
                          </m:r>
                          <m:r>
                            <a:rPr lang="es-UY" b="0" i="1" smtClean="0">
                              <a:latin typeface="Cambria Math" panose="02040503050406030204" pitchFamily="18" charset="0"/>
                            </a:rPr>
                            <m:t>,</m:t>
                          </m:r>
                          <m:r>
                            <a:rPr lang="es-UY" b="0" i="1" smtClean="0">
                              <a:latin typeface="Cambria Math" panose="02040503050406030204" pitchFamily="18" charset="0"/>
                            </a:rPr>
                            <m:t>𝑡</m:t>
                          </m:r>
                        </m:e>
                      </m:d>
                      <m:r>
                        <a:rPr lang="es-UY" i="1">
                          <a:latin typeface="Cambria Math" panose="02040503050406030204" pitchFamily="18" charset="0"/>
                          <a:ea typeface="Cambria Math" panose="02040503050406030204" pitchFamily="18" charset="0"/>
                        </a:rPr>
                        <m:t>≅</m:t>
                      </m:r>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𝜋</m:t>
                          </m:r>
                          <m:r>
                            <a:rPr lang="es-UY" b="0" i="1" smtClean="0">
                              <a:latin typeface="Cambria Math" panose="02040503050406030204" pitchFamily="18" charset="0"/>
                            </a:rPr>
                            <m:t>𝑖</m:t>
                          </m:r>
                          <m:r>
                            <a:rPr lang="es-UY" b="0" i="1" smtClean="0">
                              <a:latin typeface="Cambria Math" panose="02040503050406030204" pitchFamily="18" charset="0"/>
                            </a:rPr>
                            <m:t>𝜔</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𝜌</m:t>
                              </m:r>
                            </m:e>
                            <m:sub>
                              <m:r>
                                <a:rPr lang="es-UY" b="0" i="1" smtClean="0">
                                  <a:latin typeface="Cambria Math" panose="02040503050406030204" pitchFamily="18" charset="0"/>
                                </a:rPr>
                                <m:t>0</m:t>
                              </m:r>
                            </m:sub>
                          </m:sSub>
                          <m:sSub>
                            <m:sSubPr>
                              <m:ctrlPr>
                                <a:rPr lang="es-UY" b="0" i="1" smtClean="0">
                                  <a:latin typeface="Cambria Math" panose="02040503050406030204" pitchFamily="18" charset="0"/>
                                </a:rPr>
                              </m:ctrlPr>
                            </m:sSubPr>
                            <m:e>
                              <m:r>
                                <a:rPr lang="es-UY" b="0" i="1" smtClean="0">
                                  <a:latin typeface="Cambria Math" panose="02040503050406030204" pitchFamily="18" charset="0"/>
                                </a:rPr>
                                <m:t>𝑈</m:t>
                              </m:r>
                            </m:e>
                            <m:sub>
                              <m:r>
                                <a:rPr lang="es-UY" b="0" i="1" smtClean="0">
                                  <a:latin typeface="Cambria Math" panose="02040503050406030204" pitchFamily="18" charset="0"/>
                                </a:rPr>
                                <m:t>0</m:t>
                              </m:r>
                            </m:sub>
                          </m:sSub>
                        </m:num>
                        <m:den>
                          <m:r>
                            <a:rPr lang="es-UY" b="0" i="1" smtClean="0">
                              <a:latin typeface="Cambria Math" panose="02040503050406030204" pitchFamily="18" charset="0"/>
                            </a:rPr>
                            <m:t>4</m:t>
                          </m:r>
                          <m:r>
                            <a:rPr lang="es-UY" b="0" i="1" smtClean="0">
                              <a:latin typeface="Cambria Math" panose="02040503050406030204" pitchFamily="18" charset="0"/>
                            </a:rPr>
                            <m:t>𝜋</m:t>
                          </m:r>
                          <m:r>
                            <a:rPr lang="es-UY" b="0" i="1" smtClean="0">
                              <a:latin typeface="Cambria Math" panose="02040503050406030204" pitchFamily="18" charset="0"/>
                            </a:rPr>
                            <m:t>𝑧</m:t>
                          </m:r>
                        </m:den>
                      </m:f>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UY" b="0" i="1" smtClean="0">
                              <a:latin typeface="Cambria Math" panose="02040503050406030204" pitchFamily="18" charset="0"/>
                            </a:rPr>
                            <m:t>𝜔</m:t>
                          </m:r>
                          <m:r>
                            <a:rPr lang="es-UY" b="0" i="1" smtClean="0">
                              <a:latin typeface="Cambria Math" panose="02040503050406030204" pitchFamily="18" charset="0"/>
                            </a:rPr>
                            <m:t>𝑡</m:t>
                          </m:r>
                        </m:sup>
                      </m:sSup>
                      <m:d>
                        <m:dPr>
                          <m:ctrlPr>
                            <a:rPr lang="es-UY" b="0" i="1" smtClean="0">
                              <a:latin typeface="Cambria Math" panose="02040503050406030204" pitchFamily="18" charset="0"/>
                            </a:rPr>
                          </m:ctrlPr>
                        </m:dPr>
                        <m:e>
                          <m:f>
                            <m:fPr>
                              <m:ctrlPr>
                                <a:rPr lang="es-UY" b="0" i="1" smtClean="0">
                                  <a:latin typeface="Cambria Math" panose="02040503050406030204" pitchFamily="18" charset="0"/>
                                </a:rPr>
                              </m:ctrlPr>
                            </m:fPr>
                            <m:num>
                              <m:r>
                                <a:rPr lang="es-UY" b="0" i="1" smtClean="0">
                                  <a:latin typeface="Cambria Math" panose="02040503050406030204" pitchFamily="18" charset="0"/>
                                </a:rPr>
                                <m:t>𝑘</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𝑎</m:t>
                                  </m:r>
                                </m:e>
                                <m:sup>
                                  <m:r>
                                    <a:rPr lang="es-UY" b="0" i="1" smtClean="0">
                                      <a:latin typeface="Cambria Math" panose="02040503050406030204" pitchFamily="18" charset="0"/>
                                    </a:rPr>
                                    <m:t>2</m:t>
                                  </m:r>
                                </m:sup>
                              </m:sSup>
                            </m:num>
                            <m:den>
                              <m:r>
                                <a:rPr lang="es-UY" b="0" i="1" smtClean="0">
                                  <a:latin typeface="Cambria Math" panose="02040503050406030204" pitchFamily="18" charset="0"/>
                                </a:rPr>
                                <m:t>𝑖𝑘</m:t>
                              </m:r>
                            </m:den>
                          </m:f>
                        </m:e>
                      </m:d>
                      <m:sSup>
                        <m:sSupPr>
                          <m:ctrlPr>
                            <a:rPr lang="es-UY" i="1">
                              <a:latin typeface="Cambria Math" panose="02040503050406030204" pitchFamily="18" charset="0"/>
                            </a:rPr>
                          </m:ctrlPr>
                        </m:sSupPr>
                        <m:e>
                          <m:r>
                            <a:rPr lang="es-UY" i="1">
                              <a:latin typeface="Cambria Math" panose="02040503050406030204" pitchFamily="18" charset="0"/>
                            </a:rPr>
                            <m:t>𝑒</m:t>
                          </m:r>
                        </m:e>
                        <m:sup>
                          <m:r>
                            <a:rPr lang="es-UY" i="1">
                              <a:latin typeface="Cambria Math" panose="02040503050406030204" pitchFamily="18" charset="0"/>
                            </a:rPr>
                            <m:t>−</m:t>
                          </m:r>
                          <m:r>
                            <a:rPr lang="es-UY" i="1">
                              <a:latin typeface="Cambria Math" panose="02040503050406030204" pitchFamily="18" charset="0"/>
                            </a:rPr>
                            <m:t>𝑖𝑘𝑧</m:t>
                          </m:r>
                        </m:sup>
                      </m:sSup>
                    </m:oMath>
                  </m:oMathPara>
                </a14:m>
                <a:endParaRPr lang="es-UY" dirty="0"/>
              </a:p>
            </p:txBody>
          </p:sp>
        </mc:Choice>
        <mc:Fallback xmlns="">
          <p:sp>
            <p:nvSpPr>
              <p:cNvPr id="7" name="Rectángulo 6"/>
              <p:cNvSpPr>
                <a:spLocks noRot="1" noChangeAspect="1" noMove="1" noResize="1" noEditPoints="1" noAdjustHandles="1" noChangeArrowheads="1" noChangeShapeType="1" noTextEdit="1"/>
              </p:cNvSpPr>
              <p:nvPr/>
            </p:nvSpPr>
            <p:spPr>
              <a:xfrm>
                <a:off x="581620" y="1453860"/>
                <a:ext cx="4264436" cy="720325"/>
              </a:xfrm>
              <a:prstGeom prst="rect">
                <a:avLst/>
              </a:prstGeom>
              <a:blipFill rotWithShape="0">
                <a:blip r:embed="rId4"/>
                <a:stretch>
                  <a:fillRect/>
                </a:stretch>
              </a:blipFill>
            </p:spPr>
            <p:txBody>
              <a:bodyPr/>
              <a:lstStyle/>
              <a:p>
                <a:r>
                  <a:rPr lang="es-UY">
                    <a:noFill/>
                  </a:rPr>
                  <a:t> </a:t>
                </a:r>
              </a:p>
            </p:txBody>
          </p:sp>
        </mc:Fallback>
      </mc:AlternateContent>
      <p:grpSp>
        <p:nvGrpSpPr>
          <p:cNvPr id="12" name="Grupo 11">
            <a:extLst>
              <a:ext uri="{FF2B5EF4-FFF2-40B4-BE49-F238E27FC236}">
                <a16:creationId xmlns:a16="http://schemas.microsoft.com/office/drawing/2014/main" id="{0C475622-90AF-4F94-92A4-993CB37D27C4}"/>
              </a:ext>
            </a:extLst>
          </p:cNvPr>
          <p:cNvGrpSpPr/>
          <p:nvPr/>
        </p:nvGrpSpPr>
        <p:grpSpPr>
          <a:xfrm>
            <a:off x="68618" y="2614758"/>
            <a:ext cx="6242996" cy="3686943"/>
            <a:chOff x="68618" y="2614758"/>
            <a:chExt cx="6242996" cy="3686943"/>
          </a:xfrm>
        </p:grpSpPr>
        <p:grpSp>
          <p:nvGrpSpPr>
            <p:cNvPr id="3" name="Grupo 2">
              <a:extLst>
                <a:ext uri="{FF2B5EF4-FFF2-40B4-BE49-F238E27FC236}">
                  <a16:creationId xmlns:a16="http://schemas.microsoft.com/office/drawing/2014/main" id="{A4ACDBCE-FEB0-4AAD-8C0B-CD96DA7A8531}"/>
                </a:ext>
              </a:extLst>
            </p:cNvPr>
            <p:cNvGrpSpPr/>
            <p:nvPr/>
          </p:nvGrpSpPr>
          <p:grpSpPr>
            <a:xfrm>
              <a:off x="68618" y="2614758"/>
              <a:ext cx="6242996" cy="3686943"/>
              <a:chOff x="252510" y="2614758"/>
              <a:chExt cx="6242996" cy="3686943"/>
            </a:xfrm>
          </p:grpSpPr>
          <p:grpSp>
            <p:nvGrpSpPr>
              <p:cNvPr id="10" name="Grupo 9"/>
              <p:cNvGrpSpPr/>
              <p:nvPr/>
            </p:nvGrpSpPr>
            <p:grpSpPr>
              <a:xfrm>
                <a:off x="252510" y="2614758"/>
                <a:ext cx="6242996" cy="3265024"/>
                <a:chOff x="2509480" y="2366519"/>
                <a:chExt cx="6242996" cy="3265024"/>
              </a:xfrm>
            </p:grpSpPr>
            <p:pic>
              <p:nvPicPr>
                <p:cNvPr id="8" name="Imagen 7"/>
                <p:cNvPicPr>
                  <a:picLocks noChangeAspect="1"/>
                </p:cNvPicPr>
                <p:nvPr/>
              </p:nvPicPr>
              <p:blipFill rotWithShape="1">
                <a:blip r:embed="rId5"/>
                <a:srcRect b="2598"/>
                <a:stretch/>
              </p:blipFill>
              <p:spPr>
                <a:xfrm>
                  <a:off x="2509480" y="2366519"/>
                  <a:ext cx="6242996" cy="3265024"/>
                </a:xfrm>
                <a:prstGeom prst="rect">
                  <a:avLst/>
                </a:prstGeom>
              </p:spPr>
            </p:pic>
            <p:sp>
              <p:nvSpPr>
                <p:cNvPr id="9" name="Rectángulo 8"/>
                <p:cNvSpPr/>
                <p:nvPr/>
              </p:nvSpPr>
              <p:spPr>
                <a:xfrm>
                  <a:off x="3049952" y="3541486"/>
                  <a:ext cx="201248" cy="7547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grpSp>
          <mc:AlternateContent xmlns:mc="http://schemas.openxmlformats.org/markup-compatibility/2006" xmlns:a14="http://schemas.microsoft.com/office/drawing/2010/main">
            <mc:Choice Requires="a14">
              <p:sp>
                <p:nvSpPr>
                  <p:cNvPr id="2" name="CuadroTexto 1">
                    <a:extLst>
                      <a:ext uri="{FF2B5EF4-FFF2-40B4-BE49-F238E27FC236}">
                        <a16:creationId xmlns:a16="http://schemas.microsoft.com/office/drawing/2014/main" id="{29B63013-1EA9-4CCE-B143-60AD813C3CFF}"/>
                      </a:ext>
                    </a:extLst>
                  </p:cNvPr>
                  <p:cNvSpPr txBox="1"/>
                  <p:nvPr/>
                </p:nvSpPr>
                <p:spPr>
                  <a:xfrm>
                    <a:off x="3374008" y="5653510"/>
                    <a:ext cx="478784" cy="648191"/>
                  </a:xfrm>
                  <a:prstGeom prst="rect">
                    <a:avLst/>
                  </a:prstGeom>
                  <a:solidFill>
                    <a:schemeClr val="bg1"/>
                  </a:solid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s-AR" b="0" i="1" smtClean="0">
                                  <a:latin typeface="Cambria Math" panose="02040503050406030204" pitchFamily="18" charset="0"/>
                                </a:rPr>
                              </m:ctrlPr>
                            </m:fPr>
                            <m:num>
                              <m:sSup>
                                <m:sSupPr>
                                  <m:ctrlPr>
                                    <a:rPr lang="es-AR" b="0" i="1" smtClean="0">
                                      <a:latin typeface="Cambria Math" panose="02040503050406030204" pitchFamily="18" charset="0"/>
                                    </a:rPr>
                                  </m:ctrlPr>
                                </m:sSupPr>
                                <m:e>
                                  <m:r>
                                    <a:rPr lang="es-AR" b="0" i="1" smtClean="0">
                                      <a:latin typeface="Cambria Math" panose="02040503050406030204" pitchFamily="18" charset="0"/>
                                    </a:rPr>
                                    <m:t>𝑎</m:t>
                                  </m:r>
                                </m:e>
                                <m:sup>
                                  <m:r>
                                    <a:rPr lang="es-AR" b="0" i="1" smtClean="0">
                                      <a:latin typeface="Cambria Math" panose="02040503050406030204" pitchFamily="18" charset="0"/>
                                    </a:rPr>
                                    <m:t>2</m:t>
                                  </m:r>
                                </m:sup>
                              </m:sSup>
                            </m:num>
                            <m:den>
                              <m:r>
                                <a:rPr lang="es-AR" b="0" i="1" smtClean="0">
                                  <a:latin typeface="Cambria Math" panose="02040503050406030204" pitchFamily="18" charset="0"/>
                                </a:rPr>
                                <m:t>𝜆</m:t>
                              </m:r>
                            </m:den>
                          </m:f>
                        </m:oMath>
                      </m:oMathPara>
                    </a14:m>
                    <a:endParaRPr lang="es-AR" b="0" dirty="0"/>
                  </a:p>
                </p:txBody>
              </p:sp>
            </mc:Choice>
            <mc:Fallback xmlns="">
              <p:sp>
                <p:nvSpPr>
                  <p:cNvPr id="2" name="CuadroTexto 1">
                    <a:extLst>
                      <a:ext uri="{FF2B5EF4-FFF2-40B4-BE49-F238E27FC236}">
                        <a16:creationId xmlns:a16="http://schemas.microsoft.com/office/drawing/2014/main" id="{29B63013-1EA9-4CCE-B143-60AD813C3CFF}"/>
                      </a:ext>
                    </a:extLst>
                  </p:cNvPr>
                  <p:cNvSpPr txBox="1">
                    <a:spLocks noRot="1" noChangeAspect="1" noMove="1" noResize="1" noEditPoints="1" noAdjustHandles="1" noChangeArrowheads="1" noChangeShapeType="1" noTextEdit="1"/>
                  </p:cNvSpPr>
                  <p:nvPr/>
                </p:nvSpPr>
                <p:spPr>
                  <a:xfrm>
                    <a:off x="3374008" y="5653510"/>
                    <a:ext cx="478784" cy="648191"/>
                  </a:xfrm>
                  <a:prstGeom prst="rect">
                    <a:avLst/>
                  </a:prstGeom>
                  <a:blipFill>
                    <a:blip r:embed="rId6"/>
                    <a:stretch>
                      <a:fillRect/>
                    </a:stretch>
                  </a:blipFill>
                </p:spPr>
                <p:txBody>
                  <a:bodyPr/>
                  <a:lstStyle/>
                  <a:p>
                    <a:r>
                      <a:rPr lang="en-US">
                        <a:noFill/>
                      </a:rPr>
                      <a:t> </a:t>
                    </a:r>
                  </a:p>
                </p:txBody>
              </p:sp>
            </mc:Fallback>
          </mc:AlternateContent>
        </p:grpSp>
        <p:cxnSp>
          <p:nvCxnSpPr>
            <p:cNvPr id="13" name="Conector recto 12"/>
            <p:cNvCxnSpPr/>
            <p:nvPr/>
          </p:nvCxnSpPr>
          <p:spPr>
            <a:xfrm>
              <a:off x="3338148" y="3933371"/>
              <a:ext cx="29029" cy="1538515"/>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11" name="CuadroTexto 10"/>
              <p:cNvSpPr txBox="1"/>
              <p:nvPr/>
            </p:nvSpPr>
            <p:spPr>
              <a:xfrm>
                <a:off x="5544456" y="2080218"/>
                <a:ext cx="6313715" cy="1709507"/>
              </a:xfrm>
              <a:prstGeom prst="rect">
                <a:avLst/>
              </a:prstGeom>
              <a:noFill/>
            </p:spPr>
            <p:txBody>
              <a:bodyPr wrap="square" rtlCol="0">
                <a:spAutoFit/>
              </a:bodyPr>
              <a:lstStyle/>
              <a:p>
                <a:pPr>
                  <a:lnSpc>
                    <a:spcPct val="150000"/>
                  </a:lnSpc>
                </a:pPr>
                <a:r>
                  <a:rPr lang="es-UY" dirty="0"/>
                  <a:t>Podemos a partir de este resultado dividir el campo en dos zonas, una zona de campo cercano y una de campo lejano. Podemos establecer ese límite en la posición del último máximo ubicado en </a:t>
                </a:r>
                <a14:m>
                  <m:oMath xmlns:m="http://schemas.openxmlformats.org/officeDocument/2006/math">
                    <m:sSup>
                      <m:sSupPr>
                        <m:ctrlPr>
                          <a:rPr lang="es-UY" b="0" i="1" smtClean="0">
                            <a:latin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rPr>
                          <m:t>𝑎</m:t>
                        </m:r>
                      </m:e>
                      <m:sup>
                        <m:r>
                          <a:rPr lang="es-UY" b="0" i="1" smtClean="0">
                            <a:latin typeface="Cambria Math" panose="02040503050406030204" pitchFamily="18" charset="0"/>
                          </a:rPr>
                          <m:t>2</m:t>
                        </m:r>
                      </m:sup>
                    </m:sSup>
                    <m:r>
                      <a:rPr lang="es-UY" b="0" i="1" smtClean="0">
                        <a:latin typeface="Cambria Math" panose="02040503050406030204" pitchFamily="18" charset="0"/>
                      </a:rPr>
                      <m:t>/</m:t>
                    </m:r>
                    <m:r>
                      <a:rPr lang="es-UY" b="0" i="1" smtClean="0">
                        <a:latin typeface="Cambria Math" panose="02040503050406030204" pitchFamily="18" charset="0"/>
                      </a:rPr>
                      <m:t>𝜆</m:t>
                    </m:r>
                  </m:oMath>
                </a14:m>
                <a:endParaRPr lang="es-UY" dirty="0"/>
              </a:p>
            </p:txBody>
          </p:sp>
        </mc:Choice>
        <mc:Fallback xmlns="">
          <p:sp>
            <p:nvSpPr>
              <p:cNvPr id="11" name="CuadroTexto 10"/>
              <p:cNvSpPr txBox="1">
                <a:spLocks noRot="1" noChangeAspect="1" noMove="1" noResize="1" noEditPoints="1" noAdjustHandles="1" noChangeArrowheads="1" noChangeShapeType="1" noTextEdit="1"/>
              </p:cNvSpPr>
              <p:nvPr/>
            </p:nvSpPr>
            <p:spPr>
              <a:xfrm>
                <a:off x="5544456" y="2080218"/>
                <a:ext cx="6313715" cy="1709507"/>
              </a:xfrm>
              <a:prstGeom prst="rect">
                <a:avLst/>
              </a:prstGeom>
              <a:blipFill rotWithShape="0">
                <a:blip r:embed="rId7"/>
                <a:stretch>
                  <a:fillRect l="-870" r="-1353" b="-2135"/>
                </a:stretch>
              </a:blipFill>
            </p:spPr>
            <p:txBody>
              <a:bodyPr/>
              <a:lstStyle/>
              <a:p>
                <a:r>
                  <a:rPr lang="es-UY">
                    <a:noFill/>
                  </a:rPr>
                  <a:t> </a:t>
                </a:r>
              </a:p>
            </p:txBody>
          </p:sp>
        </mc:Fallback>
      </mc:AlternateContent>
    </p:spTree>
    <p:extLst>
      <p:ext uri="{BB962C8B-B14F-4D97-AF65-F5344CB8AC3E}">
        <p14:creationId xmlns:p14="http://schemas.microsoft.com/office/powerpoint/2010/main" val="1266096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62857" y="508000"/>
            <a:ext cx="2838982" cy="369332"/>
          </a:xfrm>
          <a:prstGeom prst="rect">
            <a:avLst/>
          </a:prstGeom>
          <a:noFill/>
        </p:spPr>
        <p:txBody>
          <a:bodyPr wrap="none" rtlCol="0">
            <a:spAutoFit/>
          </a:bodyPr>
          <a:lstStyle/>
          <a:p>
            <a:r>
              <a:rPr lang="es-UY" dirty="0">
                <a:solidFill>
                  <a:schemeClr val="accent1"/>
                </a:solidFill>
              </a:rPr>
              <a:t>IMPEDANCIA DE RADIACIÓN</a:t>
            </a:r>
          </a:p>
        </p:txBody>
      </p:sp>
      <p:sp>
        <p:nvSpPr>
          <p:cNvPr id="7" name="Forma libre 6"/>
          <p:cNvSpPr/>
          <p:nvPr/>
        </p:nvSpPr>
        <p:spPr>
          <a:xfrm>
            <a:off x="835851" y="1320609"/>
            <a:ext cx="2076629" cy="2207371"/>
          </a:xfrm>
          <a:custGeom>
            <a:avLst/>
            <a:gdLst>
              <a:gd name="connsiteX0" fmla="*/ 35006 w 2076629"/>
              <a:gd name="connsiteY0" fmla="*/ 812991 h 2207371"/>
              <a:gd name="connsiteX1" fmla="*/ 325292 w 2076629"/>
              <a:gd name="connsiteY1" fmla="*/ 217905 h 2207371"/>
              <a:gd name="connsiteX2" fmla="*/ 804263 w 2076629"/>
              <a:gd name="connsiteY2" fmla="*/ 191 h 2207371"/>
              <a:gd name="connsiteX3" fmla="*/ 1834778 w 2076629"/>
              <a:gd name="connsiteY3" fmla="*/ 246934 h 2207371"/>
              <a:gd name="connsiteX4" fmla="*/ 2023463 w 2076629"/>
              <a:gd name="connsiteY4" fmla="*/ 1219391 h 2207371"/>
              <a:gd name="connsiteX5" fmla="*/ 1080035 w 2076629"/>
              <a:gd name="connsiteY5" fmla="*/ 2206362 h 2207371"/>
              <a:gd name="connsiteX6" fmla="*/ 122092 w 2076629"/>
              <a:gd name="connsiteY6" fmla="*/ 1393562 h 2207371"/>
              <a:gd name="connsiteX7" fmla="*/ 35006 w 2076629"/>
              <a:gd name="connsiteY7" fmla="*/ 812991 h 2207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76629" h="2207371">
                <a:moveTo>
                  <a:pt x="35006" y="812991"/>
                </a:moveTo>
                <a:cubicBezTo>
                  <a:pt x="68873" y="617048"/>
                  <a:pt x="197083" y="353372"/>
                  <a:pt x="325292" y="217905"/>
                </a:cubicBezTo>
                <a:cubicBezTo>
                  <a:pt x="453501" y="82438"/>
                  <a:pt x="552682" y="-4647"/>
                  <a:pt x="804263" y="191"/>
                </a:cubicBezTo>
                <a:cubicBezTo>
                  <a:pt x="1055844" y="5029"/>
                  <a:pt x="1631578" y="43734"/>
                  <a:pt x="1834778" y="246934"/>
                </a:cubicBezTo>
                <a:cubicBezTo>
                  <a:pt x="2037978" y="450134"/>
                  <a:pt x="2149253" y="892820"/>
                  <a:pt x="2023463" y="1219391"/>
                </a:cubicBezTo>
                <a:cubicBezTo>
                  <a:pt x="1897673" y="1545962"/>
                  <a:pt x="1396930" y="2177334"/>
                  <a:pt x="1080035" y="2206362"/>
                </a:cubicBezTo>
                <a:cubicBezTo>
                  <a:pt x="763140" y="2235390"/>
                  <a:pt x="296263" y="1630629"/>
                  <a:pt x="122092" y="1393562"/>
                </a:cubicBezTo>
                <a:cubicBezTo>
                  <a:pt x="-52079" y="1156495"/>
                  <a:pt x="1139" y="1008934"/>
                  <a:pt x="35006" y="812991"/>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8" name="Rectángulo redondeado 7"/>
          <p:cNvSpPr/>
          <p:nvPr/>
        </p:nvSpPr>
        <p:spPr>
          <a:xfrm>
            <a:off x="2177143" y="2627085"/>
            <a:ext cx="290285" cy="246743"/>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9" name="CuadroTexto 8"/>
              <p:cNvSpPr txBox="1"/>
              <p:nvPr/>
            </p:nvSpPr>
            <p:spPr>
              <a:xfrm>
                <a:off x="1732091" y="2565790"/>
                <a:ext cx="49693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𝑑𝑆</m:t>
                      </m:r>
                    </m:oMath>
                  </m:oMathPara>
                </a14:m>
                <a:endParaRPr lang="es-UY" dirty="0"/>
              </a:p>
            </p:txBody>
          </p:sp>
        </mc:Choice>
        <mc:Fallback xmlns="">
          <p:sp>
            <p:nvSpPr>
              <p:cNvPr id="9" name="CuadroTexto 8"/>
              <p:cNvSpPr txBox="1">
                <a:spLocks noRot="1" noChangeAspect="1" noMove="1" noResize="1" noEditPoints="1" noAdjustHandles="1" noChangeArrowheads="1" noChangeShapeType="1" noTextEdit="1"/>
              </p:cNvSpPr>
              <p:nvPr/>
            </p:nvSpPr>
            <p:spPr>
              <a:xfrm>
                <a:off x="1732091" y="2565790"/>
                <a:ext cx="496931" cy="369332"/>
              </a:xfrm>
              <a:prstGeom prst="rect">
                <a:avLst/>
              </a:prstGeom>
              <a:blipFill rotWithShape="0">
                <a:blip r:embed="rId2"/>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0" name="CuadroTexto 9"/>
              <p:cNvSpPr txBox="1"/>
              <p:nvPr/>
            </p:nvSpPr>
            <p:spPr>
              <a:xfrm>
                <a:off x="3646891" y="508000"/>
                <a:ext cx="7939314" cy="2957861"/>
              </a:xfrm>
              <a:prstGeom prst="rect">
                <a:avLst/>
              </a:prstGeom>
              <a:noFill/>
            </p:spPr>
            <p:txBody>
              <a:bodyPr wrap="square" rtlCol="0">
                <a:spAutoFit/>
              </a:bodyPr>
              <a:lstStyle/>
              <a:p>
                <a:pPr algn="just">
                  <a:lnSpc>
                    <a:spcPct val="150000"/>
                  </a:lnSpc>
                </a:pPr>
                <a:r>
                  <a:rPr lang="es-UY" dirty="0"/>
                  <a:t>Consideremos una fuente extendida de forma arbitraria. Consideremos un elemento de superficie </a:t>
                </a:r>
                <a14:m>
                  <m:oMath xmlns:m="http://schemas.openxmlformats.org/officeDocument/2006/math">
                    <m:r>
                      <a:rPr lang="es-UY" b="0" i="1" smtClean="0">
                        <a:latin typeface="Cambria Math" panose="02040503050406030204" pitchFamily="18" charset="0"/>
                      </a:rPr>
                      <m:t>𝑑𝑆</m:t>
                    </m:r>
                  </m:oMath>
                </a14:m>
                <a:r>
                  <a:rPr lang="es-UY" dirty="0"/>
                  <a:t> de la fuente. Supongamos por un momento que la fuente está en el vacío (no está rodeada de fluido). Para que el elemento de superficie vibre en forma armónica, debe haber una fuerza externa que lo haga vibrar. Consideremos que el elemento de superficie se comporta como un vibrador armónico amortiguado. Podemos escribir la ecuación de movimiento para el elemento de superficie como:</a:t>
                </a:r>
              </a:p>
            </p:txBody>
          </p:sp>
        </mc:Choice>
        <mc:Fallback xmlns="">
          <p:sp>
            <p:nvSpPr>
              <p:cNvPr id="10" name="CuadroTexto 9"/>
              <p:cNvSpPr txBox="1">
                <a:spLocks noRot="1" noChangeAspect="1" noMove="1" noResize="1" noEditPoints="1" noAdjustHandles="1" noChangeArrowheads="1" noChangeShapeType="1" noTextEdit="1"/>
              </p:cNvSpPr>
              <p:nvPr/>
            </p:nvSpPr>
            <p:spPr>
              <a:xfrm>
                <a:off x="3646891" y="508000"/>
                <a:ext cx="7939314" cy="2957861"/>
              </a:xfrm>
              <a:prstGeom prst="rect">
                <a:avLst/>
              </a:prstGeom>
              <a:blipFill rotWithShape="0">
                <a:blip r:embed="rId3"/>
                <a:stretch>
                  <a:fillRect l="-614" r="-614" b="-2263"/>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1" name="CuadroTexto 10"/>
              <p:cNvSpPr txBox="1"/>
              <p:nvPr/>
            </p:nvSpPr>
            <p:spPr>
              <a:xfrm>
                <a:off x="3646891" y="3527980"/>
                <a:ext cx="2493438" cy="64812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𝑓</m:t>
                      </m:r>
                      <m:r>
                        <a:rPr lang="es-UY" b="0" i="1" smtClean="0">
                          <a:latin typeface="Cambria Math" panose="02040503050406030204" pitchFamily="18" charset="0"/>
                        </a:rPr>
                        <m:t>−</m:t>
                      </m:r>
                      <m:r>
                        <a:rPr lang="es-UY" b="0" i="1" smtClean="0">
                          <a:latin typeface="Cambria Math" panose="02040503050406030204" pitchFamily="18" charset="0"/>
                        </a:rPr>
                        <m:t>𝑏</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rPr>
                            <m:t>𝑑</m:t>
                          </m:r>
                          <m:r>
                            <a:rPr lang="es-UY" b="0" i="1" smtClean="0">
                              <a:latin typeface="Cambria Math" panose="02040503050406030204" pitchFamily="18" charset="0"/>
                              <a:ea typeface="Cambria Math" panose="02040503050406030204" pitchFamily="18" charset="0"/>
                            </a:rPr>
                            <m:t>𝜉</m:t>
                          </m:r>
                        </m:num>
                        <m:den>
                          <m:r>
                            <a:rPr lang="es-UY" b="0" i="1" smtClean="0">
                              <a:latin typeface="Cambria Math" panose="02040503050406030204" pitchFamily="18" charset="0"/>
                              <a:ea typeface="Cambria Math" panose="02040503050406030204" pitchFamily="18" charset="0"/>
                            </a:rPr>
                            <m:t>𝑑𝑡</m:t>
                          </m:r>
                        </m:den>
                      </m:f>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𝜅𝜉</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𝑚</m:t>
                      </m:r>
                      <m:f>
                        <m:fPr>
                          <m:ctrlPr>
                            <a:rPr lang="es-UY" b="0" i="1" smtClean="0">
                              <a:latin typeface="Cambria Math" panose="02040503050406030204" pitchFamily="18" charset="0"/>
                              <a:ea typeface="Cambria Math" panose="02040503050406030204" pitchFamily="18" charset="0"/>
                            </a:rPr>
                          </m:ctrlPr>
                        </m:fPr>
                        <m:num>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𝑑</m:t>
                              </m:r>
                            </m:e>
                            <m:sup>
                              <m:r>
                                <a:rPr lang="es-UY" b="0" i="1" smtClean="0">
                                  <a:latin typeface="Cambria Math" panose="02040503050406030204" pitchFamily="18" charset="0"/>
                                  <a:ea typeface="Cambria Math" panose="02040503050406030204" pitchFamily="18" charset="0"/>
                                </a:rPr>
                                <m:t>2</m:t>
                              </m:r>
                            </m:sup>
                          </m:sSup>
                          <m:r>
                            <a:rPr lang="es-UY" b="0" i="1" smtClean="0">
                              <a:latin typeface="Cambria Math" panose="02040503050406030204" pitchFamily="18" charset="0"/>
                              <a:ea typeface="Cambria Math" panose="02040503050406030204" pitchFamily="18" charset="0"/>
                            </a:rPr>
                            <m:t>𝜉</m:t>
                          </m:r>
                        </m:num>
                        <m:den>
                          <m:r>
                            <a:rPr lang="es-UY" b="0" i="1" smtClean="0">
                              <a:latin typeface="Cambria Math" panose="02040503050406030204" pitchFamily="18" charset="0"/>
                              <a:ea typeface="Cambria Math" panose="02040503050406030204" pitchFamily="18" charset="0"/>
                            </a:rPr>
                            <m:t>𝑑</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𝑡</m:t>
                              </m:r>
                            </m:e>
                            <m:sup>
                              <m:r>
                                <a:rPr lang="es-UY" b="0" i="1" smtClean="0">
                                  <a:latin typeface="Cambria Math" panose="02040503050406030204" pitchFamily="18" charset="0"/>
                                  <a:ea typeface="Cambria Math" panose="02040503050406030204" pitchFamily="18" charset="0"/>
                                </a:rPr>
                                <m:t>2</m:t>
                              </m:r>
                            </m:sup>
                          </m:sSup>
                        </m:den>
                      </m:f>
                    </m:oMath>
                  </m:oMathPara>
                </a14:m>
                <a:endParaRPr lang="es-UY" dirty="0"/>
              </a:p>
            </p:txBody>
          </p:sp>
        </mc:Choice>
        <mc:Fallback xmlns="">
          <p:sp>
            <p:nvSpPr>
              <p:cNvPr id="11" name="CuadroTexto 10"/>
              <p:cNvSpPr txBox="1">
                <a:spLocks noRot="1" noChangeAspect="1" noMove="1" noResize="1" noEditPoints="1" noAdjustHandles="1" noChangeArrowheads="1" noChangeShapeType="1" noTextEdit="1"/>
              </p:cNvSpPr>
              <p:nvPr/>
            </p:nvSpPr>
            <p:spPr>
              <a:xfrm>
                <a:off x="3646891" y="3527980"/>
                <a:ext cx="2493438" cy="648126"/>
              </a:xfrm>
              <a:prstGeom prst="rect">
                <a:avLst/>
              </a:prstGeom>
              <a:blipFill rotWithShape="0">
                <a:blip r:embed="rId4"/>
                <a:stretch>
                  <a:fillRect/>
                </a:stretch>
              </a:blipFill>
            </p:spPr>
            <p:txBody>
              <a:bodyPr/>
              <a:lstStyle/>
              <a:p>
                <a:r>
                  <a:rPr lang="es-UY">
                    <a:noFill/>
                  </a:rPr>
                  <a:t> </a:t>
                </a:r>
              </a:p>
            </p:txBody>
          </p:sp>
        </mc:Fallback>
      </mc:AlternateContent>
      <p:sp>
        <p:nvSpPr>
          <p:cNvPr id="12" name="CuadroTexto 11"/>
          <p:cNvSpPr txBox="1"/>
          <p:nvPr/>
        </p:nvSpPr>
        <p:spPr>
          <a:xfrm>
            <a:off x="2418" y="4516335"/>
            <a:ext cx="3956276" cy="369332"/>
          </a:xfrm>
          <a:prstGeom prst="rect">
            <a:avLst/>
          </a:prstGeom>
          <a:noFill/>
        </p:spPr>
        <p:txBody>
          <a:bodyPr wrap="none" rtlCol="0">
            <a:spAutoFit/>
          </a:bodyPr>
          <a:lstStyle/>
          <a:p>
            <a:r>
              <a:rPr lang="es-UY" dirty="0"/>
              <a:t>Para un movimiento armónico tenemos:</a:t>
            </a:r>
          </a:p>
        </p:txBody>
      </p:sp>
      <mc:AlternateContent xmlns:mc="http://schemas.openxmlformats.org/markup-compatibility/2006" xmlns:a14="http://schemas.microsoft.com/office/drawing/2010/main">
        <mc:Choice Requires="a14">
          <p:sp>
            <p:nvSpPr>
              <p:cNvPr id="13" name="CuadroTexto 12"/>
              <p:cNvSpPr txBox="1"/>
              <p:nvPr/>
            </p:nvSpPr>
            <p:spPr>
              <a:xfrm>
                <a:off x="3971440" y="4427695"/>
                <a:ext cx="5179816" cy="56669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𝑓</m:t>
                      </m:r>
                      <m:r>
                        <a:rPr lang="es-UY" b="0" i="1" smtClean="0">
                          <a:latin typeface="Cambria Math" panose="02040503050406030204" pitchFamily="18" charset="0"/>
                        </a:rPr>
                        <m:t>−</m:t>
                      </m:r>
                      <m:r>
                        <a:rPr lang="es-UY" b="0" i="1" smtClean="0">
                          <a:latin typeface="Cambria Math" panose="02040503050406030204" pitchFamily="18" charset="0"/>
                        </a:rPr>
                        <m:t>𝑏𝑣</m:t>
                      </m:r>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𝜅</m:t>
                          </m:r>
                        </m:num>
                        <m:den>
                          <m:r>
                            <a:rPr lang="es-UY" b="0" i="1" smtClean="0">
                              <a:latin typeface="Cambria Math" panose="02040503050406030204" pitchFamily="18" charset="0"/>
                            </a:rPr>
                            <m:t>𝑖</m:t>
                          </m:r>
                          <m:r>
                            <a:rPr lang="es-UY" b="0" i="1" smtClean="0">
                              <a:latin typeface="Cambria Math" panose="02040503050406030204" pitchFamily="18" charset="0"/>
                            </a:rPr>
                            <m:t>𝜔</m:t>
                          </m:r>
                        </m:den>
                      </m:f>
                      <m:r>
                        <a:rPr lang="es-UY" i="1">
                          <a:latin typeface="Cambria Math" panose="02040503050406030204" pitchFamily="18" charset="0"/>
                        </a:rPr>
                        <m:t>𝑣</m:t>
                      </m:r>
                      <m:r>
                        <a:rPr lang="es-UY" b="0" i="0" smtClean="0">
                          <a:latin typeface="Cambria Math" panose="02040503050406030204" pitchFamily="18" charset="0"/>
                        </a:rPr>
                        <m:t>=</m:t>
                      </m:r>
                      <m:r>
                        <a:rPr lang="es-UY" i="1">
                          <a:latin typeface="Cambria Math" panose="02040503050406030204" pitchFamily="18" charset="0"/>
                        </a:rPr>
                        <m:t>𝑖</m:t>
                      </m:r>
                      <m:r>
                        <a:rPr lang="es-UY" i="1">
                          <a:latin typeface="Cambria Math" panose="02040503050406030204" pitchFamily="18" charset="0"/>
                        </a:rPr>
                        <m:t>𝜔</m:t>
                      </m:r>
                      <m:r>
                        <a:rPr lang="es-UY" b="0" i="1" smtClean="0">
                          <a:latin typeface="Cambria Math" panose="02040503050406030204" pitchFamily="18" charset="0"/>
                        </a:rPr>
                        <m:t>𝑚</m:t>
                      </m:r>
                      <m:r>
                        <a:rPr lang="es-UY" i="1">
                          <a:latin typeface="Cambria Math" panose="02040503050406030204" pitchFamily="18" charset="0"/>
                        </a:rPr>
                        <m:t>𝑣</m:t>
                      </m:r>
                      <m:r>
                        <a:rPr lang="es-UY" b="0" i="0" smtClean="0">
                          <a:latin typeface="Cambria Math" panose="02040503050406030204" pitchFamily="18" charset="0"/>
                        </a:rPr>
                        <m:t> </m:t>
                      </m:r>
                      <m:r>
                        <a:rPr lang="es-UY" b="0" i="1" smtClean="0">
                          <a:latin typeface="Cambria Math" panose="02040503050406030204" pitchFamily="18" charset="0"/>
                          <a:ea typeface="Cambria Math" panose="02040503050406030204" pitchFamily="18" charset="0"/>
                        </a:rPr>
                        <m:t>⇒</m:t>
                      </m:r>
                      <m:d>
                        <m:dPr>
                          <m:begChr m:val="["/>
                          <m:endChr m:val="]"/>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𝑏</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𝜔</m:t>
                              </m:r>
                              <m:r>
                                <a:rPr lang="es-UY" b="0" i="1" smtClean="0">
                                  <a:latin typeface="Cambria Math" panose="02040503050406030204" pitchFamily="18" charset="0"/>
                                  <a:ea typeface="Cambria Math" panose="02040503050406030204" pitchFamily="18" charset="0"/>
                                </a:rPr>
                                <m:t>𝑚</m:t>
                              </m:r>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𝜅</m:t>
                                  </m:r>
                                </m:num>
                                <m:den>
                                  <m:r>
                                    <a:rPr lang="es-UY" b="0" i="1" smtClean="0">
                                      <a:latin typeface="Cambria Math" panose="02040503050406030204" pitchFamily="18" charset="0"/>
                                      <a:ea typeface="Cambria Math" panose="02040503050406030204" pitchFamily="18" charset="0"/>
                                    </a:rPr>
                                    <m:t>𝜔</m:t>
                                  </m:r>
                                </m:den>
                              </m:f>
                            </m:e>
                          </m:d>
                        </m:e>
                      </m:d>
                      <m:r>
                        <a:rPr lang="es-UY" b="0" i="1" smtClean="0">
                          <a:latin typeface="Cambria Math" panose="02040503050406030204" pitchFamily="18" charset="0"/>
                          <a:ea typeface="Cambria Math" panose="02040503050406030204" pitchFamily="18" charset="0"/>
                        </a:rPr>
                        <m:t>𝑣</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𝑓</m:t>
                      </m:r>
                    </m:oMath>
                  </m:oMathPara>
                </a14:m>
                <a:endParaRPr lang="es-UY" dirty="0"/>
              </a:p>
            </p:txBody>
          </p:sp>
        </mc:Choice>
        <mc:Fallback xmlns="">
          <p:sp>
            <p:nvSpPr>
              <p:cNvPr id="13" name="CuadroTexto 12"/>
              <p:cNvSpPr txBox="1">
                <a:spLocks noRot="1" noChangeAspect="1" noMove="1" noResize="1" noEditPoints="1" noAdjustHandles="1" noChangeArrowheads="1" noChangeShapeType="1" noTextEdit="1"/>
              </p:cNvSpPr>
              <p:nvPr/>
            </p:nvSpPr>
            <p:spPr>
              <a:xfrm>
                <a:off x="3971440" y="4427695"/>
                <a:ext cx="5179816" cy="566694"/>
              </a:xfrm>
              <a:prstGeom prst="rect">
                <a:avLst/>
              </a:prstGeom>
              <a:blipFill rotWithShape="0">
                <a:blip r:embed="rId5"/>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 name="CuadroTexto 1"/>
              <p:cNvSpPr txBox="1"/>
              <p:nvPr/>
            </p:nvSpPr>
            <p:spPr>
              <a:xfrm>
                <a:off x="6545942" y="3529775"/>
                <a:ext cx="5210629" cy="646331"/>
              </a:xfrm>
              <a:prstGeom prst="rect">
                <a:avLst/>
              </a:prstGeom>
              <a:noFill/>
            </p:spPr>
            <p:txBody>
              <a:bodyPr wrap="square" rtlCol="0">
                <a:spAutoFit/>
              </a:bodyPr>
              <a:lstStyle/>
              <a:p>
                <a:r>
                  <a:rPr lang="es-UY" b="0" dirty="0"/>
                  <a:t>Donde </a:t>
                </a:r>
                <a14:m>
                  <m:oMath xmlns:m="http://schemas.openxmlformats.org/officeDocument/2006/math">
                    <m:r>
                      <a:rPr lang="es-UY" b="0" i="1" smtClean="0">
                        <a:latin typeface="Cambria Math" panose="02040503050406030204" pitchFamily="18" charset="0"/>
                      </a:rPr>
                      <m:t>𝜉</m:t>
                    </m:r>
                  </m:oMath>
                </a14:m>
                <a:r>
                  <a:rPr lang="es-UY" dirty="0"/>
                  <a:t> es el desplazamiento normal del elemento de superficie. Sea </a:t>
                </a:r>
                <a14:m>
                  <m:oMath xmlns:m="http://schemas.openxmlformats.org/officeDocument/2006/math">
                    <m:r>
                      <a:rPr lang="es-UY" b="0" i="1" smtClean="0">
                        <a:latin typeface="Cambria Math" panose="02040503050406030204" pitchFamily="18" charset="0"/>
                      </a:rPr>
                      <m:t>𝑣</m:t>
                    </m:r>
                    <m:r>
                      <a:rPr lang="es-UY" b="0" i="1" smtClean="0">
                        <a:latin typeface="Cambria Math" panose="02040503050406030204" pitchFamily="18" charset="0"/>
                      </a:rPr>
                      <m:t>=</m:t>
                    </m:r>
                    <m:r>
                      <a:rPr lang="es-UY" b="0" i="1" smtClean="0">
                        <a:latin typeface="Cambria Math" panose="02040503050406030204" pitchFamily="18" charset="0"/>
                      </a:rPr>
                      <m:t>𝑑</m:t>
                    </m:r>
                    <m:r>
                      <a:rPr lang="es-UY" b="0" i="1" smtClean="0">
                        <a:latin typeface="Cambria Math" panose="02040503050406030204" pitchFamily="18" charset="0"/>
                      </a:rPr>
                      <m:t>𝜉</m:t>
                    </m:r>
                    <m:r>
                      <a:rPr lang="es-UY" b="0" i="1" smtClean="0">
                        <a:latin typeface="Cambria Math" panose="02040503050406030204" pitchFamily="18" charset="0"/>
                      </a:rPr>
                      <m:t>/</m:t>
                    </m:r>
                    <m:r>
                      <a:rPr lang="es-UY" b="0" i="1" smtClean="0">
                        <a:latin typeface="Cambria Math" panose="02040503050406030204" pitchFamily="18" charset="0"/>
                      </a:rPr>
                      <m:t>𝑑𝑡</m:t>
                    </m:r>
                  </m:oMath>
                </a14:m>
                <a:endParaRPr lang="es-UY" dirty="0"/>
              </a:p>
            </p:txBody>
          </p:sp>
        </mc:Choice>
        <mc:Fallback xmlns="">
          <p:sp>
            <p:nvSpPr>
              <p:cNvPr id="2" name="CuadroTexto 1"/>
              <p:cNvSpPr txBox="1">
                <a:spLocks noRot="1" noChangeAspect="1" noMove="1" noResize="1" noEditPoints="1" noAdjustHandles="1" noChangeArrowheads="1" noChangeShapeType="1" noTextEdit="1"/>
              </p:cNvSpPr>
              <p:nvPr/>
            </p:nvSpPr>
            <p:spPr>
              <a:xfrm>
                <a:off x="6545942" y="3529775"/>
                <a:ext cx="5210629" cy="646331"/>
              </a:xfrm>
              <a:prstGeom prst="rect">
                <a:avLst/>
              </a:prstGeom>
              <a:blipFill rotWithShape="0">
                <a:blip r:embed="rId6"/>
                <a:stretch>
                  <a:fillRect l="-1053" t="-4717" b="-14151"/>
                </a:stretch>
              </a:blipFill>
            </p:spPr>
            <p:txBody>
              <a:bodyPr/>
              <a:lstStyle/>
              <a:p>
                <a:r>
                  <a:rPr lang="es-UY">
                    <a:noFill/>
                  </a:rPr>
                  <a:t> </a:t>
                </a:r>
              </a:p>
            </p:txBody>
          </p:sp>
        </mc:Fallback>
      </mc:AlternateContent>
      <p:sp>
        <p:nvSpPr>
          <p:cNvPr id="3" name="CuadroTexto 2"/>
          <p:cNvSpPr txBox="1"/>
          <p:nvPr/>
        </p:nvSpPr>
        <p:spPr>
          <a:xfrm>
            <a:off x="0" y="5355153"/>
            <a:ext cx="5746638" cy="369332"/>
          </a:xfrm>
          <a:prstGeom prst="rect">
            <a:avLst/>
          </a:prstGeom>
          <a:noFill/>
        </p:spPr>
        <p:txBody>
          <a:bodyPr wrap="none" rtlCol="0">
            <a:spAutoFit/>
          </a:bodyPr>
          <a:lstStyle/>
          <a:p>
            <a:r>
              <a:rPr lang="es-UY" dirty="0"/>
              <a:t>La impedancia mecánica de este elemento de superficie es:</a:t>
            </a:r>
          </a:p>
        </p:txBody>
      </p:sp>
      <mc:AlternateContent xmlns:mc="http://schemas.openxmlformats.org/markup-compatibility/2006" xmlns:a14="http://schemas.microsoft.com/office/drawing/2010/main">
        <mc:Choice Requires="a14">
          <p:sp>
            <p:nvSpPr>
              <p:cNvPr id="6" name="CuadroTexto 5"/>
              <p:cNvSpPr txBox="1"/>
              <p:nvPr/>
            </p:nvSpPr>
            <p:spPr>
              <a:xfrm>
                <a:off x="5746638" y="5230311"/>
                <a:ext cx="2836546" cy="61901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𝑍</m:t>
                          </m:r>
                        </m:e>
                        <m:sub>
                          <m:r>
                            <a:rPr lang="es-UY" b="0" i="1" smtClean="0">
                              <a:latin typeface="Cambria Math" panose="02040503050406030204" pitchFamily="18" charset="0"/>
                            </a:rPr>
                            <m:t>𝑚</m:t>
                          </m:r>
                        </m:sub>
                      </m:sSub>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𝑓</m:t>
                          </m:r>
                        </m:num>
                        <m:den>
                          <m:r>
                            <a:rPr lang="es-UY" b="0" i="1" smtClean="0">
                              <a:latin typeface="Cambria Math" panose="02040503050406030204" pitchFamily="18" charset="0"/>
                            </a:rPr>
                            <m:t>𝑣</m:t>
                          </m:r>
                        </m:den>
                      </m:f>
                      <m:r>
                        <a:rPr lang="es-UY" b="0" i="1" smtClean="0">
                          <a:latin typeface="Cambria Math" panose="02040503050406030204" pitchFamily="18" charset="0"/>
                        </a:rPr>
                        <m:t>=</m:t>
                      </m:r>
                      <m:r>
                        <a:rPr lang="es-UY" i="1">
                          <a:latin typeface="Cambria Math" panose="02040503050406030204" pitchFamily="18" charset="0"/>
                          <a:ea typeface="Cambria Math" panose="02040503050406030204" pitchFamily="18" charset="0"/>
                        </a:rPr>
                        <m:t>𝑏</m:t>
                      </m:r>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𝑖</m:t>
                      </m:r>
                      <m:d>
                        <m:dPr>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𝜔</m:t>
                          </m:r>
                          <m:r>
                            <a:rPr lang="es-UY" i="1">
                              <a:latin typeface="Cambria Math" panose="02040503050406030204" pitchFamily="18" charset="0"/>
                              <a:ea typeface="Cambria Math" panose="02040503050406030204" pitchFamily="18" charset="0"/>
                            </a:rPr>
                            <m:t>𝑚</m:t>
                          </m:r>
                          <m:r>
                            <a:rPr lang="es-UY" i="1">
                              <a:latin typeface="Cambria Math" panose="02040503050406030204" pitchFamily="18" charset="0"/>
                              <a:ea typeface="Cambria Math" panose="02040503050406030204" pitchFamily="18" charset="0"/>
                            </a:rPr>
                            <m:t>−</m:t>
                          </m:r>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𝜅</m:t>
                              </m:r>
                            </m:num>
                            <m:den>
                              <m:r>
                                <a:rPr lang="es-UY" i="1">
                                  <a:latin typeface="Cambria Math" panose="02040503050406030204" pitchFamily="18" charset="0"/>
                                  <a:ea typeface="Cambria Math" panose="02040503050406030204" pitchFamily="18" charset="0"/>
                                </a:rPr>
                                <m:t>𝜔</m:t>
                              </m:r>
                            </m:den>
                          </m:f>
                        </m:e>
                      </m:d>
                    </m:oMath>
                  </m:oMathPara>
                </a14:m>
                <a:endParaRPr lang="es-UY" dirty="0"/>
              </a:p>
            </p:txBody>
          </p:sp>
        </mc:Choice>
        <mc:Fallback xmlns="">
          <p:sp>
            <p:nvSpPr>
              <p:cNvPr id="6" name="CuadroTexto 5"/>
              <p:cNvSpPr txBox="1">
                <a:spLocks noRot="1" noChangeAspect="1" noMove="1" noResize="1" noEditPoints="1" noAdjustHandles="1" noChangeArrowheads="1" noChangeShapeType="1" noTextEdit="1"/>
              </p:cNvSpPr>
              <p:nvPr/>
            </p:nvSpPr>
            <p:spPr>
              <a:xfrm>
                <a:off x="5746638" y="5230311"/>
                <a:ext cx="2836546" cy="619016"/>
              </a:xfrm>
              <a:prstGeom prst="rect">
                <a:avLst/>
              </a:prstGeom>
              <a:blipFill rotWithShape="0">
                <a:blip r:embed="rId7"/>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4" name="CuadroTexto 13"/>
              <p:cNvSpPr txBox="1"/>
              <p:nvPr/>
            </p:nvSpPr>
            <p:spPr>
              <a:xfrm>
                <a:off x="827935" y="5928153"/>
                <a:ext cx="4169090" cy="656013"/>
              </a:xfrm>
              <a:prstGeom prst="rect">
                <a:avLst/>
              </a:prstGeom>
              <a:noFill/>
            </p:spPr>
            <p:txBody>
              <a:bodyPr wrap="none" rtlCol="0">
                <a:spAutoFit/>
              </a:bodyPr>
              <a:lstStyle/>
              <a:p>
                <a:r>
                  <a:rPr lang="es-UY" dirty="0"/>
                  <a:t>La frecuencia de resonancia es </a:t>
                </a:r>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𝜔</m:t>
                        </m:r>
                      </m:e>
                      <m:sub>
                        <m:r>
                          <a:rPr lang="es-UY" b="0" i="1" smtClean="0">
                            <a:latin typeface="Cambria Math" panose="02040503050406030204" pitchFamily="18" charset="0"/>
                          </a:rPr>
                          <m:t>𝑟𝑒𝑠</m:t>
                        </m:r>
                      </m:sub>
                    </m:sSub>
                    <m:r>
                      <a:rPr lang="es-UY" b="0" i="1" smtClean="0">
                        <a:latin typeface="Cambria Math" panose="02040503050406030204" pitchFamily="18" charset="0"/>
                      </a:rPr>
                      <m:t>=</m:t>
                    </m:r>
                    <m:rad>
                      <m:radPr>
                        <m:degHide m:val="on"/>
                        <m:ctrlPr>
                          <a:rPr lang="es-UY" b="0" i="1" smtClean="0">
                            <a:latin typeface="Cambria Math" panose="02040503050406030204" pitchFamily="18" charset="0"/>
                          </a:rPr>
                        </m:ctrlPr>
                      </m:radPr>
                      <m:deg/>
                      <m:e>
                        <m:f>
                          <m:fPr>
                            <m:ctrlPr>
                              <a:rPr lang="es-UY" b="0" i="1" smtClean="0">
                                <a:latin typeface="Cambria Math" panose="02040503050406030204" pitchFamily="18" charset="0"/>
                              </a:rPr>
                            </m:ctrlPr>
                          </m:fPr>
                          <m:num>
                            <m:r>
                              <a:rPr lang="es-UY" b="0" i="1" smtClean="0">
                                <a:latin typeface="Cambria Math" panose="02040503050406030204" pitchFamily="18" charset="0"/>
                              </a:rPr>
                              <m:t>𝜅</m:t>
                            </m:r>
                          </m:num>
                          <m:den>
                            <m:r>
                              <a:rPr lang="es-UY" b="0" i="1" smtClean="0">
                                <a:latin typeface="Cambria Math" panose="02040503050406030204" pitchFamily="18" charset="0"/>
                              </a:rPr>
                              <m:t>𝑚</m:t>
                            </m:r>
                          </m:den>
                        </m:f>
                      </m:e>
                    </m:rad>
                  </m:oMath>
                </a14:m>
                <a:endParaRPr lang="es-UY" dirty="0"/>
              </a:p>
            </p:txBody>
          </p:sp>
        </mc:Choice>
        <mc:Fallback xmlns="">
          <p:sp>
            <p:nvSpPr>
              <p:cNvPr id="14" name="CuadroTexto 13"/>
              <p:cNvSpPr txBox="1">
                <a:spLocks noRot="1" noChangeAspect="1" noMove="1" noResize="1" noEditPoints="1" noAdjustHandles="1" noChangeArrowheads="1" noChangeShapeType="1" noTextEdit="1"/>
              </p:cNvSpPr>
              <p:nvPr/>
            </p:nvSpPr>
            <p:spPr>
              <a:xfrm>
                <a:off x="827935" y="5928153"/>
                <a:ext cx="4169090" cy="656013"/>
              </a:xfrm>
              <a:prstGeom prst="rect">
                <a:avLst/>
              </a:prstGeom>
              <a:blipFill rotWithShape="0">
                <a:blip r:embed="rId8"/>
                <a:stretch>
                  <a:fillRect l="-1316"/>
                </a:stretch>
              </a:blipFill>
            </p:spPr>
            <p:txBody>
              <a:bodyPr/>
              <a:lstStyle/>
              <a:p>
                <a:r>
                  <a:rPr lang="es-UY">
                    <a:noFill/>
                  </a:rPr>
                  <a:t> </a:t>
                </a:r>
              </a:p>
            </p:txBody>
          </p:sp>
        </mc:Fallback>
      </mc:AlternateContent>
    </p:spTree>
    <p:extLst>
      <p:ext uri="{BB962C8B-B14F-4D97-AF65-F5344CB8AC3E}">
        <p14:creationId xmlns:p14="http://schemas.microsoft.com/office/powerpoint/2010/main" val="673431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2" grpId="0"/>
      <p:bldP spid="3" grpId="0"/>
      <p:bldP spid="6"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uadroTexto 1"/>
              <p:cNvSpPr txBox="1"/>
              <p:nvPr/>
            </p:nvSpPr>
            <p:spPr>
              <a:xfrm>
                <a:off x="696686" y="333829"/>
                <a:ext cx="10842171" cy="1295868"/>
              </a:xfrm>
              <a:prstGeom prst="rect">
                <a:avLst/>
              </a:prstGeom>
              <a:noFill/>
            </p:spPr>
            <p:txBody>
              <a:bodyPr wrap="square" rtlCol="0">
                <a:spAutoFit/>
              </a:bodyPr>
              <a:lstStyle/>
              <a:p>
                <a:pPr>
                  <a:lnSpc>
                    <a:spcPct val="150000"/>
                  </a:lnSpc>
                </a:pPr>
                <a:r>
                  <a:rPr lang="es-UY" dirty="0"/>
                  <a:t>Si ahora la fuente está inmersa en un fluido, hay que considerar dentro de la ecuación de movimiento para el elemento </a:t>
                </a:r>
                <a14:m>
                  <m:oMath xmlns:m="http://schemas.openxmlformats.org/officeDocument/2006/math">
                    <m:r>
                      <a:rPr lang="es-UY" b="0" i="1" smtClean="0">
                        <a:latin typeface="Cambria Math" panose="02040503050406030204" pitchFamily="18" charset="0"/>
                      </a:rPr>
                      <m:t>𝑑𝑆</m:t>
                    </m:r>
                  </m:oMath>
                </a14:m>
                <a:r>
                  <a:rPr lang="es-UY" dirty="0"/>
                  <a:t> la fuerza que ejerce el fluido sobre él. Por lo tanto, la ecuación de movimiento se modifica de la siguiente manera:</a:t>
                </a:r>
              </a:p>
            </p:txBody>
          </p:sp>
        </mc:Choice>
        <mc:Fallback xmlns="">
          <p:sp>
            <p:nvSpPr>
              <p:cNvPr id="2" name="CuadroTexto 1"/>
              <p:cNvSpPr txBox="1">
                <a:spLocks noRot="1" noChangeAspect="1" noMove="1" noResize="1" noEditPoints="1" noAdjustHandles="1" noChangeArrowheads="1" noChangeShapeType="1" noTextEdit="1"/>
              </p:cNvSpPr>
              <p:nvPr/>
            </p:nvSpPr>
            <p:spPr>
              <a:xfrm>
                <a:off x="696686" y="333829"/>
                <a:ext cx="10842171" cy="1295868"/>
              </a:xfrm>
              <a:prstGeom prst="rect">
                <a:avLst/>
              </a:prstGeom>
              <a:blipFill rotWithShape="0">
                <a:blip r:embed="rId2"/>
                <a:stretch>
                  <a:fillRect l="-450" b="-7075"/>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 name="Rectángulo 2"/>
              <p:cNvSpPr/>
              <p:nvPr/>
            </p:nvSpPr>
            <p:spPr>
              <a:xfrm>
                <a:off x="696686" y="1795825"/>
                <a:ext cx="2914516" cy="56669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rPr>
                        <m:t>𝑓</m:t>
                      </m:r>
                      <m:r>
                        <a:rPr lang="es-UY"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𝑓</m:t>
                          </m:r>
                        </m:e>
                        <m:sub>
                          <m:r>
                            <a:rPr lang="es-UY" b="0" i="1" smtClean="0">
                              <a:latin typeface="Cambria Math" panose="02040503050406030204" pitchFamily="18" charset="0"/>
                            </a:rPr>
                            <m:t>𝑠</m:t>
                          </m:r>
                        </m:sub>
                      </m:sSub>
                      <m:r>
                        <a:rPr lang="es-UY" b="0" i="1" smtClean="0">
                          <a:latin typeface="Cambria Math" panose="02040503050406030204" pitchFamily="18" charset="0"/>
                        </a:rPr>
                        <m:t>−</m:t>
                      </m:r>
                      <m:r>
                        <a:rPr lang="es-UY" i="1">
                          <a:latin typeface="Cambria Math" panose="02040503050406030204" pitchFamily="18" charset="0"/>
                        </a:rPr>
                        <m:t>𝑏𝑣</m:t>
                      </m:r>
                      <m:r>
                        <a:rPr lang="es-UY" i="1">
                          <a:latin typeface="Cambria Math" panose="02040503050406030204" pitchFamily="18" charset="0"/>
                        </a:rPr>
                        <m:t>−</m:t>
                      </m:r>
                      <m:f>
                        <m:fPr>
                          <m:ctrlPr>
                            <a:rPr lang="es-UY" i="1">
                              <a:latin typeface="Cambria Math" panose="02040503050406030204" pitchFamily="18" charset="0"/>
                            </a:rPr>
                          </m:ctrlPr>
                        </m:fPr>
                        <m:num>
                          <m:r>
                            <a:rPr lang="es-UY" i="1">
                              <a:latin typeface="Cambria Math" panose="02040503050406030204" pitchFamily="18" charset="0"/>
                            </a:rPr>
                            <m:t>𝜅</m:t>
                          </m:r>
                        </m:num>
                        <m:den>
                          <m:r>
                            <a:rPr lang="es-UY" i="1">
                              <a:latin typeface="Cambria Math" panose="02040503050406030204" pitchFamily="18" charset="0"/>
                            </a:rPr>
                            <m:t>𝑖</m:t>
                          </m:r>
                          <m:r>
                            <a:rPr lang="es-UY" i="1">
                              <a:latin typeface="Cambria Math" panose="02040503050406030204" pitchFamily="18" charset="0"/>
                            </a:rPr>
                            <m:t>𝜔</m:t>
                          </m:r>
                        </m:den>
                      </m:f>
                      <m:r>
                        <a:rPr lang="es-UY" i="1">
                          <a:latin typeface="Cambria Math" panose="02040503050406030204" pitchFamily="18" charset="0"/>
                        </a:rPr>
                        <m:t>𝑣</m:t>
                      </m:r>
                      <m:r>
                        <a:rPr lang="es-UY">
                          <a:latin typeface="Cambria Math" panose="02040503050406030204" pitchFamily="18" charset="0"/>
                        </a:rPr>
                        <m:t>=</m:t>
                      </m:r>
                      <m:r>
                        <a:rPr lang="es-UY" i="1">
                          <a:latin typeface="Cambria Math" panose="02040503050406030204" pitchFamily="18" charset="0"/>
                        </a:rPr>
                        <m:t>𝑖</m:t>
                      </m:r>
                      <m:r>
                        <a:rPr lang="es-UY" i="1">
                          <a:latin typeface="Cambria Math" panose="02040503050406030204" pitchFamily="18" charset="0"/>
                        </a:rPr>
                        <m:t>𝜔</m:t>
                      </m:r>
                      <m:r>
                        <a:rPr lang="es-UY" i="1">
                          <a:latin typeface="Cambria Math" panose="02040503050406030204" pitchFamily="18" charset="0"/>
                        </a:rPr>
                        <m:t>𝑚𝑣</m:t>
                      </m:r>
                    </m:oMath>
                  </m:oMathPara>
                </a14:m>
                <a:endParaRPr lang="es-UY" dirty="0"/>
              </a:p>
            </p:txBody>
          </p:sp>
        </mc:Choice>
        <mc:Fallback xmlns="">
          <p:sp>
            <p:nvSpPr>
              <p:cNvPr id="3" name="Rectángulo 2"/>
              <p:cNvSpPr>
                <a:spLocks noRot="1" noChangeAspect="1" noMove="1" noResize="1" noEditPoints="1" noAdjustHandles="1" noChangeArrowheads="1" noChangeShapeType="1" noTextEdit="1"/>
              </p:cNvSpPr>
              <p:nvPr/>
            </p:nvSpPr>
            <p:spPr>
              <a:xfrm>
                <a:off x="696686" y="1795825"/>
                <a:ext cx="2914516" cy="566694"/>
              </a:xfrm>
              <a:prstGeom prst="rect">
                <a:avLst/>
              </a:prstGeom>
              <a:blipFill rotWithShape="0">
                <a:blip r:embed="rId3"/>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5" name="CuadroTexto 4"/>
              <p:cNvSpPr txBox="1"/>
              <p:nvPr/>
            </p:nvSpPr>
            <p:spPr>
              <a:xfrm>
                <a:off x="4005943" y="1894506"/>
                <a:ext cx="7333546" cy="369332"/>
              </a:xfrm>
              <a:prstGeom prst="rect">
                <a:avLst/>
              </a:prstGeom>
              <a:noFill/>
            </p:spPr>
            <p:txBody>
              <a:bodyPr wrap="none" rtlCol="0">
                <a:spAutoFit/>
              </a:bodyPr>
              <a:lstStyle/>
              <a:p>
                <a:r>
                  <a:rPr lang="es-UY" dirty="0"/>
                  <a:t>Donde </a:t>
                </a:r>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𝑓</m:t>
                        </m:r>
                      </m:e>
                      <m:sub>
                        <m:r>
                          <a:rPr lang="es-UY" b="0" i="1" smtClean="0">
                            <a:latin typeface="Cambria Math" panose="02040503050406030204" pitchFamily="18" charset="0"/>
                          </a:rPr>
                          <m:t>𝑠</m:t>
                        </m:r>
                      </m:sub>
                    </m:sSub>
                  </m:oMath>
                </a14:m>
                <a:r>
                  <a:rPr lang="es-UY" dirty="0"/>
                  <a:t> es la fuerza que ejerce el fluido sobre el elemento de superficie </a:t>
                </a:r>
                <a14:m>
                  <m:oMath xmlns:m="http://schemas.openxmlformats.org/officeDocument/2006/math">
                    <m:r>
                      <a:rPr lang="es-UY" b="0" i="1" smtClean="0">
                        <a:latin typeface="Cambria Math" panose="02040503050406030204" pitchFamily="18" charset="0"/>
                      </a:rPr>
                      <m:t>𝑑𝑆</m:t>
                    </m:r>
                  </m:oMath>
                </a14:m>
                <a:endParaRPr lang="es-UY" dirty="0"/>
              </a:p>
            </p:txBody>
          </p:sp>
        </mc:Choice>
        <mc:Fallback xmlns="">
          <p:sp>
            <p:nvSpPr>
              <p:cNvPr id="5" name="CuadroTexto 4"/>
              <p:cNvSpPr txBox="1">
                <a:spLocks noRot="1" noChangeAspect="1" noMove="1" noResize="1" noEditPoints="1" noAdjustHandles="1" noChangeArrowheads="1" noChangeShapeType="1" noTextEdit="1"/>
              </p:cNvSpPr>
              <p:nvPr/>
            </p:nvSpPr>
            <p:spPr>
              <a:xfrm>
                <a:off x="4005943" y="1894506"/>
                <a:ext cx="7333546" cy="369332"/>
              </a:xfrm>
              <a:prstGeom prst="rect">
                <a:avLst/>
              </a:prstGeom>
              <a:blipFill rotWithShape="0">
                <a:blip r:embed="rId4"/>
                <a:stretch>
                  <a:fillRect l="-665" t="-10000" b="-2666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6" name="CuadroTexto 5"/>
              <p:cNvSpPr txBox="1"/>
              <p:nvPr/>
            </p:nvSpPr>
            <p:spPr>
              <a:xfrm>
                <a:off x="696686" y="2627328"/>
                <a:ext cx="10642803" cy="1338828"/>
              </a:xfrm>
              <a:prstGeom prst="rect">
                <a:avLst/>
              </a:prstGeom>
              <a:noFill/>
            </p:spPr>
            <p:txBody>
              <a:bodyPr wrap="square" rtlCol="0">
                <a:spAutoFit/>
              </a:bodyPr>
              <a:lstStyle/>
              <a:p>
                <a:pPr>
                  <a:lnSpc>
                    <a:spcPct val="150000"/>
                  </a:lnSpc>
                </a:pPr>
                <a:r>
                  <a:rPr lang="es-UY" dirty="0"/>
                  <a:t>Podemos expresar esta fuerza como </a:t>
                </a:r>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𝑓</m:t>
                        </m:r>
                      </m:e>
                      <m:sub>
                        <m:r>
                          <a:rPr lang="es-UY" b="0" i="1" smtClean="0">
                            <a:latin typeface="Cambria Math" panose="02040503050406030204" pitchFamily="18" charset="0"/>
                          </a:rPr>
                          <m:t>𝑠</m:t>
                        </m:r>
                      </m:sub>
                    </m:sSub>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𝑍</m:t>
                        </m:r>
                      </m:e>
                      <m:sub>
                        <m:r>
                          <a:rPr lang="es-UY" b="0" i="1" smtClean="0">
                            <a:latin typeface="Cambria Math" panose="02040503050406030204" pitchFamily="18" charset="0"/>
                          </a:rPr>
                          <m:t>𝑟</m:t>
                        </m:r>
                      </m:sub>
                    </m:sSub>
                    <m:r>
                      <a:rPr lang="es-UY" b="0" i="1" smtClean="0">
                        <a:latin typeface="Cambria Math" panose="02040503050406030204" pitchFamily="18" charset="0"/>
                      </a:rPr>
                      <m:t>𝑣</m:t>
                    </m:r>
                  </m:oMath>
                </a14:m>
                <a:r>
                  <a:rPr lang="es-UY" dirty="0"/>
                  <a:t>, donde </a:t>
                </a:r>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𝑍</m:t>
                        </m:r>
                      </m:e>
                      <m:sub>
                        <m:r>
                          <a:rPr lang="es-UY" b="0" i="1" smtClean="0">
                            <a:latin typeface="Cambria Math" panose="02040503050406030204" pitchFamily="18" charset="0"/>
                          </a:rPr>
                          <m:t>𝑟</m:t>
                        </m:r>
                      </m:sub>
                    </m:sSub>
                  </m:oMath>
                </a14:m>
                <a:r>
                  <a:rPr lang="es-UY" dirty="0"/>
                  <a:t> se llama impedancia de radiación. Si además expresamos la impedancia de radiación en su parte real e imaginaria </a:t>
                </a:r>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𝑍</m:t>
                        </m:r>
                      </m:e>
                      <m:sub>
                        <m:r>
                          <a:rPr lang="es-UY" b="0" i="1" smtClean="0">
                            <a:latin typeface="Cambria Math" panose="02040503050406030204" pitchFamily="18" charset="0"/>
                          </a:rPr>
                          <m:t>𝑟</m:t>
                        </m:r>
                      </m:sub>
                    </m:sSub>
                    <m:r>
                      <a:rPr lang="es-UY" b="0" i="1" smtClean="0">
                        <a:latin typeface="Cambria Math" panose="02040503050406030204" pitchFamily="18" charset="0"/>
                      </a:rPr>
                      <m:t>=</m:t>
                    </m:r>
                    <m:r>
                      <a:rPr lang="es-UY" b="0" i="1" smtClean="0">
                        <a:latin typeface="Cambria Math" panose="02040503050406030204" pitchFamily="18" charset="0"/>
                      </a:rPr>
                      <m:t>𝑅</m:t>
                    </m:r>
                    <m:r>
                      <a:rPr lang="es-UY" b="0" i="1" smtClean="0">
                        <a:latin typeface="Cambria Math" panose="02040503050406030204" pitchFamily="18" charset="0"/>
                      </a:rPr>
                      <m:t>+</m:t>
                    </m:r>
                    <m:r>
                      <a:rPr lang="es-UY" b="0" i="1" smtClean="0">
                        <a:latin typeface="Cambria Math" panose="02040503050406030204" pitchFamily="18" charset="0"/>
                      </a:rPr>
                      <m:t>𝑖</m:t>
                    </m:r>
                    <m:r>
                      <a:rPr lang="es-UY" b="0" i="1" smtClean="0">
                        <a:latin typeface="Cambria Math" panose="02040503050406030204" pitchFamily="18" charset="0"/>
                      </a:rPr>
                      <m:t>𝜒</m:t>
                    </m:r>
                  </m:oMath>
                </a14:m>
                <a:r>
                  <a:rPr lang="es-UY" dirty="0"/>
                  <a:t>, la ecuación de movimiento toma la forma:</a:t>
                </a:r>
              </a:p>
            </p:txBody>
          </p:sp>
        </mc:Choice>
        <mc:Fallback xmlns="">
          <p:sp>
            <p:nvSpPr>
              <p:cNvPr id="6" name="CuadroTexto 5"/>
              <p:cNvSpPr txBox="1">
                <a:spLocks noRot="1" noChangeAspect="1" noMove="1" noResize="1" noEditPoints="1" noAdjustHandles="1" noChangeArrowheads="1" noChangeShapeType="1" noTextEdit="1"/>
              </p:cNvSpPr>
              <p:nvPr/>
            </p:nvSpPr>
            <p:spPr>
              <a:xfrm>
                <a:off x="696686" y="2627328"/>
                <a:ext cx="10642803" cy="1338828"/>
              </a:xfrm>
              <a:prstGeom prst="rect">
                <a:avLst/>
              </a:prstGeom>
              <a:blipFill rotWithShape="0">
                <a:blip r:embed="rId5"/>
                <a:stretch>
                  <a:fillRect l="-458" b="-3182"/>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7" name="CuadroTexto 6"/>
              <p:cNvSpPr txBox="1"/>
              <p:nvPr/>
            </p:nvSpPr>
            <p:spPr>
              <a:xfrm>
                <a:off x="773070" y="4230965"/>
                <a:ext cx="3232873" cy="47436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𝑓</m:t>
                      </m:r>
                      <m:r>
                        <a:rPr lang="es-UY" b="0" i="1" smtClean="0">
                          <a:latin typeface="Cambria Math" panose="02040503050406030204" pitchFamily="18" charset="0"/>
                        </a:rPr>
                        <m:t>=</m:t>
                      </m:r>
                      <m:d>
                        <m:dPr>
                          <m:begChr m:val="["/>
                          <m:endChr m:val="]"/>
                          <m:ctrlPr>
                            <a:rPr lang="es-UY" b="0" i="1" smtClean="0">
                              <a:latin typeface="Cambria Math" panose="02040503050406030204" pitchFamily="18" charset="0"/>
                            </a:rPr>
                          </m:ctrlPr>
                        </m:dPr>
                        <m:e>
                          <m:r>
                            <a:rPr lang="es-UY" b="0" i="1" smtClean="0">
                              <a:latin typeface="Cambria Math" panose="02040503050406030204" pitchFamily="18" charset="0"/>
                            </a:rPr>
                            <m:t>𝑏</m:t>
                          </m:r>
                          <m:r>
                            <a:rPr lang="es-UY" b="0" i="1" smtClean="0">
                              <a:latin typeface="Cambria Math" panose="02040503050406030204" pitchFamily="18" charset="0"/>
                            </a:rPr>
                            <m:t>+</m:t>
                          </m:r>
                          <m:r>
                            <a:rPr lang="es-UY" b="0" i="1" smtClean="0">
                              <a:latin typeface="Cambria Math" panose="02040503050406030204" pitchFamily="18" charset="0"/>
                            </a:rPr>
                            <m:t>𝑅</m:t>
                          </m:r>
                          <m:r>
                            <a:rPr lang="es-UY" b="0" i="1" smtClean="0">
                              <a:latin typeface="Cambria Math" panose="02040503050406030204" pitchFamily="18" charset="0"/>
                            </a:rPr>
                            <m:t>+</m:t>
                          </m:r>
                          <m:r>
                            <a:rPr lang="es-UY" b="0" i="1" smtClean="0">
                              <a:latin typeface="Cambria Math" panose="02040503050406030204" pitchFamily="18" charset="0"/>
                            </a:rPr>
                            <m:t>𝑖</m:t>
                          </m:r>
                          <m:d>
                            <m:dPr>
                              <m:ctrlPr>
                                <a:rPr lang="es-UY" b="0" i="1" smtClean="0">
                                  <a:latin typeface="Cambria Math" panose="02040503050406030204" pitchFamily="18" charset="0"/>
                                </a:rPr>
                              </m:ctrlPr>
                            </m:dPr>
                            <m:e>
                              <m:r>
                                <a:rPr lang="es-UY" b="0" i="1" smtClean="0">
                                  <a:latin typeface="Cambria Math" panose="02040503050406030204" pitchFamily="18" charset="0"/>
                                </a:rPr>
                                <m:t>𝜔</m:t>
                              </m:r>
                              <m:r>
                                <a:rPr lang="es-UY" b="0" i="1" smtClean="0">
                                  <a:latin typeface="Cambria Math" panose="02040503050406030204" pitchFamily="18" charset="0"/>
                                </a:rPr>
                                <m:t>𝑚</m:t>
                              </m:r>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𝜅</m:t>
                                  </m:r>
                                </m:num>
                                <m:den>
                                  <m:r>
                                    <a:rPr lang="es-UY" b="0" i="1" smtClean="0">
                                      <a:latin typeface="Cambria Math" panose="02040503050406030204" pitchFamily="18" charset="0"/>
                                    </a:rPr>
                                    <m:t>𝜔</m:t>
                                  </m:r>
                                </m:den>
                              </m:f>
                              <m:r>
                                <a:rPr lang="es-UY" b="0" i="1" smtClean="0">
                                  <a:latin typeface="Cambria Math" panose="02040503050406030204" pitchFamily="18" charset="0"/>
                                </a:rPr>
                                <m:t>+</m:t>
                              </m:r>
                              <m:r>
                                <a:rPr lang="es-UY" b="0" i="1" smtClean="0">
                                  <a:latin typeface="Cambria Math" panose="02040503050406030204" pitchFamily="18" charset="0"/>
                                </a:rPr>
                                <m:t>𝜒</m:t>
                              </m:r>
                            </m:e>
                          </m:d>
                        </m:e>
                      </m:d>
                      <m:r>
                        <a:rPr lang="es-UY" b="0" i="1" smtClean="0">
                          <a:latin typeface="Cambria Math" panose="02040503050406030204" pitchFamily="18" charset="0"/>
                        </a:rPr>
                        <m:t>𝑣</m:t>
                      </m:r>
                    </m:oMath>
                  </m:oMathPara>
                </a14:m>
                <a:endParaRPr lang="es-UY" dirty="0"/>
              </a:p>
            </p:txBody>
          </p:sp>
        </mc:Choice>
        <mc:Fallback xmlns="">
          <p:sp>
            <p:nvSpPr>
              <p:cNvPr id="7" name="CuadroTexto 6"/>
              <p:cNvSpPr txBox="1">
                <a:spLocks noRot="1" noChangeAspect="1" noMove="1" noResize="1" noEditPoints="1" noAdjustHandles="1" noChangeArrowheads="1" noChangeShapeType="1" noTextEdit="1"/>
              </p:cNvSpPr>
              <p:nvPr/>
            </p:nvSpPr>
            <p:spPr>
              <a:xfrm>
                <a:off x="773070" y="4230965"/>
                <a:ext cx="3232873" cy="474361"/>
              </a:xfrm>
              <a:prstGeom prst="rect">
                <a:avLst/>
              </a:prstGeom>
              <a:blipFill rotWithShape="0">
                <a:blip r:embed="rId6"/>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8" name="CuadroTexto 7"/>
              <p:cNvSpPr txBox="1"/>
              <p:nvPr/>
            </p:nvSpPr>
            <p:spPr>
              <a:xfrm>
                <a:off x="4739640" y="4264270"/>
                <a:ext cx="4452437" cy="369332"/>
              </a:xfrm>
              <a:prstGeom prst="rect">
                <a:avLst/>
              </a:prstGeom>
              <a:noFill/>
            </p:spPr>
            <p:txBody>
              <a:bodyPr wrap="none" rtlCol="0">
                <a:spAutoFit/>
              </a:bodyPr>
              <a:lstStyle/>
              <a:p>
                <a:r>
                  <a:rPr lang="es-UY" dirty="0"/>
                  <a:t>Definimos </a:t>
                </a:r>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𝑚</m:t>
                        </m:r>
                      </m:e>
                      <m:sub>
                        <m:r>
                          <a:rPr lang="es-UY" b="0" i="1" smtClean="0">
                            <a:latin typeface="Cambria Math" panose="02040503050406030204" pitchFamily="18" charset="0"/>
                          </a:rPr>
                          <m:t>𝑟</m:t>
                        </m:r>
                      </m:sub>
                    </m:sSub>
                    <m:r>
                      <a:rPr lang="es-UY" b="0" i="1" smtClean="0">
                        <a:latin typeface="Cambria Math" panose="02040503050406030204" pitchFamily="18" charset="0"/>
                      </a:rPr>
                      <m:t>=</m:t>
                    </m:r>
                    <m:r>
                      <a:rPr lang="es-UY" b="0" i="1" smtClean="0">
                        <a:latin typeface="Cambria Math" panose="02040503050406030204" pitchFamily="18" charset="0"/>
                      </a:rPr>
                      <m:t>𝜒</m:t>
                    </m:r>
                    <m:r>
                      <a:rPr lang="es-UY" b="0" i="1" smtClean="0">
                        <a:latin typeface="Cambria Math" panose="02040503050406030204" pitchFamily="18" charset="0"/>
                      </a:rPr>
                      <m:t>/</m:t>
                    </m:r>
                    <m:r>
                      <a:rPr lang="es-UY" b="0" i="1" smtClean="0">
                        <a:latin typeface="Cambria Math" panose="02040503050406030204" pitchFamily="18" charset="0"/>
                      </a:rPr>
                      <m:t>𝜔</m:t>
                    </m:r>
                  </m:oMath>
                </a14:m>
                <a:r>
                  <a:rPr lang="es-UY" dirty="0"/>
                  <a:t>   como la masa reactiva</a:t>
                </a:r>
              </a:p>
            </p:txBody>
          </p:sp>
        </mc:Choice>
        <mc:Fallback xmlns="">
          <p:sp>
            <p:nvSpPr>
              <p:cNvPr id="8" name="CuadroTexto 7"/>
              <p:cNvSpPr txBox="1">
                <a:spLocks noRot="1" noChangeAspect="1" noMove="1" noResize="1" noEditPoints="1" noAdjustHandles="1" noChangeArrowheads="1" noChangeShapeType="1" noTextEdit="1"/>
              </p:cNvSpPr>
              <p:nvPr/>
            </p:nvSpPr>
            <p:spPr>
              <a:xfrm>
                <a:off x="4739640" y="4264270"/>
                <a:ext cx="4452437" cy="369332"/>
              </a:xfrm>
              <a:prstGeom prst="rect">
                <a:avLst/>
              </a:prstGeom>
              <a:blipFill rotWithShape="0">
                <a:blip r:embed="rId7"/>
                <a:stretch>
                  <a:fillRect l="-1233" t="-10000" r="-411" b="-2666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9" name="CuadroTexto 8"/>
              <p:cNvSpPr txBox="1"/>
              <p:nvPr/>
            </p:nvSpPr>
            <p:spPr>
              <a:xfrm>
                <a:off x="696686" y="5282525"/>
                <a:ext cx="3592009" cy="47436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𝑓</m:t>
                      </m:r>
                      <m:r>
                        <a:rPr lang="es-UY" b="0" i="1" smtClean="0">
                          <a:latin typeface="Cambria Math" panose="02040503050406030204" pitchFamily="18" charset="0"/>
                        </a:rPr>
                        <m:t>=</m:t>
                      </m:r>
                      <m:d>
                        <m:dPr>
                          <m:begChr m:val="["/>
                          <m:endChr m:val="]"/>
                          <m:ctrlPr>
                            <a:rPr lang="es-UY" b="0" i="1" smtClean="0">
                              <a:latin typeface="Cambria Math" panose="02040503050406030204" pitchFamily="18" charset="0"/>
                            </a:rPr>
                          </m:ctrlPr>
                        </m:dPr>
                        <m:e>
                          <m:r>
                            <a:rPr lang="es-UY" b="0" i="1" smtClean="0">
                              <a:latin typeface="Cambria Math" panose="02040503050406030204" pitchFamily="18" charset="0"/>
                            </a:rPr>
                            <m:t>𝑏</m:t>
                          </m:r>
                          <m:r>
                            <a:rPr lang="es-UY" b="0" i="1" smtClean="0">
                              <a:latin typeface="Cambria Math" panose="02040503050406030204" pitchFamily="18" charset="0"/>
                            </a:rPr>
                            <m:t>+</m:t>
                          </m:r>
                          <m:r>
                            <a:rPr lang="es-UY" b="0" i="1" smtClean="0">
                              <a:latin typeface="Cambria Math" panose="02040503050406030204" pitchFamily="18" charset="0"/>
                            </a:rPr>
                            <m:t>𝑅</m:t>
                          </m:r>
                          <m:r>
                            <a:rPr lang="es-UY" b="0" i="1" smtClean="0">
                              <a:latin typeface="Cambria Math" panose="02040503050406030204" pitchFamily="18" charset="0"/>
                            </a:rPr>
                            <m:t>+</m:t>
                          </m:r>
                          <m:r>
                            <a:rPr lang="es-UY" b="0" i="1" smtClean="0">
                              <a:latin typeface="Cambria Math" panose="02040503050406030204" pitchFamily="18" charset="0"/>
                            </a:rPr>
                            <m:t>𝑖</m:t>
                          </m:r>
                          <m:d>
                            <m:dPr>
                              <m:ctrlPr>
                                <a:rPr lang="es-UY" b="0" i="1" smtClean="0">
                                  <a:latin typeface="Cambria Math" panose="02040503050406030204" pitchFamily="18" charset="0"/>
                                </a:rPr>
                              </m:ctrlPr>
                            </m:dPr>
                            <m:e>
                              <m:r>
                                <a:rPr lang="es-UY" b="0" i="1" smtClean="0">
                                  <a:latin typeface="Cambria Math" panose="02040503050406030204" pitchFamily="18" charset="0"/>
                                </a:rPr>
                                <m:t>𝜔</m:t>
                              </m:r>
                              <m:r>
                                <a:rPr lang="es-UY" b="0" i="1" smtClean="0">
                                  <a:latin typeface="Cambria Math" panose="02040503050406030204" pitchFamily="18" charset="0"/>
                                </a:rPr>
                                <m:t>(</m:t>
                              </m:r>
                              <m:r>
                                <a:rPr lang="es-UY" b="0" i="1" smtClean="0">
                                  <a:latin typeface="Cambria Math" panose="02040503050406030204" pitchFamily="18" charset="0"/>
                                </a:rPr>
                                <m:t>𝑚</m:t>
                              </m:r>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𝑚</m:t>
                                  </m:r>
                                </m:e>
                                <m:sub>
                                  <m:r>
                                    <a:rPr lang="es-UY" b="0" i="1" smtClean="0">
                                      <a:latin typeface="Cambria Math" panose="02040503050406030204" pitchFamily="18" charset="0"/>
                                    </a:rPr>
                                    <m:t>𝑟</m:t>
                                  </m:r>
                                </m:sub>
                              </m:sSub>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𝜅</m:t>
                                  </m:r>
                                </m:num>
                                <m:den>
                                  <m:r>
                                    <a:rPr lang="es-UY" b="0" i="1" smtClean="0">
                                      <a:latin typeface="Cambria Math" panose="02040503050406030204" pitchFamily="18" charset="0"/>
                                    </a:rPr>
                                    <m:t>𝜔</m:t>
                                  </m:r>
                                </m:den>
                              </m:f>
                            </m:e>
                          </m:d>
                        </m:e>
                      </m:d>
                      <m:r>
                        <a:rPr lang="es-UY" b="0" i="1" smtClean="0">
                          <a:latin typeface="Cambria Math" panose="02040503050406030204" pitchFamily="18" charset="0"/>
                        </a:rPr>
                        <m:t>𝑣</m:t>
                      </m:r>
                    </m:oMath>
                  </m:oMathPara>
                </a14:m>
                <a:endParaRPr lang="es-UY" dirty="0"/>
              </a:p>
            </p:txBody>
          </p:sp>
        </mc:Choice>
        <mc:Fallback xmlns="">
          <p:sp>
            <p:nvSpPr>
              <p:cNvPr id="9" name="CuadroTexto 8"/>
              <p:cNvSpPr txBox="1">
                <a:spLocks noRot="1" noChangeAspect="1" noMove="1" noResize="1" noEditPoints="1" noAdjustHandles="1" noChangeArrowheads="1" noChangeShapeType="1" noTextEdit="1"/>
              </p:cNvSpPr>
              <p:nvPr/>
            </p:nvSpPr>
            <p:spPr>
              <a:xfrm>
                <a:off x="696686" y="5282525"/>
                <a:ext cx="3592009" cy="474361"/>
              </a:xfrm>
              <a:prstGeom prst="rect">
                <a:avLst/>
              </a:prstGeom>
              <a:blipFill rotWithShape="0">
                <a:blip r:embed="rId8"/>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0" name="CuadroTexto 9"/>
              <p:cNvSpPr txBox="1"/>
              <p:nvPr/>
            </p:nvSpPr>
            <p:spPr>
              <a:xfrm>
                <a:off x="4739640" y="5282525"/>
                <a:ext cx="3867982" cy="56669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𝑍</m:t>
                          </m:r>
                        </m:e>
                        <m:sub>
                          <m:r>
                            <a:rPr lang="es-UY" b="0" i="1" smtClean="0">
                              <a:latin typeface="Cambria Math" panose="02040503050406030204" pitchFamily="18" charset="0"/>
                              <a:ea typeface="Cambria Math" panose="02040503050406030204" pitchFamily="18" charset="0"/>
                            </a:rPr>
                            <m:t>𝑚</m:t>
                          </m:r>
                        </m:sub>
                      </m:sSub>
                      <m:r>
                        <a:rPr lang="es-UY" b="0" i="1" smtClean="0">
                          <a:latin typeface="Cambria Math" panose="02040503050406030204" pitchFamily="18" charset="0"/>
                          <a:ea typeface="Cambria Math" panose="02040503050406030204" pitchFamily="18" charset="0"/>
                        </a:rPr>
                        <m:t>=</m:t>
                      </m:r>
                      <m:r>
                        <a:rPr lang="es-UY" i="1">
                          <a:latin typeface="Cambria Math" panose="02040503050406030204" pitchFamily="18" charset="0"/>
                        </a:rPr>
                        <m:t>𝑏</m:t>
                      </m:r>
                      <m:r>
                        <a:rPr lang="es-UY" i="1">
                          <a:latin typeface="Cambria Math" panose="02040503050406030204" pitchFamily="18" charset="0"/>
                        </a:rPr>
                        <m:t>+</m:t>
                      </m:r>
                      <m:r>
                        <a:rPr lang="es-UY" i="1">
                          <a:latin typeface="Cambria Math" panose="02040503050406030204" pitchFamily="18" charset="0"/>
                        </a:rPr>
                        <m:t>𝑅</m:t>
                      </m:r>
                      <m:r>
                        <a:rPr lang="es-UY" i="1">
                          <a:latin typeface="Cambria Math" panose="02040503050406030204" pitchFamily="18" charset="0"/>
                        </a:rPr>
                        <m:t>+</m:t>
                      </m:r>
                      <m:r>
                        <a:rPr lang="es-UY" i="1">
                          <a:latin typeface="Cambria Math" panose="02040503050406030204" pitchFamily="18" charset="0"/>
                        </a:rPr>
                        <m:t>𝑖</m:t>
                      </m:r>
                      <m:d>
                        <m:dPr>
                          <m:ctrlPr>
                            <a:rPr lang="es-UY" i="1">
                              <a:latin typeface="Cambria Math" panose="02040503050406030204" pitchFamily="18" charset="0"/>
                            </a:rPr>
                          </m:ctrlPr>
                        </m:dPr>
                        <m:e>
                          <m:r>
                            <a:rPr lang="es-UY" i="1">
                              <a:latin typeface="Cambria Math" panose="02040503050406030204" pitchFamily="18" charset="0"/>
                            </a:rPr>
                            <m:t>𝜔</m:t>
                          </m:r>
                          <m:r>
                            <a:rPr lang="es-UY" i="1">
                              <a:latin typeface="Cambria Math" panose="02040503050406030204" pitchFamily="18" charset="0"/>
                            </a:rPr>
                            <m:t>(</m:t>
                          </m:r>
                          <m:r>
                            <a:rPr lang="es-UY" i="1">
                              <a:latin typeface="Cambria Math" panose="02040503050406030204" pitchFamily="18" charset="0"/>
                            </a:rPr>
                            <m:t>𝑚</m:t>
                          </m:r>
                          <m:r>
                            <a:rPr lang="es-UY" i="1">
                              <a:latin typeface="Cambria Math" panose="02040503050406030204" pitchFamily="18" charset="0"/>
                            </a:rPr>
                            <m:t>+</m:t>
                          </m:r>
                          <m:sSub>
                            <m:sSubPr>
                              <m:ctrlPr>
                                <a:rPr lang="es-UY" i="1">
                                  <a:latin typeface="Cambria Math" panose="02040503050406030204" pitchFamily="18" charset="0"/>
                                </a:rPr>
                              </m:ctrlPr>
                            </m:sSubPr>
                            <m:e>
                              <m:r>
                                <a:rPr lang="es-UY" i="1">
                                  <a:latin typeface="Cambria Math" panose="02040503050406030204" pitchFamily="18" charset="0"/>
                                </a:rPr>
                                <m:t>𝑚</m:t>
                              </m:r>
                            </m:e>
                            <m:sub>
                              <m:r>
                                <a:rPr lang="es-UY" i="1">
                                  <a:latin typeface="Cambria Math" panose="02040503050406030204" pitchFamily="18" charset="0"/>
                                </a:rPr>
                                <m:t>𝑟</m:t>
                              </m:r>
                            </m:sub>
                          </m:sSub>
                          <m:r>
                            <a:rPr lang="es-UY" i="1">
                              <a:latin typeface="Cambria Math" panose="02040503050406030204" pitchFamily="18" charset="0"/>
                            </a:rPr>
                            <m:t>)−</m:t>
                          </m:r>
                          <m:f>
                            <m:fPr>
                              <m:ctrlPr>
                                <a:rPr lang="es-UY" i="1">
                                  <a:latin typeface="Cambria Math" panose="02040503050406030204" pitchFamily="18" charset="0"/>
                                </a:rPr>
                              </m:ctrlPr>
                            </m:fPr>
                            <m:num>
                              <m:r>
                                <a:rPr lang="es-UY" i="1">
                                  <a:latin typeface="Cambria Math" panose="02040503050406030204" pitchFamily="18" charset="0"/>
                                </a:rPr>
                                <m:t>𝜅</m:t>
                              </m:r>
                            </m:num>
                            <m:den>
                              <m:r>
                                <a:rPr lang="es-UY" i="1">
                                  <a:latin typeface="Cambria Math" panose="02040503050406030204" pitchFamily="18" charset="0"/>
                                </a:rPr>
                                <m:t>𝜔</m:t>
                              </m:r>
                            </m:den>
                          </m:f>
                        </m:e>
                      </m:d>
                    </m:oMath>
                  </m:oMathPara>
                </a14:m>
                <a:endParaRPr lang="es-UY" dirty="0"/>
              </a:p>
            </p:txBody>
          </p:sp>
        </mc:Choice>
        <mc:Fallback xmlns="">
          <p:sp>
            <p:nvSpPr>
              <p:cNvPr id="10" name="CuadroTexto 9"/>
              <p:cNvSpPr txBox="1">
                <a:spLocks noRot="1" noChangeAspect="1" noMove="1" noResize="1" noEditPoints="1" noAdjustHandles="1" noChangeArrowheads="1" noChangeShapeType="1" noTextEdit="1"/>
              </p:cNvSpPr>
              <p:nvPr/>
            </p:nvSpPr>
            <p:spPr>
              <a:xfrm>
                <a:off x="4739640" y="5282525"/>
                <a:ext cx="3867982" cy="566694"/>
              </a:xfrm>
              <a:prstGeom prst="rect">
                <a:avLst/>
              </a:prstGeom>
              <a:blipFill rotWithShape="0">
                <a:blip r:embed="rId9"/>
                <a:stretch>
                  <a:fillRect/>
                </a:stretch>
              </a:blipFill>
            </p:spPr>
            <p:txBody>
              <a:bodyPr/>
              <a:lstStyle/>
              <a:p>
                <a:r>
                  <a:rPr lang="es-UY">
                    <a:noFill/>
                  </a:rPr>
                  <a:t> </a:t>
                </a:r>
              </a:p>
            </p:txBody>
          </p:sp>
        </mc:Fallback>
      </mc:AlternateContent>
    </p:spTree>
    <p:extLst>
      <p:ext uri="{BB962C8B-B14F-4D97-AF65-F5344CB8AC3E}">
        <p14:creationId xmlns:p14="http://schemas.microsoft.com/office/powerpoint/2010/main" val="215259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uadroTexto 3"/>
              <p:cNvSpPr txBox="1"/>
              <p:nvPr/>
            </p:nvSpPr>
            <p:spPr>
              <a:xfrm>
                <a:off x="457200" y="253325"/>
                <a:ext cx="3603486" cy="56669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𝑍</m:t>
                          </m:r>
                        </m:e>
                        <m:sub>
                          <m:r>
                            <a:rPr lang="es-UY" b="0" i="1" smtClean="0">
                              <a:latin typeface="Cambria Math" panose="02040503050406030204" pitchFamily="18" charset="0"/>
                              <a:ea typeface="Cambria Math" panose="02040503050406030204" pitchFamily="18" charset="0"/>
                            </a:rPr>
                            <m:t>𝑚</m:t>
                          </m:r>
                        </m:sub>
                      </m:sSub>
                      <m:r>
                        <a:rPr lang="es-UY" b="0" i="1" smtClean="0">
                          <a:latin typeface="Cambria Math" panose="02040503050406030204" pitchFamily="18" charset="0"/>
                          <a:ea typeface="Cambria Math" panose="02040503050406030204" pitchFamily="18" charset="0"/>
                        </a:rPr>
                        <m:t>=</m:t>
                      </m:r>
                      <m:r>
                        <a:rPr lang="es-UY" i="1">
                          <a:latin typeface="Cambria Math" panose="02040503050406030204" pitchFamily="18" charset="0"/>
                        </a:rPr>
                        <m:t>𝑏</m:t>
                      </m:r>
                      <m:r>
                        <a:rPr lang="es-UY" i="1">
                          <a:latin typeface="Cambria Math" panose="02040503050406030204" pitchFamily="18" charset="0"/>
                        </a:rPr>
                        <m:t>+</m:t>
                      </m:r>
                      <m:r>
                        <a:rPr lang="es-UY" i="1">
                          <a:latin typeface="Cambria Math" panose="02040503050406030204" pitchFamily="18" charset="0"/>
                        </a:rPr>
                        <m:t>𝑅</m:t>
                      </m:r>
                      <m:r>
                        <a:rPr lang="es-UY" i="1">
                          <a:latin typeface="Cambria Math" panose="02040503050406030204" pitchFamily="18" charset="0"/>
                        </a:rPr>
                        <m:t>+</m:t>
                      </m:r>
                      <m:r>
                        <a:rPr lang="es-UY" i="1">
                          <a:latin typeface="Cambria Math" panose="02040503050406030204" pitchFamily="18" charset="0"/>
                        </a:rPr>
                        <m:t>𝑖</m:t>
                      </m:r>
                      <m:d>
                        <m:dPr>
                          <m:ctrlPr>
                            <a:rPr lang="es-UY" i="1">
                              <a:latin typeface="Cambria Math" panose="02040503050406030204" pitchFamily="18" charset="0"/>
                            </a:rPr>
                          </m:ctrlPr>
                        </m:dPr>
                        <m:e>
                          <m:r>
                            <a:rPr lang="es-UY" i="1">
                              <a:latin typeface="Cambria Math" panose="02040503050406030204" pitchFamily="18" charset="0"/>
                            </a:rPr>
                            <m:t>𝜔</m:t>
                          </m:r>
                          <m:r>
                            <a:rPr lang="es-UY" i="1">
                              <a:latin typeface="Cambria Math" panose="02040503050406030204" pitchFamily="18" charset="0"/>
                            </a:rPr>
                            <m:t>(</m:t>
                          </m:r>
                          <m:r>
                            <a:rPr lang="es-UY" i="1">
                              <a:latin typeface="Cambria Math" panose="02040503050406030204" pitchFamily="18" charset="0"/>
                            </a:rPr>
                            <m:t>𝑚</m:t>
                          </m:r>
                          <m:r>
                            <a:rPr lang="es-UY" i="1">
                              <a:latin typeface="Cambria Math" panose="02040503050406030204" pitchFamily="18" charset="0"/>
                            </a:rPr>
                            <m:t>+</m:t>
                          </m:r>
                          <m:sSub>
                            <m:sSubPr>
                              <m:ctrlPr>
                                <a:rPr lang="es-UY" i="1">
                                  <a:latin typeface="Cambria Math" panose="02040503050406030204" pitchFamily="18" charset="0"/>
                                </a:rPr>
                              </m:ctrlPr>
                            </m:sSubPr>
                            <m:e>
                              <m:r>
                                <a:rPr lang="es-UY" i="1">
                                  <a:latin typeface="Cambria Math" panose="02040503050406030204" pitchFamily="18" charset="0"/>
                                </a:rPr>
                                <m:t>𝑚</m:t>
                              </m:r>
                            </m:e>
                            <m:sub>
                              <m:r>
                                <a:rPr lang="es-UY" i="1">
                                  <a:latin typeface="Cambria Math" panose="02040503050406030204" pitchFamily="18" charset="0"/>
                                </a:rPr>
                                <m:t>𝑟</m:t>
                              </m:r>
                            </m:sub>
                          </m:sSub>
                          <m:r>
                            <a:rPr lang="es-UY" i="1">
                              <a:latin typeface="Cambria Math" panose="02040503050406030204" pitchFamily="18" charset="0"/>
                            </a:rPr>
                            <m:t>)−</m:t>
                          </m:r>
                          <m:f>
                            <m:fPr>
                              <m:ctrlPr>
                                <a:rPr lang="es-UY" i="1">
                                  <a:latin typeface="Cambria Math" panose="02040503050406030204" pitchFamily="18" charset="0"/>
                                </a:rPr>
                              </m:ctrlPr>
                            </m:fPr>
                            <m:num>
                              <m:r>
                                <a:rPr lang="es-UY" i="1">
                                  <a:latin typeface="Cambria Math" panose="02040503050406030204" pitchFamily="18" charset="0"/>
                                </a:rPr>
                                <m:t>𝜅</m:t>
                              </m:r>
                            </m:num>
                            <m:den>
                              <m:r>
                                <a:rPr lang="es-UY" i="1">
                                  <a:latin typeface="Cambria Math" panose="02040503050406030204" pitchFamily="18" charset="0"/>
                                </a:rPr>
                                <m:t>𝜔</m:t>
                              </m:r>
                            </m:den>
                          </m:f>
                        </m:e>
                      </m:d>
                    </m:oMath>
                  </m:oMathPara>
                </a14:m>
                <a:endParaRPr lang="es-UY" dirty="0"/>
              </a:p>
            </p:txBody>
          </p:sp>
        </mc:Choice>
        <mc:Fallback xmlns="">
          <p:sp>
            <p:nvSpPr>
              <p:cNvPr id="4" name="CuadroTexto 3"/>
              <p:cNvSpPr txBox="1">
                <a:spLocks noRot="1" noChangeAspect="1" noMove="1" noResize="1" noEditPoints="1" noAdjustHandles="1" noChangeArrowheads="1" noChangeShapeType="1" noTextEdit="1"/>
              </p:cNvSpPr>
              <p:nvPr/>
            </p:nvSpPr>
            <p:spPr>
              <a:xfrm>
                <a:off x="457200" y="253325"/>
                <a:ext cx="3603486" cy="566694"/>
              </a:xfrm>
              <a:prstGeom prst="rect">
                <a:avLst/>
              </a:prstGeom>
              <a:blipFill rotWithShape="0">
                <a:blip r:embed="rId2"/>
                <a:stretch>
                  <a:fillRect/>
                </a:stretch>
              </a:blipFill>
            </p:spPr>
            <p:txBody>
              <a:bodyPr/>
              <a:lstStyle/>
              <a:p>
                <a:r>
                  <a:rPr lang="es-UY">
                    <a:noFill/>
                  </a:rPr>
                  <a:t> </a:t>
                </a:r>
              </a:p>
            </p:txBody>
          </p:sp>
        </mc:Fallback>
      </mc:AlternateContent>
      <p:sp>
        <p:nvSpPr>
          <p:cNvPr id="5" name="CuadroTexto 4"/>
          <p:cNvSpPr txBox="1"/>
          <p:nvPr/>
        </p:nvSpPr>
        <p:spPr>
          <a:xfrm>
            <a:off x="4335006" y="253325"/>
            <a:ext cx="6736080" cy="1711366"/>
          </a:xfrm>
          <a:prstGeom prst="rect">
            <a:avLst/>
          </a:prstGeom>
          <a:noFill/>
        </p:spPr>
        <p:txBody>
          <a:bodyPr wrap="square" rtlCol="0">
            <a:spAutoFit/>
          </a:bodyPr>
          <a:lstStyle/>
          <a:p>
            <a:pPr algn="just">
              <a:lnSpc>
                <a:spcPct val="150000"/>
              </a:lnSpc>
            </a:pPr>
            <a:r>
              <a:rPr lang="es-UY" dirty="0"/>
              <a:t>El efecto de la impedancia de radiación es agregar una impedancia en serie a la impedancia mecánica de vibración de la superficie. En particular, el efecto de la masa reactiva es modificar la frecuencia de resonancia</a:t>
            </a:r>
          </a:p>
        </p:txBody>
      </p:sp>
      <p:sp>
        <p:nvSpPr>
          <p:cNvPr id="2" name="CuadroTexto 1"/>
          <p:cNvSpPr txBox="1"/>
          <p:nvPr/>
        </p:nvSpPr>
        <p:spPr>
          <a:xfrm>
            <a:off x="0" y="2669153"/>
            <a:ext cx="5617307" cy="369332"/>
          </a:xfrm>
          <a:prstGeom prst="rect">
            <a:avLst/>
          </a:prstGeom>
          <a:noFill/>
        </p:spPr>
        <p:txBody>
          <a:bodyPr wrap="none" rtlCol="0">
            <a:spAutoFit/>
          </a:bodyPr>
          <a:lstStyle/>
          <a:p>
            <a:r>
              <a:rPr lang="es-UY" dirty="0">
                <a:solidFill>
                  <a:schemeClr val="accent1"/>
                </a:solidFill>
              </a:rPr>
              <a:t>Ejemplos: 1- Impedancia de radiación de la fuente circular</a:t>
            </a:r>
          </a:p>
        </p:txBody>
      </p:sp>
      <mc:AlternateContent xmlns:mc="http://schemas.openxmlformats.org/markup-compatibility/2006" xmlns:a14="http://schemas.microsoft.com/office/drawing/2010/main">
        <mc:Choice Requires="a14">
          <p:sp>
            <p:nvSpPr>
              <p:cNvPr id="3" name="CuadroTexto 2"/>
              <p:cNvSpPr txBox="1"/>
              <p:nvPr/>
            </p:nvSpPr>
            <p:spPr>
              <a:xfrm>
                <a:off x="133879" y="3069496"/>
                <a:ext cx="11295743" cy="1754326"/>
              </a:xfrm>
              <a:prstGeom prst="rect">
                <a:avLst/>
              </a:prstGeom>
              <a:noFill/>
            </p:spPr>
            <p:txBody>
              <a:bodyPr wrap="square" rtlCol="0">
                <a:spAutoFit/>
              </a:bodyPr>
              <a:lstStyle/>
              <a:p>
                <a:pPr>
                  <a:lnSpc>
                    <a:spcPct val="150000"/>
                  </a:lnSpc>
                </a:pPr>
                <a:r>
                  <a:rPr lang="es-UY" dirty="0"/>
                  <a:t>Consideremos de nuevo la fuente circular plana que vibra en “modo pistón”, es decir que toda la superficie vibra con la misma amplitud de vibración </a:t>
                </a:r>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𝑈</m:t>
                        </m:r>
                      </m:e>
                      <m:sub>
                        <m:r>
                          <a:rPr lang="es-UY" b="0" i="1" smtClean="0">
                            <a:latin typeface="Cambria Math" panose="02040503050406030204" pitchFamily="18" charset="0"/>
                          </a:rPr>
                          <m:t>0</m:t>
                        </m:r>
                      </m:sub>
                    </m:sSub>
                  </m:oMath>
                </a14:m>
                <a:r>
                  <a:rPr lang="es-UY" dirty="0"/>
                  <a:t> en forma armónica con frecuencia </a:t>
                </a:r>
                <a14:m>
                  <m:oMath xmlns:m="http://schemas.openxmlformats.org/officeDocument/2006/math">
                    <m:r>
                      <a:rPr lang="es-UY" b="0" i="1" smtClean="0">
                        <a:latin typeface="Cambria Math" panose="02040503050406030204" pitchFamily="18" charset="0"/>
                      </a:rPr>
                      <m:t>𝜔</m:t>
                    </m:r>
                  </m:oMath>
                </a14:m>
                <a:r>
                  <a:rPr lang="es-UY" dirty="0"/>
                  <a:t>. Para calcular la impedancia de radiación, hay        			 que calcular </a:t>
                </a:r>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𝑓</m:t>
                        </m:r>
                      </m:e>
                      <m:sub>
                        <m:r>
                          <a:rPr lang="es-UY" b="0" i="1" smtClean="0">
                            <a:latin typeface="Cambria Math" panose="02040503050406030204" pitchFamily="18" charset="0"/>
                          </a:rPr>
                          <m:t>𝑠</m:t>
                        </m:r>
                      </m:sub>
                    </m:sSub>
                  </m:oMath>
                </a14:m>
                <a:r>
                  <a:rPr lang="es-UY" dirty="0"/>
                  <a:t> la fuerza del fluido sobre la superficie de la fuente debido a la presencia 				 de la onda </a:t>
                </a:r>
              </a:p>
            </p:txBody>
          </p:sp>
        </mc:Choice>
        <mc:Fallback xmlns="">
          <p:sp>
            <p:nvSpPr>
              <p:cNvPr id="3" name="CuadroTexto 2"/>
              <p:cNvSpPr txBox="1">
                <a:spLocks noRot="1" noChangeAspect="1" noMove="1" noResize="1" noEditPoints="1" noAdjustHandles="1" noChangeArrowheads="1" noChangeShapeType="1" noTextEdit="1"/>
              </p:cNvSpPr>
              <p:nvPr/>
            </p:nvSpPr>
            <p:spPr>
              <a:xfrm>
                <a:off x="133879" y="3069496"/>
                <a:ext cx="11295743" cy="1754326"/>
              </a:xfrm>
              <a:prstGeom prst="rect">
                <a:avLst/>
              </a:prstGeom>
              <a:blipFill rotWithShape="0">
                <a:blip r:embed="rId4"/>
                <a:stretch>
                  <a:fillRect l="-486" r="-648" b="-2439"/>
                </a:stretch>
              </a:blipFill>
            </p:spPr>
            <p:txBody>
              <a:bodyPr/>
              <a:lstStyle/>
              <a:p>
                <a:r>
                  <a:rPr lang="es-UY">
                    <a:noFill/>
                  </a:rPr>
                  <a:t> </a:t>
                </a:r>
              </a:p>
            </p:txBody>
          </p:sp>
        </mc:Fallback>
      </mc:AlternateContent>
      <p:pic>
        <p:nvPicPr>
          <p:cNvPr id="7" name="Imagen 6"/>
          <p:cNvPicPr>
            <a:picLocks noChangeAspect="1"/>
          </p:cNvPicPr>
          <p:nvPr/>
        </p:nvPicPr>
        <p:blipFill>
          <a:blip r:embed="rId5"/>
          <a:stretch>
            <a:fillRect/>
          </a:stretch>
        </p:blipFill>
        <p:spPr>
          <a:xfrm>
            <a:off x="73071" y="3946659"/>
            <a:ext cx="2735582" cy="2434877"/>
          </a:xfrm>
          <a:prstGeom prst="rect">
            <a:avLst/>
          </a:prstGeom>
        </p:spPr>
      </p:pic>
      <mc:AlternateContent xmlns:mc="http://schemas.openxmlformats.org/markup-compatibility/2006" xmlns:a14="http://schemas.microsoft.com/office/drawing/2010/main">
        <mc:Choice Requires="a14">
          <p:sp>
            <p:nvSpPr>
              <p:cNvPr id="8" name="CuadroTexto 7"/>
              <p:cNvSpPr txBox="1"/>
              <p:nvPr/>
            </p:nvSpPr>
            <p:spPr>
              <a:xfrm>
                <a:off x="2926081" y="4925912"/>
                <a:ext cx="9265920" cy="651928"/>
              </a:xfrm>
              <a:prstGeom prst="rect">
                <a:avLst/>
              </a:prstGeom>
              <a:noFill/>
            </p:spPr>
            <p:txBody>
              <a:bodyPr wrap="square" rtlCol="0">
                <a:spAutoFit/>
              </a:bodyPr>
              <a:lstStyle/>
              <a:p>
                <a:r>
                  <a:rPr lang="es-UY" dirty="0"/>
                  <a:t>Sea </a:t>
                </a:r>
                <a14:m>
                  <m:oMath xmlns:m="http://schemas.openxmlformats.org/officeDocument/2006/math">
                    <m:r>
                      <a:rPr lang="es-UY" b="0" i="1" smtClean="0">
                        <a:latin typeface="Cambria Math" panose="02040503050406030204" pitchFamily="18" charset="0"/>
                      </a:rPr>
                      <m:t>𝑑𝑃</m:t>
                    </m:r>
                    <m:r>
                      <a:rPr lang="es-UY" b="0" i="1" smtClean="0">
                        <a:latin typeface="Cambria Math" panose="02040503050406030204" pitchFamily="18" charset="0"/>
                      </a:rPr>
                      <m:t>′</m:t>
                    </m:r>
                  </m:oMath>
                </a14:m>
                <a:r>
                  <a:rPr lang="es-UY" dirty="0"/>
                  <a:t> la presión incremental que una superficie </a:t>
                </a:r>
                <a14:m>
                  <m:oMath xmlns:m="http://schemas.openxmlformats.org/officeDocument/2006/math">
                    <m:r>
                      <a:rPr lang="es-UY" b="0" i="1" smtClean="0">
                        <a:latin typeface="Cambria Math" panose="02040503050406030204" pitchFamily="18" charset="0"/>
                      </a:rPr>
                      <m:t>𝑑𝑆</m:t>
                    </m:r>
                  </m:oMath>
                </a14:m>
                <a:r>
                  <a:rPr lang="es-UY" dirty="0"/>
                  <a:t> genera sobre un elemento </a:t>
                </a:r>
                <a14:m>
                  <m:oMath xmlns:m="http://schemas.openxmlformats.org/officeDocument/2006/math">
                    <m:r>
                      <a:rPr lang="es-UY" b="0" i="1" smtClean="0">
                        <a:latin typeface="Cambria Math" panose="02040503050406030204" pitchFamily="18" charset="0"/>
                      </a:rPr>
                      <m:t>𝑑𝑆</m:t>
                    </m:r>
                    <m:r>
                      <a:rPr lang="es-UY" b="0" i="1" smtClean="0">
                        <a:latin typeface="Cambria Math" panose="02040503050406030204" pitchFamily="18" charset="0"/>
                      </a:rPr>
                      <m:t>′</m:t>
                    </m:r>
                  </m:oMath>
                </a14:m>
                <a:r>
                  <a:rPr lang="es-UY" dirty="0"/>
                  <a:t>. La presión total sobre </a:t>
                </a:r>
                <a14:m>
                  <m:oMath xmlns:m="http://schemas.openxmlformats.org/officeDocument/2006/math">
                    <m:r>
                      <a:rPr lang="es-UY" b="0" i="1" smtClean="0">
                        <a:latin typeface="Cambria Math" panose="02040503050406030204" pitchFamily="18" charset="0"/>
                      </a:rPr>
                      <m:t>𝑑𝑆</m:t>
                    </m:r>
                    <m:r>
                      <a:rPr lang="es-UY" b="0" i="1" smtClean="0">
                        <a:latin typeface="Cambria Math" panose="02040503050406030204" pitchFamily="18" charset="0"/>
                      </a:rPr>
                      <m:t>′</m:t>
                    </m:r>
                  </m:oMath>
                </a14:m>
                <a:r>
                  <a:rPr lang="es-UY" dirty="0"/>
                  <a:t> está dada por:</a:t>
                </a:r>
              </a:p>
            </p:txBody>
          </p:sp>
        </mc:Choice>
        <mc:Fallback xmlns="">
          <p:sp>
            <p:nvSpPr>
              <p:cNvPr id="8" name="CuadroTexto 7"/>
              <p:cNvSpPr txBox="1">
                <a:spLocks noRot="1" noChangeAspect="1" noMove="1" noResize="1" noEditPoints="1" noAdjustHandles="1" noChangeArrowheads="1" noChangeShapeType="1" noTextEdit="1"/>
              </p:cNvSpPr>
              <p:nvPr/>
            </p:nvSpPr>
            <p:spPr>
              <a:xfrm>
                <a:off x="2926081" y="4925912"/>
                <a:ext cx="9265920" cy="651928"/>
              </a:xfrm>
              <a:prstGeom prst="rect">
                <a:avLst/>
              </a:prstGeom>
              <a:blipFill rotWithShape="0">
                <a:blip r:embed="rId6"/>
                <a:stretch>
                  <a:fillRect l="-526" t="-4673" b="-13084"/>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9" name="CuadroTexto 8"/>
              <p:cNvSpPr txBox="1"/>
              <p:nvPr/>
            </p:nvSpPr>
            <p:spPr>
              <a:xfrm>
                <a:off x="5928360" y="5450547"/>
                <a:ext cx="3011978" cy="95615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𝑖</m:t>
                          </m:r>
                          <m:r>
                            <a:rPr lang="es-UY" b="0" i="1" smtClean="0">
                              <a:latin typeface="Cambria Math" panose="02040503050406030204" pitchFamily="18" charset="0"/>
                            </a:rPr>
                            <m:t>𝜔</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𝜌</m:t>
                              </m:r>
                            </m:e>
                            <m:sub>
                              <m:r>
                                <a:rPr lang="es-UY" b="0" i="1" smtClean="0">
                                  <a:latin typeface="Cambria Math" panose="02040503050406030204" pitchFamily="18" charset="0"/>
                                </a:rPr>
                                <m:t>0</m:t>
                              </m:r>
                            </m:sub>
                          </m:sSub>
                        </m:num>
                        <m:den>
                          <m:r>
                            <a:rPr lang="es-UY" b="0" i="1" smtClean="0">
                              <a:latin typeface="Cambria Math" panose="02040503050406030204" pitchFamily="18" charset="0"/>
                            </a:rPr>
                            <m:t>4</m:t>
                          </m:r>
                          <m:r>
                            <a:rPr lang="es-UY" b="0" i="1" smtClean="0">
                              <a:latin typeface="Cambria Math" panose="02040503050406030204" pitchFamily="18" charset="0"/>
                            </a:rPr>
                            <m:t>𝜋</m:t>
                          </m:r>
                        </m:den>
                      </m:f>
                      <m:sSub>
                        <m:sSubPr>
                          <m:ctrlPr>
                            <a:rPr lang="es-UY" b="0" i="1" smtClean="0">
                              <a:latin typeface="Cambria Math" panose="02040503050406030204" pitchFamily="18" charset="0"/>
                            </a:rPr>
                          </m:ctrlPr>
                        </m:sSubPr>
                        <m:e>
                          <m:r>
                            <a:rPr lang="es-UY" b="0" i="1" smtClean="0">
                              <a:latin typeface="Cambria Math" panose="02040503050406030204" pitchFamily="18" charset="0"/>
                            </a:rPr>
                            <m:t>𝑈</m:t>
                          </m:r>
                        </m:e>
                        <m:sub>
                          <m:r>
                            <a:rPr lang="es-UY" b="0" i="1" smtClean="0">
                              <a:latin typeface="Cambria Math" panose="02040503050406030204" pitchFamily="18" charset="0"/>
                            </a:rPr>
                            <m:t>0</m:t>
                          </m:r>
                        </m:sub>
                      </m:sSub>
                      <m:nary>
                        <m:naryPr>
                          <m:limLoc m:val="undOvr"/>
                          <m:ctrlPr>
                            <a:rPr lang="es-UY" b="0" i="1" smtClean="0">
                              <a:latin typeface="Cambria Math" panose="02040503050406030204" pitchFamily="18" charset="0"/>
                            </a:rPr>
                          </m:ctrlPr>
                        </m:naryPr>
                        <m:sub>
                          <m:r>
                            <m:rPr>
                              <m:brk m:alnAt="24"/>
                            </m:rPr>
                            <a:rPr lang="es-UY" b="0" i="1" smtClean="0">
                              <a:latin typeface="Cambria Math" panose="02040503050406030204" pitchFamily="18" charset="0"/>
                            </a:rPr>
                            <m:t>𝑆</m:t>
                          </m:r>
                        </m:sub>
                        <m:sup/>
                        <m:e>
                          <m:f>
                            <m:fPr>
                              <m:ctrlPr>
                                <a:rPr lang="es-UY" b="0" i="1" smtClean="0">
                                  <a:latin typeface="Cambria Math" panose="02040503050406030204" pitchFamily="18" charset="0"/>
                                </a:rPr>
                              </m:ctrlPr>
                            </m:fPr>
                            <m:num>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d>
                                    <m:dPr>
                                      <m:ctrlPr>
                                        <a:rPr lang="es-UY" b="0" i="1" smtClean="0">
                                          <a:latin typeface="Cambria Math" panose="02040503050406030204" pitchFamily="18" charset="0"/>
                                        </a:rPr>
                                      </m:ctrlPr>
                                    </m:dPr>
                                    <m:e>
                                      <m:r>
                                        <a:rPr lang="es-UY" b="0" i="1" smtClean="0">
                                          <a:latin typeface="Cambria Math" panose="02040503050406030204" pitchFamily="18" charset="0"/>
                                        </a:rPr>
                                        <m:t>𝜔</m:t>
                                      </m:r>
                                      <m:r>
                                        <a:rPr lang="es-UY" b="0" i="1" smtClean="0">
                                          <a:latin typeface="Cambria Math" panose="02040503050406030204" pitchFamily="18" charset="0"/>
                                        </a:rPr>
                                        <m:t>𝑡</m:t>
                                      </m:r>
                                      <m:r>
                                        <a:rPr lang="es-UY" b="0" i="1" smtClean="0">
                                          <a:latin typeface="Cambria Math" panose="02040503050406030204" pitchFamily="18" charset="0"/>
                                        </a:rPr>
                                        <m:t>−</m:t>
                                      </m:r>
                                      <m:r>
                                        <a:rPr lang="es-UY" b="0" i="1" smtClean="0">
                                          <a:latin typeface="Cambria Math" panose="02040503050406030204" pitchFamily="18" charset="0"/>
                                        </a:rPr>
                                        <m:t>𝑘𝑟</m:t>
                                      </m:r>
                                    </m:e>
                                  </m:d>
                                </m:sup>
                              </m:sSup>
                            </m:num>
                            <m:den>
                              <m:r>
                                <a:rPr lang="es-UY" b="0" i="1" smtClean="0">
                                  <a:latin typeface="Cambria Math" panose="02040503050406030204" pitchFamily="18" charset="0"/>
                                </a:rPr>
                                <m:t>𝑟</m:t>
                              </m:r>
                            </m:den>
                          </m:f>
                          <m:r>
                            <a:rPr lang="es-UY" b="0" i="1" smtClean="0">
                              <a:latin typeface="Cambria Math" panose="02040503050406030204" pitchFamily="18" charset="0"/>
                            </a:rPr>
                            <m:t>𝑑𝑆</m:t>
                          </m:r>
                        </m:e>
                      </m:nary>
                    </m:oMath>
                  </m:oMathPara>
                </a14:m>
                <a:endParaRPr lang="es-UY" dirty="0"/>
              </a:p>
            </p:txBody>
          </p:sp>
        </mc:Choice>
        <mc:Fallback xmlns="">
          <p:sp>
            <p:nvSpPr>
              <p:cNvPr id="9" name="CuadroTexto 8"/>
              <p:cNvSpPr txBox="1">
                <a:spLocks noRot="1" noChangeAspect="1" noMove="1" noResize="1" noEditPoints="1" noAdjustHandles="1" noChangeArrowheads="1" noChangeShapeType="1" noTextEdit="1"/>
              </p:cNvSpPr>
              <p:nvPr/>
            </p:nvSpPr>
            <p:spPr>
              <a:xfrm>
                <a:off x="5928360" y="5450547"/>
                <a:ext cx="3011978" cy="956159"/>
              </a:xfrm>
              <a:prstGeom prst="rect">
                <a:avLst/>
              </a:prstGeom>
              <a:blipFill rotWithShape="0">
                <a:blip r:embed="rId7"/>
                <a:stretch>
                  <a:fillRect/>
                </a:stretch>
              </a:blipFill>
            </p:spPr>
            <p:txBody>
              <a:bodyPr/>
              <a:lstStyle/>
              <a:p>
                <a:r>
                  <a:rPr lang="es-UY">
                    <a:noFill/>
                  </a:rPr>
                  <a:t> </a:t>
                </a:r>
              </a:p>
            </p:txBody>
          </p:sp>
        </mc:Fallback>
      </mc:AlternateContent>
      <p:grpSp>
        <p:nvGrpSpPr>
          <p:cNvPr id="16" name="Grupo 15">
            <a:extLst>
              <a:ext uri="{FF2B5EF4-FFF2-40B4-BE49-F238E27FC236}">
                <a16:creationId xmlns:a16="http://schemas.microsoft.com/office/drawing/2014/main" id="{035FF6E7-9EAF-496B-BFED-DD2D327E3A32}"/>
              </a:ext>
            </a:extLst>
          </p:cNvPr>
          <p:cNvGrpSpPr/>
          <p:nvPr/>
        </p:nvGrpSpPr>
        <p:grpSpPr>
          <a:xfrm>
            <a:off x="3160450" y="820019"/>
            <a:ext cx="4378152" cy="1669307"/>
            <a:chOff x="3160450" y="820019"/>
            <a:chExt cx="4378152" cy="1669307"/>
          </a:xfrm>
        </p:grpSpPr>
        <mc:AlternateContent xmlns:mc="http://schemas.openxmlformats.org/markup-compatibility/2006" xmlns:a14="http://schemas.microsoft.com/office/drawing/2010/main">
          <mc:Choice Requires="a14">
            <p:sp>
              <p:nvSpPr>
                <p:cNvPr id="6" name="Rectángulo 5"/>
                <p:cNvSpPr/>
                <p:nvPr/>
              </p:nvSpPr>
              <p:spPr>
                <a:xfrm>
                  <a:off x="5617307" y="1578627"/>
                  <a:ext cx="1921295" cy="9106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s-UY" i="1" smtClean="0">
                                <a:latin typeface="Cambria Math" panose="02040503050406030204" pitchFamily="18" charset="0"/>
                              </a:rPr>
                            </m:ctrlPr>
                          </m:sSubPr>
                          <m:e>
                            <m:r>
                              <a:rPr lang="es-UY" i="1">
                                <a:latin typeface="Cambria Math" panose="02040503050406030204" pitchFamily="18" charset="0"/>
                              </a:rPr>
                              <m:t>𝜔</m:t>
                            </m:r>
                          </m:e>
                          <m:sub>
                            <m:r>
                              <a:rPr lang="es-UY" i="1">
                                <a:latin typeface="Cambria Math" panose="02040503050406030204" pitchFamily="18" charset="0"/>
                              </a:rPr>
                              <m:t>𝑟𝑒𝑠</m:t>
                            </m:r>
                          </m:sub>
                        </m:sSub>
                        <m:r>
                          <a:rPr lang="es-UY" i="1">
                            <a:latin typeface="Cambria Math" panose="02040503050406030204" pitchFamily="18" charset="0"/>
                          </a:rPr>
                          <m:t>=</m:t>
                        </m:r>
                        <m:rad>
                          <m:radPr>
                            <m:degHide m:val="on"/>
                            <m:ctrlPr>
                              <a:rPr lang="es-UY" i="1">
                                <a:latin typeface="Cambria Math" panose="02040503050406030204" pitchFamily="18" charset="0"/>
                              </a:rPr>
                            </m:ctrlPr>
                          </m:radPr>
                          <m:deg/>
                          <m:e>
                            <m:f>
                              <m:fPr>
                                <m:ctrlPr>
                                  <a:rPr lang="es-UY" i="1">
                                    <a:latin typeface="Cambria Math" panose="02040503050406030204" pitchFamily="18" charset="0"/>
                                  </a:rPr>
                                </m:ctrlPr>
                              </m:fPr>
                              <m:num>
                                <m:r>
                                  <a:rPr lang="es-UY" i="1">
                                    <a:latin typeface="Cambria Math" panose="02040503050406030204" pitchFamily="18" charset="0"/>
                                  </a:rPr>
                                  <m:t>𝜅</m:t>
                                </m:r>
                              </m:num>
                              <m:den>
                                <m:r>
                                  <a:rPr lang="es-UY" i="1">
                                    <a:latin typeface="Cambria Math" panose="02040503050406030204" pitchFamily="18" charset="0"/>
                                  </a:rPr>
                                  <m:t>𝑚</m:t>
                                </m:r>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𝑚</m:t>
                                    </m:r>
                                  </m:e>
                                  <m:sub>
                                    <m:r>
                                      <a:rPr lang="es-UY" b="0" i="1" smtClean="0">
                                        <a:latin typeface="Cambria Math" panose="02040503050406030204" pitchFamily="18" charset="0"/>
                                      </a:rPr>
                                      <m:t>𝑟</m:t>
                                    </m:r>
                                  </m:sub>
                                </m:sSub>
                              </m:den>
                            </m:f>
                          </m:e>
                        </m:rad>
                      </m:oMath>
                    </m:oMathPara>
                  </a14:m>
                  <a:endParaRPr lang="es-UY" dirty="0"/>
                </a:p>
              </p:txBody>
            </p:sp>
          </mc:Choice>
          <mc:Fallback xmlns="">
            <p:sp>
              <p:nvSpPr>
                <p:cNvPr id="6" name="Rectángulo 5"/>
                <p:cNvSpPr>
                  <a:spLocks noRot="1" noChangeAspect="1" noMove="1" noResize="1" noEditPoints="1" noAdjustHandles="1" noChangeArrowheads="1" noChangeShapeType="1" noTextEdit="1"/>
                </p:cNvSpPr>
                <p:nvPr/>
              </p:nvSpPr>
              <p:spPr>
                <a:xfrm>
                  <a:off x="5617307" y="1578627"/>
                  <a:ext cx="1921295" cy="910699"/>
                </a:xfrm>
                <a:prstGeom prst="rect">
                  <a:avLst/>
                </a:prstGeom>
                <a:blipFill>
                  <a:blip r:embed="rId8"/>
                  <a:stretch>
                    <a:fillRect/>
                  </a:stretch>
                </a:blipFill>
              </p:spPr>
              <p:txBody>
                <a:bodyPr/>
                <a:lstStyle/>
                <a:p>
                  <a:r>
                    <a:rPr lang="en-US">
                      <a:noFill/>
                    </a:rPr>
                    <a:t> </a:t>
                  </a:r>
                </a:p>
              </p:txBody>
            </p:sp>
          </mc:Fallback>
        </mc:AlternateContent>
        <p:cxnSp>
          <p:nvCxnSpPr>
            <p:cNvPr id="11" name="Conector: angular 10">
              <a:extLst>
                <a:ext uri="{FF2B5EF4-FFF2-40B4-BE49-F238E27FC236}">
                  <a16:creationId xmlns:a16="http://schemas.microsoft.com/office/drawing/2014/main" id="{99665DE9-CEB7-4248-AB30-FDF706CB754C}"/>
                </a:ext>
              </a:extLst>
            </p:cNvPr>
            <p:cNvCxnSpPr/>
            <p:nvPr/>
          </p:nvCxnSpPr>
          <p:spPr>
            <a:xfrm>
              <a:off x="3160450" y="820019"/>
              <a:ext cx="1571348" cy="1408276"/>
            </a:xfrm>
            <a:prstGeom prst="bentConnector3">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7" name="Grupo 16">
            <a:extLst>
              <a:ext uri="{FF2B5EF4-FFF2-40B4-BE49-F238E27FC236}">
                <a16:creationId xmlns:a16="http://schemas.microsoft.com/office/drawing/2014/main" id="{4C677D07-75FF-4AF9-B61C-2B5CD29EA173}"/>
              </a:ext>
            </a:extLst>
          </p:cNvPr>
          <p:cNvGrpSpPr/>
          <p:nvPr/>
        </p:nvGrpSpPr>
        <p:grpSpPr>
          <a:xfrm>
            <a:off x="87648" y="820019"/>
            <a:ext cx="3391270" cy="1481933"/>
            <a:chOff x="87648" y="820019"/>
            <a:chExt cx="3391270" cy="1481933"/>
          </a:xfrm>
        </p:grpSpPr>
        <p:cxnSp>
          <p:nvCxnSpPr>
            <p:cNvPr id="13" name="Conector recto de flecha 12">
              <a:extLst>
                <a:ext uri="{FF2B5EF4-FFF2-40B4-BE49-F238E27FC236}">
                  <a16:creationId xmlns:a16="http://schemas.microsoft.com/office/drawing/2014/main" id="{FEDF204A-E55F-47AB-A855-1C1AE54DD1B4}"/>
                </a:ext>
              </a:extLst>
            </p:cNvPr>
            <p:cNvCxnSpPr/>
            <p:nvPr/>
          </p:nvCxnSpPr>
          <p:spPr>
            <a:xfrm flipH="1">
              <a:off x="1154097" y="820019"/>
              <a:ext cx="417251" cy="45836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CuadroTexto 14">
              <a:extLst>
                <a:ext uri="{FF2B5EF4-FFF2-40B4-BE49-F238E27FC236}">
                  <a16:creationId xmlns:a16="http://schemas.microsoft.com/office/drawing/2014/main" id="{738FD121-FBDB-4F21-9018-40AEDB860F62}"/>
                </a:ext>
              </a:extLst>
            </p:cNvPr>
            <p:cNvSpPr txBox="1"/>
            <p:nvPr/>
          </p:nvSpPr>
          <p:spPr>
            <a:xfrm>
              <a:off x="87648" y="1378622"/>
              <a:ext cx="3391270" cy="923330"/>
            </a:xfrm>
            <a:prstGeom prst="rect">
              <a:avLst/>
            </a:prstGeom>
            <a:noFill/>
          </p:spPr>
          <p:txBody>
            <a:bodyPr wrap="square" rtlCol="0">
              <a:spAutoFit/>
            </a:bodyPr>
            <a:lstStyle/>
            <a:p>
              <a:r>
                <a:rPr lang="es-AR" dirty="0"/>
                <a:t>La parte real de la impedancia de radiación implica propagación de potencia mecánica hacia el fluido</a:t>
              </a:r>
              <a:endParaRPr lang="en-US" dirty="0"/>
            </a:p>
          </p:txBody>
        </p:sp>
      </p:grpSp>
    </p:spTree>
    <p:extLst>
      <p:ext uri="{BB962C8B-B14F-4D97-AF65-F5344CB8AC3E}">
        <p14:creationId xmlns:p14="http://schemas.microsoft.com/office/powerpoint/2010/main" val="344907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CuadroTexto 4"/>
              <p:cNvSpPr txBox="1"/>
              <p:nvPr/>
            </p:nvSpPr>
            <p:spPr>
              <a:xfrm>
                <a:off x="420914" y="464457"/>
                <a:ext cx="5601983" cy="369332"/>
              </a:xfrm>
              <a:prstGeom prst="rect">
                <a:avLst/>
              </a:prstGeom>
              <a:noFill/>
            </p:spPr>
            <p:txBody>
              <a:bodyPr wrap="none" rtlCol="0">
                <a:spAutoFit/>
              </a:bodyPr>
              <a:lstStyle/>
              <a:p>
                <a:r>
                  <a:rPr lang="es-UY" dirty="0"/>
                  <a:t>La fuerza </a:t>
                </a:r>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𝑓</m:t>
                        </m:r>
                      </m:e>
                      <m:sub>
                        <m:r>
                          <a:rPr lang="es-UY" b="0" i="1" smtClean="0">
                            <a:latin typeface="Cambria Math" panose="02040503050406030204" pitchFamily="18" charset="0"/>
                          </a:rPr>
                          <m:t>𝑠</m:t>
                        </m:r>
                      </m:sub>
                    </m:sSub>
                  </m:oMath>
                </a14:m>
                <a:r>
                  <a:rPr lang="es-UY" dirty="0"/>
                  <a:t> sobre la superficie de la fuente está dada por:</a:t>
                </a:r>
              </a:p>
            </p:txBody>
          </p:sp>
        </mc:Choice>
        <mc:Fallback xmlns="">
          <p:sp>
            <p:nvSpPr>
              <p:cNvPr id="5" name="CuadroTexto 4"/>
              <p:cNvSpPr txBox="1">
                <a:spLocks noRot="1" noChangeAspect="1" noMove="1" noResize="1" noEditPoints="1" noAdjustHandles="1" noChangeArrowheads="1" noChangeShapeType="1" noTextEdit="1"/>
              </p:cNvSpPr>
              <p:nvPr/>
            </p:nvSpPr>
            <p:spPr>
              <a:xfrm>
                <a:off x="420914" y="464457"/>
                <a:ext cx="5601983" cy="369332"/>
              </a:xfrm>
              <a:prstGeom prst="rect">
                <a:avLst/>
              </a:prstGeom>
              <a:blipFill rotWithShape="0">
                <a:blip r:embed="rId2"/>
                <a:stretch>
                  <a:fillRect l="-871" t="-8197" r="-109" b="-2459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6" name="CuadroTexto 5"/>
              <p:cNvSpPr txBox="1"/>
              <p:nvPr/>
            </p:nvSpPr>
            <p:spPr>
              <a:xfrm>
                <a:off x="6197600" y="171043"/>
                <a:ext cx="1524072" cy="9516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𝑓</m:t>
                          </m:r>
                        </m:e>
                        <m:sub>
                          <m:r>
                            <a:rPr lang="es-UY" b="0" i="1" smtClean="0">
                              <a:latin typeface="Cambria Math" panose="02040503050406030204" pitchFamily="18" charset="0"/>
                            </a:rPr>
                            <m:t>𝑠</m:t>
                          </m:r>
                        </m:sub>
                      </m:sSub>
                      <m:r>
                        <a:rPr lang="es-UY" b="0" i="1" smtClean="0">
                          <a:latin typeface="Cambria Math" panose="02040503050406030204" pitchFamily="18" charset="0"/>
                        </a:rPr>
                        <m:t>=</m:t>
                      </m:r>
                      <m:nary>
                        <m:naryPr>
                          <m:limLoc m:val="undOvr"/>
                          <m:ctrlPr>
                            <a:rPr lang="es-UY" i="1" smtClean="0">
                              <a:latin typeface="Cambria Math" panose="02040503050406030204" pitchFamily="18" charset="0"/>
                            </a:rPr>
                          </m:ctrlPr>
                        </m:naryPr>
                        <m:sub>
                          <m:r>
                            <m:rPr>
                              <m:brk m:alnAt="24"/>
                            </m:rPr>
                            <a:rPr lang="es-UY" b="0" i="1" smtClean="0">
                              <a:latin typeface="Cambria Math" panose="02040503050406030204" pitchFamily="18" charset="0"/>
                            </a:rPr>
                            <m:t>𝑆</m:t>
                          </m:r>
                          <m:r>
                            <a:rPr lang="es-UY" b="0" i="1" smtClean="0">
                              <a:latin typeface="Cambria Math" panose="02040503050406030204" pitchFamily="18" charset="0"/>
                            </a:rPr>
                            <m:t>′</m:t>
                          </m:r>
                        </m:sub>
                        <m:sup/>
                        <m:e>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r>
                            <a:rPr lang="es-UY" b="0" i="1" smtClean="0">
                              <a:latin typeface="Cambria Math" panose="02040503050406030204" pitchFamily="18" charset="0"/>
                            </a:rPr>
                            <m:t>𝑑𝑆</m:t>
                          </m:r>
                          <m:r>
                            <a:rPr lang="es-UY" b="0" i="1" smtClean="0">
                              <a:latin typeface="Cambria Math" panose="02040503050406030204" pitchFamily="18" charset="0"/>
                            </a:rPr>
                            <m:t>′</m:t>
                          </m:r>
                        </m:e>
                      </m:nary>
                    </m:oMath>
                  </m:oMathPara>
                </a14:m>
                <a:endParaRPr lang="es-UY" dirty="0"/>
              </a:p>
            </p:txBody>
          </p:sp>
        </mc:Choice>
        <mc:Fallback xmlns="">
          <p:sp>
            <p:nvSpPr>
              <p:cNvPr id="6" name="CuadroTexto 5"/>
              <p:cNvSpPr txBox="1">
                <a:spLocks noRot="1" noChangeAspect="1" noMove="1" noResize="1" noEditPoints="1" noAdjustHandles="1" noChangeArrowheads="1" noChangeShapeType="1" noTextEdit="1"/>
              </p:cNvSpPr>
              <p:nvPr/>
            </p:nvSpPr>
            <p:spPr>
              <a:xfrm>
                <a:off x="6197600" y="171043"/>
                <a:ext cx="1524072" cy="951671"/>
              </a:xfrm>
              <a:prstGeom prst="rect">
                <a:avLst/>
              </a:prstGeom>
              <a:blipFill rotWithShape="0">
                <a:blip r:embed="rId3"/>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7" name="CuadroTexto 6"/>
              <p:cNvSpPr txBox="1"/>
              <p:nvPr/>
            </p:nvSpPr>
            <p:spPr>
              <a:xfrm>
                <a:off x="420914" y="1306286"/>
                <a:ext cx="4200894" cy="98514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𝑓</m:t>
                          </m:r>
                        </m:e>
                        <m:sub>
                          <m:r>
                            <a:rPr lang="es-UY" b="0" i="1" smtClean="0">
                              <a:latin typeface="Cambria Math" panose="02040503050406030204" pitchFamily="18" charset="0"/>
                              <a:ea typeface="Cambria Math" panose="02040503050406030204" pitchFamily="18" charset="0"/>
                            </a:rPr>
                            <m:t>𝑠</m:t>
                          </m:r>
                        </m:sub>
                      </m:sSub>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𝜔</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𝜌</m:t>
                              </m:r>
                            </m:e>
                            <m:sub>
                              <m:r>
                                <a:rPr lang="es-UY" b="0" i="1" smtClean="0">
                                  <a:latin typeface="Cambria Math" panose="02040503050406030204" pitchFamily="18" charset="0"/>
                                  <a:ea typeface="Cambria Math" panose="02040503050406030204" pitchFamily="18" charset="0"/>
                                </a:rPr>
                                <m:t>0</m:t>
                              </m:r>
                            </m:sub>
                          </m:sSub>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𝑈</m:t>
                              </m:r>
                            </m:e>
                            <m:sub>
                              <m:r>
                                <a:rPr lang="es-UY" b="0" i="1" smtClean="0">
                                  <a:latin typeface="Cambria Math" panose="02040503050406030204" pitchFamily="18" charset="0"/>
                                  <a:ea typeface="Cambria Math" panose="02040503050406030204" pitchFamily="18" charset="0"/>
                                </a:rPr>
                                <m:t>0</m:t>
                              </m:r>
                            </m:sub>
                          </m:sSub>
                        </m:num>
                        <m:den>
                          <m:r>
                            <a:rPr lang="es-UY" b="0" i="1" smtClean="0">
                              <a:latin typeface="Cambria Math" panose="02040503050406030204" pitchFamily="18" charset="0"/>
                              <a:ea typeface="Cambria Math" panose="02040503050406030204" pitchFamily="18" charset="0"/>
                            </a:rPr>
                            <m:t>4</m:t>
                          </m:r>
                          <m:r>
                            <a:rPr lang="es-UY" b="0" i="1" smtClean="0">
                              <a:latin typeface="Cambria Math" panose="02040503050406030204" pitchFamily="18" charset="0"/>
                              <a:ea typeface="Cambria Math" panose="02040503050406030204" pitchFamily="18" charset="0"/>
                            </a:rPr>
                            <m:t>𝜋</m:t>
                          </m:r>
                        </m:den>
                      </m:f>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𝜔</m:t>
                          </m:r>
                          <m:r>
                            <a:rPr lang="es-UY" b="0" i="1" smtClean="0">
                              <a:latin typeface="Cambria Math" panose="02040503050406030204" pitchFamily="18" charset="0"/>
                              <a:ea typeface="Cambria Math" panose="02040503050406030204" pitchFamily="18" charset="0"/>
                            </a:rPr>
                            <m:t>𝑡</m:t>
                          </m:r>
                        </m:sup>
                      </m:sSup>
                      <m:nary>
                        <m:naryPr>
                          <m:limLoc m:val="undOvr"/>
                          <m:ctrlPr>
                            <a:rPr lang="es-UY" b="0" i="1" smtClean="0">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𝑆</m:t>
                          </m:r>
                          <m:r>
                            <a:rPr lang="es-UY" b="0" i="1" smtClean="0">
                              <a:latin typeface="Cambria Math" panose="02040503050406030204" pitchFamily="18" charset="0"/>
                              <a:ea typeface="Cambria Math" panose="02040503050406030204" pitchFamily="18" charset="0"/>
                            </a:rPr>
                            <m:t>′</m:t>
                          </m:r>
                        </m:sub>
                        <m:sup/>
                        <m:e>
                          <m:d>
                            <m:dPr>
                              <m:begChr m:val="["/>
                              <m:endChr m:val="]"/>
                              <m:ctrlPr>
                                <a:rPr lang="es-UY" b="0" i="1" smtClean="0">
                                  <a:latin typeface="Cambria Math" panose="02040503050406030204" pitchFamily="18" charset="0"/>
                                  <a:ea typeface="Cambria Math" panose="02040503050406030204" pitchFamily="18" charset="0"/>
                                </a:rPr>
                              </m:ctrlPr>
                            </m:dPr>
                            <m:e>
                              <m:nary>
                                <m:naryPr>
                                  <m:limLoc m:val="undOvr"/>
                                  <m:ctrlPr>
                                    <a:rPr lang="es-UY" b="0" i="1" smtClean="0">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𝑠</m:t>
                                  </m:r>
                                </m:sub>
                                <m:sup/>
                                <m:e>
                                  <m:f>
                                    <m:fPr>
                                      <m:ctrlPr>
                                        <a:rPr lang="es-UY" b="0" i="1" smtClean="0">
                                          <a:latin typeface="Cambria Math" panose="02040503050406030204" pitchFamily="18" charset="0"/>
                                          <a:ea typeface="Cambria Math" panose="02040503050406030204" pitchFamily="18" charset="0"/>
                                        </a:rPr>
                                      </m:ctrlPr>
                                    </m:fPr>
                                    <m:num>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𝑖𝑘𝑟</m:t>
                                          </m:r>
                                        </m:sup>
                                      </m:sSup>
                                    </m:num>
                                    <m:den>
                                      <m:r>
                                        <a:rPr lang="es-UY" b="0" i="1" smtClean="0">
                                          <a:latin typeface="Cambria Math" panose="02040503050406030204" pitchFamily="18" charset="0"/>
                                          <a:ea typeface="Cambria Math" panose="02040503050406030204" pitchFamily="18" charset="0"/>
                                        </a:rPr>
                                        <m:t>𝑟</m:t>
                                      </m:r>
                                    </m:den>
                                  </m:f>
                                </m:e>
                              </m:nary>
                              <m:r>
                                <a:rPr lang="es-UY" b="0" i="1" smtClean="0">
                                  <a:latin typeface="Cambria Math" panose="02040503050406030204" pitchFamily="18" charset="0"/>
                                  <a:ea typeface="Cambria Math" panose="02040503050406030204" pitchFamily="18" charset="0"/>
                                </a:rPr>
                                <m:t>𝑑𝑆</m:t>
                              </m:r>
                            </m:e>
                          </m:d>
                          <m:r>
                            <a:rPr lang="es-UY" b="0" i="1" smtClean="0">
                              <a:latin typeface="Cambria Math" panose="02040503050406030204" pitchFamily="18" charset="0"/>
                              <a:ea typeface="Cambria Math" panose="02040503050406030204" pitchFamily="18" charset="0"/>
                            </a:rPr>
                            <m:t>𝑑𝑆</m:t>
                          </m:r>
                          <m:r>
                            <a:rPr lang="es-UY" b="0" i="1" smtClean="0">
                              <a:latin typeface="Cambria Math" panose="02040503050406030204" pitchFamily="18" charset="0"/>
                              <a:ea typeface="Cambria Math" panose="02040503050406030204" pitchFamily="18" charset="0"/>
                            </a:rPr>
                            <m:t>′</m:t>
                          </m:r>
                        </m:e>
                      </m:nary>
                    </m:oMath>
                  </m:oMathPara>
                </a14:m>
                <a:endParaRPr lang="es-UY" dirty="0"/>
              </a:p>
            </p:txBody>
          </p:sp>
        </mc:Choice>
        <mc:Fallback xmlns="">
          <p:sp>
            <p:nvSpPr>
              <p:cNvPr id="7" name="CuadroTexto 6"/>
              <p:cNvSpPr txBox="1">
                <a:spLocks noRot="1" noChangeAspect="1" noMove="1" noResize="1" noEditPoints="1" noAdjustHandles="1" noChangeArrowheads="1" noChangeShapeType="1" noTextEdit="1"/>
              </p:cNvSpPr>
              <p:nvPr/>
            </p:nvSpPr>
            <p:spPr>
              <a:xfrm>
                <a:off x="420914" y="1306286"/>
                <a:ext cx="4200894" cy="985141"/>
              </a:xfrm>
              <a:prstGeom prst="rect">
                <a:avLst/>
              </a:prstGeom>
              <a:blipFill rotWithShape="0">
                <a:blip r:embed="rId4"/>
                <a:stretch>
                  <a:fillRect/>
                </a:stretch>
              </a:blipFill>
            </p:spPr>
            <p:txBody>
              <a:bodyPr/>
              <a:lstStyle/>
              <a:p>
                <a:r>
                  <a:rPr lang="es-UY">
                    <a:noFill/>
                  </a:rPr>
                  <a:t> </a:t>
                </a:r>
              </a:p>
            </p:txBody>
          </p:sp>
        </mc:Fallback>
      </mc:AlternateContent>
      <p:pic>
        <p:nvPicPr>
          <p:cNvPr id="8" name="Imagen 7"/>
          <p:cNvPicPr>
            <a:picLocks noChangeAspect="1"/>
          </p:cNvPicPr>
          <p:nvPr/>
        </p:nvPicPr>
        <p:blipFill>
          <a:blip r:embed="rId5"/>
          <a:stretch>
            <a:fillRect/>
          </a:stretch>
        </p:blipFill>
        <p:spPr>
          <a:xfrm>
            <a:off x="184068" y="2536810"/>
            <a:ext cx="2735582" cy="2434877"/>
          </a:xfrm>
          <a:prstGeom prst="rect">
            <a:avLst/>
          </a:prstGeom>
        </p:spPr>
      </p:pic>
      <mc:AlternateContent xmlns:mc="http://schemas.openxmlformats.org/markup-compatibility/2006" xmlns:a14="http://schemas.microsoft.com/office/drawing/2010/main">
        <mc:Choice Requires="a14">
          <p:sp>
            <p:nvSpPr>
              <p:cNvPr id="10" name="CuadroTexto 9"/>
              <p:cNvSpPr txBox="1"/>
              <p:nvPr/>
            </p:nvSpPr>
            <p:spPr>
              <a:xfrm>
                <a:off x="4659087" y="1368097"/>
                <a:ext cx="6647542" cy="923330"/>
              </a:xfrm>
              <a:prstGeom prst="rect">
                <a:avLst/>
              </a:prstGeom>
              <a:noFill/>
            </p:spPr>
            <p:txBody>
              <a:bodyPr wrap="square" rtlCol="0">
                <a:spAutoFit/>
              </a:bodyPr>
              <a:lstStyle/>
              <a:p>
                <a:r>
                  <a:rPr lang="es-UY" dirty="0"/>
                  <a:t>Las superficies de integración </a:t>
                </a:r>
                <a14:m>
                  <m:oMath xmlns:m="http://schemas.openxmlformats.org/officeDocument/2006/math">
                    <m:r>
                      <a:rPr lang="es-UY" b="0" i="1" smtClean="0">
                        <a:latin typeface="Cambria Math" panose="02040503050406030204" pitchFamily="18" charset="0"/>
                      </a:rPr>
                      <m:t>𝑆</m:t>
                    </m:r>
                  </m:oMath>
                </a14:m>
                <a:r>
                  <a:rPr lang="es-UY" dirty="0"/>
                  <a:t> y </a:t>
                </a:r>
                <a14:m>
                  <m:oMath xmlns:m="http://schemas.openxmlformats.org/officeDocument/2006/math">
                    <m:r>
                      <a:rPr lang="es-UY" b="0" i="1" smtClean="0">
                        <a:latin typeface="Cambria Math" panose="02040503050406030204" pitchFamily="18" charset="0"/>
                      </a:rPr>
                      <m:t>𝑆</m:t>
                    </m:r>
                    <m:r>
                      <a:rPr lang="es-UY" b="0" i="1" smtClean="0">
                        <a:latin typeface="Cambria Math" panose="02040503050406030204" pitchFamily="18" charset="0"/>
                      </a:rPr>
                      <m:t>′</m:t>
                    </m:r>
                  </m:oMath>
                </a14:m>
                <a:r>
                  <a:rPr lang="es-UY" dirty="0"/>
                  <a:t> son la misma. La integral se puede simplificar si la primera integración se hace hasta el radio </a:t>
                </a:r>
                <a14:m>
                  <m:oMath xmlns:m="http://schemas.openxmlformats.org/officeDocument/2006/math">
                    <m:r>
                      <a:rPr lang="es-UY" b="0" i="1" smtClean="0">
                        <a:latin typeface="Cambria Math" panose="02040503050406030204" pitchFamily="18" charset="0"/>
                      </a:rPr>
                      <m:t>𝜎</m:t>
                    </m:r>
                  </m:oMath>
                </a14:m>
                <a:r>
                  <a:rPr lang="es-UY" dirty="0"/>
                  <a:t> donde está ubicada </a:t>
                </a:r>
                <a14:m>
                  <m:oMath xmlns:m="http://schemas.openxmlformats.org/officeDocument/2006/math">
                    <m:r>
                      <a:rPr lang="es-UY" b="0" i="1" smtClean="0">
                        <a:latin typeface="Cambria Math" panose="02040503050406030204" pitchFamily="18" charset="0"/>
                      </a:rPr>
                      <m:t>𝑑𝑆</m:t>
                    </m:r>
                    <m:r>
                      <a:rPr lang="es-UY" b="0" i="1" smtClean="0">
                        <a:latin typeface="Cambria Math" panose="02040503050406030204" pitchFamily="18" charset="0"/>
                      </a:rPr>
                      <m:t>′</m:t>
                    </m:r>
                  </m:oMath>
                </a14:m>
                <a:r>
                  <a:rPr lang="es-UY" dirty="0"/>
                  <a:t>. </a:t>
                </a:r>
              </a:p>
            </p:txBody>
          </p:sp>
        </mc:Choice>
        <mc:Fallback xmlns="">
          <p:sp>
            <p:nvSpPr>
              <p:cNvPr id="10" name="CuadroTexto 9"/>
              <p:cNvSpPr txBox="1">
                <a:spLocks noRot="1" noChangeAspect="1" noMove="1" noResize="1" noEditPoints="1" noAdjustHandles="1" noChangeArrowheads="1" noChangeShapeType="1" noTextEdit="1"/>
              </p:cNvSpPr>
              <p:nvPr/>
            </p:nvSpPr>
            <p:spPr>
              <a:xfrm>
                <a:off x="4659087" y="1368097"/>
                <a:ext cx="6647542" cy="923330"/>
              </a:xfrm>
              <a:prstGeom prst="rect">
                <a:avLst/>
              </a:prstGeom>
              <a:blipFill rotWithShape="0">
                <a:blip r:embed="rId6"/>
                <a:stretch>
                  <a:fillRect l="-733" t="-3289" b="-9211"/>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1" name="Rectángulo 10"/>
              <p:cNvSpPr/>
              <p:nvPr/>
            </p:nvSpPr>
            <p:spPr>
              <a:xfrm>
                <a:off x="3897163" y="2536810"/>
                <a:ext cx="6192080" cy="97372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𝑓</m:t>
                          </m:r>
                        </m:e>
                        <m:sub>
                          <m:r>
                            <a:rPr lang="es-UY"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2</m:t>
                      </m:r>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𝑖</m:t>
                          </m:r>
                          <m:r>
                            <a:rPr lang="es-UY" i="1">
                              <a:latin typeface="Cambria Math" panose="02040503050406030204" pitchFamily="18" charset="0"/>
                              <a:ea typeface="Cambria Math" panose="02040503050406030204" pitchFamily="18" charset="0"/>
                            </a:rPr>
                            <m:t>𝜔</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𝜌</m:t>
                              </m:r>
                            </m:e>
                            <m:sub>
                              <m:r>
                                <a:rPr lang="es-UY" i="1">
                                  <a:latin typeface="Cambria Math" panose="02040503050406030204" pitchFamily="18" charset="0"/>
                                  <a:ea typeface="Cambria Math" panose="02040503050406030204" pitchFamily="18" charset="0"/>
                                </a:rPr>
                                <m:t>0</m:t>
                              </m:r>
                            </m:sub>
                          </m:sSub>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𝑈</m:t>
                              </m:r>
                            </m:e>
                            <m:sub>
                              <m:r>
                                <a:rPr lang="es-UY" b="0" i="1" smtClean="0">
                                  <a:latin typeface="Cambria Math" panose="02040503050406030204" pitchFamily="18" charset="0"/>
                                  <a:ea typeface="Cambria Math" panose="02040503050406030204" pitchFamily="18" charset="0"/>
                                </a:rPr>
                                <m:t>0</m:t>
                              </m:r>
                            </m:sub>
                          </m:sSub>
                        </m:num>
                        <m:den>
                          <m:r>
                            <a:rPr lang="es-UY" i="1">
                              <a:latin typeface="Cambria Math" panose="02040503050406030204" pitchFamily="18" charset="0"/>
                              <a:ea typeface="Cambria Math" panose="02040503050406030204" pitchFamily="18" charset="0"/>
                            </a:rPr>
                            <m:t>4</m:t>
                          </m:r>
                          <m:r>
                            <a:rPr lang="es-UY" i="1">
                              <a:latin typeface="Cambria Math" panose="02040503050406030204" pitchFamily="18" charset="0"/>
                              <a:ea typeface="Cambria Math" panose="02040503050406030204" pitchFamily="18" charset="0"/>
                            </a:rPr>
                            <m:t>𝜋</m:t>
                          </m:r>
                        </m:den>
                      </m:f>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𝑒</m:t>
                          </m:r>
                        </m:e>
                        <m:sup>
                          <m:r>
                            <a:rPr lang="es-UY" i="1">
                              <a:latin typeface="Cambria Math" panose="02040503050406030204" pitchFamily="18" charset="0"/>
                              <a:ea typeface="Cambria Math" panose="02040503050406030204" pitchFamily="18" charset="0"/>
                            </a:rPr>
                            <m:t>𝑖</m:t>
                          </m:r>
                          <m:r>
                            <a:rPr lang="es-UY" i="1">
                              <a:latin typeface="Cambria Math" panose="02040503050406030204" pitchFamily="18" charset="0"/>
                              <a:ea typeface="Cambria Math" panose="02040503050406030204" pitchFamily="18" charset="0"/>
                            </a:rPr>
                            <m:t>𝜔</m:t>
                          </m:r>
                          <m:r>
                            <a:rPr lang="es-UY" i="1">
                              <a:latin typeface="Cambria Math" panose="02040503050406030204" pitchFamily="18" charset="0"/>
                              <a:ea typeface="Cambria Math" panose="02040503050406030204" pitchFamily="18" charset="0"/>
                            </a:rPr>
                            <m:t>𝑡</m:t>
                          </m:r>
                        </m:sup>
                      </m:sSup>
                      <m:nary>
                        <m:naryPr>
                          <m:limLoc m:val="undOvr"/>
                          <m:ctrlPr>
                            <a:rPr lang="es-UY" i="1">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0</m:t>
                          </m:r>
                        </m:sub>
                        <m:sup>
                          <m:r>
                            <a:rPr lang="es-UY" b="0" i="1" smtClean="0">
                              <a:latin typeface="Cambria Math" panose="02040503050406030204" pitchFamily="18" charset="0"/>
                              <a:ea typeface="Cambria Math" panose="02040503050406030204" pitchFamily="18" charset="0"/>
                            </a:rPr>
                            <m:t>𝑎</m:t>
                          </m:r>
                        </m:sup>
                        <m:e>
                          <m:nary>
                            <m:naryPr>
                              <m:limLoc m:val="undOvr"/>
                              <m:ctrlPr>
                                <a:rPr lang="es-UY" i="1" smtClean="0">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0</m:t>
                              </m:r>
                            </m:sub>
                            <m:sup>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𝜋</m:t>
                              </m:r>
                            </m:sup>
                            <m:e>
                              <m:nary>
                                <m:naryPr>
                                  <m:limLoc m:val="undOvr"/>
                                  <m:ctrlPr>
                                    <a:rPr lang="es-UY" i="1" smtClean="0">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𝜋</m:t>
                                  </m:r>
                                  <m:r>
                                    <a:rPr lang="es-UY" b="0" i="1" smtClean="0">
                                      <a:latin typeface="Cambria Math" panose="02040503050406030204" pitchFamily="18" charset="0"/>
                                      <a:ea typeface="Cambria Math" panose="02040503050406030204" pitchFamily="18" charset="0"/>
                                    </a:rPr>
                                    <m:t>/2</m:t>
                                  </m:r>
                                </m:sub>
                                <m:sup>
                                  <m:r>
                                    <a:rPr lang="es-UY" b="0" i="1" smtClean="0">
                                      <a:latin typeface="Cambria Math" panose="02040503050406030204" pitchFamily="18" charset="0"/>
                                      <a:ea typeface="Cambria Math" panose="02040503050406030204" pitchFamily="18" charset="0"/>
                                    </a:rPr>
                                    <m:t>𝜋</m:t>
                                  </m:r>
                                  <m:r>
                                    <a:rPr lang="es-UY" b="0" i="1" smtClean="0">
                                      <a:latin typeface="Cambria Math" panose="02040503050406030204" pitchFamily="18" charset="0"/>
                                      <a:ea typeface="Cambria Math" panose="02040503050406030204" pitchFamily="18" charset="0"/>
                                    </a:rPr>
                                    <m:t>/2</m:t>
                                  </m:r>
                                </m:sup>
                                <m:e>
                                  <m:nary>
                                    <m:naryPr>
                                      <m:limLoc m:val="undOvr"/>
                                      <m:ctrlPr>
                                        <a:rPr lang="es-UY" i="1" smtClean="0">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0</m:t>
                                      </m:r>
                                    </m:sub>
                                    <m:sup>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𝜎</m:t>
                                      </m:r>
                                      <m:r>
                                        <m:rPr>
                                          <m:sty m:val="p"/>
                                        </m:rPr>
                                        <a:rPr lang="es-UY" b="0" i="0" smtClean="0">
                                          <a:latin typeface="Cambria Math" panose="02040503050406030204" pitchFamily="18" charset="0"/>
                                          <a:ea typeface="Cambria Math" panose="02040503050406030204" pitchFamily="18" charset="0"/>
                                        </a:rPr>
                                        <m:t>cos</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𝜃</m:t>
                                      </m:r>
                                      <m:r>
                                        <a:rPr lang="es-UY" b="0" i="1" smtClean="0">
                                          <a:latin typeface="Cambria Math" panose="02040503050406030204" pitchFamily="18" charset="0"/>
                                          <a:ea typeface="Cambria Math" panose="02040503050406030204" pitchFamily="18" charset="0"/>
                                        </a:rPr>
                                        <m:t>)</m:t>
                                      </m:r>
                                    </m:sup>
                                    <m:e>
                                      <m:r>
                                        <a:rPr lang="es-UY" b="0" i="1" smtClean="0">
                                          <a:latin typeface="Cambria Math" panose="02040503050406030204" pitchFamily="18" charset="0"/>
                                          <a:ea typeface="Cambria Math" panose="02040503050406030204" pitchFamily="18" charset="0"/>
                                        </a:rPr>
                                        <m:t>𝜎</m:t>
                                      </m:r>
                                      <m:r>
                                        <a:rPr lang="es-UY" b="0" i="1" smtClean="0">
                                          <a:latin typeface="Cambria Math" panose="02040503050406030204" pitchFamily="18" charset="0"/>
                                          <a:ea typeface="Cambria Math" panose="02040503050406030204" pitchFamily="18" charset="0"/>
                                        </a:rPr>
                                        <m:t>𝑟</m:t>
                                      </m:r>
                                      <m:f>
                                        <m:fPr>
                                          <m:ctrlPr>
                                            <a:rPr lang="es-UY" b="0" i="1" smtClean="0">
                                              <a:latin typeface="Cambria Math" panose="02040503050406030204" pitchFamily="18" charset="0"/>
                                              <a:ea typeface="Cambria Math" panose="02040503050406030204" pitchFamily="18" charset="0"/>
                                            </a:rPr>
                                          </m:ctrlPr>
                                        </m:fPr>
                                        <m:num>
                                          <m:sSup>
                                            <m:sSupPr>
                                              <m:ctrlPr>
                                                <a:rPr lang="es-UY"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𝑖𝑘𝑟</m:t>
                                              </m:r>
                                            </m:sup>
                                          </m:sSup>
                                        </m:num>
                                        <m:den>
                                          <m:r>
                                            <a:rPr lang="es-UY" b="0" i="1" smtClean="0">
                                              <a:latin typeface="Cambria Math" panose="02040503050406030204" pitchFamily="18" charset="0"/>
                                              <a:ea typeface="Cambria Math" panose="02040503050406030204" pitchFamily="18" charset="0"/>
                                            </a:rPr>
                                            <m:t>𝑟</m:t>
                                          </m:r>
                                        </m:den>
                                      </m:f>
                                      <m:r>
                                        <a:rPr lang="es-UY" b="0" i="1" smtClean="0">
                                          <a:latin typeface="Cambria Math" panose="02040503050406030204" pitchFamily="18" charset="0"/>
                                          <a:ea typeface="Cambria Math" panose="02040503050406030204" pitchFamily="18" charset="0"/>
                                        </a:rPr>
                                        <m:t>𝑑𝑟𝑑</m:t>
                                      </m:r>
                                      <m:r>
                                        <a:rPr lang="es-UY" b="0" i="1" smtClean="0">
                                          <a:latin typeface="Cambria Math" panose="02040503050406030204" pitchFamily="18" charset="0"/>
                                          <a:ea typeface="Cambria Math" panose="02040503050406030204" pitchFamily="18" charset="0"/>
                                        </a:rPr>
                                        <m:t>𝜃</m:t>
                                      </m:r>
                                      <m:r>
                                        <a:rPr lang="es-UY" b="0" i="1" smtClean="0">
                                          <a:latin typeface="Cambria Math" panose="02040503050406030204" pitchFamily="18" charset="0"/>
                                          <a:ea typeface="Cambria Math" panose="02040503050406030204" pitchFamily="18" charset="0"/>
                                        </a:rPr>
                                        <m:t>𝑑</m:t>
                                      </m:r>
                                      <m:r>
                                        <a:rPr lang="es-UY" b="0" i="1" smtClean="0">
                                          <a:latin typeface="Cambria Math" panose="02040503050406030204" pitchFamily="18" charset="0"/>
                                          <a:ea typeface="Cambria Math" panose="02040503050406030204" pitchFamily="18" charset="0"/>
                                        </a:rPr>
                                        <m:t>𝜎</m:t>
                                      </m:r>
                                    </m:e>
                                  </m:nary>
                                </m:e>
                              </m:nary>
                            </m:e>
                          </m:nary>
                        </m:e>
                      </m:nary>
                      <m:r>
                        <a:rPr lang="es-UY" i="1">
                          <a:latin typeface="Cambria Math" panose="02040503050406030204" pitchFamily="18" charset="0"/>
                          <a:ea typeface="Cambria Math" panose="02040503050406030204" pitchFamily="18" charset="0"/>
                        </a:rPr>
                        <m:t>𝑑</m:t>
                      </m:r>
                      <m:r>
                        <a:rPr lang="es-UY" i="1">
                          <a:latin typeface="Cambria Math" panose="02040503050406030204" pitchFamily="18" charset="0"/>
                          <a:ea typeface="Cambria Math" panose="02040503050406030204" pitchFamily="18" charset="0"/>
                        </a:rPr>
                        <m:t>𝜑</m:t>
                      </m:r>
                    </m:oMath>
                  </m:oMathPara>
                </a14:m>
                <a:endParaRPr lang="es-UY" dirty="0"/>
              </a:p>
            </p:txBody>
          </p:sp>
        </mc:Choice>
        <mc:Fallback xmlns="">
          <p:sp>
            <p:nvSpPr>
              <p:cNvPr id="11" name="Rectángulo 10"/>
              <p:cNvSpPr>
                <a:spLocks noRot="1" noChangeAspect="1" noMove="1" noResize="1" noEditPoints="1" noAdjustHandles="1" noChangeArrowheads="1" noChangeShapeType="1" noTextEdit="1"/>
              </p:cNvSpPr>
              <p:nvPr/>
            </p:nvSpPr>
            <p:spPr>
              <a:xfrm>
                <a:off x="3897163" y="2536810"/>
                <a:ext cx="6192080" cy="973728"/>
              </a:xfrm>
              <a:prstGeom prst="rect">
                <a:avLst/>
              </a:prstGeom>
              <a:blipFill rotWithShape="0">
                <a:blip r:embed="rId7"/>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2" name="CuadroTexto 11"/>
              <p:cNvSpPr txBox="1"/>
              <p:nvPr/>
            </p:nvSpPr>
            <p:spPr>
              <a:xfrm>
                <a:off x="3897163" y="3755921"/>
                <a:ext cx="4591000" cy="94006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nary>
                        <m:naryPr>
                          <m:limLoc m:val="undOvr"/>
                          <m:ctrlPr>
                            <a:rPr lang="es-UY" i="1" smtClean="0">
                              <a:latin typeface="Cambria Math" panose="02040503050406030204" pitchFamily="18" charset="0"/>
                            </a:rPr>
                          </m:ctrlPr>
                        </m:naryPr>
                        <m:sub>
                          <m:r>
                            <m:rPr>
                              <m:brk m:alnAt="24"/>
                            </m:rPr>
                            <a:rPr lang="es-UY" b="0" i="1" smtClean="0">
                              <a:latin typeface="Cambria Math" panose="02040503050406030204" pitchFamily="18" charset="0"/>
                            </a:rPr>
                            <m:t>0</m:t>
                          </m:r>
                        </m:sub>
                        <m:sup>
                          <m:r>
                            <a:rPr lang="es-UY" b="0" i="1" smtClean="0">
                              <a:latin typeface="Cambria Math" panose="02040503050406030204" pitchFamily="18" charset="0"/>
                            </a:rPr>
                            <m:t>2</m:t>
                          </m:r>
                          <m:r>
                            <a:rPr lang="es-UY" b="0" i="1" smtClean="0">
                              <a:latin typeface="Cambria Math" panose="02040503050406030204" pitchFamily="18" charset="0"/>
                            </a:rPr>
                            <m:t>𝜎</m:t>
                          </m:r>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cos</m:t>
                              </m:r>
                            </m:fName>
                            <m:e>
                              <m:r>
                                <a:rPr lang="es-UY" b="0" i="1" smtClean="0">
                                  <a:latin typeface="Cambria Math" panose="02040503050406030204" pitchFamily="18" charset="0"/>
                                </a:rPr>
                                <m:t>(</m:t>
                              </m:r>
                              <m:r>
                                <a:rPr lang="es-UY" b="0" i="1" smtClean="0">
                                  <a:latin typeface="Cambria Math" panose="02040503050406030204" pitchFamily="18" charset="0"/>
                                </a:rPr>
                                <m:t>𝜃</m:t>
                              </m:r>
                              <m:r>
                                <a:rPr lang="es-UY" b="0" i="1" smtClean="0">
                                  <a:latin typeface="Cambria Math" panose="02040503050406030204" pitchFamily="18" charset="0"/>
                                </a:rPr>
                                <m:t>)</m:t>
                              </m:r>
                            </m:e>
                          </m:func>
                        </m:sup>
                        <m:e>
                          <m:sSup>
                            <m:sSupPr>
                              <m:ctrlPr>
                                <a:rPr lang="es-UY"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m:t>
                              </m:r>
                              <m:r>
                                <a:rPr lang="es-UY" b="0" i="1" smtClean="0">
                                  <a:latin typeface="Cambria Math" panose="02040503050406030204" pitchFamily="18" charset="0"/>
                                </a:rPr>
                                <m:t>𝑖𝑘𝑟</m:t>
                              </m:r>
                            </m:sup>
                          </m:sSup>
                          <m:r>
                            <a:rPr lang="es-UY" b="0" i="1" smtClean="0">
                              <a:latin typeface="Cambria Math" panose="02040503050406030204" pitchFamily="18" charset="0"/>
                            </a:rPr>
                            <m:t>𝑑𝑟</m:t>
                          </m:r>
                          <m:r>
                            <a:rPr lang="es-UY" b="0" i="1" smtClean="0">
                              <a:latin typeface="Cambria Math" panose="02040503050406030204" pitchFamily="18" charset="0"/>
                            </a:rPr>
                            <m:t>=−</m:t>
                          </m:r>
                          <m:d>
                            <m:dPr>
                              <m:ctrlPr>
                                <a:rPr lang="es-UY" b="0" i="1" smtClean="0">
                                  <a:latin typeface="Cambria Math" panose="02040503050406030204" pitchFamily="18" charset="0"/>
                                </a:rPr>
                              </m:ctrlPr>
                            </m:dPr>
                            <m:e>
                              <m:f>
                                <m:fPr>
                                  <m:ctrlPr>
                                    <a:rPr lang="es-UY" b="0" i="1" smtClean="0">
                                      <a:latin typeface="Cambria Math" panose="02040503050406030204" pitchFamily="18" charset="0"/>
                                    </a:rPr>
                                  </m:ctrlPr>
                                </m:fPr>
                                <m:num>
                                  <m:r>
                                    <a:rPr lang="es-UY" b="0" i="1" smtClean="0">
                                      <a:latin typeface="Cambria Math" panose="02040503050406030204" pitchFamily="18" charset="0"/>
                                    </a:rPr>
                                    <m:t>1</m:t>
                                  </m:r>
                                </m:num>
                                <m:den>
                                  <m:r>
                                    <a:rPr lang="es-UY" b="0" i="1" smtClean="0">
                                      <a:latin typeface="Cambria Math" panose="02040503050406030204" pitchFamily="18" charset="0"/>
                                    </a:rPr>
                                    <m:t>𝑖𝑘</m:t>
                                  </m:r>
                                </m:den>
                              </m:f>
                            </m:e>
                          </m:d>
                          <m:d>
                            <m:dPr>
                              <m:begChr m:val="["/>
                              <m:endChr m:val="]"/>
                              <m:ctrlPr>
                                <a:rPr lang="es-UY" b="0" i="1" smtClean="0">
                                  <a:latin typeface="Cambria Math" panose="02040503050406030204" pitchFamily="18" charset="0"/>
                                </a:rPr>
                              </m:ctrlPr>
                            </m:dPr>
                            <m:e>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−2</m:t>
                                  </m:r>
                                  <m:r>
                                    <a:rPr lang="es-UY" b="0" i="1" smtClean="0">
                                      <a:latin typeface="Cambria Math" panose="02040503050406030204" pitchFamily="18" charset="0"/>
                                    </a:rPr>
                                    <m:t>𝑖𝑘</m:t>
                                  </m:r>
                                  <m:r>
                                    <a:rPr lang="es-UY" b="0" i="1" smtClean="0">
                                      <a:latin typeface="Cambria Math" panose="02040503050406030204" pitchFamily="18" charset="0"/>
                                    </a:rPr>
                                    <m:t>𝜎</m:t>
                                  </m:r>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cos</m:t>
                                      </m:r>
                                    </m:fName>
                                    <m:e>
                                      <m:d>
                                        <m:dPr>
                                          <m:ctrlPr>
                                            <a:rPr lang="es-UY" b="0" i="1" smtClean="0">
                                              <a:latin typeface="Cambria Math" panose="02040503050406030204" pitchFamily="18" charset="0"/>
                                            </a:rPr>
                                          </m:ctrlPr>
                                        </m:dPr>
                                        <m:e>
                                          <m:r>
                                            <a:rPr lang="es-UY" b="0" i="1" smtClean="0">
                                              <a:latin typeface="Cambria Math" panose="02040503050406030204" pitchFamily="18" charset="0"/>
                                            </a:rPr>
                                            <m:t>𝜃</m:t>
                                          </m:r>
                                        </m:e>
                                      </m:d>
                                    </m:e>
                                  </m:func>
                                </m:sup>
                              </m:sSup>
                              <m:r>
                                <a:rPr lang="es-UY" b="0" i="1" smtClean="0">
                                  <a:latin typeface="Cambria Math" panose="02040503050406030204" pitchFamily="18" charset="0"/>
                                </a:rPr>
                                <m:t>−1</m:t>
                              </m:r>
                            </m:e>
                          </m:d>
                        </m:e>
                      </m:nary>
                    </m:oMath>
                  </m:oMathPara>
                </a14:m>
                <a:endParaRPr lang="es-UY" dirty="0"/>
              </a:p>
            </p:txBody>
          </p:sp>
        </mc:Choice>
        <mc:Fallback xmlns="">
          <p:sp>
            <p:nvSpPr>
              <p:cNvPr id="12" name="CuadroTexto 11"/>
              <p:cNvSpPr txBox="1">
                <a:spLocks noRot="1" noChangeAspect="1" noMove="1" noResize="1" noEditPoints="1" noAdjustHandles="1" noChangeArrowheads="1" noChangeShapeType="1" noTextEdit="1"/>
              </p:cNvSpPr>
              <p:nvPr/>
            </p:nvSpPr>
            <p:spPr>
              <a:xfrm>
                <a:off x="3897163" y="3755921"/>
                <a:ext cx="4591000" cy="940066"/>
              </a:xfrm>
              <a:prstGeom prst="rect">
                <a:avLst/>
              </a:prstGeom>
              <a:blipFill rotWithShape="0">
                <a:blip r:embed="rId8"/>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3" name="CuadroTexto 12"/>
              <p:cNvSpPr txBox="1"/>
              <p:nvPr/>
            </p:nvSpPr>
            <p:spPr>
              <a:xfrm>
                <a:off x="3221905" y="4992914"/>
                <a:ext cx="5321457" cy="71468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m:t>
                      </m:r>
                      <m:d>
                        <m:dPr>
                          <m:ctrlPr>
                            <a:rPr lang="es-UY" b="0" i="1" smtClean="0">
                              <a:latin typeface="Cambria Math" panose="02040503050406030204" pitchFamily="18" charset="0"/>
                            </a:rPr>
                          </m:ctrlPr>
                        </m:dPr>
                        <m:e>
                          <m:f>
                            <m:fPr>
                              <m:ctrlPr>
                                <a:rPr lang="es-UY" b="0" i="1" smtClean="0">
                                  <a:latin typeface="Cambria Math" panose="02040503050406030204" pitchFamily="18" charset="0"/>
                                </a:rPr>
                              </m:ctrlPr>
                            </m:fPr>
                            <m:num>
                              <m:r>
                                <a:rPr lang="es-UY" b="0" i="1" smtClean="0">
                                  <a:latin typeface="Cambria Math" panose="02040503050406030204" pitchFamily="18" charset="0"/>
                                </a:rPr>
                                <m:t>1</m:t>
                              </m:r>
                            </m:num>
                            <m:den>
                              <m:r>
                                <a:rPr lang="es-UY" b="0" i="1" smtClean="0">
                                  <a:latin typeface="Cambria Math" panose="02040503050406030204" pitchFamily="18" charset="0"/>
                                </a:rPr>
                                <m:t>𝑖𝑘</m:t>
                              </m:r>
                            </m:den>
                          </m:f>
                        </m:e>
                      </m:d>
                      <m:r>
                        <a:rPr lang="es-UY" b="0" i="1" smtClean="0">
                          <a:latin typeface="Cambria Math" panose="02040503050406030204" pitchFamily="18" charset="0"/>
                        </a:rPr>
                        <m:t>[</m:t>
                      </m:r>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cos</m:t>
                          </m:r>
                        </m:fName>
                        <m:e>
                          <m:d>
                            <m:dPr>
                              <m:ctrlPr>
                                <a:rPr lang="es-UY" b="0" i="1" smtClean="0">
                                  <a:latin typeface="Cambria Math" panose="02040503050406030204" pitchFamily="18" charset="0"/>
                                </a:rPr>
                              </m:ctrlPr>
                            </m:dPr>
                            <m:e>
                              <m:r>
                                <a:rPr lang="es-UY" b="0" i="1" smtClean="0">
                                  <a:latin typeface="Cambria Math" panose="02040503050406030204" pitchFamily="18" charset="0"/>
                                </a:rPr>
                                <m:t>2</m:t>
                              </m:r>
                              <m:r>
                                <a:rPr lang="es-UY" b="0" i="1" smtClean="0">
                                  <a:latin typeface="Cambria Math" panose="02040503050406030204" pitchFamily="18" charset="0"/>
                                </a:rPr>
                                <m:t>𝑘</m:t>
                              </m:r>
                              <m:r>
                                <a:rPr lang="es-UY" b="0" i="1" smtClean="0">
                                  <a:latin typeface="Cambria Math" panose="02040503050406030204" pitchFamily="18" charset="0"/>
                                </a:rPr>
                                <m:t>𝜎</m:t>
                              </m:r>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cos</m:t>
                                  </m:r>
                                </m:fName>
                                <m:e>
                                  <m:d>
                                    <m:dPr>
                                      <m:ctrlPr>
                                        <a:rPr lang="es-UY" b="0" i="1" smtClean="0">
                                          <a:latin typeface="Cambria Math" panose="02040503050406030204" pitchFamily="18" charset="0"/>
                                        </a:rPr>
                                      </m:ctrlPr>
                                    </m:dPr>
                                    <m:e>
                                      <m:r>
                                        <a:rPr lang="es-UY" b="0" i="1" smtClean="0">
                                          <a:latin typeface="Cambria Math" panose="02040503050406030204" pitchFamily="18" charset="0"/>
                                        </a:rPr>
                                        <m:t>𝜃</m:t>
                                      </m:r>
                                    </m:e>
                                  </m:d>
                                </m:e>
                              </m:func>
                            </m:e>
                          </m:d>
                          <m:r>
                            <a:rPr lang="es-UY" b="0" i="1" smtClean="0">
                              <a:latin typeface="Cambria Math" panose="02040503050406030204" pitchFamily="18" charset="0"/>
                            </a:rPr>
                            <m:t>−</m:t>
                          </m:r>
                          <m:r>
                            <a:rPr lang="es-UY" b="0" i="1" smtClean="0">
                              <a:latin typeface="Cambria Math" panose="02040503050406030204" pitchFamily="18" charset="0"/>
                            </a:rPr>
                            <m:t>𝑖</m:t>
                          </m:r>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sin</m:t>
                              </m:r>
                            </m:fName>
                            <m:e>
                              <m:d>
                                <m:dPr>
                                  <m:ctrlPr>
                                    <a:rPr lang="es-UY" b="0" i="1" smtClean="0">
                                      <a:latin typeface="Cambria Math" panose="02040503050406030204" pitchFamily="18" charset="0"/>
                                    </a:rPr>
                                  </m:ctrlPr>
                                </m:dPr>
                                <m:e>
                                  <m:r>
                                    <a:rPr lang="es-UY" b="0" i="1" smtClean="0">
                                      <a:latin typeface="Cambria Math" panose="02040503050406030204" pitchFamily="18" charset="0"/>
                                    </a:rPr>
                                    <m:t>2</m:t>
                                  </m:r>
                                  <m:r>
                                    <a:rPr lang="es-UY" b="0" i="1" smtClean="0">
                                      <a:latin typeface="Cambria Math" panose="02040503050406030204" pitchFamily="18" charset="0"/>
                                    </a:rPr>
                                    <m:t>𝑘</m:t>
                                  </m:r>
                                  <m:r>
                                    <a:rPr lang="es-UY" b="0" i="1" smtClean="0">
                                      <a:latin typeface="Cambria Math" panose="02040503050406030204" pitchFamily="18" charset="0"/>
                                    </a:rPr>
                                    <m:t>𝜎</m:t>
                                  </m:r>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cos</m:t>
                                      </m:r>
                                    </m:fName>
                                    <m:e>
                                      <m:d>
                                        <m:dPr>
                                          <m:ctrlPr>
                                            <a:rPr lang="es-UY" b="0" i="1" smtClean="0">
                                              <a:latin typeface="Cambria Math" panose="02040503050406030204" pitchFamily="18" charset="0"/>
                                            </a:rPr>
                                          </m:ctrlPr>
                                        </m:dPr>
                                        <m:e>
                                          <m:r>
                                            <a:rPr lang="es-UY" b="0" i="1" smtClean="0">
                                              <a:latin typeface="Cambria Math" panose="02040503050406030204" pitchFamily="18" charset="0"/>
                                            </a:rPr>
                                            <m:t>𝜃</m:t>
                                          </m:r>
                                        </m:e>
                                      </m:d>
                                    </m:e>
                                  </m:func>
                                </m:e>
                              </m:d>
                              <m:r>
                                <a:rPr lang="es-UY" b="0" i="1" smtClean="0">
                                  <a:latin typeface="Cambria Math" panose="02040503050406030204" pitchFamily="18" charset="0"/>
                                </a:rPr>
                                <m:t>−1</m:t>
                              </m:r>
                            </m:e>
                          </m:func>
                        </m:e>
                      </m:func>
                      <m:r>
                        <a:rPr lang="es-UY" b="0" i="1" smtClean="0">
                          <a:latin typeface="Cambria Math" panose="02040503050406030204" pitchFamily="18" charset="0"/>
                        </a:rPr>
                        <m:t>]</m:t>
                      </m:r>
                    </m:oMath>
                  </m:oMathPara>
                </a14:m>
                <a:endParaRPr lang="es-UY" dirty="0"/>
              </a:p>
            </p:txBody>
          </p:sp>
        </mc:Choice>
        <mc:Fallback xmlns="">
          <p:sp>
            <p:nvSpPr>
              <p:cNvPr id="13" name="CuadroTexto 12"/>
              <p:cNvSpPr txBox="1">
                <a:spLocks noRot="1" noChangeAspect="1" noMove="1" noResize="1" noEditPoints="1" noAdjustHandles="1" noChangeArrowheads="1" noChangeShapeType="1" noTextEdit="1"/>
              </p:cNvSpPr>
              <p:nvPr/>
            </p:nvSpPr>
            <p:spPr>
              <a:xfrm>
                <a:off x="3221905" y="4992914"/>
                <a:ext cx="5321457" cy="714683"/>
              </a:xfrm>
              <a:prstGeom prst="rect">
                <a:avLst/>
              </a:prstGeom>
              <a:blipFill rotWithShape="0">
                <a:blip r:embed="rId9"/>
                <a:stretch>
                  <a:fillRect/>
                </a:stretch>
              </a:blipFill>
            </p:spPr>
            <p:txBody>
              <a:bodyPr/>
              <a:lstStyle/>
              <a:p>
                <a:r>
                  <a:rPr lang="es-UY">
                    <a:noFill/>
                  </a:rPr>
                  <a:t> </a:t>
                </a:r>
              </a:p>
            </p:txBody>
          </p:sp>
        </mc:Fallback>
      </mc:AlternateContent>
    </p:spTree>
    <p:extLst>
      <p:ext uri="{BB962C8B-B14F-4D97-AF65-F5344CB8AC3E}">
        <p14:creationId xmlns:p14="http://schemas.microsoft.com/office/powerpoint/2010/main" val="3382257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0" grpId="0"/>
      <p:bldP spid="11" grpId="0"/>
      <p:bldP spid="1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ángulo 3"/>
              <p:cNvSpPr/>
              <p:nvPr/>
            </p:nvSpPr>
            <p:spPr>
              <a:xfrm>
                <a:off x="399220" y="359667"/>
                <a:ext cx="8851782" cy="97193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𝑓</m:t>
                          </m:r>
                        </m:e>
                        <m:sub>
                          <m:r>
                            <a:rPr lang="es-UY"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−2</m:t>
                      </m:r>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𝑖</m:t>
                          </m:r>
                          <m:r>
                            <a:rPr lang="es-UY" i="1">
                              <a:latin typeface="Cambria Math" panose="02040503050406030204" pitchFamily="18" charset="0"/>
                              <a:ea typeface="Cambria Math" panose="02040503050406030204" pitchFamily="18" charset="0"/>
                            </a:rPr>
                            <m:t>𝜔</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𝜌</m:t>
                              </m:r>
                            </m:e>
                            <m:sub>
                              <m:r>
                                <a:rPr lang="es-UY" i="1">
                                  <a:latin typeface="Cambria Math" panose="02040503050406030204" pitchFamily="18" charset="0"/>
                                  <a:ea typeface="Cambria Math" panose="02040503050406030204" pitchFamily="18" charset="0"/>
                                </a:rPr>
                                <m:t>0</m:t>
                              </m:r>
                            </m:sub>
                          </m:sSub>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𝑈</m:t>
                              </m:r>
                            </m:e>
                            <m:sub>
                              <m:r>
                                <a:rPr lang="es-UY" b="0" i="1" smtClean="0">
                                  <a:latin typeface="Cambria Math" panose="02040503050406030204" pitchFamily="18" charset="0"/>
                                  <a:ea typeface="Cambria Math" panose="02040503050406030204" pitchFamily="18" charset="0"/>
                                </a:rPr>
                                <m:t>0</m:t>
                              </m:r>
                            </m:sub>
                          </m:sSub>
                        </m:num>
                        <m:den>
                          <m:r>
                            <a:rPr lang="es-UY" i="1">
                              <a:latin typeface="Cambria Math" panose="02040503050406030204" pitchFamily="18" charset="0"/>
                              <a:ea typeface="Cambria Math" panose="02040503050406030204" pitchFamily="18" charset="0"/>
                            </a:rPr>
                            <m:t>4</m:t>
                          </m:r>
                          <m:r>
                            <a:rPr lang="es-UY" i="1">
                              <a:latin typeface="Cambria Math" panose="02040503050406030204" pitchFamily="18" charset="0"/>
                              <a:ea typeface="Cambria Math" panose="02040503050406030204" pitchFamily="18" charset="0"/>
                            </a:rPr>
                            <m:t>𝜋</m:t>
                          </m:r>
                          <m:r>
                            <a:rPr lang="es-UY" b="0" i="1" smtClean="0">
                              <a:latin typeface="Cambria Math" panose="02040503050406030204" pitchFamily="18" charset="0"/>
                              <a:ea typeface="Cambria Math" panose="02040503050406030204" pitchFamily="18" charset="0"/>
                            </a:rPr>
                            <m:t>𝑖𝑘</m:t>
                          </m:r>
                        </m:den>
                      </m:f>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𝑒</m:t>
                          </m:r>
                        </m:e>
                        <m:sup>
                          <m:r>
                            <a:rPr lang="es-UY" i="1">
                              <a:latin typeface="Cambria Math" panose="02040503050406030204" pitchFamily="18" charset="0"/>
                              <a:ea typeface="Cambria Math" panose="02040503050406030204" pitchFamily="18" charset="0"/>
                            </a:rPr>
                            <m:t>𝑖</m:t>
                          </m:r>
                          <m:r>
                            <a:rPr lang="es-UY" i="1">
                              <a:latin typeface="Cambria Math" panose="02040503050406030204" pitchFamily="18" charset="0"/>
                              <a:ea typeface="Cambria Math" panose="02040503050406030204" pitchFamily="18" charset="0"/>
                            </a:rPr>
                            <m:t>𝜔</m:t>
                          </m:r>
                          <m:r>
                            <a:rPr lang="es-UY" i="1">
                              <a:latin typeface="Cambria Math" panose="02040503050406030204" pitchFamily="18" charset="0"/>
                              <a:ea typeface="Cambria Math" panose="02040503050406030204" pitchFamily="18" charset="0"/>
                            </a:rPr>
                            <m:t>𝑡</m:t>
                          </m:r>
                        </m:sup>
                      </m:sSup>
                      <m:nary>
                        <m:naryPr>
                          <m:limLoc m:val="undOvr"/>
                          <m:ctrlPr>
                            <a:rPr lang="es-UY" i="1">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0</m:t>
                          </m:r>
                        </m:sub>
                        <m:sup>
                          <m:r>
                            <a:rPr lang="es-UY" b="0" i="1" smtClean="0">
                              <a:latin typeface="Cambria Math" panose="02040503050406030204" pitchFamily="18" charset="0"/>
                              <a:ea typeface="Cambria Math" panose="02040503050406030204" pitchFamily="18" charset="0"/>
                            </a:rPr>
                            <m:t>𝑎</m:t>
                          </m:r>
                        </m:sup>
                        <m:e>
                          <m:nary>
                            <m:naryPr>
                              <m:limLoc m:val="undOvr"/>
                              <m:ctrlPr>
                                <a:rPr lang="es-UY" i="1" smtClean="0">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0</m:t>
                              </m:r>
                            </m:sub>
                            <m:sup>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𝜋</m:t>
                              </m:r>
                            </m:sup>
                            <m:e>
                              <m:nary>
                                <m:naryPr>
                                  <m:limLoc m:val="undOvr"/>
                                  <m:ctrlPr>
                                    <a:rPr lang="es-UY" i="1" smtClean="0">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𝜋</m:t>
                                  </m:r>
                                  <m:r>
                                    <a:rPr lang="es-UY" b="0" i="1" smtClean="0">
                                      <a:latin typeface="Cambria Math" panose="02040503050406030204" pitchFamily="18" charset="0"/>
                                      <a:ea typeface="Cambria Math" panose="02040503050406030204" pitchFamily="18" charset="0"/>
                                    </a:rPr>
                                    <m:t>/2</m:t>
                                  </m:r>
                                </m:sub>
                                <m:sup>
                                  <m:r>
                                    <a:rPr lang="es-UY" b="0" i="1" smtClean="0">
                                      <a:latin typeface="Cambria Math" panose="02040503050406030204" pitchFamily="18" charset="0"/>
                                      <a:ea typeface="Cambria Math" panose="02040503050406030204" pitchFamily="18" charset="0"/>
                                    </a:rPr>
                                    <m:t>𝜋</m:t>
                                  </m:r>
                                  <m:r>
                                    <a:rPr lang="es-UY" b="0" i="1" smtClean="0">
                                      <a:latin typeface="Cambria Math" panose="02040503050406030204" pitchFamily="18" charset="0"/>
                                      <a:ea typeface="Cambria Math" panose="02040503050406030204" pitchFamily="18" charset="0"/>
                                    </a:rPr>
                                    <m:t>/2</m:t>
                                  </m:r>
                                </m:sup>
                                <m:e>
                                  <m:r>
                                    <a:rPr lang="es-UY" b="0" i="1" smtClean="0">
                                      <a:latin typeface="Cambria Math" panose="02040503050406030204" pitchFamily="18" charset="0"/>
                                      <a:ea typeface="Cambria Math" panose="02040503050406030204" pitchFamily="18" charset="0"/>
                                    </a:rPr>
                                    <m:t>𝜎</m:t>
                                  </m:r>
                                  <m:d>
                                    <m:dPr>
                                      <m:begChr m:val="["/>
                                      <m:endChr m:val="]"/>
                                      <m:ctrlPr>
                                        <a:rPr lang="es-UY" i="1">
                                          <a:latin typeface="Cambria Math" panose="02040503050406030204" pitchFamily="18" charset="0"/>
                                        </a:rPr>
                                      </m:ctrlPr>
                                    </m:dPr>
                                    <m:e>
                                      <m:func>
                                        <m:funcPr>
                                          <m:ctrlPr>
                                            <a:rPr lang="es-UY" i="1">
                                              <a:latin typeface="Cambria Math" panose="02040503050406030204" pitchFamily="18" charset="0"/>
                                            </a:rPr>
                                          </m:ctrlPr>
                                        </m:funcPr>
                                        <m:fName>
                                          <m:r>
                                            <a:rPr lang="es-UY" b="0" i="0" smtClean="0">
                                              <a:latin typeface="Cambria Math" panose="02040503050406030204" pitchFamily="18" charset="0"/>
                                            </a:rPr>
                                            <m:t>(</m:t>
                                          </m:r>
                                          <m:r>
                                            <m:rPr>
                                              <m:sty m:val="p"/>
                                            </m:rPr>
                                            <a:rPr lang="es-UY">
                                              <a:latin typeface="Cambria Math" panose="02040503050406030204" pitchFamily="18" charset="0"/>
                                            </a:rPr>
                                            <m:t>cos</m:t>
                                          </m:r>
                                        </m:fName>
                                        <m:e>
                                          <m:d>
                                            <m:dPr>
                                              <m:ctrlPr>
                                                <a:rPr lang="es-UY" i="1">
                                                  <a:latin typeface="Cambria Math" panose="02040503050406030204" pitchFamily="18" charset="0"/>
                                                </a:rPr>
                                              </m:ctrlPr>
                                            </m:dPr>
                                            <m:e>
                                              <m:r>
                                                <a:rPr lang="es-UY" i="1">
                                                  <a:latin typeface="Cambria Math" panose="02040503050406030204" pitchFamily="18" charset="0"/>
                                                </a:rPr>
                                                <m:t>2</m:t>
                                              </m:r>
                                              <m:r>
                                                <a:rPr lang="es-UY" i="1">
                                                  <a:latin typeface="Cambria Math" panose="02040503050406030204" pitchFamily="18" charset="0"/>
                                                </a:rPr>
                                                <m:t>𝑘</m:t>
                                              </m:r>
                                              <m:r>
                                                <a:rPr lang="es-UY" i="1">
                                                  <a:latin typeface="Cambria Math" panose="02040503050406030204" pitchFamily="18" charset="0"/>
                                                </a:rPr>
                                                <m:t>𝜎</m:t>
                                              </m:r>
                                              <m:func>
                                                <m:funcPr>
                                                  <m:ctrlPr>
                                                    <a:rPr lang="es-UY" i="1">
                                                      <a:latin typeface="Cambria Math" panose="02040503050406030204" pitchFamily="18" charset="0"/>
                                                    </a:rPr>
                                                  </m:ctrlPr>
                                                </m:funcPr>
                                                <m:fName>
                                                  <m:r>
                                                    <m:rPr>
                                                      <m:sty m:val="p"/>
                                                    </m:rPr>
                                                    <a:rPr lang="es-UY">
                                                      <a:latin typeface="Cambria Math" panose="02040503050406030204" pitchFamily="18" charset="0"/>
                                                    </a:rPr>
                                                    <m:t>cos</m:t>
                                                  </m:r>
                                                </m:fName>
                                                <m:e>
                                                  <m:d>
                                                    <m:dPr>
                                                      <m:ctrlPr>
                                                        <a:rPr lang="es-UY" i="1">
                                                          <a:latin typeface="Cambria Math" panose="02040503050406030204" pitchFamily="18" charset="0"/>
                                                        </a:rPr>
                                                      </m:ctrlPr>
                                                    </m:dPr>
                                                    <m:e>
                                                      <m:r>
                                                        <a:rPr lang="es-UY" i="1">
                                                          <a:latin typeface="Cambria Math" panose="02040503050406030204" pitchFamily="18" charset="0"/>
                                                        </a:rPr>
                                                        <m:t>𝜃</m:t>
                                                      </m:r>
                                                    </m:e>
                                                  </m:d>
                                                </m:e>
                                              </m:func>
                                            </m:e>
                                          </m:d>
                                          <m:r>
                                            <a:rPr lang="es-UY" i="1">
                                              <a:latin typeface="Cambria Math" panose="02040503050406030204" pitchFamily="18" charset="0"/>
                                            </a:rPr>
                                            <m:t>−1</m:t>
                                          </m:r>
                                          <m:r>
                                            <a:rPr lang="es-UY" b="0" i="1" smtClean="0">
                                              <a:latin typeface="Cambria Math" panose="02040503050406030204" pitchFamily="18" charset="0"/>
                                            </a:rPr>
                                            <m:t>)</m:t>
                                          </m:r>
                                          <m:r>
                                            <a:rPr lang="es-UY" i="1">
                                              <a:latin typeface="Cambria Math" panose="02040503050406030204" pitchFamily="18" charset="0"/>
                                            </a:rPr>
                                            <m:t>−</m:t>
                                          </m:r>
                                          <m:r>
                                            <a:rPr lang="es-UY" i="1">
                                              <a:latin typeface="Cambria Math" panose="02040503050406030204" pitchFamily="18" charset="0"/>
                                            </a:rPr>
                                            <m:t>𝑖</m:t>
                                          </m:r>
                                          <m:func>
                                            <m:funcPr>
                                              <m:ctrlPr>
                                                <a:rPr lang="es-UY" i="1">
                                                  <a:latin typeface="Cambria Math" panose="02040503050406030204" pitchFamily="18" charset="0"/>
                                                </a:rPr>
                                              </m:ctrlPr>
                                            </m:funcPr>
                                            <m:fName>
                                              <m:r>
                                                <m:rPr>
                                                  <m:sty m:val="p"/>
                                                </m:rPr>
                                                <a:rPr lang="es-UY">
                                                  <a:latin typeface="Cambria Math" panose="02040503050406030204" pitchFamily="18" charset="0"/>
                                                </a:rPr>
                                                <m:t>sin</m:t>
                                              </m:r>
                                            </m:fName>
                                            <m:e>
                                              <m:d>
                                                <m:dPr>
                                                  <m:ctrlPr>
                                                    <a:rPr lang="es-UY" i="1">
                                                      <a:latin typeface="Cambria Math" panose="02040503050406030204" pitchFamily="18" charset="0"/>
                                                    </a:rPr>
                                                  </m:ctrlPr>
                                                </m:dPr>
                                                <m:e>
                                                  <m:r>
                                                    <a:rPr lang="es-UY" i="1">
                                                      <a:latin typeface="Cambria Math" panose="02040503050406030204" pitchFamily="18" charset="0"/>
                                                    </a:rPr>
                                                    <m:t>2</m:t>
                                                  </m:r>
                                                  <m:r>
                                                    <a:rPr lang="es-UY" i="1">
                                                      <a:latin typeface="Cambria Math" panose="02040503050406030204" pitchFamily="18" charset="0"/>
                                                    </a:rPr>
                                                    <m:t>𝑘</m:t>
                                                  </m:r>
                                                  <m:r>
                                                    <a:rPr lang="es-UY" i="1">
                                                      <a:latin typeface="Cambria Math" panose="02040503050406030204" pitchFamily="18" charset="0"/>
                                                    </a:rPr>
                                                    <m:t>𝜎</m:t>
                                                  </m:r>
                                                  <m:func>
                                                    <m:funcPr>
                                                      <m:ctrlPr>
                                                        <a:rPr lang="es-UY" i="1">
                                                          <a:latin typeface="Cambria Math" panose="02040503050406030204" pitchFamily="18" charset="0"/>
                                                        </a:rPr>
                                                      </m:ctrlPr>
                                                    </m:funcPr>
                                                    <m:fName>
                                                      <m:r>
                                                        <m:rPr>
                                                          <m:sty m:val="p"/>
                                                        </m:rPr>
                                                        <a:rPr lang="es-UY">
                                                          <a:latin typeface="Cambria Math" panose="02040503050406030204" pitchFamily="18" charset="0"/>
                                                        </a:rPr>
                                                        <m:t>cos</m:t>
                                                      </m:r>
                                                    </m:fName>
                                                    <m:e>
                                                      <m:d>
                                                        <m:dPr>
                                                          <m:ctrlPr>
                                                            <a:rPr lang="es-UY" i="1">
                                                              <a:latin typeface="Cambria Math" panose="02040503050406030204" pitchFamily="18" charset="0"/>
                                                            </a:rPr>
                                                          </m:ctrlPr>
                                                        </m:dPr>
                                                        <m:e>
                                                          <m:r>
                                                            <a:rPr lang="es-UY" i="1">
                                                              <a:latin typeface="Cambria Math" panose="02040503050406030204" pitchFamily="18" charset="0"/>
                                                            </a:rPr>
                                                            <m:t>𝜃</m:t>
                                                          </m:r>
                                                        </m:e>
                                                      </m:d>
                                                    </m:e>
                                                  </m:func>
                                                </m:e>
                                              </m:d>
                                            </m:e>
                                          </m:func>
                                        </m:e>
                                      </m:func>
                                    </m:e>
                                  </m:d>
                                  <m:r>
                                    <a:rPr lang="es-UY" b="0" i="1" smtClean="0">
                                      <a:latin typeface="Cambria Math" panose="02040503050406030204" pitchFamily="18" charset="0"/>
                                    </a:rPr>
                                    <m:t>𝑑</m:t>
                                  </m:r>
                                  <m:r>
                                    <a:rPr lang="es-UY" b="0" i="1" smtClean="0">
                                      <a:latin typeface="Cambria Math" panose="02040503050406030204" pitchFamily="18" charset="0"/>
                                    </a:rPr>
                                    <m:t>𝜃</m:t>
                                  </m:r>
                                </m:e>
                              </m:nary>
                            </m:e>
                          </m:nary>
                        </m:e>
                      </m:nary>
                      <m:r>
                        <a:rPr lang="es-UY" b="0" i="1" smtClean="0">
                          <a:latin typeface="Cambria Math" panose="02040503050406030204" pitchFamily="18" charset="0"/>
                          <a:ea typeface="Cambria Math" panose="02040503050406030204" pitchFamily="18" charset="0"/>
                        </a:rPr>
                        <m:t>𝑑</m:t>
                      </m:r>
                      <m:r>
                        <a:rPr lang="es-UY" b="0" i="1" smtClean="0">
                          <a:latin typeface="Cambria Math" panose="02040503050406030204" pitchFamily="18" charset="0"/>
                          <a:ea typeface="Cambria Math" panose="02040503050406030204" pitchFamily="18" charset="0"/>
                        </a:rPr>
                        <m:t>𝜎</m:t>
                      </m:r>
                      <m:r>
                        <a:rPr lang="es-UY" i="1">
                          <a:latin typeface="Cambria Math" panose="02040503050406030204" pitchFamily="18" charset="0"/>
                          <a:ea typeface="Cambria Math" panose="02040503050406030204" pitchFamily="18" charset="0"/>
                        </a:rPr>
                        <m:t>𝑑</m:t>
                      </m:r>
                      <m:r>
                        <a:rPr lang="es-UY" i="1">
                          <a:latin typeface="Cambria Math" panose="02040503050406030204" pitchFamily="18" charset="0"/>
                          <a:ea typeface="Cambria Math" panose="02040503050406030204" pitchFamily="18" charset="0"/>
                        </a:rPr>
                        <m:t>𝜑</m:t>
                      </m:r>
                    </m:oMath>
                  </m:oMathPara>
                </a14:m>
                <a:endParaRPr lang="es-UY" dirty="0"/>
              </a:p>
            </p:txBody>
          </p:sp>
        </mc:Choice>
        <mc:Fallback xmlns="">
          <p:sp>
            <p:nvSpPr>
              <p:cNvPr id="4" name="Rectángulo 3"/>
              <p:cNvSpPr>
                <a:spLocks noRot="1" noChangeAspect="1" noMove="1" noResize="1" noEditPoints="1" noAdjustHandles="1" noChangeArrowheads="1" noChangeShapeType="1" noTextEdit="1"/>
              </p:cNvSpPr>
              <p:nvPr/>
            </p:nvSpPr>
            <p:spPr>
              <a:xfrm>
                <a:off x="399220" y="359667"/>
                <a:ext cx="8851782" cy="971933"/>
              </a:xfrm>
              <a:prstGeom prst="rect">
                <a:avLst/>
              </a:prstGeom>
              <a:blipFill rotWithShape="0">
                <a:blip r:embed="rId2"/>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5" name="CuadroTexto 4"/>
              <p:cNvSpPr txBox="1"/>
              <p:nvPr/>
            </p:nvSpPr>
            <p:spPr>
              <a:xfrm>
                <a:off x="275772" y="1551799"/>
                <a:ext cx="6312241" cy="97193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nary>
                        <m:naryPr>
                          <m:limLoc m:val="undOvr"/>
                          <m:ctrlPr>
                            <a:rPr lang="es-UY" i="1" smtClean="0">
                              <a:latin typeface="Cambria Math" panose="02040503050406030204" pitchFamily="18" charset="0"/>
                            </a:rPr>
                          </m:ctrlPr>
                        </m:naryPr>
                        <m:sub>
                          <m:r>
                            <m:rPr>
                              <m:brk m:alnAt="24"/>
                            </m:rPr>
                            <a:rPr lang="es-UY" b="0" i="1" smtClean="0">
                              <a:latin typeface="Cambria Math" panose="02040503050406030204" pitchFamily="18" charset="0"/>
                            </a:rPr>
                            <m:t>−</m:t>
                          </m:r>
                          <m:r>
                            <a:rPr lang="es-UY" b="0" i="1" smtClean="0">
                              <a:latin typeface="Cambria Math" panose="02040503050406030204" pitchFamily="18" charset="0"/>
                            </a:rPr>
                            <m:t>𝜋</m:t>
                          </m:r>
                          <m:r>
                            <a:rPr lang="es-UY" b="0" i="1" smtClean="0">
                              <a:latin typeface="Cambria Math" panose="02040503050406030204" pitchFamily="18" charset="0"/>
                            </a:rPr>
                            <m:t>/2</m:t>
                          </m:r>
                        </m:sub>
                        <m:sup>
                          <m:r>
                            <a:rPr lang="es-UY" b="0" i="1" smtClean="0">
                              <a:latin typeface="Cambria Math" panose="02040503050406030204" pitchFamily="18" charset="0"/>
                            </a:rPr>
                            <m:t>𝜋</m:t>
                          </m:r>
                          <m:r>
                            <a:rPr lang="es-UY" b="0" i="1" smtClean="0">
                              <a:latin typeface="Cambria Math" panose="02040503050406030204" pitchFamily="18" charset="0"/>
                            </a:rPr>
                            <m:t>/2</m:t>
                          </m:r>
                        </m:sup>
                        <m:e>
                          <m:func>
                            <m:funcPr>
                              <m:ctrlPr>
                                <a:rPr lang="es-UY" b="0" i="1" smtClean="0">
                                  <a:latin typeface="Cambria Math" panose="02040503050406030204" pitchFamily="18" charset="0"/>
                                </a:rPr>
                              </m:ctrlPr>
                            </m:funcPr>
                            <m:fName>
                              <m:r>
                                <a:rPr lang="es-UY" b="0" i="0" smtClean="0">
                                  <a:latin typeface="Cambria Math" panose="02040503050406030204" pitchFamily="18" charset="0"/>
                                </a:rPr>
                                <m:t>[</m:t>
                              </m:r>
                              <m:r>
                                <m:rPr>
                                  <m:sty m:val="p"/>
                                </m:rPr>
                                <a:rPr lang="es-UY" b="0" i="0" smtClean="0">
                                  <a:latin typeface="Cambria Math" panose="02040503050406030204" pitchFamily="18" charset="0"/>
                                </a:rPr>
                                <m:t>cos</m:t>
                              </m:r>
                            </m:fName>
                            <m:e>
                              <m:d>
                                <m:dPr>
                                  <m:ctrlPr>
                                    <a:rPr lang="es-UY" b="0" i="1" smtClean="0">
                                      <a:latin typeface="Cambria Math" panose="02040503050406030204" pitchFamily="18" charset="0"/>
                                    </a:rPr>
                                  </m:ctrlPr>
                                </m:dPr>
                                <m:e>
                                  <m:r>
                                    <a:rPr lang="es-UY" b="0" i="1" smtClean="0">
                                      <a:latin typeface="Cambria Math" panose="02040503050406030204" pitchFamily="18" charset="0"/>
                                    </a:rPr>
                                    <m:t>2</m:t>
                                  </m:r>
                                  <m:r>
                                    <a:rPr lang="es-UY" b="0" i="1" smtClean="0">
                                      <a:latin typeface="Cambria Math" panose="02040503050406030204" pitchFamily="18" charset="0"/>
                                    </a:rPr>
                                    <m:t>𝑘</m:t>
                                  </m:r>
                                  <m:r>
                                    <a:rPr lang="es-UY" b="0" i="1" smtClean="0">
                                      <a:latin typeface="Cambria Math" panose="02040503050406030204" pitchFamily="18" charset="0"/>
                                    </a:rPr>
                                    <m:t>𝜎</m:t>
                                  </m:r>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cos</m:t>
                                      </m:r>
                                    </m:fName>
                                    <m:e>
                                      <m:d>
                                        <m:dPr>
                                          <m:ctrlPr>
                                            <a:rPr lang="es-UY" b="0" i="1" smtClean="0">
                                              <a:latin typeface="Cambria Math" panose="02040503050406030204" pitchFamily="18" charset="0"/>
                                            </a:rPr>
                                          </m:ctrlPr>
                                        </m:dPr>
                                        <m:e>
                                          <m:r>
                                            <a:rPr lang="es-UY" b="0" i="1" smtClean="0">
                                              <a:latin typeface="Cambria Math" panose="02040503050406030204" pitchFamily="18" charset="0"/>
                                            </a:rPr>
                                            <m:t>𝜃</m:t>
                                          </m:r>
                                        </m:e>
                                      </m:d>
                                    </m:e>
                                  </m:func>
                                </m:e>
                              </m:d>
                              <m:r>
                                <a:rPr lang="es-UY" b="0" i="1" smtClean="0">
                                  <a:latin typeface="Cambria Math" panose="02040503050406030204" pitchFamily="18" charset="0"/>
                                </a:rPr>
                                <m:t>−1]</m:t>
                              </m:r>
                            </m:e>
                          </m:func>
                        </m:e>
                      </m:nary>
                      <m:r>
                        <a:rPr lang="es-UY" b="0" i="1" smtClean="0">
                          <a:latin typeface="Cambria Math" panose="02040503050406030204" pitchFamily="18" charset="0"/>
                        </a:rPr>
                        <m:t>𝑑</m:t>
                      </m:r>
                      <m:r>
                        <a:rPr lang="es-UY" b="0" i="1" smtClean="0">
                          <a:latin typeface="Cambria Math" panose="02040503050406030204" pitchFamily="18" charset="0"/>
                        </a:rPr>
                        <m:t>𝜃</m:t>
                      </m:r>
                      <m:r>
                        <a:rPr lang="es-UY" b="0" i="1" smtClean="0">
                          <a:latin typeface="Cambria Math" panose="02040503050406030204" pitchFamily="18" charset="0"/>
                        </a:rPr>
                        <m:t>=2</m:t>
                      </m:r>
                      <m:nary>
                        <m:naryPr>
                          <m:limLoc m:val="undOvr"/>
                          <m:ctrlPr>
                            <a:rPr lang="es-UY" b="0" i="1" smtClean="0">
                              <a:latin typeface="Cambria Math" panose="02040503050406030204" pitchFamily="18" charset="0"/>
                            </a:rPr>
                          </m:ctrlPr>
                        </m:naryPr>
                        <m:sub>
                          <m:r>
                            <m:rPr>
                              <m:brk m:alnAt="24"/>
                            </m:rPr>
                            <a:rPr lang="es-UY" b="0" i="1" smtClean="0">
                              <a:latin typeface="Cambria Math" panose="02040503050406030204" pitchFamily="18" charset="0"/>
                            </a:rPr>
                            <m:t>0</m:t>
                          </m:r>
                        </m:sub>
                        <m:sup>
                          <m:r>
                            <a:rPr lang="es-UY" b="0" i="1" smtClean="0">
                              <a:latin typeface="Cambria Math" panose="02040503050406030204" pitchFamily="18" charset="0"/>
                            </a:rPr>
                            <m:t>𝜋</m:t>
                          </m:r>
                          <m:r>
                            <a:rPr lang="es-UY" b="0" i="1" smtClean="0">
                              <a:latin typeface="Cambria Math" panose="02040503050406030204" pitchFamily="18" charset="0"/>
                            </a:rPr>
                            <m:t>/2</m:t>
                          </m:r>
                        </m:sup>
                        <m:e>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cos</m:t>
                              </m:r>
                            </m:fName>
                            <m:e>
                              <m:d>
                                <m:dPr>
                                  <m:ctrlPr>
                                    <a:rPr lang="es-UY" b="0" i="1" smtClean="0">
                                      <a:latin typeface="Cambria Math" panose="02040503050406030204" pitchFamily="18" charset="0"/>
                                    </a:rPr>
                                  </m:ctrlPr>
                                </m:dPr>
                                <m:e>
                                  <m:r>
                                    <a:rPr lang="es-UY" b="0" i="1" smtClean="0">
                                      <a:latin typeface="Cambria Math" panose="02040503050406030204" pitchFamily="18" charset="0"/>
                                    </a:rPr>
                                    <m:t>2</m:t>
                                  </m:r>
                                  <m:r>
                                    <a:rPr lang="es-UY" b="0" i="1" smtClean="0">
                                      <a:latin typeface="Cambria Math" panose="02040503050406030204" pitchFamily="18" charset="0"/>
                                    </a:rPr>
                                    <m:t>𝑘</m:t>
                                  </m:r>
                                  <m:r>
                                    <a:rPr lang="es-UY" b="0" i="1" smtClean="0">
                                      <a:latin typeface="Cambria Math" panose="02040503050406030204" pitchFamily="18" charset="0"/>
                                    </a:rPr>
                                    <m:t>𝜎</m:t>
                                  </m:r>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cos</m:t>
                                      </m:r>
                                    </m:fName>
                                    <m:e>
                                      <m:d>
                                        <m:dPr>
                                          <m:ctrlPr>
                                            <a:rPr lang="es-UY" b="0" i="1" smtClean="0">
                                              <a:latin typeface="Cambria Math" panose="02040503050406030204" pitchFamily="18" charset="0"/>
                                            </a:rPr>
                                          </m:ctrlPr>
                                        </m:dPr>
                                        <m:e>
                                          <m:r>
                                            <a:rPr lang="es-UY" b="0" i="1" smtClean="0">
                                              <a:latin typeface="Cambria Math" panose="02040503050406030204" pitchFamily="18" charset="0"/>
                                            </a:rPr>
                                            <m:t>𝜃</m:t>
                                          </m:r>
                                        </m:e>
                                      </m:d>
                                    </m:e>
                                  </m:func>
                                </m:e>
                              </m:d>
                            </m:e>
                          </m:func>
                          <m:r>
                            <a:rPr lang="es-UY" b="0" i="1" smtClean="0">
                              <a:latin typeface="Cambria Math" panose="02040503050406030204" pitchFamily="18" charset="0"/>
                            </a:rPr>
                            <m:t>𝑑</m:t>
                          </m:r>
                          <m:r>
                            <a:rPr lang="es-UY" b="0" i="1" smtClean="0">
                              <a:latin typeface="Cambria Math" panose="02040503050406030204" pitchFamily="18" charset="0"/>
                            </a:rPr>
                            <m:t>𝜃</m:t>
                          </m:r>
                        </m:e>
                      </m:nary>
                      <m:r>
                        <a:rPr lang="es-UY" b="0" i="1" smtClean="0">
                          <a:latin typeface="Cambria Math" panose="02040503050406030204" pitchFamily="18" charset="0"/>
                        </a:rPr>
                        <m:t>−</m:t>
                      </m:r>
                      <m:r>
                        <a:rPr lang="es-UY" b="0" i="1" smtClean="0">
                          <a:latin typeface="Cambria Math" panose="02040503050406030204" pitchFamily="18" charset="0"/>
                        </a:rPr>
                        <m:t>𝜋</m:t>
                      </m:r>
                    </m:oMath>
                  </m:oMathPara>
                </a14:m>
                <a:endParaRPr lang="es-UY" dirty="0"/>
              </a:p>
            </p:txBody>
          </p:sp>
        </mc:Choice>
        <mc:Fallback xmlns="">
          <p:sp>
            <p:nvSpPr>
              <p:cNvPr id="5" name="CuadroTexto 4"/>
              <p:cNvSpPr txBox="1">
                <a:spLocks noRot="1" noChangeAspect="1" noMove="1" noResize="1" noEditPoints="1" noAdjustHandles="1" noChangeArrowheads="1" noChangeShapeType="1" noTextEdit="1"/>
              </p:cNvSpPr>
              <p:nvPr/>
            </p:nvSpPr>
            <p:spPr>
              <a:xfrm>
                <a:off x="275772" y="1551799"/>
                <a:ext cx="6312241" cy="971933"/>
              </a:xfrm>
              <a:prstGeom prst="rect">
                <a:avLst/>
              </a:prstGeom>
              <a:blipFill>
                <a:blip r:embed="rId3"/>
                <a:stretch>
                  <a:fillRect/>
                </a:stretch>
              </a:blipFill>
            </p:spPr>
            <p:txBody>
              <a:bodyPr/>
              <a:lstStyle/>
              <a:p>
                <a:r>
                  <a:rPr lang="en-US">
                    <a:noFill/>
                  </a:rPr>
                  <a:t> </a:t>
                </a:r>
              </a:p>
            </p:txBody>
          </p:sp>
        </mc:Fallback>
      </mc:AlternateContent>
      <p:grpSp>
        <p:nvGrpSpPr>
          <p:cNvPr id="8" name="Grupo 7"/>
          <p:cNvGrpSpPr/>
          <p:nvPr/>
        </p:nvGrpSpPr>
        <p:grpSpPr>
          <a:xfrm>
            <a:off x="3623609" y="2411728"/>
            <a:ext cx="2403004" cy="634304"/>
            <a:chOff x="3954252" y="2844277"/>
            <a:chExt cx="2403004" cy="634304"/>
          </a:xfrm>
        </p:grpSpPr>
        <p:sp>
          <p:nvSpPr>
            <p:cNvPr id="6" name="Cerrar llave 5"/>
            <p:cNvSpPr/>
            <p:nvPr/>
          </p:nvSpPr>
          <p:spPr>
            <a:xfrm rot="5400000">
              <a:off x="5068406" y="1730123"/>
              <a:ext cx="174696" cy="2403004"/>
            </a:xfrm>
            <a:prstGeom prst="righ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7" name="CuadroTexto 6"/>
                <p:cNvSpPr txBox="1"/>
                <p:nvPr/>
              </p:nvSpPr>
              <p:spPr>
                <a:xfrm>
                  <a:off x="4499428" y="3109249"/>
                  <a:ext cx="138550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m:t>
                        </m:r>
                        <m:r>
                          <a:rPr lang="es-UY" b="0" i="1" smtClean="0">
                            <a:latin typeface="Cambria Math" panose="02040503050406030204" pitchFamily="18" charset="0"/>
                          </a:rPr>
                          <m:t>𝜋</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𝐽</m:t>
                            </m:r>
                          </m:e>
                          <m:sub>
                            <m:r>
                              <a:rPr lang="es-UY" b="0" i="1" smtClean="0">
                                <a:latin typeface="Cambria Math" panose="02040503050406030204" pitchFamily="18" charset="0"/>
                              </a:rPr>
                              <m:t>0</m:t>
                            </m:r>
                          </m:sub>
                        </m:sSub>
                        <m:r>
                          <a:rPr lang="es-UY" b="0" i="1" smtClean="0">
                            <a:latin typeface="Cambria Math" panose="02040503050406030204" pitchFamily="18" charset="0"/>
                          </a:rPr>
                          <m:t>(2</m:t>
                        </m:r>
                        <m:r>
                          <a:rPr lang="es-UY" b="0" i="1" smtClean="0">
                            <a:latin typeface="Cambria Math" panose="02040503050406030204" pitchFamily="18" charset="0"/>
                          </a:rPr>
                          <m:t>𝑘</m:t>
                        </m:r>
                        <m:r>
                          <a:rPr lang="es-UY" b="0" i="1" smtClean="0">
                            <a:latin typeface="Cambria Math" panose="02040503050406030204" pitchFamily="18" charset="0"/>
                          </a:rPr>
                          <m:t>𝜎</m:t>
                        </m:r>
                        <m:r>
                          <a:rPr lang="es-UY" b="0" i="1" smtClean="0">
                            <a:latin typeface="Cambria Math" panose="02040503050406030204" pitchFamily="18" charset="0"/>
                          </a:rPr>
                          <m:t>)</m:t>
                        </m:r>
                      </m:oMath>
                    </m:oMathPara>
                  </a14:m>
                  <a:endParaRPr lang="es-UY" dirty="0"/>
                </a:p>
              </p:txBody>
            </p:sp>
          </mc:Choice>
          <mc:Fallback xmlns="">
            <p:sp>
              <p:nvSpPr>
                <p:cNvPr id="7" name="CuadroTexto 6"/>
                <p:cNvSpPr txBox="1">
                  <a:spLocks noRot="1" noChangeAspect="1" noMove="1" noResize="1" noEditPoints="1" noAdjustHandles="1" noChangeArrowheads="1" noChangeShapeType="1" noTextEdit="1"/>
                </p:cNvSpPr>
                <p:nvPr/>
              </p:nvSpPr>
              <p:spPr>
                <a:xfrm>
                  <a:off x="4499428" y="3109249"/>
                  <a:ext cx="1385507" cy="369332"/>
                </a:xfrm>
                <a:prstGeom prst="rect">
                  <a:avLst/>
                </a:prstGeom>
                <a:blipFill rotWithShape="0">
                  <a:blip r:embed="rId4"/>
                  <a:stretch>
                    <a:fillRect b="-13115"/>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9" name="Rectángulo 8"/>
              <p:cNvSpPr/>
              <p:nvPr/>
            </p:nvSpPr>
            <p:spPr>
              <a:xfrm>
                <a:off x="275772" y="3077717"/>
                <a:ext cx="6563913" cy="97193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nary>
                        <m:naryPr>
                          <m:limLoc m:val="undOvr"/>
                          <m:ctrlPr>
                            <a:rPr lang="es-UY" i="1" smtClean="0">
                              <a:latin typeface="Cambria Math" panose="02040503050406030204" pitchFamily="18" charset="0"/>
                            </a:rPr>
                          </m:ctrlPr>
                        </m:naryPr>
                        <m:sub>
                          <m:r>
                            <m:rPr>
                              <m:brk m:alnAt="24"/>
                            </m:rPr>
                            <a:rPr lang="es-UY" i="1">
                              <a:latin typeface="Cambria Math" panose="02040503050406030204" pitchFamily="18" charset="0"/>
                            </a:rPr>
                            <m:t>−</m:t>
                          </m:r>
                          <m:r>
                            <a:rPr lang="es-UY" i="1">
                              <a:latin typeface="Cambria Math" panose="02040503050406030204" pitchFamily="18" charset="0"/>
                            </a:rPr>
                            <m:t>𝜋</m:t>
                          </m:r>
                          <m:r>
                            <a:rPr lang="es-UY" i="1">
                              <a:latin typeface="Cambria Math" panose="02040503050406030204" pitchFamily="18" charset="0"/>
                            </a:rPr>
                            <m:t>/2</m:t>
                          </m:r>
                        </m:sub>
                        <m:sup>
                          <m:r>
                            <a:rPr lang="es-UY" i="1">
                              <a:latin typeface="Cambria Math" panose="02040503050406030204" pitchFamily="18" charset="0"/>
                            </a:rPr>
                            <m:t>𝜋</m:t>
                          </m:r>
                          <m:r>
                            <a:rPr lang="es-UY" i="1">
                              <a:latin typeface="Cambria Math" panose="02040503050406030204" pitchFamily="18" charset="0"/>
                            </a:rPr>
                            <m:t>/2</m:t>
                          </m:r>
                        </m:sup>
                        <m:e>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sin</m:t>
                              </m:r>
                            </m:fName>
                            <m:e>
                              <m:r>
                                <a:rPr lang="es-UY" b="0" i="1" smtClean="0">
                                  <a:latin typeface="Cambria Math" panose="02040503050406030204" pitchFamily="18" charset="0"/>
                                </a:rPr>
                                <m:t>(2</m:t>
                              </m:r>
                              <m:r>
                                <a:rPr lang="es-UY" b="0" i="1" smtClean="0">
                                  <a:latin typeface="Cambria Math" panose="02040503050406030204" pitchFamily="18" charset="0"/>
                                </a:rPr>
                                <m:t>𝑘</m:t>
                              </m:r>
                              <m:r>
                                <a:rPr lang="es-UY" b="0" i="1" smtClean="0">
                                  <a:latin typeface="Cambria Math" panose="02040503050406030204" pitchFamily="18" charset="0"/>
                                </a:rPr>
                                <m:t>𝜎</m:t>
                              </m:r>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cos</m:t>
                                  </m:r>
                                </m:fName>
                                <m:e>
                                  <m:r>
                                    <a:rPr lang="es-UY" b="0" i="1" smtClean="0">
                                      <a:latin typeface="Cambria Math" panose="02040503050406030204" pitchFamily="18" charset="0"/>
                                    </a:rPr>
                                    <m:t>(</m:t>
                                  </m:r>
                                  <m:r>
                                    <a:rPr lang="es-UY" b="0" i="1" smtClean="0">
                                      <a:latin typeface="Cambria Math" panose="02040503050406030204" pitchFamily="18" charset="0"/>
                                    </a:rPr>
                                    <m:t>𝜃</m:t>
                                  </m:r>
                                  <m:r>
                                    <a:rPr lang="es-UY" b="0" i="1" smtClean="0">
                                      <a:latin typeface="Cambria Math" panose="02040503050406030204" pitchFamily="18" charset="0"/>
                                    </a:rPr>
                                    <m:t>)</m:t>
                                  </m:r>
                                </m:e>
                              </m:func>
                              <m:r>
                                <a:rPr lang="es-UY" b="0" i="1" smtClean="0">
                                  <a:latin typeface="Cambria Math" panose="02040503050406030204" pitchFamily="18" charset="0"/>
                                </a:rPr>
                                <m:t>)</m:t>
                              </m:r>
                            </m:e>
                          </m:func>
                        </m:e>
                      </m:nary>
                      <m:r>
                        <a:rPr lang="es-UY" i="1">
                          <a:latin typeface="Cambria Math" panose="02040503050406030204" pitchFamily="18" charset="0"/>
                        </a:rPr>
                        <m:t>𝑑</m:t>
                      </m:r>
                      <m:r>
                        <a:rPr lang="es-UY" i="1">
                          <a:latin typeface="Cambria Math" panose="02040503050406030204" pitchFamily="18" charset="0"/>
                        </a:rPr>
                        <m:t>𝜃</m:t>
                      </m:r>
                      <m:r>
                        <a:rPr lang="es-UY" i="1">
                          <a:latin typeface="Cambria Math" panose="02040503050406030204" pitchFamily="18" charset="0"/>
                        </a:rPr>
                        <m:t>=2</m:t>
                      </m:r>
                      <m:nary>
                        <m:naryPr>
                          <m:limLoc m:val="undOvr"/>
                          <m:ctrlPr>
                            <a:rPr lang="es-UY" i="1">
                              <a:latin typeface="Cambria Math" panose="02040503050406030204" pitchFamily="18" charset="0"/>
                            </a:rPr>
                          </m:ctrlPr>
                        </m:naryPr>
                        <m:sub>
                          <m:r>
                            <m:rPr>
                              <m:brk m:alnAt="24"/>
                            </m:rPr>
                            <a:rPr lang="es-UY" i="1">
                              <a:latin typeface="Cambria Math" panose="02040503050406030204" pitchFamily="18" charset="0"/>
                            </a:rPr>
                            <m:t>0</m:t>
                          </m:r>
                        </m:sub>
                        <m:sup>
                          <m:r>
                            <a:rPr lang="es-UY" i="1">
                              <a:latin typeface="Cambria Math" panose="02040503050406030204" pitchFamily="18" charset="0"/>
                            </a:rPr>
                            <m:t>𝜋</m:t>
                          </m:r>
                          <m:r>
                            <a:rPr lang="es-UY" i="1">
                              <a:latin typeface="Cambria Math" panose="02040503050406030204" pitchFamily="18" charset="0"/>
                            </a:rPr>
                            <m:t>/2</m:t>
                          </m:r>
                        </m:sup>
                        <m:e>
                          <m:func>
                            <m:funcPr>
                              <m:ctrlPr>
                                <a:rPr lang="es-UY" i="1">
                                  <a:latin typeface="Cambria Math" panose="02040503050406030204" pitchFamily="18" charset="0"/>
                                </a:rPr>
                              </m:ctrlPr>
                            </m:funcPr>
                            <m:fName>
                              <m:r>
                                <m:rPr>
                                  <m:sty m:val="p"/>
                                </m:rPr>
                                <a:rPr lang="es-UY" b="0" i="0" smtClean="0">
                                  <a:latin typeface="Cambria Math" panose="02040503050406030204" pitchFamily="18" charset="0"/>
                                </a:rPr>
                                <m:t>sin</m:t>
                              </m:r>
                            </m:fName>
                            <m:e>
                              <m:d>
                                <m:dPr>
                                  <m:ctrlPr>
                                    <a:rPr lang="es-UY" i="1">
                                      <a:latin typeface="Cambria Math" panose="02040503050406030204" pitchFamily="18" charset="0"/>
                                    </a:rPr>
                                  </m:ctrlPr>
                                </m:dPr>
                                <m:e>
                                  <m:r>
                                    <a:rPr lang="es-UY" i="1">
                                      <a:latin typeface="Cambria Math" panose="02040503050406030204" pitchFamily="18" charset="0"/>
                                    </a:rPr>
                                    <m:t>2</m:t>
                                  </m:r>
                                  <m:r>
                                    <a:rPr lang="es-UY" i="1">
                                      <a:latin typeface="Cambria Math" panose="02040503050406030204" pitchFamily="18" charset="0"/>
                                    </a:rPr>
                                    <m:t>𝑘</m:t>
                                  </m:r>
                                  <m:r>
                                    <a:rPr lang="es-UY" i="1">
                                      <a:latin typeface="Cambria Math" panose="02040503050406030204" pitchFamily="18" charset="0"/>
                                    </a:rPr>
                                    <m:t>𝜎</m:t>
                                  </m:r>
                                  <m:func>
                                    <m:funcPr>
                                      <m:ctrlPr>
                                        <a:rPr lang="es-UY" i="1">
                                          <a:latin typeface="Cambria Math" panose="02040503050406030204" pitchFamily="18" charset="0"/>
                                        </a:rPr>
                                      </m:ctrlPr>
                                    </m:funcPr>
                                    <m:fName>
                                      <m:r>
                                        <m:rPr>
                                          <m:sty m:val="p"/>
                                        </m:rPr>
                                        <a:rPr lang="es-UY">
                                          <a:latin typeface="Cambria Math" panose="02040503050406030204" pitchFamily="18" charset="0"/>
                                        </a:rPr>
                                        <m:t>cos</m:t>
                                      </m:r>
                                    </m:fName>
                                    <m:e>
                                      <m:d>
                                        <m:dPr>
                                          <m:ctrlPr>
                                            <a:rPr lang="es-UY" i="1">
                                              <a:latin typeface="Cambria Math" panose="02040503050406030204" pitchFamily="18" charset="0"/>
                                            </a:rPr>
                                          </m:ctrlPr>
                                        </m:dPr>
                                        <m:e>
                                          <m:r>
                                            <a:rPr lang="es-UY" i="1">
                                              <a:latin typeface="Cambria Math" panose="02040503050406030204" pitchFamily="18" charset="0"/>
                                            </a:rPr>
                                            <m:t>𝜃</m:t>
                                          </m:r>
                                        </m:e>
                                      </m:d>
                                    </m:e>
                                  </m:func>
                                </m:e>
                              </m:d>
                            </m:e>
                          </m:func>
                          <m:r>
                            <a:rPr lang="es-UY" i="1">
                              <a:latin typeface="Cambria Math" panose="02040503050406030204" pitchFamily="18" charset="0"/>
                            </a:rPr>
                            <m:t>𝑑</m:t>
                          </m:r>
                          <m:r>
                            <a:rPr lang="es-UY" i="1">
                              <a:latin typeface="Cambria Math" panose="02040503050406030204" pitchFamily="18" charset="0"/>
                            </a:rPr>
                            <m:t>𝜃</m:t>
                          </m:r>
                        </m:e>
                      </m:nary>
                      <m:r>
                        <a:rPr lang="es-UY" b="0" i="1" smtClean="0">
                          <a:latin typeface="Cambria Math" panose="02040503050406030204" pitchFamily="18" charset="0"/>
                        </a:rPr>
                        <m:t>=</m:t>
                      </m:r>
                      <m:r>
                        <a:rPr lang="es-UY" b="0" i="1" smtClean="0">
                          <a:latin typeface="Cambria Math" panose="02040503050406030204" pitchFamily="18" charset="0"/>
                        </a:rPr>
                        <m:t>𝜋</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𝐻</m:t>
                          </m:r>
                        </m:e>
                        <m:sub>
                          <m:r>
                            <a:rPr lang="es-UY" b="0" i="1" smtClean="0">
                              <a:latin typeface="Cambria Math" panose="02040503050406030204" pitchFamily="18" charset="0"/>
                            </a:rPr>
                            <m:t>0</m:t>
                          </m:r>
                        </m:sub>
                      </m:sSub>
                      <m:r>
                        <a:rPr lang="es-UY" b="0" i="1" smtClean="0">
                          <a:latin typeface="Cambria Math" panose="02040503050406030204" pitchFamily="18" charset="0"/>
                        </a:rPr>
                        <m:t>(2</m:t>
                      </m:r>
                      <m:r>
                        <a:rPr lang="es-UY" b="0" i="1" smtClean="0">
                          <a:latin typeface="Cambria Math" panose="02040503050406030204" pitchFamily="18" charset="0"/>
                        </a:rPr>
                        <m:t>𝑘</m:t>
                      </m:r>
                      <m:r>
                        <a:rPr lang="es-UY" b="0" i="1" smtClean="0">
                          <a:latin typeface="Cambria Math" panose="02040503050406030204" pitchFamily="18" charset="0"/>
                        </a:rPr>
                        <m:t>𝜎</m:t>
                      </m:r>
                      <m:r>
                        <a:rPr lang="es-UY" b="0" i="1" smtClean="0">
                          <a:latin typeface="Cambria Math" panose="02040503050406030204" pitchFamily="18" charset="0"/>
                        </a:rPr>
                        <m:t>)</m:t>
                      </m:r>
                    </m:oMath>
                  </m:oMathPara>
                </a14:m>
                <a:endParaRPr lang="es-UY" dirty="0"/>
              </a:p>
            </p:txBody>
          </p:sp>
        </mc:Choice>
        <mc:Fallback xmlns="">
          <p:sp>
            <p:nvSpPr>
              <p:cNvPr id="9" name="Rectángulo 8"/>
              <p:cNvSpPr>
                <a:spLocks noRot="1" noChangeAspect="1" noMove="1" noResize="1" noEditPoints="1" noAdjustHandles="1" noChangeArrowheads="1" noChangeShapeType="1" noTextEdit="1"/>
              </p:cNvSpPr>
              <p:nvPr/>
            </p:nvSpPr>
            <p:spPr>
              <a:xfrm>
                <a:off x="275772" y="3077717"/>
                <a:ext cx="6563913" cy="971933"/>
              </a:xfrm>
              <a:prstGeom prst="rect">
                <a:avLst/>
              </a:prstGeom>
              <a:blipFill rotWithShape="0">
                <a:blip r:embed="rId5"/>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0" name="CuadroTexto 9"/>
              <p:cNvSpPr txBox="1"/>
              <p:nvPr/>
            </p:nvSpPr>
            <p:spPr>
              <a:xfrm>
                <a:off x="7039428" y="3409149"/>
                <a:ext cx="3518656" cy="369332"/>
              </a:xfrm>
              <a:prstGeom prst="rect">
                <a:avLst/>
              </a:prstGeom>
              <a:noFill/>
            </p:spPr>
            <p:txBody>
              <a:bodyPr wrap="none" rtlCol="0">
                <a:spAutoFit/>
              </a:bodyPr>
              <a:lstStyle/>
              <a:p>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𝐻</m:t>
                        </m:r>
                      </m:e>
                      <m:sub>
                        <m:r>
                          <a:rPr lang="es-UY" b="0" i="1" smtClean="0">
                            <a:latin typeface="Cambria Math" panose="02040503050406030204" pitchFamily="18" charset="0"/>
                          </a:rPr>
                          <m:t>0</m:t>
                        </m:r>
                      </m:sub>
                    </m:sSub>
                  </m:oMath>
                </a14:m>
                <a:r>
                  <a:rPr lang="es-UY" dirty="0"/>
                  <a:t> función de </a:t>
                </a:r>
                <a:r>
                  <a:rPr lang="es-UY" dirty="0" err="1"/>
                  <a:t>Struve</a:t>
                </a:r>
                <a:r>
                  <a:rPr lang="es-UY" dirty="0"/>
                  <a:t> de orden cero</a:t>
                </a:r>
              </a:p>
            </p:txBody>
          </p:sp>
        </mc:Choice>
        <mc:Fallback xmlns="">
          <p:sp>
            <p:nvSpPr>
              <p:cNvPr id="10" name="CuadroTexto 9"/>
              <p:cNvSpPr txBox="1">
                <a:spLocks noRot="1" noChangeAspect="1" noMove="1" noResize="1" noEditPoints="1" noAdjustHandles="1" noChangeArrowheads="1" noChangeShapeType="1" noTextEdit="1"/>
              </p:cNvSpPr>
              <p:nvPr/>
            </p:nvSpPr>
            <p:spPr>
              <a:xfrm>
                <a:off x="7039428" y="3409149"/>
                <a:ext cx="3518656" cy="369332"/>
              </a:xfrm>
              <a:prstGeom prst="rect">
                <a:avLst/>
              </a:prstGeom>
              <a:blipFill rotWithShape="0">
                <a:blip r:embed="rId6"/>
                <a:stretch>
                  <a:fillRect t="-8197" r="-520" b="-2459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1" name="Rectángulo 10"/>
              <p:cNvSpPr/>
              <p:nvPr/>
            </p:nvSpPr>
            <p:spPr>
              <a:xfrm>
                <a:off x="537027" y="4339065"/>
                <a:ext cx="6790642" cy="92711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𝑓</m:t>
                          </m:r>
                        </m:e>
                        <m:sub>
                          <m:r>
                            <a:rPr lang="es-UY" i="1">
                              <a:latin typeface="Cambria Math" panose="02040503050406030204" pitchFamily="18" charset="0"/>
                              <a:ea typeface="Cambria Math" panose="02040503050406030204" pitchFamily="18" charset="0"/>
                            </a:rPr>
                            <m:t>𝑠</m:t>
                          </m:r>
                        </m:sub>
                      </m:sSub>
                      <m:r>
                        <a:rPr lang="es-UY" i="1">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−2</m:t>
                      </m:r>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𝑖</m:t>
                          </m:r>
                          <m:r>
                            <a:rPr lang="es-UY" i="1">
                              <a:latin typeface="Cambria Math" panose="02040503050406030204" pitchFamily="18" charset="0"/>
                              <a:ea typeface="Cambria Math" panose="02040503050406030204" pitchFamily="18" charset="0"/>
                            </a:rPr>
                            <m:t>𝜔</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𝜌</m:t>
                              </m:r>
                            </m:e>
                            <m:sub>
                              <m:r>
                                <a:rPr lang="es-UY" i="1">
                                  <a:latin typeface="Cambria Math" panose="02040503050406030204" pitchFamily="18" charset="0"/>
                                  <a:ea typeface="Cambria Math" panose="02040503050406030204" pitchFamily="18" charset="0"/>
                                </a:rPr>
                                <m:t>0</m:t>
                              </m:r>
                            </m:sub>
                          </m:sSub>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𝑈</m:t>
                              </m:r>
                            </m:e>
                            <m:sub>
                              <m:r>
                                <a:rPr lang="es-UY" b="0" i="1" smtClean="0">
                                  <a:latin typeface="Cambria Math" panose="02040503050406030204" pitchFamily="18" charset="0"/>
                                  <a:ea typeface="Cambria Math" panose="02040503050406030204" pitchFamily="18" charset="0"/>
                                </a:rPr>
                                <m:t>0</m:t>
                              </m:r>
                            </m:sub>
                          </m:sSub>
                        </m:num>
                        <m:den>
                          <m:r>
                            <a:rPr lang="es-UY" i="1">
                              <a:latin typeface="Cambria Math" panose="02040503050406030204" pitchFamily="18" charset="0"/>
                              <a:ea typeface="Cambria Math" panose="02040503050406030204" pitchFamily="18" charset="0"/>
                            </a:rPr>
                            <m:t>4</m:t>
                          </m:r>
                          <m:r>
                            <a:rPr lang="es-UY" i="1">
                              <a:latin typeface="Cambria Math" panose="02040503050406030204" pitchFamily="18" charset="0"/>
                              <a:ea typeface="Cambria Math" panose="02040503050406030204" pitchFamily="18" charset="0"/>
                            </a:rPr>
                            <m:t>𝜋</m:t>
                          </m:r>
                          <m:r>
                            <a:rPr lang="es-UY" b="0" i="1" smtClean="0">
                              <a:latin typeface="Cambria Math" panose="02040503050406030204" pitchFamily="18" charset="0"/>
                              <a:ea typeface="Cambria Math" panose="02040503050406030204" pitchFamily="18" charset="0"/>
                            </a:rPr>
                            <m:t>𝑖𝑘</m:t>
                          </m:r>
                        </m:den>
                      </m:f>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𝑒</m:t>
                          </m:r>
                        </m:e>
                        <m:sup>
                          <m:r>
                            <a:rPr lang="es-UY" i="1">
                              <a:latin typeface="Cambria Math" panose="02040503050406030204" pitchFamily="18" charset="0"/>
                              <a:ea typeface="Cambria Math" panose="02040503050406030204" pitchFamily="18" charset="0"/>
                            </a:rPr>
                            <m:t>𝑖</m:t>
                          </m:r>
                          <m:r>
                            <a:rPr lang="es-UY" i="1">
                              <a:latin typeface="Cambria Math" panose="02040503050406030204" pitchFamily="18" charset="0"/>
                              <a:ea typeface="Cambria Math" panose="02040503050406030204" pitchFamily="18" charset="0"/>
                            </a:rPr>
                            <m:t>𝜔</m:t>
                          </m:r>
                          <m:r>
                            <a:rPr lang="es-UY" i="1">
                              <a:latin typeface="Cambria Math" panose="02040503050406030204" pitchFamily="18" charset="0"/>
                              <a:ea typeface="Cambria Math" panose="02040503050406030204" pitchFamily="18" charset="0"/>
                            </a:rPr>
                            <m:t>𝑡</m:t>
                          </m:r>
                        </m:sup>
                      </m:sSup>
                      <m:nary>
                        <m:naryPr>
                          <m:limLoc m:val="undOvr"/>
                          <m:ctrlPr>
                            <a:rPr lang="es-UY" i="1">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0</m:t>
                          </m:r>
                        </m:sub>
                        <m:sup>
                          <m:r>
                            <a:rPr lang="es-UY" b="0" i="1" smtClean="0">
                              <a:latin typeface="Cambria Math" panose="02040503050406030204" pitchFamily="18" charset="0"/>
                              <a:ea typeface="Cambria Math" panose="02040503050406030204" pitchFamily="18" charset="0"/>
                            </a:rPr>
                            <m:t>𝑎</m:t>
                          </m:r>
                        </m:sup>
                        <m:e>
                          <m:nary>
                            <m:naryPr>
                              <m:limLoc m:val="undOvr"/>
                              <m:ctrlPr>
                                <a:rPr lang="es-UY" i="1" smtClean="0">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0</m:t>
                              </m:r>
                            </m:sub>
                            <m:sup>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𝜋</m:t>
                              </m:r>
                            </m:sup>
                            <m:e>
                              <m:r>
                                <a:rPr lang="es-UY" i="1">
                                  <a:latin typeface="Cambria Math" panose="02040503050406030204" pitchFamily="18" charset="0"/>
                                  <a:ea typeface="Cambria Math" panose="02040503050406030204" pitchFamily="18" charset="0"/>
                                </a:rPr>
                                <m:t>𝜎</m:t>
                              </m:r>
                              <m:d>
                                <m:dPr>
                                  <m:begChr m:val="["/>
                                  <m:endChr m:val="]"/>
                                  <m:ctrlPr>
                                    <a:rPr lang="es-UY" i="1">
                                      <a:latin typeface="Cambria Math" panose="02040503050406030204" pitchFamily="18" charset="0"/>
                                    </a:rPr>
                                  </m:ctrlPr>
                                </m:dPr>
                                <m:e>
                                  <m:r>
                                    <a:rPr lang="es-UY" b="0" i="1" smtClean="0">
                                      <a:latin typeface="Cambria Math" panose="02040503050406030204" pitchFamily="18" charset="0"/>
                                    </a:rPr>
                                    <m:t>𝜋</m:t>
                                  </m:r>
                                  <m:d>
                                    <m:dPr>
                                      <m:ctrlPr>
                                        <a:rPr lang="es-UY" b="0" i="1" smtClean="0">
                                          <a:latin typeface="Cambria Math" panose="02040503050406030204" pitchFamily="18" charset="0"/>
                                        </a:rPr>
                                      </m:ctrlPr>
                                    </m:dPr>
                                    <m:e>
                                      <m:sSub>
                                        <m:sSubPr>
                                          <m:ctrlPr>
                                            <a:rPr lang="es-UY" b="0" i="1" smtClean="0">
                                              <a:latin typeface="Cambria Math" panose="02040503050406030204" pitchFamily="18" charset="0"/>
                                            </a:rPr>
                                          </m:ctrlPr>
                                        </m:sSubPr>
                                        <m:e>
                                          <m:r>
                                            <a:rPr lang="es-UY" b="0" i="1" smtClean="0">
                                              <a:latin typeface="Cambria Math" panose="02040503050406030204" pitchFamily="18" charset="0"/>
                                            </a:rPr>
                                            <m:t>𝐽</m:t>
                                          </m:r>
                                        </m:e>
                                        <m:sub>
                                          <m:r>
                                            <a:rPr lang="es-UY" b="0" i="1" smtClean="0">
                                              <a:latin typeface="Cambria Math" panose="02040503050406030204" pitchFamily="18" charset="0"/>
                                            </a:rPr>
                                            <m:t>0</m:t>
                                          </m:r>
                                        </m:sub>
                                      </m:sSub>
                                      <m:d>
                                        <m:dPr>
                                          <m:ctrlPr>
                                            <a:rPr lang="es-UY" b="0" i="1" smtClean="0">
                                              <a:latin typeface="Cambria Math" panose="02040503050406030204" pitchFamily="18" charset="0"/>
                                            </a:rPr>
                                          </m:ctrlPr>
                                        </m:dPr>
                                        <m:e>
                                          <m:r>
                                            <a:rPr lang="es-UY" b="0" i="1" smtClean="0">
                                              <a:latin typeface="Cambria Math" panose="02040503050406030204" pitchFamily="18" charset="0"/>
                                            </a:rPr>
                                            <m:t>2</m:t>
                                          </m:r>
                                          <m:r>
                                            <a:rPr lang="es-UY" b="0" i="1" smtClean="0">
                                              <a:latin typeface="Cambria Math" panose="02040503050406030204" pitchFamily="18" charset="0"/>
                                            </a:rPr>
                                            <m:t>𝑘</m:t>
                                          </m:r>
                                          <m:r>
                                            <a:rPr lang="es-UY" b="0" i="1" smtClean="0">
                                              <a:latin typeface="Cambria Math" panose="02040503050406030204" pitchFamily="18" charset="0"/>
                                            </a:rPr>
                                            <m:t>𝜎</m:t>
                                          </m:r>
                                        </m:e>
                                      </m:d>
                                      <m:r>
                                        <a:rPr lang="es-UY" b="0" i="1" smtClean="0">
                                          <a:latin typeface="Cambria Math" panose="02040503050406030204" pitchFamily="18" charset="0"/>
                                        </a:rPr>
                                        <m:t>−1</m:t>
                                      </m:r>
                                    </m:e>
                                  </m:d>
                                  <m:r>
                                    <a:rPr lang="es-UY" b="0" i="1" smtClean="0">
                                      <a:latin typeface="Cambria Math" panose="02040503050406030204" pitchFamily="18" charset="0"/>
                                    </a:rPr>
                                    <m:t>−</m:t>
                                  </m:r>
                                  <m:r>
                                    <a:rPr lang="es-UY" b="0" i="1" smtClean="0">
                                      <a:latin typeface="Cambria Math" panose="02040503050406030204" pitchFamily="18" charset="0"/>
                                    </a:rPr>
                                    <m:t>𝑖</m:t>
                                  </m:r>
                                  <m:r>
                                    <a:rPr lang="es-UY" b="0" i="1" smtClean="0">
                                      <a:latin typeface="Cambria Math" panose="02040503050406030204" pitchFamily="18" charset="0"/>
                                    </a:rPr>
                                    <m:t>𝜋</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𝐻</m:t>
                                      </m:r>
                                    </m:e>
                                    <m:sub>
                                      <m:r>
                                        <a:rPr lang="es-UY" b="0" i="1" smtClean="0">
                                          <a:latin typeface="Cambria Math" panose="02040503050406030204" pitchFamily="18" charset="0"/>
                                        </a:rPr>
                                        <m:t>0</m:t>
                                      </m:r>
                                    </m:sub>
                                  </m:sSub>
                                  <m:d>
                                    <m:dPr>
                                      <m:ctrlPr>
                                        <a:rPr lang="es-UY" b="0" i="1" smtClean="0">
                                          <a:latin typeface="Cambria Math" panose="02040503050406030204" pitchFamily="18" charset="0"/>
                                        </a:rPr>
                                      </m:ctrlPr>
                                    </m:dPr>
                                    <m:e>
                                      <m:r>
                                        <a:rPr lang="es-UY" b="0" i="1" smtClean="0">
                                          <a:latin typeface="Cambria Math" panose="02040503050406030204" pitchFamily="18" charset="0"/>
                                        </a:rPr>
                                        <m:t>2</m:t>
                                      </m:r>
                                      <m:r>
                                        <a:rPr lang="es-UY" b="0" i="1" smtClean="0">
                                          <a:latin typeface="Cambria Math" panose="02040503050406030204" pitchFamily="18" charset="0"/>
                                        </a:rPr>
                                        <m:t>𝑘</m:t>
                                      </m:r>
                                      <m:r>
                                        <a:rPr lang="es-UY" b="0" i="1" smtClean="0">
                                          <a:latin typeface="Cambria Math" panose="02040503050406030204" pitchFamily="18" charset="0"/>
                                        </a:rPr>
                                        <m:t>𝜎</m:t>
                                      </m:r>
                                    </m:e>
                                  </m:d>
                                </m:e>
                              </m:d>
                            </m:e>
                          </m:nary>
                        </m:e>
                      </m:nary>
                      <m:r>
                        <a:rPr lang="es-UY" b="0" i="1" smtClean="0">
                          <a:latin typeface="Cambria Math" panose="02040503050406030204" pitchFamily="18" charset="0"/>
                          <a:ea typeface="Cambria Math" panose="02040503050406030204" pitchFamily="18" charset="0"/>
                        </a:rPr>
                        <m:t>𝑑</m:t>
                      </m:r>
                      <m:r>
                        <a:rPr lang="es-UY" b="0" i="1" smtClean="0">
                          <a:latin typeface="Cambria Math" panose="02040503050406030204" pitchFamily="18" charset="0"/>
                          <a:ea typeface="Cambria Math" panose="02040503050406030204" pitchFamily="18" charset="0"/>
                        </a:rPr>
                        <m:t>𝜎</m:t>
                      </m:r>
                      <m:r>
                        <a:rPr lang="es-UY" i="1">
                          <a:latin typeface="Cambria Math" panose="02040503050406030204" pitchFamily="18" charset="0"/>
                          <a:ea typeface="Cambria Math" panose="02040503050406030204" pitchFamily="18" charset="0"/>
                        </a:rPr>
                        <m:t>𝑑</m:t>
                      </m:r>
                      <m:r>
                        <a:rPr lang="es-UY" i="1">
                          <a:latin typeface="Cambria Math" panose="02040503050406030204" pitchFamily="18" charset="0"/>
                          <a:ea typeface="Cambria Math" panose="02040503050406030204" pitchFamily="18" charset="0"/>
                        </a:rPr>
                        <m:t>𝜑</m:t>
                      </m:r>
                    </m:oMath>
                  </m:oMathPara>
                </a14:m>
                <a:endParaRPr lang="es-UY" dirty="0"/>
              </a:p>
            </p:txBody>
          </p:sp>
        </mc:Choice>
        <mc:Fallback xmlns="">
          <p:sp>
            <p:nvSpPr>
              <p:cNvPr id="11" name="Rectángulo 10"/>
              <p:cNvSpPr>
                <a:spLocks noRot="1" noChangeAspect="1" noMove="1" noResize="1" noEditPoints="1" noAdjustHandles="1" noChangeArrowheads="1" noChangeShapeType="1" noTextEdit="1"/>
              </p:cNvSpPr>
              <p:nvPr/>
            </p:nvSpPr>
            <p:spPr>
              <a:xfrm>
                <a:off x="537027" y="4339065"/>
                <a:ext cx="6790642" cy="927113"/>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Rectángulo 11"/>
              <p:cNvSpPr/>
              <p:nvPr/>
            </p:nvSpPr>
            <p:spPr>
              <a:xfrm>
                <a:off x="720189" y="5340411"/>
                <a:ext cx="6119496" cy="97270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𝜌</m:t>
                          </m:r>
                        </m:e>
                        <m:sub>
                          <m:r>
                            <a:rPr lang="es-UY" i="1">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𝑐</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𝑈</m:t>
                          </m:r>
                        </m:e>
                        <m:sub>
                          <m:r>
                            <a:rPr lang="es-UY" i="1">
                              <a:latin typeface="Cambria Math" panose="02040503050406030204" pitchFamily="18" charset="0"/>
                              <a:ea typeface="Cambria Math" panose="02040503050406030204" pitchFamily="18" charset="0"/>
                            </a:rPr>
                            <m:t>0</m:t>
                          </m:r>
                        </m:sub>
                      </m:sSub>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𝑒</m:t>
                          </m:r>
                        </m:e>
                        <m:sup>
                          <m:r>
                            <a:rPr lang="es-UY" i="1">
                              <a:latin typeface="Cambria Math" panose="02040503050406030204" pitchFamily="18" charset="0"/>
                              <a:ea typeface="Cambria Math" panose="02040503050406030204" pitchFamily="18" charset="0"/>
                            </a:rPr>
                            <m:t>𝑖</m:t>
                          </m:r>
                          <m:r>
                            <a:rPr lang="es-UY" i="1">
                              <a:latin typeface="Cambria Math" panose="02040503050406030204" pitchFamily="18" charset="0"/>
                              <a:ea typeface="Cambria Math" panose="02040503050406030204" pitchFamily="18" charset="0"/>
                            </a:rPr>
                            <m:t>𝜔</m:t>
                          </m:r>
                          <m:r>
                            <a:rPr lang="es-UY" i="1">
                              <a:latin typeface="Cambria Math" panose="02040503050406030204" pitchFamily="18" charset="0"/>
                              <a:ea typeface="Cambria Math" panose="02040503050406030204" pitchFamily="18" charset="0"/>
                            </a:rPr>
                            <m:t>𝑡</m:t>
                          </m:r>
                        </m:sup>
                      </m:sSup>
                      <m:d>
                        <m:dPr>
                          <m:begChr m:val="["/>
                          <m:endChr m:val="]"/>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𝜋</m:t>
                          </m:r>
                          <m:nary>
                            <m:naryPr>
                              <m:limLoc m:val="undOvr"/>
                              <m:ctrlPr>
                                <a:rPr lang="es-UY" i="1">
                                  <a:latin typeface="Cambria Math" panose="02040503050406030204" pitchFamily="18" charset="0"/>
                                  <a:ea typeface="Cambria Math" panose="02040503050406030204" pitchFamily="18" charset="0"/>
                                </a:rPr>
                              </m:ctrlPr>
                            </m:naryPr>
                            <m:sub>
                              <m:r>
                                <m:rPr>
                                  <m:brk m:alnAt="24"/>
                                </m:rPr>
                                <a:rPr lang="es-UY" i="1">
                                  <a:latin typeface="Cambria Math" panose="02040503050406030204" pitchFamily="18" charset="0"/>
                                  <a:ea typeface="Cambria Math" panose="02040503050406030204" pitchFamily="18" charset="0"/>
                                </a:rPr>
                                <m:t>0</m:t>
                              </m:r>
                            </m:sub>
                            <m:sup>
                              <m:r>
                                <a:rPr lang="es-UY" i="1">
                                  <a:latin typeface="Cambria Math" panose="02040503050406030204" pitchFamily="18" charset="0"/>
                                  <a:ea typeface="Cambria Math" panose="02040503050406030204" pitchFamily="18" charset="0"/>
                                </a:rPr>
                                <m:t>𝑎</m:t>
                              </m:r>
                            </m:sup>
                            <m:e>
                              <m:r>
                                <a:rPr lang="es-UY" i="1">
                                  <a:latin typeface="Cambria Math" panose="02040503050406030204" pitchFamily="18" charset="0"/>
                                  <a:ea typeface="Cambria Math" panose="02040503050406030204" pitchFamily="18" charset="0"/>
                                </a:rPr>
                                <m:t>𝜎</m:t>
                              </m:r>
                              <m:d>
                                <m:dPr>
                                  <m:ctrlPr>
                                    <a:rPr lang="es-UY" i="1">
                                      <a:latin typeface="Cambria Math" panose="02040503050406030204" pitchFamily="18" charset="0"/>
                                      <a:ea typeface="Cambria Math" panose="02040503050406030204" pitchFamily="18" charset="0"/>
                                    </a:rPr>
                                  </m:ctrlPr>
                                </m:dPr>
                                <m:e>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𝐽</m:t>
                                      </m:r>
                                    </m:e>
                                    <m:sub>
                                      <m:r>
                                        <a:rPr lang="es-UY" i="1">
                                          <a:latin typeface="Cambria Math" panose="02040503050406030204" pitchFamily="18" charset="0"/>
                                          <a:ea typeface="Cambria Math" panose="02040503050406030204" pitchFamily="18" charset="0"/>
                                        </a:rPr>
                                        <m:t>0</m:t>
                                      </m:r>
                                    </m:sub>
                                  </m:sSub>
                                  <m:d>
                                    <m:dPr>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2</m:t>
                                      </m:r>
                                      <m:r>
                                        <a:rPr lang="es-UY" i="1">
                                          <a:latin typeface="Cambria Math" panose="02040503050406030204" pitchFamily="18" charset="0"/>
                                          <a:ea typeface="Cambria Math" panose="02040503050406030204" pitchFamily="18" charset="0"/>
                                        </a:rPr>
                                        <m:t>𝑘</m:t>
                                      </m:r>
                                      <m:r>
                                        <a:rPr lang="es-UY" i="1">
                                          <a:latin typeface="Cambria Math" panose="02040503050406030204" pitchFamily="18" charset="0"/>
                                          <a:ea typeface="Cambria Math" panose="02040503050406030204" pitchFamily="18" charset="0"/>
                                        </a:rPr>
                                        <m:t>𝜎</m:t>
                                      </m:r>
                                    </m:e>
                                  </m:d>
                                  <m:r>
                                    <a:rPr lang="es-UY" i="1">
                                      <a:latin typeface="Cambria Math" panose="02040503050406030204" pitchFamily="18" charset="0"/>
                                      <a:ea typeface="Cambria Math" panose="02040503050406030204" pitchFamily="18" charset="0"/>
                                    </a:rPr>
                                    <m:t>−1</m:t>
                                  </m:r>
                                </m:e>
                              </m:d>
                              <m:r>
                                <a:rPr lang="es-UY" i="1">
                                  <a:latin typeface="Cambria Math" panose="02040503050406030204" pitchFamily="18" charset="0"/>
                                  <a:ea typeface="Cambria Math" panose="02040503050406030204" pitchFamily="18" charset="0"/>
                                </a:rPr>
                                <m:t>𝑑</m:t>
                              </m:r>
                              <m:r>
                                <a:rPr lang="es-UY" i="1">
                                  <a:latin typeface="Cambria Math" panose="02040503050406030204" pitchFamily="18" charset="0"/>
                                  <a:ea typeface="Cambria Math" panose="02040503050406030204" pitchFamily="18" charset="0"/>
                                </a:rPr>
                                <m:t>𝜎</m:t>
                              </m:r>
                            </m:e>
                          </m:nary>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𝜋</m:t>
                          </m:r>
                          <m:nary>
                            <m:naryPr>
                              <m:limLoc m:val="undOvr"/>
                              <m:ctrlPr>
                                <a:rPr lang="es-UY" b="0" i="1" smtClean="0">
                                  <a:latin typeface="Cambria Math" panose="02040503050406030204" pitchFamily="18" charset="0"/>
                                  <a:ea typeface="Cambria Math" panose="02040503050406030204" pitchFamily="18" charset="0"/>
                                </a:rPr>
                              </m:ctrlPr>
                            </m:naryPr>
                            <m:sub>
                              <m:r>
                                <m:rPr>
                                  <m:brk m:alnAt="24"/>
                                </m:rPr>
                                <a:rPr lang="es-UY" b="0" i="1" smtClean="0">
                                  <a:latin typeface="Cambria Math" panose="02040503050406030204" pitchFamily="18" charset="0"/>
                                  <a:ea typeface="Cambria Math" panose="02040503050406030204" pitchFamily="18" charset="0"/>
                                </a:rPr>
                                <m:t>0</m:t>
                              </m:r>
                            </m:sub>
                            <m:sup>
                              <m:r>
                                <a:rPr lang="es-UY" b="0" i="1" smtClean="0">
                                  <a:latin typeface="Cambria Math" panose="02040503050406030204" pitchFamily="18" charset="0"/>
                                  <a:ea typeface="Cambria Math" panose="02040503050406030204" pitchFamily="18" charset="0"/>
                                </a:rPr>
                                <m:t>𝑎</m:t>
                              </m:r>
                            </m:sup>
                            <m:e>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𝜎</m:t>
                                  </m:r>
                                  <m:r>
                                    <a:rPr lang="es-UY" b="0" i="1" smtClean="0">
                                      <a:latin typeface="Cambria Math" panose="02040503050406030204" pitchFamily="18" charset="0"/>
                                      <a:ea typeface="Cambria Math" panose="02040503050406030204" pitchFamily="18" charset="0"/>
                                    </a:rPr>
                                    <m:t>𝐻</m:t>
                                  </m:r>
                                </m:e>
                                <m:sub>
                                  <m:r>
                                    <a:rPr lang="es-UY" b="0" i="1" smtClean="0">
                                      <a:latin typeface="Cambria Math" panose="02040503050406030204" pitchFamily="18" charset="0"/>
                                      <a:ea typeface="Cambria Math" panose="02040503050406030204" pitchFamily="18" charset="0"/>
                                    </a:rPr>
                                    <m:t>0</m:t>
                                  </m:r>
                                </m:sub>
                              </m:sSub>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𝑘</m:t>
                                  </m:r>
                                  <m:r>
                                    <a:rPr lang="es-UY" b="0" i="1" smtClean="0">
                                      <a:latin typeface="Cambria Math" panose="02040503050406030204" pitchFamily="18" charset="0"/>
                                      <a:ea typeface="Cambria Math" panose="02040503050406030204" pitchFamily="18" charset="0"/>
                                    </a:rPr>
                                    <m:t>𝜎</m:t>
                                  </m:r>
                                </m:e>
                              </m:d>
                            </m:e>
                          </m:nary>
                          <m:r>
                            <a:rPr lang="es-UY" b="0" i="1" smtClean="0">
                              <a:latin typeface="Cambria Math" panose="02040503050406030204" pitchFamily="18" charset="0"/>
                              <a:ea typeface="Cambria Math" panose="02040503050406030204" pitchFamily="18" charset="0"/>
                            </a:rPr>
                            <m:t>𝑑</m:t>
                          </m:r>
                          <m:r>
                            <a:rPr lang="es-UY" b="0" i="1" smtClean="0">
                              <a:latin typeface="Cambria Math" panose="02040503050406030204" pitchFamily="18" charset="0"/>
                              <a:ea typeface="Cambria Math" panose="02040503050406030204" pitchFamily="18" charset="0"/>
                            </a:rPr>
                            <m:t>𝜎</m:t>
                          </m:r>
                        </m:e>
                      </m:d>
                    </m:oMath>
                  </m:oMathPara>
                </a14:m>
                <a:endParaRPr lang="es-UY" dirty="0"/>
              </a:p>
            </p:txBody>
          </p:sp>
        </mc:Choice>
        <mc:Fallback xmlns="">
          <p:sp>
            <p:nvSpPr>
              <p:cNvPr id="12" name="Rectángulo 11"/>
              <p:cNvSpPr>
                <a:spLocks noRot="1" noChangeAspect="1" noMove="1" noResize="1" noEditPoints="1" noAdjustHandles="1" noChangeArrowheads="1" noChangeShapeType="1" noTextEdit="1"/>
              </p:cNvSpPr>
              <p:nvPr/>
            </p:nvSpPr>
            <p:spPr>
              <a:xfrm>
                <a:off x="720189" y="5340411"/>
                <a:ext cx="6119496" cy="972702"/>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 name="Rectángulo 1">
                <a:extLst>
                  <a:ext uri="{FF2B5EF4-FFF2-40B4-BE49-F238E27FC236}">
                    <a16:creationId xmlns:a16="http://schemas.microsoft.com/office/drawing/2014/main" id="{D750ACD9-F8DA-4585-A2F0-A564B908C9D2}"/>
                  </a:ext>
                </a:extLst>
              </p:cNvPr>
              <p:cNvSpPr/>
              <p:nvPr/>
            </p:nvSpPr>
            <p:spPr>
              <a:xfrm>
                <a:off x="6463755" y="1854277"/>
                <a:ext cx="1981055"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i="1">
                          <a:latin typeface="Cambria Math" panose="02040503050406030204" pitchFamily="18" charset="0"/>
                        </a:rPr>
                        <m:t>=</m:t>
                      </m:r>
                      <m:r>
                        <a:rPr lang="es-UY" i="1">
                          <a:latin typeface="Cambria Math" panose="02040503050406030204" pitchFamily="18" charset="0"/>
                        </a:rPr>
                        <m:t>𝜋</m:t>
                      </m:r>
                      <m:r>
                        <a:rPr lang="es-UY" i="1">
                          <a:latin typeface="Cambria Math" panose="02040503050406030204" pitchFamily="18" charset="0"/>
                        </a:rPr>
                        <m:t>(</m:t>
                      </m:r>
                      <m:sSub>
                        <m:sSubPr>
                          <m:ctrlPr>
                            <a:rPr lang="es-UY" i="1">
                              <a:latin typeface="Cambria Math" panose="02040503050406030204" pitchFamily="18" charset="0"/>
                            </a:rPr>
                          </m:ctrlPr>
                        </m:sSubPr>
                        <m:e>
                          <m:r>
                            <a:rPr lang="es-UY" i="1">
                              <a:latin typeface="Cambria Math" panose="02040503050406030204" pitchFamily="18" charset="0"/>
                            </a:rPr>
                            <m:t>𝐽</m:t>
                          </m:r>
                        </m:e>
                        <m:sub>
                          <m:r>
                            <a:rPr lang="es-UY" i="1">
                              <a:latin typeface="Cambria Math" panose="02040503050406030204" pitchFamily="18" charset="0"/>
                            </a:rPr>
                            <m:t>0</m:t>
                          </m:r>
                        </m:sub>
                      </m:sSub>
                      <m:d>
                        <m:dPr>
                          <m:ctrlPr>
                            <a:rPr lang="es-UY" i="1">
                              <a:latin typeface="Cambria Math" panose="02040503050406030204" pitchFamily="18" charset="0"/>
                            </a:rPr>
                          </m:ctrlPr>
                        </m:dPr>
                        <m:e>
                          <m:r>
                            <a:rPr lang="es-UY" i="1">
                              <a:latin typeface="Cambria Math" panose="02040503050406030204" pitchFamily="18" charset="0"/>
                            </a:rPr>
                            <m:t>2</m:t>
                          </m:r>
                          <m:r>
                            <a:rPr lang="es-UY" i="1">
                              <a:latin typeface="Cambria Math" panose="02040503050406030204" pitchFamily="18" charset="0"/>
                            </a:rPr>
                            <m:t>𝑘</m:t>
                          </m:r>
                          <m:r>
                            <a:rPr lang="es-UY" i="1">
                              <a:latin typeface="Cambria Math" panose="02040503050406030204" pitchFamily="18" charset="0"/>
                            </a:rPr>
                            <m:t>𝜎</m:t>
                          </m:r>
                        </m:e>
                      </m:d>
                      <m:r>
                        <a:rPr lang="es-UY" i="1">
                          <a:latin typeface="Cambria Math" panose="02040503050406030204" pitchFamily="18" charset="0"/>
                        </a:rPr>
                        <m:t>−1)</m:t>
                      </m:r>
                    </m:oMath>
                  </m:oMathPara>
                </a14:m>
                <a:endParaRPr lang="en-US" dirty="0"/>
              </a:p>
            </p:txBody>
          </p:sp>
        </mc:Choice>
        <mc:Fallback xmlns="">
          <p:sp>
            <p:nvSpPr>
              <p:cNvPr id="2" name="Rectángulo 1">
                <a:extLst>
                  <a:ext uri="{FF2B5EF4-FFF2-40B4-BE49-F238E27FC236}">
                    <a16:creationId xmlns:a16="http://schemas.microsoft.com/office/drawing/2014/main" id="{D750ACD9-F8DA-4585-A2F0-A564B908C9D2}"/>
                  </a:ext>
                </a:extLst>
              </p:cNvPr>
              <p:cNvSpPr>
                <a:spLocks noRot="1" noChangeAspect="1" noMove="1" noResize="1" noEditPoints="1" noAdjustHandles="1" noChangeArrowheads="1" noChangeShapeType="1" noTextEdit="1"/>
              </p:cNvSpPr>
              <p:nvPr/>
            </p:nvSpPr>
            <p:spPr>
              <a:xfrm>
                <a:off x="6463755" y="1854277"/>
                <a:ext cx="1981055" cy="369332"/>
              </a:xfrm>
              <a:prstGeom prst="rect">
                <a:avLst/>
              </a:prstGeom>
              <a:blipFill>
                <a:blip r:embed="rId9"/>
                <a:stretch>
                  <a:fillRect b="-13115"/>
                </a:stretch>
              </a:blipFill>
            </p:spPr>
            <p:txBody>
              <a:bodyPr/>
              <a:lstStyle/>
              <a:p>
                <a:r>
                  <a:rPr lang="en-US">
                    <a:noFill/>
                  </a:rPr>
                  <a:t> </a:t>
                </a:r>
              </a:p>
            </p:txBody>
          </p:sp>
        </mc:Fallback>
      </mc:AlternateContent>
    </p:spTree>
    <p:extLst>
      <p:ext uri="{BB962C8B-B14F-4D97-AF65-F5344CB8AC3E}">
        <p14:creationId xmlns:p14="http://schemas.microsoft.com/office/powerpoint/2010/main" val="1510997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0" grpId="0"/>
      <p:bldP spid="11" grpId="0"/>
      <p:bldP spid="12" grpId="0"/>
      <p:bldP spid="2"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474</TotalTime>
  <Words>1257</Words>
  <Application>Microsoft Office PowerPoint</Application>
  <PresentationFormat>Panorámica</PresentationFormat>
  <Paragraphs>110</Paragraphs>
  <Slides>12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Calibri</vt:lpstr>
      <vt:lpstr>Calibri Light</vt:lpstr>
      <vt:lpstr>Cambria Math</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Nicolas Benech</dc:creator>
  <cp:lastModifiedBy>Nicolas Benech</cp:lastModifiedBy>
  <cp:revision>47</cp:revision>
  <dcterms:created xsi:type="dcterms:W3CDTF">2020-06-24T16:14:58Z</dcterms:created>
  <dcterms:modified xsi:type="dcterms:W3CDTF">2021-05-31T12:10:53Z</dcterms:modified>
</cp:coreProperties>
</file>