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jpeg" ContentType="image/jpeg"/>
  <Override PartName="/ppt/media/image2.jpeg" ContentType="image/jpeg"/>
  <Override PartName="/ppt/media/image7.wmf" ContentType="image/x-wmf"/>
  <Override PartName="/ppt/media/image8.png" ContentType="image/png"/>
  <Override PartName="/ppt/media/image3.jpeg" ContentType="image/jpeg"/>
  <Override PartName="/ppt/media/image4.jpeg" ContentType="image/jpeg"/>
  <Override PartName="/ppt/media/image5.jpeg" ContentType="image/jpeg"/>
  <Override PartName="/ppt/media/image11.png" ContentType="image/png"/>
  <Override PartName="/ppt/media/image6.wmf" ContentType="image/x-wmf"/>
  <Override PartName="/ppt/media/image9.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Click to move the slide</a:t>
            </a:r>
            <a:endParaRPr b="0" lang="es-ES" sz="1800" spc="-1" strike="noStrike">
              <a:solidFill>
                <a:srgbClr val="000000"/>
              </a:solidFill>
              <a:latin typeface="Arial"/>
            </a:endParaRPr>
          </a:p>
        </p:txBody>
      </p:sp>
      <p:sp>
        <p:nvSpPr>
          <p:cNvPr id="95"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96"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97"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98"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9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10019CE-A6AA-4D1B-A7E3-B74D454EA397}"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530A7111-3F74-435A-9E30-DA1E396BE74D}"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87" name="PlaceHolder 1"/>
          <p:cNvSpPr>
            <a:spLocks noGrp="1"/>
          </p:cNvSpPr>
          <p:nvPr>
            <p:ph type="sldImg"/>
          </p:nvPr>
        </p:nvSpPr>
        <p:spPr>
          <a:xfrm>
            <a:off x="2514600" y="515880"/>
            <a:ext cx="4593960" cy="2584080"/>
          </a:xfrm>
          <a:prstGeom prst="rect">
            <a:avLst/>
          </a:prstGeom>
        </p:spPr>
      </p:sp>
      <p:sp>
        <p:nvSpPr>
          <p:cNvPr id="188"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5FCC7905-916F-43A2-A9EB-AA2F190531CF}"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90" name="PlaceHolder 1"/>
          <p:cNvSpPr>
            <a:spLocks noGrp="1"/>
          </p:cNvSpPr>
          <p:nvPr>
            <p:ph type="sldImg"/>
          </p:nvPr>
        </p:nvSpPr>
        <p:spPr>
          <a:xfrm>
            <a:off x="2514600" y="515880"/>
            <a:ext cx="4593960" cy="2584080"/>
          </a:xfrm>
          <a:prstGeom prst="rect">
            <a:avLst/>
          </a:prstGeom>
        </p:spPr>
      </p:sp>
      <p:sp>
        <p:nvSpPr>
          <p:cNvPr id="191"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5C4AE697-F213-4F78-8E58-68CEC989413C}"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93" name="PlaceHolder 1"/>
          <p:cNvSpPr>
            <a:spLocks noGrp="1"/>
          </p:cNvSpPr>
          <p:nvPr>
            <p:ph type="sldImg"/>
          </p:nvPr>
        </p:nvSpPr>
        <p:spPr>
          <a:xfrm>
            <a:off x="2514600" y="515880"/>
            <a:ext cx="4593960" cy="2584080"/>
          </a:xfrm>
          <a:prstGeom prst="rect">
            <a:avLst/>
          </a:prstGeom>
        </p:spPr>
      </p:sp>
      <p:sp>
        <p:nvSpPr>
          <p:cNvPr id="194"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9322E58B-0272-434C-B0ED-F4671B5085BE}"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96" name="PlaceHolder 1"/>
          <p:cNvSpPr>
            <a:spLocks noGrp="1"/>
          </p:cNvSpPr>
          <p:nvPr>
            <p:ph type="sldImg"/>
          </p:nvPr>
        </p:nvSpPr>
        <p:spPr>
          <a:xfrm>
            <a:off x="2514600" y="515880"/>
            <a:ext cx="4593960" cy="2584080"/>
          </a:xfrm>
          <a:prstGeom prst="rect">
            <a:avLst/>
          </a:prstGeom>
        </p:spPr>
      </p:sp>
      <p:sp>
        <p:nvSpPr>
          <p:cNvPr id="197"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139680" y="768240"/>
            <a:ext cx="6816240" cy="3833280"/>
          </a:xfrm>
          <a:prstGeom prst="rect">
            <a:avLst/>
          </a:prstGeom>
        </p:spPr>
      </p:sp>
      <p:sp>
        <p:nvSpPr>
          <p:cNvPr id="199" name="PlaceHolder 2"/>
          <p:cNvSpPr>
            <a:spLocks noGrp="1"/>
          </p:cNvSpPr>
          <p:nvPr>
            <p:ph type="body"/>
          </p:nvPr>
        </p:nvSpPr>
        <p:spPr>
          <a:xfrm>
            <a:off x="709560" y="4862160"/>
            <a:ext cx="5676120" cy="4601160"/>
          </a:xfrm>
          <a:prstGeom prst="rect">
            <a:avLst/>
          </a:prstGeom>
        </p:spPr>
        <p:txBody>
          <a:bodyPr lIns="94680" rIns="94680" tIns="47520" bIns="47520">
            <a:noAutofit/>
          </a:bodyPr>
          <a:p>
            <a:pPr marL="216000" indent="-212400">
              <a:lnSpc>
                <a:spcPct val="100000"/>
              </a:lnSpc>
              <a:tabLst>
                <a:tab algn="l" pos="0"/>
              </a:tabLst>
            </a:pPr>
            <a:r>
              <a:rPr b="0" lang="en-GB" sz="2000" spc="-1" strike="noStrike">
                <a:latin typeface="Arial"/>
              </a:rPr>
              <a:t>Thank you!</a:t>
            </a:r>
            <a:endParaRPr b="0" lang="en-GB" sz="2000" spc="-1" strike="noStrike">
              <a:latin typeface="Arial"/>
            </a:endParaRPr>
          </a:p>
        </p:txBody>
      </p:sp>
      <p:sp>
        <p:nvSpPr>
          <p:cNvPr id="200" name="Slide Number Placeholder 3"/>
          <p:cNvSpPr/>
          <p:nvPr/>
        </p:nvSpPr>
        <p:spPr>
          <a:xfrm>
            <a:off x="4020480" y="9720720"/>
            <a:ext cx="3073320" cy="508320"/>
          </a:xfrm>
          <a:prstGeom prst="rect">
            <a:avLst/>
          </a:prstGeom>
          <a:noFill/>
          <a:ln w="0">
            <a:noFill/>
          </a:ln>
        </p:spPr>
        <p:style>
          <a:lnRef idx="0"/>
          <a:fillRef idx="0"/>
          <a:effectRef idx="0"/>
          <a:fontRef idx="minor"/>
        </p:style>
        <p:txBody>
          <a:bodyPr lIns="94680" rIns="94680" tIns="47520" bIns="47520" anchor="b">
            <a:noAutofit/>
          </a:bodyPr>
          <a:p>
            <a:pPr algn="r">
              <a:lnSpc>
                <a:spcPct val="100000"/>
              </a:lnSpc>
            </a:pPr>
            <a:fld id="{2F9510D0-3FA5-4EC3-BFD2-79557CF91342}"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569AE52F-13EB-40B2-85C3-BC104AC465B6}"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69" name="PlaceHolder 1"/>
          <p:cNvSpPr>
            <a:spLocks noGrp="1"/>
          </p:cNvSpPr>
          <p:nvPr>
            <p:ph type="sldImg"/>
          </p:nvPr>
        </p:nvSpPr>
        <p:spPr>
          <a:xfrm>
            <a:off x="2514600" y="515880"/>
            <a:ext cx="4593960" cy="2584080"/>
          </a:xfrm>
          <a:prstGeom prst="rect">
            <a:avLst/>
          </a:prstGeom>
        </p:spPr>
      </p:sp>
      <p:sp>
        <p:nvSpPr>
          <p:cNvPr id="170"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4DD1F3C4-AE22-42BB-AD16-E9DD99D3E9DB}"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72" name="PlaceHolder 1"/>
          <p:cNvSpPr>
            <a:spLocks noGrp="1"/>
          </p:cNvSpPr>
          <p:nvPr>
            <p:ph type="sldImg"/>
          </p:nvPr>
        </p:nvSpPr>
        <p:spPr>
          <a:xfrm>
            <a:off x="2514600" y="515880"/>
            <a:ext cx="4593960" cy="2584080"/>
          </a:xfrm>
          <a:prstGeom prst="rect">
            <a:avLst/>
          </a:prstGeom>
        </p:spPr>
      </p:sp>
      <p:sp>
        <p:nvSpPr>
          <p:cNvPr id="173"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39551AB0-0420-4FB6-BC99-E5C5D8E95ECB}"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75" name="PlaceHolder 1"/>
          <p:cNvSpPr>
            <a:spLocks noGrp="1"/>
          </p:cNvSpPr>
          <p:nvPr>
            <p:ph type="sldImg"/>
          </p:nvPr>
        </p:nvSpPr>
        <p:spPr>
          <a:xfrm>
            <a:off x="2514600" y="515880"/>
            <a:ext cx="4593960" cy="2584080"/>
          </a:xfrm>
          <a:prstGeom prst="rect">
            <a:avLst/>
          </a:prstGeom>
        </p:spPr>
      </p:sp>
      <p:sp>
        <p:nvSpPr>
          <p:cNvPr id="176"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4771366E-4427-4366-AD2A-4BE99DE8D178}"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78" name="PlaceHolder 1"/>
          <p:cNvSpPr>
            <a:spLocks noGrp="1"/>
          </p:cNvSpPr>
          <p:nvPr>
            <p:ph type="sldImg"/>
          </p:nvPr>
        </p:nvSpPr>
        <p:spPr>
          <a:xfrm>
            <a:off x="2514600" y="515880"/>
            <a:ext cx="4593960" cy="2584080"/>
          </a:xfrm>
          <a:prstGeom prst="rect">
            <a:avLst/>
          </a:prstGeom>
        </p:spPr>
      </p:sp>
      <p:sp>
        <p:nvSpPr>
          <p:cNvPr id="179"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6EBEAA72-14F8-4BE5-AA4A-418DDF180EA4}"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81" name="PlaceHolder 1"/>
          <p:cNvSpPr>
            <a:spLocks noGrp="1"/>
          </p:cNvSpPr>
          <p:nvPr>
            <p:ph type="sldImg"/>
          </p:nvPr>
        </p:nvSpPr>
        <p:spPr>
          <a:xfrm>
            <a:off x="2514600" y="515880"/>
            <a:ext cx="4593960" cy="2584080"/>
          </a:xfrm>
          <a:prstGeom prst="rect">
            <a:avLst/>
          </a:prstGeom>
        </p:spPr>
      </p:sp>
      <p:sp>
        <p:nvSpPr>
          <p:cNvPr id="182"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Rectangle 7"/>
          <p:cNvSpPr txBox="1"/>
          <p:nvPr/>
        </p:nvSpPr>
        <p:spPr>
          <a:xfrm>
            <a:off x="4278960" y="10157400"/>
            <a:ext cx="3280320" cy="533880"/>
          </a:xfrm>
          <a:prstGeom prst="rect">
            <a:avLst/>
          </a:prstGeom>
          <a:noFill/>
          <a:ln w="0">
            <a:noFill/>
          </a:ln>
        </p:spPr>
        <p:txBody>
          <a:bodyPr lIns="0" rIns="0" tIns="0" bIns="0" anchor="b">
            <a:noAutofit/>
          </a:bodyPr>
          <a:p>
            <a:pPr>
              <a:lnSpc>
                <a:spcPct val="100000"/>
              </a:lnSpc>
            </a:pPr>
            <a:fld id="{3641D385-D772-493C-BF9C-7A4A28B48BF4}" type="slidenum">
              <a:rPr b="0" lang="en-GB" sz="1200" spc="-1" strike="noStrike">
                <a:solidFill>
                  <a:srgbClr val="000000"/>
                </a:solidFill>
                <a:latin typeface="Arial"/>
                <a:ea typeface="+mn-ea"/>
              </a:rPr>
              <a:t>&lt;number&gt;</a:t>
            </a:fld>
            <a:endParaRPr b="0" lang="en-GB" sz="1200" spc="-1" strike="noStrike">
              <a:latin typeface="Times New Roman"/>
            </a:endParaRPr>
          </a:p>
        </p:txBody>
      </p:sp>
      <p:sp>
        <p:nvSpPr>
          <p:cNvPr id="184" name="PlaceHolder 1"/>
          <p:cNvSpPr>
            <a:spLocks noGrp="1"/>
          </p:cNvSpPr>
          <p:nvPr>
            <p:ph type="sldImg"/>
          </p:nvPr>
        </p:nvSpPr>
        <p:spPr>
          <a:xfrm>
            <a:off x="2514600" y="515880"/>
            <a:ext cx="4593960" cy="2584080"/>
          </a:xfrm>
          <a:prstGeom prst="rect">
            <a:avLst/>
          </a:prstGeom>
        </p:spPr>
      </p:sp>
      <p:sp>
        <p:nvSpPr>
          <p:cNvPr id="185"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1"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3"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8"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69"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0"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2"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4"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8"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0"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1"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3"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5"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6"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8"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9"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0"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1"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2"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3"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0"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47"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title"/>
          </p:nvPr>
        </p:nvSpPr>
        <p:spPr>
          <a:xfrm>
            <a:off x="457200" y="205200"/>
            <a:ext cx="8228880" cy="85824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57" name="PlaceHolder 2"/>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wmf"/><Relationship Id="rId3" Type="http://schemas.openxmlformats.org/officeDocument/2006/relationships/image" Target="../media/image7.wmf"/><Relationship Id="rId4" Type="http://schemas.openxmlformats.org/officeDocument/2006/relationships/slideLayout" Target="../slideLayouts/slideLayout1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itle 1"/>
          <p:cNvSpPr/>
          <p:nvPr/>
        </p:nvSpPr>
        <p:spPr>
          <a:xfrm>
            <a:off x="323640" y="915480"/>
            <a:ext cx="8565120" cy="22284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br/>
            <a:r>
              <a:rPr b="1" lang="es-ES" sz="3200" spc="-1" strike="noStrike">
                <a:solidFill>
                  <a:srgbClr val="ffffff"/>
                </a:solidFill>
                <a:latin typeface="Arial "/>
                <a:ea typeface="DejaVu Sans"/>
              </a:rPr>
              <a:t>C</a:t>
            </a:r>
            <a:r>
              <a:rPr b="1" lang="es-ES" sz="3600" spc="-1" strike="noStrike">
                <a:solidFill>
                  <a:srgbClr val="ffffff"/>
                </a:solidFill>
                <a:latin typeface="Arial "/>
                <a:ea typeface="Arial"/>
              </a:rPr>
              <a:t>urso de capacitación continuada en materia de radioprotección para Médicos Radioterapeutas</a:t>
            </a:r>
            <a:br/>
            <a:br/>
            <a:br/>
            <a:endParaRPr b="0" lang="en-GB" sz="3600" spc="-1" strike="noStrike">
              <a:latin typeface="Arial"/>
            </a:endParaRPr>
          </a:p>
        </p:txBody>
      </p:sp>
      <p:sp>
        <p:nvSpPr>
          <p:cNvPr id="101" name="Subtitle 2"/>
          <p:cNvSpPr/>
          <p:nvPr/>
        </p:nvSpPr>
        <p:spPr>
          <a:xfrm>
            <a:off x="323640" y="2967840"/>
            <a:ext cx="8565120" cy="1688400"/>
          </a:xfrm>
          <a:prstGeom prst="rect">
            <a:avLst/>
          </a:prstGeom>
          <a:noFill/>
          <a:ln w="0">
            <a:noFill/>
          </a:ln>
        </p:spPr>
        <p:style>
          <a:lnRef idx="0"/>
          <a:fillRef idx="0"/>
          <a:effectRef idx="0"/>
          <a:fontRef idx="minor"/>
        </p:style>
        <p:txBody>
          <a:bodyPr lIns="90000" rIns="90000" tIns="45000" bIns="45000">
            <a:normAutofit fontScale="77000"/>
          </a:bodyPr>
          <a:p>
            <a:pPr algn="ctr">
              <a:lnSpc>
                <a:spcPct val="100000"/>
              </a:lnSpc>
              <a:spcBef>
                <a:spcPts val="561"/>
              </a:spcBef>
              <a:tabLst>
                <a:tab algn="l" pos="0"/>
              </a:tabLst>
            </a:pPr>
            <a:endParaRPr b="0" lang="en-GB" sz="1800" spc="-1" strike="noStrike">
              <a:latin typeface="Arial"/>
            </a:endParaRPr>
          </a:p>
          <a:p>
            <a:pPr>
              <a:lnSpc>
                <a:spcPct val="100000"/>
              </a:lnSpc>
              <a:tabLst>
                <a:tab algn="l" pos="0"/>
              </a:tabLst>
            </a:pPr>
            <a:r>
              <a:rPr b="1" lang="es-ES" sz="3800" spc="-1" strike="noStrike">
                <a:solidFill>
                  <a:srgbClr val="99ccff"/>
                </a:solidFill>
                <a:latin typeface="Arial "/>
                <a:ea typeface="DejaVu Sans"/>
              </a:rPr>
              <a:t>P-15 Enfoques para la prevención de accidente en Radioterapia. Enfoque retrospectivo</a:t>
            </a:r>
            <a:endParaRPr b="0" lang="en-GB" sz="3800" spc="-1" strike="noStrike">
              <a:latin typeface="Arial"/>
            </a:endParaRPr>
          </a:p>
          <a:p>
            <a:pPr algn="ctr">
              <a:lnSpc>
                <a:spcPct val="100000"/>
              </a:lnSpc>
              <a:spcBef>
                <a:spcPts val="519"/>
              </a:spcBef>
              <a:tabLst>
                <a:tab algn="l" pos="0"/>
              </a:tabLst>
            </a:pPr>
            <a:endParaRPr b="0" lang="en-GB" sz="3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Marcador de número de diapositiva 3"/>
          <p:cNvSpPr txBox="1"/>
          <p:nvPr/>
        </p:nvSpPr>
        <p:spPr>
          <a:xfrm>
            <a:off x="3486240" y="4683960"/>
            <a:ext cx="2171520" cy="356760"/>
          </a:xfrm>
          <a:prstGeom prst="rect">
            <a:avLst/>
          </a:prstGeom>
          <a:noFill/>
          <a:ln w="0">
            <a:noFill/>
          </a:ln>
        </p:spPr>
        <p:txBody>
          <a:bodyPr lIns="90000" rIns="90000" tIns="45000" bIns="45000">
            <a:noAutofit/>
          </a:bodyPr>
          <a:p>
            <a:pPr algn="ctr">
              <a:lnSpc>
                <a:spcPct val="100000"/>
              </a:lnSpc>
            </a:pPr>
            <a:r>
              <a:rPr b="0" lang="es-ES" sz="680" spc="-1" strike="noStrike">
                <a:solidFill>
                  <a:srgbClr val="0000cc"/>
                </a:solidFill>
                <a:latin typeface="Arial"/>
                <a:ea typeface="DejaVu Sans"/>
              </a:rPr>
              <a:t>Diapositiva </a:t>
            </a:r>
            <a:fld id="{0F737693-0849-47EE-A82F-BEA50D4807E8}" type="slidenum">
              <a:rPr b="0" lang="es-ES" sz="680" spc="-1" strike="noStrike">
                <a:solidFill>
                  <a:srgbClr val="0000cc"/>
                </a:solidFill>
                <a:latin typeface="Arial"/>
                <a:ea typeface="DejaVu Sans"/>
              </a:rPr>
              <a:t>&lt;number&gt;</a:t>
            </a:fld>
            <a:endParaRPr b="0" lang="en-GB" sz="680" spc="-1" strike="noStrike">
              <a:latin typeface="Times New Roman"/>
            </a:endParaRPr>
          </a:p>
        </p:txBody>
      </p:sp>
      <p:sp>
        <p:nvSpPr>
          <p:cNvPr id="146"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pic>
        <p:nvPicPr>
          <p:cNvPr id="147" name="Imagen 1" descr=""/>
          <p:cNvPicPr/>
          <p:nvPr/>
        </p:nvPicPr>
        <p:blipFill>
          <a:blip r:embed="rId1"/>
          <a:srcRect l="0" t="0" r="16173" b="0"/>
          <a:stretch/>
        </p:blipFill>
        <p:spPr>
          <a:xfrm>
            <a:off x="93600" y="571320"/>
            <a:ext cx="9015120" cy="4536720"/>
          </a:xfrm>
          <a:prstGeom prst="rect">
            <a:avLst/>
          </a:prstGeom>
          <a:ln w="9525">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pic>
        <p:nvPicPr>
          <p:cNvPr id="149" name="Imagen 2" descr=""/>
          <p:cNvPicPr/>
          <p:nvPr/>
        </p:nvPicPr>
        <p:blipFill>
          <a:blip r:embed="rId1"/>
          <a:stretch/>
        </p:blipFill>
        <p:spPr>
          <a:xfrm>
            <a:off x="27000" y="857160"/>
            <a:ext cx="9035640" cy="3526920"/>
          </a:xfrm>
          <a:prstGeom prst="rect">
            <a:avLst/>
          </a:prstGeom>
          <a:ln w="9525">
            <a:noFill/>
          </a:ln>
        </p:spPr>
      </p:pic>
      <p:sp>
        <p:nvSpPr>
          <p:cNvPr id="150" name="5 CuadroTexto"/>
          <p:cNvSpPr/>
          <p:nvPr/>
        </p:nvSpPr>
        <p:spPr>
          <a:xfrm>
            <a:off x="3786120" y="1643040"/>
            <a:ext cx="528588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1600" spc="-1" strike="noStrike">
                <a:solidFill>
                  <a:srgbClr val="000000"/>
                </a:solidFill>
                <a:latin typeface="Arial"/>
                <a:ea typeface="DejaVu Sans"/>
              </a:rPr>
              <a:t>Registro de la prescripción definitiva del tratamiento</a:t>
            </a:r>
            <a:endParaRPr b="0" lang="en-GB" sz="1600" spc="-1" strike="noStrike">
              <a:latin typeface="Arial"/>
            </a:endParaRPr>
          </a:p>
        </p:txBody>
      </p:sp>
      <p:sp>
        <p:nvSpPr>
          <p:cNvPr id="151" name="7 Conector recto de flecha"/>
          <p:cNvSpPr/>
          <p:nvPr/>
        </p:nvSpPr>
        <p:spPr>
          <a:xfrm>
            <a:off x="3286080" y="1928880"/>
            <a:ext cx="428400" cy="1080"/>
          </a:xfrm>
          <a:custGeom>
            <a:avLst/>
            <a:gdLst/>
            <a:ahLst/>
            <a:rect l="l" t="t" r="r" b="b"/>
            <a:pathLst>
              <a:path w="21600" h="21600">
                <a:moveTo>
                  <a:pt x="0" y="0"/>
                </a:moveTo>
                <a:lnTo>
                  <a:pt x="21600" y="21600"/>
                </a:lnTo>
              </a:path>
            </a:pathLst>
          </a:custGeom>
          <a:noFill/>
          <a:ln w="50800">
            <a:solidFill>
              <a:srgbClr val="ff0000"/>
            </a:solidFill>
            <a:tailEnd len="med" type="arrow" w="med"/>
          </a:ln>
        </p:spPr>
        <p:style>
          <a:lnRef idx="1">
            <a:schemeClr val="accent1"/>
          </a:lnRef>
          <a:fillRef idx="0">
            <a:schemeClr val="accent1"/>
          </a:fillRef>
          <a:effectRef idx="0">
            <a:schemeClr val="accent1"/>
          </a:effectRef>
          <a:fontRef idx="minor"/>
        </p:style>
      </p:sp>
      <p:sp>
        <p:nvSpPr>
          <p:cNvPr id="152" name="6 Conector recto de flecha"/>
          <p:cNvSpPr/>
          <p:nvPr/>
        </p:nvSpPr>
        <p:spPr>
          <a:xfrm flipV="1" rot="16200000">
            <a:off x="1428840" y="3999600"/>
            <a:ext cx="713880" cy="428400"/>
          </a:xfrm>
          <a:custGeom>
            <a:avLst/>
            <a:gdLst/>
            <a:ahLst/>
            <a:rect l="l" t="t" r="r" b="b"/>
            <a:pathLst>
              <a:path w="21600" h="21600">
                <a:moveTo>
                  <a:pt x="0" y="0"/>
                </a:moveTo>
                <a:lnTo>
                  <a:pt x="21600" y="21600"/>
                </a:lnTo>
              </a:path>
            </a:pathLst>
          </a:custGeom>
          <a:noFill/>
          <a:ln w="50800">
            <a:solidFill>
              <a:srgbClr val="000000"/>
            </a:solidFill>
            <a:tailEnd len="med" type="arrow"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Marcador de número de diapositiva 3"/>
          <p:cNvSpPr txBox="1"/>
          <p:nvPr/>
        </p:nvSpPr>
        <p:spPr>
          <a:xfrm>
            <a:off x="3486240" y="4683960"/>
            <a:ext cx="2171520" cy="356760"/>
          </a:xfrm>
          <a:prstGeom prst="rect">
            <a:avLst/>
          </a:prstGeom>
          <a:noFill/>
          <a:ln w="0">
            <a:noFill/>
          </a:ln>
        </p:spPr>
        <p:txBody>
          <a:bodyPr lIns="90000" rIns="90000" tIns="45000" bIns="45000">
            <a:noAutofit/>
          </a:bodyPr>
          <a:p>
            <a:pPr algn="ctr">
              <a:lnSpc>
                <a:spcPct val="100000"/>
              </a:lnSpc>
            </a:pPr>
            <a:r>
              <a:rPr b="0" lang="es-ES" sz="680" spc="-1" strike="noStrike">
                <a:solidFill>
                  <a:srgbClr val="0000cc"/>
                </a:solidFill>
                <a:latin typeface="Arial"/>
                <a:ea typeface="DejaVu Sans"/>
              </a:rPr>
              <a:t>Diapositiva </a:t>
            </a:r>
            <a:fld id="{969B7F2A-3F68-419B-BC13-CFE6CD360858}" type="slidenum">
              <a:rPr b="0" lang="es-ES" sz="680" spc="-1" strike="noStrike">
                <a:solidFill>
                  <a:srgbClr val="0000cc"/>
                </a:solidFill>
                <a:latin typeface="Arial"/>
                <a:ea typeface="DejaVu Sans"/>
              </a:rPr>
              <a:t>&lt;number&gt;</a:t>
            </a:fld>
            <a:endParaRPr b="0" lang="en-GB" sz="680" spc="-1" strike="noStrike">
              <a:latin typeface="Times New Roman"/>
            </a:endParaRPr>
          </a:p>
        </p:txBody>
      </p:sp>
      <p:sp>
        <p:nvSpPr>
          <p:cNvPr id="154"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pic>
        <p:nvPicPr>
          <p:cNvPr id="155" name="Imagen 3" descr=""/>
          <p:cNvPicPr/>
          <p:nvPr/>
        </p:nvPicPr>
        <p:blipFill>
          <a:blip r:embed="rId1"/>
          <a:stretch/>
        </p:blipFill>
        <p:spPr>
          <a:xfrm>
            <a:off x="179280" y="496800"/>
            <a:ext cx="6678360" cy="4551480"/>
          </a:xfrm>
          <a:prstGeom prst="rect">
            <a:avLst/>
          </a:prstGeom>
          <a:ln w="9525">
            <a:noFill/>
          </a:ln>
        </p:spPr>
      </p:pic>
      <p:sp>
        <p:nvSpPr>
          <p:cNvPr id="156" name="8 CuadroTexto"/>
          <p:cNvSpPr/>
          <p:nvPr/>
        </p:nvSpPr>
        <p:spPr>
          <a:xfrm>
            <a:off x="2500200" y="1000080"/>
            <a:ext cx="4928760" cy="303480"/>
          </a:xfrm>
          <a:prstGeom prst="rect">
            <a:avLst/>
          </a:prstGeom>
          <a:solidFill>
            <a:srgbClr val="ffc000"/>
          </a:solidFill>
          <a:ln w="0">
            <a:noFill/>
          </a:ln>
        </p:spPr>
        <p:style>
          <a:lnRef idx="0"/>
          <a:fillRef idx="0"/>
          <a:effectRef idx="0"/>
          <a:fontRef idx="minor"/>
        </p:style>
        <p:txBody>
          <a:bodyPr lIns="90000" rIns="90000" tIns="45000" bIns="45000">
            <a:spAutoFit/>
          </a:bodyPr>
          <a:p>
            <a:pPr>
              <a:lnSpc>
                <a:spcPct val="100000"/>
              </a:lnSpc>
            </a:pPr>
            <a:r>
              <a:rPr b="1" lang="es-ES" sz="1400" spc="-1" strike="noStrike">
                <a:solidFill>
                  <a:srgbClr val="000000"/>
                </a:solidFill>
                <a:latin typeface="Arial"/>
                <a:ea typeface="DejaVu Sans"/>
              </a:rPr>
              <a:t>Plan de tratamiento no basado en la prescripción</a:t>
            </a:r>
            <a:endParaRPr b="0" lang="en-GB" sz="1400" spc="-1" strike="noStrike">
              <a:latin typeface="Arial"/>
            </a:endParaRPr>
          </a:p>
        </p:txBody>
      </p:sp>
      <p:sp>
        <p:nvSpPr>
          <p:cNvPr id="157" name="9 CuadroTexto"/>
          <p:cNvSpPr/>
          <p:nvPr/>
        </p:nvSpPr>
        <p:spPr>
          <a:xfrm>
            <a:off x="6500880" y="1928880"/>
            <a:ext cx="2642760" cy="1368000"/>
          </a:xfrm>
          <a:prstGeom prst="rect">
            <a:avLst/>
          </a:prstGeom>
          <a:solidFill>
            <a:srgbClr val="ffc000"/>
          </a:solidFill>
          <a:ln w="0">
            <a:noFill/>
          </a:ln>
        </p:spPr>
        <p:style>
          <a:lnRef idx="0"/>
          <a:fillRef idx="0"/>
          <a:effectRef idx="0"/>
          <a:fontRef idx="minor"/>
        </p:style>
        <p:txBody>
          <a:bodyPr lIns="90000" rIns="90000" tIns="45000" bIns="45000">
            <a:spAutoFit/>
          </a:bodyPr>
          <a:p>
            <a:pPr>
              <a:lnSpc>
                <a:spcPct val="100000"/>
              </a:lnSpc>
            </a:pPr>
            <a:r>
              <a:rPr b="1" lang="es-ES" sz="1200" spc="-1" strike="noStrike">
                <a:solidFill>
                  <a:srgbClr val="000000"/>
                </a:solidFill>
                <a:latin typeface="Arial"/>
                <a:ea typeface="DejaVu Sans"/>
              </a:rPr>
              <a:t>El tratamiento del paciente había sido planeado con fotones de 10 MV, sin embargo la prescripción fue escrita para fotones de 6MV. El error fue notado antes de que el paciente recibiera el tratamiento.</a:t>
            </a:r>
            <a:endParaRPr b="0" lang="en-GB" sz="1200" spc="-1" strike="noStrike">
              <a:latin typeface="Arial"/>
            </a:endParaRPr>
          </a:p>
        </p:txBody>
      </p:sp>
      <p:sp>
        <p:nvSpPr>
          <p:cNvPr id="158" name="11 Conector recto de flecha"/>
          <p:cNvSpPr/>
          <p:nvPr/>
        </p:nvSpPr>
        <p:spPr>
          <a:xfrm flipV="1">
            <a:off x="4786200" y="2070720"/>
            <a:ext cx="1785600" cy="1571400"/>
          </a:xfrm>
          <a:custGeom>
            <a:avLst/>
            <a:gdLst/>
            <a:ahLst/>
            <a:rect l="l" t="t" r="r" b="b"/>
            <a:pathLst>
              <a:path w="21600" h="21600">
                <a:moveTo>
                  <a:pt x="0" y="0"/>
                </a:moveTo>
                <a:lnTo>
                  <a:pt x="21600" y="21600"/>
                </a:lnTo>
              </a:path>
            </a:pathLst>
          </a:custGeom>
          <a:noFill/>
          <a:ln w="38100">
            <a:solidFill>
              <a:srgbClr val="ff0000"/>
            </a:solidFill>
            <a:tailEnd len="med" type="arrow" w="med"/>
          </a:ln>
        </p:spPr>
        <p:style>
          <a:lnRef idx="1">
            <a:schemeClr val="accent1"/>
          </a:lnRef>
          <a:fillRef idx="0">
            <a:schemeClr val="accent1"/>
          </a:fillRef>
          <a:effectRef idx="0">
            <a:schemeClr val="accent1"/>
          </a:effectRef>
          <a:fontRef idx="minor"/>
        </p:style>
      </p:sp>
      <p:sp>
        <p:nvSpPr>
          <p:cNvPr id="159" name="13 Conector recto de flecha"/>
          <p:cNvSpPr/>
          <p:nvPr/>
        </p:nvSpPr>
        <p:spPr>
          <a:xfrm flipV="1">
            <a:off x="5214960" y="4158720"/>
            <a:ext cx="1285560" cy="340200"/>
          </a:xfrm>
          <a:custGeom>
            <a:avLst/>
            <a:gdLst/>
            <a:ahLst/>
            <a:rect l="l" t="t" r="r" b="b"/>
            <a:pathLst>
              <a:path w="21600" h="21600">
                <a:moveTo>
                  <a:pt x="0" y="0"/>
                </a:moveTo>
                <a:lnTo>
                  <a:pt x="21600" y="21600"/>
                </a:lnTo>
              </a:path>
            </a:pathLst>
          </a:custGeom>
          <a:noFill/>
          <a:ln w="38100">
            <a:solidFill>
              <a:srgbClr val="ff0000"/>
            </a:solidFill>
            <a:tailEnd len="med" type="arrow" w="med"/>
          </a:ln>
        </p:spPr>
        <p:style>
          <a:lnRef idx="1">
            <a:schemeClr val="accent1"/>
          </a:lnRef>
          <a:fillRef idx="0">
            <a:schemeClr val="accent1"/>
          </a:fillRef>
          <a:effectRef idx="0">
            <a:schemeClr val="accent1"/>
          </a:effectRef>
          <a:fontRef idx="minor"/>
        </p:style>
      </p:sp>
      <p:sp>
        <p:nvSpPr>
          <p:cNvPr id="160" name="16 CuadroTexto"/>
          <p:cNvSpPr/>
          <p:nvPr/>
        </p:nvSpPr>
        <p:spPr>
          <a:xfrm>
            <a:off x="6500880" y="3929040"/>
            <a:ext cx="2642760" cy="455400"/>
          </a:xfrm>
          <a:prstGeom prst="rect">
            <a:avLst/>
          </a:prstGeom>
          <a:solidFill>
            <a:srgbClr val="ffc000"/>
          </a:solidFill>
          <a:ln w="0">
            <a:noFill/>
          </a:ln>
        </p:spPr>
        <p:style>
          <a:lnRef idx="0"/>
          <a:fillRef idx="0"/>
          <a:effectRef idx="0"/>
          <a:fontRef idx="minor"/>
        </p:style>
        <p:txBody>
          <a:bodyPr lIns="90000" rIns="90000" tIns="45000" bIns="45000">
            <a:spAutoFit/>
          </a:bodyPr>
          <a:p>
            <a:pPr>
              <a:lnSpc>
                <a:spcPct val="100000"/>
              </a:lnSpc>
            </a:pPr>
            <a:r>
              <a:rPr b="0" lang="es-ES" sz="1200" spc="-1" strike="noStrike">
                <a:solidFill>
                  <a:srgbClr val="000000"/>
                </a:solidFill>
                <a:latin typeface="Arial"/>
                <a:ea typeface="DejaVu Sans"/>
              </a:rPr>
              <a:t>Se reportan posibles factores que contribuyeron al suceso</a:t>
            </a:r>
            <a:endParaRPr b="0" lang="en-GB" sz="1200" spc="-1" strike="noStrike">
              <a:latin typeface="Arial"/>
            </a:endParaRPr>
          </a:p>
        </p:txBody>
      </p:sp>
      <p:sp>
        <p:nvSpPr>
          <p:cNvPr id="161" name="18 Conector recto de flecha"/>
          <p:cNvSpPr/>
          <p:nvPr/>
        </p:nvSpPr>
        <p:spPr>
          <a:xfrm>
            <a:off x="5715000" y="4714920"/>
            <a:ext cx="785520" cy="16200"/>
          </a:xfrm>
          <a:custGeom>
            <a:avLst/>
            <a:gdLst/>
            <a:ahLst/>
            <a:rect l="l" t="t" r="r" b="b"/>
            <a:pathLst>
              <a:path w="21600" h="21600">
                <a:moveTo>
                  <a:pt x="0" y="0"/>
                </a:moveTo>
                <a:lnTo>
                  <a:pt x="21600" y="21600"/>
                </a:lnTo>
              </a:path>
            </a:pathLst>
          </a:custGeom>
          <a:noFill/>
          <a:ln w="38100">
            <a:solidFill>
              <a:srgbClr val="ff0000"/>
            </a:solidFill>
            <a:tailEnd len="med" type="arrow" w="med"/>
          </a:ln>
        </p:spPr>
        <p:style>
          <a:lnRef idx="1">
            <a:schemeClr val="accent1"/>
          </a:lnRef>
          <a:fillRef idx="0">
            <a:schemeClr val="accent1"/>
          </a:fillRef>
          <a:effectRef idx="0">
            <a:schemeClr val="accent1"/>
          </a:effectRef>
          <a:fontRef idx="minor"/>
        </p:style>
      </p:sp>
      <p:sp>
        <p:nvSpPr>
          <p:cNvPr id="162" name="19 CuadroTexto"/>
          <p:cNvSpPr/>
          <p:nvPr/>
        </p:nvSpPr>
        <p:spPr>
          <a:xfrm>
            <a:off x="6500880" y="4500720"/>
            <a:ext cx="2642760" cy="455400"/>
          </a:xfrm>
          <a:prstGeom prst="rect">
            <a:avLst/>
          </a:prstGeom>
          <a:solidFill>
            <a:srgbClr val="ffc000"/>
          </a:solidFill>
          <a:ln w="0">
            <a:noFill/>
          </a:ln>
        </p:spPr>
        <p:style>
          <a:lnRef idx="0"/>
          <a:fillRef idx="0"/>
          <a:effectRef idx="0"/>
          <a:fontRef idx="minor"/>
        </p:style>
        <p:txBody>
          <a:bodyPr lIns="90000" rIns="90000" tIns="45000" bIns="45000">
            <a:spAutoFit/>
          </a:bodyPr>
          <a:p>
            <a:pPr>
              <a:lnSpc>
                <a:spcPct val="100000"/>
              </a:lnSpc>
            </a:pPr>
            <a:r>
              <a:rPr b="0" lang="es-ES" sz="1200" spc="-1" strike="noStrike">
                <a:solidFill>
                  <a:srgbClr val="000000"/>
                </a:solidFill>
                <a:latin typeface="Arial"/>
                <a:ea typeface="DejaVu Sans"/>
              </a:rPr>
              <a:t>Se sugieren posibles barreras para detectar este suceso</a:t>
            </a:r>
            <a:endParaRPr b="0" lang="en-GB" sz="1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pic>
        <p:nvPicPr>
          <p:cNvPr id="164" name="Imagen 7" descr=""/>
          <p:cNvPicPr/>
          <p:nvPr/>
        </p:nvPicPr>
        <p:blipFill>
          <a:blip r:embed="rId1"/>
          <a:stretch/>
        </p:blipFill>
        <p:spPr>
          <a:xfrm>
            <a:off x="34920" y="785880"/>
            <a:ext cx="9105480" cy="2160360"/>
          </a:xfrm>
          <a:prstGeom prst="rect">
            <a:avLst/>
          </a:prstGeom>
          <a:ln w="9525">
            <a:noFill/>
          </a:ln>
        </p:spPr>
      </p:pic>
      <p:pic>
        <p:nvPicPr>
          <p:cNvPr id="165" name="Imagen 2" descr=""/>
          <p:cNvPicPr/>
          <p:nvPr/>
        </p:nvPicPr>
        <p:blipFill>
          <a:blip r:embed="rId2"/>
          <a:stretch/>
        </p:blipFill>
        <p:spPr>
          <a:xfrm>
            <a:off x="3492000" y="3003840"/>
            <a:ext cx="4928760" cy="2102400"/>
          </a:xfrm>
          <a:prstGeom prst="rect">
            <a:avLst/>
          </a:prstGeom>
          <a:ln w="9525">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2" descr=""/>
          <p:cNvPicPr/>
          <p:nvPr/>
        </p:nvPicPr>
        <p:blipFill>
          <a:blip r:embed="rId1"/>
          <a:srcRect l="0" t="1828" r="1086" b="170"/>
          <a:stretch/>
        </p:blipFill>
        <p:spPr>
          <a:xfrm>
            <a:off x="5400000" y="1980000"/>
            <a:ext cx="3201840" cy="1684440"/>
          </a:xfrm>
          <a:prstGeom prst="rect">
            <a:avLst/>
          </a:prstGeom>
          <a:ln w="0">
            <a:noFill/>
          </a:ln>
        </p:spPr>
      </p:pic>
      <p:sp>
        <p:nvSpPr>
          <p:cNvPr id="167" name="150 Rectángulo"/>
          <p:cNvSpPr/>
          <p:nvPr/>
        </p:nvSpPr>
        <p:spPr>
          <a:xfrm>
            <a:off x="0" y="267480"/>
            <a:ext cx="5399640" cy="4680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es-ES" sz="2400" spc="-1" strike="noStrike">
                <a:solidFill>
                  <a:srgbClr val="ffffff"/>
                </a:solidFill>
                <a:latin typeface="Times New Roman"/>
                <a:ea typeface="DejaVu Sans"/>
              </a:rPr>
              <a:t>Conclusiones:</a:t>
            </a:r>
            <a:endParaRPr b="0" lang="en-GB" sz="2400" spc="-1" strike="noStrike">
              <a:latin typeface="Arial"/>
            </a:endParaRPr>
          </a:p>
          <a:p>
            <a:pPr marL="458640" indent="-456120">
              <a:lnSpc>
                <a:spcPct val="100000"/>
              </a:lnSpc>
              <a:buClr>
                <a:srgbClr val="ffffff"/>
              </a:buClr>
              <a:buFont typeface="Consolas"/>
              <a:buAutoNum type="arabicPeriod"/>
            </a:pPr>
            <a:r>
              <a:rPr b="0" i="1" lang="es-ES" sz="2000" spc="-1" strike="noStrike">
                <a:solidFill>
                  <a:srgbClr val="ffffff"/>
                </a:solidFill>
                <a:latin typeface="Times New Roman"/>
                <a:ea typeface="DejaVu Sans"/>
              </a:rPr>
              <a:t>Existen tres enfoque en la prevención de accidente. Prescriptivo, Retrospectivo y Proactivo.</a:t>
            </a:r>
            <a:endParaRPr b="0" lang="en-GB" sz="2000" spc="-1" strike="noStrike">
              <a:latin typeface="Arial"/>
            </a:endParaRPr>
          </a:p>
          <a:p>
            <a:pPr marL="2160">
              <a:lnSpc>
                <a:spcPct val="100000"/>
              </a:lnSpc>
            </a:pPr>
            <a:r>
              <a:rPr b="0" i="1" lang="es-ES" sz="2000" spc="-1" strike="noStrike">
                <a:solidFill>
                  <a:srgbClr val="ffffff"/>
                </a:solidFill>
                <a:latin typeface="Times New Roman"/>
                <a:ea typeface="DejaVu Sans"/>
              </a:rPr>
              <a:t> </a:t>
            </a:r>
            <a:endParaRPr b="0" lang="en-GB" sz="2000" spc="-1" strike="noStrike">
              <a:latin typeface="Arial"/>
            </a:endParaRPr>
          </a:p>
          <a:p>
            <a:pPr marL="459360" indent="-456840">
              <a:lnSpc>
                <a:spcPct val="100000"/>
              </a:lnSpc>
              <a:buClr>
                <a:srgbClr val="ffffff"/>
              </a:buClr>
              <a:buFont typeface="Arial"/>
              <a:buAutoNum type="arabicPeriod" startAt="2"/>
            </a:pPr>
            <a:r>
              <a:rPr b="0" i="1" lang="es-ES" sz="2000" spc="-1" strike="noStrike">
                <a:solidFill>
                  <a:srgbClr val="ffffff"/>
                </a:solidFill>
                <a:latin typeface="Times New Roman"/>
                <a:ea typeface="DejaVu Sans"/>
              </a:rPr>
              <a:t>El enfoque retrospectivo nos permite evaluar las lecciones aprendidas de accidentes ocurridos y tomar medidas que impidan la repetición de estos.</a:t>
            </a:r>
            <a:endParaRPr b="0" lang="en-GB" sz="2000" spc="-1" strike="noStrike">
              <a:latin typeface="Arial"/>
            </a:endParaRPr>
          </a:p>
          <a:p>
            <a:pPr>
              <a:lnSpc>
                <a:spcPct val="100000"/>
              </a:lnSpc>
            </a:pP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La herramienta SAFRON del OIEA muestra un compendio de accidentes reportados anónimamente que permite prevenir potenciales accidentes.</a:t>
            </a:r>
            <a:endParaRPr b="0" lang="en-GB" sz="2000" spc="-1" strike="noStrike">
              <a:latin typeface="Arial"/>
            </a:endParaRPr>
          </a:p>
          <a:p>
            <a:pPr>
              <a:lnSpc>
                <a:spcPct val="100000"/>
              </a:lnSpc>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itle 1"/>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Objetivo</a:t>
            </a:r>
            <a:endParaRPr b="0" lang="en-GB" sz="3600" spc="-1" strike="noStrike">
              <a:latin typeface="Arial"/>
            </a:endParaRPr>
          </a:p>
        </p:txBody>
      </p:sp>
      <p:sp>
        <p:nvSpPr>
          <p:cNvPr id="103" name="Content Placeholder 2"/>
          <p:cNvSpPr/>
          <p:nvPr/>
        </p:nvSpPr>
        <p:spPr>
          <a:xfrm>
            <a:off x="180000" y="699480"/>
            <a:ext cx="878076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003399"/>
              </a:buClr>
              <a:buFont typeface="Arial"/>
              <a:buChar char="•"/>
            </a:pPr>
            <a:r>
              <a:rPr b="1" lang="es-ES" sz="2600" spc="-1" strike="noStrike">
                <a:solidFill>
                  <a:srgbClr val="ffffff"/>
                </a:solidFill>
                <a:latin typeface="Arial "/>
                <a:ea typeface="DejaVu Sans"/>
              </a:rPr>
              <a:t>Que los participantes conozcan los diferentes enfoques usados en la prevención de accidentes. Valorar la importancia del enfoque retrospectivo y conocer herramientas que pueden ser usadas.</a:t>
            </a:r>
            <a:endParaRPr b="0" lang="en-GB" sz="2600" spc="-1" strike="noStrike">
              <a:latin typeface="Arial"/>
            </a:endParaRPr>
          </a:p>
        </p:txBody>
      </p:sp>
      <p:sp>
        <p:nvSpPr>
          <p:cNvPr id="104" name="Slide Number Placeholder 3"/>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FDC1CF45-9940-43BA-A2ED-8818D960ACCA}"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itle 1_0"/>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Contenido</a:t>
            </a:r>
            <a:endParaRPr b="0" lang="en-GB" sz="3600" spc="-1" strike="noStrike">
              <a:latin typeface="Arial"/>
            </a:endParaRPr>
          </a:p>
        </p:txBody>
      </p:sp>
      <p:sp>
        <p:nvSpPr>
          <p:cNvPr id="106" name="Content Placeholder 2_0"/>
          <p:cNvSpPr/>
          <p:nvPr/>
        </p:nvSpPr>
        <p:spPr>
          <a:xfrm>
            <a:off x="251640" y="678960"/>
            <a:ext cx="870912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ffffff"/>
              </a:buClr>
              <a:buFont typeface="Arial"/>
              <a:buChar char="•"/>
            </a:pPr>
            <a:r>
              <a:rPr b="1" lang="es-ES" sz="2600" spc="-1" strike="noStrike">
                <a:solidFill>
                  <a:srgbClr val="ffffff"/>
                </a:solidFill>
                <a:latin typeface="Arial "/>
                <a:ea typeface="DejaVu Sans"/>
              </a:rPr>
              <a:t>Diferentes enfoque usados en la prevención de accidentes en RT.</a:t>
            </a:r>
            <a:endParaRPr b="0" lang="en-GB" sz="2600" spc="-1" strike="noStrike">
              <a:latin typeface="Arial"/>
            </a:endParaRPr>
          </a:p>
          <a:p>
            <a:pPr>
              <a:lnSpc>
                <a:spcPct val="100000"/>
              </a:lnSpc>
            </a:pP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Explicación del enfoque retrospectivo.</a:t>
            </a:r>
            <a:endParaRPr b="0" lang="en-GB" sz="2600" spc="-1" strike="noStrike">
              <a:latin typeface="Arial"/>
            </a:endParaRPr>
          </a:p>
          <a:p>
            <a:pPr>
              <a:lnSpc>
                <a:spcPct val="100000"/>
              </a:lnSpc>
            </a:pP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Uso de la herramienta SAFRON del OIEA.</a:t>
            </a:r>
            <a:endParaRPr b="0" lang="en-GB" sz="2600" spc="-1" strike="noStrike">
              <a:latin typeface="Arial"/>
            </a:endParaRPr>
          </a:p>
          <a:p>
            <a:pPr>
              <a:lnSpc>
                <a:spcPct val="100000"/>
              </a:lnSpc>
            </a:pPr>
            <a:endParaRPr b="0" lang="en-GB" sz="2600" spc="-1" strike="noStrike">
              <a:latin typeface="Arial"/>
            </a:endParaRPr>
          </a:p>
        </p:txBody>
      </p:sp>
      <p:sp>
        <p:nvSpPr>
          <p:cNvPr id="107" name="Slide Number Placeholder 3_0"/>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4E10B2F6-923B-4440-87F1-1271F2E05030}"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 Box 4"/>
          <p:cNvSpPr/>
          <p:nvPr/>
        </p:nvSpPr>
        <p:spPr>
          <a:xfrm>
            <a:off x="107640" y="51480"/>
            <a:ext cx="835272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sp>
        <p:nvSpPr>
          <p:cNvPr id="109" name="Text Box 2"/>
          <p:cNvSpPr/>
          <p:nvPr/>
        </p:nvSpPr>
        <p:spPr>
          <a:xfrm>
            <a:off x="250920" y="714240"/>
            <a:ext cx="5905080" cy="4184640"/>
          </a:xfrm>
          <a:prstGeom prst="rect">
            <a:avLst/>
          </a:prstGeom>
          <a:noFill/>
          <a:ln w="9525">
            <a:noFill/>
          </a:ln>
        </p:spPr>
        <p:style>
          <a:lnRef idx="0"/>
          <a:fillRef idx="0"/>
          <a:effectRef idx="0"/>
          <a:fontRef idx="minor"/>
        </p:style>
        <p:txBody>
          <a:bodyPr lIns="90000" rIns="90000" tIns="45000" bIns="45000">
            <a:spAutoFit/>
          </a:bodyPr>
          <a:p>
            <a:pPr algn="just">
              <a:lnSpc>
                <a:spcPct val="90000"/>
              </a:lnSpc>
            </a:pPr>
            <a:r>
              <a:rPr b="0" lang="es-ES_tradnl" sz="2300" spc="-1" strike="noStrike">
                <a:solidFill>
                  <a:srgbClr val="ffffff"/>
                </a:solidFill>
                <a:latin typeface="Arial "/>
                <a:ea typeface="DejaVu Sans"/>
              </a:rPr>
              <a:t>Los accidentes ocurridos en la práctica médica han mostrado la necesidad de prestar especial atención a la prevención de los mismos.</a:t>
            </a:r>
            <a:endParaRPr b="0" lang="en-GB" sz="2300" spc="-1" strike="noStrike">
              <a:latin typeface="Arial"/>
            </a:endParaRPr>
          </a:p>
          <a:p>
            <a:pPr algn="just">
              <a:lnSpc>
                <a:spcPct val="90000"/>
              </a:lnSpc>
            </a:pPr>
            <a:endParaRPr b="0" lang="en-GB" sz="2300" spc="-1" strike="noStrike">
              <a:latin typeface="Arial"/>
            </a:endParaRPr>
          </a:p>
          <a:p>
            <a:pPr algn="just">
              <a:lnSpc>
                <a:spcPct val="90000"/>
              </a:lnSpc>
            </a:pPr>
            <a:r>
              <a:rPr b="0" lang="es-ES_tradnl" sz="2300" spc="-1" strike="noStrike">
                <a:solidFill>
                  <a:srgbClr val="ffffff"/>
                </a:solidFill>
                <a:latin typeface="Arial "/>
                <a:ea typeface="DejaVu Sans"/>
              </a:rPr>
              <a:t>Las evaluaciones de seguridad son la herramienta fundamental para la prevención de las exposiciones accidentales. </a:t>
            </a:r>
            <a:endParaRPr b="0" lang="en-GB" sz="2300" spc="-1" strike="noStrike">
              <a:latin typeface="Arial"/>
            </a:endParaRPr>
          </a:p>
          <a:p>
            <a:pPr algn="just">
              <a:lnSpc>
                <a:spcPct val="90000"/>
              </a:lnSpc>
            </a:pPr>
            <a:endParaRPr b="0" lang="en-GB" sz="2300" spc="-1" strike="noStrike">
              <a:latin typeface="Arial"/>
            </a:endParaRPr>
          </a:p>
          <a:p>
            <a:pPr algn="just">
              <a:lnSpc>
                <a:spcPct val="90000"/>
              </a:lnSpc>
            </a:pPr>
            <a:r>
              <a:rPr b="0" lang="es-ES_tradnl" sz="2300" spc="-1" strike="noStrike">
                <a:solidFill>
                  <a:srgbClr val="ffffff"/>
                </a:solidFill>
                <a:latin typeface="Arial "/>
                <a:ea typeface="DejaVu Sans"/>
              </a:rPr>
              <a:t>Perfeccionar las metodologías sobre las cuales ellas se realizan ha sido prioridad para el OIEA y las autoridades reguladoras.</a:t>
            </a:r>
            <a:endParaRPr b="0" lang="en-GB" sz="2300" spc="-1" strike="noStrike">
              <a:latin typeface="Arial"/>
            </a:endParaRPr>
          </a:p>
        </p:txBody>
      </p:sp>
      <p:pic>
        <p:nvPicPr>
          <p:cNvPr id="110" name="Picture 6" descr=""/>
          <p:cNvPicPr/>
          <p:nvPr/>
        </p:nvPicPr>
        <p:blipFill>
          <a:blip r:embed="rId1"/>
          <a:stretch/>
        </p:blipFill>
        <p:spPr>
          <a:xfrm>
            <a:off x="6516720" y="758880"/>
            <a:ext cx="2455560" cy="3600000"/>
          </a:xfrm>
          <a:prstGeom prst="rect">
            <a:avLst/>
          </a:prstGeom>
          <a:ln w="1270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sp>
        <p:nvSpPr>
          <p:cNvPr id="112" name="Text Box 2"/>
          <p:cNvSpPr/>
          <p:nvPr/>
        </p:nvSpPr>
        <p:spPr>
          <a:xfrm>
            <a:off x="250920" y="556560"/>
            <a:ext cx="8281800" cy="405360"/>
          </a:xfrm>
          <a:prstGeom prst="rect">
            <a:avLst/>
          </a:prstGeom>
          <a:noFill/>
          <a:ln w="9525">
            <a:noFill/>
          </a:ln>
        </p:spPr>
        <p:style>
          <a:lnRef idx="0"/>
          <a:fillRef idx="0"/>
          <a:effectRef idx="0"/>
          <a:fontRef idx="minor"/>
        </p:style>
        <p:txBody>
          <a:bodyPr lIns="90000" rIns="90000" tIns="45000" bIns="45000">
            <a:spAutoFit/>
          </a:bodyPr>
          <a:p>
            <a:pPr algn="just">
              <a:lnSpc>
                <a:spcPct val="90000"/>
              </a:lnSpc>
            </a:pPr>
            <a:r>
              <a:rPr b="0" lang="es-ES_tradnl" sz="2300" spc="-1" strike="noStrike">
                <a:solidFill>
                  <a:srgbClr val="ffffff"/>
                </a:solidFill>
                <a:latin typeface="Arial "/>
                <a:ea typeface="DejaVu Sans"/>
              </a:rPr>
              <a:t>Existen tres enfoques básicos para prevención de accidentes:</a:t>
            </a:r>
            <a:endParaRPr b="0" lang="en-GB" sz="2300" spc="-1" strike="noStrike">
              <a:latin typeface="Arial"/>
            </a:endParaRPr>
          </a:p>
        </p:txBody>
      </p:sp>
      <p:sp>
        <p:nvSpPr>
          <p:cNvPr id="113" name="Text Box 6"/>
          <p:cNvSpPr/>
          <p:nvPr/>
        </p:nvSpPr>
        <p:spPr>
          <a:xfrm>
            <a:off x="324000" y="1582560"/>
            <a:ext cx="5328720" cy="639000"/>
          </a:xfrm>
          <a:prstGeom prst="rect">
            <a:avLst/>
          </a:prstGeom>
          <a:noFill/>
          <a:ln w="9525">
            <a:noFill/>
          </a:ln>
        </p:spPr>
        <p:style>
          <a:lnRef idx="0"/>
          <a:fillRef idx="0"/>
          <a:effectRef idx="0"/>
          <a:fontRef idx="minor"/>
        </p:style>
        <p:txBody>
          <a:bodyPr lIns="90000" rIns="90000" tIns="45000" bIns="45000">
            <a:spAutoFit/>
          </a:bodyPr>
          <a:p>
            <a:pPr>
              <a:lnSpc>
                <a:spcPct val="100000"/>
              </a:lnSpc>
              <a:spcBef>
                <a:spcPts val="1800"/>
              </a:spcBef>
            </a:pPr>
            <a:r>
              <a:rPr b="0" lang="es-ES_tradnl" sz="3600" spc="-1" strike="noStrike">
                <a:solidFill>
                  <a:srgbClr val="ffffff"/>
                </a:solidFill>
                <a:latin typeface="Arial"/>
                <a:ea typeface="DejaVu Sans"/>
              </a:rPr>
              <a:t>Prescriptivo.</a:t>
            </a:r>
            <a:endParaRPr b="0" lang="en-GB" sz="3600" spc="-1" strike="noStrike">
              <a:latin typeface="Arial"/>
            </a:endParaRPr>
          </a:p>
        </p:txBody>
      </p:sp>
      <p:sp>
        <p:nvSpPr>
          <p:cNvPr id="114" name="Text Box 7"/>
          <p:cNvSpPr/>
          <p:nvPr/>
        </p:nvSpPr>
        <p:spPr>
          <a:xfrm>
            <a:off x="285840" y="2786040"/>
            <a:ext cx="4962240" cy="639000"/>
          </a:xfrm>
          <a:prstGeom prst="rect">
            <a:avLst/>
          </a:prstGeom>
          <a:noFill/>
          <a:ln w="9525">
            <a:noFill/>
          </a:ln>
        </p:spPr>
        <p:style>
          <a:lnRef idx="0"/>
          <a:fillRef idx="0"/>
          <a:effectRef idx="0"/>
          <a:fontRef idx="minor"/>
        </p:style>
        <p:txBody>
          <a:bodyPr lIns="90000" rIns="90000" tIns="45000" bIns="45000">
            <a:spAutoFit/>
          </a:bodyPr>
          <a:p>
            <a:pPr>
              <a:lnSpc>
                <a:spcPct val="100000"/>
              </a:lnSpc>
              <a:spcBef>
                <a:spcPts val="1800"/>
              </a:spcBef>
            </a:pPr>
            <a:r>
              <a:rPr b="0" lang="es-ES_tradnl" sz="3600" spc="-1" strike="noStrike">
                <a:solidFill>
                  <a:srgbClr val="ffffff"/>
                </a:solidFill>
                <a:latin typeface="Arial"/>
                <a:ea typeface="DejaVu Sans"/>
              </a:rPr>
              <a:t>Retrospectivo.</a:t>
            </a:r>
            <a:endParaRPr b="0" lang="en-GB" sz="3600" spc="-1" strike="noStrike">
              <a:latin typeface="Arial"/>
            </a:endParaRPr>
          </a:p>
        </p:txBody>
      </p:sp>
      <p:sp>
        <p:nvSpPr>
          <p:cNvPr id="115" name="Text Box 8"/>
          <p:cNvSpPr/>
          <p:nvPr/>
        </p:nvSpPr>
        <p:spPr>
          <a:xfrm>
            <a:off x="357120" y="4143240"/>
            <a:ext cx="4890600" cy="639000"/>
          </a:xfrm>
          <a:prstGeom prst="rect">
            <a:avLst/>
          </a:prstGeom>
          <a:noFill/>
          <a:ln w="9525">
            <a:noFill/>
          </a:ln>
        </p:spPr>
        <p:style>
          <a:lnRef idx="0"/>
          <a:fillRef idx="0"/>
          <a:effectRef idx="0"/>
          <a:fontRef idx="minor"/>
        </p:style>
        <p:txBody>
          <a:bodyPr lIns="90000" rIns="90000" tIns="45000" bIns="45000">
            <a:spAutoFit/>
          </a:bodyPr>
          <a:p>
            <a:pPr>
              <a:lnSpc>
                <a:spcPct val="100000"/>
              </a:lnSpc>
              <a:spcBef>
                <a:spcPts val="1800"/>
              </a:spcBef>
            </a:pPr>
            <a:r>
              <a:rPr b="0" lang="es-ES_tradnl" sz="3600" spc="-1" strike="noStrike">
                <a:solidFill>
                  <a:srgbClr val="ffffff"/>
                </a:solidFill>
                <a:latin typeface="Arial"/>
                <a:ea typeface="DejaVu Sans"/>
              </a:rPr>
              <a:t>Prospectivo.</a:t>
            </a:r>
            <a:endParaRPr b="0" lang="en-GB" sz="3600" spc="-1" strike="noStrike">
              <a:latin typeface="Arial"/>
            </a:endParaRPr>
          </a:p>
        </p:txBody>
      </p:sp>
      <p:pic>
        <p:nvPicPr>
          <p:cNvPr id="116" name="Picture 9" descr="trabajos"/>
          <p:cNvPicPr/>
          <p:nvPr/>
        </p:nvPicPr>
        <p:blipFill>
          <a:blip r:embed="rId1"/>
          <a:srcRect l="0" t="3850" r="0" b="3850"/>
          <a:stretch/>
        </p:blipFill>
        <p:spPr>
          <a:xfrm>
            <a:off x="6500880" y="3571920"/>
            <a:ext cx="990360" cy="1447560"/>
          </a:xfrm>
          <a:prstGeom prst="rect">
            <a:avLst/>
          </a:prstGeom>
          <a:ln w="9525">
            <a:solidFill>
              <a:srgbClr val="ff0000"/>
            </a:solidFill>
            <a:miter/>
          </a:ln>
        </p:spPr>
      </p:pic>
      <p:pic>
        <p:nvPicPr>
          <p:cNvPr id="117" name="Picture 11" descr=""/>
          <p:cNvPicPr/>
          <p:nvPr/>
        </p:nvPicPr>
        <p:blipFill>
          <a:blip r:embed="rId2"/>
          <a:stretch/>
        </p:blipFill>
        <p:spPr>
          <a:xfrm>
            <a:off x="4714920" y="2357280"/>
            <a:ext cx="999720" cy="1466640"/>
          </a:xfrm>
          <a:prstGeom prst="rect">
            <a:avLst/>
          </a:prstGeom>
          <a:ln w="12700">
            <a:noFill/>
          </a:ln>
        </p:spPr>
      </p:pic>
      <p:pic>
        <p:nvPicPr>
          <p:cNvPr id="118" name="5 Imagen" descr="Imagen que contiene captura de pantalla&#10;&#10;Descripción generada automáticamente"/>
          <p:cNvPicPr/>
          <p:nvPr/>
        </p:nvPicPr>
        <p:blipFill>
          <a:blip r:embed="rId3"/>
          <a:stretch/>
        </p:blipFill>
        <p:spPr>
          <a:xfrm>
            <a:off x="6215040" y="968400"/>
            <a:ext cx="1023120" cy="1531440"/>
          </a:xfrm>
          <a:prstGeom prst="rect">
            <a:avLst/>
          </a:prstGeom>
          <a:ln w="9525">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 Box 4"/>
          <p:cNvSpPr/>
          <p:nvPr/>
        </p:nvSpPr>
        <p:spPr>
          <a:xfrm>
            <a:off x="714240" y="51480"/>
            <a:ext cx="77457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2400" spc="-1" strike="noStrike">
                <a:solidFill>
                  <a:srgbClr val="ffffff"/>
                </a:solidFill>
                <a:latin typeface="Arial "/>
                <a:ea typeface="DejaVu Sans"/>
              </a:rPr>
              <a:t>Enfoque de la Evaluación de Seguridad.</a:t>
            </a:r>
            <a:endParaRPr b="0" lang="en-GB" sz="2400" spc="-1" strike="noStrike">
              <a:latin typeface="Arial"/>
            </a:endParaRPr>
          </a:p>
        </p:txBody>
      </p:sp>
      <p:pic>
        <p:nvPicPr>
          <p:cNvPr id="120" name="Picture 9" descr=""/>
          <p:cNvPicPr/>
          <p:nvPr/>
        </p:nvPicPr>
        <p:blipFill>
          <a:blip r:embed="rId1"/>
          <a:stretch/>
        </p:blipFill>
        <p:spPr>
          <a:xfrm>
            <a:off x="3492360" y="2227320"/>
            <a:ext cx="1409400" cy="1800000"/>
          </a:xfrm>
          <a:prstGeom prst="rect">
            <a:avLst/>
          </a:prstGeom>
          <a:ln w="12700">
            <a:noFill/>
          </a:ln>
        </p:spPr>
      </p:pic>
      <p:sp>
        <p:nvSpPr>
          <p:cNvPr id="121" name="Text Box 11"/>
          <p:cNvSpPr/>
          <p:nvPr/>
        </p:nvSpPr>
        <p:spPr>
          <a:xfrm>
            <a:off x="108000" y="1148400"/>
            <a:ext cx="2088720" cy="913320"/>
          </a:xfrm>
          <a:prstGeom prst="rect">
            <a:avLst/>
          </a:prstGeom>
          <a:solidFill>
            <a:srgbClr val="ff6600"/>
          </a:solidFill>
          <a:ln w="9525">
            <a:noFill/>
          </a:ln>
        </p:spPr>
        <p:style>
          <a:lnRef idx="0"/>
          <a:fillRef idx="0"/>
          <a:effectRef idx="0"/>
          <a:fontRef idx="minor"/>
        </p:style>
        <p:txBody>
          <a:bodyPr lIns="90000" rIns="90000" tIns="45000" bIns="45000">
            <a:spAutoFit/>
          </a:bodyPr>
          <a:p>
            <a:pPr algn="ctr">
              <a:lnSpc>
                <a:spcPct val="100000"/>
              </a:lnSpc>
              <a:spcBef>
                <a:spcPts val="901"/>
              </a:spcBef>
            </a:pPr>
            <a:r>
              <a:rPr b="0" lang="es-ES" sz="1800" spc="-1" strike="noStrike">
                <a:solidFill>
                  <a:srgbClr val="000000"/>
                </a:solidFill>
                <a:latin typeface="Arial"/>
                <a:ea typeface="DejaVu Sans"/>
              </a:rPr>
              <a:t>Investigar sobre los accidentes ocurridos</a:t>
            </a:r>
            <a:endParaRPr b="0" lang="en-GB" sz="1800" spc="-1" strike="noStrike">
              <a:latin typeface="Arial"/>
            </a:endParaRPr>
          </a:p>
        </p:txBody>
      </p:sp>
      <p:sp>
        <p:nvSpPr>
          <p:cNvPr id="122" name="AutoShape 13"/>
          <p:cNvSpPr/>
          <p:nvPr/>
        </p:nvSpPr>
        <p:spPr>
          <a:xfrm>
            <a:off x="2238480" y="1500120"/>
            <a:ext cx="975960" cy="485280"/>
          </a:xfrm>
          <a:prstGeom prst="rightArrow">
            <a:avLst>
              <a:gd name="adj1" fmla="val 50000"/>
              <a:gd name="adj2" fmla="val 50245"/>
            </a:avLst>
          </a:prstGeom>
          <a:solidFill>
            <a:schemeClr val="accent1"/>
          </a:solidFill>
          <a:ln w="9525">
            <a:solidFill>
              <a:srgbClr val="000000"/>
            </a:solidFill>
            <a:miter/>
          </a:ln>
        </p:spPr>
        <p:style>
          <a:lnRef idx="0"/>
          <a:fillRef idx="0"/>
          <a:effectRef idx="0"/>
          <a:fontRef idx="minor"/>
        </p:style>
      </p:sp>
      <p:sp>
        <p:nvSpPr>
          <p:cNvPr id="123" name="Text Box 14"/>
          <p:cNvSpPr/>
          <p:nvPr/>
        </p:nvSpPr>
        <p:spPr>
          <a:xfrm>
            <a:off x="3276720" y="845280"/>
            <a:ext cx="1800000" cy="1187640"/>
          </a:xfrm>
          <a:prstGeom prst="rect">
            <a:avLst/>
          </a:prstGeom>
          <a:solidFill>
            <a:srgbClr val="ff6600"/>
          </a:solidFill>
          <a:ln w="9525">
            <a:noFill/>
          </a:ln>
        </p:spPr>
        <p:style>
          <a:lnRef idx="0"/>
          <a:fillRef idx="0"/>
          <a:effectRef idx="0"/>
          <a:fontRef idx="minor"/>
        </p:style>
        <p:txBody>
          <a:bodyPr lIns="90000" rIns="90000" tIns="45000" bIns="45000">
            <a:spAutoFit/>
          </a:bodyPr>
          <a:p>
            <a:pPr algn="ctr">
              <a:lnSpc>
                <a:spcPct val="100000"/>
              </a:lnSpc>
              <a:spcBef>
                <a:spcPts val="901"/>
              </a:spcBef>
            </a:pPr>
            <a:r>
              <a:rPr b="0" lang="es-ES" sz="1800" spc="-1" strike="noStrike">
                <a:solidFill>
                  <a:srgbClr val="000000"/>
                </a:solidFill>
                <a:latin typeface="Arial"/>
                <a:ea typeface="DejaVu Sans"/>
              </a:rPr>
              <a:t>Identificar las causas y lecciones aprendidas</a:t>
            </a:r>
            <a:endParaRPr b="0" lang="en-GB" sz="1800" spc="-1" strike="noStrike">
              <a:latin typeface="Arial"/>
            </a:endParaRPr>
          </a:p>
        </p:txBody>
      </p:sp>
      <p:sp>
        <p:nvSpPr>
          <p:cNvPr id="124" name="AutoShape 15"/>
          <p:cNvSpPr/>
          <p:nvPr/>
        </p:nvSpPr>
        <p:spPr>
          <a:xfrm>
            <a:off x="5148360" y="1500120"/>
            <a:ext cx="975960" cy="485280"/>
          </a:xfrm>
          <a:prstGeom prst="rightArrow">
            <a:avLst>
              <a:gd name="adj1" fmla="val 50000"/>
              <a:gd name="adj2" fmla="val 50245"/>
            </a:avLst>
          </a:prstGeom>
          <a:solidFill>
            <a:schemeClr val="accent1"/>
          </a:solidFill>
          <a:ln w="9525">
            <a:solidFill>
              <a:srgbClr val="000000"/>
            </a:solidFill>
            <a:miter/>
          </a:ln>
        </p:spPr>
        <p:style>
          <a:lnRef idx="0"/>
          <a:fillRef idx="0"/>
          <a:effectRef idx="0"/>
          <a:fontRef idx="minor"/>
        </p:style>
      </p:sp>
      <p:sp>
        <p:nvSpPr>
          <p:cNvPr id="125" name="Text Box 16"/>
          <p:cNvSpPr/>
          <p:nvPr/>
        </p:nvSpPr>
        <p:spPr>
          <a:xfrm>
            <a:off x="6156360" y="871200"/>
            <a:ext cx="2592000" cy="1187640"/>
          </a:xfrm>
          <a:prstGeom prst="rect">
            <a:avLst/>
          </a:prstGeom>
          <a:solidFill>
            <a:srgbClr val="ff6600"/>
          </a:solidFill>
          <a:ln w="9525">
            <a:noFill/>
          </a:ln>
        </p:spPr>
        <p:style>
          <a:lnRef idx="0"/>
          <a:fillRef idx="0"/>
          <a:effectRef idx="0"/>
          <a:fontRef idx="minor"/>
        </p:style>
        <p:txBody>
          <a:bodyPr lIns="90000" rIns="90000" tIns="45000" bIns="45000">
            <a:spAutoFit/>
          </a:bodyPr>
          <a:p>
            <a:pPr algn="ctr">
              <a:lnSpc>
                <a:spcPct val="100000"/>
              </a:lnSpc>
              <a:spcBef>
                <a:spcPts val="901"/>
              </a:spcBef>
            </a:pPr>
            <a:r>
              <a:rPr b="0" lang="es-ES" sz="1800" spc="-1" strike="noStrike">
                <a:solidFill>
                  <a:srgbClr val="000000"/>
                </a:solidFill>
                <a:latin typeface="Arial"/>
                <a:ea typeface="DejaVu Sans"/>
              </a:rPr>
              <a:t>Revisar como está preparado su servicio para enfrentar accidentes similares</a:t>
            </a:r>
            <a:endParaRPr b="0" lang="en-GB" sz="1800" spc="-1" strike="noStrike">
              <a:latin typeface="Arial"/>
            </a:endParaRPr>
          </a:p>
        </p:txBody>
      </p:sp>
      <p:pic>
        <p:nvPicPr>
          <p:cNvPr id="126" name="Picture 17" descr="j0233018"/>
          <p:cNvPicPr/>
          <p:nvPr/>
        </p:nvPicPr>
        <p:blipFill>
          <a:blip r:embed="rId2"/>
          <a:stretch/>
        </p:blipFill>
        <p:spPr>
          <a:xfrm>
            <a:off x="6300720" y="2227320"/>
            <a:ext cx="2374560" cy="1944360"/>
          </a:xfrm>
          <a:prstGeom prst="rect">
            <a:avLst/>
          </a:prstGeom>
          <a:ln w="9525">
            <a:noFill/>
          </a:ln>
        </p:spPr>
      </p:pic>
      <p:sp>
        <p:nvSpPr>
          <p:cNvPr id="127" name="AutoShape 19"/>
          <p:cNvSpPr/>
          <p:nvPr/>
        </p:nvSpPr>
        <p:spPr>
          <a:xfrm>
            <a:off x="6877080" y="4172040"/>
            <a:ext cx="852120" cy="852120"/>
          </a:xfrm>
          <a:custGeom>
            <a:avLst/>
            <a:gdLst/>
            <a:ahLst/>
            <a:rect l="l" t="t" r="r" b="b"/>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accent1"/>
          </a:solidFill>
          <a:ln w="9525">
            <a:solidFill>
              <a:srgbClr val="000000"/>
            </a:solidFill>
            <a:miter/>
          </a:ln>
        </p:spPr>
        <p:style>
          <a:lnRef idx="0"/>
          <a:fillRef idx="0"/>
          <a:effectRef idx="0"/>
          <a:fontRef idx="minor"/>
        </p:style>
      </p:sp>
      <p:sp>
        <p:nvSpPr>
          <p:cNvPr id="128" name="Text Box 20"/>
          <p:cNvSpPr/>
          <p:nvPr/>
        </p:nvSpPr>
        <p:spPr>
          <a:xfrm>
            <a:off x="593640" y="4143240"/>
            <a:ext cx="6192360" cy="913320"/>
          </a:xfrm>
          <a:prstGeom prst="rect">
            <a:avLst/>
          </a:prstGeom>
          <a:solidFill>
            <a:srgbClr val="ff6600"/>
          </a:solidFill>
          <a:ln w="9525">
            <a:noFill/>
          </a:ln>
        </p:spPr>
        <p:style>
          <a:lnRef idx="0"/>
          <a:fillRef idx="0"/>
          <a:effectRef idx="0"/>
          <a:fontRef idx="minor"/>
        </p:style>
        <p:txBody>
          <a:bodyPr lIns="90000" rIns="90000" tIns="45000" bIns="45000">
            <a:spAutoFit/>
          </a:bodyPr>
          <a:p>
            <a:pPr algn="ctr">
              <a:lnSpc>
                <a:spcPct val="100000"/>
              </a:lnSpc>
              <a:spcBef>
                <a:spcPts val="901"/>
              </a:spcBef>
            </a:pPr>
            <a:r>
              <a:rPr b="0" lang="es-ES" sz="1800" spc="-1" strike="noStrike">
                <a:solidFill>
                  <a:srgbClr val="000000"/>
                </a:solidFill>
                <a:latin typeface="Arial"/>
                <a:ea typeface="DejaVu Sans"/>
              </a:rPr>
              <a:t>Identificar e implementar mejoras de seguridad que tengan en cuenta las lecciones aprendidas de accidentes ocurridos</a:t>
            </a:r>
            <a:endParaRPr b="0" lang="en-GB" sz="1800" spc="-1" strike="noStrike">
              <a:latin typeface="Arial"/>
            </a:endParaRPr>
          </a:p>
        </p:txBody>
      </p:sp>
      <p:pic>
        <p:nvPicPr>
          <p:cNvPr id="129" name="Picture 2056" descr=""/>
          <p:cNvPicPr/>
          <p:nvPr/>
        </p:nvPicPr>
        <p:blipFill>
          <a:blip r:embed="rId3"/>
          <a:stretch/>
        </p:blipFill>
        <p:spPr>
          <a:xfrm>
            <a:off x="468360" y="2155680"/>
            <a:ext cx="1174320" cy="1794600"/>
          </a:xfrm>
          <a:prstGeom prst="rect">
            <a:avLst/>
          </a:prstGeom>
          <a:ln w="12700">
            <a:noFill/>
          </a:ln>
        </p:spPr>
      </p:pic>
      <p:sp>
        <p:nvSpPr>
          <p:cNvPr id="130" name="14 CuadroTexto"/>
          <p:cNvSpPr/>
          <p:nvPr/>
        </p:nvSpPr>
        <p:spPr>
          <a:xfrm>
            <a:off x="500040" y="571320"/>
            <a:ext cx="27144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1800" spc="-1" strike="noStrike">
                <a:solidFill>
                  <a:srgbClr val="ffffff"/>
                </a:solidFill>
                <a:latin typeface="Arial"/>
                <a:ea typeface="DejaVu Sans"/>
              </a:rPr>
              <a:t>Enfoque Retrospectivo</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Imagen 2" descr=""/>
          <p:cNvPicPr/>
          <p:nvPr/>
        </p:nvPicPr>
        <p:blipFill>
          <a:blip r:embed="rId1"/>
          <a:stretch/>
        </p:blipFill>
        <p:spPr>
          <a:xfrm>
            <a:off x="755640" y="630000"/>
            <a:ext cx="6143400" cy="4533480"/>
          </a:xfrm>
          <a:prstGeom prst="rect">
            <a:avLst/>
          </a:prstGeom>
          <a:ln w="9525">
            <a:noFill/>
          </a:ln>
        </p:spPr>
      </p:pic>
      <p:sp>
        <p:nvSpPr>
          <p:cNvPr id="132"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sp>
        <p:nvSpPr>
          <p:cNvPr id="133" name="17 Conector recto de flecha"/>
          <p:cNvSpPr/>
          <p:nvPr/>
        </p:nvSpPr>
        <p:spPr>
          <a:xfrm flipV="1">
            <a:off x="4071960" y="3356640"/>
            <a:ext cx="3500280" cy="1571400"/>
          </a:xfrm>
          <a:custGeom>
            <a:avLst/>
            <a:gdLst/>
            <a:ahLst/>
            <a:rect l="l" t="t" r="r" b="b"/>
            <a:pathLst>
              <a:path w="21600" h="21600">
                <a:moveTo>
                  <a:pt x="0" y="0"/>
                </a:moveTo>
                <a:lnTo>
                  <a:pt x="21600" y="21600"/>
                </a:lnTo>
              </a:path>
            </a:pathLst>
          </a:custGeom>
          <a:noFill/>
          <a:ln w="38100">
            <a:solidFill>
              <a:srgbClr val="ffff00"/>
            </a:solidFill>
            <a:tailEnd len="med" type="arrow" w="med"/>
          </a:ln>
        </p:spPr>
        <p:style>
          <a:lnRef idx="1">
            <a:schemeClr val="accent1"/>
          </a:lnRef>
          <a:fillRef idx="0">
            <a:schemeClr val="accent1"/>
          </a:fillRef>
          <a:effectRef idx="0">
            <a:schemeClr val="accent1"/>
          </a:effectRef>
          <a:fontRef idx="minor"/>
        </p:style>
      </p:sp>
      <p:sp>
        <p:nvSpPr>
          <p:cNvPr id="134" name="18 CuadroTexto"/>
          <p:cNvSpPr/>
          <p:nvPr/>
        </p:nvSpPr>
        <p:spPr>
          <a:xfrm>
            <a:off x="7572240" y="3000240"/>
            <a:ext cx="14997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1800" spc="-1" strike="noStrike">
                <a:solidFill>
                  <a:srgbClr val="ffffff"/>
                </a:solidFill>
                <a:latin typeface="Arial"/>
                <a:ea typeface="DejaVu Sans"/>
              </a:rPr>
              <a:t>SAFRON</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Marcador de número de diapositiva 3"/>
          <p:cNvSpPr txBox="1"/>
          <p:nvPr/>
        </p:nvSpPr>
        <p:spPr>
          <a:xfrm>
            <a:off x="3486240" y="4683960"/>
            <a:ext cx="2171520" cy="356760"/>
          </a:xfrm>
          <a:prstGeom prst="rect">
            <a:avLst/>
          </a:prstGeom>
          <a:noFill/>
          <a:ln w="0">
            <a:noFill/>
          </a:ln>
        </p:spPr>
        <p:txBody>
          <a:bodyPr lIns="90000" rIns="90000" tIns="45000" bIns="45000">
            <a:noAutofit/>
          </a:bodyPr>
          <a:p>
            <a:pPr algn="ctr">
              <a:lnSpc>
                <a:spcPct val="100000"/>
              </a:lnSpc>
            </a:pPr>
            <a:r>
              <a:rPr b="0" lang="es-ES" sz="680" spc="-1" strike="noStrike">
                <a:solidFill>
                  <a:srgbClr val="ffffff"/>
                </a:solidFill>
                <a:latin typeface="Arial"/>
                <a:ea typeface="DejaVu Sans"/>
              </a:rPr>
              <a:t>Diapositiva </a:t>
            </a:r>
            <a:fld id="{E8851F39-F71B-4AA9-A468-6CEC7EDB23CA}" type="slidenum">
              <a:rPr b="0" lang="es-ES" sz="680" spc="-1" strike="noStrike">
                <a:solidFill>
                  <a:srgbClr val="ffffff"/>
                </a:solidFill>
                <a:latin typeface="Arial"/>
                <a:ea typeface="DejaVu Sans"/>
              </a:rPr>
              <a:t>&lt;number&gt;</a:t>
            </a:fld>
            <a:endParaRPr b="0" lang="en-GB" sz="680" spc="-1" strike="noStrike">
              <a:latin typeface="Times New Roman"/>
            </a:endParaRPr>
          </a:p>
        </p:txBody>
      </p:sp>
      <p:sp>
        <p:nvSpPr>
          <p:cNvPr id="136"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sp>
        <p:nvSpPr>
          <p:cNvPr id="137" name="18 CuadroTexto"/>
          <p:cNvSpPr/>
          <p:nvPr/>
        </p:nvSpPr>
        <p:spPr>
          <a:xfrm>
            <a:off x="6786720" y="1071720"/>
            <a:ext cx="2214360" cy="2798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1800" spc="-1" strike="noStrike">
                <a:solidFill>
                  <a:srgbClr val="ffffff"/>
                </a:solidFill>
                <a:latin typeface="Arial"/>
                <a:ea typeface="DejaVu Sans"/>
              </a:rPr>
              <a:t>SAFRON </a:t>
            </a:r>
            <a:r>
              <a:rPr b="0" lang="es-ES" sz="1600" spc="-1" strike="noStrike">
                <a:solidFill>
                  <a:srgbClr val="ffffff"/>
                </a:solidFill>
                <a:latin typeface="Arial"/>
                <a:ea typeface="DejaVu Sans"/>
              </a:rPr>
              <a:t>es un sistema de aprendizaje sobre accidentes, cuasiaccidentes e incidentes ocurridos en la práctica de Radioterapia. Basado en reportes voluntarios y anónimos.</a:t>
            </a:r>
            <a:endParaRPr b="0" lang="en-GB" sz="1600" spc="-1" strike="noStrike">
              <a:latin typeface="Arial"/>
            </a:endParaRPr>
          </a:p>
        </p:txBody>
      </p:sp>
      <p:pic>
        <p:nvPicPr>
          <p:cNvPr id="138" name="Imagen 2" descr=""/>
          <p:cNvPicPr/>
          <p:nvPr/>
        </p:nvPicPr>
        <p:blipFill>
          <a:blip r:embed="rId1"/>
          <a:stretch/>
        </p:blipFill>
        <p:spPr>
          <a:xfrm>
            <a:off x="214200" y="642960"/>
            <a:ext cx="6432120" cy="4373280"/>
          </a:xfrm>
          <a:prstGeom prst="rect">
            <a:avLst/>
          </a:prstGeom>
          <a:ln w="9525">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Marcador de número de diapositiva 3"/>
          <p:cNvSpPr txBox="1"/>
          <p:nvPr/>
        </p:nvSpPr>
        <p:spPr>
          <a:xfrm>
            <a:off x="3486240" y="4683960"/>
            <a:ext cx="2171520" cy="356760"/>
          </a:xfrm>
          <a:prstGeom prst="rect">
            <a:avLst/>
          </a:prstGeom>
          <a:noFill/>
          <a:ln w="0">
            <a:noFill/>
          </a:ln>
        </p:spPr>
        <p:txBody>
          <a:bodyPr lIns="90000" rIns="90000" tIns="45000" bIns="45000">
            <a:noAutofit/>
          </a:bodyPr>
          <a:p>
            <a:pPr algn="ctr">
              <a:lnSpc>
                <a:spcPct val="100000"/>
              </a:lnSpc>
            </a:pPr>
            <a:r>
              <a:rPr b="0" lang="es-ES" sz="680" spc="-1" strike="noStrike">
                <a:solidFill>
                  <a:srgbClr val="0000cc"/>
                </a:solidFill>
                <a:latin typeface="Arial"/>
                <a:ea typeface="DejaVu Sans"/>
              </a:rPr>
              <a:t>Diapositiva </a:t>
            </a:r>
            <a:fld id="{7DBA94D7-9BCF-4502-8520-01F93EA6D8D9}" type="slidenum">
              <a:rPr b="0" lang="es-ES" sz="680" spc="-1" strike="noStrike">
                <a:solidFill>
                  <a:srgbClr val="0000cc"/>
                </a:solidFill>
                <a:latin typeface="Arial"/>
                <a:ea typeface="DejaVu Sans"/>
              </a:rPr>
              <a:t>&lt;number&gt;</a:t>
            </a:fld>
            <a:endParaRPr b="0" lang="en-GB" sz="680" spc="-1" strike="noStrike">
              <a:latin typeface="Times New Roman"/>
            </a:endParaRPr>
          </a:p>
        </p:txBody>
      </p:sp>
      <p:sp>
        <p:nvSpPr>
          <p:cNvPr id="140" name="Text Box 4"/>
          <p:cNvSpPr/>
          <p:nvPr/>
        </p:nvSpPr>
        <p:spPr>
          <a:xfrm>
            <a:off x="714240" y="51480"/>
            <a:ext cx="7745760" cy="547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000" spc="-1" strike="noStrike">
                <a:solidFill>
                  <a:srgbClr val="ffffff"/>
                </a:solidFill>
                <a:latin typeface="Arial "/>
                <a:ea typeface="DejaVu Sans"/>
              </a:rPr>
              <a:t>Enfoque de la Evaluación de Seguridad.</a:t>
            </a:r>
            <a:endParaRPr b="0" lang="en-GB" sz="3000" spc="-1" strike="noStrike">
              <a:latin typeface="Arial"/>
            </a:endParaRPr>
          </a:p>
        </p:txBody>
      </p:sp>
      <p:pic>
        <p:nvPicPr>
          <p:cNvPr id="141" name="Imagen 2" descr=""/>
          <p:cNvPicPr/>
          <p:nvPr/>
        </p:nvPicPr>
        <p:blipFill>
          <a:blip r:embed="rId1"/>
          <a:stretch/>
        </p:blipFill>
        <p:spPr>
          <a:xfrm>
            <a:off x="5700600" y="500040"/>
            <a:ext cx="3408120" cy="2315880"/>
          </a:xfrm>
          <a:prstGeom prst="rect">
            <a:avLst/>
          </a:prstGeom>
          <a:ln w="9525">
            <a:noFill/>
          </a:ln>
        </p:spPr>
      </p:pic>
      <p:sp>
        <p:nvSpPr>
          <p:cNvPr id="142" name="CuadroTexto 1"/>
          <p:cNvSpPr/>
          <p:nvPr/>
        </p:nvSpPr>
        <p:spPr>
          <a:xfrm>
            <a:off x="100080" y="620640"/>
            <a:ext cx="5600520" cy="1736280"/>
          </a:xfrm>
          <a:prstGeom prst="rect">
            <a:avLst/>
          </a:prstGeom>
          <a:noFill/>
          <a:ln w="9525">
            <a:noFill/>
          </a:ln>
        </p:spPr>
        <p:style>
          <a:lnRef idx="0"/>
          <a:fillRef idx="0"/>
          <a:effectRef idx="0"/>
          <a:fontRef idx="minor"/>
        </p:style>
        <p:txBody>
          <a:bodyPr lIns="90000" rIns="90000" tIns="45000" bIns="45000">
            <a:spAutoFit/>
          </a:bodyPr>
          <a:p>
            <a:pPr algn="just">
              <a:lnSpc>
                <a:spcPct val="100000"/>
              </a:lnSpc>
            </a:pPr>
            <a:r>
              <a:rPr b="0" lang="es-ES" sz="1800" spc="-1" strike="noStrike">
                <a:solidFill>
                  <a:srgbClr val="ffffff"/>
                </a:solidFill>
                <a:latin typeface="Arial"/>
                <a:ea typeface="DejaVu Sans"/>
              </a:rPr>
              <a:t>Habiendo comenzado en diciembre de 2012, ya en el 2018 SAFRON contaba con más de 50 instalaciones y hospitales de radioterapia registrados en todo el mundo. El sistema contaba con más de 1300 informes de incidentes reportados que abarcan varios tipos de errores humanos y fallos de equipos.</a:t>
            </a:r>
            <a:endParaRPr b="0" lang="en-GB" sz="1800" spc="-1" strike="noStrike">
              <a:latin typeface="Arial"/>
            </a:endParaRPr>
          </a:p>
        </p:txBody>
      </p:sp>
      <p:sp>
        <p:nvSpPr>
          <p:cNvPr id="143" name="CuadroTexto 3"/>
          <p:cNvSpPr/>
          <p:nvPr/>
        </p:nvSpPr>
        <p:spPr>
          <a:xfrm>
            <a:off x="100080" y="2571840"/>
            <a:ext cx="5543280" cy="425520"/>
          </a:xfrm>
          <a:prstGeom prst="rect">
            <a:avLst/>
          </a:prstGeom>
          <a:noFill/>
          <a:ln w="9525">
            <a:noFill/>
          </a:ln>
        </p:spPr>
        <p:style>
          <a:lnRef idx="0"/>
          <a:fillRef idx="0"/>
          <a:effectRef idx="0"/>
          <a:fontRef idx="minor"/>
        </p:style>
        <p:txBody>
          <a:bodyPr lIns="90000" rIns="90000" tIns="45000" bIns="45000">
            <a:spAutoFit/>
          </a:bodyPr>
          <a:p>
            <a:pPr algn="ctr">
              <a:lnSpc>
                <a:spcPct val="100000"/>
              </a:lnSpc>
            </a:pPr>
            <a:r>
              <a:rPr b="0" lang="es-ES" sz="2200" spc="-1" strike="noStrike">
                <a:solidFill>
                  <a:srgbClr val="ffffff"/>
                </a:solidFill>
                <a:latin typeface="Arial"/>
                <a:ea typeface="DejaVu Sans"/>
              </a:rPr>
              <a:t>¿Cuáles son los objetivos de SAFRON?</a:t>
            </a:r>
            <a:endParaRPr b="0" lang="en-GB" sz="2200" spc="-1" strike="noStrike">
              <a:latin typeface="Arial"/>
            </a:endParaRPr>
          </a:p>
        </p:txBody>
      </p:sp>
      <p:sp>
        <p:nvSpPr>
          <p:cNvPr id="144" name="CuadroTexto 5"/>
          <p:cNvSpPr/>
          <p:nvPr/>
        </p:nvSpPr>
        <p:spPr>
          <a:xfrm>
            <a:off x="100080" y="3000240"/>
            <a:ext cx="9008640" cy="2037240"/>
          </a:xfrm>
          <a:prstGeom prst="rect">
            <a:avLst/>
          </a:prstGeom>
          <a:solidFill>
            <a:schemeClr val="bg2"/>
          </a:solidFill>
          <a:ln w="9525">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Arial"/>
              <a:buChar char="•"/>
            </a:pPr>
            <a:r>
              <a:rPr b="0" lang="es-ES" sz="1600" spc="-1" strike="noStrike">
                <a:solidFill>
                  <a:srgbClr val="000000"/>
                </a:solidFill>
                <a:latin typeface="Arial"/>
                <a:ea typeface="DejaVu Sans"/>
              </a:rPr>
              <a:t>Promover la seguridad de los pacientes en las instalaciones de radioterapia aprendiendo sobre los eventos informados en un esfuerzo por reducir la probabilidad de que los eventos se repitan;</a:t>
            </a:r>
            <a:endParaRPr b="0" lang="en-GB" sz="1600" spc="-1" strike="noStrike">
              <a:latin typeface="Arial"/>
            </a:endParaRPr>
          </a:p>
          <a:p>
            <a:pPr marL="343080" indent="-342720">
              <a:lnSpc>
                <a:spcPct val="100000"/>
              </a:lnSpc>
              <a:buClr>
                <a:srgbClr val="000000"/>
              </a:buClr>
              <a:buFont typeface="Arial"/>
              <a:buChar char="•"/>
            </a:pPr>
            <a:r>
              <a:rPr b="0" lang="es-ES" sz="1600" spc="-1" strike="noStrike">
                <a:solidFill>
                  <a:srgbClr val="000000"/>
                </a:solidFill>
                <a:latin typeface="Arial"/>
                <a:ea typeface="DejaVu Sans"/>
              </a:rPr>
              <a:t>Ayudar a las instalaciones de radioterapia a promover la cultura de seguridad y mejorar la seguridad del paciente mediante el análisis de cuasi-accidentes e incidentes;</a:t>
            </a:r>
            <a:endParaRPr b="0" lang="en-GB" sz="1600" spc="-1" strike="noStrike">
              <a:latin typeface="Arial"/>
            </a:endParaRPr>
          </a:p>
          <a:p>
            <a:pPr marL="343080" indent="-342720">
              <a:lnSpc>
                <a:spcPct val="100000"/>
              </a:lnSpc>
              <a:buClr>
                <a:srgbClr val="000000"/>
              </a:buClr>
              <a:buFont typeface="Arial"/>
              <a:buChar char="•"/>
            </a:pPr>
            <a:r>
              <a:rPr b="0" lang="es-ES" sz="1600" spc="-1" strike="noStrike">
                <a:solidFill>
                  <a:srgbClr val="000000"/>
                </a:solidFill>
                <a:latin typeface="Arial"/>
                <a:ea typeface="DejaVu Sans"/>
              </a:rPr>
              <a:t>Establecer una base de datos de recursos relacionados con la seguridad radioterapéutica.</a:t>
            </a:r>
            <a:endParaRPr b="0" lang="en-GB" sz="1600" spc="-1" strike="noStrike">
              <a:latin typeface="Arial"/>
            </a:endParaRPr>
          </a:p>
          <a:p>
            <a:pPr marL="343080" indent="-342720">
              <a:lnSpc>
                <a:spcPct val="100000"/>
              </a:lnSpc>
              <a:buClr>
                <a:srgbClr val="000000"/>
              </a:buClr>
              <a:buFont typeface="Arial"/>
              <a:buChar char="•"/>
            </a:pPr>
            <a:r>
              <a:rPr b="0" lang="es-ES" sz="1600" spc="-1" strike="noStrike">
                <a:solidFill>
                  <a:srgbClr val="000000"/>
                </a:solidFill>
                <a:latin typeface="Arial"/>
                <a:ea typeface="DejaVu Sans"/>
              </a:rPr>
              <a:t>Brindar a los usuarios la capacidad de analizar y comparar los esfuerzos de mejora de la seguridad</a:t>
            </a:r>
            <a:endParaRPr b="0" lang="en-GB"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2329</TotalTime>
  <Application>LibreOffice/7.1.4.2$Windows_X86_64 LibreOffice_project/a529a4fab45b75fefc5b6226684193eb000654f6</Application>
  <AppVersion>15.0000</AppVersion>
  <Words>570</Words>
  <Paragraphs>72</Paragraphs>
  <Company>IAEA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2018-03-19T08:58:41Z</dcterms:created>
  <dc:creator>DELATTRE, Dominique Jules</dc:creator>
  <dc:description/>
  <dc:language>en-GB</dc:language>
  <cp:lastModifiedBy>Dr</cp:lastModifiedBy>
  <cp:lastPrinted>2015-12-18T15:27:41Z</cp:lastPrinted>
  <dcterms:modified xsi:type="dcterms:W3CDTF">2022-11-05T19:41:13Z</dcterms:modified>
  <cp:revision>416</cp:revision>
  <dc:subject/>
  <dc:title>Commission on Safety Standards 42nd Meeting 1 to 3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11</vt:i4>
  </property>
  <property fmtid="{D5CDD505-2E9C-101B-9397-08002B2CF9AE}" pid="4" name="PresentationFormat">
    <vt:lpwstr>Presentación en pantalla (16:9)</vt:lpwstr>
  </property>
  <property fmtid="{D5CDD505-2E9C-101B-9397-08002B2CF9AE}" pid="5" name="Slides">
    <vt:i4>14</vt:i4>
  </property>
</Properties>
</file>