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Alfa Slab One"/>
      <p:regular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AlfaSlabOne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53e98027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53e98027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53e98027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53e98027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53e98027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53e98027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53e98027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53e98027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53e98027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53e98027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53e980277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53e980277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d282713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d282713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d2827130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d2827130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d2827130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d2827130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53e98027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53e98027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ce1d68610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4ce1d68610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d2827130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d2827130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e98027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e98027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Agregar comentarios con respecto al WIFI, a los sitios con el candado https://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53e98027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53e98027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d2827130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4d2827130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4d2827130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4d2827130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4d2827130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4d2827130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d2827130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d2827130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d282713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d282713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53e98027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53e98027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53e980277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53e980277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53e980277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53e980277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1.jpg"/></Relationships>
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/Relationships>
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28700"/>
            <a:ext cx="9144003" cy="41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50000"/>
            <a:ext cx="85206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Ciberseguridad</a:t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6007925" y="4445700"/>
            <a:ext cx="2985900" cy="59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Mauro Teixeira</a:t>
            </a:r>
            <a:endParaRPr b="1">
              <a:solidFill>
                <a:schemeClr val="accent3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Uruguay - Ley Nº 18.331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16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Marco regulatorio que fue establecido en nuestro país en el año 2008 para la protección de datos personales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452400" y="2099575"/>
            <a:ext cx="55218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• La protección de datos personales, ES UN DERECHO HUMANO </a:t>
            </a:r>
            <a:r>
              <a:rPr lang="en" sz="1100"/>
              <a:t>AUTÓNOMO</a:t>
            </a:r>
            <a:r>
              <a:rPr lang="en" sz="1100"/>
              <a:t> que encuentra su nivel de protección nacional, en la puerta de acceso que representa el art, 72 de nuestra Constitución vigente.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Ante la ocurrencia de un incidente de seguridad que implique la divulgación, destrucción o pérdida de datos personales, el responsable DEBERÁ iniciar los procedimientos necesarios para minimizar el impacto del incidente, en un plazo de 24 hs desde que se constató. </a:t>
            </a:r>
            <a:endParaRPr sz="1100"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8325" y="2135350"/>
            <a:ext cx="1603650" cy="10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Ley Nº 18.331 - Principios de uso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069150"/>
            <a:ext cx="8520600" cy="3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Legalidad.</a:t>
            </a: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Las bases de datos personales deben cumplir con la normativa e inscribirse en el registro a cargo de la Unidad Reguladora y de Control de Datos Personales.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Veracidad.</a:t>
            </a: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Los datos registrados deberán ser veraces, adecuados, ecuánimes (imparciales) y no excesivos en relación con la finalidad para la que se han obtenido. Será excesivo, por ejemplo, si se requiere preferencia política para afiliarse a un club deportivo.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Finalidad. </a:t>
            </a: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Los datos no deben utilizarse para fines diferentes a los solicitados. Cumplida su finalidad, deben eliminarse.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Previo consentimiento informado.</a:t>
            </a: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Se debe contar con el consentimiento del titular para tratar sus datos. El consentimiento debe ser: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464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Open Sans"/>
              <a:buChar char="●"/>
            </a:pP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Libre (podrá brindarlo o no).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46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Open Sans"/>
              <a:buChar char="●"/>
            </a:pP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Previo (recabado antes de solicitar los datos).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46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Open Sans"/>
              <a:buChar char="●"/>
            </a:pP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Expreso (no tácito o implícito).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46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Open Sans"/>
              <a:buChar char="●"/>
            </a:pP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Documentado (verificable).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46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Open Sans"/>
              <a:buChar char="●"/>
            </a:pP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Informado (conocer la finalidad por la que se recolectan los datos y dónde ejercer sus derechos).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95000"/>
              </a:lnSpc>
              <a:spcBef>
                <a:spcPts val="2400"/>
              </a:spcBef>
              <a:spcAft>
                <a:spcPts val="0"/>
              </a:spcAft>
              <a:buSzPts val="770"/>
              <a:buNone/>
            </a:pPr>
            <a:r>
              <a:rPr b="1"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Seguridad. </a:t>
            </a: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La normativa señala que se deben adoptar medidas de seguridad para proteger los datos recolectados.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Reservado.</a:t>
            </a: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Los datos deben utilizarse únicamente para la finalidad con la que se obtuvieron, y aplica el deber de confidencialidad a personas que tengan acceso a los mismos.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b="1"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Responsabilidad. </a:t>
            </a:r>
            <a:r>
              <a:rPr lang="en" sz="104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Recae sobre la persona física o jurídica responsable de la base así como los encargados de tratamientos, usuarios y terceros, con diferente alcance.</a:t>
            </a:r>
            <a:endParaRPr sz="104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26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Caso Pasaportes - Uruguay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 2020 un hackeo masivo a la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Dirección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Nacional de Identificación Civil de Uruguay puso en manifiesto las vulnerabilidades y carencias del estado uruguayo en cuanto a ciberseguridad y manejo de datos personales.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Bases de datos comprometidas por un ataque informático que vulneró los datos de 84.001 pasaportes electrónicos.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También indica que debido al ataque se han decidido migrar las bases de datos al Datacenter de Antel.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Los atacantes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estuvieron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un mes sin ser descubiertos.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75757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850" y="3785402"/>
            <a:ext cx="852200" cy="11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Informe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Un informe del FBI hace sonar la alarma sobre la creciente sofisticación de los ciberdelitos y brinda detalles específicos sobre cómo ha evolucionado el </a:t>
            </a:r>
            <a:r>
              <a:rPr lang="en">
                <a:solidFill>
                  <a:srgbClr val="000000"/>
                </a:solidFill>
              </a:rPr>
              <a:t>cibercrimen</a:t>
            </a:r>
            <a:r>
              <a:rPr lang="en">
                <a:solidFill>
                  <a:srgbClr val="000000"/>
                </a:solidFill>
              </a:rPr>
              <a:t> en los últimos cinco años.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n">
                <a:solidFill>
                  <a:srgbClr val="000000"/>
                </a:solidFill>
              </a:rPr>
              <a:t>E</a:t>
            </a:r>
            <a:r>
              <a:rPr lang="en">
                <a:solidFill>
                  <a:srgbClr val="000000"/>
                </a:solidFill>
              </a:rPr>
              <a:t>n 2021 se presentaron un total de 847.376 denuncias por delitos en Internet, un aumento del 7% con respecto a 2020, y de un alarmante 81% en relación a 2019.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➔"/>
            </a:pPr>
            <a:r>
              <a:rPr lang="en">
                <a:solidFill>
                  <a:srgbClr val="000000"/>
                </a:solidFill>
              </a:rPr>
              <a:t>Las personas perdieron más de 6.900 millones de dólares por delitos en Internet en 2021, un aumento de más de 2 mil millones de dólares respecto del 2020.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Informe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00" y="1119575"/>
            <a:ext cx="361111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6"/>
          <p:cNvSpPr txBox="1"/>
          <p:nvPr/>
        </p:nvSpPr>
        <p:spPr>
          <a:xfrm>
            <a:off x="4601725" y="1517075"/>
            <a:ext cx="3611100" cy="21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mayor parte del dinero lo perdieron las víctimas de: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Estafas de compromiso de correo electrónico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Fraude de inversiones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Esquemas de fraude de romance y confianza. 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Buenas prácticas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394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9725" lvl="0" marL="457200" rtl="0" algn="l">
              <a:spcBef>
                <a:spcPts val="2200"/>
              </a:spcBef>
              <a:spcAft>
                <a:spcPts val="0"/>
              </a:spcAft>
              <a:buClr>
                <a:srgbClr val="4E4E4E"/>
              </a:buClr>
              <a:buSzPts val="1750"/>
              <a:buFont typeface="Arial"/>
              <a:buChar char="●"/>
            </a:pPr>
            <a:r>
              <a:rPr lang="en" sz="1750">
                <a:solidFill>
                  <a:srgbClr val="4E4E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Instala un Software antivirus</a:t>
            </a:r>
            <a:endParaRPr sz="1750">
              <a:solidFill>
                <a:srgbClr val="4E4E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750"/>
              <a:buFont typeface="Arial"/>
              <a:buChar char="●"/>
            </a:pPr>
            <a:r>
              <a:rPr lang="en" sz="1750">
                <a:solidFill>
                  <a:srgbClr val="4E4E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Configurar un Firewall</a:t>
            </a:r>
            <a:endParaRPr sz="1750">
              <a:solidFill>
                <a:srgbClr val="4E4E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750"/>
              <a:buFont typeface="Arial"/>
              <a:buChar char="●"/>
            </a:pPr>
            <a:r>
              <a:rPr lang="en" sz="1750">
                <a:solidFill>
                  <a:srgbClr val="4E4E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descargar cosas innecesarias</a:t>
            </a:r>
            <a:endParaRPr sz="1750">
              <a:solidFill>
                <a:srgbClr val="4E4E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750"/>
              <a:buFont typeface="Arial"/>
              <a:buChar char="●"/>
            </a:pPr>
            <a:r>
              <a:rPr lang="en" sz="1750">
                <a:solidFill>
                  <a:srgbClr val="4E4E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Evita los clics en anuncios publicitarios</a:t>
            </a:r>
            <a:endParaRPr sz="1750">
              <a:solidFill>
                <a:srgbClr val="4E4E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Clr>
                <a:srgbClr val="4E4E4E"/>
              </a:buClr>
              <a:buSzPts val="1750"/>
              <a:buFont typeface="Arial"/>
              <a:buChar char="●"/>
            </a:pPr>
            <a:r>
              <a:rPr lang="en" sz="1750">
                <a:solidFill>
                  <a:srgbClr val="4E4E4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Escanear tu computadora regularmente</a:t>
            </a:r>
            <a:endParaRPr sz="1750">
              <a:solidFill>
                <a:srgbClr val="4E4E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4E4E4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675" y="1152475"/>
            <a:ext cx="3540551" cy="354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888150" y="237850"/>
            <a:ext cx="736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nivel de seguridad manejamos?</a:t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88" y="913075"/>
            <a:ext cx="4784423" cy="40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5656400" y="1177525"/>
            <a:ext cx="3106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Utilizar siempre: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Letras Mayúsculas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Letras Minúsculas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Números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Simbolos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mayor largo de la contraseña mayor seguridad.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 utilizar la misma contraseña para todos los accesos.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NUNCA GUARDARLAS EN TEXTO PLANO EN NINGÚN LUGAR DEL SISTEMA OPERATIVO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-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Gestores de contraseña.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 Como protegerse?</a:t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300" y="1017725"/>
            <a:ext cx="609183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 Como protegerse?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500" y="1017725"/>
            <a:ext cx="6420775" cy="407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/>
          <p:nvPr/>
        </p:nvSpPr>
        <p:spPr>
          <a:xfrm>
            <a:off x="1907150" y="1358125"/>
            <a:ext cx="1278600" cy="288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6" name="Google Shape;176;p30"/>
          <p:cNvSpPr/>
          <p:nvPr/>
        </p:nvSpPr>
        <p:spPr>
          <a:xfrm>
            <a:off x="5149925" y="3193725"/>
            <a:ext cx="1278600" cy="288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 Como protegerse?</a:t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575" y="1226351"/>
            <a:ext cx="5950975" cy="33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¿Que es?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26000" y="1131025"/>
            <a:ext cx="8520600" cy="15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La ciberseguridad es la práctica de proteger equipos, redes, aplicaciones de software, sistemas críticos y datos de posibles amenazas digitales. Las organizaciones tienen la responsabilidad de proteger los datos para mantener la confianza del cliente y cumplir la normativa.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238" y="2769150"/>
            <a:ext cx="3914278" cy="21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 Como </a:t>
            </a:r>
            <a:r>
              <a:rPr lang="en"/>
              <a:t>protegerse</a:t>
            </a:r>
            <a:r>
              <a:rPr lang="en"/>
              <a:t>?</a:t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4514850" y="1152475"/>
            <a:ext cx="431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1152475"/>
            <a:ext cx="4105275" cy="35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311" y="1152463"/>
            <a:ext cx="3427325" cy="358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552750" y="0"/>
            <a:ext cx="8520600" cy="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Recomendaciones</a:t>
            </a:r>
            <a:endParaRPr/>
          </a:p>
        </p:txBody>
      </p:sp>
      <p:pic>
        <p:nvPicPr>
          <p:cNvPr id="196" name="Google Shape;196;p33" title="Consejos de seguridad en interne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75" y="580575"/>
            <a:ext cx="8111875" cy="456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2740000" y="599600"/>
            <a:ext cx="4859700" cy="9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00"/>
              <a:t>¿Preguntas?</a:t>
            </a:r>
            <a:endParaRPr sz="3800"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163" y="1787100"/>
            <a:ext cx="4572075" cy="25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Fuentes</a:t>
            </a:r>
            <a:endParaRPr/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311700" y="959575"/>
            <a:ext cx="8520600" cy="3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1A0DAB"/>
              </a:buClr>
              <a:buSzPts val="1200"/>
              <a:buChar char="●"/>
            </a:pPr>
            <a:r>
              <a:rPr lang="en" sz="1200" u="sng">
                <a:solidFill>
                  <a:srgbClr val="1A0DAB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https://aws.amazon.com/</a:t>
            </a:r>
            <a:endParaRPr sz="1200">
              <a:solidFill>
                <a:srgbClr val="1A0DAB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0DAB"/>
              </a:buClr>
              <a:buSzPts val="1200"/>
              <a:buChar char="●"/>
            </a:pPr>
            <a:r>
              <a:rPr lang="en" sz="1200" u="sng">
                <a:solidFill>
                  <a:srgbClr val="1A0DA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https://www.derechosdigitales.org/19045/pasaportes-hackeados-respuestas-insuficientes-y-datos-vulnerados/</a:t>
            </a:r>
            <a:endParaRPr sz="1200">
              <a:solidFill>
                <a:srgbClr val="1A0DAB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0DAB"/>
              </a:buClr>
              <a:buSzPts val="1200"/>
              <a:buChar char="●"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https://www.gub.uy/unidad-reguladora-control-datos-personales/sites/unidad-reguladora-control-datos-personales/files/documentos/publicaciones/guia-1-web.pdf</a:t>
            </a:r>
            <a:endParaRPr sz="1200" u="sng">
              <a:solidFill>
                <a:srgbClr val="1A0DAB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0DAB"/>
              </a:buClr>
              <a:buSzPts val="1200"/>
              <a:buChar char="●"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https://www.gub.uy/agencia-gobierno-electronico-sociedad-informacion-conocimiento/comunicacion/publicaciones/guia-didactica-sobre-proteccion-datos-personales/guia-didactica-sobre-0#:~:text=Los%20datos%20sensibles,vida%20sexual%20de%20una%20persona</a:t>
            </a:r>
            <a:endParaRPr sz="1200" u="sng">
              <a:solidFill>
                <a:srgbClr val="1A0DAB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0DAB"/>
              </a:buClr>
              <a:buSzPts val="1200"/>
              <a:buChar char="●"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https://www.datasec-soft.com/es/fbi-report-2021</a:t>
            </a:r>
            <a:endParaRPr sz="1200" u="sng">
              <a:solidFill>
                <a:srgbClr val="1A0DAB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A0DAB"/>
              </a:buClr>
              <a:buSzPts val="1200"/>
              <a:buChar char="●"/>
            </a:pPr>
            <a:r>
              <a:rPr lang="en" sz="1200" u="sng">
                <a:solidFill>
                  <a:srgbClr val="1A0DAB"/>
                </a:solidFill>
              </a:rPr>
              <a:t>https://www.gub.uy/agencia-gobierno-electronico-sociedad-informacion-conocimiento/comunicacion/publicaciones/guia-didactica-sobre-proteccion-datos-personales/guia-didactica-sobre-0#:~:text=Los%20datos%20sensibles,vida%20sexual%20de%20una%20persona.</a:t>
            </a:r>
            <a:endParaRPr sz="1200" u="sng">
              <a:solidFill>
                <a:srgbClr val="1A0DA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</a:t>
            </a:r>
            <a:r>
              <a:rPr lang="en"/>
              <a:t>Qué</a:t>
            </a:r>
            <a:r>
              <a:rPr lang="en"/>
              <a:t> tipos de ataques existen?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Malware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Malware </a:t>
            </a:r>
            <a:r>
              <a:rPr lang="en" sz="14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significa </a:t>
            </a:r>
            <a:r>
              <a:rPr b="1" lang="en" sz="14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malintencionado</a:t>
            </a:r>
            <a:r>
              <a:rPr lang="en" sz="14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Incluye una variedad de programas de software creados para permitir que terceras partes accedan de manera no autorizada a información confidencial o interrumpan el funcionamiento normal de una infraestructura crítica. Entre los ejemplos más comunes de malware se incluyen los troyanos, spyware y virus.</a:t>
            </a:r>
            <a:endParaRPr sz="145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Ransomware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 sz="14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una </a:t>
            </a:r>
            <a:r>
              <a:rPr b="1" lang="en" sz="14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 de malware </a:t>
            </a:r>
            <a:r>
              <a:rPr lang="en" sz="14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diseñado para cifrar archivos en un dispositivo, inutilizando los archivos y los sistemas que dependen de ellos. Luego, los actores malintencionados exigen un rescate a cambio del descifrado.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tipos de ataques existen?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611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/>
          </a:bodyPr>
          <a:lstStyle/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Man in the middle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b="1" lang="en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ataque de intermediario</a:t>
            </a:r>
            <a:r>
              <a:rPr lang="en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implica que una parte externa intenta acceder de forma </a:t>
            </a:r>
            <a:r>
              <a:rPr b="1" lang="en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autorizada por una red</a:t>
            </a:r>
            <a:r>
              <a:rPr lang="en" sz="17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durante un intercambio de datos. Dichos ataques aumentan los riesgos de seguridad de la información confidencial, como los datos financieros.</a:t>
            </a:r>
            <a:endParaRPr sz="17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Phishing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Pishing </a:t>
            </a:r>
            <a:r>
              <a:rPr lang="en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una ciberamenaza que usa técnicas de </a:t>
            </a:r>
            <a:r>
              <a:rPr b="1" lang="en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ingeniería social </a:t>
            </a:r>
            <a:r>
              <a:rPr lang="en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engañar a los usuarios a fin de que revelen información de identificación personal. Por ejemplo, los atacantes cibernéticos envían correos electrónicos que inducen a los usuarios a hacer clic e introducir los datos de la tarjeta de crédito en una página web de pagos ficticia. Los ataques de pishing también pueden incitar a la descarga de datos adjuntos malintencionados que instalen malware en los dispositivos de la empresa. Pero también existen otros ataques relacionados como </a:t>
            </a:r>
            <a:r>
              <a:rPr b="1" lang="en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SMISHING </a:t>
            </a:r>
            <a:r>
              <a:rPr lang="en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b="1" lang="en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VISHING.</a:t>
            </a:r>
            <a:endParaRPr b="1" sz="1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100" y="1243249"/>
            <a:ext cx="2593599" cy="11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6650" y="2613425"/>
            <a:ext cx="2115648" cy="119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tipos de ataques existen?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DDoS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ataque de denegación de servicio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distribuido (DDoS) es un trabajo coordinado para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sobrecargar un servidor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enviando un gran volumen de solicitudes falsas. Estos eventos impiden que los usuarios normales se conecten o accedan al servidor de destino.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8550" y="2846000"/>
            <a:ext cx="29527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¿Tipos de datos?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  <a:highlight>
                  <a:srgbClr val="FFFFFF"/>
                </a:highlight>
              </a:rPr>
              <a:t>Los datos sensibles</a:t>
            </a:r>
            <a:endParaRPr b="1"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Son aquellos que revelan un origen racial o étnico, preferencias políticas, convicciones religiosas o morales, afiliación sindical e informaciones referidas a la vida sexual de una persona.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</a:rPr>
              <a:t>Los datos relativos a la salud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highlight>
                  <a:schemeClr val="lt1"/>
                </a:highlight>
              </a:rPr>
              <a:t>Se trata de los datos que son tratados en los establecimientos sanitarios, públicos o privados y por los profesionales de la salud quienes, guardando el deber del secreto profesional, manejan datos personales relativos a la salud de los pacientes, de acuerdo con la legislación sanitaria y </a:t>
            </a:r>
            <a:r>
              <a:rPr lang="en" sz="1500">
                <a:solidFill>
                  <a:srgbClr val="000000"/>
                </a:solidFill>
                <a:highlight>
                  <a:schemeClr val="lt1"/>
                </a:highlight>
              </a:rPr>
              <a:t>de protección</a:t>
            </a:r>
            <a:r>
              <a:rPr lang="en" sz="1500">
                <a:solidFill>
                  <a:srgbClr val="000000"/>
                </a:solidFill>
                <a:highlight>
                  <a:schemeClr val="lt1"/>
                </a:highlight>
              </a:rPr>
              <a:t> de datos.</a:t>
            </a:r>
            <a:endParaRPr sz="15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¿Tipos de datos?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9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</a:rPr>
              <a:t>Los datos relativos a las telecomunicaciones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Las personas físicas o jurídicas, públicas o privadas, que actúen en el ámbito de las telecomunicaciones.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</a:rPr>
              <a:t>Los datos relativos a bases de datos con fines publicitarios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Consisten en datos que se tratan con el propósito de establecer perfiles determinados con fines promocionales, comerciales o publicitarios, o que permiten establecer hábitos de consumo.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b="1" lang="en" sz="1500">
                <a:solidFill>
                  <a:srgbClr val="000000"/>
                </a:solidFill>
              </a:rPr>
              <a:t>Los datos relativos a la actividad comercial o crediticia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Está autorizado el tratamiento de datos destinados a informar sobre la solvencia patrimonial o crediticia, cuando los mismos sean obtenidos de fuentes de acceso público o procedan de informaciones facilitadas por el acreedor o en las circunstancias previstas en la Ley.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63"/>
              <a:t>Lectura</a:t>
            </a:r>
            <a:endParaRPr b="1" sz="216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Contraseña en el archivo. (Seguridad por obscuridad)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Criptografía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63"/>
              <a:t>Acceso</a:t>
            </a:r>
            <a:endParaRPr b="1" sz="216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Áreas de disco asignadas exclusivamente al usuario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63"/>
              <a:t>Pérdida</a:t>
            </a:r>
            <a:endParaRPr b="1" sz="216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Respaldos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63"/>
              <a:t>Contaminación</a:t>
            </a:r>
            <a:endParaRPr b="1" sz="216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Antivirus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523475" y="28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 protegemos los datos?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247" y="1152475"/>
            <a:ext cx="1595449" cy="10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6025" y="2247516"/>
            <a:ext cx="2252650" cy="12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7500" y="3400400"/>
            <a:ext cx="2416975" cy="13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Antivirus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056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Un antivirus es un tipo de software que se utiliza para evitar, buscar, detectar y eliminar virus de una computadora. Una vez instalados, la mayoría de los software antivirus se ejecutan automáticamente en segundo plano para brindar protección en tiempo real contra ataques de virus.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200" y="2763575"/>
            <a:ext cx="3468375" cy="19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