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78" r:id="rId12"/>
    <p:sldId id="266" r:id="rId13"/>
    <p:sldId id="267" r:id="rId14"/>
    <p:sldId id="268" r:id="rId15"/>
    <p:sldId id="269" r:id="rId16"/>
    <p:sldId id="276" r:id="rId17"/>
    <p:sldId id="277" r:id="rId18"/>
    <p:sldId id="270" r:id="rId19"/>
    <p:sldId id="271" r:id="rId20"/>
    <p:sldId id="272" r:id="rId21"/>
    <p:sldId id="273" r:id="rId22"/>
    <p:sldId id="274" r:id="rId23"/>
    <p:sldId id="275" r:id="rId24"/>
  </p:sldIdLst>
  <p:sldSz cx="9144000" cy="5143500" type="screen16x9"/>
  <p:notesSz cx="7099300" cy="10234613"/>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9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9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10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10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10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AEEF9095-79D8-45E4-A0B5-A8BF06DEE12B}"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81162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7488" y="812800"/>
            <a:ext cx="7124700" cy="4008438"/>
          </a:xfrm>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idx="10"/>
          </p:nvPr>
        </p:nvSpPr>
        <p:spPr/>
        <p:txBody>
          <a:bodyPr/>
          <a:lstStyle/>
          <a:p>
            <a:pPr algn="r"/>
            <a:fld id="{AEEF9095-79D8-45E4-A0B5-A8BF06DEE12B}" type="slidenum">
              <a:rPr lang="en-GB" sz="1400" b="0" strike="noStrike" spc="-1" smtClean="0">
                <a:latin typeface="Times New Roman"/>
              </a:rPr>
              <a:t>13</a:t>
            </a:fld>
            <a:endParaRPr lang="en-GB" sz="1400" b="0" strike="noStrike" spc="-1">
              <a:latin typeface="Times New Roman"/>
            </a:endParaRPr>
          </a:p>
        </p:txBody>
      </p:sp>
    </p:spTree>
    <p:extLst>
      <p:ext uri="{BB962C8B-B14F-4D97-AF65-F5344CB8AC3E}">
        <p14:creationId xmlns:p14="http://schemas.microsoft.com/office/powerpoint/2010/main" val="115484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139700" y="768350"/>
            <a:ext cx="6816725" cy="3833813"/>
          </a:xfrm>
          <a:prstGeom prst="rect">
            <a:avLst/>
          </a:prstGeom>
        </p:spPr>
      </p:sp>
      <p:sp>
        <p:nvSpPr>
          <p:cNvPr id="356" name="PlaceHolder 2"/>
          <p:cNvSpPr>
            <a:spLocks noGrp="1"/>
          </p:cNvSpPr>
          <p:nvPr>
            <p:ph type="body"/>
          </p:nvPr>
        </p:nvSpPr>
        <p:spPr>
          <a:xfrm>
            <a:off x="709560" y="4862160"/>
            <a:ext cx="5676120" cy="4601160"/>
          </a:xfrm>
          <a:prstGeom prst="rect">
            <a:avLst/>
          </a:prstGeom>
        </p:spPr>
        <p:txBody>
          <a:bodyPr lIns="94680" tIns="47520" rIns="94680" bIns="47520">
            <a:noAutofit/>
          </a:bodyPr>
          <a:lstStyle/>
          <a:p>
            <a:endParaRPr lang="en-GB" sz="2000" b="0" strike="noStrike" spc="-1">
              <a:latin typeface="Arial"/>
            </a:endParaRPr>
          </a:p>
        </p:txBody>
      </p:sp>
      <p:sp>
        <p:nvSpPr>
          <p:cNvPr id="357" name="Slide Number Placeholder 3"/>
          <p:cNvSpPr/>
          <p:nvPr/>
        </p:nvSpPr>
        <p:spPr>
          <a:xfrm>
            <a:off x="4020480" y="9720720"/>
            <a:ext cx="3073320" cy="50832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1BF96170-7040-45C1-8F1B-E11BFA02BA40}" type="slidenum">
              <a:rPr lang="en-GB" sz="1200" b="0" strike="noStrike" spc="-1">
                <a:solidFill>
                  <a:srgbClr val="000000"/>
                </a:solidFill>
                <a:latin typeface="+mn-lt"/>
                <a:ea typeface="+mn-ea"/>
              </a:rPr>
              <a:t>22</a:t>
            </a:fld>
            <a:endParaRPr lang="en-GB" sz="1200" b="0" strike="noStrike" spc="-1">
              <a:latin typeface="Arial"/>
            </a:endParaRPr>
          </a:p>
        </p:txBody>
      </p:sp>
    </p:spTree>
    <p:extLst>
      <p:ext uri="{BB962C8B-B14F-4D97-AF65-F5344CB8AC3E}">
        <p14:creationId xmlns:p14="http://schemas.microsoft.com/office/powerpoint/2010/main" val="247509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11"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47"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title"/>
          </p:nvPr>
        </p:nvSpPr>
        <p:spPr>
          <a:xfrm>
            <a:off x="1143000" y="841680"/>
            <a:ext cx="6857640" cy="1790280"/>
          </a:xfrm>
          <a:prstGeom prst="rect">
            <a:avLst/>
          </a:prstGeom>
        </p:spPr>
        <p:txBody>
          <a:bodyPr lIns="0" tIns="0" rIns="0" bIns="0" anchor="b">
            <a:noAutofit/>
          </a:bodyPr>
          <a:lstStyle/>
          <a:p>
            <a:pPr algn="ctr">
              <a:lnSpc>
                <a:spcPct val="100000"/>
              </a:lnSpc>
            </a:pPr>
            <a:r>
              <a:rPr lang="es-ES" sz="4500" b="0" strike="noStrike" spc="-1">
                <a:solidFill>
                  <a:srgbClr val="000000"/>
                </a:solidFill>
                <a:latin typeface="Arial"/>
              </a:rPr>
              <a:t>Haga clic para modificar el estilo de título del patrón</a:t>
            </a:r>
          </a:p>
        </p:txBody>
      </p:sp>
      <p:sp>
        <p:nvSpPr>
          <p:cNvPr id="57" name="PlaceHolder 2"/>
          <p:cNvSpPr>
            <a:spLocks noGrp="1"/>
          </p:cNvSpPr>
          <p:nvPr>
            <p:ph type="dt"/>
          </p:nvPr>
        </p:nvSpPr>
        <p:spPr>
          <a:xfrm>
            <a:off x="628560" y="4767120"/>
            <a:ext cx="2057040" cy="273600"/>
          </a:xfrm>
          <a:prstGeom prst="rect">
            <a:avLst/>
          </a:prstGeom>
        </p:spPr>
        <p:txBody>
          <a:bodyPr lIns="90000" tIns="45000" rIns="90000" bIns="45000">
            <a:noAutofit/>
          </a:bodyPr>
          <a:lstStyle/>
          <a:p>
            <a:endParaRPr lang="en-GB" sz="2400" b="0" strike="noStrike" spc="-1">
              <a:latin typeface="Times New Roman"/>
            </a:endParaRPr>
          </a:p>
        </p:txBody>
      </p:sp>
      <p:sp>
        <p:nvSpPr>
          <p:cNvPr id="58" name="PlaceHolder 3"/>
          <p:cNvSpPr>
            <a:spLocks noGrp="1"/>
          </p:cNvSpPr>
          <p:nvPr>
            <p:ph type="ftr"/>
          </p:nvPr>
        </p:nvSpPr>
        <p:spPr>
          <a:xfrm>
            <a:off x="3029040" y="4767120"/>
            <a:ext cx="3085920" cy="273600"/>
          </a:xfrm>
          <a:prstGeom prst="rect">
            <a:avLst/>
          </a:prstGeom>
        </p:spPr>
        <p:txBody>
          <a:bodyPr lIns="90000" tIns="45000" rIns="90000" bIns="45000">
            <a:noAutofit/>
          </a:bodyPr>
          <a:lstStyle/>
          <a:p>
            <a:endParaRPr lang="en-GB" sz="2400" b="0" strike="noStrike" spc="-1">
              <a:latin typeface="Times New Roman"/>
            </a:endParaRPr>
          </a:p>
        </p:txBody>
      </p:sp>
      <p:sp>
        <p:nvSpPr>
          <p:cNvPr id="59" name="PlaceHolder 4"/>
          <p:cNvSpPr>
            <a:spLocks noGrp="1"/>
          </p:cNvSpPr>
          <p:nvPr>
            <p:ph type="sldNum"/>
          </p:nvPr>
        </p:nvSpPr>
        <p:spPr>
          <a:xfrm>
            <a:off x="6458040" y="4767120"/>
            <a:ext cx="2057040" cy="273600"/>
          </a:xfrm>
          <a:prstGeom prst="rect">
            <a:avLst/>
          </a:prstGeom>
        </p:spPr>
        <p:txBody>
          <a:bodyPr lIns="90000" tIns="45000" rIns="90000" bIns="45000">
            <a:noAutofit/>
          </a:bodyPr>
          <a:lstStyle/>
          <a:p>
            <a:pPr>
              <a:lnSpc>
                <a:spcPct val="100000"/>
              </a:lnSpc>
            </a:pPr>
            <a:fld id="{1FBEE1B7-E456-4985-B7B0-EFEE1DD7F251}" type="slidenum">
              <a:rPr lang="es-ES" sz="1800" b="0" strike="noStrike" spc="-1">
                <a:solidFill>
                  <a:srgbClr val="000000"/>
                </a:solidFill>
                <a:latin typeface="Arial"/>
                <a:ea typeface="DejaVu Sans"/>
              </a:rPr>
              <a:t>‹Nº›</a:t>
            </a:fld>
            <a:endParaRPr lang="en-GB" sz="1800" b="0" strike="noStrike" spc="-1">
              <a:latin typeface="Times New Roman"/>
            </a:endParaRPr>
          </a:p>
        </p:txBody>
      </p:sp>
      <p:sp>
        <p:nvSpPr>
          <p:cNvPr id="60"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wmf"/><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p:nvPr/>
        </p:nvSpPr>
        <p:spPr>
          <a:xfrm>
            <a:off x="323640" y="850163"/>
            <a:ext cx="8565120" cy="222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dirty="0"/>
              <a:t/>
            </a:r>
            <a:br>
              <a:rPr dirty="0"/>
            </a:br>
            <a:r>
              <a:rPr dirty="0"/>
              <a:t/>
            </a:r>
            <a:br>
              <a:rPr dirty="0"/>
            </a:br>
            <a:r>
              <a:rPr lang="es-ES" sz="3200" b="1" strike="noStrike" spc="-1" dirty="0">
                <a:solidFill>
                  <a:srgbClr val="FFFFFF"/>
                </a:solidFill>
                <a:latin typeface="Arial "/>
                <a:ea typeface="DejaVu Sans"/>
              </a:rPr>
              <a:t>C</a:t>
            </a:r>
            <a:r>
              <a:rPr lang="es-ES" sz="3600" b="1" strike="noStrike" spc="-1" dirty="0">
                <a:solidFill>
                  <a:srgbClr val="FFFFFF"/>
                </a:solidFill>
                <a:latin typeface="Arial "/>
                <a:ea typeface="Arial"/>
              </a:rPr>
              <a:t>urso de capacitación continuada en materia de </a:t>
            </a:r>
            <a:r>
              <a:rPr lang="es-ES" sz="3600" b="1" strike="noStrike" spc="-1" dirty="0" err="1">
                <a:solidFill>
                  <a:srgbClr val="FFFFFF"/>
                </a:solidFill>
                <a:latin typeface="Arial "/>
                <a:ea typeface="Arial"/>
              </a:rPr>
              <a:t>radioprotección</a:t>
            </a:r>
            <a:r>
              <a:rPr lang="es-ES" sz="3600" b="1" strike="noStrike" spc="-1" dirty="0">
                <a:solidFill>
                  <a:srgbClr val="FFFFFF"/>
                </a:solidFill>
                <a:latin typeface="Arial "/>
                <a:ea typeface="Arial"/>
              </a:rPr>
              <a:t> para Médicos Radioterapeutas</a:t>
            </a:r>
            <a:r>
              <a:rPr dirty="0"/>
              <a:t/>
            </a:r>
            <a:br>
              <a:rPr dirty="0"/>
            </a:br>
            <a:r>
              <a:rPr dirty="0"/>
              <a:t/>
            </a:r>
            <a:br>
              <a:rPr dirty="0"/>
            </a:br>
            <a:r>
              <a:rPr dirty="0"/>
              <a:t/>
            </a:r>
            <a:br>
              <a:rPr dirty="0"/>
            </a:br>
            <a:endParaRPr lang="en-GB" sz="3600" b="0" strike="noStrike" spc="-1" dirty="0">
              <a:latin typeface="Arial"/>
            </a:endParaRPr>
          </a:p>
        </p:txBody>
      </p:sp>
      <p:sp>
        <p:nvSpPr>
          <p:cNvPr id="104" name="Subtitle 2"/>
          <p:cNvSpPr/>
          <p:nvPr/>
        </p:nvSpPr>
        <p:spPr>
          <a:xfrm>
            <a:off x="323640" y="2859839"/>
            <a:ext cx="8565120" cy="20387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82000" lnSpcReduction="20000"/>
          </a:bodyPr>
          <a:lstStyle/>
          <a:p>
            <a:pPr algn="ctr">
              <a:lnSpc>
                <a:spcPct val="100000"/>
              </a:lnSpc>
              <a:spcBef>
                <a:spcPts val="561"/>
              </a:spcBef>
              <a:tabLst>
                <a:tab pos="0" algn="l"/>
              </a:tabLst>
            </a:pPr>
            <a:endParaRPr lang="en-GB" sz="1800" b="0" strike="noStrike" spc="-1" dirty="0">
              <a:latin typeface="Arial"/>
            </a:endParaRPr>
          </a:p>
          <a:p>
            <a:pPr>
              <a:lnSpc>
                <a:spcPct val="100000"/>
              </a:lnSpc>
              <a:tabLst>
                <a:tab pos="0" algn="l"/>
              </a:tabLst>
            </a:pPr>
            <a:r>
              <a:rPr lang="es-ES" sz="3900" b="1" strike="noStrike" spc="-1" dirty="0">
                <a:solidFill>
                  <a:srgbClr val="99CCFF"/>
                </a:solidFill>
                <a:latin typeface="Arial "/>
                <a:ea typeface="DejaVu Sans"/>
              </a:rPr>
              <a:t>P-21 Programa de vigilancia radiológica individual y vigilancia radiológica de zona. Designación de zona controlada y zona supervisada.</a:t>
            </a:r>
            <a:endParaRPr lang="en-GB" sz="39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2"/>
          <p:cNvSpPr/>
          <p:nvPr/>
        </p:nvSpPr>
        <p:spPr>
          <a:xfrm>
            <a:off x="250920" y="-18000"/>
            <a:ext cx="8497440" cy="51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800" b="1" strike="noStrike" spc="-1">
                <a:solidFill>
                  <a:srgbClr val="FFFFFF"/>
                </a:solidFill>
                <a:latin typeface="Arial"/>
                <a:ea typeface="DejaVu Sans"/>
              </a:rPr>
              <a:t>Exposición </a:t>
            </a:r>
            <a:r>
              <a:rPr lang="es-ES" sz="2400" b="1" strike="noStrike" spc="-1">
                <a:solidFill>
                  <a:srgbClr val="FFFFFF"/>
                </a:solidFill>
                <a:latin typeface="Arial"/>
                <a:ea typeface="DejaVu Sans"/>
              </a:rPr>
              <a:t>Ocupacional</a:t>
            </a:r>
            <a:r>
              <a:rPr lang="es-ES" sz="2800" b="1" strike="noStrike" spc="-1">
                <a:solidFill>
                  <a:srgbClr val="FFFFFF"/>
                </a:solidFill>
                <a:latin typeface="Arial"/>
                <a:ea typeface="DejaVu Sans"/>
              </a:rPr>
              <a:t>.</a:t>
            </a:r>
            <a:r>
              <a:rPr lang="es-ES" sz="2800" b="0" strike="noStrike" spc="-1">
                <a:solidFill>
                  <a:srgbClr val="FFFFFF"/>
                </a:solidFill>
                <a:latin typeface="Arial"/>
                <a:ea typeface="DejaVu Sans"/>
              </a:rPr>
              <a:t> Delimitación de áreas</a:t>
            </a:r>
            <a:endParaRPr lang="en-GB" sz="2800" b="0" strike="noStrike" spc="-1">
              <a:latin typeface="Arial"/>
            </a:endParaRPr>
          </a:p>
        </p:txBody>
      </p:sp>
      <p:sp>
        <p:nvSpPr>
          <p:cNvPr id="178" name="Text Box 3"/>
          <p:cNvSpPr/>
          <p:nvPr/>
        </p:nvSpPr>
        <p:spPr>
          <a:xfrm>
            <a:off x="218880" y="1194480"/>
            <a:ext cx="2552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01"/>
              </a:spcBef>
            </a:pPr>
            <a:r>
              <a:rPr lang="es-ES" sz="2000" b="0" strike="noStrike" spc="-1">
                <a:solidFill>
                  <a:srgbClr val="FFFFFF"/>
                </a:solidFill>
                <a:latin typeface="Arial"/>
                <a:ea typeface="DejaVu Sans"/>
              </a:rPr>
              <a:t>¿Área Controlada?</a:t>
            </a:r>
            <a:endParaRPr lang="en-GB" sz="2000" b="0" strike="noStrike" spc="-1">
              <a:latin typeface="Arial"/>
            </a:endParaRPr>
          </a:p>
        </p:txBody>
      </p:sp>
      <p:grpSp>
        <p:nvGrpSpPr>
          <p:cNvPr id="179" name="Group 4"/>
          <p:cNvGrpSpPr/>
          <p:nvPr/>
        </p:nvGrpSpPr>
        <p:grpSpPr>
          <a:xfrm>
            <a:off x="3130920" y="555480"/>
            <a:ext cx="5940720" cy="2395800"/>
            <a:chOff x="3130920" y="555480"/>
            <a:chExt cx="5940720" cy="2395800"/>
          </a:xfrm>
        </p:grpSpPr>
        <p:pic>
          <p:nvPicPr>
            <p:cNvPr id="180" name="Picture 5" descr="floorplan2linacdept"/>
            <p:cNvPicPr/>
            <p:nvPr/>
          </p:nvPicPr>
          <p:blipFill>
            <a:blip r:embed="rId2"/>
            <a:stretch/>
          </p:blipFill>
          <p:spPr>
            <a:xfrm>
              <a:off x="3130920" y="555480"/>
              <a:ext cx="5940720" cy="2395800"/>
            </a:xfrm>
            <a:prstGeom prst="rect">
              <a:avLst/>
            </a:prstGeom>
            <a:ln w="0">
              <a:noFill/>
            </a:ln>
          </p:spPr>
        </p:pic>
        <p:sp>
          <p:nvSpPr>
            <p:cNvPr id="181" name="Text Box 6"/>
            <p:cNvSpPr/>
            <p:nvPr/>
          </p:nvSpPr>
          <p:spPr>
            <a:xfrm>
              <a:off x="3890880" y="95436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a:t>
              </a:r>
              <a:endParaRPr lang="en-GB" sz="1000" b="0" strike="noStrike" spc="-1">
                <a:latin typeface="Arial"/>
              </a:endParaRPr>
            </a:p>
          </p:txBody>
        </p:sp>
        <p:sp>
          <p:nvSpPr>
            <p:cNvPr id="182" name="Text Box 7"/>
            <p:cNvSpPr/>
            <p:nvPr/>
          </p:nvSpPr>
          <p:spPr>
            <a:xfrm>
              <a:off x="3890880" y="161136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83" name="Text Box 8"/>
            <p:cNvSpPr/>
            <p:nvPr/>
          </p:nvSpPr>
          <p:spPr>
            <a:xfrm>
              <a:off x="3890880" y="192132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84" name="Text Box 9"/>
            <p:cNvSpPr/>
            <p:nvPr/>
          </p:nvSpPr>
          <p:spPr>
            <a:xfrm>
              <a:off x="3890880" y="130932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85" name="Text Box 10"/>
            <p:cNvSpPr/>
            <p:nvPr/>
          </p:nvSpPr>
          <p:spPr>
            <a:xfrm>
              <a:off x="4996800" y="9982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3</a:t>
              </a:r>
              <a:endParaRPr lang="en-GB" sz="1000" b="0" strike="noStrike" spc="-1">
                <a:latin typeface="Arial"/>
              </a:endParaRPr>
            </a:p>
          </p:txBody>
        </p:sp>
        <p:sp>
          <p:nvSpPr>
            <p:cNvPr id="186" name="Text Box 11"/>
            <p:cNvSpPr/>
            <p:nvPr/>
          </p:nvSpPr>
          <p:spPr>
            <a:xfrm>
              <a:off x="5618160" y="9982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4</a:t>
              </a:r>
              <a:endParaRPr lang="en-GB" sz="1000" b="0" strike="noStrike" spc="-1">
                <a:latin typeface="Arial"/>
              </a:endParaRPr>
            </a:p>
          </p:txBody>
        </p:sp>
        <p:sp>
          <p:nvSpPr>
            <p:cNvPr id="187" name="Text Box 12"/>
            <p:cNvSpPr/>
            <p:nvPr/>
          </p:nvSpPr>
          <p:spPr>
            <a:xfrm>
              <a:off x="4514040" y="14860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88" name="Text Box 13"/>
            <p:cNvSpPr/>
            <p:nvPr/>
          </p:nvSpPr>
          <p:spPr>
            <a:xfrm>
              <a:off x="4996800" y="14860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89" name="Text Box 14"/>
            <p:cNvSpPr/>
            <p:nvPr/>
          </p:nvSpPr>
          <p:spPr>
            <a:xfrm>
              <a:off x="5481000" y="14860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90" name="Text Box 15"/>
            <p:cNvSpPr/>
            <p:nvPr/>
          </p:nvSpPr>
          <p:spPr>
            <a:xfrm>
              <a:off x="5688000" y="188604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6</a:t>
              </a:r>
              <a:endParaRPr lang="en-GB" sz="1000" b="0" strike="noStrike" spc="-1">
                <a:latin typeface="Arial"/>
              </a:endParaRPr>
            </a:p>
          </p:txBody>
        </p:sp>
        <p:sp>
          <p:nvSpPr>
            <p:cNvPr id="191" name="Text Box 16"/>
            <p:cNvSpPr/>
            <p:nvPr/>
          </p:nvSpPr>
          <p:spPr>
            <a:xfrm>
              <a:off x="6654960" y="77760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7</a:t>
              </a:r>
              <a:endParaRPr lang="en-GB" sz="1000" b="0" strike="noStrike" spc="-1">
                <a:latin typeface="Arial"/>
              </a:endParaRPr>
            </a:p>
          </p:txBody>
        </p:sp>
        <p:sp>
          <p:nvSpPr>
            <p:cNvPr id="192" name="Text Box 17"/>
            <p:cNvSpPr/>
            <p:nvPr/>
          </p:nvSpPr>
          <p:spPr>
            <a:xfrm>
              <a:off x="6862320" y="144216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8</a:t>
              </a:r>
              <a:endParaRPr lang="en-GB" sz="1000" b="0" strike="noStrike" spc="-1">
                <a:latin typeface="Arial"/>
              </a:endParaRPr>
            </a:p>
          </p:txBody>
        </p:sp>
        <p:sp>
          <p:nvSpPr>
            <p:cNvPr id="193" name="Text Box 18"/>
            <p:cNvSpPr/>
            <p:nvPr/>
          </p:nvSpPr>
          <p:spPr>
            <a:xfrm>
              <a:off x="6932160" y="188604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8</a:t>
              </a:r>
              <a:endParaRPr lang="en-GB" sz="1000" b="0" strike="noStrike" spc="-1">
                <a:latin typeface="Arial"/>
              </a:endParaRPr>
            </a:p>
          </p:txBody>
        </p:sp>
        <p:sp>
          <p:nvSpPr>
            <p:cNvPr id="194" name="Text Box 19"/>
            <p:cNvSpPr/>
            <p:nvPr/>
          </p:nvSpPr>
          <p:spPr>
            <a:xfrm>
              <a:off x="6521040" y="26398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9</a:t>
              </a:r>
              <a:endParaRPr lang="en-GB" sz="1000" b="0" strike="noStrike" spc="-1">
                <a:latin typeface="Arial"/>
              </a:endParaRPr>
            </a:p>
          </p:txBody>
        </p:sp>
        <p:sp>
          <p:nvSpPr>
            <p:cNvPr id="195" name="Text Box 20"/>
            <p:cNvSpPr/>
            <p:nvPr/>
          </p:nvSpPr>
          <p:spPr>
            <a:xfrm>
              <a:off x="7207920" y="2639880"/>
              <a:ext cx="3438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10</a:t>
              </a:r>
              <a:endParaRPr lang="en-GB" sz="1000" b="0" strike="noStrike" spc="-1">
                <a:latin typeface="Arial"/>
              </a:endParaRPr>
            </a:p>
          </p:txBody>
        </p:sp>
        <p:sp>
          <p:nvSpPr>
            <p:cNvPr id="196" name="Text Box 21"/>
            <p:cNvSpPr/>
            <p:nvPr/>
          </p:nvSpPr>
          <p:spPr>
            <a:xfrm>
              <a:off x="6792120" y="11314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11</a:t>
              </a:r>
              <a:endParaRPr lang="en-GB" sz="1000" b="0" strike="noStrike" spc="-1">
                <a:latin typeface="Arial"/>
              </a:endParaRPr>
            </a:p>
          </p:txBody>
        </p:sp>
        <p:sp>
          <p:nvSpPr>
            <p:cNvPr id="197" name="Text Box 22"/>
            <p:cNvSpPr/>
            <p:nvPr/>
          </p:nvSpPr>
          <p:spPr>
            <a:xfrm>
              <a:off x="8243640" y="135324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12</a:t>
              </a:r>
              <a:endParaRPr lang="en-GB" sz="1000" b="0" strike="noStrike" spc="-1">
                <a:latin typeface="Arial"/>
              </a:endParaRPr>
            </a:p>
          </p:txBody>
        </p:sp>
        <p:sp>
          <p:nvSpPr>
            <p:cNvPr id="198" name="Text Box 23"/>
            <p:cNvSpPr/>
            <p:nvPr/>
          </p:nvSpPr>
          <p:spPr>
            <a:xfrm>
              <a:off x="8243640" y="21520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14</a:t>
              </a:r>
              <a:endParaRPr lang="en-GB" sz="1000" b="0" strike="noStrike" spc="-1">
                <a:latin typeface="Arial"/>
              </a:endParaRPr>
            </a:p>
          </p:txBody>
        </p:sp>
        <p:sp>
          <p:nvSpPr>
            <p:cNvPr id="199" name="Text Box 24"/>
            <p:cNvSpPr/>
            <p:nvPr/>
          </p:nvSpPr>
          <p:spPr>
            <a:xfrm>
              <a:off x="4098240" y="246204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17</a:t>
              </a:r>
              <a:endParaRPr lang="en-GB" sz="1000" b="0" strike="noStrike" spc="-1">
                <a:latin typeface="Arial"/>
              </a:endParaRPr>
            </a:p>
          </p:txBody>
        </p:sp>
        <p:sp>
          <p:nvSpPr>
            <p:cNvPr id="200" name="Text Box 25"/>
            <p:cNvSpPr/>
            <p:nvPr/>
          </p:nvSpPr>
          <p:spPr>
            <a:xfrm>
              <a:off x="5618160" y="26398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16</a:t>
              </a:r>
              <a:endParaRPr lang="en-GB" sz="1000" b="0" strike="noStrike" spc="-1">
                <a:latin typeface="Arial"/>
              </a:endParaRPr>
            </a:p>
          </p:txBody>
        </p:sp>
        <p:sp>
          <p:nvSpPr>
            <p:cNvPr id="201" name="Text Box 26"/>
            <p:cNvSpPr/>
            <p:nvPr/>
          </p:nvSpPr>
          <p:spPr>
            <a:xfrm>
              <a:off x="4721040" y="237312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18</a:t>
              </a:r>
              <a:endParaRPr lang="en-GB" sz="1000" b="0" strike="noStrike" spc="-1">
                <a:latin typeface="Arial"/>
              </a:endParaRPr>
            </a:p>
          </p:txBody>
        </p:sp>
        <p:sp>
          <p:nvSpPr>
            <p:cNvPr id="202" name="Text Box 27"/>
            <p:cNvSpPr/>
            <p:nvPr/>
          </p:nvSpPr>
          <p:spPr>
            <a:xfrm>
              <a:off x="5410800" y="237312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18</a:t>
              </a:r>
              <a:endParaRPr lang="en-GB" sz="1000" b="0" strike="noStrike" spc="-1">
                <a:latin typeface="Arial"/>
              </a:endParaRPr>
            </a:p>
          </p:txBody>
        </p:sp>
        <p:sp>
          <p:nvSpPr>
            <p:cNvPr id="203" name="Text Box 28"/>
            <p:cNvSpPr/>
            <p:nvPr/>
          </p:nvSpPr>
          <p:spPr>
            <a:xfrm>
              <a:off x="7345080" y="197424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15</a:t>
              </a:r>
              <a:endParaRPr lang="en-GB" sz="1000" b="0" strike="noStrike" spc="-1">
                <a:latin typeface="Arial"/>
              </a:endParaRPr>
            </a:p>
          </p:txBody>
        </p:sp>
        <p:sp>
          <p:nvSpPr>
            <p:cNvPr id="204" name="Text Box 29"/>
            <p:cNvSpPr/>
            <p:nvPr/>
          </p:nvSpPr>
          <p:spPr>
            <a:xfrm>
              <a:off x="7345080" y="16192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13</a:t>
              </a:r>
              <a:endParaRPr lang="en-GB" sz="1000" b="0" strike="noStrike" spc="-1">
                <a:latin typeface="Arial"/>
              </a:endParaRPr>
            </a:p>
          </p:txBody>
        </p:sp>
        <p:sp>
          <p:nvSpPr>
            <p:cNvPr id="205" name="Text Box 30"/>
            <p:cNvSpPr/>
            <p:nvPr/>
          </p:nvSpPr>
          <p:spPr>
            <a:xfrm>
              <a:off x="6018480" y="555480"/>
              <a:ext cx="1589760" cy="2113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00"/>
                </a:spcBef>
              </a:pPr>
              <a:r>
                <a:rPr lang="es-ES_tradnl" sz="800" b="0" strike="noStrike" spc="-1">
                  <a:solidFill>
                    <a:srgbClr val="0000CC"/>
                  </a:solidFill>
                  <a:latin typeface="Arial"/>
                  <a:ea typeface="DejaVu Sans"/>
                </a:rPr>
                <a:t>Pacientes a Tratamiento.</a:t>
              </a:r>
              <a:endParaRPr lang="en-GB" sz="800" b="0" strike="noStrike" spc="-1">
                <a:latin typeface="Arial"/>
              </a:endParaRPr>
            </a:p>
          </p:txBody>
        </p:sp>
        <p:sp>
          <p:nvSpPr>
            <p:cNvPr id="206" name="Text Box 31"/>
            <p:cNvSpPr/>
            <p:nvPr/>
          </p:nvSpPr>
          <p:spPr>
            <a:xfrm>
              <a:off x="3130920" y="2076642"/>
              <a:ext cx="693000" cy="296478"/>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rot="5400000" vert="vert" lIns="90000" tIns="45000" rIns="90000" bIns="45000">
              <a:noAutofit/>
            </a:bodyPr>
            <a:lstStyle/>
            <a:p>
              <a:pPr>
                <a:lnSpc>
                  <a:spcPct val="100000"/>
                </a:lnSpc>
                <a:spcBef>
                  <a:spcPts val="400"/>
                </a:spcBef>
              </a:pPr>
              <a:r>
                <a:rPr lang="es-ES_tradnl" sz="800" b="0" strike="noStrike" spc="-1" dirty="0" smtClean="0">
                  <a:solidFill>
                    <a:srgbClr val="0000CC"/>
                  </a:solidFill>
                  <a:latin typeface="Arial"/>
                  <a:ea typeface="DejaVu Sans"/>
                </a:rPr>
                <a:t>.</a:t>
              </a:r>
              <a:endParaRPr lang="en-GB" sz="800" b="0" strike="noStrike" spc="-1" dirty="0">
                <a:latin typeface="Arial"/>
              </a:endParaRPr>
            </a:p>
          </p:txBody>
        </p:sp>
      </p:grpSp>
      <p:sp>
        <p:nvSpPr>
          <p:cNvPr id="2" name="CuadroTexto 1"/>
          <p:cNvSpPr txBox="1"/>
          <p:nvPr/>
        </p:nvSpPr>
        <p:spPr>
          <a:xfrm>
            <a:off x="3163796" y="2098561"/>
            <a:ext cx="727084" cy="276999"/>
          </a:xfrm>
          <a:prstGeom prst="rect">
            <a:avLst/>
          </a:prstGeom>
          <a:noFill/>
        </p:spPr>
        <p:txBody>
          <a:bodyPr wrap="square" rtlCol="0">
            <a:spAutoFit/>
          </a:bodyPr>
          <a:lstStyle/>
          <a:p>
            <a:r>
              <a:rPr lang="es-ES" sz="600" dirty="0" smtClean="0"/>
              <a:t>Pacientes a Consultas</a:t>
            </a:r>
            <a:endParaRPr lang="es-UY" sz="600" dirty="0"/>
          </a:p>
        </p:txBody>
      </p:sp>
      <p:sp>
        <p:nvSpPr>
          <p:cNvPr id="34" name="1 CuadroTexto"/>
          <p:cNvSpPr/>
          <p:nvPr/>
        </p:nvSpPr>
        <p:spPr>
          <a:xfrm>
            <a:off x="107640" y="3075840"/>
            <a:ext cx="878472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dirty="0">
                <a:solidFill>
                  <a:srgbClr val="FFFFFF"/>
                </a:solidFill>
                <a:latin typeface="Arial"/>
                <a:ea typeface="DejaVu Sans"/>
              </a:rPr>
              <a:t>Según la norma UY 100 (artículo 117). Los representantes legales designarán como zona supervisada toda zona que no haya sido ya designada como zona controlada, pero en la que sea preciso mantener el examen de la exposición ocupacional.</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s-ES" sz="1800" b="0" strike="noStrike" spc="-1" dirty="0">
                <a:solidFill>
                  <a:srgbClr val="FFFF00"/>
                </a:solidFill>
                <a:latin typeface="Arial"/>
                <a:ea typeface="DejaVu Sans"/>
              </a:rPr>
              <a:t>Generalmente la zona controlada queda incluida dentro de la zona supervisada.</a:t>
            </a:r>
            <a:endParaRPr lang="en-GB" sz="1800" b="0" strike="noStrike" spc="-1" dirty="0">
              <a:latin typeface="Arial"/>
            </a:endParaRPr>
          </a:p>
        </p:txBody>
      </p:sp>
    </p:spTree>
    <p:extLst>
      <p:ext uri="{BB962C8B-B14F-4D97-AF65-F5344CB8AC3E}">
        <p14:creationId xmlns:p14="http://schemas.microsoft.com/office/powerpoint/2010/main" val="13165025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angle 2"/>
          <p:cNvSpPr/>
          <p:nvPr/>
        </p:nvSpPr>
        <p:spPr>
          <a:xfrm>
            <a:off x="250920" y="235800"/>
            <a:ext cx="894888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Delimitación de áreas Teleterapia</a:t>
            </a:r>
            <a:endParaRPr lang="en-GB" sz="2400" b="0" strike="noStrike" spc="-1">
              <a:latin typeface="Arial"/>
            </a:endParaRPr>
          </a:p>
        </p:txBody>
      </p:sp>
      <p:sp>
        <p:nvSpPr>
          <p:cNvPr id="240" name="Text Box 3"/>
          <p:cNvSpPr/>
          <p:nvPr/>
        </p:nvSpPr>
        <p:spPr>
          <a:xfrm>
            <a:off x="466560" y="1059480"/>
            <a:ext cx="8569440" cy="380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81"/>
              </a:spcBef>
            </a:pPr>
            <a:r>
              <a:rPr lang="es-ES" sz="2800" b="0" strike="noStrike" spc="-1" dirty="0">
                <a:solidFill>
                  <a:srgbClr val="FFFFFF"/>
                </a:solidFill>
                <a:latin typeface="Arial"/>
                <a:ea typeface="DejaVu Sans"/>
              </a:rPr>
              <a:t>Zona Controlada.</a:t>
            </a:r>
            <a:endParaRPr lang="en-GB" sz="28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Bunker de tratamiento  de los equipos de </a:t>
            </a:r>
            <a:r>
              <a:rPr lang="es-ES" sz="2200" b="0" i="1" strike="noStrike" spc="-1" dirty="0" err="1">
                <a:solidFill>
                  <a:srgbClr val="FFFFFF"/>
                </a:solidFill>
                <a:latin typeface="Arial"/>
                <a:ea typeface="DejaVu Sans"/>
              </a:rPr>
              <a:t>Teleterapia</a:t>
            </a:r>
            <a:r>
              <a:rPr lang="es-ES" sz="2200" b="0" i="1" strike="noStrike" spc="-1" dirty="0">
                <a:solidFill>
                  <a:srgbClr val="FFFFFF"/>
                </a:solidFill>
                <a:latin typeface="Arial"/>
                <a:ea typeface="DejaVu Sans"/>
              </a:rPr>
              <a:t> (equipos de </a:t>
            </a:r>
            <a:r>
              <a:rPr lang="es-ES" sz="2200" i="1" spc="-1" dirty="0" err="1" smtClean="0">
                <a:solidFill>
                  <a:srgbClr val="FFFFFF"/>
                </a:solidFill>
                <a:latin typeface="Arial"/>
                <a:ea typeface="DejaVu Sans"/>
              </a:rPr>
              <a:t>Telecobaltoterapia</a:t>
            </a:r>
            <a:r>
              <a:rPr lang="es-ES" sz="2200" i="1" spc="-1" dirty="0" smtClean="0">
                <a:solidFill>
                  <a:srgbClr val="FFFFFF"/>
                </a:solidFill>
                <a:latin typeface="Arial"/>
                <a:ea typeface="DejaVu Sans"/>
              </a:rPr>
              <a:t>, </a:t>
            </a:r>
            <a:r>
              <a:rPr lang="es-ES" sz="2200" i="1" spc="-1" dirty="0" err="1" smtClean="0">
                <a:solidFill>
                  <a:srgbClr val="FFFFFF"/>
                </a:solidFill>
                <a:latin typeface="Arial"/>
                <a:ea typeface="DejaVu Sans"/>
              </a:rPr>
              <a:t>Rx</a:t>
            </a:r>
            <a:r>
              <a:rPr lang="es-ES" sz="2200" b="0" i="1" strike="noStrike" spc="-1" dirty="0" smtClean="0">
                <a:solidFill>
                  <a:srgbClr val="FFFFFF"/>
                </a:solidFill>
                <a:latin typeface="Arial"/>
                <a:ea typeface="DejaVu Sans"/>
              </a:rPr>
              <a:t> </a:t>
            </a:r>
            <a:r>
              <a:rPr lang="es-ES" sz="2200" b="0" i="1" strike="noStrike" spc="-1" dirty="0">
                <a:solidFill>
                  <a:srgbClr val="FFFFFF"/>
                </a:solidFill>
                <a:latin typeface="Arial"/>
                <a:ea typeface="DejaVu Sans"/>
              </a:rPr>
              <a:t>y Aceleradores).</a:t>
            </a: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Local del TAC.</a:t>
            </a: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Local del Simulador.</a:t>
            </a:r>
            <a:endParaRPr lang="en-GB" sz="2200" b="0" strike="noStrike" spc="-1" dirty="0">
              <a:latin typeface="Arial"/>
            </a:endParaRPr>
          </a:p>
          <a:p>
            <a:pPr algn="just">
              <a:lnSpc>
                <a:spcPct val="90000"/>
              </a:lnSpc>
              <a:spcBef>
                <a:spcPts val="281"/>
              </a:spcBef>
            </a:pPr>
            <a:r>
              <a:rPr lang="es-ES" sz="2800" b="0" strike="noStrike" spc="-1" dirty="0">
                <a:solidFill>
                  <a:srgbClr val="FFFFFF"/>
                </a:solidFill>
                <a:latin typeface="Arial"/>
                <a:ea typeface="DejaVu Sans"/>
              </a:rPr>
              <a:t>Zona Supervisada.</a:t>
            </a:r>
            <a:endParaRPr lang="en-GB" sz="28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Local del panel de control de los equipos de </a:t>
            </a:r>
            <a:r>
              <a:rPr lang="es-ES" sz="2200" i="1" spc="-1" dirty="0" err="1" smtClean="0">
                <a:solidFill>
                  <a:srgbClr val="FFFFFF"/>
                </a:solidFill>
                <a:latin typeface="Arial"/>
                <a:ea typeface="DejaVu Sans"/>
              </a:rPr>
              <a:t>Tele</a:t>
            </a:r>
            <a:r>
              <a:rPr lang="es-ES" sz="2200" b="0" i="1" strike="noStrike" spc="-1" dirty="0" err="1" smtClean="0">
                <a:solidFill>
                  <a:srgbClr val="FFFFFF"/>
                </a:solidFill>
                <a:latin typeface="Arial"/>
                <a:ea typeface="DejaVu Sans"/>
              </a:rPr>
              <a:t>terapia</a:t>
            </a:r>
            <a:r>
              <a:rPr lang="es-ES" sz="2200" b="0" i="1" strike="noStrike" spc="-1" dirty="0" smtClean="0">
                <a:solidFill>
                  <a:srgbClr val="FFFFFF"/>
                </a:solidFill>
                <a:latin typeface="Arial"/>
                <a:ea typeface="DejaVu Sans"/>
              </a:rPr>
              <a:t> (equipos </a:t>
            </a:r>
            <a:r>
              <a:rPr lang="es-ES" sz="2200" b="0" i="1" strike="noStrike" spc="-1" dirty="0">
                <a:solidFill>
                  <a:srgbClr val="FFFFFF"/>
                </a:solidFill>
                <a:latin typeface="Arial"/>
                <a:ea typeface="DejaVu Sans"/>
              </a:rPr>
              <a:t>de </a:t>
            </a:r>
            <a:r>
              <a:rPr lang="es-ES" sz="2200" i="1" spc="-1" dirty="0" err="1" smtClean="0">
                <a:solidFill>
                  <a:srgbClr val="FFFFFF"/>
                </a:solidFill>
                <a:latin typeface="Arial"/>
                <a:ea typeface="DejaVu Sans"/>
              </a:rPr>
              <a:t>Telecobaltoterapia</a:t>
            </a:r>
            <a:r>
              <a:rPr lang="es-ES" sz="2200" i="1" spc="-1" dirty="0" smtClean="0">
                <a:solidFill>
                  <a:srgbClr val="FFFFFF"/>
                </a:solidFill>
                <a:latin typeface="Arial"/>
                <a:ea typeface="DejaVu Sans"/>
              </a:rPr>
              <a:t>,</a:t>
            </a:r>
            <a:r>
              <a:rPr lang="es-ES" sz="2200" b="0" i="1" strike="noStrike" spc="-1" dirty="0" smtClean="0">
                <a:solidFill>
                  <a:srgbClr val="FFFFFF"/>
                </a:solidFill>
                <a:latin typeface="Arial"/>
                <a:ea typeface="DejaVu Sans"/>
              </a:rPr>
              <a:t> </a:t>
            </a:r>
            <a:r>
              <a:rPr lang="es-ES" sz="2200" b="0" i="1" strike="noStrike" spc="-1" dirty="0" err="1">
                <a:solidFill>
                  <a:srgbClr val="FFFFFF"/>
                </a:solidFill>
                <a:latin typeface="Arial"/>
                <a:ea typeface="DejaVu Sans"/>
              </a:rPr>
              <a:t>Rx</a:t>
            </a:r>
            <a:r>
              <a:rPr lang="es-ES" sz="2200" b="0" i="1" strike="noStrike" spc="-1" dirty="0">
                <a:solidFill>
                  <a:srgbClr val="FFFFFF"/>
                </a:solidFill>
                <a:latin typeface="Arial"/>
                <a:ea typeface="DejaVu Sans"/>
              </a:rPr>
              <a:t> y </a:t>
            </a:r>
            <a:r>
              <a:rPr lang="es-ES" sz="2200" b="0" i="1" strike="noStrike" spc="-1" dirty="0" smtClean="0">
                <a:solidFill>
                  <a:srgbClr val="FFFFFF"/>
                </a:solidFill>
                <a:latin typeface="Arial"/>
                <a:ea typeface="DejaVu Sans"/>
              </a:rPr>
              <a:t>Aceleradores).</a:t>
            </a: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Local del panel de control del TAC.</a:t>
            </a: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Local del panel de control del simulador.</a:t>
            </a: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a:solidFill>
                  <a:srgbClr val="FFFFFF"/>
                </a:solidFill>
                <a:latin typeface="Arial"/>
                <a:ea typeface="DejaVu Sans"/>
              </a:rPr>
              <a:t>Pasillo de acceso a los bunker de los equipos de </a:t>
            </a:r>
            <a:r>
              <a:rPr lang="es-ES" sz="2200" b="0" i="1" strike="noStrike" spc="-1" dirty="0" err="1">
                <a:solidFill>
                  <a:srgbClr val="FFFFFF"/>
                </a:solidFill>
                <a:latin typeface="Arial"/>
                <a:ea typeface="DejaVu Sans"/>
              </a:rPr>
              <a:t>teleterapia</a:t>
            </a:r>
            <a:r>
              <a:rPr lang="es-ES" sz="2200" b="0" i="1" strike="noStrike" spc="-1" dirty="0">
                <a:solidFill>
                  <a:srgbClr val="FFFFFF"/>
                </a:solidFill>
                <a:latin typeface="Arial"/>
                <a:ea typeface="DejaVu Sans"/>
              </a:rPr>
              <a:t>.</a:t>
            </a:r>
            <a:endParaRPr lang="en-GB"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2"/>
          <p:cNvSpPr/>
          <p:nvPr/>
        </p:nvSpPr>
        <p:spPr>
          <a:xfrm>
            <a:off x="250920" y="203760"/>
            <a:ext cx="8497440" cy="82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dirty="0">
                <a:solidFill>
                  <a:srgbClr val="FFFFFF"/>
                </a:solidFill>
                <a:latin typeface="Arial"/>
                <a:ea typeface="DejaVu Sans"/>
              </a:rPr>
              <a:t>Exposición Ocupacional.</a:t>
            </a:r>
            <a:r>
              <a:rPr lang="es-ES" sz="2400" b="0" strike="noStrike" spc="-1" dirty="0">
                <a:solidFill>
                  <a:srgbClr val="FFFFFF"/>
                </a:solidFill>
                <a:latin typeface="Arial"/>
                <a:ea typeface="DejaVu Sans"/>
              </a:rPr>
              <a:t> Delimitación de áreas </a:t>
            </a:r>
            <a:r>
              <a:rPr lang="es-ES" sz="2400" b="0" strike="noStrike" spc="-1" dirty="0" err="1" smtClean="0">
                <a:solidFill>
                  <a:srgbClr val="FFFFFF"/>
                </a:solidFill>
                <a:latin typeface="Arial"/>
                <a:ea typeface="DejaVu Sans"/>
              </a:rPr>
              <a:t>Braquiterapia</a:t>
            </a:r>
            <a:r>
              <a:rPr lang="es-ES" sz="2400" b="0" strike="noStrike" spc="-1" dirty="0" smtClean="0">
                <a:solidFill>
                  <a:srgbClr val="FFFFFF"/>
                </a:solidFill>
                <a:latin typeface="Arial"/>
                <a:ea typeface="DejaVu Sans"/>
              </a:rPr>
              <a:t> LDR</a:t>
            </a:r>
            <a:endParaRPr lang="en-GB" sz="2400" b="0" strike="noStrike" spc="-1" dirty="0">
              <a:latin typeface="Arial"/>
            </a:endParaRPr>
          </a:p>
        </p:txBody>
      </p:sp>
      <p:grpSp>
        <p:nvGrpSpPr>
          <p:cNvPr id="242" name="Group 3"/>
          <p:cNvGrpSpPr/>
          <p:nvPr/>
        </p:nvGrpSpPr>
        <p:grpSpPr>
          <a:xfrm>
            <a:off x="755640" y="1383480"/>
            <a:ext cx="7570440" cy="3081240"/>
            <a:chOff x="755640" y="1383480"/>
            <a:chExt cx="7570440" cy="3081240"/>
          </a:xfrm>
        </p:grpSpPr>
        <p:sp>
          <p:nvSpPr>
            <p:cNvPr id="243" name="Rectangle 4"/>
            <p:cNvSpPr/>
            <p:nvPr/>
          </p:nvSpPr>
          <p:spPr>
            <a:xfrm>
              <a:off x="864000" y="2939040"/>
              <a:ext cx="1037520" cy="655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44" name="Rectangle 5"/>
            <p:cNvSpPr/>
            <p:nvPr/>
          </p:nvSpPr>
          <p:spPr>
            <a:xfrm>
              <a:off x="760320" y="1384560"/>
              <a:ext cx="149760" cy="16207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45" name="Rectangle 6"/>
            <p:cNvSpPr/>
            <p:nvPr/>
          </p:nvSpPr>
          <p:spPr>
            <a:xfrm>
              <a:off x="8178120" y="1384560"/>
              <a:ext cx="131040" cy="160704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46" name="Rectangle 7"/>
            <p:cNvSpPr/>
            <p:nvPr/>
          </p:nvSpPr>
          <p:spPr>
            <a:xfrm>
              <a:off x="4811040" y="1384560"/>
              <a:ext cx="47520" cy="15127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47" name="Rectangle 8"/>
            <p:cNvSpPr/>
            <p:nvPr/>
          </p:nvSpPr>
          <p:spPr>
            <a:xfrm>
              <a:off x="760320" y="1383480"/>
              <a:ext cx="7548840" cy="10656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48" name="Line 9"/>
            <p:cNvSpPr/>
            <p:nvPr/>
          </p:nvSpPr>
          <p:spPr>
            <a:xfrm>
              <a:off x="3010320" y="1504440"/>
              <a:ext cx="360" cy="145260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49" name="Rectangle 10"/>
            <p:cNvSpPr/>
            <p:nvPr/>
          </p:nvSpPr>
          <p:spPr>
            <a:xfrm>
              <a:off x="6554160" y="1518120"/>
              <a:ext cx="47520" cy="36108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50" name="Rectangle 11"/>
            <p:cNvSpPr/>
            <p:nvPr/>
          </p:nvSpPr>
          <p:spPr>
            <a:xfrm>
              <a:off x="6060600" y="1842840"/>
              <a:ext cx="469800" cy="3564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51" name="Line 12"/>
            <p:cNvSpPr/>
            <p:nvPr/>
          </p:nvSpPr>
          <p:spPr>
            <a:xfrm flipH="1">
              <a:off x="7601040" y="2090520"/>
              <a:ext cx="558360" cy="36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252" name="Line 13"/>
            <p:cNvSpPr/>
            <p:nvPr/>
          </p:nvSpPr>
          <p:spPr>
            <a:xfrm>
              <a:off x="7589880" y="1504440"/>
              <a:ext cx="360" cy="36684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253" name="Line 14"/>
            <p:cNvSpPr/>
            <p:nvPr/>
          </p:nvSpPr>
          <p:spPr>
            <a:xfrm flipV="1">
              <a:off x="7589880" y="2004840"/>
              <a:ext cx="360" cy="8892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254" name="Line 15"/>
            <p:cNvSpPr/>
            <p:nvPr/>
          </p:nvSpPr>
          <p:spPr>
            <a:xfrm>
              <a:off x="7596360" y="1865880"/>
              <a:ext cx="140760" cy="7200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255" name="Rectangle 16"/>
            <p:cNvSpPr/>
            <p:nvPr/>
          </p:nvSpPr>
          <p:spPr>
            <a:xfrm>
              <a:off x="5669280" y="2913840"/>
              <a:ext cx="2489760" cy="7704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56" name="Rectangle 17"/>
            <p:cNvSpPr/>
            <p:nvPr/>
          </p:nvSpPr>
          <p:spPr>
            <a:xfrm>
              <a:off x="4452120" y="2925360"/>
              <a:ext cx="697320" cy="655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57" name="Freeform 18"/>
            <p:cNvSpPr/>
            <p:nvPr/>
          </p:nvSpPr>
          <p:spPr>
            <a:xfrm>
              <a:off x="755640" y="2988000"/>
              <a:ext cx="7570440" cy="1476720"/>
            </a:xfrm>
            <a:custGeom>
              <a:avLst/>
              <a:gdLst/>
              <a:ahLst/>
              <a:cxnLst/>
              <a:rect l="l" t="t" r="r" b="b"/>
              <a:pathLst>
                <a:path w="4895" h="1393">
                  <a:moveTo>
                    <a:pt x="0" y="0"/>
                  </a:moveTo>
                  <a:lnTo>
                    <a:pt x="0" y="1392"/>
                  </a:lnTo>
                  <a:lnTo>
                    <a:pt x="4894" y="1392"/>
                  </a:lnTo>
                  <a:lnTo>
                    <a:pt x="4894" y="0"/>
                  </a:lnTo>
                  <a:lnTo>
                    <a:pt x="4894" y="13"/>
                  </a:lnTo>
                </a:path>
              </a:pathLst>
            </a:custGeom>
            <a:noFill/>
            <a:ln w="31750" cap="rnd">
              <a:solidFill>
                <a:srgbClr val="FFFFFF"/>
              </a:solidFill>
              <a:round/>
            </a:ln>
          </p:spPr>
          <p:style>
            <a:lnRef idx="0">
              <a:scrgbClr r="0" g="0" b="0"/>
            </a:lnRef>
            <a:fillRef idx="0">
              <a:scrgbClr r="0" g="0" b="0"/>
            </a:fillRef>
            <a:effectRef idx="0">
              <a:scrgbClr r="0" g="0" b="0"/>
            </a:effectRef>
            <a:fontRef idx="minor"/>
          </p:style>
        </p:sp>
        <p:sp>
          <p:nvSpPr>
            <p:cNvPr id="258" name="Rectangle 19"/>
            <p:cNvSpPr/>
            <p:nvPr/>
          </p:nvSpPr>
          <p:spPr>
            <a:xfrm>
              <a:off x="760320" y="4333320"/>
              <a:ext cx="1380960" cy="1195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59" name="Rectangle 20"/>
            <p:cNvSpPr/>
            <p:nvPr/>
          </p:nvSpPr>
          <p:spPr>
            <a:xfrm>
              <a:off x="763560" y="3759840"/>
              <a:ext cx="165240" cy="5551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60" name="Rectangle 21"/>
            <p:cNvSpPr/>
            <p:nvPr/>
          </p:nvSpPr>
          <p:spPr>
            <a:xfrm>
              <a:off x="1977480" y="3638880"/>
              <a:ext cx="165240" cy="67608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61" name="Rectangle 22"/>
            <p:cNvSpPr/>
            <p:nvPr/>
          </p:nvSpPr>
          <p:spPr>
            <a:xfrm>
              <a:off x="760320" y="3623040"/>
              <a:ext cx="816120" cy="1195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62" name="Line 23"/>
            <p:cNvSpPr/>
            <p:nvPr/>
          </p:nvSpPr>
          <p:spPr>
            <a:xfrm>
              <a:off x="2178360" y="3631320"/>
              <a:ext cx="5097600" cy="36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63" name="Line 24"/>
            <p:cNvSpPr/>
            <p:nvPr/>
          </p:nvSpPr>
          <p:spPr>
            <a:xfrm>
              <a:off x="7282440" y="3635640"/>
              <a:ext cx="360" cy="36792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64" name="Rectangle 25"/>
            <p:cNvSpPr/>
            <p:nvPr/>
          </p:nvSpPr>
          <p:spPr>
            <a:xfrm>
              <a:off x="2438280" y="2940120"/>
              <a:ext cx="1156680" cy="6444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265" name="Rectangle 26"/>
            <p:cNvSpPr/>
            <p:nvPr/>
          </p:nvSpPr>
          <p:spPr>
            <a:xfrm>
              <a:off x="5904360" y="2511720"/>
              <a:ext cx="63000" cy="38340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66" name="Rectangle 27"/>
            <p:cNvSpPr/>
            <p:nvPr/>
          </p:nvSpPr>
          <p:spPr>
            <a:xfrm>
              <a:off x="5992560" y="2511720"/>
              <a:ext cx="469800" cy="3780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67" name="Rectangle 28"/>
            <p:cNvSpPr/>
            <p:nvPr/>
          </p:nvSpPr>
          <p:spPr>
            <a:xfrm>
              <a:off x="6793560" y="2511720"/>
              <a:ext cx="63000" cy="38340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268" name="Rectangle 29"/>
            <p:cNvSpPr/>
            <p:nvPr/>
          </p:nvSpPr>
          <p:spPr>
            <a:xfrm>
              <a:off x="6881760" y="2511720"/>
              <a:ext cx="468360" cy="3780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269" name="Rectangle 30"/>
            <p:cNvSpPr/>
            <p:nvPr/>
          </p:nvSpPr>
          <p:spPr>
            <a:xfrm>
              <a:off x="5785200" y="1505520"/>
              <a:ext cx="47520" cy="37404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70" name="Rectangle 31"/>
            <p:cNvSpPr/>
            <p:nvPr/>
          </p:nvSpPr>
          <p:spPr>
            <a:xfrm>
              <a:off x="5292000" y="1841760"/>
              <a:ext cx="469800" cy="3780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71" name="Rectangle 32"/>
            <p:cNvSpPr/>
            <p:nvPr/>
          </p:nvSpPr>
          <p:spPr>
            <a:xfrm>
              <a:off x="970920" y="3774600"/>
              <a:ext cx="93456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Times New Roman"/>
                  <a:ea typeface="DejaVu Sans"/>
                </a:rPr>
                <a:t>ALMACEN</a:t>
              </a:r>
              <a:endParaRPr lang="en-GB" sz="1200" b="0" strike="noStrike" spc="-1">
                <a:latin typeface="Arial"/>
              </a:endParaRPr>
            </a:p>
          </p:txBody>
        </p:sp>
        <p:sp>
          <p:nvSpPr>
            <p:cNvPr id="272" name="Rectangle 33"/>
            <p:cNvSpPr/>
            <p:nvPr/>
          </p:nvSpPr>
          <p:spPr>
            <a:xfrm>
              <a:off x="1254960" y="3926160"/>
              <a:ext cx="38448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Times New Roman"/>
                  <a:ea typeface="DejaVu Sans"/>
                </a:rPr>
                <a:t>DE</a:t>
              </a:r>
              <a:endParaRPr lang="en-GB" sz="1200" b="0" strike="noStrike" spc="-1">
                <a:latin typeface="Arial"/>
              </a:endParaRPr>
            </a:p>
          </p:txBody>
        </p:sp>
        <p:sp>
          <p:nvSpPr>
            <p:cNvPr id="273" name="Rectangle 34"/>
            <p:cNvSpPr/>
            <p:nvPr/>
          </p:nvSpPr>
          <p:spPr>
            <a:xfrm>
              <a:off x="1016640" y="4078080"/>
              <a:ext cx="85068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Times New Roman"/>
                  <a:ea typeface="DejaVu Sans"/>
                </a:rPr>
                <a:t>FUENTES</a:t>
              </a:r>
              <a:endParaRPr lang="en-GB" sz="1200" b="0" strike="noStrike" spc="-1">
                <a:latin typeface="Arial"/>
              </a:endParaRPr>
            </a:p>
          </p:txBody>
        </p:sp>
        <p:sp>
          <p:nvSpPr>
            <p:cNvPr id="274" name="Rectangle 35"/>
            <p:cNvSpPr/>
            <p:nvPr/>
          </p:nvSpPr>
          <p:spPr>
            <a:xfrm>
              <a:off x="1576080" y="1683650"/>
              <a:ext cx="872280" cy="31716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dirty="0">
                  <a:solidFill>
                    <a:srgbClr val="FFFFFF"/>
                  </a:solidFill>
                  <a:latin typeface="Arial"/>
                  <a:ea typeface="DejaVu Sans"/>
                </a:rPr>
                <a:t>SALA DE</a:t>
              </a:r>
              <a:r>
                <a:rPr lang="es-ES_tradnl" sz="1500" b="0" strike="noStrike" spc="-1" dirty="0">
                  <a:solidFill>
                    <a:srgbClr val="FFFFFF"/>
                  </a:solidFill>
                  <a:latin typeface="Arial"/>
                  <a:ea typeface="DejaVu Sans"/>
                </a:rPr>
                <a:t> </a:t>
              </a:r>
              <a:endParaRPr lang="en-GB" sz="1500" b="0" strike="noStrike" spc="-1" dirty="0">
                <a:latin typeface="Arial"/>
              </a:endParaRPr>
            </a:p>
          </p:txBody>
        </p:sp>
        <p:sp>
          <p:nvSpPr>
            <p:cNvPr id="275" name="Rectangle 36"/>
            <p:cNvSpPr/>
            <p:nvPr/>
          </p:nvSpPr>
          <p:spPr>
            <a:xfrm>
              <a:off x="1366200" y="1927440"/>
              <a:ext cx="128052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dirty="0">
                  <a:solidFill>
                    <a:srgbClr val="FFFFFF"/>
                  </a:solidFill>
                  <a:latin typeface="Arial"/>
                  <a:ea typeface="DejaVu Sans"/>
                </a:rPr>
                <a:t>PREPARACION</a:t>
              </a:r>
              <a:endParaRPr lang="en-GB" sz="1200" b="0" strike="noStrike" spc="-1" dirty="0">
                <a:latin typeface="Arial"/>
              </a:endParaRPr>
            </a:p>
          </p:txBody>
        </p:sp>
        <p:sp>
          <p:nvSpPr>
            <p:cNvPr id="276" name="Rectangle 37"/>
            <p:cNvSpPr/>
            <p:nvPr/>
          </p:nvSpPr>
          <p:spPr>
            <a:xfrm>
              <a:off x="3487680" y="1510676"/>
              <a:ext cx="872280" cy="31716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dirty="0">
                  <a:solidFill>
                    <a:srgbClr val="FFFFFF"/>
                  </a:solidFill>
                  <a:latin typeface="Arial"/>
                  <a:ea typeface="DejaVu Sans"/>
                </a:rPr>
                <a:t>SALA DE</a:t>
              </a:r>
              <a:r>
                <a:rPr lang="es-ES_tradnl" sz="1500" b="0" strike="noStrike" spc="-1" dirty="0">
                  <a:solidFill>
                    <a:srgbClr val="FFFFFF"/>
                  </a:solidFill>
                  <a:latin typeface="Arial"/>
                  <a:ea typeface="DejaVu Sans"/>
                </a:rPr>
                <a:t> </a:t>
              </a:r>
              <a:endParaRPr lang="en-GB" sz="1500" b="0" strike="noStrike" spc="-1" dirty="0">
                <a:latin typeface="Arial"/>
              </a:endParaRPr>
            </a:p>
          </p:txBody>
        </p:sp>
        <p:sp>
          <p:nvSpPr>
            <p:cNvPr id="277" name="Rectangle 38"/>
            <p:cNvSpPr/>
            <p:nvPr/>
          </p:nvSpPr>
          <p:spPr>
            <a:xfrm>
              <a:off x="3229920" y="1700640"/>
              <a:ext cx="1402560" cy="31716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Arial"/>
                  <a:ea typeface="DejaVu Sans"/>
                </a:rPr>
                <a:t>COLOCACION Y</a:t>
              </a:r>
              <a:r>
                <a:rPr lang="es-ES_tradnl" sz="1500" b="0" strike="noStrike" spc="-1">
                  <a:solidFill>
                    <a:srgbClr val="FFFFFF"/>
                  </a:solidFill>
                  <a:latin typeface="Arial"/>
                  <a:ea typeface="DejaVu Sans"/>
                </a:rPr>
                <a:t> </a:t>
              </a:r>
              <a:endParaRPr lang="en-GB" sz="1500" b="0" strike="noStrike" spc="-1">
                <a:latin typeface="Arial"/>
              </a:endParaRPr>
            </a:p>
          </p:txBody>
        </p:sp>
        <p:sp>
          <p:nvSpPr>
            <p:cNvPr id="278" name="Rectangle 39"/>
            <p:cNvSpPr/>
            <p:nvPr/>
          </p:nvSpPr>
          <p:spPr>
            <a:xfrm>
              <a:off x="3540960" y="1907106"/>
              <a:ext cx="75780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dirty="0">
                  <a:solidFill>
                    <a:srgbClr val="FFFFFF"/>
                  </a:solidFill>
                  <a:latin typeface="Arial"/>
                  <a:ea typeface="DejaVu Sans"/>
                </a:rPr>
                <a:t>RETIRO</a:t>
              </a:r>
              <a:endParaRPr lang="en-GB" sz="1200" b="0" strike="noStrike" spc="-1" dirty="0">
                <a:latin typeface="Arial"/>
              </a:endParaRPr>
            </a:p>
          </p:txBody>
        </p:sp>
        <p:sp>
          <p:nvSpPr>
            <p:cNvPr id="279" name="Rectangle 40"/>
            <p:cNvSpPr/>
            <p:nvPr/>
          </p:nvSpPr>
          <p:spPr>
            <a:xfrm>
              <a:off x="4799520" y="1588320"/>
              <a:ext cx="103536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Arial"/>
                  <a:ea typeface="DejaVu Sans"/>
                </a:rPr>
                <a:t>PACIENTES</a:t>
              </a:r>
              <a:endParaRPr lang="en-GB" sz="1200" b="0" strike="noStrike" spc="-1">
                <a:latin typeface="Arial"/>
              </a:endParaRPr>
            </a:p>
          </p:txBody>
        </p:sp>
        <p:sp>
          <p:nvSpPr>
            <p:cNvPr id="280" name="Rectangle 41"/>
            <p:cNvSpPr/>
            <p:nvPr/>
          </p:nvSpPr>
          <p:spPr>
            <a:xfrm>
              <a:off x="6899760" y="2634840"/>
              <a:ext cx="103536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dirty="0">
                  <a:solidFill>
                    <a:srgbClr val="FFFFFF"/>
                  </a:solidFill>
                  <a:latin typeface="Arial"/>
                  <a:ea typeface="DejaVu Sans"/>
                </a:rPr>
                <a:t>PACIENTES</a:t>
              </a:r>
              <a:endParaRPr lang="en-GB" sz="1200" b="0" strike="noStrike" spc="-1" dirty="0">
                <a:latin typeface="Arial"/>
              </a:endParaRPr>
            </a:p>
          </p:txBody>
        </p:sp>
        <p:sp>
          <p:nvSpPr>
            <p:cNvPr id="281" name="Rectangle 42"/>
            <p:cNvSpPr/>
            <p:nvPr/>
          </p:nvSpPr>
          <p:spPr>
            <a:xfrm>
              <a:off x="7582680" y="1615680"/>
              <a:ext cx="61452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Arial"/>
                  <a:ea typeface="DejaVu Sans"/>
                </a:rPr>
                <a:t>BAÑO</a:t>
              </a:r>
              <a:endParaRPr lang="en-GB" sz="1200" b="0" strike="noStrike" spc="-1">
                <a:latin typeface="Arial"/>
              </a:endParaRPr>
            </a:p>
          </p:txBody>
        </p:sp>
        <p:sp>
          <p:nvSpPr>
            <p:cNvPr id="282" name="Rectangle 43"/>
            <p:cNvSpPr/>
            <p:nvPr/>
          </p:nvSpPr>
          <p:spPr>
            <a:xfrm>
              <a:off x="5485680" y="2151360"/>
              <a:ext cx="192528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dirty="0">
                  <a:solidFill>
                    <a:srgbClr val="FFFFFF"/>
                  </a:solidFill>
                  <a:latin typeface="Arial"/>
                  <a:ea typeface="DejaVu Sans"/>
                </a:rPr>
                <a:t>SALA DE TRATAMIENTO</a:t>
              </a:r>
              <a:endParaRPr lang="en-GB" sz="1200" b="0" strike="noStrike" spc="-1" dirty="0">
                <a:latin typeface="Arial"/>
              </a:endParaRPr>
            </a:p>
          </p:txBody>
        </p:sp>
        <p:sp>
          <p:nvSpPr>
            <p:cNvPr id="283" name="Rectangle 44"/>
            <p:cNvSpPr/>
            <p:nvPr/>
          </p:nvSpPr>
          <p:spPr>
            <a:xfrm>
              <a:off x="4097880" y="3424680"/>
              <a:ext cx="793080" cy="27144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b="0" strike="noStrike" spc="-1">
                  <a:solidFill>
                    <a:srgbClr val="FFFFFF"/>
                  </a:solidFill>
                  <a:latin typeface="Times New Roman"/>
                  <a:ea typeface="DejaVu Sans"/>
                </a:rPr>
                <a:t>PASILLO</a:t>
              </a:r>
              <a:endParaRPr lang="en-GB" sz="1200" b="0" strike="noStrike" spc="-1">
                <a:latin typeface="Arial"/>
              </a:endParaRPr>
            </a:p>
          </p:txBody>
        </p:sp>
        <p:sp>
          <p:nvSpPr>
            <p:cNvPr id="284" name="Line 45"/>
            <p:cNvSpPr/>
            <p:nvPr/>
          </p:nvSpPr>
          <p:spPr>
            <a:xfrm>
              <a:off x="1615320" y="3610080"/>
              <a:ext cx="261360" cy="12528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285" name="Line 46"/>
            <p:cNvSpPr/>
            <p:nvPr/>
          </p:nvSpPr>
          <p:spPr>
            <a:xfrm flipV="1">
              <a:off x="1907640" y="3170160"/>
              <a:ext cx="57240" cy="37224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286" name="Freeform 47"/>
            <p:cNvSpPr/>
            <p:nvPr/>
          </p:nvSpPr>
          <p:spPr>
            <a:xfrm>
              <a:off x="1887840" y="3096000"/>
              <a:ext cx="168120" cy="147960"/>
            </a:xfrm>
            <a:custGeom>
              <a:avLst/>
              <a:gdLst/>
              <a:ahLst/>
              <a:cxnLst/>
              <a:rect l="l" t="t" r="r" b="b"/>
              <a:pathLst>
                <a:path w="109" h="140">
                  <a:moveTo>
                    <a:pt x="0" y="108"/>
                  </a:moveTo>
                  <a:lnTo>
                    <a:pt x="81" y="0"/>
                  </a:lnTo>
                  <a:lnTo>
                    <a:pt x="108" y="139"/>
                  </a:lnTo>
                  <a:lnTo>
                    <a:pt x="63" y="82"/>
                  </a:lnTo>
                  <a:lnTo>
                    <a:pt x="0" y="108"/>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287" name="Freeform 48"/>
            <p:cNvSpPr/>
            <p:nvPr/>
          </p:nvSpPr>
          <p:spPr>
            <a:xfrm>
              <a:off x="1648080" y="2613600"/>
              <a:ext cx="429480" cy="202320"/>
            </a:xfrm>
            <a:custGeom>
              <a:avLst/>
              <a:gdLst/>
              <a:ahLst/>
              <a:cxnLst/>
              <a:rect l="l" t="t" r="r" b="b"/>
              <a:pathLst>
                <a:path w="278" h="191">
                  <a:moveTo>
                    <a:pt x="233" y="190"/>
                  </a:moveTo>
                  <a:lnTo>
                    <a:pt x="277" y="0"/>
                  </a:lnTo>
                  <a:lnTo>
                    <a:pt x="0" y="0"/>
                  </a:lnTo>
                </a:path>
              </a:pathLst>
            </a:custGeom>
            <a:noFill/>
            <a:ln w="50800" cap="rnd">
              <a:solidFill>
                <a:srgbClr val="5F7791"/>
              </a:solidFill>
              <a:round/>
            </a:ln>
          </p:spPr>
          <p:style>
            <a:lnRef idx="0">
              <a:scrgbClr r="0" g="0" b="0"/>
            </a:lnRef>
            <a:fillRef idx="0">
              <a:scrgbClr r="0" g="0" b="0"/>
            </a:fillRef>
            <a:effectRef idx="0">
              <a:scrgbClr r="0" g="0" b="0"/>
            </a:effectRef>
            <a:fontRef idx="minor"/>
          </p:style>
        </p:sp>
        <p:sp>
          <p:nvSpPr>
            <p:cNvPr id="288" name="Freeform 49"/>
            <p:cNvSpPr/>
            <p:nvPr/>
          </p:nvSpPr>
          <p:spPr>
            <a:xfrm>
              <a:off x="1528920" y="2543760"/>
              <a:ext cx="171360" cy="135360"/>
            </a:xfrm>
            <a:custGeom>
              <a:avLst/>
              <a:gdLst/>
              <a:ahLst/>
              <a:cxnLst/>
              <a:rect l="l" t="t" r="r" b="b"/>
              <a:pathLst>
                <a:path w="111" h="128">
                  <a:moveTo>
                    <a:pt x="110" y="127"/>
                  </a:moveTo>
                  <a:lnTo>
                    <a:pt x="0" y="63"/>
                  </a:lnTo>
                  <a:lnTo>
                    <a:pt x="110" y="0"/>
                  </a:lnTo>
                  <a:lnTo>
                    <a:pt x="73" y="63"/>
                  </a:lnTo>
                  <a:lnTo>
                    <a:pt x="110" y="127"/>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289" name="Rectangle 50"/>
            <p:cNvSpPr/>
            <p:nvPr/>
          </p:nvSpPr>
          <p:spPr>
            <a:xfrm>
              <a:off x="3989520" y="2442960"/>
              <a:ext cx="268920" cy="1058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290" name="Rectangle 51"/>
            <p:cNvSpPr/>
            <p:nvPr/>
          </p:nvSpPr>
          <p:spPr>
            <a:xfrm>
              <a:off x="3972600" y="2228760"/>
              <a:ext cx="268920" cy="1058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291" name="Rectangle 52"/>
            <p:cNvSpPr/>
            <p:nvPr/>
          </p:nvSpPr>
          <p:spPr>
            <a:xfrm>
              <a:off x="4057560" y="2295360"/>
              <a:ext cx="612000" cy="17352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292" name="Rectangle 53"/>
            <p:cNvSpPr/>
            <p:nvPr/>
          </p:nvSpPr>
          <p:spPr>
            <a:xfrm>
              <a:off x="3700440" y="2215080"/>
              <a:ext cx="114120" cy="3200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293" name="Rectangle 54"/>
            <p:cNvSpPr/>
            <p:nvPr/>
          </p:nvSpPr>
          <p:spPr>
            <a:xfrm>
              <a:off x="1001520" y="2160720"/>
              <a:ext cx="112680" cy="32076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294" name="Line 55"/>
            <p:cNvSpPr/>
            <p:nvPr/>
          </p:nvSpPr>
          <p:spPr>
            <a:xfrm>
              <a:off x="1530360" y="2332440"/>
              <a:ext cx="46224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295" name="Freeform 56"/>
            <p:cNvSpPr/>
            <p:nvPr/>
          </p:nvSpPr>
          <p:spPr>
            <a:xfrm>
              <a:off x="1957320" y="2261520"/>
              <a:ext cx="172800" cy="135360"/>
            </a:xfrm>
            <a:custGeom>
              <a:avLst/>
              <a:gdLst/>
              <a:ahLst/>
              <a:cxnLst/>
              <a:rect l="l" t="t" r="r" b="b"/>
              <a:pathLst>
                <a:path w="112" h="128">
                  <a:moveTo>
                    <a:pt x="0" y="0"/>
                  </a:moveTo>
                  <a:lnTo>
                    <a:pt x="111" y="64"/>
                  </a:lnTo>
                  <a:lnTo>
                    <a:pt x="0" y="127"/>
                  </a:lnTo>
                  <a:lnTo>
                    <a:pt x="37" y="64"/>
                  </a:lnTo>
                  <a:lnTo>
                    <a:pt x="0" y="0"/>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296" name="Line 57"/>
            <p:cNvSpPr/>
            <p:nvPr/>
          </p:nvSpPr>
          <p:spPr>
            <a:xfrm flipH="1">
              <a:off x="2333160" y="2361960"/>
              <a:ext cx="188640" cy="3585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297" name="Freeform 58"/>
            <p:cNvSpPr/>
            <p:nvPr/>
          </p:nvSpPr>
          <p:spPr>
            <a:xfrm>
              <a:off x="2288520" y="2673000"/>
              <a:ext cx="165240" cy="149040"/>
            </a:xfrm>
            <a:custGeom>
              <a:avLst/>
              <a:gdLst/>
              <a:ahLst/>
              <a:cxnLst/>
              <a:rect l="l" t="t" r="r" b="b"/>
              <a:pathLst>
                <a:path w="107" h="141">
                  <a:moveTo>
                    <a:pt x="106" y="35"/>
                  </a:moveTo>
                  <a:lnTo>
                    <a:pt x="24" y="140"/>
                  </a:lnTo>
                  <a:lnTo>
                    <a:pt x="0" y="0"/>
                  </a:lnTo>
                  <a:lnTo>
                    <a:pt x="43" y="58"/>
                  </a:lnTo>
                  <a:lnTo>
                    <a:pt x="106" y="35"/>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298" name="Line 59"/>
            <p:cNvSpPr/>
            <p:nvPr/>
          </p:nvSpPr>
          <p:spPr>
            <a:xfrm flipH="1">
              <a:off x="2215440" y="2939040"/>
              <a:ext cx="102240" cy="10260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299" name="Freeform 60"/>
            <p:cNvSpPr/>
            <p:nvPr/>
          </p:nvSpPr>
          <p:spPr>
            <a:xfrm>
              <a:off x="2170800" y="2994120"/>
              <a:ext cx="165240" cy="150120"/>
            </a:xfrm>
            <a:custGeom>
              <a:avLst/>
              <a:gdLst/>
              <a:ahLst/>
              <a:cxnLst/>
              <a:rect l="l" t="t" r="r" b="b"/>
              <a:pathLst>
                <a:path w="107" h="142">
                  <a:moveTo>
                    <a:pt x="106" y="35"/>
                  </a:moveTo>
                  <a:lnTo>
                    <a:pt x="22" y="141"/>
                  </a:lnTo>
                  <a:lnTo>
                    <a:pt x="0" y="0"/>
                  </a:lnTo>
                  <a:lnTo>
                    <a:pt x="43" y="59"/>
                  </a:lnTo>
                  <a:lnTo>
                    <a:pt x="106" y="35"/>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300" name="Line 61"/>
            <p:cNvSpPr/>
            <p:nvPr/>
          </p:nvSpPr>
          <p:spPr>
            <a:xfrm>
              <a:off x="2334600" y="3202920"/>
              <a:ext cx="129924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301" name="Freeform 62"/>
            <p:cNvSpPr/>
            <p:nvPr/>
          </p:nvSpPr>
          <p:spPr>
            <a:xfrm>
              <a:off x="3598200" y="3133080"/>
              <a:ext cx="172800" cy="135360"/>
            </a:xfrm>
            <a:custGeom>
              <a:avLst/>
              <a:gdLst/>
              <a:ahLst/>
              <a:cxnLst/>
              <a:rect l="l" t="t" r="r" b="b"/>
              <a:pathLst>
                <a:path w="112" h="128">
                  <a:moveTo>
                    <a:pt x="0" y="0"/>
                  </a:moveTo>
                  <a:lnTo>
                    <a:pt x="111" y="63"/>
                  </a:lnTo>
                  <a:lnTo>
                    <a:pt x="0" y="127"/>
                  </a:lnTo>
                  <a:lnTo>
                    <a:pt x="37" y="63"/>
                  </a:lnTo>
                  <a:lnTo>
                    <a:pt x="0"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302" name="Line 63"/>
            <p:cNvSpPr/>
            <p:nvPr/>
          </p:nvSpPr>
          <p:spPr>
            <a:xfrm flipV="1">
              <a:off x="3796200" y="2810520"/>
              <a:ext cx="360" cy="32868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303" name="Freeform 64"/>
            <p:cNvSpPr/>
            <p:nvPr/>
          </p:nvSpPr>
          <p:spPr>
            <a:xfrm>
              <a:off x="3706560" y="2734560"/>
              <a:ext cx="171360" cy="135360"/>
            </a:xfrm>
            <a:custGeom>
              <a:avLst/>
              <a:gdLst/>
              <a:ahLst/>
              <a:cxnLst/>
              <a:rect l="l" t="t" r="r" b="b"/>
              <a:pathLst>
                <a:path w="111" h="128">
                  <a:moveTo>
                    <a:pt x="0" y="127"/>
                  </a:moveTo>
                  <a:lnTo>
                    <a:pt x="55" y="0"/>
                  </a:lnTo>
                  <a:lnTo>
                    <a:pt x="110" y="127"/>
                  </a:lnTo>
                  <a:lnTo>
                    <a:pt x="55" y="84"/>
                  </a:lnTo>
                  <a:lnTo>
                    <a:pt x="0" y="127"/>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304" name="Line 65"/>
            <p:cNvSpPr/>
            <p:nvPr/>
          </p:nvSpPr>
          <p:spPr>
            <a:xfrm>
              <a:off x="4308120" y="2751120"/>
              <a:ext cx="360" cy="30240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305" name="Freeform 66"/>
            <p:cNvSpPr/>
            <p:nvPr/>
          </p:nvSpPr>
          <p:spPr>
            <a:xfrm>
              <a:off x="4218480" y="3022920"/>
              <a:ext cx="172800" cy="135360"/>
            </a:xfrm>
            <a:custGeom>
              <a:avLst/>
              <a:gdLst/>
              <a:ahLst/>
              <a:cxnLst/>
              <a:rect l="l" t="t" r="r" b="b"/>
              <a:pathLst>
                <a:path w="112" h="128">
                  <a:moveTo>
                    <a:pt x="111" y="0"/>
                  </a:moveTo>
                  <a:lnTo>
                    <a:pt x="55" y="127"/>
                  </a:lnTo>
                  <a:lnTo>
                    <a:pt x="0" y="0"/>
                  </a:lnTo>
                  <a:lnTo>
                    <a:pt x="55" y="43"/>
                  </a:lnTo>
                  <a:lnTo>
                    <a:pt x="111"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306" name="Line 67"/>
            <p:cNvSpPr/>
            <p:nvPr/>
          </p:nvSpPr>
          <p:spPr>
            <a:xfrm>
              <a:off x="4385520" y="3216600"/>
              <a:ext cx="70056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307" name="Freeform 68"/>
            <p:cNvSpPr/>
            <p:nvPr/>
          </p:nvSpPr>
          <p:spPr>
            <a:xfrm>
              <a:off x="5050800" y="3146040"/>
              <a:ext cx="172800" cy="135360"/>
            </a:xfrm>
            <a:custGeom>
              <a:avLst/>
              <a:gdLst/>
              <a:ahLst/>
              <a:cxnLst/>
              <a:rect l="l" t="t" r="r" b="b"/>
              <a:pathLst>
                <a:path w="112" h="128">
                  <a:moveTo>
                    <a:pt x="0" y="0"/>
                  </a:moveTo>
                  <a:lnTo>
                    <a:pt x="111" y="64"/>
                  </a:lnTo>
                  <a:lnTo>
                    <a:pt x="0" y="127"/>
                  </a:lnTo>
                  <a:lnTo>
                    <a:pt x="37" y="64"/>
                  </a:lnTo>
                  <a:lnTo>
                    <a:pt x="0"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308" name="Line 69"/>
            <p:cNvSpPr/>
            <p:nvPr/>
          </p:nvSpPr>
          <p:spPr>
            <a:xfrm flipV="1">
              <a:off x="5282640" y="2194560"/>
              <a:ext cx="360" cy="90468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309" name="Freeform 70"/>
            <p:cNvSpPr/>
            <p:nvPr/>
          </p:nvSpPr>
          <p:spPr>
            <a:xfrm>
              <a:off x="5193000" y="2117520"/>
              <a:ext cx="171360" cy="135360"/>
            </a:xfrm>
            <a:custGeom>
              <a:avLst/>
              <a:gdLst/>
              <a:ahLst/>
              <a:cxnLst/>
              <a:rect l="l" t="t" r="r" b="b"/>
              <a:pathLst>
                <a:path w="111" h="128">
                  <a:moveTo>
                    <a:pt x="0" y="127"/>
                  </a:moveTo>
                  <a:lnTo>
                    <a:pt x="55" y="0"/>
                  </a:lnTo>
                  <a:lnTo>
                    <a:pt x="110" y="127"/>
                  </a:lnTo>
                  <a:lnTo>
                    <a:pt x="55" y="85"/>
                  </a:lnTo>
                  <a:lnTo>
                    <a:pt x="0" y="127"/>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310" name="Line 71"/>
            <p:cNvSpPr/>
            <p:nvPr/>
          </p:nvSpPr>
          <p:spPr>
            <a:xfrm>
              <a:off x="6060600" y="1955880"/>
              <a:ext cx="1112040" cy="360"/>
            </a:xfrm>
            <a:prstGeom prst="line">
              <a:avLst/>
            </a:prstGeom>
            <a:ln w="50800">
              <a:solidFill>
                <a:srgbClr val="0000FF"/>
              </a:solidFill>
              <a:round/>
            </a:ln>
          </p:spPr>
          <p:style>
            <a:lnRef idx="0">
              <a:scrgbClr r="0" g="0" b="0"/>
            </a:lnRef>
            <a:fillRef idx="0">
              <a:scrgbClr r="0" g="0" b="0"/>
            </a:fillRef>
            <a:effectRef idx="0">
              <a:scrgbClr r="0" g="0" b="0"/>
            </a:effectRef>
            <a:fontRef idx="minor"/>
          </p:style>
        </p:sp>
        <p:sp>
          <p:nvSpPr>
            <p:cNvPr id="311" name="Freeform 72"/>
            <p:cNvSpPr/>
            <p:nvPr/>
          </p:nvSpPr>
          <p:spPr>
            <a:xfrm>
              <a:off x="7137000" y="1886040"/>
              <a:ext cx="172800" cy="135360"/>
            </a:xfrm>
            <a:custGeom>
              <a:avLst/>
              <a:gdLst/>
              <a:ahLst/>
              <a:cxnLst/>
              <a:rect l="l" t="t" r="r" b="b"/>
              <a:pathLst>
                <a:path w="112" h="128">
                  <a:moveTo>
                    <a:pt x="0" y="0"/>
                  </a:moveTo>
                  <a:lnTo>
                    <a:pt x="111" y="63"/>
                  </a:lnTo>
                  <a:lnTo>
                    <a:pt x="0" y="127"/>
                  </a:lnTo>
                  <a:lnTo>
                    <a:pt x="37" y="63"/>
                  </a:lnTo>
                  <a:lnTo>
                    <a:pt x="0" y="0"/>
                  </a:lnTo>
                </a:path>
              </a:pathLst>
            </a:custGeom>
            <a:solidFill>
              <a:srgbClr val="0000FF"/>
            </a:solidFill>
            <a:ln w="0">
              <a:noFill/>
            </a:ln>
          </p:spPr>
          <p:style>
            <a:lnRef idx="0">
              <a:scrgbClr r="0" g="0" b="0"/>
            </a:lnRef>
            <a:fillRef idx="0">
              <a:scrgbClr r="0" g="0" b="0"/>
            </a:fillRef>
            <a:effectRef idx="0">
              <a:scrgbClr r="0" g="0" b="0"/>
            </a:effectRef>
            <a:fontRef idx="minor"/>
          </p:style>
        </p:sp>
        <p:sp>
          <p:nvSpPr>
            <p:cNvPr id="312" name="Line 73"/>
            <p:cNvSpPr/>
            <p:nvPr/>
          </p:nvSpPr>
          <p:spPr>
            <a:xfrm flipH="1">
              <a:off x="6147000" y="2064240"/>
              <a:ext cx="1159920" cy="360"/>
            </a:xfrm>
            <a:prstGeom prst="line">
              <a:avLst/>
            </a:prstGeom>
            <a:ln w="50800">
              <a:solidFill>
                <a:srgbClr val="0000FF"/>
              </a:solidFill>
              <a:round/>
            </a:ln>
          </p:spPr>
          <p:style>
            <a:lnRef idx="0">
              <a:scrgbClr r="0" g="0" b="0"/>
            </a:lnRef>
            <a:fillRef idx="0">
              <a:scrgbClr r="0" g="0" b="0"/>
            </a:fillRef>
            <a:effectRef idx="0">
              <a:scrgbClr r="0" g="0" b="0"/>
            </a:effectRef>
            <a:fontRef idx="minor"/>
          </p:style>
        </p:sp>
        <p:sp>
          <p:nvSpPr>
            <p:cNvPr id="313" name="Freeform 74"/>
            <p:cNvSpPr/>
            <p:nvPr/>
          </p:nvSpPr>
          <p:spPr>
            <a:xfrm>
              <a:off x="6051240" y="1993320"/>
              <a:ext cx="172800" cy="135360"/>
            </a:xfrm>
            <a:custGeom>
              <a:avLst/>
              <a:gdLst/>
              <a:ahLst/>
              <a:cxnLst/>
              <a:rect l="l" t="t" r="r" b="b"/>
              <a:pathLst>
                <a:path w="112" h="128">
                  <a:moveTo>
                    <a:pt x="111" y="127"/>
                  </a:moveTo>
                  <a:lnTo>
                    <a:pt x="0" y="64"/>
                  </a:lnTo>
                  <a:lnTo>
                    <a:pt x="111" y="0"/>
                  </a:lnTo>
                  <a:lnTo>
                    <a:pt x="74" y="64"/>
                  </a:lnTo>
                  <a:lnTo>
                    <a:pt x="111" y="127"/>
                  </a:lnTo>
                </a:path>
              </a:pathLst>
            </a:custGeom>
            <a:solidFill>
              <a:srgbClr val="0000FF"/>
            </a:solidFill>
            <a:ln w="0">
              <a:noFill/>
            </a:ln>
          </p:spPr>
          <p:style>
            <a:lnRef idx="0">
              <a:scrgbClr r="0" g="0" b="0"/>
            </a:lnRef>
            <a:fillRef idx="0">
              <a:scrgbClr r="0" g="0" b="0"/>
            </a:fillRef>
            <a:effectRef idx="0">
              <a:scrgbClr r="0" g="0" b="0"/>
            </a:effectRef>
            <a:fontRef idx="minor"/>
          </p:style>
        </p:sp>
        <p:sp>
          <p:nvSpPr>
            <p:cNvPr id="314" name="Line 75"/>
            <p:cNvSpPr/>
            <p:nvPr/>
          </p:nvSpPr>
          <p:spPr>
            <a:xfrm>
              <a:off x="5505120" y="2349360"/>
              <a:ext cx="360" cy="90360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315" name="Freeform 76"/>
            <p:cNvSpPr/>
            <p:nvPr/>
          </p:nvSpPr>
          <p:spPr>
            <a:xfrm>
              <a:off x="5415840" y="3222360"/>
              <a:ext cx="171360" cy="136440"/>
            </a:xfrm>
            <a:custGeom>
              <a:avLst/>
              <a:gdLst/>
              <a:ahLst/>
              <a:cxnLst/>
              <a:rect l="l" t="t" r="r" b="b"/>
              <a:pathLst>
                <a:path w="111" h="129">
                  <a:moveTo>
                    <a:pt x="110" y="0"/>
                  </a:moveTo>
                  <a:lnTo>
                    <a:pt x="55" y="128"/>
                  </a:lnTo>
                  <a:lnTo>
                    <a:pt x="0" y="0"/>
                  </a:lnTo>
                  <a:lnTo>
                    <a:pt x="55" y="43"/>
                  </a:lnTo>
                  <a:lnTo>
                    <a:pt x="110" y="0"/>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316" name="Line 77"/>
            <p:cNvSpPr/>
            <p:nvPr/>
          </p:nvSpPr>
          <p:spPr>
            <a:xfrm flipH="1">
              <a:off x="4215240" y="3350520"/>
              <a:ext cx="1212480" cy="3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317" name="Freeform 78"/>
            <p:cNvSpPr/>
            <p:nvPr/>
          </p:nvSpPr>
          <p:spPr>
            <a:xfrm>
              <a:off x="4121280" y="3280680"/>
              <a:ext cx="171360" cy="135360"/>
            </a:xfrm>
            <a:custGeom>
              <a:avLst/>
              <a:gdLst/>
              <a:ahLst/>
              <a:cxnLst/>
              <a:rect l="l" t="t" r="r" b="b"/>
              <a:pathLst>
                <a:path w="111" h="128">
                  <a:moveTo>
                    <a:pt x="110" y="127"/>
                  </a:moveTo>
                  <a:lnTo>
                    <a:pt x="0" y="63"/>
                  </a:lnTo>
                  <a:lnTo>
                    <a:pt x="110" y="0"/>
                  </a:lnTo>
                  <a:lnTo>
                    <a:pt x="73" y="63"/>
                  </a:lnTo>
                  <a:lnTo>
                    <a:pt x="110" y="127"/>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318" name="Line 79"/>
            <p:cNvSpPr/>
            <p:nvPr/>
          </p:nvSpPr>
          <p:spPr>
            <a:xfrm flipV="1">
              <a:off x="4120920" y="2784240"/>
              <a:ext cx="360" cy="47592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319" name="Freeform 80"/>
            <p:cNvSpPr/>
            <p:nvPr/>
          </p:nvSpPr>
          <p:spPr>
            <a:xfrm>
              <a:off x="4029840" y="2706840"/>
              <a:ext cx="172800" cy="136440"/>
            </a:xfrm>
            <a:custGeom>
              <a:avLst/>
              <a:gdLst/>
              <a:ahLst/>
              <a:cxnLst/>
              <a:rect l="l" t="t" r="r" b="b"/>
              <a:pathLst>
                <a:path w="112" h="129">
                  <a:moveTo>
                    <a:pt x="0" y="128"/>
                  </a:moveTo>
                  <a:lnTo>
                    <a:pt x="56" y="0"/>
                  </a:lnTo>
                  <a:lnTo>
                    <a:pt x="111" y="128"/>
                  </a:lnTo>
                  <a:lnTo>
                    <a:pt x="56" y="85"/>
                  </a:lnTo>
                  <a:lnTo>
                    <a:pt x="0" y="128"/>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320" name="Line 81"/>
            <p:cNvSpPr/>
            <p:nvPr/>
          </p:nvSpPr>
          <p:spPr>
            <a:xfrm>
              <a:off x="3915360" y="2765160"/>
              <a:ext cx="360" cy="39528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321" name="Freeform 82"/>
            <p:cNvSpPr/>
            <p:nvPr/>
          </p:nvSpPr>
          <p:spPr>
            <a:xfrm>
              <a:off x="3825720" y="3129840"/>
              <a:ext cx="172800" cy="136440"/>
            </a:xfrm>
            <a:custGeom>
              <a:avLst/>
              <a:gdLst/>
              <a:ahLst/>
              <a:cxnLst/>
              <a:rect l="l" t="t" r="r" b="b"/>
              <a:pathLst>
                <a:path w="112" h="129">
                  <a:moveTo>
                    <a:pt x="111" y="0"/>
                  </a:moveTo>
                  <a:lnTo>
                    <a:pt x="55" y="128"/>
                  </a:lnTo>
                  <a:lnTo>
                    <a:pt x="0" y="0"/>
                  </a:lnTo>
                  <a:lnTo>
                    <a:pt x="55" y="43"/>
                  </a:lnTo>
                  <a:lnTo>
                    <a:pt x="111" y="0"/>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322" name="Line 83"/>
            <p:cNvSpPr/>
            <p:nvPr/>
          </p:nvSpPr>
          <p:spPr>
            <a:xfrm flipH="1">
              <a:off x="2319120" y="3337560"/>
              <a:ext cx="1603800" cy="3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323" name="Freeform 84"/>
            <p:cNvSpPr/>
            <p:nvPr/>
          </p:nvSpPr>
          <p:spPr>
            <a:xfrm>
              <a:off x="2223360" y="3266640"/>
              <a:ext cx="172800" cy="135360"/>
            </a:xfrm>
            <a:custGeom>
              <a:avLst/>
              <a:gdLst/>
              <a:ahLst/>
              <a:cxnLst/>
              <a:rect l="l" t="t" r="r" b="b"/>
              <a:pathLst>
                <a:path w="112" h="128">
                  <a:moveTo>
                    <a:pt x="111" y="127"/>
                  </a:moveTo>
                  <a:lnTo>
                    <a:pt x="0" y="64"/>
                  </a:lnTo>
                  <a:lnTo>
                    <a:pt x="111" y="0"/>
                  </a:lnTo>
                  <a:lnTo>
                    <a:pt x="74" y="64"/>
                  </a:lnTo>
                  <a:lnTo>
                    <a:pt x="111" y="127"/>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324" name="Line 85"/>
            <p:cNvSpPr/>
            <p:nvPr/>
          </p:nvSpPr>
          <p:spPr>
            <a:xfrm flipH="1">
              <a:off x="2040840" y="3340800"/>
              <a:ext cx="138960" cy="1335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325" name="Freeform 86"/>
            <p:cNvSpPr/>
            <p:nvPr/>
          </p:nvSpPr>
          <p:spPr>
            <a:xfrm>
              <a:off x="2005200" y="3421440"/>
              <a:ext cx="159120" cy="151200"/>
            </a:xfrm>
            <a:custGeom>
              <a:avLst/>
              <a:gdLst/>
              <a:ahLst/>
              <a:cxnLst/>
              <a:rect l="l" t="t" r="r" b="b"/>
              <a:pathLst>
                <a:path w="103" h="143">
                  <a:moveTo>
                    <a:pt x="102" y="49"/>
                  </a:moveTo>
                  <a:lnTo>
                    <a:pt x="9" y="142"/>
                  </a:lnTo>
                  <a:lnTo>
                    <a:pt x="0" y="0"/>
                  </a:lnTo>
                  <a:lnTo>
                    <a:pt x="37" y="63"/>
                  </a:lnTo>
                  <a:lnTo>
                    <a:pt x="102" y="49"/>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326" name="Line 87"/>
            <p:cNvSpPr/>
            <p:nvPr/>
          </p:nvSpPr>
          <p:spPr>
            <a:xfrm flipV="1">
              <a:off x="1938600" y="2849760"/>
              <a:ext cx="450000" cy="15588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327" name="Line 88"/>
            <p:cNvSpPr/>
            <p:nvPr/>
          </p:nvSpPr>
          <p:spPr>
            <a:xfrm flipH="1" flipV="1">
              <a:off x="3755880" y="2716200"/>
              <a:ext cx="695880" cy="18360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328" name="Line 89"/>
            <p:cNvSpPr/>
            <p:nvPr/>
          </p:nvSpPr>
          <p:spPr>
            <a:xfrm flipV="1">
              <a:off x="5203440" y="2756520"/>
              <a:ext cx="499680" cy="15588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329" name="Line 90"/>
            <p:cNvSpPr/>
            <p:nvPr/>
          </p:nvSpPr>
          <p:spPr>
            <a:xfrm flipH="1" flipV="1">
              <a:off x="7008480" y="4029120"/>
              <a:ext cx="281520" cy="432360"/>
            </a:xfrm>
            <a:prstGeom prst="line">
              <a:avLst/>
            </a:prstGeom>
            <a:ln w="31750">
              <a:solidFill>
                <a:srgbClr val="FFFFFF"/>
              </a:solidFill>
              <a:round/>
            </a:ln>
          </p:spPr>
          <p:style>
            <a:lnRef idx="0">
              <a:scrgbClr r="0" g="0" b="0"/>
            </a:lnRef>
            <a:fillRef idx="0">
              <a:scrgbClr r="0" g="0" b="0"/>
            </a:fillRef>
            <a:effectRef idx="0">
              <a:scrgbClr r="0" g="0" b="0"/>
            </a:effectRef>
            <a:fontRef idx="minor"/>
          </p:style>
        </p:sp>
      </p:grpSp>
      <p:sp>
        <p:nvSpPr>
          <p:cNvPr id="91" name="Rectangle 44"/>
          <p:cNvSpPr/>
          <p:nvPr/>
        </p:nvSpPr>
        <p:spPr>
          <a:xfrm>
            <a:off x="3742201" y="3870421"/>
            <a:ext cx="1163844" cy="274091"/>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1200" spc="-1" dirty="0" smtClean="0">
                <a:solidFill>
                  <a:srgbClr val="FFFFFF"/>
                </a:solidFill>
                <a:latin typeface="Times New Roman"/>
              </a:rPr>
              <a:t>ENFERMERÍA</a:t>
            </a:r>
            <a:endParaRPr lang="en-GB" sz="1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 Box 2"/>
          <p:cNvSpPr/>
          <p:nvPr/>
        </p:nvSpPr>
        <p:spPr>
          <a:xfrm>
            <a:off x="206217" y="498391"/>
            <a:ext cx="8642160" cy="240535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0" strike="noStrike" spc="-1" dirty="0">
                <a:solidFill>
                  <a:srgbClr val="FFFFFF"/>
                </a:solidFill>
                <a:latin typeface="Arial"/>
                <a:ea typeface="DejaVu Sans"/>
              </a:rPr>
              <a:t>“Zona Controlada” En </a:t>
            </a:r>
            <a:r>
              <a:rPr lang="es-ES" sz="2200" b="0" strike="noStrike" spc="-1" dirty="0" err="1">
                <a:solidFill>
                  <a:srgbClr val="FFFFFF"/>
                </a:solidFill>
                <a:latin typeface="Arial"/>
                <a:ea typeface="DejaVu Sans"/>
              </a:rPr>
              <a:t>braquiterapia</a:t>
            </a:r>
            <a:r>
              <a:rPr lang="es-ES" sz="2200" b="0" strike="noStrike" spc="-1" dirty="0">
                <a:solidFill>
                  <a:srgbClr val="FFFFFF"/>
                </a:solidFill>
                <a:latin typeface="Arial"/>
                <a:ea typeface="DejaVu Sans"/>
              </a:rPr>
              <a:t> se consideran como áreas controlada las siguientes</a:t>
            </a:r>
            <a:r>
              <a:rPr lang="es-ES" sz="2200" b="0" strike="noStrike" spc="-1" dirty="0" smtClean="0">
                <a:solidFill>
                  <a:srgbClr val="FFFFFF"/>
                </a:solidFill>
                <a:latin typeface="Arial"/>
                <a:ea typeface="DejaVu Sans"/>
              </a:rPr>
              <a:t>:</a:t>
            </a: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err="1">
                <a:solidFill>
                  <a:srgbClr val="FFFFFF"/>
                </a:solidFill>
                <a:latin typeface="Arial"/>
                <a:ea typeface="DejaVu Sans"/>
              </a:rPr>
              <a:t>Braquiterapia</a:t>
            </a:r>
            <a:r>
              <a:rPr lang="es-ES" sz="2200" b="0" i="1" strike="noStrike" spc="-1" dirty="0">
                <a:solidFill>
                  <a:srgbClr val="FFFFFF"/>
                </a:solidFill>
                <a:latin typeface="Arial"/>
                <a:ea typeface="DejaVu Sans"/>
              </a:rPr>
              <a:t> manual o diferida </a:t>
            </a:r>
            <a:r>
              <a:rPr lang="es-ES" sz="2200" b="0" i="1" strike="noStrike" spc="-1" dirty="0" smtClean="0">
                <a:solidFill>
                  <a:srgbClr val="FFFFFF"/>
                </a:solidFill>
                <a:latin typeface="Arial"/>
                <a:ea typeface="DejaVu Sans"/>
              </a:rPr>
              <a:t>manual (LDR).</a:t>
            </a:r>
            <a:endParaRPr lang="en-GB" sz="2200" b="0" strike="noStrike" spc="-1" dirty="0">
              <a:latin typeface="Arial"/>
            </a:endParaRPr>
          </a:p>
          <a:p>
            <a:pPr marL="1074600" lvl="2" indent="-363240" algn="just">
              <a:lnSpc>
                <a:spcPct val="90000"/>
              </a:lnSpc>
              <a:spcBef>
                <a:spcPts val="181"/>
              </a:spcBef>
              <a:buClr>
                <a:srgbClr val="FFFFFF"/>
              </a:buClr>
              <a:buFont typeface="Arial"/>
              <a:buChar char="–"/>
            </a:pPr>
            <a:r>
              <a:rPr lang="es-ES" sz="1800" b="0" i="1" strike="noStrike" spc="-1" dirty="0">
                <a:solidFill>
                  <a:srgbClr val="FFFFFF"/>
                </a:solidFill>
                <a:latin typeface="Arial"/>
                <a:ea typeface="DejaVu Sans"/>
              </a:rPr>
              <a:t>Almacén de Fuentes,</a:t>
            </a:r>
            <a:endParaRPr lang="en-GB" sz="1800" b="0" strike="noStrike" spc="-1" dirty="0">
              <a:latin typeface="Arial"/>
            </a:endParaRPr>
          </a:p>
          <a:p>
            <a:pPr marL="1074600" lvl="2" indent="-363240" algn="just">
              <a:lnSpc>
                <a:spcPct val="90000"/>
              </a:lnSpc>
              <a:spcBef>
                <a:spcPts val="181"/>
              </a:spcBef>
              <a:buClr>
                <a:srgbClr val="FFFFFF"/>
              </a:buClr>
              <a:buFont typeface="Arial"/>
              <a:buChar char="–"/>
            </a:pPr>
            <a:r>
              <a:rPr lang="es-ES" sz="1800" b="0" i="1" strike="noStrike" spc="-1" dirty="0">
                <a:solidFill>
                  <a:srgbClr val="FFFFFF"/>
                </a:solidFill>
                <a:latin typeface="Arial"/>
                <a:ea typeface="DejaVu Sans"/>
              </a:rPr>
              <a:t>Local de preparación de fuentes</a:t>
            </a:r>
            <a:r>
              <a:rPr lang="es-ES" sz="1800" b="0" i="1" strike="noStrike" spc="-1" dirty="0" smtClean="0">
                <a:solidFill>
                  <a:srgbClr val="FFFFFF"/>
                </a:solidFill>
                <a:latin typeface="Arial"/>
                <a:ea typeface="DejaVu Sans"/>
              </a:rPr>
              <a:t>,</a:t>
            </a:r>
          </a:p>
          <a:p>
            <a:pPr marL="1074600" lvl="2" indent="-363240" algn="just">
              <a:lnSpc>
                <a:spcPct val="90000"/>
              </a:lnSpc>
              <a:spcBef>
                <a:spcPts val="181"/>
              </a:spcBef>
              <a:buClr>
                <a:srgbClr val="FFFFFF"/>
              </a:buClr>
              <a:buFont typeface="Arial"/>
              <a:buChar char="–"/>
            </a:pPr>
            <a:r>
              <a:rPr lang="es-ES" i="1" spc="-1" dirty="0" smtClean="0">
                <a:solidFill>
                  <a:srgbClr val="FFFFFF"/>
                </a:solidFill>
                <a:latin typeface="Arial"/>
              </a:rPr>
              <a:t>Local de colocación y retiro de fuentes (cuando se están utilizando),</a:t>
            </a:r>
            <a:endParaRPr lang="en-GB" sz="1800" b="0" strike="noStrike" spc="-1" dirty="0">
              <a:latin typeface="Arial"/>
            </a:endParaRPr>
          </a:p>
          <a:p>
            <a:pPr marL="1074600" lvl="2" indent="-363240" algn="just">
              <a:lnSpc>
                <a:spcPct val="90000"/>
              </a:lnSpc>
              <a:spcBef>
                <a:spcPts val="181"/>
              </a:spcBef>
              <a:buClr>
                <a:srgbClr val="FFFFFF"/>
              </a:buClr>
              <a:buFont typeface="Arial"/>
              <a:buChar char="–"/>
            </a:pPr>
            <a:r>
              <a:rPr lang="es-ES" sz="1800" b="0" i="1" strike="noStrike" spc="-1" dirty="0">
                <a:solidFill>
                  <a:srgbClr val="FFFFFF"/>
                </a:solidFill>
                <a:latin typeface="Arial"/>
                <a:ea typeface="DejaVu Sans"/>
              </a:rPr>
              <a:t>Cuartos para la hospitalización de </a:t>
            </a:r>
            <a:r>
              <a:rPr lang="es-ES" sz="1800" b="0" i="1" strike="noStrike" spc="-1" dirty="0" smtClean="0">
                <a:solidFill>
                  <a:srgbClr val="FFFFFF"/>
                </a:solidFill>
                <a:latin typeface="Arial"/>
                <a:ea typeface="DejaVu Sans"/>
              </a:rPr>
              <a:t>pacientes</a:t>
            </a:r>
            <a:r>
              <a:rPr lang="es-ES" i="1" spc="-1" dirty="0">
                <a:solidFill>
                  <a:srgbClr val="FFFFFF"/>
                </a:solidFill>
                <a:latin typeface="Arial"/>
                <a:ea typeface="DejaVu Sans"/>
              </a:rPr>
              <a:t>,</a:t>
            </a:r>
            <a:endParaRPr lang="es-ES" sz="1800" b="0" i="1" strike="noStrike" spc="-1" dirty="0" smtClean="0">
              <a:solidFill>
                <a:srgbClr val="FFFFFF"/>
              </a:solidFill>
              <a:latin typeface="Arial"/>
              <a:ea typeface="DejaVu Sans"/>
            </a:endParaRPr>
          </a:p>
          <a:p>
            <a:pPr marL="1074600" lvl="2" indent="-363240" algn="just">
              <a:lnSpc>
                <a:spcPct val="90000"/>
              </a:lnSpc>
              <a:spcBef>
                <a:spcPts val="181"/>
              </a:spcBef>
              <a:buClr>
                <a:srgbClr val="FFFFFF"/>
              </a:buClr>
              <a:buFont typeface="Arial"/>
              <a:buChar char="–"/>
            </a:pPr>
            <a:r>
              <a:rPr lang="es-ES" i="1" spc="-1" dirty="0" smtClean="0">
                <a:solidFill>
                  <a:srgbClr val="FFFFFF"/>
                </a:solidFill>
                <a:latin typeface="Arial"/>
              </a:rPr>
              <a:t>Locales de equipos para adquisición de </a:t>
            </a:r>
            <a:r>
              <a:rPr lang="es-ES" i="1" spc="-1" dirty="0" smtClean="0">
                <a:solidFill>
                  <a:srgbClr val="FFFFFF"/>
                </a:solidFill>
                <a:latin typeface="Arial"/>
              </a:rPr>
              <a:t>imágenes.</a:t>
            </a:r>
            <a:endParaRPr lang="en-GB" sz="1800" b="0" strike="noStrike" spc="-1" dirty="0">
              <a:latin typeface="Arial"/>
            </a:endParaRPr>
          </a:p>
        </p:txBody>
      </p:sp>
      <p:sp>
        <p:nvSpPr>
          <p:cNvPr id="331" name="Rectangle 3"/>
          <p:cNvSpPr/>
          <p:nvPr/>
        </p:nvSpPr>
        <p:spPr>
          <a:xfrm>
            <a:off x="158626" y="58991"/>
            <a:ext cx="8748360"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es-ES" sz="2400" b="1" strike="noStrike" spc="-1" dirty="0">
                <a:solidFill>
                  <a:srgbClr val="FFFFFF"/>
                </a:solidFill>
                <a:latin typeface="Arial"/>
                <a:ea typeface="DejaVu Sans"/>
              </a:rPr>
              <a:t>Exposición Ocupacional.</a:t>
            </a:r>
            <a:r>
              <a:rPr lang="es-ES" sz="2400" b="0" strike="noStrike" spc="-1" dirty="0">
                <a:solidFill>
                  <a:srgbClr val="FFFFFF"/>
                </a:solidFill>
                <a:latin typeface="Arial"/>
                <a:ea typeface="DejaVu Sans"/>
              </a:rPr>
              <a:t> Delimitación de áreas </a:t>
            </a:r>
            <a:r>
              <a:rPr lang="es-ES" sz="2400" b="0" strike="noStrike" spc="-1" dirty="0" err="1">
                <a:solidFill>
                  <a:srgbClr val="FFFFFF"/>
                </a:solidFill>
                <a:latin typeface="Arial"/>
                <a:ea typeface="DejaVu Sans"/>
              </a:rPr>
              <a:t>Braquiterapia</a:t>
            </a:r>
            <a:endParaRPr lang="en-GB" sz="2400" b="0" strike="noStrike" spc="-1" dirty="0">
              <a:latin typeface="Arial"/>
            </a:endParaRPr>
          </a:p>
        </p:txBody>
      </p:sp>
      <p:grpSp>
        <p:nvGrpSpPr>
          <p:cNvPr id="4" name="Group 3"/>
          <p:cNvGrpSpPr/>
          <p:nvPr/>
        </p:nvGrpSpPr>
        <p:grpSpPr>
          <a:xfrm>
            <a:off x="746309" y="3051111"/>
            <a:ext cx="6419601" cy="1908133"/>
            <a:chOff x="755640" y="1383480"/>
            <a:chExt cx="7570440" cy="3081240"/>
          </a:xfrm>
        </p:grpSpPr>
        <p:sp>
          <p:nvSpPr>
            <p:cNvPr id="5" name="Rectangle 4"/>
            <p:cNvSpPr/>
            <p:nvPr/>
          </p:nvSpPr>
          <p:spPr>
            <a:xfrm>
              <a:off x="864000" y="2939040"/>
              <a:ext cx="1037520" cy="655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6" name="Rectangle 5"/>
            <p:cNvSpPr/>
            <p:nvPr/>
          </p:nvSpPr>
          <p:spPr>
            <a:xfrm>
              <a:off x="760320" y="1384560"/>
              <a:ext cx="149760" cy="16207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7" name="Rectangle 6"/>
            <p:cNvSpPr/>
            <p:nvPr/>
          </p:nvSpPr>
          <p:spPr>
            <a:xfrm>
              <a:off x="8178120" y="1384560"/>
              <a:ext cx="131040" cy="160704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8" name="Rectangle 7"/>
            <p:cNvSpPr/>
            <p:nvPr/>
          </p:nvSpPr>
          <p:spPr>
            <a:xfrm>
              <a:off x="4811040" y="1384560"/>
              <a:ext cx="47520" cy="15127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9" name="Rectangle 8"/>
            <p:cNvSpPr/>
            <p:nvPr/>
          </p:nvSpPr>
          <p:spPr>
            <a:xfrm>
              <a:off x="760320" y="1383480"/>
              <a:ext cx="7548840" cy="10656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10" name="Line 9"/>
            <p:cNvSpPr/>
            <p:nvPr/>
          </p:nvSpPr>
          <p:spPr>
            <a:xfrm>
              <a:off x="3010320" y="1504440"/>
              <a:ext cx="360" cy="145260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11" name="Rectangle 10"/>
            <p:cNvSpPr/>
            <p:nvPr/>
          </p:nvSpPr>
          <p:spPr>
            <a:xfrm>
              <a:off x="6554160" y="1518120"/>
              <a:ext cx="47520" cy="36108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12" name="Rectangle 11"/>
            <p:cNvSpPr/>
            <p:nvPr/>
          </p:nvSpPr>
          <p:spPr>
            <a:xfrm>
              <a:off x="6060600" y="1842840"/>
              <a:ext cx="469800" cy="3564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13" name="Line 12"/>
            <p:cNvSpPr/>
            <p:nvPr/>
          </p:nvSpPr>
          <p:spPr>
            <a:xfrm flipH="1">
              <a:off x="7601040" y="2090520"/>
              <a:ext cx="558360" cy="36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4" name="Line 13"/>
            <p:cNvSpPr/>
            <p:nvPr/>
          </p:nvSpPr>
          <p:spPr>
            <a:xfrm>
              <a:off x="7589880" y="1504440"/>
              <a:ext cx="360" cy="36684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5" name="Line 14"/>
            <p:cNvSpPr/>
            <p:nvPr/>
          </p:nvSpPr>
          <p:spPr>
            <a:xfrm flipV="1">
              <a:off x="7589880" y="2004840"/>
              <a:ext cx="360" cy="8892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6" name="Line 15"/>
            <p:cNvSpPr/>
            <p:nvPr/>
          </p:nvSpPr>
          <p:spPr>
            <a:xfrm>
              <a:off x="7596360" y="1865880"/>
              <a:ext cx="140760" cy="7200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7" name="Rectangle 16"/>
            <p:cNvSpPr/>
            <p:nvPr/>
          </p:nvSpPr>
          <p:spPr>
            <a:xfrm>
              <a:off x="5669280" y="2913840"/>
              <a:ext cx="2489760" cy="7704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18" name="Rectangle 17"/>
            <p:cNvSpPr/>
            <p:nvPr/>
          </p:nvSpPr>
          <p:spPr>
            <a:xfrm>
              <a:off x="4452120" y="2925360"/>
              <a:ext cx="697320" cy="655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19" name="Freeform 18"/>
            <p:cNvSpPr/>
            <p:nvPr/>
          </p:nvSpPr>
          <p:spPr>
            <a:xfrm>
              <a:off x="755640" y="2988000"/>
              <a:ext cx="7570440" cy="1476720"/>
            </a:xfrm>
            <a:custGeom>
              <a:avLst/>
              <a:gdLst/>
              <a:ahLst/>
              <a:cxnLst/>
              <a:rect l="l" t="t" r="r" b="b"/>
              <a:pathLst>
                <a:path w="4895" h="1393">
                  <a:moveTo>
                    <a:pt x="0" y="0"/>
                  </a:moveTo>
                  <a:lnTo>
                    <a:pt x="0" y="1392"/>
                  </a:lnTo>
                  <a:lnTo>
                    <a:pt x="4894" y="1392"/>
                  </a:lnTo>
                  <a:lnTo>
                    <a:pt x="4894" y="0"/>
                  </a:lnTo>
                  <a:lnTo>
                    <a:pt x="4894" y="13"/>
                  </a:lnTo>
                </a:path>
              </a:pathLst>
            </a:custGeom>
            <a:noFill/>
            <a:ln w="31750" cap="rnd">
              <a:solidFill>
                <a:srgbClr val="FFFFFF"/>
              </a:solidFill>
              <a:round/>
            </a:ln>
          </p:spPr>
          <p:style>
            <a:lnRef idx="0">
              <a:scrgbClr r="0" g="0" b="0"/>
            </a:lnRef>
            <a:fillRef idx="0">
              <a:scrgbClr r="0" g="0" b="0"/>
            </a:fillRef>
            <a:effectRef idx="0">
              <a:scrgbClr r="0" g="0" b="0"/>
            </a:effectRef>
            <a:fontRef idx="minor"/>
          </p:style>
        </p:sp>
        <p:sp>
          <p:nvSpPr>
            <p:cNvPr id="20" name="Rectangle 19"/>
            <p:cNvSpPr/>
            <p:nvPr/>
          </p:nvSpPr>
          <p:spPr>
            <a:xfrm>
              <a:off x="760320" y="4333320"/>
              <a:ext cx="1380960" cy="1195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1" name="Rectangle 20"/>
            <p:cNvSpPr/>
            <p:nvPr/>
          </p:nvSpPr>
          <p:spPr>
            <a:xfrm>
              <a:off x="763560" y="3759840"/>
              <a:ext cx="165240" cy="5551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2" name="Rectangle 21"/>
            <p:cNvSpPr/>
            <p:nvPr/>
          </p:nvSpPr>
          <p:spPr>
            <a:xfrm>
              <a:off x="1977480" y="3638880"/>
              <a:ext cx="165240" cy="67608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3" name="Rectangle 22"/>
            <p:cNvSpPr/>
            <p:nvPr/>
          </p:nvSpPr>
          <p:spPr>
            <a:xfrm>
              <a:off x="760320" y="3623040"/>
              <a:ext cx="816120" cy="1195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4" name="Line 23"/>
            <p:cNvSpPr/>
            <p:nvPr/>
          </p:nvSpPr>
          <p:spPr>
            <a:xfrm>
              <a:off x="2178360" y="3631320"/>
              <a:ext cx="5097600" cy="36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5" name="Line 24"/>
            <p:cNvSpPr/>
            <p:nvPr/>
          </p:nvSpPr>
          <p:spPr>
            <a:xfrm>
              <a:off x="7282440" y="3635640"/>
              <a:ext cx="360" cy="36792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6" name="Rectangle 25"/>
            <p:cNvSpPr/>
            <p:nvPr/>
          </p:nvSpPr>
          <p:spPr>
            <a:xfrm>
              <a:off x="2438280" y="2940120"/>
              <a:ext cx="1156680" cy="6444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27" name="Rectangle 26"/>
            <p:cNvSpPr/>
            <p:nvPr/>
          </p:nvSpPr>
          <p:spPr>
            <a:xfrm>
              <a:off x="5904360" y="2511720"/>
              <a:ext cx="63000" cy="38340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8" name="Rectangle 27"/>
            <p:cNvSpPr/>
            <p:nvPr/>
          </p:nvSpPr>
          <p:spPr>
            <a:xfrm>
              <a:off x="5992560" y="2511720"/>
              <a:ext cx="469800" cy="3780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9" name="Rectangle 28"/>
            <p:cNvSpPr/>
            <p:nvPr/>
          </p:nvSpPr>
          <p:spPr>
            <a:xfrm>
              <a:off x="6793560" y="2511720"/>
              <a:ext cx="63000" cy="38340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30" name="Rectangle 29"/>
            <p:cNvSpPr/>
            <p:nvPr/>
          </p:nvSpPr>
          <p:spPr>
            <a:xfrm>
              <a:off x="6881760" y="2511720"/>
              <a:ext cx="468360" cy="3780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31" name="Rectangle 30"/>
            <p:cNvSpPr/>
            <p:nvPr/>
          </p:nvSpPr>
          <p:spPr>
            <a:xfrm>
              <a:off x="5785200" y="1505520"/>
              <a:ext cx="47520" cy="37404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32" name="Rectangle 31"/>
            <p:cNvSpPr/>
            <p:nvPr/>
          </p:nvSpPr>
          <p:spPr>
            <a:xfrm>
              <a:off x="5292000" y="1841760"/>
              <a:ext cx="469800" cy="3780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33" name="Rectangle 32"/>
            <p:cNvSpPr/>
            <p:nvPr/>
          </p:nvSpPr>
          <p:spPr>
            <a:xfrm>
              <a:off x="970920" y="3774599"/>
              <a:ext cx="811498"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a:solidFill>
                    <a:srgbClr val="FFFFFF"/>
                  </a:solidFill>
                  <a:latin typeface="Times New Roman"/>
                  <a:ea typeface="DejaVu Sans"/>
                </a:rPr>
                <a:t>ALMACEN</a:t>
              </a:r>
              <a:endParaRPr lang="en-GB" sz="800" b="0" strike="noStrike" spc="-1">
                <a:latin typeface="Arial"/>
              </a:endParaRPr>
            </a:p>
          </p:txBody>
        </p:sp>
        <p:sp>
          <p:nvSpPr>
            <p:cNvPr id="34" name="Rectangle 33"/>
            <p:cNvSpPr/>
            <p:nvPr/>
          </p:nvSpPr>
          <p:spPr>
            <a:xfrm>
              <a:off x="1254960" y="3926161"/>
              <a:ext cx="375578"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Times New Roman"/>
                  <a:ea typeface="DejaVu Sans"/>
                </a:rPr>
                <a:t>DE</a:t>
              </a:r>
              <a:endParaRPr lang="en-GB" sz="800" b="0" strike="noStrike" spc="-1" dirty="0">
                <a:latin typeface="Arial"/>
              </a:endParaRPr>
            </a:p>
          </p:txBody>
        </p:sp>
        <p:sp>
          <p:nvSpPr>
            <p:cNvPr id="35" name="Rectangle 34"/>
            <p:cNvSpPr/>
            <p:nvPr/>
          </p:nvSpPr>
          <p:spPr>
            <a:xfrm>
              <a:off x="1016639" y="4078080"/>
              <a:ext cx="745335"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a:solidFill>
                    <a:srgbClr val="FFFFFF"/>
                  </a:solidFill>
                  <a:latin typeface="Times New Roman"/>
                  <a:ea typeface="DejaVu Sans"/>
                </a:rPr>
                <a:t>FUENTES</a:t>
              </a:r>
              <a:endParaRPr lang="en-GB" sz="800" b="0" strike="noStrike" spc="-1">
                <a:latin typeface="Arial"/>
              </a:endParaRPr>
            </a:p>
          </p:txBody>
        </p:sp>
        <p:sp>
          <p:nvSpPr>
            <p:cNvPr id="36" name="Rectangle 35"/>
            <p:cNvSpPr/>
            <p:nvPr/>
          </p:nvSpPr>
          <p:spPr>
            <a:xfrm>
              <a:off x="1619821" y="1683651"/>
              <a:ext cx="762197"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SALA DE </a:t>
              </a:r>
              <a:endParaRPr lang="en-GB" sz="800" b="0" strike="noStrike" spc="-1" dirty="0">
                <a:latin typeface="Arial"/>
              </a:endParaRPr>
            </a:p>
          </p:txBody>
        </p:sp>
        <p:sp>
          <p:nvSpPr>
            <p:cNvPr id="37" name="Rectangle 36"/>
            <p:cNvSpPr/>
            <p:nvPr/>
          </p:nvSpPr>
          <p:spPr>
            <a:xfrm>
              <a:off x="1409940" y="1927439"/>
              <a:ext cx="1096340"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PREPARACION</a:t>
              </a:r>
              <a:endParaRPr lang="en-GB" sz="800" b="0" strike="noStrike" spc="-1" dirty="0">
                <a:latin typeface="Arial"/>
              </a:endParaRPr>
            </a:p>
          </p:txBody>
        </p:sp>
        <p:sp>
          <p:nvSpPr>
            <p:cNvPr id="38" name="Rectangle 37"/>
            <p:cNvSpPr/>
            <p:nvPr/>
          </p:nvSpPr>
          <p:spPr>
            <a:xfrm>
              <a:off x="3487680" y="1510676"/>
              <a:ext cx="762197"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SALA DE </a:t>
              </a:r>
              <a:endParaRPr lang="en-GB" sz="800" b="0" strike="noStrike" spc="-1" dirty="0">
                <a:latin typeface="Arial"/>
              </a:endParaRPr>
            </a:p>
          </p:txBody>
        </p:sp>
        <p:sp>
          <p:nvSpPr>
            <p:cNvPr id="39" name="Rectangle 38"/>
            <p:cNvSpPr/>
            <p:nvPr/>
          </p:nvSpPr>
          <p:spPr>
            <a:xfrm>
              <a:off x="3229920" y="1700640"/>
              <a:ext cx="1177323"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a:solidFill>
                    <a:srgbClr val="FFFFFF"/>
                  </a:solidFill>
                  <a:latin typeface="Arial"/>
                  <a:ea typeface="DejaVu Sans"/>
                </a:rPr>
                <a:t>COLOCACION Y </a:t>
              </a:r>
              <a:endParaRPr lang="en-GB" sz="800" b="0" strike="noStrike" spc="-1">
                <a:latin typeface="Arial"/>
              </a:endParaRPr>
            </a:p>
          </p:txBody>
        </p:sp>
        <p:sp>
          <p:nvSpPr>
            <p:cNvPr id="40" name="Rectangle 39"/>
            <p:cNvSpPr/>
            <p:nvPr/>
          </p:nvSpPr>
          <p:spPr>
            <a:xfrm>
              <a:off x="3540960" y="1907106"/>
              <a:ext cx="671761"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RETIRO</a:t>
              </a:r>
              <a:endParaRPr lang="en-GB" sz="800" b="0" strike="noStrike" spc="-1" dirty="0">
                <a:latin typeface="Arial"/>
              </a:endParaRPr>
            </a:p>
          </p:txBody>
        </p:sp>
        <p:sp>
          <p:nvSpPr>
            <p:cNvPr id="41" name="Rectangle 40"/>
            <p:cNvSpPr/>
            <p:nvPr/>
          </p:nvSpPr>
          <p:spPr>
            <a:xfrm>
              <a:off x="4799520" y="1588320"/>
              <a:ext cx="901934"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PACIENTES</a:t>
              </a:r>
              <a:endParaRPr lang="en-GB" sz="800" b="0" strike="noStrike" spc="-1" dirty="0">
                <a:latin typeface="Arial"/>
              </a:endParaRPr>
            </a:p>
          </p:txBody>
        </p:sp>
        <p:sp>
          <p:nvSpPr>
            <p:cNvPr id="42" name="Rectangle 41"/>
            <p:cNvSpPr/>
            <p:nvPr/>
          </p:nvSpPr>
          <p:spPr>
            <a:xfrm>
              <a:off x="6911638" y="2631423"/>
              <a:ext cx="901934"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PACIENTES</a:t>
              </a:r>
              <a:endParaRPr lang="en-GB" sz="800" b="0" strike="noStrike" spc="-1" dirty="0">
                <a:latin typeface="Arial"/>
              </a:endParaRPr>
            </a:p>
          </p:txBody>
        </p:sp>
        <p:sp>
          <p:nvSpPr>
            <p:cNvPr id="43" name="Rectangle 42"/>
            <p:cNvSpPr/>
            <p:nvPr/>
          </p:nvSpPr>
          <p:spPr>
            <a:xfrm>
              <a:off x="7582680" y="1615681"/>
              <a:ext cx="558641"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BAÑO</a:t>
              </a:r>
              <a:endParaRPr lang="en-GB" sz="800" b="0" strike="noStrike" spc="-1" dirty="0">
                <a:latin typeface="Arial"/>
              </a:endParaRPr>
            </a:p>
          </p:txBody>
        </p:sp>
        <p:sp>
          <p:nvSpPr>
            <p:cNvPr id="44" name="Rectangle 43"/>
            <p:cNvSpPr/>
            <p:nvPr/>
          </p:nvSpPr>
          <p:spPr>
            <a:xfrm>
              <a:off x="5485680" y="2151359"/>
              <a:ext cx="1628215"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SALA DE TRATAMIENTO</a:t>
              </a:r>
              <a:endParaRPr lang="en-GB" sz="800" b="0" strike="noStrike" spc="-1" dirty="0">
                <a:latin typeface="Arial"/>
              </a:endParaRPr>
            </a:p>
          </p:txBody>
        </p:sp>
        <p:sp>
          <p:nvSpPr>
            <p:cNvPr id="45" name="Rectangle 44"/>
            <p:cNvSpPr/>
            <p:nvPr/>
          </p:nvSpPr>
          <p:spPr>
            <a:xfrm>
              <a:off x="4097880" y="3349342"/>
              <a:ext cx="711308"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Times New Roman"/>
                  <a:ea typeface="DejaVu Sans"/>
                </a:rPr>
                <a:t>PASILLO</a:t>
              </a:r>
              <a:endParaRPr lang="en-GB" sz="800" b="0" strike="noStrike" spc="-1" dirty="0">
                <a:latin typeface="Arial"/>
              </a:endParaRPr>
            </a:p>
          </p:txBody>
        </p:sp>
        <p:sp>
          <p:nvSpPr>
            <p:cNvPr id="46" name="Line 45"/>
            <p:cNvSpPr/>
            <p:nvPr/>
          </p:nvSpPr>
          <p:spPr>
            <a:xfrm>
              <a:off x="1615320" y="3610080"/>
              <a:ext cx="261360" cy="12528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47" name="Line 46"/>
            <p:cNvSpPr/>
            <p:nvPr/>
          </p:nvSpPr>
          <p:spPr>
            <a:xfrm flipV="1">
              <a:off x="1907640" y="3170160"/>
              <a:ext cx="57240" cy="37224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48" name="Freeform 47"/>
            <p:cNvSpPr/>
            <p:nvPr/>
          </p:nvSpPr>
          <p:spPr>
            <a:xfrm>
              <a:off x="1887840" y="3096000"/>
              <a:ext cx="168120" cy="147960"/>
            </a:xfrm>
            <a:custGeom>
              <a:avLst/>
              <a:gdLst/>
              <a:ahLst/>
              <a:cxnLst/>
              <a:rect l="l" t="t" r="r" b="b"/>
              <a:pathLst>
                <a:path w="109" h="140">
                  <a:moveTo>
                    <a:pt x="0" y="108"/>
                  </a:moveTo>
                  <a:lnTo>
                    <a:pt x="81" y="0"/>
                  </a:lnTo>
                  <a:lnTo>
                    <a:pt x="108" y="139"/>
                  </a:lnTo>
                  <a:lnTo>
                    <a:pt x="63" y="82"/>
                  </a:lnTo>
                  <a:lnTo>
                    <a:pt x="0" y="108"/>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49" name="Freeform 48"/>
            <p:cNvSpPr/>
            <p:nvPr/>
          </p:nvSpPr>
          <p:spPr>
            <a:xfrm>
              <a:off x="1648080" y="2613600"/>
              <a:ext cx="429480" cy="202320"/>
            </a:xfrm>
            <a:custGeom>
              <a:avLst/>
              <a:gdLst/>
              <a:ahLst/>
              <a:cxnLst/>
              <a:rect l="l" t="t" r="r" b="b"/>
              <a:pathLst>
                <a:path w="278" h="191">
                  <a:moveTo>
                    <a:pt x="233" y="190"/>
                  </a:moveTo>
                  <a:lnTo>
                    <a:pt x="277" y="0"/>
                  </a:lnTo>
                  <a:lnTo>
                    <a:pt x="0" y="0"/>
                  </a:lnTo>
                </a:path>
              </a:pathLst>
            </a:custGeom>
            <a:noFill/>
            <a:ln w="50800" cap="rnd">
              <a:solidFill>
                <a:srgbClr val="5F7791"/>
              </a:solidFill>
              <a:round/>
            </a:ln>
          </p:spPr>
          <p:style>
            <a:lnRef idx="0">
              <a:scrgbClr r="0" g="0" b="0"/>
            </a:lnRef>
            <a:fillRef idx="0">
              <a:scrgbClr r="0" g="0" b="0"/>
            </a:fillRef>
            <a:effectRef idx="0">
              <a:scrgbClr r="0" g="0" b="0"/>
            </a:effectRef>
            <a:fontRef idx="minor"/>
          </p:style>
        </p:sp>
        <p:sp>
          <p:nvSpPr>
            <p:cNvPr id="50" name="Freeform 49"/>
            <p:cNvSpPr/>
            <p:nvPr/>
          </p:nvSpPr>
          <p:spPr>
            <a:xfrm>
              <a:off x="1528920" y="2543760"/>
              <a:ext cx="171360" cy="135360"/>
            </a:xfrm>
            <a:custGeom>
              <a:avLst/>
              <a:gdLst/>
              <a:ahLst/>
              <a:cxnLst/>
              <a:rect l="l" t="t" r="r" b="b"/>
              <a:pathLst>
                <a:path w="111" h="128">
                  <a:moveTo>
                    <a:pt x="110" y="127"/>
                  </a:moveTo>
                  <a:lnTo>
                    <a:pt x="0" y="63"/>
                  </a:lnTo>
                  <a:lnTo>
                    <a:pt x="110" y="0"/>
                  </a:lnTo>
                  <a:lnTo>
                    <a:pt x="73" y="63"/>
                  </a:lnTo>
                  <a:lnTo>
                    <a:pt x="110" y="127"/>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51" name="Rectangle 50"/>
            <p:cNvSpPr/>
            <p:nvPr/>
          </p:nvSpPr>
          <p:spPr>
            <a:xfrm>
              <a:off x="3989520" y="2442960"/>
              <a:ext cx="268920" cy="1058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2" name="Rectangle 51"/>
            <p:cNvSpPr/>
            <p:nvPr/>
          </p:nvSpPr>
          <p:spPr>
            <a:xfrm>
              <a:off x="3972600" y="2228760"/>
              <a:ext cx="268920" cy="1058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3" name="Rectangle 52"/>
            <p:cNvSpPr/>
            <p:nvPr/>
          </p:nvSpPr>
          <p:spPr>
            <a:xfrm>
              <a:off x="4057560" y="2295360"/>
              <a:ext cx="612000" cy="17352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4" name="Rectangle 53"/>
            <p:cNvSpPr/>
            <p:nvPr/>
          </p:nvSpPr>
          <p:spPr>
            <a:xfrm>
              <a:off x="3700440" y="2215080"/>
              <a:ext cx="114120" cy="3200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5" name="Rectangle 54"/>
            <p:cNvSpPr/>
            <p:nvPr/>
          </p:nvSpPr>
          <p:spPr>
            <a:xfrm>
              <a:off x="1001520" y="2160720"/>
              <a:ext cx="112680" cy="32076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6" name="Line 55"/>
            <p:cNvSpPr/>
            <p:nvPr/>
          </p:nvSpPr>
          <p:spPr>
            <a:xfrm>
              <a:off x="1530360" y="2332440"/>
              <a:ext cx="46224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57" name="Freeform 56"/>
            <p:cNvSpPr/>
            <p:nvPr/>
          </p:nvSpPr>
          <p:spPr>
            <a:xfrm>
              <a:off x="1957320" y="2261520"/>
              <a:ext cx="172800" cy="135360"/>
            </a:xfrm>
            <a:custGeom>
              <a:avLst/>
              <a:gdLst/>
              <a:ahLst/>
              <a:cxnLst/>
              <a:rect l="l" t="t" r="r" b="b"/>
              <a:pathLst>
                <a:path w="112" h="128">
                  <a:moveTo>
                    <a:pt x="0" y="0"/>
                  </a:moveTo>
                  <a:lnTo>
                    <a:pt x="111" y="64"/>
                  </a:lnTo>
                  <a:lnTo>
                    <a:pt x="0" y="127"/>
                  </a:lnTo>
                  <a:lnTo>
                    <a:pt x="37" y="64"/>
                  </a:lnTo>
                  <a:lnTo>
                    <a:pt x="0" y="0"/>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58" name="Line 57"/>
            <p:cNvSpPr/>
            <p:nvPr/>
          </p:nvSpPr>
          <p:spPr>
            <a:xfrm flipH="1">
              <a:off x="2333160" y="2361960"/>
              <a:ext cx="188640" cy="3585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59" name="Freeform 58"/>
            <p:cNvSpPr/>
            <p:nvPr/>
          </p:nvSpPr>
          <p:spPr>
            <a:xfrm>
              <a:off x="2288520" y="2673000"/>
              <a:ext cx="165240" cy="149040"/>
            </a:xfrm>
            <a:custGeom>
              <a:avLst/>
              <a:gdLst/>
              <a:ahLst/>
              <a:cxnLst/>
              <a:rect l="l" t="t" r="r" b="b"/>
              <a:pathLst>
                <a:path w="107" h="141">
                  <a:moveTo>
                    <a:pt x="106" y="35"/>
                  </a:moveTo>
                  <a:lnTo>
                    <a:pt x="24" y="140"/>
                  </a:lnTo>
                  <a:lnTo>
                    <a:pt x="0" y="0"/>
                  </a:lnTo>
                  <a:lnTo>
                    <a:pt x="43" y="58"/>
                  </a:lnTo>
                  <a:lnTo>
                    <a:pt x="106" y="35"/>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60" name="Line 59"/>
            <p:cNvSpPr/>
            <p:nvPr/>
          </p:nvSpPr>
          <p:spPr>
            <a:xfrm flipH="1">
              <a:off x="2215440" y="2939040"/>
              <a:ext cx="102240" cy="10260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1" name="Freeform 60"/>
            <p:cNvSpPr/>
            <p:nvPr/>
          </p:nvSpPr>
          <p:spPr>
            <a:xfrm>
              <a:off x="2170800" y="2994120"/>
              <a:ext cx="165240" cy="150120"/>
            </a:xfrm>
            <a:custGeom>
              <a:avLst/>
              <a:gdLst/>
              <a:ahLst/>
              <a:cxnLst/>
              <a:rect l="l" t="t" r="r" b="b"/>
              <a:pathLst>
                <a:path w="107" h="142">
                  <a:moveTo>
                    <a:pt x="106" y="35"/>
                  </a:moveTo>
                  <a:lnTo>
                    <a:pt x="22" y="141"/>
                  </a:lnTo>
                  <a:lnTo>
                    <a:pt x="0" y="0"/>
                  </a:lnTo>
                  <a:lnTo>
                    <a:pt x="43" y="59"/>
                  </a:lnTo>
                  <a:lnTo>
                    <a:pt x="106" y="35"/>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2" name="Line 61"/>
            <p:cNvSpPr/>
            <p:nvPr/>
          </p:nvSpPr>
          <p:spPr>
            <a:xfrm>
              <a:off x="2334600" y="3202920"/>
              <a:ext cx="129924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3" name="Freeform 62"/>
            <p:cNvSpPr/>
            <p:nvPr/>
          </p:nvSpPr>
          <p:spPr>
            <a:xfrm>
              <a:off x="3598200" y="3133080"/>
              <a:ext cx="172800" cy="135360"/>
            </a:xfrm>
            <a:custGeom>
              <a:avLst/>
              <a:gdLst/>
              <a:ahLst/>
              <a:cxnLst/>
              <a:rect l="l" t="t" r="r" b="b"/>
              <a:pathLst>
                <a:path w="112" h="128">
                  <a:moveTo>
                    <a:pt x="0" y="0"/>
                  </a:moveTo>
                  <a:lnTo>
                    <a:pt x="111" y="63"/>
                  </a:lnTo>
                  <a:lnTo>
                    <a:pt x="0" y="127"/>
                  </a:lnTo>
                  <a:lnTo>
                    <a:pt x="37" y="63"/>
                  </a:lnTo>
                  <a:lnTo>
                    <a:pt x="0"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4" name="Line 63"/>
            <p:cNvSpPr/>
            <p:nvPr/>
          </p:nvSpPr>
          <p:spPr>
            <a:xfrm flipV="1">
              <a:off x="3796200" y="2810520"/>
              <a:ext cx="360" cy="32868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5" name="Freeform 64"/>
            <p:cNvSpPr/>
            <p:nvPr/>
          </p:nvSpPr>
          <p:spPr>
            <a:xfrm>
              <a:off x="3706560" y="2734560"/>
              <a:ext cx="171360" cy="135360"/>
            </a:xfrm>
            <a:custGeom>
              <a:avLst/>
              <a:gdLst/>
              <a:ahLst/>
              <a:cxnLst/>
              <a:rect l="l" t="t" r="r" b="b"/>
              <a:pathLst>
                <a:path w="111" h="128">
                  <a:moveTo>
                    <a:pt x="0" y="127"/>
                  </a:moveTo>
                  <a:lnTo>
                    <a:pt x="55" y="0"/>
                  </a:lnTo>
                  <a:lnTo>
                    <a:pt x="110" y="127"/>
                  </a:lnTo>
                  <a:lnTo>
                    <a:pt x="55" y="84"/>
                  </a:lnTo>
                  <a:lnTo>
                    <a:pt x="0" y="127"/>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6" name="Line 65"/>
            <p:cNvSpPr/>
            <p:nvPr/>
          </p:nvSpPr>
          <p:spPr>
            <a:xfrm>
              <a:off x="4308120" y="2751120"/>
              <a:ext cx="360" cy="30240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7" name="Freeform 66"/>
            <p:cNvSpPr/>
            <p:nvPr/>
          </p:nvSpPr>
          <p:spPr>
            <a:xfrm>
              <a:off x="4218480" y="3022920"/>
              <a:ext cx="172800" cy="135360"/>
            </a:xfrm>
            <a:custGeom>
              <a:avLst/>
              <a:gdLst/>
              <a:ahLst/>
              <a:cxnLst/>
              <a:rect l="l" t="t" r="r" b="b"/>
              <a:pathLst>
                <a:path w="112" h="128">
                  <a:moveTo>
                    <a:pt x="111" y="0"/>
                  </a:moveTo>
                  <a:lnTo>
                    <a:pt x="55" y="127"/>
                  </a:lnTo>
                  <a:lnTo>
                    <a:pt x="0" y="0"/>
                  </a:lnTo>
                  <a:lnTo>
                    <a:pt x="55" y="43"/>
                  </a:lnTo>
                  <a:lnTo>
                    <a:pt x="111"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8" name="Line 67"/>
            <p:cNvSpPr/>
            <p:nvPr/>
          </p:nvSpPr>
          <p:spPr>
            <a:xfrm>
              <a:off x="4385520" y="3216600"/>
              <a:ext cx="70056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9" name="Freeform 68"/>
            <p:cNvSpPr/>
            <p:nvPr/>
          </p:nvSpPr>
          <p:spPr>
            <a:xfrm>
              <a:off x="5050800" y="3146040"/>
              <a:ext cx="172800" cy="135360"/>
            </a:xfrm>
            <a:custGeom>
              <a:avLst/>
              <a:gdLst/>
              <a:ahLst/>
              <a:cxnLst/>
              <a:rect l="l" t="t" r="r" b="b"/>
              <a:pathLst>
                <a:path w="112" h="128">
                  <a:moveTo>
                    <a:pt x="0" y="0"/>
                  </a:moveTo>
                  <a:lnTo>
                    <a:pt x="111" y="64"/>
                  </a:lnTo>
                  <a:lnTo>
                    <a:pt x="0" y="127"/>
                  </a:lnTo>
                  <a:lnTo>
                    <a:pt x="37" y="64"/>
                  </a:lnTo>
                  <a:lnTo>
                    <a:pt x="0"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70" name="Line 69"/>
            <p:cNvSpPr/>
            <p:nvPr/>
          </p:nvSpPr>
          <p:spPr>
            <a:xfrm flipV="1">
              <a:off x="5282640" y="2194560"/>
              <a:ext cx="360" cy="90468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71" name="Freeform 70"/>
            <p:cNvSpPr/>
            <p:nvPr/>
          </p:nvSpPr>
          <p:spPr>
            <a:xfrm>
              <a:off x="5193000" y="2117520"/>
              <a:ext cx="171360" cy="135360"/>
            </a:xfrm>
            <a:custGeom>
              <a:avLst/>
              <a:gdLst/>
              <a:ahLst/>
              <a:cxnLst/>
              <a:rect l="l" t="t" r="r" b="b"/>
              <a:pathLst>
                <a:path w="111" h="128">
                  <a:moveTo>
                    <a:pt x="0" y="127"/>
                  </a:moveTo>
                  <a:lnTo>
                    <a:pt x="55" y="0"/>
                  </a:lnTo>
                  <a:lnTo>
                    <a:pt x="110" y="127"/>
                  </a:lnTo>
                  <a:lnTo>
                    <a:pt x="55" y="85"/>
                  </a:lnTo>
                  <a:lnTo>
                    <a:pt x="0" y="127"/>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72" name="Line 71"/>
            <p:cNvSpPr/>
            <p:nvPr/>
          </p:nvSpPr>
          <p:spPr>
            <a:xfrm>
              <a:off x="6060599" y="2016151"/>
              <a:ext cx="1112041" cy="360"/>
            </a:xfrm>
            <a:prstGeom prst="line">
              <a:avLst/>
            </a:prstGeom>
            <a:ln w="50800">
              <a:solidFill>
                <a:srgbClr val="0000FF"/>
              </a:solidFill>
              <a:round/>
            </a:ln>
          </p:spPr>
          <p:style>
            <a:lnRef idx="0">
              <a:scrgbClr r="0" g="0" b="0"/>
            </a:lnRef>
            <a:fillRef idx="0">
              <a:scrgbClr r="0" g="0" b="0"/>
            </a:fillRef>
            <a:effectRef idx="0">
              <a:scrgbClr r="0" g="0" b="0"/>
            </a:effectRef>
            <a:fontRef idx="minor"/>
          </p:style>
        </p:sp>
        <p:sp>
          <p:nvSpPr>
            <p:cNvPr id="73" name="Freeform 72"/>
            <p:cNvSpPr/>
            <p:nvPr/>
          </p:nvSpPr>
          <p:spPr>
            <a:xfrm>
              <a:off x="7137000" y="1961379"/>
              <a:ext cx="172800" cy="135360"/>
            </a:xfrm>
            <a:custGeom>
              <a:avLst/>
              <a:gdLst/>
              <a:ahLst/>
              <a:cxnLst/>
              <a:rect l="l" t="t" r="r" b="b"/>
              <a:pathLst>
                <a:path w="112" h="128">
                  <a:moveTo>
                    <a:pt x="0" y="0"/>
                  </a:moveTo>
                  <a:lnTo>
                    <a:pt x="111" y="63"/>
                  </a:lnTo>
                  <a:lnTo>
                    <a:pt x="0" y="127"/>
                  </a:lnTo>
                  <a:lnTo>
                    <a:pt x="37" y="63"/>
                  </a:lnTo>
                  <a:lnTo>
                    <a:pt x="0" y="0"/>
                  </a:lnTo>
                </a:path>
              </a:pathLst>
            </a:custGeom>
            <a:solidFill>
              <a:srgbClr val="0000FF"/>
            </a:solidFill>
            <a:ln w="0">
              <a:noFill/>
            </a:ln>
          </p:spPr>
          <p:style>
            <a:lnRef idx="0">
              <a:scrgbClr r="0" g="0" b="0"/>
            </a:lnRef>
            <a:fillRef idx="0">
              <a:scrgbClr r="0" g="0" b="0"/>
            </a:fillRef>
            <a:effectRef idx="0">
              <a:scrgbClr r="0" g="0" b="0"/>
            </a:effectRef>
            <a:fontRef idx="minor"/>
          </p:style>
        </p:sp>
        <p:sp>
          <p:nvSpPr>
            <p:cNvPr id="74" name="Line 73"/>
            <p:cNvSpPr/>
            <p:nvPr/>
          </p:nvSpPr>
          <p:spPr>
            <a:xfrm flipH="1">
              <a:off x="6147000" y="2124510"/>
              <a:ext cx="1159920" cy="360"/>
            </a:xfrm>
            <a:prstGeom prst="line">
              <a:avLst/>
            </a:prstGeom>
            <a:ln w="50800">
              <a:solidFill>
                <a:srgbClr val="0000FF"/>
              </a:solidFill>
              <a:round/>
            </a:ln>
          </p:spPr>
          <p:style>
            <a:lnRef idx="0">
              <a:scrgbClr r="0" g="0" b="0"/>
            </a:lnRef>
            <a:fillRef idx="0">
              <a:scrgbClr r="0" g="0" b="0"/>
            </a:fillRef>
            <a:effectRef idx="0">
              <a:scrgbClr r="0" g="0" b="0"/>
            </a:effectRef>
            <a:fontRef idx="minor"/>
          </p:style>
        </p:sp>
        <p:sp>
          <p:nvSpPr>
            <p:cNvPr id="75" name="Freeform 74"/>
            <p:cNvSpPr/>
            <p:nvPr/>
          </p:nvSpPr>
          <p:spPr>
            <a:xfrm>
              <a:off x="6051240" y="2068658"/>
              <a:ext cx="172800" cy="135360"/>
            </a:xfrm>
            <a:custGeom>
              <a:avLst/>
              <a:gdLst/>
              <a:ahLst/>
              <a:cxnLst/>
              <a:rect l="l" t="t" r="r" b="b"/>
              <a:pathLst>
                <a:path w="112" h="128">
                  <a:moveTo>
                    <a:pt x="111" y="127"/>
                  </a:moveTo>
                  <a:lnTo>
                    <a:pt x="0" y="64"/>
                  </a:lnTo>
                  <a:lnTo>
                    <a:pt x="111" y="0"/>
                  </a:lnTo>
                  <a:lnTo>
                    <a:pt x="74" y="64"/>
                  </a:lnTo>
                  <a:lnTo>
                    <a:pt x="111" y="127"/>
                  </a:lnTo>
                </a:path>
              </a:pathLst>
            </a:custGeom>
            <a:solidFill>
              <a:srgbClr val="0000FF"/>
            </a:solidFill>
            <a:ln w="0">
              <a:noFill/>
            </a:ln>
          </p:spPr>
          <p:style>
            <a:lnRef idx="0">
              <a:scrgbClr r="0" g="0" b="0"/>
            </a:lnRef>
            <a:fillRef idx="0">
              <a:scrgbClr r="0" g="0" b="0"/>
            </a:fillRef>
            <a:effectRef idx="0">
              <a:scrgbClr r="0" g="0" b="0"/>
            </a:effectRef>
            <a:fontRef idx="minor"/>
          </p:style>
        </p:sp>
        <p:sp>
          <p:nvSpPr>
            <p:cNvPr id="76" name="Line 75"/>
            <p:cNvSpPr/>
            <p:nvPr/>
          </p:nvSpPr>
          <p:spPr>
            <a:xfrm>
              <a:off x="5505120" y="2349360"/>
              <a:ext cx="360" cy="90360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77" name="Freeform 76"/>
            <p:cNvSpPr/>
            <p:nvPr/>
          </p:nvSpPr>
          <p:spPr>
            <a:xfrm>
              <a:off x="5415840" y="3222360"/>
              <a:ext cx="171360" cy="136440"/>
            </a:xfrm>
            <a:custGeom>
              <a:avLst/>
              <a:gdLst/>
              <a:ahLst/>
              <a:cxnLst/>
              <a:rect l="l" t="t" r="r" b="b"/>
              <a:pathLst>
                <a:path w="111" h="129">
                  <a:moveTo>
                    <a:pt x="110" y="0"/>
                  </a:moveTo>
                  <a:lnTo>
                    <a:pt x="55" y="128"/>
                  </a:lnTo>
                  <a:lnTo>
                    <a:pt x="0" y="0"/>
                  </a:lnTo>
                  <a:lnTo>
                    <a:pt x="55" y="43"/>
                  </a:lnTo>
                  <a:lnTo>
                    <a:pt x="110" y="0"/>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78" name="Line 77"/>
            <p:cNvSpPr/>
            <p:nvPr/>
          </p:nvSpPr>
          <p:spPr>
            <a:xfrm flipH="1">
              <a:off x="4215240" y="3350520"/>
              <a:ext cx="1212480" cy="3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79" name="Freeform 78"/>
            <p:cNvSpPr/>
            <p:nvPr/>
          </p:nvSpPr>
          <p:spPr>
            <a:xfrm>
              <a:off x="4121280" y="3280680"/>
              <a:ext cx="171360" cy="135360"/>
            </a:xfrm>
            <a:custGeom>
              <a:avLst/>
              <a:gdLst/>
              <a:ahLst/>
              <a:cxnLst/>
              <a:rect l="l" t="t" r="r" b="b"/>
              <a:pathLst>
                <a:path w="111" h="128">
                  <a:moveTo>
                    <a:pt x="110" y="127"/>
                  </a:moveTo>
                  <a:lnTo>
                    <a:pt x="0" y="63"/>
                  </a:lnTo>
                  <a:lnTo>
                    <a:pt x="110" y="0"/>
                  </a:lnTo>
                  <a:lnTo>
                    <a:pt x="73" y="63"/>
                  </a:lnTo>
                  <a:lnTo>
                    <a:pt x="110" y="127"/>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0" name="Line 79"/>
            <p:cNvSpPr/>
            <p:nvPr/>
          </p:nvSpPr>
          <p:spPr>
            <a:xfrm flipV="1">
              <a:off x="4120920" y="2784240"/>
              <a:ext cx="360" cy="47592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1" name="Freeform 80"/>
            <p:cNvSpPr/>
            <p:nvPr/>
          </p:nvSpPr>
          <p:spPr>
            <a:xfrm>
              <a:off x="4029840" y="2706840"/>
              <a:ext cx="172800" cy="136440"/>
            </a:xfrm>
            <a:custGeom>
              <a:avLst/>
              <a:gdLst/>
              <a:ahLst/>
              <a:cxnLst/>
              <a:rect l="l" t="t" r="r" b="b"/>
              <a:pathLst>
                <a:path w="112" h="129">
                  <a:moveTo>
                    <a:pt x="0" y="128"/>
                  </a:moveTo>
                  <a:lnTo>
                    <a:pt x="56" y="0"/>
                  </a:lnTo>
                  <a:lnTo>
                    <a:pt x="111" y="128"/>
                  </a:lnTo>
                  <a:lnTo>
                    <a:pt x="56" y="85"/>
                  </a:lnTo>
                  <a:lnTo>
                    <a:pt x="0" y="128"/>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2" name="Line 81"/>
            <p:cNvSpPr/>
            <p:nvPr/>
          </p:nvSpPr>
          <p:spPr>
            <a:xfrm>
              <a:off x="3915360" y="2765160"/>
              <a:ext cx="360" cy="39528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3" name="Freeform 82"/>
            <p:cNvSpPr/>
            <p:nvPr/>
          </p:nvSpPr>
          <p:spPr>
            <a:xfrm>
              <a:off x="3825720" y="3129840"/>
              <a:ext cx="172800" cy="136440"/>
            </a:xfrm>
            <a:custGeom>
              <a:avLst/>
              <a:gdLst/>
              <a:ahLst/>
              <a:cxnLst/>
              <a:rect l="l" t="t" r="r" b="b"/>
              <a:pathLst>
                <a:path w="112" h="129">
                  <a:moveTo>
                    <a:pt x="111" y="0"/>
                  </a:moveTo>
                  <a:lnTo>
                    <a:pt x="55" y="128"/>
                  </a:lnTo>
                  <a:lnTo>
                    <a:pt x="0" y="0"/>
                  </a:lnTo>
                  <a:lnTo>
                    <a:pt x="55" y="43"/>
                  </a:lnTo>
                  <a:lnTo>
                    <a:pt x="111" y="0"/>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4" name="Line 83"/>
            <p:cNvSpPr/>
            <p:nvPr/>
          </p:nvSpPr>
          <p:spPr>
            <a:xfrm flipH="1">
              <a:off x="2319120" y="3337560"/>
              <a:ext cx="1603800" cy="3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5" name="Freeform 84"/>
            <p:cNvSpPr/>
            <p:nvPr/>
          </p:nvSpPr>
          <p:spPr>
            <a:xfrm>
              <a:off x="2223360" y="3266640"/>
              <a:ext cx="172800" cy="135360"/>
            </a:xfrm>
            <a:custGeom>
              <a:avLst/>
              <a:gdLst/>
              <a:ahLst/>
              <a:cxnLst/>
              <a:rect l="l" t="t" r="r" b="b"/>
              <a:pathLst>
                <a:path w="112" h="128">
                  <a:moveTo>
                    <a:pt x="111" y="127"/>
                  </a:moveTo>
                  <a:lnTo>
                    <a:pt x="0" y="64"/>
                  </a:lnTo>
                  <a:lnTo>
                    <a:pt x="111" y="0"/>
                  </a:lnTo>
                  <a:lnTo>
                    <a:pt x="74" y="64"/>
                  </a:lnTo>
                  <a:lnTo>
                    <a:pt x="111" y="127"/>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6" name="Line 85"/>
            <p:cNvSpPr/>
            <p:nvPr/>
          </p:nvSpPr>
          <p:spPr>
            <a:xfrm flipH="1">
              <a:off x="2040840" y="3340800"/>
              <a:ext cx="138960" cy="1335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7" name="Freeform 86"/>
            <p:cNvSpPr/>
            <p:nvPr/>
          </p:nvSpPr>
          <p:spPr>
            <a:xfrm>
              <a:off x="2005200" y="3421440"/>
              <a:ext cx="159120" cy="151200"/>
            </a:xfrm>
            <a:custGeom>
              <a:avLst/>
              <a:gdLst/>
              <a:ahLst/>
              <a:cxnLst/>
              <a:rect l="l" t="t" r="r" b="b"/>
              <a:pathLst>
                <a:path w="103" h="143">
                  <a:moveTo>
                    <a:pt x="102" y="49"/>
                  </a:moveTo>
                  <a:lnTo>
                    <a:pt x="9" y="142"/>
                  </a:lnTo>
                  <a:lnTo>
                    <a:pt x="0" y="0"/>
                  </a:lnTo>
                  <a:lnTo>
                    <a:pt x="37" y="63"/>
                  </a:lnTo>
                  <a:lnTo>
                    <a:pt x="102" y="49"/>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8" name="Line 87"/>
            <p:cNvSpPr/>
            <p:nvPr/>
          </p:nvSpPr>
          <p:spPr>
            <a:xfrm flipV="1">
              <a:off x="1938600" y="2849760"/>
              <a:ext cx="450000" cy="15588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89" name="Line 88"/>
            <p:cNvSpPr/>
            <p:nvPr/>
          </p:nvSpPr>
          <p:spPr>
            <a:xfrm flipH="1" flipV="1">
              <a:off x="3755880" y="2716200"/>
              <a:ext cx="695880" cy="18360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90" name="Line 89"/>
            <p:cNvSpPr/>
            <p:nvPr/>
          </p:nvSpPr>
          <p:spPr>
            <a:xfrm flipV="1">
              <a:off x="5203440" y="2756520"/>
              <a:ext cx="499680" cy="15588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91" name="Line 90"/>
            <p:cNvSpPr/>
            <p:nvPr/>
          </p:nvSpPr>
          <p:spPr>
            <a:xfrm flipH="1" flipV="1">
              <a:off x="7008480" y="4029120"/>
              <a:ext cx="281520" cy="432360"/>
            </a:xfrm>
            <a:prstGeom prst="line">
              <a:avLst/>
            </a:prstGeom>
            <a:ln w="31750">
              <a:solidFill>
                <a:srgbClr val="FFFFFF"/>
              </a:solidFill>
              <a:round/>
            </a:ln>
          </p:spPr>
          <p:style>
            <a:lnRef idx="0">
              <a:scrgbClr r="0" g="0" b="0"/>
            </a:lnRef>
            <a:fillRef idx="0">
              <a:scrgbClr r="0" g="0" b="0"/>
            </a:fillRef>
            <a:effectRef idx="0">
              <a:scrgbClr r="0" g="0" b="0"/>
            </a:effectRef>
            <a:fontRef idx="minor"/>
          </p:style>
        </p:sp>
      </p:grpSp>
      <p:sp>
        <p:nvSpPr>
          <p:cNvPr id="92" name="Rectangle 44"/>
          <p:cNvSpPr/>
          <p:nvPr/>
        </p:nvSpPr>
        <p:spPr>
          <a:xfrm>
            <a:off x="3742201" y="4598206"/>
            <a:ext cx="836831" cy="212535"/>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spc="-1" dirty="0" smtClean="0">
                <a:solidFill>
                  <a:srgbClr val="FFFFFF"/>
                </a:solidFill>
                <a:latin typeface="Times New Roman"/>
              </a:rPr>
              <a:t>ENFERMERÍA</a:t>
            </a:r>
            <a:endParaRPr lang="en-GB" sz="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 Box 3"/>
          <p:cNvSpPr/>
          <p:nvPr/>
        </p:nvSpPr>
        <p:spPr>
          <a:xfrm>
            <a:off x="179280" y="555618"/>
            <a:ext cx="8642160" cy="23520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0" strike="noStrike" spc="-1" dirty="0">
                <a:solidFill>
                  <a:srgbClr val="FFFFFF"/>
                </a:solidFill>
                <a:latin typeface="Arial"/>
                <a:ea typeface="DejaVu Sans"/>
              </a:rPr>
              <a:t>“Zona Supervisada”. En </a:t>
            </a:r>
            <a:r>
              <a:rPr lang="es-ES" sz="2200" b="0" strike="noStrike" spc="-1" dirty="0" err="1">
                <a:solidFill>
                  <a:srgbClr val="FFFFFF"/>
                </a:solidFill>
                <a:latin typeface="Arial"/>
                <a:ea typeface="DejaVu Sans"/>
              </a:rPr>
              <a:t>braquiterapia</a:t>
            </a:r>
            <a:r>
              <a:rPr lang="es-ES" sz="2200" b="0" strike="noStrike" spc="-1" dirty="0">
                <a:solidFill>
                  <a:srgbClr val="FFFFFF"/>
                </a:solidFill>
                <a:latin typeface="Arial"/>
                <a:ea typeface="DejaVu Sans"/>
              </a:rPr>
              <a:t> se consideran como zona supervisada las siguientes:</a:t>
            </a:r>
            <a:endParaRPr lang="en-GB" sz="2200" b="0" strike="noStrike" spc="-1" dirty="0">
              <a:latin typeface="Arial"/>
            </a:endParaRPr>
          </a:p>
          <a:p>
            <a:pPr algn="just">
              <a:lnSpc>
                <a:spcPct val="90000"/>
              </a:lnSpc>
              <a:spcBef>
                <a:spcPts val="221"/>
              </a:spcBef>
            </a:pP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err="1">
                <a:solidFill>
                  <a:srgbClr val="FFFFFF"/>
                </a:solidFill>
                <a:latin typeface="Arial"/>
                <a:ea typeface="DejaVu Sans"/>
              </a:rPr>
              <a:t>Braquiterapia</a:t>
            </a:r>
            <a:r>
              <a:rPr lang="es-ES" sz="2200" b="0" i="1" strike="noStrike" spc="-1" dirty="0">
                <a:solidFill>
                  <a:srgbClr val="FFFFFF"/>
                </a:solidFill>
                <a:latin typeface="Arial"/>
                <a:ea typeface="DejaVu Sans"/>
              </a:rPr>
              <a:t> manual o diferida manual.</a:t>
            </a:r>
            <a:endParaRPr lang="en-GB" sz="2200" b="0" strike="noStrike" spc="-1" dirty="0">
              <a:latin typeface="Arial"/>
            </a:endParaRPr>
          </a:p>
          <a:p>
            <a:pPr marL="1074600" lvl="2" indent="-363240" algn="just">
              <a:lnSpc>
                <a:spcPct val="90000"/>
              </a:lnSpc>
              <a:spcBef>
                <a:spcPts val="221"/>
              </a:spcBef>
              <a:buClr>
                <a:srgbClr val="FFFFFF"/>
              </a:buClr>
              <a:buFont typeface="Arial"/>
              <a:buChar char="–"/>
            </a:pPr>
            <a:r>
              <a:rPr lang="es-ES" sz="2200" b="0" i="1" strike="noStrike" spc="-1" dirty="0">
                <a:solidFill>
                  <a:srgbClr val="FFFFFF"/>
                </a:solidFill>
                <a:latin typeface="Arial"/>
                <a:ea typeface="DejaVu Sans"/>
              </a:rPr>
              <a:t>Local de enfermería,</a:t>
            </a:r>
            <a:endParaRPr lang="en-GB" sz="2200" b="0" strike="noStrike" spc="-1" dirty="0">
              <a:latin typeface="Arial"/>
            </a:endParaRPr>
          </a:p>
          <a:p>
            <a:pPr marL="1074600" lvl="2" indent="-363240" algn="just">
              <a:lnSpc>
                <a:spcPct val="90000"/>
              </a:lnSpc>
              <a:spcBef>
                <a:spcPts val="221"/>
              </a:spcBef>
              <a:buClr>
                <a:srgbClr val="FFFFFF"/>
              </a:buClr>
              <a:buFont typeface="Arial"/>
              <a:buChar char="–"/>
            </a:pPr>
            <a:r>
              <a:rPr lang="es-ES" sz="2200" b="0" i="1" strike="noStrike" spc="-1" dirty="0">
                <a:solidFill>
                  <a:srgbClr val="FFFFFF"/>
                </a:solidFill>
                <a:latin typeface="Arial"/>
                <a:ea typeface="DejaVu Sans"/>
              </a:rPr>
              <a:t>Pasillo de acceso a los cuartos de hospitalización.</a:t>
            </a:r>
            <a:endParaRPr lang="en-GB" sz="2200" b="0" strike="noStrike" spc="-1" dirty="0">
              <a:latin typeface="Arial"/>
            </a:endParaRPr>
          </a:p>
          <a:p>
            <a:pPr algn="just">
              <a:lnSpc>
                <a:spcPct val="90000"/>
              </a:lnSpc>
              <a:spcBef>
                <a:spcPts val="221"/>
              </a:spcBef>
            </a:pPr>
            <a:endParaRPr lang="en-GB" sz="2200" b="0" strike="noStrike" spc="-1" dirty="0">
              <a:latin typeface="Arial"/>
            </a:endParaRPr>
          </a:p>
        </p:txBody>
      </p:sp>
      <p:sp>
        <p:nvSpPr>
          <p:cNvPr id="5" name="Rectangle 3"/>
          <p:cNvSpPr/>
          <p:nvPr/>
        </p:nvSpPr>
        <p:spPr>
          <a:xfrm>
            <a:off x="158626" y="58991"/>
            <a:ext cx="8748360"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es-ES" sz="2400" b="1" strike="noStrike" spc="-1" dirty="0">
                <a:solidFill>
                  <a:srgbClr val="FFFFFF"/>
                </a:solidFill>
                <a:latin typeface="Arial"/>
                <a:ea typeface="DejaVu Sans"/>
              </a:rPr>
              <a:t>Exposición Ocupacional.</a:t>
            </a:r>
            <a:r>
              <a:rPr lang="es-ES" sz="2400" b="0" strike="noStrike" spc="-1" dirty="0">
                <a:solidFill>
                  <a:srgbClr val="FFFFFF"/>
                </a:solidFill>
                <a:latin typeface="Arial"/>
                <a:ea typeface="DejaVu Sans"/>
              </a:rPr>
              <a:t> Delimitación de áreas </a:t>
            </a:r>
            <a:r>
              <a:rPr lang="es-ES" sz="2400" b="0" strike="noStrike" spc="-1" dirty="0" err="1">
                <a:solidFill>
                  <a:srgbClr val="FFFFFF"/>
                </a:solidFill>
                <a:latin typeface="Arial"/>
                <a:ea typeface="DejaVu Sans"/>
              </a:rPr>
              <a:t>Braquiterapia</a:t>
            </a:r>
            <a:endParaRPr lang="en-GB" sz="2400" b="0" strike="noStrike" spc="-1" dirty="0">
              <a:latin typeface="Arial"/>
            </a:endParaRPr>
          </a:p>
        </p:txBody>
      </p:sp>
      <p:grpSp>
        <p:nvGrpSpPr>
          <p:cNvPr id="6" name="Group 3"/>
          <p:cNvGrpSpPr/>
          <p:nvPr/>
        </p:nvGrpSpPr>
        <p:grpSpPr>
          <a:xfrm>
            <a:off x="755640" y="3088433"/>
            <a:ext cx="6419601" cy="1908133"/>
            <a:chOff x="755640" y="1383480"/>
            <a:chExt cx="7570440" cy="3081240"/>
          </a:xfrm>
        </p:grpSpPr>
        <p:sp>
          <p:nvSpPr>
            <p:cNvPr id="7" name="Rectangle 4"/>
            <p:cNvSpPr/>
            <p:nvPr/>
          </p:nvSpPr>
          <p:spPr>
            <a:xfrm>
              <a:off x="864000" y="2939040"/>
              <a:ext cx="1037520" cy="655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8" name="Rectangle 5"/>
            <p:cNvSpPr/>
            <p:nvPr/>
          </p:nvSpPr>
          <p:spPr>
            <a:xfrm>
              <a:off x="760320" y="1384560"/>
              <a:ext cx="149760" cy="16207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9" name="Rectangle 6"/>
            <p:cNvSpPr/>
            <p:nvPr/>
          </p:nvSpPr>
          <p:spPr>
            <a:xfrm>
              <a:off x="8178120" y="1384560"/>
              <a:ext cx="131040" cy="160704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10" name="Rectangle 7"/>
            <p:cNvSpPr/>
            <p:nvPr/>
          </p:nvSpPr>
          <p:spPr>
            <a:xfrm>
              <a:off x="4811040" y="1384560"/>
              <a:ext cx="47520" cy="15127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11" name="Rectangle 8"/>
            <p:cNvSpPr/>
            <p:nvPr/>
          </p:nvSpPr>
          <p:spPr>
            <a:xfrm>
              <a:off x="760320" y="1383480"/>
              <a:ext cx="7548840" cy="10656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12" name="Line 9"/>
            <p:cNvSpPr/>
            <p:nvPr/>
          </p:nvSpPr>
          <p:spPr>
            <a:xfrm>
              <a:off x="3010320" y="1504440"/>
              <a:ext cx="360" cy="145260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13" name="Rectangle 10"/>
            <p:cNvSpPr/>
            <p:nvPr/>
          </p:nvSpPr>
          <p:spPr>
            <a:xfrm>
              <a:off x="6554160" y="1518120"/>
              <a:ext cx="47520" cy="36108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14" name="Rectangle 11"/>
            <p:cNvSpPr/>
            <p:nvPr/>
          </p:nvSpPr>
          <p:spPr>
            <a:xfrm>
              <a:off x="6060600" y="1842840"/>
              <a:ext cx="469800" cy="3564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15" name="Line 12"/>
            <p:cNvSpPr/>
            <p:nvPr/>
          </p:nvSpPr>
          <p:spPr>
            <a:xfrm flipH="1">
              <a:off x="7601040" y="2090520"/>
              <a:ext cx="558360" cy="36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6" name="Line 13"/>
            <p:cNvSpPr/>
            <p:nvPr/>
          </p:nvSpPr>
          <p:spPr>
            <a:xfrm>
              <a:off x="7589880" y="1504440"/>
              <a:ext cx="360" cy="36684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7" name="Line 14"/>
            <p:cNvSpPr/>
            <p:nvPr/>
          </p:nvSpPr>
          <p:spPr>
            <a:xfrm flipV="1">
              <a:off x="7589880" y="2004840"/>
              <a:ext cx="360" cy="8892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8" name="Line 15"/>
            <p:cNvSpPr/>
            <p:nvPr/>
          </p:nvSpPr>
          <p:spPr>
            <a:xfrm>
              <a:off x="7596360" y="1865880"/>
              <a:ext cx="140760" cy="7200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19" name="Rectangle 16"/>
            <p:cNvSpPr/>
            <p:nvPr/>
          </p:nvSpPr>
          <p:spPr>
            <a:xfrm>
              <a:off x="5669280" y="2913840"/>
              <a:ext cx="2489760" cy="7704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0" name="Rectangle 17"/>
            <p:cNvSpPr/>
            <p:nvPr/>
          </p:nvSpPr>
          <p:spPr>
            <a:xfrm>
              <a:off x="4452120" y="2925360"/>
              <a:ext cx="697320" cy="6552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21" name="Freeform 18"/>
            <p:cNvSpPr/>
            <p:nvPr/>
          </p:nvSpPr>
          <p:spPr>
            <a:xfrm>
              <a:off x="755640" y="2988000"/>
              <a:ext cx="7570440" cy="1476720"/>
            </a:xfrm>
            <a:custGeom>
              <a:avLst/>
              <a:gdLst/>
              <a:ahLst/>
              <a:cxnLst/>
              <a:rect l="l" t="t" r="r" b="b"/>
              <a:pathLst>
                <a:path w="4895" h="1393">
                  <a:moveTo>
                    <a:pt x="0" y="0"/>
                  </a:moveTo>
                  <a:lnTo>
                    <a:pt x="0" y="1392"/>
                  </a:lnTo>
                  <a:lnTo>
                    <a:pt x="4894" y="1392"/>
                  </a:lnTo>
                  <a:lnTo>
                    <a:pt x="4894" y="0"/>
                  </a:lnTo>
                  <a:lnTo>
                    <a:pt x="4894" y="13"/>
                  </a:lnTo>
                </a:path>
              </a:pathLst>
            </a:custGeom>
            <a:noFill/>
            <a:ln w="31750" cap="rnd">
              <a:solidFill>
                <a:srgbClr val="FFFFFF"/>
              </a:solidFill>
              <a:round/>
            </a:ln>
          </p:spPr>
          <p:style>
            <a:lnRef idx="0">
              <a:scrgbClr r="0" g="0" b="0"/>
            </a:lnRef>
            <a:fillRef idx="0">
              <a:scrgbClr r="0" g="0" b="0"/>
            </a:fillRef>
            <a:effectRef idx="0">
              <a:scrgbClr r="0" g="0" b="0"/>
            </a:effectRef>
            <a:fontRef idx="minor"/>
          </p:style>
        </p:sp>
        <p:sp>
          <p:nvSpPr>
            <p:cNvPr id="22" name="Rectangle 19"/>
            <p:cNvSpPr/>
            <p:nvPr/>
          </p:nvSpPr>
          <p:spPr>
            <a:xfrm>
              <a:off x="760320" y="4333320"/>
              <a:ext cx="1380960" cy="1195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3" name="Rectangle 20"/>
            <p:cNvSpPr/>
            <p:nvPr/>
          </p:nvSpPr>
          <p:spPr>
            <a:xfrm>
              <a:off x="763560" y="3759840"/>
              <a:ext cx="165240" cy="5551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4" name="Rectangle 21"/>
            <p:cNvSpPr/>
            <p:nvPr/>
          </p:nvSpPr>
          <p:spPr>
            <a:xfrm>
              <a:off x="1977480" y="3638880"/>
              <a:ext cx="165240" cy="67608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5" name="Rectangle 22"/>
            <p:cNvSpPr/>
            <p:nvPr/>
          </p:nvSpPr>
          <p:spPr>
            <a:xfrm>
              <a:off x="760320" y="3623040"/>
              <a:ext cx="816120" cy="11952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26" name="Line 23"/>
            <p:cNvSpPr/>
            <p:nvPr/>
          </p:nvSpPr>
          <p:spPr>
            <a:xfrm>
              <a:off x="2178360" y="3631320"/>
              <a:ext cx="5097600" cy="36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7" name="Line 24"/>
            <p:cNvSpPr/>
            <p:nvPr/>
          </p:nvSpPr>
          <p:spPr>
            <a:xfrm>
              <a:off x="7282440" y="3635640"/>
              <a:ext cx="360" cy="367920"/>
            </a:xfrm>
            <a:prstGeom prst="line">
              <a:avLst/>
            </a:prstGeom>
            <a:ln w="12700">
              <a:solidFill>
                <a:srgbClr val="FFFFFF"/>
              </a:solidFill>
              <a:round/>
            </a:ln>
          </p:spPr>
          <p:style>
            <a:lnRef idx="0">
              <a:scrgbClr r="0" g="0" b="0"/>
            </a:lnRef>
            <a:fillRef idx="0">
              <a:scrgbClr r="0" g="0" b="0"/>
            </a:fillRef>
            <a:effectRef idx="0">
              <a:scrgbClr r="0" g="0" b="0"/>
            </a:effectRef>
            <a:fontRef idx="minor"/>
          </p:style>
        </p:sp>
        <p:sp>
          <p:nvSpPr>
            <p:cNvPr id="28" name="Rectangle 25"/>
            <p:cNvSpPr/>
            <p:nvPr/>
          </p:nvSpPr>
          <p:spPr>
            <a:xfrm>
              <a:off x="2438280" y="2940120"/>
              <a:ext cx="1156680" cy="6444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29" name="Rectangle 26"/>
            <p:cNvSpPr/>
            <p:nvPr/>
          </p:nvSpPr>
          <p:spPr>
            <a:xfrm>
              <a:off x="5904360" y="2511720"/>
              <a:ext cx="63000" cy="38340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30" name="Rectangle 27"/>
            <p:cNvSpPr/>
            <p:nvPr/>
          </p:nvSpPr>
          <p:spPr>
            <a:xfrm>
              <a:off x="5992560" y="2511720"/>
              <a:ext cx="469800" cy="37800"/>
            </a:xfrm>
            <a:prstGeom prst="rect">
              <a:avLst/>
            </a:prstGeom>
            <a:pattFill prst="horz">
              <a:fgClr>
                <a:srgbClr val="DADADA"/>
              </a:fgClr>
              <a:bgClr>
                <a:srgbClr val="919191"/>
              </a:bgClr>
            </a:pattFill>
            <a:ln w="12700">
              <a:solidFill>
                <a:srgbClr val="202020"/>
              </a:solidFill>
              <a:miter/>
            </a:ln>
          </p:spPr>
          <p:style>
            <a:lnRef idx="0">
              <a:scrgbClr r="0" g="0" b="0"/>
            </a:lnRef>
            <a:fillRef idx="0">
              <a:scrgbClr r="0" g="0" b="0"/>
            </a:fillRef>
            <a:effectRef idx="0">
              <a:scrgbClr r="0" g="0" b="0"/>
            </a:effectRef>
            <a:fontRef idx="minor"/>
          </p:style>
        </p:sp>
        <p:sp>
          <p:nvSpPr>
            <p:cNvPr id="31" name="Rectangle 28"/>
            <p:cNvSpPr/>
            <p:nvPr/>
          </p:nvSpPr>
          <p:spPr>
            <a:xfrm>
              <a:off x="6793560" y="2511720"/>
              <a:ext cx="63000" cy="38340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32" name="Rectangle 29"/>
            <p:cNvSpPr/>
            <p:nvPr/>
          </p:nvSpPr>
          <p:spPr>
            <a:xfrm>
              <a:off x="6881760" y="2511720"/>
              <a:ext cx="468360" cy="37800"/>
            </a:xfrm>
            <a:prstGeom prst="rect">
              <a:avLst/>
            </a:prstGeom>
            <a:pattFill prst="horz">
              <a:fgClr>
                <a:srgbClr val="DADADA"/>
              </a:fgClr>
              <a:bgClr>
                <a:srgbClr val="919191"/>
              </a:bgClr>
            </a:pattFill>
            <a:ln w="12700">
              <a:solidFill>
                <a:srgbClr val="414141"/>
              </a:solidFill>
              <a:miter/>
            </a:ln>
          </p:spPr>
          <p:style>
            <a:lnRef idx="0">
              <a:scrgbClr r="0" g="0" b="0"/>
            </a:lnRef>
            <a:fillRef idx="0">
              <a:scrgbClr r="0" g="0" b="0"/>
            </a:fillRef>
            <a:effectRef idx="0">
              <a:scrgbClr r="0" g="0" b="0"/>
            </a:effectRef>
            <a:fontRef idx="minor"/>
          </p:style>
        </p:sp>
        <p:sp>
          <p:nvSpPr>
            <p:cNvPr id="33" name="Rectangle 30"/>
            <p:cNvSpPr/>
            <p:nvPr/>
          </p:nvSpPr>
          <p:spPr>
            <a:xfrm>
              <a:off x="5785200" y="1505520"/>
              <a:ext cx="47520" cy="37404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34" name="Rectangle 31"/>
            <p:cNvSpPr/>
            <p:nvPr/>
          </p:nvSpPr>
          <p:spPr>
            <a:xfrm>
              <a:off x="5292000" y="1841760"/>
              <a:ext cx="469800" cy="37800"/>
            </a:xfrm>
            <a:prstGeom prst="rect">
              <a:avLst/>
            </a:prstGeom>
            <a:solidFill>
              <a:srgbClr val="FFFFFF"/>
            </a:solidFill>
            <a:ln w="12700">
              <a:solidFill>
                <a:srgbClr val="202020"/>
              </a:solidFill>
              <a:miter/>
            </a:ln>
          </p:spPr>
          <p:style>
            <a:lnRef idx="0">
              <a:scrgbClr r="0" g="0" b="0"/>
            </a:lnRef>
            <a:fillRef idx="0">
              <a:scrgbClr r="0" g="0" b="0"/>
            </a:fillRef>
            <a:effectRef idx="0">
              <a:scrgbClr r="0" g="0" b="0"/>
            </a:effectRef>
            <a:fontRef idx="minor"/>
          </p:style>
        </p:sp>
        <p:sp>
          <p:nvSpPr>
            <p:cNvPr id="35" name="Rectangle 32"/>
            <p:cNvSpPr/>
            <p:nvPr/>
          </p:nvSpPr>
          <p:spPr>
            <a:xfrm>
              <a:off x="970920" y="3774599"/>
              <a:ext cx="811498"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a:solidFill>
                    <a:srgbClr val="FFFFFF"/>
                  </a:solidFill>
                  <a:latin typeface="Times New Roman"/>
                  <a:ea typeface="DejaVu Sans"/>
                </a:rPr>
                <a:t>ALMACEN</a:t>
              </a:r>
              <a:endParaRPr lang="en-GB" sz="800" b="0" strike="noStrike" spc="-1">
                <a:latin typeface="Arial"/>
              </a:endParaRPr>
            </a:p>
          </p:txBody>
        </p:sp>
        <p:sp>
          <p:nvSpPr>
            <p:cNvPr id="36" name="Rectangle 33"/>
            <p:cNvSpPr/>
            <p:nvPr/>
          </p:nvSpPr>
          <p:spPr>
            <a:xfrm>
              <a:off x="1254960" y="3926161"/>
              <a:ext cx="375578"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Times New Roman"/>
                  <a:ea typeface="DejaVu Sans"/>
                </a:rPr>
                <a:t>DE</a:t>
              </a:r>
              <a:endParaRPr lang="en-GB" sz="800" b="0" strike="noStrike" spc="-1" dirty="0">
                <a:latin typeface="Arial"/>
              </a:endParaRPr>
            </a:p>
          </p:txBody>
        </p:sp>
        <p:sp>
          <p:nvSpPr>
            <p:cNvPr id="37" name="Rectangle 34"/>
            <p:cNvSpPr/>
            <p:nvPr/>
          </p:nvSpPr>
          <p:spPr>
            <a:xfrm>
              <a:off x="1016639" y="4078080"/>
              <a:ext cx="745335"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a:solidFill>
                    <a:srgbClr val="FFFFFF"/>
                  </a:solidFill>
                  <a:latin typeface="Times New Roman"/>
                  <a:ea typeface="DejaVu Sans"/>
                </a:rPr>
                <a:t>FUENTES</a:t>
              </a:r>
              <a:endParaRPr lang="en-GB" sz="800" b="0" strike="noStrike" spc="-1">
                <a:latin typeface="Arial"/>
              </a:endParaRPr>
            </a:p>
          </p:txBody>
        </p:sp>
        <p:sp>
          <p:nvSpPr>
            <p:cNvPr id="38" name="Rectangle 35"/>
            <p:cNvSpPr/>
            <p:nvPr/>
          </p:nvSpPr>
          <p:spPr>
            <a:xfrm>
              <a:off x="1619821" y="1683651"/>
              <a:ext cx="762197"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SALA DE </a:t>
              </a:r>
              <a:endParaRPr lang="en-GB" sz="800" b="0" strike="noStrike" spc="-1" dirty="0">
                <a:latin typeface="Arial"/>
              </a:endParaRPr>
            </a:p>
          </p:txBody>
        </p:sp>
        <p:sp>
          <p:nvSpPr>
            <p:cNvPr id="39" name="Rectangle 36"/>
            <p:cNvSpPr/>
            <p:nvPr/>
          </p:nvSpPr>
          <p:spPr>
            <a:xfrm>
              <a:off x="1409940" y="1927439"/>
              <a:ext cx="1096340"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PREPARACION</a:t>
              </a:r>
              <a:endParaRPr lang="en-GB" sz="800" b="0" strike="noStrike" spc="-1" dirty="0">
                <a:latin typeface="Arial"/>
              </a:endParaRPr>
            </a:p>
          </p:txBody>
        </p:sp>
        <p:sp>
          <p:nvSpPr>
            <p:cNvPr id="40" name="Rectangle 37"/>
            <p:cNvSpPr/>
            <p:nvPr/>
          </p:nvSpPr>
          <p:spPr>
            <a:xfrm>
              <a:off x="3487680" y="1510676"/>
              <a:ext cx="762197"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SALA DE </a:t>
              </a:r>
              <a:endParaRPr lang="en-GB" sz="800" b="0" strike="noStrike" spc="-1" dirty="0">
                <a:latin typeface="Arial"/>
              </a:endParaRPr>
            </a:p>
          </p:txBody>
        </p:sp>
        <p:sp>
          <p:nvSpPr>
            <p:cNvPr id="41" name="Rectangle 38"/>
            <p:cNvSpPr/>
            <p:nvPr/>
          </p:nvSpPr>
          <p:spPr>
            <a:xfrm>
              <a:off x="3229920" y="1700640"/>
              <a:ext cx="1177323"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a:solidFill>
                    <a:srgbClr val="FFFFFF"/>
                  </a:solidFill>
                  <a:latin typeface="Arial"/>
                  <a:ea typeface="DejaVu Sans"/>
                </a:rPr>
                <a:t>COLOCACION Y </a:t>
              </a:r>
              <a:endParaRPr lang="en-GB" sz="800" b="0" strike="noStrike" spc="-1">
                <a:latin typeface="Arial"/>
              </a:endParaRPr>
            </a:p>
          </p:txBody>
        </p:sp>
        <p:sp>
          <p:nvSpPr>
            <p:cNvPr id="42" name="Rectangle 39"/>
            <p:cNvSpPr/>
            <p:nvPr/>
          </p:nvSpPr>
          <p:spPr>
            <a:xfrm>
              <a:off x="3540960" y="1907106"/>
              <a:ext cx="671761"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RETIRO</a:t>
              </a:r>
              <a:endParaRPr lang="en-GB" sz="800" b="0" strike="noStrike" spc="-1" dirty="0">
                <a:latin typeface="Arial"/>
              </a:endParaRPr>
            </a:p>
          </p:txBody>
        </p:sp>
        <p:sp>
          <p:nvSpPr>
            <p:cNvPr id="43" name="Rectangle 40"/>
            <p:cNvSpPr/>
            <p:nvPr/>
          </p:nvSpPr>
          <p:spPr>
            <a:xfrm>
              <a:off x="4799520" y="1588320"/>
              <a:ext cx="901934"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PACIENTES</a:t>
              </a:r>
              <a:endParaRPr lang="en-GB" sz="800" b="0" strike="noStrike" spc="-1" dirty="0">
                <a:latin typeface="Arial"/>
              </a:endParaRPr>
            </a:p>
          </p:txBody>
        </p:sp>
        <p:sp>
          <p:nvSpPr>
            <p:cNvPr id="44" name="Rectangle 41"/>
            <p:cNvSpPr/>
            <p:nvPr/>
          </p:nvSpPr>
          <p:spPr>
            <a:xfrm>
              <a:off x="6911638" y="2631423"/>
              <a:ext cx="901934"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PACIENTES</a:t>
              </a:r>
              <a:endParaRPr lang="en-GB" sz="800" b="0" strike="noStrike" spc="-1" dirty="0">
                <a:latin typeface="Arial"/>
              </a:endParaRPr>
            </a:p>
          </p:txBody>
        </p:sp>
        <p:sp>
          <p:nvSpPr>
            <p:cNvPr id="45" name="Rectangle 42"/>
            <p:cNvSpPr/>
            <p:nvPr/>
          </p:nvSpPr>
          <p:spPr>
            <a:xfrm>
              <a:off x="7582680" y="1615681"/>
              <a:ext cx="558641"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BAÑO</a:t>
              </a:r>
              <a:endParaRPr lang="en-GB" sz="800" b="0" strike="noStrike" spc="-1" dirty="0">
                <a:latin typeface="Arial"/>
              </a:endParaRPr>
            </a:p>
          </p:txBody>
        </p:sp>
        <p:sp>
          <p:nvSpPr>
            <p:cNvPr id="46" name="Rectangle 43"/>
            <p:cNvSpPr/>
            <p:nvPr/>
          </p:nvSpPr>
          <p:spPr>
            <a:xfrm>
              <a:off x="5485680" y="2151359"/>
              <a:ext cx="1628215"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Arial"/>
                  <a:ea typeface="DejaVu Sans"/>
                </a:rPr>
                <a:t>SALA DE TRATAMIENTO</a:t>
              </a:r>
              <a:endParaRPr lang="en-GB" sz="800" b="0" strike="noStrike" spc="-1" dirty="0">
                <a:latin typeface="Arial"/>
              </a:endParaRPr>
            </a:p>
          </p:txBody>
        </p:sp>
        <p:sp>
          <p:nvSpPr>
            <p:cNvPr id="47" name="Rectangle 44"/>
            <p:cNvSpPr/>
            <p:nvPr/>
          </p:nvSpPr>
          <p:spPr>
            <a:xfrm>
              <a:off x="4097880" y="3349342"/>
              <a:ext cx="711308" cy="343200"/>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b="0" strike="noStrike" spc="-1" dirty="0">
                  <a:solidFill>
                    <a:srgbClr val="FFFFFF"/>
                  </a:solidFill>
                  <a:latin typeface="Times New Roman"/>
                  <a:ea typeface="DejaVu Sans"/>
                </a:rPr>
                <a:t>PASILLO</a:t>
              </a:r>
              <a:endParaRPr lang="en-GB" sz="800" b="0" strike="noStrike" spc="-1" dirty="0">
                <a:latin typeface="Arial"/>
              </a:endParaRPr>
            </a:p>
          </p:txBody>
        </p:sp>
        <p:sp>
          <p:nvSpPr>
            <p:cNvPr id="48" name="Line 45"/>
            <p:cNvSpPr/>
            <p:nvPr/>
          </p:nvSpPr>
          <p:spPr>
            <a:xfrm>
              <a:off x="1615320" y="3610080"/>
              <a:ext cx="261360" cy="125280"/>
            </a:xfrm>
            <a:prstGeom prst="line">
              <a:avLst/>
            </a:prstGeom>
            <a:ln w="12700">
              <a:solidFill>
                <a:srgbClr val="202020"/>
              </a:solidFill>
              <a:round/>
            </a:ln>
          </p:spPr>
          <p:style>
            <a:lnRef idx="0">
              <a:scrgbClr r="0" g="0" b="0"/>
            </a:lnRef>
            <a:fillRef idx="0">
              <a:scrgbClr r="0" g="0" b="0"/>
            </a:fillRef>
            <a:effectRef idx="0">
              <a:scrgbClr r="0" g="0" b="0"/>
            </a:effectRef>
            <a:fontRef idx="minor"/>
          </p:style>
        </p:sp>
        <p:sp>
          <p:nvSpPr>
            <p:cNvPr id="49" name="Line 46"/>
            <p:cNvSpPr/>
            <p:nvPr/>
          </p:nvSpPr>
          <p:spPr>
            <a:xfrm flipV="1">
              <a:off x="1907640" y="3170160"/>
              <a:ext cx="57240" cy="37224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50" name="Freeform 47"/>
            <p:cNvSpPr/>
            <p:nvPr/>
          </p:nvSpPr>
          <p:spPr>
            <a:xfrm>
              <a:off x="1887840" y="3096000"/>
              <a:ext cx="168120" cy="147960"/>
            </a:xfrm>
            <a:custGeom>
              <a:avLst/>
              <a:gdLst/>
              <a:ahLst/>
              <a:cxnLst/>
              <a:rect l="l" t="t" r="r" b="b"/>
              <a:pathLst>
                <a:path w="109" h="140">
                  <a:moveTo>
                    <a:pt x="0" y="108"/>
                  </a:moveTo>
                  <a:lnTo>
                    <a:pt x="81" y="0"/>
                  </a:lnTo>
                  <a:lnTo>
                    <a:pt x="108" y="139"/>
                  </a:lnTo>
                  <a:lnTo>
                    <a:pt x="63" y="82"/>
                  </a:lnTo>
                  <a:lnTo>
                    <a:pt x="0" y="108"/>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51" name="Freeform 48"/>
            <p:cNvSpPr/>
            <p:nvPr/>
          </p:nvSpPr>
          <p:spPr>
            <a:xfrm>
              <a:off x="1648080" y="2613600"/>
              <a:ext cx="429480" cy="202320"/>
            </a:xfrm>
            <a:custGeom>
              <a:avLst/>
              <a:gdLst/>
              <a:ahLst/>
              <a:cxnLst/>
              <a:rect l="l" t="t" r="r" b="b"/>
              <a:pathLst>
                <a:path w="278" h="191">
                  <a:moveTo>
                    <a:pt x="233" y="190"/>
                  </a:moveTo>
                  <a:lnTo>
                    <a:pt x="277" y="0"/>
                  </a:lnTo>
                  <a:lnTo>
                    <a:pt x="0" y="0"/>
                  </a:lnTo>
                </a:path>
              </a:pathLst>
            </a:custGeom>
            <a:noFill/>
            <a:ln w="50800" cap="rnd">
              <a:solidFill>
                <a:srgbClr val="5F7791"/>
              </a:solidFill>
              <a:round/>
            </a:ln>
          </p:spPr>
          <p:style>
            <a:lnRef idx="0">
              <a:scrgbClr r="0" g="0" b="0"/>
            </a:lnRef>
            <a:fillRef idx="0">
              <a:scrgbClr r="0" g="0" b="0"/>
            </a:fillRef>
            <a:effectRef idx="0">
              <a:scrgbClr r="0" g="0" b="0"/>
            </a:effectRef>
            <a:fontRef idx="minor"/>
          </p:style>
        </p:sp>
        <p:sp>
          <p:nvSpPr>
            <p:cNvPr id="52" name="Freeform 49"/>
            <p:cNvSpPr/>
            <p:nvPr/>
          </p:nvSpPr>
          <p:spPr>
            <a:xfrm>
              <a:off x="1528920" y="2543760"/>
              <a:ext cx="171360" cy="135360"/>
            </a:xfrm>
            <a:custGeom>
              <a:avLst/>
              <a:gdLst/>
              <a:ahLst/>
              <a:cxnLst/>
              <a:rect l="l" t="t" r="r" b="b"/>
              <a:pathLst>
                <a:path w="111" h="128">
                  <a:moveTo>
                    <a:pt x="110" y="127"/>
                  </a:moveTo>
                  <a:lnTo>
                    <a:pt x="0" y="63"/>
                  </a:lnTo>
                  <a:lnTo>
                    <a:pt x="110" y="0"/>
                  </a:lnTo>
                  <a:lnTo>
                    <a:pt x="73" y="63"/>
                  </a:lnTo>
                  <a:lnTo>
                    <a:pt x="110" y="127"/>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53" name="Rectangle 50"/>
            <p:cNvSpPr/>
            <p:nvPr/>
          </p:nvSpPr>
          <p:spPr>
            <a:xfrm>
              <a:off x="3989520" y="2442960"/>
              <a:ext cx="268920" cy="1058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4" name="Rectangle 51"/>
            <p:cNvSpPr/>
            <p:nvPr/>
          </p:nvSpPr>
          <p:spPr>
            <a:xfrm>
              <a:off x="3972600" y="2228760"/>
              <a:ext cx="268920" cy="1058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5" name="Rectangle 52"/>
            <p:cNvSpPr/>
            <p:nvPr/>
          </p:nvSpPr>
          <p:spPr>
            <a:xfrm>
              <a:off x="4057560" y="2295360"/>
              <a:ext cx="612000" cy="17352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6" name="Rectangle 53"/>
            <p:cNvSpPr/>
            <p:nvPr/>
          </p:nvSpPr>
          <p:spPr>
            <a:xfrm>
              <a:off x="3700440" y="2215080"/>
              <a:ext cx="114120" cy="32004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7" name="Rectangle 54"/>
            <p:cNvSpPr/>
            <p:nvPr/>
          </p:nvSpPr>
          <p:spPr>
            <a:xfrm>
              <a:off x="1001520" y="2160720"/>
              <a:ext cx="112680" cy="320760"/>
            </a:xfrm>
            <a:prstGeom prst="rect">
              <a:avLst/>
            </a:prstGeom>
            <a:solidFill>
              <a:srgbClr val="FFFF00"/>
            </a:solidFill>
            <a:ln w="12700">
              <a:solidFill>
                <a:srgbClr val="202020"/>
              </a:solidFill>
              <a:miter/>
            </a:ln>
          </p:spPr>
          <p:style>
            <a:lnRef idx="0">
              <a:scrgbClr r="0" g="0" b="0"/>
            </a:lnRef>
            <a:fillRef idx="0">
              <a:scrgbClr r="0" g="0" b="0"/>
            </a:fillRef>
            <a:effectRef idx="0">
              <a:scrgbClr r="0" g="0" b="0"/>
            </a:effectRef>
            <a:fontRef idx="minor"/>
          </p:style>
        </p:sp>
        <p:sp>
          <p:nvSpPr>
            <p:cNvPr id="58" name="Line 55"/>
            <p:cNvSpPr/>
            <p:nvPr/>
          </p:nvSpPr>
          <p:spPr>
            <a:xfrm>
              <a:off x="1530360" y="2332440"/>
              <a:ext cx="46224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59" name="Freeform 56"/>
            <p:cNvSpPr/>
            <p:nvPr/>
          </p:nvSpPr>
          <p:spPr>
            <a:xfrm>
              <a:off x="1957320" y="2261520"/>
              <a:ext cx="172800" cy="135360"/>
            </a:xfrm>
            <a:custGeom>
              <a:avLst/>
              <a:gdLst/>
              <a:ahLst/>
              <a:cxnLst/>
              <a:rect l="l" t="t" r="r" b="b"/>
              <a:pathLst>
                <a:path w="112" h="128">
                  <a:moveTo>
                    <a:pt x="0" y="0"/>
                  </a:moveTo>
                  <a:lnTo>
                    <a:pt x="111" y="64"/>
                  </a:lnTo>
                  <a:lnTo>
                    <a:pt x="0" y="127"/>
                  </a:lnTo>
                  <a:lnTo>
                    <a:pt x="37" y="64"/>
                  </a:lnTo>
                  <a:lnTo>
                    <a:pt x="0" y="0"/>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60" name="Line 57"/>
            <p:cNvSpPr/>
            <p:nvPr/>
          </p:nvSpPr>
          <p:spPr>
            <a:xfrm flipH="1">
              <a:off x="2333160" y="2361960"/>
              <a:ext cx="188640" cy="3585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1" name="Freeform 58"/>
            <p:cNvSpPr/>
            <p:nvPr/>
          </p:nvSpPr>
          <p:spPr>
            <a:xfrm>
              <a:off x="2288520" y="2673000"/>
              <a:ext cx="165240" cy="149040"/>
            </a:xfrm>
            <a:custGeom>
              <a:avLst/>
              <a:gdLst/>
              <a:ahLst/>
              <a:cxnLst/>
              <a:rect l="l" t="t" r="r" b="b"/>
              <a:pathLst>
                <a:path w="107" h="141">
                  <a:moveTo>
                    <a:pt x="106" y="35"/>
                  </a:moveTo>
                  <a:lnTo>
                    <a:pt x="24" y="140"/>
                  </a:lnTo>
                  <a:lnTo>
                    <a:pt x="0" y="0"/>
                  </a:lnTo>
                  <a:lnTo>
                    <a:pt x="43" y="58"/>
                  </a:lnTo>
                  <a:lnTo>
                    <a:pt x="106" y="35"/>
                  </a:lnTo>
                </a:path>
              </a:pathLst>
            </a:custGeom>
            <a:solidFill>
              <a:schemeClr val="folHlink"/>
            </a:solidFill>
            <a:ln w="12700" cap="rnd">
              <a:solidFill>
                <a:srgbClr val="5F7791"/>
              </a:solidFill>
              <a:round/>
            </a:ln>
          </p:spPr>
          <p:style>
            <a:lnRef idx="0">
              <a:scrgbClr r="0" g="0" b="0"/>
            </a:lnRef>
            <a:fillRef idx="0">
              <a:scrgbClr r="0" g="0" b="0"/>
            </a:fillRef>
            <a:effectRef idx="0">
              <a:scrgbClr r="0" g="0" b="0"/>
            </a:effectRef>
            <a:fontRef idx="minor"/>
          </p:style>
        </p:sp>
        <p:sp>
          <p:nvSpPr>
            <p:cNvPr id="62" name="Line 59"/>
            <p:cNvSpPr/>
            <p:nvPr/>
          </p:nvSpPr>
          <p:spPr>
            <a:xfrm flipH="1">
              <a:off x="2215440" y="2939040"/>
              <a:ext cx="102240" cy="10260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3" name="Freeform 60"/>
            <p:cNvSpPr/>
            <p:nvPr/>
          </p:nvSpPr>
          <p:spPr>
            <a:xfrm>
              <a:off x="2170800" y="2994120"/>
              <a:ext cx="165240" cy="150120"/>
            </a:xfrm>
            <a:custGeom>
              <a:avLst/>
              <a:gdLst/>
              <a:ahLst/>
              <a:cxnLst/>
              <a:rect l="l" t="t" r="r" b="b"/>
              <a:pathLst>
                <a:path w="107" h="142">
                  <a:moveTo>
                    <a:pt x="106" y="35"/>
                  </a:moveTo>
                  <a:lnTo>
                    <a:pt x="22" y="141"/>
                  </a:lnTo>
                  <a:lnTo>
                    <a:pt x="0" y="0"/>
                  </a:lnTo>
                  <a:lnTo>
                    <a:pt x="43" y="59"/>
                  </a:lnTo>
                  <a:lnTo>
                    <a:pt x="106" y="35"/>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4" name="Line 61"/>
            <p:cNvSpPr/>
            <p:nvPr/>
          </p:nvSpPr>
          <p:spPr>
            <a:xfrm>
              <a:off x="2334600" y="3202920"/>
              <a:ext cx="129924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5" name="Freeform 62"/>
            <p:cNvSpPr/>
            <p:nvPr/>
          </p:nvSpPr>
          <p:spPr>
            <a:xfrm>
              <a:off x="3598200" y="3133080"/>
              <a:ext cx="172800" cy="135360"/>
            </a:xfrm>
            <a:custGeom>
              <a:avLst/>
              <a:gdLst/>
              <a:ahLst/>
              <a:cxnLst/>
              <a:rect l="l" t="t" r="r" b="b"/>
              <a:pathLst>
                <a:path w="112" h="128">
                  <a:moveTo>
                    <a:pt x="0" y="0"/>
                  </a:moveTo>
                  <a:lnTo>
                    <a:pt x="111" y="63"/>
                  </a:lnTo>
                  <a:lnTo>
                    <a:pt x="0" y="127"/>
                  </a:lnTo>
                  <a:lnTo>
                    <a:pt x="37" y="63"/>
                  </a:lnTo>
                  <a:lnTo>
                    <a:pt x="0"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6" name="Line 63"/>
            <p:cNvSpPr/>
            <p:nvPr/>
          </p:nvSpPr>
          <p:spPr>
            <a:xfrm flipV="1">
              <a:off x="3796200" y="2810520"/>
              <a:ext cx="360" cy="32868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7" name="Freeform 64"/>
            <p:cNvSpPr/>
            <p:nvPr/>
          </p:nvSpPr>
          <p:spPr>
            <a:xfrm>
              <a:off x="3706560" y="2734560"/>
              <a:ext cx="171360" cy="135360"/>
            </a:xfrm>
            <a:custGeom>
              <a:avLst/>
              <a:gdLst/>
              <a:ahLst/>
              <a:cxnLst/>
              <a:rect l="l" t="t" r="r" b="b"/>
              <a:pathLst>
                <a:path w="111" h="128">
                  <a:moveTo>
                    <a:pt x="0" y="127"/>
                  </a:moveTo>
                  <a:lnTo>
                    <a:pt x="55" y="0"/>
                  </a:lnTo>
                  <a:lnTo>
                    <a:pt x="110" y="127"/>
                  </a:lnTo>
                  <a:lnTo>
                    <a:pt x="55" y="84"/>
                  </a:lnTo>
                  <a:lnTo>
                    <a:pt x="0" y="127"/>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68" name="Line 65"/>
            <p:cNvSpPr/>
            <p:nvPr/>
          </p:nvSpPr>
          <p:spPr>
            <a:xfrm>
              <a:off x="4308120" y="2751120"/>
              <a:ext cx="360" cy="30240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69" name="Freeform 66"/>
            <p:cNvSpPr/>
            <p:nvPr/>
          </p:nvSpPr>
          <p:spPr>
            <a:xfrm>
              <a:off x="4218480" y="3022920"/>
              <a:ext cx="172800" cy="135360"/>
            </a:xfrm>
            <a:custGeom>
              <a:avLst/>
              <a:gdLst/>
              <a:ahLst/>
              <a:cxnLst/>
              <a:rect l="l" t="t" r="r" b="b"/>
              <a:pathLst>
                <a:path w="112" h="128">
                  <a:moveTo>
                    <a:pt x="111" y="0"/>
                  </a:moveTo>
                  <a:lnTo>
                    <a:pt x="55" y="127"/>
                  </a:lnTo>
                  <a:lnTo>
                    <a:pt x="0" y="0"/>
                  </a:lnTo>
                  <a:lnTo>
                    <a:pt x="55" y="43"/>
                  </a:lnTo>
                  <a:lnTo>
                    <a:pt x="111"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70" name="Line 67"/>
            <p:cNvSpPr/>
            <p:nvPr/>
          </p:nvSpPr>
          <p:spPr>
            <a:xfrm>
              <a:off x="4385520" y="3216600"/>
              <a:ext cx="700560" cy="36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71" name="Freeform 68"/>
            <p:cNvSpPr/>
            <p:nvPr/>
          </p:nvSpPr>
          <p:spPr>
            <a:xfrm>
              <a:off x="5050800" y="3146040"/>
              <a:ext cx="172800" cy="135360"/>
            </a:xfrm>
            <a:custGeom>
              <a:avLst/>
              <a:gdLst/>
              <a:ahLst/>
              <a:cxnLst/>
              <a:rect l="l" t="t" r="r" b="b"/>
              <a:pathLst>
                <a:path w="112" h="128">
                  <a:moveTo>
                    <a:pt x="0" y="0"/>
                  </a:moveTo>
                  <a:lnTo>
                    <a:pt x="111" y="64"/>
                  </a:lnTo>
                  <a:lnTo>
                    <a:pt x="0" y="127"/>
                  </a:lnTo>
                  <a:lnTo>
                    <a:pt x="37" y="64"/>
                  </a:lnTo>
                  <a:lnTo>
                    <a:pt x="0" y="0"/>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72" name="Line 69"/>
            <p:cNvSpPr/>
            <p:nvPr/>
          </p:nvSpPr>
          <p:spPr>
            <a:xfrm flipV="1">
              <a:off x="5282640" y="2194560"/>
              <a:ext cx="360" cy="904680"/>
            </a:xfrm>
            <a:prstGeom prst="line">
              <a:avLst/>
            </a:prstGeom>
            <a:ln w="50800">
              <a:solidFill>
                <a:srgbClr val="5F7791"/>
              </a:solidFill>
              <a:round/>
            </a:ln>
          </p:spPr>
          <p:style>
            <a:lnRef idx="0">
              <a:scrgbClr r="0" g="0" b="0"/>
            </a:lnRef>
            <a:fillRef idx="0">
              <a:scrgbClr r="0" g="0" b="0"/>
            </a:fillRef>
            <a:effectRef idx="0">
              <a:scrgbClr r="0" g="0" b="0"/>
            </a:effectRef>
            <a:fontRef idx="minor"/>
          </p:style>
        </p:sp>
        <p:sp>
          <p:nvSpPr>
            <p:cNvPr id="73" name="Freeform 70"/>
            <p:cNvSpPr/>
            <p:nvPr/>
          </p:nvSpPr>
          <p:spPr>
            <a:xfrm>
              <a:off x="5193000" y="2117520"/>
              <a:ext cx="171360" cy="135360"/>
            </a:xfrm>
            <a:custGeom>
              <a:avLst/>
              <a:gdLst/>
              <a:ahLst/>
              <a:cxnLst/>
              <a:rect l="l" t="t" r="r" b="b"/>
              <a:pathLst>
                <a:path w="111" h="128">
                  <a:moveTo>
                    <a:pt x="0" y="127"/>
                  </a:moveTo>
                  <a:lnTo>
                    <a:pt x="55" y="0"/>
                  </a:lnTo>
                  <a:lnTo>
                    <a:pt x="110" y="127"/>
                  </a:lnTo>
                  <a:lnTo>
                    <a:pt x="55" y="85"/>
                  </a:lnTo>
                  <a:lnTo>
                    <a:pt x="0" y="127"/>
                  </a:lnTo>
                </a:path>
              </a:pathLst>
            </a:custGeom>
            <a:solidFill>
              <a:schemeClr val="folHlink"/>
            </a:solidFill>
            <a:ln w="0">
              <a:noFill/>
            </a:ln>
          </p:spPr>
          <p:style>
            <a:lnRef idx="0">
              <a:scrgbClr r="0" g="0" b="0"/>
            </a:lnRef>
            <a:fillRef idx="0">
              <a:scrgbClr r="0" g="0" b="0"/>
            </a:fillRef>
            <a:effectRef idx="0">
              <a:scrgbClr r="0" g="0" b="0"/>
            </a:effectRef>
            <a:fontRef idx="minor"/>
          </p:style>
        </p:sp>
        <p:sp>
          <p:nvSpPr>
            <p:cNvPr id="74" name="Line 71"/>
            <p:cNvSpPr/>
            <p:nvPr/>
          </p:nvSpPr>
          <p:spPr>
            <a:xfrm>
              <a:off x="6060599" y="2016151"/>
              <a:ext cx="1112041" cy="360"/>
            </a:xfrm>
            <a:prstGeom prst="line">
              <a:avLst/>
            </a:prstGeom>
            <a:ln w="50800">
              <a:solidFill>
                <a:srgbClr val="0000FF"/>
              </a:solidFill>
              <a:round/>
            </a:ln>
          </p:spPr>
          <p:style>
            <a:lnRef idx="0">
              <a:scrgbClr r="0" g="0" b="0"/>
            </a:lnRef>
            <a:fillRef idx="0">
              <a:scrgbClr r="0" g="0" b="0"/>
            </a:fillRef>
            <a:effectRef idx="0">
              <a:scrgbClr r="0" g="0" b="0"/>
            </a:effectRef>
            <a:fontRef idx="minor"/>
          </p:style>
        </p:sp>
        <p:sp>
          <p:nvSpPr>
            <p:cNvPr id="75" name="Freeform 72"/>
            <p:cNvSpPr/>
            <p:nvPr/>
          </p:nvSpPr>
          <p:spPr>
            <a:xfrm>
              <a:off x="7137000" y="1961379"/>
              <a:ext cx="172800" cy="135360"/>
            </a:xfrm>
            <a:custGeom>
              <a:avLst/>
              <a:gdLst/>
              <a:ahLst/>
              <a:cxnLst/>
              <a:rect l="l" t="t" r="r" b="b"/>
              <a:pathLst>
                <a:path w="112" h="128">
                  <a:moveTo>
                    <a:pt x="0" y="0"/>
                  </a:moveTo>
                  <a:lnTo>
                    <a:pt x="111" y="63"/>
                  </a:lnTo>
                  <a:lnTo>
                    <a:pt x="0" y="127"/>
                  </a:lnTo>
                  <a:lnTo>
                    <a:pt x="37" y="63"/>
                  </a:lnTo>
                  <a:lnTo>
                    <a:pt x="0" y="0"/>
                  </a:lnTo>
                </a:path>
              </a:pathLst>
            </a:custGeom>
            <a:solidFill>
              <a:srgbClr val="0000FF"/>
            </a:solidFill>
            <a:ln w="0">
              <a:noFill/>
            </a:ln>
          </p:spPr>
          <p:style>
            <a:lnRef idx="0">
              <a:scrgbClr r="0" g="0" b="0"/>
            </a:lnRef>
            <a:fillRef idx="0">
              <a:scrgbClr r="0" g="0" b="0"/>
            </a:fillRef>
            <a:effectRef idx="0">
              <a:scrgbClr r="0" g="0" b="0"/>
            </a:effectRef>
            <a:fontRef idx="minor"/>
          </p:style>
        </p:sp>
        <p:sp>
          <p:nvSpPr>
            <p:cNvPr id="76" name="Line 73"/>
            <p:cNvSpPr/>
            <p:nvPr/>
          </p:nvSpPr>
          <p:spPr>
            <a:xfrm flipH="1">
              <a:off x="6147000" y="2124510"/>
              <a:ext cx="1159920" cy="360"/>
            </a:xfrm>
            <a:prstGeom prst="line">
              <a:avLst/>
            </a:prstGeom>
            <a:ln w="50800">
              <a:solidFill>
                <a:srgbClr val="0000FF"/>
              </a:solidFill>
              <a:round/>
            </a:ln>
          </p:spPr>
          <p:style>
            <a:lnRef idx="0">
              <a:scrgbClr r="0" g="0" b="0"/>
            </a:lnRef>
            <a:fillRef idx="0">
              <a:scrgbClr r="0" g="0" b="0"/>
            </a:fillRef>
            <a:effectRef idx="0">
              <a:scrgbClr r="0" g="0" b="0"/>
            </a:effectRef>
            <a:fontRef idx="minor"/>
          </p:style>
        </p:sp>
        <p:sp>
          <p:nvSpPr>
            <p:cNvPr id="77" name="Freeform 74"/>
            <p:cNvSpPr/>
            <p:nvPr/>
          </p:nvSpPr>
          <p:spPr>
            <a:xfrm>
              <a:off x="6051240" y="2068658"/>
              <a:ext cx="172800" cy="135360"/>
            </a:xfrm>
            <a:custGeom>
              <a:avLst/>
              <a:gdLst/>
              <a:ahLst/>
              <a:cxnLst/>
              <a:rect l="l" t="t" r="r" b="b"/>
              <a:pathLst>
                <a:path w="112" h="128">
                  <a:moveTo>
                    <a:pt x="111" y="127"/>
                  </a:moveTo>
                  <a:lnTo>
                    <a:pt x="0" y="64"/>
                  </a:lnTo>
                  <a:lnTo>
                    <a:pt x="111" y="0"/>
                  </a:lnTo>
                  <a:lnTo>
                    <a:pt x="74" y="64"/>
                  </a:lnTo>
                  <a:lnTo>
                    <a:pt x="111" y="127"/>
                  </a:lnTo>
                </a:path>
              </a:pathLst>
            </a:custGeom>
            <a:solidFill>
              <a:srgbClr val="0000FF"/>
            </a:solidFill>
            <a:ln w="0">
              <a:noFill/>
            </a:ln>
          </p:spPr>
          <p:style>
            <a:lnRef idx="0">
              <a:scrgbClr r="0" g="0" b="0"/>
            </a:lnRef>
            <a:fillRef idx="0">
              <a:scrgbClr r="0" g="0" b="0"/>
            </a:fillRef>
            <a:effectRef idx="0">
              <a:scrgbClr r="0" g="0" b="0"/>
            </a:effectRef>
            <a:fontRef idx="minor"/>
          </p:style>
        </p:sp>
        <p:sp>
          <p:nvSpPr>
            <p:cNvPr id="78" name="Line 75"/>
            <p:cNvSpPr/>
            <p:nvPr/>
          </p:nvSpPr>
          <p:spPr>
            <a:xfrm>
              <a:off x="5505120" y="2349360"/>
              <a:ext cx="360" cy="90360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79" name="Freeform 76"/>
            <p:cNvSpPr/>
            <p:nvPr/>
          </p:nvSpPr>
          <p:spPr>
            <a:xfrm>
              <a:off x="5415840" y="3222360"/>
              <a:ext cx="171360" cy="136440"/>
            </a:xfrm>
            <a:custGeom>
              <a:avLst/>
              <a:gdLst/>
              <a:ahLst/>
              <a:cxnLst/>
              <a:rect l="l" t="t" r="r" b="b"/>
              <a:pathLst>
                <a:path w="111" h="129">
                  <a:moveTo>
                    <a:pt x="110" y="0"/>
                  </a:moveTo>
                  <a:lnTo>
                    <a:pt x="55" y="128"/>
                  </a:lnTo>
                  <a:lnTo>
                    <a:pt x="0" y="0"/>
                  </a:lnTo>
                  <a:lnTo>
                    <a:pt x="55" y="43"/>
                  </a:lnTo>
                  <a:lnTo>
                    <a:pt x="110" y="0"/>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0" name="Line 77"/>
            <p:cNvSpPr/>
            <p:nvPr/>
          </p:nvSpPr>
          <p:spPr>
            <a:xfrm flipH="1">
              <a:off x="4215240" y="3350520"/>
              <a:ext cx="1212480" cy="3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1" name="Freeform 78"/>
            <p:cNvSpPr/>
            <p:nvPr/>
          </p:nvSpPr>
          <p:spPr>
            <a:xfrm>
              <a:off x="4121280" y="3280680"/>
              <a:ext cx="171360" cy="135360"/>
            </a:xfrm>
            <a:custGeom>
              <a:avLst/>
              <a:gdLst/>
              <a:ahLst/>
              <a:cxnLst/>
              <a:rect l="l" t="t" r="r" b="b"/>
              <a:pathLst>
                <a:path w="111" h="128">
                  <a:moveTo>
                    <a:pt x="110" y="127"/>
                  </a:moveTo>
                  <a:lnTo>
                    <a:pt x="0" y="63"/>
                  </a:lnTo>
                  <a:lnTo>
                    <a:pt x="110" y="0"/>
                  </a:lnTo>
                  <a:lnTo>
                    <a:pt x="73" y="63"/>
                  </a:lnTo>
                  <a:lnTo>
                    <a:pt x="110" y="127"/>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2" name="Line 79"/>
            <p:cNvSpPr/>
            <p:nvPr/>
          </p:nvSpPr>
          <p:spPr>
            <a:xfrm flipV="1">
              <a:off x="4120920" y="2784240"/>
              <a:ext cx="360" cy="47592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3" name="Freeform 80"/>
            <p:cNvSpPr/>
            <p:nvPr/>
          </p:nvSpPr>
          <p:spPr>
            <a:xfrm>
              <a:off x="4029840" y="2706840"/>
              <a:ext cx="172800" cy="136440"/>
            </a:xfrm>
            <a:custGeom>
              <a:avLst/>
              <a:gdLst/>
              <a:ahLst/>
              <a:cxnLst/>
              <a:rect l="l" t="t" r="r" b="b"/>
              <a:pathLst>
                <a:path w="112" h="129">
                  <a:moveTo>
                    <a:pt x="0" y="128"/>
                  </a:moveTo>
                  <a:lnTo>
                    <a:pt x="56" y="0"/>
                  </a:lnTo>
                  <a:lnTo>
                    <a:pt x="111" y="128"/>
                  </a:lnTo>
                  <a:lnTo>
                    <a:pt x="56" y="85"/>
                  </a:lnTo>
                  <a:lnTo>
                    <a:pt x="0" y="128"/>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4" name="Line 81"/>
            <p:cNvSpPr/>
            <p:nvPr/>
          </p:nvSpPr>
          <p:spPr>
            <a:xfrm>
              <a:off x="3915360" y="2765160"/>
              <a:ext cx="360" cy="39528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5" name="Freeform 82"/>
            <p:cNvSpPr/>
            <p:nvPr/>
          </p:nvSpPr>
          <p:spPr>
            <a:xfrm>
              <a:off x="3825720" y="3129840"/>
              <a:ext cx="172800" cy="136440"/>
            </a:xfrm>
            <a:custGeom>
              <a:avLst/>
              <a:gdLst/>
              <a:ahLst/>
              <a:cxnLst/>
              <a:rect l="l" t="t" r="r" b="b"/>
              <a:pathLst>
                <a:path w="112" h="129">
                  <a:moveTo>
                    <a:pt x="111" y="0"/>
                  </a:moveTo>
                  <a:lnTo>
                    <a:pt x="55" y="128"/>
                  </a:lnTo>
                  <a:lnTo>
                    <a:pt x="0" y="0"/>
                  </a:lnTo>
                  <a:lnTo>
                    <a:pt x="55" y="43"/>
                  </a:lnTo>
                  <a:lnTo>
                    <a:pt x="111" y="0"/>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6" name="Line 83"/>
            <p:cNvSpPr/>
            <p:nvPr/>
          </p:nvSpPr>
          <p:spPr>
            <a:xfrm flipH="1">
              <a:off x="2319120" y="3337560"/>
              <a:ext cx="1603800" cy="3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7" name="Freeform 84"/>
            <p:cNvSpPr/>
            <p:nvPr/>
          </p:nvSpPr>
          <p:spPr>
            <a:xfrm>
              <a:off x="2223360" y="3266640"/>
              <a:ext cx="172800" cy="135360"/>
            </a:xfrm>
            <a:custGeom>
              <a:avLst/>
              <a:gdLst/>
              <a:ahLst/>
              <a:cxnLst/>
              <a:rect l="l" t="t" r="r" b="b"/>
              <a:pathLst>
                <a:path w="112" h="128">
                  <a:moveTo>
                    <a:pt x="111" y="127"/>
                  </a:moveTo>
                  <a:lnTo>
                    <a:pt x="0" y="64"/>
                  </a:lnTo>
                  <a:lnTo>
                    <a:pt x="111" y="0"/>
                  </a:lnTo>
                  <a:lnTo>
                    <a:pt x="74" y="64"/>
                  </a:lnTo>
                  <a:lnTo>
                    <a:pt x="111" y="127"/>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88" name="Line 85"/>
            <p:cNvSpPr/>
            <p:nvPr/>
          </p:nvSpPr>
          <p:spPr>
            <a:xfrm flipH="1">
              <a:off x="2040840" y="3340800"/>
              <a:ext cx="138960" cy="133560"/>
            </a:xfrm>
            <a:prstGeom prst="line">
              <a:avLst/>
            </a:prstGeom>
            <a:ln w="50800">
              <a:solidFill>
                <a:srgbClr val="FF0000"/>
              </a:solidFill>
              <a:round/>
            </a:ln>
          </p:spPr>
          <p:style>
            <a:lnRef idx="0">
              <a:scrgbClr r="0" g="0" b="0"/>
            </a:lnRef>
            <a:fillRef idx="0">
              <a:scrgbClr r="0" g="0" b="0"/>
            </a:fillRef>
            <a:effectRef idx="0">
              <a:scrgbClr r="0" g="0" b="0"/>
            </a:effectRef>
            <a:fontRef idx="minor"/>
          </p:style>
        </p:sp>
        <p:sp>
          <p:nvSpPr>
            <p:cNvPr id="89" name="Freeform 86"/>
            <p:cNvSpPr/>
            <p:nvPr/>
          </p:nvSpPr>
          <p:spPr>
            <a:xfrm>
              <a:off x="2005200" y="3421440"/>
              <a:ext cx="159120" cy="151200"/>
            </a:xfrm>
            <a:custGeom>
              <a:avLst/>
              <a:gdLst/>
              <a:ahLst/>
              <a:cxnLst/>
              <a:rect l="l" t="t" r="r" b="b"/>
              <a:pathLst>
                <a:path w="103" h="143">
                  <a:moveTo>
                    <a:pt x="102" y="49"/>
                  </a:moveTo>
                  <a:lnTo>
                    <a:pt x="9" y="142"/>
                  </a:lnTo>
                  <a:lnTo>
                    <a:pt x="0" y="0"/>
                  </a:lnTo>
                  <a:lnTo>
                    <a:pt x="37" y="63"/>
                  </a:lnTo>
                  <a:lnTo>
                    <a:pt x="102" y="49"/>
                  </a:lnTo>
                </a:path>
              </a:pathLst>
            </a:custGeom>
            <a:solidFill>
              <a:srgbClr val="FF0000"/>
            </a:solidFill>
            <a:ln w="0">
              <a:noFill/>
            </a:ln>
          </p:spPr>
          <p:style>
            <a:lnRef idx="0">
              <a:scrgbClr r="0" g="0" b="0"/>
            </a:lnRef>
            <a:fillRef idx="0">
              <a:scrgbClr r="0" g="0" b="0"/>
            </a:fillRef>
            <a:effectRef idx="0">
              <a:scrgbClr r="0" g="0" b="0"/>
            </a:effectRef>
            <a:fontRef idx="minor"/>
          </p:style>
        </p:sp>
        <p:sp>
          <p:nvSpPr>
            <p:cNvPr id="90" name="Line 87"/>
            <p:cNvSpPr/>
            <p:nvPr/>
          </p:nvSpPr>
          <p:spPr>
            <a:xfrm flipV="1">
              <a:off x="1938600" y="2849760"/>
              <a:ext cx="450000" cy="15588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91" name="Line 88"/>
            <p:cNvSpPr/>
            <p:nvPr/>
          </p:nvSpPr>
          <p:spPr>
            <a:xfrm flipH="1" flipV="1">
              <a:off x="3755880" y="2716200"/>
              <a:ext cx="695880" cy="18360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92" name="Line 89"/>
            <p:cNvSpPr/>
            <p:nvPr/>
          </p:nvSpPr>
          <p:spPr>
            <a:xfrm flipV="1">
              <a:off x="5203440" y="2756520"/>
              <a:ext cx="499680" cy="155880"/>
            </a:xfrm>
            <a:prstGeom prst="line">
              <a:avLst/>
            </a:prstGeom>
            <a:ln w="12700">
              <a:solidFill>
                <a:srgbClr val="000000"/>
              </a:solidFill>
              <a:round/>
            </a:ln>
          </p:spPr>
          <p:style>
            <a:lnRef idx="0">
              <a:scrgbClr r="0" g="0" b="0"/>
            </a:lnRef>
            <a:fillRef idx="0">
              <a:scrgbClr r="0" g="0" b="0"/>
            </a:fillRef>
            <a:effectRef idx="0">
              <a:scrgbClr r="0" g="0" b="0"/>
            </a:effectRef>
            <a:fontRef idx="minor"/>
          </p:style>
        </p:sp>
        <p:sp>
          <p:nvSpPr>
            <p:cNvPr id="93" name="Line 90"/>
            <p:cNvSpPr/>
            <p:nvPr/>
          </p:nvSpPr>
          <p:spPr>
            <a:xfrm flipH="1" flipV="1">
              <a:off x="7008480" y="4029120"/>
              <a:ext cx="281520" cy="432360"/>
            </a:xfrm>
            <a:prstGeom prst="line">
              <a:avLst/>
            </a:prstGeom>
            <a:ln w="31750">
              <a:solidFill>
                <a:srgbClr val="FFFFFF"/>
              </a:solidFill>
              <a:round/>
            </a:ln>
          </p:spPr>
          <p:style>
            <a:lnRef idx="0">
              <a:scrgbClr r="0" g="0" b="0"/>
            </a:lnRef>
            <a:fillRef idx="0">
              <a:scrgbClr r="0" g="0" b="0"/>
            </a:fillRef>
            <a:effectRef idx="0">
              <a:scrgbClr r="0" g="0" b="0"/>
            </a:effectRef>
            <a:fontRef idx="minor"/>
          </p:style>
        </p:sp>
      </p:grpSp>
      <p:sp>
        <p:nvSpPr>
          <p:cNvPr id="94" name="Rectangle 44"/>
          <p:cNvSpPr/>
          <p:nvPr/>
        </p:nvSpPr>
        <p:spPr>
          <a:xfrm>
            <a:off x="3742201" y="4598206"/>
            <a:ext cx="836831" cy="212535"/>
          </a:xfrm>
          <a:prstGeom prst="rect">
            <a:avLst/>
          </a:prstGeom>
          <a:noFill/>
          <a:ln w="0">
            <a:noFill/>
          </a:ln>
        </p:spPr>
        <p:style>
          <a:lnRef idx="0">
            <a:scrgbClr r="0" g="0" b="0"/>
          </a:lnRef>
          <a:fillRef idx="0">
            <a:scrgbClr r="0" g="0" b="0"/>
          </a:fillRef>
          <a:effectRef idx="0">
            <a:scrgbClr r="0" g="0" b="0"/>
          </a:effectRef>
          <a:fontRef idx="minor"/>
        </p:style>
        <p:txBody>
          <a:bodyPr wrap="none" lIns="90360" tIns="44280" rIns="90360" bIns="44280">
            <a:spAutoFit/>
          </a:bodyPr>
          <a:lstStyle/>
          <a:p>
            <a:pPr>
              <a:lnSpc>
                <a:spcPct val="100000"/>
              </a:lnSpc>
            </a:pPr>
            <a:r>
              <a:rPr lang="es-ES_tradnl" sz="800" spc="-1" dirty="0" smtClean="0">
                <a:solidFill>
                  <a:srgbClr val="FFFFFF"/>
                </a:solidFill>
                <a:latin typeface="Times New Roman"/>
              </a:rPr>
              <a:t>ENFERMERÍA</a:t>
            </a:r>
            <a:endParaRPr lang="en-GB" sz="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 Box 2"/>
          <p:cNvSpPr/>
          <p:nvPr/>
        </p:nvSpPr>
        <p:spPr>
          <a:xfrm>
            <a:off x="179281" y="843480"/>
            <a:ext cx="5680344" cy="315530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90000"/>
              </a:lnSpc>
              <a:spcBef>
                <a:spcPts val="221"/>
              </a:spcBef>
            </a:pPr>
            <a:r>
              <a:rPr lang="es-ES" sz="2200" b="0" strike="noStrike" spc="-1" dirty="0">
                <a:solidFill>
                  <a:srgbClr val="FFFFFF"/>
                </a:solidFill>
                <a:latin typeface="Arial"/>
                <a:ea typeface="DejaVu Sans"/>
              </a:rPr>
              <a:t>“Zona Controlada” En </a:t>
            </a:r>
            <a:r>
              <a:rPr lang="es-ES" sz="2200" b="0" strike="noStrike" spc="-1" dirty="0" err="1">
                <a:solidFill>
                  <a:srgbClr val="FFFFFF"/>
                </a:solidFill>
                <a:latin typeface="Arial"/>
                <a:ea typeface="DejaVu Sans"/>
              </a:rPr>
              <a:t>braquiterapia</a:t>
            </a:r>
            <a:r>
              <a:rPr lang="es-ES" sz="2200" b="0" strike="noStrike" spc="-1" dirty="0">
                <a:solidFill>
                  <a:srgbClr val="FFFFFF"/>
                </a:solidFill>
                <a:latin typeface="Arial"/>
                <a:ea typeface="DejaVu Sans"/>
              </a:rPr>
              <a:t> </a:t>
            </a:r>
            <a:r>
              <a:rPr lang="es-ES" sz="2200" b="0" strike="noStrike" spc="-1" dirty="0" smtClean="0">
                <a:solidFill>
                  <a:srgbClr val="FFFFFF"/>
                </a:solidFill>
                <a:latin typeface="Arial"/>
                <a:ea typeface="DejaVu Sans"/>
              </a:rPr>
              <a:t>HDR se </a:t>
            </a:r>
            <a:r>
              <a:rPr lang="es-ES" sz="2200" b="0" strike="noStrike" spc="-1" dirty="0">
                <a:solidFill>
                  <a:srgbClr val="FFFFFF"/>
                </a:solidFill>
                <a:latin typeface="Arial"/>
                <a:ea typeface="DejaVu Sans"/>
              </a:rPr>
              <a:t>consideran como áreas controlada las siguientes:</a:t>
            </a:r>
            <a:endParaRPr lang="en-GB" sz="2200" b="0" strike="noStrike" spc="-1" dirty="0">
              <a:latin typeface="Arial"/>
            </a:endParaRPr>
          </a:p>
          <a:p>
            <a:pPr algn="just">
              <a:lnSpc>
                <a:spcPct val="90000"/>
              </a:lnSpc>
              <a:spcBef>
                <a:spcPts val="221"/>
              </a:spcBef>
            </a:pP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err="1" smtClean="0">
                <a:solidFill>
                  <a:srgbClr val="FFFFFF"/>
                </a:solidFill>
                <a:latin typeface="Arial"/>
                <a:ea typeface="DejaVu Sans"/>
              </a:rPr>
              <a:t>Braquiterapia</a:t>
            </a:r>
            <a:r>
              <a:rPr lang="es-ES" sz="2200" b="0" i="1" strike="noStrike" spc="-1" dirty="0" smtClean="0">
                <a:solidFill>
                  <a:srgbClr val="FFFFFF"/>
                </a:solidFill>
                <a:latin typeface="Arial"/>
                <a:ea typeface="DejaVu Sans"/>
              </a:rPr>
              <a:t> </a:t>
            </a:r>
            <a:r>
              <a:rPr lang="es-ES" sz="2200" b="0" i="1" strike="noStrike" spc="-1" dirty="0">
                <a:solidFill>
                  <a:srgbClr val="FFFFFF"/>
                </a:solidFill>
                <a:latin typeface="Arial"/>
                <a:ea typeface="DejaVu Sans"/>
              </a:rPr>
              <a:t>diferida automática.</a:t>
            </a:r>
            <a:endParaRPr lang="en-GB" sz="2200" b="0" strike="noStrike" spc="-1" dirty="0">
              <a:latin typeface="Arial"/>
            </a:endParaRPr>
          </a:p>
          <a:p>
            <a:pPr marL="1074600" lvl="2" indent="-363240" algn="just">
              <a:lnSpc>
                <a:spcPct val="90000"/>
              </a:lnSpc>
              <a:spcBef>
                <a:spcPts val="181"/>
              </a:spcBef>
              <a:buClr>
                <a:srgbClr val="FFFFFF"/>
              </a:buClr>
              <a:buFont typeface="Arial"/>
              <a:buChar char="–"/>
            </a:pPr>
            <a:r>
              <a:rPr lang="es-ES" i="1" spc="-1" dirty="0" smtClean="0">
                <a:solidFill>
                  <a:srgbClr val="FFFFFF"/>
                </a:solidFill>
                <a:latin typeface="Arial"/>
                <a:ea typeface="DejaVu Sans"/>
              </a:rPr>
              <a:t>Bunker</a:t>
            </a:r>
            <a:r>
              <a:rPr lang="es-ES" sz="1800" b="0" i="1" strike="noStrike" spc="-1" dirty="0" smtClean="0">
                <a:solidFill>
                  <a:srgbClr val="FFFFFF"/>
                </a:solidFill>
                <a:latin typeface="Arial"/>
                <a:ea typeface="DejaVu Sans"/>
              </a:rPr>
              <a:t> </a:t>
            </a:r>
            <a:r>
              <a:rPr lang="es-ES" sz="1800" b="0" i="1" strike="noStrike" spc="-1" dirty="0">
                <a:solidFill>
                  <a:srgbClr val="FFFFFF"/>
                </a:solidFill>
                <a:latin typeface="Arial"/>
                <a:ea typeface="DejaVu Sans"/>
              </a:rPr>
              <a:t>de tratamiento.</a:t>
            </a:r>
            <a:endParaRPr lang="en-GB" sz="1800" b="0" strike="noStrike" spc="-1" dirty="0">
              <a:latin typeface="Arial"/>
            </a:endParaRPr>
          </a:p>
          <a:p>
            <a:pPr algn="just">
              <a:lnSpc>
                <a:spcPct val="90000"/>
              </a:lnSpc>
              <a:spcBef>
                <a:spcPts val="221"/>
              </a:spcBef>
            </a:pPr>
            <a:endParaRPr lang="en-GB" sz="18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i="1" spc="-1" dirty="0">
                <a:solidFill>
                  <a:srgbClr val="FFFFFF"/>
                </a:solidFill>
                <a:latin typeface="Arial"/>
                <a:ea typeface="DejaVu Sans"/>
              </a:rPr>
              <a:t>L</a:t>
            </a:r>
            <a:r>
              <a:rPr lang="es-ES" sz="2200" b="0" i="1" strike="noStrike" spc="-1" dirty="0" smtClean="0">
                <a:solidFill>
                  <a:srgbClr val="FFFFFF"/>
                </a:solidFill>
                <a:latin typeface="Arial"/>
                <a:ea typeface="DejaVu Sans"/>
              </a:rPr>
              <a:t>ocales </a:t>
            </a:r>
            <a:r>
              <a:rPr lang="es-ES" sz="2200" b="0" i="1" strike="noStrike" spc="-1" dirty="0">
                <a:solidFill>
                  <a:srgbClr val="FFFFFF"/>
                </a:solidFill>
                <a:latin typeface="Arial"/>
                <a:ea typeface="DejaVu Sans"/>
              </a:rPr>
              <a:t>de equipos de </a:t>
            </a:r>
            <a:r>
              <a:rPr lang="es-ES" sz="2200" b="0" i="1" strike="noStrike" spc="-1" dirty="0" err="1">
                <a:solidFill>
                  <a:srgbClr val="FFFFFF"/>
                </a:solidFill>
                <a:latin typeface="Arial"/>
                <a:ea typeface="DejaVu Sans"/>
              </a:rPr>
              <a:t>Rx</a:t>
            </a:r>
            <a:r>
              <a:rPr lang="es-ES" sz="2200" b="0" i="1" strike="noStrike" spc="-1" dirty="0">
                <a:solidFill>
                  <a:srgbClr val="FFFFFF"/>
                </a:solidFill>
                <a:latin typeface="Arial"/>
                <a:ea typeface="DejaVu Sans"/>
              </a:rPr>
              <a:t> para obtención de imágenes para </a:t>
            </a:r>
            <a:r>
              <a:rPr lang="es-ES" sz="2200" b="0" i="1" strike="noStrike" spc="-1" dirty="0" smtClean="0">
                <a:solidFill>
                  <a:srgbClr val="FFFFFF"/>
                </a:solidFill>
                <a:latin typeface="Arial"/>
                <a:ea typeface="DejaVu Sans"/>
              </a:rPr>
              <a:t>planificación de tratamientos.</a:t>
            </a:r>
            <a:endParaRPr lang="en-GB" sz="2200" b="0" strike="noStrike" spc="-1" dirty="0">
              <a:latin typeface="Arial"/>
            </a:endParaRPr>
          </a:p>
        </p:txBody>
      </p:sp>
      <p:sp>
        <p:nvSpPr>
          <p:cNvPr id="331" name="Rectangle 3"/>
          <p:cNvSpPr/>
          <p:nvPr/>
        </p:nvSpPr>
        <p:spPr>
          <a:xfrm>
            <a:off x="250920" y="-720"/>
            <a:ext cx="8497440" cy="82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dirty="0">
                <a:solidFill>
                  <a:srgbClr val="FFFFFF"/>
                </a:solidFill>
                <a:latin typeface="Arial"/>
                <a:ea typeface="DejaVu Sans"/>
              </a:rPr>
              <a:t>Exposición Ocupacional.</a:t>
            </a:r>
            <a:r>
              <a:rPr lang="es-ES" sz="2400" b="0" strike="noStrike" spc="-1" dirty="0">
                <a:solidFill>
                  <a:srgbClr val="FFFFFF"/>
                </a:solidFill>
                <a:latin typeface="Arial"/>
                <a:ea typeface="DejaVu Sans"/>
              </a:rPr>
              <a:t> Delimitación de áreas </a:t>
            </a:r>
            <a:r>
              <a:rPr lang="es-ES" sz="2400" b="0" strike="noStrike" spc="-1" dirty="0" err="1">
                <a:solidFill>
                  <a:srgbClr val="FFFFFF"/>
                </a:solidFill>
                <a:latin typeface="Arial"/>
                <a:ea typeface="DejaVu Sans"/>
              </a:rPr>
              <a:t>Braquiterapia</a:t>
            </a:r>
            <a:endParaRPr lang="en-GB" sz="2400" b="0" strike="noStrike" spc="-1" dirty="0">
              <a:latin typeface="Arial"/>
            </a:endParaRPr>
          </a:p>
        </p:txBody>
      </p:sp>
      <p:pic>
        <p:nvPicPr>
          <p:cNvPr id="4" name="Picture 4"/>
          <p:cNvPicPr/>
          <p:nvPr/>
        </p:nvPicPr>
        <p:blipFill>
          <a:blip r:embed="rId2"/>
          <a:stretch/>
        </p:blipFill>
        <p:spPr>
          <a:xfrm>
            <a:off x="6083559" y="1259633"/>
            <a:ext cx="2957804" cy="1960161"/>
          </a:xfrm>
          <a:prstGeom prst="rect">
            <a:avLst/>
          </a:prstGeom>
          <a:ln w="0">
            <a:noFill/>
          </a:ln>
        </p:spPr>
      </p:pic>
    </p:spTree>
    <p:extLst>
      <p:ext uri="{BB962C8B-B14F-4D97-AF65-F5344CB8AC3E}">
        <p14:creationId xmlns:p14="http://schemas.microsoft.com/office/powerpoint/2010/main" val="269022533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2"/>
          <p:cNvSpPr/>
          <p:nvPr/>
        </p:nvSpPr>
        <p:spPr>
          <a:xfrm>
            <a:off x="250920" y="92160"/>
            <a:ext cx="8497440" cy="82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Delimitación de áreas Braquiterapia</a:t>
            </a:r>
            <a:endParaRPr lang="en-GB" sz="2400" b="0" strike="noStrike" spc="-1">
              <a:latin typeface="Arial"/>
            </a:endParaRPr>
          </a:p>
        </p:txBody>
      </p:sp>
      <p:sp>
        <p:nvSpPr>
          <p:cNvPr id="333" name="Text Box 3"/>
          <p:cNvSpPr/>
          <p:nvPr/>
        </p:nvSpPr>
        <p:spPr>
          <a:xfrm>
            <a:off x="179280" y="1059480"/>
            <a:ext cx="5857626" cy="263106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90000"/>
              </a:lnSpc>
              <a:spcBef>
                <a:spcPts val="221"/>
              </a:spcBef>
            </a:pPr>
            <a:r>
              <a:rPr lang="es-ES" sz="2200" b="0" strike="noStrike" spc="-1" dirty="0">
                <a:solidFill>
                  <a:srgbClr val="FFFFFF"/>
                </a:solidFill>
                <a:latin typeface="Arial"/>
                <a:ea typeface="DejaVu Sans"/>
              </a:rPr>
              <a:t>“Zona Supervisada”. En </a:t>
            </a:r>
            <a:r>
              <a:rPr lang="es-ES" sz="2200" b="0" strike="noStrike" spc="-1" dirty="0" err="1">
                <a:solidFill>
                  <a:srgbClr val="FFFFFF"/>
                </a:solidFill>
                <a:latin typeface="Arial"/>
                <a:ea typeface="DejaVu Sans"/>
              </a:rPr>
              <a:t>braquiterapia</a:t>
            </a:r>
            <a:r>
              <a:rPr lang="es-ES" sz="2200" b="0" strike="noStrike" spc="-1" dirty="0">
                <a:solidFill>
                  <a:srgbClr val="FFFFFF"/>
                </a:solidFill>
                <a:latin typeface="Arial"/>
                <a:ea typeface="DejaVu Sans"/>
              </a:rPr>
              <a:t> </a:t>
            </a:r>
            <a:r>
              <a:rPr lang="es-ES" sz="2200" b="0" strike="noStrike" spc="-1" dirty="0" smtClean="0">
                <a:solidFill>
                  <a:srgbClr val="FFFFFF"/>
                </a:solidFill>
                <a:latin typeface="Arial"/>
                <a:ea typeface="DejaVu Sans"/>
              </a:rPr>
              <a:t>HDR se </a:t>
            </a:r>
            <a:r>
              <a:rPr lang="es-ES" sz="2200" b="0" strike="noStrike" spc="-1" dirty="0">
                <a:solidFill>
                  <a:srgbClr val="FFFFFF"/>
                </a:solidFill>
                <a:latin typeface="Arial"/>
                <a:ea typeface="DejaVu Sans"/>
              </a:rPr>
              <a:t>consideran como zona supervisada las siguientes:</a:t>
            </a:r>
            <a:endParaRPr lang="en-GB" sz="2200" b="0" strike="noStrike" spc="-1" dirty="0">
              <a:latin typeface="Arial"/>
            </a:endParaRPr>
          </a:p>
          <a:p>
            <a:pPr algn="just">
              <a:lnSpc>
                <a:spcPct val="90000"/>
              </a:lnSpc>
              <a:spcBef>
                <a:spcPts val="221"/>
              </a:spcBef>
            </a:pPr>
            <a:endParaRPr lang="en-GB" sz="2200" b="0" strike="noStrike" spc="-1" dirty="0">
              <a:latin typeface="Arial"/>
            </a:endParaRPr>
          </a:p>
          <a:p>
            <a:pPr marL="449280" lvl="1" indent="-269640" algn="just">
              <a:lnSpc>
                <a:spcPct val="90000"/>
              </a:lnSpc>
              <a:spcBef>
                <a:spcPts val="221"/>
              </a:spcBef>
              <a:buClr>
                <a:srgbClr val="FFFFFF"/>
              </a:buClr>
              <a:buFont typeface="Symbol" charset="2"/>
              <a:buChar char=""/>
            </a:pPr>
            <a:r>
              <a:rPr lang="es-ES" sz="2200" b="0" i="1" strike="noStrike" spc="-1" dirty="0" err="1">
                <a:solidFill>
                  <a:srgbClr val="FFFFFF"/>
                </a:solidFill>
                <a:latin typeface="Arial"/>
                <a:ea typeface="DejaVu Sans"/>
              </a:rPr>
              <a:t>Braquiterapia</a:t>
            </a:r>
            <a:r>
              <a:rPr lang="es-ES" sz="2200" b="0" i="1" strike="noStrike" spc="-1" dirty="0">
                <a:solidFill>
                  <a:srgbClr val="FFFFFF"/>
                </a:solidFill>
                <a:latin typeface="Arial"/>
                <a:ea typeface="DejaVu Sans"/>
              </a:rPr>
              <a:t> diferida automática.</a:t>
            </a:r>
            <a:endParaRPr lang="en-GB" sz="2200" b="0" strike="noStrike" spc="-1" dirty="0">
              <a:latin typeface="Arial"/>
            </a:endParaRPr>
          </a:p>
          <a:p>
            <a:pPr marL="1074600" lvl="2" indent="-363240" algn="just">
              <a:lnSpc>
                <a:spcPct val="90000"/>
              </a:lnSpc>
              <a:spcBef>
                <a:spcPts val="221"/>
              </a:spcBef>
              <a:buClr>
                <a:srgbClr val="FFFFFF"/>
              </a:buClr>
              <a:buFont typeface="Arial"/>
              <a:buChar char="–"/>
            </a:pPr>
            <a:r>
              <a:rPr lang="es-ES" sz="2200" b="0" i="1" strike="noStrike" spc="-1" dirty="0">
                <a:solidFill>
                  <a:srgbClr val="FFFFFF"/>
                </a:solidFill>
                <a:latin typeface="Arial"/>
                <a:ea typeface="DejaVu Sans"/>
              </a:rPr>
              <a:t>Panel de mando del equipo,</a:t>
            </a:r>
            <a:endParaRPr lang="en-GB" sz="2200" b="0" strike="noStrike" spc="-1" dirty="0">
              <a:latin typeface="Arial"/>
            </a:endParaRPr>
          </a:p>
          <a:p>
            <a:pPr marL="1074600" lvl="2" indent="-363240" algn="just">
              <a:lnSpc>
                <a:spcPct val="90000"/>
              </a:lnSpc>
              <a:spcBef>
                <a:spcPts val="221"/>
              </a:spcBef>
              <a:buClr>
                <a:srgbClr val="FFFFFF"/>
              </a:buClr>
              <a:buFont typeface="Arial"/>
              <a:buChar char="–"/>
            </a:pPr>
            <a:r>
              <a:rPr lang="es-ES" sz="2200" b="0" i="1" strike="noStrike" spc="-1" dirty="0">
                <a:solidFill>
                  <a:srgbClr val="FFFFFF"/>
                </a:solidFill>
                <a:latin typeface="Arial"/>
                <a:ea typeface="DejaVu Sans"/>
              </a:rPr>
              <a:t>Pasillo de acceso al local de tratamiento.</a:t>
            </a:r>
            <a:endParaRPr lang="en-GB" sz="2200" b="0" strike="noStrike" spc="-1" dirty="0">
              <a:latin typeface="Arial"/>
            </a:endParaRPr>
          </a:p>
        </p:txBody>
      </p:sp>
      <p:pic>
        <p:nvPicPr>
          <p:cNvPr id="334" name="Picture 4"/>
          <p:cNvPicPr/>
          <p:nvPr/>
        </p:nvPicPr>
        <p:blipFill>
          <a:blip r:embed="rId2"/>
          <a:stretch/>
        </p:blipFill>
        <p:spPr>
          <a:xfrm>
            <a:off x="6311445" y="1408922"/>
            <a:ext cx="2729917" cy="2073373"/>
          </a:xfrm>
          <a:prstGeom prst="rect">
            <a:avLst/>
          </a:prstGeom>
          <a:ln w="0">
            <a:noFill/>
          </a:ln>
        </p:spPr>
      </p:pic>
    </p:spTree>
    <p:extLst>
      <p:ext uri="{BB962C8B-B14F-4D97-AF65-F5344CB8AC3E}">
        <p14:creationId xmlns:p14="http://schemas.microsoft.com/office/powerpoint/2010/main" val="128168365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ectangle 2"/>
          <p:cNvSpPr/>
          <p:nvPr/>
        </p:nvSpPr>
        <p:spPr>
          <a:xfrm>
            <a:off x="250920" y="137880"/>
            <a:ext cx="78498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Monitoreo Individual</a:t>
            </a:r>
            <a:endParaRPr lang="en-GB" sz="2400" b="0" strike="noStrike" spc="-1">
              <a:latin typeface="Arial"/>
            </a:endParaRPr>
          </a:p>
        </p:txBody>
      </p:sp>
      <p:sp>
        <p:nvSpPr>
          <p:cNvPr id="336" name="Text Box 3"/>
          <p:cNvSpPr/>
          <p:nvPr/>
        </p:nvSpPr>
        <p:spPr>
          <a:xfrm>
            <a:off x="108000" y="681480"/>
            <a:ext cx="8964360" cy="38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1" strike="noStrike" spc="-1" dirty="0">
                <a:solidFill>
                  <a:srgbClr val="FFFFFF"/>
                </a:solidFill>
                <a:latin typeface="Arial"/>
                <a:ea typeface="DejaVu Sans"/>
              </a:rPr>
              <a:t>Monitoreo individual</a:t>
            </a:r>
            <a:r>
              <a:rPr lang="es-ES" sz="2200" b="0" strike="noStrike" spc="-1" dirty="0">
                <a:solidFill>
                  <a:srgbClr val="FFFFFF"/>
                </a:solidFill>
                <a:latin typeface="Arial"/>
                <a:ea typeface="DejaVu Sans"/>
              </a:rPr>
              <a:t>: </a:t>
            </a:r>
            <a:r>
              <a:rPr lang="es-ES" sz="1800" b="0" strike="noStrike" spc="-1" dirty="0">
                <a:solidFill>
                  <a:srgbClr val="FFFFFF"/>
                </a:solidFill>
                <a:latin typeface="Arial"/>
                <a:ea typeface="DejaVu Sans"/>
              </a:rPr>
              <a:t>El titular de la práctica garantizará que se realice la evaluación de la exposición ocupacional de los trabajadores en base al monitoreo individual de aquellos que lo requieran. </a:t>
            </a:r>
            <a:endParaRPr lang="en-GB" sz="1800" b="0" strike="noStrike" spc="-1" dirty="0">
              <a:latin typeface="Arial"/>
            </a:endParaRPr>
          </a:p>
          <a:p>
            <a:pPr algn="just">
              <a:lnSpc>
                <a:spcPct val="90000"/>
              </a:lnSpc>
              <a:spcBef>
                <a:spcPts val="181"/>
              </a:spcBef>
            </a:pPr>
            <a:r>
              <a:rPr lang="es-ES" sz="1800" b="0" strike="noStrike" spc="-1" dirty="0">
                <a:solidFill>
                  <a:srgbClr val="FFFFFF"/>
                </a:solidFill>
                <a:latin typeface="Arial"/>
                <a:ea typeface="DejaVu Sans"/>
              </a:rPr>
              <a:t>El monitoreo deberá realizarse por un servicio de dosimetría apropiado y los resultados se darán en valores de dosis </a:t>
            </a:r>
            <a:r>
              <a:rPr lang="es-ES" sz="1800" b="0" strike="noStrike" spc="-1" dirty="0" smtClean="0">
                <a:solidFill>
                  <a:srgbClr val="FFFFFF"/>
                </a:solidFill>
                <a:latin typeface="Arial"/>
                <a:ea typeface="DejaVu Sans"/>
              </a:rPr>
              <a:t>efectiva </a:t>
            </a:r>
            <a:r>
              <a:rPr lang="es-ES" sz="1800" b="0" strike="noStrike" spc="-1" dirty="0">
                <a:solidFill>
                  <a:srgbClr val="FFFFFF"/>
                </a:solidFill>
                <a:latin typeface="Arial"/>
                <a:ea typeface="DejaVu Sans"/>
              </a:rPr>
              <a:t>Hp(d). En muchos países se ha asumido como criterio cuantitativo para determinar la necesidad del monitoreo individual “que el trabajador reciba, por concepto de su exposición normal o por </a:t>
            </a:r>
            <a:r>
              <a:rPr lang="es-ES" sz="1800" b="0" strike="noStrike" spc="-1" dirty="0">
                <a:solidFill>
                  <a:srgbClr val="FFFF00"/>
                </a:solidFill>
                <a:latin typeface="Arial"/>
                <a:ea typeface="DejaVu Sans"/>
              </a:rPr>
              <a:t>exposiciones accidentales</a:t>
            </a:r>
            <a:r>
              <a:rPr lang="es-ES" sz="1800" b="0" strike="noStrike" spc="-1" dirty="0">
                <a:solidFill>
                  <a:srgbClr val="FFFFFF"/>
                </a:solidFill>
                <a:latin typeface="Arial"/>
                <a:ea typeface="DejaVu Sans"/>
              </a:rPr>
              <a:t>, dosis mayores de 1/10 del límite de dosis (2 </a:t>
            </a:r>
            <a:r>
              <a:rPr lang="es-ES" sz="1800" b="0" strike="noStrike" spc="-1" dirty="0" err="1">
                <a:solidFill>
                  <a:srgbClr val="FFFFFF"/>
                </a:solidFill>
                <a:latin typeface="Arial"/>
                <a:ea typeface="DejaVu Sans"/>
              </a:rPr>
              <a:t>mSv</a:t>
            </a:r>
            <a:r>
              <a:rPr lang="es-ES" sz="1800" b="0" strike="noStrike" spc="-1" dirty="0">
                <a:solidFill>
                  <a:srgbClr val="FFFFFF"/>
                </a:solidFill>
                <a:latin typeface="Arial"/>
                <a:ea typeface="DejaVu Sans"/>
              </a:rPr>
              <a:t>/año)”.</a:t>
            </a:r>
            <a:endParaRPr lang="en-GB" sz="1800" b="0" strike="noStrike" spc="-1" dirty="0">
              <a:latin typeface="Arial"/>
            </a:endParaRPr>
          </a:p>
          <a:p>
            <a:pPr algn="just">
              <a:lnSpc>
                <a:spcPct val="90000"/>
              </a:lnSpc>
              <a:spcBef>
                <a:spcPts val="201"/>
              </a:spcBef>
            </a:pPr>
            <a:endParaRPr lang="en-GB" sz="1800" b="0" strike="noStrike" spc="-1" dirty="0">
              <a:latin typeface="Arial"/>
            </a:endParaRPr>
          </a:p>
          <a:p>
            <a:pPr algn="just">
              <a:lnSpc>
                <a:spcPct val="90000"/>
              </a:lnSpc>
              <a:spcBef>
                <a:spcPts val="221"/>
              </a:spcBef>
            </a:pPr>
            <a:r>
              <a:rPr lang="es-ES" sz="2200" b="0" strike="noStrike" spc="-1" dirty="0">
                <a:solidFill>
                  <a:srgbClr val="FFFFFF"/>
                </a:solidFill>
                <a:latin typeface="Arial"/>
                <a:ea typeface="DejaVu Sans"/>
              </a:rPr>
              <a:t>Evaluación de la exposición ocupacional: </a:t>
            </a:r>
            <a:r>
              <a:rPr lang="es-ES" sz="1800" b="0" strike="noStrike" spc="-1" dirty="0">
                <a:solidFill>
                  <a:srgbClr val="FFFFFF"/>
                </a:solidFill>
                <a:latin typeface="Arial"/>
                <a:ea typeface="DejaVu Sans"/>
              </a:rPr>
              <a:t>Para aquellos trabajadores que no </a:t>
            </a:r>
            <a:r>
              <a:rPr lang="es-ES" sz="1800" b="0" strike="noStrike" spc="-1" dirty="0" smtClean="0">
                <a:solidFill>
                  <a:srgbClr val="FFFFFF"/>
                </a:solidFill>
                <a:latin typeface="Arial"/>
                <a:ea typeface="DejaVu Sans"/>
              </a:rPr>
              <a:t>posean dosimetría individual, </a:t>
            </a:r>
            <a:r>
              <a:rPr lang="es-ES" sz="1800" b="0" strike="noStrike" spc="-1" dirty="0">
                <a:solidFill>
                  <a:srgbClr val="FFFFFF"/>
                </a:solidFill>
                <a:latin typeface="Arial"/>
                <a:ea typeface="DejaVu Sans"/>
              </a:rPr>
              <a:t>deberá realizarse la evaluación de la exposición recibida partiendo del monitoreo radiológico del puesto de trabajo y asumiendo consideraciones realistas relativas al tiempo de exposición.</a:t>
            </a:r>
            <a:endParaRPr lang="en-GB" sz="1800" b="0" strike="noStrike" spc="-1" dirty="0">
              <a:latin typeface="Arial"/>
            </a:endParaRPr>
          </a:p>
          <a:p>
            <a:pPr algn="just">
              <a:lnSpc>
                <a:spcPct val="90000"/>
              </a:lnSpc>
              <a:spcBef>
                <a:spcPts val="201"/>
              </a:spcBef>
            </a:pPr>
            <a:endParaRPr lang="en-GB" sz="1800" b="0" strike="noStrike" spc="-1" dirty="0">
              <a:latin typeface="Arial"/>
            </a:endParaRPr>
          </a:p>
        </p:txBody>
      </p:sp>
      <p:pic>
        <p:nvPicPr>
          <p:cNvPr id="337" name="Picture 4" descr="auto0"/>
          <p:cNvPicPr/>
          <p:nvPr/>
        </p:nvPicPr>
        <p:blipFill>
          <a:blip r:embed="rId2"/>
          <a:stretch/>
        </p:blipFill>
        <p:spPr>
          <a:xfrm>
            <a:off x="6228360" y="4011840"/>
            <a:ext cx="2646360" cy="1061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2"/>
          <p:cNvSpPr/>
          <p:nvPr/>
        </p:nvSpPr>
        <p:spPr>
          <a:xfrm>
            <a:off x="250920" y="137880"/>
            <a:ext cx="78498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Monitoreo Individual</a:t>
            </a:r>
            <a:endParaRPr lang="en-GB" sz="2400" b="0" strike="noStrike" spc="-1">
              <a:latin typeface="Arial"/>
            </a:endParaRPr>
          </a:p>
        </p:txBody>
      </p:sp>
      <p:sp>
        <p:nvSpPr>
          <p:cNvPr id="339" name="Text Box 3"/>
          <p:cNvSpPr/>
          <p:nvPr/>
        </p:nvSpPr>
        <p:spPr>
          <a:xfrm>
            <a:off x="108000" y="681480"/>
            <a:ext cx="8964360" cy="127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01"/>
              </a:spcBef>
            </a:pPr>
            <a:endParaRPr lang="en-GB" sz="1800" b="0" strike="noStrike" spc="-1" dirty="0">
              <a:latin typeface="Arial"/>
            </a:endParaRPr>
          </a:p>
          <a:p>
            <a:pPr algn="just">
              <a:lnSpc>
                <a:spcPct val="90000"/>
              </a:lnSpc>
              <a:spcBef>
                <a:spcPts val="221"/>
              </a:spcBef>
            </a:pPr>
            <a:r>
              <a:rPr lang="es-ES" sz="2200" b="1" strike="noStrike" spc="-1" dirty="0">
                <a:solidFill>
                  <a:srgbClr val="FFFFFF"/>
                </a:solidFill>
                <a:latin typeface="Arial"/>
                <a:ea typeface="DejaVu Sans"/>
              </a:rPr>
              <a:t>Monitoreo individual de extremidades:</a:t>
            </a:r>
            <a:r>
              <a:rPr lang="es-ES" sz="1800" b="1" strike="noStrike" spc="-1" dirty="0">
                <a:solidFill>
                  <a:srgbClr val="FFFFFF"/>
                </a:solidFill>
                <a:latin typeface="Arial"/>
                <a:ea typeface="DejaVu Sans"/>
              </a:rPr>
              <a:t> </a:t>
            </a:r>
            <a:r>
              <a:rPr lang="es-ES" sz="2000" b="0" strike="noStrike" spc="-1" dirty="0">
                <a:solidFill>
                  <a:srgbClr val="FFFFFF"/>
                </a:solidFill>
                <a:latin typeface="Arial"/>
                <a:ea typeface="DejaVu Sans"/>
              </a:rPr>
              <a:t>Se requiere para aquellos trabajadores que realizan actividades de preparación de fuentes y aplicación manual de las mismas, en </a:t>
            </a:r>
            <a:r>
              <a:rPr lang="es-ES" sz="2000" b="0" strike="noStrike" spc="-1" dirty="0" err="1" smtClean="0">
                <a:solidFill>
                  <a:srgbClr val="FFFFFF"/>
                </a:solidFill>
                <a:latin typeface="Arial"/>
                <a:ea typeface="DejaVu Sans"/>
              </a:rPr>
              <a:t>Braquiterapia</a:t>
            </a:r>
            <a:r>
              <a:rPr lang="es-ES" sz="2000" b="0" strike="noStrike" spc="-1" dirty="0" smtClean="0">
                <a:solidFill>
                  <a:srgbClr val="FFFFFF"/>
                </a:solidFill>
                <a:latin typeface="Arial"/>
                <a:ea typeface="DejaVu Sans"/>
              </a:rPr>
              <a:t> LDR.</a:t>
            </a:r>
            <a:endParaRPr lang="en-GB" sz="2000" b="0" strike="noStrike" spc="-1" dirty="0">
              <a:latin typeface="Arial"/>
            </a:endParaRPr>
          </a:p>
        </p:txBody>
      </p:sp>
      <p:pic>
        <p:nvPicPr>
          <p:cNvPr id="340" name="Picture 4" descr="auto0"/>
          <p:cNvPicPr/>
          <p:nvPr/>
        </p:nvPicPr>
        <p:blipFill>
          <a:blip r:embed="rId2"/>
          <a:stretch/>
        </p:blipFill>
        <p:spPr>
          <a:xfrm>
            <a:off x="1331640" y="2139840"/>
            <a:ext cx="4886640" cy="1960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angle 2"/>
          <p:cNvSpPr/>
          <p:nvPr/>
        </p:nvSpPr>
        <p:spPr>
          <a:xfrm>
            <a:off x="250920" y="29520"/>
            <a:ext cx="78498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Monitoreo de zona</a:t>
            </a:r>
            <a:endParaRPr lang="en-GB" sz="2400" b="0" strike="noStrike" spc="-1">
              <a:latin typeface="Arial"/>
            </a:endParaRPr>
          </a:p>
        </p:txBody>
      </p:sp>
      <p:sp>
        <p:nvSpPr>
          <p:cNvPr id="342" name="Text Box 3"/>
          <p:cNvSpPr/>
          <p:nvPr/>
        </p:nvSpPr>
        <p:spPr>
          <a:xfrm>
            <a:off x="108000" y="519120"/>
            <a:ext cx="6768000" cy="38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0" strike="noStrike" spc="-1">
                <a:solidFill>
                  <a:srgbClr val="FFFFFF"/>
                </a:solidFill>
                <a:latin typeface="Arial"/>
                <a:ea typeface="DejaVu Sans"/>
              </a:rPr>
              <a:t>Monitoreo de puestos de trabajo: </a:t>
            </a:r>
            <a:r>
              <a:rPr lang="es-ES" sz="2000" b="0" strike="noStrike" spc="-1">
                <a:solidFill>
                  <a:srgbClr val="FFFFFF"/>
                </a:solidFill>
                <a:latin typeface="Arial"/>
                <a:ea typeface="DejaVu Sans"/>
              </a:rPr>
              <a:t>Se deberá implementar un programa de monitoreo de los puestos de trabajo que incluya:</a:t>
            </a:r>
            <a:endParaRPr lang="en-GB" sz="2000" b="0" strike="noStrike" spc="-1">
              <a:latin typeface="Arial"/>
            </a:endParaRPr>
          </a:p>
          <a:p>
            <a:pPr marL="363600" lvl="1" indent="-183960" algn="just">
              <a:lnSpc>
                <a:spcPct val="90000"/>
              </a:lnSpc>
              <a:spcBef>
                <a:spcPts val="201"/>
              </a:spcBef>
              <a:buClr>
                <a:srgbClr val="FFFFFF"/>
              </a:buClr>
              <a:buFont typeface="Symbol" charset="2"/>
              <a:buChar char=""/>
            </a:pPr>
            <a:r>
              <a:rPr lang="es-ES" sz="2000" b="0" i="1" strike="noStrike" spc="-1">
                <a:solidFill>
                  <a:srgbClr val="FFFFFF"/>
                </a:solidFill>
                <a:latin typeface="Arial"/>
                <a:ea typeface="DejaVu Sans"/>
              </a:rPr>
              <a:t>Magnitudes que deben ser medidas,</a:t>
            </a:r>
            <a:endParaRPr lang="en-GB" sz="2000" b="0" strike="noStrike" spc="-1">
              <a:latin typeface="Arial"/>
            </a:endParaRPr>
          </a:p>
          <a:p>
            <a:pPr marL="363600" lvl="1" indent="-183960" algn="just">
              <a:lnSpc>
                <a:spcPct val="90000"/>
              </a:lnSpc>
              <a:spcBef>
                <a:spcPts val="201"/>
              </a:spcBef>
              <a:buClr>
                <a:srgbClr val="FFFFFF"/>
              </a:buClr>
              <a:buFont typeface="Symbol" charset="2"/>
              <a:buChar char=""/>
            </a:pPr>
            <a:r>
              <a:rPr lang="es-ES" sz="2000" b="0" i="1" strike="noStrike" spc="-1">
                <a:solidFill>
                  <a:srgbClr val="FFFFFF"/>
                </a:solidFill>
                <a:latin typeface="Arial"/>
                <a:ea typeface="DejaVu Sans"/>
              </a:rPr>
              <a:t>Donde, cuando y con que frecuencia monitorear.</a:t>
            </a:r>
            <a:endParaRPr lang="en-GB" sz="2000" b="0" strike="noStrike" spc="-1">
              <a:latin typeface="Arial"/>
            </a:endParaRPr>
          </a:p>
          <a:p>
            <a:pPr marL="363600" lvl="1" indent="-183960" algn="just">
              <a:lnSpc>
                <a:spcPct val="90000"/>
              </a:lnSpc>
              <a:spcBef>
                <a:spcPts val="201"/>
              </a:spcBef>
              <a:buClr>
                <a:srgbClr val="FFFFFF"/>
              </a:buClr>
              <a:buFont typeface="Symbol" charset="2"/>
              <a:buChar char=""/>
            </a:pPr>
            <a:r>
              <a:rPr lang="es-ES" sz="2000" b="0" i="1" strike="noStrike" spc="-1">
                <a:solidFill>
                  <a:srgbClr val="FFFFFF"/>
                </a:solidFill>
                <a:latin typeface="Arial"/>
                <a:ea typeface="DejaVu Sans"/>
              </a:rPr>
              <a:t>Procedimientos y métodos de medición mas apropiados.</a:t>
            </a:r>
            <a:endParaRPr lang="en-GB" sz="2000" b="0" strike="noStrike" spc="-1">
              <a:latin typeface="Arial"/>
            </a:endParaRPr>
          </a:p>
          <a:p>
            <a:pPr marL="363600" lvl="1" indent="-183960" algn="just">
              <a:lnSpc>
                <a:spcPct val="90000"/>
              </a:lnSpc>
              <a:spcBef>
                <a:spcPts val="201"/>
              </a:spcBef>
              <a:buClr>
                <a:srgbClr val="FFFFFF"/>
              </a:buClr>
              <a:buFont typeface="Symbol" charset="2"/>
              <a:buChar char=""/>
            </a:pPr>
            <a:r>
              <a:rPr lang="es-ES" sz="2000" b="0" i="1" strike="noStrike" spc="-1">
                <a:solidFill>
                  <a:srgbClr val="FFFFFF"/>
                </a:solidFill>
                <a:latin typeface="Arial"/>
                <a:ea typeface="DejaVu Sans"/>
              </a:rPr>
              <a:t>Niveles de referencias y acciones que deben ser aplicadas si estos son superados.</a:t>
            </a:r>
            <a:endParaRPr lang="en-GB" sz="2000" b="0" strike="noStrike" spc="-1">
              <a:latin typeface="Arial"/>
            </a:endParaRPr>
          </a:p>
          <a:p>
            <a:pPr algn="just">
              <a:lnSpc>
                <a:spcPct val="90000"/>
              </a:lnSpc>
              <a:spcBef>
                <a:spcPts val="201"/>
              </a:spcBef>
            </a:pPr>
            <a:r>
              <a:rPr lang="es-ES" sz="2000" b="0" i="1" strike="noStrike" spc="-1">
                <a:solidFill>
                  <a:srgbClr val="FFFFFF"/>
                </a:solidFill>
                <a:latin typeface="Arial"/>
                <a:ea typeface="DejaVu Sans"/>
              </a:rPr>
              <a:t>El monitoreo debe realizarse en las condiciones mas desfavorables, pero bajo supuestos realistas. El punto de medición debe ubicarse a 30 cm de la barrera que se desea verificar</a:t>
            </a:r>
            <a:endParaRPr lang="en-GB" sz="2000" b="0" strike="noStrike" spc="-1">
              <a:latin typeface="Arial"/>
            </a:endParaRPr>
          </a:p>
        </p:txBody>
      </p:sp>
      <p:pic>
        <p:nvPicPr>
          <p:cNvPr id="343" name="Picture 4" descr="DSC00032"/>
          <p:cNvPicPr/>
          <p:nvPr/>
        </p:nvPicPr>
        <p:blipFill>
          <a:blip r:embed="rId2"/>
          <a:srcRect l="39514" t="29528" r="29527" b="29528"/>
          <a:stretch/>
        </p:blipFill>
        <p:spPr>
          <a:xfrm>
            <a:off x="6973200" y="897840"/>
            <a:ext cx="2170440" cy="1673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p:nvPr/>
        </p:nvSpPr>
        <p:spPr>
          <a:xfrm>
            <a:off x="251640" y="51480"/>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Objetivo</a:t>
            </a:r>
            <a:endParaRPr lang="en-GB" sz="3600" b="0" strike="noStrike" spc="-1">
              <a:latin typeface="Arial"/>
            </a:endParaRPr>
          </a:p>
        </p:txBody>
      </p:sp>
      <p:sp>
        <p:nvSpPr>
          <p:cNvPr id="106" name="Content Placeholder 2"/>
          <p:cNvSpPr/>
          <p:nvPr/>
        </p:nvSpPr>
        <p:spPr>
          <a:xfrm>
            <a:off x="180000" y="699480"/>
            <a:ext cx="878076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FFFFFF"/>
              </a:buClr>
              <a:buFont typeface="Arial"/>
              <a:buChar char="•"/>
            </a:pPr>
            <a:r>
              <a:rPr lang="es-ES" sz="2600" b="1" strike="noStrike" spc="-1">
                <a:solidFill>
                  <a:srgbClr val="FFFFFF"/>
                </a:solidFill>
                <a:latin typeface="Arial "/>
                <a:ea typeface="DejaVu Sans"/>
              </a:rPr>
              <a:t>Conocer los requisitos básicos de un programa de vigilancia radiológica individual y de zona.</a:t>
            </a:r>
            <a:endParaRPr lang="en-GB" sz="2600" b="0" strike="noStrike" spc="-1">
              <a:latin typeface="Arial"/>
            </a:endParaRPr>
          </a:p>
          <a:p>
            <a:pPr marL="343080" indent="-339120">
              <a:lnSpc>
                <a:spcPct val="100000"/>
              </a:lnSpc>
              <a:buClr>
                <a:srgbClr val="FFFFFF"/>
              </a:buClr>
              <a:buFont typeface="Arial"/>
              <a:buChar char="•"/>
            </a:pPr>
            <a:r>
              <a:rPr lang="es-ES" sz="2600" b="1" strike="noStrike" spc="-1">
                <a:solidFill>
                  <a:srgbClr val="FFFFFF"/>
                </a:solidFill>
                <a:latin typeface="Arial "/>
                <a:ea typeface="DejaVu Sans"/>
              </a:rPr>
              <a:t>Como realizar la delimitación de zona en un servicio de RT.</a:t>
            </a:r>
            <a:endParaRPr lang="en-GB" sz="2600" b="0" strike="noStrike" spc="-1">
              <a:latin typeface="Arial"/>
            </a:endParaRPr>
          </a:p>
        </p:txBody>
      </p:sp>
      <p:sp>
        <p:nvSpPr>
          <p:cNvPr id="107" name="Slide Number Placeholder 3"/>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8993008-9A80-466D-A83B-AFD64DAC151F}" type="slidenum">
              <a:rPr lang="en-US" sz="1000" b="0" strike="noStrike" spc="-1">
                <a:solidFill>
                  <a:srgbClr val="3366CC"/>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2"/>
          <p:cNvSpPr/>
          <p:nvPr/>
        </p:nvSpPr>
        <p:spPr>
          <a:xfrm>
            <a:off x="250920" y="29520"/>
            <a:ext cx="78498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Monitoreo de zona</a:t>
            </a:r>
            <a:endParaRPr lang="en-GB" sz="2400" b="0" strike="noStrike" spc="-1">
              <a:latin typeface="Arial"/>
            </a:endParaRPr>
          </a:p>
        </p:txBody>
      </p:sp>
      <p:pic>
        <p:nvPicPr>
          <p:cNvPr id="345" name="Picture 4" descr="DSC00032"/>
          <p:cNvPicPr/>
          <p:nvPr/>
        </p:nvPicPr>
        <p:blipFill>
          <a:blip r:embed="rId2"/>
          <a:srcRect l="38451" t="29528" r="29527" b="29528"/>
          <a:stretch/>
        </p:blipFill>
        <p:spPr>
          <a:xfrm>
            <a:off x="7140960" y="897840"/>
            <a:ext cx="2002680" cy="1493280"/>
          </a:xfrm>
          <a:prstGeom prst="rect">
            <a:avLst/>
          </a:prstGeom>
          <a:ln w="0">
            <a:noFill/>
          </a:ln>
        </p:spPr>
      </p:pic>
      <p:sp>
        <p:nvSpPr>
          <p:cNvPr id="346" name="Text Box 5"/>
          <p:cNvSpPr/>
          <p:nvPr/>
        </p:nvSpPr>
        <p:spPr>
          <a:xfrm>
            <a:off x="179280" y="1131480"/>
            <a:ext cx="6840360" cy="346616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01"/>
              </a:spcBef>
            </a:pPr>
            <a:r>
              <a:rPr lang="es-ES" sz="2000" b="0" strike="noStrike" spc="-1" dirty="0">
                <a:solidFill>
                  <a:srgbClr val="FFFFFF"/>
                </a:solidFill>
                <a:latin typeface="Arial"/>
                <a:ea typeface="DejaVu Sans"/>
              </a:rPr>
              <a:t>El monitoreo deberá realizarse con equipos apropiados, capaces de medir para la energía y tipos de radiación en cuestión, niveles de tasa de dosis que se encuentren entre los </a:t>
            </a:r>
            <a:r>
              <a:rPr lang="en-US" sz="2000" b="0" strike="noStrike" spc="-1" dirty="0">
                <a:solidFill>
                  <a:srgbClr val="FFFFFF"/>
                </a:solidFill>
                <a:latin typeface="Arial"/>
                <a:ea typeface="DejaVu Sans"/>
              </a:rPr>
              <a:t>µ</a:t>
            </a:r>
            <a:r>
              <a:rPr lang="es-ES" sz="2000" b="0" strike="noStrike" spc="-1" dirty="0">
                <a:solidFill>
                  <a:srgbClr val="FFFFFF"/>
                </a:solidFill>
                <a:latin typeface="Arial"/>
                <a:ea typeface="DejaVu Sans"/>
              </a:rPr>
              <a:t>Sv y las decenas de </a:t>
            </a:r>
            <a:r>
              <a:rPr lang="es-ES" sz="2000" b="0" strike="noStrike" spc="-1" dirty="0" err="1">
                <a:solidFill>
                  <a:srgbClr val="FFFFFF"/>
                </a:solidFill>
                <a:latin typeface="Arial"/>
                <a:ea typeface="DejaVu Sans"/>
              </a:rPr>
              <a:t>mSv</a:t>
            </a:r>
            <a:r>
              <a:rPr lang="es-ES" sz="2000" b="0" strike="noStrike" spc="-1" dirty="0">
                <a:solidFill>
                  <a:srgbClr val="FFFFFF"/>
                </a:solidFill>
                <a:latin typeface="Arial"/>
                <a:ea typeface="DejaVu Sans"/>
              </a:rPr>
              <a:t>. </a:t>
            </a:r>
            <a:r>
              <a:rPr lang="es-ES" sz="2000" b="0" strike="noStrike" spc="-1" dirty="0" smtClean="0">
                <a:solidFill>
                  <a:srgbClr val="FFFFFF"/>
                </a:solidFill>
                <a:latin typeface="Arial"/>
                <a:ea typeface="DejaVu Sans"/>
              </a:rPr>
              <a:t>Equipos </a:t>
            </a:r>
            <a:r>
              <a:rPr lang="es-ES" sz="2000" b="0" strike="noStrike" spc="-1" dirty="0">
                <a:solidFill>
                  <a:srgbClr val="FFFFFF"/>
                </a:solidFill>
                <a:latin typeface="Arial"/>
                <a:ea typeface="DejaVu Sans"/>
              </a:rPr>
              <a:t>de radiación pulsada como Aceleradores y Terapia con </a:t>
            </a:r>
            <a:r>
              <a:rPr lang="es-ES" sz="2000" b="0" strike="noStrike" spc="-1" dirty="0" err="1">
                <a:solidFill>
                  <a:srgbClr val="FFFFFF"/>
                </a:solidFill>
                <a:latin typeface="Arial"/>
                <a:ea typeface="DejaVu Sans"/>
              </a:rPr>
              <a:t>Rx</a:t>
            </a:r>
            <a:r>
              <a:rPr lang="es-ES" sz="2000" b="0" strike="noStrike" spc="-1" dirty="0">
                <a:solidFill>
                  <a:srgbClr val="FFFFFF"/>
                </a:solidFill>
                <a:latin typeface="Arial"/>
                <a:ea typeface="DejaVu Sans"/>
              </a:rPr>
              <a:t> deben ser medidos con </a:t>
            </a:r>
            <a:r>
              <a:rPr lang="es-ES" sz="2000" spc="-1" dirty="0" smtClean="0">
                <a:solidFill>
                  <a:srgbClr val="FFFFFF"/>
                </a:solidFill>
                <a:latin typeface="Arial"/>
                <a:ea typeface="DejaVu Sans"/>
              </a:rPr>
              <a:t>monitores que posean detectores tipo </a:t>
            </a:r>
            <a:r>
              <a:rPr lang="es-ES" sz="2000" b="0" strike="noStrike" spc="-1" dirty="0" smtClean="0">
                <a:solidFill>
                  <a:srgbClr val="FFFFFF"/>
                </a:solidFill>
                <a:latin typeface="Arial"/>
                <a:ea typeface="DejaVu Sans"/>
              </a:rPr>
              <a:t>Cámaras </a:t>
            </a:r>
            <a:r>
              <a:rPr lang="es-ES" sz="2000" b="0" strike="noStrike" spc="-1" dirty="0">
                <a:solidFill>
                  <a:srgbClr val="FFFFFF"/>
                </a:solidFill>
                <a:latin typeface="Arial"/>
                <a:ea typeface="DejaVu Sans"/>
              </a:rPr>
              <a:t>de </a:t>
            </a:r>
            <a:r>
              <a:rPr lang="es-ES" sz="2000" b="0" strike="noStrike" spc="-1" dirty="0" smtClean="0">
                <a:solidFill>
                  <a:srgbClr val="FFFFFF"/>
                </a:solidFill>
                <a:latin typeface="Arial"/>
                <a:ea typeface="DejaVu Sans"/>
              </a:rPr>
              <a:t>Ionización.</a:t>
            </a:r>
            <a:endParaRPr lang="en-GB" sz="2000" b="0" strike="noStrike" spc="-1" dirty="0">
              <a:latin typeface="Arial"/>
            </a:endParaRPr>
          </a:p>
          <a:p>
            <a:pPr algn="just">
              <a:lnSpc>
                <a:spcPct val="90000"/>
              </a:lnSpc>
              <a:spcBef>
                <a:spcPts val="201"/>
              </a:spcBef>
            </a:pPr>
            <a:endParaRPr lang="en-GB" sz="2000" b="0" strike="noStrike" spc="-1" dirty="0">
              <a:latin typeface="Arial"/>
            </a:endParaRPr>
          </a:p>
          <a:p>
            <a:pPr algn="just">
              <a:lnSpc>
                <a:spcPct val="90000"/>
              </a:lnSpc>
              <a:spcBef>
                <a:spcPts val="201"/>
              </a:spcBef>
            </a:pPr>
            <a:r>
              <a:rPr lang="es-ES" sz="2000" b="0" strike="noStrike" spc="-1" dirty="0">
                <a:solidFill>
                  <a:srgbClr val="FFFFFF"/>
                </a:solidFill>
                <a:latin typeface="Arial"/>
                <a:ea typeface="DejaVu Sans"/>
              </a:rPr>
              <a:t>En </a:t>
            </a:r>
            <a:r>
              <a:rPr lang="es-ES" sz="2000" b="0" strike="noStrike" spc="-1" dirty="0" err="1">
                <a:solidFill>
                  <a:srgbClr val="FFFFFF"/>
                </a:solidFill>
                <a:latin typeface="Arial"/>
                <a:ea typeface="DejaVu Sans"/>
              </a:rPr>
              <a:t>braquiterapia</a:t>
            </a:r>
            <a:r>
              <a:rPr lang="es-ES" sz="2000" b="0" strike="noStrike" spc="-1" dirty="0">
                <a:solidFill>
                  <a:srgbClr val="FFFFFF"/>
                </a:solidFill>
                <a:latin typeface="Arial"/>
                <a:ea typeface="DejaVu Sans"/>
              </a:rPr>
              <a:t> de baja tasa y cuando se preparan fuentes a base del corte de alambres de Iridio, deberá implementarse el monitoreo de la contaminación superficial en el puesto de trabajo.</a:t>
            </a:r>
            <a:endParaRPr lang="en-GB" sz="2000" b="0" strike="noStrike" spc="-1" dirty="0">
              <a:latin typeface="Arial"/>
            </a:endParaRPr>
          </a:p>
        </p:txBody>
      </p:sp>
      <p:pic>
        <p:nvPicPr>
          <p:cNvPr id="347" name="Picture 5" descr="auto0"/>
          <p:cNvPicPr/>
          <p:nvPr/>
        </p:nvPicPr>
        <p:blipFill>
          <a:blip r:embed="rId3"/>
          <a:stretch/>
        </p:blipFill>
        <p:spPr>
          <a:xfrm>
            <a:off x="7140960" y="2679120"/>
            <a:ext cx="1531080" cy="1980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Rectangle 2"/>
          <p:cNvSpPr/>
          <p:nvPr/>
        </p:nvSpPr>
        <p:spPr>
          <a:xfrm>
            <a:off x="250920" y="84240"/>
            <a:ext cx="78498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Exposición Ocupacional.</a:t>
            </a:r>
            <a:r>
              <a:rPr lang="es-ES" sz="2400" b="0" strike="noStrike" spc="-1">
                <a:solidFill>
                  <a:srgbClr val="FFFFFF"/>
                </a:solidFill>
                <a:latin typeface="Arial"/>
                <a:ea typeface="DejaVu Sans"/>
              </a:rPr>
              <a:t> Monitoreo de áreas</a:t>
            </a:r>
            <a:endParaRPr lang="en-GB" sz="2400" b="0" strike="noStrike" spc="-1">
              <a:latin typeface="Arial"/>
            </a:endParaRPr>
          </a:p>
        </p:txBody>
      </p:sp>
      <p:sp>
        <p:nvSpPr>
          <p:cNvPr id="349" name="Text Box 3"/>
          <p:cNvSpPr/>
          <p:nvPr/>
        </p:nvSpPr>
        <p:spPr>
          <a:xfrm>
            <a:off x="324000" y="637920"/>
            <a:ext cx="8351640" cy="39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0" strike="noStrike" spc="-1">
                <a:solidFill>
                  <a:srgbClr val="FFFFFF"/>
                </a:solidFill>
                <a:latin typeface="Arial"/>
                <a:ea typeface="DejaVu Sans"/>
              </a:rPr>
              <a:t>Criterios para evaluar los resultados del monitoreo de áreas.</a:t>
            </a:r>
            <a:endParaRPr lang="en-GB" sz="2200" b="0" strike="noStrike" spc="-1">
              <a:latin typeface="Arial"/>
            </a:endParaRPr>
          </a:p>
        </p:txBody>
      </p:sp>
      <p:pic>
        <p:nvPicPr>
          <p:cNvPr id="350" name="Picture 4"/>
          <p:cNvPicPr/>
          <p:nvPr/>
        </p:nvPicPr>
        <p:blipFill>
          <a:blip r:embed="rId2"/>
          <a:stretch/>
        </p:blipFill>
        <p:spPr>
          <a:xfrm>
            <a:off x="5724000" y="3554640"/>
            <a:ext cx="2376360" cy="1465200"/>
          </a:xfrm>
          <a:prstGeom prst="rect">
            <a:avLst/>
          </a:prstGeom>
          <a:ln w="0">
            <a:noFill/>
          </a:ln>
        </p:spPr>
      </p:pic>
      <p:sp>
        <p:nvSpPr>
          <p:cNvPr id="351" name="Text Box 5"/>
          <p:cNvSpPr/>
          <p:nvPr/>
        </p:nvSpPr>
        <p:spPr>
          <a:xfrm>
            <a:off x="144360" y="1005480"/>
            <a:ext cx="8530920" cy="26095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90000"/>
              </a:lnSpc>
              <a:spcBef>
                <a:spcPts val="201"/>
              </a:spcBef>
              <a:buClr>
                <a:srgbClr val="FFFFFF"/>
              </a:buClr>
              <a:buFont typeface="Arial"/>
              <a:buChar char="•"/>
            </a:pPr>
            <a:r>
              <a:rPr lang="es-ES" sz="2000" b="1" strike="noStrike" spc="-1" dirty="0">
                <a:solidFill>
                  <a:srgbClr val="FFFFFF"/>
                </a:solidFill>
                <a:latin typeface="Arial"/>
                <a:ea typeface="DejaVu Sans"/>
              </a:rPr>
              <a:t>Deberá existir registros del monitoreo de áreas que permita detectar fácilmente cualquier anomalía mediante la comparación de los valores de tasa de dosis medidos con valores típicos medidos con anterioridad.</a:t>
            </a:r>
            <a:endParaRPr lang="en-GB" sz="2000" b="0" strike="noStrike" spc="-1" dirty="0">
              <a:latin typeface="Arial"/>
            </a:endParaRPr>
          </a:p>
          <a:p>
            <a:pPr marL="343080" indent="-342720" algn="just">
              <a:lnSpc>
                <a:spcPct val="90000"/>
              </a:lnSpc>
              <a:spcBef>
                <a:spcPts val="201"/>
              </a:spcBef>
              <a:buClr>
                <a:srgbClr val="FFFFFF"/>
              </a:buClr>
              <a:buFont typeface="Arial"/>
              <a:buChar char="•"/>
            </a:pPr>
            <a:r>
              <a:rPr lang="es-ES" sz="2000" b="1" strike="noStrike" spc="-1" dirty="0">
                <a:solidFill>
                  <a:srgbClr val="FFFFFF"/>
                </a:solidFill>
                <a:latin typeface="Arial"/>
                <a:ea typeface="DejaVu Sans"/>
              </a:rPr>
              <a:t>Al realizar las mediciones de tasa de dosis los resultados deben ser cotejados, mediante la comparación, con los valores de “Tasa de dosis instantánea” (IDR) que han sido previamente </a:t>
            </a:r>
            <a:r>
              <a:rPr lang="es-ES" sz="2000" b="1" strike="noStrike" spc="-1" dirty="0" smtClean="0">
                <a:solidFill>
                  <a:srgbClr val="FFFFFF"/>
                </a:solidFill>
                <a:latin typeface="Arial"/>
                <a:ea typeface="DejaVu Sans"/>
              </a:rPr>
              <a:t>calculados o mediante la estimación de la Tasa de dosis promediada semanal.</a:t>
            </a:r>
            <a:endParaRPr lang="en-GB" sz="2000" b="0" strike="noStrike" spc="-1" dirty="0">
              <a:latin typeface="Arial"/>
            </a:endParaRPr>
          </a:p>
        </p:txBody>
      </p:sp>
      <p:pic>
        <p:nvPicPr>
          <p:cNvPr id="352" name="Picture 6"/>
          <p:cNvPicPr/>
          <p:nvPr/>
        </p:nvPicPr>
        <p:blipFill>
          <a:blip r:embed="rId3"/>
          <a:stretch/>
        </p:blipFill>
        <p:spPr>
          <a:xfrm>
            <a:off x="1926008" y="3403295"/>
            <a:ext cx="2266560" cy="1662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Picture 2"/>
          <p:cNvPicPr/>
          <p:nvPr/>
        </p:nvPicPr>
        <p:blipFill>
          <a:blip r:embed="rId3"/>
          <a:srcRect t="1828" r="1086" b="170"/>
          <a:stretch/>
        </p:blipFill>
        <p:spPr>
          <a:xfrm>
            <a:off x="6228360" y="1980000"/>
            <a:ext cx="2880000" cy="1455480"/>
          </a:xfrm>
          <a:prstGeom prst="rect">
            <a:avLst/>
          </a:prstGeom>
          <a:ln w="0">
            <a:noFill/>
          </a:ln>
        </p:spPr>
      </p:pic>
      <p:sp>
        <p:nvSpPr>
          <p:cNvPr id="354" name="150 Rectángulo"/>
          <p:cNvSpPr/>
          <p:nvPr/>
        </p:nvSpPr>
        <p:spPr>
          <a:xfrm>
            <a:off x="0" y="-20520"/>
            <a:ext cx="6228000" cy="504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200" b="0" i="1" strike="noStrike" spc="-1" dirty="0">
                <a:solidFill>
                  <a:srgbClr val="FFFFFF"/>
                </a:solidFill>
                <a:latin typeface="Times New Roman"/>
                <a:ea typeface="DejaVu Sans"/>
              </a:rPr>
              <a:t>Conclusiones:</a:t>
            </a:r>
            <a:endParaRPr lang="en-GB" sz="2200" b="0" strike="noStrike" spc="-1" dirty="0">
              <a:latin typeface="Arial"/>
            </a:endParaRPr>
          </a:p>
          <a:p>
            <a:pPr marL="459360" indent="-456840">
              <a:lnSpc>
                <a:spcPct val="100000"/>
              </a:lnSpc>
              <a:buClr>
                <a:srgbClr val="FFFFFF"/>
              </a:buClr>
              <a:buFont typeface="Arial"/>
              <a:buAutoNum type="arabicPeriod"/>
            </a:pPr>
            <a:r>
              <a:rPr lang="es-ES" sz="2200" b="0" i="1" strike="noStrike" spc="-1" dirty="0">
                <a:solidFill>
                  <a:srgbClr val="FFFFFF"/>
                </a:solidFill>
                <a:latin typeface="Times New Roman"/>
                <a:ea typeface="DejaVu Sans"/>
              </a:rPr>
              <a:t>Existen tres elementos fundamentales para el control de la exposición ocupacional que son: el programa de vigilancia radiológica individual, el programa de vigilancia radiológica de </a:t>
            </a:r>
            <a:r>
              <a:rPr lang="es-ES" sz="2200" i="1" spc="-1" dirty="0" smtClean="0">
                <a:solidFill>
                  <a:srgbClr val="FFFFFF"/>
                </a:solidFill>
                <a:latin typeface="Times New Roman"/>
                <a:ea typeface="DejaVu Sans"/>
              </a:rPr>
              <a:t>área</a:t>
            </a:r>
            <a:r>
              <a:rPr lang="es-ES" sz="2200" b="0" i="1" strike="noStrike" spc="-1" dirty="0" smtClean="0">
                <a:solidFill>
                  <a:srgbClr val="FFFFFF"/>
                </a:solidFill>
                <a:latin typeface="Times New Roman"/>
                <a:ea typeface="DejaVu Sans"/>
              </a:rPr>
              <a:t> </a:t>
            </a:r>
            <a:r>
              <a:rPr lang="es-ES" sz="2200" b="0" i="1" strike="noStrike" spc="-1" dirty="0">
                <a:solidFill>
                  <a:srgbClr val="FFFFFF"/>
                </a:solidFill>
                <a:latin typeface="Times New Roman"/>
                <a:ea typeface="DejaVu Sans"/>
              </a:rPr>
              <a:t>y la delimitación de zona</a:t>
            </a:r>
            <a:endParaRPr lang="en-GB" sz="2200" b="0" strike="noStrike" spc="-1" dirty="0">
              <a:latin typeface="Arial"/>
            </a:endParaRPr>
          </a:p>
          <a:p>
            <a:pPr>
              <a:lnSpc>
                <a:spcPct val="100000"/>
              </a:lnSpc>
            </a:pPr>
            <a:endParaRPr lang="en-GB" sz="2200" b="0" strike="noStrike" spc="-1" dirty="0">
              <a:latin typeface="Arial"/>
            </a:endParaRPr>
          </a:p>
          <a:p>
            <a:pPr marL="459720" indent="-457200">
              <a:lnSpc>
                <a:spcPct val="100000"/>
              </a:lnSpc>
              <a:buClr>
                <a:srgbClr val="FFFFFF"/>
              </a:buClr>
              <a:buFont typeface="+mj-lt"/>
              <a:buAutoNum type="arabicPeriod" startAt="2"/>
            </a:pPr>
            <a:r>
              <a:rPr lang="es-ES" sz="2200" b="0" i="1" strike="noStrike" spc="-1" dirty="0">
                <a:solidFill>
                  <a:srgbClr val="FFFFFF"/>
                </a:solidFill>
                <a:latin typeface="Times New Roman"/>
                <a:ea typeface="DejaVu Sans"/>
              </a:rPr>
              <a:t>Se debe aplicar criterios adecuados para seleccionarlos TOE que deben usar dosímetros.</a:t>
            </a:r>
            <a:endParaRPr lang="en-GB" sz="2200" b="0" strike="noStrike" spc="-1" dirty="0">
              <a:latin typeface="Arial"/>
            </a:endParaRPr>
          </a:p>
          <a:p>
            <a:pPr>
              <a:lnSpc>
                <a:spcPct val="100000"/>
              </a:lnSpc>
            </a:pPr>
            <a:endParaRPr lang="en-GB" sz="2200" b="0" strike="noStrike" spc="-1" dirty="0">
              <a:latin typeface="Arial"/>
            </a:endParaRPr>
          </a:p>
          <a:p>
            <a:pPr marL="459360" indent="-456840">
              <a:lnSpc>
                <a:spcPct val="100000"/>
              </a:lnSpc>
              <a:buClr>
                <a:srgbClr val="FFFFFF"/>
              </a:buClr>
              <a:buFont typeface="Arial"/>
              <a:buAutoNum type="arabicPeriod" startAt="3"/>
            </a:pPr>
            <a:r>
              <a:rPr lang="es-ES" sz="2200" b="0" i="1" strike="noStrike" spc="-1" dirty="0">
                <a:solidFill>
                  <a:srgbClr val="FFFFFF"/>
                </a:solidFill>
                <a:latin typeface="Times New Roman"/>
                <a:ea typeface="DejaVu Sans"/>
              </a:rPr>
              <a:t>Se debe garantizar la existencia de equipos y procedimientos adecuados para realizar el monitoreo radiológico de área.</a:t>
            </a:r>
            <a:endParaRPr lang="en-GB" sz="2200" b="0" strike="noStrike" spc="-1" dirty="0">
              <a:latin typeface="Arial"/>
            </a:endParaRPr>
          </a:p>
          <a:p>
            <a:pPr>
              <a:lnSpc>
                <a:spcPct val="100000"/>
              </a:lnSpc>
            </a:pPr>
            <a:endParaRPr lang="en-GB" sz="2200" b="0" strike="noStrike" spc="-1" dirty="0">
              <a:latin typeface="Arial"/>
            </a:endParaRPr>
          </a:p>
          <a:p>
            <a:pPr marL="2160">
              <a:lnSpc>
                <a:spcPct val="100000"/>
              </a:lnSpc>
            </a:pPr>
            <a:endParaRPr lang="en-GB" sz="2200" b="0" strike="noStrike" spc="-1" dirty="0">
              <a:latin typeface="Arial"/>
            </a:endParaRPr>
          </a:p>
          <a:p>
            <a:pPr>
              <a:lnSpc>
                <a:spcPct val="100000"/>
              </a:lnSpc>
            </a:pPr>
            <a:endParaRPr lang="en-GB"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_0"/>
          <p:cNvSpPr/>
          <p:nvPr/>
        </p:nvSpPr>
        <p:spPr>
          <a:xfrm>
            <a:off x="251640" y="51480"/>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Contenido</a:t>
            </a:r>
            <a:endParaRPr lang="en-GB" sz="3600" b="0" strike="noStrike" spc="-1">
              <a:latin typeface="Arial"/>
            </a:endParaRPr>
          </a:p>
        </p:txBody>
      </p:sp>
      <p:sp>
        <p:nvSpPr>
          <p:cNvPr id="109" name="Content Placeholder 2_0"/>
          <p:cNvSpPr/>
          <p:nvPr/>
        </p:nvSpPr>
        <p:spPr>
          <a:xfrm>
            <a:off x="251640" y="678960"/>
            <a:ext cx="870912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FFFFFF"/>
              </a:buClr>
              <a:buFont typeface="Arial"/>
              <a:buChar char="•"/>
            </a:pPr>
            <a:r>
              <a:rPr lang="es-ES" sz="2400" b="1" strike="noStrike" spc="-1">
                <a:solidFill>
                  <a:srgbClr val="FFFFFF"/>
                </a:solidFill>
                <a:latin typeface="Arial "/>
                <a:ea typeface="DejaVu Sans"/>
              </a:rPr>
              <a:t>Requisitos de un programa de vigilancia radiológica individual en RT.</a:t>
            </a:r>
            <a:endParaRPr lang="en-GB" sz="2400" b="0" strike="noStrike" spc="-1">
              <a:latin typeface="Arial"/>
            </a:endParaRPr>
          </a:p>
          <a:p>
            <a:pPr>
              <a:lnSpc>
                <a:spcPct val="100000"/>
              </a:lnSpc>
            </a:pPr>
            <a:endParaRPr lang="en-GB" sz="2400" b="0" strike="noStrike" spc="-1">
              <a:latin typeface="Arial"/>
            </a:endParaRPr>
          </a:p>
          <a:p>
            <a:pPr marL="343080" indent="-339120">
              <a:lnSpc>
                <a:spcPct val="100000"/>
              </a:lnSpc>
              <a:buClr>
                <a:srgbClr val="FFFFFF"/>
              </a:buClr>
              <a:buFont typeface="Arial"/>
              <a:buChar char="•"/>
            </a:pPr>
            <a:r>
              <a:rPr lang="es-ES" sz="2400" b="1" strike="noStrike" spc="-1">
                <a:solidFill>
                  <a:srgbClr val="FFFFFF"/>
                </a:solidFill>
                <a:latin typeface="Arial "/>
                <a:ea typeface="DejaVu Sans"/>
              </a:rPr>
              <a:t>Delimitación de zona en u servicio de RT.</a:t>
            </a:r>
            <a:endParaRPr lang="en-GB" sz="2400" b="0" strike="noStrike" spc="-1">
              <a:latin typeface="Arial"/>
            </a:endParaRPr>
          </a:p>
          <a:p>
            <a:pPr>
              <a:lnSpc>
                <a:spcPct val="100000"/>
              </a:lnSpc>
            </a:pPr>
            <a:endParaRPr lang="en-GB" sz="2400" b="0" strike="noStrike" spc="-1">
              <a:latin typeface="Arial"/>
            </a:endParaRPr>
          </a:p>
          <a:p>
            <a:pPr marL="343080" indent="-339120">
              <a:lnSpc>
                <a:spcPct val="100000"/>
              </a:lnSpc>
              <a:buClr>
                <a:srgbClr val="FFFFFF"/>
              </a:buClr>
              <a:buFont typeface="Arial"/>
              <a:buChar char="•"/>
            </a:pPr>
            <a:r>
              <a:rPr lang="es-ES" sz="2400" b="1" strike="noStrike" spc="-1">
                <a:solidFill>
                  <a:srgbClr val="FFFFFF"/>
                </a:solidFill>
                <a:latin typeface="Arial "/>
                <a:ea typeface="DejaVu Sans"/>
              </a:rPr>
              <a:t>Requisitos de un programa de vigilancia radiológica de zona.</a:t>
            </a:r>
            <a:endParaRPr lang="en-GB" sz="2400" b="0" strike="noStrike" spc="-1">
              <a:latin typeface="Arial"/>
            </a:endParaRPr>
          </a:p>
          <a:p>
            <a:pPr>
              <a:lnSpc>
                <a:spcPct val="100000"/>
              </a:lnSpc>
            </a:pPr>
            <a:endParaRPr lang="en-GB" sz="2400" b="0" strike="noStrike" spc="-1">
              <a:latin typeface="Arial"/>
            </a:endParaRPr>
          </a:p>
          <a:p>
            <a:pPr>
              <a:lnSpc>
                <a:spcPct val="100000"/>
              </a:lnSpc>
            </a:pPr>
            <a:endParaRPr lang="en-GB" sz="2400" b="0" strike="noStrike" spc="-1">
              <a:latin typeface="Arial"/>
            </a:endParaRPr>
          </a:p>
        </p:txBody>
      </p:sp>
      <p:sp>
        <p:nvSpPr>
          <p:cNvPr id="110" name="Slide Number Placeholder 3_0"/>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9731481-750F-4062-A159-C8B46DA0AFA3}" type="slidenum">
              <a:rPr lang="en-US" sz="1000" b="0" strike="noStrike" spc="-1">
                <a:solidFill>
                  <a:srgbClr val="3366CC"/>
                </a:solidFill>
                <a:latin typeface="Arial"/>
                <a:ea typeface="DejaVu Sans"/>
              </a:rPr>
              <a:t>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2"/>
          <p:cNvSpPr/>
          <p:nvPr/>
        </p:nvSpPr>
        <p:spPr>
          <a:xfrm>
            <a:off x="250920" y="42840"/>
            <a:ext cx="8819640" cy="51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800" b="1" strike="noStrike" spc="-1">
                <a:solidFill>
                  <a:srgbClr val="FFFFFF"/>
                </a:solidFill>
                <a:latin typeface="Arial"/>
                <a:ea typeface="DejaVu Sans"/>
              </a:rPr>
              <a:t>Exposición Ocupacional.</a:t>
            </a:r>
            <a:r>
              <a:rPr lang="es-ES" sz="2800" b="0" strike="noStrike" spc="-1">
                <a:solidFill>
                  <a:srgbClr val="FFFFFF"/>
                </a:solidFill>
                <a:latin typeface="Arial"/>
                <a:ea typeface="DejaVu Sans"/>
              </a:rPr>
              <a:t> </a:t>
            </a:r>
            <a:endParaRPr lang="en-GB" sz="2800" b="0" strike="noStrike" spc="-1">
              <a:latin typeface="Arial"/>
            </a:endParaRPr>
          </a:p>
        </p:txBody>
      </p:sp>
      <p:sp>
        <p:nvSpPr>
          <p:cNvPr id="112" name="Text Box 3"/>
          <p:cNvSpPr/>
          <p:nvPr/>
        </p:nvSpPr>
        <p:spPr>
          <a:xfrm>
            <a:off x="150840" y="925200"/>
            <a:ext cx="874188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400" b="1" strike="noStrike" spc="-1">
                <a:solidFill>
                  <a:srgbClr val="FFFFFF"/>
                </a:solidFill>
                <a:latin typeface="Arial"/>
                <a:ea typeface="DejaVu Sans"/>
              </a:rPr>
              <a:t>Es la exposición que sufren los trabajadores de la práctica de radioterapia durante el cumplimiento de sus funciones en el puesto de trabajo.</a:t>
            </a:r>
            <a:endParaRPr lang="en-GB" sz="2400" b="0" strike="noStrike" spc="-1">
              <a:latin typeface="Arial"/>
            </a:endParaRPr>
          </a:p>
        </p:txBody>
      </p:sp>
      <p:pic>
        <p:nvPicPr>
          <p:cNvPr id="113" name="Picture 4" descr="FT-Físico médico + TR"/>
          <p:cNvPicPr/>
          <p:nvPr/>
        </p:nvPicPr>
        <p:blipFill>
          <a:blip r:embed="rId2"/>
          <a:stretch/>
        </p:blipFill>
        <p:spPr>
          <a:xfrm>
            <a:off x="2843280" y="2624040"/>
            <a:ext cx="3744720" cy="2107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2"/>
          <p:cNvSpPr/>
          <p:nvPr/>
        </p:nvSpPr>
        <p:spPr>
          <a:xfrm>
            <a:off x="250920" y="53640"/>
            <a:ext cx="8819640" cy="42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_tradnl" sz="2200" b="1" strike="noStrike" spc="-1">
                <a:solidFill>
                  <a:srgbClr val="FFFFFF"/>
                </a:solidFill>
                <a:latin typeface="Arial"/>
                <a:ea typeface="DejaVu Sans"/>
              </a:rPr>
              <a:t>Riesgos radiológicos para los trabajadores en la práctica de RT</a:t>
            </a:r>
            <a:endParaRPr lang="en-GB" sz="2200" b="0" strike="noStrike" spc="-1">
              <a:latin typeface="Arial"/>
            </a:endParaRPr>
          </a:p>
        </p:txBody>
      </p:sp>
      <p:sp>
        <p:nvSpPr>
          <p:cNvPr id="115" name="Text Box 3"/>
          <p:cNvSpPr/>
          <p:nvPr/>
        </p:nvSpPr>
        <p:spPr>
          <a:xfrm>
            <a:off x="150840" y="483480"/>
            <a:ext cx="8524440" cy="69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0" strike="noStrike" spc="-1">
                <a:solidFill>
                  <a:srgbClr val="FFFFFF"/>
                </a:solidFill>
                <a:latin typeface="Arial"/>
                <a:ea typeface="DejaVu Sans"/>
              </a:rPr>
              <a:t>Los trabajadores de la práctica de Radioterapia se encuentran expuestos a los siguientes peligros:</a:t>
            </a:r>
            <a:endParaRPr lang="en-GB" sz="2200" b="0" strike="noStrike" spc="-1">
              <a:latin typeface="Arial"/>
            </a:endParaRPr>
          </a:p>
        </p:txBody>
      </p:sp>
      <p:grpSp>
        <p:nvGrpSpPr>
          <p:cNvPr id="116" name="Group 4"/>
          <p:cNvGrpSpPr/>
          <p:nvPr/>
        </p:nvGrpSpPr>
        <p:grpSpPr>
          <a:xfrm>
            <a:off x="8388360" y="3489840"/>
            <a:ext cx="502920" cy="1459440"/>
            <a:chOff x="8388360" y="3489840"/>
            <a:chExt cx="502920" cy="1459440"/>
          </a:xfrm>
        </p:grpSpPr>
        <p:pic>
          <p:nvPicPr>
            <p:cNvPr id="117" name="Picture 5"/>
            <p:cNvPicPr/>
            <p:nvPr/>
          </p:nvPicPr>
          <p:blipFill>
            <a:blip r:embed="rId2"/>
            <a:stretch/>
          </p:blipFill>
          <p:spPr>
            <a:xfrm>
              <a:off x="8388360" y="3489840"/>
              <a:ext cx="502920" cy="1459440"/>
            </a:xfrm>
            <a:prstGeom prst="rect">
              <a:avLst/>
            </a:prstGeom>
            <a:ln w="0">
              <a:noFill/>
            </a:ln>
          </p:spPr>
        </p:pic>
        <p:pic>
          <p:nvPicPr>
            <p:cNvPr id="118" name="Picture 6" descr="Rings"/>
            <p:cNvPicPr/>
            <p:nvPr/>
          </p:nvPicPr>
          <p:blipFill>
            <a:blip r:embed="rId3"/>
            <a:stretch/>
          </p:blipFill>
          <p:spPr>
            <a:xfrm>
              <a:off x="8520120" y="4297680"/>
              <a:ext cx="241920" cy="282600"/>
            </a:xfrm>
            <a:prstGeom prst="rect">
              <a:avLst/>
            </a:prstGeom>
            <a:ln w="0">
              <a:noFill/>
            </a:ln>
          </p:spPr>
        </p:pic>
        <p:pic>
          <p:nvPicPr>
            <p:cNvPr id="119" name="Picture 7" descr="DoubleFilmNew"/>
            <p:cNvPicPr/>
            <p:nvPr/>
          </p:nvPicPr>
          <p:blipFill>
            <a:blip r:embed="rId4"/>
            <a:stretch/>
          </p:blipFill>
          <p:spPr>
            <a:xfrm>
              <a:off x="8520120" y="4141440"/>
              <a:ext cx="221760" cy="167040"/>
            </a:xfrm>
            <a:prstGeom prst="rect">
              <a:avLst/>
            </a:prstGeom>
            <a:ln w="0">
              <a:noFill/>
            </a:ln>
          </p:spPr>
        </p:pic>
      </p:grpSp>
      <p:sp>
        <p:nvSpPr>
          <p:cNvPr id="120" name="Text Box 9"/>
          <p:cNvSpPr/>
          <p:nvPr/>
        </p:nvSpPr>
        <p:spPr>
          <a:xfrm>
            <a:off x="1042920" y="3878640"/>
            <a:ext cx="209196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00"/>
              </a:spcBef>
            </a:pPr>
            <a:r>
              <a:rPr lang="es-ES_tradnl" sz="2200" b="1" strike="noStrike" spc="-1">
                <a:solidFill>
                  <a:srgbClr val="FFFFFF"/>
                </a:solidFill>
                <a:latin typeface="Arial"/>
                <a:ea typeface="DejaVu Sans"/>
              </a:rPr>
              <a:t>Reducción:</a:t>
            </a:r>
            <a:endParaRPr lang="en-GB" sz="2200" b="0" strike="noStrike" spc="-1">
              <a:latin typeface="Arial"/>
            </a:endParaRPr>
          </a:p>
        </p:txBody>
      </p:sp>
      <p:sp>
        <p:nvSpPr>
          <p:cNvPr id="121" name="Rectangle 10"/>
          <p:cNvSpPr/>
          <p:nvPr/>
        </p:nvSpPr>
        <p:spPr>
          <a:xfrm>
            <a:off x="3564000" y="3789000"/>
            <a:ext cx="1512360" cy="118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440"/>
              </a:spcBef>
            </a:pPr>
            <a:r>
              <a:rPr lang="es-ES_tradnl" sz="1600" b="0" strike="noStrike" spc="-1">
                <a:solidFill>
                  <a:srgbClr val="FFFFFF"/>
                </a:solidFill>
                <a:latin typeface="Arial"/>
                <a:ea typeface="DejaVu Sans"/>
              </a:rPr>
              <a:t>Distancia</a:t>
            </a:r>
            <a:endParaRPr lang="en-GB" sz="1600" b="0" strike="noStrike" spc="-1">
              <a:latin typeface="Arial"/>
            </a:endParaRPr>
          </a:p>
          <a:p>
            <a:pPr>
              <a:lnSpc>
                <a:spcPct val="100000"/>
              </a:lnSpc>
              <a:spcBef>
                <a:spcPts val="1440"/>
              </a:spcBef>
            </a:pPr>
            <a:r>
              <a:rPr lang="es-ES_tradnl" sz="1600" b="0" strike="noStrike" spc="-1">
                <a:solidFill>
                  <a:srgbClr val="FFFFFF"/>
                </a:solidFill>
                <a:latin typeface="Arial"/>
                <a:ea typeface="DejaVu Sans"/>
              </a:rPr>
              <a:t>Tiempo</a:t>
            </a:r>
            <a:endParaRPr lang="en-GB" sz="1600" b="0" strike="noStrike" spc="-1">
              <a:latin typeface="Arial"/>
            </a:endParaRPr>
          </a:p>
          <a:p>
            <a:pPr>
              <a:lnSpc>
                <a:spcPct val="100000"/>
              </a:lnSpc>
              <a:spcBef>
                <a:spcPts val="1440"/>
              </a:spcBef>
            </a:pPr>
            <a:r>
              <a:rPr lang="es-ES_tradnl" sz="1600" b="0" strike="noStrike" spc="-1">
                <a:solidFill>
                  <a:srgbClr val="FFFFFF"/>
                </a:solidFill>
                <a:latin typeface="Arial"/>
                <a:ea typeface="DejaVu Sans"/>
              </a:rPr>
              <a:t>Blindaje</a:t>
            </a:r>
            <a:endParaRPr lang="en-GB" sz="1600" b="0" strike="noStrike" spc="-1">
              <a:latin typeface="Arial"/>
            </a:endParaRPr>
          </a:p>
        </p:txBody>
      </p:sp>
      <p:pic>
        <p:nvPicPr>
          <p:cNvPr id="122" name="Picture 11"/>
          <p:cNvPicPr/>
          <p:nvPr/>
        </p:nvPicPr>
        <p:blipFill>
          <a:blip r:embed="rId5"/>
          <a:stretch/>
        </p:blipFill>
        <p:spPr>
          <a:xfrm>
            <a:off x="5116680" y="3777480"/>
            <a:ext cx="564840" cy="378360"/>
          </a:xfrm>
          <a:prstGeom prst="rect">
            <a:avLst/>
          </a:prstGeom>
          <a:ln w="0">
            <a:noFill/>
          </a:ln>
        </p:spPr>
      </p:pic>
      <p:pic>
        <p:nvPicPr>
          <p:cNvPr id="123" name="Picture 12" descr="j0234131"/>
          <p:cNvPicPr/>
          <p:nvPr/>
        </p:nvPicPr>
        <p:blipFill>
          <a:blip r:embed="rId6"/>
          <a:stretch/>
        </p:blipFill>
        <p:spPr>
          <a:xfrm>
            <a:off x="5076720" y="4224960"/>
            <a:ext cx="502920" cy="362880"/>
          </a:xfrm>
          <a:prstGeom prst="rect">
            <a:avLst/>
          </a:prstGeom>
          <a:ln w="0">
            <a:noFill/>
          </a:ln>
        </p:spPr>
      </p:pic>
      <p:pic>
        <p:nvPicPr>
          <p:cNvPr id="124" name="Picture 13"/>
          <p:cNvPicPr/>
          <p:nvPr/>
        </p:nvPicPr>
        <p:blipFill>
          <a:blip r:embed="rId7"/>
          <a:stretch/>
        </p:blipFill>
        <p:spPr>
          <a:xfrm>
            <a:off x="5076720" y="4660920"/>
            <a:ext cx="531360" cy="430560"/>
          </a:xfrm>
          <a:prstGeom prst="rect">
            <a:avLst/>
          </a:prstGeom>
          <a:ln w="0">
            <a:noFill/>
          </a:ln>
        </p:spPr>
      </p:pic>
      <p:sp>
        <p:nvSpPr>
          <p:cNvPr id="125" name="Text Box 14"/>
          <p:cNvSpPr/>
          <p:nvPr/>
        </p:nvSpPr>
        <p:spPr>
          <a:xfrm>
            <a:off x="179280" y="1203480"/>
            <a:ext cx="8964360" cy="252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_tradnl" sz="2000" b="1" strike="noStrike" spc="-1">
                <a:solidFill>
                  <a:srgbClr val="FFFFFF"/>
                </a:solidFill>
                <a:latin typeface="Arial"/>
                <a:ea typeface="DejaVu Sans"/>
              </a:rPr>
              <a:t>Exposición  Externa: </a:t>
            </a:r>
            <a:r>
              <a:rPr lang="es-ES" sz="2000" b="0" strike="noStrike" spc="-1">
                <a:solidFill>
                  <a:srgbClr val="FFFFFF"/>
                </a:solidFill>
                <a:latin typeface="Arial"/>
                <a:ea typeface="DejaVu Sans"/>
              </a:rPr>
              <a:t>Exposición total o localizada del cuerpo humano a las radiaciones emitidas por fuente de radiaciones ionizantes (Fuentes radiactivas y Equipos generadores). Durante la realización de las actividades siguientes:</a:t>
            </a:r>
            <a:endParaRPr lang="en-GB" sz="2000" b="0" strike="noStrike" spc="-1">
              <a:latin typeface="Arial"/>
            </a:endParaRPr>
          </a:p>
          <a:p>
            <a:pPr marL="449280" lvl="1" indent="-186840" algn="just">
              <a:lnSpc>
                <a:spcPct val="100000"/>
              </a:lnSpc>
              <a:buClr>
                <a:srgbClr val="FFFFFF"/>
              </a:buClr>
              <a:buFont typeface="Symbol" charset="2"/>
              <a:buChar char=""/>
            </a:pPr>
            <a:r>
              <a:rPr lang="es-ES" sz="2000" b="0" strike="noStrike" spc="-1">
                <a:solidFill>
                  <a:srgbClr val="FFFFFF"/>
                </a:solidFill>
                <a:latin typeface="Arial"/>
                <a:ea typeface="DejaVu Sans"/>
              </a:rPr>
              <a:t>Montaje y puesta en servicio de los equipos y fuentes de Radioterapia.</a:t>
            </a:r>
            <a:endParaRPr lang="en-GB" sz="2000" b="0" strike="noStrike" spc="-1">
              <a:latin typeface="Arial"/>
            </a:endParaRPr>
          </a:p>
          <a:p>
            <a:pPr marL="449280" lvl="1" indent="-186840" algn="just">
              <a:lnSpc>
                <a:spcPct val="100000"/>
              </a:lnSpc>
              <a:buClr>
                <a:srgbClr val="FFFFFF"/>
              </a:buClr>
              <a:buFont typeface="Symbol" charset="2"/>
              <a:buChar char=""/>
            </a:pPr>
            <a:r>
              <a:rPr lang="es-ES" sz="2000" b="0" strike="noStrike" spc="-1">
                <a:solidFill>
                  <a:srgbClr val="FFFFFF"/>
                </a:solidFill>
                <a:latin typeface="Arial"/>
                <a:ea typeface="DejaVu Sans"/>
              </a:rPr>
              <a:t>Posicionamiento diario de los pacientes para los caso de equipos de Telecobaltoterapia y Braquiterapia.</a:t>
            </a:r>
            <a:endParaRPr lang="en-GB" sz="2000" b="0" strike="noStrike" spc="-1">
              <a:latin typeface="Arial"/>
            </a:endParaRPr>
          </a:p>
          <a:p>
            <a:pPr marL="449280" lvl="1" indent="-186840" algn="just">
              <a:lnSpc>
                <a:spcPct val="100000"/>
              </a:lnSpc>
              <a:buClr>
                <a:srgbClr val="FFFFFF"/>
              </a:buClr>
              <a:buFont typeface="Symbol" charset="2"/>
              <a:buChar char=""/>
            </a:pPr>
            <a:r>
              <a:rPr lang="es-ES" sz="2000" b="0" strike="noStrike" spc="-1">
                <a:solidFill>
                  <a:srgbClr val="FFFFFF"/>
                </a:solidFill>
                <a:latin typeface="Arial"/>
                <a:ea typeface="DejaVu Sans"/>
              </a:rPr>
              <a:t>Administración de los tratamientos desde el panel de control.</a:t>
            </a: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3"/>
          <p:cNvSpPr/>
          <p:nvPr/>
        </p:nvSpPr>
        <p:spPr>
          <a:xfrm>
            <a:off x="150840" y="501840"/>
            <a:ext cx="8524440" cy="69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21"/>
              </a:spcBef>
            </a:pPr>
            <a:r>
              <a:rPr lang="es-ES" sz="2200" b="0" strike="noStrike" spc="-1">
                <a:solidFill>
                  <a:srgbClr val="FFFFFF"/>
                </a:solidFill>
                <a:latin typeface="Arial"/>
                <a:ea typeface="DejaVu Sans"/>
              </a:rPr>
              <a:t>Los trabajadores de la práctica de teleterapia se encuentran expuestos a los siguientes peligros:</a:t>
            </a:r>
            <a:endParaRPr lang="en-GB" sz="2200" b="0" strike="noStrike" spc="-1">
              <a:latin typeface="Arial"/>
            </a:endParaRPr>
          </a:p>
        </p:txBody>
      </p:sp>
      <p:grpSp>
        <p:nvGrpSpPr>
          <p:cNvPr id="127" name="Group 4"/>
          <p:cNvGrpSpPr/>
          <p:nvPr/>
        </p:nvGrpSpPr>
        <p:grpSpPr>
          <a:xfrm>
            <a:off x="4643280" y="3416400"/>
            <a:ext cx="502920" cy="1459440"/>
            <a:chOff x="4643280" y="3416400"/>
            <a:chExt cx="502920" cy="1459440"/>
          </a:xfrm>
        </p:grpSpPr>
        <p:pic>
          <p:nvPicPr>
            <p:cNvPr id="128" name="Picture 5"/>
            <p:cNvPicPr/>
            <p:nvPr/>
          </p:nvPicPr>
          <p:blipFill>
            <a:blip r:embed="rId2"/>
            <a:stretch/>
          </p:blipFill>
          <p:spPr>
            <a:xfrm>
              <a:off x="4643280" y="3416400"/>
              <a:ext cx="502920" cy="1459440"/>
            </a:xfrm>
            <a:prstGeom prst="rect">
              <a:avLst/>
            </a:prstGeom>
            <a:ln w="0">
              <a:noFill/>
            </a:ln>
          </p:spPr>
        </p:pic>
        <p:pic>
          <p:nvPicPr>
            <p:cNvPr id="129" name="Picture 6" descr="Rings"/>
            <p:cNvPicPr/>
            <p:nvPr/>
          </p:nvPicPr>
          <p:blipFill>
            <a:blip r:embed="rId3"/>
            <a:stretch/>
          </p:blipFill>
          <p:spPr>
            <a:xfrm>
              <a:off x="4775040" y="4224240"/>
              <a:ext cx="241920" cy="282600"/>
            </a:xfrm>
            <a:prstGeom prst="rect">
              <a:avLst/>
            </a:prstGeom>
            <a:ln w="0">
              <a:noFill/>
            </a:ln>
          </p:spPr>
        </p:pic>
        <p:pic>
          <p:nvPicPr>
            <p:cNvPr id="130" name="Picture 7" descr="DoubleFilmNew"/>
            <p:cNvPicPr/>
            <p:nvPr/>
          </p:nvPicPr>
          <p:blipFill>
            <a:blip r:embed="rId4"/>
            <a:stretch/>
          </p:blipFill>
          <p:spPr>
            <a:xfrm>
              <a:off x="4775040" y="4068000"/>
              <a:ext cx="221760" cy="167040"/>
            </a:xfrm>
            <a:prstGeom prst="rect">
              <a:avLst/>
            </a:prstGeom>
            <a:ln w="0">
              <a:noFill/>
            </a:ln>
          </p:spPr>
        </p:pic>
      </p:grpSp>
      <p:sp>
        <p:nvSpPr>
          <p:cNvPr id="131" name="Text Box 8"/>
          <p:cNvSpPr/>
          <p:nvPr/>
        </p:nvSpPr>
        <p:spPr>
          <a:xfrm>
            <a:off x="3924360" y="2860920"/>
            <a:ext cx="187128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00"/>
              </a:spcBef>
            </a:pPr>
            <a:r>
              <a:rPr lang="es-ES_tradnl" sz="2200" b="1" strike="noStrike" spc="-1">
                <a:solidFill>
                  <a:srgbClr val="FFFFFF"/>
                </a:solidFill>
                <a:latin typeface="Arial"/>
                <a:ea typeface="DejaVu Sans"/>
              </a:rPr>
              <a:t>Reducción:</a:t>
            </a:r>
            <a:endParaRPr lang="en-GB" sz="2200" b="0" strike="noStrike" spc="-1">
              <a:latin typeface="Arial"/>
            </a:endParaRPr>
          </a:p>
        </p:txBody>
      </p:sp>
      <p:sp>
        <p:nvSpPr>
          <p:cNvPr id="132" name="Text Box 9"/>
          <p:cNvSpPr/>
          <p:nvPr/>
        </p:nvSpPr>
        <p:spPr>
          <a:xfrm>
            <a:off x="0" y="1329480"/>
            <a:ext cx="8964360" cy="13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_tradnl" sz="2200" b="1" strike="noStrike" spc="-1">
                <a:solidFill>
                  <a:srgbClr val="FFFFFF"/>
                </a:solidFill>
                <a:latin typeface="Arial"/>
                <a:ea typeface="DejaVu Sans"/>
              </a:rPr>
              <a:t>Contaminación radiactiva:</a:t>
            </a:r>
            <a:r>
              <a:rPr lang="es-ES" sz="2200" b="1" strike="noStrike" spc="-1">
                <a:solidFill>
                  <a:srgbClr val="FFFFFF"/>
                </a:solidFill>
                <a:latin typeface="Arial"/>
                <a:ea typeface="DejaVu Sans"/>
              </a:rPr>
              <a:t> </a:t>
            </a:r>
            <a:r>
              <a:rPr lang="es-ES" sz="2000" b="0" strike="noStrike" spc="-1">
                <a:solidFill>
                  <a:srgbClr val="FFFFFF"/>
                </a:solidFill>
                <a:latin typeface="Arial"/>
                <a:ea typeface="DejaVu Sans"/>
              </a:rPr>
              <a:t>presencia indeseada de sustancias radiactivas (en forma de gases y aerosoles, líquida, de polvo,) en objetos, superficies, o en el cuerpo humano. El riesgo de contaminación está presente solo en los equipos utilicen fuentes radiactivas que puedan deshermetizarse.</a:t>
            </a:r>
            <a:endParaRPr lang="en-GB" sz="2000" b="0" strike="noStrike" spc="-1">
              <a:latin typeface="Arial"/>
            </a:endParaRPr>
          </a:p>
        </p:txBody>
      </p:sp>
      <p:sp>
        <p:nvSpPr>
          <p:cNvPr id="133" name="Text Box 10"/>
          <p:cNvSpPr/>
          <p:nvPr/>
        </p:nvSpPr>
        <p:spPr>
          <a:xfrm>
            <a:off x="107640" y="3021480"/>
            <a:ext cx="3239640" cy="47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0000"/>
              </a:lnSpc>
              <a:spcBef>
                <a:spcPts val="320"/>
              </a:spcBef>
            </a:pPr>
            <a:r>
              <a:rPr lang="es-ES_tradnl" sz="1600" b="0" strike="noStrike" spc="-1">
                <a:solidFill>
                  <a:srgbClr val="FFFFFF"/>
                </a:solidFill>
                <a:latin typeface="Arial"/>
                <a:ea typeface="DejaVu Sans"/>
              </a:rPr>
              <a:t>Interna: Radionucleidos ingeridos o inhalados</a:t>
            </a:r>
            <a:endParaRPr lang="en-GB" sz="1600" b="0" strike="noStrike" spc="-1">
              <a:latin typeface="Arial"/>
            </a:endParaRPr>
          </a:p>
        </p:txBody>
      </p:sp>
      <p:pic>
        <p:nvPicPr>
          <p:cNvPr id="134" name="Picture 12"/>
          <p:cNvPicPr/>
          <p:nvPr/>
        </p:nvPicPr>
        <p:blipFill>
          <a:blip r:embed="rId5"/>
          <a:stretch/>
        </p:blipFill>
        <p:spPr>
          <a:xfrm>
            <a:off x="3343320" y="3057840"/>
            <a:ext cx="507600" cy="593640"/>
          </a:xfrm>
          <a:prstGeom prst="rect">
            <a:avLst/>
          </a:prstGeom>
          <a:ln w="0">
            <a:noFill/>
          </a:ln>
        </p:spPr>
      </p:pic>
      <p:sp>
        <p:nvSpPr>
          <p:cNvPr id="135" name="Text Box 13"/>
          <p:cNvSpPr/>
          <p:nvPr/>
        </p:nvSpPr>
        <p:spPr>
          <a:xfrm>
            <a:off x="108000" y="4173840"/>
            <a:ext cx="3312720" cy="47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80000"/>
              </a:lnSpc>
              <a:spcBef>
                <a:spcPts val="320"/>
              </a:spcBef>
            </a:pPr>
            <a:r>
              <a:rPr lang="es-ES_tradnl" sz="1600" b="0" strike="noStrike" spc="-1">
                <a:solidFill>
                  <a:srgbClr val="FFFFFF"/>
                </a:solidFill>
                <a:latin typeface="Arial"/>
                <a:ea typeface="DejaVu Sans"/>
              </a:rPr>
              <a:t>Externa: Radionucleidos depositados sobre la piel</a:t>
            </a:r>
            <a:endParaRPr lang="en-GB" sz="1600" b="0" strike="noStrike" spc="-1">
              <a:latin typeface="Arial"/>
            </a:endParaRPr>
          </a:p>
        </p:txBody>
      </p:sp>
      <p:pic>
        <p:nvPicPr>
          <p:cNvPr id="136" name="Picture 14"/>
          <p:cNvPicPr/>
          <p:nvPr/>
        </p:nvPicPr>
        <p:blipFill>
          <a:blip r:embed="rId6"/>
          <a:stretch/>
        </p:blipFill>
        <p:spPr>
          <a:xfrm>
            <a:off x="3348000" y="4065840"/>
            <a:ext cx="502920" cy="593640"/>
          </a:xfrm>
          <a:prstGeom prst="rect">
            <a:avLst/>
          </a:prstGeom>
          <a:ln w="0">
            <a:noFill/>
          </a:ln>
        </p:spPr>
      </p:pic>
      <p:sp>
        <p:nvSpPr>
          <p:cNvPr id="137" name="Text Box 16"/>
          <p:cNvSpPr/>
          <p:nvPr/>
        </p:nvSpPr>
        <p:spPr>
          <a:xfrm>
            <a:off x="5580000" y="3254760"/>
            <a:ext cx="349056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901"/>
              </a:spcBef>
            </a:pPr>
            <a:r>
              <a:rPr lang="es-ES" sz="1800" b="0" strike="noStrike" spc="-1">
                <a:solidFill>
                  <a:srgbClr val="FFFFFF"/>
                </a:solidFill>
                <a:latin typeface="Arial"/>
                <a:ea typeface="DejaVu Sans"/>
              </a:rPr>
              <a:t>Mediante la realización de pruebas de hermeticidad de las fuentes. Después se la instalación y periódicamente durante la operación.</a:t>
            </a:r>
            <a:endParaRPr lang="en-GB" sz="1800" b="0" strike="noStrike" spc="-1">
              <a:latin typeface="Arial"/>
            </a:endParaRPr>
          </a:p>
        </p:txBody>
      </p:sp>
      <p:sp>
        <p:nvSpPr>
          <p:cNvPr id="138" name="Rectangle 2"/>
          <p:cNvSpPr/>
          <p:nvPr/>
        </p:nvSpPr>
        <p:spPr>
          <a:xfrm>
            <a:off x="250920" y="53640"/>
            <a:ext cx="8819640" cy="42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_tradnl" sz="2200" b="1" strike="noStrike" spc="-1">
                <a:solidFill>
                  <a:srgbClr val="FFFFFF"/>
                </a:solidFill>
                <a:latin typeface="Arial"/>
                <a:ea typeface="DejaVu Sans"/>
              </a:rPr>
              <a:t>Riesgos radiológicos para los trabajadores en la práctica de RT</a:t>
            </a:r>
            <a:endParaRPr lang="en-GB"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14" presetClass="entr" presetSubtype="5"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randombar(vertical)">
                                      <p:cBhvr additive="repl">
                                        <p:cTn id="7" dur="1000"/>
                                        <p:tgtEl>
                                          <p:spTgt spid="132"/>
                                        </p:tgtEl>
                                      </p:cBhvr>
                                    </p:animEffect>
                                  </p:childTnLst>
                                </p:cTn>
                              </p:par>
                              <p:par>
                                <p:cTn id="8" presetID="7" presetClass="entr" presetSubtype="8"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 calcmode="lin" valueType="num">
                                      <p:cBhvr additive="repl">
                                        <p:cTn id="10" dur="2000" fill="hold"/>
                                        <p:tgtEl>
                                          <p:spTgt spid="134"/>
                                        </p:tgtEl>
                                        <p:attrNameLst>
                                          <p:attrName>ppt_x</p:attrName>
                                        </p:attrNameLst>
                                      </p:cBhvr>
                                      <p:tavLst>
                                        <p:tav tm="0">
                                          <p:val>
                                            <p:strVal val="0-#ppt_w/2"/>
                                          </p:val>
                                        </p:tav>
                                        <p:tav tm="100000">
                                          <p:val>
                                            <p:strVal val="#ppt_x"/>
                                          </p:val>
                                        </p:tav>
                                      </p:tavLst>
                                    </p:anim>
                                    <p:anim calcmode="lin" valueType="num">
                                      <p:cBhvr additive="repl">
                                        <p:cTn id="11" dur="2000" fill="hold"/>
                                        <p:tgtEl>
                                          <p:spTgt spid="134"/>
                                        </p:tgtEl>
                                        <p:attrNameLst>
                                          <p:attrName>ppt_y</p:attrName>
                                        </p:attrNameLst>
                                      </p:cBhvr>
                                      <p:tavLst>
                                        <p:tav tm="0">
                                          <p:val>
                                            <p:strVal val="#ppt_y"/>
                                          </p:val>
                                        </p:tav>
                                        <p:tav tm="100000">
                                          <p:val>
                                            <p:strVal val="#ppt_y"/>
                                          </p:val>
                                        </p:tav>
                                      </p:tavLst>
                                    </p:anim>
                                  </p:childTnLst>
                                </p:cTn>
                              </p:par>
                              <p:par>
                                <p:cTn id="12" presetID="7" presetClass="entr" presetSubtype="8" fill="hold" nodeType="withEffect">
                                  <p:stCondLst>
                                    <p:cond delay="0"/>
                                  </p:stCondLst>
                                  <p:childTnLst>
                                    <p:set>
                                      <p:cBhvr>
                                        <p:cTn id="13" dur="1" fill="hold">
                                          <p:stCondLst>
                                            <p:cond delay="0"/>
                                          </p:stCondLst>
                                        </p:cTn>
                                        <p:tgtEl>
                                          <p:spTgt spid="133"/>
                                        </p:tgtEl>
                                        <p:attrNameLst>
                                          <p:attrName>style.visibility</p:attrName>
                                        </p:attrNameLst>
                                      </p:cBhvr>
                                      <p:to>
                                        <p:strVal val="visible"/>
                                      </p:to>
                                    </p:set>
                                    <p:anim calcmode="lin" valueType="num">
                                      <p:cBhvr additive="repl">
                                        <p:cTn id="14" dur="2000" fill="hold"/>
                                        <p:tgtEl>
                                          <p:spTgt spid="133"/>
                                        </p:tgtEl>
                                        <p:attrNameLst>
                                          <p:attrName>ppt_x</p:attrName>
                                        </p:attrNameLst>
                                      </p:cBhvr>
                                      <p:tavLst>
                                        <p:tav tm="0">
                                          <p:val>
                                            <p:strVal val="0-#ppt_w/2"/>
                                          </p:val>
                                        </p:tav>
                                        <p:tav tm="100000">
                                          <p:val>
                                            <p:strVal val="#ppt_x"/>
                                          </p:val>
                                        </p:tav>
                                      </p:tavLst>
                                    </p:anim>
                                    <p:anim calcmode="lin" valueType="num">
                                      <p:cBhvr additive="repl">
                                        <p:cTn id="15" dur="2000" fill="hold"/>
                                        <p:tgtEl>
                                          <p:spTgt spid="133"/>
                                        </p:tgtEl>
                                        <p:attrNameLst>
                                          <p:attrName>ppt_y</p:attrName>
                                        </p:attrNameLst>
                                      </p:cBhvr>
                                      <p:tavLst>
                                        <p:tav tm="0">
                                          <p:val>
                                            <p:strVal val="#ppt_y"/>
                                          </p:val>
                                        </p:tav>
                                        <p:tav tm="100000">
                                          <p:val>
                                            <p:strVal val="#ppt_y"/>
                                          </p:val>
                                        </p:tav>
                                      </p:tavLst>
                                    </p:anim>
                                  </p:childTnLst>
                                </p:cTn>
                              </p:par>
                            </p:childTnLst>
                          </p:cTn>
                        </p:par>
                        <p:par>
                          <p:cTn id="16" fill="hold" nodeType="afterEffect">
                            <p:stCondLst>
                              <p:cond delay="2000"/>
                            </p:stCondLst>
                            <p:childTnLst>
                              <p:par>
                                <p:cTn id="17" presetID="7" presetClass="entr" presetSubtype="8"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additive="repl">
                                        <p:cTn id="19" dur="1000" fill="hold"/>
                                        <p:tgtEl>
                                          <p:spTgt spid="135"/>
                                        </p:tgtEl>
                                        <p:attrNameLst>
                                          <p:attrName>ppt_x</p:attrName>
                                        </p:attrNameLst>
                                      </p:cBhvr>
                                      <p:tavLst>
                                        <p:tav tm="0">
                                          <p:val>
                                            <p:strVal val="0-#ppt_w/2"/>
                                          </p:val>
                                        </p:tav>
                                        <p:tav tm="100000">
                                          <p:val>
                                            <p:strVal val="#ppt_x"/>
                                          </p:val>
                                        </p:tav>
                                      </p:tavLst>
                                    </p:anim>
                                    <p:anim calcmode="lin" valueType="num">
                                      <p:cBhvr additive="repl">
                                        <p:cTn id="20" dur="1000" fill="hold"/>
                                        <p:tgtEl>
                                          <p:spTgt spid="135"/>
                                        </p:tgtEl>
                                        <p:attrNameLst>
                                          <p:attrName>ppt_y</p:attrName>
                                        </p:attrNameLst>
                                      </p:cBhvr>
                                      <p:tavLst>
                                        <p:tav tm="0">
                                          <p:val>
                                            <p:strVal val="#ppt_y"/>
                                          </p:val>
                                        </p:tav>
                                        <p:tav tm="100000">
                                          <p:val>
                                            <p:strVal val="#ppt_y"/>
                                          </p:val>
                                        </p:tav>
                                      </p:tavLst>
                                    </p:anim>
                                  </p:childTnLst>
                                </p:cTn>
                              </p:par>
                              <p:par>
                                <p:cTn id="21" presetID="7" presetClass="entr" presetSubtype="8" fill="hold" nodeType="withEffect">
                                  <p:stCondLst>
                                    <p:cond delay="0"/>
                                  </p:stCondLst>
                                  <p:childTnLst>
                                    <p:set>
                                      <p:cBhvr>
                                        <p:cTn id="22" dur="1" fill="hold">
                                          <p:stCondLst>
                                            <p:cond delay="0"/>
                                          </p:stCondLst>
                                        </p:cTn>
                                        <p:tgtEl>
                                          <p:spTgt spid="136"/>
                                        </p:tgtEl>
                                        <p:attrNameLst>
                                          <p:attrName>style.visibility</p:attrName>
                                        </p:attrNameLst>
                                      </p:cBhvr>
                                      <p:to>
                                        <p:strVal val="visible"/>
                                      </p:to>
                                    </p:set>
                                    <p:anim calcmode="lin" valueType="num">
                                      <p:cBhvr additive="repl">
                                        <p:cTn id="23" dur="1000" fill="hold"/>
                                        <p:tgtEl>
                                          <p:spTgt spid="136"/>
                                        </p:tgtEl>
                                        <p:attrNameLst>
                                          <p:attrName>ppt_x</p:attrName>
                                        </p:attrNameLst>
                                      </p:cBhvr>
                                      <p:tavLst>
                                        <p:tav tm="0">
                                          <p:val>
                                            <p:strVal val="0-#ppt_w/2"/>
                                          </p:val>
                                        </p:tav>
                                        <p:tav tm="100000">
                                          <p:val>
                                            <p:strVal val="#ppt_x"/>
                                          </p:val>
                                        </p:tav>
                                      </p:tavLst>
                                    </p:anim>
                                    <p:anim calcmode="lin" valueType="num">
                                      <p:cBhvr additive="repl">
                                        <p:cTn id="24" dur="10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2"/>
          <p:cNvSpPr/>
          <p:nvPr/>
        </p:nvSpPr>
        <p:spPr>
          <a:xfrm>
            <a:off x="250920" y="366480"/>
            <a:ext cx="8819640" cy="517320"/>
          </a:xfrm>
          <a:prstGeom prst="rect">
            <a:avLst/>
          </a:prstGeom>
          <a:noFill/>
          <a:ln w="1270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800" b="1" strike="noStrike" spc="-1">
                <a:solidFill>
                  <a:srgbClr val="FFFFFF"/>
                </a:solidFill>
                <a:latin typeface="Arial"/>
                <a:ea typeface="DejaVu Sans"/>
              </a:rPr>
              <a:t>Exposición Ocupacional.</a:t>
            </a:r>
            <a:r>
              <a:rPr lang="es-ES" sz="2800" b="0" strike="noStrike" spc="-1">
                <a:solidFill>
                  <a:srgbClr val="FFFFFF"/>
                </a:solidFill>
                <a:latin typeface="Arial"/>
                <a:ea typeface="DejaVu Sans"/>
              </a:rPr>
              <a:t> Restricciones de Dosis</a:t>
            </a:r>
            <a:endParaRPr lang="en-GB" sz="2800" b="0" strike="noStrike" spc="-1">
              <a:latin typeface="Arial"/>
            </a:endParaRPr>
          </a:p>
        </p:txBody>
      </p:sp>
      <p:sp>
        <p:nvSpPr>
          <p:cNvPr id="140" name="Text Box 3"/>
          <p:cNvSpPr/>
          <p:nvPr/>
        </p:nvSpPr>
        <p:spPr>
          <a:xfrm>
            <a:off x="150840" y="1006200"/>
            <a:ext cx="6725880" cy="3433320"/>
          </a:xfrm>
          <a:prstGeom prst="rect">
            <a:avLst/>
          </a:prstGeom>
          <a:noFill/>
          <a:ln w="1270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01"/>
              </a:spcBef>
            </a:pPr>
            <a:r>
              <a:rPr lang="es-ES" sz="2000" b="1" strike="noStrike" spc="-1">
                <a:solidFill>
                  <a:srgbClr val="FFFFFF"/>
                </a:solidFill>
                <a:latin typeface="Arial"/>
                <a:ea typeface="DejaVu Sans"/>
              </a:rPr>
              <a:t>Los titulares de autorización son los responsable de que se cumplan las restricciones de dosis establecidas para Radioterapia. Las restricciones de dosis son aprobadas por el Titular y son particularmente importante durante el diseño de la instalación y la elaboración del programa de protección radiológica.</a:t>
            </a:r>
            <a:endParaRPr lang="en-GB" sz="2000" b="0" strike="noStrike" spc="-1">
              <a:latin typeface="Arial"/>
            </a:endParaRPr>
          </a:p>
          <a:p>
            <a:pPr algn="just">
              <a:lnSpc>
                <a:spcPct val="90000"/>
              </a:lnSpc>
              <a:spcBef>
                <a:spcPts val="201"/>
              </a:spcBef>
            </a:pPr>
            <a:endParaRPr lang="en-GB" sz="2000" b="0" strike="noStrike" spc="-1">
              <a:latin typeface="Arial"/>
            </a:endParaRPr>
          </a:p>
          <a:p>
            <a:pPr algn="just">
              <a:lnSpc>
                <a:spcPct val="90000"/>
              </a:lnSpc>
              <a:spcBef>
                <a:spcPts val="201"/>
              </a:spcBef>
            </a:pPr>
            <a:r>
              <a:rPr lang="es-ES" sz="2000" b="1" strike="noStrike" spc="-1">
                <a:solidFill>
                  <a:srgbClr val="FFFFFF"/>
                </a:solidFill>
                <a:latin typeface="Arial"/>
                <a:ea typeface="DejaVu Sans"/>
              </a:rPr>
              <a:t>Adicionalmente deberán establecerse niveles de investigación que proporciones una alarma para revisar que aspecto de la protección radiológica no está funcionando adecuadamente. </a:t>
            </a:r>
            <a:endParaRPr lang="en-GB" sz="2000" b="0" strike="noStrike" spc="-1">
              <a:latin typeface="Arial"/>
            </a:endParaRPr>
          </a:p>
        </p:txBody>
      </p:sp>
      <p:grpSp>
        <p:nvGrpSpPr>
          <p:cNvPr id="141" name="Group 4"/>
          <p:cNvGrpSpPr/>
          <p:nvPr/>
        </p:nvGrpSpPr>
        <p:grpSpPr>
          <a:xfrm>
            <a:off x="7596360" y="2774160"/>
            <a:ext cx="1439640" cy="2282040"/>
            <a:chOff x="7596360" y="2774160"/>
            <a:chExt cx="1439640" cy="2282040"/>
          </a:xfrm>
        </p:grpSpPr>
        <p:pic>
          <p:nvPicPr>
            <p:cNvPr id="142" name="Picture 5"/>
            <p:cNvPicPr/>
            <p:nvPr/>
          </p:nvPicPr>
          <p:blipFill>
            <a:blip r:embed="rId2"/>
            <a:stretch/>
          </p:blipFill>
          <p:spPr>
            <a:xfrm>
              <a:off x="7596360" y="2774160"/>
              <a:ext cx="1439640" cy="2282040"/>
            </a:xfrm>
            <a:prstGeom prst="rect">
              <a:avLst/>
            </a:prstGeom>
            <a:ln w="0">
              <a:noFill/>
            </a:ln>
          </p:spPr>
        </p:pic>
        <p:pic>
          <p:nvPicPr>
            <p:cNvPr id="143" name="Picture 6" descr="Rings"/>
            <p:cNvPicPr/>
            <p:nvPr/>
          </p:nvPicPr>
          <p:blipFill>
            <a:blip r:embed="rId3"/>
            <a:stretch/>
          </p:blipFill>
          <p:spPr>
            <a:xfrm>
              <a:off x="7972920" y="4037760"/>
              <a:ext cx="693000" cy="442080"/>
            </a:xfrm>
            <a:prstGeom prst="rect">
              <a:avLst/>
            </a:prstGeom>
            <a:ln w="0">
              <a:noFill/>
            </a:ln>
          </p:spPr>
        </p:pic>
        <p:pic>
          <p:nvPicPr>
            <p:cNvPr id="144" name="Picture 7" descr="DoubleFilmNew"/>
            <p:cNvPicPr/>
            <p:nvPr/>
          </p:nvPicPr>
          <p:blipFill>
            <a:blip r:embed="rId4"/>
            <a:stretch/>
          </p:blipFill>
          <p:spPr>
            <a:xfrm>
              <a:off x="7972920" y="3792960"/>
              <a:ext cx="635400" cy="261000"/>
            </a:xfrm>
            <a:prstGeom prst="rect">
              <a:avLst/>
            </a:prstGeom>
            <a:ln w="0">
              <a:noFill/>
            </a:ln>
          </p:spPr>
        </p:pic>
      </p:grpSp>
      <p:sp>
        <p:nvSpPr>
          <p:cNvPr id="145" name="Line 8"/>
          <p:cNvSpPr/>
          <p:nvPr/>
        </p:nvSpPr>
        <p:spPr>
          <a:xfrm>
            <a:off x="4716000" y="3003480"/>
            <a:ext cx="2374560" cy="360"/>
          </a:xfrm>
          <a:prstGeom prst="line">
            <a:avLst/>
          </a:prstGeom>
          <a:ln w="50800">
            <a:solidFill>
              <a:srgbClr val="D6ECFF"/>
            </a:solidFill>
            <a:round/>
            <a:tailEnd type="triangle" w="med" len="med"/>
          </a:ln>
        </p:spPr>
        <p:style>
          <a:lnRef idx="0">
            <a:scrgbClr r="0" g="0" b="0"/>
          </a:lnRef>
          <a:fillRef idx="0">
            <a:scrgbClr r="0" g="0" b="0"/>
          </a:fillRef>
          <a:effectRef idx="0">
            <a:scrgbClr r="0" g="0" b="0"/>
          </a:effectRef>
          <a:fontRef idx="minor"/>
        </p:style>
      </p:sp>
      <p:sp>
        <p:nvSpPr>
          <p:cNvPr id="146" name="Text Box 9"/>
          <p:cNvSpPr/>
          <p:nvPr/>
        </p:nvSpPr>
        <p:spPr>
          <a:xfrm>
            <a:off x="7093080" y="1977480"/>
            <a:ext cx="2050560" cy="5169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400"/>
              </a:spcBef>
            </a:pPr>
            <a:r>
              <a:rPr lang="es-ES" sz="2800" b="1" strike="noStrike" spc="-1">
                <a:solidFill>
                  <a:srgbClr val="FFFFFF"/>
                </a:solidFill>
                <a:latin typeface="Arial"/>
                <a:ea typeface="DejaVu Sans"/>
              </a:rPr>
              <a:t>6 mSv/año</a:t>
            </a:r>
            <a:endParaRPr lang="en-GB"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2"/>
          <p:cNvSpPr/>
          <p:nvPr/>
        </p:nvSpPr>
        <p:spPr>
          <a:xfrm>
            <a:off x="250920" y="366480"/>
            <a:ext cx="8497440" cy="51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800" b="1" strike="noStrike" spc="-1">
                <a:solidFill>
                  <a:srgbClr val="FFFFFF"/>
                </a:solidFill>
                <a:latin typeface="Arial"/>
                <a:ea typeface="DejaVu Sans"/>
              </a:rPr>
              <a:t>Exposición Ocupacional.</a:t>
            </a:r>
            <a:r>
              <a:rPr lang="es-ES" sz="2800" b="0" strike="noStrike" spc="-1">
                <a:solidFill>
                  <a:srgbClr val="FFFFFF"/>
                </a:solidFill>
                <a:latin typeface="Arial"/>
                <a:ea typeface="DejaVu Sans"/>
              </a:rPr>
              <a:t> Delimitación de áreas</a:t>
            </a:r>
            <a:endParaRPr lang="en-GB" sz="2800" b="0" strike="noStrike" spc="-1">
              <a:latin typeface="Arial"/>
            </a:endParaRPr>
          </a:p>
        </p:txBody>
      </p:sp>
      <p:sp>
        <p:nvSpPr>
          <p:cNvPr id="148" name="Text Box 3"/>
          <p:cNvSpPr/>
          <p:nvPr/>
        </p:nvSpPr>
        <p:spPr>
          <a:xfrm>
            <a:off x="0" y="2842200"/>
            <a:ext cx="2552400" cy="12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01"/>
              </a:spcBef>
            </a:pPr>
            <a:r>
              <a:rPr lang="es-ES" sz="2000" b="0" strike="noStrike" spc="-1">
                <a:solidFill>
                  <a:srgbClr val="FFFFFF"/>
                </a:solidFill>
                <a:latin typeface="Arial"/>
                <a:ea typeface="DejaVu Sans"/>
              </a:rPr>
              <a:t>¿Zona Controlada?</a:t>
            </a:r>
            <a:endParaRPr lang="en-GB" sz="2000" b="0" strike="noStrike" spc="-1">
              <a:latin typeface="Arial"/>
            </a:endParaRPr>
          </a:p>
          <a:p>
            <a:pPr algn="just">
              <a:lnSpc>
                <a:spcPct val="90000"/>
              </a:lnSpc>
              <a:spcBef>
                <a:spcPts val="201"/>
              </a:spcBef>
            </a:pPr>
            <a:endParaRPr lang="en-GB" sz="2000" b="0" strike="noStrike" spc="-1">
              <a:latin typeface="Arial"/>
            </a:endParaRPr>
          </a:p>
          <a:p>
            <a:pPr algn="just">
              <a:lnSpc>
                <a:spcPct val="90000"/>
              </a:lnSpc>
              <a:spcBef>
                <a:spcPts val="201"/>
              </a:spcBef>
            </a:pPr>
            <a:endParaRPr lang="en-GB" sz="2000" b="0" strike="noStrike" spc="-1">
              <a:latin typeface="Arial"/>
            </a:endParaRPr>
          </a:p>
          <a:p>
            <a:pPr algn="just">
              <a:lnSpc>
                <a:spcPct val="90000"/>
              </a:lnSpc>
              <a:spcBef>
                <a:spcPts val="201"/>
              </a:spcBef>
            </a:pPr>
            <a:r>
              <a:rPr lang="es-ES" sz="2000" b="0" strike="noStrike" spc="-1">
                <a:solidFill>
                  <a:srgbClr val="FFFFFF"/>
                </a:solidFill>
                <a:latin typeface="Arial"/>
                <a:ea typeface="DejaVu Sans"/>
              </a:rPr>
              <a:t>¿Zona Supervisada?</a:t>
            </a:r>
            <a:endParaRPr lang="en-GB" sz="2000" b="0" strike="noStrike" spc="-1">
              <a:latin typeface="Arial"/>
            </a:endParaRPr>
          </a:p>
        </p:txBody>
      </p:sp>
      <p:grpSp>
        <p:nvGrpSpPr>
          <p:cNvPr id="149" name="Group 4"/>
          <p:cNvGrpSpPr/>
          <p:nvPr/>
        </p:nvGrpSpPr>
        <p:grpSpPr>
          <a:xfrm>
            <a:off x="2632320" y="1221480"/>
            <a:ext cx="6439320" cy="3353400"/>
            <a:chOff x="2632320" y="1221480"/>
            <a:chExt cx="6439320" cy="3353400"/>
          </a:xfrm>
        </p:grpSpPr>
        <p:pic>
          <p:nvPicPr>
            <p:cNvPr id="150" name="Picture 5" descr="floorplan2linacdept"/>
            <p:cNvPicPr/>
            <p:nvPr/>
          </p:nvPicPr>
          <p:blipFill>
            <a:blip r:embed="rId2"/>
            <a:stretch/>
          </p:blipFill>
          <p:spPr>
            <a:xfrm>
              <a:off x="2632320" y="1397880"/>
              <a:ext cx="6439320" cy="3177000"/>
            </a:xfrm>
            <a:prstGeom prst="rect">
              <a:avLst/>
            </a:prstGeom>
            <a:ln w="0">
              <a:noFill/>
            </a:ln>
          </p:spPr>
        </p:pic>
        <p:sp>
          <p:nvSpPr>
            <p:cNvPr id="151" name="Text Box 6"/>
            <p:cNvSpPr/>
            <p:nvPr/>
          </p:nvSpPr>
          <p:spPr>
            <a:xfrm>
              <a:off x="3456000" y="192672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a:t>
              </a:r>
              <a:endParaRPr lang="en-GB" sz="1000" b="0" strike="noStrike" spc="-1">
                <a:latin typeface="Arial"/>
              </a:endParaRPr>
            </a:p>
          </p:txBody>
        </p:sp>
        <p:sp>
          <p:nvSpPr>
            <p:cNvPr id="152" name="Text Box 7"/>
            <p:cNvSpPr/>
            <p:nvPr/>
          </p:nvSpPr>
          <p:spPr>
            <a:xfrm>
              <a:off x="3456000" y="279792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53" name="Text Box 8"/>
            <p:cNvSpPr/>
            <p:nvPr/>
          </p:nvSpPr>
          <p:spPr>
            <a:xfrm>
              <a:off x="3456000" y="320868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54" name="Text Box 9"/>
            <p:cNvSpPr/>
            <p:nvPr/>
          </p:nvSpPr>
          <p:spPr>
            <a:xfrm>
              <a:off x="3456000" y="239724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55" name="Text Box 10"/>
            <p:cNvSpPr/>
            <p:nvPr/>
          </p:nvSpPr>
          <p:spPr>
            <a:xfrm>
              <a:off x="4654440" y="198504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3</a:t>
              </a:r>
              <a:endParaRPr lang="en-GB" sz="1000" b="0" strike="noStrike" spc="-1">
                <a:latin typeface="Arial"/>
              </a:endParaRPr>
            </a:p>
          </p:txBody>
        </p:sp>
        <p:sp>
          <p:nvSpPr>
            <p:cNvPr id="156" name="Text Box 11"/>
            <p:cNvSpPr/>
            <p:nvPr/>
          </p:nvSpPr>
          <p:spPr>
            <a:xfrm>
              <a:off x="5328000" y="198504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4</a:t>
              </a:r>
              <a:endParaRPr lang="en-GB" sz="1000" b="0" strike="noStrike" spc="-1">
                <a:latin typeface="Arial"/>
              </a:endParaRPr>
            </a:p>
          </p:txBody>
        </p:sp>
        <p:sp>
          <p:nvSpPr>
            <p:cNvPr id="157" name="Text Box 12"/>
            <p:cNvSpPr/>
            <p:nvPr/>
          </p:nvSpPr>
          <p:spPr>
            <a:xfrm>
              <a:off x="4131360" y="263196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58" name="Text Box 13"/>
            <p:cNvSpPr/>
            <p:nvPr/>
          </p:nvSpPr>
          <p:spPr>
            <a:xfrm>
              <a:off x="4654440" y="263196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59" name="Text Box 14"/>
            <p:cNvSpPr/>
            <p:nvPr/>
          </p:nvSpPr>
          <p:spPr>
            <a:xfrm>
              <a:off x="5179320" y="263196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60" name="Text Box 15"/>
            <p:cNvSpPr/>
            <p:nvPr/>
          </p:nvSpPr>
          <p:spPr>
            <a:xfrm>
              <a:off x="5403960" y="316224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6</a:t>
              </a:r>
              <a:endParaRPr lang="en-GB" sz="1000" b="0" strike="noStrike" spc="-1">
                <a:latin typeface="Arial"/>
              </a:endParaRPr>
            </a:p>
          </p:txBody>
        </p:sp>
        <p:sp>
          <p:nvSpPr>
            <p:cNvPr id="161" name="Text Box 16"/>
            <p:cNvSpPr/>
            <p:nvPr/>
          </p:nvSpPr>
          <p:spPr>
            <a:xfrm>
              <a:off x="6452280" y="169200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7</a:t>
              </a:r>
              <a:endParaRPr lang="en-GB" sz="1000" b="0" strike="noStrike" spc="-1">
                <a:latin typeface="Arial"/>
              </a:endParaRPr>
            </a:p>
          </p:txBody>
        </p:sp>
        <p:sp>
          <p:nvSpPr>
            <p:cNvPr id="162" name="Text Box 17"/>
            <p:cNvSpPr/>
            <p:nvPr/>
          </p:nvSpPr>
          <p:spPr>
            <a:xfrm>
              <a:off x="6676920" y="257364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8</a:t>
              </a:r>
              <a:endParaRPr lang="en-GB" sz="1000" b="0" strike="noStrike" spc="-1">
                <a:latin typeface="Arial"/>
              </a:endParaRPr>
            </a:p>
          </p:txBody>
        </p:sp>
        <p:sp>
          <p:nvSpPr>
            <p:cNvPr id="163" name="Text Box 18"/>
            <p:cNvSpPr/>
            <p:nvPr/>
          </p:nvSpPr>
          <p:spPr>
            <a:xfrm>
              <a:off x="6752520" y="316224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8</a:t>
              </a:r>
              <a:endParaRPr lang="en-GB" sz="1000" b="0" strike="noStrike" spc="-1">
                <a:latin typeface="Arial"/>
              </a:endParaRPr>
            </a:p>
          </p:txBody>
        </p:sp>
        <p:sp>
          <p:nvSpPr>
            <p:cNvPr id="164" name="Text Box 19"/>
            <p:cNvSpPr/>
            <p:nvPr/>
          </p:nvSpPr>
          <p:spPr>
            <a:xfrm>
              <a:off x="6306840" y="4161600"/>
              <a:ext cx="29844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9</a:t>
              </a:r>
              <a:endParaRPr lang="en-GB" sz="1000" b="0" strike="noStrike" spc="-1">
                <a:latin typeface="Arial"/>
              </a:endParaRPr>
            </a:p>
          </p:txBody>
        </p:sp>
        <p:sp>
          <p:nvSpPr>
            <p:cNvPr id="165" name="Text Box 20"/>
            <p:cNvSpPr/>
            <p:nvPr/>
          </p:nvSpPr>
          <p:spPr>
            <a:xfrm>
              <a:off x="7051320" y="4161600"/>
              <a:ext cx="3726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10</a:t>
              </a:r>
              <a:endParaRPr lang="en-GB" sz="1000" b="0" strike="noStrike" spc="-1">
                <a:latin typeface="Arial"/>
              </a:endParaRPr>
            </a:p>
          </p:txBody>
        </p:sp>
        <p:sp>
          <p:nvSpPr>
            <p:cNvPr id="166" name="Text Box 21"/>
            <p:cNvSpPr/>
            <p:nvPr/>
          </p:nvSpPr>
          <p:spPr>
            <a:xfrm>
              <a:off x="6600960" y="216144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11</a:t>
              </a:r>
              <a:endParaRPr lang="en-GB" sz="1000" b="0" strike="noStrike" spc="-1">
                <a:latin typeface="Arial"/>
              </a:endParaRPr>
            </a:p>
          </p:txBody>
        </p:sp>
        <p:sp>
          <p:nvSpPr>
            <p:cNvPr id="167" name="Text Box 22"/>
            <p:cNvSpPr/>
            <p:nvPr/>
          </p:nvSpPr>
          <p:spPr>
            <a:xfrm>
              <a:off x="8174160" y="245556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12</a:t>
              </a:r>
              <a:endParaRPr lang="en-GB" sz="1000" b="0" strike="noStrike" spc="-1">
                <a:latin typeface="Arial"/>
              </a:endParaRPr>
            </a:p>
          </p:txBody>
        </p:sp>
        <p:sp>
          <p:nvSpPr>
            <p:cNvPr id="168" name="Text Box 23"/>
            <p:cNvSpPr/>
            <p:nvPr/>
          </p:nvSpPr>
          <p:spPr>
            <a:xfrm>
              <a:off x="8174160" y="351468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14</a:t>
              </a:r>
              <a:endParaRPr lang="en-GB" sz="1000" b="0" strike="noStrike" spc="-1">
                <a:latin typeface="Arial"/>
              </a:endParaRPr>
            </a:p>
          </p:txBody>
        </p:sp>
        <p:sp>
          <p:nvSpPr>
            <p:cNvPr id="169" name="Text Box 24"/>
            <p:cNvSpPr/>
            <p:nvPr/>
          </p:nvSpPr>
          <p:spPr>
            <a:xfrm>
              <a:off x="3680640" y="392580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17</a:t>
              </a:r>
              <a:endParaRPr lang="en-GB" sz="1000" b="0" strike="noStrike" spc="-1">
                <a:latin typeface="Arial"/>
              </a:endParaRPr>
            </a:p>
          </p:txBody>
        </p:sp>
        <p:sp>
          <p:nvSpPr>
            <p:cNvPr id="170" name="Text Box 25"/>
            <p:cNvSpPr/>
            <p:nvPr/>
          </p:nvSpPr>
          <p:spPr>
            <a:xfrm>
              <a:off x="5328000" y="416160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16</a:t>
              </a:r>
              <a:endParaRPr lang="en-GB" sz="1000" b="0" strike="noStrike" spc="-1">
                <a:latin typeface="Arial"/>
              </a:endParaRPr>
            </a:p>
          </p:txBody>
        </p:sp>
        <p:sp>
          <p:nvSpPr>
            <p:cNvPr id="171" name="Text Box 26"/>
            <p:cNvSpPr/>
            <p:nvPr/>
          </p:nvSpPr>
          <p:spPr>
            <a:xfrm>
              <a:off x="4355640" y="380772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18</a:t>
              </a:r>
              <a:endParaRPr lang="en-GB" sz="1000" b="0" strike="noStrike" spc="-1">
                <a:latin typeface="Arial"/>
              </a:endParaRPr>
            </a:p>
          </p:txBody>
        </p:sp>
        <p:sp>
          <p:nvSpPr>
            <p:cNvPr id="172" name="Text Box 27"/>
            <p:cNvSpPr/>
            <p:nvPr/>
          </p:nvSpPr>
          <p:spPr>
            <a:xfrm>
              <a:off x="5103720" y="380772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18</a:t>
              </a:r>
              <a:endParaRPr lang="en-GB" sz="1000" b="0" strike="noStrike" spc="-1">
                <a:latin typeface="Arial"/>
              </a:endParaRPr>
            </a:p>
          </p:txBody>
        </p:sp>
        <p:sp>
          <p:nvSpPr>
            <p:cNvPr id="173" name="Text Box 28"/>
            <p:cNvSpPr/>
            <p:nvPr/>
          </p:nvSpPr>
          <p:spPr>
            <a:xfrm>
              <a:off x="7200000" y="327888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15</a:t>
              </a:r>
              <a:endParaRPr lang="en-GB" sz="1000" b="0" strike="noStrike" spc="-1">
                <a:latin typeface="Arial"/>
              </a:endParaRPr>
            </a:p>
          </p:txBody>
        </p:sp>
        <p:sp>
          <p:nvSpPr>
            <p:cNvPr id="174" name="Text Box 29"/>
            <p:cNvSpPr/>
            <p:nvPr/>
          </p:nvSpPr>
          <p:spPr>
            <a:xfrm>
              <a:off x="7200000" y="2808360"/>
              <a:ext cx="37440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13</a:t>
              </a:r>
              <a:endParaRPr lang="en-GB" sz="1000" b="0" strike="noStrike" spc="-1">
                <a:latin typeface="Arial"/>
              </a:endParaRPr>
            </a:p>
          </p:txBody>
        </p:sp>
        <p:sp>
          <p:nvSpPr>
            <p:cNvPr id="175" name="Text Box 30"/>
            <p:cNvSpPr/>
            <p:nvPr/>
          </p:nvSpPr>
          <p:spPr>
            <a:xfrm>
              <a:off x="5776920" y="1221480"/>
              <a:ext cx="1722960" cy="24264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Pacientes a Tratamiento.</a:t>
              </a:r>
              <a:endParaRPr lang="en-GB" sz="1000" b="0" strike="noStrike" spc="-1">
                <a:latin typeface="Arial"/>
              </a:endParaRPr>
            </a:p>
          </p:txBody>
        </p:sp>
      </p:grpSp>
      <p:sp>
        <p:nvSpPr>
          <p:cNvPr id="2" name="CuadroTexto 1"/>
          <p:cNvSpPr txBox="1"/>
          <p:nvPr/>
        </p:nvSpPr>
        <p:spPr>
          <a:xfrm>
            <a:off x="2631233" y="3474360"/>
            <a:ext cx="824767" cy="338554"/>
          </a:xfrm>
          <a:prstGeom prst="rect">
            <a:avLst/>
          </a:prstGeom>
          <a:solidFill>
            <a:srgbClr val="FFFF00"/>
          </a:solidFill>
        </p:spPr>
        <p:txBody>
          <a:bodyPr wrap="square" rtlCol="0">
            <a:spAutoFit/>
          </a:bodyPr>
          <a:lstStyle/>
          <a:p>
            <a:r>
              <a:rPr lang="es-ES" sz="800" dirty="0" smtClean="0"/>
              <a:t>Pacientes a Consultas</a:t>
            </a:r>
            <a:endParaRPr lang="es-UY"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2"/>
          <p:cNvSpPr/>
          <p:nvPr/>
        </p:nvSpPr>
        <p:spPr>
          <a:xfrm>
            <a:off x="250920" y="-18000"/>
            <a:ext cx="8497440" cy="51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800" b="1" strike="noStrike" spc="-1">
                <a:solidFill>
                  <a:srgbClr val="FFFFFF"/>
                </a:solidFill>
                <a:latin typeface="Arial"/>
                <a:ea typeface="DejaVu Sans"/>
              </a:rPr>
              <a:t>Exposición </a:t>
            </a:r>
            <a:r>
              <a:rPr lang="es-ES" sz="2400" b="1" strike="noStrike" spc="-1">
                <a:solidFill>
                  <a:srgbClr val="FFFFFF"/>
                </a:solidFill>
                <a:latin typeface="Arial"/>
                <a:ea typeface="DejaVu Sans"/>
              </a:rPr>
              <a:t>Ocupacional</a:t>
            </a:r>
            <a:r>
              <a:rPr lang="es-ES" sz="2800" b="1" strike="noStrike" spc="-1">
                <a:solidFill>
                  <a:srgbClr val="FFFFFF"/>
                </a:solidFill>
                <a:latin typeface="Arial"/>
                <a:ea typeface="DejaVu Sans"/>
              </a:rPr>
              <a:t>.</a:t>
            </a:r>
            <a:r>
              <a:rPr lang="es-ES" sz="2800" b="0" strike="noStrike" spc="-1">
                <a:solidFill>
                  <a:srgbClr val="FFFFFF"/>
                </a:solidFill>
                <a:latin typeface="Arial"/>
                <a:ea typeface="DejaVu Sans"/>
              </a:rPr>
              <a:t> Delimitación de áreas</a:t>
            </a:r>
            <a:endParaRPr lang="en-GB" sz="2800" b="0" strike="noStrike" spc="-1">
              <a:latin typeface="Arial"/>
            </a:endParaRPr>
          </a:p>
        </p:txBody>
      </p:sp>
      <p:sp>
        <p:nvSpPr>
          <p:cNvPr id="178" name="Text Box 3"/>
          <p:cNvSpPr/>
          <p:nvPr/>
        </p:nvSpPr>
        <p:spPr>
          <a:xfrm>
            <a:off x="218880" y="1194480"/>
            <a:ext cx="2552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201"/>
              </a:spcBef>
            </a:pPr>
            <a:r>
              <a:rPr lang="es-ES" sz="2000" b="0" strike="noStrike" spc="-1">
                <a:solidFill>
                  <a:srgbClr val="FFFFFF"/>
                </a:solidFill>
                <a:latin typeface="Arial"/>
                <a:ea typeface="DejaVu Sans"/>
              </a:rPr>
              <a:t>¿Área Controlada?</a:t>
            </a:r>
            <a:endParaRPr lang="en-GB" sz="2000" b="0" strike="noStrike" spc="-1">
              <a:latin typeface="Arial"/>
            </a:endParaRPr>
          </a:p>
        </p:txBody>
      </p:sp>
      <p:grpSp>
        <p:nvGrpSpPr>
          <p:cNvPr id="179" name="Group 4"/>
          <p:cNvGrpSpPr/>
          <p:nvPr/>
        </p:nvGrpSpPr>
        <p:grpSpPr>
          <a:xfrm>
            <a:off x="3130920" y="555480"/>
            <a:ext cx="5940720" cy="2395800"/>
            <a:chOff x="3130920" y="555480"/>
            <a:chExt cx="5940720" cy="2395800"/>
          </a:xfrm>
        </p:grpSpPr>
        <p:pic>
          <p:nvPicPr>
            <p:cNvPr id="180" name="Picture 5" descr="floorplan2linacdept"/>
            <p:cNvPicPr/>
            <p:nvPr/>
          </p:nvPicPr>
          <p:blipFill>
            <a:blip r:embed="rId2"/>
            <a:stretch/>
          </p:blipFill>
          <p:spPr>
            <a:xfrm>
              <a:off x="3130920" y="555480"/>
              <a:ext cx="5940720" cy="2395800"/>
            </a:xfrm>
            <a:prstGeom prst="rect">
              <a:avLst/>
            </a:prstGeom>
            <a:ln w="0">
              <a:noFill/>
            </a:ln>
          </p:spPr>
        </p:pic>
        <p:sp>
          <p:nvSpPr>
            <p:cNvPr id="181" name="Text Box 6"/>
            <p:cNvSpPr/>
            <p:nvPr/>
          </p:nvSpPr>
          <p:spPr>
            <a:xfrm>
              <a:off x="3890880" y="95436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a:t>
              </a:r>
              <a:endParaRPr lang="en-GB" sz="1000" b="0" strike="noStrike" spc="-1">
                <a:latin typeface="Arial"/>
              </a:endParaRPr>
            </a:p>
          </p:txBody>
        </p:sp>
        <p:sp>
          <p:nvSpPr>
            <p:cNvPr id="182" name="Text Box 7"/>
            <p:cNvSpPr/>
            <p:nvPr/>
          </p:nvSpPr>
          <p:spPr>
            <a:xfrm>
              <a:off x="3890880" y="161136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83" name="Text Box 8"/>
            <p:cNvSpPr/>
            <p:nvPr/>
          </p:nvSpPr>
          <p:spPr>
            <a:xfrm>
              <a:off x="3890880" y="192132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84" name="Text Box 9"/>
            <p:cNvSpPr/>
            <p:nvPr/>
          </p:nvSpPr>
          <p:spPr>
            <a:xfrm>
              <a:off x="3890880" y="130932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2</a:t>
              </a:r>
              <a:endParaRPr lang="en-GB" sz="1000" b="0" strike="noStrike" spc="-1">
                <a:latin typeface="Arial"/>
              </a:endParaRPr>
            </a:p>
          </p:txBody>
        </p:sp>
        <p:sp>
          <p:nvSpPr>
            <p:cNvPr id="185" name="Text Box 10"/>
            <p:cNvSpPr/>
            <p:nvPr/>
          </p:nvSpPr>
          <p:spPr>
            <a:xfrm>
              <a:off x="4996800" y="9982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3</a:t>
              </a:r>
              <a:endParaRPr lang="en-GB" sz="1000" b="0" strike="noStrike" spc="-1">
                <a:latin typeface="Arial"/>
              </a:endParaRPr>
            </a:p>
          </p:txBody>
        </p:sp>
        <p:sp>
          <p:nvSpPr>
            <p:cNvPr id="186" name="Text Box 11"/>
            <p:cNvSpPr/>
            <p:nvPr/>
          </p:nvSpPr>
          <p:spPr>
            <a:xfrm>
              <a:off x="5618160" y="9982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4</a:t>
              </a:r>
              <a:endParaRPr lang="en-GB" sz="1000" b="0" strike="noStrike" spc="-1">
                <a:latin typeface="Arial"/>
              </a:endParaRPr>
            </a:p>
          </p:txBody>
        </p:sp>
        <p:sp>
          <p:nvSpPr>
            <p:cNvPr id="187" name="Text Box 12"/>
            <p:cNvSpPr/>
            <p:nvPr/>
          </p:nvSpPr>
          <p:spPr>
            <a:xfrm>
              <a:off x="4514040" y="14860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88" name="Text Box 13"/>
            <p:cNvSpPr/>
            <p:nvPr/>
          </p:nvSpPr>
          <p:spPr>
            <a:xfrm>
              <a:off x="4996800" y="14860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89" name="Text Box 14"/>
            <p:cNvSpPr/>
            <p:nvPr/>
          </p:nvSpPr>
          <p:spPr>
            <a:xfrm>
              <a:off x="5481000" y="14860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5</a:t>
              </a:r>
              <a:endParaRPr lang="en-GB" sz="1000" b="0" strike="noStrike" spc="-1">
                <a:latin typeface="Arial"/>
              </a:endParaRPr>
            </a:p>
          </p:txBody>
        </p:sp>
        <p:sp>
          <p:nvSpPr>
            <p:cNvPr id="190" name="Text Box 15"/>
            <p:cNvSpPr/>
            <p:nvPr/>
          </p:nvSpPr>
          <p:spPr>
            <a:xfrm>
              <a:off x="5688000" y="188604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6</a:t>
              </a:r>
              <a:endParaRPr lang="en-GB" sz="1000" b="0" strike="noStrike" spc="-1">
                <a:latin typeface="Arial"/>
              </a:endParaRPr>
            </a:p>
          </p:txBody>
        </p:sp>
        <p:sp>
          <p:nvSpPr>
            <p:cNvPr id="191" name="Text Box 16"/>
            <p:cNvSpPr/>
            <p:nvPr/>
          </p:nvSpPr>
          <p:spPr>
            <a:xfrm>
              <a:off x="6654960" y="77760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7</a:t>
              </a:r>
              <a:endParaRPr lang="en-GB" sz="1000" b="0" strike="noStrike" spc="-1">
                <a:latin typeface="Arial"/>
              </a:endParaRPr>
            </a:p>
          </p:txBody>
        </p:sp>
        <p:sp>
          <p:nvSpPr>
            <p:cNvPr id="192" name="Text Box 17"/>
            <p:cNvSpPr/>
            <p:nvPr/>
          </p:nvSpPr>
          <p:spPr>
            <a:xfrm>
              <a:off x="6862320" y="144216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8</a:t>
              </a:r>
              <a:endParaRPr lang="en-GB" sz="1000" b="0" strike="noStrike" spc="-1">
                <a:latin typeface="Arial"/>
              </a:endParaRPr>
            </a:p>
          </p:txBody>
        </p:sp>
        <p:sp>
          <p:nvSpPr>
            <p:cNvPr id="193" name="Text Box 18"/>
            <p:cNvSpPr/>
            <p:nvPr/>
          </p:nvSpPr>
          <p:spPr>
            <a:xfrm>
              <a:off x="6932160" y="188604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8</a:t>
              </a:r>
              <a:endParaRPr lang="en-GB" sz="1000" b="0" strike="noStrike" spc="-1">
                <a:latin typeface="Arial"/>
              </a:endParaRPr>
            </a:p>
          </p:txBody>
        </p:sp>
        <p:sp>
          <p:nvSpPr>
            <p:cNvPr id="194" name="Text Box 19"/>
            <p:cNvSpPr/>
            <p:nvPr/>
          </p:nvSpPr>
          <p:spPr>
            <a:xfrm>
              <a:off x="6521040" y="2639880"/>
              <a:ext cx="2754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9</a:t>
              </a:r>
              <a:endParaRPr lang="en-GB" sz="1000" b="0" strike="noStrike" spc="-1">
                <a:latin typeface="Arial"/>
              </a:endParaRPr>
            </a:p>
          </p:txBody>
        </p:sp>
        <p:sp>
          <p:nvSpPr>
            <p:cNvPr id="195" name="Text Box 20"/>
            <p:cNvSpPr/>
            <p:nvPr/>
          </p:nvSpPr>
          <p:spPr>
            <a:xfrm>
              <a:off x="7207920" y="2639880"/>
              <a:ext cx="34380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10</a:t>
              </a:r>
              <a:endParaRPr lang="en-GB" sz="1000" b="0" strike="noStrike" spc="-1">
                <a:latin typeface="Arial"/>
              </a:endParaRPr>
            </a:p>
          </p:txBody>
        </p:sp>
        <p:sp>
          <p:nvSpPr>
            <p:cNvPr id="196" name="Text Box 21"/>
            <p:cNvSpPr/>
            <p:nvPr/>
          </p:nvSpPr>
          <p:spPr>
            <a:xfrm>
              <a:off x="6792120" y="11314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11</a:t>
              </a:r>
              <a:endParaRPr lang="en-GB" sz="1000" b="0" strike="noStrike" spc="-1">
                <a:latin typeface="Arial"/>
              </a:endParaRPr>
            </a:p>
          </p:txBody>
        </p:sp>
        <p:sp>
          <p:nvSpPr>
            <p:cNvPr id="197" name="Text Box 22"/>
            <p:cNvSpPr/>
            <p:nvPr/>
          </p:nvSpPr>
          <p:spPr>
            <a:xfrm>
              <a:off x="8243640" y="135324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12</a:t>
              </a:r>
              <a:endParaRPr lang="en-GB" sz="1000" b="0" strike="noStrike" spc="-1">
                <a:latin typeface="Arial"/>
              </a:endParaRPr>
            </a:p>
          </p:txBody>
        </p:sp>
        <p:sp>
          <p:nvSpPr>
            <p:cNvPr id="198" name="Text Box 23"/>
            <p:cNvSpPr/>
            <p:nvPr/>
          </p:nvSpPr>
          <p:spPr>
            <a:xfrm>
              <a:off x="8243640" y="21520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14</a:t>
              </a:r>
              <a:endParaRPr lang="en-GB" sz="1000" b="0" strike="noStrike" spc="-1">
                <a:latin typeface="Arial"/>
              </a:endParaRPr>
            </a:p>
          </p:txBody>
        </p:sp>
        <p:sp>
          <p:nvSpPr>
            <p:cNvPr id="199" name="Text Box 24"/>
            <p:cNvSpPr/>
            <p:nvPr/>
          </p:nvSpPr>
          <p:spPr>
            <a:xfrm>
              <a:off x="4098240" y="246204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17</a:t>
              </a:r>
              <a:endParaRPr lang="en-GB" sz="1000" b="0" strike="noStrike" spc="-1">
                <a:latin typeface="Arial"/>
              </a:endParaRPr>
            </a:p>
          </p:txBody>
        </p:sp>
        <p:sp>
          <p:nvSpPr>
            <p:cNvPr id="200" name="Text Box 25"/>
            <p:cNvSpPr/>
            <p:nvPr/>
          </p:nvSpPr>
          <p:spPr>
            <a:xfrm>
              <a:off x="5618160" y="26398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16</a:t>
              </a:r>
              <a:endParaRPr lang="en-GB" sz="1000" b="0" strike="noStrike" spc="-1">
                <a:latin typeface="Arial"/>
              </a:endParaRPr>
            </a:p>
          </p:txBody>
        </p:sp>
        <p:sp>
          <p:nvSpPr>
            <p:cNvPr id="201" name="Text Box 26"/>
            <p:cNvSpPr/>
            <p:nvPr/>
          </p:nvSpPr>
          <p:spPr>
            <a:xfrm>
              <a:off x="4721040" y="237312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18</a:t>
              </a:r>
              <a:endParaRPr lang="en-GB" sz="1000" b="0" strike="noStrike" spc="-1">
                <a:latin typeface="Arial"/>
              </a:endParaRPr>
            </a:p>
          </p:txBody>
        </p:sp>
        <p:sp>
          <p:nvSpPr>
            <p:cNvPr id="202" name="Text Box 27"/>
            <p:cNvSpPr/>
            <p:nvPr/>
          </p:nvSpPr>
          <p:spPr>
            <a:xfrm>
              <a:off x="5410800" y="237312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18</a:t>
              </a:r>
              <a:endParaRPr lang="en-GB" sz="1000" b="0" strike="noStrike" spc="-1">
                <a:latin typeface="Arial"/>
              </a:endParaRPr>
            </a:p>
          </p:txBody>
        </p:sp>
        <p:sp>
          <p:nvSpPr>
            <p:cNvPr id="203" name="Text Box 28"/>
            <p:cNvSpPr/>
            <p:nvPr/>
          </p:nvSpPr>
          <p:spPr>
            <a:xfrm>
              <a:off x="7345080" y="197424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15</a:t>
              </a:r>
              <a:endParaRPr lang="en-GB" sz="1000" b="0" strike="noStrike" spc="-1">
                <a:latin typeface="Arial"/>
              </a:endParaRPr>
            </a:p>
          </p:txBody>
        </p:sp>
        <p:sp>
          <p:nvSpPr>
            <p:cNvPr id="204" name="Text Box 29"/>
            <p:cNvSpPr/>
            <p:nvPr/>
          </p:nvSpPr>
          <p:spPr>
            <a:xfrm>
              <a:off x="7345080" y="1619280"/>
              <a:ext cx="345240" cy="2419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99"/>
                </a:spcBef>
              </a:pPr>
              <a:r>
                <a:rPr lang="es-ES_tradnl" sz="1000" b="0" strike="noStrike" spc="-1">
                  <a:solidFill>
                    <a:srgbClr val="0000CC"/>
                  </a:solidFill>
                  <a:latin typeface="Arial"/>
                  <a:ea typeface="DejaVu Sans"/>
                </a:rPr>
                <a:t>13</a:t>
              </a:r>
              <a:endParaRPr lang="en-GB" sz="1000" b="0" strike="noStrike" spc="-1">
                <a:latin typeface="Arial"/>
              </a:endParaRPr>
            </a:p>
          </p:txBody>
        </p:sp>
        <p:sp>
          <p:nvSpPr>
            <p:cNvPr id="205" name="Text Box 30"/>
            <p:cNvSpPr/>
            <p:nvPr/>
          </p:nvSpPr>
          <p:spPr>
            <a:xfrm>
              <a:off x="6018480" y="555480"/>
              <a:ext cx="1589760" cy="21132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00"/>
                </a:spcBef>
              </a:pPr>
              <a:r>
                <a:rPr lang="es-ES_tradnl" sz="800" b="0" strike="noStrike" spc="-1">
                  <a:solidFill>
                    <a:srgbClr val="0000CC"/>
                  </a:solidFill>
                  <a:latin typeface="Arial"/>
                  <a:ea typeface="DejaVu Sans"/>
                </a:rPr>
                <a:t>Pacientes a Tratamiento.</a:t>
              </a:r>
              <a:endParaRPr lang="en-GB" sz="800" b="0" strike="noStrike" spc="-1">
                <a:latin typeface="Arial"/>
              </a:endParaRPr>
            </a:p>
          </p:txBody>
        </p:sp>
        <p:sp>
          <p:nvSpPr>
            <p:cNvPr id="206" name="Text Box 31"/>
            <p:cNvSpPr/>
            <p:nvPr/>
          </p:nvSpPr>
          <p:spPr>
            <a:xfrm>
              <a:off x="3130920" y="2076642"/>
              <a:ext cx="693000" cy="296478"/>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rot="5400000" vert="vert" lIns="90000" tIns="45000" rIns="90000" bIns="45000">
              <a:noAutofit/>
            </a:bodyPr>
            <a:lstStyle/>
            <a:p>
              <a:pPr>
                <a:lnSpc>
                  <a:spcPct val="100000"/>
                </a:lnSpc>
                <a:spcBef>
                  <a:spcPts val="400"/>
                </a:spcBef>
              </a:pPr>
              <a:r>
                <a:rPr lang="es-ES_tradnl" sz="800" b="0" strike="noStrike" spc="-1" dirty="0" smtClean="0">
                  <a:solidFill>
                    <a:srgbClr val="0000CC"/>
                  </a:solidFill>
                  <a:latin typeface="Arial"/>
                  <a:ea typeface="DejaVu Sans"/>
                </a:rPr>
                <a:t>.</a:t>
              </a:r>
              <a:endParaRPr lang="en-GB" sz="800" b="0" strike="noStrike" spc="-1" dirty="0">
                <a:latin typeface="Arial"/>
              </a:endParaRPr>
            </a:p>
          </p:txBody>
        </p:sp>
      </p:grpSp>
      <p:sp>
        <p:nvSpPr>
          <p:cNvPr id="207" name="1 CuadroTexto"/>
          <p:cNvSpPr/>
          <p:nvPr/>
        </p:nvSpPr>
        <p:spPr>
          <a:xfrm>
            <a:off x="107640" y="3075840"/>
            <a:ext cx="8784720" cy="201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FFFFFF"/>
                </a:solidFill>
                <a:latin typeface="Arial"/>
                <a:ea typeface="DejaVu Sans"/>
              </a:rPr>
              <a:t>Según la norma UY 100 (artículo 114). Los representantes legales designarán como zona controlada toda zona en que se requieran o pudieran requerirse medidas de protección y seguridad especificadas para:</a:t>
            </a:r>
            <a:endParaRPr lang="en-GB" sz="1800" b="0" strike="noStrike" spc="-1">
              <a:latin typeface="Arial"/>
            </a:endParaRPr>
          </a:p>
          <a:p>
            <a:pPr marL="343080" indent="-342720">
              <a:lnSpc>
                <a:spcPct val="100000"/>
              </a:lnSpc>
              <a:buClr>
                <a:srgbClr val="FFFFFF"/>
              </a:buClr>
              <a:buFont typeface="Arial"/>
              <a:buAutoNum type="alphaLcParenR"/>
            </a:pPr>
            <a:r>
              <a:rPr lang="es-ES" sz="1800" b="0" strike="noStrike" spc="-1">
                <a:solidFill>
                  <a:srgbClr val="FFFFFF"/>
                </a:solidFill>
                <a:latin typeface="Arial"/>
                <a:ea typeface="DejaVu Sans"/>
              </a:rPr>
              <a:t>Controlar las exposiciones </a:t>
            </a:r>
            <a:r>
              <a:rPr lang="es-ES" sz="1800" b="0" strike="noStrike" spc="-1">
                <a:solidFill>
                  <a:srgbClr val="FFFF00"/>
                </a:solidFill>
                <a:latin typeface="Arial"/>
                <a:ea typeface="DejaVu Sans"/>
              </a:rPr>
              <a:t>o impedirla dispersión de la contaminación</a:t>
            </a:r>
            <a:r>
              <a:rPr lang="es-ES" sz="1800" b="0" strike="noStrike" spc="-1">
                <a:solidFill>
                  <a:srgbClr val="FFFFFF"/>
                </a:solidFill>
                <a:latin typeface="Arial"/>
                <a:ea typeface="DejaVu Sans"/>
              </a:rPr>
              <a:t> en condiciones de funcionamiento normal.</a:t>
            </a:r>
            <a:endParaRPr lang="en-GB" sz="1800" b="0" strike="noStrike" spc="-1">
              <a:latin typeface="Arial"/>
            </a:endParaRPr>
          </a:p>
          <a:p>
            <a:pPr marL="343080" indent="-342720">
              <a:lnSpc>
                <a:spcPct val="100000"/>
              </a:lnSpc>
              <a:buClr>
                <a:srgbClr val="FFFFFF"/>
              </a:buClr>
              <a:buFont typeface="Arial"/>
              <a:buAutoNum type="alphaLcParenR"/>
            </a:pPr>
            <a:r>
              <a:rPr lang="es-ES" sz="1800" b="0" strike="noStrike" spc="-1">
                <a:solidFill>
                  <a:srgbClr val="FFFFFF"/>
                </a:solidFill>
                <a:latin typeface="Arial"/>
                <a:ea typeface="DejaVu Sans"/>
              </a:rPr>
              <a:t>Prevenir o limitar la probabilidad y la magnitud de las exposiciones en casos de incidentes y condiciones de accidente</a:t>
            </a:r>
            <a:endParaRPr lang="en-GB" sz="1800" b="0" strike="noStrike" spc="-1">
              <a:latin typeface="Arial"/>
            </a:endParaRPr>
          </a:p>
        </p:txBody>
      </p:sp>
      <p:sp>
        <p:nvSpPr>
          <p:cNvPr id="2" name="CuadroTexto 1"/>
          <p:cNvSpPr txBox="1"/>
          <p:nvPr/>
        </p:nvSpPr>
        <p:spPr>
          <a:xfrm>
            <a:off x="3163796" y="2098561"/>
            <a:ext cx="727084" cy="276999"/>
          </a:xfrm>
          <a:prstGeom prst="rect">
            <a:avLst/>
          </a:prstGeom>
          <a:noFill/>
        </p:spPr>
        <p:txBody>
          <a:bodyPr wrap="square" rtlCol="0">
            <a:spAutoFit/>
          </a:bodyPr>
          <a:lstStyle/>
          <a:p>
            <a:r>
              <a:rPr lang="es-ES" sz="600" dirty="0" smtClean="0"/>
              <a:t>Pacientes a Consultas</a:t>
            </a:r>
            <a:endParaRPr lang="es-UY" sz="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2979</TotalTime>
  <Words>1526</Words>
  <Application>Microsoft Office PowerPoint</Application>
  <PresentationFormat>Presentación en pantalla (16:9)</PresentationFormat>
  <Paragraphs>245</Paragraphs>
  <Slides>22</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Arial</vt:lpstr>
      <vt:lpstr>Arial </vt:lpstr>
      <vt:lpstr>DejaVu Sans</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subject/>
  <dc:creator>DELATTRE, Dominique Jules</dc:creator>
  <dc:description/>
  <cp:lastModifiedBy>Cruz Duménigo</cp:lastModifiedBy>
  <cp:revision>478</cp:revision>
  <cp:lastPrinted>2015-12-18T15:27:41Z</cp:lastPrinted>
  <dcterms:created xsi:type="dcterms:W3CDTF">2018-03-19T08:58:41Z</dcterms:created>
  <dcterms:modified xsi:type="dcterms:W3CDTF">2023-07-17T18:55:09Z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20</vt:i4>
  </property>
</Properties>
</file>