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9" r:id="rId13"/>
    <p:sldId id="265" r:id="rId14"/>
    <p:sldId id="266" r:id="rId15"/>
    <p:sldId id="267" r:id="rId16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EAC0345-59F6-438C-98C2-79F6D728ECF8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7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E5A94AE3-BCF9-49AF-87C1-30F48709ED0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880"/>
            <a:ext cx="4593960" cy="2584080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7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7BF65EF4-D436-4551-AB99-C4D78E05F3AF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83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680" y="768240"/>
            <a:ext cx="6816240" cy="383328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2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32B5FEF3-4940-45FE-85BA-6BF5EFC2E69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0AB82D12-48C9-479B-8705-8B1CCCA1769F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7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49E6157F-B8C3-4516-9F06-A5839BD31608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880"/>
            <a:ext cx="4593960" cy="258408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61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54" name="3 Marcador de encabezado"/>
          <p:cNvSpPr txBox="1"/>
          <p:nvPr/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+mn-ea"/>
              </a:rPr>
              <a:t>Part No...., Module No....Lesson No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55" name="4 Marcador de fecha"/>
          <p:cNvSpPr txBox="1"/>
          <p:nvPr/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+mn-ea"/>
              </a:rPr>
              <a:t>Module title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56" name="5 Marcador de pie de página"/>
          <p:cNvSpPr txBox="1"/>
          <p:nvPr/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+mn-ea"/>
              </a:rPr>
              <a:t>IAEA Post Graduate Educational Course in Radiation Protection and Safe Use of Radiation Sources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57" name="6 Marcador de número de diapositiva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4678F951-0BFB-4390-9C47-29828741E806}" type="slidenum">
              <a:rPr lang="en-US" sz="10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90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287DA0AA-8A92-4656-BAC8-890C3BA425CC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29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287DA0AA-8A92-4656-BAC8-890C3BA425CC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40" y="766800"/>
            <a:ext cx="6824160" cy="383976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08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F6EF483E-A852-4D25-A195-6DEF6561504D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46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F6EF483E-A852-4D25-A195-6DEF6561504D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40" y="766800"/>
            <a:ext cx="6824160" cy="383976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23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7C728785-513A-4DC7-B96A-5C4A74CD599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62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01" name="Subtitle 2"/>
          <p:cNvSpPr/>
          <p:nvPr/>
        </p:nvSpPr>
        <p:spPr>
          <a:xfrm>
            <a:off x="323640" y="2859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800" b="1" strike="noStrike" spc="-1">
                <a:solidFill>
                  <a:srgbClr val="99CCFF"/>
                </a:solidFill>
                <a:latin typeface="Arial "/>
                <a:ea typeface="DejaVu Sans"/>
              </a:rPr>
              <a:t>P-20 Staff requerido en un servicio de Radioterapia. Funciones asignadas a los miembros del staff.</a:t>
            </a:r>
            <a:endParaRPr lang="en-GB" sz="3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2"/>
          <p:cNvSpPr/>
          <p:nvPr/>
        </p:nvSpPr>
        <p:spPr>
          <a:xfrm>
            <a:off x="71280" y="123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31" name="Text Box 4"/>
          <p:cNvSpPr/>
          <p:nvPr/>
        </p:nvSpPr>
        <p:spPr>
          <a:xfrm>
            <a:off x="251280" y="477447"/>
            <a:ext cx="8892720" cy="33389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928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El Físico médico</a:t>
            </a:r>
            <a:r>
              <a:rPr lang="es-ES" sz="1800" b="0" i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.</a:t>
            </a:r>
          </a:p>
          <a:p>
            <a:pPr marL="17928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</a:tabLst>
            </a:pPr>
            <a:r>
              <a:rPr lang="es-UY" spc="-1" dirty="0">
                <a:solidFill>
                  <a:srgbClr val="FFFF00"/>
                </a:solidFill>
              </a:rPr>
              <a:t>Los físicos médicos que ejercen en radioterapia </a:t>
            </a:r>
            <a:r>
              <a:rPr lang="es-UY" spc="-1" dirty="0" smtClean="0">
                <a:solidFill>
                  <a:srgbClr val="FFFF00"/>
                </a:solidFill>
              </a:rPr>
              <a:t>deben </a:t>
            </a:r>
            <a:r>
              <a:rPr lang="es-UY" spc="-1" dirty="0">
                <a:solidFill>
                  <a:srgbClr val="FFFF00"/>
                </a:solidFill>
              </a:rPr>
              <a:t>estar calificados como físicos con estudios académicos en </a:t>
            </a:r>
            <a:r>
              <a:rPr lang="es-UY" b="1" spc="-1" dirty="0">
                <a:solidFill>
                  <a:srgbClr val="FFFF00"/>
                </a:solidFill>
              </a:rPr>
              <a:t>física médica</a:t>
            </a:r>
            <a:r>
              <a:rPr lang="es-UY" spc="-1" dirty="0">
                <a:solidFill>
                  <a:srgbClr val="FFFF00"/>
                </a:solidFill>
              </a:rPr>
              <a:t> (generalmente a </a:t>
            </a:r>
            <a:r>
              <a:rPr lang="es-UY" b="1" spc="-1" dirty="0">
                <a:solidFill>
                  <a:srgbClr val="FFFF00"/>
                </a:solidFill>
              </a:rPr>
              <a:t>nivel de posgrado</a:t>
            </a:r>
            <a:r>
              <a:rPr lang="es-UY" spc="-1" dirty="0">
                <a:solidFill>
                  <a:srgbClr val="FFFF00"/>
                </a:solidFill>
              </a:rPr>
              <a:t>) y capacitación clínica en física de radioterapia</a:t>
            </a:r>
            <a:r>
              <a:rPr lang="es-UY" spc="-1" dirty="0" smtClean="0">
                <a:solidFill>
                  <a:srgbClr val="FFFF00"/>
                </a:solidFill>
              </a:rPr>
              <a:t>.</a:t>
            </a:r>
          </a:p>
          <a:p>
            <a:pPr marL="17928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</a:tabLst>
            </a:pPr>
            <a:r>
              <a:rPr lang="es-UY" spc="-1" dirty="0">
                <a:solidFill>
                  <a:srgbClr val="FFFF00"/>
                </a:solidFill>
              </a:rPr>
              <a:t>Un físico de radioterapia clínicamente calificado debe tener al menos</a:t>
            </a:r>
            <a:r>
              <a:rPr lang="es-UY" spc="-1" dirty="0" smtClean="0">
                <a:solidFill>
                  <a:srgbClr val="FFFF00"/>
                </a:solidFill>
              </a:rPr>
              <a:t>:</a:t>
            </a:r>
          </a:p>
          <a:p>
            <a:pPr marL="522180" indent="-34290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AutoNum type="alphaLcParenBoth"/>
              <a:tabLst>
                <a:tab pos="0" algn="l"/>
              </a:tabLst>
            </a:pPr>
            <a:r>
              <a:rPr lang="es-UY" b="1" spc="-1" dirty="0" smtClean="0">
                <a:solidFill>
                  <a:srgbClr val="FFFF00"/>
                </a:solidFill>
              </a:rPr>
              <a:t>Un título universitario</a:t>
            </a:r>
            <a:r>
              <a:rPr lang="es-UY" spc="-1" dirty="0" smtClean="0">
                <a:solidFill>
                  <a:srgbClr val="FFFF00"/>
                </a:solidFill>
              </a:rPr>
              <a:t> en </a:t>
            </a:r>
            <a:r>
              <a:rPr lang="es-UY" spc="-1" dirty="0">
                <a:solidFill>
                  <a:srgbClr val="FFFF00"/>
                </a:solidFill>
              </a:rPr>
              <a:t>física, ingeniería o una ciencia física equivalente</a:t>
            </a:r>
            <a:r>
              <a:rPr lang="es-UY" spc="-1" dirty="0" smtClean="0">
                <a:solidFill>
                  <a:srgbClr val="FFFF00"/>
                </a:solidFill>
              </a:rPr>
              <a:t>.</a:t>
            </a:r>
          </a:p>
          <a:p>
            <a:pPr marL="522180" indent="-34290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AutoNum type="alphaLcParenBoth"/>
              <a:tabLst>
                <a:tab pos="0" algn="l"/>
              </a:tabLst>
            </a:pPr>
            <a:r>
              <a:rPr lang="es-UY" spc="-1" dirty="0" smtClean="0">
                <a:solidFill>
                  <a:srgbClr val="FFFF00"/>
                </a:solidFill>
              </a:rPr>
              <a:t>Al </a:t>
            </a:r>
            <a:r>
              <a:rPr lang="es-UY" spc="-1" dirty="0">
                <a:solidFill>
                  <a:srgbClr val="FFFF00"/>
                </a:solidFill>
              </a:rPr>
              <a:t>menos un año </a:t>
            </a:r>
            <a:r>
              <a:rPr lang="es-UY" spc="-1" dirty="0" smtClean="0">
                <a:solidFill>
                  <a:srgbClr val="FFFF00"/>
                </a:solidFill>
              </a:rPr>
              <a:t>de </a:t>
            </a:r>
            <a:r>
              <a:rPr lang="es-UY" b="1" spc="-1" dirty="0">
                <a:solidFill>
                  <a:srgbClr val="FFFF00"/>
                </a:solidFill>
              </a:rPr>
              <a:t>estudios académicos de posgrado</a:t>
            </a:r>
            <a:r>
              <a:rPr lang="es-UY" spc="-1" dirty="0">
                <a:solidFill>
                  <a:srgbClr val="FFFF00"/>
                </a:solidFill>
              </a:rPr>
              <a:t> conducentes a una maestría en física médica (o equivalente</a:t>
            </a:r>
            <a:r>
              <a:rPr lang="es-UY" spc="-1" dirty="0" smtClean="0">
                <a:solidFill>
                  <a:srgbClr val="FFFF00"/>
                </a:solidFill>
              </a:rPr>
              <a:t>).</a:t>
            </a:r>
          </a:p>
          <a:p>
            <a:pPr marL="522180" indent="-34290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AutoNum type="alphaLcParenBoth"/>
              <a:tabLst>
                <a:tab pos="0" algn="l"/>
              </a:tabLst>
            </a:pPr>
            <a:r>
              <a:rPr lang="es-UY" spc="-1" dirty="0" smtClean="0">
                <a:solidFill>
                  <a:srgbClr val="FFFF00"/>
                </a:solidFill>
              </a:rPr>
              <a:t>El </a:t>
            </a:r>
            <a:r>
              <a:rPr lang="es-UY" spc="-1" dirty="0">
                <a:solidFill>
                  <a:srgbClr val="FFFF00"/>
                </a:solidFill>
              </a:rPr>
              <a:t>equivalente de al menos </a:t>
            </a:r>
            <a:r>
              <a:rPr lang="es-UY" b="1" spc="-1" dirty="0">
                <a:solidFill>
                  <a:srgbClr val="FFFF00"/>
                </a:solidFill>
              </a:rPr>
              <a:t>dos años de capacitación clínica integral </a:t>
            </a:r>
            <a:r>
              <a:rPr lang="es-UY" spc="-1" dirty="0">
                <a:solidFill>
                  <a:srgbClr val="FFFF00"/>
                </a:solidFill>
              </a:rPr>
              <a:t>en el </a:t>
            </a:r>
            <a:r>
              <a:rPr lang="es-UY" spc="-1" dirty="0" smtClean="0">
                <a:solidFill>
                  <a:srgbClr val="FFFF00"/>
                </a:solidFill>
              </a:rPr>
              <a:t>servicio </a:t>
            </a:r>
            <a:r>
              <a:rPr lang="es-UY" spc="-1" dirty="0">
                <a:solidFill>
                  <a:srgbClr val="FFFF00"/>
                </a:solidFill>
              </a:rPr>
              <a:t>de radioterapia a tiempo </a:t>
            </a:r>
            <a:r>
              <a:rPr lang="es-UY" spc="-1" dirty="0" smtClean="0">
                <a:solidFill>
                  <a:srgbClr val="FFFF00"/>
                </a:solidFill>
              </a:rPr>
              <a:t>completo. </a:t>
            </a:r>
            <a:r>
              <a:rPr lang="es-UY" spc="-1" dirty="0">
                <a:solidFill>
                  <a:srgbClr val="FFFF00"/>
                </a:solidFill>
              </a:rPr>
              <a:t>Esta capacitación de residencia en física de radioterapia estará bajo la supervisión de un físico de radioterapia </a:t>
            </a:r>
            <a:r>
              <a:rPr lang="es-UY" spc="-1" dirty="0" smtClean="0">
                <a:solidFill>
                  <a:srgbClr val="FFFF00"/>
                </a:solidFill>
              </a:rPr>
              <a:t>experimentado.</a:t>
            </a:r>
            <a:endParaRPr lang="en-GB" sz="1800" b="0" strike="noStrike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3"/>
          <a:stretch/>
        </p:blipFill>
        <p:spPr>
          <a:xfrm>
            <a:off x="6516360" y="3750120"/>
            <a:ext cx="1872000" cy="14133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4"/>
          <a:stretch/>
        </p:blipFill>
        <p:spPr>
          <a:xfrm>
            <a:off x="2843640" y="3795840"/>
            <a:ext cx="1728000" cy="129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2"/>
          <p:cNvSpPr/>
          <p:nvPr/>
        </p:nvSpPr>
        <p:spPr>
          <a:xfrm>
            <a:off x="71280" y="123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31" name="Text Box 4"/>
          <p:cNvSpPr/>
          <p:nvPr/>
        </p:nvSpPr>
        <p:spPr>
          <a:xfrm>
            <a:off x="250920" y="555480"/>
            <a:ext cx="889272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928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El Físico médico. </a:t>
            </a: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Responsable por la calibración y verificación periódica de las fuentes y equipos generadores de radiación utilizados en la práctica así como por la dosimetría clínica de los tratamientos. En particular por: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elaborar especificaciones de compras para los equipos,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diseño de las instalaciones (cálculo de blindaje),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aceptación y puesta en servicio de los equipos y fuentes,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establecer procedimientos de dosimetría clínica (manejo del TPS)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aprobación del plan de tratamiento,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participar en la primera puesta del paciente (en lo relativo a los aspectos físicos),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implementación del programa de control de calidad de los equipos,</a:t>
            </a:r>
            <a:endParaRPr lang="en-GB" sz="18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evaluar que los equipos están aptos para su uso clínico después de reparaciones y mantenimiento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3"/>
          <a:stretch/>
        </p:blipFill>
        <p:spPr>
          <a:xfrm>
            <a:off x="6516360" y="3750120"/>
            <a:ext cx="1872000" cy="14133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4"/>
          <a:stretch/>
        </p:blipFill>
        <p:spPr>
          <a:xfrm>
            <a:off x="2843640" y="3795840"/>
            <a:ext cx="1728000" cy="129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590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2"/>
          <p:cNvSpPr/>
          <p:nvPr/>
        </p:nvSpPr>
        <p:spPr>
          <a:xfrm>
            <a:off x="71280" y="51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35" name="Text Box 4"/>
          <p:cNvSpPr/>
          <p:nvPr/>
        </p:nvSpPr>
        <p:spPr>
          <a:xfrm>
            <a:off x="179640" y="405000"/>
            <a:ext cx="8892720" cy="302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928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tabLst>
                <a:tab pos="0" algn="l"/>
              </a:tabLst>
            </a:pPr>
            <a:r>
              <a:rPr lang="es-ES" sz="2200" b="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Tecnólogo operador.</a:t>
            </a: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Responsable, en general, por la correcta ejecución del tratamiento de los pacientes y por la correcta operación de los equipos de radioterapia. En particular </a:t>
            </a:r>
            <a:r>
              <a:rPr lang="es-ES" sz="2200" b="0" i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por</a:t>
            </a: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lang="en-GB" sz="22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realizar los tratamientos en correspondencia con el plan aprobado,</a:t>
            </a:r>
            <a:endParaRPr lang="en-GB" sz="22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realizar los controles de calidad asignados según el PGC,</a:t>
            </a:r>
            <a:endParaRPr lang="en-GB" sz="22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informar al Radioterapeutas o al Físico en caso de irregularidades del tratamiento o en el funcionamiento de los equipos.</a:t>
            </a:r>
            <a:endParaRPr lang="en-GB" sz="2200" b="0" strike="noStrike" spc="-1" dirty="0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registrar toda la información relativa a la ejecución de los tratamientos</a:t>
            </a:r>
            <a:endParaRPr lang="en-GB" sz="2200" b="0" strike="noStrike" spc="-1" dirty="0">
              <a:latin typeface="Arial"/>
            </a:endParaRPr>
          </a:p>
        </p:txBody>
      </p:sp>
      <p:pic>
        <p:nvPicPr>
          <p:cNvPr id="136" name="Picture 7"/>
          <p:cNvPicPr/>
          <p:nvPr/>
        </p:nvPicPr>
        <p:blipFill>
          <a:blip r:embed="rId3"/>
          <a:stretch/>
        </p:blipFill>
        <p:spPr>
          <a:xfrm>
            <a:off x="820440" y="3510720"/>
            <a:ext cx="3174840" cy="163728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9" descr="Varianepid"/>
          <p:cNvPicPr/>
          <p:nvPr/>
        </p:nvPicPr>
        <p:blipFill>
          <a:blip r:embed="rId4"/>
          <a:stretch/>
        </p:blipFill>
        <p:spPr>
          <a:xfrm>
            <a:off x="6013440" y="3305160"/>
            <a:ext cx="1922400" cy="178632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2"/>
          <p:cNvSpPr/>
          <p:nvPr/>
        </p:nvSpPr>
        <p:spPr>
          <a:xfrm>
            <a:off x="71280" y="267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39" name="Text Box 3"/>
          <p:cNvSpPr/>
          <p:nvPr/>
        </p:nvSpPr>
        <p:spPr>
          <a:xfrm>
            <a:off x="250920" y="819000"/>
            <a:ext cx="8892720" cy="4199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1800" lvl="1" indent="-182160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  <a:buFont typeface="Symbol" charset="2"/>
              <a:buChar char=""/>
            </a:pPr>
            <a:r>
              <a:rPr lang="es-ES" sz="2000" b="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Responsable de protección </a:t>
            </a:r>
            <a:r>
              <a:rPr lang="es-ES" sz="2000" b="0" i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radiológica.</a:t>
            </a:r>
          </a:p>
          <a:p>
            <a:pPr marL="179640" lvl="1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</a:pPr>
            <a:r>
              <a:rPr lang="es-UY" sz="2000" i="1" spc="-1" dirty="0">
                <a:solidFill>
                  <a:srgbClr val="FFFF00"/>
                </a:solidFill>
              </a:rPr>
              <a:t>El oficial de protección radiológica </a:t>
            </a:r>
            <a:r>
              <a:rPr lang="es-UY" sz="2000" i="1" spc="-1" dirty="0" smtClean="0">
                <a:solidFill>
                  <a:srgbClr val="FFFF00"/>
                </a:solidFill>
              </a:rPr>
              <a:t>es una </a:t>
            </a:r>
            <a:r>
              <a:rPr lang="es-UY" sz="2000" b="1" i="1" spc="-1" dirty="0">
                <a:solidFill>
                  <a:srgbClr val="FFFF00"/>
                </a:solidFill>
              </a:rPr>
              <a:t>persona técnicamente competente</a:t>
            </a:r>
            <a:r>
              <a:rPr lang="es-UY" sz="2000" i="1" spc="-1" dirty="0">
                <a:solidFill>
                  <a:srgbClr val="FFFF00"/>
                </a:solidFill>
              </a:rPr>
              <a:t> en asuntos de protección radiológica </a:t>
            </a:r>
            <a:r>
              <a:rPr lang="es-UY" sz="2000" i="1" spc="-1" dirty="0" smtClean="0">
                <a:solidFill>
                  <a:srgbClr val="FFFF00"/>
                </a:solidFill>
              </a:rPr>
              <a:t>para </a:t>
            </a:r>
            <a:r>
              <a:rPr lang="es-UY" sz="2000" i="1" spc="-1" dirty="0">
                <a:solidFill>
                  <a:srgbClr val="FFFF00"/>
                </a:solidFill>
              </a:rPr>
              <a:t>un tipo de práctica dado que es designado por el titular </a:t>
            </a:r>
            <a:r>
              <a:rPr lang="es-UY" sz="2000" i="1" spc="-1" dirty="0" smtClean="0">
                <a:solidFill>
                  <a:srgbClr val="FFFF00"/>
                </a:solidFill>
              </a:rPr>
              <a:t>para </a:t>
            </a:r>
            <a:r>
              <a:rPr lang="es-UY" sz="2000" i="1" spc="-1" dirty="0">
                <a:solidFill>
                  <a:srgbClr val="FFFF00"/>
                </a:solidFill>
              </a:rPr>
              <a:t>supervisar la aplicación de los requisitos de las </a:t>
            </a:r>
            <a:r>
              <a:rPr lang="es-UY" sz="2000" i="1" spc="-1" dirty="0" smtClean="0">
                <a:solidFill>
                  <a:srgbClr val="FFFF00"/>
                </a:solidFill>
              </a:rPr>
              <a:t>Normas.</a:t>
            </a:r>
          </a:p>
          <a:p>
            <a:pPr marL="179640" lvl="1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</a:pPr>
            <a:r>
              <a:rPr lang="es-UY" sz="2000" i="1" spc="-1" dirty="0" smtClean="0">
                <a:solidFill>
                  <a:srgbClr val="FFFF00"/>
                </a:solidFill>
              </a:rPr>
              <a:t>En </a:t>
            </a:r>
            <a:r>
              <a:rPr lang="es-UY" sz="2000" i="1" spc="-1" dirty="0">
                <a:solidFill>
                  <a:srgbClr val="FFFF00"/>
                </a:solidFill>
              </a:rPr>
              <a:t>un centro de radioterapia, el oficial de protección radiológica </a:t>
            </a:r>
            <a:r>
              <a:rPr lang="es-UY" sz="2000" i="1" spc="-1" dirty="0" smtClean="0">
                <a:solidFill>
                  <a:srgbClr val="FFFF00"/>
                </a:solidFill>
              </a:rPr>
              <a:t>debe:</a:t>
            </a:r>
          </a:p>
          <a:p>
            <a:pPr marL="522540" lvl="1" indent="-342900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UY" sz="2000" i="1" spc="-1" dirty="0" smtClean="0">
                <a:solidFill>
                  <a:srgbClr val="FFFF00"/>
                </a:solidFill>
              </a:rPr>
              <a:t>diseñar </a:t>
            </a:r>
            <a:r>
              <a:rPr lang="es-UY" sz="2000" i="1" spc="-1" dirty="0">
                <a:solidFill>
                  <a:srgbClr val="FFFF00"/>
                </a:solidFill>
              </a:rPr>
              <a:t>el programa de protección </a:t>
            </a:r>
            <a:r>
              <a:rPr lang="es-UY" sz="2000" i="1" spc="-1" dirty="0" smtClean="0">
                <a:solidFill>
                  <a:srgbClr val="FFFF00"/>
                </a:solidFill>
              </a:rPr>
              <a:t>radiológicas </a:t>
            </a:r>
            <a:r>
              <a:rPr lang="es-UY" sz="2000" i="1" spc="-1" dirty="0">
                <a:solidFill>
                  <a:srgbClr val="FFFF00"/>
                </a:solidFill>
              </a:rPr>
              <a:t>y supervisar su </a:t>
            </a:r>
            <a:r>
              <a:rPr lang="es-UY" sz="2000" i="1" spc="-1" dirty="0" smtClean="0">
                <a:solidFill>
                  <a:srgbClr val="FFFF00"/>
                </a:solidFill>
              </a:rPr>
              <a:t>cumplimiento.</a:t>
            </a:r>
          </a:p>
          <a:p>
            <a:pPr marL="522540" lvl="1" indent="-342900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UY" sz="2000" i="1" spc="-1" dirty="0" smtClean="0">
                <a:solidFill>
                  <a:srgbClr val="FFFF00"/>
                </a:solidFill>
              </a:rPr>
              <a:t>preparar </a:t>
            </a:r>
            <a:r>
              <a:rPr lang="es-UY" sz="2000" i="1" spc="-1" dirty="0">
                <a:solidFill>
                  <a:srgbClr val="FFFF00"/>
                </a:solidFill>
              </a:rPr>
              <a:t>la solicitud de licencia, especialmente la evaluación de la seguridad de las fuentes de radioterapia </a:t>
            </a:r>
            <a:r>
              <a:rPr lang="es-UY" sz="2000" i="1" spc="-1" dirty="0" smtClean="0">
                <a:solidFill>
                  <a:srgbClr val="FFFF00"/>
                </a:solidFill>
              </a:rPr>
              <a:t>y,</a:t>
            </a:r>
          </a:p>
          <a:p>
            <a:pPr marL="522540" lvl="1" indent="-342900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UY" sz="2000" i="1" spc="-1" dirty="0" smtClean="0">
                <a:solidFill>
                  <a:srgbClr val="FFFF00"/>
                </a:solidFill>
              </a:rPr>
              <a:t>incluir </a:t>
            </a:r>
            <a:r>
              <a:rPr lang="es-UY" sz="2000" i="1" spc="-1" dirty="0">
                <a:solidFill>
                  <a:srgbClr val="FFFF00"/>
                </a:solidFill>
              </a:rPr>
              <a:t>medidas para la prevención y mitigación de accidentes.</a:t>
            </a:r>
            <a:endParaRPr lang="es-ES" sz="2000" i="1" spc="-1" dirty="0">
              <a:solidFill>
                <a:srgbClr val="FFFF00"/>
              </a:solidFill>
              <a:latin typeface="Arial"/>
              <a:ea typeface="DejaVu Sans"/>
            </a:endParaRPr>
          </a:p>
          <a:p>
            <a:pPr marL="361800" lvl="1" indent="-182160" algn="just">
              <a:lnSpc>
                <a:spcPct val="95000"/>
              </a:lnSpc>
              <a:spcBef>
                <a:spcPts val="221"/>
              </a:spcBef>
              <a:spcAft>
                <a:spcPts val="221"/>
              </a:spcAft>
              <a:buClr>
                <a:srgbClr val="FFFF00"/>
              </a:buClr>
              <a:buFont typeface="Symbol" charset="2"/>
              <a:buChar char=""/>
            </a:pPr>
            <a:r>
              <a:rPr lang="es-ES" sz="2000" i="1" spc="-1" dirty="0">
                <a:solidFill>
                  <a:srgbClr val="FFFF00"/>
                </a:solidFill>
              </a:rPr>
              <a:t>Es </a:t>
            </a:r>
            <a:r>
              <a:rPr lang="es-ES" sz="2000" i="1" spc="-1" dirty="0">
                <a:solidFill>
                  <a:srgbClr val="FFFF00"/>
                </a:solidFill>
              </a:rPr>
              <a:t>el responsable por asesorar al titular en materia de protección </a:t>
            </a:r>
            <a:r>
              <a:rPr lang="es-ES" sz="2000" i="1" spc="-1" dirty="0">
                <a:solidFill>
                  <a:srgbClr val="FFFF00"/>
                </a:solidFill>
              </a:rPr>
              <a:t>radiológica.</a:t>
            </a:r>
            <a:endParaRPr lang="en-GB" sz="2000" i="1" spc="-1" dirty="0">
              <a:solidFill>
                <a:srgbClr val="FFFF00"/>
              </a:solidFill>
            </a:endParaRPr>
          </a:p>
        </p:txBody>
      </p:sp>
      <p:pic>
        <p:nvPicPr>
          <p:cNvPr id="140" name="Picture 8" descr="DSC00032"/>
          <p:cNvPicPr/>
          <p:nvPr/>
        </p:nvPicPr>
        <p:blipFill>
          <a:blip r:embed="rId3"/>
          <a:srcRect l="29527" t="29528" r="29527" b="29528"/>
          <a:stretch/>
        </p:blipFill>
        <p:spPr>
          <a:xfrm>
            <a:off x="6702472" y="144272"/>
            <a:ext cx="2189601" cy="10297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8360" y="1980000"/>
            <a:ext cx="2880000" cy="1455480"/>
          </a:xfrm>
          <a:prstGeom prst="rect">
            <a:avLst/>
          </a:prstGeom>
          <a:ln w="0">
            <a:noFill/>
          </a:ln>
        </p:spPr>
      </p:pic>
      <p:sp>
        <p:nvSpPr>
          <p:cNvPr id="142" name="150 Rectángulo"/>
          <p:cNvSpPr/>
          <p:nvPr/>
        </p:nvSpPr>
        <p:spPr>
          <a:xfrm>
            <a:off x="0" y="-20520"/>
            <a:ext cx="62280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responsable legal debe garantizar la existencia de Radioterapeutas, Físicos médicos y tecnólogos necesarios para la realización de la práctica 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OIEA brinda recomendaciones precisas sobre el staff requerido en la práctica de Radioterapia.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médico Radioterapeuta tiene la responsabilidad de garantizar la protección y la seguridad globales de los pacientes durante la planificación y administración de los tratamientos.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3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documentos del OIEA que son recomendados para definir el staff de RT.</a:t>
            </a:r>
            <a:endParaRPr lang="en-GB" sz="26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Definir las funciones que cumplen los miembros del staff de un servicio de RT.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04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E8970E3-E4E7-4DB5-B26C-329420D23C9B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6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Recomendaciones del documento “</a:t>
            </a: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OIEA Pub 1296. Setting up a Radiotherapy Programme: clinical, medical physics, radiation protection and safety aspects”</a:t>
            </a: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Recomendaciones del documento “</a:t>
            </a: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OIEA </a:t>
            </a: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OIEA STI/PUB/1705 Staffing in Radiotherapy: An Activity Based Approach</a:t>
            </a: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  <a:p>
            <a:pPr marL="3600"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Funciones de los miembros del staff de Radioterapia.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07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C3B888E-7AA7-4915-A54B-4311B18ADEA6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4"/>
          <p:cNvSpPr/>
          <p:nvPr/>
        </p:nvSpPr>
        <p:spPr>
          <a:xfrm>
            <a:off x="107640" y="4824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Práctica de Radioterapia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09" name="Picture 6" descr="EXAMINAR"/>
          <p:cNvPicPr/>
          <p:nvPr/>
        </p:nvPicPr>
        <p:blipFill>
          <a:blip r:embed="rId3"/>
          <a:stretch/>
        </p:blipFill>
        <p:spPr>
          <a:xfrm>
            <a:off x="7681680" y="785880"/>
            <a:ext cx="1461960" cy="157140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9" descr="Varianepid"/>
          <p:cNvPicPr/>
          <p:nvPr/>
        </p:nvPicPr>
        <p:blipFill>
          <a:blip r:embed="rId4"/>
          <a:stretch/>
        </p:blipFill>
        <p:spPr>
          <a:xfrm>
            <a:off x="7670520" y="2714760"/>
            <a:ext cx="1473120" cy="136908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sp>
        <p:nvSpPr>
          <p:cNvPr id="111" name="4 CuadroTexto"/>
          <p:cNvSpPr/>
          <p:nvPr/>
        </p:nvSpPr>
        <p:spPr>
          <a:xfrm>
            <a:off x="35640" y="987480"/>
            <a:ext cx="7500600" cy="23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El staff del servicio de radioterapia deberá contar con:</a:t>
            </a:r>
            <a:endParaRPr lang="en-GB" sz="20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Médicos Radioterapeutas,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Físicos Médicos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Dosimetristas o asistentes del Físico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Técnicos de Radioterapia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Técnicos de Simulación.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Técnicos en preparación de moldes.</a:t>
            </a:r>
            <a:endParaRPr lang="en-GB" sz="1800" b="0" strike="noStrike" spc="-1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Oficial de Protección Radiológica.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2" name="4 CuadroTexto"/>
          <p:cNvSpPr/>
          <p:nvPr/>
        </p:nvSpPr>
        <p:spPr>
          <a:xfrm>
            <a:off x="295200" y="3363840"/>
            <a:ext cx="750060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La cantidad de personas en el staff estará en dependencia de las tecnologías y técnicas de tratamiento existente y de la carga de paciente que trata el servicio de RT.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4"/>
          <p:cNvSpPr/>
          <p:nvPr/>
        </p:nvSpPr>
        <p:spPr>
          <a:xfrm>
            <a:off x="107640" y="4824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Práctica de Radioterapia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14" name="4 CuadroTexto"/>
          <p:cNvSpPr/>
          <p:nvPr/>
        </p:nvSpPr>
        <p:spPr>
          <a:xfrm>
            <a:off x="142920" y="555480"/>
            <a:ext cx="8888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Staff necesario para la práctica de Radioterapia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15" name="Picture 6" descr="EXAMINAR"/>
          <p:cNvPicPr/>
          <p:nvPr/>
        </p:nvPicPr>
        <p:blipFill>
          <a:blip r:embed="rId3"/>
          <a:stretch/>
        </p:blipFill>
        <p:spPr>
          <a:xfrm>
            <a:off x="8100360" y="699480"/>
            <a:ext cx="803520" cy="8636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9" descr="Varianepid"/>
          <p:cNvPicPr/>
          <p:nvPr/>
        </p:nvPicPr>
        <p:blipFill>
          <a:blip r:embed="rId4"/>
          <a:stretch/>
        </p:blipFill>
        <p:spPr>
          <a:xfrm>
            <a:off x="7884000" y="3213720"/>
            <a:ext cx="1224360" cy="1097023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sp>
        <p:nvSpPr>
          <p:cNvPr id="117" name="4 CuadroTexto"/>
          <p:cNvSpPr/>
          <p:nvPr/>
        </p:nvSpPr>
        <p:spPr>
          <a:xfrm>
            <a:off x="35640" y="1275480"/>
            <a:ext cx="784836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Para RT convencional, según el documento </a:t>
            </a:r>
            <a:r>
              <a:rPr lang="es-MX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del </a:t>
            </a:r>
            <a:r>
              <a:rPr lang="en-U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OIEA Pub 1296. Setting up a Radiotherapy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Programme</a:t>
            </a:r>
            <a:r>
              <a:rPr lang="en-U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: clinical, medical physics, radiation protection and safety aspects, 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 deberá contar con: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 Médicos Radioterapeutas por cada 200-250 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pacientes/año. No mas de 25 a 30 pacientes tratados por un médico en cualquier momento,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 Físicos Médicos por cada 400 pacientes/año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2 Técnicos (tecnólogos) de Radioterapia por turno de trabajo con </a:t>
            </a:r>
            <a:r>
              <a:rPr lang="es-ES" spc="-1" dirty="0" smtClean="0">
                <a:solidFill>
                  <a:srgbClr val="FFFFFF"/>
                </a:solidFill>
                <a:latin typeface="Arial"/>
                <a:ea typeface="DejaVu Sans"/>
              </a:rPr>
              <a:t>25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pacientes por turno de trabajo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 Técnico (tecnólogo) </a:t>
            </a:r>
            <a:r>
              <a:rPr lang="es-ES" sz="1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Dosimetrista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por cada 300 pacientes por año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pc="-1" dirty="0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Técnico de Simulación por cada 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500 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pacientes/año.</a:t>
            </a:r>
            <a:endParaRPr lang="en-GB" sz="1800" b="0" strike="noStrike" spc="-1" dirty="0">
              <a:latin typeface="Arial"/>
            </a:endParaRPr>
          </a:p>
          <a:p>
            <a:pPr marL="720000" lvl="4" indent="-342720">
              <a:lnSpc>
                <a:spcPct val="100000"/>
              </a:lnSpc>
              <a:buClr>
                <a:srgbClr val="FFFFFF"/>
              </a:buClr>
              <a:buFont typeface="Arial"/>
              <a:buAutoNum type="alphaLcParenR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 Técnicos (tecnólogo) en preparación de moldes por cada 600 pacientes/año.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4"/>
          <p:cNvSpPr/>
          <p:nvPr/>
        </p:nvSpPr>
        <p:spPr>
          <a:xfrm>
            <a:off x="107640" y="4824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Práctica de Radioterapia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19" name="4 CuadroTexto"/>
          <p:cNvSpPr/>
          <p:nvPr/>
        </p:nvSpPr>
        <p:spPr>
          <a:xfrm>
            <a:off x="142920" y="648000"/>
            <a:ext cx="777708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En servicios de radioterapia que incluyan varias técnicas y equipos de radioterapia.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20" name="Picture 6" descr="EXAMINAR"/>
          <p:cNvPicPr/>
          <p:nvPr/>
        </p:nvPicPr>
        <p:blipFill>
          <a:blip r:embed="rId3"/>
          <a:stretch/>
        </p:blipFill>
        <p:spPr>
          <a:xfrm>
            <a:off x="8100360" y="699480"/>
            <a:ext cx="803520" cy="863640"/>
          </a:xfrm>
          <a:prstGeom prst="rect">
            <a:avLst/>
          </a:prstGeom>
          <a:ln w="0">
            <a:noFill/>
          </a:ln>
        </p:spPr>
      </p:pic>
      <p:sp>
        <p:nvSpPr>
          <p:cNvPr id="121" name="4 CuadroTexto"/>
          <p:cNvSpPr/>
          <p:nvPr/>
        </p:nvSpPr>
        <p:spPr>
          <a:xfrm>
            <a:off x="0" y="1527480"/>
            <a:ext cx="91436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7840" indent="-177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Para servicios de RT con múltiples técnicas se recomienda utilizar la Publicación OIEA STI/PUB/1705 Staffing in Radiotherapy: An Activity Based Approach (hoja de cálculo anexa).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22" name="Imagen 3"/>
          <p:cNvPicPr/>
          <p:nvPr/>
        </p:nvPicPr>
        <p:blipFill>
          <a:blip r:embed="rId4"/>
          <a:srcRect l="255" t="28346" b="7672"/>
          <a:stretch/>
        </p:blipFill>
        <p:spPr>
          <a:xfrm>
            <a:off x="35640" y="2139840"/>
            <a:ext cx="8995680" cy="298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/>
          <p:nvPr/>
        </p:nvSpPr>
        <p:spPr>
          <a:xfrm>
            <a:off x="71280" y="375480"/>
            <a:ext cx="9037440" cy="59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Requisito 36: Responsabilidades de los </a:t>
            </a:r>
            <a:r>
              <a:rPr lang="es-ES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Representantes Legales relacionadas </a:t>
            </a: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con la exposición médica. GSR parte </a:t>
            </a:r>
            <a:r>
              <a:rPr lang="es-ES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3 (Art. 171 UY 100)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24" name="Rectangle 3"/>
          <p:cNvSpPr/>
          <p:nvPr/>
        </p:nvSpPr>
        <p:spPr>
          <a:xfrm>
            <a:off x="71280" y="1059480"/>
            <a:ext cx="9037440" cy="39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7760" indent="-347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3.153. </a:t>
            </a: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Los titulares velarán por que:</a:t>
            </a:r>
            <a:endParaRPr lang="en-GB" sz="1600" b="0" strike="noStrike" spc="-1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Wingdings" charset="2"/>
              <a:buAutoNum type="alphaLcParenR"/>
              <a:tabLst>
                <a:tab pos="0" algn="l"/>
              </a:tabLst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el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médico realizador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de procedimientos radiológicos (radioterapeuta)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haya asumido la responsabilidad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de garantizar la protección y la seguridad </a:t>
            </a:r>
            <a:r>
              <a:rPr lang="es-ES" sz="16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globales de los pacientes durante la planificación y administración de la exposición médica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Wingdings" charset="2"/>
              <a:buAutoNum type="alphaLcParenR"/>
              <a:tabLst>
                <a:tab pos="0" algn="l"/>
              </a:tabLst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médicos realizadores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de procedimientos radiológicos (radioterapeutas), 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físicos médicos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tecnólogos y otros profesionales sanitarios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con funciones especificas en materia de protección y seguridad de los pacientes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hayan </a:t>
            </a:r>
            <a:r>
              <a:rPr lang="es-ES" sz="16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cursado la especialización adecuada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en-GB" sz="16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Wingdings" charset="2"/>
              <a:buAutoNum type="alphaLcParenR"/>
              <a:tabLst>
                <a:tab pos="0" algn="l"/>
              </a:tabLst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 cuente con </a:t>
            </a:r>
            <a:r>
              <a:rPr lang="es-ES" sz="16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suficiente personal</a:t>
            </a:r>
            <a:r>
              <a:rPr lang="es-ES" sz="16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 médico y paramédico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conforme a lo especificado por la autoridad sanitaria;</a:t>
            </a:r>
            <a:endParaRPr lang="en-GB" sz="16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AutoNum type="alphaLcParenR" startAt="4"/>
              <a:tabLst>
                <a:tab pos="0" algn="l"/>
              </a:tabLst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en el caso de 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usos terapéuticos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de las radiaciones, los requisitos establecidos en las presentes Normas relativos a la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calibración, dosimetría y garantía de calidad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así como a la aceptación y puesta en servicio de equipo radiológico médico, </a:t>
            </a:r>
            <a:r>
              <a:rPr lang="es-ES" sz="16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sean cumplidos </a:t>
            </a:r>
            <a:r>
              <a:rPr lang="es-ES" sz="16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por un físico médico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o bajo su supervisión</a:t>
            </a: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en-GB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en-GB" sz="1600" b="0" strike="noStrike" spc="-1" dirty="0">
              <a:latin typeface="Arial"/>
            </a:endParaRPr>
          </a:p>
        </p:txBody>
      </p:sp>
      <p:sp>
        <p:nvSpPr>
          <p:cNvPr id="125" name="Text Box 2"/>
          <p:cNvSpPr/>
          <p:nvPr/>
        </p:nvSpPr>
        <p:spPr>
          <a:xfrm>
            <a:off x="71280" y="51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2"/>
          <p:cNvSpPr/>
          <p:nvPr/>
        </p:nvSpPr>
        <p:spPr>
          <a:xfrm>
            <a:off x="71280" y="267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27" name="Text Box 4"/>
          <p:cNvSpPr/>
          <p:nvPr/>
        </p:nvSpPr>
        <p:spPr>
          <a:xfrm>
            <a:off x="194934" y="819000"/>
            <a:ext cx="8892720" cy="2579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928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tabLst>
                <a:tab pos="0" algn="l"/>
              </a:tabLst>
            </a:pPr>
            <a:r>
              <a:rPr lang="es-ES" sz="2200" b="0" i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Oncólogos Radioterapeutas.</a:t>
            </a:r>
            <a:endParaRPr lang="es-ES" sz="2200" i="1" spc="-1" dirty="0">
              <a:solidFill>
                <a:srgbClr val="FFFF00"/>
              </a:solidFill>
              <a:latin typeface="Arial"/>
              <a:ea typeface="DejaVu Sans"/>
            </a:endParaRPr>
          </a:p>
          <a:p>
            <a:pPr marL="17928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tabLst>
                <a:tab pos="0" algn="l"/>
              </a:tabLst>
            </a:pPr>
            <a:r>
              <a:rPr lang="es-UY" sz="2200" spc="-1" dirty="0">
                <a:solidFill>
                  <a:srgbClr val="FFFF00"/>
                </a:solidFill>
              </a:rPr>
              <a:t>Los médicos que practican la radioterapia primero deben estar calificados como médicos con una formación de </a:t>
            </a:r>
            <a:r>
              <a:rPr lang="es-UY" sz="2200" b="1" spc="-1" dirty="0">
                <a:solidFill>
                  <a:srgbClr val="FFFF00"/>
                </a:solidFill>
              </a:rPr>
              <a:t>posgrado</a:t>
            </a:r>
            <a:r>
              <a:rPr lang="es-UY" sz="2200" spc="-1" dirty="0">
                <a:solidFill>
                  <a:srgbClr val="FFFF00"/>
                </a:solidFill>
              </a:rPr>
              <a:t> en oncología radioterápica. Los oncólogos radioterápicos tienen conocimientos, que implican </a:t>
            </a:r>
            <a:r>
              <a:rPr lang="es-UY" sz="2200" b="1" spc="-1" dirty="0">
                <a:solidFill>
                  <a:srgbClr val="FFFF00"/>
                </a:solidFill>
              </a:rPr>
              <a:t>experiencia </a:t>
            </a:r>
            <a:r>
              <a:rPr lang="es-UY" sz="2200" b="1" spc="-1" dirty="0" smtClean="0">
                <a:solidFill>
                  <a:srgbClr val="FFFF00"/>
                </a:solidFill>
              </a:rPr>
              <a:t>especializada</a:t>
            </a:r>
            <a:r>
              <a:rPr lang="es-UY" sz="2200" spc="-1" dirty="0" smtClean="0">
                <a:solidFill>
                  <a:srgbClr val="FFFF00"/>
                </a:solidFill>
              </a:rPr>
              <a:t> </a:t>
            </a:r>
            <a:r>
              <a:rPr lang="es-UY" sz="2200" spc="-1" dirty="0">
                <a:solidFill>
                  <a:srgbClr val="FFFF00"/>
                </a:solidFill>
              </a:rPr>
              <a:t>en las aplicaciones terapéuticas de la radiación ionizante, sobre las causas, la prevención y el tratamiento del cáncer y otras enfermedades</a:t>
            </a:r>
            <a:endParaRPr lang="en-GB" sz="2200" b="0" strike="noStrike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28" name="Picture 7" descr="PMT-Apuntes en HC"/>
          <p:cNvPicPr/>
          <p:nvPr/>
        </p:nvPicPr>
        <p:blipFill>
          <a:blip r:embed="rId3"/>
          <a:stretch/>
        </p:blipFill>
        <p:spPr>
          <a:xfrm>
            <a:off x="1763640" y="3723840"/>
            <a:ext cx="2303280" cy="129564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6" descr="FT-Físico médico + TR"/>
          <p:cNvPicPr/>
          <p:nvPr/>
        </p:nvPicPr>
        <p:blipFill>
          <a:blip r:embed="rId4"/>
          <a:stretch/>
        </p:blipFill>
        <p:spPr>
          <a:xfrm>
            <a:off x="4932000" y="3723480"/>
            <a:ext cx="1728000" cy="129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2"/>
          <p:cNvSpPr/>
          <p:nvPr/>
        </p:nvSpPr>
        <p:spPr>
          <a:xfrm>
            <a:off x="71280" y="267480"/>
            <a:ext cx="8892720" cy="3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r>
              <a:rPr lang="es-ES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Responsabilidades.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27" name="Text Box 4"/>
          <p:cNvSpPr/>
          <p:nvPr/>
        </p:nvSpPr>
        <p:spPr>
          <a:xfrm>
            <a:off x="250920" y="819000"/>
            <a:ext cx="8892720" cy="283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928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00"/>
                </a:solidFill>
                <a:latin typeface="Arial"/>
                <a:ea typeface="DejaVu Sans"/>
              </a:rPr>
              <a:t>Radioterapeuta.</a:t>
            </a: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Responsable, en general, por la protección y seguridad del paciente y en particular por: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prescripción del tratamiento,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delineación de volúmenes,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aprobación del plan de tratamiento,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paciente,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por la implementación de dicho plan,</a:t>
            </a:r>
            <a:endParaRPr lang="en-GB" sz="2200" b="0" strike="noStrike" spc="-1">
              <a:latin typeface="Arial"/>
            </a:endParaRPr>
          </a:p>
          <a:p>
            <a:pPr marL="361800" lvl="1" indent="-182160" algn="just">
              <a:lnSpc>
                <a:spcPct val="90000"/>
              </a:lnSpc>
              <a:spcBef>
                <a:spcPts val="221"/>
              </a:spcBef>
              <a:spcAft>
                <a:spcPts val="221"/>
              </a:spcAft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evaluación periódica y seguimiento paciente.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128" name="Picture 7" descr="PMT-Apuntes en HC"/>
          <p:cNvPicPr/>
          <p:nvPr/>
        </p:nvPicPr>
        <p:blipFill>
          <a:blip r:embed="rId3"/>
          <a:stretch/>
        </p:blipFill>
        <p:spPr>
          <a:xfrm>
            <a:off x="1763640" y="3723840"/>
            <a:ext cx="2303280" cy="129564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6" descr="FT-Físico médico + TR"/>
          <p:cNvPicPr/>
          <p:nvPr/>
        </p:nvPicPr>
        <p:blipFill>
          <a:blip r:embed="rId4"/>
          <a:stretch/>
        </p:blipFill>
        <p:spPr>
          <a:xfrm>
            <a:off x="4932000" y="3723480"/>
            <a:ext cx="1728000" cy="1296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82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1190</Words>
  <Application>Microsoft Office PowerPoint</Application>
  <PresentationFormat>Presentación en pantalla (16:9)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463</cp:revision>
  <cp:lastPrinted>2015-12-18T15:27:41Z</cp:lastPrinted>
  <dcterms:created xsi:type="dcterms:W3CDTF">2018-03-19T08:58:41Z</dcterms:created>
  <dcterms:modified xsi:type="dcterms:W3CDTF">2023-07-17T18:26:29Z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9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12</vt:i4>
  </property>
</Properties>
</file>