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84C1A81-B2D3-4EB7-9DAB-EDD807C99EEC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8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6" name="3 Marcador de número de diapositiva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418670A-D936-4E1F-98B4-F79377589EF5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46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680" y="768240"/>
            <a:ext cx="6816240" cy="383328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9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79A37757-E6A0-4C5D-AA53-EAF0FBCAE471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2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500" b="0" strike="noStrike" spc="-1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B0E3D42-3DE3-4382-9974-76D27186EA6E}" type="slidenum"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‹Nº›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/>
          <p:nvPr/>
        </p:nvSpPr>
        <p:spPr>
          <a:xfrm>
            <a:off x="323640" y="915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151" name="Subtitle 2"/>
          <p:cNvSpPr/>
          <p:nvPr/>
        </p:nvSpPr>
        <p:spPr>
          <a:xfrm>
            <a:off x="323640" y="2859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 lnSpcReduction="2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900" b="1" strike="noStrike" spc="-1">
                <a:solidFill>
                  <a:srgbClr val="99CCFF"/>
                </a:solidFill>
                <a:latin typeface="Arial "/>
                <a:ea typeface="DejaVu Sans"/>
              </a:rPr>
              <a:t>P-22 Aceptación y Puesta en Servicio de equipos y fuentes usadas en Radioterapia.</a:t>
            </a:r>
            <a:endParaRPr lang="en-GB" sz="3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2"/>
          <p:cNvSpPr/>
          <p:nvPr/>
        </p:nvSpPr>
        <p:spPr>
          <a:xfrm>
            <a:off x="0" y="14162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Text Box 4"/>
          <p:cNvSpPr/>
          <p:nvPr/>
        </p:nvSpPr>
        <p:spPr>
          <a:xfrm>
            <a:off x="179280" y="891720"/>
            <a:ext cx="8496000" cy="224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329"/>
              </a:spcBef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En las calibraciones de equipos y fuentes de radioterapia </a:t>
            </a:r>
            <a:r>
              <a:rPr lang="es-ES_tradnl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deberán ser utilizados sistemas de calibración dosimétrica (cámara-electrómetro) idóneos, cuyas mediciones sean trazables a un laboratorio primario de calibración. Los sistemas de calibración deberán ser verificados periódicamente (se recomienda cada 2 años).</a:t>
            </a:r>
            <a:endParaRPr lang="en-GB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29"/>
              </a:spcBef>
            </a:pPr>
            <a:endParaRPr lang="en-GB" sz="2200" b="0" strike="noStrike" spc="-1">
              <a:latin typeface="Arial"/>
            </a:endParaRPr>
          </a:p>
        </p:txBody>
      </p:sp>
      <p:pic>
        <p:nvPicPr>
          <p:cNvPr id="180" name="Picture 5"/>
          <p:cNvPicPr/>
          <p:nvPr/>
        </p:nvPicPr>
        <p:blipFill>
          <a:blip r:embed="rId2"/>
          <a:stretch/>
        </p:blipFill>
        <p:spPr>
          <a:xfrm>
            <a:off x="468360" y="3091320"/>
            <a:ext cx="2303280" cy="131184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6"/>
          <p:cNvPicPr/>
          <p:nvPr/>
        </p:nvPicPr>
        <p:blipFill>
          <a:blip r:embed="rId3"/>
          <a:stretch/>
        </p:blipFill>
        <p:spPr>
          <a:xfrm>
            <a:off x="6588000" y="3365280"/>
            <a:ext cx="2087280" cy="91512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9" descr="IMAGE003A"/>
          <p:cNvPicPr/>
          <p:nvPr/>
        </p:nvPicPr>
        <p:blipFill>
          <a:blip r:embed="rId4"/>
          <a:stretch/>
        </p:blipFill>
        <p:spPr>
          <a:xfrm>
            <a:off x="3492360" y="2878200"/>
            <a:ext cx="2212560" cy="1997640"/>
          </a:xfrm>
          <a:prstGeom prst="rect">
            <a:avLst/>
          </a:prstGeom>
          <a:ln w="0">
            <a:noFill/>
          </a:ln>
        </p:spPr>
      </p:pic>
      <p:sp>
        <p:nvSpPr>
          <p:cNvPr id="183" name="Rectangle 2"/>
          <p:cNvSpPr/>
          <p:nvPr/>
        </p:nvSpPr>
        <p:spPr>
          <a:xfrm>
            <a:off x="0" y="33480"/>
            <a:ext cx="914364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s-ES" sz="24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Calibración de los equipos.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 Box 4"/>
          <p:cNvSpPr/>
          <p:nvPr/>
        </p:nvSpPr>
        <p:spPr>
          <a:xfrm>
            <a:off x="142920" y="810505"/>
            <a:ext cx="6929280" cy="427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En las calibraciones de equipos de radioterapia </a:t>
            </a:r>
            <a:r>
              <a:rPr lang="es-ES_tradn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deberán ser utilizados protocolos reconocidos internacionalmente.</a:t>
            </a:r>
            <a:endParaRPr lang="en-GB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_tradn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TRS-398 del OIEA “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Determinación de Dosis Absorbida en Haces Externos de Radioterapia”</a:t>
            </a:r>
            <a:r>
              <a:rPr lang="es-ES_tradn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IAEA-TECDOC-1274 </a:t>
            </a:r>
            <a:r>
              <a:rPr lang="es-ES_tradn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Calibración de fuentes de fotones y rayos beta usadas en </a:t>
            </a:r>
            <a:r>
              <a:rPr lang="es-E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Braquiterapia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”.</a:t>
            </a:r>
            <a:endParaRPr lang="en-GB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IAEA-TECDOC-1583 “Puesta en servicio del Sistema de Planificación de Tratamientos . Pruebas para técnicas típicas de tratamientos con haces externos”.</a:t>
            </a:r>
            <a:endParaRPr lang="en-GB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AAPM TG-43. “Puesta en servicio del TPS” para </a:t>
            </a:r>
            <a:r>
              <a:rPr lang="es-E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Braquiterapia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HDR.</a:t>
            </a:r>
            <a:endParaRPr lang="en-GB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TAC</a:t>
            </a:r>
            <a:endParaRPr lang="en-GB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Arco en C</a:t>
            </a:r>
            <a:endParaRPr lang="en-GB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69"/>
              </a:spcBef>
            </a:pPr>
            <a:endParaRPr lang="en-GB" sz="2000" b="0" strike="noStrike" spc="-1" dirty="0">
              <a:latin typeface="Arial"/>
            </a:endParaRPr>
          </a:p>
        </p:txBody>
      </p:sp>
      <p:pic>
        <p:nvPicPr>
          <p:cNvPr id="185" name="Picture 5"/>
          <p:cNvPicPr/>
          <p:nvPr/>
        </p:nvPicPr>
        <p:blipFill>
          <a:blip r:embed="rId2"/>
          <a:stretch/>
        </p:blipFill>
        <p:spPr>
          <a:xfrm>
            <a:off x="7429680" y="714240"/>
            <a:ext cx="1586880" cy="2071440"/>
          </a:xfrm>
          <a:prstGeom prst="rect">
            <a:avLst/>
          </a:prstGeom>
          <a:ln w="12700">
            <a:noFill/>
          </a:ln>
        </p:spPr>
      </p:pic>
      <p:pic>
        <p:nvPicPr>
          <p:cNvPr id="186" name="Picture 2"/>
          <p:cNvPicPr/>
          <p:nvPr/>
        </p:nvPicPr>
        <p:blipFill>
          <a:blip r:embed="rId3"/>
          <a:srcRect l="28055" t="11813" r="25468" b="7381"/>
          <a:stretch/>
        </p:blipFill>
        <p:spPr>
          <a:xfrm>
            <a:off x="7715160" y="3000240"/>
            <a:ext cx="1428480" cy="1862640"/>
          </a:xfrm>
          <a:prstGeom prst="rect">
            <a:avLst/>
          </a:prstGeom>
          <a:ln w="9525">
            <a:noFill/>
          </a:ln>
        </p:spPr>
      </p:pic>
      <p:pic>
        <p:nvPicPr>
          <p:cNvPr id="187" name="Picture 3"/>
          <p:cNvPicPr/>
          <p:nvPr/>
        </p:nvPicPr>
        <p:blipFill>
          <a:blip r:embed="rId4"/>
          <a:srcRect l="29532" t="17224" r="31377" b="8858"/>
          <a:stretch/>
        </p:blipFill>
        <p:spPr>
          <a:xfrm>
            <a:off x="6444360" y="3107160"/>
            <a:ext cx="1348560" cy="1912320"/>
          </a:xfrm>
          <a:prstGeom prst="rect">
            <a:avLst/>
          </a:prstGeom>
          <a:ln w="9525">
            <a:noFill/>
          </a:ln>
        </p:spPr>
      </p:pic>
      <p:sp>
        <p:nvSpPr>
          <p:cNvPr id="188" name="CuadroTexto 2"/>
          <p:cNvSpPr/>
          <p:nvPr/>
        </p:nvSpPr>
        <p:spPr>
          <a:xfrm>
            <a:off x="1619640" y="123480"/>
            <a:ext cx="61203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Pruebas de Puesta en Servicio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2"/>
          <p:cNvSpPr/>
          <p:nvPr/>
        </p:nvSpPr>
        <p:spPr>
          <a:xfrm>
            <a:off x="0" y="1091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 Box 4"/>
          <p:cNvSpPr/>
          <p:nvPr/>
        </p:nvSpPr>
        <p:spPr>
          <a:xfrm>
            <a:off x="0" y="627480"/>
            <a:ext cx="6587640" cy="447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4600" indent="-17424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puesta en servicio debe ser realizada por un Físico médico con suficiente capacitación y experiencia en el tema</a:t>
            </a:r>
            <a:r>
              <a:rPr lang="es-ES_tradnl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. Implica la utilización de un tiempo considerable de trabajo y de equipamiento adecuado.</a:t>
            </a:r>
            <a:endParaRPr lang="en-GB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29"/>
              </a:spcBef>
            </a:pPr>
            <a:endParaRPr lang="en-GB" sz="2200" b="0" strike="noStrike" spc="-1">
              <a:latin typeface="Arial"/>
            </a:endParaRPr>
          </a:p>
          <a:p>
            <a:pPr marL="174600" indent="-17424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Los resultados de la puesta en servicio deben ser revisados de forma redundante e independiente por otro Físico Médico diferente al que realizó la puesta en servicio.</a:t>
            </a:r>
            <a:endParaRPr lang="en-GB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29"/>
              </a:spcBef>
            </a:pPr>
            <a:endParaRPr lang="en-GB" sz="2200" b="0" strike="noStrike" spc="-1">
              <a:latin typeface="Arial"/>
            </a:endParaRPr>
          </a:p>
          <a:p>
            <a:pPr marL="174600" indent="-17424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Los resultados de la puesta en servicio son la “Línea Base” que sirve para comparar las pruebas del programa de control de calidad.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195" name="Picture 5"/>
          <p:cNvPicPr/>
          <p:nvPr/>
        </p:nvPicPr>
        <p:blipFill>
          <a:blip r:embed="rId2"/>
          <a:stretch/>
        </p:blipFill>
        <p:spPr>
          <a:xfrm>
            <a:off x="6659640" y="1553760"/>
            <a:ext cx="2484000" cy="139608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5" descr="Calibración3"/>
          <p:cNvPicPr/>
          <p:nvPr/>
        </p:nvPicPr>
        <p:blipFill>
          <a:blip r:embed="rId3"/>
          <a:stretch/>
        </p:blipFill>
        <p:spPr>
          <a:xfrm>
            <a:off x="6883560" y="3219480"/>
            <a:ext cx="1964880" cy="1511640"/>
          </a:xfrm>
          <a:prstGeom prst="rect">
            <a:avLst/>
          </a:prstGeom>
          <a:ln w="0">
            <a:noFill/>
          </a:ln>
        </p:spPr>
      </p:pic>
      <p:sp>
        <p:nvSpPr>
          <p:cNvPr id="197" name="CuadroTexto 2"/>
          <p:cNvSpPr/>
          <p:nvPr/>
        </p:nvSpPr>
        <p:spPr>
          <a:xfrm>
            <a:off x="720000" y="51480"/>
            <a:ext cx="84600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Pruebas de Puesta en Servicio. Fundamental.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/>
          <p:nvPr/>
        </p:nvSpPr>
        <p:spPr>
          <a:xfrm>
            <a:off x="0" y="1091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Text Box 4"/>
          <p:cNvSpPr/>
          <p:nvPr/>
        </p:nvSpPr>
        <p:spPr>
          <a:xfrm>
            <a:off x="0" y="411480"/>
            <a:ext cx="6155640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Los equipos de adquisición de imágenes se calibrarán en correspondencia con los protocolos aplicables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 dirty="0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</a:t>
            </a:r>
            <a:r>
              <a:rPr lang="es-ES" sz="2000" i="1" spc="-1" dirty="0" smtClean="0">
                <a:solidFill>
                  <a:srgbClr val="FFFFFF"/>
                </a:solidFill>
                <a:latin typeface="Arial"/>
                <a:ea typeface="DejaVu Sans"/>
              </a:rPr>
              <a:t>puesta en servicio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20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los equipos de adquisición de imágenes considerará fundamentalmente:</a:t>
            </a:r>
            <a:endParaRPr lang="en-GB" sz="2000" b="0" strike="noStrike" spc="-1" dirty="0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Que la posición del paciente en el equipo replique de la forma mas exacta posible la forma en que se posiciona al paciente durante el tratamiento (usar LASER y camilla plana).</a:t>
            </a:r>
            <a:endParaRPr lang="en-GB" sz="2000" b="0" strike="noStrike" spc="-1" dirty="0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Que la escala geométrica del equipo de imágenes se corresponda con la realidad.</a:t>
            </a:r>
            <a:endParaRPr lang="en-GB" sz="2000" b="0" strike="noStrike" spc="-1" dirty="0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Que las escalas de densidades del equipo se corresponda con la realidad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200" name="Picture 3" descr="huvOT003"/>
          <p:cNvPicPr/>
          <p:nvPr/>
        </p:nvPicPr>
        <p:blipFill>
          <a:blip r:embed="rId2"/>
          <a:stretch/>
        </p:blipFill>
        <p:spPr>
          <a:xfrm>
            <a:off x="6277320" y="1715760"/>
            <a:ext cx="2866320" cy="1611720"/>
          </a:xfrm>
          <a:prstGeom prst="rect">
            <a:avLst/>
          </a:prstGeom>
          <a:ln w="0">
            <a:noFill/>
          </a:ln>
        </p:spPr>
      </p:pic>
      <p:sp>
        <p:nvSpPr>
          <p:cNvPr id="201" name="Rectangle 2"/>
          <p:cNvSpPr/>
          <p:nvPr/>
        </p:nvSpPr>
        <p:spPr>
          <a:xfrm>
            <a:off x="0" y="33480"/>
            <a:ext cx="914364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s-ES" sz="24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Puesta en servicio de los equipos.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"/>
          <p:cNvSpPr/>
          <p:nvPr/>
        </p:nvSpPr>
        <p:spPr>
          <a:xfrm>
            <a:off x="0" y="1091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 Box 4"/>
          <p:cNvSpPr/>
          <p:nvPr/>
        </p:nvSpPr>
        <p:spPr>
          <a:xfrm>
            <a:off x="0" y="627480"/>
            <a:ext cx="6587640" cy="41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El TPS debe ser considerado un equipo médico en Radioterapia y debe ser sometido a prueba de puesta en servicio.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Las pruebas de puesta en servicio del TPS deben realizarse en correspondencia con protocolos recomendados internacionalmente (OIEA TRS- 430)</a:t>
            </a: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Las pruebas de puesta en servicio del TPS incluyen:</a:t>
            </a:r>
            <a:endParaRPr lang="en-GB" sz="20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Modelación de los equipos y fuentes en el TPS.</a:t>
            </a:r>
            <a:endParaRPr lang="en-GB" sz="20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Realización de “casos pruebas” que permiten verificar con mediciones directas los resultados de los planes de tratamientos generados con el TPS.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204" name="Picture 5" descr="Calibración3"/>
          <p:cNvPicPr/>
          <p:nvPr/>
        </p:nvPicPr>
        <p:blipFill>
          <a:blip r:embed="rId2"/>
          <a:stretch/>
        </p:blipFill>
        <p:spPr>
          <a:xfrm>
            <a:off x="6948360" y="3327840"/>
            <a:ext cx="1964880" cy="151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6"/>
          <p:cNvPicPr/>
          <p:nvPr/>
        </p:nvPicPr>
        <p:blipFill>
          <a:blip r:embed="rId3"/>
          <a:stretch/>
        </p:blipFill>
        <p:spPr>
          <a:xfrm>
            <a:off x="6877080" y="1394280"/>
            <a:ext cx="2266560" cy="1609200"/>
          </a:xfrm>
          <a:prstGeom prst="rect">
            <a:avLst/>
          </a:prstGeom>
          <a:ln w="0">
            <a:noFill/>
          </a:ln>
        </p:spPr>
      </p:pic>
      <p:sp>
        <p:nvSpPr>
          <p:cNvPr id="206" name="CuadroTexto 2"/>
          <p:cNvSpPr/>
          <p:nvPr/>
        </p:nvSpPr>
        <p:spPr>
          <a:xfrm>
            <a:off x="1619640" y="51480"/>
            <a:ext cx="61203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Pruebas de Puesta en Servicio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228360" y="1980000"/>
            <a:ext cx="2880000" cy="1455480"/>
          </a:xfrm>
          <a:prstGeom prst="rect">
            <a:avLst/>
          </a:prstGeom>
          <a:ln w="0">
            <a:noFill/>
          </a:ln>
        </p:spPr>
      </p:pic>
      <p:sp>
        <p:nvSpPr>
          <p:cNvPr id="223" name="150 Rectángulo"/>
          <p:cNvSpPr/>
          <p:nvPr/>
        </p:nvSpPr>
        <p:spPr>
          <a:xfrm>
            <a:off x="0" y="-20520"/>
            <a:ext cx="6228000" cy="50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Las pruebas de aceptación son realizadas según protocolos del fabricante y deben ser aceptadas por los Físicos Médico.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Las pruebas de puesta en servicio permiten establecer una línea base para implementar el programa de control de calidad de los equipos.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Las pruebas de puesta en servicio incluyen la calibración de los equipos y fuentes usadas en radioterapia e incluyen también pruebas a los equipos de adquisición de imágenes y al TPS.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marL="2160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3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Conocer los requisitos relativos a la aceptación y puesta en servicio de los equipos y fuentes usados en la práctica de Radioterapia.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54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873053-C1C7-476A-983B-C5E6D2DFB264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6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aceptación de los equipos y fuentes de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400" b="1" strike="noStrike" spc="-1">
                <a:solidFill>
                  <a:srgbClr val="FFFFFF"/>
                </a:solidFill>
                <a:latin typeface="Arial "/>
                <a:ea typeface="DejaVu Sans"/>
              </a:rPr>
              <a:t>Requisitos relativos a la puesta en servicio de los equipos y fuentes usados en RT.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57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494DD0D-B2C4-4C90-A2B7-847FC25F711F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adroTexto 2"/>
          <p:cNvSpPr/>
          <p:nvPr/>
        </p:nvSpPr>
        <p:spPr>
          <a:xfrm>
            <a:off x="1619640" y="12348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Exposición Médica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759831"/>
            <a:ext cx="578008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alt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Exposiciones médicas</a:t>
            </a:r>
            <a:r>
              <a:rPr lang="es-ES_tradnl" alt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son  las </a:t>
            </a:r>
            <a:r>
              <a:rPr lang="es-ES_tradnl" altLang="es-MX" sz="2000" dirty="0">
                <a:solidFill>
                  <a:schemeClr val="bg1"/>
                </a:solidFill>
              </a:rPr>
              <a:t>exposición sufrida por los pacientes en el curso de su propio diagnóstico o tratamiento médico o dental; son aquellas sufrida por personas que no estén expuestas profesionalmente, a sabiendas, mientras ayudan voluntariamente a procurar alivio y bienestar a pacientes; asimismo, son aquellas sufrida por voluntarios en el curso de un programa de investigación biomédica que implique su exposición</a:t>
            </a:r>
          </a:p>
          <a:p>
            <a:pPr algn="just">
              <a:defRPr/>
            </a:pPr>
            <a:endParaRPr lang="es-ES_tradnl" alt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Variane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638530"/>
            <a:ext cx="2819400" cy="3352800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Box 4"/>
          <p:cNvSpPr/>
          <p:nvPr/>
        </p:nvSpPr>
        <p:spPr>
          <a:xfrm>
            <a:off x="0" y="1019880"/>
            <a:ext cx="6660000" cy="2660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Las </a:t>
            </a: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pruebas de aceptación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son aquellas que realiza el fabricante de los equipos y fuentes de conjunto con el Físico Médico del servicio de RT para demostrar:</a:t>
            </a:r>
            <a:endParaRPr lang="en-GB" sz="2000" b="0" strike="noStrike" spc="-1" dirty="0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Que los equipos y fuentes han concluido satisfactoriamente el proceso de </a:t>
            </a:r>
            <a:r>
              <a:rPr lang="es-ES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instalación y montaje</a:t>
            </a:r>
            <a:r>
              <a:rPr lang="es-ES_tradn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 dirty="0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Que los equipos y fuentes cumplen con las especificaciones del contrato por el cual han sido adquiridos.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59" name="CuadroTexto 2"/>
          <p:cNvSpPr/>
          <p:nvPr/>
        </p:nvSpPr>
        <p:spPr>
          <a:xfrm>
            <a:off x="1619640" y="12348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Pruebas de Aceptación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160" name="Picture 8" descr="IMAGE001"/>
          <p:cNvPicPr/>
          <p:nvPr/>
        </p:nvPicPr>
        <p:blipFill>
          <a:blip r:embed="rId2"/>
          <a:stretch/>
        </p:blipFill>
        <p:spPr>
          <a:xfrm>
            <a:off x="6724800" y="1779840"/>
            <a:ext cx="2409120" cy="180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10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Box 4"/>
          <p:cNvSpPr/>
          <p:nvPr/>
        </p:nvSpPr>
        <p:spPr>
          <a:xfrm>
            <a:off x="0" y="1465200"/>
            <a:ext cx="6588000" cy="294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Estas pruebas deben ser realizada de conformidad a protocolos elaborados por los fabricantes.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El Físico médico, en representación del servicio de RT, podrá exigir se incluyan pruebas adicionales.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Los resultados de estas pruebas son registrados y firmados de conjunto por el “Representante del Fabricantes” y el “Físico Médico” del servicio de RT.</a:t>
            </a:r>
            <a:endParaRPr lang="en-GB" sz="20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Los resultados de estas pruebas no son suficientemente detallados para utilizados directamente en los tratamientos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62" name="Picture 5"/>
          <p:cNvPicPr/>
          <p:nvPr/>
        </p:nvPicPr>
        <p:blipFill>
          <a:blip r:embed="rId2"/>
          <a:stretch/>
        </p:blipFill>
        <p:spPr>
          <a:xfrm>
            <a:off x="6984720" y="1933920"/>
            <a:ext cx="2158920" cy="1213560"/>
          </a:xfrm>
          <a:prstGeom prst="rect">
            <a:avLst/>
          </a:prstGeom>
          <a:ln w="12700">
            <a:noFill/>
          </a:ln>
        </p:spPr>
      </p:pic>
      <p:sp>
        <p:nvSpPr>
          <p:cNvPr id="163" name="CuadroTexto 2"/>
          <p:cNvSpPr/>
          <p:nvPr/>
        </p:nvSpPr>
        <p:spPr>
          <a:xfrm>
            <a:off x="1619640" y="12348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Pruebas de Aceptación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adroTexto 2"/>
          <p:cNvSpPr/>
          <p:nvPr/>
        </p:nvSpPr>
        <p:spPr>
          <a:xfrm>
            <a:off x="1619640" y="123480"/>
            <a:ext cx="61203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Pruebas de Puesta en Servicio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5" name="Text Box 4"/>
          <p:cNvSpPr/>
          <p:nvPr/>
        </p:nvSpPr>
        <p:spPr>
          <a:xfrm>
            <a:off x="0" y="915480"/>
            <a:ext cx="6856200" cy="31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Las </a:t>
            </a: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pruebas de puesta en servicio</a:t>
            </a: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son aquellas que realiza el Físico Médico del Servicio de RT para: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Medir con todo rigor todos los parámetros de Seguridad, Geométricos y Dosimétricos que serán utilizados en los tratamientos (en la clínicas) de los pacientes</a:t>
            </a:r>
            <a:r>
              <a:rPr lang="es-ES_tradnl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Registrar todos los parámetros medidos adecuadamente, para generar la “LINEA BASE” que será utilizada como referencia al evaluar los resultados de los controles de calidad.</a:t>
            </a:r>
            <a:endParaRPr lang="en-GB" sz="18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269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Introducir al Sistema de Planificación de Tratamientos (TPS) los datos requeridos para su funcionamiento correcto.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6" name="Picture 16" descr="DSC00016"/>
          <p:cNvPicPr/>
          <p:nvPr/>
        </p:nvPicPr>
        <p:blipFill>
          <a:blip r:embed="rId2"/>
          <a:stretch/>
        </p:blipFill>
        <p:spPr>
          <a:xfrm>
            <a:off x="6932160" y="1707480"/>
            <a:ext cx="2175840" cy="19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2"/>
          <p:cNvSpPr/>
          <p:nvPr/>
        </p:nvSpPr>
        <p:spPr>
          <a:xfrm>
            <a:off x="0" y="33480"/>
            <a:ext cx="914364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s-ES" sz="24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Calibración de los equipos.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68" name="Rectangle 3"/>
          <p:cNvSpPr/>
          <p:nvPr/>
        </p:nvSpPr>
        <p:spPr>
          <a:xfrm>
            <a:off x="228600" y="411480"/>
            <a:ext cx="8915040" cy="14185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spAutoFit/>
          </a:bodyPr>
          <a:lstStyle/>
          <a:p>
            <a:pPr marL="289080" indent="-288720" algn="just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s-MX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Responsabilidad del </a:t>
            </a:r>
            <a:r>
              <a:rPr lang="es-MX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Titular (UY 100, Artículo 171 inciso d)</a:t>
            </a:r>
            <a:endParaRPr lang="en-GB" sz="2000" b="0" strike="noStrike" spc="-1" dirty="0">
              <a:latin typeface="Arial"/>
            </a:endParaRPr>
          </a:p>
          <a:p>
            <a:pPr marL="289080" indent="-288720" algn="just">
              <a:lnSpc>
                <a:spcPct val="9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MX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os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requisitos establecidos relativos a la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calibración</a:t>
            </a: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dosimetría y garantía de calidad, así como a la aceptación y puesta en servicio de equipo, sean cumplidos por un físico medico o bajo su supervisión. El físico velará </a:t>
            </a:r>
            <a:r>
              <a:rPr lang="es-ES" spc="-1" dirty="0" smtClean="0">
                <a:solidFill>
                  <a:srgbClr val="FFFFFF"/>
                </a:solidFill>
                <a:latin typeface="Arial"/>
                <a:ea typeface="DejaVu Sans"/>
              </a:rPr>
              <a:t>que: (UY 100, Artículo 183)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69" name="Text Box 5"/>
          <p:cNvSpPr/>
          <p:nvPr/>
        </p:nvSpPr>
        <p:spPr>
          <a:xfrm>
            <a:off x="1979640" y="1563480"/>
            <a:ext cx="7093080" cy="3568754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87200" indent="-186840" algn="just">
              <a:lnSpc>
                <a:spcPct val="100000"/>
              </a:lnSpc>
              <a:spcBef>
                <a:spcPts val="360"/>
              </a:spcBef>
              <a:buClr>
                <a:srgbClr val="FF3300"/>
              </a:buClr>
              <a:buFont typeface="Symbol" charset="2"/>
              <a:buChar char=""/>
            </a:pP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todas las fuentes que den origen a una exposición medica se calibren en función de las cantidades apropiadas utilizando </a:t>
            </a:r>
            <a:r>
              <a:rPr lang="es-ES" sz="1800" b="1" strike="noStrike" spc="-1" dirty="0">
                <a:solidFill>
                  <a:srgbClr val="FF3300"/>
                </a:solidFill>
                <a:latin typeface="Arial"/>
                <a:ea typeface="DejaVu Sans"/>
              </a:rPr>
              <a:t>protocolos aceptados </a:t>
            </a: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a nivel internacional o nacional;</a:t>
            </a:r>
            <a:endParaRPr lang="en-GB" sz="1800" b="0" strike="noStrike" spc="-1" dirty="0">
              <a:latin typeface="Arial"/>
            </a:endParaRPr>
          </a:p>
          <a:p>
            <a:pPr marL="187200" indent="-186840" algn="just">
              <a:lnSpc>
                <a:spcPct val="100000"/>
              </a:lnSpc>
              <a:spcBef>
                <a:spcPts val="360"/>
              </a:spcBef>
              <a:buClr>
                <a:srgbClr val="FF3300"/>
              </a:buClr>
              <a:buFont typeface="Symbol" charset="2"/>
              <a:buChar char=""/>
            </a:pP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las calibraciones se realicen en el momento de poner en </a:t>
            </a:r>
            <a:r>
              <a:rPr lang="es-ES" sz="1800" b="1" strike="noStrike" spc="-1" dirty="0">
                <a:solidFill>
                  <a:srgbClr val="FF3300"/>
                </a:solidFill>
                <a:latin typeface="Arial"/>
                <a:ea typeface="DejaVu Sans"/>
              </a:rPr>
              <a:t>servicio una unidad</a:t>
            </a: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 antes de su uso clínico, tras todo procedimiento de </a:t>
            </a:r>
            <a:r>
              <a:rPr lang="es-ES" sz="1800" b="1" strike="noStrike" spc="-1" dirty="0">
                <a:solidFill>
                  <a:srgbClr val="FF3300"/>
                </a:solidFill>
                <a:latin typeface="Arial"/>
                <a:ea typeface="DejaVu Sans"/>
              </a:rPr>
              <a:t>mantenimiento</a:t>
            </a: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 que pueda tener efectos en la dosimetría y a intervalos aprobados por el órgano regulador;</a:t>
            </a:r>
            <a:endParaRPr lang="en-GB" sz="1800" b="0" strike="noStrike" spc="-1" dirty="0">
              <a:latin typeface="Arial"/>
            </a:endParaRPr>
          </a:p>
          <a:p>
            <a:pPr marL="187200" indent="-186840" algn="just">
              <a:lnSpc>
                <a:spcPct val="100000"/>
              </a:lnSpc>
              <a:spcBef>
                <a:spcPts val="360"/>
              </a:spcBef>
              <a:buClr>
                <a:srgbClr val="FF3300"/>
              </a:buClr>
              <a:buFont typeface="Symbol" charset="2"/>
              <a:buChar char=""/>
            </a:pP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las calibraciones de unidades de radioterapia se sometan a una </a:t>
            </a:r>
            <a:r>
              <a:rPr lang="es-ES" sz="1800" b="1" strike="noStrike" spc="-1" dirty="0">
                <a:solidFill>
                  <a:srgbClr val="FF3300"/>
                </a:solidFill>
                <a:latin typeface="Arial"/>
                <a:ea typeface="DejaVu Sans"/>
              </a:rPr>
              <a:t>verificación independiente </a:t>
            </a: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antes de su uso clínico;</a:t>
            </a:r>
            <a:endParaRPr lang="en-GB" sz="1800" b="0" strike="noStrike" spc="-1" dirty="0">
              <a:latin typeface="Arial"/>
            </a:endParaRPr>
          </a:p>
          <a:p>
            <a:pPr marL="187200" indent="-186840" algn="just">
              <a:lnSpc>
                <a:spcPct val="100000"/>
              </a:lnSpc>
              <a:spcBef>
                <a:spcPts val="360"/>
              </a:spcBef>
              <a:buClr>
                <a:srgbClr val="FF3300"/>
              </a:buClr>
              <a:buFont typeface="Symbol" charset="2"/>
              <a:buChar char=""/>
            </a:pPr>
            <a:r>
              <a:rPr lang="es-ES" sz="1800" b="0" strike="noStrike" spc="-1" dirty="0">
                <a:solidFill>
                  <a:srgbClr val="FF3300"/>
                </a:solidFill>
                <a:latin typeface="Arial"/>
                <a:ea typeface="DejaVu Sans"/>
              </a:rPr>
              <a:t>la calibración de todos los dosímetros utilizados para la dosimetría de los pacientes y para la calibración de las fuentes pueda atribuirse a un laboratorio de calibración dosimétrica.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70" name="Picture 9"/>
          <p:cNvPicPr/>
          <p:nvPr/>
        </p:nvPicPr>
        <p:blipFill>
          <a:blip r:embed="rId3"/>
          <a:stretch/>
        </p:blipFill>
        <p:spPr>
          <a:xfrm>
            <a:off x="106920" y="2031120"/>
            <a:ext cx="1729440" cy="9723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0"/>
          <p:cNvPicPr/>
          <p:nvPr/>
        </p:nvPicPr>
        <p:blipFill>
          <a:blip r:embed="rId4"/>
          <a:stretch/>
        </p:blipFill>
        <p:spPr>
          <a:xfrm>
            <a:off x="35640" y="3529080"/>
            <a:ext cx="1873080" cy="82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5"/>
          <p:cNvSpPr txBox="1"/>
          <p:nvPr/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6E2CC6D-956E-4D0D-BE4A-02F100A670EF}" type="slidenum"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73" name="Rectangle 2"/>
          <p:cNvSpPr/>
          <p:nvPr/>
        </p:nvSpPr>
        <p:spPr>
          <a:xfrm>
            <a:off x="0" y="1091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Text Box 4"/>
          <p:cNvSpPr/>
          <p:nvPr/>
        </p:nvSpPr>
        <p:spPr>
          <a:xfrm>
            <a:off x="0" y="699480"/>
            <a:ext cx="6587640" cy="425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En radioterapia, la calibración de haces y fuentes es la tarea fundamental que se realiza durante la puesta en servicio (PS) de las fuentes y equipos.</a:t>
            </a:r>
            <a:endParaRPr lang="en-GB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29"/>
              </a:spcBef>
            </a:pPr>
            <a:endParaRPr lang="en-GB" sz="2200" b="0" strike="noStrike" spc="-1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La puesta en servicio debe abarcar:</a:t>
            </a:r>
            <a:endParaRPr lang="en-GB" sz="22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Equipos y fuentes utilizados en los tratamientos</a:t>
            </a:r>
            <a:r>
              <a:rPr lang="es-ES_tradnl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2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Equipos de adquisición de imágenes utilizadas para planificación de los tratamientos.</a:t>
            </a:r>
            <a:endParaRPr lang="en-GB" sz="2200" b="0" strike="noStrike" spc="-1">
              <a:latin typeface="Arial"/>
            </a:endParaRPr>
          </a:p>
          <a:p>
            <a:pPr marL="800280" lvl="1" indent="-342720" algn="just">
              <a:lnSpc>
                <a:spcPct val="90000"/>
              </a:lnSpc>
              <a:spcBef>
                <a:spcPts val="329"/>
              </a:spcBef>
              <a:buClr>
                <a:srgbClr val="FFFFFF"/>
              </a:buClr>
              <a:buFont typeface="StarSymbol"/>
              <a:buAutoNum type="alphaLcParenR"/>
            </a:pPr>
            <a:r>
              <a:rPr lang="es-ES_tradnl" sz="2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Sistemas de planificación de tratamientos.</a:t>
            </a:r>
            <a:endParaRPr lang="en-GB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29"/>
              </a:spcBef>
            </a:pPr>
            <a:endParaRPr lang="en-GB" sz="2200" b="0" strike="noStrike" spc="-1">
              <a:latin typeface="Arial"/>
            </a:endParaRPr>
          </a:p>
        </p:txBody>
      </p:sp>
      <p:pic>
        <p:nvPicPr>
          <p:cNvPr id="175" name="Picture 5"/>
          <p:cNvPicPr/>
          <p:nvPr/>
        </p:nvPicPr>
        <p:blipFill>
          <a:blip r:embed="rId2"/>
          <a:stretch/>
        </p:blipFill>
        <p:spPr>
          <a:xfrm>
            <a:off x="6659640" y="1553760"/>
            <a:ext cx="2484000" cy="139608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5" descr="Calibración3"/>
          <p:cNvPicPr/>
          <p:nvPr/>
        </p:nvPicPr>
        <p:blipFill>
          <a:blip r:embed="rId3"/>
          <a:stretch/>
        </p:blipFill>
        <p:spPr>
          <a:xfrm>
            <a:off x="6883560" y="3219480"/>
            <a:ext cx="1964880" cy="1511640"/>
          </a:xfrm>
          <a:prstGeom prst="rect">
            <a:avLst/>
          </a:prstGeom>
          <a:ln w="0">
            <a:noFill/>
          </a:ln>
        </p:spPr>
      </p:pic>
      <p:sp>
        <p:nvSpPr>
          <p:cNvPr id="177" name="Rectangle 2"/>
          <p:cNvSpPr/>
          <p:nvPr/>
        </p:nvSpPr>
        <p:spPr>
          <a:xfrm>
            <a:off x="0" y="33480"/>
            <a:ext cx="9143640" cy="3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s-ES" sz="24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Calibración de los equipos.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1133</Words>
  <Application>Microsoft Office PowerPoint</Application>
  <PresentationFormat>Presentación en pantalla (16:9)</PresentationFormat>
  <Paragraphs>82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Arial 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483</cp:revision>
  <cp:lastPrinted>2015-12-18T15:27:41Z</cp:lastPrinted>
  <dcterms:created xsi:type="dcterms:W3CDTF">2018-03-19T08:58:41Z</dcterms:created>
  <dcterms:modified xsi:type="dcterms:W3CDTF">2023-07-24T20:55:53Z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6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16</vt:i4>
  </property>
</Properties>
</file>