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B2FC137-1F52-41C2-BC5A-75D58FB689A0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03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680" y="768240"/>
            <a:ext cx="6816240" cy="3833280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4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18893B81-A3CE-4A8D-B647-014CD3DBB5A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500" b="0" strike="noStrike" spc="-1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9F85F00F-E06E-4AD3-A14B-A1B3DC30395E}" type="slidenum"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‹Nº›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/>
          <p:nvPr/>
        </p:nvSpPr>
        <p:spPr>
          <a:xfrm>
            <a:off x="323640" y="738191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32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</a:t>
            </a:r>
            <a:r>
              <a:rPr lang="es-ES" sz="3600" b="1" strike="noStrike" spc="-1" dirty="0" err="1">
                <a:solidFill>
                  <a:srgbClr val="FFFFFF"/>
                </a:solidFill>
                <a:latin typeface="Arial "/>
                <a:ea typeface="Arial"/>
              </a:rPr>
              <a:t>radioprotección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 para Médicos Radioterapeutas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3600" b="0" strike="noStrike" spc="-1" dirty="0">
              <a:latin typeface="Arial"/>
            </a:endParaRPr>
          </a:p>
        </p:txBody>
      </p:sp>
      <p:sp>
        <p:nvSpPr>
          <p:cNvPr id="151" name="Subtitle 2"/>
          <p:cNvSpPr/>
          <p:nvPr/>
        </p:nvSpPr>
        <p:spPr>
          <a:xfrm>
            <a:off x="214604" y="2883158"/>
            <a:ext cx="8674156" cy="1996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900" b="1" strike="noStrike" spc="-1" dirty="0">
                <a:solidFill>
                  <a:schemeClr val="bg1"/>
                </a:solidFill>
                <a:latin typeface="Arial "/>
                <a:ea typeface="DejaVu Sans"/>
              </a:rPr>
              <a:t>P-23 Protección radiológica de paciente durante el proceso de </a:t>
            </a:r>
            <a:r>
              <a:rPr lang="es-ES" sz="3900" b="1" strike="noStrike" spc="-1" dirty="0" err="1">
                <a:solidFill>
                  <a:schemeClr val="bg1"/>
                </a:solidFill>
                <a:latin typeface="Arial "/>
                <a:ea typeface="DejaVu Sans"/>
              </a:rPr>
              <a:t>Teleterapia</a:t>
            </a:r>
            <a:r>
              <a:rPr lang="es-ES" sz="3900" b="1" strike="noStrike" spc="-1" dirty="0">
                <a:solidFill>
                  <a:schemeClr val="bg1"/>
                </a:solidFill>
                <a:latin typeface="Arial "/>
                <a:ea typeface="DejaVu Sans"/>
              </a:rPr>
              <a:t>. Prescripción del tratamiento y adquisición de imágenes para planificación de los tratamientos.</a:t>
            </a:r>
            <a:endParaRPr lang="en-GB" sz="39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Text Box 4"/>
          <p:cNvSpPr/>
          <p:nvPr/>
        </p:nvSpPr>
        <p:spPr>
          <a:xfrm>
            <a:off x="0" y="1168200"/>
            <a:ext cx="4931640" cy="26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Las imágenes adquiridas deben ser verificadas antes de ser enviadas al TPS (estación de contorneo).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Los procedimientos de adquisición de imágenes deben incluir todos los detalles de esta etapa para evitar errores humanos o de interpretación de las imágenes adquiridas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87" name="CuadroTexto 2"/>
          <p:cNvSpPr/>
          <p:nvPr/>
        </p:nvSpPr>
        <p:spPr>
          <a:xfrm>
            <a:off x="1403640" y="546120"/>
            <a:ext cx="590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Adquisición de imágenes para planificación en 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8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89" name="Picture 2"/>
          <p:cNvPicPr/>
          <p:nvPr/>
        </p:nvPicPr>
        <p:blipFill>
          <a:blip r:embed="rId2"/>
          <a:stretch/>
        </p:blipFill>
        <p:spPr>
          <a:xfrm>
            <a:off x="5100480" y="987480"/>
            <a:ext cx="3935520" cy="401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8360" y="1980000"/>
            <a:ext cx="2880000" cy="1455480"/>
          </a:xfrm>
          <a:prstGeom prst="rect">
            <a:avLst/>
          </a:prstGeom>
          <a:ln w="0">
            <a:noFill/>
          </a:ln>
        </p:spPr>
      </p:pic>
      <p:sp>
        <p:nvSpPr>
          <p:cNvPr id="191" name="150 Rectángulo"/>
          <p:cNvSpPr/>
          <p:nvPr/>
        </p:nvSpPr>
        <p:spPr>
          <a:xfrm>
            <a:off x="0" y="-20520"/>
            <a:ext cx="62280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 prescripción del tratamiento es un acto médico y debe basarse en protocolos  nacionales o internacionales.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 prescripción debe incluir toda la información necesaria para la correcta adquisición de las imágenes usadas en la planificación y debe ser aprobada por un Médico Radioterapeuta licenciado por la ARNR.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 adquisición de imágenes para planificación en RT debe realizarse siguiendo procedimientos establecidos en el servicio y respetando estrictamente las exigencias de la prescripción.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3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requisitos que deben cumplirse para garantizar la protección radiológica del paciente durante la prescripción del tratamiento y durante la adquisición de imágenes para la planificación del tratamiento de Radioterapia.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54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266D88EC-A680-42B2-ADDE-0C1B2BCB7E50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6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prescripción del tratamiento de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adquisición de imágenes para planificación de tratamiento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57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897B2E8-6870-4F99-B4A4-3B5656F2DE53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Box 4"/>
          <p:cNvSpPr/>
          <p:nvPr/>
        </p:nvSpPr>
        <p:spPr>
          <a:xfrm>
            <a:off x="0" y="1019880"/>
            <a:ext cx="8532000" cy="15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prescripción del tratamiento es un acto médicos que está regulado por las autoridades de salud.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prescripción debe basarse en protocolos clínicos aprobados en el país o recomendados internacionalmente.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159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0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Prescripción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rcRect l="3472" t="13947" r="7399" b="10738"/>
          <a:stretch/>
        </p:blipFill>
        <p:spPr>
          <a:xfrm>
            <a:off x="2195640" y="2499840"/>
            <a:ext cx="5244120" cy="249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4"/>
          <p:cNvSpPr/>
          <p:nvPr/>
        </p:nvSpPr>
        <p:spPr>
          <a:xfrm>
            <a:off x="0" y="1019880"/>
            <a:ext cx="6120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prescripción tiene incluir la información necesaria para realizar la etapa de adquisición de imágenes para planificación y ello debe quedar claramente establecido.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63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4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Prescripción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5" name="Picture 5"/>
          <p:cNvPicPr/>
          <p:nvPr/>
        </p:nvPicPr>
        <p:blipFill>
          <a:blip r:embed="rId2"/>
          <a:stretch/>
        </p:blipFill>
        <p:spPr>
          <a:xfrm>
            <a:off x="6438600" y="671760"/>
            <a:ext cx="2432520" cy="163764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6"/>
          <p:cNvPicPr/>
          <p:nvPr/>
        </p:nvPicPr>
        <p:blipFill>
          <a:blip r:embed="rId3"/>
          <a:stretch/>
        </p:blipFill>
        <p:spPr>
          <a:xfrm>
            <a:off x="3780000" y="2503800"/>
            <a:ext cx="3966480" cy="262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4"/>
          <p:cNvSpPr/>
          <p:nvPr/>
        </p:nvSpPr>
        <p:spPr>
          <a:xfrm>
            <a:off x="0" y="1019880"/>
            <a:ext cx="5723640" cy="259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prescripción tiene que formularse por escrito y quedar registrada y firmada por un Médico Radioterapeuta con licencia individual otorgada por la ARNR.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Durante la prescripción deben seguirse los procedimientos establecidos y los registros deben seguir un formulario de prescripción que minimice los errores humanos.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68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9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Prescripción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70" name="Picture 3"/>
          <p:cNvPicPr/>
          <p:nvPr/>
        </p:nvPicPr>
        <p:blipFill>
          <a:blip r:embed="rId2"/>
          <a:stretch/>
        </p:blipFill>
        <p:spPr>
          <a:xfrm>
            <a:off x="6938640" y="123480"/>
            <a:ext cx="1981800" cy="264348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4"/>
          <p:cNvPicPr/>
          <p:nvPr/>
        </p:nvPicPr>
        <p:blipFill>
          <a:blip r:embed="rId3"/>
          <a:stretch/>
        </p:blipFill>
        <p:spPr>
          <a:xfrm>
            <a:off x="5724000" y="2726280"/>
            <a:ext cx="2888640" cy="242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4"/>
          <p:cNvSpPr/>
          <p:nvPr/>
        </p:nvSpPr>
        <p:spPr>
          <a:xfrm>
            <a:off x="144000" y="843480"/>
            <a:ext cx="8820000" cy="122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Existe una gran diversidad de medios diagnósticos que ofrecen imágenes con información relevante para la planificación del tratamiento.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Cada vez es mas frecuente usar las ventajas que ofrecen las diferentes técnica de imagen para la planificación en RT.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73" name="CuadroTexto 2"/>
          <p:cNvSpPr/>
          <p:nvPr/>
        </p:nvSpPr>
        <p:spPr>
          <a:xfrm>
            <a:off x="1403640" y="483480"/>
            <a:ext cx="590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Adquisición de imágenes para planificación en 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4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2267640" y="2139840"/>
            <a:ext cx="4968360" cy="302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4"/>
          <p:cNvSpPr/>
          <p:nvPr/>
        </p:nvSpPr>
        <p:spPr>
          <a:xfrm>
            <a:off x="144000" y="990720"/>
            <a:ext cx="4559040" cy="302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Se requieren seguir procedimientos estrictos para la toma de imágenes de los pacientes con parámetros bien definidos.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Posición del paciente.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Dispositivos de inmovilización y posicionamiento.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Posición de los fiduciarios.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Volumen que debe ser estudiado.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Espesor de corte.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77" name="CuadroTexto 2"/>
          <p:cNvSpPr/>
          <p:nvPr/>
        </p:nvSpPr>
        <p:spPr>
          <a:xfrm>
            <a:off x="1403640" y="483480"/>
            <a:ext cx="590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Adquisición de imágenes para planificación en 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8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4786200" y="852840"/>
            <a:ext cx="4233240" cy="429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Text Box 4"/>
          <p:cNvSpPr/>
          <p:nvPr/>
        </p:nvSpPr>
        <p:spPr>
          <a:xfrm>
            <a:off x="0" y="1095840"/>
            <a:ext cx="6732000" cy="384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Los equipos de adquisición de imágenes se calibrarán en correspondencia con los protocolos aplicables.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calibración de los equipos de adquisición de imágenes considerará fundamentalmente:</a:t>
            </a:r>
            <a:endParaRPr lang="en-GB" sz="20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Que la posición del paciente en el equipo replique de la forma mas exacta posible la forma en que se posiciona al paciente durante el tratamiento (usar LASER y camilla plana).</a:t>
            </a:r>
            <a:endParaRPr lang="en-GB" sz="20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Que la escala geométrica del equipo de imágenes se corresponda con la realidad.</a:t>
            </a:r>
            <a:endParaRPr lang="en-GB" sz="20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Que las escalas de densidades del equipo se corresponda con la realidad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82" name="Picture 3" descr="huvOT003"/>
          <p:cNvPicPr/>
          <p:nvPr/>
        </p:nvPicPr>
        <p:blipFill>
          <a:blip r:embed="rId2"/>
          <a:stretch/>
        </p:blipFill>
        <p:spPr>
          <a:xfrm>
            <a:off x="6853680" y="1715760"/>
            <a:ext cx="2289960" cy="1287720"/>
          </a:xfrm>
          <a:prstGeom prst="rect">
            <a:avLst/>
          </a:prstGeom>
          <a:ln w="0">
            <a:noFill/>
          </a:ln>
        </p:spPr>
      </p:pic>
      <p:sp>
        <p:nvSpPr>
          <p:cNvPr id="183" name="CuadroTexto 2"/>
          <p:cNvSpPr/>
          <p:nvPr/>
        </p:nvSpPr>
        <p:spPr>
          <a:xfrm>
            <a:off x="1403640" y="483480"/>
            <a:ext cx="590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Adquisición de imágenes para planificación en 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4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558</Words>
  <Application>Microsoft Office PowerPoint</Application>
  <PresentationFormat>Presentación en pantalla (16:9)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488</cp:revision>
  <cp:lastPrinted>2015-12-18T15:27:41Z</cp:lastPrinted>
  <dcterms:created xsi:type="dcterms:W3CDTF">2018-03-19T08:58:41Z</dcterms:created>
  <dcterms:modified xsi:type="dcterms:W3CDTF">2023-07-24T18:56:56Z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3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11</vt:i4>
  </property>
</Properties>
</file>