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7099300" cy="10234613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7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9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9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9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9B90B49-563D-4AAE-9A8B-32469508F36A}" type="slidenum">
              <a:rPr lang="en-GB" sz="1400" b="0" strike="noStrike" spc="-1">
                <a:latin typeface="Times New Roman"/>
              </a:rPr>
              <a:t>‹Nº›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979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9B90B49-563D-4AAE-9A8B-32469508F36A}" type="slidenum">
              <a:rPr lang="en-GB" sz="1400" b="0" strike="noStrike" spc="-1" smtClean="0">
                <a:latin typeface="Times New Roman"/>
              </a:rPr>
              <a:t>6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897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6725" cy="3833813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09560" y="4862160"/>
            <a:ext cx="5676120" cy="460116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55" name="Slide Number Placeholder 3"/>
          <p:cNvSpPr/>
          <p:nvPr/>
        </p:nvSpPr>
        <p:spPr>
          <a:xfrm>
            <a:off x="4020480" y="9720720"/>
            <a:ext cx="307332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35C0C726-EA32-4D1C-A865-524FC0C9B783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78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/>
          <p:nvPr/>
        </p:nvSpPr>
        <p:spPr>
          <a:xfrm>
            <a:off x="323640" y="699480"/>
            <a:ext cx="8565120" cy="222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es-ES" sz="3200" b="1" strike="noStrike" spc="-1">
                <a:solidFill>
                  <a:srgbClr val="FFFFFF"/>
                </a:solidFill>
                <a:latin typeface="Arial "/>
                <a:ea typeface="DejaVu Sans"/>
              </a:rPr>
              <a:t>C</a:t>
            </a: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Arial"/>
              </a:rPr>
              <a:t>urso de capacitación continuada en materia de radioprotección para Médicos Radioterapeutas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en-GB" sz="3600" b="0" strike="noStrike" spc="-1">
              <a:latin typeface="Arial"/>
            </a:endParaRPr>
          </a:p>
        </p:txBody>
      </p:sp>
      <p:sp>
        <p:nvSpPr>
          <p:cNvPr id="101" name="Subtitle 2"/>
          <p:cNvSpPr/>
          <p:nvPr/>
        </p:nvSpPr>
        <p:spPr>
          <a:xfrm>
            <a:off x="323640" y="2463282"/>
            <a:ext cx="8493789" cy="20849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500" lnSpcReduction="20000"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n-GB" sz="18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3900" b="1" strike="noStrike" spc="-1" dirty="0">
                <a:solidFill>
                  <a:schemeClr val="bg1"/>
                </a:solidFill>
                <a:latin typeface="Arial "/>
                <a:ea typeface="DejaVu Sans"/>
              </a:rPr>
              <a:t>P-24 Protección radiológica de paciente durante el proceso de </a:t>
            </a:r>
            <a:r>
              <a:rPr lang="es-ES" sz="3900" b="1" strike="noStrike" spc="-1" dirty="0" err="1">
                <a:solidFill>
                  <a:schemeClr val="bg1"/>
                </a:solidFill>
                <a:latin typeface="Arial "/>
                <a:ea typeface="DejaVu Sans"/>
              </a:rPr>
              <a:t>Teleterapia</a:t>
            </a:r>
            <a:r>
              <a:rPr lang="es-ES" sz="3900" b="1" strike="noStrike" spc="-1" dirty="0">
                <a:solidFill>
                  <a:schemeClr val="bg1"/>
                </a:solidFill>
                <a:latin typeface="Arial "/>
                <a:ea typeface="DejaVu Sans"/>
              </a:rPr>
              <a:t>. Delineación de volúmenes y Planificación de los tratamientos.</a:t>
            </a:r>
            <a:endParaRPr lang="en-GB" sz="39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Box 4"/>
          <p:cNvSpPr/>
          <p:nvPr/>
        </p:nvSpPr>
        <p:spPr>
          <a:xfrm>
            <a:off x="0" y="771480"/>
            <a:ext cx="9036000" cy="177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La evaluación y aprobación del plan deberá realizarse por el Médico Radioterapeuta que prescribió el tratamiento y el Físico Médico. Ambos deberán contar con Autorización Individual de la ARNR.</a:t>
            </a: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Los planes de tratamientos para tratamientos complejos con técnicas avanzadas de RT (IMRT, SBRT, SRS) deberán ser verificados (validados mediante mediciones) previo a su implementación.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38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39" name="CuadroTexto 2"/>
          <p:cNvSpPr/>
          <p:nvPr/>
        </p:nvSpPr>
        <p:spPr>
          <a:xfrm>
            <a:off x="1619640" y="411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Planificación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40" name="Picture 2"/>
          <p:cNvPicPr/>
          <p:nvPr/>
        </p:nvPicPr>
        <p:blipFill>
          <a:blip r:embed="rId2"/>
          <a:stretch/>
        </p:blipFill>
        <p:spPr>
          <a:xfrm>
            <a:off x="539640" y="2749320"/>
            <a:ext cx="3381120" cy="140616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3"/>
          <p:cNvPicPr/>
          <p:nvPr/>
        </p:nvPicPr>
        <p:blipFill>
          <a:blip r:embed="rId3"/>
          <a:stretch/>
        </p:blipFill>
        <p:spPr>
          <a:xfrm>
            <a:off x="5868000" y="2655000"/>
            <a:ext cx="2665800" cy="232524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4"/>
          <p:cNvPicPr/>
          <p:nvPr/>
        </p:nvPicPr>
        <p:blipFill>
          <a:blip r:embed="rId4"/>
          <a:stretch/>
        </p:blipFill>
        <p:spPr>
          <a:xfrm>
            <a:off x="3996000" y="2548800"/>
            <a:ext cx="1800000" cy="2542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Box 4"/>
          <p:cNvSpPr/>
          <p:nvPr/>
        </p:nvSpPr>
        <p:spPr>
          <a:xfrm>
            <a:off x="0" y="699480"/>
            <a:ext cx="9036000" cy="83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La transferencia del plan de tratamiento aprobado desde el TPS a la unidad de tratamiento es el último paso del proceso de planificación y debe realizarse siguiendo procedimientos establecidos por el servicio.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44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45" name="CuadroTexto 2"/>
          <p:cNvSpPr/>
          <p:nvPr/>
        </p:nvSpPr>
        <p:spPr>
          <a:xfrm>
            <a:off x="1619640" y="411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Planificación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46" name="Picture 2"/>
          <p:cNvPicPr/>
          <p:nvPr/>
        </p:nvPicPr>
        <p:blipFill>
          <a:blip r:embed="rId2"/>
          <a:stretch/>
        </p:blipFill>
        <p:spPr>
          <a:xfrm>
            <a:off x="1907640" y="1531440"/>
            <a:ext cx="5904360" cy="3597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Box 4"/>
          <p:cNvSpPr/>
          <p:nvPr/>
        </p:nvSpPr>
        <p:spPr>
          <a:xfrm>
            <a:off x="72000" y="1063800"/>
            <a:ext cx="4643640" cy="31209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Usualmente es una tarea que realiza el </a:t>
            </a:r>
            <a:r>
              <a:rPr lang="es-ES" sz="18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dosimetrista</a:t>
            </a: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o el físico y dependiendo de la tecnología disponible puede ser una transferencia total o parcialmente electrónica o puede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también ser </a:t>
            </a: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manual.</a:t>
            </a:r>
            <a:endParaRPr lang="en-GB" sz="1800" b="0" strike="noStrike" spc="-1" dirty="0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Para los casos de transferencia electrónica deberá verificarse que el plan transferido sea el aprobado y que la misma se ha realizado totalmente.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148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49" name="CuadroTexto 2"/>
          <p:cNvSpPr/>
          <p:nvPr/>
        </p:nvSpPr>
        <p:spPr>
          <a:xfrm>
            <a:off x="192047" y="411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pc="-1" dirty="0" smtClean="0">
                <a:solidFill>
                  <a:srgbClr val="FFFFFF"/>
                </a:solidFill>
                <a:latin typeface="Arial"/>
                <a:ea typeface="DejaVu Sans"/>
              </a:rPr>
              <a:t>Transferencia</a:t>
            </a:r>
            <a:r>
              <a:rPr lang="es-MX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del plan de </a:t>
            </a:r>
            <a:r>
              <a:rPr lang="es-MX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tratamiento.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150" name="Picture 4"/>
          <p:cNvPicPr/>
          <p:nvPr/>
        </p:nvPicPr>
        <p:blipFill>
          <a:blip r:embed="rId2"/>
          <a:stretch/>
        </p:blipFill>
        <p:spPr>
          <a:xfrm>
            <a:off x="4798080" y="627480"/>
            <a:ext cx="4238280" cy="4421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/>
          <p:cNvPicPr/>
          <p:nvPr/>
        </p:nvPicPr>
        <p:blipFill>
          <a:blip r:embed="rId3"/>
          <a:srcRect t="1828" r="1086" b="170"/>
          <a:stretch/>
        </p:blipFill>
        <p:spPr>
          <a:xfrm>
            <a:off x="6660360" y="1980000"/>
            <a:ext cx="2448000" cy="1527480"/>
          </a:xfrm>
          <a:prstGeom prst="rect">
            <a:avLst/>
          </a:prstGeom>
          <a:ln w="0">
            <a:noFill/>
          </a:ln>
        </p:spPr>
      </p:pic>
      <p:sp>
        <p:nvSpPr>
          <p:cNvPr id="152" name="150 Rectángulo"/>
          <p:cNvSpPr/>
          <p:nvPr/>
        </p:nvSpPr>
        <p:spPr>
          <a:xfrm>
            <a:off x="-1" y="51480"/>
            <a:ext cx="6755363" cy="497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000" b="0" i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Conclusiones:</a:t>
            </a:r>
            <a:endParaRPr lang="en-GB" sz="2000" b="0" strike="noStrike" spc="-1" dirty="0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2000" b="0" i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La delineación de volúmenes es una tarea fundamental que realiza el Médico Radioterapeuta  basado en las recomendaciones de la ICRU y con el apoyo de diferentes herramientas reconocidas internacionalmente.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2000" b="0" i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La planificación del tratamiento debe ser revisada de manera conjunta por el Médico Radioterapeuta y el Físico Médico y aprobada por ambos. Las planificaciones con técnicas avanzadas deberán verificarse con mediciones previo a su </a:t>
            </a:r>
            <a:r>
              <a:rPr lang="es-ES" sz="2000" b="0" i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aplicación.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3"/>
            </a:pPr>
            <a:r>
              <a:rPr lang="es-ES" sz="2000" b="0" i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La transferencia del plan del TPS al equipo de tratamiento debe hacerse siguiendo procedimientos establecidos en el </a:t>
            </a:r>
            <a:r>
              <a:rPr lang="es-ES" sz="2000" b="0" i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servicio, minimizando la ocurrencia de posibles errores humanos y fallos de equipos.</a:t>
            </a: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Objetivo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03" name="Content Placeholder 2"/>
          <p:cNvSpPr/>
          <p:nvPr/>
        </p:nvSpPr>
        <p:spPr>
          <a:xfrm>
            <a:off x="180000" y="699480"/>
            <a:ext cx="8780760" cy="36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Conocer los requisitos que deben cumplirse para garantizar la protección radiológica del paciente durante la delineación de volúmenes y durante la planificación del tratamiento de Radioterapia.</a:t>
            </a:r>
            <a:endParaRPr lang="en-GB" sz="2600" b="0" strike="noStrike" spc="-1">
              <a:latin typeface="Arial"/>
            </a:endParaRPr>
          </a:p>
        </p:txBody>
      </p:sp>
      <p:sp>
        <p:nvSpPr>
          <p:cNvPr id="104" name="Slide Number Placeholder 3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88E04A0F-E73D-4EB7-B4E3-539992D1B617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2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_0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Contenido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06" name="Content Placeholder 2_0"/>
          <p:cNvSpPr/>
          <p:nvPr/>
        </p:nvSpPr>
        <p:spPr>
          <a:xfrm>
            <a:off x="251640" y="678960"/>
            <a:ext cx="8709120" cy="36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Requisitos relativos a la delineación de volúmenes en RT.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Requisitos relativos a la planificación de tratamiento en RT.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107" name="Slide Number Placeholder 3_0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5AB3BCB3-F995-4DCD-8FB0-FB71A0DE7795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3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4"/>
          <p:cNvSpPr/>
          <p:nvPr/>
        </p:nvSpPr>
        <p:spPr>
          <a:xfrm>
            <a:off x="0" y="843480"/>
            <a:ext cx="9036000" cy="111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La delineación de volúmenes es el proceso mediante el cual se definen geométricamente las particularidades del tratamiento de un paciente.</a:t>
            </a:r>
            <a:endParaRPr lang="en-GB" sz="18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Las recomendaciones de ICRU son utilizadas internacionalmente para denominar los diferentes volúmenes que serán delineados.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09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10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Delineación de volúmenes.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11" name="Picture 2"/>
          <p:cNvPicPr/>
          <p:nvPr/>
        </p:nvPicPr>
        <p:blipFill>
          <a:blip r:embed="rId2"/>
          <a:srcRect l="7277" t="20295" r="9631" b="9119"/>
          <a:stretch/>
        </p:blipFill>
        <p:spPr>
          <a:xfrm>
            <a:off x="1763640" y="2067840"/>
            <a:ext cx="6177600" cy="2950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Box 4"/>
          <p:cNvSpPr/>
          <p:nvPr/>
        </p:nvSpPr>
        <p:spPr>
          <a:xfrm>
            <a:off x="35640" y="961200"/>
            <a:ext cx="5206680" cy="39073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La delineación de volúmenes es una tarea fundamental que realizan los Médicos Radioterapeutas.</a:t>
            </a:r>
            <a:endParaRPr lang="en-GB" sz="1800" b="0" strike="noStrike" spc="-1" dirty="0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En algunos tipos de tratamientos, muy protocolizados, un Tecnólogo capacitado o Médicos residentes puede apoyar al Radioterapeuta haciendo una propuesta de delineación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(por ejemplo órganos de riesgo) que </a:t>
            </a: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deberá siempre ser revisada y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por </a:t>
            </a: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el Médico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Radioterapeuta autorizado.</a:t>
            </a:r>
            <a:endParaRPr lang="en-GB" sz="1800" b="0" strike="noStrike" spc="-1" dirty="0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La delineación de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todos los volúmenes para </a:t>
            </a: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todos los pacientes deberán ser aprobadas por un Médico Radioterapeuta que posea Autorización individual otorgada por la ARNR.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113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14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Delineación de volúmenes.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15" name="Picture 2"/>
          <p:cNvPicPr/>
          <p:nvPr/>
        </p:nvPicPr>
        <p:blipFill>
          <a:blip r:embed="rId2"/>
          <a:stretch/>
        </p:blipFill>
        <p:spPr>
          <a:xfrm>
            <a:off x="5292000" y="1347480"/>
            <a:ext cx="3714840" cy="244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Box 4"/>
          <p:cNvSpPr/>
          <p:nvPr/>
        </p:nvSpPr>
        <p:spPr>
          <a:xfrm>
            <a:off x="35640" y="843480"/>
            <a:ext cx="9000720" cy="83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Para la delineación de volúmenes es posible utilizar algunas herramientas que son muy aceptadas internacionalmente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. Entre las mas utilizadas podemos encontrar las siguientes: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117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18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Delineación de volúmenes.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19" name="Picture 2"/>
          <p:cNvPicPr/>
          <p:nvPr/>
        </p:nvPicPr>
        <p:blipFill>
          <a:blip r:embed="rId3"/>
          <a:srcRect l="10832" t="20738" r="10708" b="37653"/>
          <a:stretch/>
        </p:blipFill>
        <p:spPr>
          <a:xfrm>
            <a:off x="107640" y="1734120"/>
            <a:ext cx="5328360" cy="1588680"/>
          </a:xfrm>
          <a:prstGeom prst="rect">
            <a:avLst/>
          </a:prstGeom>
          <a:ln w="0">
            <a:noFill/>
          </a:ln>
        </p:spPr>
      </p:pic>
      <p:sp>
        <p:nvSpPr>
          <p:cNvPr id="120" name="Text Box 4"/>
          <p:cNvSpPr/>
          <p:nvPr/>
        </p:nvSpPr>
        <p:spPr>
          <a:xfrm>
            <a:off x="35640" y="3390480"/>
            <a:ext cx="5472360" cy="15866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En todos los servicios deberán existir procedimientos que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estandarice el proceso de delineación de volúmenes el </a:t>
            </a: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código de colores utilizado para definir inequívocamente los diferentes volúmenes que serán delineados.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121" name="Picture 3"/>
          <p:cNvPicPr/>
          <p:nvPr/>
        </p:nvPicPr>
        <p:blipFill>
          <a:blip r:embed="rId4"/>
          <a:stretch/>
        </p:blipFill>
        <p:spPr>
          <a:xfrm>
            <a:off x="5508000" y="1795680"/>
            <a:ext cx="3626280" cy="2388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Box 4"/>
          <p:cNvSpPr/>
          <p:nvPr/>
        </p:nvSpPr>
        <p:spPr>
          <a:xfrm>
            <a:off x="0" y="771480"/>
            <a:ext cx="903600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Esta etapa consiste en llevar al sistema de planificación del tratamiento (TPS) toda la información relativa al paciente y a la prescripción para obtener un plan de tratamiento adecuado.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23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24" name="CuadroTexto 2"/>
          <p:cNvSpPr/>
          <p:nvPr/>
        </p:nvSpPr>
        <p:spPr>
          <a:xfrm>
            <a:off x="1619640" y="411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Planificación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25" name="Picture 2"/>
          <p:cNvPicPr/>
          <p:nvPr/>
        </p:nvPicPr>
        <p:blipFill>
          <a:blip r:embed="rId2"/>
          <a:srcRect l="12451" t="32357" r="8721" b="5443"/>
          <a:stretch/>
        </p:blipFill>
        <p:spPr>
          <a:xfrm>
            <a:off x="755640" y="1707480"/>
            <a:ext cx="7685640" cy="3409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Box 4"/>
          <p:cNvSpPr/>
          <p:nvPr/>
        </p:nvSpPr>
        <p:spPr>
          <a:xfrm>
            <a:off x="0" y="771480"/>
            <a:ext cx="90360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El TPS utiliza toda la información aportada para generar el plan de tratamiento y para ello combina: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27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28" name="CuadroTexto 2"/>
          <p:cNvSpPr/>
          <p:nvPr/>
        </p:nvSpPr>
        <p:spPr>
          <a:xfrm>
            <a:off x="1619640" y="411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Planificación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29" name="Picture 2"/>
          <p:cNvPicPr/>
          <p:nvPr/>
        </p:nvPicPr>
        <p:blipFill>
          <a:blip r:embed="rId2"/>
          <a:srcRect l="11743" t="40153" r="41304" b="9852"/>
          <a:stretch/>
        </p:blipFill>
        <p:spPr>
          <a:xfrm>
            <a:off x="539640" y="1385640"/>
            <a:ext cx="3205080" cy="191844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3"/>
          <p:cNvPicPr/>
          <p:nvPr/>
        </p:nvPicPr>
        <p:blipFill>
          <a:blip r:embed="rId3"/>
          <a:stretch/>
        </p:blipFill>
        <p:spPr>
          <a:xfrm>
            <a:off x="4860000" y="1221120"/>
            <a:ext cx="2723760" cy="2247480"/>
          </a:xfrm>
          <a:prstGeom prst="rect">
            <a:avLst/>
          </a:prstGeom>
          <a:ln w="0">
            <a:noFill/>
          </a:ln>
        </p:spPr>
      </p:pic>
      <p:sp>
        <p:nvSpPr>
          <p:cNvPr id="131" name="Text Box 4"/>
          <p:cNvSpPr/>
          <p:nvPr/>
        </p:nvSpPr>
        <p:spPr>
          <a:xfrm>
            <a:off x="0" y="3437640"/>
            <a:ext cx="903600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El Dosimetrista o el Físico utiliza su capacitación y experiencia clínica para generar una o varias variantes de “Pre-Plan de tratamiento” maximizando la dosis al PTV y minimizando la dosis al tejido normal y a los OAR para presentarlas a evaluación y aprobación.</a:t>
            </a: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Box 4"/>
          <p:cNvSpPr/>
          <p:nvPr/>
        </p:nvSpPr>
        <p:spPr>
          <a:xfrm>
            <a:off x="0" y="771480"/>
            <a:ext cx="903600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Las variantes de “Pre-Plan” de tratamiento elaboradas se someten a un proceso de evaluación conjunta por parte del Médico Radioterapeuta y por parte del Físico Médico.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33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34" name="CuadroTexto 2"/>
          <p:cNvSpPr/>
          <p:nvPr/>
        </p:nvSpPr>
        <p:spPr>
          <a:xfrm>
            <a:off x="1619640" y="411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Planificación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35" name="Picture 2"/>
          <p:cNvPicPr/>
          <p:nvPr/>
        </p:nvPicPr>
        <p:blipFill>
          <a:blip r:embed="rId2"/>
          <a:stretch/>
        </p:blipFill>
        <p:spPr>
          <a:xfrm>
            <a:off x="4762080" y="1694880"/>
            <a:ext cx="4274280" cy="329040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3"/>
          <p:cNvPicPr/>
          <p:nvPr/>
        </p:nvPicPr>
        <p:blipFill>
          <a:blip r:embed="rId3"/>
          <a:stretch/>
        </p:blipFill>
        <p:spPr>
          <a:xfrm>
            <a:off x="467640" y="1694880"/>
            <a:ext cx="3308400" cy="3396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3385</TotalTime>
  <Words>716</Words>
  <Application>Microsoft Office PowerPoint</Application>
  <PresentationFormat>Presentación en pantalla (16:9)</PresentationFormat>
  <Paragraphs>54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</vt:lpstr>
      <vt:lpstr>DejaVu Sans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Safety Standards 42nd Meeting 1 to 3 November 2017</dc:title>
  <dc:subject/>
  <dc:creator>DELATTRE, Dominique Jules</dc:creator>
  <dc:description/>
  <cp:lastModifiedBy>Cruz Duménigo</cp:lastModifiedBy>
  <cp:revision>504</cp:revision>
  <cp:lastPrinted>2015-12-18T15:27:41Z</cp:lastPrinted>
  <dcterms:created xsi:type="dcterms:W3CDTF">2018-03-19T08:58:41Z</dcterms:created>
  <dcterms:modified xsi:type="dcterms:W3CDTF">2023-07-24T19:38:48Z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0x010100383AF4AA7D4B5E4E9093D84968E68DC7</vt:lpwstr>
  </property>
  <property fmtid="{D5CDD505-2E9C-101B-9397-08002B2CF9AE}" pid="3" name="Notes">
    <vt:i4>1</vt:i4>
  </property>
  <property fmtid="{D5CDD505-2E9C-101B-9397-08002B2CF9AE}" pid="4" name="PresentationFormat">
    <vt:lpwstr>Presentación en pantalla (16:9)</vt:lpwstr>
  </property>
  <property fmtid="{D5CDD505-2E9C-101B-9397-08002B2CF9AE}" pid="5" name="Slides">
    <vt:i4>13</vt:i4>
  </property>
</Properties>
</file>