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18F155-BE1D-4692-976C-D4FCB9DD1A3F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75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6725" cy="3833813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4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0354248E-4F9D-404E-BAC1-DCE43438F211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8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/>
          <p:nvPr/>
        </p:nvSpPr>
        <p:spPr>
          <a:xfrm>
            <a:off x="323640" y="699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01" name="Subtitle 2"/>
          <p:cNvSpPr/>
          <p:nvPr/>
        </p:nvSpPr>
        <p:spPr>
          <a:xfrm>
            <a:off x="323640" y="2859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500" lnSpcReduction="1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900" b="1" strike="noStrike" spc="-1">
                <a:solidFill>
                  <a:srgbClr val="99CCFF"/>
                </a:solidFill>
                <a:latin typeface="Arial "/>
                <a:ea typeface="DejaVu Sans"/>
              </a:rPr>
              <a:t>P-25 Protección radiológica de paciente durante la Ejecución del tratamiento y el seguimiento.</a:t>
            </a:r>
            <a:endParaRPr lang="en-GB" sz="3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Box 4"/>
          <p:cNvSpPr/>
          <p:nvPr/>
        </p:nvSpPr>
        <p:spPr>
          <a:xfrm>
            <a:off x="35640" y="843480"/>
            <a:ext cx="5040360" cy="22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Identificación del paciente.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calendario planeado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C000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Realizar la dosimetría in vivo.</a:t>
            </a:r>
            <a:endParaRPr lang="en-GB" sz="16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1"/>
              </a:spcBef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140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41" name="CuadroTexto 2"/>
          <p:cNvSpPr/>
          <p:nvPr/>
        </p:nvSpPr>
        <p:spPr>
          <a:xfrm>
            <a:off x="1619640" y="483480"/>
            <a:ext cx="3672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2" name="3 CuadroTexto"/>
          <p:cNvSpPr/>
          <p:nvPr/>
        </p:nvSpPr>
        <p:spPr>
          <a:xfrm>
            <a:off x="107640" y="3579840"/>
            <a:ext cx="3744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Aunque es difícil de implementar es muy efectiva para detectar múltiples errores.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5436000" y="1851840"/>
            <a:ext cx="3381120" cy="140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Box 4"/>
          <p:cNvSpPr/>
          <p:nvPr/>
        </p:nvSpPr>
        <p:spPr>
          <a:xfrm>
            <a:off x="35640" y="843480"/>
            <a:ext cx="5904360" cy="36580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administración del tratamiento es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conjunto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tareas que realizan sistemáticamente los tecnólogos para impartir la dosis diaria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que ha </a:t>
            </a: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sido planeada hasta completar la dosis total prescrita.</a:t>
            </a:r>
            <a:endParaRPr lang="en-GB" sz="18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 debe contar con la presencia de dos tecnólogos que comparten las tareas y se supervisan mutuamente para prevenir la ocurrencia de errores humanos.</a:t>
            </a:r>
            <a:endParaRPr lang="en-GB" sz="18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Durante la administración del tratamiento siempre debe haber un Médico Radioterapeuta disponible que pueda evaluar cualquier eventualidad y tomar una decisión sobre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tratamiento</a:t>
            </a:r>
            <a:r>
              <a:rPr lang="es-ES" b="1" spc="-1" dirty="0" smtClean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45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46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47" name="Picture 4" descr="Varianepid"/>
          <p:cNvPicPr/>
          <p:nvPr/>
        </p:nvPicPr>
        <p:blipFill>
          <a:blip r:embed="rId2"/>
          <a:stretch/>
        </p:blipFill>
        <p:spPr>
          <a:xfrm>
            <a:off x="6588360" y="195480"/>
            <a:ext cx="2376000" cy="221184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pic>
        <p:nvPicPr>
          <p:cNvPr id="148" name="Picture 27" descr="DSC00030"/>
          <p:cNvPicPr/>
          <p:nvPr/>
        </p:nvPicPr>
        <p:blipFill>
          <a:blip r:embed="rId3"/>
          <a:srcRect l="13288" r="35440" b="17717"/>
          <a:stretch/>
        </p:blipFill>
        <p:spPr>
          <a:xfrm>
            <a:off x="7010640" y="2643120"/>
            <a:ext cx="1976040" cy="2376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Box 4"/>
          <p:cNvSpPr/>
          <p:nvPr/>
        </p:nvSpPr>
        <p:spPr>
          <a:xfrm>
            <a:off x="35640" y="843480"/>
            <a:ext cx="5904360" cy="35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 dirty="0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150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51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52" name="Picture 4" descr="Varianepid"/>
          <p:cNvPicPr/>
          <p:nvPr/>
        </p:nvPicPr>
        <p:blipFill>
          <a:blip r:embed="rId2"/>
          <a:stretch/>
        </p:blipFill>
        <p:spPr>
          <a:xfrm>
            <a:off x="6588360" y="195480"/>
            <a:ext cx="2376000" cy="221184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pic>
        <p:nvPicPr>
          <p:cNvPr id="153" name="Picture 27" descr="DSC00030"/>
          <p:cNvPicPr/>
          <p:nvPr/>
        </p:nvPicPr>
        <p:blipFill>
          <a:blip r:embed="rId3"/>
          <a:srcRect l="13288" r="35440" b="17717"/>
          <a:stretch/>
        </p:blipFill>
        <p:spPr>
          <a:xfrm>
            <a:off x="7010640" y="2643120"/>
            <a:ext cx="1976040" cy="2376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4"/>
          <p:cNvSpPr/>
          <p:nvPr/>
        </p:nvSpPr>
        <p:spPr>
          <a:xfrm>
            <a:off x="35640" y="843480"/>
            <a:ext cx="5904360" cy="35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Seleccionar los datos del tratamiento del paciente en la PC de equipo</a:t>
            </a: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55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56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57" name="Picture 27" descr="DSC00030"/>
          <p:cNvPicPr/>
          <p:nvPr/>
        </p:nvPicPr>
        <p:blipFill>
          <a:blip r:embed="rId2"/>
          <a:srcRect l="13288" r="35440" b="17717"/>
          <a:stretch/>
        </p:blipFill>
        <p:spPr>
          <a:xfrm>
            <a:off x="7010640" y="1491480"/>
            <a:ext cx="1976040" cy="2376360"/>
          </a:xfrm>
          <a:prstGeom prst="rect">
            <a:avLst/>
          </a:prstGeom>
          <a:ln w="9525">
            <a:noFill/>
          </a:ln>
        </p:spPr>
      </p:pic>
      <p:sp>
        <p:nvSpPr>
          <p:cNvPr id="158" name="3 CuadroTexto"/>
          <p:cNvSpPr/>
          <p:nvPr/>
        </p:nvSpPr>
        <p:spPr>
          <a:xfrm>
            <a:off x="323640" y="4299840"/>
            <a:ext cx="85687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Se debe verificar que no existen señalamientos en la PC de tratamiento o en la hoja de tratamiento del paciente derivados de la revisión médica semanal.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Box 4"/>
          <p:cNvSpPr/>
          <p:nvPr/>
        </p:nvSpPr>
        <p:spPr>
          <a:xfrm>
            <a:off x="35640" y="843480"/>
            <a:ext cx="5544360" cy="35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60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1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6083280" y="1995840"/>
            <a:ext cx="2593440" cy="146016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2"/>
          <p:cNvPicPr/>
          <p:nvPr/>
        </p:nvPicPr>
        <p:blipFill>
          <a:blip r:embed="rId3"/>
          <a:srcRect l="67373" t="32357" r="8721" b="34109"/>
          <a:stretch/>
        </p:blipFill>
        <p:spPr>
          <a:xfrm>
            <a:off x="6412680" y="3566160"/>
            <a:ext cx="1831320" cy="1443960"/>
          </a:xfrm>
          <a:prstGeom prst="rect">
            <a:avLst/>
          </a:prstGeom>
          <a:ln w="0">
            <a:noFill/>
          </a:ln>
        </p:spPr>
      </p:pic>
      <p:sp>
        <p:nvSpPr>
          <p:cNvPr id="164" name="11 CuadroTexto"/>
          <p:cNvSpPr/>
          <p:nvPr/>
        </p:nvSpPr>
        <p:spPr>
          <a:xfrm>
            <a:off x="5724000" y="852840"/>
            <a:ext cx="3312000" cy="91332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Pedro?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Por favor dígame su número de Cedula?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 Box 4"/>
          <p:cNvSpPr/>
          <p:nvPr/>
        </p:nvSpPr>
        <p:spPr>
          <a:xfrm>
            <a:off x="35640" y="843480"/>
            <a:ext cx="5904360" cy="273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00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6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66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7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8" name="Picture 4" descr="Varianepid"/>
          <p:cNvPicPr/>
          <p:nvPr/>
        </p:nvPicPr>
        <p:blipFill>
          <a:blip r:embed="rId2"/>
          <a:stretch/>
        </p:blipFill>
        <p:spPr>
          <a:xfrm>
            <a:off x="6588360" y="719640"/>
            <a:ext cx="2376000" cy="221184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sp>
        <p:nvSpPr>
          <p:cNvPr id="169" name="3 CuadroTexto"/>
          <p:cNvSpPr/>
          <p:nvPr/>
        </p:nvSpPr>
        <p:spPr>
          <a:xfrm>
            <a:off x="214200" y="3723840"/>
            <a:ext cx="651744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Wingdings" charset="2"/>
              <a:buChar char=""/>
            </a:pPr>
            <a:r>
              <a:rPr lang="es-ES" sz="1600" b="0" strike="noStrike" spc="-1">
                <a:solidFill>
                  <a:srgbClr val="FFFF00"/>
                </a:solidFill>
                <a:latin typeface="Arial"/>
                <a:ea typeface="DejaVu Sans"/>
              </a:rPr>
              <a:t>Deben existir procedimientos generales para posicionar tratamientos isocéntricos y a DFS constante.</a:t>
            </a:r>
            <a:endParaRPr lang="en-GB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Wingdings" charset="2"/>
              <a:buChar char=""/>
            </a:pPr>
            <a:r>
              <a:rPr lang="es-ES" sz="1600" b="0" strike="noStrike" spc="-1">
                <a:solidFill>
                  <a:srgbClr val="FFFF00"/>
                </a:solidFill>
                <a:latin typeface="Arial"/>
                <a:ea typeface="DejaVu Sans"/>
              </a:rPr>
              <a:t>Se deben utilizar los inmovilizadores adecuados.</a:t>
            </a:r>
            <a:endParaRPr lang="en-GB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00"/>
              </a:buClr>
              <a:buFont typeface="Wingdings" charset="2"/>
              <a:buChar char=""/>
            </a:pPr>
            <a:r>
              <a:rPr lang="es-ES" sz="1600" b="0" strike="noStrike" spc="-1">
                <a:solidFill>
                  <a:srgbClr val="FFFF00"/>
                </a:solidFill>
                <a:latin typeface="Arial"/>
                <a:ea typeface="DejaVu Sans"/>
              </a:rPr>
              <a:t>Se debe estar atentos a señales de radio toxicidad del tratamiento 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70" name="Picture 2"/>
          <p:cNvPicPr/>
          <p:nvPr/>
        </p:nvPicPr>
        <p:blipFill>
          <a:blip r:embed="rId3"/>
          <a:stretch/>
        </p:blipFill>
        <p:spPr>
          <a:xfrm>
            <a:off x="6771240" y="3147840"/>
            <a:ext cx="2009520" cy="180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 Box 4"/>
          <p:cNvSpPr/>
          <p:nvPr/>
        </p:nvSpPr>
        <p:spPr>
          <a:xfrm>
            <a:off x="35640" y="843480"/>
            <a:ext cx="5904360" cy="35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72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73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74" name="Picture 4" descr="Varianepid"/>
          <p:cNvPicPr/>
          <p:nvPr/>
        </p:nvPicPr>
        <p:blipFill>
          <a:blip r:embed="rId2"/>
          <a:stretch/>
        </p:blipFill>
        <p:spPr>
          <a:xfrm>
            <a:off x="6588360" y="195480"/>
            <a:ext cx="2376000" cy="2211840"/>
          </a:xfrm>
          <a:prstGeom prst="rect">
            <a:avLst/>
          </a:prstGeom>
          <a:ln w="28575">
            <a:solidFill>
              <a:srgbClr val="CC00CC"/>
            </a:solidFill>
            <a:miter/>
          </a:ln>
        </p:spPr>
      </p:pic>
      <p:pic>
        <p:nvPicPr>
          <p:cNvPr id="175" name="Picture 10"/>
          <p:cNvPicPr/>
          <p:nvPr/>
        </p:nvPicPr>
        <p:blipFill>
          <a:blip r:embed="rId3"/>
          <a:stretch/>
        </p:blipFill>
        <p:spPr>
          <a:xfrm>
            <a:off x="6581520" y="2572920"/>
            <a:ext cx="2310480" cy="244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4"/>
          <p:cNvSpPr/>
          <p:nvPr/>
        </p:nvSpPr>
        <p:spPr>
          <a:xfrm>
            <a:off x="35640" y="843480"/>
            <a:ext cx="5904360" cy="35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77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78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79" name="Picture 27" descr="DSC00030"/>
          <p:cNvPicPr/>
          <p:nvPr/>
        </p:nvPicPr>
        <p:blipFill>
          <a:blip r:embed="rId2"/>
          <a:srcRect l="13288" r="35440" b="17717"/>
          <a:stretch/>
        </p:blipFill>
        <p:spPr>
          <a:xfrm>
            <a:off x="7010640" y="1491480"/>
            <a:ext cx="1976040" cy="2376360"/>
          </a:xfrm>
          <a:prstGeom prst="rect">
            <a:avLst/>
          </a:prstGeom>
          <a:ln w="9525">
            <a:noFill/>
          </a:ln>
        </p:spPr>
      </p:pic>
      <p:sp>
        <p:nvSpPr>
          <p:cNvPr id="180" name="3 CuadroTexto"/>
          <p:cNvSpPr/>
          <p:nvPr/>
        </p:nvSpPr>
        <p:spPr>
          <a:xfrm>
            <a:off x="323640" y="4227840"/>
            <a:ext cx="85687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Se debe verificar que el paciente no realiza movimientos observables y que el equipo no presenta señales de alarmas o </a:t>
            </a:r>
            <a:r>
              <a:rPr lang="en-US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interlock</a:t>
            </a:r>
            <a:r>
              <a:rPr lang="es-ES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 que adviertan de fallas.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Box 4"/>
          <p:cNvSpPr/>
          <p:nvPr/>
        </p:nvSpPr>
        <p:spPr>
          <a:xfrm>
            <a:off x="35640" y="843480"/>
            <a:ext cx="5904360" cy="32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269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administración del tratamiento incluye: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Seleccionar los datos del tratamiento del paciente en la PC de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Identificar el paciente.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Posicionamiento del paciente en 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Obtención de imágenes de verificación (si corresponde)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 la dosis desde el panel de control del equipo.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Retirar el paciente del bunker.</a:t>
            </a:r>
            <a:endParaRPr lang="en-GB" sz="1800" b="0" strike="noStrike" spc="-1">
              <a:latin typeface="Arial"/>
            </a:endParaRPr>
          </a:p>
          <a:p>
            <a:pPr marL="285840" indent="-285480" algn="just">
              <a:lnSpc>
                <a:spcPct val="90000"/>
              </a:lnSpc>
              <a:spcBef>
                <a:spcPts val="269"/>
              </a:spcBef>
              <a:buClr>
                <a:srgbClr val="FFFF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Registrar los datos de la sesión de tratamiento administrada.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2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83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Administración del tratamiento.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6444360" y="2700720"/>
            <a:ext cx="2436120" cy="210276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2"/>
          <p:cNvPicPr/>
          <p:nvPr/>
        </p:nvPicPr>
        <p:blipFill>
          <a:blip r:embed="rId3"/>
          <a:srcRect l="67373" t="32357" r="8721" b="34109"/>
          <a:stretch/>
        </p:blipFill>
        <p:spPr>
          <a:xfrm>
            <a:off x="6412680" y="414000"/>
            <a:ext cx="2467440" cy="194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87" name="CuadroTexto 2"/>
          <p:cNvSpPr/>
          <p:nvPr/>
        </p:nvSpPr>
        <p:spPr>
          <a:xfrm>
            <a:off x="1619640" y="411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Revisión médica semanal.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2"/>
          <a:srcRect l="11328" t="23238" r="32951" b="16471"/>
          <a:stretch/>
        </p:blipFill>
        <p:spPr>
          <a:xfrm>
            <a:off x="395640" y="1131480"/>
            <a:ext cx="4882680" cy="2970000"/>
          </a:xfrm>
          <a:prstGeom prst="rect">
            <a:avLst/>
          </a:prstGeom>
          <a:ln w="0">
            <a:noFill/>
          </a:ln>
        </p:spPr>
      </p:pic>
      <p:sp>
        <p:nvSpPr>
          <p:cNvPr id="189" name="3 CuadroTexto"/>
          <p:cNvSpPr/>
          <p:nvPr/>
        </p:nvSpPr>
        <p:spPr>
          <a:xfrm>
            <a:off x="5436000" y="1419480"/>
            <a:ext cx="352800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C000"/>
                </a:solidFill>
                <a:latin typeface="Arial"/>
                <a:ea typeface="DejaVu Sans"/>
              </a:rPr>
              <a:t>Importante : Es una de las defensas que mas puede aportar para evitar accidentes con consecuencias sistemáticas y programáticas.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3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requisitos que deben cumplirse para garantizar la protección radiológica del paciente durante la Ejecución del tratamiento y el Seguimiento.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04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7E19C63-3D94-4B04-A1C1-C5B81C0362FF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660360" y="1980000"/>
            <a:ext cx="2448000" cy="1527480"/>
          </a:xfrm>
          <a:prstGeom prst="rect">
            <a:avLst/>
          </a:prstGeom>
          <a:ln w="0">
            <a:noFill/>
          </a:ln>
        </p:spPr>
      </p:pic>
      <p:sp>
        <p:nvSpPr>
          <p:cNvPr id="191" name="150 Rectángulo"/>
          <p:cNvSpPr/>
          <p:nvPr/>
        </p:nvSpPr>
        <p:spPr>
          <a:xfrm>
            <a:off x="0" y="51480"/>
            <a:ext cx="6660000" cy="475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000" b="0" strike="noStrike" spc="-1" dirty="0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delineación de volúmenes es una tarea fundamental que realiza el Médico Radioterapeuta  basado en las recomendaciones de la ICRU y con el apoyo de diferentes herramientas reconocidas internacionalmente.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459720" indent="-457200">
              <a:lnSpc>
                <a:spcPct val="100000"/>
              </a:lnSpc>
              <a:buClr>
                <a:srgbClr val="FFFFFF"/>
              </a:buClr>
              <a:buFont typeface="+mj-lt"/>
              <a:buAutoNum type="arabicPeriod" startAt="2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planificación del tratamiento debe ser revisada de manera conjunta por el Médico Radioterapeuta y el Físico Médico y aprobada por ambos. Las planificaciones con técnicas avanzadas deberán verificarse con mediciones previo a su aplicación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La transferencia del plan del TPS al equipo de tratamiento debe hacerse siguiendo procedimientos establecidos en el servicio.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06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ejecución del tratamiento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al seguimiento del paciente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07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0BD98CB-2058-442A-8B8E-22D459861E2C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4"/>
          <p:cNvSpPr/>
          <p:nvPr/>
        </p:nvSpPr>
        <p:spPr>
          <a:xfrm>
            <a:off x="0" y="843480"/>
            <a:ext cx="9036000" cy="5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En esta presentación abordamos las principales tareas que se incluyen en la etapa de ejecución del tratamiento que abarca: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9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0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 "/>
                <a:ea typeface="DejaVu Sans"/>
              </a:rPr>
              <a:t>Ejecución del tratamiento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1" name="Picture 2"/>
          <p:cNvPicPr/>
          <p:nvPr/>
        </p:nvPicPr>
        <p:blipFill>
          <a:blip r:embed="rId2"/>
          <a:srcRect l="10749" t="22795" r="8309" b="15738"/>
          <a:stretch/>
        </p:blipFill>
        <p:spPr>
          <a:xfrm>
            <a:off x="539640" y="1491480"/>
            <a:ext cx="8366040" cy="357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4"/>
          <p:cNvSpPr/>
          <p:nvPr/>
        </p:nvSpPr>
        <p:spPr>
          <a:xfrm>
            <a:off x="35640" y="889200"/>
            <a:ext cx="5206680" cy="430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se realiza con el objetivo de verificar, en la propia máquina de tratamiento, que el plan de tratamiento elaborado es realizable y cumple los objetivos de la prescripción.</a:t>
            </a:r>
            <a:endParaRPr lang="en-GB" sz="18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Se realiza con la presencia del Médico RT el Físico Médico y el Tecnólogo.</a:t>
            </a:r>
            <a:endParaRPr lang="en-GB" sz="18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Identificación del paciente.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calendario planeado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Realizar la dosimetría in vivo.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13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4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rcRect l="67373" t="32357" r="8721" b="34109"/>
          <a:stretch/>
        </p:blipFill>
        <p:spPr>
          <a:xfrm>
            <a:off x="5940000" y="1419480"/>
            <a:ext cx="2981880" cy="235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4"/>
          <p:cNvSpPr/>
          <p:nvPr/>
        </p:nvSpPr>
        <p:spPr>
          <a:xfrm>
            <a:off x="35640" y="961200"/>
            <a:ext cx="5206680" cy="251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C000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C000"/>
                </a:solidFill>
                <a:latin typeface="Arial"/>
                <a:ea typeface="DejaVu Sans"/>
              </a:rPr>
              <a:t>Identificación del paciente.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calendario planeado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Realizar la dosimetría in vivo.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17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18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5147280" y="3567960"/>
            <a:ext cx="2593440" cy="14601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2"/>
          <p:cNvPicPr/>
          <p:nvPr/>
        </p:nvPicPr>
        <p:blipFill>
          <a:blip r:embed="rId3"/>
          <a:srcRect l="12451" t="32357" r="65256" b="34109"/>
          <a:stretch/>
        </p:blipFill>
        <p:spPr>
          <a:xfrm>
            <a:off x="7130520" y="2067840"/>
            <a:ext cx="1617840" cy="136764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2"/>
          <p:cNvPicPr/>
          <p:nvPr/>
        </p:nvPicPr>
        <p:blipFill>
          <a:blip r:embed="rId3"/>
          <a:srcRect l="67373" t="32357" r="8721" b="34109"/>
          <a:stretch/>
        </p:blipFill>
        <p:spPr>
          <a:xfrm>
            <a:off x="2638800" y="3395160"/>
            <a:ext cx="2160000" cy="1703160"/>
          </a:xfrm>
          <a:prstGeom prst="rect">
            <a:avLst/>
          </a:prstGeom>
          <a:ln w="0">
            <a:noFill/>
          </a:ln>
        </p:spPr>
      </p:pic>
      <p:sp>
        <p:nvSpPr>
          <p:cNvPr id="122" name="3 CuadroTexto"/>
          <p:cNvSpPr/>
          <p:nvPr/>
        </p:nvSpPr>
        <p:spPr>
          <a:xfrm>
            <a:off x="5724000" y="852840"/>
            <a:ext cx="3312000" cy="91332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Pedro?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Por favor dígame su número de Cedula?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3" name="4 CuadroTexto"/>
          <p:cNvSpPr/>
          <p:nvPr/>
        </p:nvSpPr>
        <p:spPr>
          <a:xfrm>
            <a:off x="323640" y="3567960"/>
            <a:ext cx="2016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C000"/>
                </a:solidFill>
                <a:latin typeface="Arial"/>
                <a:ea typeface="DejaVu Sans"/>
              </a:rPr>
              <a:t>Importante: </a:t>
            </a: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Deben existir al menos dos defensas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4"/>
          <p:cNvSpPr/>
          <p:nvPr/>
        </p:nvSpPr>
        <p:spPr>
          <a:xfrm>
            <a:off x="35640" y="843480"/>
            <a:ext cx="3096000" cy="424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Identificación del paciente.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C000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C000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calendario planeado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Realizar la dosimetría in vivo.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25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26" name="CuadroTexto 2"/>
          <p:cNvSpPr/>
          <p:nvPr/>
        </p:nvSpPr>
        <p:spPr>
          <a:xfrm>
            <a:off x="1619640" y="483480"/>
            <a:ext cx="482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3271680" y="2129040"/>
            <a:ext cx="5836680" cy="296244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41" descr="Posicionamiento del paciente"/>
          <p:cNvPicPr/>
          <p:nvPr/>
        </p:nvPicPr>
        <p:blipFill>
          <a:blip r:embed="rId3">
            <a:lum bright="12000"/>
          </a:blip>
          <a:srcRect l="10888" b="13533"/>
          <a:stretch/>
        </p:blipFill>
        <p:spPr>
          <a:xfrm>
            <a:off x="5364000" y="490680"/>
            <a:ext cx="2984040" cy="16488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4"/>
          <p:cNvSpPr/>
          <p:nvPr/>
        </p:nvSpPr>
        <p:spPr>
          <a:xfrm>
            <a:off x="35640" y="843480"/>
            <a:ext cx="3019320" cy="355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Identificación del paciente.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C000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Verificar el calendario planeado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Realizar la dosimetría in vivo.</a:t>
            </a:r>
            <a:endParaRPr lang="en-GB" sz="16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1"/>
              </a:spcBef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130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1" name="CuadroTexto 2"/>
          <p:cNvSpPr/>
          <p:nvPr/>
        </p:nvSpPr>
        <p:spPr>
          <a:xfrm>
            <a:off x="1619640" y="483480"/>
            <a:ext cx="3672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3168360" y="1131480"/>
            <a:ext cx="5939640" cy="3844080"/>
          </a:xfrm>
          <a:prstGeom prst="rect">
            <a:avLst/>
          </a:prstGeom>
          <a:ln w="0">
            <a:noFill/>
          </a:ln>
        </p:spPr>
      </p:pic>
      <p:sp>
        <p:nvSpPr>
          <p:cNvPr id="133" name="3 CuadroTexto"/>
          <p:cNvSpPr/>
          <p:nvPr/>
        </p:nvSpPr>
        <p:spPr>
          <a:xfrm>
            <a:off x="5148000" y="668160"/>
            <a:ext cx="39956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FFC000"/>
                </a:solidFill>
                <a:latin typeface="Arial"/>
                <a:ea typeface="DejaVu Sans"/>
              </a:rPr>
              <a:t>Importante agendar los controles IGRT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4"/>
          <p:cNvSpPr/>
          <p:nvPr/>
        </p:nvSpPr>
        <p:spPr>
          <a:xfrm>
            <a:off x="35640" y="843480"/>
            <a:ext cx="5040360" cy="22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La primera puesta del paciente incluye: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Identificación del paciente.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posicionamiento y la prescripción.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Verificar el calendario planeado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C000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Realización de las imágenes de verificación.</a:t>
            </a:r>
            <a:endParaRPr lang="en-GB" sz="16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4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Realizar la dosimetría in vivo.</a:t>
            </a:r>
            <a:endParaRPr lang="en-GB" sz="16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1"/>
              </a:spcBef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135" name="Text Box 4"/>
          <p:cNvSpPr/>
          <p:nvPr/>
        </p:nvSpPr>
        <p:spPr>
          <a:xfrm>
            <a:off x="214200" y="26280"/>
            <a:ext cx="7714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Proceso de tratamiento de RT.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6" name="CuadroTexto 2"/>
          <p:cNvSpPr/>
          <p:nvPr/>
        </p:nvSpPr>
        <p:spPr>
          <a:xfrm>
            <a:off x="1619640" y="483480"/>
            <a:ext cx="3672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Primera puesta del paciente.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7" name="Picture 10"/>
          <p:cNvPicPr/>
          <p:nvPr/>
        </p:nvPicPr>
        <p:blipFill>
          <a:blip r:embed="rId2"/>
          <a:stretch/>
        </p:blipFill>
        <p:spPr>
          <a:xfrm>
            <a:off x="6444360" y="339480"/>
            <a:ext cx="2310480" cy="24469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"/>
          <p:cNvPicPr/>
          <p:nvPr/>
        </p:nvPicPr>
        <p:blipFill>
          <a:blip r:embed="rId3"/>
          <a:srcRect l="14764" t="5518" r="9211" b="4149"/>
          <a:stretch/>
        </p:blipFill>
        <p:spPr>
          <a:xfrm>
            <a:off x="5415480" y="2859840"/>
            <a:ext cx="3339360" cy="223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</TotalTime>
  <Words>1292</Words>
  <Application>Microsoft Office PowerPoint</Application>
  <PresentationFormat>Presentación en pantalla (16:9)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523</cp:revision>
  <cp:lastPrinted>2015-12-18T15:27:41Z</cp:lastPrinted>
  <dcterms:created xsi:type="dcterms:W3CDTF">2018-03-19T08:58:41Z</dcterms:created>
  <dcterms:modified xsi:type="dcterms:W3CDTF">2023-07-31T18:57:51Z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20</vt:i4>
  </property>
</Properties>
</file>