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5" r:id="rId12"/>
    <p:sldId id="276" r:id="rId13"/>
    <p:sldId id="272" r:id="rId14"/>
    <p:sldId id="277" r:id="rId15"/>
    <p:sldId id="273" r:id="rId16"/>
    <p:sldId id="274" r:id="rId17"/>
  </p:sldIdLst>
  <p:sldSz cx="9144000" cy="5143500" type="screen16x9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0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C0E2841-57B6-48CD-B4B7-828694C8F6EB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295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680" y="768240"/>
            <a:ext cx="6816240" cy="383328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9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1449554F-8E8D-4C22-A66A-6FD01FA523E9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50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500" b="0" strike="noStrike" spc="-1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53F9D11-1E97-44B9-88E8-A38A8752A896}" type="slidenum"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‹Nº›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/>
          <p:nvPr/>
        </p:nvSpPr>
        <p:spPr>
          <a:xfrm>
            <a:off x="323640" y="915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n-GB" sz="3600" b="0" strike="noStrike" spc="-1">
              <a:latin typeface="Arial"/>
            </a:endParaRPr>
          </a:p>
        </p:txBody>
      </p:sp>
      <p:sp>
        <p:nvSpPr>
          <p:cNvPr id="104" name="Subtitle 2"/>
          <p:cNvSpPr/>
          <p:nvPr/>
        </p:nvSpPr>
        <p:spPr>
          <a:xfrm>
            <a:off x="323640" y="2859840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500" lnSpcReduction="1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900" b="1" strike="noStrike" spc="-1">
                <a:solidFill>
                  <a:srgbClr val="99CCFF"/>
                </a:solidFill>
                <a:latin typeface="Arial "/>
                <a:ea typeface="DejaVu Sans"/>
              </a:rPr>
              <a:t>P-27 Programa de Garantía de Calidad en Radioterapia. Aspectos clínicos y aspectos físicos.</a:t>
            </a:r>
            <a:endParaRPr lang="en-GB" sz="3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Text Box 12"/>
          <p:cNvSpPr/>
          <p:nvPr/>
        </p:nvSpPr>
        <p:spPr>
          <a:xfrm>
            <a:off x="1187280" y="555480"/>
            <a:ext cx="7343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es-ES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Aspectos clínicos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48" name="Text Box 4"/>
          <p:cNvSpPr/>
          <p:nvPr/>
        </p:nvSpPr>
        <p:spPr>
          <a:xfrm>
            <a:off x="144360" y="1011600"/>
            <a:ext cx="7450758" cy="37585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 smtClean="0">
                <a:solidFill>
                  <a:schemeClr val="bg1"/>
                </a:solidFill>
              </a:rPr>
              <a:t>Se debe disponer </a:t>
            </a:r>
            <a:r>
              <a:rPr lang="es-UY" sz="2000" b="1" dirty="0">
                <a:solidFill>
                  <a:schemeClr val="bg1"/>
                </a:solidFill>
              </a:rPr>
              <a:t>de equipos adecuados para la adquisición de imágenes </a:t>
            </a:r>
            <a:r>
              <a:rPr lang="es-UY" sz="2000" b="1" dirty="0" smtClean="0">
                <a:solidFill>
                  <a:schemeClr val="bg1"/>
                </a:solidFill>
              </a:rPr>
              <a:t>que serán utilizada en la planificación de los </a:t>
            </a:r>
            <a:r>
              <a:rPr lang="es-UY" sz="2000" b="1" dirty="0">
                <a:solidFill>
                  <a:schemeClr val="bg1"/>
                </a:solidFill>
              </a:rPr>
              <a:t>tratamiento</a:t>
            </a:r>
            <a:r>
              <a:rPr lang="es-UY" sz="2000" b="1" dirty="0" smtClean="0">
                <a:solidFill>
                  <a:schemeClr val="bg1"/>
                </a:solidFill>
              </a:rPr>
              <a:t>.</a:t>
            </a:r>
          </a:p>
          <a:p>
            <a:pPr indent="-216000">
              <a:lnSpc>
                <a:spcPct val="100000"/>
              </a:lnSpc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 smtClean="0">
                <a:solidFill>
                  <a:schemeClr val="bg1"/>
                </a:solidFill>
              </a:rPr>
              <a:t>Todos los planes de tratamiento deben ser revisado y aprobado, en conjunto, por el Oncólogo Radioterapeuta y el Físico Médico.</a:t>
            </a:r>
          </a:p>
          <a:p>
            <a:pPr indent="-216000">
              <a:lnSpc>
                <a:spcPct val="100000"/>
              </a:lnSpc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 smtClean="0">
                <a:solidFill>
                  <a:schemeClr val="bg1"/>
                </a:solidFill>
              </a:rPr>
              <a:t>En </a:t>
            </a:r>
            <a:r>
              <a:rPr lang="es-UY" sz="2000" b="1" dirty="0">
                <a:solidFill>
                  <a:schemeClr val="bg1"/>
                </a:solidFill>
              </a:rPr>
              <a:t>todos los tratamientos, </a:t>
            </a:r>
            <a:r>
              <a:rPr lang="es-UY" sz="2000" b="1" dirty="0" smtClean="0">
                <a:solidFill>
                  <a:schemeClr val="bg1"/>
                </a:solidFill>
              </a:rPr>
              <a:t>se debe realizar la </a:t>
            </a:r>
            <a:r>
              <a:rPr lang="es-UY" sz="2000" b="1" dirty="0">
                <a:solidFill>
                  <a:schemeClr val="bg1"/>
                </a:solidFill>
              </a:rPr>
              <a:t>verificación inicial del tratamiento o primera puesta del paciente, con la participación del Físico Médico, el Técnico en Radioterapia y el </a:t>
            </a:r>
            <a:r>
              <a:rPr lang="es-UY" sz="2000" b="1" dirty="0" smtClean="0">
                <a:solidFill>
                  <a:schemeClr val="bg1"/>
                </a:solidFill>
              </a:rPr>
              <a:t>Oncólogo </a:t>
            </a:r>
            <a:r>
              <a:rPr lang="es-UY" sz="2000" b="1" dirty="0">
                <a:solidFill>
                  <a:schemeClr val="bg1"/>
                </a:solidFill>
              </a:rPr>
              <a:t>Radioterapeuta, quien finalmente aprueba </a:t>
            </a:r>
            <a:r>
              <a:rPr lang="es-UY" sz="2000" b="1" dirty="0" smtClean="0">
                <a:solidFill>
                  <a:schemeClr val="bg1"/>
                </a:solidFill>
              </a:rPr>
              <a:t>el </a:t>
            </a:r>
            <a:r>
              <a:rPr lang="es-UY" sz="2000" b="1" dirty="0">
                <a:solidFill>
                  <a:schemeClr val="bg1"/>
                </a:solidFill>
              </a:rPr>
              <a:t>inicio del tratamiento</a:t>
            </a:r>
            <a:r>
              <a:rPr lang="es-UY" sz="2000" b="1" dirty="0" smtClean="0">
                <a:solidFill>
                  <a:schemeClr val="bg1"/>
                </a:solidFill>
              </a:rPr>
              <a:t>.</a:t>
            </a:r>
            <a:endParaRPr lang="en-GB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2" name="Rectangle 16"/>
          <p:cNvSpPr/>
          <p:nvPr/>
        </p:nvSpPr>
        <p:spPr>
          <a:xfrm>
            <a:off x="144360" y="2412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11" name="Picture 9" descr="Plan21"/>
          <p:cNvPicPr/>
          <p:nvPr/>
        </p:nvPicPr>
        <p:blipFill>
          <a:blip r:embed="rId2"/>
          <a:srcRect l="11104" r="11104" b="40866"/>
          <a:stretch/>
        </p:blipFill>
        <p:spPr>
          <a:xfrm>
            <a:off x="7352522" y="837795"/>
            <a:ext cx="1610596" cy="137356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0" descr="Cobalto1"/>
          <p:cNvPicPr/>
          <p:nvPr/>
        </p:nvPicPr>
        <p:blipFill>
          <a:blip r:embed="rId3"/>
          <a:stretch/>
        </p:blipFill>
        <p:spPr>
          <a:xfrm>
            <a:off x="7596558" y="2640563"/>
            <a:ext cx="1454136" cy="111034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424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Text Box 12"/>
          <p:cNvSpPr/>
          <p:nvPr/>
        </p:nvSpPr>
        <p:spPr>
          <a:xfrm>
            <a:off x="1187280" y="555480"/>
            <a:ext cx="7343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es-ES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Aspectos clínicos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48" name="Text Box 4"/>
          <p:cNvSpPr/>
          <p:nvPr/>
        </p:nvSpPr>
        <p:spPr>
          <a:xfrm>
            <a:off x="184320" y="1006163"/>
            <a:ext cx="7450758" cy="34507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 smtClean="0">
                <a:solidFill>
                  <a:schemeClr val="bg1"/>
                </a:solidFill>
              </a:rPr>
              <a:t>Se deben realizar de imágenes de verificación durante el inicio </a:t>
            </a:r>
            <a:r>
              <a:rPr lang="es-UY" sz="2000" b="1" dirty="0">
                <a:solidFill>
                  <a:schemeClr val="bg1"/>
                </a:solidFill>
              </a:rPr>
              <a:t>del tratamiento o primera puesta del paciente y periódicamente durante la realización del </a:t>
            </a:r>
            <a:r>
              <a:rPr lang="es-UY" sz="2000" b="1" dirty="0" smtClean="0">
                <a:solidFill>
                  <a:schemeClr val="bg1"/>
                </a:solidFill>
              </a:rPr>
              <a:t>mismo</a:t>
            </a:r>
            <a:r>
              <a:rPr lang="es-ES_tradnl" sz="2000" b="1" dirty="0" smtClean="0">
                <a:solidFill>
                  <a:schemeClr val="bg1"/>
                </a:solidFill>
              </a:rPr>
              <a:t>.</a:t>
            </a:r>
            <a:endParaRPr lang="es-UY" sz="2000" b="1" dirty="0">
              <a:solidFill>
                <a:schemeClr val="bg1"/>
              </a:solidFill>
            </a:endParaRPr>
          </a:p>
          <a:p>
            <a:pPr indent="-216000"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>
                <a:solidFill>
                  <a:schemeClr val="bg1"/>
                </a:solidFill>
              </a:rPr>
              <a:t>Se debe </a:t>
            </a:r>
            <a:r>
              <a:rPr lang="es-UY" sz="2000" b="1" dirty="0" smtClean="0">
                <a:solidFill>
                  <a:schemeClr val="bg1"/>
                </a:solidFill>
              </a:rPr>
              <a:t>realizar </a:t>
            </a:r>
            <a:r>
              <a:rPr lang="es-UY" sz="2000" b="1" dirty="0">
                <a:solidFill>
                  <a:schemeClr val="bg1"/>
                </a:solidFill>
              </a:rPr>
              <a:t>la revisión </a:t>
            </a:r>
            <a:r>
              <a:rPr lang="es-UY" sz="2000" b="1" dirty="0" smtClean="0">
                <a:solidFill>
                  <a:schemeClr val="bg1"/>
                </a:solidFill>
              </a:rPr>
              <a:t>médica del </a:t>
            </a:r>
            <a:r>
              <a:rPr lang="es-UY" sz="2000" b="1" dirty="0">
                <a:solidFill>
                  <a:schemeClr val="bg1"/>
                </a:solidFill>
              </a:rPr>
              <a:t>paciente </a:t>
            </a:r>
            <a:r>
              <a:rPr lang="es-UY" sz="2000" b="1" dirty="0" smtClean="0">
                <a:solidFill>
                  <a:schemeClr val="bg1"/>
                </a:solidFill>
              </a:rPr>
              <a:t>que se encuentra en </a:t>
            </a:r>
            <a:r>
              <a:rPr lang="es-UY" sz="2000" b="1" dirty="0">
                <a:solidFill>
                  <a:schemeClr val="bg1"/>
                </a:solidFill>
              </a:rPr>
              <a:t>proceso de </a:t>
            </a:r>
            <a:r>
              <a:rPr lang="es-UY" sz="2000" b="1" dirty="0" smtClean="0">
                <a:solidFill>
                  <a:schemeClr val="bg1"/>
                </a:solidFill>
              </a:rPr>
              <a:t>tratamiento, </a:t>
            </a:r>
            <a:r>
              <a:rPr lang="es-UY" sz="2000" b="1" dirty="0">
                <a:solidFill>
                  <a:schemeClr val="bg1"/>
                </a:solidFill>
              </a:rPr>
              <a:t>en correspondencia con la frecuencia establecida en los protocolos </a:t>
            </a:r>
            <a:r>
              <a:rPr lang="es-UY" sz="2000" b="1" dirty="0" smtClean="0">
                <a:solidFill>
                  <a:schemeClr val="bg1"/>
                </a:solidFill>
              </a:rPr>
              <a:t>clínicos.</a:t>
            </a:r>
          </a:p>
          <a:p>
            <a:pPr indent="-216000"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 smtClean="0">
                <a:solidFill>
                  <a:schemeClr val="bg1"/>
                </a:solidFill>
              </a:rPr>
              <a:t>Se </a:t>
            </a:r>
            <a:r>
              <a:rPr lang="es-UY" sz="2000" b="1" dirty="0">
                <a:solidFill>
                  <a:schemeClr val="bg1"/>
                </a:solidFill>
              </a:rPr>
              <a:t>debe garantizar que todas las modificaciones que se realicen al tratamiento </a:t>
            </a:r>
            <a:r>
              <a:rPr lang="es-UY" sz="2000" b="1" dirty="0" smtClean="0">
                <a:solidFill>
                  <a:schemeClr val="bg1"/>
                </a:solidFill>
              </a:rPr>
              <a:t>de un paciente en </a:t>
            </a:r>
            <a:r>
              <a:rPr lang="es-UY" sz="2000" b="1" dirty="0">
                <a:solidFill>
                  <a:schemeClr val="bg1"/>
                </a:solidFill>
              </a:rPr>
              <a:t>el transcurso del </a:t>
            </a:r>
            <a:r>
              <a:rPr lang="es-UY" sz="2000" b="1" dirty="0" smtClean="0">
                <a:solidFill>
                  <a:schemeClr val="bg1"/>
                </a:solidFill>
              </a:rPr>
              <a:t>mismo, </a:t>
            </a:r>
            <a:r>
              <a:rPr lang="es-UY" sz="2000" b="1" dirty="0">
                <a:solidFill>
                  <a:schemeClr val="bg1"/>
                </a:solidFill>
              </a:rPr>
              <a:t>sean </a:t>
            </a:r>
            <a:r>
              <a:rPr lang="es-UY" sz="2000" b="1" dirty="0" smtClean="0">
                <a:solidFill>
                  <a:schemeClr val="bg1"/>
                </a:solidFill>
              </a:rPr>
              <a:t>indicadas, aprobadas y debidamente registrada por </a:t>
            </a:r>
            <a:r>
              <a:rPr lang="es-UY" sz="2000" b="1" dirty="0">
                <a:solidFill>
                  <a:schemeClr val="bg1"/>
                </a:solidFill>
              </a:rPr>
              <a:t>el </a:t>
            </a:r>
            <a:r>
              <a:rPr lang="es-UY" sz="2000" b="1" dirty="0" smtClean="0">
                <a:solidFill>
                  <a:schemeClr val="bg1"/>
                </a:solidFill>
              </a:rPr>
              <a:t>Oncólogo Radioterapeuta responsable.</a:t>
            </a:r>
          </a:p>
        </p:txBody>
      </p:sp>
      <p:sp>
        <p:nvSpPr>
          <p:cNvPr id="152" name="Rectangle 16"/>
          <p:cNvSpPr/>
          <p:nvPr/>
        </p:nvSpPr>
        <p:spPr>
          <a:xfrm>
            <a:off x="144360" y="2412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11" name="Picture 9" descr="Plan21"/>
          <p:cNvPicPr/>
          <p:nvPr/>
        </p:nvPicPr>
        <p:blipFill>
          <a:blip r:embed="rId2"/>
          <a:srcRect l="11104" r="11104" b="40866"/>
          <a:stretch/>
        </p:blipFill>
        <p:spPr>
          <a:xfrm>
            <a:off x="7352522" y="837795"/>
            <a:ext cx="1610596" cy="1373560"/>
          </a:xfrm>
          <a:prstGeom prst="rect">
            <a:avLst/>
          </a:prstGeom>
          <a:ln w="0">
            <a:noFill/>
          </a:ln>
        </p:spPr>
      </p:pic>
      <p:pic>
        <p:nvPicPr>
          <p:cNvPr id="8" name="Picture 6" descr="seguimiento3"/>
          <p:cNvPicPr/>
          <p:nvPr/>
        </p:nvPicPr>
        <p:blipFill>
          <a:blip r:embed="rId3"/>
          <a:stretch/>
        </p:blipFill>
        <p:spPr>
          <a:xfrm>
            <a:off x="7389846" y="2689541"/>
            <a:ext cx="1683117" cy="124797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839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/>
          <p:nvPr/>
        </p:nvSpPr>
        <p:spPr>
          <a:xfrm>
            <a:off x="0" y="2144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Text Box 4"/>
          <p:cNvSpPr/>
          <p:nvPr/>
        </p:nvSpPr>
        <p:spPr>
          <a:xfrm>
            <a:off x="468360" y="483480"/>
            <a:ext cx="8496000" cy="41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241"/>
              </a:spcBef>
            </a:pPr>
            <a:r>
              <a:rPr lang="es-MX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Aspectos Físicos</a:t>
            </a:r>
            <a:r>
              <a:rPr lang="es-MX" sz="22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r>
              <a:rPr lang="es-ES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24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94" name="Text Box 5"/>
          <p:cNvSpPr/>
          <p:nvPr/>
        </p:nvSpPr>
        <p:spPr>
          <a:xfrm>
            <a:off x="179280" y="987480"/>
            <a:ext cx="702072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4600" indent="-17424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_tradnl" sz="2000" b="1" dirty="0">
                <a:solidFill>
                  <a:schemeClr val="bg1"/>
                </a:solidFill>
              </a:rPr>
              <a:t>Luego de la instalación de los equipos de Radioterapia se deben llevar a cabo pruebas de aceptación para verificar que los equipos se ajustan a las especificaciones técnicas dadas por el fabricante</a:t>
            </a:r>
            <a:r>
              <a:rPr lang="es-MX" sz="2000" b="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.</a:t>
            </a:r>
            <a:endParaRPr lang="en-GB" sz="2000" spc="-1" dirty="0">
              <a:solidFill>
                <a:schemeClr val="bg1"/>
              </a:solidFill>
              <a:latin typeface="Arial"/>
            </a:endParaRPr>
          </a:p>
          <a:p>
            <a:pPr marL="174600" indent="-17424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_tradnl" sz="2000" b="1" dirty="0" smtClean="0">
                <a:solidFill>
                  <a:schemeClr val="bg1"/>
                </a:solidFill>
              </a:rPr>
              <a:t>Las </a:t>
            </a:r>
            <a:r>
              <a:rPr lang="es-ES_tradnl" sz="2000" b="1" dirty="0">
                <a:solidFill>
                  <a:schemeClr val="bg1"/>
                </a:solidFill>
              </a:rPr>
              <a:t>pruebas de aceptación a los equipos instalados deben ser realizadas de conjunto por la parte suministradora y por </a:t>
            </a:r>
            <a:r>
              <a:rPr lang="es-ES_tradnl" sz="2000" dirty="0">
                <a:solidFill>
                  <a:schemeClr val="bg1"/>
                </a:solidFill>
              </a:rPr>
              <a:t> </a:t>
            </a:r>
            <a:r>
              <a:rPr lang="es-ES_tradnl" sz="2000" b="1" dirty="0">
                <a:solidFill>
                  <a:schemeClr val="bg1"/>
                </a:solidFill>
              </a:rPr>
              <a:t>el Físico </a:t>
            </a:r>
            <a:r>
              <a:rPr lang="es-ES_tradnl" sz="2000" b="1" dirty="0" smtClean="0">
                <a:solidFill>
                  <a:schemeClr val="bg1"/>
                </a:solidFill>
              </a:rPr>
              <a:t>Médico.</a:t>
            </a:r>
          </a:p>
          <a:p>
            <a:pPr marL="174600" indent="-17424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_tradnl" sz="2000" b="1" dirty="0" smtClean="0">
                <a:solidFill>
                  <a:schemeClr val="bg1"/>
                </a:solidFill>
              </a:rPr>
              <a:t>Se deben realizar pruebas </a:t>
            </a:r>
            <a:r>
              <a:rPr lang="es-ES_tradnl" sz="2000" b="1" dirty="0">
                <a:solidFill>
                  <a:schemeClr val="bg1"/>
                </a:solidFill>
              </a:rPr>
              <a:t>de puesta en </a:t>
            </a:r>
            <a:r>
              <a:rPr lang="es-ES_tradnl" sz="2000" b="1" dirty="0" smtClean="0">
                <a:solidFill>
                  <a:schemeClr val="bg1"/>
                </a:solidFill>
              </a:rPr>
              <a:t>servicio en el alcance recomendado por los </a:t>
            </a:r>
            <a:r>
              <a:rPr lang="es-ES_tradnl" sz="2000" b="1" dirty="0">
                <a:solidFill>
                  <a:schemeClr val="bg1"/>
                </a:solidFill>
              </a:rPr>
              <a:t>protocolo </a:t>
            </a:r>
            <a:r>
              <a:rPr lang="es-ES_tradnl" sz="2000" b="1" dirty="0" smtClean="0">
                <a:solidFill>
                  <a:schemeClr val="bg1"/>
                </a:solidFill>
              </a:rPr>
              <a:t>internacionalmente aceptados.</a:t>
            </a:r>
          </a:p>
          <a:p>
            <a:pPr marL="174600" indent="-17424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_tradnl" sz="2000" b="1" dirty="0" smtClean="0">
                <a:solidFill>
                  <a:schemeClr val="bg1"/>
                </a:solidFill>
              </a:rPr>
              <a:t>Los </a:t>
            </a:r>
            <a:r>
              <a:rPr lang="es-ES_tradnl" sz="2000" b="1" dirty="0">
                <a:solidFill>
                  <a:schemeClr val="bg1"/>
                </a:solidFill>
              </a:rPr>
              <a:t>resultados de las pruebas </a:t>
            </a:r>
            <a:r>
              <a:rPr lang="es-ES_tradnl" sz="2000" b="1" dirty="0" smtClean="0">
                <a:solidFill>
                  <a:schemeClr val="bg1"/>
                </a:solidFill>
              </a:rPr>
              <a:t>de puesta en servicio deben ser </a:t>
            </a:r>
            <a:r>
              <a:rPr lang="es-ES_tradnl" sz="2000" b="1" dirty="0">
                <a:solidFill>
                  <a:schemeClr val="bg1"/>
                </a:solidFill>
              </a:rPr>
              <a:t>registrados </a:t>
            </a:r>
            <a:r>
              <a:rPr lang="es-ES_tradnl" sz="2000" b="1" dirty="0" smtClean="0">
                <a:solidFill>
                  <a:schemeClr val="bg1"/>
                </a:solidFill>
              </a:rPr>
              <a:t>en el Informe de Puesta en Servicio </a:t>
            </a:r>
            <a:r>
              <a:rPr lang="es-ES_tradnl" sz="2000" b="1" dirty="0" smtClean="0">
                <a:solidFill>
                  <a:schemeClr val="bg1"/>
                </a:solidFill>
              </a:rPr>
              <a:t>y deberá ser firmado </a:t>
            </a:r>
            <a:r>
              <a:rPr lang="es-ES_tradnl" sz="2000" b="1" dirty="0">
                <a:solidFill>
                  <a:schemeClr val="bg1"/>
                </a:solidFill>
              </a:rPr>
              <a:t>por el Físico </a:t>
            </a:r>
            <a:r>
              <a:rPr lang="es-ES_tradnl" sz="2000" b="1" dirty="0" smtClean="0">
                <a:solidFill>
                  <a:schemeClr val="bg1"/>
                </a:solidFill>
              </a:rPr>
              <a:t>Médico.</a:t>
            </a:r>
            <a:endParaRPr lang="es-UY" sz="2000" b="1" dirty="0">
              <a:solidFill>
                <a:schemeClr val="bg1"/>
              </a:solidFill>
            </a:endParaRPr>
          </a:p>
        </p:txBody>
      </p:sp>
      <p:sp>
        <p:nvSpPr>
          <p:cNvPr id="197" name="Rectangle 16"/>
          <p:cNvSpPr/>
          <p:nvPr/>
        </p:nvSpPr>
        <p:spPr>
          <a:xfrm>
            <a:off x="144360" y="2412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9" name="Picture 5" descr="Calibració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25" y="1061026"/>
            <a:ext cx="1712554" cy="175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98938"/>
            <a:ext cx="1372146" cy="21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/>
          <p:nvPr/>
        </p:nvSpPr>
        <p:spPr>
          <a:xfrm>
            <a:off x="0" y="2144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Text Box 4"/>
          <p:cNvSpPr/>
          <p:nvPr/>
        </p:nvSpPr>
        <p:spPr>
          <a:xfrm>
            <a:off x="468360" y="483480"/>
            <a:ext cx="8496000" cy="41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241"/>
              </a:spcBef>
            </a:pPr>
            <a:r>
              <a:rPr lang="es-MX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Aspectos Físicos</a:t>
            </a:r>
            <a:r>
              <a:rPr lang="es-MX" sz="22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r>
              <a:rPr lang="es-ES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24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94" name="Text Box 5"/>
          <p:cNvSpPr/>
          <p:nvPr/>
        </p:nvSpPr>
        <p:spPr>
          <a:xfrm>
            <a:off x="179280" y="987480"/>
            <a:ext cx="7020720" cy="405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4600" indent="-17424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Se deberá implantar un programa de Control de calidad de los principales parámetros de los equipos de radioterapia. El programa de CC deberá sustentarse sobre protocolos internacionalmente aceptados. (AAPM TG-40, TECDOC-1151).</a:t>
            </a:r>
            <a:endParaRPr lang="en-GB" sz="2000" b="0" strike="noStrike" spc="-1" dirty="0">
              <a:latin typeface="Arial"/>
            </a:endParaRPr>
          </a:p>
          <a:p>
            <a:pPr marL="457200" lvl="1" indent="-21600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Pruebas Mecánicas,</a:t>
            </a:r>
            <a:endParaRPr lang="en-GB" sz="2000" b="0" strike="noStrike" spc="-1" dirty="0">
              <a:latin typeface="Arial"/>
            </a:endParaRPr>
          </a:p>
          <a:p>
            <a:pPr marL="457200" lvl="1" indent="-21600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Pruebas Dosimétricas.</a:t>
            </a:r>
            <a:endParaRPr lang="en-GB" sz="2000" b="0" strike="noStrike" spc="-1" dirty="0">
              <a:latin typeface="Arial"/>
            </a:endParaRPr>
          </a:p>
          <a:p>
            <a:pPr marL="457200" lvl="1" indent="-21600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Pruebas de Seguridad.</a:t>
            </a:r>
            <a:endParaRPr lang="en-GB" sz="2000" b="0" strike="noStrike" spc="-1" dirty="0">
              <a:latin typeface="Arial"/>
            </a:endParaRPr>
          </a:p>
          <a:p>
            <a:pPr marL="174600" indent="-17424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Los resultados de las pruebas deberán compararse con la “</a:t>
            </a:r>
            <a:r>
              <a:rPr lang="es-MX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Linea</a:t>
            </a: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Base” y registrarse adecuadamente. Si las desviaciones de los parámetros rebasan las tolerancias se requerirán acciones de mantenimiento.</a:t>
            </a:r>
            <a:endParaRPr lang="en-GB" sz="2000" b="0" strike="noStrike" spc="-1" dirty="0">
              <a:latin typeface="Arial"/>
            </a:endParaRPr>
          </a:p>
          <a:p>
            <a:pPr marL="174600" indent="-174240" algn="just">
              <a:lnSpc>
                <a:spcPct val="90000"/>
              </a:lnSpc>
              <a:spcBef>
                <a:spcPts val="20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Las pruebas de Control de Calidad incluirán al TPS y el Tomógrafo.</a:t>
            </a:r>
            <a:endParaRPr lang="en-GB" sz="2000" b="0" strike="noStrike" spc="-1" dirty="0">
              <a:latin typeface="Arial"/>
            </a:endParaRPr>
          </a:p>
        </p:txBody>
      </p:sp>
      <p:pic>
        <p:nvPicPr>
          <p:cNvPr id="196" name="Picture 12" descr="QA del Cobalto"/>
          <p:cNvPicPr/>
          <p:nvPr/>
        </p:nvPicPr>
        <p:blipFill>
          <a:blip r:embed="rId2"/>
          <a:stretch/>
        </p:blipFill>
        <p:spPr>
          <a:xfrm>
            <a:off x="7268760" y="3686040"/>
            <a:ext cx="1766880" cy="993960"/>
          </a:xfrm>
          <a:prstGeom prst="rect">
            <a:avLst/>
          </a:prstGeom>
          <a:ln w="0">
            <a:noFill/>
          </a:ln>
        </p:spPr>
      </p:pic>
      <p:sp>
        <p:nvSpPr>
          <p:cNvPr id="197" name="Rectangle 16"/>
          <p:cNvSpPr/>
          <p:nvPr/>
        </p:nvSpPr>
        <p:spPr>
          <a:xfrm>
            <a:off x="144360" y="2412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20787" r="31181" b="17638"/>
          <a:stretch>
            <a:fillRect/>
          </a:stretch>
        </p:blipFill>
        <p:spPr bwMode="auto">
          <a:xfrm>
            <a:off x="7224306" y="1101394"/>
            <a:ext cx="1855787" cy="23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"/>
          <p:cNvSpPr/>
          <p:nvPr/>
        </p:nvSpPr>
        <p:spPr>
          <a:xfrm>
            <a:off x="0" y="2144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Text Box 7"/>
          <p:cNvSpPr/>
          <p:nvPr/>
        </p:nvSpPr>
        <p:spPr>
          <a:xfrm>
            <a:off x="539640" y="1032514"/>
            <a:ext cx="8280000" cy="19190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4600" indent="-17424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MX" sz="2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El PGC deberá prever la realización de auditorias internas y externas. Las mismas podrán ser realizadas </a:t>
            </a:r>
            <a:r>
              <a:rPr lang="es-MX" sz="22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presencialmente (auditorías tipo QUATRO) o </a:t>
            </a:r>
            <a:r>
              <a:rPr lang="es-MX" sz="2200" spc="-1" dirty="0" smtClean="0">
                <a:solidFill>
                  <a:srgbClr val="FFFFFF"/>
                </a:solidFill>
                <a:latin typeface="Arial"/>
                <a:ea typeface="DejaVu Sans"/>
              </a:rPr>
              <a:t>a</a:t>
            </a:r>
            <a:r>
              <a:rPr lang="es-MX" sz="22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lternativamente mediante auditorías dosimétricas que permiten </a:t>
            </a:r>
            <a:r>
              <a:rPr lang="es-MX" sz="2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verificar </a:t>
            </a:r>
            <a:r>
              <a:rPr lang="es-MX" sz="22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algunos aspectos físicos de este programa. Por ejemplo las realizadas </a:t>
            </a:r>
            <a:r>
              <a:rPr lang="es-MX" sz="2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mediante el servicio auditoria postal </a:t>
            </a:r>
            <a:r>
              <a:rPr lang="es-MX" sz="22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de </a:t>
            </a:r>
            <a:r>
              <a:rPr lang="es-MX" sz="2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OIEA/OMS.</a:t>
            </a:r>
            <a:endParaRPr lang="en-GB" sz="2200" b="0" strike="noStrike" spc="-1" dirty="0">
              <a:latin typeface="Arial"/>
            </a:endParaRPr>
          </a:p>
        </p:txBody>
      </p:sp>
      <p:pic>
        <p:nvPicPr>
          <p:cNvPr id="200" name="Picture 8" descr="capsumag"/>
          <p:cNvPicPr/>
          <p:nvPr/>
        </p:nvPicPr>
        <p:blipFill>
          <a:blip r:embed="rId2"/>
          <a:srcRect l="24562" t="31048" r="28073" b="28362"/>
          <a:stretch/>
        </p:blipFill>
        <p:spPr>
          <a:xfrm>
            <a:off x="755640" y="3434760"/>
            <a:ext cx="1871280" cy="995040"/>
          </a:xfrm>
          <a:prstGeom prst="rect">
            <a:avLst/>
          </a:prstGeom>
          <a:ln w="38100">
            <a:solidFill>
              <a:srgbClr val="EB8803"/>
            </a:solidFill>
            <a:miter/>
          </a:ln>
        </p:spPr>
      </p:pic>
      <p:pic>
        <p:nvPicPr>
          <p:cNvPr id="201" name="Picture 9" descr="holder3"/>
          <p:cNvPicPr/>
          <p:nvPr/>
        </p:nvPicPr>
        <p:blipFill>
          <a:blip r:embed="rId3"/>
          <a:srcRect l="19005" t="6665" r="32004" b="11005"/>
          <a:stretch/>
        </p:blipFill>
        <p:spPr>
          <a:xfrm>
            <a:off x="3762949" y="3115812"/>
            <a:ext cx="1522080" cy="1620000"/>
          </a:xfrm>
          <a:prstGeom prst="rect">
            <a:avLst/>
          </a:prstGeom>
          <a:ln w="38100">
            <a:solidFill>
              <a:srgbClr val="EB8803"/>
            </a:solidFill>
            <a:miter/>
          </a:ln>
        </p:spPr>
      </p:pic>
      <p:pic>
        <p:nvPicPr>
          <p:cNvPr id="202" name="Picture 10" descr="bucket3"/>
          <p:cNvPicPr/>
          <p:nvPr/>
        </p:nvPicPr>
        <p:blipFill>
          <a:blip r:embed="rId4"/>
          <a:srcRect l="18961" t="11492" r="24134" b="10337"/>
          <a:stretch/>
        </p:blipFill>
        <p:spPr>
          <a:xfrm>
            <a:off x="6372360" y="3165840"/>
            <a:ext cx="1738080" cy="1511640"/>
          </a:xfrm>
          <a:prstGeom prst="rect">
            <a:avLst/>
          </a:prstGeom>
          <a:ln w="38100">
            <a:solidFill>
              <a:srgbClr val="FF9966"/>
            </a:solidFill>
            <a:miter/>
          </a:ln>
        </p:spPr>
      </p:pic>
      <p:sp>
        <p:nvSpPr>
          <p:cNvPr id="203" name="Text Box 12"/>
          <p:cNvSpPr/>
          <p:nvPr/>
        </p:nvSpPr>
        <p:spPr>
          <a:xfrm>
            <a:off x="826920" y="573840"/>
            <a:ext cx="7056000" cy="41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241"/>
              </a:spcBef>
            </a:pPr>
            <a:r>
              <a:rPr lang="es-MX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Auditorias.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204" name="Rectangle 16"/>
          <p:cNvSpPr/>
          <p:nvPr/>
        </p:nvSpPr>
        <p:spPr>
          <a:xfrm>
            <a:off x="144360" y="14004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228360" y="1980000"/>
            <a:ext cx="2880000" cy="1455480"/>
          </a:xfrm>
          <a:prstGeom prst="rect">
            <a:avLst/>
          </a:prstGeom>
          <a:ln w="0">
            <a:noFill/>
          </a:ln>
        </p:spPr>
      </p:pic>
      <p:sp>
        <p:nvSpPr>
          <p:cNvPr id="206" name="150 Rectángulo"/>
          <p:cNvSpPr/>
          <p:nvPr/>
        </p:nvSpPr>
        <p:spPr>
          <a:xfrm>
            <a:off x="0" y="-20520"/>
            <a:ext cx="6228000" cy="50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El OIEA recomienda y la norma UY100 exige implementar el programa de garantía de calidad de las exposiciones  médicas.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EL PGC de las exposiciones médicas debe involucrar a Médicos RT, Físicos Médicos y Tecnólogos.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El PGC de las exposiciones médicas debe basarse en recomendaciones internacionales e incluirá aspectos clínicos y aspectos físicos.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2160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6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Conocer los requisitos básicos de un programa de garantía de calidad en radioterapia.</a:t>
            </a:r>
            <a:endParaRPr lang="en-GB" sz="26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Identificar los principales aspectos clínicos y aspectos físicos que serán tomados en cuenta.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07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D93A07C-F75C-42CD-93BF-096E5D0033CA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9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Definición y alcance del programa de garantía de calidad en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Aspectos clínicos que deben ser incluidos.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Aspectos físicos que deben ser incluidos.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10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930CDE79-A622-472A-A15C-2A8AED58DEDE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Rectangle 16"/>
          <p:cNvSpPr/>
          <p:nvPr/>
        </p:nvSpPr>
        <p:spPr>
          <a:xfrm>
            <a:off x="144360" y="14004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3" name="Text Box 3"/>
          <p:cNvSpPr/>
          <p:nvPr/>
        </p:nvSpPr>
        <p:spPr>
          <a:xfrm>
            <a:off x="0" y="605520"/>
            <a:ext cx="7520473" cy="40877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En la publicación ISO 9000:2015 [39] de la Organización Internacional de Normalización hay una definición general de garantía de la calidad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“Conjunto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 medidas planificadas y sistemáticas necesarias para proporcionar confianza en que una estructura, sistema o componente funcionará satisfactoriamente cuando esté en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servicio”</a:t>
            </a:r>
            <a:r>
              <a:rPr lang="es-MX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Por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lo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tanto, el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“Sistema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 gestión de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calidad”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o el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“Programa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 garantía de calidad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presuponen”. </a:t>
            </a:r>
            <a:endParaRPr lang="en-GB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Medidas planificadas y sistemáticas para proporcionar un nivel suficiente de confianza en que un elemento, proceso o servicio satisfará determinados requisitos de calidad, como por ejemplo los que se especifican en la licencia.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5" name="Picture 10" descr="Cobalto1"/>
          <p:cNvPicPr/>
          <p:nvPr/>
        </p:nvPicPr>
        <p:blipFill>
          <a:blip r:embed="rId2"/>
          <a:stretch/>
        </p:blipFill>
        <p:spPr>
          <a:xfrm>
            <a:off x="7464492" y="1226880"/>
            <a:ext cx="1660846" cy="162352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Rectangle 16"/>
          <p:cNvSpPr/>
          <p:nvPr/>
        </p:nvSpPr>
        <p:spPr>
          <a:xfrm>
            <a:off x="144360" y="14004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Garantía de calidad de las exposiciones médicas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6" name="Text Box 3"/>
          <p:cNvSpPr/>
          <p:nvPr/>
        </p:nvSpPr>
        <p:spPr>
          <a:xfrm>
            <a:off x="167975" y="599400"/>
            <a:ext cx="8771400" cy="31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Según la GSR parte 3 del </a:t>
            </a:r>
            <a:r>
              <a:rPr lang="es-ES" sz="20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OIEA (UY100 artículo 187)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3.169. Los titulares de licencias, al aplicar los requisitos de las presentes Normas relativos a los sistemas de gestión, establecerán un amplio programa de garantía de calidad en las exposiciones medicas con la participación activa de físicos médicos, médicos realizadores de procedimientos radiológicos (Médicos Radioterapeutas) y tecnólogos</a:t>
            </a:r>
            <a:r>
              <a:rPr lang="es-MX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3.171. Los titulares de licencias velaran por que se efectúen auditorias periódicas e independientes del programa de garantía de calidad en las exposiciones </a:t>
            </a:r>
            <a:r>
              <a:rPr lang="es-ES" sz="20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medicas (UY 100 artículo 189).</a:t>
            </a:r>
            <a:endParaRPr lang="en-GB" sz="2000" b="0" strike="noStrike" spc="-1" dirty="0">
              <a:latin typeface="Arial"/>
            </a:endParaRPr>
          </a:p>
        </p:txBody>
      </p:sp>
      <p:pic>
        <p:nvPicPr>
          <p:cNvPr id="117" name="Picture 10" descr="Cobalto1"/>
          <p:cNvPicPr/>
          <p:nvPr/>
        </p:nvPicPr>
        <p:blipFill>
          <a:blip r:embed="rId2"/>
          <a:stretch/>
        </p:blipFill>
        <p:spPr>
          <a:xfrm>
            <a:off x="539640" y="3816220"/>
            <a:ext cx="1955880" cy="117482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11" descr="seguimiento3"/>
          <p:cNvPicPr/>
          <p:nvPr/>
        </p:nvPicPr>
        <p:blipFill>
          <a:blip r:embed="rId3"/>
          <a:stretch/>
        </p:blipFill>
        <p:spPr>
          <a:xfrm>
            <a:off x="6372360" y="3816220"/>
            <a:ext cx="1955160" cy="115466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12" descr="Panel braqui"/>
          <p:cNvPicPr/>
          <p:nvPr/>
        </p:nvPicPr>
        <p:blipFill>
          <a:blip r:embed="rId4"/>
          <a:srcRect r="5550" b="17041"/>
          <a:stretch/>
        </p:blipFill>
        <p:spPr>
          <a:xfrm>
            <a:off x="3420000" y="3816220"/>
            <a:ext cx="1824840" cy="11748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Rectangle 16"/>
          <p:cNvSpPr/>
          <p:nvPr/>
        </p:nvSpPr>
        <p:spPr>
          <a:xfrm>
            <a:off x="144360" y="2412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Garantía de calidad de las exposiciones médicas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22" name="Text Box 3"/>
          <p:cNvSpPr/>
          <p:nvPr/>
        </p:nvSpPr>
        <p:spPr>
          <a:xfrm>
            <a:off x="35640" y="483480"/>
            <a:ext cx="8958960" cy="447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Según la GSR parte 3 del OIEA (y la UY 100 también)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3.170 Los programas de garantía de calidad en las exposiciones medicas incluirán: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a) mediciones de los parámetros físicos del equipo hechas por un físico medico o bajo su supervisión:</a:t>
            </a:r>
            <a:endParaRPr lang="en-GB" sz="1600" b="0" strike="noStrike" spc="-1">
              <a:latin typeface="Arial"/>
            </a:endParaRPr>
          </a:p>
          <a:p>
            <a:pPr marL="743040" indent="-285480"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i) en el momento de la aceptación y la puesta en servicio del equipo antes de su uso clínico en los pacientes;</a:t>
            </a:r>
            <a:endParaRPr lang="en-GB" sz="1600" b="0" strike="noStrike" spc="-1">
              <a:latin typeface="Arial"/>
            </a:endParaRPr>
          </a:p>
          <a:p>
            <a:pPr marL="743040" indent="-285480"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ii) periódicamente en lo sucesivo;</a:t>
            </a:r>
            <a:endParaRPr lang="en-GB" sz="1600" b="0" strike="noStrike" spc="-1">
              <a:latin typeface="Arial"/>
            </a:endParaRPr>
          </a:p>
          <a:p>
            <a:pPr marL="743040" indent="-285480"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iii) tras todo procedimiento importante de mantenimiento que pueda afectar a la protección y seguridad de los pacientes;</a:t>
            </a:r>
            <a:endParaRPr lang="en-GB" sz="1600" b="0" strike="noStrike" spc="-1">
              <a:latin typeface="Arial"/>
            </a:endParaRPr>
          </a:p>
          <a:p>
            <a:pPr marL="743040" indent="-285480"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iv) tras toda instalación de nuevos programas informáticos o modificación de los ya existentes que pueda afectar a los pacientes;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b) la aplicación de medidas correctoras si los valores medidos de los parámetros físicos mencionados en el apartado a) rebasan los limites de tolerancia establecidos;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c) la verificación de los factores físicos y clínicos apropiados utilizados en los procedimientos radiológicos;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d) el mantenimiento de registros de los procedimientos y resultados pertinentes;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e) comprobaciones periódicas de la calibración y las condiciones de funcionamiento del equipo de dosimetría y el equipo de monitorización.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Rectangle 16"/>
          <p:cNvSpPr/>
          <p:nvPr/>
        </p:nvSpPr>
        <p:spPr>
          <a:xfrm>
            <a:off x="144360" y="14004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25" name="Text Box 3"/>
          <p:cNvSpPr/>
          <p:nvPr/>
        </p:nvSpPr>
        <p:spPr>
          <a:xfrm>
            <a:off x="468360" y="627480"/>
            <a:ext cx="7848360" cy="41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241"/>
              </a:spcBef>
            </a:pPr>
            <a:r>
              <a:rPr lang="es-MX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Procedimientos de Trabajo.</a:t>
            </a:r>
            <a:r>
              <a:rPr lang="es-E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126" name="Picture 8" descr="Proceso de Radioterapia"/>
          <p:cNvPicPr/>
          <p:nvPr/>
        </p:nvPicPr>
        <p:blipFill>
          <a:blip r:embed="rId2"/>
          <a:srcRect b="16344"/>
          <a:stretch/>
        </p:blipFill>
        <p:spPr>
          <a:xfrm>
            <a:off x="468360" y="1005480"/>
            <a:ext cx="8327520" cy="347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Rectangle 2"/>
          <p:cNvSpPr/>
          <p:nvPr/>
        </p:nvSpPr>
        <p:spPr>
          <a:xfrm>
            <a:off x="0" y="2144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Text Box 3"/>
          <p:cNvSpPr/>
          <p:nvPr/>
        </p:nvSpPr>
        <p:spPr>
          <a:xfrm>
            <a:off x="468360" y="627480"/>
            <a:ext cx="7848360" cy="41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241"/>
              </a:spcBef>
            </a:pPr>
            <a:r>
              <a:rPr lang="es-MX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Procedimientos de Trabajo.</a:t>
            </a:r>
            <a:r>
              <a:rPr lang="es-E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30" name="Text Box 6"/>
          <p:cNvSpPr/>
          <p:nvPr/>
        </p:nvSpPr>
        <p:spPr>
          <a:xfrm>
            <a:off x="179280" y="1131480"/>
            <a:ext cx="6697440" cy="39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4600" indent="-174240" algn="just">
              <a:lnSpc>
                <a:spcPct val="90000"/>
              </a:lnSpc>
              <a:spcBef>
                <a:spcPts val="221"/>
              </a:spcBef>
              <a:tabLst>
                <a:tab pos="0" algn="l"/>
              </a:tabLst>
            </a:pPr>
            <a:r>
              <a:rPr lang="es-MX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La entidad deberá elaborar y aprobar procedimientos de operación que abarquen todas las etapa del proceso de Radioterapia.</a:t>
            </a:r>
            <a:endParaRPr lang="en-GB" sz="2200" b="0" strike="noStrike" spc="-1">
              <a:latin typeface="Arial"/>
            </a:endParaRPr>
          </a:p>
          <a:p>
            <a:pPr marL="628560" lvl="1" indent="-17100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Prescripción de los tratamientos.</a:t>
            </a:r>
            <a:endParaRPr lang="en-GB" sz="2200" b="0" strike="noStrike" spc="-1">
              <a:latin typeface="Arial"/>
            </a:endParaRPr>
          </a:p>
          <a:p>
            <a:pPr marL="628560" lvl="1" indent="-17100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Adquisición de datos anatómicos (imágenes) para planificación.</a:t>
            </a:r>
            <a:endParaRPr lang="en-GB" sz="2200" b="0" strike="noStrike" spc="-1">
              <a:latin typeface="Arial"/>
            </a:endParaRPr>
          </a:p>
          <a:p>
            <a:pPr marL="628560" lvl="1" indent="-17100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Delineación de volúmenes.</a:t>
            </a:r>
            <a:endParaRPr lang="en-GB" sz="2200" b="0" strike="noStrike" spc="-1">
              <a:latin typeface="Arial"/>
            </a:endParaRPr>
          </a:p>
          <a:p>
            <a:pPr marL="628560" lvl="1" indent="-17100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Planificación de tratamientos.</a:t>
            </a:r>
            <a:endParaRPr lang="en-GB" sz="2200" b="0" strike="noStrike" spc="-1">
              <a:latin typeface="Arial"/>
            </a:endParaRPr>
          </a:p>
          <a:p>
            <a:pPr marL="628560" lvl="1" indent="-17100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Inicio de tratamientos (primera puesta de pacientes).</a:t>
            </a:r>
            <a:endParaRPr lang="en-GB" sz="2200" b="0" strike="noStrike" spc="-1">
              <a:latin typeface="Arial"/>
            </a:endParaRPr>
          </a:p>
          <a:p>
            <a:pPr marL="628560" lvl="1" indent="-17100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 tratamientos.</a:t>
            </a:r>
            <a:endParaRPr lang="en-GB" sz="2200" b="0" strike="noStrike" spc="-1">
              <a:latin typeface="Arial"/>
            </a:endParaRPr>
          </a:p>
          <a:p>
            <a:pPr marL="628560" lvl="1" indent="-171000" algn="just">
              <a:lnSpc>
                <a:spcPct val="90000"/>
              </a:lnSpc>
              <a:spcBef>
                <a:spcPts val="22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Seguimiento de pacientes en tratamiento.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131" name="Picture 7" descr="Plan16"/>
          <p:cNvPicPr/>
          <p:nvPr/>
        </p:nvPicPr>
        <p:blipFill>
          <a:blip r:embed="rId2"/>
          <a:srcRect l="4040"/>
          <a:stretch/>
        </p:blipFill>
        <p:spPr>
          <a:xfrm>
            <a:off x="7164360" y="1653840"/>
            <a:ext cx="1368000" cy="7070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8" descr="Fijador1"/>
          <p:cNvPicPr/>
          <p:nvPr/>
        </p:nvPicPr>
        <p:blipFill>
          <a:blip r:embed="rId3"/>
          <a:srcRect r="38856" b="47678"/>
          <a:stretch/>
        </p:blipFill>
        <p:spPr>
          <a:xfrm>
            <a:off x="7164360" y="951480"/>
            <a:ext cx="1368000" cy="7164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9" descr="Plan21"/>
          <p:cNvPicPr/>
          <p:nvPr/>
        </p:nvPicPr>
        <p:blipFill>
          <a:blip r:embed="rId4"/>
          <a:srcRect l="11104" r="11104" b="40866"/>
          <a:stretch/>
        </p:blipFill>
        <p:spPr>
          <a:xfrm>
            <a:off x="7164360" y="2356200"/>
            <a:ext cx="1368000" cy="6915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10" descr="Cobalto1"/>
          <p:cNvPicPr/>
          <p:nvPr/>
        </p:nvPicPr>
        <p:blipFill>
          <a:blip r:embed="rId5"/>
          <a:stretch/>
        </p:blipFill>
        <p:spPr>
          <a:xfrm>
            <a:off x="7164360" y="3057480"/>
            <a:ext cx="1366560" cy="66744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1" descr="seguimiento3"/>
          <p:cNvPicPr/>
          <p:nvPr/>
        </p:nvPicPr>
        <p:blipFill>
          <a:blip r:embed="rId6"/>
          <a:stretch/>
        </p:blipFill>
        <p:spPr>
          <a:xfrm>
            <a:off x="7164360" y="4438800"/>
            <a:ext cx="1368000" cy="6710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2" descr="Panel braqui"/>
          <p:cNvPicPr/>
          <p:nvPr/>
        </p:nvPicPr>
        <p:blipFill>
          <a:blip r:embed="rId7"/>
          <a:srcRect r="5550" b="17041"/>
          <a:stretch/>
        </p:blipFill>
        <p:spPr>
          <a:xfrm>
            <a:off x="7165800" y="3728880"/>
            <a:ext cx="1366560" cy="732960"/>
          </a:xfrm>
          <a:prstGeom prst="rect">
            <a:avLst/>
          </a:prstGeom>
          <a:ln w="0">
            <a:noFill/>
          </a:ln>
        </p:spPr>
      </p:pic>
      <p:sp>
        <p:nvSpPr>
          <p:cNvPr id="137" name="Rectangle 16"/>
          <p:cNvSpPr/>
          <p:nvPr/>
        </p:nvSpPr>
        <p:spPr>
          <a:xfrm>
            <a:off x="144360" y="14004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4"/>
          <p:cNvSpPr/>
          <p:nvPr/>
        </p:nvSpPr>
        <p:spPr>
          <a:xfrm>
            <a:off x="0" y="12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Text Box 12"/>
          <p:cNvSpPr/>
          <p:nvPr/>
        </p:nvSpPr>
        <p:spPr>
          <a:xfrm>
            <a:off x="1187280" y="555480"/>
            <a:ext cx="7343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es-ES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Aspectos clínicos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48" name="Text Box 4"/>
          <p:cNvSpPr/>
          <p:nvPr/>
        </p:nvSpPr>
        <p:spPr>
          <a:xfrm>
            <a:off x="144360" y="1011600"/>
            <a:ext cx="7450758" cy="37585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>
                <a:solidFill>
                  <a:schemeClr val="bg1"/>
                </a:solidFill>
              </a:rPr>
              <a:t>Todo tratamiento de Radioterapia debe ser prescrito sobre la base de los protocolos clínicos aprobados </a:t>
            </a:r>
            <a:r>
              <a:rPr lang="es-UY" sz="2000" b="1" dirty="0" smtClean="0">
                <a:solidFill>
                  <a:schemeClr val="bg1"/>
                </a:solidFill>
              </a:rPr>
              <a:t>en el país o recomendados internacionalmente.</a:t>
            </a:r>
          </a:p>
          <a:p>
            <a:pPr indent="-216000">
              <a:lnSpc>
                <a:spcPct val="100000"/>
              </a:lnSpc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>
                <a:solidFill>
                  <a:schemeClr val="bg1"/>
                </a:solidFill>
              </a:rPr>
              <a:t>La prescripción del tratamiento debe registrarse por escrito y debe incluir todos los datos del paciente y del tratamiento, que sean necesarios para la realización de las diferentes etapas del proceso de la </a:t>
            </a:r>
            <a:r>
              <a:rPr lang="es-UY" sz="2000" b="1" dirty="0" smtClean="0">
                <a:solidFill>
                  <a:schemeClr val="bg1"/>
                </a:solidFill>
              </a:rPr>
              <a:t>Radioterapia.</a:t>
            </a:r>
          </a:p>
          <a:p>
            <a:pPr indent="-216000">
              <a:lnSpc>
                <a:spcPct val="100000"/>
              </a:lnSpc>
              <a:spcBef>
                <a:spcPts val="11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UY" sz="2000" b="1" dirty="0" smtClean="0">
                <a:solidFill>
                  <a:schemeClr val="bg1"/>
                </a:solidFill>
              </a:rPr>
              <a:t>Se debe garantizar </a:t>
            </a:r>
            <a:r>
              <a:rPr lang="es-UY" sz="2000" b="1" dirty="0">
                <a:solidFill>
                  <a:schemeClr val="bg1"/>
                </a:solidFill>
              </a:rPr>
              <a:t>un adecuado posicionamiento y fijación del paciente que permita replicar confiablemente la posición del volumen blanco de planificación (PTV) durante la administración de la </a:t>
            </a:r>
            <a:r>
              <a:rPr lang="es-UY" sz="2000" b="1" dirty="0" smtClean="0">
                <a:solidFill>
                  <a:schemeClr val="bg1"/>
                </a:solidFill>
              </a:rPr>
              <a:t>dosis.</a:t>
            </a:r>
            <a:endParaRPr lang="en-GB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2" name="Rectangle 16"/>
          <p:cNvSpPr/>
          <p:nvPr/>
        </p:nvSpPr>
        <p:spPr>
          <a:xfrm>
            <a:off x="144360" y="24120"/>
            <a:ext cx="874836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Programa Garantía de calidad</a:t>
            </a:r>
            <a:r>
              <a:rPr lang="es-ES_tradnl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9" name="Picture 10" descr="Uniframe 97-4"/>
          <p:cNvPicPr/>
          <p:nvPr/>
        </p:nvPicPr>
        <p:blipFill>
          <a:blip r:embed="rId2"/>
          <a:srcRect b="18891"/>
          <a:stretch/>
        </p:blipFill>
        <p:spPr>
          <a:xfrm>
            <a:off x="7687352" y="2779684"/>
            <a:ext cx="1262461" cy="786556"/>
          </a:xfrm>
          <a:prstGeom prst="rect">
            <a:avLst/>
          </a:prstGeom>
          <a:ln w="0">
            <a:noFill/>
          </a:ln>
        </p:spPr>
      </p:pic>
      <p:pic>
        <p:nvPicPr>
          <p:cNvPr id="10" name="Picture 11" descr="fijador5"/>
          <p:cNvPicPr/>
          <p:nvPr/>
        </p:nvPicPr>
        <p:blipFill>
          <a:blip r:embed="rId3"/>
          <a:srcRect r="11100" b="17025"/>
          <a:stretch/>
        </p:blipFill>
        <p:spPr>
          <a:xfrm>
            <a:off x="7518908" y="3930910"/>
            <a:ext cx="1599348" cy="839240"/>
          </a:xfrm>
          <a:prstGeom prst="rect">
            <a:avLst/>
          </a:prstGeom>
          <a:ln w="0"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3164" t="12498" r="33775" b="5466"/>
          <a:stretch/>
        </p:blipFill>
        <p:spPr>
          <a:xfrm>
            <a:off x="7347191" y="295624"/>
            <a:ext cx="1684841" cy="2350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1136</Words>
  <Application>Microsoft Office PowerPoint</Application>
  <PresentationFormat>Presentación en pantalla (16:9)</PresentationFormat>
  <Paragraphs>88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Cruz Duménigo</cp:lastModifiedBy>
  <cp:revision>497</cp:revision>
  <cp:lastPrinted>2015-12-18T15:27:41Z</cp:lastPrinted>
  <dcterms:created xsi:type="dcterms:W3CDTF">2018-03-19T08:58:41Z</dcterms:created>
  <dcterms:modified xsi:type="dcterms:W3CDTF">2023-07-31T18:58:12Z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16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19</vt:i4>
  </property>
</Properties>
</file>