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56" r:id="rId2"/>
    <p:sldId id="257" r:id="rId3"/>
    <p:sldId id="288" r:id="rId4"/>
    <p:sldId id="302" r:id="rId5"/>
    <p:sldId id="303" r:id="rId6"/>
    <p:sldId id="304" r:id="rId7"/>
    <p:sldId id="306" r:id="rId8"/>
    <p:sldId id="305" r:id="rId9"/>
    <p:sldId id="307" r:id="rId10"/>
    <p:sldId id="308" r:id="rId11"/>
    <p:sldId id="309" r:id="rId12"/>
    <p:sldId id="310" r:id="rId13"/>
    <p:sldId id="311" r:id="rId14"/>
    <p:sldId id="312" r:id="rId15"/>
    <p:sldId id="313" r:id="rId16"/>
    <p:sldId id="314" r:id="rId17"/>
    <p:sldId id="315" r:id="rId18"/>
    <p:sldId id="324" r:id="rId19"/>
    <p:sldId id="316" r:id="rId20"/>
    <p:sldId id="325" r:id="rId21"/>
    <p:sldId id="326" r:id="rId22"/>
    <p:sldId id="328" r:id="rId23"/>
    <p:sldId id="329" r:id="rId24"/>
    <p:sldId id="333" r:id="rId25"/>
    <p:sldId id="334" r:id="rId26"/>
    <p:sldId id="338" r:id="rId27"/>
    <p:sldId id="339" r:id="rId28"/>
    <p:sldId id="351" r:id="rId29"/>
    <p:sldId id="352" r:id="rId30"/>
    <p:sldId id="353" r:id="rId31"/>
    <p:sldId id="354" r:id="rId32"/>
    <p:sldId id="356" r:id="rId33"/>
    <p:sldId id="357" r:id="rId34"/>
    <p:sldId id="358" r:id="rId35"/>
    <p:sldId id="359" r:id="rId36"/>
    <p:sldId id="360" r:id="rId37"/>
    <p:sldId id="361" r:id="rId38"/>
    <p:sldId id="363" r:id="rId39"/>
    <p:sldId id="365" r:id="rId40"/>
    <p:sldId id="368" r:id="rId41"/>
    <p:sldId id="369" r:id="rId42"/>
    <p:sldId id="370" r:id="rId43"/>
    <p:sldId id="371" r:id="rId44"/>
    <p:sldId id="375" r:id="rId45"/>
    <p:sldId id="376" r:id="rId46"/>
    <p:sldId id="379" r:id="rId47"/>
    <p:sldId id="381" r:id="rId48"/>
    <p:sldId id="317" r:id="rId49"/>
    <p:sldId id="318" r:id="rId50"/>
    <p:sldId id="384" r:id="rId51"/>
    <p:sldId id="383" r:id="rId52"/>
    <p:sldId id="382" r:id="rId53"/>
    <p:sldId id="319" r:id="rId54"/>
    <p:sldId id="320" r:id="rId55"/>
    <p:sldId id="321" r:id="rId56"/>
    <p:sldId id="322" r:id="rId57"/>
    <p:sldId id="323" r:id="rId58"/>
    <p:sldId id="285" r:id="rId59"/>
  </p:sldIdLst>
  <p:sldSz cx="9144000" cy="5143500" type="screen16x9"/>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372"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95.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s-ES" sz="1800" b="0" strike="noStrike" spc="-1">
                <a:solidFill>
                  <a:srgbClr val="000000"/>
                </a:solidFill>
                <a:latin typeface="Arial"/>
              </a:rPr>
              <a:t>Click to move the slide</a:t>
            </a:r>
          </a:p>
        </p:txBody>
      </p:sp>
      <p:sp>
        <p:nvSpPr>
          <p:cNvPr id="4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49"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5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5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5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F196F9C-CDB7-49DD-B825-2C9244ACAFCD}" type="slidenum">
              <a:rPr lang="en-GB" sz="1400" b="0" strike="noStrike" spc="-1">
                <a:latin typeface="Times New Roman"/>
              </a:rPr>
              <a:t>‹Nº›</a:t>
            </a:fld>
            <a:endParaRPr lang="en-GB" sz="1400" b="0" strike="noStrike" spc="-1">
              <a:latin typeface="Times New Roman"/>
            </a:endParaRPr>
          </a:p>
        </p:txBody>
      </p:sp>
    </p:spTree>
    <p:extLst>
      <p:ext uri="{BB962C8B-B14F-4D97-AF65-F5344CB8AC3E}">
        <p14:creationId xmlns:p14="http://schemas.microsoft.com/office/powerpoint/2010/main" val="130928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B0C2D9E3-E865-461D-B8DC-635A6F4D10AA}" type="slidenum">
              <a:rPr lang="en-GB" altLang="es-MX" sz="1100"/>
              <a:pPr>
                <a:spcBef>
                  <a:spcPct val="0"/>
                </a:spcBef>
              </a:pPr>
              <a:t>4</a:t>
            </a:fld>
            <a:endParaRPr lang="en-GB" altLang="es-MX" sz="1100"/>
          </a:p>
        </p:txBody>
      </p:sp>
      <p:sp>
        <p:nvSpPr>
          <p:cNvPr id="10243" name="Rectangle 2"/>
          <p:cNvSpPr>
            <a:spLocks noGrp="1" noRot="1" noChangeAspect="1" noChangeArrowheads="1" noTextEdit="1"/>
          </p:cNvSpPr>
          <p:nvPr>
            <p:ph type="sldImg"/>
          </p:nvPr>
        </p:nvSpPr>
        <p:spPr>
          <a:xfrm>
            <a:off x="2409825" y="577850"/>
            <a:ext cx="5140325" cy="2892425"/>
          </a:xfrm>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smtClean="0"/>
          </a:p>
        </p:txBody>
      </p:sp>
    </p:spTree>
    <p:extLst>
      <p:ext uri="{BB962C8B-B14F-4D97-AF65-F5344CB8AC3E}">
        <p14:creationId xmlns:p14="http://schemas.microsoft.com/office/powerpoint/2010/main" val="41410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imagen de diapositiva 1"/>
          <p:cNvSpPr>
            <a:spLocks noGrp="1" noRot="1" noChangeAspect="1" noTextEdit="1"/>
          </p:cNvSpPr>
          <p:nvPr>
            <p:ph type="sldImg"/>
          </p:nvPr>
        </p:nvSpPr>
        <p:spPr>
          <a:xfrm>
            <a:off x="217488" y="812800"/>
            <a:ext cx="7124700" cy="4008438"/>
          </a:xfrm>
          <a:ln/>
        </p:spPr>
      </p:sp>
      <p:sp>
        <p:nvSpPr>
          <p:cNvPr id="36867"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
        <p:nvSpPr>
          <p:cNvPr id="36868" name="Marcador de encabezado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r>
              <a:rPr lang="en-US" altLang="es-ES" sz="900">
                <a:latin typeface="Arial" pitchFamily="34" charset="0"/>
              </a:rPr>
              <a:t>Part No...., Module No....Lesson No</a:t>
            </a:r>
          </a:p>
        </p:txBody>
      </p:sp>
      <p:sp>
        <p:nvSpPr>
          <p:cNvPr id="36869" name="Marcador de fecha 4"/>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r>
              <a:rPr lang="en-US" altLang="es-ES" sz="900">
                <a:latin typeface="Arial" pitchFamily="34" charset="0"/>
              </a:rPr>
              <a:t>Module title</a:t>
            </a:r>
          </a:p>
        </p:txBody>
      </p:sp>
      <p:sp>
        <p:nvSpPr>
          <p:cNvPr id="36870" name="Marcador de pie de página 5"/>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r>
              <a:rPr lang="en-US" altLang="es-ES" sz="900">
                <a:latin typeface="Arial" pitchFamily="34" charset="0"/>
              </a:rPr>
              <a:t>IAEA Post Graduate Educational Course in Radiation Protection and Safe Use of Radiation Sources</a:t>
            </a:r>
          </a:p>
        </p:txBody>
      </p:sp>
      <p:sp>
        <p:nvSpPr>
          <p:cNvPr id="36871" name="Marcador de número de diapositiva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BAC9D69F-998F-4D9E-A9C5-62B189509E3F}" type="slidenum">
              <a:rPr lang="en-US" altLang="es-MX" sz="1100"/>
              <a:pPr>
                <a:spcBef>
                  <a:spcPct val="0"/>
                </a:spcBef>
              </a:pPr>
              <a:t>57</a:t>
            </a:fld>
            <a:endParaRPr lang="en-US" altLang="es-MX" sz="1100"/>
          </a:p>
        </p:txBody>
      </p:sp>
    </p:spTree>
    <p:extLst>
      <p:ext uri="{BB962C8B-B14F-4D97-AF65-F5344CB8AC3E}">
        <p14:creationId xmlns:p14="http://schemas.microsoft.com/office/powerpoint/2010/main" val="17627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139700" y="768350"/>
            <a:ext cx="6818313" cy="3835400"/>
          </a:xfrm>
          <a:prstGeom prst="rect">
            <a:avLst/>
          </a:prstGeom>
        </p:spPr>
      </p:sp>
      <p:sp>
        <p:nvSpPr>
          <p:cNvPr id="212" name="PlaceHolder 2"/>
          <p:cNvSpPr>
            <a:spLocks noGrp="1"/>
          </p:cNvSpPr>
          <p:nvPr>
            <p:ph type="body"/>
          </p:nvPr>
        </p:nvSpPr>
        <p:spPr>
          <a:xfrm>
            <a:off x="709560" y="4862160"/>
            <a:ext cx="5677200" cy="4602240"/>
          </a:xfrm>
          <a:prstGeom prst="rect">
            <a:avLst/>
          </a:prstGeom>
        </p:spPr>
        <p:txBody>
          <a:bodyPr lIns="94680" tIns="47520" rIns="94680" bIns="47520">
            <a:noAutofit/>
          </a:bodyPr>
          <a:lstStyle/>
          <a:p>
            <a:pPr marL="216000" indent="-213480">
              <a:lnSpc>
                <a:spcPct val="100000"/>
              </a:lnSpc>
              <a:tabLst>
                <a:tab pos="0" algn="l"/>
              </a:tabLst>
            </a:pPr>
            <a:r>
              <a:rPr lang="en-GB" sz="2000" b="0" strike="noStrike" spc="-1">
                <a:latin typeface="Arial"/>
              </a:rPr>
              <a:t>Thank you!</a:t>
            </a:r>
          </a:p>
        </p:txBody>
      </p:sp>
      <p:sp>
        <p:nvSpPr>
          <p:cNvPr id="213" name="Slide Number Placeholder 3"/>
          <p:cNvSpPr/>
          <p:nvPr/>
        </p:nvSpPr>
        <p:spPr>
          <a:xfrm>
            <a:off x="4020480" y="9720720"/>
            <a:ext cx="3074400" cy="509400"/>
          </a:xfrm>
          <a:prstGeom prst="rect">
            <a:avLst/>
          </a:prstGeom>
          <a:noFill/>
          <a:ln w="0">
            <a:noFill/>
          </a:ln>
        </p:spPr>
        <p:style>
          <a:lnRef idx="0">
            <a:scrgbClr r="0" g="0" b="0"/>
          </a:lnRef>
          <a:fillRef idx="0">
            <a:scrgbClr r="0" g="0" b="0"/>
          </a:fillRef>
          <a:effectRef idx="0">
            <a:scrgbClr r="0" g="0" b="0"/>
          </a:effectRef>
          <a:fontRef idx="minor"/>
        </p:style>
        <p:txBody>
          <a:bodyPr lIns="94680" tIns="47520" rIns="94680" bIns="47520" anchor="b">
            <a:noAutofit/>
          </a:bodyPr>
          <a:lstStyle/>
          <a:p>
            <a:pPr algn="r">
              <a:lnSpc>
                <a:spcPct val="100000"/>
              </a:lnSpc>
            </a:pPr>
            <a:fld id="{2A40DA5C-D09A-4489-9EC7-B75EC6E7032E}" type="slidenum">
              <a:rPr lang="en-GB" sz="1200" b="0" strike="noStrike" spc="-1">
                <a:solidFill>
                  <a:srgbClr val="000000"/>
                </a:solidFill>
                <a:latin typeface="+mn-lt"/>
                <a:ea typeface="+mn-ea"/>
              </a:rPr>
              <a:t>58</a:t>
            </a:fld>
            <a:endParaRPr lang="en-GB" sz="1200" b="0" strike="noStrike" spc="-1">
              <a:latin typeface="Arial"/>
            </a:endParaRPr>
          </a:p>
        </p:txBody>
      </p:sp>
    </p:spTree>
    <p:extLst>
      <p:ext uri="{BB962C8B-B14F-4D97-AF65-F5344CB8AC3E}">
        <p14:creationId xmlns:p14="http://schemas.microsoft.com/office/powerpoint/2010/main" val="190291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C122717D-A4FD-496D-B5CD-E09E7E58CEC9}" type="slidenum">
              <a:rPr lang="en-GB" altLang="es-MX" sz="1100"/>
              <a:pPr>
                <a:spcBef>
                  <a:spcPct val="0"/>
                </a:spcBef>
              </a:pPr>
              <a:t>5</a:t>
            </a:fld>
            <a:endParaRPr lang="en-GB" altLang="es-MX" sz="1100"/>
          </a:p>
        </p:txBody>
      </p:sp>
      <p:sp>
        <p:nvSpPr>
          <p:cNvPr id="12291" name="Rectangle 2"/>
          <p:cNvSpPr>
            <a:spLocks noGrp="1" noRot="1" noChangeAspect="1" noChangeArrowheads="1" noTextEdit="1"/>
          </p:cNvSpPr>
          <p:nvPr>
            <p:ph type="sldImg"/>
          </p:nvPr>
        </p:nvSpPr>
        <p:spPr>
          <a:xfrm>
            <a:off x="2409825" y="577850"/>
            <a:ext cx="5141913" cy="2892425"/>
          </a:xfrm>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smtClean="0"/>
          </a:p>
        </p:txBody>
      </p:sp>
    </p:spTree>
    <p:extLst>
      <p:ext uri="{BB962C8B-B14F-4D97-AF65-F5344CB8AC3E}">
        <p14:creationId xmlns:p14="http://schemas.microsoft.com/office/powerpoint/2010/main" val="5376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50DA3127-0F74-49D8-9A1E-A4AE4DB2502F}" type="slidenum">
              <a:rPr lang="en-GB" altLang="es-MX" sz="1100"/>
              <a:pPr>
                <a:spcBef>
                  <a:spcPct val="0"/>
                </a:spcBef>
              </a:pPr>
              <a:t>6</a:t>
            </a:fld>
            <a:endParaRPr lang="en-GB" altLang="es-MX" sz="1100"/>
          </a:p>
        </p:txBody>
      </p:sp>
      <p:sp>
        <p:nvSpPr>
          <p:cNvPr id="14339" name="Rectangle 2"/>
          <p:cNvSpPr>
            <a:spLocks noGrp="1" noRot="1" noChangeAspect="1" noChangeArrowheads="1" noTextEdit="1"/>
          </p:cNvSpPr>
          <p:nvPr>
            <p:ph type="sldImg"/>
          </p:nvPr>
        </p:nvSpPr>
        <p:spPr>
          <a:xfrm>
            <a:off x="2409825" y="577850"/>
            <a:ext cx="5141913" cy="2892425"/>
          </a:xfrm>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smtClean="0"/>
          </a:p>
        </p:txBody>
      </p:sp>
    </p:spTree>
    <p:extLst>
      <p:ext uri="{BB962C8B-B14F-4D97-AF65-F5344CB8AC3E}">
        <p14:creationId xmlns:p14="http://schemas.microsoft.com/office/powerpoint/2010/main" val="164909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5"/>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71751BB7-A734-495B-BE25-FE099474CE1C}" type="slidenum">
              <a:rPr lang="en-GB" altLang="es-MX" sz="1100">
                <a:latin typeface="Arial" pitchFamily="34" charset="0"/>
              </a:rPr>
              <a:pPr>
                <a:spcBef>
                  <a:spcPct val="0"/>
                </a:spcBef>
              </a:pPr>
              <a:t>19</a:t>
            </a:fld>
            <a:endParaRPr lang="en-GB" altLang="es-MX" sz="1100">
              <a:latin typeface="Arial" pitchFamily="34" charset="0"/>
            </a:endParaRPr>
          </a:p>
        </p:txBody>
      </p:sp>
      <p:sp>
        <p:nvSpPr>
          <p:cNvPr id="27651" name="Rectangle 2"/>
          <p:cNvSpPr>
            <a:spLocks noGrp="1" noRot="1" noChangeAspect="1" noChangeArrowheads="1" noTextEdit="1"/>
          </p:cNvSpPr>
          <p:nvPr>
            <p:ph type="sldImg"/>
          </p:nvPr>
        </p:nvSpPr>
        <p:spPr>
          <a:xfrm>
            <a:off x="217488" y="812800"/>
            <a:ext cx="7124700" cy="4008438"/>
          </a:xfrm>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MX" smtClean="0">
              <a:latin typeface="Arial" pitchFamily="34" charset="0"/>
            </a:endParaRPr>
          </a:p>
        </p:txBody>
      </p:sp>
    </p:spTree>
    <p:extLst>
      <p:ext uri="{BB962C8B-B14F-4D97-AF65-F5344CB8AC3E}">
        <p14:creationId xmlns:p14="http://schemas.microsoft.com/office/powerpoint/2010/main" val="362980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C4C8C707-66C9-4663-ACDB-C8CB54289AC9}" type="slidenum">
              <a:rPr lang="es-ES" altLang="en-US" sz="1100"/>
              <a:pPr>
                <a:spcBef>
                  <a:spcPct val="0"/>
                </a:spcBef>
              </a:pPr>
              <a:t>41</a:t>
            </a:fld>
            <a:endParaRPr lang="es-ES" altLang="en-US" sz="1100"/>
          </a:p>
        </p:txBody>
      </p:sp>
      <p:sp>
        <p:nvSpPr>
          <p:cNvPr id="62467" name="Rectangle 2"/>
          <p:cNvSpPr>
            <a:spLocks noGrp="1" noRot="1" noChangeAspect="1" noChangeArrowheads="1" noTextEdit="1"/>
          </p:cNvSpPr>
          <p:nvPr>
            <p:ph type="sldImg"/>
          </p:nvPr>
        </p:nvSpPr>
        <p:spPr>
          <a:xfrm>
            <a:off x="217488" y="812800"/>
            <a:ext cx="7124700" cy="4008438"/>
          </a:xfrm>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extLst>
      <p:ext uri="{BB962C8B-B14F-4D97-AF65-F5344CB8AC3E}">
        <p14:creationId xmlns:p14="http://schemas.microsoft.com/office/powerpoint/2010/main" val="258140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a:xfrm>
            <a:off x="217488" y="812800"/>
            <a:ext cx="7124700" cy="4008438"/>
          </a:xfrm>
          <a:ln/>
        </p:spPr>
      </p:sp>
      <p:sp>
        <p:nvSpPr>
          <p:cNvPr id="72707" name="Espaço Reservado para Anotaçõ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extLst>
      <p:ext uri="{BB962C8B-B14F-4D97-AF65-F5344CB8AC3E}">
        <p14:creationId xmlns:p14="http://schemas.microsoft.com/office/powerpoint/2010/main" val="301801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a:xfrm>
            <a:off x="217488" y="812800"/>
            <a:ext cx="7124700" cy="4008438"/>
          </a:xfrm>
          <a:ln/>
        </p:spPr>
      </p:sp>
      <p:sp>
        <p:nvSpPr>
          <p:cNvPr id="74755" name="Espaço Reservado para Anotaçõ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extLst>
      <p:ext uri="{BB962C8B-B14F-4D97-AF65-F5344CB8AC3E}">
        <p14:creationId xmlns:p14="http://schemas.microsoft.com/office/powerpoint/2010/main" val="366336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217488" y="812800"/>
            <a:ext cx="7124700" cy="4008438"/>
          </a:xfrm>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pt-BR" altLang="en-US" smtClean="0"/>
          </a:p>
        </p:txBody>
      </p:sp>
    </p:spTree>
    <p:extLst>
      <p:ext uri="{BB962C8B-B14F-4D97-AF65-F5344CB8AC3E}">
        <p14:creationId xmlns:p14="http://schemas.microsoft.com/office/powerpoint/2010/main" val="318665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itchFamily="18" charset="0"/>
              </a:defRPr>
            </a:lvl1pPr>
            <a:lvl2pPr marL="804763" indent="-309524">
              <a:spcBef>
                <a:spcPct val="30000"/>
              </a:spcBef>
              <a:defRPr sz="1300">
                <a:solidFill>
                  <a:schemeClr val="tx1"/>
                </a:solidFill>
                <a:latin typeface="Times New Roman" pitchFamily="18" charset="0"/>
              </a:defRPr>
            </a:lvl2pPr>
            <a:lvl3pPr marL="1238098" indent="-247620">
              <a:spcBef>
                <a:spcPct val="30000"/>
              </a:spcBef>
              <a:defRPr sz="1300">
                <a:solidFill>
                  <a:schemeClr val="tx1"/>
                </a:solidFill>
                <a:latin typeface="Times New Roman" pitchFamily="18" charset="0"/>
              </a:defRPr>
            </a:lvl3pPr>
            <a:lvl4pPr marL="1733337" indent="-247620">
              <a:spcBef>
                <a:spcPct val="30000"/>
              </a:spcBef>
              <a:defRPr sz="1300">
                <a:solidFill>
                  <a:schemeClr val="tx1"/>
                </a:solidFill>
                <a:latin typeface="Times New Roman" pitchFamily="18" charset="0"/>
              </a:defRPr>
            </a:lvl4pPr>
            <a:lvl5pPr marL="2228576" indent="-24762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4BC2730A-4E3E-459F-990D-40E2A7114C6A}" type="slidenum">
              <a:rPr lang="en-GB" altLang="es-MX" sz="1100"/>
              <a:pPr>
                <a:spcBef>
                  <a:spcPct val="0"/>
                </a:spcBef>
              </a:pPr>
              <a:t>48</a:t>
            </a:fld>
            <a:endParaRPr lang="en-GB" altLang="es-MX" sz="1100"/>
          </a:p>
        </p:txBody>
      </p:sp>
      <p:sp>
        <p:nvSpPr>
          <p:cNvPr id="29699" name="Rectangle 2"/>
          <p:cNvSpPr>
            <a:spLocks noGrp="1" noRot="1" noChangeAspect="1" noChangeArrowheads="1" noTextEdit="1"/>
          </p:cNvSpPr>
          <p:nvPr>
            <p:ph type="sldImg"/>
          </p:nvPr>
        </p:nvSpPr>
        <p:spPr>
          <a:xfrm>
            <a:off x="2409825" y="577850"/>
            <a:ext cx="5140325" cy="2892425"/>
          </a:xfrm>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smtClean="0"/>
          </a:p>
        </p:txBody>
      </p:sp>
    </p:spTree>
    <p:extLst>
      <p:ext uri="{BB962C8B-B14F-4D97-AF65-F5344CB8AC3E}">
        <p14:creationId xmlns:p14="http://schemas.microsoft.com/office/powerpoint/2010/main" val="176788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3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3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4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4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4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4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4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4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p>
            <a:r>
              <a:rPr lang="es-ES" smtClean="0"/>
              <a:t>Haga clic para modificar el estilo de título del patrón</a:t>
            </a:r>
            <a:endParaRPr lang="es-ES"/>
          </a:p>
        </p:txBody>
      </p:sp>
      <p:sp>
        <p:nvSpPr>
          <p:cNvPr id="3" name="Marcador de texto 2"/>
          <p:cNvSpPr>
            <a:spLocks noGrp="1"/>
          </p:cNvSpPr>
          <p:nvPr>
            <p:ph type="body" sz="half" idx="1"/>
          </p:nvPr>
        </p:nvSpPr>
        <p:spPr>
          <a:xfrm>
            <a:off x="457200" y="1200151"/>
            <a:ext cx="4038600" cy="33944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200151"/>
            <a:ext cx="4038600" cy="33944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a:xfrm>
            <a:off x="457200" y="4683919"/>
            <a:ext cx="2133600" cy="357188"/>
          </a:xfrm>
          <a:prstGeom prst="rect">
            <a:avLst/>
          </a:prstGeom>
        </p:spPr>
        <p:txBody>
          <a:bodyPr/>
          <a:lstStyle>
            <a:lvl1pPr>
              <a:defRPr/>
            </a:lvl1pPr>
          </a:lstStyle>
          <a:p>
            <a:pPr>
              <a:defRPr/>
            </a:pPr>
            <a:endParaRPr lang="es-ES"/>
          </a:p>
        </p:txBody>
      </p:sp>
      <p:sp>
        <p:nvSpPr>
          <p:cNvPr id="6" name="Marcador de pie de página 5"/>
          <p:cNvSpPr>
            <a:spLocks noGrp="1"/>
          </p:cNvSpPr>
          <p:nvPr>
            <p:ph type="ftr" sz="quarter" idx="11"/>
          </p:nvPr>
        </p:nvSpPr>
        <p:spPr>
          <a:xfrm>
            <a:off x="3124200" y="4683919"/>
            <a:ext cx="2895600" cy="357188"/>
          </a:xfrm>
          <a:prstGeom prst="rect">
            <a:avLst/>
          </a:prstGeom>
        </p:spPr>
        <p:txBody>
          <a:bodyPr/>
          <a:lstStyle>
            <a:lvl1pPr>
              <a:defRPr/>
            </a:lvl1pPr>
          </a:lstStyle>
          <a:p>
            <a:pPr>
              <a:defRPr/>
            </a:pPr>
            <a:endParaRPr lang="es-ES"/>
          </a:p>
        </p:txBody>
      </p:sp>
      <p:sp>
        <p:nvSpPr>
          <p:cNvPr id="7" name="Marcador de número de diapositiva 6"/>
          <p:cNvSpPr>
            <a:spLocks noGrp="1"/>
          </p:cNvSpPr>
          <p:nvPr>
            <p:ph type="sldNum" sz="quarter" idx="12"/>
          </p:nvPr>
        </p:nvSpPr>
        <p:spPr>
          <a:xfrm>
            <a:off x="6553200" y="4683919"/>
            <a:ext cx="2133600" cy="357188"/>
          </a:xfrm>
          <a:prstGeom prst="rect">
            <a:avLst/>
          </a:prstGeom>
        </p:spPr>
        <p:txBody>
          <a:bodyPr/>
          <a:lstStyle>
            <a:lvl1pPr>
              <a:defRPr/>
            </a:lvl1pPr>
          </a:lstStyle>
          <a:p>
            <a:fld id="{62717C30-6761-4896-AAE5-20F6E0E699F5}" type="slidenum">
              <a:rPr lang="es-ES" altLang="en-US"/>
              <a:pPr/>
              <a:t>‹Nº›</a:t>
            </a:fld>
            <a:endParaRPr lang="es-ES" altLang="en-US"/>
          </a:p>
        </p:txBody>
      </p:sp>
    </p:spTree>
    <p:extLst>
      <p:ext uri="{BB962C8B-B14F-4D97-AF65-F5344CB8AC3E}">
        <p14:creationId xmlns:p14="http://schemas.microsoft.com/office/powerpoint/2010/main" val="105952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1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1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2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2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2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2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2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ES" sz="1800" b="0" strike="noStrike" spc="-1">
              <a:solidFill>
                <a:srgbClr val="000000"/>
              </a:solidFill>
              <a:latin typeface="Arial"/>
            </a:endParaRPr>
          </a:p>
        </p:txBody>
      </p:sp>
      <p:sp>
        <p:nvSpPr>
          <p:cNvPr id="2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1800" b="0" strike="noStrike" spc="-1">
              <a:solidFill>
                <a:srgbClr val="000000"/>
              </a:solidFill>
              <a:latin typeface="Arial"/>
            </a:endParaRPr>
          </a:p>
        </p:txBody>
      </p:sp>
      <p:sp>
        <p:nvSpPr>
          <p:cNvPr id="3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ES"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1BF6"/>
        </a:solidFill>
        <a:effectLst/>
      </p:bgPr>
    </p:bg>
    <p:spTree>
      <p:nvGrpSpPr>
        <p:cNvPr id="1" name=""/>
        <p:cNvGrpSpPr/>
        <p:nvPr/>
      </p:nvGrpSpPr>
      <p:grpSpPr>
        <a:xfrm>
          <a:off x="0" y="0"/>
          <a:ext cx="0" cy="0"/>
          <a:chOff x="0" y="0"/>
          <a:chExt cx="0" cy="0"/>
        </a:xfrm>
      </p:grpSpPr>
      <p:sp>
        <p:nvSpPr>
          <p:cNvPr id="11" name="6 Rectángulo" hidden="1"/>
          <p:cNvSpPr/>
          <p:nvPr/>
        </p:nvSpPr>
        <p:spPr>
          <a:xfrm>
            <a:off x="0" y="0"/>
            <a:ext cx="364320" cy="5139360"/>
          </a:xfrm>
          <a:prstGeom prst="rect">
            <a:avLst/>
          </a:prstGeom>
          <a:solidFill>
            <a:srgbClr val="FFFFFF"/>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12" name="7 Rectángulo" hidden="1"/>
          <p:cNvSpPr/>
          <p:nvPr/>
        </p:nvSpPr>
        <p:spPr>
          <a:xfrm>
            <a:off x="255240" y="3785400"/>
            <a:ext cx="71640" cy="1267200"/>
          </a:xfrm>
          <a:prstGeom prst="rect">
            <a:avLst/>
          </a:prstGeom>
          <a:solidFill>
            <a:schemeClr val="accent2">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2" name="8 Rectángulo" hidden="1"/>
          <p:cNvSpPr/>
          <p:nvPr/>
        </p:nvSpPr>
        <p:spPr>
          <a:xfrm>
            <a:off x="255240" y="3597480"/>
            <a:ext cx="71640" cy="169920"/>
          </a:xfrm>
          <a:prstGeom prst="rect">
            <a:avLst/>
          </a:prstGeom>
          <a:solidFill>
            <a:schemeClr val="accent3">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3" name="9 Rectángulo" hidden="1"/>
          <p:cNvSpPr/>
          <p:nvPr/>
        </p:nvSpPr>
        <p:spPr>
          <a:xfrm>
            <a:off x="255240" y="3478320"/>
            <a:ext cx="71640" cy="101520"/>
          </a:xfrm>
          <a:prstGeom prst="rect">
            <a:avLst/>
          </a:prstGeom>
          <a:solidFill>
            <a:schemeClr val="bg2"/>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4" name="10 Rectángulo" hidden="1"/>
          <p:cNvSpPr/>
          <p:nvPr/>
        </p:nvSpPr>
        <p:spPr>
          <a:xfrm>
            <a:off x="255240" y="3407040"/>
            <a:ext cx="71640" cy="53280"/>
          </a:xfrm>
          <a:prstGeom prst="rect">
            <a:avLst/>
          </a:prstGeom>
          <a:solidFill>
            <a:schemeClr val="accent2">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5" name="11 Rectángulo" hidden="1"/>
          <p:cNvSpPr/>
          <p:nvPr/>
        </p:nvSpPr>
        <p:spPr>
          <a:xfrm>
            <a:off x="309600" y="510480"/>
            <a:ext cx="44280" cy="27288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6" name="14 Rectángulo" hidden="1"/>
          <p:cNvSpPr/>
          <p:nvPr/>
        </p:nvSpPr>
        <p:spPr>
          <a:xfrm>
            <a:off x="268920" y="510480"/>
            <a:ext cx="25920" cy="27288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7" name="15 Rectángulo" hidden="1"/>
          <p:cNvSpPr/>
          <p:nvPr/>
        </p:nvSpPr>
        <p:spPr>
          <a:xfrm>
            <a:off x="250200" y="510480"/>
            <a:ext cx="7560" cy="27288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8" name="16 Rectángulo" hidden="1"/>
          <p:cNvSpPr/>
          <p:nvPr/>
        </p:nvSpPr>
        <p:spPr>
          <a:xfrm>
            <a:off x="221760" y="510480"/>
            <a:ext cx="7560" cy="27288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9"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s-ES" sz="1800" b="0" strike="noStrike" spc="-1">
                <a:solidFill>
                  <a:srgbClr val="000000"/>
                </a:solidFill>
                <a:latin typeface="Arial"/>
              </a:rPr>
              <a:t>Click to edit the title text format</a:t>
            </a:r>
          </a:p>
        </p:txBody>
      </p:sp>
      <p:sp>
        <p:nvSpPr>
          <p:cNvPr id="10"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s-ES"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s-ES"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s-E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s-E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s-E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s-E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s-E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1.wmf"/><Relationship Id="rId5" Type="http://schemas.openxmlformats.org/officeDocument/2006/relationships/oleObject" Target="../embeddings/oleObject2.bin"/><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oleObject" Target="../embeddings/oleObject3.bin"/><Relationship Id="rId7"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1.wmf"/></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5.vml"/><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0.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slideLayout" Target="../slideLayouts/slideLayout11.xml"/><Relationship Id="rId1" Type="http://schemas.openxmlformats.org/officeDocument/2006/relationships/vmlDrawing" Target="../drawings/vmlDrawing6.v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oleObject" Target="../embeddings/oleObject7.bin"/><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oleObject" Target="../embeddings/oleObject9.bin"/><Relationship Id="rId14" Type="http://schemas.openxmlformats.org/officeDocument/2006/relationships/image" Target="../media/image97.jpe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6.xml"/><Relationship Id="rId7" Type="http://schemas.openxmlformats.org/officeDocument/2006/relationships/image" Target="../media/image99.png"/><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98.png"/><Relationship Id="rId4" Type="http://schemas.openxmlformats.org/officeDocument/2006/relationships/oleObject" Target="../embeddings/oleObject11.bin"/><Relationship Id="rId9"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ubtitle 2"/>
          <p:cNvSpPr/>
          <p:nvPr/>
        </p:nvSpPr>
        <p:spPr>
          <a:xfrm>
            <a:off x="323640" y="2967840"/>
            <a:ext cx="8566200" cy="168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ctr">
              <a:lnSpc>
                <a:spcPct val="100000"/>
              </a:lnSpc>
              <a:spcBef>
                <a:spcPts val="561"/>
              </a:spcBef>
              <a:tabLst>
                <a:tab pos="0" algn="l"/>
              </a:tabLst>
            </a:pPr>
            <a:endParaRPr lang="es-ES" sz="1800" b="0" strike="noStrike" spc="-1" dirty="0" smtClean="0">
              <a:solidFill>
                <a:srgbClr val="FFFF00"/>
              </a:solidFill>
              <a:latin typeface="Arial"/>
            </a:endParaRPr>
          </a:p>
          <a:p>
            <a:pPr algn="ctr">
              <a:lnSpc>
                <a:spcPct val="100000"/>
              </a:lnSpc>
              <a:tabLst>
                <a:tab pos="0" algn="l"/>
              </a:tabLst>
            </a:pPr>
            <a:r>
              <a:rPr lang="es-ES" sz="3800" b="1" strike="noStrike" spc="-1" dirty="0" smtClean="0">
                <a:solidFill>
                  <a:srgbClr val="FFFF00"/>
                </a:solidFill>
                <a:latin typeface="Arial "/>
                <a:ea typeface="DejaVu Sans"/>
              </a:rPr>
              <a:t>P-15 Aplicaciones médicas de la Radiaciones. Radiodiagnóstico y Radiología Intervencionista</a:t>
            </a:r>
            <a:r>
              <a:rPr lang="es-ES" sz="3800" b="1" spc="-1" dirty="0" smtClean="0">
                <a:solidFill>
                  <a:srgbClr val="FFFF00"/>
                </a:solidFill>
                <a:latin typeface="Arial "/>
                <a:ea typeface="DejaVu Sans"/>
              </a:rPr>
              <a:t>.</a:t>
            </a:r>
          </a:p>
          <a:p>
            <a:pPr algn="ctr">
              <a:lnSpc>
                <a:spcPct val="100000"/>
              </a:lnSpc>
              <a:spcBef>
                <a:spcPts val="519"/>
              </a:spcBef>
              <a:tabLst>
                <a:tab pos="0" algn="l"/>
              </a:tabLst>
            </a:pPr>
            <a:endParaRPr lang="es-ES" sz="3500" b="0" strike="noStrike" spc="-1" dirty="0">
              <a:solidFill>
                <a:srgbClr val="FFFF00"/>
              </a:solidFill>
              <a:latin typeface="Arial"/>
            </a:endParaRPr>
          </a:p>
        </p:txBody>
      </p:sp>
      <p:sp>
        <p:nvSpPr>
          <p:cNvPr id="4" name="Title 1"/>
          <p:cNvSpPr/>
          <p:nvPr/>
        </p:nvSpPr>
        <p:spPr>
          <a:xfrm>
            <a:off x="323640" y="843558"/>
            <a:ext cx="8567280" cy="223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80000"/>
              </a:lnSpc>
              <a:tabLst>
                <a:tab pos="0" algn="l"/>
              </a:tabLst>
            </a:pPr>
            <a:r>
              <a:rPr dirty="0">
                <a:solidFill>
                  <a:srgbClr val="FFFF00"/>
                </a:solidFill>
              </a:rPr>
              <a:t/>
            </a:r>
            <a:br>
              <a:rPr dirty="0">
                <a:solidFill>
                  <a:srgbClr val="FFFF00"/>
                </a:solidFill>
              </a:rPr>
            </a:br>
            <a:r>
              <a:rPr dirty="0">
                <a:solidFill>
                  <a:srgbClr val="FFFF00"/>
                </a:solidFill>
              </a:rPr>
              <a:t/>
            </a:r>
            <a:br>
              <a:rPr dirty="0">
                <a:solidFill>
                  <a:srgbClr val="FFFF00"/>
                </a:solidFill>
              </a:rPr>
            </a:br>
            <a:r>
              <a:rPr lang="es-ES" sz="3200" b="1" strike="noStrike" spc="-1" dirty="0">
                <a:solidFill>
                  <a:srgbClr val="FFFF00"/>
                </a:solidFill>
                <a:latin typeface="Arial "/>
                <a:ea typeface="DejaVu Sans"/>
              </a:rPr>
              <a:t>C</a:t>
            </a:r>
            <a:r>
              <a:rPr lang="es-ES" sz="3600" b="1" strike="noStrike" spc="-1" dirty="0">
                <a:solidFill>
                  <a:srgbClr val="FFFF00"/>
                </a:solidFill>
                <a:latin typeface="Arial "/>
                <a:ea typeface="Arial"/>
              </a:rPr>
              <a:t>urso de capacitación continuada en materia de </a:t>
            </a:r>
            <a:r>
              <a:rPr lang="es-ES" sz="3600" b="1" strike="noStrike" spc="-1" dirty="0" err="1">
                <a:solidFill>
                  <a:srgbClr val="FFFF00"/>
                </a:solidFill>
                <a:latin typeface="Arial "/>
                <a:ea typeface="Arial"/>
              </a:rPr>
              <a:t>radioprotección</a:t>
            </a:r>
            <a:r>
              <a:rPr lang="es-ES" sz="3600" b="1" strike="noStrike" spc="-1" dirty="0">
                <a:solidFill>
                  <a:srgbClr val="FFFF00"/>
                </a:solidFill>
                <a:latin typeface="Arial "/>
                <a:ea typeface="Arial"/>
              </a:rPr>
              <a:t> para </a:t>
            </a:r>
            <a:r>
              <a:rPr lang="es-ES" sz="3600" b="1" strike="noStrike" spc="-1" dirty="0" smtClean="0">
                <a:solidFill>
                  <a:srgbClr val="FFFF00"/>
                </a:solidFill>
                <a:latin typeface="Arial "/>
                <a:ea typeface="Arial"/>
              </a:rPr>
              <a:t>Responsables de Protección Radiológica.</a:t>
            </a:r>
            <a:r>
              <a:rPr dirty="0">
                <a:solidFill>
                  <a:srgbClr val="FFFF00"/>
                </a:solidFill>
              </a:rPr>
              <a:t/>
            </a:r>
            <a:br>
              <a:rPr dirty="0">
                <a:solidFill>
                  <a:srgbClr val="FFFF00"/>
                </a:solidFill>
              </a:rPr>
            </a:br>
            <a:r>
              <a:rPr dirty="0">
                <a:solidFill>
                  <a:srgbClr val="FFFF00"/>
                </a:solidFill>
              </a:rPr>
              <a:t/>
            </a:r>
            <a:br>
              <a:rPr dirty="0">
                <a:solidFill>
                  <a:srgbClr val="FFFF00"/>
                </a:solidFill>
              </a:rPr>
            </a:br>
            <a:r>
              <a:rPr dirty="0">
                <a:solidFill>
                  <a:srgbClr val="FFFF00"/>
                </a:solidFill>
              </a:rPr>
              <a:t/>
            </a:r>
            <a:br>
              <a:rPr dirty="0">
                <a:solidFill>
                  <a:srgbClr val="FFFF00"/>
                </a:solidFill>
              </a:rPr>
            </a:br>
            <a:endParaRPr lang="en-GB" sz="3500" b="1" spc="-1" dirty="0">
              <a:solidFill>
                <a:srgbClr val="FFFF00"/>
              </a:solidFill>
              <a:latin typeface="Arial "/>
              <a:ea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ángulo 1"/>
          <p:cNvSpPr>
            <a:spLocks noChangeArrowheads="1"/>
          </p:cNvSpPr>
          <p:nvPr/>
        </p:nvSpPr>
        <p:spPr bwMode="auto">
          <a:xfrm>
            <a:off x="793751" y="206344"/>
            <a:ext cx="7415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000" b="1" dirty="0">
                <a:solidFill>
                  <a:srgbClr val="FFFF00"/>
                </a:solidFill>
                <a:cs typeface="Times New Roman" pitchFamily="18" charset="0"/>
              </a:rPr>
              <a:t>PRINCIPALES COMPONENTES DE UN EQUIPO DE RADIOGRAFÍA DE PROPÓSITOS GENERALES </a:t>
            </a:r>
            <a:endParaRPr lang="es-ES" altLang="es-ES" sz="2000" dirty="0">
              <a:solidFill>
                <a:srgbClr val="FFFF00"/>
              </a:solidFill>
              <a:latin typeface="Calibri" pitchFamily="34" charset="0"/>
            </a:endParaRPr>
          </a:p>
        </p:txBody>
      </p:sp>
      <p:pic>
        <p:nvPicPr>
          <p:cNvPr id="18435" name="1 Imagen" descr="Tub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1286370"/>
            <a:ext cx="3257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
          <p:cNvSpPr>
            <a:spLocks noChangeArrowheads="1"/>
          </p:cNvSpPr>
          <p:nvPr/>
        </p:nvSpPr>
        <p:spPr bwMode="auto">
          <a:xfrm>
            <a:off x="3419474" y="1258872"/>
            <a:ext cx="57245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s-ES" sz="1600" b="1" dirty="0">
                <a:solidFill>
                  <a:srgbClr val="FFFF00"/>
                </a:solidFill>
              </a:rPr>
              <a:t>Carcaza</a:t>
            </a:r>
            <a:r>
              <a:rPr lang="es-ES" altLang="es-ES" sz="1600" dirty="0">
                <a:solidFill>
                  <a:srgbClr val="FFFF00"/>
                </a:solidFill>
              </a:rPr>
              <a:t>: </a:t>
            </a:r>
            <a:r>
              <a:rPr lang="es-ES" altLang="es-ES" sz="1600" u="none" dirty="0">
                <a:solidFill>
                  <a:srgbClr val="FFFF00"/>
                </a:solidFill>
              </a:rPr>
              <a:t>Tiene como función principal, absorber la radiación incontrolada, inútil y perjudicial que no se dirige  a la ventana. Siempre existe una mínima cantidad de radiación que se escapa de la carcaza  a la cual se le denomina RADIACION DE FUGA. </a:t>
            </a:r>
          </a:p>
        </p:txBody>
      </p:sp>
      <p:sp>
        <p:nvSpPr>
          <p:cNvPr id="18437" name="Rectangle 15"/>
          <p:cNvSpPr>
            <a:spLocks noChangeArrowheads="1"/>
          </p:cNvSpPr>
          <p:nvPr/>
        </p:nvSpPr>
        <p:spPr bwMode="auto">
          <a:xfrm>
            <a:off x="1214439" y="871879"/>
            <a:ext cx="6916737"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800" b="1" dirty="0">
                <a:solidFill>
                  <a:srgbClr val="FFFF00"/>
                </a:solidFill>
              </a:rPr>
              <a:t>3. Carcaza del tubo de rayos X. Componentes </a:t>
            </a:r>
            <a:endParaRPr lang="es-ES" altLang="es-ES" sz="1800" b="1" dirty="0">
              <a:solidFill>
                <a:srgbClr val="FFFF00"/>
              </a:solidFill>
            </a:endParaRPr>
          </a:p>
        </p:txBody>
      </p:sp>
      <p:sp>
        <p:nvSpPr>
          <p:cNvPr id="18438" name="Rectangle 1"/>
          <p:cNvSpPr>
            <a:spLocks noChangeArrowheads="1"/>
          </p:cNvSpPr>
          <p:nvPr/>
        </p:nvSpPr>
        <p:spPr bwMode="auto">
          <a:xfrm>
            <a:off x="3494089" y="2707055"/>
            <a:ext cx="5184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s-ES" sz="1600" b="1" dirty="0">
                <a:solidFill>
                  <a:srgbClr val="FFFF00"/>
                </a:solidFill>
              </a:rPr>
              <a:t>Ventana</a:t>
            </a:r>
            <a:r>
              <a:rPr lang="es-ES" altLang="es-ES" sz="1600" u="none" dirty="0">
                <a:solidFill>
                  <a:srgbClr val="FFFF00"/>
                </a:solidFill>
              </a:rPr>
              <a:t>: Espacio abierto de la carcaza por donde salen los </a:t>
            </a:r>
            <a:r>
              <a:rPr lang="es-ES" altLang="es-ES" sz="1600" u="none" dirty="0" err="1">
                <a:solidFill>
                  <a:srgbClr val="FFFF00"/>
                </a:solidFill>
              </a:rPr>
              <a:t>Rx</a:t>
            </a:r>
            <a:r>
              <a:rPr lang="es-ES" altLang="es-ES" sz="1600" u="none" dirty="0">
                <a:solidFill>
                  <a:srgbClr val="FFFF00"/>
                </a:solidFill>
              </a:rPr>
              <a:t> generados por el Tubo.</a:t>
            </a:r>
          </a:p>
        </p:txBody>
      </p:sp>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6" y="2454994"/>
            <a:ext cx="32305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3" y="3489647"/>
            <a:ext cx="3230562" cy="102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4 Rectángulo"/>
          <p:cNvSpPr>
            <a:spLocks noChangeArrowheads="1"/>
          </p:cNvSpPr>
          <p:nvPr/>
        </p:nvSpPr>
        <p:spPr bwMode="auto">
          <a:xfrm>
            <a:off x="3468689" y="3489851"/>
            <a:ext cx="55451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600" b="1" dirty="0">
                <a:solidFill>
                  <a:srgbClr val="FFFF00"/>
                </a:solidFill>
              </a:rPr>
              <a:t>Refrigerante</a:t>
            </a:r>
            <a:r>
              <a:rPr lang="es-ES" altLang="es-ES" sz="1600" dirty="0">
                <a:solidFill>
                  <a:srgbClr val="FFFF00"/>
                </a:solidFill>
              </a:rPr>
              <a:t>: </a:t>
            </a:r>
            <a:r>
              <a:rPr lang="es-ES" altLang="es-ES" sz="1600" u="none" dirty="0">
                <a:solidFill>
                  <a:srgbClr val="FFFF00"/>
                </a:solidFill>
              </a:rPr>
              <a:t>En el interior de la Carcaza, rodeando al tubo, se coloca el refrigerante, que </a:t>
            </a:r>
            <a:r>
              <a:rPr lang="es-ES" altLang="es-ES" sz="1600" u="none" dirty="0" smtClean="0">
                <a:solidFill>
                  <a:srgbClr val="FFFF00"/>
                </a:solidFill>
              </a:rPr>
              <a:t>tiene además propiedades </a:t>
            </a:r>
            <a:r>
              <a:rPr lang="es-ES" altLang="es-ES" sz="1600" u="none" dirty="0">
                <a:solidFill>
                  <a:srgbClr val="FFFF00"/>
                </a:solidFill>
              </a:rPr>
              <a:t>de aislantes eléctrico. Esto facilita la irradiación del calor generado por el tubo de </a:t>
            </a:r>
            <a:r>
              <a:rPr lang="es-ES" altLang="es-ES" sz="1600" u="none" dirty="0" err="1">
                <a:solidFill>
                  <a:srgbClr val="FFFF00"/>
                </a:solidFill>
              </a:rPr>
              <a:t>Rx</a:t>
            </a:r>
            <a:r>
              <a:rPr lang="es-ES" altLang="es-ES" sz="1600" u="none" dirty="0">
                <a:solidFill>
                  <a:srgbClr val="FFFF00"/>
                </a:solidFill>
              </a:rPr>
              <a:t>. </a:t>
            </a:r>
            <a:r>
              <a:rPr lang="es-ES" altLang="es-ES" sz="1600" u="none" dirty="0" smtClean="0">
                <a:solidFill>
                  <a:srgbClr val="FFFF00"/>
                </a:solidFill>
              </a:rPr>
              <a:t>El refrigerante puede </a:t>
            </a:r>
            <a:r>
              <a:rPr lang="es-ES" altLang="es-ES" sz="1600" u="none" dirty="0">
                <a:solidFill>
                  <a:srgbClr val="FFFF00"/>
                </a:solidFill>
              </a:rPr>
              <a:t>ser Aire, Agua pero generalmente es Aceite.</a:t>
            </a:r>
          </a:p>
        </p:txBody>
      </p:sp>
    </p:spTree>
    <p:extLst>
      <p:ext uri="{BB962C8B-B14F-4D97-AF65-F5344CB8AC3E}">
        <p14:creationId xmlns:p14="http://schemas.microsoft.com/office/powerpoint/2010/main" val="1608650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ángulo 1"/>
          <p:cNvSpPr>
            <a:spLocks noChangeArrowheads="1"/>
          </p:cNvSpPr>
          <p:nvPr/>
        </p:nvSpPr>
        <p:spPr bwMode="auto">
          <a:xfrm>
            <a:off x="793751" y="267791"/>
            <a:ext cx="74152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PRINCIPALES COMPONENTES DE UN EQUIPO DE RADIOGRAFÍA DE PROPÓSITOS GENERALES </a:t>
            </a:r>
            <a:endParaRPr lang="es-ES" altLang="es-ES" sz="2200" dirty="0">
              <a:solidFill>
                <a:srgbClr val="FFFF00"/>
              </a:solidFill>
              <a:latin typeface="Calibri" pitchFamily="34" charset="0"/>
            </a:endParaRPr>
          </a:p>
        </p:txBody>
      </p:sp>
      <p:sp>
        <p:nvSpPr>
          <p:cNvPr id="19459" name="Text Box 4"/>
          <p:cNvSpPr txBox="1">
            <a:spLocks noChangeArrowheads="1"/>
          </p:cNvSpPr>
          <p:nvPr/>
        </p:nvSpPr>
        <p:spPr bwMode="auto">
          <a:xfrm>
            <a:off x="3205164" y="906274"/>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1800" b="1" dirty="0">
                <a:solidFill>
                  <a:srgbClr val="FFFF00"/>
                </a:solidFill>
              </a:rPr>
              <a:t>4. FILTRACIÓN</a:t>
            </a:r>
          </a:p>
        </p:txBody>
      </p:sp>
      <p:sp>
        <p:nvSpPr>
          <p:cNvPr id="19460" name="Rectángulo 18"/>
          <p:cNvSpPr>
            <a:spLocks noChangeArrowheads="1"/>
          </p:cNvSpPr>
          <p:nvPr/>
        </p:nvSpPr>
        <p:spPr bwMode="auto">
          <a:xfrm>
            <a:off x="107504" y="1227405"/>
            <a:ext cx="89289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s-ES" sz="1800" b="1" dirty="0" smtClean="0">
                <a:solidFill>
                  <a:srgbClr val="FFFF00"/>
                </a:solidFill>
                <a:cs typeface="Times New Roman" pitchFamily="18" charset="0"/>
              </a:rPr>
              <a:t>La filtración e</a:t>
            </a:r>
            <a:r>
              <a:rPr lang="es-ES" altLang="es-ES" sz="1800" b="1" u="none" dirty="0" smtClean="0">
                <a:solidFill>
                  <a:srgbClr val="FFFF00"/>
                </a:solidFill>
                <a:cs typeface="Times New Roman" pitchFamily="18" charset="0"/>
              </a:rPr>
              <a:t>s </a:t>
            </a:r>
            <a:r>
              <a:rPr lang="es-ES" altLang="es-ES" sz="1800" b="1" u="none" dirty="0">
                <a:solidFill>
                  <a:srgbClr val="FFFF00"/>
                </a:solidFill>
                <a:cs typeface="Times New Roman" pitchFamily="18" charset="0"/>
              </a:rPr>
              <a:t>la interposición de materiales entre el haz de rayos X y el objeto que se desea </a:t>
            </a:r>
            <a:r>
              <a:rPr lang="es-ES" altLang="es-ES" sz="1800" b="1" u="none" dirty="0" smtClean="0">
                <a:solidFill>
                  <a:srgbClr val="FFFF00"/>
                </a:solidFill>
                <a:cs typeface="Times New Roman" pitchFamily="18" charset="0"/>
              </a:rPr>
              <a:t>radiografiar</a:t>
            </a:r>
            <a:r>
              <a:rPr lang="es-ES" altLang="es-ES" sz="1800" b="1" u="none" dirty="0">
                <a:solidFill>
                  <a:srgbClr val="FFFF00"/>
                </a:solidFill>
                <a:cs typeface="Times New Roman" pitchFamily="18" charset="0"/>
              </a:rPr>
              <a:t>, </a:t>
            </a:r>
            <a:r>
              <a:rPr lang="es-ES" altLang="es-ES" sz="1800" b="1" u="none" dirty="0" smtClean="0">
                <a:solidFill>
                  <a:srgbClr val="FFFF00"/>
                </a:solidFill>
                <a:cs typeface="Times New Roman" pitchFamily="18" charset="0"/>
              </a:rPr>
              <a:t>para modifica </a:t>
            </a:r>
            <a:r>
              <a:rPr lang="es-ES" altLang="es-ES" sz="1800" b="1" u="none" dirty="0">
                <a:solidFill>
                  <a:srgbClr val="FFFF00"/>
                </a:solidFill>
                <a:cs typeface="Times New Roman" pitchFamily="18" charset="0"/>
              </a:rPr>
              <a:t>el espectro de este haz eliminando la radiación de baja energía que aumenta la dosis en piel y empeora el contraste de la imagen. La filtración incluye:</a:t>
            </a:r>
          </a:p>
        </p:txBody>
      </p:sp>
      <p:pic>
        <p:nvPicPr>
          <p:cNvPr id="19461" name="Imagen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6506" y="2333178"/>
            <a:ext cx="3355975" cy="15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ángulo 25"/>
          <p:cNvSpPr>
            <a:spLocks noChangeArrowheads="1"/>
          </p:cNvSpPr>
          <p:nvPr/>
        </p:nvSpPr>
        <p:spPr bwMode="auto">
          <a:xfrm>
            <a:off x="0" y="2423666"/>
            <a:ext cx="547241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457200" indent="-457200" algn="just">
              <a:spcBef>
                <a:spcPct val="0"/>
              </a:spcBef>
              <a:buClrTx/>
              <a:buSzTx/>
              <a:buFont typeface="+mj-lt"/>
              <a:buAutoNum type="arabicPeriod"/>
            </a:pPr>
            <a:r>
              <a:rPr lang="es-ES_tradnl" altLang="es-ES" sz="1800" dirty="0">
                <a:solidFill>
                  <a:srgbClr val="FFFF00"/>
                </a:solidFill>
              </a:rPr>
              <a:t>Filtración Inherente</a:t>
            </a:r>
            <a:r>
              <a:rPr lang="es-ES_tradnl" altLang="es-ES" sz="1800" u="none" dirty="0">
                <a:solidFill>
                  <a:srgbClr val="FFFF00"/>
                </a:solidFill>
              </a:rPr>
              <a:t>: S</a:t>
            </a:r>
            <a:r>
              <a:rPr lang="es-ES" altLang="es-ES" sz="1800" u="none" dirty="0">
                <a:solidFill>
                  <a:srgbClr val="FFFF00"/>
                </a:solidFill>
              </a:rPr>
              <a:t>e    efectúa    </a:t>
            </a:r>
            <a:r>
              <a:rPr lang="es-ES_tradnl" altLang="es-ES" sz="1800" u="none" dirty="0">
                <a:solidFill>
                  <a:srgbClr val="FFFF00"/>
                </a:solidFill>
              </a:rPr>
              <a:t>por    los   materiales no removibles   del   ensamble  del  tubo (</a:t>
            </a:r>
            <a:r>
              <a:rPr lang="es-ES" altLang="es-ES" sz="1800" u="none" dirty="0">
                <a:solidFill>
                  <a:srgbClr val="FFFF00"/>
                </a:solidFill>
              </a:rPr>
              <a:t>pared</a:t>
            </a:r>
            <a:r>
              <a:rPr lang="es-ES_tradnl" altLang="es-ES" sz="1800" u="none" dirty="0">
                <a:solidFill>
                  <a:srgbClr val="FFFF00"/>
                </a:solidFill>
              </a:rPr>
              <a:t>  de vidrio, </a:t>
            </a:r>
            <a:r>
              <a:rPr lang="es-ES" altLang="es-ES" sz="1800" u="none" dirty="0">
                <a:solidFill>
                  <a:srgbClr val="FFFF00"/>
                </a:solidFill>
              </a:rPr>
              <a:t>aceite</a:t>
            </a:r>
            <a:r>
              <a:rPr lang="es-ES_tradnl" altLang="es-ES" sz="1800" u="none" dirty="0">
                <a:solidFill>
                  <a:srgbClr val="FFFF00"/>
                </a:solidFill>
              </a:rPr>
              <a:t> de enfriamiento, etc</a:t>
            </a:r>
            <a:r>
              <a:rPr lang="es-ES_tradnl" altLang="es-ES" sz="1800" u="none" dirty="0" smtClean="0">
                <a:solidFill>
                  <a:srgbClr val="FFFF00"/>
                </a:solidFill>
              </a:rPr>
              <a:t>.).</a:t>
            </a:r>
          </a:p>
          <a:p>
            <a:pPr marL="457200" indent="-457200" algn="just">
              <a:spcBef>
                <a:spcPct val="0"/>
              </a:spcBef>
              <a:buClrTx/>
              <a:buSzTx/>
              <a:buFont typeface="+mj-lt"/>
              <a:buAutoNum type="arabicPeriod"/>
            </a:pPr>
            <a:r>
              <a:rPr lang="es-ES_tradnl" altLang="es-ES" sz="1800" dirty="0">
                <a:solidFill>
                  <a:srgbClr val="FFFF00"/>
                </a:solidFill>
              </a:rPr>
              <a:t>Filtración Adicional: Típicamente aluminio (pero para propósitos especiales puede incluirse cobre, molibdeno, </a:t>
            </a:r>
            <a:r>
              <a:rPr lang="es-ES_tradnl" altLang="es-ES" sz="1800" dirty="0" err="1">
                <a:solidFill>
                  <a:srgbClr val="FFFF00"/>
                </a:solidFill>
              </a:rPr>
              <a:t>hafnium</a:t>
            </a:r>
            <a:r>
              <a:rPr lang="es-ES_tradnl" altLang="es-ES" sz="1800" dirty="0">
                <a:solidFill>
                  <a:srgbClr val="FFFF00"/>
                </a:solidFill>
              </a:rPr>
              <a:t>, etc.) es usada para modificar el espectro</a:t>
            </a:r>
            <a:endParaRPr lang="es-ES_tradnl" altLang="es-ES" sz="1800" u="none" dirty="0">
              <a:solidFill>
                <a:srgbClr val="FFFF00"/>
              </a:solidFill>
            </a:endParaRPr>
          </a:p>
        </p:txBody>
      </p:sp>
      <p:sp>
        <p:nvSpPr>
          <p:cNvPr id="19464" name="Rectangle 8"/>
          <p:cNvSpPr>
            <a:spLocks noChangeArrowheads="1"/>
          </p:cNvSpPr>
          <p:nvPr/>
        </p:nvSpPr>
        <p:spPr bwMode="auto">
          <a:xfrm>
            <a:off x="3491880" y="4445699"/>
            <a:ext cx="5400601" cy="646331"/>
          </a:xfrm>
          <a:prstGeom prst="rect">
            <a:avLst/>
          </a:prstGeom>
          <a:solidFill>
            <a:schemeClr val="tx1"/>
          </a:solidFill>
          <a:ln>
            <a:noFill/>
          </a:ln>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s-ES" sz="1800" u="none" dirty="0">
                <a:solidFill>
                  <a:srgbClr val="FFFF00"/>
                </a:solidFill>
              </a:rPr>
              <a:t>Filtración Total = inherente + Adicional</a:t>
            </a:r>
          </a:p>
          <a:p>
            <a:pPr eaLnBrk="1" hangingPunct="1">
              <a:spcBef>
                <a:spcPct val="0"/>
              </a:spcBef>
              <a:buClrTx/>
              <a:buSzTx/>
              <a:buFontTx/>
              <a:buNone/>
            </a:pPr>
            <a:r>
              <a:rPr lang="es-ES" altLang="es-ES" sz="1800" u="none" dirty="0">
                <a:solidFill>
                  <a:srgbClr val="FFFF00"/>
                </a:solidFill>
              </a:rPr>
              <a:t>Se expresa en  términos de mm de Al (equivalente)</a:t>
            </a:r>
          </a:p>
        </p:txBody>
      </p:sp>
    </p:spTree>
    <p:extLst>
      <p:ext uri="{BB962C8B-B14F-4D97-AF65-F5344CB8AC3E}">
        <p14:creationId xmlns:p14="http://schemas.microsoft.com/office/powerpoint/2010/main" val="2143875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ángulo 1"/>
          <p:cNvSpPr>
            <a:spLocks noChangeArrowheads="1"/>
          </p:cNvSpPr>
          <p:nvPr/>
        </p:nvSpPr>
        <p:spPr bwMode="auto">
          <a:xfrm>
            <a:off x="793751" y="271883"/>
            <a:ext cx="74152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PRINCIPALES COMPONENTES DE UN EQUIPO DE RADIOGRAFÍA DE PROPÓSITOS GENERALES</a:t>
            </a:r>
            <a:r>
              <a:rPr lang="es-ES" altLang="es-ES" sz="2400" b="1" dirty="0">
                <a:solidFill>
                  <a:srgbClr val="FFFF00"/>
                </a:solidFill>
                <a:cs typeface="Times New Roman" pitchFamily="18" charset="0"/>
              </a:rPr>
              <a:t> </a:t>
            </a:r>
            <a:endParaRPr lang="es-ES" altLang="es-ES" sz="2400" dirty="0">
              <a:solidFill>
                <a:srgbClr val="FFFF00"/>
              </a:solidFill>
              <a:latin typeface="Calibri" pitchFamily="34" charset="0"/>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81596"/>
            <a:ext cx="2525713" cy="1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3255964" y="1314538"/>
            <a:ext cx="578008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800" b="1" u="none" dirty="0">
                <a:solidFill>
                  <a:srgbClr val="FFFF00"/>
                </a:solidFill>
              </a:rPr>
              <a:t>El haz de radiación útil se dirige al paciente, normalmente a través de un colimador ajustable que le permite al operador controlar el tamaño y forma del campo de radiación (con ayuda de un haz de luz). Pueden ser:</a:t>
            </a:r>
            <a:endParaRPr lang="es-ES_tradnl" altLang="es-ES" sz="1800" b="1" u="none" dirty="0">
              <a:solidFill>
                <a:srgbClr val="FFFF00"/>
              </a:solidFill>
            </a:endParaRPr>
          </a:p>
        </p:txBody>
      </p:sp>
      <p:sp>
        <p:nvSpPr>
          <p:cNvPr id="20485" name="Rectangle 15"/>
          <p:cNvSpPr>
            <a:spLocks noChangeArrowheads="1"/>
          </p:cNvSpPr>
          <p:nvPr/>
        </p:nvSpPr>
        <p:spPr bwMode="auto">
          <a:xfrm>
            <a:off x="2339976" y="1081434"/>
            <a:ext cx="4875213"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800" b="1" dirty="0">
                <a:solidFill>
                  <a:srgbClr val="FFFF00"/>
                </a:solidFill>
              </a:rPr>
              <a:t>5. Colimador</a:t>
            </a:r>
            <a:endParaRPr lang="es-ES" altLang="es-ES" sz="1800" b="1" dirty="0">
              <a:solidFill>
                <a:srgbClr val="FFFF00"/>
              </a:solidFill>
            </a:endParaRPr>
          </a:p>
        </p:txBody>
      </p:sp>
      <p:pic>
        <p:nvPicPr>
          <p:cNvPr id="20486"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1112" y="3801413"/>
            <a:ext cx="1727794" cy="132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154" y="3491885"/>
            <a:ext cx="2443271" cy="109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ángulo 18"/>
          <p:cNvSpPr>
            <a:spLocks noChangeArrowheads="1"/>
          </p:cNvSpPr>
          <p:nvPr/>
        </p:nvSpPr>
        <p:spPr bwMode="auto">
          <a:xfrm>
            <a:off x="3348038" y="2787774"/>
            <a:ext cx="5688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2000" u="none" dirty="0">
                <a:solidFill>
                  <a:srgbClr val="FFFF00"/>
                </a:solidFill>
                <a:cs typeface="Arial" pitchFamily="34" charset="0"/>
              </a:rPr>
              <a:t>Sistema de diafragmas móviles   o  fijos.</a:t>
            </a:r>
          </a:p>
        </p:txBody>
      </p:sp>
      <p:sp>
        <p:nvSpPr>
          <p:cNvPr id="20489" name="Rectángulo 19"/>
          <p:cNvSpPr>
            <a:spLocks noChangeArrowheads="1"/>
          </p:cNvSpPr>
          <p:nvPr/>
        </p:nvSpPr>
        <p:spPr bwMode="auto">
          <a:xfrm>
            <a:off x="3348038" y="3291830"/>
            <a:ext cx="5545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2000" u="none" dirty="0">
                <a:solidFill>
                  <a:srgbClr val="FFFF00"/>
                </a:solidFill>
                <a:cs typeface="Arial" pitchFamily="34" charset="0"/>
              </a:rPr>
              <a:t>Conos o láminas intercambiables.</a:t>
            </a:r>
          </a:p>
        </p:txBody>
      </p:sp>
    </p:spTree>
    <p:extLst>
      <p:ext uri="{BB962C8B-B14F-4D97-AF65-F5344CB8AC3E}">
        <p14:creationId xmlns:p14="http://schemas.microsoft.com/office/powerpoint/2010/main" val="2056997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ángulo 1"/>
          <p:cNvSpPr>
            <a:spLocks noChangeArrowheads="1"/>
          </p:cNvSpPr>
          <p:nvPr/>
        </p:nvSpPr>
        <p:spPr bwMode="auto">
          <a:xfrm>
            <a:off x="793751" y="267791"/>
            <a:ext cx="74152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PRINCIPALES COMPONENTES DE UN EQUIPO DE RADIOGRAFÍA DE PROPÓSITOS GENERALES</a:t>
            </a:r>
            <a:r>
              <a:rPr lang="es-ES" altLang="es-ES" sz="2400" b="1" dirty="0">
                <a:solidFill>
                  <a:srgbClr val="FFFF00"/>
                </a:solidFill>
                <a:cs typeface="Times New Roman" pitchFamily="18" charset="0"/>
              </a:rPr>
              <a:t> </a:t>
            </a:r>
            <a:endParaRPr lang="es-ES" altLang="es-ES" sz="2400" dirty="0">
              <a:solidFill>
                <a:srgbClr val="FFFF00"/>
              </a:solidFill>
              <a:latin typeface="Calibri" pitchFamily="34" charset="0"/>
            </a:endParaRPr>
          </a:p>
        </p:txBody>
      </p:sp>
      <p:sp>
        <p:nvSpPr>
          <p:cNvPr id="21507" name="Rectangle 15"/>
          <p:cNvSpPr>
            <a:spLocks noChangeArrowheads="1"/>
          </p:cNvSpPr>
          <p:nvPr/>
        </p:nvSpPr>
        <p:spPr bwMode="auto">
          <a:xfrm>
            <a:off x="3000376" y="1077417"/>
            <a:ext cx="3571875" cy="2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800" b="1">
                <a:solidFill>
                  <a:srgbClr val="FFFF00"/>
                </a:solidFill>
              </a:rPr>
              <a:t>6. Panel de Control</a:t>
            </a:r>
            <a:endParaRPr lang="es-ES" altLang="es-ES" sz="1800" b="1">
              <a:solidFill>
                <a:srgbClr val="FFFF00"/>
              </a:solidFill>
            </a:endParaRPr>
          </a:p>
        </p:txBody>
      </p:sp>
      <p:sp>
        <p:nvSpPr>
          <p:cNvPr id="21508" name="Text Box 21"/>
          <p:cNvSpPr txBox="1">
            <a:spLocks noChangeArrowheads="1"/>
          </p:cNvSpPr>
          <p:nvPr/>
        </p:nvSpPr>
        <p:spPr bwMode="auto">
          <a:xfrm>
            <a:off x="250825" y="1446230"/>
            <a:ext cx="8713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_tradnl" altLang="es-ES" sz="2000" u="none" dirty="0">
                <a:solidFill>
                  <a:srgbClr val="FFFF00"/>
                </a:solidFill>
              </a:rPr>
              <a:t>Su diseño puede ser variado, dependiendo de la complejidad del </a:t>
            </a:r>
            <a:r>
              <a:rPr lang="es-ES_tradnl" altLang="es-ES" sz="2000" u="none" dirty="0" smtClean="0">
                <a:solidFill>
                  <a:srgbClr val="FFFF00"/>
                </a:solidFill>
              </a:rPr>
              <a:t>equipo. </a:t>
            </a:r>
            <a:r>
              <a:rPr lang="es-ES_tradnl" altLang="es-ES" sz="2000" dirty="0" smtClean="0">
                <a:solidFill>
                  <a:srgbClr val="FFFF00"/>
                </a:solidFill>
              </a:rPr>
              <a:t>Puede incluir</a:t>
            </a:r>
            <a:r>
              <a:rPr lang="es-ES_tradnl" altLang="es-ES" sz="2000" u="none" dirty="0" smtClean="0">
                <a:solidFill>
                  <a:srgbClr val="FFFF00"/>
                </a:solidFill>
              </a:rPr>
              <a:t>:</a:t>
            </a:r>
            <a:endParaRPr lang="es-ES_tradnl" altLang="es-ES" sz="2000" u="none" dirty="0">
              <a:solidFill>
                <a:srgbClr val="FFFF00"/>
              </a:solidFill>
            </a:endParaRPr>
          </a:p>
        </p:txBody>
      </p:sp>
      <p:pic>
        <p:nvPicPr>
          <p:cNvPr id="2150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2265661"/>
            <a:ext cx="29876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2193032"/>
            <a:ext cx="2011362" cy="201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23"/>
          <p:cNvSpPr txBox="1">
            <a:spLocks noChangeArrowheads="1"/>
          </p:cNvSpPr>
          <p:nvPr/>
        </p:nvSpPr>
        <p:spPr bwMode="auto">
          <a:xfrm>
            <a:off x="250825" y="2238318"/>
            <a:ext cx="2749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342900" indent="-342900" algn="just">
              <a:spcBef>
                <a:spcPct val="0"/>
              </a:spcBef>
              <a:buClrTx/>
              <a:buSzTx/>
            </a:pPr>
            <a:r>
              <a:rPr lang="es-ES_tradnl" altLang="es-ES" sz="2000" dirty="0">
                <a:solidFill>
                  <a:srgbClr val="FFFF00"/>
                </a:solidFill>
              </a:rPr>
              <a:t>Selección  </a:t>
            </a:r>
            <a:r>
              <a:rPr lang="es-ES_tradnl" altLang="es-ES" sz="2000" dirty="0" smtClean="0">
                <a:solidFill>
                  <a:srgbClr val="FFFF00"/>
                </a:solidFill>
              </a:rPr>
              <a:t>independiente del </a:t>
            </a:r>
            <a:r>
              <a:rPr lang="es-ES_tradnl" altLang="es-ES" sz="2000" dirty="0" err="1">
                <a:solidFill>
                  <a:srgbClr val="FFFF00"/>
                </a:solidFill>
              </a:rPr>
              <a:t>kV</a:t>
            </a:r>
            <a:r>
              <a:rPr lang="es-ES_tradnl" altLang="es-ES" sz="2000" dirty="0">
                <a:solidFill>
                  <a:srgbClr val="FFFF00"/>
                </a:solidFill>
              </a:rPr>
              <a:t>, </a:t>
            </a:r>
            <a:r>
              <a:rPr lang="es-ES_tradnl" altLang="es-ES" sz="2000" dirty="0" err="1">
                <a:solidFill>
                  <a:srgbClr val="FFFF00"/>
                </a:solidFill>
              </a:rPr>
              <a:t>mA</a:t>
            </a:r>
            <a:r>
              <a:rPr lang="es-ES_tradnl" altLang="es-ES" sz="2000" dirty="0">
                <a:solidFill>
                  <a:srgbClr val="FFFF00"/>
                </a:solidFill>
              </a:rPr>
              <a:t> y t</a:t>
            </a:r>
          </a:p>
        </p:txBody>
      </p:sp>
      <p:sp>
        <p:nvSpPr>
          <p:cNvPr id="21512" name="Text Box 29"/>
          <p:cNvSpPr txBox="1">
            <a:spLocks noChangeArrowheads="1"/>
          </p:cNvSpPr>
          <p:nvPr/>
        </p:nvSpPr>
        <p:spPr bwMode="auto">
          <a:xfrm>
            <a:off x="214313" y="3318438"/>
            <a:ext cx="2786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342900" indent="-342900" algn="just">
              <a:spcBef>
                <a:spcPct val="0"/>
              </a:spcBef>
              <a:buClrTx/>
              <a:buSzTx/>
            </a:pPr>
            <a:r>
              <a:rPr lang="es-ES_tradnl" altLang="es-ES" sz="2000" dirty="0">
                <a:solidFill>
                  <a:srgbClr val="FFFF00"/>
                </a:solidFill>
              </a:rPr>
              <a:t>Selección  </a:t>
            </a:r>
            <a:r>
              <a:rPr lang="es-ES_tradnl" altLang="es-ES" sz="2000" dirty="0" smtClean="0">
                <a:solidFill>
                  <a:srgbClr val="FFFF00"/>
                </a:solidFill>
              </a:rPr>
              <a:t>independiente del </a:t>
            </a:r>
            <a:r>
              <a:rPr lang="es-ES_tradnl" altLang="es-ES" sz="2000" dirty="0" err="1">
                <a:solidFill>
                  <a:srgbClr val="FFFF00"/>
                </a:solidFill>
              </a:rPr>
              <a:t>kV</a:t>
            </a:r>
            <a:r>
              <a:rPr lang="es-ES_tradnl" altLang="es-ES" sz="2000" dirty="0">
                <a:solidFill>
                  <a:srgbClr val="FFFF00"/>
                </a:solidFill>
              </a:rPr>
              <a:t>, </a:t>
            </a:r>
            <a:r>
              <a:rPr lang="es-ES_tradnl" altLang="es-ES" sz="2000" dirty="0" err="1">
                <a:solidFill>
                  <a:srgbClr val="FFFF00"/>
                </a:solidFill>
              </a:rPr>
              <a:t>mA</a:t>
            </a:r>
            <a:endParaRPr lang="es-ES_tradnl" altLang="es-ES" sz="2000" dirty="0">
              <a:solidFill>
                <a:srgbClr val="FFFF00"/>
              </a:solidFill>
            </a:endParaRPr>
          </a:p>
        </p:txBody>
      </p:sp>
      <p:sp>
        <p:nvSpPr>
          <p:cNvPr id="21513" name="Text Box 27"/>
          <p:cNvSpPr txBox="1">
            <a:spLocks noChangeArrowheads="1"/>
          </p:cNvSpPr>
          <p:nvPr/>
        </p:nvSpPr>
        <p:spPr bwMode="auto">
          <a:xfrm>
            <a:off x="214314" y="4403888"/>
            <a:ext cx="2786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342900" indent="-342900" algn="just">
              <a:spcBef>
                <a:spcPct val="0"/>
              </a:spcBef>
              <a:buClrTx/>
              <a:buSzTx/>
            </a:pPr>
            <a:r>
              <a:rPr lang="es-ES_tradnl" altLang="es-ES" sz="2000" dirty="0">
                <a:solidFill>
                  <a:srgbClr val="FFFF00"/>
                </a:solidFill>
              </a:rPr>
              <a:t>Selección del </a:t>
            </a:r>
            <a:r>
              <a:rPr lang="es-ES_tradnl" altLang="es-ES" sz="2000" dirty="0" err="1">
                <a:solidFill>
                  <a:srgbClr val="FFFF00"/>
                </a:solidFill>
              </a:rPr>
              <a:t>kV</a:t>
            </a:r>
            <a:endParaRPr lang="es-ES_tradnl" altLang="es-ES" sz="2000" dirty="0">
              <a:solidFill>
                <a:srgbClr val="FFFF00"/>
              </a:solidFill>
            </a:endParaRPr>
          </a:p>
        </p:txBody>
      </p:sp>
    </p:spTree>
    <p:extLst>
      <p:ext uri="{BB962C8B-B14F-4D97-AF65-F5344CB8AC3E}">
        <p14:creationId xmlns:p14="http://schemas.microsoft.com/office/powerpoint/2010/main" val="1476240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ángulo 1"/>
          <p:cNvSpPr>
            <a:spLocks noChangeArrowheads="1"/>
          </p:cNvSpPr>
          <p:nvPr/>
        </p:nvSpPr>
        <p:spPr bwMode="auto">
          <a:xfrm>
            <a:off x="793751" y="181183"/>
            <a:ext cx="74152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PRINCIPALES COMPONENTES DE UN EQUIPO DE RADIOGRAFÍA DE PROPÓSITOS GENERALES</a:t>
            </a:r>
            <a:r>
              <a:rPr lang="es-ES" altLang="es-ES" sz="2400" b="1" dirty="0">
                <a:solidFill>
                  <a:srgbClr val="FFFF00"/>
                </a:solidFill>
                <a:cs typeface="Times New Roman" pitchFamily="18" charset="0"/>
              </a:rPr>
              <a:t> </a:t>
            </a:r>
            <a:endParaRPr lang="es-ES" altLang="es-ES" sz="2400" dirty="0">
              <a:solidFill>
                <a:srgbClr val="FFFF00"/>
              </a:solidFill>
              <a:latin typeface="Calibri" pitchFamily="34" charset="0"/>
            </a:endParaRPr>
          </a:p>
        </p:txBody>
      </p:sp>
      <p:sp>
        <p:nvSpPr>
          <p:cNvPr id="22531" name="Rectangle 15"/>
          <p:cNvSpPr>
            <a:spLocks noChangeArrowheads="1"/>
          </p:cNvSpPr>
          <p:nvPr/>
        </p:nvSpPr>
        <p:spPr bwMode="auto">
          <a:xfrm>
            <a:off x="3022601" y="990809"/>
            <a:ext cx="3571875" cy="2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800" b="1">
                <a:solidFill>
                  <a:srgbClr val="FFFF00"/>
                </a:solidFill>
              </a:rPr>
              <a:t>7. Rejilla Antidifusora</a:t>
            </a:r>
            <a:endParaRPr lang="es-ES" altLang="es-ES" sz="1800" b="1">
              <a:solidFill>
                <a:srgbClr val="FFFF00"/>
              </a:solidFill>
            </a:endParaRPr>
          </a:p>
        </p:txBody>
      </p:sp>
      <p:grpSp>
        <p:nvGrpSpPr>
          <p:cNvPr id="22532" name="Grupo 3"/>
          <p:cNvGrpSpPr>
            <a:grpSpLocks/>
          </p:cNvGrpSpPr>
          <p:nvPr/>
        </p:nvGrpSpPr>
        <p:grpSpPr bwMode="auto">
          <a:xfrm>
            <a:off x="4355976" y="2023046"/>
            <a:ext cx="4430713" cy="2996976"/>
            <a:chOff x="1463650" y="1916832"/>
            <a:chExt cx="4575741" cy="4537945"/>
          </a:xfrm>
        </p:grpSpPr>
        <p:grpSp>
          <p:nvGrpSpPr>
            <p:cNvPr id="22537" name="Grupo 14"/>
            <p:cNvGrpSpPr>
              <a:grpSpLocks/>
            </p:cNvGrpSpPr>
            <p:nvPr/>
          </p:nvGrpSpPr>
          <p:grpSpPr bwMode="auto">
            <a:xfrm>
              <a:off x="1463650" y="1916832"/>
              <a:ext cx="4575741" cy="4537945"/>
              <a:chOff x="1778448" y="1420813"/>
              <a:chExt cx="6667067" cy="4999697"/>
            </a:xfrm>
          </p:grpSpPr>
          <p:sp>
            <p:nvSpPr>
              <p:cNvPr id="17" name="Rectangle 3"/>
              <p:cNvSpPr>
                <a:spLocks noChangeArrowheads="1"/>
              </p:cNvSpPr>
              <p:nvPr/>
            </p:nvSpPr>
            <p:spPr bwMode="auto">
              <a:xfrm>
                <a:off x="2812788" y="1420813"/>
                <a:ext cx="5627950" cy="449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Clr>
                    <a:schemeClr val="folHlink"/>
                  </a:buClr>
                  <a:buSzPct val="110000"/>
                  <a:buFontTx/>
                  <a:buChar char="•"/>
                  <a:defRPr/>
                </a:pPr>
                <a:endParaRPr lang="es-ES" sz="2000" dirty="0" smtClean="0">
                  <a:solidFill>
                    <a:srgbClr val="FFFF00"/>
                  </a:solidFill>
                  <a:latin typeface="+mn-lt"/>
                </a:endParaRPr>
              </a:p>
            </p:txBody>
          </p:sp>
          <p:sp>
            <p:nvSpPr>
              <p:cNvPr id="19" name="Rectangle 4"/>
              <p:cNvSpPr>
                <a:spLocks noChangeArrowheads="1"/>
              </p:cNvSpPr>
              <p:nvPr/>
            </p:nvSpPr>
            <p:spPr bwMode="auto">
              <a:xfrm>
                <a:off x="2812788" y="1420813"/>
                <a:ext cx="5627950" cy="449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buClr>
                    <a:schemeClr val="folHlink"/>
                  </a:buClr>
                  <a:buSzPct val="110000"/>
                  <a:buFontTx/>
                  <a:buChar char="•"/>
                  <a:defRPr/>
                </a:pPr>
                <a:endParaRPr lang="es-ES" sz="2000" dirty="0" smtClean="0">
                  <a:solidFill>
                    <a:srgbClr val="FFFF00"/>
                  </a:solidFill>
                  <a:latin typeface="+mn-lt"/>
                </a:endParaRPr>
              </a:p>
            </p:txBody>
          </p:sp>
          <p:sp>
            <p:nvSpPr>
              <p:cNvPr id="20" name="Line 5"/>
              <p:cNvSpPr>
                <a:spLocks noChangeShapeType="1"/>
              </p:cNvSpPr>
              <p:nvPr/>
            </p:nvSpPr>
            <p:spPr bwMode="auto">
              <a:xfrm flipH="1">
                <a:off x="5485824" y="3478575"/>
                <a:ext cx="422814" cy="456839"/>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a:defRPr/>
                </a:pPr>
                <a:endParaRPr lang="es-ES" sz="2000" dirty="0">
                  <a:solidFill>
                    <a:srgbClr val="FFFF00"/>
                  </a:solidFill>
                  <a:latin typeface="+mn-lt"/>
                </a:endParaRPr>
              </a:p>
            </p:txBody>
          </p:sp>
          <p:sp>
            <p:nvSpPr>
              <p:cNvPr id="25" name="Line 6"/>
              <p:cNvSpPr>
                <a:spLocks noChangeShapeType="1"/>
              </p:cNvSpPr>
              <p:nvPr/>
            </p:nvSpPr>
            <p:spPr bwMode="auto">
              <a:xfrm flipH="1">
                <a:off x="4924463" y="3478575"/>
                <a:ext cx="984175" cy="53231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a:defRPr/>
                </a:pPr>
                <a:endParaRPr lang="es-ES" sz="2000" dirty="0">
                  <a:solidFill>
                    <a:srgbClr val="FFFF00"/>
                  </a:solidFill>
                  <a:latin typeface="+mn-lt"/>
                </a:endParaRPr>
              </a:p>
            </p:txBody>
          </p:sp>
          <p:sp>
            <p:nvSpPr>
              <p:cNvPr id="26" name="Line 7"/>
              <p:cNvSpPr>
                <a:spLocks noChangeShapeType="1"/>
              </p:cNvSpPr>
              <p:nvPr/>
            </p:nvSpPr>
            <p:spPr bwMode="auto">
              <a:xfrm>
                <a:off x="5908638" y="3478575"/>
                <a:ext cx="8456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s-ES" sz="2000" dirty="0">
                  <a:solidFill>
                    <a:srgbClr val="FFFF00"/>
                  </a:solidFill>
                  <a:latin typeface="+mn-lt"/>
                </a:endParaRPr>
              </a:p>
            </p:txBody>
          </p:sp>
          <p:sp>
            <p:nvSpPr>
              <p:cNvPr id="27" name="Line 8"/>
              <p:cNvSpPr>
                <a:spLocks noChangeShapeType="1"/>
              </p:cNvSpPr>
              <p:nvPr/>
            </p:nvSpPr>
            <p:spPr bwMode="auto">
              <a:xfrm>
                <a:off x="2461637" y="3325633"/>
                <a:ext cx="843238" cy="3038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s-ES" sz="2000" dirty="0">
                  <a:solidFill>
                    <a:srgbClr val="FFFF00"/>
                  </a:solidFill>
                  <a:latin typeface="+mn-lt"/>
                </a:endParaRPr>
              </a:p>
            </p:txBody>
          </p:sp>
          <p:pic>
            <p:nvPicPr>
              <p:cNvPr id="22546" name="Picture 9" descr="imagecarlo1jpeg - copie                                        00003A8FColorPrinter                   B26CD57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8" y="1420813"/>
                <a:ext cx="6616717" cy="499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0"/>
              <p:cNvSpPr txBox="1">
                <a:spLocks noChangeArrowheads="1"/>
              </p:cNvSpPr>
              <p:nvPr/>
            </p:nvSpPr>
            <p:spPr bwMode="auto">
              <a:xfrm>
                <a:off x="4599590" y="1520125"/>
                <a:ext cx="2595904" cy="51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400" b="1" dirty="0" smtClean="0">
                    <a:latin typeface="+mn-lt"/>
                  </a:rPr>
                  <a:t>Fuente de rayos X</a:t>
                </a:r>
                <a:endParaRPr lang="es-ES" sz="1400" dirty="0" smtClean="0">
                  <a:latin typeface="+mn-lt"/>
                </a:endParaRPr>
              </a:p>
            </p:txBody>
          </p:sp>
          <p:sp>
            <p:nvSpPr>
              <p:cNvPr id="30" name="Rectangle 12"/>
              <p:cNvSpPr>
                <a:spLocks noChangeArrowheads="1"/>
              </p:cNvSpPr>
              <p:nvPr/>
            </p:nvSpPr>
            <p:spPr bwMode="auto">
              <a:xfrm>
                <a:off x="1778448" y="3806306"/>
                <a:ext cx="1623827" cy="87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400" b="1" dirty="0" smtClean="0">
                    <a:latin typeface="+mn-lt"/>
                  </a:rPr>
                  <a:t>Rayos X</a:t>
                </a:r>
              </a:p>
              <a:p>
                <a:pPr eaLnBrk="1" hangingPunct="1">
                  <a:defRPr/>
                </a:pPr>
                <a:r>
                  <a:rPr lang="es-ES" sz="1400" b="1" dirty="0" smtClean="0">
                    <a:latin typeface="+mn-lt"/>
                  </a:rPr>
                  <a:t> dispersos</a:t>
                </a:r>
              </a:p>
            </p:txBody>
          </p:sp>
          <p:sp>
            <p:nvSpPr>
              <p:cNvPr id="31" name="Rectangle 13"/>
              <p:cNvSpPr>
                <a:spLocks noChangeArrowheads="1"/>
              </p:cNvSpPr>
              <p:nvPr/>
            </p:nvSpPr>
            <p:spPr bwMode="auto">
              <a:xfrm>
                <a:off x="3166326" y="5178812"/>
                <a:ext cx="2118309" cy="51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400" b="1" dirty="0" smtClean="0">
                    <a:latin typeface="+mn-lt"/>
                  </a:rPr>
                  <a:t>Rayos X útiles</a:t>
                </a:r>
              </a:p>
            </p:txBody>
          </p:sp>
          <p:sp>
            <p:nvSpPr>
              <p:cNvPr id="32" name="Rectangle 14"/>
              <p:cNvSpPr>
                <a:spLocks noChangeArrowheads="1"/>
              </p:cNvSpPr>
              <p:nvPr/>
            </p:nvSpPr>
            <p:spPr bwMode="auto">
              <a:xfrm>
                <a:off x="5567043" y="5403258"/>
                <a:ext cx="1606870" cy="87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400" b="1" dirty="0" smtClean="0">
                    <a:latin typeface="+mn-lt"/>
                  </a:rPr>
                  <a:t>Película </a:t>
                </a:r>
              </a:p>
              <a:p>
                <a:pPr eaLnBrk="1" hangingPunct="1">
                  <a:defRPr/>
                </a:pPr>
                <a:r>
                  <a:rPr lang="es-ES" sz="1400" b="1" dirty="0" smtClean="0">
                    <a:latin typeface="+mn-lt"/>
                  </a:rPr>
                  <a:t>y chasis</a:t>
                </a:r>
              </a:p>
            </p:txBody>
          </p:sp>
          <p:sp>
            <p:nvSpPr>
              <p:cNvPr id="33" name="Text Box 15"/>
              <p:cNvSpPr txBox="1">
                <a:spLocks noChangeArrowheads="1"/>
              </p:cNvSpPr>
              <p:nvPr/>
            </p:nvSpPr>
            <p:spPr bwMode="auto">
              <a:xfrm>
                <a:off x="2222760" y="3093241"/>
                <a:ext cx="1385030" cy="51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400" b="1" dirty="0" smtClean="0">
                    <a:latin typeface="+mn-lt"/>
                  </a:rPr>
                  <a:t>Paciente</a:t>
                </a:r>
                <a:endParaRPr lang="es-ES" sz="1400" dirty="0" smtClean="0">
                  <a:latin typeface="+mn-lt"/>
                </a:endParaRPr>
              </a:p>
            </p:txBody>
          </p:sp>
        </p:grpSp>
        <p:sp>
          <p:nvSpPr>
            <p:cNvPr id="15" name="Rectangle 14"/>
            <p:cNvSpPr>
              <a:spLocks noChangeArrowheads="1"/>
            </p:cNvSpPr>
            <p:nvPr/>
          </p:nvSpPr>
          <p:spPr bwMode="auto">
            <a:xfrm>
              <a:off x="4285166" y="4509277"/>
              <a:ext cx="659210" cy="4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sz="1200" b="1" dirty="0" smtClean="0">
                  <a:latin typeface="+mn-lt"/>
                </a:rPr>
                <a:t>Rejilla</a:t>
              </a:r>
            </a:p>
          </p:txBody>
        </p:sp>
        <p:cxnSp>
          <p:nvCxnSpPr>
            <p:cNvPr id="16" name="Conector recto de flecha 41"/>
            <p:cNvCxnSpPr>
              <a:cxnSpLocks noChangeShapeType="1"/>
            </p:cNvCxnSpPr>
            <p:nvPr/>
          </p:nvCxnSpPr>
          <p:spPr bwMode="auto">
            <a:xfrm>
              <a:off x="4372057" y="5142066"/>
              <a:ext cx="245919" cy="389408"/>
            </a:xfrm>
            <a:prstGeom prst="straightConnector1">
              <a:avLst/>
            </a:prstGeom>
            <a:noFill/>
            <a:ln w="9525" algn="ctr">
              <a:solidFill>
                <a:schemeClr val="tx2">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533" name="Rectángulo 33"/>
          <p:cNvSpPr>
            <a:spLocks noChangeArrowheads="1"/>
          </p:cNvSpPr>
          <p:nvPr/>
        </p:nvSpPr>
        <p:spPr bwMode="auto">
          <a:xfrm>
            <a:off x="107504" y="1308705"/>
            <a:ext cx="9036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s-ES" sz="1600" b="1" dirty="0" smtClean="0">
                <a:solidFill>
                  <a:srgbClr val="FFFF00"/>
                </a:solidFill>
                <a:cs typeface="Arial" pitchFamily="34" charset="0"/>
              </a:rPr>
              <a:t>Es un dispositivo que s</a:t>
            </a:r>
            <a:r>
              <a:rPr lang="es-ES" altLang="es-ES" sz="1600" b="1" u="none" dirty="0" smtClean="0">
                <a:solidFill>
                  <a:srgbClr val="FFFF00"/>
                </a:solidFill>
                <a:cs typeface="Arial" pitchFamily="34" charset="0"/>
              </a:rPr>
              <a:t>e </a:t>
            </a:r>
            <a:r>
              <a:rPr lang="es-ES" altLang="es-ES" sz="1600" b="1" u="none" dirty="0">
                <a:solidFill>
                  <a:srgbClr val="FFFF00"/>
                </a:solidFill>
                <a:cs typeface="Arial" pitchFamily="34" charset="0"/>
              </a:rPr>
              <a:t>coloca entre el paciente y el sistema de detección, con el objetivo de eliminar gran parte de la radiación dispersa que incide en el sistema de detección provocando: </a:t>
            </a:r>
          </a:p>
        </p:txBody>
      </p:sp>
      <p:sp>
        <p:nvSpPr>
          <p:cNvPr id="22534" name="Rectángulo 14"/>
          <p:cNvSpPr>
            <a:spLocks noChangeArrowheads="1"/>
          </p:cNvSpPr>
          <p:nvPr/>
        </p:nvSpPr>
        <p:spPr bwMode="auto">
          <a:xfrm>
            <a:off x="259983" y="2719339"/>
            <a:ext cx="27206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spcBef>
                <a:spcPct val="0"/>
              </a:spcBef>
              <a:buClrTx/>
              <a:buSzTx/>
            </a:pPr>
            <a:r>
              <a:rPr lang="es-ES_tradnl" altLang="es-ES" sz="1600" b="1" dirty="0">
                <a:solidFill>
                  <a:srgbClr val="FFFF00"/>
                </a:solidFill>
                <a:cs typeface="Arial" pitchFamily="34" charset="0"/>
              </a:rPr>
              <a:t>Incremento de la Dosis</a:t>
            </a:r>
            <a:endParaRPr lang="es-ES" altLang="es-ES" sz="1600" dirty="0">
              <a:solidFill>
                <a:srgbClr val="FFFF00"/>
              </a:solidFill>
              <a:cs typeface="Arial" pitchFamily="34" charset="0"/>
            </a:endParaRPr>
          </a:p>
        </p:txBody>
      </p:sp>
      <p:sp>
        <p:nvSpPr>
          <p:cNvPr id="22535" name="Rectángulo 15"/>
          <p:cNvSpPr>
            <a:spLocks noChangeArrowheads="1"/>
          </p:cNvSpPr>
          <p:nvPr/>
        </p:nvSpPr>
        <p:spPr bwMode="auto">
          <a:xfrm>
            <a:off x="251520" y="2194273"/>
            <a:ext cx="2948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lgn="ctr">
              <a:spcBef>
                <a:spcPct val="0"/>
              </a:spcBef>
              <a:buClrTx/>
              <a:buSzTx/>
            </a:pPr>
            <a:r>
              <a:rPr lang="es-ES_tradnl" altLang="es-ES" sz="1600" b="1" dirty="0">
                <a:solidFill>
                  <a:srgbClr val="FFFF00"/>
                </a:solidFill>
                <a:cs typeface="Arial" pitchFamily="34" charset="0"/>
              </a:rPr>
              <a:t>Incremento del Contraste</a:t>
            </a:r>
            <a:endParaRPr lang="es-ES_tradnl" altLang="es-ES" sz="1600" dirty="0">
              <a:solidFill>
                <a:srgbClr val="FFFF00"/>
              </a:solidFill>
              <a:cs typeface="Arial" pitchFamily="34" charset="0"/>
            </a:endParaRPr>
          </a:p>
        </p:txBody>
      </p:sp>
      <p:sp>
        <p:nvSpPr>
          <p:cNvPr id="22536" name="Text Box 3"/>
          <p:cNvSpPr txBox="1">
            <a:spLocks noChangeArrowheads="1"/>
          </p:cNvSpPr>
          <p:nvPr/>
        </p:nvSpPr>
        <p:spPr bwMode="auto">
          <a:xfrm>
            <a:off x="423892" y="3305126"/>
            <a:ext cx="3292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s-ES" sz="1600" dirty="0" smtClean="0">
                <a:solidFill>
                  <a:srgbClr val="FFFF00"/>
                </a:solidFill>
                <a:cs typeface="Arial" pitchFamily="34" charset="0"/>
              </a:rPr>
              <a:t>Siempre </a:t>
            </a:r>
            <a:r>
              <a:rPr lang="es-ES_tradnl" altLang="es-ES" sz="1600" dirty="0">
                <a:solidFill>
                  <a:srgbClr val="FFFF00"/>
                </a:solidFill>
                <a:cs typeface="Arial" pitchFamily="34" charset="0"/>
              </a:rPr>
              <a:t>se necesita establecer compromiso entre Calidad de Imagen y la Dosis al paciente</a:t>
            </a:r>
          </a:p>
        </p:txBody>
      </p:sp>
    </p:spTree>
    <p:extLst>
      <p:ext uri="{BB962C8B-B14F-4D97-AF65-F5344CB8AC3E}">
        <p14:creationId xmlns:p14="http://schemas.microsoft.com/office/powerpoint/2010/main" val="78927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ángulo 1"/>
          <p:cNvSpPr>
            <a:spLocks noChangeArrowheads="1"/>
          </p:cNvSpPr>
          <p:nvPr/>
        </p:nvSpPr>
        <p:spPr bwMode="auto">
          <a:xfrm>
            <a:off x="728268" y="267494"/>
            <a:ext cx="74152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a:solidFill>
                  <a:srgbClr val="FFFF00"/>
                </a:solidFill>
                <a:cs typeface="Times New Roman" pitchFamily="18" charset="0"/>
              </a:rPr>
              <a:t>PRINCIPALES COMPONENTES DE UN EQUIPO DE RADIOGRAFÍA DE PROPÓSITOS GENERALES</a:t>
            </a:r>
            <a:r>
              <a:rPr lang="es-ES" altLang="es-ES" sz="2400" b="1">
                <a:solidFill>
                  <a:srgbClr val="FFFF00"/>
                </a:solidFill>
                <a:cs typeface="Times New Roman" pitchFamily="18" charset="0"/>
              </a:rPr>
              <a:t> </a:t>
            </a:r>
            <a:endParaRPr lang="es-ES" altLang="es-ES" sz="2400">
              <a:solidFill>
                <a:srgbClr val="FFFF00"/>
              </a:solidFill>
              <a:latin typeface="Calibri" pitchFamily="34" charset="0"/>
            </a:endParaRPr>
          </a:p>
        </p:txBody>
      </p:sp>
      <p:sp>
        <p:nvSpPr>
          <p:cNvPr id="23555" name="Rectangle 15"/>
          <p:cNvSpPr>
            <a:spLocks noChangeArrowheads="1"/>
          </p:cNvSpPr>
          <p:nvPr/>
        </p:nvSpPr>
        <p:spPr bwMode="auto">
          <a:xfrm>
            <a:off x="2611043" y="935708"/>
            <a:ext cx="4271963" cy="2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800" b="1" dirty="0">
                <a:solidFill>
                  <a:srgbClr val="FFFF00"/>
                </a:solidFill>
              </a:rPr>
              <a:t>8. Sistema de detección</a:t>
            </a:r>
            <a:endParaRPr lang="es-ES" altLang="es-ES" sz="1800" b="1" dirty="0">
              <a:solidFill>
                <a:srgbClr val="FFFF00"/>
              </a:solidFill>
            </a:endParaRPr>
          </a:p>
        </p:txBody>
      </p:sp>
      <p:sp>
        <p:nvSpPr>
          <p:cNvPr id="23556" name="Rectangle 5"/>
          <p:cNvSpPr>
            <a:spLocks noChangeArrowheads="1"/>
          </p:cNvSpPr>
          <p:nvPr/>
        </p:nvSpPr>
        <p:spPr bwMode="auto">
          <a:xfrm>
            <a:off x="113906" y="1239045"/>
            <a:ext cx="8867775"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80000"/>
              <a:buFont typeface="Wingdings" pitchFamily="2" charset="2"/>
              <a:buChar char="Ø"/>
              <a:tabLst>
                <a:tab pos="1820863" algn="l"/>
              </a:tabLst>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tabLst>
                <a:tab pos="1820863" algn="l"/>
              </a:tabLst>
              <a:defRPr sz="2800">
                <a:solidFill>
                  <a:schemeClr val="tx1"/>
                </a:solidFill>
                <a:latin typeface="Arial" pitchFamily="34" charset="0"/>
              </a:defRPr>
            </a:lvl2pPr>
            <a:lvl3pPr marL="1143000" indent="-228600">
              <a:spcBef>
                <a:spcPct val="20000"/>
              </a:spcBef>
              <a:buClr>
                <a:schemeClr val="accent2"/>
              </a:buClr>
              <a:buChar char="•"/>
              <a:tabLst>
                <a:tab pos="1820863" algn="l"/>
              </a:tabLst>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tabLst>
                <a:tab pos="1820863" algn="l"/>
              </a:tabLst>
              <a:defRPr sz="2000">
                <a:solidFill>
                  <a:schemeClr val="tx1"/>
                </a:solidFill>
                <a:latin typeface="Arial" pitchFamily="34" charset="0"/>
              </a:defRPr>
            </a:lvl4pPr>
            <a:lvl5pPr marL="2057400" indent="-228600">
              <a:spcBef>
                <a:spcPct val="20000"/>
              </a:spcBef>
              <a:buClr>
                <a:schemeClr val="hlink"/>
              </a:buClr>
              <a:buChar char="•"/>
              <a:tabLst>
                <a:tab pos="1820863"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9pPr>
          </a:lstStyle>
          <a:p>
            <a:pPr algn="just" eaLnBrk="1" hangingPunct="1">
              <a:spcBef>
                <a:spcPct val="0"/>
              </a:spcBef>
              <a:buClrTx/>
              <a:buSzTx/>
              <a:buFontTx/>
              <a:buNone/>
            </a:pPr>
            <a:r>
              <a:rPr lang="es-ES_tradnl" altLang="es-ES" sz="1600" u="none" dirty="0">
                <a:solidFill>
                  <a:srgbClr val="FFFF00"/>
                </a:solidFill>
              </a:rPr>
              <a:t>Dispositivo </a:t>
            </a:r>
            <a:r>
              <a:rPr lang="es-ES" altLang="es-ES" sz="1600" u="none" dirty="0">
                <a:solidFill>
                  <a:srgbClr val="FFFF00"/>
                </a:solidFill>
              </a:rPr>
              <a:t>diseñado</a:t>
            </a:r>
            <a:r>
              <a:rPr lang="es-ES_tradnl" altLang="es-ES" sz="1600" u="none" dirty="0">
                <a:solidFill>
                  <a:srgbClr val="FFFF00"/>
                </a:solidFill>
              </a:rPr>
              <a:t> para convertir un</a:t>
            </a:r>
            <a:r>
              <a:rPr lang="es-ES" altLang="es-ES" sz="1600" u="none" dirty="0">
                <a:solidFill>
                  <a:srgbClr val="FFFF00"/>
                </a:solidFill>
              </a:rPr>
              <a:t>a determinada cantidad</a:t>
            </a:r>
            <a:r>
              <a:rPr lang="es-ES_tradnl" altLang="es-ES" sz="1600" u="none" dirty="0">
                <a:solidFill>
                  <a:srgbClr val="FFFF00"/>
                </a:solidFill>
              </a:rPr>
              <a:t> de fotones de rayos-x en una imagen</a:t>
            </a:r>
            <a:r>
              <a:rPr lang="es-ES" altLang="es-ES" sz="1600" u="none" dirty="0">
                <a:solidFill>
                  <a:srgbClr val="FFFF00"/>
                </a:solidFill>
              </a:rPr>
              <a:t> visible</a:t>
            </a:r>
            <a:endParaRPr lang="es-ES_tradnl" altLang="es-ES" sz="1600" u="none" dirty="0">
              <a:solidFill>
                <a:srgbClr val="FFFF00"/>
              </a:solidFill>
            </a:endParaRPr>
          </a:p>
        </p:txBody>
      </p:sp>
      <p:sp>
        <p:nvSpPr>
          <p:cNvPr id="23557" name="Text Box 6"/>
          <p:cNvSpPr txBox="1">
            <a:spLocks noChangeArrowheads="1"/>
          </p:cNvSpPr>
          <p:nvPr/>
        </p:nvSpPr>
        <p:spPr bwMode="auto">
          <a:xfrm>
            <a:off x="113906" y="1810297"/>
            <a:ext cx="8593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_tradnl" altLang="es-ES" sz="1800" dirty="0">
                <a:solidFill>
                  <a:srgbClr val="FFFF00"/>
                </a:solidFill>
              </a:rPr>
              <a:t>Esta conversión puede ejecutarse por métodos diferentes que se </a:t>
            </a:r>
            <a:r>
              <a:rPr lang="es-ES_tradnl" altLang="es-ES" sz="1800" dirty="0" smtClean="0">
                <a:solidFill>
                  <a:srgbClr val="FFFF00"/>
                </a:solidFill>
              </a:rPr>
              <a:t>agrupan </a:t>
            </a:r>
            <a:r>
              <a:rPr lang="es-ES_tradnl" altLang="es-ES" sz="1800" dirty="0">
                <a:solidFill>
                  <a:srgbClr val="FFFF00"/>
                </a:solidFill>
              </a:rPr>
              <a:t>como:  </a:t>
            </a:r>
          </a:p>
        </p:txBody>
      </p:sp>
      <p:sp>
        <p:nvSpPr>
          <p:cNvPr id="23558" name="Text Box 9"/>
          <p:cNvSpPr txBox="1">
            <a:spLocks noChangeArrowheads="1"/>
          </p:cNvSpPr>
          <p:nvPr/>
        </p:nvSpPr>
        <p:spPr bwMode="auto">
          <a:xfrm>
            <a:off x="218679" y="2321421"/>
            <a:ext cx="5439965" cy="233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lstStyle>
            <a:lvl1pPr>
              <a:spcBef>
                <a:spcPct val="20000"/>
              </a:spcBef>
              <a:buClr>
                <a:schemeClr val="hlink"/>
              </a:buClr>
              <a:buSzPct val="80000"/>
              <a:buFont typeface="Wingdings" pitchFamily="2" charset="2"/>
              <a:buChar char="Ø"/>
              <a:tabLst>
                <a:tab pos="1820863" algn="l"/>
              </a:tabLst>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tabLst>
                <a:tab pos="1820863" algn="l"/>
              </a:tabLst>
              <a:defRPr sz="2800">
                <a:solidFill>
                  <a:schemeClr val="tx1"/>
                </a:solidFill>
                <a:latin typeface="Arial" pitchFamily="34" charset="0"/>
              </a:defRPr>
            </a:lvl2pPr>
            <a:lvl3pPr marL="1143000" indent="-228600">
              <a:spcBef>
                <a:spcPct val="20000"/>
              </a:spcBef>
              <a:buClr>
                <a:schemeClr val="accent2"/>
              </a:buClr>
              <a:buChar char="•"/>
              <a:tabLst>
                <a:tab pos="1820863" algn="l"/>
              </a:tabLst>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tabLst>
                <a:tab pos="1820863" algn="l"/>
              </a:tabLst>
              <a:defRPr sz="2000">
                <a:solidFill>
                  <a:schemeClr val="tx1"/>
                </a:solidFill>
                <a:latin typeface="Arial" pitchFamily="34" charset="0"/>
              </a:defRPr>
            </a:lvl4pPr>
            <a:lvl5pPr marL="2057400" indent="-228600">
              <a:spcBef>
                <a:spcPct val="20000"/>
              </a:spcBef>
              <a:buClr>
                <a:schemeClr val="hlink"/>
              </a:buClr>
              <a:buChar char="•"/>
              <a:tabLst>
                <a:tab pos="1820863"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tabLst>
                <a:tab pos="1820863" algn="l"/>
              </a:tabLst>
              <a:defRPr sz="2000">
                <a:solidFill>
                  <a:schemeClr val="tx1"/>
                </a:solidFill>
                <a:latin typeface="Arial" pitchFamily="34" charset="0"/>
              </a:defRPr>
            </a:lvl9pPr>
          </a:lstStyle>
          <a:p>
            <a:pPr>
              <a:spcBef>
                <a:spcPct val="50000"/>
              </a:spcBef>
              <a:buClr>
                <a:srgbClr val="A50021"/>
              </a:buClr>
              <a:buSzPct val="50000"/>
              <a:buFontTx/>
              <a:buNone/>
            </a:pPr>
            <a:r>
              <a:rPr lang="es-ES_tradnl" altLang="es-ES" sz="1500" b="1" dirty="0">
                <a:solidFill>
                  <a:srgbClr val="FFFF00"/>
                </a:solidFill>
              </a:rPr>
              <a:t>SISTEMAS DIGITALES:</a:t>
            </a:r>
          </a:p>
          <a:p>
            <a:pPr>
              <a:spcBef>
                <a:spcPct val="50000"/>
              </a:spcBef>
              <a:buClr>
                <a:srgbClr val="A50021"/>
              </a:buClr>
              <a:buSzPct val="50000"/>
              <a:buFontTx/>
              <a:buNone/>
            </a:pPr>
            <a:r>
              <a:rPr lang="es-ES_tradnl" altLang="es-ES" sz="1500" b="1" dirty="0">
                <a:solidFill>
                  <a:srgbClr val="FFFF00"/>
                </a:solidFill>
              </a:rPr>
              <a:t>1. Radiografía Computada.</a:t>
            </a:r>
          </a:p>
          <a:p>
            <a:pPr>
              <a:spcBef>
                <a:spcPct val="50000"/>
              </a:spcBef>
              <a:buClr>
                <a:srgbClr val="A50021"/>
              </a:buClr>
              <a:buSzPct val="50000"/>
              <a:buFontTx/>
              <a:buNone/>
            </a:pPr>
            <a:r>
              <a:rPr lang="es-ES_tradnl" altLang="es-ES" sz="1500" b="1" dirty="0">
                <a:solidFill>
                  <a:srgbClr val="FFFF00"/>
                </a:solidFill>
              </a:rPr>
              <a:t>2. Radiografía Digital de conversión directa o indirecta</a:t>
            </a:r>
          </a:p>
          <a:p>
            <a:pPr>
              <a:spcBef>
                <a:spcPct val="50000"/>
              </a:spcBef>
              <a:buClr>
                <a:srgbClr val="A50021"/>
              </a:buClr>
              <a:buSzPct val="50000"/>
              <a:buFontTx/>
              <a:buNone/>
            </a:pPr>
            <a:endParaRPr lang="es-ES_tradnl" altLang="es-ES" sz="1500" b="1" dirty="0">
              <a:solidFill>
                <a:srgbClr val="FFFF00"/>
              </a:solidFill>
            </a:endParaRPr>
          </a:p>
          <a:p>
            <a:pPr>
              <a:spcBef>
                <a:spcPct val="50000"/>
              </a:spcBef>
              <a:buClr>
                <a:srgbClr val="A50021"/>
              </a:buClr>
              <a:buSzPct val="50000"/>
              <a:buFont typeface="Monotype Sorts"/>
              <a:buNone/>
            </a:pPr>
            <a:r>
              <a:rPr lang="es-ES_tradnl" altLang="es-ES" sz="1500" b="1" dirty="0">
                <a:solidFill>
                  <a:srgbClr val="FFFF00"/>
                </a:solidFill>
              </a:rPr>
              <a:t>SISTEMA PELÍCULAS Y PANTALLAS INTENSIFICADORAS.</a:t>
            </a:r>
          </a:p>
        </p:txBody>
      </p:sp>
      <p:pic>
        <p:nvPicPr>
          <p:cNvPr id="235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381" y="2155307"/>
            <a:ext cx="1872504" cy="99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9217" y="3219524"/>
            <a:ext cx="1564264" cy="156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6369" y="3770710"/>
            <a:ext cx="1692275"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14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ángulo 1"/>
          <p:cNvSpPr>
            <a:spLocks noChangeArrowheads="1"/>
          </p:cNvSpPr>
          <p:nvPr/>
        </p:nvSpPr>
        <p:spPr bwMode="auto">
          <a:xfrm>
            <a:off x="793751" y="412671"/>
            <a:ext cx="74152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MECANISMO DE PRODUCCIÓN DE LOS Rayos X</a:t>
            </a:r>
            <a:endParaRPr lang="es-ES" altLang="es-ES" sz="2400" dirty="0">
              <a:solidFill>
                <a:srgbClr val="FFFF00"/>
              </a:solidFill>
              <a:latin typeface="Calibri" pitchFamily="34" charset="0"/>
            </a:endParaRPr>
          </a:p>
        </p:txBody>
      </p:sp>
      <p:sp>
        <p:nvSpPr>
          <p:cNvPr id="24579" name="Rectangle 5"/>
          <p:cNvSpPr>
            <a:spLocks noChangeArrowheads="1"/>
          </p:cNvSpPr>
          <p:nvPr/>
        </p:nvSpPr>
        <p:spPr bwMode="auto">
          <a:xfrm>
            <a:off x="323851" y="827876"/>
            <a:ext cx="46640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600" u="none" dirty="0">
                <a:solidFill>
                  <a:srgbClr val="FFFF00"/>
                </a:solidFill>
              </a:rPr>
              <a:t>Los Rayos X se producen por  conversión  de energía,   cuando   un     haz    de electrones acelerados es frenado súbitamente al chocar con un “blanco” (ánodo).</a:t>
            </a:r>
          </a:p>
          <a:p>
            <a:pPr algn="just" eaLnBrk="1" hangingPunct="1">
              <a:spcBef>
                <a:spcPct val="0"/>
              </a:spcBef>
              <a:buClrTx/>
              <a:buSzTx/>
              <a:buFontTx/>
              <a:buNone/>
            </a:pPr>
            <a:r>
              <a:rPr lang="es-ES" altLang="es-ES" sz="1600" u="none" dirty="0">
                <a:solidFill>
                  <a:srgbClr val="FFFF00"/>
                </a:solidFill>
              </a:rPr>
              <a:t>El 99 % de la energía de los electrones se transforma en calor y el 1% de esa energía genera los Rayos X.</a:t>
            </a:r>
            <a:endParaRPr lang="es-ES_tradnl" altLang="es-ES" sz="1600" u="none" dirty="0">
              <a:solidFill>
                <a:srgbClr val="FFFF00"/>
              </a:solidFill>
            </a:endParaRPr>
          </a:p>
        </p:txBody>
      </p:sp>
      <p:pic>
        <p:nvPicPr>
          <p:cNvPr id="24580" name="64 Imagen" descr="esquema-tub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6672461" y="-8532"/>
            <a:ext cx="138707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ChangeArrowheads="1"/>
          </p:cNvSpPr>
          <p:nvPr/>
        </p:nvSpPr>
        <p:spPr bwMode="auto">
          <a:xfrm>
            <a:off x="325439" y="2844100"/>
            <a:ext cx="46640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es-ES" sz="1600" u="none" dirty="0" smtClean="0">
                <a:solidFill>
                  <a:srgbClr val="FFFF00"/>
                </a:solidFill>
              </a:rPr>
              <a:t>Los rayos X pueden originarse mediante un mecanismo de “producción doble”, que frecuentemente se manifiesta de manera simultánea:</a:t>
            </a:r>
          </a:p>
          <a:p>
            <a:pPr algn="just" eaLnBrk="1" hangingPunct="1">
              <a:defRPr/>
            </a:pPr>
            <a:endParaRPr lang="es-ES" sz="1600" dirty="0" smtClean="0">
              <a:solidFill>
                <a:srgbClr val="FFFF00"/>
              </a:solidFill>
            </a:endParaRPr>
          </a:p>
          <a:p>
            <a:pPr marL="285750" indent="-285750" algn="just" eaLnBrk="1" hangingPunct="1">
              <a:buFont typeface="Arial" panose="020B0604020202020204" pitchFamily="34" charset="0"/>
              <a:buChar char="•"/>
              <a:defRPr/>
            </a:pPr>
            <a:r>
              <a:rPr lang="es-ES" sz="1600" dirty="0" smtClean="0">
                <a:solidFill>
                  <a:srgbClr val="FFFF00"/>
                </a:solidFill>
              </a:rPr>
              <a:t>Radiación de frenado</a:t>
            </a:r>
          </a:p>
          <a:p>
            <a:pPr marL="285750" indent="-285750" algn="just" eaLnBrk="1" hangingPunct="1">
              <a:buFont typeface="Arial" panose="020B0604020202020204" pitchFamily="34" charset="0"/>
              <a:buChar char="•"/>
              <a:defRPr/>
            </a:pPr>
            <a:r>
              <a:rPr lang="es-ES" sz="1600" dirty="0" smtClean="0">
                <a:solidFill>
                  <a:srgbClr val="FFFF00"/>
                </a:solidFill>
              </a:rPr>
              <a:t>Radiación característica</a:t>
            </a:r>
            <a:endParaRPr lang="es-ES_tradnl" sz="1600" dirty="0" smtClean="0">
              <a:solidFill>
                <a:srgbClr val="FFFF00"/>
              </a:solidFill>
            </a:endParaRPr>
          </a:p>
        </p:txBody>
      </p:sp>
    </p:spTree>
    <p:extLst>
      <p:ext uri="{BB962C8B-B14F-4D97-AF65-F5344CB8AC3E}">
        <p14:creationId xmlns:p14="http://schemas.microsoft.com/office/powerpoint/2010/main" val="2232607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ángulo 1"/>
          <p:cNvSpPr>
            <a:spLocks noChangeArrowheads="1"/>
          </p:cNvSpPr>
          <p:nvPr/>
        </p:nvSpPr>
        <p:spPr bwMode="auto">
          <a:xfrm>
            <a:off x="793751" y="357401"/>
            <a:ext cx="74152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MECANISMO DE PRODUCCIÓN DE LOS Rayos X</a:t>
            </a:r>
            <a:endParaRPr lang="es-ES" altLang="es-ES" sz="2400" dirty="0">
              <a:solidFill>
                <a:srgbClr val="FFFF00"/>
              </a:solidFill>
              <a:latin typeface="Calibri" pitchFamily="34" charset="0"/>
            </a:endParaRPr>
          </a:p>
        </p:txBody>
      </p:sp>
      <p:pic>
        <p:nvPicPr>
          <p:cNvPr id="25603" name="13 Imagen" descr="brehmstrahlung.g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851" y="2283719"/>
            <a:ext cx="3795959" cy="228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2" y="2283718"/>
            <a:ext cx="406995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2 CuadroTexto"/>
          <p:cNvSpPr txBox="1">
            <a:spLocks noChangeArrowheads="1"/>
          </p:cNvSpPr>
          <p:nvPr/>
        </p:nvSpPr>
        <p:spPr bwMode="auto">
          <a:xfrm>
            <a:off x="107950" y="806390"/>
            <a:ext cx="89281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 typeface="Arial" pitchFamily="34" charset="0"/>
              <a:buNone/>
            </a:pPr>
            <a:r>
              <a:rPr lang="es-ES" altLang="es-ES" sz="1600" b="1" dirty="0">
                <a:solidFill>
                  <a:srgbClr val="FFFF00"/>
                </a:solidFill>
                <a:cs typeface="Arial" pitchFamily="34" charset="0"/>
              </a:rPr>
              <a:t>PRODUCCIÓN DE RAYOS X. BREHMSTRAHLUNG (RADIACIÓN DE FRENADO). </a:t>
            </a:r>
            <a:r>
              <a:rPr lang="es-ES" altLang="es-ES" sz="1800" u="none" dirty="0">
                <a:solidFill>
                  <a:srgbClr val="FFFF00"/>
                </a:solidFill>
                <a:cs typeface="Arial" pitchFamily="34" charset="0"/>
              </a:rPr>
              <a:t>Es  producida por la desaceleración de una partícula cargada, al pasar cerca al núcleo atómico, produciéndose una interacción electrostática. Esto trae como consecuencia pérdida de energía del electrón, la cual se emite en forma de rayos X. La radiación de frenado supone entre el 70 – 85 % de la totalidad de los </a:t>
            </a:r>
            <a:r>
              <a:rPr lang="es-ES" altLang="es-ES" sz="1800" u="none" dirty="0" err="1">
                <a:solidFill>
                  <a:srgbClr val="FFFF00"/>
                </a:solidFill>
                <a:cs typeface="Arial" pitchFamily="34" charset="0"/>
              </a:rPr>
              <a:t>Rx</a:t>
            </a:r>
            <a:r>
              <a:rPr lang="es-ES" altLang="es-ES" sz="1800" u="none" dirty="0">
                <a:solidFill>
                  <a:srgbClr val="FFFF00"/>
                </a:solidFill>
                <a:cs typeface="Arial" pitchFamily="34" charset="0"/>
              </a:rPr>
              <a:t> producidos.</a:t>
            </a:r>
          </a:p>
        </p:txBody>
      </p:sp>
    </p:spTree>
    <p:extLst>
      <p:ext uri="{BB962C8B-B14F-4D97-AF65-F5344CB8AC3E}">
        <p14:creationId xmlns:p14="http://schemas.microsoft.com/office/powerpoint/2010/main" val="996458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ángulo 1"/>
          <p:cNvSpPr>
            <a:spLocks noChangeArrowheads="1"/>
          </p:cNvSpPr>
          <p:nvPr/>
        </p:nvSpPr>
        <p:spPr bwMode="auto">
          <a:xfrm>
            <a:off x="793751" y="440443"/>
            <a:ext cx="74152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a:solidFill>
                  <a:srgbClr val="FFFF00"/>
                </a:solidFill>
                <a:cs typeface="Times New Roman" pitchFamily="18" charset="0"/>
              </a:rPr>
              <a:t>MECANISMO DE PRODUCCIÓN DE LOS Rayos X</a:t>
            </a:r>
            <a:endParaRPr lang="es-ES" altLang="es-ES" sz="2400">
              <a:solidFill>
                <a:srgbClr val="FFFF00"/>
              </a:solidFill>
              <a:latin typeface="Calibri" pitchFamily="34" charset="0"/>
            </a:endParaRPr>
          </a:p>
        </p:txBody>
      </p:sp>
      <p:sp>
        <p:nvSpPr>
          <p:cNvPr id="25606" name="2 CuadroTexto"/>
          <p:cNvSpPr txBox="1">
            <a:spLocks noChangeArrowheads="1"/>
          </p:cNvSpPr>
          <p:nvPr/>
        </p:nvSpPr>
        <p:spPr bwMode="auto">
          <a:xfrm>
            <a:off x="179388" y="961440"/>
            <a:ext cx="88566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 typeface="Arial" pitchFamily="34" charset="0"/>
              <a:buNone/>
            </a:pPr>
            <a:r>
              <a:rPr lang="es-ES" altLang="es-ES" sz="1600" b="1" dirty="0">
                <a:solidFill>
                  <a:srgbClr val="FFFF00"/>
                </a:solidFill>
                <a:cs typeface="Arial" pitchFamily="34" charset="0"/>
              </a:rPr>
              <a:t>PRODUCCIÓN DE RAYOS X. RADIACIÓN CARACTERISTICA. </a:t>
            </a:r>
            <a:r>
              <a:rPr lang="es-ES" altLang="es-ES" sz="1800" u="none" dirty="0">
                <a:solidFill>
                  <a:srgbClr val="FFFF00"/>
                </a:solidFill>
                <a:cs typeface="Arial" pitchFamily="34" charset="0"/>
              </a:rPr>
              <a:t>Ocurre cuando un electrón de alta energía puede producir la salida de un electrón cercano al núcleo. La vacante así producida se rellena por el salto de otro electrón de una capa superior, con mayor energía. Esa  diferencia de energía entre niveles (característica del átomo) se transforma en radiación X característica. La radiación característica supone entre el 15 – 25 % de la totalidad de </a:t>
            </a:r>
            <a:r>
              <a:rPr lang="es-ES" altLang="es-ES" sz="1800" u="none" dirty="0" err="1">
                <a:solidFill>
                  <a:srgbClr val="FFFF00"/>
                </a:solidFill>
                <a:cs typeface="Arial" pitchFamily="34" charset="0"/>
              </a:rPr>
              <a:t>Rx</a:t>
            </a:r>
            <a:r>
              <a:rPr lang="es-ES" altLang="es-ES" sz="1800" u="none" dirty="0">
                <a:solidFill>
                  <a:srgbClr val="FFFF00"/>
                </a:solidFill>
                <a:cs typeface="Arial" pitchFamily="34" charset="0"/>
              </a:rPr>
              <a:t> producidos.</a:t>
            </a:r>
          </a:p>
        </p:txBody>
      </p:sp>
      <p:pic>
        <p:nvPicPr>
          <p:cNvPr id="25607" name="14 Imagen" descr="rad-caracteristic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4" y="2750408"/>
            <a:ext cx="3817120" cy="23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Imagen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0849" y="2750408"/>
            <a:ext cx="4198663" cy="235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035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huvOT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938" y="3702844"/>
            <a:ext cx="2254250" cy="126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3 Rectángulo"/>
          <p:cNvSpPr>
            <a:spLocks noChangeArrowheads="1"/>
          </p:cNvSpPr>
          <p:nvPr/>
        </p:nvSpPr>
        <p:spPr bwMode="auto">
          <a:xfrm>
            <a:off x="179512" y="639366"/>
            <a:ext cx="87868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spcBef>
                <a:spcPct val="0"/>
              </a:spcBef>
              <a:buClrTx/>
              <a:buSzTx/>
            </a:pPr>
            <a:r>
              <a:rPr lang="es-ES" altLang="es-MX" sz="1600" b="1" u="none" dirty="0" smtClean="0">
                <a:solidFill>
                  <a:srgbClr val="FFFF00"/>
                </a:solidFill>
                <a:cs typeface="Arial" pitchFamily="34" charset="0"/>
              </a:rPr>
              <a:t>Existe </a:t>
            </a:r>
            <a:r>
              <a:rPr lang="es-ES" altLang="es-MX" sz="1600" b="1" u="none" dirty="0">
                <a:solidFill>
                  <a:srgbClr val="FFFF00"/>
                </a:solidFill>
                <a:cs typeface="Arial" pitchFamily="34" charset="0"/>
              </a:rPr>
              <a:t>una amplia gama de equipos para el radiodiagnóstico médico y estomatológico que se usan atendiendo a las necesidades diagnósticas.</a:t>
            </a:r>
            <a:endParaRPr lang="es-MX" altLang="es-MX" sz="1600" b="1" u="none" dirty="0">
              <a:solidFill>
                <a:srgbClr val="FFFF00"/>
              </a:solidFill>
              <a:cs typeface="Arial" pitchFamily="34" charset="0"/>
            </a:endParaRPr>
          </a:p>
          <a:p>
            <a:pPr eaLnBrk="1" hangingPunct="1">
              <a:spcBef>
                <a:spcPct val="0"/>
              </a:spcBef>
              <a:buClrTx/>
              <a:buSzTx/>
              <a:buFontTx/>
              <a:buChar char="•"/>
            </a:pPr>
            <a:endParaRPr lang="es-ES" altLang="es-MX" sz="1600" u="none" dirty="0">
              <a:solidFill>
                <a:srgbClr val="FFFF00"/>
              </a:solidFill>
              <a:cs typeface="Arial" pitchFamily="34" charset="0"/>
            </a:endParaRPr>
          </a:p>
          <a:p>
            <a:pPr marL="285750" indent="-285750">
              <a:spcBef>
                <a:spcPct val="0"/>
              </a:spcBef>
              <a:buClrTx/>
              <a:buSzTx/>
            </a:pPr>
            <a:r>
              <a:rPr lang="es-ES" altLang="es-MX" sz="1600" b="1" u="none" dirty="0">
                <a:solidFill>
                  <a:srgbClr val="FFFF00"/>
                </a:solidFill>
                <a:cs typeface="Arial" pitchFamily="34" charset="0"/>
              </a:rPr>
              <a:t>Pueden encontrarse desde </a:t>
            </a:r>
            <a:r>
              <a:rPr lang="es-ES" altLang="es-MX" sz="1600" b="1" u="none" dirty="0" smtClean="0">
                <a:solidFill>
                  <a:srgbClr val="FFFF00"/>
                </a:solidFill>
                <a:cs typeface="Arial" pitchFamily="34" charset="0"/>
              </a:rPr>
              <a:t>los equipos </a:t>
            </a:r>
            <a:r>
              <a:rPr lang="es-ES" altLang="es-MX" sz="1600" b="1" u="none" dirty="0">
                <a:solidFill>
                  <a:srgbClr val="FFFF00"/>
                </a:solidFill>
                <a:cs typeface="Arial" pitchFamily="34" charset="0"/>
              </a:rPr>
              <a:t>más simples y conocidos como los empleados en el radiodiagnóstico de propósito general hasta equipos muy complejos y con propósitos específicos como los equipos de mamografía, </a:t>
            </a:r>
            <a:r>
              <a:rPr lang="es-ES" altLang="es-MX" sz="1600" b="1" u="none" dirty="0" err="1">
                <a:solidFill>
                  <a:srgbClr val="FFFF00"/>
                </a:solidFill>
                <a:cs typeface="Arial" pitchFamily="34" charset="0"/>
              </a:rPr>
              <a:t>fluoroscopia</a:t>
            </a:r>
            <a:r>
              <a:rPr lang="es-ES" altLang="es-MX" sz="1600" b="1" u="none" dirty="0">
                <a:solidFill>
                  <a:srgbClr val="FFFF00"/>
                </a:solidFill>
                <a:cs typeface="Arial" pitchFamily="34" charset="0"/>
              </a:rPr>
              <a:t> o de tomografía </a:t>
            </a:r>
            <a:r>
              <a:rPr lang="es-ES" altLang="es-MX" sz="1600" b="1" u="none" dirty="0" smtClean="0">
                <a:solidFill>
                  <a:srgbClr val="FFFF00"/>
                </a:solidFill>
                <a:cs typeface="Arial" pitchFamily="34" charset="0"/>
              </a:rPr>
              <a:t>computarizada</a:t>
            </a:r>
            <a:endParaRPr lang="es-ES" altLang="es-MX" sz="1600" b="1" u="none" dirty="0">
              <a:solidFill>
                <a:srgbClr val="FFFF00"/>
              </a:solidFill>
              <a:cs typeface="Arial" pitchFamily="34" charset="0"/>
            </a:endParaRPr>
          </a:p>
        </p:txBody>
      </p:sp>
      <p:pic>
        <p:nvPicPr>
          <p:cNvPr id="26628" name="Picture 2" descr="visi1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8" y="3810000"/>
            <a:ext cx="2286000" cy="12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13 Imagen" descr="asclepios 00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4939" y="2443163"/>
            <a:ext cx="2020887"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2 Imagen" descr="imagen local RX conv mesa columna y bucky vertical.bmp"/>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 y="2470547"/>
            <a:ext cx="21653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16 Imagen" descr="PB140016.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2601" y="2409825"/>
            <a:ext cx="1293813" cy="129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 descr="ORTHORALIX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3759994"/>
            <a:ext cx="1600200" cy="13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Grp="1" noChangeArrowheads="1"/>
          </p:cNvSpPr>
          <p:nvPr>
            <p:ph type="title"/>
          </p:nvPr>
        </p:nvSpPr>
        <p:spPr>
          <a:xfrm>
            <a:off x="323851" y="248841"/>
            <a:ext cx="8640763" cy="3786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nchorCtr="0"/>
          <a:lstStyle/>
          <a:p>
            <a:pPr algn="l">
              <a:defRPr/>
            </a:pPr>
            <a:r>
              <a:rPr lang="es-ES" altLang="es-MX" sz="2400" dirty="0">
                <a:solidFill>
                  <a:srgbClr val="FFFF00"/>
                </a:solidFill>
              </a:rPr>
              <a:t>El Radiodiagnóstico Médico, fundamentos de la práctica</a:t>
            </a:r>
            <a:endParaRPr lang="es-ES_tradnl" altLang="es-MX" sz="2400" dirty="0">
              <a:solidFill>
                <a:srgbClr val="FFFF00"/>
              </a:solidFill>
            </a:endParaRPr>
          </a:p>
        </p:txBody>
      </p:sp>
    </p:spTree>
    <p:extLst>
      <p:ext uri="{BB962C8B-B14F-4D97-AF65-F5344CB8AC3E}">
        <p14:creationId xmlns:p14="http://schemas.microsoft.com/office/powerpoint/2010/main" val="3646198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p:nvPr/>
        </p:nvSpPr>
        <p:spPr>
          <a:xfrm>
            <a:off x="251640" y="195496"/>
            <a:ext cx="6117840" cy="645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s-ES" sz="3600" b="1" strike="noStrike" spc="-1" dirty="0">
                <a:solidFill>
                  <a:srgbClr val="FFFF00"/>
                </a:solidFill>
                <a:latin typeface="Arial "/>
                <a:ea typeface="DejaVu Sans"/>
              </a:rPr>
              <a:t>Objetivo</a:t>
            </a:r>
            <a:endParaRPr lang="en-GB" sz="3600" b="0" strike="noStrike" spc="-1" dirty="0">
              <a:solidFill>
                <a:srgbClr val="FFFF00"/>
              </a:solidFill>
              <a:latin typeface="Arial"/>
            </a:endParaRPr>
          </a:p>
        </p:txBody>
      </p:sp>
      <p:sp>
        <p:nvSpPr>
          <p:cNvPr id="56" name="Content Placeholder 2"/>
          <p:cNvSpPr/>
          <p:nvPr/>
        </p:nvSpPr>
        <p:spPr>
          <a:xfrm>
            <a:off x="251640" y="843496"/>
            <a:ext cx="8568832" cy="22323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0200">
              <a:lnSpc>
                <a:spcPct val="100000"/>
              </a:lnSpc>
              <a:buClr>
                <a:srgbClr val="003399"/>
              </a:buClr>
              <a:buFont typeface="Arial"/>
              <a:buChar char="•"/>
            </a:pPr>
            <a:r>
              <a:rPr lang="es-ES" sz="2600" b="1" strike="noStrike" spc="-1" dirty="0">
                <a:solidFill>
                  <a:srgbClr val="FFFF00"/>
                </a:solidFill>
                <a:latin typeface="Arial "/>
                <a:ea typeface="DejaVu Sans"/>
              </a:rPr>
              <a:t>Que los participantes conozcan </a:t>
            </a:r>
            <a:r>
              <a:rPr lang="es-ES" sz="2600" b="1" strike="noStrike" spc="-1" dirty="0" smtClean="0">
                <a:solidFill>
                  <a:srgbClr val="FFFF00"/>
                </a:solidFill>
                <a:latin typeface="Arial "/>
                <a:ea typeface="DejaVu Sans"/>
              </a:rPr>
              <a:t>las diferentes aplicaciones médicas de las radiaciones en </a:t>
            </a:r>
            <a:r>
              <a:rPr lang="es-ES" sz="2600" b="1" spc="-1" dirty="0" smtClean="0">
                <a:solidFill>
                  <a:srgbClr val="FFFF00"/>
                </a:solidFill>
                <a:latin typeface="Arial "/>
                <a:ea typeface="DejaVu Sans"/>
              </a:rPr>
              <a:t>el Radiodiagnóstico y la Radiología Intervencionista.</a:t>
            </a:r>
          </a:p>
          <a:p>
            <a:pPr marL="343080" indent="-340200">
              <a:lnSpc>
                <a:spcPct val="100000"/>
              </a:lnSpc>
              <a:buClr>
                <a:srgbClr val="003399"/>
              </a:buClr>
              <a:buFont typeface="Arial"/>
              <a:buChar char="•"/>
            </a:pPr>
            <a:r>
              <a:rPr lang="es-ES" sz="2600" b="1" strike="noStrike" spc="-1" dirty="0" smtClean="0">
                <a:solidFill>
                  <a:srgbClr val="FFFF00"/>
                </a:solidFill>
                <a:latin typeface="Arial "/>
                <a:ea typeface="DejaVu Sans"/>
              </a:rPr>
              <a:t>Distinguir los </a:t>
            </a:r>
            <a:r>
              <a:rPr lang="es-ES" sz="2600" b="1" spc="-1" dirty="0" smtClean="0">
                <a:solidFill>
                  <a:srgbClr val="FFFF00"/>
                </a:solidFill>
                <a:latin typeface="Arial "/>
                <a:ea typeface="DejaVu Sans"/>
              </a:rPr>
              <a:t>principales tipos de equipos usados en estas prácticas.</a:t>
            </a:r>
            <a:endParaRPr lang="en-GB" sz="2600" b="0" strike="noStrike" spc="-1" dirty="0">
              <a:solidFill>
                <a:srgbClr val="FFFF00"/>
              </a:solidFill>
              <a:latin typeface="Arial"/>
            </a:endParaRPr>
          </a:p>
          <a:p>
            <a:pPr>
              <a:lnSpc>
                <a:spcPct val="100000"/>
              </a:lnSpc>
            </a:pPr>
            <a:endParaRPr lang="en-GB" sz="2600" b="0" strike="noStrike" spc="-1" dirty="0">
              <a:solidFill>
                <a:srgbClr val="FFFF00"/>
              </a:solidFill>
              <a:latin typeface="Arial"/>
            </a:endParaRPr>
          </a:p>
        </p:txBody>
      </p:sp>
      <p:sp>
        <p:nvSpPr>
          <p:cNvPr id="57" name="Slide Number Placeholder 3"/>
          <p:cNvSpPr/>
          <p:nvPr/>
        </p:nvSpPr>
        <p:spPr>
          <a:xfrm>
            <a:off x="8472600" y="4862160"/>
            <a:ext cx="506880" cy="21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fld id="{F8F60CB4-5FE7-482D-AC44-979638EFAD97}" type="slidenum">
              <a:rPr lang="en-US" sz="1000" b="0" strike="noStrike" spc="-1">
                <a:solidFill>
                  <a:srgbClr val="FFFFFF"/>
                </a:solidFill>
                <a:latin typeface="Arial"/>
                <a:ea typeface="DejaVu Sans"/>
              </a:rPr>
              <a:t>2</a:t>
            </a:fld>
            <a:endParaRPr lang="en-GB" sz="1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335089" y="826294"/>
            <a:ext cx="6683375" cy="721519"/>
          </a:xfrm>
        </p:spPr>
        <p:txBody>
          <a:bodyPr lIns="61777" tIns="30889" rIns="61777" bIns="30889" anchor="t" anchorCtr="0"/>
          <a:lstStyle/>
          <a:p>
            <a:pPr eaLnBrk="1" hangingPunct="1">
              <a:defRPr/>
            </a:pPr>
            <a:r>
              <a:rPr lang="es-ES" altLang="en-US" sz="2400" dirty="0" smtClean="0">
                <a:solidFill>
                  <a:srgbClr val="FFFF00"/>
                </a:solidFill>
              </a:rPr>
              <a:t>Equipos para Radiología Dental</a:t>
            </a:r>
          </a:p>
        </p:txBody>
      </p:sp>
      <p:sp>
        <p:nvSpPr>
          <p:cNvPr id="9219" name="Rectangle 3"/>
          <p:cNvSpPr>
            <a:spLocks noGrp="1" noChangeArrowheads="1"/>
          </p:cNvSpPr>
          <p:nvPr>
            <p:ph type="body" idx="4294967295"/>
          </p:nvPr>
        </p:nvSpPr>
        <p:spPr>
          <a:xfrm>
            <a:off x="1335088" y="2032398"/>
            <a:ext cx="5430837" cy="1348978"/>
          </a:xfrm>
        </p:spPr>
        <p:txBody>
          <a:bodyPr lIns="61777" tIns="30889" rIns="61777" bIns="30889">
            <a:noAutofit/>
          </a:bodyPr>
          <a:lstStyle/>
          <a:p>
            <a:pPr eaLnBrk="1" hangingPunct="1">
              <a:defRPr/>
            </a:pPr>
            <a:r>
              <a:rPr lang="es-ES" altLang="en-US" sz="2400" b="1" dirty="0">
                <a:solidFill>
                  <a:srgbClr val="FFFF00"/>
                </a:solidFill>
              </a:rPr>
              <a:t>Radiografía “</a:t>
            </a:r>
            <a:r>
              <a:rPr lang="es-ES" altLang="en-US" sz="2400" b="1" dirty="0" err="1">
                <a:solidFill>
                  <a:srgbClr val="FFFF00"/>
                </a:solidFill>
              </a:rPr>
              <a:t>intraoral</a:t>
            </a:r>
            <a:r>
              <a:rPr lang="es-ES" altLang="en-US" sz="2400" b="1" dirty="0">
                <a:solidFill>
                  <a:srgbClr val="FFFF00"/>
                </a:solidFill>
              </a:rPr>
              <a:t>”</a:t>
            </a:r>
          </a:p>
          <a:p>
            <a:pPr eaLnBrk="1" hangingPunct="1">
              <a:defRPr/>
            </a:pPr>
            <a:r>
              <a:rPr lang="es-ES" altLang="en-US" sz="2400" b="1" dirty="0">
                <a:solidFill>
                  <a:srgbClr val="FFFF00"/>
                </a:solidFill>
              </a:rPr>
              <a:t>Panorámico (OPG)</a:t>
            </a:r>
          </a:p>
          <a:p>
            <a:pPr eaLnBrk="1" hangingPunct="1">
              <a:defRPr/>
            </a:pPr>
            <a:r>
              <a:rPr lang="es-ES" altLang="en-US" sz="2400" b="1" dirty="0" err="1">
                <a:solidFill>
                  <a:srgbClr val="FFFF00"/>
                </a:solidFill>
              </a:rPr>
              <a:t>Cefalométrico</a:t>
            </a:r>
            <a:r>
              <a:rPr lang="es-ES" altLang="en-US" sz="2400" b="1" dirty="0">
                <a:solidFill>
                  <a:srgbClr val="FFFF00"/>
                </a:solidFill>
              </a:rPr>
              <a:t> (</a:t>
            </a:r>
            <a:r>
              <a:rPr lang="es-ES" altLang="en-US" sz="2400" b="1" dirty="0" err="1">
                <a:solidFill>
                  <a:srgbClr val="FFFF00"/>
                </a:solidFill>
              </a:rPr>
              <a:t>cef</a:t>
            </a:r>
            <a:r>
              <a:rPr lang="es-ES" altLang="en-US" sz="2400" b="1" dirty="0">
                <a:solidFill>
                  <a:srgbClr val="FFFF00"/>
                </a:solidFill>
              </a:rPr>
              <a:t>.) </a:t>
            </a:r>
          </a:p>
          <a:p>
            <a:pPr eaLnBrk="1" hangingPunct="1">
              <a:defRPr/>
            </a:pPr>
            <a:r>
              <a:rPr lang="es-ES" altLang="en-US" sz="2400" b="1" dirty="0">
                <a:solidFill>
                  <a:srgbClr val="FFFF00"/>
                </a:solidFill>
              </a:rPr>
              <a:t>Tomografía dental de haz cónico (CBCT)</a:t>
            </a:r>
          </a:p>
        </p:txBody>
      </p:sp>
    </p:spTree>
    <p:extLst>
      <p:ext uri="{BB962C8B-B14F-4D97-AF65-F5344CB8AC3E}">
        <p14:creationId xmlns:p14="http://schemas.microsoft.com/office/powerpoint/2010/main" val="2512264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2228850"/>
            <a:ext cx="2286000" cy="219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991917"/>
            <a:ext cx="2114550" cy="126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345656"/>
            <a:ext cx="21145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6"/>
          <p:cNvSpPr>
            <a:spLocks noGrp="1" noChangeArrowheads="1"/>
          </p:cNvSpPr>
          <p:nvPr>
            <p:ph type="title" idx="4294967295"/>
          </p:nvPr>
        </p:nvSpPr>
        <p:spPr>
          <a:xfrm>
            <a:off x="1277938" y="270917"/>
            <a:ext cx="6858000" cy="428625"/>
          </a:xfrm>
        </p:spPr>
        <p:txBody>
          <a:bodyPr/>
          <a:lstStyle/>
          <a:p>
            <a:pPr eaLnBrk="1" hangingPunct="1">
              <a:defRPr/>
            </a:pPr>
            <a:r>
              <a:rPr lang="es-ES" altLang="en-US" sz="2400" b="1" dirty="0" smtClean="0">
                <a:solidFill>
                  <a:srgbClr val="FFFF00"/>
                </a:solidFill>
              </a:rPr>
              <a:t>Equipos de rayos X dentales </a:t>
            </a:r>
            <a:r>
              <a:rPr lang="es-ES" altLang="en-US" sz="2400" b="1" dirty="0" err="1" smtClean="0">
                <a:solidFill>
                  <a:srgbClr val="FFFF00"/>
                </a:solidFill>
              </a:rPr>
              <a:t>intraorales</a:t>
            </a:r>
            <a:endParaRPr lang="es-ES" altLang="en-US" sz="2400" b="1" dirty="0" smtClean="0">
              <a:solidFill>
                <a:srgbClr val="FFFF00"/>
              </a:solidFill>
            </a:endParaRPr>
          </a:p>
        </p:txBody>
      </p:sp>
      <p:sp>
        <p:nvSpPr>
          <p:cNvPr id="2" name="Rectángulo 1"/>
          <p:cNvSpPr/>
          <p:nvPr/>
        </p:nvSpPr>
        <p:spPr>
          <a:xfrm>
            <a:off x="323850" y="836007"/>
            <a:ext cx="8312150" cy="1015663"/>
          </a:xfrm>
          <a:prstGeom prst="rect">
            <a:avLst/>
          </a:prstGeom>
        </p:spPr>
        <p:txBody>
          <a:bodyPr>
            <a:spAutoFit/>
          </a:bodyPr>
          <a:lstStyle/>
          <a:p>
            <a:pPr>
              <a:defRPr/>
            </a:pPr>
            <a:r>
              <a:rPr lang="es-ES" altLang="en-US" sz="2000" b="1" u="none" dirty="0">
                <a:solidFill>
                  <a:srgbClr val="FFFF00"/>
                </a:solidFill>
                <a:latin typeface="+mn-lt"/>
              </a:rPr>
              <a:t>Tubo dental estándar</a:t>
            </a:r>
          </a:p>
          <a:p>
            <a:pPr>
              <a:defRPr/>
            </a:pPr>
            <a:r>
              <a:rPr lang="es-ES" altLang="en-US" sz="2000" b="1" u="none" dirty="0">
                <a:solidFill>
                  <a:srgbClr val="FFFF00"/>
                </a:solidFill>
                <a:latin typeface="+mn-lt"/>
              </a:rPr>
              <a:t>Usa un receptor de imagen </a:t>
            </a:r>
            <a:r>
              <a:rPr lang="es-ES" altLang="en-US" sz="2000" b="1" u="none" dirty="0" err="1">
                <a:solidFill>
                  <a:srgbClr val="FFFF00"/>
                </a:solidFill>
                <a:latin typeface="+mn-lt"/>
              </a:rPr>
              <a:t>intraoral</a:t>
            </a:r>
            <a:r>
              <a:rPr lang="es-ES" altLang="en-US" sz="2000" b="1" u="none" dirty="0">
                <a:solidFill>
                  <a:srgbClr val="FFFF00"/>
                </a:solidFill>
                <a:latin typeface="+mn-lt"/>
              </a:rPr>
              <a:t> </a:t>
            </a:r>
          </a:p>
          <a:p>
            <a:pPr>
              <a:defRPr/>
            </a:pPr>
            <a:r>
              <a:rPr lang="es-ES" altLang="en-US" sz="2000" b="1" u="none" dirty="0">
                <a:solidFill>
                  <a:srgbClr val="FFFF00"/>
                </a:solidFill>
                <a:latin typeface="+mn-lt"/>
              </a:rPr>
              <a:t>El tubo de rayos X es </a:t>
            </a:r>
            <a:r>
              <a:rPr lang="es-ES" altLang="en-US" sz="2000" b="1" u="none" dirty="0" err="1">
                <a:solidFill>
                  <a:srgbClr val="FFFF00"/>
                </a:solidFill>
                <a:latin typeface="+mn-lt"/>
              </a:rPr>
              <a:t>extraoral</a:t>
            </a:r>
            <a:r>
              <a:rPr lang="es-ES" altLang="en-US" sz="2000" b="1" u="none" dirty="0">
                <a:solidFill>
                  <a:srgbClr val="FFFF00"/>
                </a:solidFill>
                <a:latin typeface="+mn-lt"/>
              </a:rPr>
              <a:t> </a:t>
            </a:r>
            <a:endParaRPr lang="en-US" sz="2000" u="none" dirty="0">
              <a:solidFill>
                <a:srgbClr val="FFFF00"/>
              </a:solidFill>
              <a:latin typeface="+mn-lt"/>
            </a:endParaRPr>
          </a:p>
        </p:txBody>
      </p:sp>
      <p:sp>
        <p:nvSpPr>
          <p:cNvPr id="7" name="Rectangle 3"/>
          <p:cNvSpPr txBox="1">
            <a:spLocks noChangeArrowheads="1"/>
          </p:cNvSpPr>
          <p:nvPr/>
        </p:nvSpPr>
        <p:spPr>
          <a:xfrm>
            <a:off x="4716464" y="2024063"/>
            <a:ext cx="4427537" cy="3086100"/>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263525" indent="-263525" eaLnBrk="1" hangingPunct="1">
              <a:buClr>
                <a:schemeClr val="tx2"/>
              </a:buClr>
              <a:defRPr/>
            </a:pPr>
            <a:r>
              <a:rPr lang="es-ES" sz="2000" u="none" kern="0" dirty="0" smtClean="0">
                <a:solidFill>
                  <a:srgbClr val="FFFF00"/>
                </a:solidFill>
                <a:effectLst/>
              </a:rPr>
              <a:t>Tensión del tubo: 60 </a:t>
            </a:r>
            <a:r>
              <a:rPr lang="es-ES" sz="2000" u="none" kern="0" dirty="0" err="1" smtClean="0">
                <a:solidFill>
                  <a:srgbClr val="FFFF00"/>
                </a:solidFill>
                <a:effectLst/>
              </a:rPr>
              <a:t>kV</a:t>
            </a:r>
            <a:r>
              <a:rPr lang="es-ES" sz="2000" u="none" kern="0" dirty="0" smtClean="0">
                <a:solidFill>
                  <a:srgbClr val="FFFF00"/>
                </a:solidFill>
                <a:effectLst/>
              </a:rPr>
              <a:t> (mínimo)</a:t>
            </a:r>
          </a:p>
          <a:p>
            <a:pPr marL="263525" indent="-263525" eaLnBrk="1" hangingPunct="1">
              <a:buClr>
                <a:schemeClr val="tx2"/>
              </a:buClr>
              <a:defRPr/>
            </a:pPr>
            <a:r>
              <a:rPr lang="es-ES" sz="2000" u="none" kern="0" dirty="0" smtClean="0">
                <a:solidFill>
                  <a:srgbClr val="FFFF00"/>
                </a:solidFill>
                <a:effectLst/>
              </a:rPr>
              <a:t>Filtración</a:t>
            </a:r>
          </a:p>
          <a:p>
            <a:pPr marL="357188" lvl="1" indent="-93663" eaLnBrk="1" hangingPunct="1">
              <a:defRPr/>
            </a:pPr>
            <a:r>
              <a:rPr lang="es-ES" sz="1600" u="none" kern="0" dirty="0" smtClean="0">
                <a:solidFill>
                  <a:srgbClr val="FFFF00"/>
                </a:solidFill>
                <a:effectLst/>
              </a:rPr>
              <a:t>1.5 mm Al si &lt;70 </a:t>
            </a:r>
            <a:r>
              <a:rPr lang="es-ES" sz="1600" u="none" kern="0" dirty="0" err="1" smtClean="0">
                <a:solidFill>
                  <a:srgbClr val="FFFF00"/>
                </a:solidFill>
                <a:effectLst/>
              </a:rPr>
              <a:t>kV</a:t>
            </a:r>
            <a:endParaRPr lang="es-ES" sz="1600" u="none" kern="0" dirty="0" smtClean="0">
              <a:solidFill>
                <a:srgbClr val="FFFF00"/>
              </a:solidFill>
              <a:effectLst/>
            </a:endParaRPr>
          </a:p>
          <a:p>
            <a:pPr marL="357188" lvl="2" indent="-93663" eaLnBrk="1" hangingPunct="1">
              <a:defRPr/>
            </a:pPr>
            <a:r>
              <a:rPr lang="es-ES" sz="1600" u="none" kern="0" dirty="0" smtClean="0">
                <a:solidFill>
                  <a:srgbClr val="FFFF00"/>
                </a:solidFill>
                <a:effectLst/>
              </a:rPr>
              <a:t>2.5 mm Al (1.5 mm permanente) si &gt;70 </a:t>
            </a:r>
            <a:r>
              <a:rPr lang="es-ES" sz="1600" u="none" kern="0" dirty="0" err="1" smtClean="0">
                <a:solidFill>
                  <a:srgbClr val="FFFF00"/>
                </a:solidFill>
                <a:effectLst/>
              </a:rPr>
              <a:t>kV</a:t>
            </a:r>
            <a:endParaRPr lang="es-ES" sz="1600" u="none" kern="0" dirty="0" smtClean="0">
              <a:solidFill>
                <a:srgbClr val="FFFF00"/>
              </a:solidFill>
              <a:effectLst/>
            </a:endParaRPr>
          </a:p>
          <a:p>
            <a:pPr marL="263525" indent="-263525" eaLnBrk="1" hangingPunct="1">
              <a:buClr>
                <a:schemeClr val="tx2"/>
              </a:buClr>
              <a:defRPr/>
            </a:pPr>
            <a:r>
              <a:rPr lang="es-ES" sz="2000" u="none" kern="0" dirty="0" smtClean="0">
                <a:solidFill>
                  <a:srgbClr val="FFFF00"/>
                </a:solidFill>
                <a:effectLst/>
              </a:rPr>
              <a:t>Tamaño del campo</a:t>
            </a:r>
          </a:p>
          <a:p>
            <a:pPr marL="449263" lvl="2" indent="-185738" eaLnBrk="1" hangingPunct="1">
              <a:defRPr/>
            </a:pPr>
            <a:r>
              <a:rPr lang="es-ES" sz="1600" u="none" kern="0" dirty="0" smtClean="0">
                <a:solidFill>
                  <a:srgbClr val="FFFF00"/>
                </a:solidFill>
                <a:effectLst/>
              </a:rPr>
              <a:t>≤</a:t>
            </a:r>
            <a:r>
              <a:rPr lang="es-ES" sz="1600" kern="0" dirty="0" smtClean="0">
                <a:solidFill>
                  <a:srgbClr val="FFFF00"/>
                </a:solidFill>
                <a:effectLst/>
              </a:rPr>
              <a:t>4x5 cm al final del colimador rectangular</a:t>
            </a:r>
          </a:p>
          <a:p>
            <a:pPr marL="449263" lvl="2" indent="-185738" eaLnBrk="1" hangingPunct="1">
              <a:defRPr/>
            </a:pPr>
            <a:r>
              <a:rPr lang="es-ES" sz="1600" u="none" kern="0" dirty="0" smtClean="0">
                <a:solidFill>
                  <a:srgbClr val="FFFF00"/>
                </a:solidFill>
                <a:effectLst/>
              </a:rPr>
              <a:t>≤6 cm diámetro colimador cilíndrico</a:t>
            </a:r>
          </a:p>
          <a:p>
            <a:pPr eaLnBrk="1" hangingPunct="1">
              <a:buClr>
                <a:schemeClr val="tx2"/>
              </a:buClr>
              <a:defRPr/>
            </a:pPr>
            <a:r>
              <a:rPr lang="es-ES" sz="2000" u="none" kern="0" dirty="0" smtClean="0">
                <a:solidFill>
                  <a:srgbClr val="FFFF00"/>
                </a:solidFill>
                <a:effectLst/>
              </a:rPr>
              <a:t>Distancia mínima foco-piel</a:t>
            </a:r>
          </a:p>
          <a:p>
            <a:pPr lvl="1" eaLnBrk="1" hangingPunct="1">
              <a:defRPr/>
            </a:pPr>
            <a:r>
              <a:rPr lang="es-ES" sz="2000" u="none" kern="0" dirty="0" smtClean="0">
                <a:solidFill>
                  <a:srgbClr val="FFFF00"/>
                </a:solidFill>
                <a:effectLst/>
              </a:rPr>
              <a:t>200 mm</a:t>
            </a:r>
          </a:p>
          <a:p>
            <a:pPr marL="0" indent="0" eaLnBrk="1" hangingPunct="1">
              <a:buClr>
                <a:schemeClr val="tx2"/>
              </a:buClr>
              <a:buFont typeface="Wingdings" panose="05000000000000000000" pitchFamily="2" charset="2"/>
              <a:buNone/>
              <a:defRPr/>
            </a:pPr>
            <a:endParaRPr lang="es-ES" sz="2000" u="none" kern="0" dirty="0" smtClean="0">
              <a:solidFill>
                <a:srgbClr val="FFFF00"/>
              </a:solidFill>
              <a:effectLst/>
            </a:endParaRPr>
          </a:p>
        </p:txBody>
      </p:sp>
      <p:sp>
        <p:nvSpPr>
          <p:cNvPr id="3" name="Rectángulo 2"/>
          <p:cNvSpPr/>
          <p:nvPr/>
        </p:nvSpPr>
        <p:spPr>
          <a:xfrm>
            <a:off x="2420938" y="4572001"/>
            <a:ext cx="2210862" cy="369332"/>
          </a:xfrm>
          <a:prstGeom prst="rect">
            <a:avLst/>
          </a:prstGeom>
        </p:spPr>
        <p:txBody>
          <a:bodyPr wrap="none">
            <a:spAutoFit/>
          </a:bodyPr>
          <a:lstStyle/>
          <a:p>
            <a:pPr>
              <a:defRPr/>
            </a:pPr>
            <a:r>
              <a:rPr lang="es-ES" u="none" kern="0" dirty="0" smtClean="0">
                <a:solidFill>
                  <a:srgbClr val="FFFF00"/>
                </a:solidFill>
              </a:rPr>
              <a:t>Tubos de ánodo fijo</a:t>
            </a:r>
            <a:endParaRPr lang="es-ES" dirty="0">
              <a:solidFill>
                <a:srgbClr val="FFFF00"/>
              </a:solidFill>
            </a:endParaRPr>
          </a:p>
        </p:txBody>
      </p:sp>
    </p:spTree>
    <p:extLst>
      <p:ext uri="{BB962C8B-B14F-4D97-AF65-F5344CB8AC3E}">
        <p14:creationId xmlns:p14="http://schemas.microsoft.com/office/powerpoint/2010/main" val="3182391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a:xfrm>
            <a:off x="179389" y="3320654"/>
            <a:ext cx="8353425" cy="1410890"/>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buClr>
                <a:schemeClr val="tx2"/>
              </a:buClr>
              <a:defRPr/>
            </a:pPr>
            <a:r>
              <a:rPr lang="en-GB" sz="2800" u="none" kern="0" dirty="0" smtClean="0">
                <a:solidFill>
                  <a:srgbClr val="FFFF00"/>
                </a:solidFill>
                <a:latin typeface="Arial Unicode MS" pitchFamily="34" charset="-128"/>
              </a:rPr>
              <a:t>Receptor de image:</a:t>
            </a:r>
          </a:p>
          <a:p>
            <a:pPr marL="0" indent="0" eaLnBrk="1" hangingPunct="1">
              <a:buClr>
                <a:schemeClr val="tx2"/>
              </a:buClr>
              <a:buFont typeface="Wingdings" panose="05000000000000000000" pitchFamily="2" charset="2"/>
              <a:buNone/>
              <a:tabLst>
                <a:tab pos="357188" algn="l"/>
              </a:tabLst>
              <a:defRPr/>
            </a:pPr>
            <a:r>
              <a:rPr lang="en-GB" sz="2800" u="none" kern="0" dirty="0">
                <a:solidFill>
                  <a:srgbClr val="FFFF00"/>
                </a:solidFill>
                <a:latin typeface="Arial Unicode MS" pitchFamily="34" charset="-128"/>
              </a:rPr>
              <a:t>	</a:t>
            </a:r>
            <a:r>
              <a:rPr lang="en-GB" sz="2800" u="none" kern="0" dirty="0" err="1" smtClean="0">
                <a:solidFill>
                  <a:srgbClr val="FFFF00"/>
                </a:solidFill>
                <a:latin typeface="Arial Unicode MS" pitchFamily="34" charset="-128"/>
              </a:rPr>
              <a:t>Película</a:t>
            </a:r>
            <a:endParaRPr lang="en-GB" sz="2800" u="none" kern="0" dirty="0" smtClean="0">
              <a:solidFill>
                <a:srgbClr val="FFFF00"/>
              </a:solidFill>
              <a:latin typeface="Arial Unicode MS" pitchFamily="34" charset="-128"/>
            </a:endParaRPr>
          </a:p>
          <a:p>
            <a:pPr marL="0" indent="0" eaLnBrk="1" hangingPunct="1">
              <a:buClr>
                <a:schemeClr val="tx2"/>
              </a:buClr>
              <a:buFont typeface="Wingdings" panose="05000000000000000000" pitchFamily="2" charset="2"/>
              <a:buNone/>
              <a:tabLst>
                <a:tab pos="357188" algn="l"/>
              </a:tabLst>
              <a:defRPr/>
            </a:pPr>
            <a:r>
              <a:rPr lang="en-GB" sz="2800" u="none" kern="0" dirty="0" smtClean="0">
                <a:solidFill>
                  <a:srgbClr val="FFFF00"/>
                </a:solidFill>
                <a:latin typeface="Arial Unicode MS" pitchFamily="34" charset="-128"/>
              </a:rPr>
              <a:t>	Digital</a:t>
            </a:r>
            <a:endParaRPr lang="en-GB" sz="2000" u="none" kern="0" dirty="0" smtClean="0">
              <a:solidFill>
                <a:srgbClr val="FFFF00"/>
              </a:solidFill>
              <a:latin typeface="Arial Unicode MS" pitchFamily="34" charset="-128"/>
            </a:endParaRPr>
          </a:p>
        </p:txBody>
      </p:sp>
      <p:pic>
        <p:nvPicPr>
          <p:cNvPr id="1946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7088" y="2238375"/>
            <a:ext cx="16367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039" y="2238375"/>
            <a:ext cx="19573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3363" y="1092994"/>
            <a:ext cx="2106612" cy="215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Film"/>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84213" y="1092994"/>
            <a:ext cx="4462462" cy="108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descr="reverse2"/>
          <p:cNvPicPr>
            <a:picLocks noChangeAspect="1" noChangeArrowheads="1"/>
          </p:cNvPicPr>
          <p:nvPr/>
        </p:nvPicPr>
        <p:blipFill>
          <a:blip r:embed="rId6">
            <a:lum bright="-12000" contrast="36000"/>
            <a:grayscl/>
            <a:extLst>
              <a:ext uri="{28A0092B-C50C-407E-A947-70E740481C1C}">
                <a14:useLocalDpi xmlns:a14="http://schemas.microsoft.com/office/drawing/2010/main" val="0"/>
              </a:ext>
            </a:extLst>
          </a:blip>
          <a:srcRect/>
          <a:stretch>
            <a:fillRect/>
          </a:stretch>
        </p:blipFill>
        <p:spPr bwMode="auto">
          <a:xfrm>
            <a:off x="6356351" y="3415904"/>
            <a:ext cx="2511425" cy="137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txBox="1">
            <a:spLocks noChangeArrowheads="1"/>
          </p:cNvSpPr>
          <p:nvPr/>
        </p:nvSpPr>
        <p:spPr>
          <a:xfrm>
            <a:off x="1277938" y="123478"/>
            <a:ext cx="6858000" cy="428625"/>
          </a:xfrm>
          <a:prstGeom prst="rect">
            <a:avLst/>
          </a:prstGeom>
        </p:spPr>
        <p:txBody>
          <a:bodyPr lIns="0" tIns="0" rIns="0" bIns="0" anchor="ctr">
            <a:noAutofit/>
          </a:bodyPr>
          <a:lstStyle/>
          <a:p>
            <a:pPr>
              <a:defRPr/>
            </a:pPr>
            <a:r>
              <a:rPr lang="es-ES" altLang="en-US" sz="2400" b="1" kern="0" smtClean="0">
                <a:solidFill>
                  <a:srgbClr val="FFFF00"/>
                </a:solidFill>
              </a:rPr>
              <a:t>Equipos de rayos X dentales intraorales</a:t>
            </a:r>
            <a:endParaRPr lang="es-ES" altLang="en-US" sz="2400" b="1" kern="0" dirty="0" smtClean="0">
              <a:solidFill>
                <a:srgbClr val="FFFF00"/>
              </a:solidFill>
            </a:endParaRPr>
          </a:p>
        </p:txBody>
      </p:sp>
    </p:spTree>
    <p:extLst>
      <p:ext uri="{BB962C8B-B14F-4D97-AF65-F5344CB8AC3E}">
        <p14:creationId xmlns:p14="http://schemas.microsoft.com/office/powerpoint/2010/main" val="2866335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271589" y="198909"/>
            <a:ext cx="6613525" cy="428625"/>
          </a:xfrm>
        </p:spPr>
        <p:txBody>
          <a:bodyPr/>
          <a:lstStyle/>
          <a:p>
            <a:pPr algn="ctr" eaLnBrk="1" hangingPunct="1">
              <a:defRPr/>
            </a:pPr>
            <a:r>
              <a:rPr lang="es-ES" altLang="en-US" sz="2400" b="1" dirty="0" smtClean="0">
                <a:solidFill>
                  <a:srgbClr val="FFFF00"/>
                </a:solidFill>
              </a:rPr>
              <a:t>Equipo panorámico de rayos X</a:t>
            </a: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915566"/>
            <a:ext cx="1649412" cy="22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1004862"/>
            <a:ext cx="2392362" cy="21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4355976" y="745123"/>
            <a:ext cx="4788024" cy="3554819"/>
          </a:xfrm>
          <a:prstGeom prst="rect">
            <a:avLst/>
          </a:prstGeom>
        </p:spPr>
        <p:txBody>
          <a:bodyPr wrap="square">
            <a:spAutoFit/>
          </a:bodyPr>
          <a:lstStyle/>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Tensión del tubo: 60-85 </a:t>
            </a:r>
            <a:r>
              <a:rPr lang="es-ES" sz="2000" u="none" dirty="0" err="1" smtClean="0">
                <a:solidFill>
                  <a:srgbClr val="FFFF00"/>
                </a:solidFill>
                <a:latin typeface="+mn-lt"/>
                <a:ea typeface="Arial Unicode MS" pitchFamily="34" charset="-128"/>
                <a:cs typeface="Arial Unicode MS" pitchFamily="34" charset="-128"/>
              </a:rPr>
              <a:t>kV</a:t>
            </a:r>
            <a:endParaRPr lang="es-ES" sz="2000" u="none" dirty="0" smtClean="0">
              <a:solidFill>
                <a:srgbClr val="FFFF00"/>
              </a:solidFill>
              <a:latin typeface="+mn-lt"/>
              <a:ea typeface="Arial Unicode MS" pitchFamily="34" charset="-128"/>
              <a:cs typeface="Arial Unicode MS" pitchFamily="34" charset="-128"/>
            </a:endParaRPr>
          </a:p>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Intensidad de corriente: 1-10mA</a:t>
            </a:r>
          </a:p>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(Nueva generación: </a:t>
            </a:r>
            <a:r>
              <a:rPr lang="es-ES" sz="2000" u="none" dirty="0" err="1" smtClean="0">
                <a:solidFill>
                  <a:srgbClr val="FFFF00"/>
                </a:solidFill>
                <a:latin typeface="+mn-lt"/>
                <a:ea typeface="Arial Unicode MS" pitchFamily="34" charset="-128"/>
                <a:cs typeface="Arial Unicode MS" pitchFamily="34" charset="-128"/>
              </a:rPr>
              <a:t>kV</a:t>
            </a:r>
            <a:r>
              <a:rPr lang="es-ES" sz="2000" u="none" dirty="0" smtClean="0">
                <a:solidFill>
                  <a:srgbClr val="FFFF00"/>
                </a:solidFill>
                <a:latin typeface="+mn-lt"/>
                <a:ea typeface="Arial Unicode MS" pitchFamily="34" charset="-128"/>
                <a:cs typeface="Arial Unicode MS" pitchFamily="34" charset="-128"/>
              </a:rPr>
              <a:t> &amp; </a:t>
            </a:r>
            <a:r>
              <a:rPr lang="es-ES" sz="2000" u="none" dirty="0" err="1" smtClean="0">
                <a:solidFill>
                  <a:srgbClr val="FFFF00"/>
                </a:solidFill>
                <a:latin typeface="+mn-lt"/>
                <a:ea typeface="Arial Unicode MS" pitchFamily="34" charset="-128"/>
                <a:cs typeface="Arial Unicode MS" pitchFamily="34" charset="-128"/>
              </a:rPr>
              <a:t>mA</a:t>
            </a:r>
            <a:r>
              <a:rPr lang="es-ES" sz="2000" u="none" dirty="0" smtClean="0">
                <a:solidFill>
                  <a:srgbClr val="FFFF00"/>
                </a:solidFill>
                <a:latin typeface="+mn-lt"/>
                <a:ea typeface="Arial Unicode MS" pitchFamily="34" charset="-128"/>
                <a:cs typeface="Arial Unicode MS" pitchFamily="34" charset="-128"/>
              </a:rPr>
              <a:t> varían durante la adquisición, siendo mayor cuando el tubo está en la posición posterior de la cabeza)</a:t>
            </a:r>
          </a:p>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Tiempo de exposición: 5-18 s</a:t>
            </a:r>
          </a:p>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Filtración: &gt;2.5 </a:t>
            </a:r>
            <a:r>
              <a:rPr lang="es-ES" sz="2000" u="none" dirty="0" err="1" smtClean="0">
                <a:solidFill>
                  <a:srgbClr val="FFFF00"/>
                </a:solidFill>
                <a:latin typeface="+mn-lt"/>
                <a:ea typeface="Arial Unicode MS" pitchFamily="34" charset="-128"/>
                <a:cs typeface="Arial Unicode MS" pitchFamily="34" charset="-128"/>
              </a:rPr>
              <a:t>mmAl</a:t>
            </a:r>
            <a:endParaRPr lang="es-ES" sz="2000" u="none" dirty="0" smtClean="0">
              <a:solidFill>
                <a:srgbClr val="FFFF00"/>
              </a:solidFill>
              <a:latin typeface="+mn-lt"/>
              <a:ea typeface="Arial Unicode MS" pitchFamily="34" charset="-128"/>
              <a:cs typeface="Arial Unicode MS" pitchFamily="34" charset="-128"/>
            </a:endParaRPr>
          </a:p>
          <a:p>
            <a:pPr marL="800100" lvl="1" indent="-342900">
              <a:spcAft>
                <a:spcPts val="600"/>
              </a:spcAft>
              <a:buClr>
                <a:srgbClr val="FFFF00"/>
              </a:buClr>
              <a:buFont typeface="Wingdings" panose="05000000000000000000" pitchFamily="2" charset="2"/>
              <a:buChar char="Ø"/>
              <a:defRPr/>
            </a:pPr>
            <a:r>
              <a:rPr lang="es-ES" sz="2000" u="none" dirty="0" smtClean="0">
                <a:solidFill>
                  <a:srgbClr val="FFFF00"/>
                </a:solidFill>
                <a:latin typeface="+mn-lt"/>
                <a:ea typeface="Arial Unicode MS" pitchFamily="34" charset="-128"/>
                <a:cs typeface="Arial Unicode MS" pitchFamily="34" charset="-128"/>
              </a:rPr>
              <a:t>Tamaño del foco: 0.5 mm</a:t>
            </a:r>
            <a:endParaRPr lang="es-ES" sz="2000" u="none" dirty="0">
              <a:solidFill>
                <a:srgbClr val="FFFF00"/>
              </a:solidFill>
              <a:latin typeface="+mn-lt"/>
              <a:ea typeface="Arial Unicode MS" pitchFamily="34" charset="-128"/>
              <a:cs typeface="Arial Unicode MS" pitchFamily="34" charset="-128"/>
            </a:endParaRPr>
          </a:p>
        </p:txBody>
      </p:sp>
      <p:sp>
        <p:nvSpPr>
          <p:cNvPr id="20486" name="Rectángulo 2"/>
          <p:cNvSpPr>
            <a:spLocks noChangeArrowheads="1"/>
          </p:cNvSpPr>
          <p:nvPr/>
        </p:nvSpPr>
        <p:spPr bwMode="auto">
          <a:xfrm>
            <a:off x="107504" y="3264535"/>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
                <a:schemeClr val="tx2"/>
              </a:buClr>
              <a:buSzTx/>
              <a:buFontTx/>
              <a:buNone/>
            </a:pPr>
            <a:r>
              <a:rPr lang="es-ES" altLang="en-US" sz="2000" u="none" dirty="0" smtClean="0">
                <a:solidFill>
                  <a:srgbClr val="FFFF00"/>
                </a:solidFill>
                <a:latin typeface="Arial Unicode MS" pitchFamily="34" charset="-128"/>
                <a:ea typeface="Arial Unicode MS" pitchFamily="34" charset="-128"/>
                <a:cs typeface="Arial Unicode MS" pitchFamily="34" charset="-128"/>
              </a:rPr>
              <a:t>El resultado es una radiografía panorámica donde solo las estructuras a lo largo del arco dental están “en foco”</a:t>
            </a:r>
            <a:endParaRPr lang="es-ES" altLang="en-US" sz="2000" u="none" dirty="0">
              <a:solidFill>
                <a:srgbClr val="FFFF0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941763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755576" y="342925"/>
            <a:ext cx="6534224" cy="428625"/>
          </a:xfrm>
        </p:spPr>
        <p:txBody>
          <a:bodyPr/>
          <a:lstStyle/>
          <a:p>
            <a:pPr eaLnBrk="1" hangingPunct="1">
              <a:defRPr/>
            </a:pPr>
            <a:r>
              <a:rPr lang="es-ES" altLang="en-US" sz="2400" b="1" dirty="0">
                <a:solidFill>
                  <a:srgbClr val="FFFF00"/>
                </a:solidFill>
              </a:rPr>
              <a:t>Equipamiento de rayos X para </a:t>
            </a:r>
            <a:r>
              <a:rPr lang="es-ES" altLang="en-US" sz="2400" b="1" dirty="0" err="1">
                <a:solidFill>
                  <a:srgbClr val="FFFF00"/>
                </a:solidFill>
              </a:rPr>
              <a:t>cefalometría</a:t>
            </a:r>
            <a:endParaRPr lang="es-ES" altLang="en-US" sz="2400" b="1" dirty="0">
              <a:solidFill>
                <a:srgbClr val="FFFF00"/>
              </a:solidFill>
            </a:endParaRP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69207"/>
            <a:ext cx="2425700" cy="24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upo 11"/>
          <p:cNvGrpSpPr>
            <a:grpSpLocks/>
          </p:cNvGrpSpPr>
          <p:nvPr/>
        </p:nvGrpSpPr>
        <p:grpSpPr bwMode="auto">
          <a:xfrm>
            <a:off x="2566989" y="1278732"/>
            <a:ext cx="2808287" cy="1674019"/>
            <a:chOff x="2195736" y="1700808"/>
            <a:chExt cx="4104456" cy="3528392"/>
          </a:xfrm>
        </p:grpSpPr>
        <p:pic>
          <p:nvPicPr>
            <p:cNvPr id="24583" name="Content Placeholder 6" descr="lat cep 1 deep-bit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27784" y="1700808"/>
              <a:ext cx="252003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flipH="1">
              <a:off x="2555368" y="3429871"/>
              <a:ext cx="374482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17"/>
            <p:cNvCxnSpPr/>
            <p:nvPr/>
          </p:nvCxnSpPr>
          <p:spPr>
            <a:xfrm flipH="1" flipV="1">
              <a:off x="2555368" y="2852681"/>
              <a:ext cx="3672898" cy="100882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25"/>
            <p:cNvCxnSpPr/>
            <p:nvPr/>
          </p:nvCxnSpPr>
          <p:spPr>
            <a:xfrm flipH="1">
              <a:off x="2555368" y="2925456"/>
              <a:ext cx="3672898" cy="1224648"/>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4587" name="TextBox 35"/>
            <p:cNvSpPr txBox="1">
              <a:spLocks noChangeArrowheads="1"/>
            </p:cNvSpPr>
            <p:nvPr/>
          </p:nvSpPr>
          <p:spPr bwMode="auto">
            <a:xfrm>
              <a:off x="2195736" y="2463280"/>
              <a:ext cx="288032" cy="97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n-GB" altLang="en-US" sz="2400">
                  <a:solidFill>
                    <a:srgbClr val="FF0000"/>
                  </a:solidFill>
                  <a:cs typeface="Arial" pitchFamily="34" charset="0"/>
                </a:rPr>
                <a:t>B</a:t>
              </a:r>
            </a:p>
          </p:txBody>
        </p:sp>
        <p:sp>
          <p:nvSpPr>
            <p:cNvPr id="24588" name="TextBox 36"/>
            <p:cNvSpPr txBox="1">
              <a:spLocks noChangeArrowheads="1"/>
            </p:cNvSpPr>
            <p:nvPr/>
          </p:nvSpPr>
          <p:spPr bwMode="auto">
            <a:xfrm>
              <a:off x="2195736" y="3183359"/>
              <a:ext cx="288032" cy="97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n-GB" altLang="en-US" sz="2400">
                  <a:solidFill>
                    <a:srgbClr val="FF0000"/>
                  </a:solidFill>
                  <a:cs typeface="Arial" pitchFamily="34" charset="0"/>
                </a:rPr>
                <a:t>A</a:t>
              </a:r>
            </a:p>
          </p:txBody>
        </p:sp>
        <p:sp>
          <p:nvSpPr>
            <p:cNvPr id="24589" name="TextBox 37"/>
            <p:cNvSpPr txBox="1">
              <a:spLocks noChangeArrowheads="1"/>
            </p:cNvSpPr>
            <p:nvPr/>
          </p:nvSpPr>
          <p:spPr bwMode="auto">
            <a:xfrm>
              <a:off x="2195736" y="3903440"/>
              <a:ext cx="288032" cy="97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n-GB" altLang="en-US" sz="2400">
                  <a:solidFill>
                    <a:srgbClr val="FF0000"/>
                  </a:solidFill>
                  <a:cs typeface="Arial" pitchFamily="34" charset="0"/>
                </a:rPr>
                <a:t>C</a:t>
              </a:r>
            </a:p>
          </p:txBody>
        </p:sp>
      </p:grpSp>
      <p:sp>
        <p:nvSpPr>
          <p:cNvPr id="13" name="Rectángulo 12"/>
          <p:cNvSpPr/>
          <p:nvPr/>
        </p:nvSpPr>
        <p:spPr>
          <a:xfrm>
            <a:off x="2195513" y="3696583"/>
            <a:ext cx="5465762" cy="1323439"/>
          </a:xfrm>
          <a:prstGeom prst="rect">
            <a:avLst/>
          </a:prstGeom>
        </p:spPr>
        <p:txBody>
          <a:bodyPr>
            <a:spAutoFit/>
          </a:bodyPr>
          <a:lstStyle/>
          <a:p>
            <a:pPr marL="800100" lvl="1" indent="-342900" eaLnBrk="1" hangingPunct="1">
              <a:buFont typeface="Wingdings" panose="05000000000000000000" pitchFamily="2" charset="2"/>
              <a:buChar char="ü"/>
              <a:defRPr/>
            </a:pPr>
            <a:r>
              <a:rPr lang="es-ES" sz="2000" u="none" dirty="0" smtClean="0">
                <a:solidFill>
                  <a:srgbClr val="FFFF00"/>
                </a:solidFill>
                <a:latin typeface="+mn-lt"/>
              </a:rPr>
              <a:t>Proyecciones AP y LAT</a:t>
            </a:r>
          </a:p>
          <a:p>
            <a:pPr marL="800100" lvl="1" indent="-342900" eaLnBrk="1" hangingPunct="1">
              <a:buFont typeface="Wingdings" panose="05000000000000000000" pitchFamily="2" charset="2"/>
              <a:buChar char="ü"/>
              <a:defRPr/>
            </a:pPr>
            <a:r>
              <a:rPr lang="es-ES" sz="2000" u="none" dirty="0" smtClean="0">
                <a:solidFill>
                  <a:srgbClr val="FFFF00"/>
                </a:solidFill>
                <a:latin typeface="+mn-lt"/>
              </a:rPr>
              <a:t>Distancia foco receptor: 150-200 cm</a:t>
            </a:r>
          </a:p>
          <a:p>
            <a:pPr marL="800100" lvl="1" indent="-342900" eaLnBrk="1" hangingPunct="1">
              <a:buFont typeface="Wingdings" panose="05000000000000000000" pitchFamily="2" charset="2"/>
              <a:buChar char="ü"/>
              <a:defRPr/>
            </a:pPr>
            <a:r>
              <a:rPr lang="es-ES" sz="2000" u="none" dirty="0" smtClean="0">
                <a:solidFill>
                  <a:srgbClr val="FFFF00"/>
                </a:solidFill>
                <a:latin typeface="+mn-lt"/>
              </a:rPr>
              <a:t>Habitualmente están combinados con unidades panorámicas o de CBCT</a:t>
            </a:r>
            <a:endParaRPr lang="es-ES" sz="2000" u="none" dirty="0">
              <a:solidFill>
                <a:srgbClr val="FFFF00"/>
              </a:solidFill>
              <a:latin typeface="+mn-lt"/>
            </a:endParaRPr>
          </a:p>
        </p:txBody>
      </p:sp>
      <p:sp>
        <p:nvSpPr>
          <p:cNvPr id="14" name="Rectángulo 13"/>
          <p:cNvSpPr/>
          <p:nvPr/>
        </p:nvSpPr>
        <p:spPr>
          <a:xfrm>
            <a:off x="5470525" y="1402556"/>
            <a:ext cx="3638550" cy="1938992"/>
          </a:xfrm>
          <a:prstGeom prst="rect">
            <a:avLst/>
          </a:prstGeom>
        </p:spPr>
        <p:txBody>
          <a:bodyPr>
            <a:spAutoFit/>
          </a:bodyPr>
          <a:lstStyle/>
          <a:p>
            <a:pPr eaLnBrk="1" hangingPunct="1">
              <a:defRPr/>
            </a:pPr>
            <a:r>
              <a:rPr lang="es-ES" sz="2000" u="none" dirty="0" smtClean="0">
                <a:solidFill>
                  <a:srgbClr val="FFFF00"/>
                </a:solidFill>
                <a:latin typeface="+mn-lt"/>
              </a:rPr>
              <a:t>Usado para evaluar relación entre puntos anatómicos de la dentadura, la mandíbula y el cráneo</a:t>
            </a:r>
          </a:p>
          <a:p>
            <a:pPr lvl="1" eaLnBrk="1" hangingPunct="1">
              <a:defRPr/>
            </a:pPr>
            <a:r>
              <a:rPr lang="es-ES" sz="2000" u="none" dirty="0" smtClean="0">
                <a:solidFill>
                  <a:srgbClr val="FFFF00"/>
                </a:solidFill>
                <a:latin typeface="+mn-lt"/>
              </a:rPr>
              <a:t>Ortodoncia y </a:t>
            </a:r>
          </a:p>
          <a:p>
            <a:pPr lvl="1" eaLnBrk="1" hangingPunct="1">
              <a:defRPr/>
            </a:pPr>
            <a:r>
              <a:rPr lang="es-ES" sz="2000" u="none" dirty="0" smtClean="0">
                <a:solidFill>
                  <a:srgbClr val="FFFF00"/>
                </a:solidFill>
                <a:latin typeface="+mn-lt"/>
              </a:rPr>
              <a:t>Cirugía maxilofacial</a:t>
            </a:r>
            <a:endParaRPr lang="es-ES" sz="2000" u="none" dirty="0">
              <a:solidFill>
                <a:srgbClr val="FFFF00"/>
              </a:solidFill>
              <a:latin typeface="+mn-lt"/>
            </a:endParaRPr>
          </a:p>
        </p:txBody>
      </p:sp>
    </p:spTree>
    <p:extLst>
      <p:ext uri="{BB962C8B-B14F-4D97-AF65-F5344CB8AC3E}">
        <p14:creationId xmlns:p14="http://schemas.microsoft.com/office/powerpoint/2010/main" val="1833032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51520" y="342925"/>
            <a:ext cx="8280920" cy="428625"/>
          </a:xfrm>
        </p:spPr>
        <p:txBody>
          <a:bodyPr/>
          <a:lstStyle/>
          <a:p>
            <a:pPr eaLnBrk="1" hangingPunct="1">
              <a:defRPr/>
            </a:pPr>
            <a:r>
              <a:rPr lang="es-ES" altLang="en-US" sz="2400" b="1" dirty="0" smtClean="0">
                <a:solidFill>
                  <a:srgbClr val="FFFF00"/>
                </a:solidFill>
              </a:rPr>
              <a:t>Equipos de Tomografía dental de haz cónico (CBCT)</a:t>
            </a:r>
            <a:endParaRPr lang="es-ES" altLang="en-US" sz="2400" b="1" dirty="0">
              <a:solidFill>
                <a:srgbClr val="FFFF00"/>
              </a:solidFill>
            </a:endParaRPr>
          </a:p>
        </p:txBody>
      </p:sp>
      <p:pic>
        <p:nvPicPr>
          <p:cNvPr id="25604" name="Picture 2" descr="C:\Users\Ruben\Google Drive\DMFR - Technical aspects CBCT\7. Figures\4. CBCT gantries\Figure 4 17.5c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1256110"/>
            <a:ext cx="8947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042988" y="3813572"/>
            <a:ext cx="5750292" cy="646331"/>
          </a:xfrm>
          <a:prstGeom prst="rect">
            <a:avLst/>
          </a:prstGeom>
        </p:spPr>
        <p:txBody>
          <a:bodyPr wrap="none">
            <a:spAutoFit/>
          </a:bodyPr>
          <a:lstStyle/>
          <a:p>
            <a:pPr>
              <a:defRPr/>
            </a:pPr>
            <a:r>
              <a:rPr lang="es-ES" u="none" kern="0" dirty="0" smtClean="0">
                <a:solidFill>
                  <a:srgbClr val="FFFF00"/>
                </a:solidFill>
              </a:rPr>
              <a:t>Técnica digital</a:t>
            </a:r>
          </a:p>
          <a:p>
            <a:pPr>
              <a:defRPr/>
            </a:pPr>
            <a:r>
              <a:rPr lang="es-ES" u="none" kern="0" dirty="0" smtClean="0">
                <a:solidFill>
                  <a:srgbClr val="FFFF00"/>
                </a:solidFill>
              </a:rPr>
              <a:t>El receptor de imagen es un “detector de Panel Plano”</a:t>
            </a:r>
            <a:endParaRPr lang="es-ES" dirty="0">
              <a:solidFill>
                <a:srgbClr val="FFFF00"/>
              </a:solidFill>
            </a:endParaRPr>
          </a:p>
        </p:txBody>
      </p:sp>
    </p:spTree>
    <p:extLst>
      <p:ext uri="{BB962C8B-B14F-4D97-AF65-F5344CB8AC3E}">
        <p14:creationId xmlns:p14="http://schemas.microsoft.com/office/powerpoint/2010/main" val="3071328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Rectángulo"/>
          <p:cNvSpPr>
            <a:spLocks noChangeArrowheads="1"/>
          </p:cNvSpPr>
          <p:nvPr/>
        </p:nvSpPr>
        <p:spPr bwMode="auto">
          <a:xfrm>
            <a:off x="467544" y="309885"/>
            <a:ext cx="8280920"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400" b="1" u="none" dirty="0" smtClean="0">
                <a:solidFill>
                  <a:srgbClr val="FFFF00"/>
                </a:solidFill>
                <a:effectLst>
                  <a:outerShdw blurRad="38100" dist="38100" dir="2700000" algn="tl">
                    <a:srgbClr val="000000"/>
                  </a:outerShdw>
                </a:effectLst>
                <a:latin typeface="+mj-lt"/>
                <a:ea typeface="+mj-ea"/>
                <a:cs typeface="+mj-cs"/>
              </a:rPr>
              <a:t>EQUIPOS DE RADIOGRFÍA CONVENCIONAL</a:t>
            </a:r>
            <a:endParaRPr lang="en-US" altLang="en-US" sz="2400" b="1" u="none" dirty="0">
              <a:solidFill>
                <a:srgbClr val="FFFF00"/>
              </a:solidFill>
              <a:effectLst>
                <a:outerShdw blurRad="38100" dist="38100" dir="2700000" algn="tl">
                  <a:srgbClr val="000000"/>
                </a:outerShdw>
              </a:effectLst>
              <a:latin typeface="+mj-lt"/>
              <a:ea typeface="+mj-ea"/>
              <a:cs typeface="+mj-cs"/>
            </a:endParaRPr>
          </a:p>
        </p:txBody>
      </p:sp>
      <p:pic>
        <p:nvPicPr>
          <p:cNvPr id="29699" name="Picture 4" descr="PHILIPS PRACTIX 40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045369"/>
            <a:ext cx="3505200" cy="189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8" y="1003697"/>
            <a:ext cx="351155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713" y="3307557"/>
            <a:ext cx="1079500" cy="101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970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701" y="3188494"/>
            <a:ext cx="2028825" cy="1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3" name="Object 52"/>
          <p:cNvGraphicFramePr>
            <a:graphicFrameLocks noChangeAspect="1"/>
          </p:cNvGraphicFramePr>
          <p:nvPr/>
        </p:nvGraphicFramePr>
        <p:xfrm>
          <a:off x="5549901" y="3178969"/>
          <a:ext cx="1552575" cy="1247775"/>
        </p:xfrm>
        <a:graphic>
          <a:graphicData uri="http://schemas.openxmlformats.org/presentationml/2006/ole">
            <mc:AlternateContent xmlns:mc="http://schemas.openxmlformats.org/markup-compatibility/2006">
              <mc:Choice xmlns:v="urn:schemas-microsoft-com:vml" Requires="v">
                <p:oleObj spid="_x0000_s10286" name="CorelPhotoPaint.Image.10" r:id="rId7" imgW="1828487" imgH="1815237" progId="CorelPhotoPaint.Image.10">
                  <p:embed/>
                </p:oleObj>
              </mc:Choice>
              <mc:Fallback>
                <p:oleObj name="CorelPhotoPaint.Image.10" r:id="rId7" imgW="1828487" imgH="1815237" progId="CorelPhotoPaint.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9901" y="3178969"/>
                        <a:ext cx="15525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97617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01291"/>
            <a:ext cx="4681538" cy="263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 Box 11"/>
          <p:cNvSpPr txBox="1">
            <a:spLocks noChangeArrowheads="1"/>
          </p:cNvSpPr>
          <p:nvPr/>
        </p:nvSpPr>
        <p:spPr bwMode="auto">
          <a:xfrm>
            <a:off x="5005388" y="941785"/>
            <a:ext cx="3744912" cy="3862596"/>
          </a:xfrm>
          <a:prstGeom prst="rect">
            <a:avLst/>
          </a:prstGeom>
          <a:noFill/>
          <a:ln>
            <a:noFill/>
          </a:ln>
          <a:effectLst/>
        </p:spPr>
        <p:txBody>
          <a:bodyPr>
            <a:spAutoFit/>
          </a:bodyPr>
          <a:lstStyle>
            <a:lvl1pPr marL="93663" indent="-93663">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352425" lvl="1" indent="-255588">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Tensión del tubo: 40-150 </a:t>
            </a:r>
            <a:r>
              <a:rPr lang="es-ES" sz="2000" u="none" dirty="0" err="1" smtClean="0">
                <a:solidFill>
                  <a:srgbClr val="FFFF00"/>
                </a:solidFill>
                <a:ea typeface="Arial Unicode MS" pitchFamily="34" charset="-128"/>
                <a:cs typeface="Arial Unicode MS" pitchFamily="34" charset="-128"/>
              </a:rPr>
              <a:t>kV</a:t>
            </a:r>
            <a:endParaRPr lang="es-ES" sz="2000" u="none" dirty="0" smtClean="0">
              <a:solidFill>
                <a:srgbClr val="FFFF00"/>
              </a:solidFill>
              <a:ea typeface="Arial Unicode MS" pitchFamily="34" charset="-128"/>
              <a:cs typeface="Arial Unicode MS" pitchFamily="34" charset="-128"/>
            </a:endParaRPr>
          </a:p>
          <a:p>
            <a:pPr marL="352425" lvl="1" indent="-255588">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Corriente: </a:t>
            </a:r>
          </a:p>
          <a:p>
            <a:pPr marL="554037" lvl="2">
              <a:spcAft>
                <a:spcPts val="600"/>
              </a:spcAft>
              <a:buClr>
                <a:schemeClr val="accent3"/>
              </a:buClr>
              <a:defRPr/>
            </a:pPr>
            <a:r>
              <a:rPr lang="es-ES" sz="2000" u="none" dirty="0" smtClean="0">
                <a:solidFill>
                  <a:srgbClr val="FFFF00"/>
                </a:solidFill>
                <a:ea typeface="Arial Unicode MS" pitchFamily="34" charset="-128"/>
                <a:cs typeface="Arial Unicode MS" pitchFamily="34" charset="-128"/>
              </a:rPr>
              <a:t>foco fino, 200mA </a:t>
            </a:r>
          </a:p>
          <a:p>
            <a:pPr marL="554037" lvl="2">
              <a:spcAft>
                <a:spcPts val="600"/>
              </a:spcAft>
              <a:buClr>
                <a:schemeClr val="accent3"/>
              </a:buClr>
              <a:defRPr/>
            </a:pPr>
            <a:r>
              <a:rPr lang="es-ES" sz="2000" u="none" dirty="0" smtClean="0">
                <a:solidFill>
                  <a:srgbClr val="FFFF00"/>
                </a:solidFill>
                <a:ea typeface="Arial Unicode MS" pitchFamily="34" charset="-128"/>
                <a:cs typeface="Arial Unicode MS" pitchFamily="34" charset="-128"/>
              </a:rPr>
              <a:t>Foco grueso: &gt;350mA</a:t>
            </a:r>
          </a:p>
          <a:p>
            <a:pPr marL="352425" lvl="1" indent="-255588">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Tiempo de exposición: ms-2s</a:t>
            </a:r>
          </a:p>
          <a:p>
            <a:pPr marL="352425" lvl="1" indent="-255588">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Filtración: &gt;2.7 </a:t>
            </a:r>
            <a:r>
              <a:rPr lang="es-ES" sz="2000" u="none" dirty="0" err="1" smtClean="0">
                <a:solidFill>
                  <a:srgbClr val="FFFF00"/>
                </a:solidFill>
                <a:ea typeface="Arial Unicode MS" pitchFamily="34" charset="-128"/>
                <a:cs typeface="Arial Unicode MS" pitchFamily="34" charset="-128"/>
              </a:rPr>
              <a:t>mmAl</a:t>
            </a:r>
            <a:endParaRPr lang="es-ES" sz="2000" u="none" dirty="0" smtClean="0">
              <a:solidFill>
                <a:srgbClr val="FFFF00"/>
              </a:solidFill>
              <a:ea typeface="Arial Unicode MS" pitchFamily="34" charset="-128"/>
              <a:cs typeface="Arial Unicode MS" pitchFamily="34" charset="-128"/>
            </a:endParaRPr>
          </a:p>
          <a:p>
            <a:pPr marL="352425" lvl="1" indent="-255588">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Tamaño del foco: </a:t>
            </a:r>
          </a:p>
          <a:p>
            <a:pPr marL="96837" lvl="1">
              <a:spcAft>
                <a:spcPts val="600"/>
              </a:spcAft>
              <a:buClr>
                <a:schemeClr val="accent3"/>
              </a:buClr>
              <a:defRPr/>
            </a:pPr>
            <a:r>
              <a:rPr lang="es-ES" sz="2000" u="none" dirty="0" smtClean="0">
                <a:solidFill>
                  <a:srgbClr val="FFFF00"/>
                </a:solidFill>
                <a:ea typeface="Arial Unicode MS" pitchFamily="34" charset="-128"/>
                <a:cs typeface="Arial Unicode MS" pitchFamily="34" charset="-128"/>
              </a:rPr>
              <a:t>	Fino: 0.6-1 mm</a:t>
            </a:r>
          </a:p>
          <a:p>
            <a:pPr marL="96837" lvl="1">
              <a:spcAft>
                <a:spcPts val="600"/>
              </a:spcAft>
              <a:buClr>
                <a:schemeClr val="accent3"/>
              </a:buClr>
              <a:defRPr/>
            </a:pPr>
            <a:r>
              <a:rPr lang="es-ES" sz="2000" u="none" dirty="0" smtClean="0">
                <a:solidFill>
                  <a:srgbClr val="FFFF00"/>
                </a:solidFill>
                <a:ea typeface="Arial Unicode MS" pitchFamily="34" charset="-128"/>
                <a:cs typeface="Arial Unicode MS" pitchFamily="34" charset="-128"/>
              </a:rPr>
              <a:t>	Grueso: 1.2-2 mm</a:t>
            </a:r>
          </a:p>
          <a:p>
            <a:pPr marL="439737" lvl="1" indent="-342900">
              <a:spcAft>
                <a:spcPts val="600"/>
              </a:spcAft>
              <a:buClr>
                <a:schemeClr val="accent3"/>
              </a:buClr>
              <a:buFont typeface="Wingdings" panose="05000000000000000000" pitchFamily="2" charset="2"/>
              <a:buChar char="Ø"/>
              <a:defRPr/>
            </a:pPr>
            <a:r>
              <a:rPr lang="es-ES" sz="2000" u="none" dirty="0" smtClean="0">
                <a:solidFill>
                  <a:srgbClr val="FFFF00"/>
                </a:solidFill>
                <a:ea typeface="Arial Unicode MS" pitchFamily="34" charset="-128"/>
                <a:cs typeface="Arial Unicode MS" pitchFamily="34" charset="-128"/>
              </a:rPr>
              <a:t>Material del ánodo: Tungsteno</a:t>
            </a:r>
            <a:endParaRPr lang="es-ES" sz="2000" u="none" dirty="0" smtClean="0">
              <a:solidFill>
                <a:srgbClr val="FFFF00"/>
              </a:solidFill>
            </a:endParaRPr>
          </a:p>
        </p:txBody>
      </p:sp>
      <p:pic>
        <p:nvPicPr>
          <p:cNvPr id="307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3436144"/>
            <a:ext cx="2946400" cy="165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4 Rectángulo"/>
          <p:cNvSpPr>
            <a:spLocks noChangeArrowheads="1"/>
          </p:cNvSpPr>
          <p:nvPr/>
        </p:nvSpPr>
        <p:spPr bwMode="auto">
          <a:xfrm>
            <a:off x="467544" y="167879"/>
            <a:ext cx="8280920"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400" b="1" u="none" dirty="0" smtClean="0">
                <a:solidFill>
                  <a:srgbClr val="FFFF00"/>
                </a:solidFill>
                <a:effectLst>
                  <a:outerShdw blurRad="38100" dist="38100" dir="2700000" algn="tl">
                    <a:srgbClr val="000000"/>
                  </a:outerShdw>
                </a:effectLst>
                <a:latin typeface="+mj-lt"/>
                <a:ea typeface="+mj-ea"/>
                <a:cs typeface="+mj-cs"/>
              </a:rPr>
              <a:t>EQUIPOS DE RADIOGRFÍA CONVENCIONAL</a:t>
            </a:r>
            <a:endParaRPr lang="en-US" altLang="en-US" sz="2400" b="1" u="none" dirty="0">
              <a:solidFill>
                <a:srgbClr val="FFFF00"/>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85676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1308497"/>
            <a:ext cx="3154362"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789" y="1257300"/>
            <a:ext cx="2522537"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3" name="Group 3"/>
          <p:cNvGrpSpPr>
            <a:grpSpLocks/>
          </p:cNvGrpSpPr>
          <p:nvPr/>
        </p:nvGrpSpPr>
        <p:grpSpPr bwMode="auto">
          <a:xfrm>
            <a:off x="4900613" y="1308497"/>
            <a:ext cx="1301750" cy="1428750"/>
            <a:chOff x="3083" y="1212"/>
            <a:chExt cx="1450" cy="2387"/>
          </a:xfrm>
        </p:grpSpPr>
        <p:pic>
          <p:nvPicPr>
            <p:cNvPr id="430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3" y="1212"/>
              <a:ext cx="1451" cy="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8" name="Rectangle 5"/>
            <p:cNvSpPr>
              <a:spLocks noChangeArrowheads="1"/>
            </p:cNvSpPr>
            <p:nvPr/>
          </p:nvSpPr>
          <p:spPr bwMode="auto">
            <a:xfrm>
              <a:off x="3216" y="1344"/>
              <a:ext cx="1200" cy="1584"/>
            </a:xfrm>
            <a:prstGeom prst="rect">
              <a:avLst/>
            </a:prstGeom>
            <a:solidFill>
              <a:srgbClr val="808080"/>
            </a:solidFill>
            <a:ln w="9360">
              <a:solidFill>
                <a:srgbClr val="4F5557"/>
              </a:solidFill>
              <a:miter lim="800000"/>
              <a:headEnd/>
              <a:tailEnd/>
            </a:ln>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endParaRPr lang="es-ES" altLang="es-ES" sz="1800">
                <a:latin typeface="Times New Roman" pitchFamily="18" charset="0"/>
              </a:endParaRPr>
            </a:p>
          </p:txBody>
        </p:sp>
      </p:grpSp>
      <p:pic>
        <p:nvPicPr>
          <p:cNvPr id="4301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26" y="2687241"/>
            <a:ext cx="15859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6" y="3223022"/>
            <a:ext cx="21574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Rectángulo 1"/>
          <p:cNvSpPr/>
          <p:nvPr/>
        </p:nvSpPr>
        <p:spPr>
          <a:xfrm>
            <a:off x="3511550" y="2924175"/>
            <a:ext cx="2946400" cy="646331"/>
          </a:xfrm>
          <a:prstGeom prst="rect">
            <a:avLst/>
          </a:prstGeom>
        </p:spPr>
        <p:txBody>
          <a:bodyPr>
            <a:spAutoFit/>
          </a:bodyPr>
          <a:lstStyle/>
          <a:p>
            <a:pPr>
              <a:defRPr/>
            </a:pPr>
            <a:r>
              <a:rPr lang="es-ES" u="none" kern="0" dirty="0" smtClean="0">
                <a:solidFill>
                  <a:srgbClr val="FFFF00"/>
                </a:solidFill>
              </a:rPr>
              <a:t>Sistemas de Radiografía computarizada (CR)</a:t>
            </a:r>
            <a:endParaRPr lang="es-ES" dirty="0">
              <a:solidFill>
                <a:srgbClr val="FFFF00"/>
              </a:solidFill>
            </a:endParaRPr>
          </a:p>
        </p:txBody>
      </p:sp>
      <p:sp>
        <p:nvSpPr>
          <p:cNvPr id="11" name="34 Rectángulo"/>
          <p:cNvSpPr>
            <a:spLocks noChangeArrowheads="1"/>
          </p:cNvSpPr>
          <p:nvPr/>
        </p:nvSpPr>
        <p:spPr bwMode="auto">
          <a:xfrm>
            <a:off x="467544" y="237877"/>
            <a:ext cx="8280920"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400" b="1" u="none" dirty="0" smtClean="0">
                <a:solidFill>
                  <a:srgbClr val="FFFF00"/>
                </a:solidFill>
                <a:effectLst>
                  <a:outerShdw blurRad="38100" dist="38100" dir="2700000" algn="tl">
                    <a:srgbClr val="000000"/>
                  </a:outerShdw>
                </a:effectLst>
                <a:latin typeface="+mj-lt"/>
                <a:ea typeface="+mj-ea"/>
                <a:cs typeface="+mj-cs"/>
              </a:rPr>
              <a:t>EQUIPOS DE RADIOGRFÍA CONVENCIONAL</a:t>
            </a:r>
            <a:endParaRPr lang="en-US" altLang="en-US" sz="2400" b="1" u="none" dirty="0">
              <a:solidFill>
                <a:srgbClr val="FFFF00"/>
              </a:solidFill>
              <a:effectLst>
                <a:outerShdw blurRad="38100" dist="38100" dir="2700000" algn="tl">
                  <a:srgbClr val="000000"/>
                </a:outerShdw>
              </a:effectLst>
              <a:latin typeface="+mj-lt"/>
              <a:ea typeface="+mj-ea"/>
              <a:cs typeface="+mj-cs"/>
            </a:endParaRPr>
          </a:p>
        </p:txBody>
      </p:sp>
      <p:sp>
        <p:nvSpPr>
          <p:cNvPr id="12" name="Rectángulo 11"/>
          <p:cNvSpPr/>
          <p:nvPr/>
        </p:nvSpPr>
        <p:spPr>
          <a:xfrm>
            <a:off x="3203848" y="762258"/>
            <a:ext cx="3406502" cy="369332"/>
          </a:xfrm>
          <a:prstGeom prst="rect">
            <a:avLst/>
          </a:prstGeom>
        </p:spPr>
        <p:txBody>
          <a:bodyPr wrap="square">
            <a:spAutoFit/>
          </a:bodyPr>
          <a:lstStyle/>
          <a:p>
            <a:pPr>
              <a:defRPr/>
            </a:pPr>
            <a:r>
              <a:rPr lang="es-ES" u="none" kern="0" dirty="0" smtClean="0">
                <a:solidFill>
                  <a:srgbClr val="FFFF00"/>
                </a:solidFill>
              </a:rPr>
              <a:t>Receptor de imágenes</a:t>
            </a:r>
            <a:endParaRPr lang="es-ES" dirty="0">
              <a:solidFill>
                <a:srgbClr val="FFFF00"/>
              </a:solidFill>
            </a:endParaRPr>
          </a:p>
        </p:txBody>
      </p:sp>
    </p:spTree>
    <p:extLst>
      <p:ext uri="{BB962C8B-B14F-4D97-AF65-F5344CB8AC3E}">
        <p14:creationId xmlns:p14="http://schemas.microsoft.com/office/powerpoint/2010/main" val="2286537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9" y="869157"/>
            <a:ext cx="2301875" cy="231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869156"/>
            <a:ext cx="262096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3325417"/>
            <a:ext cx="1951038"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40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051" y="3182541"/>
            <a:ext cx="1952625" cy="121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4" y="2041923"/>
            <a:ext cx="3216275" cy="173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3221038" y="3869635"/>
            <a:ext cx="2946400" cy="646331"/>
          </a:xfrm>
          <a:prstGeom prst="rect">
            <a:avLst/>
          </a:prstGeom>
        </p:spPr>
        <p:txBody>
          <a:bodyPr>
            <a:spAutoFit/>
          </a:bodyPr>
          <a:lstStyle/>
          <a:p>
            <a:pPr>
              <a:defRPr/>
            </a:pPr>
            <a:r>
              <a:rPr lang="es-ES" u="none" kern="0" dirty="0" smtClean="0">
                <a:solidFill>
                  <a:srgbClr val="FFFF00"/>
                </a:solidFill>
              </a:rPr>
              <a:t>Sistemas de Radiografía Digital Directa (DR)</a:t>
            </a:r>
            <a:endParaRPr lang="es-ES" dirty="0">
              <a:solidFill>
                <a:srgbClr val="FFFF00"/>
              </a:solidFill>
            </a:endParaRPr>
          </a:p>
        </p:txBody>
      </p:sp>
      <p:sp>
        <p:nvSpPr>
          <p:cNvPr id="9" name="34 Rectángulo"/>
          <p:cNvSpPr>
            <a:spLocks noChangeArrowheads="1"/>
          </p:cNvSpPr>
          <p:nvPr/>
        </p:nvSpPr>
        <p:spPr bwMode="auto">
          <a:xfrm>
            <a:off x="467544" y="237877"/>
            <a:ext cx="8280920"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400" b="1" u="none" dirty="0" smtClean="0">
                <a:solidFill>
                  <a:srgbClr val="FFFF00"/>
                </a:solidFill>
                <a:effectLst>
                  <a:outerShdw blurRad="38100" dist="38100" dir="2700000" algn="tl">
                    <a:srgbClr val="000000"/>
                  </a:outerShdw>
                </a:effectLst>
                <a:latin typeface="+mj-lt"/>
                <a:ea typeface="+mj-ea"/>
                <a:cs typeface="+mj-cs"/>
              </a:rPr>
              <a:t>EQUIPOS DE RADIOGRFÍA CONVENCIONAL</a:t>
            </a:r>
            <a:endParaRPr lang="en-US" altLang="en-US" sz="2400" b="1" u="none" dirty="0">
              <a:solidFill>
                <a:srgbClr val="FFFF00"/>
              </a:solidFill>
              <a:effectLst>
                <a:outerShdw blurRad="38100" dist="38100" dir="2700000" algn="tl">
                  <a:srgbClr val="000000"/>
                </a:outerShdw>
              </a:effectLst>
              <a:latin typeface="+mj-lt"/>
              <a:ea typeface="+mj-ea"/>
              <a:cs typeface="+mj-cs"/>
            </a:endParaRPr>
          </a:p>
        </p:txBody>
      </p:sp>
      <p:sp>
        <p:nvSpPr>
          <p:cNvPr id="10" name="Rectángulo 9"/>
          <p:cNvSpPr/>
          <p:nvPr/>
        </p:nvSpPr>
        <p:spPr>
          <a:xfrm>
            <a:off x="3203848" y="762258"/>
            <a:ext cx="3406502" cy="369332"/>
          </a:xfrm>
          <a:prstGeom prst="rect">
            <a:avLst/>
          </a:prstGeom>
        </p:spPr>
        <p:txBody>
          <a:bodyPr wrap="square">
            <a:spAutoFit/>
          </a:bodyPr>
          <a:lstStyle/>
          <a:p>
            <a:pPr>
              <a:defRPr/>
            </a:pPr>
            <a:r>
              <a:rPr lang="es-ES" u="none" kern="0" dirty="0" smtClean="0">
                <a:solidFill>
                  <a:srgbClr val="FFFF00"/>
                </a:solidFill>
              </a:rPr>
              <a:t>Receptor de imágenes</a:t>
            </a:r>
            <a:endParaRPr lang="es-ES" dirty="0">
              <a:solidFill>
                <a:srgbClr val="FFFF00"/>
              </a:solidFill>
            </a:endParaRPr>
          </a:p>
        </p:txBody>
      </p:sp>
    </p:spTree>
    <p:extLst>
      <p:ext uri="{BB962C8B-B14F-4D97-AF65-F5344CB8AC3E}">
        <p14:creationId xmlns:p14="http://schemas.microsoft.com/office/powerpoint/2010/main" val="1053751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3657600" y="339502"/>
            <a:ext cx="17251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Monotype Sorts" pitchFamily="2" charset="2"/>
              <a:buChar char="•"/>
              <a:defRPr sz="2800">
                <a:solidFill>
                  <a:schemeClr val="tx1"/>
                </a:solidFill>
                <a:latin typeface="Arial" charset="0"/>
              </a:defRPr>
            </a:lvl1pPr>
            <a:lvl2pPr marL="742950" indent="-285750">
              <a:spcBef>
                <a:spcPct val="20000"/>
              </a:spcBef>
              <a:buClr>
                <a:srgbClr val="A50021"/>
              </a:buClr>
              <a:buSzPct val="50000"/>
              <a:buFont typeface="Wingdings" pitchFamily="2" charset="2"/>
              <a:buChar char="l"/>
              <a:defRPr sz="2400">
                <a:solidFill>
                  <a:schemeClr val="tx1"/>
                </a:solidFill>
                <a:latin typeface="Arial" charset="0"/>
              </a:defRPr>
            </a:lvl2pPr>
            <a:lvl3pPr marL="1143000" indent="-228600">
              <a:spcBef>
                <a:spcPct val="20000"/>
              </a:spcBef>
              <a:buClr>
                <a:srgbClr val="A50021"/>
              </a:buClr>
              <a:buSzPct val="50000"/>
              <a:buFont typeface="Wingdings" pitchFamily="2" charset="2"/>
              <a:buChar char="u"/>
              <a:defRPr sz="2200">
                <a:solidFill>
                  <a:schemeClr val="tx1"/>
                </a:solidFill>
                <a:latin typeface="Arial" charset="0"/>
              </a:defRPr>
            </a:lvl3pPr>
            <a:lvl4pPr marL="1600200" indent="-228600">
              <a:spcBef>
                <a:spcPct val="20000"/>
              </a:spcBef>
              <a:buClr>
                <a:srgbClr val="A50021"/>
              </a:buClr>
              <a:buSzPct val="50000"/>
              <a:buFont typeface="Monotype Sorts" pitchFamily="2" charset="2"/>
              <a:buChar char="s"/>
              <a:defRPr sz="2000">
                <a:solidFill>
                  <a:schemeClr val="tx1"/>
                </a:solidFill>
                <a:latin typeface="Arial" charset="0"/>
              </a:defRPr>
            </a:lvl4pPr>
            <a:lvl5pPr marL="2057400" indent="-228600">
              <a:spcBef>
                <a:spcPct val="20000"/>
              </a:spcBef>
              <a:buClr>
                <a:srgbClr val="A50021"/>
              </a:buClr>
              <a:buSzPct val="50000"/>
              <a:buChar char="–"/>
              <a:defRPr sz="2000">
                <a:solidFill>
                  <a:schemeClr val="tx1"/>
                </a:solidFill>
                <a:latin typeface="Arial" charset="0"/>
              </a:defRPr>
            </a:lvl5pPr>
            <a:lvl6pPr marL="2514600" indent="-228600" eaLnBrk="0" fontAlgn="base" hangingPunct="0">
              <a:spcBef>
                <a:spcPct val="20000"/>
              </a:spcBef>
              <a:spcAft>
                <a:spcPct val="0"/>
              </a:spcAft>
              <a:buClr>
                <a:srgbClr val="A50021"/>
              </a:buClr>
              <a:buSzPct val="50000"/>
              <a:buChar char="–"/>
              <a:defRPr sz="2000">
                <a:solidFill>
                  <a:schemeClr val="tx1"/>
                </a:solidFill>
                <a:latin typeface="Arial" charset="0"/>
              </a:defRPr>
            </a:lvl6pPr>
            <a:lvl7pPr marL="2971800" indent="-228600" eaLnBrk="0" fontAlgn="base" hangingPunct="0">
              <a:spcBef>
                <a:spcPct val="20000"/>
              </a:spcBef>
              <a:spcAft>
                <a:spcPct val="0"/>
              </a:spcAft>
              <a:buClr>
                <a:srgbClr val="A50021"/>
              </a:buClr>
              <a:buSzPct val="50000"/>
              <a:buChar char="–"/>
              <a:defRPr sz="2000">
                <a:solidFill>
                  <a:schemeClr val="tx1"/>
                </a:solidFill>
                <a:latin typeface="Arial" charset="0"/>
              </a:defRPr>
            </a:lvl7pPr>
            <a:lvl8pPr marL="3429000" indent="-228600" eaLnBrk="0" fontAlgn="base" hangingPunct="0">
              <a:spcBef>
                <a:spcPct val="20000"/>
              </a:spcBef>
              <a:spcAft>
                <a:spcPct val="0"/>
              </a:spcAft>
              <a:buClr>
                <a:srgbClr val="A50021"/>
              </a:buClr>
              <a:buSzPct val="50000"/>
              <a:buChar char="–"/>
              <a:defRPr sz="2000">
                <a:solidFill>
                  <a:schemeClr val="tx1"/>
                </a:solidFill>
                <a:latin typeface="Arial" charset="0"/>
              </a:defRPr>
            </a:lvl8pPr>
            <a:lvl9pPr marL="3886200" indent="-228600" eaLnBrk="0" fontAlgn="base" hangingPunct="0">
              <a:spcBef>
                <a:spcPct val="20000"/>
              </a:spcBef>
              <a:spcAft>
                <a:spcPct val="0"/>
              </a:spcAft>
              <a:buClr>
                <a:srgbClr val="A50021"/>
              </a:buClr>
              <a:buSzPct val="50000"/>
              <a:buChar char="–"/>
              <a:defRPr sz="2000">
                <a:solidFill>
                  <a:schemeClr val="tx1"/>
                </a:solidFill>
                <a:latin typeface="Arial" charset="0"/>
              </a:defRPr>
            </a:lvl9pPr>
          </a:lstStyle>
          <a:p>
            <a:pPr>
              <a:spcBef>
                <a:spcPct val="0"/>
              </a:spcBef>
              <a:buClrTx/>
              <a:buSzTx/>
              <a:buFontTx/>
              <a:buNone/>
            </a:pPr>
            <a:r>
              <a:rPr lang="es-ES_tradnl" altLang="es-MX" sz="2000" u="sng">
                <a:solidFill>
                  <a:srgbClr val="FFFF00"/>
                </a:solidFill>
              </a:rPr>
              <a:t>CONTENIDO</a:t>
            </a:r>
            <a:endParaRPr lang="es-ES_tradnl" altLang="es-MX" sz="2000" b="0" u="sng">
              <a:solidFill>
                <a:srgbClr val="FFFF00"/>
              </a:solidFill>
            </a:endParaRPr>
          </a:p>
        </p:txBody>
      </p:sp>
      <p:sp>
        <p:nvSpPr>
          <p:cNvPr id="9219" name="Text Box 9"/>
          <p:cNvSpPr txBox="1">
            <a:spLocks noChangeArrowheads="1"/>
          </p:cNvSpPr>
          <p:nvPr/>
        </p:nvSpPr>
        <p:spPr bwMode="auto">
          <a:xfrm>
            <a:off x="249239" y="858615"/>
            <a:ext cx="87153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74625" indent="-174625">
              <a:spcBef>
                <a:spcPct val="20000"/>
              </a:spcBef>
              <a:buClr>
                <a:srgbClr val="A50021"/>
              </a:buClr>
              <a:buSzPct val="75000"/>
              <a:buFont typeface="Monotype Sorts" pitchFamily="2" charset="2"/>
              <a:buChar char="•"/>
              <a:defRPr sz="2800">
                <a:solidFill>
                  <a:schemeClr val="tx1"/>
                </a:solidFill>
                <a:latin typeface="Arial" charset="0"/>
              </a:defRPr>
            </a:lvl1pPr>
            <a:lvl2pPr marL="742950" indent="-285750">
              <a:spcBef>
                <a:spcPct val="20000"/>
              </a:spcBef>
              <a:buClr>
                <a:srgbClr val="A50021"/>
              </a:buClr>
              <a:buSzPct val="50000"/>
              <a:buFont typeface="Wingdings" pitchFamily="2" charset="2"/>
              <a:buChar char="l"/>
              <a:defRPr sz="2400">
                <a:solidFill>
                  <a:schemeClr val="tx1"/>
                </a:solidFill>
                <a:latin typeface="Arial" charset="0"/>
              </a:defRPr>
            </a:lvl2pPr>
            <a:lvl3pPr marL="1143000" indent="-228600">
              <a:spcBef>
                <a:spcPct val="20000"/>
              </a:spcBef>
              <a:buClr>
                <a:srgbClr val="A50021"/>
              </a:buClr>
              <a:buSzPct val="50000"/>
              <a:buFont typeface="Wingdings" pitchFamily="2" charset="2"/>
              <a:buChar char="u"/>
              <a:defRPr sz="2200">
                <a:solidFill>
                  <a:schemeClr val="tx1"/>
                </a:solidFill>
                <a:latin typeface="Arial" charset="0"/>
              </a:defRPr>
            </a:lvl3pPr>
            <a:lvl4pPr marL="1600200" indent="-228600">
              <a:spcBef>
                <a:spcPct val="20000"/>
              </a:spcBef>
              <a:buClr>
                <a:srgbClr val="A50021"/>
              </a:buClr>
              <a:buSzPct val="50000"/>
              <a:buFont typeface="Monotype Sorts" pitchFamily="2" charset="2"/>
              <a:buChar char="s"/>
              <a:defRPr sz="2000">
                <a:solidFill>
                  <a:schemeClr val="tx1"/>
                </a:solidFill>
                <a:latin typeface="Arial" charset="0"/>
              </a:defRPr>
            </a:lvl4pPr>
            <a:lvl5pPr marL="2057400" indent="-228600">
              <a:spcBef>
                <a:spcPct val="20000"/>
              </a:spcBef>
              <a:buClr>
                <a:srgbClr val="A50021"/>
              </a:buClr>
              <a:buSzPct val="50000"/>
              <a:buChar char="–"/>
              <a:defRPr sz="2000">
                <a:solidFill>
                  <a:schemeClr val="tx1"/>
                </a:solidFill>
                <a:latin typeface="Arial" charset="0"/>
              </a:defRPr>
            </a:lvl5pPr>
            <a:lvl6pPr marL="2514600" indent="-228600" eaLnBrk="0" fontAlgn="base" hangingPunct="0">
              <a:spcBef>
                <a:spcPct val="20000"/>
              </a:spcBef>
              <a:spcAft>
                <a:spcPct val="0"/>
              </a:spcAft>
              <a:buClr>
                <a:srgbClr val="A50021"/>
              </a:buClr>
              <a:buSzPct val="50000"/>
              <a:buChar char="–"/>
              <a:defRPr sz="2000">
                <a:solidFill>
                  <a:schemeClr val="tx1"/>
                </a:solidFill>
                <a:latin typeface="Arial" charset="0"/>
              </a:defRPr>
            </a:lvl6pPr>
            <a:lvl7pPr marL="2971800" indent="-228600" eaLnBrk="0" fontAlgn="base" hangingPunct="0">
              <a:spcBef>
                <a:spcPct val="20000"/>
              </a:spcBef>
              <a:spcAft>
                <a:spcPct val="0"/>
              </a:spcAft>
              <a:buClr>
                <a:srgbClr val="A50021"/>
              </a:buClr>
              <a:buSzPct val="50000"/>
              <a:buChar char="–"/>
              <a:defRPr sz="2000">
                <a:solidFill>
                  <a:schemeClr val="tx1"/>
                </a:solidFill>
                <a:latin typeface="Arial" charset="0"/>
              </a:defRPr>
            </a:lvl7pPr>
            <a:lvl8pPr marL="3429000" indent="-228600" eaLnBrk="0" fontAlgn="base" hangingPunct="0">
              <a:spcBef>
                <a:spcPct val="20000"/>
              </a:spcBef>
              <a:spcAft>
                <a:spcPct val="0"/>
              </a:spcAft>
              <a:buClr>
                <a:srgbClr val="A50021"/>
              </a:buClr>
              <a:buSzPct val="50000"/>
              <a:buChar char="–"/>
              <a:defRPr sz="2000">
                <a:solidFill>
                  <a:schemeClr val="tx1"/>
                </a:solidFill>
                <a:latin typeface="Arial" charset="0"/>
              </a:defRPr>
            </a:lvl8pPr>
            <a:lvl9pPr marL="3886200" indent="-228600" eaLnBrk="0" fontAlgn="base" hangingPunct="0">
              <a:spcBef>
                <a:spcPct val="20000"/>
              </a:spcBef>
              <a:spcAft>
                <a:spcPct val="0"/>
              </a:spcAft>
              <a:buClr>
                <a:srgbClr val="A50021"/>
              </a:buClr>
              <a:buSzPct val="50000"/>
              <a:buChar char="–"/>
              <a:defRPr sz="2000">
                <a:solidFill>
                  <a:schemeClr val="tx1"/>
                </a:solidFill>
                <a:latin typeface="Arial" charset="0"/>
              </a:defRPr>
            </a:lvl9pPr>
          </a:lstStyle>
          <a:p>
            <a:pPr>
              <a:spcBef>
                <a:spcPct val="50000"/>
              </a:spcBef>
              <a:buClrTx/>
              <a:buSzTx/>
              <a:buFontTx/>
              <a:buChar char="•"/>
            </a:pPr>
            <a:r>
              <a:rPr lang="es-ES" altLang="es-MX" sz="2000" dirty="0" smtClean="0">
                <a:solidFill>
                  <a:srgbClr val="FFFF00"/>
                </a:solidFill>
              </a:rPr>
              <a:t>Aspectos generales de los equipos generadores de Rayos X.</a:t>
            </a:r>
          </a:p>
          <a:p>
            <a:pPr>
              <a:spcBef>
                <a:spcPct val="50000"/>
              </a:spcBef>
              <a:buClrTx/>
              <a:buSzTx/>
              <a:buFontTx/>
              <a:buChar char="•"/>
            </a:pPr>
            <a:r>
              <a:rPr lang="es-ES" altLang="es-MX" sz="2000" dirty="0" smtClean="0">
                <a:solidFill>
                  <a:srgbClr val="FFFF00"/>
                </a:solidFill>
              </a:rPr>
              <a:t>Fundamentos de la práctica de Radiodiagnóstico.</a:t>
            </a:r>
            <a:endParaRPr lang="es-ES" altLang="es-MX" sz="2000" dirty="0">
              <a:solidFill>
                <a:srgbClr val="FFFF00"/>
              </a:solidFill>
            </a:endParaRPr>
          </a:p>
          <a:p>
            <a:pPr>
              <a:spcBef>
                <a:spcPct val="50000"/>
              </a:spcBef>
              <a:buClrTx/>
              <a:buSzTx/>
              <a:buFontTx/>
              <a:buChar char="•"/>
            </a:pPr>
            <a:r>
              <a:rPr lang="es-ES" altLang="es-MX" sz="2000" dirty="0" smtClean="0">
                <a:solidFill>
                  <a:srgbClr val="FFFF00"/>
                </a:solidFill>
              </a:rPr>
              <a:t>Principales equipos y técnicas usadas en el Radiodiagnóstico.</a:t>
            </a:r>
            <a:endParaRPr lang="es-ES" altLang="es-MX" sz="2000" dirty="0">
              <a:solidFill>
                <a:srgbClr val="FFFF00"/>
              </a:solidFill>
            </a:endParaRPr>
          </a:p>
          <a:p>
            <a:pPr>
              <a:spcBef>
                <a:spcPct val="50000"/>
              </a:spcBef>
              <a:buClrTx/>
              <a:buSzTx/>
              <a:buFontTx/>
              <a:buChar char="•"/>
            </a:pPr>
            <a:r>
              <a:rPr lang="es-ES" altLang="es-MX" sz="2000" dirty="0" smtClean="0">
                <a:solidFill>
                  <a:srgbClr val="FFFF00"/>
                </a:solidFill>
              </a:rPr>
              <a:t>Fundamentos de la práctica de Radiología Intervencionista.</a:t>
            </a:r>
            <a:endParaRPr lang="es-ES" altLang="es-MX" sz="2000" dirty="0">
              <a:solidFill>
                <a:srgbClr val="FFFF00"/>
              </a:solidFill>
            </a:endParaRPr>
          </a:p>
          <a:p>
            <a:pPr>
              <a:spcBef>
                <a:spcPct val="50000"/>
              </a:spcBef>
              <a:buClrTx/>
              <a:buSzTx/>
              <a:buFontTx/>
              <a:buChar char="•"/>
            </a:pPr>
            <a:r>
              <a:rPr lang="es-ES" altLang="es-MX" sz="2000" dirty="0" smtClean="0">
                <a:solidFill>
                  <a:srgbClr val="FFFF00"/>
                </a:solidFill>
              </a:rPr>
              <a:t>Principales equipos y técnicas usadas en Radiología Intervencionista.</a:t>
            </a:r>
            <a:endParaRPr lang="es-ES" altLang="es-MX" sz="2000" dirty="0">
              <a:solidFill>
                <a:srgbClr val="FFFF00"/>
              </a:solidFill>
            </a:endParaRPr>
          </a:p>
        </p:txBody>
      </p:sp>
    </p:spTree>
    <p:extLst>
      <p:ext uri="{BB962C8B-B14F-4D97-AF65-F5344CB8AC3E}">
        <p14:creationId xmlns:p14="http://schemas.microsoft.com/office/powerpoint/2010/main" val="1056500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Rectángulo"/>
          <p:cNvSpPr>
            <a:spLocks noChangeArrowheads="1"/>
          </p:cNvSpPr>
          <p:nvPr/>
        </p:nvSpPr>
        <p:spPr bwMode="auto">
          <a:xfrm>
            <a:off x="2195514" y="250031"/>
            <a:ext cx="5400822" cy="58477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ES" altLang="en-US" u="none" dirty="0" smtClean="0">
                <a:solidFill>
                  <a:srgbClr val="FFFF00"/>
                </a:solidFill>
                <a:effectLst>
                  <a:outerShdw blurRad="38100" dist="38100" dir="2700000" algn="tl">
                    <a:srgbClr val="000000"/>
                  </a:outerShdw>
                </a:effectLst>
                <a:latin typeface="+mj-lt"/>
                <a:ea typeface="+mj-ea"/>
                <a:cs typeface="+mj-cs"/>
              </a:rPr>
              <a:t>Equipos de Mamografía</a:t>
            </a:r>
            <a:endParaRPr lang="es-ES" altLang="en-US" u="none" dirty="0">
              <a:solidFill>
                <a:srgbClr val="FFFF00"/>
              </a:solidFill>
              <a:effectLst>
                <a:outerShdw blurRad="38100" dist="38100" dir="2700000" algn="tl">
                  <a:srgbClr val="000000"/>
                </a:outerShdw>
              </a:effectLst>
              <a:latin typeface="+mj-lt"/>
              <a:ea typeface="+mj-ea"/>
              <a:cs typeface="+mj-cs"/>
            </a:endParaRPr>
          </a:p>
        </p:txBody>
      </p:sp>
      <p:pic>
        <p:nvPicPr>
          <p:cNvPr id="45059"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6" y="1421607"/>
            <a:ext cx="4416425" cy="248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2732485"/>
            <a:ext cx="2336800" cy="16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1" name="Object 1033"/>
          <p:cNvGraphicFramePr>
            <a:graphicFrameLocks noChangeAspect="1"/>
          </p:cNvGraphicFramePr>
          <p:nvPr/>
        </p:nvGraphicFramePr>
        <p:xfrm>
          <a:off x="6029325" y="1206104"/>
          <a:ext cx="2336800" cy="1315640"/>
        </p:xfrm>
        <a:graphic>
          <a:graphicData uri="http://schemas.openxmlformats.org/presentationml/2006/ole">
            <mc:AlternateContent xmlns:mc="http://schemas.openxmlformats.org/markup-compatibility/2006">
              <mc:Choice xmlns:v="urn:schemas-microsoft-com:vml" Requires="v">
                <p:oleObj spid="_x0000_s12334" name="Diapositiva" r:id="rId5" imgW="4572000" imgH="3429000" progId="PowerPoint.Slide.8">
                  <p:embed/>
                </p:oleObj>
              </mc:Choice>
              <mc:Fallback>
                <p:oleObj name="Diapositiva" r:id="rId5" imgW="4572000" imgH="3429000"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325" y="1206104"/>
                        <a:ext cx="2336800" cy="131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4680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304802" y="114186"/>
            <a:ext cx="8587678" cy="369332"/>
          </a:xfrm>
          <a:prstGeom prst="rect">
            <a:avLst/>
          </a:prstGeom>
          <a:noFill/>
          <a:ln>
            <a:noFill/>
          </a:ln>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800" b="1" dirty="0">
                <a:solidFill>
                  <a:srgbClr val="FFFF00"/>
                </a:solidFill>
              </a:rPr>
              <a:t>¿POR QUÉ SE NECESITAN EQUIPOS ESPECIALES PARA MAMOGRAFÍA?</a:t>
            </a:r>
            <a:endParaRPr lang="es-ES" altLang="en-US" sz="1800" b="1" dirty="0">
              <a:solidFill>
                <a:srgbClr val="FFFF00"/>
              </a:solidFill>
            </a:endParaRPr>
          </a:p>
        </p:txBody>
      </p:sp>
      <p:sp>
        <p:nvSpPr>
          <p:cNvPr id="17411" name="Text Box 7"/>
          <p:cNvSpPr txBox="1">
            <a:spLocks noChangeArrowheads="1"/>
          </p:cNvSpPr>
          <p:nvPr/>
        </p:nvSpPr>
        <p:spPr bwMode="auto">
          <a:xfrm>
            <a:off x="539552" y="483518"/>
            <a:ext cx="5976664" cy="369332"/>
          </a:xfrm>
          <a:prstGeom prst="rect">
            <a:avLst/>
          </a:prstGeom>
          <a:solidFill>
            <a:schemeClr val="bg2">
              <a:lumMod val="90000"/>
            </a:schemeClr>
          </a:solidFill>
          <a:ln>
            <a:noFill/>
          </a:ln>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800" b="1" dirty="0" smtClean="0"/>
              <a:t>1. POR </a:t>
            </a:r>
            <a:r>
              <a:rPr lang="es-ES_tradnl" altLang="en-US" sz="1800" b="1" dirty="0"/>
              <a:t>LAS CARACTERÍSTICAS DE LA MAMA</a:t>
            </a:r>
            <a:endParaRPr lang="es-ES" altLang="en-US" sz="1800" b="1" dirty="0"/>
          </a:p>
        </p:txBody>
      </p:sp>
      <p:graphicFrame>
        <p:nvGraphicFramePr>
          <p:cNvPr id="17412" name="Object 2"/>
          <p:cNvGraphicFramePr>
            <a:graphicFrameLocks noChangeAspect="1"/>
          </p:cNvGraphicFramePr>
          <p:nvPr>
            <p:extLst>
              <p:ext uri="{D42A27DB-BD31-4B8C-83A1-F6EECF244321}">
                <p14:modId xmlns:p14="http://schemas.microsoft.com/office/powerpoint/2010/main" val="681278660"/>
              </p:ext>
            </p:extLst>
          </p:nvPr>
        </p:nvGraphicFramePr>
        <p:xfrm>
          <a:off x="6697663" y="483518"/>
          <a:ext cx="1835150" cy="1031081"/>
        </p:xfrm>
        <a:graphic>
          <a:graphicData uri="http://schemas.openxmlformats.org/presentationml/2006/ole">
            <mc:AlternateContent xmlns:mc="http://schemas.openxmlformats.org/markup-compatibility/2006">
              <mc:Choice xmlns:v="urn:schemas-microsoft-com:vml" Requires="v">
                <p:oleObj spid="_x0000_s13359" name="Diapositiva" r:id="rId3" imgW="4572000" imgH="3429000" progId="PowerPoint.Slide.8">
                  <p:embed/>
                </p:oleObj>
              </mc:Choice>
              <mc:Fallback>
                <p:oleObj name="Diapositiva"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663" y="483518"/>
                        <a:ext cx="1835150" cy="103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1 Rectángulo"/>
          <p:cNvSpPr>
            <a:spLocks noChangeArrowheads="1"/>
          </p:cNvSpPr>
          <p:nvPr/>
        </p:nvSpPr>
        <p:spPr bwMode="auto">
          <a:xfrm>
            <a:off x="107504" y="915566"/>
            <a:ext cx="65901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Char char="•"/>
            </a:pPr>
            <a:r>
              <a:rPr lang="es-MX" altLang="en-US" sz="1800" dirty="0">
                <a:solidFill>
                  <a:srgbClr val="FFFF00"/>
                </a:solidFill>
                <a:cs typeface="Arial" pitchFamily="34" charset="0"/>
              </a:rPr>
              <a:t>Varía </a:t>
            </a:r>
            <a:r>
              <a:rPr lang="es-MX" altLang="en-US" sz="1800" dirty="0" smtClean="0">
                <a:solidFill>
                  <a:srgbClr val="FFFF00"/>
                </a:solidFill>
                <a:cs typeface="Arial" pitchFamily="34" charset="0"/>
              </a:rPr>
              <a:t>el espesor </a:t>
            </a:r>
            <a:r>
              <a:rPr lang="es-MX" altLang="en-US" sz="1800" dirty="0">
                <a:solidFill>
                  <a:srgbClr val="FFFF00"/>
                </a:solidFill>
                <a:cs typeface="Arial" pitchFamily="34" charset="0"/>
              </a:rPr>
              <a:t>desde la pared del tórax hasta el pezón.</a:t>
            </a:r>
          </a:p>
          <a:p>
            <a:pPr eaLnBrk="1" hangingPunct="1">
              <a:spcBef>
                <a:spcPct val="0"/>
              </a:spcBef>
              <a:buClrTx/>
              <a:buSzTx/>
              <a:buFontTx/>
              <a:buChar char="•"/>
            </a:pPr>
            <a:r>
              <a:rPr lang="es-MX" altLang="en-US" sz="1800" dirty="0">
                <a:solidFill>
                  <a:srgbClr val="FFFF00"/>
                </a:solidFill>
                <a:cs typeface="Arial" pitchFamily="34" charset="0"/>
              </a:rPr>
              <a:t> </a:t>
            </a:r>
            <a:r>
              <a:rPr lang="es-MX" altLang="en-US" sz="1800" dirty="0" smtClean="0">
                <a:solidFill>
                  <a:srgbClr val="FFFF00"/>
                </a:solidFill>
                <a:cs typeface="Arial" pitchFamily="34" charset="0"/>
              </a:rPr>
              <a:t>Es muy similar la composición </a:t>
            </a:r>
            <a:r>
              <a:rPr lang="es-MX" altLang="en-US" sz="1800" dirty="0">
                <a:solidFill>
                  <a:srgbClr val="FFFF00"/>
                </a:solidFill>
                <a:cs typeface="Arial" pitchFamily="34" charset="0"/>
              </a:rPr>
              <a:t>y densidades </a:t>
            </a:r>
            <a:r>
              <a:rPr lang="es-MX" altLang="en-US" sz="1800" dirty="0" smtClean="0">
                <a:solidFill>
                  <a:srgbClr val="FFFF00"/>
                </a:solidFill>
                <a:cs typeface="Arial" pitchFamily="34" charset="0"/>
              </a:rPr>
              <a:t>de esta estructura </a:t>
            </a:r>
            <a:r>
              <a:rPr lang="es-MX" altLang="en-US" sz="1800" dirty="0">
                <a:solidFill>
                  <a:srgbClr val="FFFF00"/>
                </a:solidFill>
                <a:cs typeface="Arial" pitchFamily="34" charset="0"/>
              </a:rPr>
              <a:t>(glandular, adiposo, vascular).</a:t>
            </a:r>
          </a:p>
        </p:txBody>
      </p:sp>
      <p:sp>
        <p:nvSpPr>
          <p:cNvPr id="8" name="Text Box 6"/>
          <p:cNvSpPr txBox="1">
            <a:spLocks noChangeArrowheads="1"/>
          </p:cNvSpPr>
          <p:nvPr/>
        </p:nvSpPr>
        <p:spPr bwMode="auto">
          <a:xfrm>
            <a:off x="592833" y="1914386"/>
            <a:ext cx="8083623" cy="369332"/>
          </a:xfrm>
          <a:prstGeom prst="rect">
            <a:avLst/>
          </a:prstGeom>
          <a:solidFill>
            <a:schemeClr val="bg2">
              <a:lumMod val="90000"/>
            </a:schemeClr>
          </a:solidFill>
          <a:ln>
            <a:noFill/>
          </a:ln>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800" b="1" dirty="0" smtClean="0"/>
              <a:t>2. POR </a:t>
            </a:r>
            <a:r>
              <a:rPr lang="es-ES_tradnl" altLang="en-US" sz="1800" b="1" dirty="0"/>
              <a:t>LAS CARACTERÍSTICAS DE LOS DETALLES DE DIAGNÓSTICO</a:t>
            </a:r>
            <a:endParaRPr lang="es-ES" altLang="en-US" sz="1800" b="1" dirty="0"/>
          </a:p>
        </p:txBody>
      </p:sp>
      <p:pic>
        <p:nvPicPr>
          <p:cNvPr id="9" name="Picture 11" descr="D:\MULTIMEDIA. MP3\MULTIMEDIA MEDICINA\MAMA  ABDOMEN\Imagen\ARCHIVO MAMA\BASE de IMAGENES\324.actg.mamotomo2.jpg"/>
          <p:cNvPicPr>
            <a:picLocks noChangeAspect="1" noChangeArrowheads="1"/>
          </p:cNvPicPr>
          <p:nvPr/>
        </p:nvPicPr>
        <p:blipFill>
          <a:blip r:embed="rId5">
            <a:lum bright="-6000" contrast="36000"/>
            <a:extLst>
              <a:ext uri="{28A0092B-C50C-407E-A947-70E740481C1C}">
                <a14:useLocalDpi xmlns:a14="http://schemas.microsoft.com/office/drawing/2010/main" val="0"/>
              </a:ext>
            </a:extLst>
          </a:blip>
          <a:srcRect l="36458" t="29425" r="32292" b="36111"/>
          <a:stretch>
            <a:fillRect/>
          </a:stretch>
        </p:blipFill>
        <p:spPr bwMode="auto">
          <a:xfrm>
            <a:off x="1547664" y="2536032"/>
            <a:ext cx="1403350" cy="87034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2" descr="D:\MULTIMEDIA. MP3\MULTIMEDIA MEDICINA\MAMA  ABDOMEN\Imagen\ARCHIVO MAMA\BASE de IMAGENES\321.1268.car.jpg"/>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l="14583" t="25000" r="42708" b="29167"/>
          <a:stretch>
            <a:fillRect/>
          </a:stretch>
        </p:blipFill>
        <p:spPr bwMode="auto">
          <a:xfrm>
            <a:off x="35496" y="2536031"/>
            <a:ext cx="1447800" cy="9001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7" cstate="print">
            <a:lum bright="-24000" contrast="-6000"/>
            <a:extLst>
              <a:ext uri="{28A0092B-C50C-407E-A947-70E740481C1C}">
                <a14:useLocalDpi xmlns:a14="http://schemas.microsoft.com/office/drawing/2010/main" val="0"/>
              </a:ext>
            </a:extLst>
          </a:blip>
          <a:srcRect l="21249" t="14999" r="14999" b="13333"/>
          <a:stretch>
            <a:fillRect/>
          </a:stretch>
        </p:blipFill>
        <p:spPr bwMode="auto">
          <a:xfrm>
            <a:off x="3059832" y="2536032"/>
            <a:ext cx="1219200" cy="85963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 name="2 Rectángulo"/>
          <p:cNvSpPr>
            <a:spLocks noChangeArrowheads="1"/>
          </p:cNvSpPr>
          <p:nvPr/>
        </p:nvSpPr>
        <p:spPr bwMode="auto">
          <a:xfrm>
            <a:off x="4279032" y="2274094"/>
            <a:ext cx="48649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Char char="•"/>
            </a:pPr>
            <a:r>
              <a:rPr lang="es-MX" altLang="en-US" sz="1800" dirty="0">
                <a:solidFill>
                  <a:srgbClr val="FFFF00"/>
                </a:solidFill>
                <a:cs typeface="Arial" pitchFamily="34" charset="0"/>
              </a:rPr>
              <a:t> Tejido patológico con densidades muy parecidas al tejido normal de la mama</a:t>
            </a:r>
            <a:r>
              <a:rPr lang="es-MX" altLang="en-US" sz="1800" dirty="0" smtClean="0">
                <a:solidFill>
                  <a:srgbClr val="FFFF00"/>
                </a:solidFill>
                <a:cs typeface="Arial" pitchFamily="34" charset="0"/>
              </a:rPr>
              <a:t>.</a:t>
            </a:r>
            <a:endParaRPr lang="es-MX" altLang="en-US" sz="1800" dirty="0">
              <a:solidFill>
                <a:srgbClr val="FFFF00"/>
              </a:solidFill>
              <a:cs typeface="Arial" pitchFamily="34" charset="0"/>
            </a:endParaRPr>
          </a:p>
          <a:p>
            <a:pPr eaLnBrk="1" hangingPunct="1">
              <a:spcBef>
                <a:spcPct val="0"/>
              </a:spcBef>
              <a:buClrTx/>
              <a:buSzTx/>
              <a:buFontTx/>
              <a:buChar char="•"/>
            </a:pPr>
            <a:r>
              <a:rPr lang="es-MX" altLang="en-US" sz="1800" dirty="0">
                <a:solidFill>
                  <a:srgbClr val="FFFF00"/>
                </a:solidFill>
                <a:cs typeface="Arial" pitchFamily="34" charset="0"/>
              </a:rPr>
              <a:t>Patologías muy pequeñas </a:t>
            </a:r>
            <a:r>
              <a:rPr lang="es-MX" altLang="en-US" sz="1800" dirty="0" smtClean="0">
                <a:solidFill>
                  <a:srgbClr val="FFFF00"/>
                </a:solidFill>
                <a:cs typeface="Arial" pitchFamily="34" charset="0"/>
              </a:rPr>
              <a:t>(Micro calcificaciones.) </a:t>
            </a:r>
            <a:r>
              <a:rPr lang="es-MX" altLang="en-US" sz="1800" dirty="0">
                <a:solidFill>
                  <a:srgbClr val="FFFF00"/>
                </a:solidFill>
                <a:cs typeface="Arial" pitchFamily="34" charset="0"/>
              </a:rPr>
              <a:t>y muy delgadas (fibras)</a:t>
            </a:r>
            <a:endParaRPr lang="es-ES" altLang="en-US" sz="2000" dirty="0">
              <a:solidFill>
                <a:srgbClr val="FFFF00"/>
              </a:solidFill>
              <a:cs typeface="Arial" pitchFamily="34" charset="0"/>
            </a:endParaRPr>
          </a:p>
        </p:txBody>
      </p:sp>
      <p:sp>
        <p:nvSpPr>
          <p:cNvPr id="13" name="Text Box 8"/>
          <p:cNvSpPr txBox="1">
            <a:spLocks noChangeArrowheads="1"/>
          </p:cNvSpPr>
          <p:nvPr/>
        </p:nvSpPr>
        <p:spPr bwMode="auto">
          <a:xfrm>
            <a:off x="592833" y="3579862"/>
            <a:ext cx="6211415" cy="646331"/>
          </a:xfrm>
          <a:prstGeom prst="rect">
            <a:avLst/>
          </a:prstGeom>
          <a:solidFill>
            <a:schemeClr val="bg2">
              <a:lumMod val="90000"/>
            </a:schemeClr>
          </a:solidFill>
          <a:ln>
            <a:noFill/>
          </a:ln>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800" b="1" dirty="0" smtClean="0"/>
              <a:t>3. POR </a:t>
            </a:r>
            <a:r>
              <a:rPr lang="es-ES_tradnl" altLang="en-US" sz="1800" b="1" dirty="0"/>
              <a:t>LA NECESIDAD DE OBTENER IMÁGENES EN DISTINTAS PROYECCIONES </a:t>
            </a:r>
            <a:endParaRPr lang="es-ES" altLang="en-US" sz="1800" b="1" dirty="0"/>
          </a:p>
        </p:txBody>
      </p:sp>
      <p:pic>
        <p:nvPicPr>
          <p:cNvPr id="14" name="Picture 10" descr="ergonomicorotacion"/>
          <p:cNvPicPr>
            <a:picLocks noChangeAspect="1" noChangeArrowheads="1"/>
          </p:cNvPicPr>
          <p:nvPr/>
        </p:nvPicPr>
        <p:blipFill>
          <a:blip r:embed="rId8" cstate="print">
            <a:extLst>
              <a:ext uri="{28A0092B-C50C-407E-A947-70E740481C1C}">
                <a14:useLocalDpi xmlns:a14="http://schemas.microsoft.com/office/drawing/2010/main" val="0"/>
              </a:ext>
            </a:extLst>
          </a:blip>
          <a:srcRect l="4021" t="6667" b="6667"/>
          <a:stretch>
            <a:fillRect/>
          </a:stretch>
        </p:blipFill>
        <p:spPr bwMode="auto">
          <a:xfrm>
            <a:off x="6921500" y="3655219"/>
            <a:ext cx="1322388" cy="13716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5" name="14 Rectángulo"/>
          <p:cNvSpPr>
            <a:spLocks noChangeArrowheads="1"/>
          </p:cNvSpPr>
          <p:nvPr/>
        </p:nvSpPr>
        <p:spPr bwMode="auto">
          <a:xfrm>
            <a:off x="673101" y="4246960"/>
            <a:ext cx="6202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Char char="•"/>
            </a:pPr>
            <a:r>
              <a:rPr lang="es-MX" altLang="en-US" sz="1800" dirty="0">
                <a:solidFill>
                  <a:srgbClr val="FFFF00"/>
                </a:solidFill>
                <a:cs typeface="Arial" pitchFamily="34" charset="0"/>
              </a:rPr>
              <a:t> Se requiere visualizar toda la </a:t>
            </a:r>
            <a:r>
              <a:rPr lang="es-MX" altLang="en-US" sz="1800" dirty="0" smtClean="0">
                <a:solidFill>
                  <a:srgbClr val="FFFF00"/>
                </a:solidFill>
                <a:cs typeface="Arial" pitchFamily="34" charset="0"/>
              </a:rPr>
              <a:t>mama.</a:t>
            </a:r>
            <a:endParaRPr lang="es-MX" altLang="en-US" sz="1800" dirty="0">
              <a:solidFill>
                <a:srgbClr val="FFFF00"/>
              </a:solidFill>
              <a:cs typeface="Arial" pitchFamily="34" charset="0"/>
            </a:endParaRPr>
          </a:p>
          <a:p>
            <a:pPr eaLnBrk="1" hangingPunct="1">
              <a:spcBef>
                <a:spcPct val="0"/>
              </a:spcBef>
              <a:buClrTx/>
              <a:buSzTx/>
              <a:buFontTx/>
              <a:buChar char="•"/>
            </a:pPr>
            <a:r>
              <a:rPr lang="es-MX" altLang="en-US" sz="1800" dirty="0">
                <a:solidFill>
                  <a:srgbClr val="FFFF00"/>
                </a:solidFill>
                <a:cs typeface="Arial" pitchFamily="34" charset="0"/>
              </a:rPr>
              <a:t> </a:t>
            </a:r>
            <a:r>
              <a:rPr lang="es-MX" altLang="en-US" sz="1800" dirty="0" smtClean="0">
                <a:solidFill>
                  <a:srgbClr val="FFFF00"/>
                </a:solidFill>
                <a:cs typeface="Arial" pitchFamily="34" charset="0"/>
              </a:rPr>
              <a:t>Reducir </a:t>
            </a:r>
            <a:r>
              <a:rPr lang="es-MX" altLang="en-US" sz="1800" dirty="0">
                <a:solidFill>
                  <a:srgbClr val="FFFF00"/>
                </a:solidFill>
                <a:cs typeface="Arial" pitchFamily="34" charset="0"/>
              </a:rPr>
              <a:t>la influencia de la superposición de estructuras.</a:t>
            </a:r>
            <a:endParaRPr lang="es-ES" altLang="en-US" sz="2000" dirty="0">
              <a:solidFill>
                <a:srgbClr val="FFFF00"/>
              </a:solidFill>
              <a:cs typeface="Arial" pitchFamily="34" charset="0"/>
            </a:endParaRPr>
          </a:p>
        </p:txBody>
      </p:sp>
    </p:spTree>
    <p:extLst>
      <p:ext uri="{BB962C8B-B14F-4D97-AF65-F5344CB8AC3E}">
        <p14:creationId xmlns:p14="http://schemas.microsoft.com/office/powerpoint/2010/main" val="324312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7411"/>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0"/>
                                  </p:stCondLst>
                                  <p:childTnLst>
                                    <p:set>
                                      <p:cBhvr>
                                        <p:cTn id="9" dur="1" fill="hold">
                                          <p:stCondLst>
                                            <p:cond delay="0"/>
                                          </p:stCondLst>
                                        </p:cTn>
                                        <p:tgtEl>
                                          <p:spTgt spid="1741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2" grpId="0"/>
      <p:bldP spid="8" grpId="0" animBg="1"/>
      <p:bldP spid="3" grpId="0"/>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171450"/>
            <a:ext cx="8839200" cy="857250"/>
          </a:xfrm>
        </p:spPr>
        <p:txBody>
          <a:bodyPr/>
          <a:lstStyle/>
          <a:p>
            <a:pPr eaLnBrk="1" hangingPunct="1">
              <a:defRPr/>
            </a:pPr>
            <a:r>
              <a:rPr lang="es-MX" sz="2400" b="1" i="1" dirty="0" smtClean="0">
                <a:solidFill>
                  <a:srgbClr val="FFFF00"/>
                </a:solidFill>
              </a:rPr>
              <a:t>EVOLUCION DE LOS MAMOGRAFOS</a:t>
            </a:r>
            <a:endParaRPr lang="es-ES" sz="2400" b="1" i="1" dirty="0" smtClean="0">
              <a:solidFill>
                <a:srgbClr val="FFFF00"/>
              </a:solidFill>
            </a:endParaRPr>
          </a:p>
        </p:txBody>
      </p:sp>
      <p:grpSp>
        <p:nvGrpSpPr>
          <p:cNvPr id="2" name="Group 3"/>
          <p:cNvGrpSpPr>
            <a:grpSpLocks/>
          </p:cNvGrpSpPr>
          <p:nvPr/>
        </p:nvGrpSpPr>
        <p:grpSpPr bwMode="auto">
          <a:xfrm>
            <a:off x="3200400" y="1257300"/>
            <a:ext cx="2590800" cy="3157538"/>
            <a:chOff x="2160" y="576"/>
            <a:chExt cx="1632" cy="2652"/>
          </a:xfrm>
        </p:grpSpPr>
        <p:pic>
          <p:nvPicPr>
            <p:cNvPr id="48138" name="Picture 4" descr="c:\windows\TEMP\auto2.bmp"/>
            <p:cNvPicPr>
              <a:picLocks noChangeAspect="1" noChangeArrowheads="1"/>
            </p:cNvPicPr>
            <p:nvPr/>
          </p:nvPicPr>
          <p:blipFill>
            <a:blip r:embed="rId2">
              <a:lum contrast="36000"/>
              <a:extLst>
                <a:ext uri="{28A0092B-C50C-407E-A947-70E740481C1C}">
                  <a14:useLocalDpi xmlns:a14="http://schemas.microsoft.com/office/drawing/2010/main" val="0"/>
                </a:ext>
              </a:extLst>
            </a:blip>
            <a:srcRect l="17097" r="12378" b="3030"/>
            <a:stretch>
              <a:fillRect/>
            </a:stretch>
          </p:blipFill>
          <p:spPr bwMode="auto">
            <a:xfrm>
              <a:off x="2354" y="576"/>
              <a:ext cx="1245" cy="2112"/>
            </a:xfrm>
            <a:prstGeom prst="rect">
              <a:avLst/>
            </a:prstGeom>
            <a:noFill/>
            <a:ln w="38100">
              <a:solidFill>
                <a:srgbClr val="669900"/>
              </a:solidFill>
              <a:miter lim="800000"/>
              <a:headEnd/>
              <a:tailEnd/>
            </a:ln>
            <a:extLst>
              <a:ext uri="{909E8E84-426E-40DD-AFC4-6F175D3DCCD1}">
                <a14:hiddenFill xmlns:a14="http://schemas.microsoft.com/office/drawing/2010/main">
                  <a:solidFill>
                    <a:srgbClr val="FFFFFF"/>
                  </a:solidFill>
                </a14:hiddenFill>
              </a:ext>
            </a:extLst>
          </p:spPr>
        </p:pic>
        <p:sp>
          <p:nvSpPr>
            <p:cNvPr id="7179" name="Text Box 5"/>
            <p:cNvSpPr txBox="1">
              <a:spLocks noChangeArrowheads="1"/>
            </p:cNvSpPr>
            <p:nvPr/>
          </p:nvSpPr>
          <p:spPr bwMode="auto">
            <a:xfrm>
              <a:off x="2160" y="2814"/>
              <a:ext cx="1632" cy="414"/>
            </a:xfrm>
            <a:prstGeom prst="rect">
              <a:avLst/>
            </a:prstGeom>
            <a:solidFill>
              <a:srgbClr val="F6F6F6"/>
            </a:solidFill>
            <a:ln>
              <a:no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s-ES_tradnl" sz="1200" dirty="0" smtClean="0">
                  <a:solidFill>
                    <a:schemeClr val="accent4">
                      <a:lumMod val="10000"/>
                    </a:schemeClr>
                  </a:solidFill>
                </a:rPr>
                <a:t>Primer equipo mamográfico comercial</a:t>
              </a:r>
            </a:p>
            <a:p>
              <a:pPr>
                <a:defRPr/>
              </a:pPr>
              <a:r>
                <a:rPr lang="es-ES_tradnl" sz="1200" dirty="0" err="1" smtClean="0">
                  <a:solidFill>
                    <a:schemeClr val="accent4">
                      <a:lumMod val="10000"/>
                    </a:schemeClr>
                  </a:solidFill>
                </a:rPr>
                <a:t>Senographe</a:t>
              </a:r>
              <a:r>
                <a:rPr lang="es-ES_tradnl" sz="1200" dirty="0" smtClean="0">
                  <a:solidFill>
                    <a:schemeClr val="accent4">
                      <a:lumMod val="10000"/>
                    </a:schemeClr>
                  </a:solidFill>
                </a:rPr>
                <a:t> (CGR), 1967</a:t>
              </a:r>
              <a:r>
                <a:rPr lang="es-ES_tradnl" sz="1400" dirty="0" smtClean="0">
                  <a:solidFill>
                    <a:schemeClr val="accent4">
                      <a:lumMod val="10000"/>
                    </a:schemeClr>
                  </a:solidFill>
                </a:rPr>
                <a:t> </a:t>
              </a:r>
              <a:endParaRPr lang="es-ES" sz="1400" dirty="0" smtClean="0">
                <a:solidFill>
                  <a:schemeClr val="accent4">
                    <a:lumMod val="10000"/>
                  </a:schemeClr>
                </a:solidFill>
              </a:endParaRPr>
            </a:p>
          </p:txBody>
        </p:sp>
      </p:grpSp>
      <p:grpSp>
        <p:nvGrpSpPr>
          <p:cNvPr id="48132" name="Group 6"/>
          <p:cNvGrpSpPr>
            <a:grpSpLocks/>
          </p:cNvGrpSpPr>
          <p:nvPr/>
        </p:nvGrpSpPr>
        <p:grpSpPr bwMode="auto">
          <a:xfrm>
            <a:off x="533400" y="2171700"/>
            <a:ext cx="2743200" cy="2690813"/>
            <a:chOff x="240" y="624"/>
            <a:chExt cx="1728" cy="2260"/>
          </a:xfrm>
        </p:grpSpPr>
        <p:pic>
          <p:nvPicPr>
            <p:cNvPr id="48136" name="Picture 7" descr="c:\windows\TEMP\auto2.bmp"/>
            <p:cNvPicPr>
              <a:picLocks noChangeAspect="1" noChangeArrowheads="1"/>
            </p:cNvPicPr>
            <p:nvPr/>
          </p:nvPicPr>
          <p:blipFill>
            <a:blip r:embed="rId3">
              <a:extLst>
                <a:ext uri="{28A0092B-C50C-407E-A947-70E740481C1C}">
                  <a14:useLocalDpi xmlns:a14="http://schemas.microsoft.com/office/drawing/2010/main" val="0"/>
                </a:ext>
              </a:extLst>
            </a:blip>
            <a:srcRect l="10100" t="10777" r="16675" b="11630"/>
            <a:stretch>
              <a:fillRect/>
            </a:stretch>
          </p:blipFill>
          <p:spPr bwMode="auto">
            <a:xfrm>
              <a:off x="408" y="624"/>
              <a:ext cx="1392" cy="1728"/>
            </a:xfrm>
            <a:prstGeom prst="rect">
              <a:avLst/>
            </a:prstGeom>
            <a:noFill/>
            <a:ln w="38100">
              <a:solidFill>
                <a:srgbClr val="669900"/>
              </a:solidFill>
              <a:miter lim="800000"/>
              <a:headEnd/>
              <a:tailEnd/>
            </a:ln>
            <a:extLst>
              <a:ext uri="{909E8E84-426E-40DD-AFC4-6F175D3DCCD1}">
                <a14:hiddenFill xmlns:a14="http://schemas.microsoft.com/office/drawing/2010/main">
                  <a:solidFill>
                    <a:srgbClr val="FFFFFF"/>
                  </a:solidFill>
                </a14:hiddenFill>
              </a:ext>
            </a:extLst>
          </p:spPr>
        </p:pic>
        <p:sp>
          <p:nvSpPr>
            <p:cNvPr id="7177" name="Rectangle 8"/>
            <p:cNvSpPr>
              <a:spLocks noChangeArrowheads="1"/>
            </p:cNvSpPr>
            <p:nvPr/>
          </p:nvSpPr>
          <p:spPr bwMode="auto">
            <a:xfrm>
              <a:off x="240" y="2496"/>
              <a:ext cx="1728" cy="388"/>
            </a:xfrm>
            <a:prstGeom prst="rect">
              <a:avLst/>
            </a:prstGeom>
            <a:solidFill>
              <a:srgbClr val="F6F6F6"/>
            </a:solidFill>
            <a:ln>
              <a:no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s-ES_tradnl" sz="1200" smtClean="0">
                  <a:solidFill>
                    <a:schemeClr val="accent4">
                      <a:lumMod val="10000"/>
                    </a:schemeClr>
                  </a:solidFill>
                </a:rPr>
                <a:t>Primer prototipo de equipo mamográfico con ánodo de molibdeno</a:t>
              </a:r>
              <a:endParaRPr lang="es-ES" sz="1400" smtClean="0">
                <a:solidFill>
                  <a:schemeClr val="accent4">
                    <a:lumMod val="10000"/>
                  </a:schemeClr>
                </a:solidFill>
              </a:endParaRPr>
            </a:p>
          </p:txBody>
        </p:sp>
      </p:grpSp>
      <p:grpSp>
        <p:nvGrpSpPr>
          <p:cNvPr id="4" name="Group 12"/>
          <p:cNvGrpSpPr>
            <a:grpSpLocks/>
          </p:cNvGrpSpPr>
          <p:nvPr/>
        </p:nvGrpSpPr>
        <p:grpSpPr bwMode="auto">
          <a:xfrm>
            <a:off x="5886451" y="951310"/>
            <a:ext cx="2944496" cy="2621821"/>
            <a:chOff x="3648" y="1296"/>
            <a:chExt cx="2182" cy="2200"/>
          </a:xfrm>
        </p:grpSpPr>
        <p:pic>
          <p:nvPicPr>
            <p:cNvPr id="48134" name="Picture 13" descr="c:\windows\TEMP\auto2.bmp"/>
            <p:cNvPicPr>
              <a:picLocks noChangeAspect="1" noChangeArrowheads="1"/>
            </p:cNvPicPr>
            <p:nvPr/>
          </p:nvPicPr>
          <p:blipFill>
            <a:blip r:embed="rId4" cstate="print">
              <a:extLst>
                <a:ext uri="{28A0092B-C50C-407E-A947-70E740481C1C}">
                  <a14:useLocalDpi xmlns:a14="http://schemas.microsoft.com/office/drawing/2010/main" val="0"/>
                </a:ext>
              </a:extLst>
            </a:blip>
            <a:srcRect l="3349" t="8955" r="1186" b="4477"/>
            <a:stretch>
              <a:fillRect/>
            </a:stretch>
          </p:blipFill>
          <p:spPr bwMode="auto">
            <a:xfrm>
              <a:off x="3675" y="1296"/>
              <a:ext cx="1793"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14"/>
            <p:cNvSpPr>
              <a:spLocks noChangeArrowheads="1"/>
            </p:cNvSpPr>
            <p:nvPr/>
          </p:nvSpPr>
          <p:spPr bwMode="auto">
            <a:xfrm>
              <a:off x="3648" y="3264"/>
              <a:ext cx="2182" cy="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200">
                  <a:latin typeface="Times New Roman" pitchFamily="18" charset="0"/>
                </a:rPr>
                <a:t>Mammomat 3000. Änodos de Mo y W. 1993</a:t>
              </a:r>
              <a:endParaRPr lang="es-ES" altLang="en-US" sz="1200">
                <a:latin typeface="Times New Roman" pitchFamily="18" charset="0"/>
              </a:endParaRPr>
            </a:p>
          </p:txBody>
        </p:sp>
      </p:grpSp>
    </p:spTree>
    <p:extLst>
      <p:ext uri="{BB962C8B-B14F-4D97-AF65-F5344CB8AC3E}">
        <p14:creationId xmlns:p14="http://schemas.microsoft.com/office/powerpoint/2010/main" val="846581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1000"/>
                            </p:stCondLst>
                            <p:childTnLst>
                              <p:par>
                                <p:cTn id="11" presetID="53" presetClass="entr" presetSubtype="16"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52426" y="2976563"/>
            <a:ext cx="3933825" cy="203132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800" u="none" dirty="0">
                <a:latin typeface="Times New Roman" pitchFamily="18" charset="0"/>
              </a:rPr>
              <a:t>Sistemas CR (</a:t>
            </a:r>
            <a:r>
              <a:rPr lang="es-ES_tradnl" altLang="en-US" sz="1800" u="none" dirty="0" err="1">
                <a:latin typeface="Times New Roman" pitchFamily="18" charset="0"/>
              </a:rPr>
              <a:t>Computed</a:t>
            </a:r>
            <a:r>
              <a:rPr lang="es-ES_tradnl" altLang="en-US" sz="1800" u="none" dirty="0">
                <a:latin typeface="Times New Roman" pitchFamily="18" charset="0"/>
              </a:rPr>
              <a:t> </a:t>
            </a:r>
            <a:r>
              <a:rPr lang="es-ES_tradnl" altLang="en-US" sz="1800" u="none" dirty="0" err="1">
                <a:latin typeface="Times New Roman" pitchFamily="18" charset="0"/>
              </a:rPr>
              <a:t>Radiography</a:t>
            </a:r>
            <a:r>
              <a:rPr lang="es-ES_tradnl" altLang="en-US" sz="1800" u="none" dirty="0">
                <a:latin typeface="Times New Roman" pitchFamily="18" charset="0"/>
              </a:rPr>
              <a:t>)</a:t>
            </a:r>
          </a:p>
          <a:p>
            <a:pPr>
              <a:spcBef>
                <a:spcPct val="0"/>
              </a:spcBef>
              <a:buClrTx/>
              <a:buSzTx/>
              <a:buFontTx/>
              <a:buNone/>
            </a:pPr>
            <a:endParaRPr lang="es-ES_tradnl" altLang="en-US" sz="1800" u="none" dirty="0">
              <a:latin typeface="Times New Roman" pitchFamily="18" charset="0"/>
            </a:endParaRPr>
          </a:p>
          <a:p>
            <a:pPr>
              <a:spcBef>
                <a:spcPct val="0"/>
              </a:spcBef>
              <a:buClrTx/>
              <a:buSzTx/>
              <a:buFontTx/>
              <a:buNone/>
            </a:pPr>
            <a:r>
              <a:rPr lang="es-ES_tradnl" altLang="en-US" sz="1800" u="none" dirty="0">
                <a:latin typeface="Times New Roman" pitchFamily="18" charset="0"/>
              </a:rPr>
              <a:t>Utilizamos el mismo </a:t>
            </a:r>
            <a:r>
              <a:rPr lang="es-ES_tradnl" altLang="en-US" sz="1800" u="none" dirty="0" err="1">
                <a:latin typeface="Times New Roman" pitchFamily="18" charset="0"/>
              </a:rPr>
              <a:t>mamógrafo</a:t>
            </a:r>
            <a:r>
              <a:rPr lang="es-ES_tradnl" altLang="en-US" sz="1800" u="none" dirty="0">
                <a:latin typeface="Times New Roman" pitchFamily="18" charset="0"/>
              </a:rPr>
              <a:t>  de los sistemas  de película radiográfica</a:t>
            </a:r>
          </a:p>
          <a:p>
            <a:pPr>
              <a:spcBef>
                <a:spcPct val="0"/>
              </a:spcBef>
              <a:buClrTx/>
              <a:buSzTx/>
              <a:buFontTx/>
              <a:buNone/>
            </a:pPr>
            <a:endParaRPr lang="es-ES_tradnl" altLang="en-US" sz="1800" u="none" dirty="0">
              <a:latin typeface="Times New Roman" pitchFamily="18" charset="0"/>
            </a:endParaRPr>
          </a:p>
          <a:p>
            <a:pPr>
              <a:spcBef>
                <a:spcPct val="0"/>
              </a:spcBef>
              <a:buClrTx/>
              <a:buSzTx/>
              <a:buFontTx/>
              <a:buNone/>
            </a:pPr>
            <a:r>
              <a:rPr lang="es-ES_tradnl" altLang="en-US" sz="1800" u="none" dirty="0">
                <a:latin typeface="Times New Roman" pitchFamily="18" charset="0"/>
              </a:rPr>
              <a:t>Requiere sistemas que garanticen suficiente resolución espacial (&lt; 70µm)</a:t>
            </a:r>
            <a:endParaRPr lang="es-ES" altLang="en-US" sz="1800" u="none" dirty="0">
              <a:latin typeface="Times New Roman" pitchFamily="18" charset="0"/>
            </a:endParaRPr>
          </a:p>
        </p:txBody>
      </p:sp>
      <p:sp>
        <p:nvSpPr>
          <p:cNvPr id="49156" name="Rectangle 10"/>
          <p:cNvSpPr>
            <a:spLocks noChangeArrowheads="1"/>
          </p:cNvSpPr>
          <p:nvPr/>
        </p:nvSpPr>
        <p:spPr bwMode="auto">
          <a:xfrm>
            <a:off x="685800" y="1371600"/>
            <a:ext cx="3886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0"/>
              </a:spcBef>
              <a:buClrTx/>
              <a:buSzTx/>
              <a:buFontTx/>
              <a:buNone/>
            </a:pPr>
            <a:r>
              <a:rPr lang="es-MX" altLang="en-US" sz="4000" b="1" i="1" dirty="0">
                <a:solidFill>
                  <a:srgbClr val="FFFF00"/>
                </a:solidFill>
                <a:latin typeface="Times New Roman" pitchFamily="18" charset="0"/>
              </a:rPr>
              <a:t>Mamografía digital</a:t>
            </a:r>
            <a:endParaRPr lang="es-ES" altLang="en-US" sz="4000" b="1" i="1" dirty="0">
              <a:solidFill>
                <a:srgbClr val="FFFF00"/>
              </a:solidFill>
              <a:latin typeface="Times New Roman" pitchFamily="18" charset="0"/>
            </a:endParaRPr>
          </a:p>
        </p:txBody>
      </p:sp>
      <p:pic>
        <p:nvPicPr>
          <p:cNvPr id="49157" name="8 Imagen" descr="IMG_169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1125141"/>
            <a:ext cx="4381500" cy="24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152400" y="171450"/>
            <a:ext cx="8839200" cy="857250"/>
          </a:xfrm>
        </p:spPr>
        <p:txBody>
          <a:bodyPr/>
          <a:lstStyle/>
          <a:p>
            <a:pPr eaLnBrk="1" hangingPunct="1">
              <a:defRPr/>
            </a:pPr>
            <a:r>
              <a:rPr lang="es-MX" sz="2400" b="1" i="1" dirty="0" smtClean="0">
                <a:solidFill>
                  <a:srgbClr val="FFFF00"/>
                </a:solidFill>
              </a:rPr>
              <a:t>EVOLUCION DE LOS MAMOGRAFOS</a:t>
            </a:r>
            <a:endParaRPr lang="es-ES" sz="2400" b="1" i="1" dirty="0" smtClean="0">
              <a:solidFill>
                <a:srgbClr val="FFFF00"/>
              </a:solidFill>
            </a:endParaRPr>
          </a:p>
        </p:txBody>
      </p:sp>
    </p:spTree>
    <p:extLst>
      <p:ext uri="{BB962C8B-B14F-4D97-AF65-F5344CB8AC3E}">
        <p14:creationId xmlns:p14="http://schemas.microsoft.com/office/powerpoint/2010/main" val="3208988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c:\windows\TEMP\auto2.bmp"/>
          <p:cNvPicPr>
            <a:picLocks noChangeAspect="1" noChangeArrowheads="1"/>
          </p:cNvPicPr>
          <p:nvPr/>
        </p:nvPicPr>
        <p:blipFill>
          <a:blip r:embed="rId2" cstate="print">
            <a:extLst>
              <a:ext uri="{28A0092B-C50C-407E-A947-70E740481C1C}">
                <a14:useLocalDpi xmlns:a14="http://schemas.microsoft.com/office/drawing/2010/main" val="0"/>
              </a:ext>
            </a:extLst>
          </a:blip>
          <a:srcRect l="14719" t="5751" r="5878"/>
          <a:stretch>
            <a:fillRect/>
          </a:stretch>
        </p:blipFill>
        <p:spPr bwMode="auto">
          <a:xfrm>
            <a:off x="5029200" y="825374"/>
            <a:ext cx="3647256" cy="3641852"/>
          </a:xfrm>
          <a:prstGeom prst="rect">
            <a:avLst/>
          </a:prstGeom>
          <a:noFill/>
          <a:ln w="38100">
            <a:solidFill>
              <a:srgbClr val="E67EE8"/>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5"/>
          <p:cNvSpPr txBox="1">
            <a:spLocks noChangeArrowheads="1"/>
          </p:cNvSpPr>
          <p:nvPr/>
        </p:nvSpPr>
        <p:spPr bwMode="auto">
          <a:xfrm>
            <a:off x="611560" y="4083918"/>
            <a:ext cx="4320480" cy="58477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1600" dirty="0">
                <a:latin typeface="Times New Roman" pitchFamily="18" charset="0"/>
              </a:rPr>
              <a:t>Primer equipo mamográfico digital de uso clínico </a:t>
            </a:r>
            <a:r>
              <a:rPr lang="es-ES_tradnl" altLang="en-US" sz="1600" dirty="0" err="1">
                <a:latin typeface="Times New Roman" pitchFamily="18" charset="0"/>
              </a:rPr>
              <a:t>Senographe</a:t>
            </a:r>
            <a:r>
              <a:rPr lang="es-ES_tradnl" altLang="en-US" sz="1600" dirty="0">
                <a:latin typeface="Times New Roman" pitchFamily="18" charset="0"/>
              </a:rPr>
              <a:t> DMR 2000 D (CGR), 2000 </a:t>
            </a:r>
            <a:endParaRPr lang="es-ES" altLang="en-US" sz="1600" dirty="0">
              <a:latin typeface="Times New Roman" pitchFamily="18" charset="0"/>
            </a:endParaRPr>
          </a:p>
        </p:txBody>
      </p:sp>
      <p:sp>
        <p:nvSpPr>
          <p:cNvPr id="50181" name="Rectangle 10"/>
          <p:cNvSpPr>
            <a:spLocks noChangeArrowheads="1"/>
          </p:cNvSpPr>
          <p:nvPr/>
        </p:nvSpPr>
        <p:spPr bwMode="auto">
          <a:xfrm>
            <a:off x="685800" y="1371600"/>
            <a:ext cx="3886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0"/>
              </a:spcBef>
              <a:buClrTx/>
              <a:buSzTx/>
              <a:buFontTx/>
              <a:buNone/>
            </a:pPr>
            <a:r>
              <a:rPr lang="es-MX" altLang="en-US" sz="4000" b="1" i="1" dirty="0">
                <a:solidFill>
                  <a:srgbClr val="FFFF00"/>
                </a:solidFill>
                <a:latin typeface="Times New Roman" pitchFamily="18" charset="0"/>
              </a:rPr>
              <a:t>Mamografía digital</a:t>
            </a:r>
            <a:endParaRPr lang="es-ES" altLang="en-US" sz="4000" b="1" i="1" dirty="0">
              <a:solidFill>
                <a:srgbClr val="FFFF00"/>
              </a:solidFill>
              <a:latin typeface="Times New Roman" pitchFamily="18" charset="0"/>
            </a:endParaRPr>
          </a:p>
        </p:txBody>
      </p:sp>
      <p:sp>
        <p:nvSpPr>
          <p:cNvPr id="7" name="Rectangle 2"/>
          <p:cNvSpPr>
            <a:spLocks noGrp="1" noChangeArrowheads="1"/>
          </p:cNvSpPr>
          <p:nvPr>
            <p:ph type="title"/>
          </p:nvPr>
        </p:nvSpPr>
        <p:spPr>
          <a:xfrm>
            <a:off x="152400" y="171450"/>
            <a:ext cx="8839200" cy="857250"/>
          </a:xfrm>
        </p:spPr>
        <p:txBody>
          <a:bodyPr/>
          <a:lstStyle/>
          <a:p>
            <a:pPr eaLnBrk="1" hangingPunct="1">
              <a:defRPr/>
            </a:pPr>
            <a:r>
              <a:rPr lang="es-MX" sz="2400" b="1" i="1" dirty="0" smtClean="0">
                <a:solidFill>
                  <a:srgbClr val="FFFF00"/>
                </a:solidFill>
              </a:rPr>
              <a:t>EVOLUCION DE LOS MAMOGRAFOS</a:t>
            </a:r>
            <a:endParaRPr lang="es-ES" sz="2400" b="1" i="1" dirty="0" smtClean="0">
              <a:solidFill>
                <a:srgbClr val="FFFF00"/>
              </a:solidFill>
            </a:endParaRPr>
          </a:p>
        </p:txBody>
      </p:sp>
    </p:spTree>
    <p:extLst>
      <p:ext uri="{BB962C8B-B14F-4D97-AF65-F5344CB8AC3E}">
        <p14:creationId xmlns:p14="http://schemas.microsoft.com/office/powerpoint/2010/main" val="2916049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10"/>
          <p:cNvSpPr>
            <a:spLocks noChangeArrowheads="1"/>
          </p:cNvSpPr>
          <p:nvPr/>
        </p:nvSpPr>
        <p:spPr bwMode="auto">
          <a:xfrm>
            <a:off x="685800" y="1371601"/>
            <a:ext cx="3886200"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0"/>
              </a:spcBef>
              <a:buClrTx/>
              <a:buSzTx/>
              <a:buFontTx/>
              <a:buNone/>
            </a:pPr>
            <a:r>
              <a:rPr lang="es-MX" altLang="en-US" sz="4000" b="1" i="1" dirty="0" err="1">
                <a:solidFill>
                  <a:srgbClr val="FFFF00"/>
                </a:solidFill>
                <a:latin typeface="Times New Roman" pitchFamily="18" charset="0"/>
              </a:rPr>
              <a:t>Tomosíntesis</a:t>
            </a:r>
            <a:endParaRPr lang="es-ES" altLang="en-US" sz="4000" b="1" i="1" dirty="0">
              <a:solidFill>
                <a:srgbClr val="FFFF00"/>
              </a:solidFill>
              <a:latin typeface="Times New Roman" pitchFamily="18" charset="0"/>
            </a:endParaRPr>
          </a:p>
        </p:txBody>
      </p:sp>
      <p:pic>
        <p:nvPicPr>
          <p:cNvPr id="5120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9" y="3274219"/>
            <a:ext cx="3919537" cy="14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1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76" y="1907382"/>
            <a:ext cx="2043113" cy="255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12019"/>
            <a:ext cx="2311400" cy="28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152400" y="171450"/>
            <a:ext cx="8839200" cy="857250"/>
          </a:xfrm>
        </p:spPr>
        <p:txBody>
          <a:bodyPr/>
          <a:lstStyle/>
          <a:p>
            <a:pPr eaLnBrk="1" hangingPunct="1">
              <a:defRPr/>
            </a:pPr>
            <a:r>
              <a:rPr lang="es-MX" sz="2400" b="1" i="1" dirty="0" smtClean="0">
                <a:solidFill>
                  <a:srgbClr val="FFFF00"/>
                </a:solidFill>
              </a:rPr>
              <a:t>EVOLUCION DE LOS MAMOGRAFOS</a:t>
            </a:r>
            <a:endParaRPr lang="es-ES" sz="2400" b="1" i="1" dirty="0" smtClean="0">
              <a:solidFill>
                <a:srgbClr val="FFFF00"/>
              </a:solidFill>
            </a:endParaRPr>
          </a:p>
        </p:txBody>
      </p:sp>
    </p:spTree>
    <p:extLst>
      <p:ext uri="{BB962C8B-B14F-4D97-AF65-F5344CB8AC3E}">
        <p14:creationId xmlns:p14="http://schemas.microsoft.com/office/powerpoint/2010/main" val="4004250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4"/>
          <p:cNvGrpSpPr>
            <a:grpSpLocks/>
          </p:cNvGrpSpPr>
          <p:nvPr/>
        </p:nvGrpSpPr>
        <p:grpSpPr bwMode="auto">
          <a:xfrm>
            <a:off x="611188" y="1059657"/>
            <a:ext cx="7993062" cy="3780235"/>
            <a:chOff x="385" y="935"/>
            <a:chExt cx="4896" cy="2592"/>
          </a:xfrm>
        </p:grpSpPr>
        <p:pic>
          <p:nvPicPr>
            <p:cNvPr id="522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 y="935"/>
              <a:ext cx="2496"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32" name="Line 6"/>
            <p:cNvSpPr>
              <a:spLocks noChangeShapeType="1"/>
            </p:cNvSpPr>
            <p:nvPr/>
          </p:nvSpPr>
          <p:spPr bwMode="auto">
            <a:xfrm>
              <a:off x="2737" y="1751"/>
              <a:ext cx="672"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3" name="Line 7"/>
            <p:cNvSpPr>
              <a:spLocks noChangeShapeType="1"/>
            </p:cNvSpPr>
            <p:nvPr/>
          </p:nvSpPr>
          <p:spPr bwMode="auto">
            <a:xfrm>
              <a:off x="2737" y="1895"/>
              <a:ext cx="76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pic>
          <p:nvPicPr>
            <p:cNvPr id="5223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 y="935"/>
              <a:ext cx="2400"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35" name="Line 9"/>
            <p:cNvSpPr>
              <a:spLocks noChangeShapeType="1"/>
            </p:cNvSpPr>
            <p:nvPr/>
          </p:nvSpPr>
          <p:spPr bwMode="auto">
            <a:xfrm flipH="1">
              <a:off x="1825" y="1751"/>
              <a:ext cx="692"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6" name="Line 10"/>
            <p:cNvSpPr>
              <a:spLocks noChangeShapeType="1"/>
            </p:cNvSpPr>
            <p:nvPr/>
          </p:nvSpPr>
          <p:spPr bwMode="auto">
            <a:xfrm flipH="1">
              <a:off x="2017" y="1895"/>
              <a:ext cx="28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7" name="Line 11"/>
            <p:cNvSpPr>
              <a:spLocks noChangeShapeType="1"/>
            </p:cNvSpPr>
            <p:nvPr/>
          </p:nvSpPr>
          <p:spPr bwMode="auto">
            <a:xfrm flipH="1">
              <a:off x="1873" y="2759"/>
              <a:ext cx="336"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8" name="Line 12"/>
            <p:cNvSpPr>
              <a:spLocks noChangeShapeType="1"/>
            </p:cNvSpPr>
            <p:nvPr/>
          </p:nvSpPr>
          <p:spPr bwMode="auto">
            <a:xfrm flipV="1">
              <a:off x="2689" y="2567"/>
              <a:ext cx="912" cy="96"/>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9" name="Line 13"/>
            <p:cNvSpPr>
              <a:spLocks noChangeShapeType="1"/>
            </p:cNvSpPr>
            <p:nvPr/>
          </p:nvSpPr>
          <p:spPr bwMode="auto">
            <a:xfrm flipH="1">
              <a:off x="1873" y="2903"/>
              <a:ext cx="480" cy="48"/>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40" name="Line 14"/>
            <p:cNvSpPr>
              <a:spLocks noChangeShapeType="1"/>
            </p:cNvSpPr>
            <p:nvPr/>
          </p:nvSpPr>
          <p:spPr bwMode="auto">
            <a:xfrm flipV="1">
              <a:off x="2737" y="2759"/>
              <a:ext cx="960" cy="14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41" name="Line 15"/>
            <p:cNvSpPr>
              <a:spLocks noChangeShapeType="1"/>
            </p:cNvSpPr>
            <p:nvPr/>
          </p:nvSpPr>
          <p:spPr bwMode="auto">
            <a:xfrm flipH="1">
              <a:off x="2017" y="2999"/>
              <a:ext cx="384"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42" name="Line 16"/>
            <p:cNvSpPr>
              <a:spLocks noChangeShapeType="1"/>
            </p:cNvSpPr>
            <p:nvPr/>
          </p:nvSpPr>
          <p:spPr bwMode="auto">
            <a:xfrm flipV="1">
              <a:off x="2641" y="2855"/>
              <a:ext cx="912" cy="14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43" name="Line 17"/>
            <p:cNvSpPr>
              <a:spLocks noChangeShapeType="1"/>
            </p:cNvSpPr>
            <p:nvPr/>
          </p:nvSpPr>
          <p:spPr bwMode="auto">
            <a:xfrm flipH="1" flipV="1">
              <a:off x="1873" y="3047"/>
              <a:ext cx="288" cy="96"/>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44" name="Line 18"/>
            <p:cNvSpPr>
              <a:spLocks noChangeShapeType="1"/>
            </p:cNvSpPr>
            <p:nvPr/>
          </p:nvSpPr>
          <p:spPr bwMode="auto">
            <a:xfrm flipV="1">
              <a:off x="2737" y="2951"/>
              <a:ext cx="1008" cy="192"/>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52227" name="Rectangle 19"/>
          <p:cNvSpPr>
            <a:spLocks noChangeArrowheads="1"/>
          </p:cNvSpPr>
          <p:nvPr/>
        </p:nvSpPr>
        <p:spPr bwMode="auto">
          <a:xfrm>
            <a:off x="72008" y="319757"/>
            <a:ext cx="9036496" cy="307777"/>
          </a:xfrm>
          <a:prstGeom prst="rect">
            <a:avLst/>
          </a:prstGeom>
          <a:noFill/>
          <a:ln>
            <a:noFill/>
          </a:ln>
          <a:extLst/>
        </p:spPr>
        <p:txBody>
          <a:bodyPr wrap="square" lIns="0" tIns="0" rIns="0" bIns="0">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2000" b="1" dirty="0">
                <a:solidFill>
                  <a:srgbClr val="FFFF00"/>
                </a:solidFill>
              </a:rPr>
              <a:t>COMPONENTES BÁSICOS DEL ESTATIVO Y  EL RECEPTOR DE IMAGEN</a:t>
            </a:r>
            <a:endParaRPr lang="es-ES_tradnl" altLang="en-US" sz="2000" dirty="0">
              <a:solidFill>
                <a:srgbClr val="FFFF00"/>
              </a:solidFill>
            </a:endParaRPr>
          </a:p>
        </p:txBody>
      </p:sp>
      <p:sp>
        <p:nvSpPr>
          <p:cNvPr id="52228" name="Line 21"/>
          <p:cNvSpPr>
            <a:spLocks noChangeShapeType="1"/>
          </p:cNvSpPr>
          <p:nvPr/>
        </p:nvSpPr>
        <p:spPr bwMode="auto">
          <a:xfrm>
            <a:off x="4495801" y="1943100"/>
            <a:ext cx="1020763"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29" name="Line 22"/>
          <p:cNvSpPr>
            <a:spLocks noChangeShapeType="1"/>
          </p:cNvSpPr>
          <p:nvPr/>
        </p:nvSpPr>
        <p:spPr bwMode="auto">
          <a:xfrm flipH="1">
            <a:off x="3235326" y="1943100"/>
            <a:ext cx="803275" cy="17145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2230" name="Text Box 23"/>
          <p:cNvSpPr txBox="1">
            <a:spLocks noChangeArrowheads="1"/>
          </p:cNvSpPr>
          <p:nvPr/>
        </p:nvSpPr>
        <p:spPr bwMode="auto">
          <a:xfrm>
            <a:off x="3962400" y="18288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50000"/>
              </a:spcBef>
              <a:buClrTx/>
              <a:buSzTx/>
              <a:buFontTx/>
              <a:buNone/>
            </a:pPr>
            <a:r>
              <a:rPr lang="es-ES" altLang="en-US" sz="1200" b="1">
                <a:latin typeface="Arial Narrow" pitchFamily="34" charset="0"/>
              </a:rPr>
              <a:t>foco</a:t>
            </a:r>
          </a:p>
        </p:txBody>
      </p:sp>
    </p:spTree>
    <p:extLst>
      <p:ext uri="{BB962C8B-B14F-4D97-AF65-F5344CB8AC3E}">
        <p14:creationId xmlns:p14="http://schemas.microsoft.com/office/powerpoint/2010/main" val="972125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12 Grupo"/>
          <p:cNvGrpSpPr>
            <a:grpSpLocks/>
          </p:cNvGrpSpPr>
          <p:nvPr/>
        </p:nvGrpSpPr>
        <p:grpSpPr bwMode="auto">
          <a:xfrm>
            <a:off x="2765425" y="2612232"/>
            <a:ext cx="4038600" cy="2413397"/>
            <a:chOff x="2765648" y="3482424"/>
            <a:chExt cx="4038600" cy="3218984"/>
          </a:xfrm>
        </p:grpSpPr>
        <p:pic>
          <p:nvPicPr>
            <p:cNvPr id="5325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648" y="3501008"/>
              <a:ext cx="4038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14 Rectángulo"/>
            <p:cNvSpPr>
              <a:spLocks noChangeArrowheads="1"/>
            </p:cNvSpPr>
            <p:nvPr/>
          </p:nvSpPr>
          <p:spPr bwMode="auto">
            <a:xfrm>
              <a:off x="4022706" y="3482424"/>
              <a:ext cx="918257" cy="4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1800" dirty="0">
                  <a:solidFill>
                    <a:srgbClr val="FFFF00"/>
                  </a:solidFill>
                  <a:latin typeface="Times New Roman" pitchFamily="18" charset="0"/>
                </a:rPr>
                <a:t>Foco</a:t>
              </a:r>
              <a:endParaRPr lang="en-CA" altLang="en-US" sz="1800" dirty="0">
                <a:solidFill>
                  <a:srgbClr val="FFFF00"/>
                </a:solidFill>
                <a:latin typeface="Times New Roman" pitchFamily="18" charset="0"/>
              </a:endParaRPr>
            </a:p>
          </p:txBody>
        </p:sp>
        <p:sp>
          <p:nvSpPr>
            <p:cNvPr id="53260" name="15 Rectángulo"/>
            <p:cNvSpPr>
              <a:spLocks noChangeArrowheads="1"/>
            </p:cNvSpPr>
            <p:nvPr/>
          </p:nvSpPr>
          <p:spPr bwMode="auto">
            <a:xfrm>
              <a:off x="3935458" y="3914472"/>
              <a:ext cx="1278297" cy="4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1800">
                  <a:solidFill>
                    <a:srgbClr val="FFFF00"/>
                  </a:solidFill>
                  <a:latin typeface="Times New Roman" pitchFamily="18" charset="0"/>
                </a:rPr>
                <a:t>Colimador</a:t>
              </a:r>
              <a:endParaRPr lang="en-CA" altLang="en-US" sz="1800">
                <a:solidFill>
                  <a:srgbClr val="FFFF00"/>
                </a:solidFill>
                <a:latin typeface="Times New Roman" pitchFamily="18" charset="0"/>
              </a:endParaRPr>
            </a:p>
          </p:txBody>
        </p:sp>
        <p:sp>
          <p:nvSpPr>
            <p:cNvPr id="53261" name="16 Rectángulo"/>
            <p:cNvSpPr>
              <a:spLocks noChangeArrowheads="1"/>
            </p:cNvSpPr>
            <p:nvPr/>
          </p:nvSpPr>
          <p:spPr bwMode="auto">
            <a:xfrm>
              <a:off x="3878690" y="4778568"/>
              <a:ext cx="1278297" cy="4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1800">
                  <a:solidFill>
                    <a:srgbClr val="FFFF00"/>
                  </a:solidFill>
                  <a:latin typeface="Times New Roman" pitchFamily="18" charset="0"/>
                </a:rPr>
                <a:t>Compresor</a:t>
              </a:r>
              <a:endParaRPr lang="en-CA" altLang="en-US" sz="1800">
                <a:solidFill>
                  <a:srgbClr val="FFFF00"/>
                </a:solidFill>
                <a:latin typeface="Times New Roman" pitchFamily="18" charset="0"/>
              </a:endParaRPr>
            </a:p>
          </p:txBody>
        </p:sp>
        <p:sp>
          <p:nvSpPr>
            <p:cNvPr id="53262" name="17 Rectángulo"/>
            <p:cNvSpPr>
              <a:spLocks noChangeArrowheads="1"/>
            </p:cNvSpPr>
            <p:nvPr/>
          </p:nvSpPr>
          <p:spPr bwMode="auto">
            <a:xfrm>
              <a:off x="4220883" y="5507940"/>
              <a:ext cx="999189" cy="4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1800">
                  <a:solidFill>
                    <a:srgbClr val="FFFF00"/>
                  </a:solidFill>
                  <a:latin typeface="Times New Roman" pitchFamily="18" charset="0"/>
                </a:rPr>
                <a:t>tablero</a:t>
              </a:r>
              <a:endParaRPr lang="en-CA" altLang="en-US" sz="1800">
                <a:solidFill>
                  <a:srgbClr val="FFFF00"/>
                </a:solidFill>
                <a:latin typeface="Times New Roman" pitchFamily="18" charset="0"/>
              </a:endParaRPr>
            </a:p>
          </p:txBody>
        </p:sp>
        <p:sp>
          <p:nvSpPr>
            <p:cNvPr id="53263" name="18 Rectángulo"/>
            <p:cNvSpPr>
              <a:spLocks noChangeArrowheads="1"/>
            </p:cNvSpPr>
            <p:nvPr/>
          </p:nvSpPr>
          <p:spPr bwMode="auto">
            <a:xfrm>
              <a:off x="4463195" y="5795973"/>
              <a:ext cx="999189" cy="4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1800">
                  <a:solidFill>
                    <a:srgbClr val="FFFF00"/>
                  </a:solidFill>
                  <a:latin typeface="Times New Roman" pitchFamily="18" charset="0"/>
                </a:rPr>
                <a:t>rejilla</a:t>
              </a:r>
              <a:endParaRPr lang="en-CA" altLang="en-US" sz="1800">
                <a:solidFill>
                  <a:srgbClr val="FFFF00"/>
                </a:solidFill>
                <a:latin typeface="Times New Roman" pitchFamily="18" charset="0"/>
              </a:endParaRPr>
            </a:p>
          </p:txBody>
        </p:sp>
        <p:sp>
          <p:nvSpPr>
            <p:cNvPr id="12" name="11 Triángulo isósceles"/>
            <p:cNvSpPr/>
            <p:nvPr/>
          </p:nvSpPr>
          <p:spPr>
            <a:xfrm rot="10800000">
              <a:off x="5334223" y="6164646"/>
              <a:ext cx="71438" cy="360488"/>
            </a:xfrm>
            <a:prstGeom prst="triangle">
              <a:avLst>
                <a:gd name="adj" fmla="val 98147"/>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solidFill>
              </a:endParaRPr>
            </a:p>
          </p:txBody>
        </p:sp>
      </p:grpSp>
      <p:sp>
        <p:nvSpPr>
          <p:cNvPr id="53251" name="Rectangle 1028"/>
          <p:cNvSpPr>
            <a:spLocks noChangeArrowheads="1"/>
          </p:cNvSpPr>
          <p:nvPr/>
        </p:nvSpPr>
        <p:spPr bwMode="auto">
          <a:xfrm>
            <a:off x="395289" y="195263"/>
            <a:ext cx="8569325" cy="307777"/>
          </a:xfrm>
          <a:prstGeom prst="rect">
            <a:avLst/>
          </a:prstGeom>
          <a:noFill/>
          <a:ln>
            <a:noFill/>
          </a:ln>
          <a:extLst/>
        </p:spPr>
        <p:txBody>
          <a:bodyPr lIns="0" tIns="0" rIns="0" bIns="0">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_tradnl" altLang="en-US" sz="2000" b="1">
                <a:solidFill>
                  <a:srgbClr val="FFFF00"/>
                </a:solidFill>
              </a:rPr>
              <a:t>CARACTERÍSTICAS DE UN TUBO DE RAYOS X DE MAMOGRAFÍA</a:t>
            </a:r>
            <a:endParaRPr lang="es-ES_tradnl" altLang="en-US" sz="2000">
              <a:solidFill>
                <a:srgbClr val="FFFF00"/>
              </a:solidFill>
            </a:endParaRPr>
          </a:p>
        </p:txBody>
      </p:sp>
      <p:sp>
        <p:nvSpPr>
          <p:cNvPr id="31747" name="Text Box 1029"/>
          <p:cNvSpPr txBox="1">
            <a:spLocks noChangeArrowheads="1"/>
          </p:cNvSpPr>
          <p:nvPr/>
        </p:nvSpPr>
        <p:spPr bwMode="auto">
          <a:xfrm>
            <a:off x="2448495" y="547688"/>
            <a:ext cx="6660009" cy="2062103"/>
          </a:xfrm>
          <a:prstGeom prst="rect">
            <a:avLst/>
          </a:prstGeom>
          <a:solidFill>
            <a:srgbClr val="FCFCFC"/>
          </a:solidFill>
          <a:ln w="9525">
            <a:solidFill>
              <a:schemeClr val="accent2"/>
            </a:solidFill>
            <a:miter lim="800000"/>
            <a:headEnd/>
            <a:tailEnd/>
          </a:ln>
        </p:spPr>
        <p:txBody>
          <a:bodyPr wrap="square">
            <a:spAutoFit/>
          </a:bodyPr>
          <a:lstStyle>
            <a:lvl1pPr marL="363538" indent="-188913" eaLnBrk="0" hangingPunct="0">
              <a:tabLst>
                <a:tab pos="381000" algn="l"/>
              </a:tabLst>
              <a:defRPr sz="2400">
                <a:solidFill>
                  <a:schemeClr val="tx1"/>
                </a:solidFill>
                <a:latin typeface="Times New Roman" pitchFamily="18" charset="0"/>
              </a:defRPr>
            </a:lvl1pPr>
            <a:lvl2pPr marL="742950" indent="-285750" eaLnBrk="0" hangingPunct="0">
              <a:tabLst>
                <a:tab pos="381000" algn="l"/>
              </a:tabLst>
              <a:defRPr sz="2400">
                <a:solidFill>
                  <a:schemeClr val="tx1"/>
                </a:solidFill>
                <a:latin typeface="Times New Roman" pitchFamily="18" charset="0"/>
              </a:defRPr>
            </a:lvl2pPr>
            <a:lvl3pPr marL="1143000" indent="-228600" eaLnBrk="0" hangingPunct="0">
              <a:tabLst>
                <a:tab pos="381000" algn="l"/>
              </a:tabLst>
              <a:defRPr sz="2400">
                <a:solidFill>
                  <a:schemeClr val="tx1"/>
                </a:solidFill>
                <a:latin typeface="Times New Roman" pitchFamily="18" charset="0"/>
              </a:defRPr>
            </a:lvl3pPr>
            <a:lvl4pPr marL="1600200" indent="-228600" eaLnBrk="0" hangingPunct="0">
              <a:tabLst>
                <a:tab pos="381000" algn="l"/>
              </a:tabLst>
              <a:defRPr sz="2400">
                <a:solidFill>
                  <a:schemeClr val="tx1"/>
                </a:solidFill>
                <a:latin typeface="Times New Roman" pitchFamily="18" charset="0"/>
              </a:defRPr>
            </a:lvl4pPr>
            <a:lvl5pPr marL="2057400" indent="-228600" eaLnBrk="0" hangingPunct="0">
              <a:tabLst>
                <a:tab pos="381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381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381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381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381000" algn="l"/>
              </a:tabLst>
              <a:defRPr sz="2400">
                <a:solidFill>
                  <a:schemeClr val="tx1"/>
                </a:solidFill>
                <a:latin typeface="Times New Roman" pitchFamily="18" charset="0"/>
              </a:defRPr>
            </a:lvl9pPr>
          </a:lstStyle>
          <a:p>
            <a:pPr algn="just">
              <a:defRPr/>
            </a:pPr>
            <a:r>
              <a:rPr lang="es-ES_tradnl" sz="1600" u="none" dirty="0" smtClean="0">
                <a:latin typeface="Arial" charset="0"/>
              </a:rPr>
              <a:t>CARACTERÍSTICAS GEOMÉTRICAS</a:t>
            </a:r>
          </a:p>
          <a:p>
            <a:pPr algn="just">
              <a:buFontTx/>
              <a:buChar char="•"/>
              <a:defRPr/>
            </a:pPr>
            <a:r>
              <a:rPr lang="es-ES_tradnl" sz="1600" u="none" dirty="0" smtClean="0">
                <a:latin typeface="Arial" charset="0"/>
              </a:rPr>
              <a:t>Cátodo próximo a la cabeza de la paciente y el ánodo en la parte del brazo del equipo</a:t>
            </a:r>
          </a:p>
          <a:p>
            <a:pPr algn="just">
              <a:buFontTx/>
              <a:buChar char="•"/>
              <a:defRPr/>
            </a:pPr>
            <a:r>
              <a:rPr lang="es-ES_tradnl" sz="1600" u="none" dirty="0" smtClean="0">
                <a:latin typeface="Arial" charset="0"/>
              </a:rPr>
              <a:t>Foco situado en la vertical al tablero en el borde correspondiente a la pared del tórax. </a:t>
            </a:r>
          </a:p>
          <a:p>
            <a:pPr marL="174625" indent="0" algn="just">
              <a:defRPr/>
            </a:pPr>
            <a:r>
              <a:rPr lang="es-ES_tradnl" sz="1600" u="none" dirty="0" smtClean="0">
                <a:latin typeface="Arial" charset="0"/>
                <a:sym typeface="Wingdings" pitchFamily="2" charset="2"/>
              </a:rPr>
              <a:t></a:t>
            </a:r>
            <a:r>
              <a:rPr lang="es-ES_tradnl" sz="1600" u="none" dirty="0" smtClean="0">
                <a:latin typeface="Arial" charset="0"/>
              </a:rPr>
              <a:t>Evita que: </a:t>
            </a:r>
          </a:p>
          <a:p>
            <a:pPr marL="625475" indent="-184150" algn="just">
              <a:buFont typeface="Arial" pitchFamily="34" charset="0"/>
              <a:buChar char="•"/>
              <a:tabLst>
                <a:tab pos="625475" algn="l"/>
              </a:tabLst>
              <a:defRPr/>
            </a:pPr>
            <a:r>
              <a:rPr lang="es-ES_tradnl" sz="1600" u="none" dirty="0" smtClean="0">
                <a:latin typeface="Arial" charset="0"/>
              </a:rPr>
              <a:t>Parte del haz primario penetre al interior del Tórax</a:t>
            </a:r>
          </a:p>
          <a:p>
            <a:pPr marL="625475" indent="-184150" algn="just">
              <a:buFont typeface="Arial" pitchFamily="34" charset="0"/>
              <a:buChar char="•"/>
              <a:tabLst>
                <a:tab pos="625475" algn="l"/>
              </a:tabLst>
              <a:defRPr/>
            </a:pPr>
            <a:r>
              <a:rPr lang="es-ES_tradnl" sz="1600" u="none" dirty="0" smtClean="0">
                <a:latin typeface="Arial" charset="0"/>
              </a:rPr>
              <a:t>Pérdida de información de una región de la mama.</a:t>
            </a:r>
          </a:p>
        </p:txBody>
      </p:sp>
      <p:sp>
        <p:nvSpPr>
          <p:cNvPr id="53253" name="2 Rectángulo"/>
          <p:cNvSpPr>
            <a:spLocks noChangeArrowheads="1"/>
          </p:cNvSpPr>
          <p:nvPr/>
        </p:nvSpPr>
        <p:spPr bwMode="auto">
          <a:xfrm>
            <a:off x="935039" y="3219451"/>
            <a:ext cx="1836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2400" dirty="0">
                <a:solidFill>
                  <a:srgbClr val="FFFF00"/>
                </a:solidFill>
                <a:latin typeface="Times New Roman" pitchFamily="18" charset="0"/>
              </a:rPr>
              <a:t>CORRECTO</a:t>
            </a:r>
            <a:endParaRPr lang="en-CA" altLang="en-US" sz="2400" dirty="0">
              <a:solidFill>
                <a:srgbClr val="FFFF00"/>
              </a:solidFill>
              <a:latin typeface="Times New Roman" pitchFamily="18" charset="0"/>
            </a:endParaRPr>
          </a:p>
        </p:txBody>
      </p:sp>
      <p:sp>
        <p:nvSpPr>
          <p:cNvPr id="53254" name="13 Rectángulo"/>
          <p:cNvSpPr>
            <a:spLocks noChangeArrowheads="1"/>
          </p:cNvSpPr>
          <p:nvPr/>
        </p:nvSpPr>
        <p:spPr bwMode="auto">
          <a:xfrm>
            <a:off x="6804026" y="3219451"/>
            <a:ext cx="223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2400">
                <a:solidFill>
                  <a:srgbClr val="FFFF00"/>
                </a:solidFill>
                <a:latin typeface="Times New Roman" pitchFamily="18" charset="0"/>
              </a:rPr>
              <a:t>INCORRECTO</a:t>
            </a:r>
            <a:endParaRPr lang="en-CA" altLang="en-US" sz="2400">
              <a:solidFill>
                <a:srgbClr val="FFFF00"/>
              </a:solidFill>
              <a:latin typeface="Times New Roman" pitchFamily="18" charset="0"/>
            </a:endParaRPr>
          </a:p>
        </p:txBody>
      </p:sp>
      <p:cxnSp>
        <p:nvCxnSpPr>
          <p:cNvPr id="5" name="4 Conector recto de flecha"/>
          <p:cNvCxnSpPr>
            <a:stCxn id="53256" idx="1"/>
          </p:cNvCxnSpPr>
          <p:nvPr/>
        </p:nvCxnSpPr>
        <p:spPr>
          <a:xfrm flipH="1">
            <a:off x="5405440" y="4133821"/>
            <a:ext cx="1608135" cy="5977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56" name="23 Rectángulo"/>
          <p:cNvSpPr>
            <a:spLocks noChangeArrowheads="1"/>
          </p:cNvSpPr>
          <p:nvPr/>
        </p:nvSpPr>
        <p:spPr bwMode="auto">
          <a:xfrm>
            <a:off x="7013575" y="3718322"/>
            <a:ext cx="2232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s-ES" altLang="en-US" sz="2400" dirty="0">
                <a:solidFill>
                  <a:srgbClr val="FFFF00"/>
                </a:solidFill>
                <a:latin typeface="Times New Roman" pitchFamily="18" charset="0"/>
              </a:rPr>
              <a:t>Pérdida de información</a:t>
            </a:r>
            <a:endParaRPr lang="en-CA" altLang="en-US" sz="2400" dirty="0">
              <a:solidFill>
                <a:srgbClr val="FFFF00"/>
              </a:solidFill>
              <a:latin typeface="Times New Roman" pitchFamily="18" charset="0"/>
            </a:endParaRPr>
          </a:p>
        </p:txBody>
      </p:sp>
      <p:pic>
        <p:nvPicPr>
          <p:cNvPr id="5325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29829"/>
            <a:ext cx="2197100" cy="21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361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a:xfrm>
            <a:off x="467544" y="291058"/>
            <a:ext cx="3243264" cy="480492"/>
          </a:xfrm>
        </p:spPr>
        <p:txBody>
          <a:bodyPr/>
          <a:lstStyle/>
          <a:p>
            <a:pPr eaLnBrk="1" hangingPunct="1">
              <a:defRPr/>
            </a:pPr>
            <a:r>
              <a:rPr lang="es-MX" b="1" i="1" dirty="0" smtClean="0">
                <a:solidFill>
                  <a:srgbClr val="FFFF00"/>
                </a:solidFill>
              </a:rPr>
              <a:t>SISTEMA DE COMPRESIÓN</a:t>
            </a:r>
            <a:endParaRPr lang="es-ES" b="1" i="1" dirty="0" smtClean="0">
              <a:solidFill>
                <a:srgbClr val="FFFF00"/>
              </a:solidFill>
            </a:endParaRPr>
          </a:p>
        </p:txBody>
      </p:sp>
      <p:pic>
        <p:nvPicPr>
          <p:cNvPr id="55299" name="Picture 6" descr="compresion focal"/>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28625" y="3107531"/>
            <a:ext cx="2590800" cy="1595438"/>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7" descr="Mamo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17985"/>
            <a:ext cx="2590800" cy="18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8"/>
          <p:cNvSpPr>
            <a:spLocks noChangeArrowheads="1"/>
          </p:cNvSpPr>
          <p:nvPr/>
        </p:nvSpPr>
        <p:spPr bwMode="auto">
          <a:xfrm>
            <a:off x="3886200" y="2971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tabLst>
                <a:tab pos="228600" algn="l"/>
              </a:tabLst>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tabLst>
                <a:tab pos="228600" algn="l"/>
              </a:tabLst>
              <a:defRPr sz="2800">
                <a:solidFill>
                  <a:schemeClr val="tx1"/>
                </a:solidFill>
                <a:latin typeface="Arial" pitchFamily="34" charset="0"/>
              </a:defRPr>
            </a:lvl2pPr>
            <a:lvl3pPr marL="1143000" indent="-228600">
              <a:spcBef>
                <a:spcPct val="20000"/>
              </a:spcBef>
              <a:buClr>
                <a:schemeClr val="accent2"/>
              </a:buClr>
              <a:buChar char="•"/>
              <a:tabLst>
                <a:tab pos="228600" algn="l"/>
              </a:tabLst>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tabLst>
                <a:tab pos="228600" algn="l"/>
              </a:tabLst>
              <a:defRPr sz="2000">
                <a:solidFill>
                  <a:schemeClr val="tx1"/>
                </a:solidFill>
                <a:latin typeface="Arial" pitchFamily="34" charset="0"/>
              </a:defRPr>
            </a:lvl4pPr>
            <a:lvl5pPr marL="2057400" indent="-228600">
              <a:spcBef>
                <a:spcPct val="20000"/>
              </a:spcBef>
              <a:buClr>
                <a:schemeClr val="hlink"/>
              </a:buClr>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tabLst>
                <a:tab pos="228600" algn="l"/>
              </a:tabLst>
              <a:defRPr sz="2000">
                <a:solidFill>
                  <a:schemeClr val="tx1"/>
                </a:solidFill>
                <a:latin typeface="Arial" pitchFamily="34" charset="0"/>
              </a:defRPr>
            </a:lvl9pPr>
          </a:lstStyle>
          <a:p>
            <a:pPr>
              <a:spcBef>
                <a:spcPct val="0"/>
              </a:spcBef>
              <a:buClrTx/>
              <a:buSzTx/>
              <a:buFontTx/>
              <a:buNone/>
            </a:pPr>
            <a:endParaRPr lang="es-ES_tradnl" altLang="en-US" sz="2400">
              <a:solidFill>
                <a:srgbClr val="FFFFCC"/>
              </a:solidFill>
              <a:latin typeface="Times New Roman" pitchFamily="18" charset="0"/>
            </a:endParaRPr>
          </a:p>
        </p:txBody>
      </p:sp>
      <p:sp>
        <p:nvSpPr>
          <p:cNvPr id="55302" name="Text Box 11"/>
          <p:cNvSpPr txBox="1">
            <a:spLocks noChangeArrowheads="1"/>
          </p:cNvSpPr>
          <p:nvPr/>
        </p:nvSpPr>
        <p:spPr bwMode="auto">
          <a:xfrm>
            <a:off x="3919538" y="204485"/>
            <a:ext cx="4724400" cy="1431161"/>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50000"/>
              </a:spcBef>
              <a:buClrTx/>
              <a:buSzTx/>
              <a:buFontTx/>
              <a:buChar char="•"/>
            </a:pPr>
            <a:r>
              <a:rPr lang="es-ES" altLang="en-US" sz="2400" u="none" dirty="0" smtClean="0">
                <a:solidFill>
                  <a:srgbClr val="FFFFCC"/>
                </a:solidFill>
                <a:latin typeface="Times New Roman" pitchFamily="18" charset="0"/>
              </a:rPr>
              <a:t> </a:t>
            </a:r>
            <a:r>
              <a:rPr lang="es-ES" altLang="en-US" sz="1800" u="none" dirty="0" smtClean="0">
                <a:solidFill>
                  <a:srgbClr val="FFFFCC"/>
                </a:solidFill>
                <a:latin typeface="Times New Roman" pitchFamily="18" charset="0"/>
              </a:rPr>
              <a:t>Disminuye el espesor de la mama  y se hace más uniforme. </a:t>
            </a:r>
          </a:p>
          <a:p>
            <a:pPr eaLnBrk="1" hangingPunct="1">
              <a:spcBef>
                <a:spcPct val="50000"/>
              </a:spcBef>
              <a:buClrTx/>
              <a:buSzTx/>
              <a:buFontTx/>
              <a:buChar char="•"/>
            </a:pPr>
            <a:r>
              <a:rPr lang="es-ES" altLang="en-US" sz="1800" u="none" dirty="0" smtClean="0">
                <a:solidFill>
                  <a:srgbClr val="FFFFCC"/>
                </a:solidFill>
                <a:latin typeface="Times New Roman" pitchFamily="18" charset="0"/>
                <a:cs typeface="Times New Roman" pitchFamily="18" charset="0"/>
              </a:rPr>
              <a:t>Disminuye superposición de las diferentes estructuras en la mama. </a:t>
            </a:r>
            <a:endParaRPr lang="es-ES" altLang="en-US" sz="1800" u="none" dirty="0">
              <a:solidFill>
                <a:srgbClr val="FFFFCC"/>
              </a:solidFill>
              <a:latin typeface="Times New Roman" pitchFamily="18" charset="0"/>
              <a:cs typeface="Times New Roman" pitchFamily="18" charset="0"/>
            </a:endParaRPr>
          </a:p>
        </p:txBody>
      </p:sp>
      <p:sp>
        <p:nvSpPr>
          <p:cNvPr id="55303" name="Text Box 33"/>
          <p:cNvSpPr txBox="1">
            <a:spLocks noChangeArrowheads="1"/>
          </p:cNvSpPr>
          <p:nvPr/>
        </p:nvSpPr>
        <p:spPr bwMode="auto">
          <a:xfrm>
            <a:off x="3929064" y="1851670"/>
            <a:ext cx="4772025" cy="181588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50000"/>
              </a:spcBef>
              <a:buClrTx/>
              <a:buSzTx/>
              <a:buFontTx/>
              <a:buChar char="•"/>
            </a:pPr>
            <a:r>
              <a:rPr lang="es-MX" altLang="en-US" sz="1600" u="none" dirty="0">
                <a:solidFill>
                  <a:srgbClr val="FFFFCC"/>
                </a:solidFill>
                <a:latin typeface="Times New Roman" pitchFamily="18" charset="0"/>
              </a:rPr>
              <a:t> Densidad óptica </a:t>
            </a:r>
            <a:r>
              <a:rPr lang="es-MX" altLang="en-US" sz="1600" u="none" dirty="0" smtClean="0">
                <a:solidFill>
                  <a:srgbClr val="FFFFCC"/>
                </a:solidFill>
                <a:latin typeface="Times New Roman" pitchFamily="18" charset="0"/>
              </a:rPr>
              <a:t>uniforme</a:t>
            </a:r>
            <a:endParaRPr lang="es-MX" altLang="en-US" sz="1600" u="none" dirty="0">
              <a:solidFill>
                <a:srgbClr val="FFFFCC"/>
              </a:solidFill>
              <a:latin typeface="Times New Roman" pitchFamily="18" charset="0"/>
            </a:endParaRPr>
          </a:p>
          <a:p>
            <a:pPr eaLnBrk="1" hangingPunct="1">
              <a:spcBef>
                <a:spcPct val="50000"/>
              </a:spcBef>
              <a:buClrTx/>
              <a:buSzTx/>
              <a:buFontTx/>
              <a:buChar char="•"/>
            </a:pPr>
            <a:r>
              <a:rPr lang="es-MX" altLang="en-US" sz="1600" u="none" dirty="0">
                <a:solidFill>
                  <a:srgbClr val="FFFFCC"/>
                </a:solidFill>
                <a:latin typeface="Times New Roman" pitchFamily="18" charset="0"/>
              </a:rPr>
              <a:t> Disminuye dispersión y absorción</a:t>
            </a:r>
          </a:p>
          <a:p>
            <a:pPr eaLnBrk="1" hangingPunct="1">
              <a:spcBef>
                <a:spcPct val="50000"/>
              </a:spcBef>
              <a:buClrTx/>
              <a:buSzTx/>
              <a:buFontTx/>
              <a:buChar char="•"/>
            </a:pPr>
            <a:r>
              <a:rPr lang="es-MX" altLang="en-US" sz="1600" u="none" dirty="0">
                <a:solidFill>
                  <a:srgbClr val="FFFFCC"/>
                </a:solidFill>
                <a:latin typeface="Times New Roman" pitchFamily="18" charset="0"/>
              </a:rPr>
              <a:t> Posible emplear  menores  </a:t>
            </a:r>
            <a:r>
              <a:rPr lang="es-MX" altLang="en-US" sz="1600" u="none" dirty="0" err="1">
                <a:solidFill>
                  <a:srgbClr val="FFFFCC"/>
                </a:solidFill>
                <a:latin typeface="Times New Roman" pitchFamily="18" charset="0"/>
              </a:rPr>
              <a:t>kV</a:t>
            </a:r>
            <a:endParaRPr lang="es-MX" altLang="en-US" sz="1600" u="none" dirty="0">
              <a:solidFill>
                <a:srgbClr val="FFFFCC"/>
              </a:solidFill>
              <a:latin typeface="Times New Roman" pitchFamily="18" charset="0"/>
            </a:endParaRPr>
          </a:p>
          <a:p>
            <a:pPr eaLnBrk="1" hangingPunct="1">
              <a:spcBef>
                <a:spcPct val="50000"/>
              </a:spcBef>
              <a:buClrTx/>
              <a:buSzTx/>
              <a:buFontTx/>
              <a:buChar char="•"/>
            </a:pPr>
            <a:r>
              <a:rPr lang="es-MX" altLang="en-US" sz="1600" u="none" dirty="0">
                <a:solidFill>
                  <a:srgbClr val="FFFFCC"/>
                </a:solidFill>
                <a:latin typeface="Times New Roman" pitchFamily="18" charset="0"/>
              </a:rPr>
              <a:t>Uso de menores tiempos de exposición</a:t>
            </a:r>
          </a:p>
          <a:p>
            <a:pPr eaLnBrk="1" hangingPunct="1">
              <a:spcBef>
                <a:spcPct val="50000"/>
              </a:spcBef>
              <a:buClrTx/>
              <a:buSzTx/>
              <a:buFontTx/>
              <a:buChar char="•"/>
            </a:pPr>
            <a:r>
              <a:rPr lang="es-MX" altLang="en-US" sz="1600" u="none" dirty="0">
                <a:solidFill>
                  <a:srgbClr val="FFFFCC"/>
                </a:solidFill>
                <a:latin typeface="Times New Roman" pitchFamily="18" charset="0"/>
              </a:rPr>
              <a:t>Disminuye posibilidad de movimiento de la paciente.</a:t>
            </a:r>
            <a:endParaRPr lang="es-ES" altLang="en-US" sz="1600" u="none" dirty="0">
              <a:solidFill>
                <a:srgbClr val="FFFFCC"/>
              </a:solidFill>
              <a:latin typeface="Times New Roman" pitchFamily="18" charset="0"/>
            </a:endParaRPr>
          </a:p>
        </p:txBody>
      </p:sp>
      <p:sp>
        <p:nvSpPr>
          <p:cNvPr id="55304" name="AutoShape 32"/>
          <p:cNvSpPr>
            <a:spLocks noChangeArrowheads="1"/>
          </p:cNvSpPr>
          <p:nvPr/>
        </p:nvSpPr>
        <p:spPr bwMode="auto">
          <a:xfrm>
            <a:off x="6172200" y="1491630"/>
            <a:ext cx="304800" cy="457200"/>
          </a:xfrm>
          <a:prstGeom prst="downArrow">
            <a:avLst>
              <a:gd name="adj1" fmla="val 50000"/>
              <a:gd name="adj2" fmla="val 50000"/>
            </a:avLst>
          </a:prstGeom>
          <a:solidFill>
            <a:srgbClr val="CC99FF"/>
          </a:solidFill>
          <a:ln w="9525">
            <a:solidFill>
              <a:schemeClr val="tx1"/>
            </a:solidFill>
            <a:miter lim="800000"/>
            <a:headEnd/>
            <a:tailEnd/>
          </a:ln>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endParaRPr lang="es-ES" altLang="en-US" sz="2400" u="none">
              <a:latin typeface="Times New Roman" pitchFamily="18" charset="0"/>
            </a:endParaRPr>
          </a:p>
        </p:txBody>
      </p:sp>
      <p:sp>
        <p:nvSpPr>
          <p:cNvPr id="55305" name="Text Box 35"/>
          <p:cNvSpPr txBox="1">
            <a:spLocks noChangeArrowheads="1"/>
          </p:cNvSpPr>
          <p:nvPr/>
        </p:nvSpPr>
        <p:spPr bwMode="auto">
          <a:xfrm>
            <a:off x="3929063" y="4299942"/>
            <a:ext cx="4686300" cy="707886"/>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50000"/>
              </a:spcBef>
              <a:buClrTx/>
              <a:buSzTx/>
              <a:buFontTx/>
              <a:buNone/>
            </a:pPr>
            <a:r>
              <a:rPr lang="es-MX" altLang="en-US" sz="2000" u="none" dirty="0">
                <a:solidFill>
                  <a:srgbClr val="FFFFCC"/>
                </a:solidFill>
                <a:latin typeface="Times New Roman" pitchFamily="18" charset="0"/>
                <a:cs typeface="Times New Roman" pitchFamily="18" charset="0"/>
              </a:rPr>
              <a:t>Mayor Contraste, Mejor Resolución, Menor borrosidad, Menor Dosis</a:t>
            </a:r>
            <a:endParaRPr lang="es-ES" altLang="en-US" sz="2000" u="none" dirty="0">
              <a:solidFill>
                <a:srgbClr val="FFFFCC"/>
              </a:solidFill>
              <a:latin typeface="Times New Roman" pitchFamily="18" charset="0"/>
              <a:cs typeface="Times New Roman" pitchFamily="18" charset="0"/>
            </a:endParaRPr>
          </a:p>
        </p:txBody>
      </p:sp>
      <p:sp>
        <p:nvSpPr>
          <p:cNvPr id="55306" name="AutoShape 34"/>
          <p:cNvSpPr>
            <a:spLocks noChangeArrowheads="1"/>
          </p:cNvSpPr>
          <p:nvPr/>
        </p:nvSpPr>
        <p:spPr bwMode="auto">
          <a:xfrm>
            <a:off x="6172200" y="3936206"/>
            <a:ext cx="304800" cy="457200"/>
          </a:xfrm>
          <a:prstGeom prst="downArrow">
            <a:avLst>
              <a:gd name="adj1" fmla="val 50000"/>
              <a:gd name="adj2" fmla="val 50000"/>
            </a:avLst>
          </a:prstGeom>
          <a:solidFill>
            <a:srgbClr val="CC99FF"/>
          </a:solidFill>
          <a:ln w="9525">
            <a:solidFill>
              <a:schemeClr val="tx1"/>
            </a:solidFill>
            <a:miter lim="800000"/>
            <a:headEnd/>
            <a:tailEnd/>
          </a:ln>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endParaRPr lang="es-ES" altLang="en-US" sz="2400" u="none">
              <a:latin typeface="Times New Roman" pitchFamily="18" charset="0"/>
            </a:endParaRPr>
          </a:p>
        </p:txBody>
      </p:sp>
    </p:spTree>
    <p:extLst>
      <p:ext uri="{BB962C8B-B14F-4D97-AF65-F5344CB8AC3E}">
        <p14:creationId xmlns:p14="http://schemas.microsoft.com/office/powerpoint/2010/main" val="1629214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14314" y="372070"/>
            <a:ext cx="85486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0"/>
              </a:spcBef>
              <a:buClrTx/>
              <a:buSzTx/>
              <a:buFontTx/>
              <a:buNone/>
            </a:pPr>
            <a:r>
              <a:rPr lang="es-MX" altLang="en-US" sz="2400" b="1" i="1" dirty="0">
                <a:solidFill>
                  <a:srgbClr val="FFFF00"/>
                </a:solidFill>
                <a:latin typeface="Times New Roman" pitchFamily="18" charset="0"/>
              </a:rPr>
              <a:t>CONTROL AUTOMÁTICO DE EXPOSICIÓN</a:t>
            </a:r>
            <a:endParaRPr lang="es-ES" altLang="en-US" sz="2400" b="1" i="1" dirty="0">
              <a:solidFill>
                <a:srgbClr val="FFFF00"/>
              </a:solidFill>
              <a:latin typeface="Times New Roman" pitchFamily="18" charset="0"/>
            </a:endParaRPr>
          </a:p>
        </p:txBody>
      </p:sp>
      <p:sp>
        <p:nvSpPr>
          <p:cNvPr id="19460" name="Rectangle 4"/>
          <p:cNvSpPr>
            <a:spLocks noChangeArrowheads="1"/>
          </p:cNvSpPr>
          <p:nvPr/>
        </p:nvSpPr>
        <p:spPr bwMode="auto">
          <a:xfrm>
            <a:off x="323851" y="1017985"/>
            <a:ext cx="5256261" cy="2923877"/>
          </a:xfrm>
          <a:prstGeom prst="rect">
            <a:avLst/>
          </a:prstGeom>
          <a:gradFill rotWithShape="0">
            <a:gsLst>
              <a:gs pos="0">
                <a:schemeClr val="bg1">
                  <a:gamma/>
                  <a:shade val="64706"/>
                  <a:invGamma/>
                </a:schemeClr>
              </a:gs>
              <a:gs pos="50000">
                <a:schemeClr val="bg1"/>
              </a:gs>
              <a:gs pos="100000">
                <a:schemeClr val="bg1">
                  <a:gamma/>
                  <a:shade val="64706"/>
                  <a:invGamma/>
                </a:schemeClr>
              </a:gs>
            </a:gsLst>
            <a:lin ang="5400000" scaled="1"/>
          </a:gradFill>
          <a:ln w="9525">
            <a:noFill/>
            <a:miter lim="800000"/>
            <a:headEnd/>
            <a:tailEnd/>
          </a:ln>
          <a:effectLst/>
        </p:spPr>
        <p:txBody>
          <a:bodyPr wrap="square">
            <a:spAutoFit/>
          </a:bodyPr>
          <a:lstStyle/>
          <a:p>
            <a:pPr>
              <a:spcBef>
                <a:spcPts val="600"/>
              </a:spcBef>
              <a:spcAft>
                <a:spcPts val="600"/>
              </a:spcAft>
              <a:defRPr/>
            </a:pPr>
            <a:r>
              <a:rPr lang="es-MX" sz="2800" b="1" u="none" dirty="0">
                <a:latin typeface="Times New Roman" charset="0"/>
                <a:cs typeface="Times New Roman" charset="0"/>
              </a:rPr>
              <a:t>Características principales:</a:t>
            </a:r>
          </a:p>
          <a:p>
            <a:pPr>
              <a:spcBef>
                <a:spcPts val="600"/>
              </a:spcBef>
              <a:spcAft>
                <a:spcPts val="600"/>
              </a:spcAft>
              <a:buFontTx/>
              <a:buChar char="-"/>
              <a:defRPr/>
            </a:pPr>
            <a:r>
              <a:rPr lang="es-MX" u="none" dirty="0">
                <a:latin typeface="Times New Roman" charset="0"/>
                <a:cs typeface="Times New Roman" charset="0"/>
              </a:rPr>
              <a:t> </a:t>
            </a:r>
            <a:r>
              <a:rPr lang="es-MX" b="1" u="none" dirty="0">
                <a:latin typeface="Times New Roman" charset="0"/>
                <a:cs typeface="Times New Roman" charset="0"/>
              </a:rPr>
              <a:t>Detector generalmente en forma de D y aproximadamente 10 cm</a:t>
            </a:r>
            <a:r>
              <a:rPr lang="es-MX" b="1" u="none" baseline="30000" dirty="0">
                <a:latin typeface="Times New Roman" charset="0"/>
                <a:cs typeface="Times New Roman" charset="0"/>
              </a:rPr>
              <a:t>2</a:t>
            </a:r>
            <a:r>
              <a:rPr lang="es-MX" b="1" u="none" dirty="0">
                <a:latin typeface="Times New Roman" charset="0"/>
                <a:cs typeface="Times New Roman" charset="0"/>
              </a:rPr>
              <a:t> de área. </a:t>
            </a:r>
          </a:p>
          <a:p>
            <a:pPr>
              <a:spcBef>
                <a:spcPts val="600"/>
              </a:spcBef>
              <a:spcAft>
                <a:spcPts val="600"/>
              </a:spcAft>
              <a:buFontTx/>
              <a:buChar char="-"/>
              <a:defRPr/>
            </a:pPr>
            <a:r>
              <a:rPr lang="es-MX" b="1" u="none" dirty="0">
                <a:latin typeface="Times New Roman" charset="0"/>
              </a:rPr>
              <a:t> Varias posiciones (al menos 3) de colocación. Cerca de 8 cm de desplazamiento desde la pared torácica</a:t>
            </a:r>
            <a:r>
              <a:rPr lang="es-MX" b="1" u="none" dirty="0" smtClean="0">
                <a:latin typeface="Times New Roman" charset="0"/>
              </a:rPr>
              <a:t>.</a:t>
            </a:r>
            <a:endParaRPr lang="es-MX" b="1" u="none" dirty="0">
              <a:latin typeface="Times New Roman" charset="0"/>
              <a:cs typeface="Times New Roman" charset="0"/>
            </a:endParaRPr>
          </a:p>
          <a:p>
            <a:pPr>
              <a:spcBef>
                <a:spcPts val="600"/>
              </a:spcBef>
              <a:spcAft>
                <a:spcPts val="600"/>
              </a:spcAft>
              <a:buFontTx/>
              <a:buChar char="-"/>
              <a:defRPr/>
            </a:pPr>
            <a:r>
              <a:rPr lang="es-MX" b="1" u="none" dirty="0">
                <a:latin typeface="Times New Roman" charset="0"/>
                <a:cs typeface="Times New Roman" charset="0"/>
              </a:rPr>
              <a:t>Son calibrados en función de parámetros de calidad de imagen y dosis</a:t>
            </a:r>
            <a:endParaRPr lang="es-ES" b="1" u="none" dirty="0">
              <a:latin typeface="Times New Roman" charset="0"/>
            </a:endParaRPr>
          </a:p>
        </p:txBody>
      </p:sp>
      <p:graphicFrame>
        <p:nvGraphicFramePr>
          <p:cNvPr id="57348" name="Object 5"/>
          <p:cNvGraphicFramePr>
            <a:graphicFrameLocks noChangeAspect="1"/>
          </p:cNvGraphicFramePr>
          <p:nvPr/>
        </p:nvGraphicFramePr>
        <p:xfrm>
          <a:off x="5715001" y="1006079"/>
          <a:ext cx="3159125" cy="1982390"/>
        </p:xfrm>
        <a:graphic>
          <a:graphicData uri="http://schemas.openxmlformats.org/presentationml/2006/ole">
            <mc:AlternateContent xmlns:mc="http://schemas.openxmlformats.org/markup-compatibility/2006">
              <mc:Choice xmlns:v="urn:schemas-microsoft-com:vml" Requires="v">
                <p:oleObj spid="_x0000_s15408" name="Imagen de mapa de bits" r:id="rId3" imgW="2619048" imgH="2190476" progId="Paint.Picture">
                  <p:embed/>
                </p:oleObj>
              </mc:Choice>
              <mc:Fallback>
                <p:oleObj name="Imagen de mapa de bits" r:id="rId3" imgW="2619048" imgH="219047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1006079"/>
                        <a:ext cx="3159125" cy="198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53912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3"/>
          <p:cNvSpPr>
            <a:spLocks noGrp="1"/>
          </p:cNvSpPr>
          <p:nvPr>
            <p:ph type="sldNum" sz="quarter" idx="4294967295"/>
          </p:nvPr>
        </p:nvSpPr>
        <p:spPr>
          <a:xfrm>
            <a:off x="3124200" y="4683919"/>
            <a:ext cx="2895600" cy="357188"/>
          </a:xfrm>
          <a:prstGeom prst="rect">
            <a:avLst/>
          </a:prstGeom>
        </p:spPr>
        <p:txBody>
          <a:bodyPr/>
          <a:lstStyle>
            <a:lvl1pPr>
              <a:defRPr sz="2400" u="sng">
                <a:solidFill>
                  <a:schemeClr val="tx1"/>
                </a:solidFill>
                <a:latin typeface="Times New Roman" pitchFamily="18" charset="0"/>
              </a:defRPr>
            </a:lvl1pPr>
            <a:lvl2pPr marL="742950" indent="-285750">
              <a:defRPr sz="2400" u="sng">
                <a:solidFill>
                  <a:schemeClr val="tx1"/>
                </a:solidFill>
                <a:latin typeface="Times New Roman" pitchFamily="18" charset="0"/>
              </a:defRPr>
            </a:lvl2pPr>
            <a:lvl3pPr marL="1143000" indent="-228600">
              <a:defRPr sz="2400" u="sng">
                <a:solidFill>
                  <a:schemeClr val="tx1"/>
                </a:solidFill>
                <a:latin typeface="Times New Roman" pitchFamily="18" charset="0"/>
              </a:defRPr>
            </a:lvl3pPr>
            <a:lvl4pPr marL="1600200" indent="-228600">
              <a:defRPr sz="2400" u="sng">
                <a:solidFill>
                  <a:schemeClr val="tx1"/>
                </a:solidFill>
                <a:latin typeface="Times New Roman" pitchFamily="18" charset="0"/>
              </a:defRPr>
            </a:lvl4pPr>
            <a:lvl5pPr marL="2057400" indent="-228600">
              <a:defRPr sz="2400" u="sng">
                <a:solidFill>
                  <a:schemeClr val="tx1"/>
                </a:solidFill>
                <a:latin typeface="Times New Roman" pitchFamily="18" charset="0"/>
              </a:defRPr>
            </a:lvl5pPr>
            <a:lvl6pPr marL="2514600" indent="-228600" eaLnBrk="0" fontAlgn="base" hangingPunct="0">
              <a:spcBef>
                <a:spcPct val="0"/>
              </a:spcBef>
              <a:spcAft>
                <a:spcPct val="0"/>
              </a:spcAft>
              <a:defRPr sz="2400" u="sng">
                <a:solidFill>
                  <a:schemeClr val="tx1"/>
                </a:solidFill>
                <a:latin typeface="Times New Roman" pitchFamily="18" charset="0"/>
              </a:defRPr>
            </a:lvl6pPr>
            <a:lvl7pPr marL="2971800" indent="-228600" eaLnBrk="0" fontAlgn="base" hangingPunct="0">
              <a:spcBef>
                <a:spcPct val="0"/>
              </a:spcBef>
              <a:spcAft>
                <a:spcPct val="0"/>
              </a:spcAft>
              <a:defRPr sz="2400" u="sng">
                <a:solidFill>
                  <a:schemeClr val="tx1"/>
                </a:solidFill>
                <a:latin typeface="Times New Roman" pitchFamily="18" charset="0"/>
              </a:defRPr>
            </a:lvl7pPr>
            <a:lvl8pPr marL="3429000" indent="-228600" eaLnBrk="0" fontAlgn="base" hangingPunct="0">
              <a:spcBef>
                <a:spcPct val="0"/>
              </a:spcBef>
              <a:spcAft>
                <a:spcPct val="0"/>
              </a:spcAft>
              <a:defRPr sz="2400" u="sng">
                <a:solidFill>
                  <a:schemeClr val="tx1"/>
                </a:solidFill>
                <a:latin typeface="Times New Roman" pitchFamily="18" charset="0"/>
              </a:defRPr>
            </a:lvl8pPr>
            <a:lvl9pPr marL="3886200" indent="-228600" eaLnBrk="0" fontAlgn="base" hangingPunct="0">
              <a:spcBef>
                <a:spcPct val="0"/>
              </a:spcBef>
              <a:spcAft>
                <a:spcPct val="0"/>
              </a:spcAft>
              <a:defRPr sz="2400" u="sng">
                <a:solidFill>
                  <a:schemeClr val="tx1"/>
                </a:solidFill>
                <a:latin typeface="Times New Roman" pitchFamily="18" charset="0"/>
              </a:defRPr>
            </a:lvl9pPr>
          </a:lstStyle>
          <a:p>
            <a:pPr algn="ctr"/>
            <a:r>
              <a:rPr lang="es-ES" altLang="es-MX" sz="1400" u="none">
                <a:latin typeface="Arial" pitchFamily="34" charset="0"/>
              </a:rPr>
              <a:t>Diapositiva </a:t>
            </a:r>
            <a:fld id="{2F0158AA-0419-4B92-BA45-DBB77D225C55}" type="slidenum">
              <a:rPr lang="es-ES" altLang="es-MX" sz="1400" u="none">
                <a:latin typeface="Arial" pitchFamily="34" charset="0"/>
              </a:rPr>
              <a:pPr algn="ctr"/>
              <a:t>4</a:t>
            </a:fld>
            <a:endParaRPr lang="es-ES" altLang="es-MX" sz="1400" u="none">
              <a:latin typeface="Arial" pitchFamily="34" charset="0"/>
            </a:endParaRPr>
          </a:p>
        </p:txBody>
      </p:sp>
      <p:sp>
        <p:nvSpPr>
          <p:cNvPr id="520194" name="Rectangle 2"/>
          <p:cNvSpPr>
            <a:spLocks noChangeArrowheads="1"/>
          </p:cNvSpPr>
          <p:nvPr/>
        </p:nvSpPr>
        <p:spPr bwMode="auto">
          <a:xfrm>
            <a:off x="611189" y="1883122"/>
            <a:ext cx="7991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3200" dirty="0" smtClean="0">
                <a:solidFill>
                  <a:srgbClr val="FFFF00"/>
                </a:solidFill>
                <a:effectLst>
                  <a:outerShdw blurRad="38100" dist="38100" dir="2700000" algn="tl">
                    <a:srgbClr val="000000"/>
                  </a:outerShdw>
                </a:effectLst>
                <a:latin typeface="Arial" panose="020B0604020202020204" pitchFamily="34" charset="0"/>
              </a:rPr>
              <a:t>El Radiodiagnóstico Médico, </a:t>
            </a:r>
            <a:br>
              <a:rPr lang="es-ES" altLang="es-MX" sz="3200" dirty="0" smtClean="0">
                <a:solidFill>
                  <a:srgbClr val="FFFF00"/>
                </a:solidFill>
                <a:effectLst>
                  <a:outerShdw blurRad="38100" dist="38100" dir="2700000" algn="tl">
                    <a:srgbClr val="000000"/>
                  </a:outerShdw>
                </a:effectLst>
                <a:latin typeface="Arial" panose="020B0604020202020204" pitchFamily="34" charset="0"/>
              </a:rPr>
            </a:br>
            <a:r>
              <a:rPr lang="es-ES" altLang="es-MX" sz="3200" dirty="0" smtClean="0">
                <a:solidFill>
                  <a:srgbClr val="FFFF00"/>
                </a:solidFill>
                <a:effectLst>
                  <a:outerShdw blurRad="38100" dist="38100" dir="2700000" algn="tl">
                    <a:srgbClr val="000000"/>
                  </a:outerShdw>
                </a:effectLst>
                <a:latin typeface="Arial" panose="020B0604020202020204" pitchFamily="34" charset="0"/>
              </a:rPr>
              <a:t>fundamentos de la práctica</a:t>
            </a:r>
          </a:p>
        </p:txBody>
      </p:sp>
    </p:spTree>
    <p:extLst>
      <p:ext uri="{BB962C8B-B14F-4D97-AF65-F5344CB8AC3E}">
        <p14:creationId xmlns:p14="http://schemas.microsoft.com/office/powerpoint/2010/main" val="419441151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Rectángulo"/>
          <p:cNvSpPr>
            <a:spLocks noChangeArrowheads="1"/>
          </p:cNvSpPr>
          <p:nvPr/>
        </p:nvSpPr>
        <p:spPr bwMode="auto">
          <a:xfrm>
            <a:off x="531814" y="61913"/>
            <a:ext cx="7712075" cy="584775"/>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s-ES" altLang="en-US" u="none" dirty="0" smtClean="0">
                <a:solidFill>
                  <a:srgbClr val="FFFF00"/>
                </a:solidFill>
                <a:effectLst>
                  <a:outerShdw blurRad="38100" dist="38100" dir="2700000" algn="tl">
                    <a:srgbClr val="000000"/>
                  </a:outerShdw>
                </a:effectLst>
                <a:latin typeface="+mj-lt"/>
                <a:ea typeface="+mj-ea"/>
                <a:cs typeface="+mj-cs"/>
              </a:rPr>
              <a:t>Tomografía computarizada</a:t>
            </a:r>
            <a:endParaRPr lang="es-ES" altLang="en-US" u="none" dirty="0">
              <a:solidFill>
                <a:srgbClr val="FFFF00"/>
              </a:solidFill>
              <a:effectLst>
                <a:outerShdw blurRad="38100" dist="38100" dir="2700000" algn="tl">
                  <a:srgbClr val="000000"/>
                </a:outerShdw>
              </a:effectLst>
              <a:latin typeface="+mj-lt"/>
              <a:ea typeface="+mj-ea"/>
              <a:cs typeface="+mj-cs"/>
            </a:endParaRPr>
          </a:p>
        </p:txBody>
      </p:sp>
      <p:pic>
        <p:nvPicPr>
          <p:cNvPr id="60419"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9988" y="722710"/>
            <a:ext cx="3979862" cy="18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6" y="642938"/>
            <a:ext cx="34385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2837260"/>
            <a:ext cx="3128963" cy="151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1263" y="3006329"/>
            <a:ext cx="1504950"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6063" y="3115866"/>
            <a:ext cx="1828800"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Imagen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4714" y="3137297"/>
            <a:ext cx="1919287"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624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179512" y="825946"/>
            <a:ext cx="82802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n-US" sz="2200" u="none" dirty="0">
                <a:solidFill>
                  <a:srgbClr val="FFFF00"/>
                </a:solidFill>
                <a:latin typeface="Times New Roman" pitchFamily="18" charset="0"/>
              </a:rPr>
              <a:t>La Tomografía Computarizada es una modalidad de imagen que produce una representación bidimensional de una lasca o rebanada (</a:t>
            </a:r>
            <a:r>
              <a:rPr lang="es-ES" altLang="en-US" sz="2200" u="none" dirty="0" err="1">
                <a:solidFill>
                  <a:srgbClr val="FFFF00"/>
                </a:solidFill>
                <a:latin typeface="Times New Roman" pitchFamily="18" charset="0"/>
              </a:rPr>
              <a:t>slice</a:t>
            </a:r>
            <a:r>
              <a:rPr lang="es-ES" altLang="en-US" sz="2200" u="none" dirty="0">
                <a:solidFill>
                  <a:srgbClr val="FFFF00"/>
                </a:solidFill>
                <a:latin typeface="Times New Roman" pitchFamily="18" charset="0"/>
              </a:rPr>
              <a:t>) del cuerpo humano </a:t>
            </a:r>
            <a:endParaRPr lang="es-ES_tradnl" altLang="en-US" sz="2200" u="none" dirty="0">
              <a:solidFill>
                <a:srgbClr val="FFFF00"/>
              </a:solidFill>
              <a:latin typeface="Times New Roman" pitchFamily="18" charset="0"/>
            </a:endParaRPr>
          </a:p>
        </p:txBody>
      </p:sp>
      <p:sp>
        <p:nvSpPr>
          <p:cNvPr id="61443" name="Text Box 13"/>
          <p:cNvSpPr txBox="1">
            <a:spLocks noChangeArrowheads="1"/>
          </p:cNvSpPr>
          <p:nvPr/>
        </p:nvSpPr>
        <p:spPr bwMode="auto">
          <a:xfrm>
            <a:off x="684214" y="237877"/>
            <a:ext cx="792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 altLang="en-US" sz="2400" b="1" u="none" dirty="0">
                <a:solidFill>
                  <a:srgbClr val="FFFF00"/>
                </a:solidFill>
                <a:latin typeface="Times New Roman" pitchFamily="18" charset="0"/>
              </a:rPr>
              <a:t>¿Qué es la Tomografía Computarizada (</a:t>
            </a:r>
            <a:r>
              <a:rPr lang="es-ES" altLang="en-US" sz="2400" b="1" u="none" dirty="0" smtClean="0">
                <a:solidFill>
                  <a:srgbClr val="FFFF00"/>
                </a:solidFill>
                <a:latin typeface="Times New Roman" pitchFamily="18" charset="0"/>
              </a:rPr>
              <a:t>TC</a:t>
            </a:r>
            <a:r>
              <a:rPr lang="es-ES" altLang="en-US" sz="2400" b="1" u="none" dirty="0">
                <a:solidFill>
                  <a:srgbClr val="FFFF00"/>
                </a:solidFill>
                <a:latin typeface="Times New Roman" pitchFamily="18" charset="0"/>
              </a:rPr>
              <a:t>)?</a:t>
            </a:r>
          </a:p>
        </p:txBody>
      </p:sp>
      <p:pic>
        <p:nvPicPr>
          <p:cNvPr id="61444" name="Picture 2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989" y="1977629"/>
            <a:ext cx="7559675" cy="2333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978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1" name="Object 3"/>
          <p:cNvGraphicFramePr>
            <a:graphicFrameLocks noGrp="1" noChangeAspect="1"/>
          </p:cNvGraphicFramePr>
          <p:nvPr>
            <p:ph sz="quarter" idx="4294967295"/>
            <p:extLst>
              <p:ext uri="{D42A27DB-BD31-4B8C-83A1-F6EECF244321}">
                <p14:modId xmlns:p14="http://schemas.microsoft.com/office/powerpoint/2010/main" val="1761826881"/>
              </p:ext>
            </p:extLst>
          </p:nvPr>
        </p:nvGraphicFramePr>
        <p:xfrm>
          <a:off x="5652517" y="2842022"/>
          <a:ext cx="3382962" cy="1841897"/>
        </p:xfrm>
        <a:graphic>
          <a:graphicData uri="http://schemas.openxmlformats.org/presentationml/2006/ole">
            <mc:AlternateContent xmlns:mc="http://schemas.openxmlformats.org/markup-compatibility/2006">
              <mc:Choice xmlns:v="urn:schemas-microsoft-com:vml" Requires="v">
                <p:oleObj spid="_x0000_s16434" name="Imagen de mapa de bits" r:id="rId3" imgW="2762636" imgH="2161905" progId="Paint.Picture">
                  <p:embed/>
                </p:oleObj>
              </mc:Choice>
              <mc:Fallback>
                <p:oleObj name="Imagen de mapa de bits" r:id="rId3" imgW="2762636" imgH="21619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517" y="2842022"/>
                        <a:ext cx="3382962" cy="18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2" name="Rectangle 4"/>
          <p:cNvSpPr>
            <a:spLocks noGrp="1" noChangeArrowheads="1"/>
          </p:cNvSpPr>
          <p:nvPr>
            <p:ph sz="half" idx="4294967295"/>
          </p:nvPr>
        </p:nvSpPr>
        <p:spPr>
          <a:xfrm>
            <a:off x="241300" y="817711"/>
            <a:ext cx="5194796" cy="3770263"/>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gn="just">
              <a:spcBef>
                <a:spcPct val="0"/>
              </a:spcBef>
              <a:spcAft>
                <a:spcPts val="600"/>
              </a:spcAft>
            </a:pPr>
            <a:r>
              <a:rPr lang="es-ES" altLang="en-US" sz="2000" dirty="0" smtClean="0">
                <a:solidFill>
                  <a:srgbClr val="FFFF00"/>
                </a:solidFill>
                <a:effectLst/>
                <a:latin typeface="Calibri" pitchFamily="34" charset="0"/>
              </a:rPr>
              <a:t>Un haz colimado de Rayos X  en forma de abanico atraviesa transversalmente al </a:t>
            </a:r>
            <a:r>
              <a:rPr lang="es-ES" altLang="en-US" sz="2000" dirty="0" smtClean="0">
                <a:solidFill>
                  <a:srgbClr val="FFFF00"/>
                </a:solidFill>
                <a:latin typeface="Calibri" pitchFamily="34" charset="0"/>
              </a:rPr>
              <a:t>cuerpo</a:t>
            </a:r>
            <a:r>
              <a:rPr lang="es-ES" altLang="en-US" sz="2000" dirty="0" smtClean="0">
                <a:solidFill>
                  <a:srgbClr val="FFFF00"/>
                </a:solidFill>
                <a:effectLst/>
                <a:latin typeface="Calibri" pitchFamily="34" charset="0"/>
              </a:rPr>
              <a:t>. </a:t>
            </a:r>
            <a:endParaRPr lang="es-ES" altLang="en-US" sz="2000" dirty="0" smtClean="0">
              <a:solidFill>
                <a:srgbClr val="FFFF00"/>
              </a:solidFill>
              <a:effectLst/>
              <a:latin typeface="Calibri" pitchFamily="34" charset="0"/>
            </a:endParaRPr>
          </a:p>
          <a:p>
            <a:pPr algn="just">
              <a:spcBef>
                <a:spcPct val="50000"/>
              </a:spcBef>
              <a:spcAft>
                <a:spcPts val="600"/>
              </a:spcAft>
            </a:pPr>
            <a:r>
              <a:rPr lang="es-ES" altLang="en-US" sz="2000" dirty="0" smtClean="0">
                <a:solidFill>
                  <a:srgbClr val="FFFF00"/>
                </a:solidFill>
                <a:effectLst/>
                <a:latin typeface="Calibri" pitchFamily="34" charset="0"/>
              </a:rPr>
              <a:t>Se producen imágenes de la sección transversal de </a:t>
            </a:r>
            <a:r>
              <a:rPr lang="es-ES" altLang="en-US" sz="2000" dirty="0" smtClean="0">
                <a:solidFill>
                  <a:srgbClr val="FFFF00"/>
                </a:solidFill>
                <a:latin typeface="Calibri" pitchFamily="34" charset="0"/>
              </a:rPr>
              <a:t>la región estudiada</a:t>
            </a:r>
            <a:r>
              <a:rPr lang="es-ES" altLang="en-US" sz="2000" dirty="0" smtClean="0">
                <a:solidFill>
                  <a:srgbClr val="FFFF00"/>
                </a:solidFill>
                <a:effectLst/>
                <a:latin typeface="Calibri" pitchFamily="34" charset="0"/>
              </a:rPr>
              <a:t>. </a:t>
            </a:r>
            <a:endParaRPr lang="es-ES" altLang="en-US" sz="2000" dirty="0" smtClean="0">
              <a:solidFill>
                <a:srgbClr val="FFFF00"/>
              </a:solidFill>
              <a:effectLst/>
              <a:latin typeface="Calibri" pitchFamily="34" charset="0"/>
            </a:endParaRPr>
          </a:p>
          <a:p>
            <a:pPr algn="just">
              <a:spcBef>
                <a:spcPct val="50000"/>
              </a:spcBef>
              <a:spcAft>
                <a:spcPts val="600"/>
              </a:spcAft>
            </a:pPr>
            <a:r>
              <a:rPr lang="es-ES" altLang="en-US" sz="2000" dirty="0" smtClean="0">
                <a:solidFill>
                  <a:srgbClr val="FFFF00"/>
                </a:solidFill>
                <a:effectLst/>
                <a:latin typeface="Calibri" pitchFamily="34" charset="0"/>
              </a:rPr>
              <a:t>Las imágenes transversales del objeto representan rebanadas o lascas (</a:t>
            </a:r>
            <a:r>
              <a:rPr lang="es-ES" altLang="en-US" sz="2000" dirty="0" err="1" smtClean="0">
                <a:solidFill>
                  <a:srgbClr val="FFFF00"/>
                </a:solidFill>
                <a:effectLst/>
                <a:latin typeface="Calibri" pitchFamily="34" charset="0"/>
              </a:rPr>
              <a:t>slices</a:t>
            </a:r>
            <a:r>
              <a:rPr lang="es-ES" altLang="en-US" sz="2000" dirty="0" smtClean="0">
                <a:solidFill>
                  <a:srgbClr val="FFFF00"/>
                </a:solidFill>
                <a:effectLst/>
                <a:latin typeface="Calibri" pitchFamily="34" charset="0"/>
              </a:rPr>
              <a:t>) </a:t>
            </a:r>
            <a:r>
              <a:rPr lang="es-ES" altLang="en-US" sz="2000" dirty="0" smtClean="0">
                <a:solidFill>
                  <a:srgbClr val="FFFF00"/>
                </a:solidFill>
                <a:effectLst/>
                <a:latin typeface="Calibri" pitchFamily="34" charset="0"/>
              </a:rPr>
              <a:t>de esa región.</a:t>
            </a:r>
            <a:endParaRPr lang="es-ES" altLang="en-US" sz="2000" dirty="0" smtClean="0">
              <a:solidFill>
                <a:srgbClr val="FFFF00"/>
              </a:solidFill>
              <a:effectLst/>
              <a:latin typeface="Calibri" pitchFamily="34" charset="0"/>
            </a:endParaRPr>
          </a:p>
          <a:p>
            <a:pPr algn="just">
              <a:spcBef>
                <a:spcPct val="50000"/>
              </a:spcBef>
              <a:spcAft>
                <a:spcPts val="600"/>
              </a:spcAft>
            </a:pPr>
            <a:r>
              <a:rPr lang="es-ES" altLang="en-US" sz="2000" dirty="0" smtClean="0">
                <a:solidFill>
                  <a:srgbClr val="FFFF00"/>
                </a:solidFill>
                <a:effectLst/>
                <a:latin typeface="Calibri" pitchFamily="34" charset="0"/>
              </a:rPr>
              <a:t>Permite visualizar </a:t>
            </a:r>
            <a:r>
              <a:rPr lang="es-ES" altLang="en-US" sz="2000" dirty="0" smtClean="0">
                <a:solidFill>
                  <a:srgbClr val="FFFF00"/>
                </a:solidFill>
                <a:effectLst/>
                <a:latin typeface="Calibri" pitchFamily="34" charset="0"/>
              </a:rPr>
              <a:t>también diferentes </a:t>
            </a:r>
            <a:r>
              <a:rPr lang="es-ES" altLang="en-US" sz="2000" dirty="0" smtClean="0">
                <a:solidFill>
                  <a:srgbClr val="FFFF00"/>
                </a:solidFill>
                <a:effectLst/>
                <a:latin typeface="Calibri" pitchFamily="34" charset="0"/>
              </a:rPr>
              <a:t>tejidos blandos tales como cerebro, riñones, páncreas o </a:t>
            </a:r>
            <a:r>
              <a:rPr lang="es-ES" altLang="en-US" sz="2000" dirty="0" smtClean="0">
                <a:solidFill>
                  <a:srgbClr val="FFFF00"/>
                </a:solidFill>
                <a:effectLst/>
                <a:latin typeface="Calibri" pitchFamily="34" charset="0"/>
              </a:rPr>
              <a:t>pulmones sin el  efecto de la superposición.</a:t>
            </a:r>
            <a:endParaRPr lang="es-ES" altLang="en-US" sz="2000" dirty="0" smtClean="0">
              <a:solidFill>
                <a:srgbClr val="FFFF00"/>
              </a:solidFill>
              <a:effectLst/>
              <a:latin typeface="Calibri" pitchFamily="34" charset="0"/>
            </a:endParaRPr>
          </a:p>
        </p:txBody>
      </p:sp>
      <p:pic>
        <p:nvPicPr>
          <p:cNvPr id="63493" name="Picture 5" descr="1 dibujo"/>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724128" y="789385"/>
            <a:ext cx="3384376" cy="1795152"/>
          </a:xfrm>
          <a:prstGeom prst="rect">
            <a:avLst/>
          </a:prstGeom>
          <a:solidFill>
            <a:schemeClr val="tx1"/>
          </a:solidFill>
        </p:spPr>
      </p:pic>
      <p:sp>
        <p:nvSpPr>
          <p:cNvPr id="7" name="Text Box 13"/>
          <p:cNvSpPr txBox="1">
            <a:spLocks noChangeArrowheads="1"/>
          </p:cNvSpPr>
          <p:nvPr/>
        </p:nvSpPr>
        <p:spPr bwMode="auto">
          <a:xfrm>
            <a:off x="684214" y="282483"/>
            <a:ext cx="792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 altLang="en-US" sz="2400" b="1" u="none" dirty="0">
                <a:solidFill>
                  <a:srgbClr val="FFFF00"/>
                </a:solidFill>
                <a:latin typeface="Times New Roman" pitchFamily="18" charset="0"/>
              </a:rPr>
              <a:t>¿Qué es la Tomografía Computarizada (</a:t>
            </a:r>
            <a:r>
              <a:rPr lang="es-ES" altLang="en-US" sz="2400" b="1" u="none" dirty="0" smtClean="0">
                <a:solidFill>
                  <a:srgbClr val="FFFF00"/>
                </a:solidFill>
                <a:latin typeface="Times New Roman" pitchFamily="18" charset="0"/>
              </a:rPr>
              <a:t>TC</a:t>
            </a:r>
            <a:r>
              <a:rPr lang="es-ES" altLang="en-US" sz="2400" b="1" u="none" dirty="0">
                <a:solidFill>
                  <a:srgbClr val="FFFF00"/>
                </a:solidFill>
                <a:latin typeface="Times New Roman" pitchFamily="18" charset="0"/>
              </a:rPr>
              <a:t>)?</a:t>
            </a:r>
          </a:p>
        </p:txBody>
      </p:sp>
    </p:spTree>
    <p:extLst>
      <p:ext uri="{BB962C8B-B14F-4D97-AF65-F5344CB8AC3E}">
        <p14:creationId xmlns:p14="http://schemas.microsoft.com/office/powerpoint/2010/main" val="36412345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número de diapositiva 8"/>
          <p:cNvSpPr>
            <a:spLocks noGrp="1"/>
          </p:cNvSpPr>
          <p:nvPr>
            <p:ph type="sldNum" sz="quarter" idx="4294967295"/>
          </p:nvPr>
        </p:nvSpPr>
        <p:spPr>
          <a:xfrm>
            <a:off x="6553200" y="4683919"/>
            <a:ext cx="2133600" cy="357188"/>
          </a:xfrm>
          <a:prstGeom prst="rect">
            <a:avLst/>
          </a:prstGeom>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fld id="{9E195896-96C9-4280-A457-963569BE19C9}" type="slidenum">
              <a:rPr lang="es-ES" altLang="en-US" sz="1400"/>
              <a:pPr>
                <a:spcBef>
                  <a:spcPct val="0"/>
                </a:spcBef>
                <a:buClrTx/>
                <a:buSzTx/>
                <a:buFontTx/>
                <a:buNone/>
              </a:pPr>
              <a:t>43</a:t>
            </a:fld>
            <a:endParaRPr lang="es-ES" altLang="en-US" sz="1400"/>
          </a:p>
        </p:txBody>
      </p:sp>
      <p:grpSp>
        <p:nvGrpSpPr>
          <p:cNvPr id="2" name="Group 2"/>
          <p:cNvGrpSpPr>
            <a:grpSpLocks/>
          </p:cNvGrpSpPr>
          <p:nvPr/>
        </p:nvGrpSpPr>
        <p:grpSpPr bwMode="auto">
          <a:xfrm>
            <a:off x="684213" y="3759994"/>
            <a:ext cx="8064500" cy="1188244"/>
            <a:chOff x="204" y="3113"/>
            <a:chExt cx="5080" cy="998"/>
          </a:xfrm>
        </p:grpSpPr>
        <p:graphicFrame>
          <p:nvGraphicFramePr>
            <p:cNvPr id="64521" name="Object 3"/>
            <p:cNvGraphicFramePr>
              <a:graphicFrameLocks noChangeAspect="1"/>
            </p:cNvGraphicFramePr>
            <p:nvPr/>
          </p:nvGraphicFramePr>
          <p:xfrm>
            <a:off x="1474" y="3113"/>
            <a:ext cx="1270" cy="997"/>
          </p:xfrm>
          <a:graphic>
            <a:graphicData uri="http://schemas.openxmlformats.org/presentationml/2006/ole">
              <mc:AlternateContent xmlns:mc="http://schemas.openxmlformats.org/markup-compatibility/2006">
                <mc:Choice xmlns:v="urn:schemas-microsoft-com:vml" Requires="v">
                  <p:oleObj spid="_x0000_s17635" name="Imagen de mapa de bits" r:id="rId3" imgW="3343742" imgH="1828571" progId="Paint.Picture">
                    <p:embed/>
                  </p:oleObj>
                </mc:Choice>
                <mc:Fallback>
                  <p:oleObj name="Imagen de mapa de bits" r:id="rId3" imgW="3343742" imgH="18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3113"/>
                          <a:ext cx="1270"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22" name="Object 4"/>
            <p:cNvGraphicFramePr>
              <a:graphicFrameLocks noChangeAspect="1"/>
            </p:cNvGraphicFramePr>
            <p:nvPr/>
          </p:nvGraphicFramePr>
          <p:xfrm>
            <a:off x="2744" y="3113"/>
            <a:ext cx="1269" cy="997"/>
          </p:xfrm>
          <a:graphic>
            <a:graphicData uri="http://schemas.openxmlformats.org/presentationml/2006/ole">
              <mc:AlternateContent xmlns:mc="http://schemas.openxmlformats.org/markup-compatibility/2006">
                <mc:Choice xmlns:v="urn:schemas-microsoft-com:vml" Requires="v">
                  <p:oleObj spid="_x0000_s17636" name="Imagen de mapa de bits" r:id="rId5" imgW="3352381" imgH="1857143" progId="Paint.Picture">
                    <p:embed/>
                  </p:oleObj>
                </mc:Choice>
                <mc:Fallback>
                  <p:oleObj name="Imagen de mapa de bits" r:id="rId5" imgW="3352381" imgH="1857143"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 y="3113"/>
                          <a:ext cx="1269"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23" name="Object 5"/>
            <p:cNvGraphicFramePr>
              <a:graphicFrameLocks noChangeAspect="1"/>
            </p:cNvGraphicFramePr>
            <p:nvPr/>
          </p:nvGraphicFramePr>
          <p:xfrm>
            <a:off x="4014" y="3113"/>
            <a:ext cx="1270" cy="997"/>
          </p:xfrm>
          <a:graphic>
            <a:graphicData uri="http://schemas.openxmlformats.org/presentationml/2006/ole">
              <mc:AlternateContent xmlns:mc="http://schemas.openxmlformats.org/markup-compatibility/2006">
                <mc:Choice xmlns:v="urn:schemas-microsoft-com:vml" Requires="v">
                  <p:oleObj spid="_x0000_s17637" name="Imagen de mapa de bits" r:id="rId7" imgW="3323810" imgH="1838095" progId="Paint.Picture">
                    <p:embed/>
                  </p:oleObj>
                </mc:Choice>
                <mc:Fallback>
                  <p:oleObj name="Imagen de mapa de bits" r:id="rId7" imgW="3323810" imgH="1838095"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 y="3113"/>
                          <a:ext cx="1270"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24" name="Object 6"/>
            <p:cNvGraphicFramePr>
              <a:graphicFrameLocks noChangeAspect="1"/>
            </p:cNvGraphicFramePr>
            <p:nvPr/>
          </p:nvGraphicFramePr>
          <p:xfrm>
            <a:off x="204" y="3113"/>
            <a:ext cx="1259" cy="998"/>
          </p:xfrm>
          <a:graphic>
            <a:graphicData uri="http://schemas.openxmlformats.org/presentationml/2006/ole">
              <mc:AlternateContent xmlns:mc="http://schemas.openxmlformats.org/markup-compatibility/2006">
                <mc:Choice xmlns:v="urn:schemas-microsoft-com:vml" Requires="v">
                  <p:oleObj spid="_x0000_s17638" name="Imagen de mapa de bits" r:id="rId9" imgW="3333333" imgH="1828571" progId="Paint.Picture">
                    <p:embed/>
                  </p:oleObj>
                </mc:Choice>
                <mc:Fallback>
                  <p:oleObj name="Imagen de mapa de bits" r:id="rId9" imgW="3333333" imgH="1828571"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113"/>
                          <a:ext cx="1259" cy="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4516" name="Rectangle 7"/>
          <p:cNvSpPr>
            <a:spLocks noGrp="1" noChangeArrowheads="1"/>
          </p:cNvSpPr>
          <p:nvPr>
            <p:ph sz="quarter" idx="4294967295"/>
          </p:nvPr>
        </p:nvSpPr>
        <p:spPr>
          <a:xfrm>
            <a:off x="35496" y="699764"/>
            <a:ext cx="6625084" cy="3024114"/>
          </a:xfrm>
          <a:prstGeom prst="rect">
            <a:avLst/>
          </a:prstGeom>
        </p:spPr>
        <p:txBody>
          <a:bodyPr>
            <a:noAutofit/>
          </a:bodyPr>
          <a:lstStyle/>
          <a:p>
            <a:pPr marL="457200" indent="-457200" algn="just">
              <a:spcBef>
                <a:spcPct val="0"/>
              </a:spcBef>
              <a:spcAft>
                <a:spcPts val="600"/>
              </a:spcAft>
              <a:buFont typeface="Arial" panose="020B0604020202020204" pitchFamily="34" charset="0"/>
              <a:buChar char="•"/>
            </a:pPr>
            <a:r>
              <a:rPr lang="es-ES" altLang="en-US" sz="2000" dirty="0" smtClean="0">
                <a:solidFill>
                  <a:srgbClr val="FFFF00"/>
                </a:solidFill>
                <a:effectLst/>
                <a:latin typeface="Calibri" pitchFamily="34" charset="0"/>
              </a:rPr>
              <a:t>Se elimina la superposición de sombras en la imagen obtenida.</a:t>
            </a:r>
          </a:p>
          <a:p>
            <a:pPr marL="457200" indent="-457200" algn="just">
              <a:spcBef>
                <a:spcPct val="0"/>
              </a:spcBef>
              <a:spcAft>
                <a:spcPts val="600"/>
              </a:spcAft>
              <a:buFont typeface="Arial" panose="020B0604020202020204" pitchFamily="34" charset="0"/>
              <a:buChar char="•"/>
            </a:pPr>
            <a:r>
              <a:rPr lang="es-ES" altLang="en-US" sz="2000" dirty="0" smtClean="0">
                <a:solidFill>
                  <a:srgbClr val="FFFF00"/>
                </a:solidFill>
                <a:effectLst/>
                <a:latin typeface="Calibri" pitchFamily="34" charset="0"/>
              </a:rPr>
              <a:t>Las imágenes de las estructuras conservan las mismas proporciones,    sin distorsiones.</a:t>
            </a:r>
          </a:p>
          <a:p>
            <a:pPr marL="457200" indent="-457200" algn="just">
              <a:spcBef>
                <a:spcPct val="0"/>
              </a:spcBef>
              <a:spcAft>
                <a:spcPts val="600"/>
              </a:spcAft>
              <a:buFont typeface="Arial" panose="020B0604020202020204" pitchFamily="34" charset="0"/>
              <a:buChar char="•"/>
            </a:pPr>
            <a:r>
              <a:rPr lang="es-ES" altLang="zh-CN" sz="2000" dirty="0" smtClean="0">
                <a:solidFill>
                  <a:srgbClr val="FFFF00"/>
                </a:solidFill>
                <a:effectLst/>
                <a:latin typeface="Calibri" pitchFamily="34" charset="0"/>
                <a:ea typeface="SimSun" pitchFamily="2" charset="-122"/>
              </a:rPr>
              <a:t>Alta resoluci</a:t>
            </a:r>
            <a:r>
              <a:rPr lang="es-ES" altLang="en-US" sz="2000" dirty="0" smtClean="0">
                <a:solidFill>
                  <a:srgbClr val="FFFF00"/>
                </a:solidFill>
                <a:effectLst/>
                <a:latin typeface="Calibri" pitchFamily="34" charset="0"/>
              </a:rPr>
              <a:t>ó</a:t>
            </a:r>
            <a:r>
              <a:rPr lang="es-ES" altLang="zh-CN" sz="2000" dirty="0" smtClean="0">
                <a:solidFill>
                  <a:srgbClr val="FFFF00"/>
                </a:solidFill>
                <a:effectLst/>
                <a:latin typeface="Calibri" pitchFamily="34" charset="0"/>
                <a:ea typeface="SimSun" pitchFamily="2" charset="-122"/>
              </a:rPr>
              <a:t>n de bajo </a:t>
            </a:r>
            <a:r>
              <a:rPr lang="es-ES" altLang="zh-CN" sz="2000" dirty="0" smtClean="0">
                <a:solidFill>
                  <a:srgbClr val="FFFF00"/>
                </a:solidFill>
                <a:effectLst/>
                <a:latin typeface="Calibri" pitchFamily="34" charset="0"/>
                <a:ea typeface="SimSun" pitchFamily="2" charset="-122"/>
              </a:rPr>
              <a:t>contraste, </a:t>
            </a:r>
            <a:r>
              <a:rPr lang="es-ES" altLang="zh-CN" sz="2000" dirty="0" smtClean="0">
                <a:solidFill>
                  <a:srgbClr val="FFFF00"/>
                </a:solidFill>
                <a:effectLst/>
                <a:latin typeface="Calibri" pitchFamily="34" charset="0"/>
                <a:ea typeface="SimSun" pitchFamily="2" charset="-122"/>
              </a:rPr>
              <a:t>que le permite distinguir perfectamente entre </a:t>
            </a:r>
            <a:r>
              <a:rPr lang="es-ES" altLang="en-US" sz="2000" dirty="0" smtClean="0">
                <a:solidFill>
                  <a:srgbClr val="FFFF00"/>
                </a:solidFill>
                <a:effectLst/>
                <a:latin typeface="Calibri" pitchFamily="34" charset="0"/>
              </a:rPr>
              <a:t>ó</a:t>
            </a:r>
            <a:r>
              <a:rPr lang="es-ES" altLang="zh-CN" sz="2000" dirty="0" smtClean="0">
                <a:solidFill>
                  <a:srgbClr val="FFFF00"/>
                </a:solidFill>
                <a:effectLst/>
                <a:latin typeface="Calibri" pitchFamily="34" charset="0"/>
                <a:ea typeface="SimSun" pitchFamily="2" charset="-122"/>
              </a:rPr>
              <a:t>rganos con densidades muy similares. </a:t>
            </a:r>
            <a:r>
              <a:rPr lang="es-ES" altLang="zh-CN" sz="2000" dirty="0" err="1" smtClean="0">
                <a:solidFill>
                  <a:srgbClr val="FFFF00"/>
                </a:solidFill>
                <a:effectLst/>
                <a:latin typeface="Calibri" pitchFamily="34" charset="0"/>
                <a:ea typeface="SimSun" pitchFamily="2" charset="-122"/>
              </a:rPr>
              <a:t>Ej</a:t>
            </a:r>
            <a:r>
              <a:rPr lang="es-ES" altLang="zh-CN" sz="2000" dirty="0" smtClean="0">
                <a:solidFill>
                  <a:srgbClr val="FFFF00"/>
                </a:solidFill>
                <a:effectLst/>
                <a:latin typeface="Calibri" pitchFamily="34" charset="0"/>
                <a:ea typeface="SimSun" pitchFamily="2" charset="-122"/>
              </a:rPr>
              <a:t>: riñones y páncreas</a:t>
            </a:r>
          </a:p>
          <a:p>
            <a:pPr marL="457200" indent="-457200" algn="just">
              <a:spcBef>
                <a:spcPct val="0"/>
              </a:spcBef>
              <a:spcAft>
                <a:spcPts val="600"/>
              </a:spcAft>
              <a:buFont typeface="Arial" panose="020B0604020202020204" pitchFamily="34" charset="0"/>
              <a:buChar char="•"/>
            </a:pPr>
            <a:r>
              <a:rPr lang="es-ES" altLang="zh-CN" sz="2000" dirty="0" smtClean="0">
                <a:solidFill>
                  <a:srgbClr val="FFFF00"/>
                </a:solidFill>
                <a:effectLst/>
                <a:latin typeface="Calibri" pitchFamily="34" charset="0"/>
                <a:ea typeface="SimSun" pitchFamily="2" charset="-122"/>
              </a:rPr>
              <a:t>Se obtiene una serie de imágenes digitales que pueden ser manipuladas después de  adquiridas. </a:t>
            </a:r>
            <a:endParaRPr lang="es-ES" altLang="en-US" sz="2000" dirty="0" smtClean="0">
              <a:solidFill>
                <a:srgbClr val="FFFF00"/>
              </a:solidFill>
              <a:effectLst/>
              <a:latin typeface="Calibri" pitchFamily="34" charset="0"/>
              <a:ea typeface="SimSun" pitchFamily="2" charset="-122"/>
            </a:endParaRPr>
          </a:p>
        </p:txBody>
      </p:sp>
      <p:sp>
        <p:nvSpPr>
          <p:cNvPr id="64517" name="Text Box 8"/>
          <p:cNvSpPr txBox="1">
            <a:spLocks noChangeArrowheads="1"/>
          </p:cNvSpPr>
          <p:nvPr/>
        </p:nvSpPr>
        <p:spPr bwMode="auto">
          <a:xfrm>
            <a:off x="34750" y="237877"/>
            <a:ext cx="7921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 altLang="en-US" sz="2400" b="1" dirty="0">
                <a:solidFill>
                  <a:srgbClr val="FFFF00"/>
                </a:solidFill>
                <a:latin typeface="Calibri" pitchFamily="34" charset="0"/>
              </a:rPr>
              <a:t>Ventajas de la tomografía computarizada</a:t>
            </a:r>
          </a:p>
        </p:txBody>
      </p:sp>
      <p:pic>
        <p:nvPicPr>
          <p:cNvPr id="2365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9164" y="53579"/>
            <a:ext cx="1766887" cy="138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6554" name="Object 10"/>
          <p:cNvGraphicFramePr>
            <a:graphicFrameLocks noChangeAspect="1"/>
          </p:cNvGraphicFramePr>
          <p:nvPr/>
        </p:nvGraphicFramePr>
        <p:xfrm>
          <a:off x="6732588" y="1513285"/>
          <a:ext cx="1941512" cy="1058465"/>
        </p:xfrm>
        <a:graphic>
          <a:graphicData uri="http://schemas.openxmlformats.org/presentationml/2006/ole">
            <mc:AlternateContent xmlns:mc="http://schemas.openxmlformats.org/markup-compatibility/2006">
              <mc:Choice xmlns:v="urn:schemas-microsoft-com:vml" Requires="v">
                <p:oleObj spid="_x0000_s17639" name="Imagen de mapa de bits" r:id="rId12" imgW="2762636" imgH="2161905" progId="Paint.Picture">
                  <p:embed/>
                </p:oleObj>
              </mc:Choice>
              <mc:Fallback>
                <p:oleObj name="Imagen de mapa de bits" r:id="rId12" imgW="2762636" imgH="2161905"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588" y="1513285"/>
                        <a:ext cx="1941512" cy="10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6555" name="Picture 11" descr="egc_kli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589" y="2616994"/>
            <a:ext cx="1944687" cy="1034654"/>
          </a:xfrm>
          <a:prstGeom prst="rect">
            <a:avLst/>
          </a:prstGeom>
          <a:noFill/>
          <a:ln w="38100">
            <a:solidFill>
              <a:schemeClr val="bg2"/>
            </a:solid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58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65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Número de Slide 4"/>
          <p:cNvSpPr>
            <a:spLocks noGrp="1"/>
          </p:cNvSpPr>
          <p:nvPr>
            <p:ph type="sldNum" sz="quarter" idx="4294967295"/>
          </p:nvPr>
        </p:nvSpPr>
        <p:spPr>
          <a:xfrm>
            <a:off x="8472489" y="4531519"/>
            <a:ext cx="509587" cy="196454"/>
          </a:xfrm>
          <a:prstGeom prst="rect">
            <a:avLst/>
          </a:prstGeom>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fld id="{99DB6C86-3D9A-4280-BE35-1F9439FD409D}" type="slidenum">
              <a:rPr lang="en-GB" altLang="en-US" sz="800">
                <a:solidFill>
                  <a:srgbClr val="D5D7D8"/>
                </a:solidFill>
              </a:rPr>
              <a:pPr>
                <a:spcBef>
                  <a:spcPct val="0"/>
                </a:spcBef>
                <a:buClrTx/>
                <a:buSzTx/>
                <a:buFontTx/>
                <a:buNone/>
              </a:pPr>
              <a:t>44</a:t>
            </a:fld>
            <a:endParaRPr lang="en-GB" altLang="en-US" sz="800">
              <a:solidFill>
                <a:srgbClr val="D5D7D8"/>
              </a:solidFill>
            </a:endParaRPr>
          </a:p>
        </p:txBody>
      </p:sp>
      <p:sp>
        <p:nvSpPr>
          <p:cNvPr id="8199" name="Rectangle 2"/>
          <p:cNvSpPr>
            <a:spLocks noGrp="1" noChangeArrowheads="1"/>
          </p:cNvSpPr>
          <p:nvPr>
            <p:ph type="title"/>
          </p:nvPr>
        </p:nvSpPr>
        <p:spPr>
          <a:xfrm>
            <a:off x="457200" y="-20241"/>
            <a:ext cx="8229600" cy="854870"/>
          </a:xfrm>
        </p:spPr>
        <p:txBody>
          <a:bodyPr/>
          <a:lstStyle/>
          <a:p>
            <a:pPr eaLnBrk="1" hangingPunct="1">
              <a:defRPr/>
            </a:pPr>
            <a:r>
              <a:rPr lang="es-ES" sz="2400" dirty="0" smtClean="0">
                <a:solidFill>
                  <a:srgbClr val="FFFF00"/>
                </a:solidFill>
              </a:rPr>
              <a:t>Sistema helicoidal</a:t>
            </a:r>
          </a:p>
        </p:txBody>
      </p:sp>
      <p:graphicFrame>
        <p:nvGraphicFramePr>
          <p:cNvPr id="71685" name="Object 1024"/>
          <p:cNvGraphicFramePr>
            <a:graphicFrameLocks noChangeAspect="1"/>
          </p:cNvGraphicFramePr>
          <p:nvPr/>
        </p:nvGraphicFramePr>
        <p:xfrm>
          <a:off x="338138" y="1047750"/>
          <a:ext cx="3048000" cy="2043113"/>
        </p:xfrm>
        <a:graphic>
          <a:graphicData uri="http://schemas.openxmlformats.org/presentationml/2006/ole">
            <mc:AlternateContent xmlns:mc="http://schemas.openxmlformats.org/markup-compatibility/2006">
              <mc:Choice xmlns:v="urn:schemas-microsoft-com:vml" Requires="v">
                <p:oleObj spid="_x0000_s18566" name="Imagem de bitmap" r:id="rId4" imgW="3580952" imgH="3200000" progId="Paint.Picture">
                  <p:embed/>
                </p:oleObj>
              </mc:Choice>
              <mc:Fallback>
                <p:oleObj name="Imagem de bitmap" r:id="rId4" imgW="3580952" imgH="32000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1047750"/>
                        <a:ext cx="3048000" cy="2043113"/>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6" name="Object 1025"/>
          <p:cNvGraphicFramePr>
            <a:graphicFrameLocks noChangeAspect="1"/>
          </p:cNvGraphicFramePr>
          <p:nvPr/>
        </p:nvGraphicFramePr>
        <p:xfrm>
          <a:off x="4335464" y="1098948"/>
          <a:ext cx="4606925" cy="1934765"/>
        </p:xfrm>
        <a:graphic>
          <a:graphicData uri="http://schemas.openxmlformats.org/presentationml/2006/ole">
            <mc:AlternateContent xmlns:mc="http://schemas.openxmlformats.org/markup-compatibility/2006">
              <mc:Choice xmlns:v="urn:schemas-microsoft-com:vml" Requires="v">
                <p:oleObj spid="_x0000_s18567" name="Imagem de bitmap" r:id="rId6" imgW="5563377" imgH="3115110" progId="Paint.Picture">
                  <p:embed/>
                </p:oleObj>
              </mc:Choice>
              <mc:Fallback>
                <p:oleObj name="Imagem de bitmap" r:id="rId6" imgW="5563377" imgH="311511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5464" y="1098948"/>
                        <a:ext cx="4606925" cy="1934765"/>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7" name="Object 1026"/>
          <p:cNvGraphicFramePr>
            <a:graphicFrameLocks noChangeAspect="1"/>
          </p:cNvGraphicFramePr>
          <p:nvPr/>
        </p:nvGraphicFramePr>
        <p:xfrm>
          <a:off x="4741864" y="3282554"/>
          <a:ext cx="4124325" cy="1312069"/>
        </p:xfrm>
        <a:graphic>
          <a:graphicData uri="http://schemas.openxmlformats.org/presentationml/2006/ole">
            <mc:AlternateContent xmlns:mc="http://schemas.openxmlformats.org/markup-compatibility/2006">
              <mc:Choice xmlns:v="urn:schemas-microsoft-com:vml" Requires="v">
                <p:oleObj spid="_x0000_s18568" name="Imagen de mapa de bits" r:id="rId8" imgW="0" imgH="0" progId="Paint.Picture">
                  <p:embed/>
                </p:oleObj>
              </mc:Choice>
              <mc:Fallback>
                <p:oleObj name="Imagen de mapa de bits" r:id="rId8" imgW="0" imgH="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1864" y="3282554"/>
                        <a:ext cx="4124325" cy="1312069"/>
                      </a:xfrm>
                      <a:prstGeom prst="rect">
                        <a:avLst/>
                      </a:prstGeom>
                      <a:solidFill>
                        <a:schemeClr val="folHlink"/>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87980" name="Rectangle 12"/>
          <p:cNvSpPr>
            <a:spLocks noChangeArrowheads="1"/>
          </p:cNvSpPr>
          <p:nvPr/>
        </p:nvSpPr>
        <p:spPr bwMode="auto">
          <a:xfrm>
            <a:off x="0" y="3130154"/>
            <a:ext cx="4808538" cy="1817860"/>
          </a:xfrm>
          <a:prstGeom prst="rect">
            <a:avLst/>
          </a:prstGeom>
          <a:noFill/>
          <a:ln>
            <a:noFill/>
          </a:ln>
          <a:extLst/>
        </p:spPr>
        <p:txBody>
          <a:bodyPr lIns="80434" tIns="39511" rIns="80434" bIns="39511"/>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Clr>
                <a:srgbClr val="99CCFF"/>
              </a:buClr>
              <a:buSzPct val="110000"/>
              <a:buFontTx/>
              <a:buChar char="•"/>
              <a:defRPr/>
            </a:pPr>
            <a:r>
              <a:rPr lang="es-ES" sz="2133" dirty="0" smtClean="0">
                <a:solidFill>
                  <a:srgbClr val="FFFF00"/>
                </a:solidFill>
                <a:latin typeface="Arial" panose="020B0604020202020204" pitchFamily="34" charset="0"/>
              </a:rPr>
              <a:t>Tecnología de los anillos deslizantes</a:t>
            </a:r>
          </a:p>
          <a:p>
            <a:pPr eaLnBrk="1" hangingPunct="1">
              <a:lnSpc>
                <a:spcPct val="110000"/>
              </a:lnSpc>
              <a:spcBef>
                <a:spcPct val="20000"/>
              </a:spcBef>
              <a:buClr>
                <a:srgbClr val="99CCFF"/>
              </a:buClr>
              <a:buSzPct val="110000"/>
              <a:buFontTx/>
              <a:buChar char="•"/>
              <a:defRPr/>
            </a:pPr>
            <a:r>
              <a:rPr lang="es-ES" sz="2133" dirty="0" smtClean="0">
                <a:solidFill>
                  <a:srgbClr val="FFFF00"/>
                </a:solidFill>
                <a:latin typeface="Arial" panose="020B0604020202020204" pitchFamily="34" charset="0"/>
              </a:rPr>
              <a:t>Tubos de rayos X de alta Potencia</a:t>
            </a:r>
          </a:p>
          <a:p>
            <a:pPr eaLnBrk="1" hangingPunct="1">
              <a:lnSpc>
                <a:spcPct val="110000"/>
              </a:lnSpc>
              <a:spcBef>
                <a:spcPct val="20000"/>
              </a:spcBef>
              <a:buClr>
                <a:srgbClr val="99CCFF"/>
              </a:buClr>
              <a:buSzPct val="110000"/>
              <a:buFontTx/>
              <a:buChar char="•"/>
              <a:defRPr/>
            </a:pPr>
            <a:r>
              <a:rPr lang="es-ES" sz="2133" dirty="0" smtClean="0">
                <a:solidFill>
                  <a:srgbClr val="FFFF00"/>
                </a:solidFill>
                <a:latin typeface="Arial" panose="020B0604020202020204" pitchFamily="34" charset="0"/>
              </a:rPr>
              <a:t>Algoritmos de interpolación</a:t>
            </a:r>
          </a:p>
        </p:txBody>
      </p:sp>
    </p:spTree>
    <p:extLst>
      <p:ext uri="{BB962C8B-B14F-4D97-AF65-F5344CB8AC3E}">
        <p14:creationId xmlns:p14="http://schemas.microsoft.com/office/powerpoint/2010/main" val="1146380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Número de Slide 5"/>
          <p:cNvSpPr>
            <a:spLocks noGrp="1"/>
          </p:cNvSpPr>
          <p:nvPr>
            <p:ph type="sldNum" sz="quarter" idx="4294967295"/>
          </p:nvPr>
        </p:nvSpPr>
        <p:spPr>
          <a:xfrm>
            <a:off x="8472489" y="4531519"/>
            <a:ext cx="509587" cy="196454"/>
          </a:xfrm>
          <a:prstGeom prst="rect">
            <a:avLst/>
          </a:prstGeom>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fld id="{B293F9F1-8CDB-41C3-B15A-CEE031419DB3}" type="slidenum">
              <a:rPr lang="en-GB" altLang="en-US" sz="800">
                <a:solidFill>
                  <a:srgbClr val="D5D7D8"/>
                </a:solidFill>
              </a:rPr>
              <a:pPr>
                <a:spcBef>
                  <a:spcPct val="0"/>
                </a:spcBef>
                <a:buClrTx/>
                <a:buSzTx/>
                <a:buFontTx/>
                <a:buNone/>
              </a:pPr>
              <a:t>45</a:t>
            </a:fld>
            <a:endParaRPr lang="en-GB" altLang="en-US" sz="800">
              <a:solidFill>
                <a:srgbClr val="D5D7D8"/>
              </a:solidFill>
            </a:endParaRPr>
          </a:p>
        </p:txBody>
      </p:sp>
      <p:sp>
        <p:nvSpPr>
          <p:cNvPr id="46084" name="Rectangle 2"/>
          <p:cNvSpPr>
            <a:spLocks noGrp="1" noChangeArrowheads="1"/>
          </p:cNvSpPr>
          <p:nvPr>
            <p:ph type="title"/>
          </p:nvPr>
        </p:nvSpPr>
        <p:spPr>
          <a:xfrm>
            <a:off x="3419872" y="411510"/>
            <a:ext cx="5266568" cy="504056"/>
          </a:xfrm>
        </p:spPr>
        <p:txBody>
          <a:bodyPr/>
          <a:lstStyle/>
          <a:p>
            <a:pPr eaLnBrk="1" hangingPunct="1">
              <a:defRPr/>
            </a:pPr>
            <a:r>
              <a:rPr lang="pt-BR" sz="3911" dirty="0">
                <a:solidFill>
                  <a:srgbClr val="FFFF00"/>
                </a:solidFill>
              </a:rPr>
              <a:t>CT Helicoidal</a:t>
            </a:r>
          </a:p>
        </p:txBody>
      </p:sp>
      <p:sp>
        <p:nvSpPr>
          <p:cNvPr id="46085" name="Rectangle 3"/>
          <p:cNvSpPr>
            <a:spLocks noGrp="1" noChangeArrowheads="1"/>
          </p:cNvSpPr>
          <p:nvPr>
            <p:ph type="body" idx="4294967295"/>
          </p:nvPr>
        </p:nvSpPr>
        <p:spPr>
          <a:xfrm>
            <a:off x="144016" y="1090564"/>
            <a:ext cx="8892480" cy="1371599"/>
          </a:xfrm>
          <a:prstGeom prst="rect">
            <a:avLst/>
          </a:prstGeom>
        </p:spPr>
        <p:txBody>
          <a:bodyPr/>
          <a:lstStyle/>
          <a:p>
            <a:pPr eaLnBrk="1" hangingPunct="1">
              <a:defRPr/>
            </a:pPr>
            <a:r>
              <a:rPr lang="es-ES" sz="2489" dirty="0">
                <a:solidFill>
                  <a:srgbClr val="FFFF00"/>
                </a:solidFill>
              </a:rPr>
              <a:t>La velocidad de la mesa a través del </a:t>
            </a:r>
            <a:r>
              <a:rPr lang="es-ES" sz="2489" dirty="0" err="1">
                <a:solidFill>
                  <a:srgbClr val="FFFF00"/>
                </a:solidFill>
              </a:rPr>
              <a:t>Gantry</a:t>
            </a:r>
            <a:r>
              <a:rPr lang="es-ES" sz="2489" dirty="0">
                <a:solidFill>
                  <a:srgbClr val="FFFF00"/>
                </a:solidFill>
              </a:rPr>
              <a:t> define el espaciamiento de las hélices</a:t>
            </a:r>
          </a:p>
          <a:p>
            <a:pPr eaLnBrk="1" hangingPunct="1">
              <a:defRPr/>
            </a:pPr>
            <a:r>
              <a:rPr lang="es-ES" dirty="0" smtClean="0">
                <a:solidFill>
                  <a:srgbClr val="FFFF00"/>
                </a:solidFill>
              </a:rPr>
              <a:t>Pitch = </a:t>
            </a:r>
            <a:r>
              <a:rPr lang="es-ES" sz="2489" dirty="0">
                <a:solidFill>
                  <a:srgbClr val="FFFF00"/>
                </a:solidFill>
              </a:rPr>
              <a:t>(distancia recorrida por la mesa/rotación)/espesor del haz</a:t>
            </a:r>
          </a:p>
        </p:txBody>
      </p:sp>
      <p:pic>
        <p:nvPicPr>
          <p:cNvPr id="73734" name="Picture 4"/>
          <p:cNvPicPr>
            <a:picLocks noChangeAspect="1" noChangeArrowheads="1"/>
          </p:cNvPicPr>
          <p:nvPr/>
        </p:nvPicPr>
        <p:blipFill>
          <a:blip r:embed="rId3">
            <a:extLst>
              <a:ext uri="{28A0092B-C50C-407E-A947-70E740481C1C}">
                <a14:useLocalDpi xmlns:a14="http://schemas.microsoft.com/office/drawing/2010/main" val="0"/>
              </a:ext>
            </a:extLst>
          </a:blip>
          <a:srcRect l="17000" t="48000" r="50000" b="24001"/>
          <a:stretch>
            <a:fillRect/>
          </a:stretch>
        </p:blipFill>
        <p:spPr bwMode="auto">
          <a:xfrm>
            <a:off x="677863" y="2513062"/>
            <a:ext cx="223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6087" name="Text Box 5"/>
          <p:cNvSpPr txBox="1">
            <a:spLocks noChangeArrowheads="1"/>
          </p:cNvSpPr>
          <p:nvPr/>
        </p:nvSpPr>
        <p:spPr bwMode="auto">
          <a:xfrm>
            <a:off x="406401" y="3798980"/>
            <a:ext cx="3731471" cy="1077026"/>
          </a:xfrm>
          <a:prstGeom prst="rect">
            <a:avLst/>
          </a:prstGeom>
          <a:noFill/>
          <a:ln>
            <a:noFill/>
          </a:ln>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s-ES" sz="2133" dirty="0" smtClean="0">
                <a:solidFill>
                  <a:srgbClr val="FFFF00"/>
                </a:solidFill>
                <a:latin typeface="Arial" panose="020B0604020202020204" pitchFamily="34" charset="0"/>
              </a:rPr>
              <a:t>Velocidad = 10 mm / rotación</a:t>
            </a:r>
          </a:p>
          <a:p>
            <a:pPr>
              <a:defRPr/>
            </a:pPr>
            <a:r>
              <a:rPr lang="es-ES" sz="2133" dirty="0" smtClean="0">
                <a:solidFill>
                  <a:srgbClr val="FFFF00"/>
                </a:solidFill>
                <a:latin typeface="Arial" panose="020B0604020202020204" pitchFamily="34" charset="0"/>
              </a:rPr>
              <a:t>Espesor = 10 mm</a:t>
            </a:r>
          </a:p>
          <a:p>
            <a:pPr>
              <a:defRPr/>
            </a:pPr>
            <a:r>
              <a:rPr lang="es-ES" sz="2133" dirty="0" smtClean="0">
                <a:solidFill>
                  <a:srgbClr val="FFFF00"/>
                </a:solidFill>
                <a:latin typeface="Arial" panose="020B0604020202020204" pitchFamily="34" charset="0"/>
              </a:rPr>
              <a:t>Pitch = 1</a:t>
            </a:r>
          </a:p>
        </p:txBody>
      </p:sp>
      <p:sp>
        <p:nvSpPr>
          <p:cNvPr id="46088" name="Text Box 6"/>
          <p:cNvSpPr txBox="1">
            <a:spLocks noChangeArrowheads="1"/>
          </p:cNvSpPr>
          <p:nvPr/>
        </p:nvSpPr>
        <p:spPr bwMode="auto">
          <a:xfrm>
            <a:off x="5554663" y="3798980"/>
            <a:ext cx="3427412" cy="1077026"/>
          </a:xfrm>
          <a:prstGeom prst="rect">
            <a:avLst/>
          </a:prstGeom>
          <a:noFill/>
          <a:ln>
            <a:no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s-ES" sz="2133" dirty="0" smtClean="0">
                <a:solidFill>
                  <a:srgbClr val="FFFF00"/>
                </a:solidFill>
                <a:latin typeface="Arial" panose="020B0604020202020204" pitchFamily="34" charset="0"/>
              </a:rPr>
              <a:t>V = 20 mm/1 rotación</a:t>
            </a:r>
          </a:p>
          <a:p>
            <a:pPr>
              <a:defRPr/>
            </a:pPr>
            <a:r>
              <a:rPr lang="es-ES" sz="2133" dirty="0" smtClean="0">
                <a:solidFill>
                  <a:srgbClr val="FFFF00"/>
                </a:solidFill>
                <a:latin typeface="Arial" panose="020B0604020202020204" pitchFamily="34" charset="0"/>
              </a:rPr>
              <a:t>Espesor = 10 mm</a:t>
            </a:r>
          </a:p>
          <a:p>
            <a:pPr>
              <a:defRPr/>
            </a:pPr>
            <a:r>
              <a:rPr lang="es-ES" sz="2133" dirty="0" smtClean="0">
                <a:solidFill>
                  <a:srgbClr val="FFFF00"/>
                </a:solidFill>
                <a:latin typeface="Arial" panose="020B0604020202020204" pitchFamily="34" charset="0"/>
              </a:rPr>
              <a:t>Pitch = 2</a:t>
            </a:r>
          </a:p>
        </p:txBody>
      </p:sp>
      <p:pic>
        <p:nvPicPr>
          <p:cNvPr id="73737" name="Picture 7"/>
          <p:cNvPicPr>
            <a:picLocks noChangeAspect="1" noChangeArrowheads="1"/>
          </p:cNvPicPr>
          <p:nvPr/>
        </p:nvPicPr>
        <p:blipFill>
          <a:blip r:embed="rId3">
            <a:extLst>
              <a:ext uri="{28A0092B-C50C-407E-A947-70E740481C1C}">
                <a14:useLocalDpi xmlns:a14="http://schemas.microsoft.com/office/drawing/2010/main" val="0"/>
              </a:ext>
            </a:extLst>
          </a:blip>
          <a:srcRect l="49001" t="48000" r="18001" b="24001"/>
          <a:stretch>
            <a:fillRect/>
          </a:stretch>
        </p:blipFill>
        <p:spPr bwMode="auto">
          <a:xfrm>
            <a:off x="5418138" y="2513062"/>
            <a:ext cx="223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067615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Espaço Reservado para Número de Slide 4"/>
          <p:cNvSpPr>
            <a:spLocks noGrp="1"/>
          </p:cNvSpPr>
          <p:nvPr>
            <p:ph type="sldNum" sz="quarter" idx="4294967295"/>
          </p:nvPr>
        </p:nvSpPr>
        <p:spPr>
          <a:xfrm>
            <a:off x="8472489" y="4531519"/>
            <a:ext cx="509587" cy="196454"/>
          </a:xfrm>
          <a:prstGeom prst="rect">
            <a:avLst/>
          </a:prstGeom>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fld id="{F46153B6-BA13-48CE-980A-E37A144F37CC}" type="slidenum">
              <a:rPr lang="en-GB" altLang="en-US" sz="800">
                <a:solidFill>
                  <a:srgbClr val="D5D7D8"/>
                </a:solidFill>
              </a:rPr>
              <a:pPr>
                <a:spcBef>
                  <a:spcPct val="0"/>
                </a:spcBef>
                <a:buClrTx/>
                <a:buSzTx/>
                <a:buFontTx/>
                <a:buNone/>
              </a:pPr>
              <a:t>46</a:t>
            </a:fld>
            <a:endParaRPr lang="en-GB" altLang="en-US" sz="800">
              <a:solidFill>
                <a:srgbClr val="D5D7D8"/>
              </a:solidFill>
            </a:endParaRPr>
          </a:p>
        </p:txBody>
      </p:sp>
      <p:grpSp>
        <p:nvGrpSpPr>
          <p:cNvPr id="79876" name="Group 2"/>
          <p:cNvGrpSpPr>
            <a:grpSpLocks/>
          </p:cNvGrpSpPr>
          <p:nvPr/>
        </p:nvGrpSpPr>
        <p:grpSpPr bwMode="auto">
          <a:xfrm>
            <a:off x="1135063" y="963910"/>
            <a:ext cx="6858000" cy="3048000"/>
            <a:chOff x="864" y="1056"/>
            <a:chExt cx="4860" cy="2880"/>
          </a:xfrm>
        </p:grpSpPr>
        <p:grpSp>
          <p:nvGrpSpPr>
            <p:cNvPr id="79880" name="Group 3"/>
            <p:cNvGrpSpPr>
              <a:grpSpLocks/>
            </p:cNvGrpSpPr>
            <p:nvPr/>
          </p:nvGrpSpPr>
          <p:grpSpPr bwMode="auto">
            <a:xfrm>
              <a:off x="864" y="1056"/>
              <a:ext cx="4860" cy="2880"/>
              <a:chOff x="864" y="1056"/>
              <a:chExt cx="4860" cy="2880"/>
            </a:xfrm>
          </p:grpSpPr>
          <p:sp>
            <p:nvSpPr>
              <p:cNvPr id="62474" name="Rectangle 4"/>
              <p:cNvSpPr>
                <a:spLocks noChangeArrowheads="1"/>
              </p:cNvSpPr>
              <p:nvPr/>
            </p:nvSpPr>
            <p:spPr bwMode="auto">
              <a:xfrm>
                <a:off x="864" y="1056"/>
                <a:ext cx="4860" cy="2880"/>
              </a:xfrm>
              <a:prstGeom prst="rect">
                <a:avLst/>
              </a:prstGeom>
              <a:solidFill>
                <a:srgbClr val="CCFFFF"/>
              </a:soli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475" name="Rectangle 5"/>
              <p:cNvSpPr>
                <a:spLocks noChangeArrowheads="1"/>
              </p:cNvSpPr>
              <p:nvPr/>
            </p:nvSpPr>
            <p:spPr bwMode="auto">
              <a:xfrm>
                <a:off x="1815" y="2198"/>
                <a:ext cx="129" cy="60"/>
              </a:xfrm>
              <a:prstGeom prst="rect">
                <a:avLst/>
              </a:prstGeom>
              <a:solidFill>
                <a:srgbClr val="969696"/>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nvGrpSpPr>
              <p:cNvPr id="79884" name="Group 6"/>
              <p:cNvGrpSpPr>
                <a:grpSpLocks/>
              </p:cNvGrpSpPr>
              <p:nvPr/>
            </p:nvGrpSpPr>
            <p:grpSpPr bwMode="auto">
              <a:xfrm>
                <a:off x="918" y="1124"/>
                <a:ext cx="4752" cy="2764"/>
                <a:chOff x="918" y="1124"/>
                <a:chExt cx="4752" cy="2764"/>
              </a:xfrm>
            </p:grpSpPr>
            <p:grpSp>
              <p:nvGrpSpPr>
                <p:cNvPr id="79892" name="Group 7"/>
                <p:cNvGrpSpPr>
                  <a:grpSpLocks/>
                </p:cNvGrpSpPr>
                <p:nvPr/>
              </p:nvGrpSpPr>
              <p:grpSpPr bwMode="auto">
                <a:xfrm>
                  <a:off x="918" y="1332"/>
                  <a:ext cx="2160" cy="2556"/>
                  <a:chOff x="864" y="1356"/>
                  <a:chExt cx="1920" cy="2556"/>
                </a:xfrm>
              </p:grpSpPr>
              <p:sp>
                <p:nvSpPr>
                  <p:cNvPr id="62529" name="Text Box 8"/>
                  <p:cNvSpPr txBox="1">
                    <a:spLocks noChangeArrowheads="1"/>
                  </p:cNvSpPr>
                  <p:nvPr/>
                </p:nvSpPr>
                <p:spPr bwMode="auto">
                  <a:xfrm>
                    <a:off x="864" y="3624"/>
                    <a:ext cx="1920" cy="288"/>
                  </a:xfrm>
                  <a:prstGeom prst="rect">
                    <a:avLst/>
                  </a:prstGeom>
                  <a:noFill/>
                  <a:ln>
                    <a:noFill/>
                  </a:ln>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sz="1422" b="1" dirty="0" smtClean="0">
                        <a:solidFill>
                          <a:srgbClr val="000000"/>
                        </a:solidFill>
                        <a:latin typeface="Arial" panose="020B0604020202020204" pitchFamily="34" charset="0"/>
                      </a:rPr>
                      <a:t>Single row detector CT Scanner</a:t>
                    </a:r>
                  </a:p>
                </p:txBody>
              </p:sp>
              <p:grpSp>
                <p:nvGrpSpPr>
                  <p:cNvPr id="79938" name="Group 9"/>
                  <p:cNvGrpSpPr>
                    <a:grpSpLocks/>
                  </p:cNvGrpSpPr>
                  <p:nvPr/>
                </p:nvGrpSpPr>
                <p:grpSpPr bwMode="auto">
                  <a:xfrm>
                    <a:off x="1040" y="1356"/>
                    <a:ext cx="1483" cy="2124"/>
                    <a:chOff x="2061" y="4054"/>
                    <a:chExt cx="3708" cy="5310"/>
                  </a:xfrm>
                </p:grpSpPr>
                <p:grpSp>
                  <p:nvGrpSpPr>
                    <p:cNvPr id="79939" name="Group 10"/>
                    <p:cNvGrpSpPr>
                      <a:grpSpLocks/>
                    </p:cNvGrpSpPr>
                    <p:nvPr/>
                  </p:nvGrpSpPr>
                  <p:grpSpPr bwMode="auto">
                    <a:xfrm>
                      <a:off x="2061" y="6124"/>
                      <a:ext cx="3708" cy="1008"/>
                      <a:chOff x="3861" y="11344"/>
                      <a:chExt cx="3708" cy="1008"/>
                    </a:xfrm>
                  </p:grpSpPr>
                  <p:sp>
                    <p:nvSpPr>
                      <p:cNvPr id="62541" name="Rectangle 11"/>
                      <p:cNvSpPr>
                        <a:spLocks noChangeAspect="1" noChangeArrowheads="1"/>
                      </p:cNvSpPr>
                      <p:nvPr/>
                    </p:nvSpPr>
                    <p:spPr bwMode="auto">
                      <a:xfrm>
                        <a:off x="6561" y="11664"/>
                        <a:ext cx="1008" cy="428"/>
                      </a:xfrm>
                      <a:prstGeom prst="rect">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nvGrpSpPr>
                      <p:cNvPr id="79950" name="Group 12"/>
                      <p:cNvGrpSpPr>
                        <a:grpSpLocks noChangeAspect="1"/>
                      </p:cNvGrpSpPr>
                      <p:nvPr/>
                    </p:nvGrpSpPr>
                    <p:grpSpPr bwMode="auto">
                      <a:xfrm>
                        <a:off x="4581" y="11524"/>
                        <a:ext cx="2160" cy="720"/>
                        <a:chOff x="5481" y="11704"/>
                        <a:chExt cx="2700" cy="900"/>
                      </a:xfrm>
                    </p:grpSpPr>
                    <p:sp>
                      <p:nvSpPr>
                        <p:cNvPr id="62548" name="AutoShape 13"/>
                        <p:cNvSpPr>
                          <a:spLocks noChangeAspect="1" noChangeArrowheads="1"/>
                        </p:cNvSpPr>
                        <p:nvPr/>
                      </p:nvSpPr>
                      <p:spPr bwMode="auto">
                        <a:xfrm>
                          <a:off x="5481" y="11703"/>
                          <a:ext cx="2700" cy="900"/>
                        </a:xfrm>
                        <a:prstGeom prst="hexagon">
                          <a:avLst>
                            <a:gd name="adj" fmla="val 35000"/>
                            <a:gd name="vf" fmla="val 115470"/>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49" name="Rectangle 14"/>
                        <p:cNvSpPr>
                          <a:spLocks noChangeAspect="1" noChangeArrowheads="1"/>
                        </p:cNvSpPr>
                        <p:nvPr/>
                      </p:nvSpPr>
                      <p:spPr bwMode="auto">
                        <a:xfrm>
                          <a:off x="5841" y="11974"/>
                          <a:ext cx="1982" cy="359"/>
                        </a:xfrm>
                        <a:prstGeom prst="rect">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grpSp>
                    <p:nvGrpSpPr>
                      <p:cNvPr id="79951" name="Group 15"/>
                      <p:cNvGrpSpPr>
                        <a:grpSpLocks/>
                      </p:cNvGrpSpPr>
                      <p:nvPr/>
                    </p:nvGrpSpPr>
                    <p:grpSpPr bwMode="auto">
                      <a:xfrm>
                        <a:off x="3861" y="11344"/>
                        <a:ext cx="864" cy="1008"/>
                        <a:chOff x="3861" y="11344"/>
                        <a:chExt cx="864" cy="1008"/>
                      </a:xfrm>
                    </p:grpSpPr>
                    <p:sp>
                      <p:nvSpPr>
                        <p:cNvPr id="62544" name="AutoShape 16"/>
                        <p:cNvSpPr>
                          <a:spLocks noChangeAspect="1" noChangeArrowheads="1"/>
                        </p:cNvSpPr>
                        <p:nvPr/>
                      </p:nvSpPr>
                      <p:spPr bwMode="auto">
                        <a:xfrm>
                          <a:off x="4149" y="11343"/>
                          <a:ext cx="290" cy="287"/>
                        </a:xfrm>
                        <a:prstGeom prst="triangle">
                          <a:avLst>
                            <a:gd name="adj" fmla="val 100000"/>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45" name="Oval 17"/>
                        <p:cNvSpPr>
                          <a:spLocks noChangeAspect="1" noChangeArrowheads="1"/>
                        </p:cNvSpPr>
                        <p:nvPr/>
                      </p:nvSpPr>
                      <p:spPr bwMode="auto">
                        <a:xfrm>
                          <a:off x="3861" y="11484"/>
                          <a:ext cx="865" cy="861"/>
                        </a:xfrm>
                        <a:prstGeom prst="ellipse">
                          <a:avLst/>
                        </a:prstGeom>
                        <a:solidFill>
                          <a:srgbClr val="C0C0C0"/>
                        </a:solidFill>
                        <a:ln w="12700">
                          <a:solidFill>
                            <a:srgbClr val="000000"/>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46" name="Oval 18"/>
                        <p:cNvSpPr>
                          <a:spLocks noChangeAspect="1" noChangeArrowheads="1"/>
                        </p:cNvSpPr>
                        <p:nvPr/>
                      </p:nvSpPr>
                      <p:spPr bwMode="auto">
                        <a:xfrm>
                          <a:off x="4149" y="11484"/>
                          <a:ext cx="140" cy="138"/>
                        </a:xfrm>
                        <a:prstGeom prst="ellipse">
                          <a:avLst/>
                        </a:prstGeom>
                        <a:solidFill>
                          <a:srgbClr val="000000"/>
                        </a:solidFill>
                        <a:ln w="12700">
                          <a:solidFill>
                            <a:srgbClr val="000000"/>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47" name="Line 19"/>
                        <p:cNvSpPr>
                          <a:spLocks noChangeAspect="1" noChangeShapeType="1"/>
                        </p:cNvSpPr>
                        <p:nvPr/>
                      </p:nvSpPr>
                      <p:spPr bwMode="auto">
                        <a:xfrm>
                          <a:off x="4581" y="11602"/>
                          <a:ext cx="0" cy="172"/>
                        </a:xfrm>
                        <a:prstGeom prst="line">
                          <a:avLst/>
                        </a:prstGeom>
                        <a:noFill/>
                        <a:ln w="12700">
                          <a:solidFill>
                            <a:srgbClr val="000000"/>
                          </a:solidFill>
                          <a:round/>
                          <a:headEnd/>
                          <a:tailEnd/>
                        </a:ln>
                        <a:extLst/>
                      </p:spPr>
                      <p:txBody>
                        <a:bodyPr/>
                        <a:lstStyle/>
                        <a:p>
                          <a:pPr>
                            <a:defRPr/>
                          </a:pPr>
                          <a:endParaRPr lang="es-ES" sz="2133"/>
                        </a:p>
                      </p:txBody>
                    </p:sp>
                  </p:grpSp>
                </p:grpSp>
                <p:grpSp>
                  <p:nvGrpSpPr>
                    <p:cNvPr id="79940" name="Group 20"/>
                    <p:cNvGrpSpPr>
                      <a:grpSpLocks/>
                    </p:cNvGrpSpPr>
                    <p:nvPr/>
                  </p:nvGrpSpPr>
                  <p:grpSpPr bwMode="auto">
                    <a:xfrm>
                      <a:off x="3141" y="4054"/>
                      <a:ext cx="1260" cy="5310"/>
                      <a:chOff x="3141" y="4054"/>
                      <a:chExt cx="1260" cy="5310"/>
                    </a:xfrm>
                  </p:grpSpPr>
                  <p:sp>
                    <p:nvSpPr>
                      <p:cNvPr id="62533" name="Rectangle 21"/>
                      <p:cNvSpPr>
                        <a:spLocks noChangeArrowheads="1"/>
                      </p:cNvSpPr>
                      <p:nvPr/>
                    </p:nvSpPr>
                    <p:spPr bwMode="auto">
                      <a:xfrm>
                        <a:off x="3461" y="8283"/>
                        <a:ext cx="575" cy="360"/>
                      </a:xfrm>
                      <a:prstGeom prst="rect">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34" name="Rectangle 22"/>
                      <p:cNvSpPr>
                        <a:spLocks noChangeArrowheads="1"/>
                      </p:cNvSpPr>
                      <p:nvPr/>
                    </p:nvSpPr>
                    <p:spPr bwMode="auto">
                      <a:xfrm>
                        <a:off x="3461" y="8643"/>
                        <a:ext cx="575" cy="72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35" name="AutoShape 23"/>
                      <p:cNvSpPr>
                        <a:spLocks noChangeArrowheads="1"/>
                      </p:cNvSpPr>
                      <p:nvPr/>
                    </p:nvSpPr>
                    <p:spPr bwMode="auto">
                      <a:xfrm rot="-5400000">
                        <a:off x="1734" y="5975"/>
                        <a:ext cx="4030" cy="575"/>
                      </a:xfrm>
                      <a:prstGeom prst="homePlate">
                        <a:avLst>
                          <a:gd name="adj" fmla="val 700000"/>
                        </a:avLst>
                      </a:prstGeom>
                      <a:solidFill>
                        <a:srgbClr val="FFFF99">
                          <a:alpha val="50195"/>
                        </a:srgbClr>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36" name="AutoShape 24"/>
                      <p:cNvSpPr>
                        <a:spLocks noChangeArrowheads="1"/>
                      </p:cNvSpPr>
                      <p:nvPr/>
                    </p:nvSpPr>
                    <p:spPr bwMode="auto">
                      <a:xfrm>
                        <a:off x="3214" y="4053"/>
                        <a:ext cx="1080" cy="6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0331 h 21600"/>
                        </a:gdLst>
                        <a:ahLst/>
                        <a:cxnLst>
                          <a:cxn ang="T8">
                            <a:pos x="T0" y="T1"/>
                          </a:cxn>
                          <a:cxn ang="T9">
                            <a:pos x="T2" y="T3"/>
                          </a:cxn>
                          <a:cxn ang="T10">
                            <a:pos x="T4" y="T5"/>
                          </a:cxn>
                          <a:cxn ang="T11">
                            <a:pos x="T6" y="T7"/>
                          </a:cxn>
                        </a:cxnLst>
                        <a:rect l="T12" t="T13" r="T14" b="T15"/>
                        <a:pathLst>
                          <a:path w="21600" h="21600">
                            <a:moveTo>
                              <a:pt x="9220" y="15668"/>
                            </a:moveTo>
                            <a:cubicBezTo>
                              <a:pt x="7110" y="14983"/>
                              <a:pt x="5682" y="13017"/>
                              <a:pt x="5682" y="10800"/>
                            </a:cubicBezTo>
                            <a:cubicBezTo>
                              <a:pt x="5682" y="7973"/>
                              <a:pt x="7973" y="5682"/>
                              <a:pt x="10800" y="5682"/>
                            </a:cubicBezTo>
                            <a:cubicBezTo>
                              <a:pt x="13626" y="5682"/>
                              <a:pt x="15918" y="7973"/>
                              <a:pt x="15918" y="10800"/>
                            </a:cubicBezTo>
                            <a:cubicBezTo>
                              <a:pt x="15918" y="13017"/>
                              <a:pt x="14489" y="14983"/>
                              <a:pt x="12379" y="15668"/>
                            </a:cubicBezTo>
                            <a:lnTo>
                              <a:pt x="14133" y="21072"/>
                            </a:lnTo>
                            <a:cubicBezTo>
                              <a:pt x="18585" y="19628"/>
                              <a:pt x="21600" y="15480"/>
                              <a:pt x="21600" y="10800"/>
                            </a:cubicBezTo>
                            <a:cubicBezTo>
                              <a:pt x="21600" y="4835"/>
                              <a:pt x="16764" y="0"/>
                              <a:pt x="10800" y="0"/>
                            </a:cubicBezTo>
                            <a:cubicBezTo>
                              <a:pt x="4835" y="0"/>
                              <a:pt x="0" y="4835"/>
                              <a:pt x="0" y="10800"/>
                            </a:cubicBezTo>
                            <a:cubicBezTo>
                              <a:pt x="-1" y="15480"/>
                              <a:pt x="3014" y="19628"/>
                              <a:pt x="7466" y="21072"/>
                            </a:cubicBezTo>
                            <a:close/>
                          </a:path>
                        </a:pathLst>
                      </a:custGeom>
                      <a:solidFill>
                        <a:srgbClr val="3366FF"/>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37" name="Line 25"/>
                      <p:cNvSpPr>
                        <a:spLocks noChangeShapeType="1"/>
                      </p:cNvSpPr>
                      <p:nvPr/>
                    </p:nvSpPr>
                    <p:spPr bwMode="auto">
                      <a:xfrm>
                        <a:off x="3394" y="4863"/>
                        <a:ext cx="288" cy="0"/>
                      </a:xfrm>
                      <a:prstGeom prst="line">
                        <a:avLst/>
                      </a:prstGeom>
                      <a:noFill/>
                      <a:ln w="57150">
                        <a:solidFill>
                          <a:srgbClr val="000000"/>
                        </a:solidFill>
                        <a:round/>
                        <a:headEnd/>
                        <a:tailEnd/>
                      </a:ln>
                      <a:extLst/>
                    </p:spPr>
                    <p:txBody>
                      <a:bodyPr/>
                      <a:lstStyle/>
                      <a:p>
                        <a:pPr>
                          <a:defRPr/>
                        </a:pPr>
                        <a:endParaRPr lang="es-ES" sz="2133"/>
                      </a:p>
                    </p:txBody>
                  </p:sp>
                  <p:sp>
                    <p:nvSpPr>
                      <p:cNvPr id="62538" name="Line 26"/>
                      <p:cNvSpPr>
                        <a:spLocks noChangeShapeType="1"/>
                      </p:cNvSpPr>
                      <p:nvPr/>
                    </p:nvSpPr>
                    <p:spPr bwMode="auto">
                      <a:xfrm>
                        <a:off x="3861" y="4863"/>
                        <a:ext cx="288" cy="0"/>
                      </a:xfrm>
                      <a:prstGeom prst="line">
                        <a:avLst/>
                      </a:prstGeom>
                      <a:noFill/>
                      <a:ln w="57150">
                        <a:solidFill>
                          <a:srgbClr val="000000"/>
                        </a:solidFill>
                        <a:round/>
                        <a:headEnd/>
                        <a:tailEnd/>
                      </a:ln>
                      <a:extLst/>
                    </p:spPr>
                    <p:txBody>
                      <a:bodyPr/>
                      <a:lstStyle/>
                      <a:p>
                        <a:pPr>
                          <a:defRPr/>
                        </a:pPr>
                        <a:endParaRPr lang="es-ES" sz="2133"/>
                      </a:p>
                    </p:txBody>
                  </p:sp>
                  <p:sp>
                    <p:nvSpPr>
                      <p:cNvPr id="62539" name="Line 27"/>
                      <p:cNvSpPr>
                        <a:spLocks noChangeShapeType="1"/>
                      </p:cNvSpPr>
                      <p:nvPr/>
                    </p:nvSpPr>
                    <p:spPr bwMode="auto">
                      <a:xfrm>
                        <a:off x="3141" y="8103"/>
                        <a:ext cx="288" cy="0"/>
                      </a:xfrm>
                      <a:prstGeom prst="line">
                        <a:avLst/>
                      </a:prstGeom>
                      <a:noFill/>
                      <a:ln w="57150">
                        <a:solidFill>
                          <a:srgbClr val="000000"/>
                        </a:solidFill>
                        <a:round/>
                        <a:headEnd/>
                        <a:tailEnd/>
                      </a:ln>
                      <a:extLst/>
                    </p:spPr>
                    <p:txBody>
                      <a:bodyPr/>
                      <a:lstStyle/>
                      <a:p>
                        <a:pPr>
                          <a:defRPr/>
                        </a:pPr>
                        <a:endParaRPr lang="es-ES" sz="2133"/>
                      </a:p>
                    </p:txBody>
                  </p:sp>
                  <p:sp>
                    <p:nvSpPr>
                      <p:cNvPr id="62540" name="Line 28"/>
                      <p:cNvSpPr>
                        <a:spLocks noChangeShapeType="1"/>
                      </p:cNvSpPr>
                      <p:nvPr/>
                    </p:nvSpPr>
                    <p:spPr bwMode="auto">
                      <a:xfrm>
                        <a:off x="4114" y="8103"/>
                        <a:ext cx="288" cy="0"/>
                      </a:xfrm>
                      <a:prstGeom prst="line">
                        <a:avLst/>
                      </a:prstGeom>
                      <a:noFill/>
                      <a:ln w="57150">
                        <a:solidFill>
                          <a:srgbClr val="000000"/>
                        </a:solidFill>
                        <a:round/>
                        <a:headEnd/>
                        <a:tailEnd/>
                      </a:ln>
                      <a:extLst/>
                    </p:spPr>
                    <p:txBody>
                      <a:bodyPr/>
                      <a:lstStyle/>
                      <a:p>
                        <a:pPr>
                          <a:defRPr/>
                        </a:pPr>
                        <a:endParaRPr lang="es-ES" sz="2133"/>
                      </a:p>
                    </p:txBody>
                  </p:sp>
                </p:grpSp>
              </p:grpSp>
            </p:grpSp>
            <p:grpSp>
              <p:nvGrpSpPr>
                <p:cNvPr id="79893" name="Group 29"/>
                <p:cNvGrpSpPr>
                  <a:grpSpLocks/>
                </p:cNvGrpSpPr>
                <p:nvPr/>
              </p:nvGrpSpPr>
              <p:grpSpPr bwMode="auto">
                <a:xfrm>
                  <a:off x="3504" y="1332"/>
                  <a:ext cx="2166" cy="2508"/>
                  <a:chOff x="3504" y="1332"/>
                  <a:chExt cx="2166" cy="2508"/>
                </a:xfrm>
              </p:grpSpPr>
              <p:sp>
                <p:nvSpPr>
                  <p:cNvPr id="62499" name="Text Box 30"/>
                  <p:cNvSpPr txBox="1">
                    <a:spLocks noChangeArrowheads="1"/>
                  </p:cNvSpPr>
                  <p:nvPr/>
                </p:nvSpPr>
                <p:spPr bwMode="auto">
                  <a:xfrm>
                    <a:off x="3504" y="3574"/>
                    <a:ext cx="2166" cy="261"/>
                  </a:xfrm>
                  <a:prstGeom prst="rect">
                    <a:avLst/>
                  </a:prstGeom>
                  <a:noFill/>
                  <a:ln>
                    <a:noFill/>
                  </a:ln>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sz="1422" b="1" smtClean="0">
                        <a:solidFill>
                          <a:srgbClr val="000000"/>
                        </a:solidFill>
                        <a:latin typeface="Arial" panose="020B0604020202020204" pitchFamily="34" charset="0"/>
                      </a:rPr>
                      <a:t>Multiple row detector CT scanner</a:t>
                    </a:r>
                  </a:p>
                </p:txBody>
              </p:sp>
              <p:grpSp>
                <p:nvGrpSpPr>
                  <p:cNvPr id="79908" name="Group 31"/>
                  <p:cNvGrpSpPr>
                    <a:grpSpLocks/>
                  </p:cNvGrpSpPr>
                  <p:nvPr/>
                </p:nvGrpSpPr>
                <p:grpSpPr bwMode="auto">
                  <a:xfrm>
                    <a:off x="3660" y="1332"/>
                    <a:ext cx="1668" cy="2124"/>
                    <a:chOff x="3253" y="1332"/>
                    <a:chExt cx="1483" cy="2124"/>
                  </a:xfrm>
                </p:grpSpPr>
                <p:grpSp>
                  <p:nvGrpSpPr>
                    <p:cNvPr id="79909" name="Group 32"/>
                    <p:cNvGrpSpPr>
                      <a:grpSpLocks/>
                    </p:cNvGrpSpPr>
                    <p:nvPr/>
                  </p:nvGrpSpPr>
                  <p:grpSpPr bwMode="auto">
                    <a:xfrm>
                      <a:off x="3253" y="2160"/>
                      <a:ext cx="1483" cy="403"/>
                      <a:chOff x="3861" y="11344"/>
                      <a:chExt cx="3708" cy="1008"/>
                    </a:xfrm>
                  </p:grpSpPr>
                  <p:sp>
                    <p:nvSpPr>
                      <p:cNvPr id="62520" name="Rectangle 33"/>
                      <p:cNvSpPr>
                        <a:spLocks noChangeAspect="1" noChangeArrowheads="1"/>
                      </p:cNvSpPr>
                      <p:nvPr/>
                    </p:nvSpPr>
                    <p:spPr bwMode="auto">
                      <a:xfrm>
                        <a:off x="6561" y="11667"/>
                        <a:ext cx="1008" cy="433"/>
                      </a:xfrm>
                      <a:prstGeom prst="rect">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nvGrpSpPr>
                      <p:cNvPr id="79929" name="Group 34"/>
                      <p:cNvGrpSpPr>
                        <a:grpSpLocks noChangeAspect="1"/>
                      </p:cNvGrpSpPr>
                      <p:nvPr/>
                    </p:nvGrpSpPr>
                    <p:grpSpPr bwMode="auto">
                      <a:xfrm>
                        <a:off x="4581" y="11524"/>
                        <a:ext cx="2160" cy="720"/>
                        <a:chOff x="5481" y="11704"/>
                        <a:chExt cx="2700" cy="900"/>
                      </a:xfrm>
                    </p:grpSpPr>
                    <p:sp>
                      <p:nvSpPr>
                        <p:cNvPr id="62527" name="AutoShape 35"/>
                        <p:cNvSpPr>
                          <a:spLocks noChangeAspect="1" noChangeArrowheads="1"/>
                        </p:cNvSpPr>
                        <p:nvPr/>
                      </p:nvSpPr>
                      <p:spPr bwMode="auto">
                        <a:xfrm>
                          <a:off x="5499" y="11703"/>
                          <a:ext cx="2682" cy="900"/>
                        </a:xfrm>
                        <a:prstGeom prst="hexagon">
                          <a:avLst>
                            <a:gd name="adj" fmla="val 35000"/>
                            <a:gd name="vf" fmla="val 115470"/>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28" name="Rectangle 36"/>
                        <p:cNvSpPr>
                          <a:spLocks noChangeAspect="1" noChangeArrowheads="1"/>
                        </p:cNvSpPr>
                        <p:nvPr/>
                      </p:nvSpPr>
                      <p:spPr bwMode="auto">
                        <a:xfrm>
                          <a:off x="5859" y="11974"/>
                          <a:ext cx="1963" cy="359"/>
                        </a:xfrm>
                        <a:prstGeom prst="rect">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grpSp>
                    <p:nvGrpSpPr>
                      <p:cNvPr id="79930" name="Group 37"/>
                      <p:cNvGrpSpPr>
                        <a:grpSpLocks/>
                      </p:cNvGrpSpPr>
                      <p:nvPr/>
                    </p:nvGrpSpPr>
                    <p:grpSpPr bwMode="auto">
                      <a:xfrm>
                        <a:off x="3861" y="11344"/>
                        <a:ext cx="864" cy="1008"/>
                        <a:chOff x="3861" y="11344"/>
                        <a:chExt cx="864" cy="1008"/>
                      </a:xfrm>
                    </p:grpSpPr>
                    <p:sp>
                      <p:nvSpPr>
                        <p:cNvPr id="62523" name="AutoShape 38"/>
                        <p:cNvSpPr>
                          <a:spLocks noChangeAspect="1" noChangeArrowheads="1"/>
                        </p:cNvSpPr>
                        <p:nvPr/>
                      </p:nvSpPr>
                      <p:spPr bwMode="auto">
                        <a:xfrm>
                          <a:off x="4150" y="11343"/>
                          <a:ext cx="288" cy="287"/>
                        </a:xfrm>
                        <a:prstGeom prst="triangle">
                          <a:avLst>
                            <a:gd name="adj" fmla="val 100000"/>
                          </a:avLst>
                        </a:prstGeom>
                        <a:solidFill>
                          <a:srgbClr val="C0C0C0"/>
                        </a:solidFill>
                        <a:ln w="1270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24" name="Oval 39"/>
                        <p:cNvSpPr>
                          <a:spLocks noChangeAspect="1" noChangeArrowheads="1"/>
                        </p:cNvSpPr>
                        <p:nvPr/>
                      </p:nvSpPr>
                      <p:spPr bwMode="auto">
                        <a:xfrm>
                          <a:off x="3875" y="11487"/>
                          <a:ext cx="850" cy="864"/>
                        </a:xfrm>
                        <a:prstGeom prst="ellipse">
                          <a:avLst/>
                        </a:prstGeom>
                        <a:solidFill>
                          <a:srgbClr val="C0C0C0"/>
                        </a:solidFill>
                        <a:ln w="12700">
                          <a:solidFill>
                            <a:srgbClr val="000000"/>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25" name="Oval 40"/>
                        <p:cNvSpPr>
                          <a:spLocks noChangeAspect="1" noChangeArrowheads="1"/>
                        </p:cNvSpPr>
                        <p:nvPr/>
                      </p:nvSpPr>
                      <p:spPr bwMode="auto">
                        <a:xfrm>
                          <a:off x="4150" y="11487"/>
                          <a:ext cx="140" cy="138"/>
                        </a:xfrm>
                        <a:prstGeom prst="ellipse">
                          <a:avLst/>
                        </a:prstGeom>
                        <a:solidFill>
                          <a:srgbClr val="000000"/>
                        </a:solidFill>
                        <a:ln w="12700">
                          <a:solidFill>
                            <a:srgbClr val="000000"/>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26" name="Line 41"/>
                        <p:cNvSpPr>
                          <a:spLocks noChangeAspect="1" noChangeShapeType="1"/>
                        </p:cNvSpPr>
                        <p:nvPr/>
                      </p:nvSpPr>
                      <p:spPr bwMode="auto">
                        <a:xfrm>
                          <a:off x="4583" y="11602"/>
                          <a:ext cx="0" cy="172"/>
                        </a:xfrm>
                        <a:prstGeom prst="line">
                          <a:avLst/>
                        </a:prstGeom>
                        <a:noFill/>
                        <a:ln w="12700">
                          <a:solidFill>
                            <a:srgbClr val="000000"/>
                          </a:solidFill>
                          <a:round/>
                          <a:headEnd/>
                          <a:tailEnd/>
                        </a:ln>
                        <a:extLst/>
                      </p:spPr>
                      <p:txBody>
                        <a:bodyPr/>
                        <a:lstStyle/>
                        <a:p>
                          <a:pPr>
                            <a:defRPr/>
                          </a:pPr>
                          <a:endParaRPr lang="es-ES" sz="2133"/>
                        </a:p>
                      </p:txBody>
                    </p:sp>
                  </p:grpSp>
                </p:grpSp>
                <p:grpSp>
                  <p:nvGrpSpPr>
                    <p:cNvPr id="79910" name="Group 42"/>
                    <p:cNvGrpSpPr>
                      <a:grpSpLocks/>
                    </p:cNvGrpSpPr>
                    <p:nvPr/>
                  </p:nvGrpSpPr>
                  <p:grpSpPr bwMode="auto">
                    <a:xfrm>
                      <a:off x="3282" y="1332"/>
                      <a:ext cx="1382" cy="2124"/>
                      <a:chOff x="3282" y="1332"/>
                      <a:chExt cx="1382" cy="2124"/>
                    </a:xfrm>
                  </p:grpSpPr>
                  <p:grpSp>
                    <p:nvGrpSpPr>
                      <p:cNvPr id="79911" name="Group 43"/>
                      <p:cNvGrpSpPr>
                        <a:grpSpLocks noChangeAspect="1"/>
                      </p:cNvGrpSpPr>
                      <p:nvPr/>
                    </p:nvGrpSpPr>
                    <p:grpSpPr bwMode="auto">
                      <a:xfrm>
                        <a:off x="3397" y="3024"/>
                        <a:ext cx="1152" cy="144"/>
                        <a:chOff x="4041" y="13324"/>
                        <a:chExt cx="5760" cy="540"/>
                      </a:xfrm>
                    </p:grpSpPr>
                    <p:grpSp>
                      <p:nvGrpSpPr>
                        <p:cNvPr id="79921" name="Group 44"/>
                        <p:cNvGrpSpPr>
                          <a:grpSpLocks noChangeAspect="1"/>
                        </p:cNvGrpSpPr>
                        <p:nvPr/>
                      </p:nvGrpSpPr>
                      <p:grpSpPr bwMode="auto">
                        <a:xfrm>
                          <a:off x="4041" y="13324"/>
                          <a:ext cx="5760" cy="540"/>
                          <a:chOff x="3861" y="9004"/>
                          <a:chExt cx="5760" cy="540"/>
                        </a:xfrm>
                      </p:grpSpPr>
                      <p:sp>
                        <p:nvSpPr>
                          <p:cNvPr id="62518" name="Rectangle 45"/>
                          <p:cNvSpPr>
                            <a:spLocks noChangeAspect="1" noChangeArrowheads="1"/>
                          </p:cNvSpPr>
                          <p:nvPr/>
                        </p:nvSpPr>
                        <p:spPr bwMode="auto">
                          <a:xfrm>
                            <a:off x="3890" y="9003"/>
                            <a:ext cx="5731" cy="540"/>
                          </a:xfrm>
                          <a:prstGeom prst="rect">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19" name="Rectangle 46"/>
                          <p:cNvSpPr>
                            <a:spLocks noChangeAspect="1" noChangeArrowheads="1"/>
                          </p:cNvSpPr>
                          <p:nvPr/>
                        </p:nvSpPr>
                        <p:spPr bwMode="auto">
                          <a:xfrm>
                            <a:off x="5330" y="9003"/>
                            <a:ext cx="2851" cy="540"/>
                          </a:xfrm>
                          <a:prstGeom prst="rect">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grpSp>
                      <p:nvGrpSpPr>
                        <p:cNvPr id="79922" name="Group 47"/>
                        <p:cNvGrpSpPr>
                          <a:grpSpLocks noChangeAspect="1"/>
                        </p:cNvGrpSpPr>
                        <p:nvPr/>
                      </p:nvGrpSpPr>
                      <p:grpSpPr bwMode="auto">
                        <a:xfrm>
                          <a:off x="6201" y="13324"/>
                          <a:ext cx="1440" cy="540"/>
                          <a:chOff x="6201" y="13324"/>
                          <a:chExt cx="1440" cy="540"/>
                        </a:xfrm>
                      </p:grpSpPr>
                      <p:sp>
                        <p:nvSpPr>
                          <p:cNvPr id="62515" name="Rectangle 48"/>
                          <p:cNvSpPr>
                            <a:spLocks noChangeAspect="1" noChangeArrowheads="1"/>
                          </p:cNvSpPr>
                          <p:nvPr/>
                        </p:nvSpPr>
                        <p:spPr bwMode="auto">
                          <a:xfrm>
                            <a:off x="6230" y="13323"/>
                            <a:ext cx="1410" cy="540"/>
                          </a:xfrm>
                          <a:prstGeom prst="rect">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16" name="Rectangle 49"/>
                          <p:cNvSpPr>
                            <a:spLocks noChangeAspect="1" noChangeArrowheads="1"/>
                          </p:cNvSpPr>
                          <p:nvPr/>
                        </p:nvSpPr>
                        <p:spPr bwMode="auto">
                          <a:xfrm>
                            <a:off x="6635" y="13323"/>
                            <a:ext cx="575" cy="540"/>
                          </a:xfrm>
                          <a:prstGeom prst="rect">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17" name="Line 50"/>
                          <p:cNvSpPr>
                            <a:spLocks noChangeAspect="1" noChangeShapeType="1"/>
                          </p:cNvSpPr>
                          <p:nvPr/>
                        </p:nvSpPr>
                        <p:spPr bwMode="auto">
                          <a:xfrm>
                            <a:off x="6925" y="13323"/>
                            <a:ext cx="0" cy="540"/>
                          </a:xfrm>
                          <a:prstGeom prst="line">
                            <a:avLst/>
                          </a:prstGeom>
                          <a:noFill/>
                          <a:ln w="9525">
                            <a:solidFill>
                              <a:srgbClr val="000000"/>
                            </a:solidFill>
                            <a:round/>
                            <a:headEnd/>
                            <a:tailEnd/>
                          </a:ln>
                          <a:extLst/>
                        </p:spPr>
                        <p:txBody>
                          <a:bodyPr/>
                          <a:lstStyle/>
                          <a:p>
                            <a:pPr>
                              <a:defRPr/>
                            </a:pPr>
                            <a:endParaRPr lang="es-ES" sz="2133"/>
                          </a:p>
                        </p:txBody>
                      </p:sp>
                    </p:grpSp>
                  </p:grpSp>
                  <p:sp>
                    <p:nvSpPr>
                      <p:cNvPr id="62504" name="Rectangle 51"/>
                      <p:cNvSpPr>
                        <a:spLocks noChangeArrowheads="1"/>
                      </p:cNvSpPr>
                      <p:nvPr/>
                    </p:nvSpPr>
                    <p:spPr bwMode="auto">
                      <a:xfrm>
                        <a:off x="3403" y="3168"/>
                        <a:ext cx="1146" cy="2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05" name="Line 52"/>
                      <p:cNvSpPr>
                        <a:spLocks noChangeShapeType="1"/>
                      </p:cNvSpPr>
                      <p:nvPr/>
                    </p:nvSpPr>
                    <p:spPr bwMode="auto">
                      <a:xfrm flipH="1">
                        <a:off x="3691" y="1440"/>
                        <a:ext cx="283" cy="1584"/>
                      </a:xfrm>
                      <a:prstGeom prst="line">
                        <a:avLst/>
                      </a:prstGeom>
                      <a:noFill/>
                      <a:ln w="9525" cap="rnd">
                        <a:solidFill>
                          <a:srgbClr val="000000"/>
                        </a:solidFill>
                        <a:prstDash val="sysDot"/>
                        <a:round/>
                        <a:headEnd/>
                        <a:tailEnd/>
                      </a:ln>
                      <a:extLst/>
                    </p:spPr>
                    <p:txBody>
                      <a:bodyPr/>
                      <a:lstStyle/>
                      <a:p>
                        <a:pPr>
                          <a:defRPr/>
                        </a:pPr>
                        <a:endParaRPr lang="es-ES" sz="2133"/>
                      </a:p>
                    </p:txBody>
                  </p:sp>
                  <p:sp>
                    <p:nvSpPr>
                      <p:cNvPr id="62506" name="Line 53"/>
                      <p:cNvSpPr>
                        <a:spLocks noChangeShapeType="1"/>
                      </p:cNvSpPr>
                      <p:nvPr/>
                    </p:nvSpPr>
                    <p:spPr bwMode="auto">
                      <a:xfrm flipH="1">
                        <a:off x="3974" y="1440"/>
                        <a:ext cx="0" cy="1584"/>
                      </a:xfrm>
                      <a:prstGeom prst="line">
                        <a:avLst/>
                      </a:prstGeom>
                      <a:noFill/>
                      <a:ln w="9525" cap="rnd">
                        <a:solidFill>
                          <a:srgbClr val="000000"/>
                        </a:solidFill>
                        <a:prstDash val="sysDot"/>
                        <a:round/>
                        <a:headEnd/>
                        <a:tailEnd/>
                      </a:ln>
                      <a:extLst/>
                    </p:spPr>
                    <p:txBody>
                      <a:bodyPr/>
                      <a:lstStyle/>
                      <a:p>
                        <a:pPr>
                          <a:defRPr/>
                        </a:pPr>
                        <a:endParaRPr lang="es-ES" sz="2133"/>
                      </a:p>
                    </p:txBody>
                  </p:sp>
                  <p:sp>
                    <p:nvSpPr>
                      <p:cNvPr id="62507" name="Line 54"/>
                      <p:cNvSpPr>
                        <a:spLocks noChangeShapeType="1"/>
                      </p:cNvSpPr>
                      <p:nvPr/>
                    </p:nvSpPr>
                    <p:spPr bwMode="auto">
                      <a:xfrm>
                        <a:off x="3974" y="1440"/>
                        <a:ext cx="287" cy="1584"/>
                      </a:xfrm>
                      <a:prstGeom prst="line">
                        <a:avLst/>
                      </a:prstGeom>
                      <a:noFill/>
                      <a:ln w="9525" cap="rnd">
                        <a:solidFill>
                          <a:srgbClr val="000000"/>
                        </a:solidFill>
                        <a:prstDash val="sysDot"/>
                        <a:round/>
                        <a:headEnd/>
                        <a:tailEnd/>
                      </a:ln>
                      <a:extLst/>
                    </p:spPr>
                    <p:txBody>
                      <a:bodyPr/>
                      <a:lstStyle/>
                      <a:p>
                        <a:pPr>
                          <a:defRPr/>
                        </a:pPr>
                        <a:endParaRPr lang="es-ES" sz="2133"/>
                      </a:p>
                    </p:txBody>
                  </p:sp>
                  <p:sp>
                    <p:nvSpPr>
                      <p:cNvPr id="62508" name="AutoShape 55"/>
                      <p:cNvSpPr>
                        <a:spLocks noChangeArrowheads="1"/>
                      </p:cNvSpPr>
                      <p:nvPr/>
                    </p:nvSpPr>
                    <p:spPr bwMode="auto">
                      <a:xfrm>
                        <a:off x="3763" y="1332"/>
                        <a:ext cx="426" cy="2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9029 h 21600"/>
                        </a:gdLst>
                        <a:ahLst/>
                        <a:cxnLst>
                          <a:cxn ang="T8">
                            <a:pos x="T0" y="T1"/>
                          </a:cxn>
                          <a:cxn ang="T9">
                            <a:pos x="T2" y="T3"/>
                          </a:cxn>
                          <a:cxn ang="T10">
                            <a:pos x="T4" y="T5"/>
                          </a:cxn>
                          <a:cxn ang="T11">
                            <a:pos x="T6" y="T7"/>
                          </a:cxn>
                        </a:cxnLst>
                        <a:rect l="T12" t="T13" r="T14" b="T15"/>
                        <a:pathLst>
                          <a:path w="21600" h="21600">
                            <a:moveTo>
                              <a:pt x="9225" y="13599"/>
                            </a:moveTo>
                            <a:cubicBezTo>
                              <a:pt x="8213" y="13030"/>
                              <a:pt x="7588" y="11960"/>
                              <a:pt x="7588" y="10800"/>
                            </a:cubicBezTo>
                            <a:cubicBezTo>
                              <a:pt x="7588" y="9026"/>
                              <a:pt x="9026" y="7588"/>
                              <a:pt x="10800" y="7588"/>
                            </a:cubicBezTo>
                            <a:cubicBezTo>
                              <a:pt x="12573" y="7588"/>
                              <a:pt x="14012" y="9026"/>
                              <a:pt x="14012" y="10800"/>
                            </a:cubicBezTo>
                            <a:cubicBezTo>
                              <a:pt x="14012" y="11960"/>
                              <a:pt x="13386" y="13030"/>
                              <a:pt x="12374" y="13599"/>
                            </a:cubicBezTo>
                            <a:lnTo>
                              <a:pt x="16094" y="20213"/>
                            </a:lnTo>
                            <a:cubicBezTo>
                              <a:pt x="19495" y="18300"/>
                              <a:pt x="21600" y="14701"/>
                              <a:pt x="21600" y="10800"/>
                            </a:cubicBezTo>
                            <a:cubicBezTo>
                              <a:pt x="21600" y="4835"/>
                              <a:pt x="16764" y="0"/>
                              <a:pt x="10800" y="0"/>
                            </a:cubicBezTo>
                            <a:cubicBezTo>
                              <a:pt x="4835" y="0"/>
                              <a:pt x="0" y="4835"/>
                              <a:pt x="0" y="10800"/>
                            </a:cubicBezTo>
                            <a:cubicBezTo>
                              <a:pt x="-1" y="14701"/>
                              <a:pt x="2104" y="18300"/>
                              <a:pt x="5505" y="20213"/>
                            </a:cubicBezTo>
                            <a:close/>
                          </a:path>
                        </a:pathLst>
                      </a:custGeom>
                      <a:solidFill>
                        <a:srgbClr val="3366FF"/>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509" name="Line 56"/>
                      <p:cNvSpPr>
                        <a:spLocks noChangeShapeType="1"/>
                      </p:cNvSpPr>
                      <p:nvPr/>
                    </p:nvSpPr>
                    <p:spPr bwMode="auto">
                      <a:xfrm>
                        <a:off x="3750" y="1678"/>
                        <a:ext cx="115" cy="0"/>
                      </a:xfrm>
                      <a:prstGeom prst="line">
                        <a:avLst/>
                      </a:prstGeom>
                      <a:noFill/>
                      <a:ln w="57150">
                        <a:solidFill>
                          <a:srgbClr val="000000"/>
                        </a:solidFill>
                        <a:round/>
                        <a:headEnd/>
                        <a:tailEnd/>
                      </a:ln>
                      <a:extLst/>
                    </p:spPr>
                    <p:txBody>
                      <a:bodyPr/>
                      <a:lstStyle/>
                      <a:p>
                        <a:pPr>
                          <a:defRPr/>
                        </a:pPr>
                        <a:endParaRPr lang="es-ES" sz="2133"/>
                      </a:p>
                    </p:txBody>
                  </p:sp>
                  <p:sp>
                    <p:nvSpPr>
                      <p:cNvPr id="62510" name="Line 57"/>
                      <p:cNvSpPr>
                        <a:spLocks noChangeShapeType="1"/>
                      </p:cNvSpPr>
                      <p:nvPr/>
                    </p:nvSpPr>
                    <p:spPr bwMode="auto">
                      <a:xfrm>
                        <a:off x="4080" y="1678"/>
                        <a:ext cx="115" cy="0"/>
                      </a:xfrm>
                      <a:prstGeom prst="line">
                        <a:avLst/>
                      </a:prstGeom>
                      <a:noFill/>
                      <a:ln w="57150">
                        <a:solidFill>
                          <a:srgbClr val="000000"/>
                        </a:solidFill>
                        <a:round/>
                        <a:headEnd/>
                        <a:tailEnd/>
                      </a:ln>
                      <a:extLst/>
                    </p:spPr>
                    <p:txBody>
                      <a:bodyPr/>
                      <a:lstStyle/>
                      <a:p>
                        <a:pPr>
                          <a:defRPr/>
                        </a:pPr>
                        <a:endParaRPr lang="es-ES" sz="2133"/>
                      </a:p>
                    </p:txBody>
                  </p:sp>
                  <p:sp>
                    <p:nvSpPr>
                      <p:cNvPr id="62511" name="Line 58"/>
                      <p:cNvSpPr>
                        <a:spLocks noChangeShapeType="1"/>
                      </p:cNvSpPr>
                      <p:nvPr/>
                    </p:nvSpPr>
                    <p:spPr bwMode="auto">
                      <a:xfrm>
                        <a:off x="3288" y="2920"/>
                        <a:ext cx="115" cy="0"/>
                      </a:xfrm>
                      <a:prstGeom prst="line">
                        <a:avLst/>
                      </a:prstGeom>
                      <a:noFill/>
                      <a:ln w="57150">
                        <a:solidFill>
                          <a:srgbClr val="000000"/>
                        </a:solidFill>
                        <a:round/>
                        <a:headEnd/>
                        <a:tailEnd/>
                      </a:ln>
                      <a:extLst/>
                    </p:spPr>
                    <p:txBody>
                      <a:bodyPr/>
                      <a:lstStyle/>
                      <a:p>
                        <a:pPr>
                          <a:defRPr/>
                        </a:pPr>
                        <a:endParaRPr lang="es-ES" sz="2133"/>
                      </a:p>
                    </p:txBody>
                  </p:sp>
                  <p:sp>
                    <p:nvSpPr>
                      <p:cNvPr id="62512" name="Line 59"/>
                      <p:cNvSpPr>
                        <a:spLocks noChangeShapeType="1"/>
                      </p:cNvSpPr>
                      <p:nvPr/>
                    </p:nvSpPr>
                    <p:spPr bwMode="auto">
                      <a:xfrm>
                        <a:off x="4549" y="2920"/>
                        <a:ext cx="115" cy="0"/>
                      </a:xfrm>
                      <a:prstGeom prst="line">
                        <a:avLst/>
                      </a:prstGeom>
                      <a:noFill/>
                      <a:ln w="57150">
                        <a:solidFill>
                          <a:srgbClr val="000000"/>
                        </a:solidFill>
                        <a:round/>
                        <a:headEnd/>
                        <a:tailEnd/>
                      </a:ln>
                      <a:extLst/>
                    </p:spPr>
                    <p:txBody>
                      <a:bodyPr/>
                      <a:lstStyle/>
                      <a:p>
                        <a:pPr>
                          <a:defRPr/>
                        </a:pPr>
                        <a:endParaRPr lang="es-ES" sz="2133"/>
                      </a:p>
                    </p:txBody>
                  </p:sp>
                </p:grpSp>
              </p:grpSp>
            </p:grpSp>
            <p:grpSp>
              <p:nvGrpSpPr>
                <p:cNvPr id="79894" name="Group 60"/>
                <p:cNvGrpSpPr>
                  <a:grpSpLocks/>
                </p:cNvGrpSpPr>
                <p:nvPr/>
              </p:nvGrpSpPr>
              <p:grpSpPr bwMode="auto">
                <a:xfrm>
                  <a:off x="2088" y="1124"/>
                  <a:ext cx="2106" cy="2592"/>
                  <a:chOff x="1904" y="1148"/>
                  <a:chExt cx="1872" cy="2592"/>
                </a:xfrm>
              </p:grpSpPr>
              <p:sp>
                <p:nvSpPr>
                  <p:cNvPr id="62487" name="Text Box 61"/>
                  <p:cNvSpPr txBox="1">
                    <a:spLocks noChangeArrowheads="1"/>
                  </p:cNvSpPr>
                  <p:nvPr/>
                </p:nvSpPr>
                <p:spPr bwMode="auto">
                  <a:xfrm>
                    <a:off x="2192" y="1148"/>
                    <a:ext cx="1152" cy="2592"/>
                  </a:xfrm>
                  <a:prstGeom prst="rect">
                    <a:avLst/>
                  </a:prstGeom>
                  <a:noFill/>
                  <a:ln>
                    <a:noFill/>
                  </a:ln>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sz="1422" b="1" dirty="0" smtClean="0">
                        <a:solidFill>
                          <a:srgbClr val="000000"/>
                        </a:solidFill>
                        <a:latin typeface="Arial" panose="020B0604020202020204" pitchFamily="34" charset="0"/>
                      </a:rPr>
                      <a:t>X-ray Tube</a:t>
                    </a:r>
                  </a:p>
                  <a:p>
                    <a:pPr algn="ctr">
                      <a:defRPr/>
                    </a:pPr>
                    <a:endParaRPr lang="en-US" sz="1422" b="1" dirty="0" smtClean="0">
                      <a:solidFill>
                        <a:srgbClr val="000000"/>
                      </a:solidFill>
                      <a:latin typeface="Arial" panose="020B0604020202020204" pitchFamily="34" charset="0"/>
                    </a:endParaRPr>
                  </a:p>
                  <a:p>
                    <a:pPr algn="ctr">
                      <a:defRPr/>
                    </a:pPr>
                    <a:r>
                      <a:rPr lang="en-US" sz="1422" b="1" dirty="0" smtClean="0">
                        <a:solidFill>
                          <a:srgbClr val="000000"/>
                        </a:solidFill>
                        <a:latin typeface="Arial" panose="020B0604020202020204" pitchFamily="34" charset="0"/>
                      </a:rPr>
                      <a:t>Tube Collimator</a:t>
                    </a:r>
                  </a:p>
                  <a:p>
                    <a:pPr algn="ctr">
                      <a:defRPr/>
                    </a:pPr>
                    <a:endParaRPr lang="en-US" sz="1422" b="1" dirty="0" smtClean="0">
                      <a:solidFill>
                        <a:srgbClr val="000000"/>
                      </a:solidFill>
                      <a:latin typeface="Arial" panose="020B0604020202020204" pitchFamily="34" charset="0"/>
                    </a:endParaRPr>
                  </a:p>
                  <a:p>
                    <a:pPr algn="ctr">
                      <a:defRPr/>
                    </a:pPr>
                    <a:r>
                      <a:rPr lang="en-US" sz="1422" b="1" dirty="0" smtClean="0">
                        <a:solidFill>
                          <a:srgbClr val="000000"/>
                        </a:solidFill>
                        <a:latin typeface="Arial" panose="020B0604020202020204" pitchFamily="34" charset="0"/>
                      </a:rPr>
                      <a:t>Collimated Slice</a:t>
                    </a:r>
                  </a:p>
                  <a:p>
                    <a:pPr algn="ctr">
                      <a:defRPr/>
                    </a:pPr>
                    <a:endParaRPr lang="en-US" sz="1422" b="1" dirty="0" smtClean="0">
                      <a:solidFill>
                        <a:srgbClr val="000000"/>
                      </a:solidFill>
                      <a:latin typeface="Arial" panose="020B0604020202020204" pitchFamily="34" charset="0"/>
                    </a:endParaRPr>
                  </a:p>
                  <a:p>
                    <a:pPr algn="ctr">
                      <a:defRPr/>
                    </a:pPr>
                    <a:r>
                      <a:rPr lang="en-US" sz="1422" b="1" dirty="0" smtClean="0">
                        <a:solidFill>
                          <a:srgbClr val="000000"/>
                        </a:solidFill>
                        <a:latin typeface="Arial" panose="020B0604020202020204" pitchFamily="34" charset="0"/>
                      </a:rPr>
                      <a:t>Detector Collimator</a:t>
                    </a:r>
                  </a:p>
                  <a:p>
                    <a:pPr algn="ctr">
                      <a:defRPr/>
                    </a:pPr>
                    <a:r>
                      <a:rPr lang="en-US" sz="1422" b="1" dirty="0" smtClean="0">
                        <a:solidFill>
                          <a:srgbClr val="000000"/>
                        </a:solidFill>
                        <a:latin typeface="Arial" panose="020B0604020202020204" pitchFamily="34" charset="0"/>
                      </a:rPr>
                      <a:t>  </a:t>
                    </a:r>
                  </a:p>
                  <a:p>
                    <a:pPr algn="ctr">
                      <a:defRPr/>
                    </a:pPr>
                    <a:r>
                      <a:rPr lang="en-US" sz="1422" b="1" dirty="0" smtClean="0">
                        <a:solidFill>
                          <a:srgbClr val="000000"/>
                        </a:solidFill>
                        <a:latin typeface="Arial" panose="020B0604020202020204" pitchFamily="34" charset="0"/>
                      </a:rPr>
                      <a:t>1-Row Detector</a:t>
                    </a:r>
                  </a:p>
                  <a:p>
                    <a:pPr algn="ctr">
                      <a:defRPr/>
                    </a:pPr>
                    <a:endParaRPr lang="en-US" sz="1422" b="1" dirty="0" smtClean="0">
                      <a:solidFill>
                        <a:srgbClr val="000000"/>
                      </a:solidFill>
                      <a:latin typeface="Arial" panose="020B0604020202020204" pitchFamily="34" charset="0"/>
                    </a:endParaRPr>
                  </a:p>
                  <a:p>
                    <a:pPr algn="ctr">
                      <a:defRPr/>
                    </a:pPr>
                    <a:r>
                      <a:rPr lang="en-US" sz="1422" b="1" dirty="0" smtClean="0">
                        <a:solidFill>
                          <a:srgbClr val="000000"/>
                        </a:solidFill>
                        <a:latin typeface="Arial" panose="020B0604020202020204" pitchFamily="34" charset="0"/>
                      </a:rPr>
                      <a:t>8-Row Detector</a:t>
                    </a:r>
                  </a:p>
                </p:txBody>
              </p:sp>
              <p:grpSp>
                <p:nvGrpSpPr>
                  <p:cNvPr id="79896" name="Group 62"/>
                  <p:cNvGrpSpPr>
                    <a:grpSpLocks/>
                  </p:cNvGrpSpPr>
                  <p:nvPr/>
                </p:nvGrpSpPr>
                <p:grpSpPr bwMode="auto">
                  <a:xfrm>
                    <a:off x="1904" y="1296"/>
                    <a:ext cx="1872" cy="2208"/>
                    <a:chOff x="1904" y="1296"/>
                    <a:chExt cx="1872" cy="2208"/>
                  </a:xfrm>
                </p:grpSpPr>
                <p:sp>
                  <p:nvSpPr>
                    <p:cNvPr id="62489" name="Line 63"/>
                    <p:cNvSpPr>
                      <a:spLocks noChangeShapeType="1"/>
                    </p:cNvSpPr>
                    <p:nvPr/>
                  </p:nvSpPr>
                  <p:spPr bwMode="auto">
                    <a:xfrm flipV="1">
                      <a:off x="3120" y="3192"/>
                      <a:ext cx="368" cy="312"/>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0" name="Line 64"/>
                    <p:cNvSpPr>
                      <a:spLocks noChangeShapeType="1"/>
                    </p:cNvSpPr>
                    <p:nvPr/>
                  </p:nvSpPr>
                  <p:spPr bwMode="auto">
                    <a:xfrm flipH="1" flipV="1">
                      <a:off x="1904" y="3120"/>
                      <a:ext cx="400" cy="144"/>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1" name="Line 65"/>
                    <p:cNvSpPr>
                      <a:spLocks noChangeShapeType="1"/>
                    </p:cNvSpPr>
                    <p:nvPr/>
                  </p:nvSpPr>
                  <p:spPr bwMode="auto">
                    <a:xfrm>
                      <a:off x="3120" y="2832"/>
                      <a:ext cx="224" cy="72"/>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2" name="Line 66"/>
                    <p:cNvSpPr>
                      <a:spLocks noChangeShapeType="1"/>
                    </p:cNvSpPr>
                    <p:nvPr/>
                  </p:nvSpPr>
                  <p:spPr bwMode="auto">
                    <a:xfrm flipH="1">
                      <a:off x="1976" y="2832"/>
                      <a:ext cx="520" cy="144"/>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3" name="Line 67"/>
                    <p:cNvSpPr>
                      <a:spLocks noChangeShapeType="1"/>
                    </p:cNvSpPr>
                    <p:nvPr/>
                  </p:nvSpPr>
                  <p:spPr bwMode="auto">
                    <a:xfrm rot="10800000" flipV="1">
                      <a:off x="1904" y="2063"/>
                      <a:ext cx="352" cy="117"/>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4" name="Line 68"/>
                    <p:cNvSpPr>
                      <a:spLocks noChangeShapeType="1"/>
                    </p:cNvSpPr>
                    <p:nvPr/>
                  </p:nvSpPr>
                  <p:spPr bwMode="auto">
                    <a:xfrm>
                      <a:off x="3360" y="2063"/>
                      <a:ext cx="344" cy="117"/>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5" name="Line 69"/>
                    <p:cNvSpPr>
                      <a:spLocks noChangeShapeType="1"/>
                    </p:cNvSpPr>
                    <p:nvPr/>
                  </p:nvSpPr>
                  <p:spPr bwMode="auto">
                    <a:xfrm flipH="1" flipV="1">
                      <a:off x="1904" y="1680"/>
                      <a:ext cx="352" cy="48"/>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6" name="Line 70"/>
                    <p:cNvSpPr>
                      <a:spLocks noChangeShapeType="1"/>
                    </p:cNvSpPr>
                    <p:nvPr/>
                  </p:nvSpPr>
                  <p:spPr bwMode="auto">
                    <a:xfrm flipV="1">
                      <a:off x="3360" y="1680"/>
                      <a:ext cx="416" cy="48"/>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7" name="Line 71"/>
                    <p:cNvSpPr>
                      <a:spLocks noChangeShapeType="1"/>
                    </p:cNvSpPr>
                    <p:nvPr/>
                  </p:nvSpPr>
                  <p:spPr bwMode="auto">
                    <a:xfrm>
                      <a:off x="3168" y="1296"/>
                      <a:ext cx="608" cy="168"/>
                    </a:xfrm>
                    <a:prstGeom prst="line">
                      <a:avLst/>
                    </a:prstGeom>
                    <a:noFill/>
                    <a:ln w="9525">
                      <a:solidFill>
                        <a:srgbClr val="000000"/>
                      </a:solidFill>
                      <a:round/>
                      <a:headEnd/>
                      <a:tailEnd type="triangle" w="med" len="med"/>
                    </a:ln>
                    <a:extLst/>
                  </p:spPr>
                  <p:txBody>
                    <a:bodyPr/>
                    <a:lstStyle/>
                    <a:p>
                      <a:pPr>
                        <a:defRPr/>
                      </a:pPr>
                      <a:endParaRPr lang="es-ES" sz="2133"/>
                    </a:p>
                  </p:txBody>
                </p:sp>
                <p:sp>
                  <p:nvSpPr>
                    <p:cNvPr id="62498" name="Line 72"/>
                    <p:cNvSpPr>
                      <a:spLocks noChangeShapeType="1"/>
                    </p:cNvSpPr>
                    <p:nvPr/>
                  </p:nvSpPr>
                  <p:spPr bwMode="auto">
                    <a:xfrm flipH="1">
                      <a:off x="1976" y="1344"/>
                      <a:ext cx="376" cy="118"/>
                    </a:xfrm>
                    <a:prstGeom prst="line">
                      <a:avLst/>
                    </a:prstGeom>
                    <a:noFill/>
                    <a:ln w="9525">
                      <a:solidFill>
                        <a:srgbClr val="000000"/>
                      </a:solidFill>
                      <a:round/>
                      <a:headEnd/>
                      <a:tailEnd type="triangle" w="med" len="med"/>
                    </a:ln>
                    <a:extLst/>
                  </p:spPr>
                  <p:txBody>
                    <a:bodyPr/>
                    <a:lstStyle/>
                    <a:p>
                      <a:pPr>
                        <a:defRPr/>
                      </a:pPr>
                      <a:endParaRPr lang="es-ES" sz="2133"/>
                    </a:p>
                  </p:txBody>
                </p:sp>
              </p:grpSp>
            </p:grpSp>
          </p:grpSp>
          <p:grpSp>
            <p:nvGrpSpPr>
              <p:cNvPr id="79885" name="Group 73"/>
              <p:cNvGrpSpPr>
                <a:grpSpLocks/>
              </p:cNvGrpSpPr>
              <p:nvPr/>
            </p:nvGrpSpPr>
            <p:grpSpPr bwMode="auto">
              <a:xfrm>
                <a:off x="3818" y="1440"/>
                <a:ext cx="1296" cy="1584"/>
                <a:chOff x="3394" y="1440"/>
                <a:chExt cx="1152" cy="1584"/>
              </a:xfrm>
            </p:grpSpPr>
            <p:grpSp>
              <p:nvGrpSpPr>
                <p:cNvPr id="79886" name="Group 74"/>
                <p:cNvGrpSpPr>
                  <a:grpSpLocks/>
                </p:cNvGrpSpPr>
                <p:nvPr/>
              </p:nvGrpSpPr>
              <p:grpSpPr bwMode="auto">
                <a:xfrm>
                  <a:off x="3679" y="2160"/>
                  <a:ext cx="576" cy="72"/>
                  <a:chOff x="8181" y="9544"/>
                  <a:chExt cx="1440" cy="180"/>
                </a:xfrm>
              </p:grpSpPr>
              <p:sp>
                <p:nvSpPr>
                  <p:cNvPr id="62480" name="Rectangle 75"/>
                  <p:cNvSpPr>
                    <a:spLocks noChangeArrowheads="1"/>
                  </p:cNvSpPr>
                  <p:nvPr/>
                </p:nvSpPr>
                <p:spPr bwMode="auto">
                  <a:xfrm>
                    <a:off x="8182" y="9543"/>
                    <a:ext cx="1440" cy="18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sp>
                <p:nvSpPr>
                  <p:cNvPr id="62481" name="Line 76"/>
                  <p:cNvSpPr>
                    <a:spLocks noChangeShapeType="1"/>
                  </p:cNvSpPr>
                  <p:nvPr/>
                </p:nvSpPr>
                <p:spPr bwMode="auto">
                  <a:xfrm>
                    <a:off x="8902" y="9543"/>
                    <a:ext cx="0" cy="180"/>
                  </a:xfrm>
                  <a:prstGeom prst="line">
                    <a:avLst/>
                  </a:prstGeom>
                  <a:noFill/>
                  <a:ln w="9525">
                    <a:solidFill>
                      <a:srgbClr val="000000"/>
                    </a:solidFill>
                    <a:round/>
                    <a:headEnd/>
                    <a:tailEnd/>
                  </a:ln>
                  <a:extLst/>
                </p:spPr>
                <p:txBody>
                  <a:bodyPr/>
                  <a:lstStyle/>
                  <a:p>
                    <a:pPr>
                      <a:defRPr/>
                    </a:pPr>
                    <a:endParaRPr lang="es-ES" sz="2133"/>
                  </a:p>
                </p:txBody>
              </p:sp>
              <p:sp>
                <p:nvSpPr>
                  <p:cNvPr id="62482" name="Line 77"/>
                  <p:cNvSpPr>
                    <a:spLocks noChangeShapeType="1"/>
                  </p:cNvSpPr>
                  <p:nvPr/>
                </p:nvSpPr>
                <p:spPr bwMode="auto">
                  <a:xfrm>
                    <a:off x="8542" y="9543"/>
                    <a:ext cx="0" cy="180"/>
                  </a:xfrm>
                  <a:prstGeom prst="line">
                    <a:avLst/>
                  </a:prstGeom>
                  <a:noFill/>
                  <a:ln w="9525">
                    <a:solidFill>
                      <a:srgbClr val="000000"/>
                    </a:solidFill>
                    <a:round/>
                    <a:headEnd/>
                    <a:tailEnd/>
                  </a:ln>
                  <a:extLst/>
                </p:spPr>
                <p:txBody>
                  <a:bodyPr/>
                  <a:lstStyle/>
                  <a:p>
                    <a:pPr>
                      <a:defRPr/>
                    </a:pPr>
                    <a:endParaRPr lang="es-ES" sz="2133"/>
                  </a:p>
                </p:txBody>
              </p:sp>
              <p:sp>
                <p:nvSpPr>
                  <p:cNvPr id="62483" name="Line 78"/>
                  <p:cNvSpPr>
                    <a:spLocks noChangeShapeType="1"/>
                  </p:cNvSpPr>
                  <p:nvPr/>
                </p:nvSpPr>
                <p:spPr bwMode="auto">
                  <a:xfrm>
                    <a:off x="9262" y="9543"/>
                    <a:ext cx="0" cy="180"/>
                  </a:xfrm>
                  <a:prstGeom prst="line">
                    <a:avLst/>
                  </a:prstGeom>
                  <a:noFill/>
                  <a:ln w="9525">
                    <a:solidFill>
                      <a:srgbClr val="000000"/>
                    </a:solidFill>
                    <a:round/>
                    <a:headEnd/>
                    <a:tailEnd/>
                  </a:ln>
                  <a:extLst/>
                </p:spPr>
                <p:txBody>
                  <a:bodyPr/>
                  <a:lstStyle/>
                  <a:p>
                    <a:pPr>
                      <a:defRPr/>
                    </a:pPr>
                    <a:endParaRPr lang="es-ES" sz="2133"/>
                  </a:p>
                </p:txBody>
              </p:sp>
            </p:grpSp>
            <p:sp>
              <p:nvSpPr>
                <p:cNvPr id="62479" name="AutoShape 79"/>
                <p:cNvSpPr>
                  <a:spLocks noChangeArrowheads="1"/>
                </p:cNvSpPr>
                <p:nvPr/>
              </p:nvSpPr>
              <p:spPr bwMode="auto">
                <a:xfrm rot="-5400000">
                  <a:off x="3178" y="1656"/>
                  <a:ext cx="1584" cy="1152"/>
                </a:xfrm>
                <a:prstGeom prst="homePlate">
                  <a:avLst>
                    <a:gd name="adj" fmla="val 137500"/>
                  </a:avLst>
                </a:prstGeom>
                <a:solidFill>
                  <a:srgbClr val="FFFF99">
                    <a:alpha val="50195"/>
                  </a:srgbClr>
                </a:solidFill>
                <a:ln w="9525">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CA" sz="2133" smtClean="0"/>
                </a:p>
              </p:txBody>
            </p:sp>
          </p:grpSp>
        </p:grpSp>
        <p:sp>
          <p:nvSpPr>
            <p:cNvPr id="62473" name="Line 80"/>
            <p:cNvSpPr>
              <a:spLocks noChangeShapeType="1"/>
            </p:cNvSpPr>
            <p:nvPr/>
          </p:nvSpPr>
          <p:spPr bwMode="auto">
            <a:xfrm>
              <a:off x="4464" y="1440"/>
              <a:ext cx="0" cy="1584"/>
            </a:xfrm>
            <a:prstGeom prst="line">
              <a:avLst/>
            </a:prstGeom>
            <a:noFill/>
            <a:ln w="6350" cap="rnd">
              <a:solidFill>
                <a:srgbClr val="000000"/>
              </a:solidFill>
              <a:prstDash val="sysDot"/>
              <a:round/>
              <a:headEnd type="none" w="sm" len="sm"/>
              <a:tailEnd type="none" w="sm" len="sm"/>
            </a:ln>
            <a:extLst/>
          </p:spPr>
          <p:txBody>
            <a:bodyPr wrap="none" anchor="ctr"/>
            <a:lstStyle/>
            <a:p>
              <a:pPr>
                <a:defRPr/>
              </a:pPr>
              <a:endParaRPr lang="es-ES" sz="2133"/>
            </a:p>
          </p:txBody>
        </p:sp>
      </p:grpSp>
      <p:sp>
        <p:nvSpPr>
          <p:cNvPr id="62469" name="Rectangle 81"/>
          <p:cNvSpPr>
            <a:spLocks noGrp="1" noChangeArrowheads="1"/>
          </p:cNvSpPr>
          <p:nvPr>
            <p:ph type="title"/>
          </p:nvPr>
        </p:nvSpPr>
        <p:spPr>
          <a:xfrm>
            <a:off x="2976998" y="315838"/>
            <a:ext cx="5692341" cy="609600"/>
          </a:xfrm>
        </p:spPr>
        <p:txBody>
          <a:bodyPr/>
          <a:lstStyle/>
          <a:p>
            <a:pPr eaLnBrk="1" hangingPunct="1">
              <a:defRPr/>
            </a:pPr>
            <a:r>
              <a:rPr lang="es-ES" sz="2400" dirty="0" err="1" smtClean="0">
                <a:solidFill>
                  <a:srgbClr val="FFFF00"/>
                </a:solidFill>
              </a:rPr>
              <a:t>Multicortes</a:t>
            </a:r>
            <a:endParaRPr lang="es-ES" sz="2400" dirty="0" smtClean="0">
              <a:solidFill>
                <a:srgbClr val="FFFF00"/>
              </a:solidFill>
            </a:endParaRPr>
          </a:p>
        </p:txBody>
      </p:sp>
      <p:sp>
        <p:nvSpPr>
          <p:cNvPr id="62470" name="Text Box 82"/>
          <p:cNvSpPr txBox="1">
            <a:spLocks noChangeArrowheads="1"/>
          </p:cNvSpPr>
          <p:nvPr/>
        </p:nvSpPr>
        <p:spPr bwMode="auto">
          <a:xfrm>
            <a:off x="4456113" y="4426744"/>
            <a:ext cx="184731" cy="420564"/>
          </a:xfrm>
          <a:prstGeom prst="rect">
            <a:avLst/>
          </a:prstGeom>
          <a:noFill/>
          <a:ln>
            <a:noFill/>
          </a:ln>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pt-BR" sz="2133" smtClean="0">
              <a:latin typeface="Arial" panose="020B0604020202020204" pitchFamily="34" charset="0"/>
            </a:endParaRPr>
          </a:p>
        </p:txBody>
      </p:sp>
    </p:spTree>
    <p:extLst>
      <p:ext uri="{BB962C8B-B14F-4D97-AF65-F5344CB8AC3E}">
        <p14:creationId xmlns:p14="http://schemas.microsoft.com/office/powerpoint/2010/main" val="585460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Rectangle 2"/>
          <p:cNvSpPr>
            <a:spLocks noGrp="1" noChangeArrowheads="1"/>
          </p:cNvSpPr>
          <p:nvPr>
            <p:ph type="title" idx="4294967295"/>
          </p:nvPr>
        </p:nvSpPr>
        <p:spPr>
          <a:xfrm>
            <a:off x="250826" y="320923"/>
            <a:ext cx="8893175" cy="378619"/>
          </a:xfrm>
        </p:spPr>
        <p:txBody>
          <a:bodyPr anchor="t"/>
          <a:lstStyle/>
          <a:p>
            <a:pPr eaLnBrk="1" hangingPunct="1">
              <a:lnSpc>
                <a:spcPct val="85000"/>
              </a:lnSpc>
              <a:defRPr/>
            </a:pPr>
            <a:r>
              <a:rPr lang="en-US" sz="2400" dirty="0" smtClean="0">
                <a:solidFill>
                  <a:srgbClr val="FFFF00"/>
                </a:solidFill>
                <a:latin typeface="Comic Sans MS" pitchFamily="66" charset="0"/>
              </a:rPr>
              <a:t> </a:t>
            </a:r>
            <a:r>
              <a:rPr lang="es-ES" sz="2400" dirty="0" smtClean="0">
                <a:solidFill>
                  <a:srgbClr val="FFFF00"/>
                </a:solidFill>
                <a:latin typeface="Comic Sans MS" pitchFamily="66" charset="0"/>
              </a:rPr>
              <a:t>MDCT: ventaja en resolución</a:t>
            </a:r>
          </a:p>
        </p:txBody>
      </p:sp>
      <p:grpSp>
        <p:nvGrpSpPr>
          <p:cNvPr id="83971" name="Group 3"/>
          <p:cNvGrpSpPr>
            <a:grpSpLocks/>
          </p:cNvGrpSpPr>
          <p:nvPr/>
        </p:nvGrpSpPr>
        <p:grpSpPr bwMode="auto">
          <a:xfrm>
            <a:off x="179389" y="681038"/>
            <a:ext cx="8899525" cy="4304109"/>
            <a:chOff x="104" y="618"/>
            <a:chExt cx="5606" cy="3615"/>
          </a:xfrm>
        </p:grpSpPr>
        <p:pic>
          <p:nvPicPr>
            <p:cNvPr id="83972" name="Picture 4" descr="RSVP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 y="890"/>
              <a:ext cx="5456" cy="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p:cNvSpPr txBox="1">
              <a:spLocks noChangeArrowheads="1"/>
            </p:cNvSpPr>
            <p:nvPr/>
          </p:nvSpPr>
          <p:spPr bwMode="auto">
            <a:xfrm>
              <a:off x="104" y="3702"/>
              <a:ext cx="5606"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n-US" altLang="en-US" sz="1800" b="1" u="none" dirty="0">
                  <a:solidFill>
                    <a:srgbClr val="FFFF00"/>
                  </a:solidFill>
                  <a:latin typeface="Times New Roman" pitchFamily="18" charset="0"/>
                  <a:ea typeface="MS PGothic" pitchFamily="34" charset="-128"/>
                </a:rPr>
                <a:t>4x2.5mm; 25 mm/sec                   2x5.0mm; 25 mm/sec                   10mm; 25 mm/sec</a:t>
              </a:r>
            </a:p>
            <a:p>
              <a:pPr algn="ctr">
                <a:lnSpc>
                  <a:spcPct val="95000"/>
                </a:lnSpc>
                <a:spcBef>
                  <a:spcPct val="0"/>
                </a:spcBef>
                <a:buClrTx/>
                <a:buSzTx/>
                <a:buFontTx/>
                <a:buNone/>
              </a:pPr>
              <a:r>
                <a:rPr lang="en-US" altLang="en-US" sz="1800" b="1" u="none" dirty="0">
                  <a:solidFill>
                    <a:srgbClr val="FFFF00"/>
                  </a:solidFill>
                  <a:latin typeface="Times New Roman" pitchFamily="18" charset="0"/>
                  <a:ea typeface="MS PGothic" pitchFamily="34" charset="-128"/>
                </a:rPr>
                <a:t>700 mm </a:t>
              </a:r>
              <a:r>
                <a:rPr lang="en-US" altLang="en-US" sz="1800" b="1" u="none" dirty="0" err="1">
                  <a:solidFill>
                    <a:srgbClr val="FFFF00"/>
                  </a:solidFill>
                  <a:latin typeface="Times New Roman" pitchFamily="18" charset="0"/>
                  <a:ea typeface="MS PGothic" pitchFamily="34" charset="-128"/>
                </a:rPr>
                <a:t>covertura</a:t>
              </a:r>
              <a:r>
                <a:rPr lang="en-US" altLang="en-US" sz="1800" b="1" u="none" dirty="0">
                  <a:solidFill>
                    <a:srgbClr val="FFFF00"/>
                  </a:solidFill>
                  <a:latin typeface="Times New Roman" pitchFamily="18" charset="0"/>
                  <a:ea typeface="MS PGothic" pitchFamily="34" charset="-128"/>
                </a:rPr>
                <a:t>; 28 sec; 120kV / 130 </a:t>
              </a:r>
              <a:r>
                <a:rPr lang="en-US" altLang="en-US" sz="1800" b="1" u="none" dirty="0" err="1">
                  <a:solidFill>
                    <a:srgbClr val="FFFF00"/>
                  </a:solidFill>
                  <a:latin typeface="Times New Roman" pitchFamily="18" charset="0"/>
                  <a:ea typeface="MS PGothic" pitchFamily="34" charset="-128"/>
                </a:rPr>
                <a:t>mAs</a:t>
              </a:r>
              <a:endParaRPr lang="en-US" altLang="en-US" sz="1800" b="1" u="none" dirty="0">
                <a:solidFill>
                  <a:srgbClr val="FFFF00"/>
                </a:solidFill>
                <a:latin typeface="Times New Roman" pitchFamily="18" charset="0"/>
                <a:ea typeface="MS PGothic" pitchFamily="34" charset="-128"/>
              </a:endParaRPr>
            </a:p>
          </p:txBody>
        </p:sp>
        <p:sp>
          <p:nvSpPr>
            <p:cNvPr id="83974" name="Text Box 6"/>
            <p:cNvSpPr txBox="1">
              <a:spLocks noChangeArrowheads="1"/>
            </p:cNvSpPr>
            <p:nvPr/>
          </p:nvSpPr>
          <p:spPr bwMode="auto">
            <a:xfrm>
              <a:off x="158" y="618"/>
              <a:ext cx="544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a:solidFill>
                    <a:srgbClr val="FFFF00"/>
                  </a:solidFill>
                  <a:latin typeface="Times New Roman" pitchFamily="18" charset="0"/>
                  <a:ea typeface="MS PGothic" pitchFamily="34" charset="-128"/>
                </a:rPr>
                <a:t>4</a:t>
              </a:r>
              <a:r>
                <a:rPr lang="en-US" altLang="en-US" sz="1800" b="1" u="none" dirty="0" smtClean="0">
                  <a:solidFill>
                    <a:srgbClr val="FFFF00"/>
                  </a:solidFill>
                  <a:latin typeface="Times New Roman" pitchFamily="18" charset="0"/>
                  <a:ea typeface="MS PGothic" pitchFamily="34" charset="-128"/>
                </a:rPr>
                <a:t>-Slice                                2-Slice                              1-Slice</a:t>
              </a:r>
              <a:endParaRPr lang="es-ES" altLang="en-US" sz="1800" b="1" u="none" dirty="0">
                <a:solidFill>
                  <a:srgbClr val="FFFF00"/>
                </a:solidFill>
                <a:latin typeface="Times New Roman" pitchFamily="18" charset="0"/>
                <a:ea typeface="MS PGothic" pitchFamily="34" charset="-128"/>
              </a:endParaRPr>
            </a:p>
          </p:txBody>
        </p:sp>
      </p:grpSp>
    </p:spTree>
    <p:extLst>
      <p:ext uri="{BB962C8B-B14F-4D97-AF65-F5344CB8AC3E}">
        <p14:creationId xmlns:p14="http://schemas.microsoft.com/office/powerpoint/2010/main" val="73297361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611189" y="1883123"/>
            <a:ext cx="7991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3200"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spTree>
    <p:extLst>
      <p:ext uri="{BB962C8B-B14F-4D97-AF65-F5344CB8AC3E}">
        <p14:creationId xmlns:p14="http://schemas.microsoft.com/office/powerpoint/2010/main" val="106686099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323849" y="1781286"/>
            <a:ext cx="8712199" cy="13665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388938" indent="-388938">
              <a:buSzTx/>
              <a:buFont typeface="Wingdings" panose="05000000000000000000" pitchFamily="2" charset="2"/>
              <a:buChar char="§"/>
              <a:defRPr/>
            </a:pPr>
            <a:r>
              <a:rPr lang="es-ES_tradnl" sz="1800" i="1" u="none" kern="0" dirty="0" smtClean="0">
                <a:solidFill>
                  <a:srgbClr val="FFFF00"/>
                </a:solidFill>
              </a:rPr>
              <a:t>cardiovascular y </a:t>
            </a:r>
            <a:r>
              <a:rPr lang="es-ES_tradnl" sz="1800" i="1" u="none" kern="0" dirty="0" err="1" smtClean="0">
                <a:solidFill>
                  <a:srgbClr val="FFFF00"/>
                </a:solidFill>
              </a:rPr>
              <a:t>endovascular</a:t>
            </a:r>
            <a:endParaRPr lang="es-ES_tradnl" sz="1800" i="1" u="none" kern="0" dirty="0" smtClean="0">
              <a:solidFill>
                <a:srgbClr val="FFFF00"/>
              </a:solidFill>
            </a:endParaRPr>
          </a:p>
          <a:p>
            <a:pPr marL="388938" indent="-388938">
              <a:buSzTx/>
              <a:buFont typeface="Wingdings" panose="05000000000000000000" pitchFamily="2" charset="2"/>
              <a:buChar char="§"/>
              <a:defRPr/>
            </a:pPr>
            <a:r>
              <a:rPr lang="es-ES_tradnl" sz="1800" i="1" u="none" kern="0" dirty="0" err="1" smtClean="0">
                <a:solidFill>
                  <a:srgbClr val="FFFF00"/>
                </a:solidFill>
              </a:rPr>
              <a:t>neuroradiología</a:t>
            </a:r>
            <a:r>
              <a:rPr lang="es-ES_tradnl" sz="1800" i="1" u="none" kern="0" dirty="0" smtClean="0">
                <a:solidFill>
                  <a:srgbClr val="FFFF00"/>
                </a:solidFill>
              </a:rPr>
              <a:t> (biopsias, embolias, etc.)</a:t>
            </a:r>
          </a:p>
          <a:p>
            <a:pPr marL="388938" indent="-388938">
              <a:buSzTx/>
              <a:buFont typeface="Wingdings" panose="05000000000000000000" pitchFamily="2" charset="2"/>
              <a:buChar char="§"/>
              <a:defRPr/>
            </a:pPr>
            <a:r>
              <a:rPr lang="es-ES_tradnl" sz="1800" i="1" u="none" kern="0" dirty="0" smtClean="0">
                <a:solidFill>
                  <a:srgbClr val="FFFF00"/>
                </a:solidFill>
              </a:rPr>
              <a:t>intervenciones gastrointestinales percutáneas </a:t>
            </a:r>
          </a:p>
          <a:p>
            <a:pPr marL="388938" indent="-388938">
              <a:buSzTx/>
              <a:buFont typeface="Wingdings" panose="05000000000000000000" pitchFamily="2" charset="2"/>
              <a:buChar char="§"/>
              <a:defRPr/>
            </a:pPr>
            <a:r>
              <a:rPr lang="es-ES_tradnl" sz="1800" i="1" u="none" kern="0" dirty="0" smtClean="0">
                <a:solidFill>
                  <a:srgbClr val="FFFF00"/>
                </a:solidFill>
              </a:rPr>
              <a:t>radiología genitourinaria (biopsias, ablación de tumores, colocación de ‘</a:t>
            </a:r>
            <a:r>
              <a:rPr lang="es-ES_tradnl" sz="1800" i="1" u="none" kern="0" dirty="0" err="1" smtClean="0">
                <a:solidFill>
                  <a:srgbClr val="FFFF00"/>
                </a:solidFill>
              </a:rPr>
              <a:t>stents</a:t>
            </a:r>
            <a:r>
              <a:rPr lang="es-ES_tradnl" sz="1800" i="1" u="none" kern="0" dirty="0" smtClean="0">
                <a:solidFill>
                  <a:srgbClr val="FFFF00"/>
                </a:solidFill>
              </a:rPr>
              <a:t>’)</a:t>
            </a:r>
            <a:endParaRPr lang="es-ES_tradnl" sz="1800" i="1" u="none" kern="0" dirty="0">
              <a:solidFill>
                <a:srgbClr val="FFFF00"/>
              </a:solidFill>
            </a:endParaRPr>
          </a:p>
        </p:txBody>
      </p:sp>
      <p:sp>
        <p:nvSpPr>
          <p:cNvPr id="12" name="Text Box 5"/>
          <p:cNvSpPr txBox="1">
            <a:spLocks noChangeArrowheads="1"/>
          </p:cNvSpPr>
          <p:nvPr/>
        </p:nvSpPr>
        <p:spPr bwMode="auto">
          <a:xfrm>
            <a:off x="179512" y="671024"/>
            <a:ext cx="8712200" cy="11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just">
              <a:spcBef>
                <a:spcPct val="20000"/>
              </a:spcBef>
              <a:buClr>
                <a:srgbClr val="A50021"/>
              </a:buClr>
              <a:buSzPct val="75000"/>
              <a:buFont typeface="Monotype Sorts"/>
              <a:buNone/>
              <a:defRPr/>
            </a:pPr>
            <a:r>
              <a:rPr lang="es-ES_tradnl" sz="2200" dirty="0">
                <a:solidFill>
                  <a:srgbClr val="FFFF00"/>
                </a:solidFill>
                <a:effectLst>
                  <a:outerShdw blurRad="38100" dist="38100" dir="2700000" algn="tl">
                    <a:srgbClr val="000000"/>
                  </a:outerShdw>
                </a:effectLst>
                <a:latin typeface="+mj-lt"/>
              </a:rPr>
              <a:t>La radiología intervencionista es una práctica en la </a:t>
            </a:r>
            <a:r>
              <a:rPr lang="es-ES_tradnl" sz="2200" dirty="0" smtClean="0">
                <a:solidFill>
                  <a:srgbClr val="FFFF00"/>
                </a:solidFill>
                <a:effectLst>
                  <a:outerShdw blurRad="38100" dist="38100" dir="2700000" algn="tl">
                    <a:srgbClr val="000000"/>
                  </a:outerShdw>
                </a:effectLst>
                <a:latin typeface="+mj-lt"/>
              </a:rPr>
              <a:t>cual</a:t>
            </a:r>
            <a:r>
              <a:rPr lang="es-ES_tradnl" sz="2200" dirty="0" smtClean="0">
                <a:solidFill>
                  <a:srgbClr val="FFFF00"/>
                </a:solidFill>
                <a:effectLst>
                  <a:outerShdw blurRad="38100" dist="38100" dir="2700000" algn="tl">
                    <a:srgbClr val="000000"/>
                  </a:outerShdw>
                </a:effectLst>
                <a:latin typeface="+mj-lt"/>
              </a:rPr>
              <a:t> </a:t>
            </a:r>
            <a:r>
              <a:rPr lang="es-ES_tradnl" sz="2200" dirty="0">
                <a:solidFill>
                  <a:srgbClr val="FFFF00"/>
                </a:solidFill>
                <a:effectLst>
                  <a:outerShdw blurRad="38100" dist="38100" dir="2700000" algn="tl">
                    <a:srgbClr val="000000"/>
                  </a:outerShdw>
                </a:effectLst>
                <a:latin typeface="+mj-lt"/>
              </a:rPr>
              <a:t>la imagen </a:t>
            </a:r>
            <a:r>
              <a:rPr lang="es-ES_tradnl" sz="2200" dirty="0" err="1">
                <a:solidFill>
                  <a:srgbClr val="FFFF00"/>
                </a:solidFill>
                <a:effectLst>
                  <a:outerShdw blurRad="38100" dist="38100" dir="2700000" algn="tl">
                    <a:srgbClr val="000000"/>
                  </a:outerShdw>
                </a:effectLst>
                <a:latin typeface="+mj-lt"/>
              </a:rPr>
              <a:t>fluoroscópica</a:t>
            </a:r>
            <a:r>
              <a:rPr lang="es-ES_tradnl" sz="2200" dirty="0">
                <a:solidFill>
                  <a:srgbClr val="FFFF00"/>
                </a:solidFill>
                <a:effectLst>
                  <a:outerShdw blurRad="38100" dist="38100" dir="2700000" algn="tl">
                    <a:srgbClr val="000000"/>
                  </a:outerShdw>
                </a:effectLst>
                <a:latin typeface="+mj-lt"/>
              </a:rPr>
              <a:t> de R</a:t>
            </a:r>
            <a:r>
              <a:rPr lang="es-ES_tradnl" sz="2200" dirty="0" smtClean="0">
                <a:solidFill>
                  <a:srgbClr val="FFFF00"/>
                </a:solidFill>
                <a:effectLst>
                  <a:outerShdw blurRad="38100" dist="38100" dir="2700000" algn="tl">
                    <a:srgbClr val="000000"/>
                  </a:outerShdw>
                </a:effectLst>
                <a:latin typeface="+mj-lt"/>
              </a:rPr>
              <a:t>ayos X </a:t>
            </a:r>
            <a:r>
              <a:rPr lang="es-ES_tradnl" sz="2200" dirty="0">
                <a:solidFill>
                  <a:srgbClr val="FFFF00"/>
                </a:solidFill>
                <a:effectLst>
                  <a:outerShdw blurRad="38100" dist="38100" dir="2700000" algn="tl">
                    <a:srgbClr val="000000"/>
                  </a:outerShdw>
                </a:effectLst>
                <a:latin typeface="+mj-lt"/>
              </a:rPr>
              <a:t>guía al radiólogo o al médico especialista durante  procedimientos terapéuticos tales como:</a:t>
            </a:r>
          </a:p>
        </p:txBody>
      </p:sp>
      <p:sp>
        <p:nvSpPr>
          <p:cNvPr id="17" name="Rectangle 2"/>
          <p:cNvSpPr>
            <a:spLocks noChangeArrowheads="1"/>
          </p:cNvSpPr>
          <p:nvPr/>
        </p:nvSpPr>
        <p:spPr bwMode="auto">
          <a:xfrm>
            <a:off x="0" y="135091"/>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pic>
        <p:nvPicPr>
          <p:cNvPr id="30725" name="Picture 6" descr="Slid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78" y="3328144"/>
            <a:ext cx="3359150" cy="169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4067174" y="3170862"/>
            <a:ext cx="4968875" cy="192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just">
              <a:spcBef>
                <a:spcPct val="20000"/>
              </a:spcBef>
              <a:buClr>
                <a:srgbClr val="A50021"/>
              </a:buClr>
              <a:buSzPct val="75000"/>
              <a:buFont typeface="Monotype Sorts"/>
              <a:buNone/>
              <a:defRPr/>
            </a:pPr>
            <a:r>
              <a:rPr lang="es-ES_tradnl" u="none" dirty="0">
                <a:solidFill>
                  <a:srgbClr val="FFFF00"/>
                </a:solidFill>
                <a:effectLst>
                  <a:outerShdw blurRad="38100" dist="38100" dir="2700000" algn="tl">
                    <a:srgbClr val="000000"/>
                  </a:outerShdw>
                </a:effectLst>
              </a:rPr>
              <a:t>En esta práctica se usan equipos de  </a:t>
            </a:r>
            <a:r>
              <a:rPr lang="es-ES_tradnl" u="none" dirty="0" err="1">
                <a:solidFill>
                  <a:srgbClr val="FFFF00"/>
                </a:solidFill>
                <a:effectLst>
                  <a:outerShdw blurRad="38100" dist="38100" dir="2700000" algn="tl">
                    <a:srgbClr val="000000"/>
                  </a:outerShdw>
                </a:effectLst>
              </a:rPr>
              <a:t>fluoroscopía</a:t>
            </a:r>
            <a:r>
              <a:rPr lang="es-ES_tradnl" u="none" dirty="0">
                <a:solidFill>
                  <a:srgbClr val="FFFF00"/>
                </a:solidFill>
                <a:effectLst>
                  <a:outerShdw blurRad="38100" dist="38100" dir="2700000" algn="tl">
                    <a:srgbClr val="000000"/>
                  </a:outerShdw>
                </a:effectLst>
              </a:rPr>
              <a:t> dedicados a radiología intervencionista y estos equipos cuentan con:</a:t>
            </a:r>
          </a:p>
          <a:p>
            <a:pPr algn="just">
              <a:spcBef>
                <a:spcPct val="20000"/>
              </a:spcBef>
              <a:buClr>
                <a:srgbClr val="A50021"/>
              </a:buClr>
              <a:buSzPct val="75000"/>
              <a:buFont typeface="Monotype Sorts"/>
              <a:buNone/>
              <a:defRPr/>
            </a:pPr>
            <a:r>
              <a:rPr lang="es-ES_tradnl" u="none" dirty="0">
                <a:solidFill>
                  <a:srgbClr val="FFFF00"/>
                </a:solidFill>
                <a:effectLst>
                  <a:outerShdw blurRad="38100" dist="38100" dir="2700000" algn="tl">
                    <a:srgbClr val="000000"/>
                  </a:outerShdw>
                </a:effectLst>
              </a:rPr>
              <a:t>Tubo de </a:t>
            </a:r>
            <a:r>
              <a:rPr lang="es-ES_tradnl" u="none" dirty="0" err="1">
                <a:solidFill>
                  <a:srgbClr val="FFFF00"/>
                </a:solidFill>
                <a:effectLst>
                  <a:outerShdw blurRad="38100" dist="38100" dir="2700000" algn="tl">
                    <a:srgbClr val="000000"/>
                  </a:outerShdw>
                </a:effectLst>
              </a:rPr>
              <a:t>Rx</a:t>
            </a:r>
            <a:r>
              <a:rPr lang="es-ES_tradnl" u="none" dirty="0">
                <a:solidFill>
                  <a:srgbClr val="FFFF00"/>
                </a:solidFill>
                <a:effectLst>
                  <a:outerShdw blurRad="38100" dist="38100" dir="2700000" algn="tl">
                    <a:srgbClr val="000000"/>
                  </a:outerShdw>
                </a:effectLst>
              </a:rPr>
              <a:t>.</a:t>
            </a:r>
          </a:p>
          <a:p>
            <a:pPr algn="just">
              <a:spcBef>
                <a:spcPct val="20000"/>
              </a:spcBef>
              <a:buClr>
                <a:srgbClr val="A50021"/>
              </a:buClr>
              <a:buSzPct val="75000"/>
              <a:buFont typeface="Monotype Sorts"/>
              <a:buNone/>
              <a:defRPr/>
            </a:pPr>
            <a:r>
              <a:rPr lang="es-ES_tradnl" u="none" dirty="0">
                <a:solidFill>
                  <a:srgbClr val="FFFF00"/>
                </a:solidFill>
                <a:effectLst>
                  <a:outerShdw blurRad="38100" dist="38100" dir="2700000" algn="tl">
                    <a:srgbClr val="000000"/>
                  </a:outerShdw>
                </a:effectLst>
              </a:rPr>
              <a:t>Mesa Radiológica.</a:t>
            </a:r>
          </a:p>
          <a:p>
            <a:pPr algn="just">
              <a:spcBef>
                <a:spcPct val="20000"/>
              </a:spcBef>
              <a:buClr>
                <a:srgbClr val="A50021"/>
              </a:buClr>
              <a:buSzPct val="75000"/>
              <a:buFont typeface="Monotype Sorts"/>
              <a:buNone/>
              <a:defRPr/>
            </a:pPr>
            <a:r>
              <a:rPr lang="es-ES_tradnl" u="none" dirty="0">
                <a:solidFill>
                  <a:srgbClr val="FFFF00"/>
                </a:solidFill>
                <a:effectLst>
                  <a:outerShdw blurRad="38100" dist="38100" dir="2700000" algn="tl">
                    <a:srgbClr val="000000"/>
                  </a:outerShdw>
                </a:effectLst>
              </a:rPr>
              <a:t>Sistema de detección.</a:t>
            </a:r>
          </a:p>
        </p:txBody>
      </p:sp>
    </p:spTree>
    <p:extLst>
      <p:ext uri="{BB962C8B-B14F-4D97-AF65-F5344CB8AC3E}">
        <p14:creationId xmlns:p14="http://schemas.microsoft.com/office/powerpoint/2010/main" val="3954180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p:cNvSpPr>
            <a:spLocks noGrp="1" noChangeArrowheads="1"/>
          </p:cNvSpPr>
          <p:nvPr>
            <p:ph type="body" idx="4294967295"/>
          </p:nvPr>
        </p:nvSpPr>
        <p:spPr>
          <a:xfrm>
            <a:off x="107504" y="844153"/>
            <a:ext cx="8928991" cy="2100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80000"/>
              </a:lnSpc>
              <a:spcBef>
                <a:spcPts val="500"/>
              </a:spcBef>
              <a:spcAft>
                <a:spcPts val="500"/>
              </a:spcAft>
              <a:defRPr/>
            </a:pPr>
            <a:r>
              <a:rPr lang="es-ES_tradnl" altLang="es-MX" sz="2200" dirty="0">
                <a:solidFill>
                  <a:srgbClr val="FFFF00"/>
                </a:solidFill>
              </a:rPr>
              <a:t>Los continuos avances tecnológicos han permitido incrementar la realización de exámenes </a:t>
            </a:r>
            <a:r>
              <a:rPr lang="es-ES_tradnl" altLang="es-MX" sz="2200" dirty="0" smtClean="0">
                <a:solidFill>
                  <a:srgbClr val="FFFF00"/>
                </a:solidFill>
              </a:rPr>
              <a:t>radiológicos rutinarios, </a:t>
            </a:r>
            <a:r>
              <a:rPr lang="es-ES_tradnl" altLang="es-MX" sz="2200" dirty="0">
                <a:solidFill>
                  <a:srgbClr val="FFFF00"/>
                </a:solidFill>
              </a:rPr>
              <a:t>exhaustivos y detallados</a:t>
            </a:r>
          </a:p>
          <a:p>
            <a:pPr algn="just">
              <a:lnSpc>
                <a:spcPct val="80000"/>
              </a:lnSpc>
              <a:spcBef>
                <a:spcPts val="500"/>
              </a:spcBef>
              <a:spcAft>
                <a:spcPts val="500"/>
              </a:spcAft>
              <a:defRPr/>
            </a:pPr>
            <a:r>
              <a:rPr lang="es-ES_tradnl" altLang="es-MX" sz="2200" dirty="0">
                <a:solidFill>
                  <a:srgbClr val="FFFF00"/>
                </a:solidFill>
              </a:rPr>
              <a:t>Las exposiciones médicas a rayos x constituyen la principal </a:t>
            </a:r>
            <a:r>
              <a:rPr lang="es-ES_tradnl" altLang="es-MX" sz="2200" dirty="0" smtClean="0">
                <a:solidFill>
                  <a:srgbClr val="FFFF00"/>
                </a:solidFill>
              </a:rPr>
              <a:t>contribución </a:t>
            </a:r>
            <a:r>
              <a:rPr lang="es-ES_tradnl" altLang="es-MX" sz="2200" dirty="0">
                <a:solidFill>
                  <a:srgbClr val="FFFF00"/>
                </a:solidFill>
              </a:rPr>
              <a:t>de exposición humana a fuentes artificiales de radiación ionizante</a:t>
            </a:r>
          </a:p>
          <a:p>
            <a:pPr algn="just">
              <a:lnSpc>
                <a:spcPct val="80000"/>
              </a:lnSpc>
              <a:defRPr/>
            </a:pPr>
            <a:r>
              <a:rPr lang="es-ES_tradnl" altLang="es-MX" sz="2200" dirty="0">
                <a:solidFill>
                  <a:srgbClr val="FFFF00"/>
                </a:solidFill>
              </a:rPr>
              <a:t>La necesidad de un alto nivel de seguridad es indiscutible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b="761"/>
          <a:stretch>
            <a:fillRect/>
          </a:stretch>
        </p:blipFill>
        <p:spPr bwMode="auto">
          <a:xfrm>
            <a:off x="2452688" y="3003798"/>
            <a:ext cx="4639592" cy="2120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59" name="Rectangle 7"/>
          <p:cNvSpPr>
            <a:spLocks noGrp="1" noChangeArrowheads="1"/>
          </p:cNvSpPr>
          <p:nvPr>
            <p:ph type="title"/>
          </p:nvPr>
        </p:nvSpPr>
        <p:spPr>
          <a:xfrm>
            <a:off x="323851" y="392931"/>
            <a:ext cx="8640763" cy="3786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nchorCtr="0"/>
          <a:lstStyle/>
          <a:p>
            <a:pPr algn="l">
              <a:defRPr/>
            </a:pPr>
            <a:r>
              <a:rPr lang="es-ES" altLang="es-MX" sz="2400" dirty="0">
                <a:solidFill>
                  <a:srgbClr val="FFFF00"/>
                </a:solidFill>
              </a:rPr>
              <a:t>El Radiodiagnóstico Médico, fundamentos de la práctica</a:t>
            </a:r>
            <a:endParaRPr lang="es-ES_tradnl" altLang="es-MX" sz="2400" dirty="0">
              <a:solidFill>
                <a:srgbClr val="FFFF00"/>
              </a:solidFill>
            </a:endParaRPr>
          </a:p>
        </p:txBody>
      </p:sp>
    </p:spTree>
    <p:extLst>
      <p:ext uri="{BB962C8B-B14F-4D97-AF65-F5344CB8AC3E}">
        <p14:creationId xmlns:p14="http://schemas.microsoft.com/office/powerpoint/2010/main" val="346459301"/>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457200" y="123478"/>
            <a:ext cx="8686800" cy="857250"/>
          </a:xfrm>
        </p:spPr>
        <p:txBody>
          <a:bodyPr/>
          <a:lstStyle/>
          <a:p>
            <a:pPr eaLnBrk="1" hangingPunct="1">
              <a:defRPr/>
            </a:pPr>
            <a:r>
              <a:rPr lang="es-ES" altLang="en-US" sz="2400" dirty="0" smtClean="0">
                <a:solidFill>
                  <a:srgbClr val="FFFF00"/>
                </a:solidFill>
              </a:rPr>
              <a:t>Equipos de FLU </a:t>
            </a:r>
            <a:r>
              <a:rPr lang="es-ES" altLang="en-US" sz="2400" dirty="0" err="1" smtClean="0">
                <a:solidFill>
                  <a:srgbClr val="FFFF00"/>
                </a:solidFill>
              </a:rPr>
              <a:t>Telecomandados</a:t>
            </a:r>
            <a:endParaRPr lang="es-ES" altLang="en-US" sz="2400" dirty="0" smtClean="0">
              <a:solidFill>
                <a:srgbClr val="FFFF00"/>
              </a:solidFill>
            </a:endParaRPr>
          </a:p>
        </p:txBody>
      </p:sp>
      <p:pic>
        <p:nvPicPr>
          <p:cNvPr id="94211" name="4 Imagen"/>
          <p:cNvPicPr>
            <a:picLocks noChangeAspect="1"/>
          </p:cNvPicPr>
          <p:nvPr/>
        </p:nvPicPr>
        <p:blipFill rotWithShape="1">
          <a:blip r:embed="rId2" cstate="print">
            <a:extLst>
              <a:ext uri="{28A0092B-C50C-407E-A947-70E740481C1C}">
                <a14:useLocalDpi xmlns:a14="http://schemas.microsoft.com/office/drawing/2010/main" val="0"/>
              </a:ext>
            </a:extLst>
          </a:blip>
          <a:srcRect b="15801"/>
          <a:stretch/>
        </p:blipFill>
        <p:spPr bwMode="auto">
          <a:xfrm>
            <a:off x="5508104" y="552103"/>
            <a:ext cx="3252614" cy="18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43559"/>
            <a:ext cx="3672408" cy="21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6"/>
          <p:cNvSpPr txBox="1">
            <a:spLocks noChangeArrowheads="1"/>
          </p:cNvSpPr>
          <p:nvPr/>
        </p:nvSpPr>
        <p:spPr bwMode="auto">
          <a:xfrm>
            <a:off x="183771" y="3075806"/>
            <a:ext cx="3705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_tradnl" altLang="en-US" sz="2000" b="1" u="none" dirty="0">
                <a:solidFill>
                  <a:srgbClr val="FFFF00"/>
                </a:solidFill>
                <a:latin typeface="Tahoma" pitchFamily="34" charset="0"/>
              </a:rPr>
              <a:t>Tubo de RX bajo mesa</a:t>
            </a:r>
          </a:p>
        </p:txBody>
      </p:sp>
      <p:sp>
        <p:nvSpPr>
          <p:cNvPr id="94214" name="Text Box 6"/>
          <p:cNvSpPr txBox="1">
            <a:spLocks noChangeArrowheads="1"/>
          </p:cNvSpPr>
          <p:nvPr/>
        </p:nvSpPr>
        <p:spPr bwMode="auto">
          <a:xfrm>
            <a:off x="5128753" y="2427734"/>
            <a:ext cx="4030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_tradnl" altLang="en-US" sz="2000" b="1" u="none" dirty="0">
                <a:solidFill>
                  <a:srgbClr val="FFFF00"/>
                </a:solidFill>
                <a:latin typeface="Tahoma" pitchFamily="34" charset="0"/>
              </a:rPr>
              <a:t>Tubo de RX sobre mesa</a:t>
            </a:r>
          </a:p>
        </p:txBody>
      </p:sp>
      <p:pic>
        <p:nvPicPr>
          <p:cNvPr id="7" name="3 Imagen" descr="HC709020-IMS-en_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3275861"/>
            <a:ext cx="4036887" cy="170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27634" y="4227934"/>
            <a:ext cx="32242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50000"/>
              </a:spcBef>
              <a:buClrTx/>
              <a:buSzTx/>
              <a:buFontTx/>
              <a:buNone/>
            </a:pPr>
            <a:r>
              <a:rPr lang="es-ES_tradnl" altLang="en-US" sz="2000" b="1" dirty="0" err="1" smtClean="0">
                <a:solidFill>
                  <a:srgbClr val="FFFF00"/>
                </a:solidFill>
                <a:latin typeface="Tahoma" pitchFamily="34" charset="0"/>
              </a:rPr>
              <a:t>Telecomando</a:t>
            </a:r>
            <a:r>
              <a:rPr lang="es-ES_tradnl" altLang="en-US" sz="2000" b="1" dirty="0" smtClean="0">
                <a:solidFill>
                  <a:srgbClr val="FFFF00"/>
                </a:solidFill>
                <a:latin typeface="Tahoma" pitchFamily="34" charset="0"/>
              </a:rPr>
              <a:t> </a:t>
            </a:r>
            <a:r>
              <a:rPr lang="es-ES_tradnl" altLang="en-US" sz="2000" b="1" dirty="0">
                <a:solidFill>
                  <a:srgbClr val="FFFF00"/>
                </a:solidFill>
                <a:latin typeface="Tahoma" pitchFamily="34" charset="0"/>
              </a:rPr>
              <a:t>digital con panel plano</a:t>
            </a:r>
          </a:p>
        </p:txBody>
      </p:sp>
    </p:spTree>
    <p:extLst>
      <p:ext uri="{BB962C8B-B14F-4D97-AF65-F5344CB8AC3E}">
        <p14:creationId xmlns:p14="http://schemas.microsoft.com/office/powerpoint/2010/main" val="25257802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a:xfrm>
            <a:off x="457201" y="123478"/>
            <a:ext cx="8031163" cy="653653"/>
          </a:xfrm>
        </p:spPr>
        <p:txBody>
          <a:bodyPr/>
          <a:lstStyle/>
          <a:p>
            <a:pPr eaLnBrk="1" hangingPunct="1">
              <a:defRPr/>
            </a:pPr>
            <a:r>
              <a:rPr lang="es-ES" altLang="en-US" sz="2400" dirty="0" smtClean="0">
                <a:solidFill>
                  <a:srgbClr val="FFFF00"/>
                </a:solidFill>
              </a:rPr>
              <a:t>Arcos en C móviles</a:t>
            </a:r>
          </a:p>
        </p:txBody>
      </p:sp>
      <p:sp>
        <p:nvSpPr>
          <p:cNvPr id="5" name="4 Marcador de número de diapositiva"/>
          <p:cNvSpPr>
            <a:spLocks noGrp="1"/>
          </p:cNvSpPr>
          <p:nvPr>
            <p:ph type="sldNum" sz="quarter" idx="4294967295"/>
          </p:nvPr>
        </p:nvSpPr>
        <p:spPr>
          <a:xfrm>
            <a:off x="8472489" y="4776788"/>
            <a:ext cx="509587" cy="220266"/>
          </a:xfrm>
          <a:prstGeom prst="rect">
            <a:avLst/>
          </a:prstGeom>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fld id="{60DABE54-04A0-450A-93EE-0726C5EBF71D}" type="slidenum">
              <a:rPr lang="en-US" altLang="en-US" sz="1400">
                <a:solidFill>
                  <a:srgbClr val="898989"/>
                </a:solidFill>
                <a:latin typeface="Calibri" pitchFamily="34" charset="0"/>
                <a:cs typeface="Arial" pitchFamily="34" charset="0"/>
              </a:rPr>
              <a:pPr>
                <a:spcBef>
                  <a:spcPct val="0"/>
                </a:spcBef>
                <a:buClrTx/>
                <a:buSzTx/>
                <a:buFontTx/>
                <a:buNone/>
              </a:pPr>
              <a:t>51</a:t>
            </a:fld>
            <a:endParaRPr lang="en-US" altLang="en-US" sz="1400">
              <a:solidFill>
                <a:srgbClr val="898989"/>
              </a:solidFill>
              <a:latin typeface="Calibri" pitchFamily="34" charset="0"/>
              <a:cs typeface="Arial" pitchFamily="34" charset="0"/>
            </a:endParaRPr>
          </a:p>
        </p:txBody>
      </p:sp>
      <p:pic>
        <p:nvPicPr>
          <p:cNvPr id="9318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995863" y="2614613"/>
            <a:ext cx="3860800" cy="247769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016614" y="267494"/>
            <a:ext cx="3070237" cy="1815882"/>
          </a:xfrm>
          <a:prstGeom prst="rect">
            <a:avLst/>
          </a:prstGeom>
          <a:solidFill>
            <a:schemeClr val="bg2">
              <a:lumMod val="40000"/>
              <a:lumOff val="60000"/>
            </a:schemeClr>
          </a:solidFill>
          <a:ln>
            <a:solidFill>
              <a:schemeClr val="bg1"/>
            </a:solidFill>
          </a:ln>
        </p:spPr>
        <p:txBody>
          <a:bodyPr wrap="square">
            <a:spAutoFit/>
          </a:bodyPr>
          <a:lstStyle/>
          <a:p>
            <a:pPr algn="ctr" fontAlgn="auto">
              <a:spcBef>
                <a:spcPts val="0"/>
              </a:spcBef>
              <a:spcAft>
                <a:spcPts val="0"/>
              </a:spcAft>
              <a:defRPr/>
            </a:pPr>
            <a:r>
              <a:rPr lang="es-ES" sz="1600" dirty="0">
                <a:latin typeface="Arial" pitchFamily="34" charset="0"/>
              </a:rPr>
              <a:t>Detector de panel plano</a:t>
            </a:r>
          </a:p>
          <a:p>
            <a:pPr algn="ctr" fontAlgn="auto">
              <a:spcBef>
                <a:spcPts val="0"/>
              </a:spcBef>
              <a:spcAft>
                <a:spcPts val="0"/>
              </a:spcAft>
              <a:defRPr/>
            </a:pPr>
            <a:r>
              <a:rPr lang="es-ES" sz="1600" dirty="0">
                <a:latin typeface="Arial" pitchFamily="34" charset="0"/>
              </a:rPr>
              <a:t>Silicio amorfo</a:t>
            </a:r>
          </a:p>
          <a:p>
            <a:pPr algn="ctr" fontAlgn="auto">
              <a:spcBef>
                <a:spcPts val="0"/>
              </a:spcBef>
              <a:spcAft>
                <a:spcPts val="0"/>
              </a:spcAft>
              <a:defRPr/>
            </a:pPr>
            <a:r>
              <a:rPr lang="es-ES" sz="1600" dirty="0">
                <a:latin typeface="Arial" pitchFamily="34" charset="0"/>
              </a:rPr>
              <a:t>1024 x 1024 pixeles</a:t>
            </a:r>
          </a:p>
          <a:p>
            <a:pPr algn="ctr" fontAlgn="auto">
              <a:spcBef>
                <a:spcPts val="0"/>
              </a:spcBef>
              <a:spcAft>
                <a:spcPts val="0"/>
              </a:spcAft>
              <a:defRPr/>
            </a:pPr>
            <a:endParaRPr lang="es-ES" sz="1600" dirty="0">
              <a:latin typeface="Arial" pitchFamily="34" charset="0"/>
            </a:endParaRPr>
          </a:p>
          <a:p>
            <a:pPr algn="ctr" fontAlgn="auto">
              <a:spcBef>
                <a:spcPts val="0"/>
              </a:spcBef>
              <a:spcAft>
                <a:spcPts val="0"/>
              </a:spcAft>
              <a:defRPr/>
            </a:pPr>
            <a:r>
              <a:rPr lang="es-ES" sz="1600" dirty="0">
                <a:latin typeface="Arial" pitchFamily="34" charset="0"/>
              </a:rPr>
              <a:t>Septiembre 2006: </a:t>
            </a:r>
            <a:r>
              <a:rPr lang="en-US" sz="1600" dirty="0">
                <a:latin typeface="Arial" pitchFamily="34" charset="0"/>
              </a:rPr>
              <a:t>First FDA Clearance for a Mobile C-Arm with Flat-Panel Detector</a:t>
            </a:r>
            <a:endParaRPr lang="es-ES" sz="1600" dirty="0">
              <a:latin typeface="Arial" pitchFamily="34" charset="0"/>
            </a:endParaRPr>
          </a:p>
        </p:txBody>
      </p:sp>
      <p:pic>
        <p:nvPicPr>
          <p:cNvPr id="93190"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343026"/>
            <a:ext cx="4383088"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8 Rectángulo"/>
          <p:cNvSpPr>
            <a:spLocks noChangeArrowheads="1"/>
          </p:cNvSpPr>
          <p:nvPr/>
        </p:nvSpPr>
        <p:spPr bwMode="auto">
          <a:xfrm>
            <a:off x="257175" y="3537348"/>
            <a:ext cx="2967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hlink"/>
              </a:buClr>
              <a:buSzPct val="80000"/>
              <a:buFont typeface="Wingdings" pitchFamily="2" charset="2"/>
              <a:buChar char="Ø"/>
              <a:defRPr sz="3200">
                <a:solidFill>
                  <a:schemeClr val="tx1"/>
                </a:solidFill>
                <a:latin typeface="Arial" pitchFamily="34" charset="0"/>
              </a:defRPr>
            </a:lvl1pPr>
            <a:lvl2pPr>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lvl="1" eaLnBrk="1" hangingPunct="1">
              <a:spcBef>
                <a:spcPct val="0"/>
              </a:spcBef>
              <a:buClrTx/>
              <a:buSzTx/>
              <a:buFontTx/>
              <a:buNone/>
            </a:pPr>
            <a:r>
              <a:rPr lang="en-GB" altLang="es-ES" sz="1800">
                <a:solidFill>
                  <a:srgbClr val="FFFF00"/>
                </a:solidFill>
                <a:latin typeface="Calibri" pitchFamily="34" charset="0"/>
              </a:rPr>
              <a:t>Intensificador de imagen</a:t>
            </a:r>
          </a:p>
        </p:txBody>
      </p:sp>
      <p:sp>
        <p:nvSpPr>
          <p:cNvPr id="93192" name="9 Rectángulo"/>
          <p:cNvSpPr>
            <a:spLocks noChangeArrowheads="1"/>
          </p:cNvSpPr>
          <p:nvPr/>
        </p:nvSpPr>
        <p:spPr bwMode="auto">
          <a:xfrm>
            <a:off x="5062539" y="2218135"/>
            <a:ext cx="1908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hangingPunct="1">
              <a:spcBef>
                <a:spcPct val="0"/>
              </a:spcBef>
              <a:buClrTx/>
              <a:buSzTx/>
              <a:buFontTx/>
              <a:buNone/>
            </a:pPr>
            <a:r>
              <a:rPr lang="en-GB" altLang="es-ES" sz="1800">
                <a:solidFill>
                  <a:srgbClr val="FFFF00"/>
                </a:solidFill>
                <a:latin typeface="Calibri" pitchFamily="34" charset="0"/>
              </a:rPr>
              <a:t>Panel plano digital</a:t>
            </a:r>
          </a:p>
        </p:txBody>
      </p:sp>
    </p:spTree>
    <p:extLst>
      <p:ext uri="{BB962C8B-B14F-4D97-AF65-F5344CB8AC3E}">
        <p14:creationId xmlns:p14="http://schemas.microsoft.com/office/powerpoint/2010/main" val="3109792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Rectángulo"/>
          <p:cNvSpPr>
            <a:spLocks noChangeArrowheads="1"/>
          </p:cNvSpPr>
          <p:nvPr/>
        </p:nvSpPr>
        <p:spPr bwMode="auto">
          <a:xfrm>
            <a:off x="1212850" y="267494"/>
            <a:ext cx="7062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itchFamily="2" charset="2"/>
              <a:buChar char="Ø"/>
              <a:defRPr sz="3200">
                <a:solidFill>
                  <a:schemeClr val="tx1"/>
                </a:solidFill>
                <a:latin typeface="Arial" pitchFamily="34" charset="0"/>
              </a:defRPr>
            </a:lvl1pPr>
            <a:lvl2pPr>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lvl="1" eaLnBrk="1" hangingPunct="1">
              <a:spcBef>
                <a:spcPct val="0"/>
              </a:spcBef>
              <a:buClrTx/>
              <a:buSzTx/>
              <a:buFontTx/>
              <a:buNone/>
            </a:pPr>
            <a:r>
              <a:rPr lang="en-GB" altLang="es-ES" sz="2400" dirty="0" err="1">
                <a:solidFill>
                  <a:srgbClr val="FFFF00"/>
                </a:solidFill>
                <a:latin typeface="Calibri" pitchFamily="34" charset="0"/>
              </a:rPr>
              <a:t>Angiógrafos</a:t>
            </a:r>
            <a:r>
              <a:rPr lang="en-GB" altLang="es-ES" sz="2400" dirty="0">
                <a:solidFill>
                  <a:srgbClr val="FFFF00"/>
                </a:solidFill>
                <a:latin typeface="Calibri" pitchFamily="34" charset="0"/>
              </a:rPr>
              <a:t>  (Digital, </a:t>
            </a:r>
            <a:r>
              <a:rPr lang="en-GB" altLang="es-ES" sz="2400" dirty="0" err="1">
                <a:solidFill>
                  <a:srgbClr val="FFFF00"/>
                </a:solidFill>
                <a:latin typeface="Calibri" pitchFamily="34" charset="0"/>
              </a:rPr>
              <a:t>doble</a:t>
            </a:r>
            <a:r>
              <a:rPr lang="en-GB" altLang="es-ES" sz="2400" dirty="0">
                <a:solidFill>
                  <a:srgbClr val="FFFF00"/>
                </a:solidFill>
                <a:latin typeface="Calibri" pitchFamily="34" charset="0"/>
              </a:rPr>
              <a:t> Arco)</a:t>
            </a:r>
          </a:p>
        </p:txBody>
      </p:sp>
      <p:pic>
        <p:nvPicPr>
          <p:cNvPr id="92163" name="4 Imagen" descr="artis ze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6076" y="1202531"/>
            <a:ext cx="60801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8432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135091"/>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pic>
        <p:nvPicPr>
          <p:cNvPr id="31747" name="Picture 4" descr="A00"/>
          <p:cNvPicPr>
            <a:picLocks noChangeAspect="1" noChangeArrowheads="1"/>
          </p:cNvPicPr>
          <p:nvPr/>
        </p:nvPicPr>
        <p:blipFill>
          <a:blip r:embed="rId2">
            <a:clrChange>
              <a:clrFrom>
                <a:srgbClr val="2858A3"/>
              </a:clrFrom>
              <a:clrTo>
                <a:srgbClr val="2858A3">
                  <a:alpha val="0"/>
                </a:srgbClr>
              </a:clrTo>
            </a:clrChange>
            <a:extLst>
              <a:ext uri="{28A0092B-C50C-407E-A947-70E740481C1C}">
                <a14:useLocalDpi xmlns:a14="http://schemas.microsoft.com/office/drawing/2010/main" val="0"/>
              </a:ext>
            </a:extLst>
          </a:blip>
          <a:srcRect/>
          <a:stretch>
            <a:fillRect/>
          </a:stretch>
        </p:blipFill>
        <p:spPr bwMode="auto">
          <a:xfrm>
            <a:off x="6959600" y="664245"/>
            <a:ext cx="2076450" cy="124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uadroTexto 1"/>
          <p:cNvSpPr txBox="1">
            <a:spLocks noChangeArrowheads="1"/>
          </p:cNvSpPr>
          <p:nvPr/>
        </p:nvSpPr>
        <p:spPr bwMode="auto">
          <a:xfrm>
            <a:off x="2987676" y="778197"/>
            <a:ext cx="2879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 altLang="es-ES" sz="2400" u="none" dirty="0">
                <a:solidFill>
                  <a:srgbClr val="FFFF00"/>
                </a:solidFill>
                <a:latin typeface="Times New Roman" pitchFamily="18" charset="0"/>
              </a:rPr>
              <a:t>1. Tubo de Rayos X</a:t>
            </a:r>
            <a:endParaRPr lang="en-US" altLang="es-ES" sz="2400" u="none" dirty="0">
              <a:solidFill>
                <a:srgbClr val="FFFF00"/>
              </a:solidFill>
              <a:latin typeface="Times New Roman" pitchFamily="18" charset="0"/>
            </a:endParaRPr>
          </a:p>
        </p:txBody>
      </p:sp>
      <p:sp>
        <p:nvSpPr>
          <p:cNvPr id="31749" name="Rectangle 3"/>
          <p:cNvSpPr txBox="1">
            <a:spLocks noChangeArrowheads="1"/>
          </p:cNvSpPr>
          <p:nvPr/>
        </p:nvSpPr>
        <p:spPr bwMode="auto">
          <a:xfrm>
            <a:off x="107950" y="1473348"/>
            <a:ext cx="6840538" cy="117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685800" indent="-22860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lgn="just">
              <a:lnSpc>
                <a:spcPct val="90000"/>
              </a:lnSpc>
              <a:spcBef>
                <a:spcPts val="1000"/>
              </a:spcBef>
              <a:buClrTx/>
              <a:buSzTx/>
            </a:pPr>
            <a:r>
              <a:rPr lang="es-ES" altLang="es-ES" sz="1800" u="none" dirty="0">
                <a:solidFill>
                  <a:srgbClr val="FFFF00"/>
                </a:solidFill>
                <a:cs typeface="Arial" pitchFamily="34" charset="0"/>
              </a:rPr>
              <a:t>Cuenta con una filtración adicional en el haz de rayos X (comúnmente filtros de cobre) que reduce el número de fotones de baja energía y como consecuencia, reduce la dosis en la piel del paciente.</a:t>
            </a:r>
          </a:p>
        </p:txBody>
      </p:sp>
      <p:pic>
        <p:nvPicPr>
          <p:cNvPr id="317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50" y="2014413"/>
            <a:ext cx="2019300" cy="116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2"/>
          <p:cNvSpPr txBox="1">
            <a:spLocks noChangeArrowheads="1"/>
          </p:cNvSpPr>
          <p:nvPr/>
        </p:nvSpPr>
        <p:spPr bwMode="auto">
          <a:xfrm>
            <a:off x="107951" y="2781846"/>
            <a:ext cx="6840537" cy="6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685800" indent="-22860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lgn="just">
              <a:lnSpc>
                <a:spcPct val="90000"/>
              </a:lnSpc>
              <a:spcBef>
                <a:spcPts val="1000"/>
              </a:spcBef>
              <a:buClr>
                <a:srgbClr val="FF6600"/>
              </a:buClr>
            </a:pPr>
            <a:r>
              <a:rPr lang="es-ES" altLang="es-ES" sz="1800" u="none" dirty="0">
                <a:solidFill>
                  <a:srgbClr val="FFFF00"/>
                </a:solidFill>
                <a:cs typeface="Arial" pitchFamily="34" charset="0"/>
              </a:rPr>
              <a:t>Cuenta con colimadores que permiten reducir la zona irradiada al área de interés</a:t>
            </a:r>
          </a:p>
        </p:txBody>
      </p:sp>
      <p:pic>
        <p:nvPicPr>
          <p:cNvPr id="3175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488" y="3486026"/>
            <a:ext cx="2087562" cy="11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2"/>
          <p:cNvSpPr txBox="1">
            <a:spLocks noChangeArrowheads="1"/>
          </p:cNvSpPr>
          <p:nvPr/>
        </p:nvSpPr>
        <p:spPr bwMode="auto">
          <a:xfrm>
            <a:off x="133351" y="3970089"/>
            <a:ext cx="6815137"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685800" indent="-22860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285750" indent="-285750" algn="just">
              <a:lnSpc>
                <a:spcPct val="90000"/>
              </a:lnSpc>
              <a:spcBef>
                <a:spcPts val="1000"/>
              </a:spcBef>
              <a:buClr>
                <a:srgbClr val="FF6600"/>
              </a:buClr>
            </a:pPr>
            <a:r>
              <a:rPr lang="es-ES" altLang="es-ES" sz="1800" u="none" dirty="0">
                <a:solidFill>
                  <a:srgbClr val="FFFF00"/>
                </a:solidFill>
                <a:cs typeface="Arial" pitchFamily="34" charset="0"/>
              </a:rPr>
              <a:t>Cuenta con atenuador en forma de cuña</a:t>
            </a:r>
          </a:p>
        </p:txBody>
      </p:sp>
    </p:spTree>
    <p:extLst>
      <p:ext uri="{BB962C8B-B14F-4D97-AF65-F5344CB8AC3E}">
        <p14:creationId xmlns:p14="http://schemas.microsoft.com/office/powerpoint/2010/main" val="42467464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229632"/>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sp>
        <p:nvSpPr>
          <p:cNvPr id="32771" name="CuadroTexto 1"/>
          <p:cNvSpPr txBox="1">
            <a:spLocks noChangeArrowheads="1"/>
          </p:cNvSpPr>
          <p:nvPr/>
        </p:nvSpPr>
        <p:spPr bwMode="auto">
          <a:xfrm>
            <a:off x="2987675" y="669925"/>
            <a:ext cx="338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 altLang="es-ES" sz="2400" u="none">
                <a:solidFill>
                  <a:srgbClr val="FFFF00"/>
                </a:solidFill>
                <a:latin typeface="Times New Roman" pitchFamily="18" charset="0"/>
              </a:rPr>
              <a:t>2. Sistema de detección.</a:t>
            </a:r>
            <a:endParaRPr lang="en-US" altLang="es-ES" sz="2400" u="none">
              <a:solidFill>
                <a:srgbClr val="FFFF00"/>
              </a:solidFill>
              <a:latin typeface="Times New Roman" pitchFamily="18" charset="0"/>
            </a:endParaRPr>
          </a:p>
        </p:txBody>
      </p:sp>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6" y="1141189"/>
            <a:ext cx="2695575" cy="150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ángulo 6"/>
          <p:cNvSpPr>
            <a:spLocks noChangeArrowheads="1"/>
          </p:cNvSpPr>
          <p:nvPr/>
        </p:nvSpPr>
        <p:spPr bwMode="auto">
          <a:xfrm>
            <a:off x="107950" y="1166430"/>
            <a:ext cx="57594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800" u="none" dirty="0">
                <a:solidFill>
                  <a:srgbClr val="FFFF00"/>
                </a:solidFill>
                <a:cs typeface="Arial" pitchFamily="34" charset="0"/>
              </a:rPr>
              <a:t>Cuenta con el </a:t>
            </a:r>
            <a:r>
              <a:rPr lang="es-ES" altLang="es-ES" sz="1800" u="none" dirty="0" smtClean="0">
                <a:solidFill>
                  <a:srgbClr val="FFFF00"/>
                </a:solidFill>
                <a:cs typeface="Arial" pitchFamily="34" charset="0"/>
              </a:rPr>
              <a:t>intensificador </a:t>
            </a:r>
            <a:r>
              <a:rPr lang="es-ES" altLang="es-ES" sz="1800" u="none" dirty="0">
                <a:solidFill>
                  <a:srgbClr val="FFFF00"/>
                </a:solidFill>
                <a:cs typeface="Arial" pitchFamily="34" charset="0"/>
              </a:rPr>
              <a:t>de imágenes cuya función es convertir el haz de rayos X que sale del paciente en una imagen visible (luz visible) y aumentar el brillo de esa imagen visible para que pueda ser registrada con facilidad por una cámara de video.</a:t>
            </a:r>
          </a:p>
        </p:txBody>
      </p:sp>
      <p:pic>
        <p:nvPicPr>
          <p:cNvPr id="32774" name="Picture 5" descr="CÁMARA"/>
          <p:cNvPicPr>
            <a:picLocks noChangeAspect="1" noChangeArrowheads="1"/>
          </p:cNvPicPr>
          <p:nvPr/>
        </p:nvPicPr>
        <p:blipFill>
          <a:blip r:embed="rId3">
            <a:extLst>
              <a:ext uri="{28A0092B-C50C-407E-A947-70E740481C1C}">
                <a14:useLocalDpi xmlns:a14="http://schemas.microsoft.com/office/drawing/2010/main" val="0"/>
              </a:ext>
            </a:extLst>
          </a:blip>
          <a:srcRect l="22800" r="17818" b="41939"/>
          <a:stretch>
            <a:fillRect/>
          </a:stretch>
        </p:blipFill>
        <p:spPr bwMode="auto">
          <a:xfrm>
            <a:off x="5983288" y="3125391"/>
            <a:ext cx="3054350" cy="15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3"/>
          <p:cNvSpPr>
            <a:spLocks noChangeArrowheads="1"/>
          </p:cNvSpPr>
          <p:nvPr/>
        </p:nvSpPr>
        <p:spPr bwMode="auto">
          <a:xfrm>
            <a:off x="107950" y="3393580"/>
            <a:ext cx="57594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800" u="none" dirty="0">
                <a:solidFill>
                  <a:srgbClr val="FFFF00"/>
                </a:solidFill>
                <a:cs typeface="Arial" pitchFamily="34" charset="0"/>
              </a:rPr>
              <a:t>Cuenta con una cámara de televisión a la salida del tubo  intensificador de imagen. </a:t>
            </a:r>
          </a:p>
          <a:p>
            <a:pPr algn="just" eaLnBrk="1" hangingPunct="1">
              <a:spcBef>
                <a:spcPct val="0"/>
              </a:spcBef>
              <a:buClrTx/>
              <a:buSzTx/>
              <a:buFontTx/>
              <a:buNone/>
            </a:pPr>
            <a:endParaRPr lang="es-ES" altLang="es-ES" sz="1800" u="none" dirty="0">
              <a:solidFill>
                <a:srgbClr val="FFFF00"/>
              </a:solidFill>
              <a:cs typeface="Arial" pitchFamily="34" charset="0"/>
            </a:endParaRPr>
          </a:p>
        </p:txBody>
      </p:sp>
    </p:spTree>
    <p:extLst>
      <p:ext uri="{BB962C8B-B14F-4D97-AF65-F5344CB8AC3E}">
        <p14:creationId xmlns:p14="http://schemas.microsoft.com/office/powerpoint/2010/main" val="1243751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135091"/>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sp>
        <p:nvSpPr>
          <p:cNvPr id="33795" name="CuadroTexto 1"/>
          <p:cNvSpPr txBox="1">
            <a:spLocks noChangeArrowheads="1"/>
          </p:cNvSpPr>
          <p:nvPr/>
        </p:nvSpPr>
        <p:spPr bwMode="auto">
          <a:xfrm>
            <a:off x="2987675" y="525909"/>
            <a:ext cx="338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 altLang="es-ES" sz="2400" u="none" dirty="0">
                <a:solidFill>
                  <a:srgbClr val="FFFF00"/>
                </a:solidFill>
                <a:latin typeface="Times New Roman" pitchFamily="18" charset="0"/>
              </a:rPr>
              <a:t>2. Sistema de detección.</a:t>
            </a:r>
            <a:endParaRPr lang="en-US" altLang="es-ES" sz="2400" u="none" dirty="0">
              <a:solidFill>
                <a:srgbClr val="FFFF00"/>
              </a:solidFill>
              <a:latin typeface="Times New Roman" pitchFamily="18"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9" y="996975"/>
            <a:ext cx="7500937" cy="207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3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9" y="3045619"/>
            <a:ext cx="5064125" cy="20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4128913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187688"/>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sp>
        <p:nvSpPr>
          <p:cNvPr id="34820" name="Rectangle 2"/>
          <p:cNvSpPr txBox="1">
            <a:spLocks noChangeArrowheads="1"/>
          </p:cNvSpPr>
          <p:nvPr/>
        </p:nvSpPr>
        <p:spPr bwMode="auto">
          <a:xfrm>
            <a:off x="2843214" y="1143397"/>
            <a:ext cx="2954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457200" indent="-457200" algn="ctr">
              <a:lnSpc>
                <a:spcPct val="90000"/>
              </a:lnSpc>
              <a:spcBef>
                <a:spcPct val="0"/>
              </a:spcBef>
              <a:buClrTx/>
              <a:buSzTx/>
              <a:buFont typeface="+mj-lt"/>
              <a:buAutoNum type="arabicPeriod" startAt="3"/>
            </a:pPr>
            <a:r>
              <a:rPr lang="es-ES" altLang="es-ES" sz="2000" u="none" dirty="0">
                <a:solidFill>
                  <a:srgbClr val="FFFF00"/>
                </a:solidFill>
                <a:cs typeface="Arial" pitchFamily="34" charset="0"/>
              </a:rPr>
              <a:t>Rejilla </a:t>
            </a:r>
            <a:r>
              <a:rPr lang="es-ES" altLang="es-ES" sz="2000" u="none" dirty="0" err="1">
                <a:solidFill>
                  <a:srgbClr val="FFFF00"/>
                </a:solidFill>
                <a:cs typeface="Arial" pitchFamily="34" charset="0"/>
              </a:rPr>
              <a:t>Antidifusora</a:t>
            </a:r>
            <a:endParaRPr lang="en-GB" altLang="es-ES" sz="2000" u="none" dirty="0">
              <a:solidFill>
                <a:srgbClr val="FFFF00"/>
              </a:solidFill>
              <a:cs typeface="Arial" pitchFamily="34" charset="0"/>
            </a:endParaRPr>
          </a:p>
        </p:txBody>
      </p:sp>
      <p:pic>
        <p:nvPicPr>
          <p:cNvPr id="348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6" y="1691605"/>
            <a:ext cx="3384549" cy="18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echa a la derecha con bandas 7"/>
          <p:cNvSpPr/>
          <p:nvPr/>
        </p:nvSpPr>
        <p:spPr>
          <a:xfrm rot="20112603">
            <a:off x="2200276" y="2731544"/>
            <a:ext cx="1865313" cy="177403"/>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34823" name="Rectangle 2"/>
          <p:cNvSpPr txBox="1">
            <a:spLocks noChangeArrowheads="1"/>
          </p:cNvSpPr>
          <p:nvPr/>
        </p:nvSpPr>
        <p:spPr bwMode="auto">
          <a:xfrm>
            <a:off x="2627784" y="3610471"/>
            <a:ext cx="46799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457200" indent="-457200" algn="ctr">
              <a:lnSpc>
                <a:spcPct val="90000"/>
              </a:lnSpc>
              <a:spcBef>
                <a:spcPct val="0"/>
              </a:spcBef>
              <a:buClrTx/>
              <a:buSzTx/>
              <a:buFont typeface="+mj-lt"/>
              <a:buAutoNum type="arabicPeriod" startAt="4"/>
            </a:pPr>
            <a:r>
              <a:rPr lang="es-ES" altLang="es-ES" sz="2000" u="none" dirty="0">
                <a:solidFill>
                  <a:srgbClr val="FFFF00"/>
                </a:solidFill>
                <a:cs typeface="Arial" pitchFamily="34" charset="0"/>
              </a:rPr>
              <a:t>Control Automático del Brillo</a:t>
            </a:r>
            <a:endParaRPr lang="en-GB" altLang="es-ES" sz="2000" u="none" dirty="0">
              <a:solidFill>
                <a:srgbClr val="FFFF00"/>
              </a:solidFill>
              <a:cs typeface="Arial" pitchFamily="34" charset="0"/>
            </a:endParaRPr>
          </a:p>
        </p:txBody>
      </p:sp>
      <p:sp>
        <p:nvSpPr>
          <p:cNvPr id="34824" name="Rectangle 2"/>
          <p:cNvSpPr txBox="1">
            <a:spLocks noChangeArrowheads="1"/>
          </p:cNvSpPr>
          <p:nvPr/>
        </p:nvSpPr>
        <p:spPr bwMode="auto">
          <a:xfrm>
            <a:off x="323850" y="3968849"/>
            <a:ext cx="8058150" cy="97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685800" indent="-22860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lnSpc>
                <a:spcPct val="90000"/>
              </a:lnSpc>
              <a:spcBef>
                <a:spcPts val="500"/>
              </a:spcBef>
              <a:spcAft>
                <a:spcPts val="500"/>
              </a:spcAft>
              <a:buClr>
                <a:srgbClr val="FF6600"/>
              </a:buClr>
              <a:buFont typeface="Arial" pitchFamily="34" charset="0"/>
              <a:buNone/>
            </a:pPr>
            <a:r>
              <a:rPr lang="es-ES" altLang="es-ES" sz="2000" u="none" dirty="0">
                <a:solidFill>
                  <a:srgbClr val="FFFF00"/>
                </a:solidFill>
              </a:rPr>
              <a:t>El CAB ajusta automáticamente la exposición, para mantener una imagen con brillo constante, independientemente del espesor de la región irradiada.</a:t>
            </a:r>
          </a:p>
        </p:txBody>
      </p:sp>
    </p:spTree>
    <p:extLst>
      <p:ext uri="{BB962C8B-B14F-4D97-AF65-F5344CB8AC3E}">
        <p14:creationId xmlns:p14="http://schemas.microsoft.com/office/powerpoint/2010/main" val="2948189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157624"/>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s-ES" altLang="es-MX" sz="2600" u="none" dirty="0" smtClean="0">
                <a:solidFill>
                  <a:srgbClr val="FFFF00"/>
                </a:solidFill>
                <a:effectLst>
                  <a:outerShdw blurRad="38100" dist="38100" dir="2700000" algn="tl">
                    <a:srgbClr val="000000"/>
                  </a:outerShdw>
                </a:effectLst>
                <a:latin typeface="Arial" panose="020B0604020202020204" pitchFamily="34" charset="0"/>
              </a:rPr>
              <a:t>La Radiología Intervencionista. Fundamentos de la Práctica  </a:t>
            </a:r>
          </a:p>
        </p:txBody>
      </p:sp>
      <p:sp>
        <p:nvSpPr>
          <p:cNvPr id="35843" name="CuadroTexto 1"/>
          <p:cNvSpPr txBox="1">
            <a:spLocks noChangeArrowheads="1"/>
          </p:cNvSpPr>
          <p:nvPr/>
        </p:nvSpPr>
        <p:spPr bwMode="auto">
          <a:xfrm>
            <a:off x="2987674" y="597917"/>
            <a:ext cx="4968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457200" indent="-457200">
              <a:spcBef>
                <a:spcPct val="0"/>
              </a:spcBef>
              <a:buClrTx/>
              <a:buSzTx/>
              <a:buFont typeface="+mj-lt"/>
              <a:buAutoNum type="arabicPeriod" startAt="5"/>
            </a:pPr>
            <a:r>
              <a:rPr lang="es-ES" altLang="es-ES" sz="2400" u="none" dirty="0" smtClean="0">
                <a:solidFill>
                  <a:srgbClr val="FFFF00"/>
                </a:solidFill>
                <a:latin typeface="Times New Roman" pitchFamily="18" charset="0"/>
              </a:rPr>
              <a:t>Sistema </a:t>
            </a:r>
            <a:r>
              <a:rPr lang="es-ES" altLang="es-ES" sz="2400" u="none" dirty="0">
                <a:solidFill>
                  <a:srgbClr val="FFFF00"/>
                </a:solidFill>
                <a:latin typeface="Times New Roman" pitchFamily="18" charset="0"/>
              </a:rPr>
              <a:t>de </a:t>
            </a:r>
            <a:r>
              <a:rPr lang="es-ES" altLang="es-ES" sz="2400" dirty="0" smtClean="0">
                <a:solidFill>
                  <a:srgbClr val="FFFF00"/>
                </a:solidFill>
                <a:latin typeface="Times New Roman" pitchFamily="18" charset="0"/>
              </a:rPr>
              <a:t>control de dosis</a:t>
            </a:r>
            <a:r>
              <a:rPr lang="es-ES" altLang="es-ES" sz="2400" u="none" dirty="0" smtClean="0">
                <a:solidFill>
                  <a:srgbClr val="FFFF00"/>
                </a:solidFill>
                <a:latin typeface="Times New Roman" pitchFamily="18" charset="0"/>
              </a:rPr>
              <a:t>.</a:t>
            </a:r>
            <a:endParaRPr lang="en-US" altLang="es-ES" sz="2400" u="none" dirty="0">
              <a:solidFill>
                <a:srgbClr val="FFFF00"/>
              </a:solidFill>
              <a:latin typeface="Times New Roman" pitchFamily="18" charset="0"/>
            </a:endParaRPr>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14" y="1419572"/>
            <a:ext cx="2949575" cy="16859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ángulo 6"/>
          <p:cNvSpPr>
            <a:spLocks noChangeArrowheads="1"/>
          </p:cNvSpPr>
          <p:nvPr/>
        </p:nvSpPr>
        <p:spPr bwMode="auto">
          <a:xfrm>
            <a:off x="2124076" y="1042143"/>
            <a:ext cx="5184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lnSpc>
                <a:spcPct val="90000"/>
              </a:lnSpc>
              <a:spcBef>
                <a:spcPct val="0"/>
              </a:spcBef>
              <a:buClrTx/>
              <a:buSzTx/>
              <a:buFontTx/>
              <a:buNone/>
            </a:pPr>
            <a:r>
              <a:rPr lang="es-ES" altLang="es-ES" sz="2000" u="none" dirty="0">
                <a:solidFill>
                  <a:srgbClr val="FFFF00"/>
                </a:solidFill>
                <a:cs typeface="Arial" pitchFamily="34" charset="0"/>
              </a:rPr>
              <a:t>Medidores del  PKA (Producto </a:t>
            </a:r>
            <a:r>
              <a:rPr lang="es-ES" altLang="es-ES" sz="2000" u="none" dirty="0" err="1">
                <a:solidFill>
                  <a:srgbClr val="FFFF00"/>
                </a:solidFill>
                <a:cs typeface="Arial" pitchFamily="34" charset="0"/>
              </a:rPr>
              <a:t>Kerma</a:t>
            </a:r>
            <a:r>
              <a:rPr lang="es-ES" altLang="es-ES" sz="2000" u="none" dirty="0">
                <a:solidFill>
                  <a:srgbClr val="FFFF00"/>
                </a:solidFill>
                <a:cs typeface="Arial" pitchFamily="34" charset="0"/>
              </a:rPr>
              <a:t> Área) </a:t>
            </a:r>
          </a:p>
        </p:txBody>
      </p:sp>
      <p:sp>
        <p:nvSpPr>
          <p:cNvPr id="35846" name="Rectángulo 8"/>
          <p:cNvSpPr>
            <a:spLocks noChangeArrowheads="1"/>
          </p:cNvSpPr>
          <p:nvPr/>
        </p:nvSpPr>
        <p:spPr bwMode="auto">
          <a:xfrm>
            <a:off x="179388" y="1651743"/>
            <a:ext cx="5245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 altLang="es-ES" sz="1800" u="none" dirty="0">
                <a:solidFill>
                  <a:srgbClr val="FFFF00"/>
                </a:solidFill>
                <a:cs typeface="Arial" pitchFamily="34" charset="0"/>
              </a:rPr>
              <a:t>Cuenta con una cámara de transmisión permite medir el producto (dosis x área) que recibe el paciente</a:t>
            </a:r>
          </a:p>
        </p:txBody>
      </p:sp>
      <p:pic>
        <p:nvPicPr>
          <p:cNvPr id="35847" name="Picture 4" descr="Pantalla con dosis Siemens cardio"/>
          <p:cNvPicPr>
            <a:picLocks noChangeAspect="1" noChangeArrowheads="1"/>
          </p:cNvPicPr>
          <p:nvPr/>
        </p:nvPicPr>
        <p:blipFill>
          <a:blip r:embed="rId4">
            <a:extLst>
              <a:ext uri="{28A0092B-C50C-407E-A947-70E740481C1C}">
                <a14:useLocalDpi xmlns:a14="http://schemas.microsoft.com/office/drawing/2010/main" val="0"/>
              </a:ext>
            </a:extLst>
          </a:blip>
          <a:srcRect l="4927" t="11792" r="13322" b="9818"/>
          <a:stretch>
            <a:fillRect/>
          </a:stretch>
        </p:blipFill>
        <p:spPr bwMode="auto">
          <a:xfrm>
            <a:off x="5711826" y="3219823"/>
            <a:ext cx="324988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ángulo 5"/>
          <p:cNvSpPr>
            <a:spLocks noChangeArrowheads="1"/>
          </p:cNvSpPr>
          <p:nvPr/>
        </p:nvSpPr>
        <p:spPr bwMode="auto">
          <a:xfrm>
            <a:off x="306388" y="3449587"/>
            <a:ext cx="5202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spcBef>
                <a:spcPct val="0"/>
              </a:spcBef>
              <a:buClrTx/>
              <a:buSzTx/>
              <a:buFontTx/>
              <a:buNone/>
            </a:pPr>
            <a:r>
              <a:rPr lang="es-ES" altLang="es-ES" sz="1800" u="none" dirty="0">
                <a:solidFill>
                  <a:srgbClr val="FFFF00"/>
                </a:solidFill>
                <a:cs typeface="Arial" pitchFamily="34" charset="0"/>
              </a:rPr>
              <a:t>Envía señales  con indicaciones de PKA y de dosis en el monitor de la sala </a:t>
            </a:r>
          </a:p>
        </p:txBody>
      </p:sp>
      <p:cxnSp>
        <p:nvCxnSpPr>
          <p:cNvPr id="35849" name="Conector recto de flecha 3"/>
          <p:cNvCxnSpPr>
            <a:cxnSpLocks noChangeShapeType="1"/>
          </p:cNvCxnSpPr>
          <p:nvPr/>
        </p:nvCxnSpPr>
        <p:spPr bwMode="auto">
          <a:xfrm flipV="1">
            <a:off x="5076032" y="1960115"/>
            <a:ext cx="1296194" cy="73819"/>
          </a:xfrm>
          <a:prstGeom prst="straightConnector1">
            <a:avLst/>
          </a:prstGeom>
          <a:noFill/>
          <a:ln w="25400" algn="ctr">
            <a:solidFill>
              <a:srgbClr val="FF0000"/>
            </a:solidFill>
            <a:round/>
            <a:headEnd type="none" w="sm" len="sm"/>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35850" name="Conector recto de flecha 17"/>
          <p:cNvCxnSpPr>
            <a:cxnSpLocks noChangeShapeType="1"/>
          </p:cNvCxnSpPr>
          <p:nvPr/>
        </p:nvCxnSpPr>
        <p:spPr bwMode="auto">
          <a:xfrm>
            <a:off x="4140200" y="4011910"/>
            <a:ext cx="3252788" cy="467554"/>
          </a:xfrm>
          <a:prstGeom prst="straightConnector1">
            <a:avLst/>
          </a:prstGeom>
          <a:noFill/>
          <a:ln w="25400" algn="ctr">
            <a:solidFill>
              <a:srgbClr val="FF0000"/>
            </a:solidFill>
            <a:round/>
            <a:headEnd type="none" w="sm" len="sm"/>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35851" name="Conector recto de flecha 18"/>
          <p:cNvCxnSpPr>
            <a:cxnSpLocks noChangeShapeType="1"/>
          </p:cNvCxnSpPr>
          <p:nvPr/>
        </p:nvCxnSpPr>
        <p:spPr bwMode="auto">
          <a:xfrm>
            <a:off x="4932364" y="3687712"/>
            <a:ext cx="3312044" cy="791752"/>
          </a:xfrm>
          <a:prstGeom prst="straightConnector1">
            <a:avLst/>
          </a:prstGeom>
          <a:noFill/>
          <a:ln w="25400" algn="ctr">
            <a:solidFill>
              <a:srgbClr val="FF0000"/>
            </a:solidFill>
            <a:round/>
            <a:headEnd type="none" w="sm" len="sm"/>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57640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Box 3"/>
          <p:cNvSpPr/>
          <p:nvPr/>
        </p:nvSpPr>
        <p:spPr>
          <a:xfrm>
            <a:off x="2339640" y="4461480"/>
            <a:ext cx="6613200" cy="59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endParaRPr lang="en-GB" sz="1800" b="0" strike="noStrike" spc="-1">
              <a:latin typeface="Arial"/>
            </a:endParaRPr>
          </a:p>
          <a:p>
            <a:pPr>
              <a:lnSpc>
                <a:spcPct val="100000"/>
              </a:lnSpc>
            </a:pPr>
            <a:endParaRPr lang="en-GB" sz="1800" b="0" strike="noStrike" spc="-1">
              <a:latin typeface="Arial"/>
            </a:endParaRPr>
          </a:p>
        </p:txBody>
      </p:sp>
      <p:pic>
        <p:nvPicPr>
          <p:cNvPr id="209" name="Picture 2"/>
          <p:cNvPicPr/>
          <p:nvPr/>
        </p:nvPicPr>
        <p:blipFill>
          <a:blip r:embed="rId3"/>
          <a:srcRect t="1828" r="1086" b="170"/>
          <a:stretch/>
        </p:blipFill>
        <p:spPr>
          <a:xfrm>
            <a:off x="6372864" y="1980000"/>
            <a:ext cx="2735640" cy="1439640"/>
          </a:xfrm>
          <a:prstGeom prst="rect">
            <a:avLst/>
          </a:prstGeom>
          <a:ln w="0">
            <a:noFill/>
          </a:ln>
        </p:spPr>
      </p:pic>
      <p:sp>
        <p:nvSpPr>
          <p:cNvPr id="210" name="Rectángulo 181"/>
          <p:cNvSpPr/>
          <p:nvPr/>
        </p:nvSpPr>
        <p:spPr>
          <a:xfrm>
            <a:off x="73576" y="123478"/>
            <a:ext cx="6370632" cy="493524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ES" sz="2400" b="0" i="1" strike="noStrike" spc="-1" dirty="0">
                <a:solidFill>
                  <a:srgbClr val="FFFF00"/>
                </a:solidFill>
                <a:latin typeface="Times New Roman"/>
                <a:ea typeface="DejaVu Sans"/>
              </a:rPr>
              <a:t>Conclusiones:</a:t>
            </a:r>
            <a:endParaRPr lang="en-GB" sz="2400" b="0" strike="noStrike" spc="-1" dirty="0">
              <a:solidFill>
                <a:srgbClr val="FFFF00"/>
              </a:solidFill>
              <a:latin typeface="Arial"/>
            </a:endParaRPr>
          </a:p>
          <a:p>
            <a:pPr marL="216000" indent="-214560">
              <a:lnSpc>
                <a:spcPct val="100000"/>
              </a:lnSpc>
              <a:buClr>
                <a:srgbClr val="FFFFFF"/>
              </a:buClr>
              <a:buFont typeface="StarSymbol"/>
              <a:buAutoNum type="arabicParenR"/>
            </a:pPr>
            <a:r>
              <a:rPr lang="es-ES" b="1" strike="noStrike" spc="-1" dirty="0" smtClean="0">
                <a:solidFill>
                  <a:srgbClr val="FFFF00"/>
                </a:solidFill>
                <a:latin typeface="Arial"/>
                <a:ea typeface="DejaVu Sans"/>
              </a:rPr>
              <a:t>La práctica de Radiodiag</a:t>
            </a:r>
            <a:r>
              <a:rPr lang="es-ES" b="1" spc="-1" dirty="0" smtClean="0">
                <a:solidFill>
                  <a:srgbClr val="FFFF00"/>
                </a:solidFill>
                <a:latin typeface="Arial"/>
                <a:ea typeface="DejaVu Sans"/>
              </a:rPr>
              <a:t>nóstico y Radiología Intervencionista es la mas usada por la humanidad</a:t>
            </a:r>
            <a:r>
              <a:rPr lang="es-ES" b="1" strike="noStrike" spc="-1" dirty="0" smtClean="0">
                <a:solidFill>
                  <a:srgbClr val="FFFF00"/>
                </a:solidFill>
                <a:latin typeface="Arial"/>
                <a:ea typeface="DejaVu Sans"/>
              </a:rPr>
              <a:t>.</a:t>
            </a:r>
            <a:endParaRPr lang="en-GB" b="1" strike="noStrike" spc="-1" dirty="0">
              <a:solidFill>
                <a:srgbClr val="FFFF00"/>
              </a:solidFill>
              <a:latin typeface="Arial"/>
              <a:ea typeface="DejaVu Sans"/>
            </a:endParaRPr>
          </a:p>
          <a:p>
            <a:pPr marL="216000" indent="-214560">
              <a:lnSpc>
                <a:spcPct val="100000"/>
              </a:lnSpc>
              <a:buClr>
                <a:srgbClr val="FFFFFF"/>
              </a:buClr>
              <a:buFont typeface="StarSymbol"/>
              <a:buAutoNum type="arabicParenR"/>
            </a:pPr>
            <a:r>
              <a:rPr lang="es-ES" b="1" strike="noStrike" spc="-1" dirty="0" smtClean="0">
                <a:solidFill>
                  <a:srgbClr val="FFFF00"/>
                </a:solidFill>
                <a:latin typeface="Arial"/>
                <a:ea typeface="DejaVu Sans"/>
              </a:rPr>
              <a:t>Todos los equipos usados en esta práctica disponen de generadores de </a:t>
            </a:r>
            <a:r>
              <a:rPr lang="es-ES" b="1" strike="noStrike" spc="-1" dirty="0" err="1" smtClean="0">
                <a:solidFill>
                  <a:srgbClr val="FFFF00"/>
                </a:solidFill>
                <a:latin typeface="Arial"/>
                <a:ea typeface="DejaVu Sans"/>
              </a:rPr>
              <a:t>Rx</a:t>
            </a:r>
            <a:r>
              <a:rPr lang="es-ES" b="1" strike="noStrike" spc="-1" dirty="0" smtClean="0">
                <a:solidFill>
                  <a:srgbClr val="FFFF00"/>
                </a:solidFill>
                <a:latin typeface="Arial"/>
                <a:ea typeface="DejaVu Sans"/>
              </a:rPr>
              <a:t> como fuente de radiaciones ionizantes.</a:t>
            </a:r>
            <a:endParaRPr lang="en-GB" b="1" strike="noStrike" spc="-1" dirty="0">
              <a:solidFill>
                <a:srgbClr val="FFFF00"/>
              </a:solidFill>
              <a:latin typeface="Arial"/>
              <a:ea typeface="DejaVu Sans"/>
            </a:endParaRPr>
          </a:p>
          <a:p>
            <a:pPr marL="216000" indent="-214560">
              <a:lnSpc>
                <a:spcPct val="100000"/>
              </a:lnSpc>
              <a:buClr>
                <a:srgbClr val="FFFFFF"/>
              </a:buClr>
              <a:buFont typeface="StarSymbol"/>
              <a:buAutoNum type="arabicParenR"/>
            </a:pPr>
            <a:r>
              <a:rPr lang="es-ES" b="1" strike="noStrike" spc="-1" dirty="0" smtClean="0">
                <a:solidFill>
                  <a:srgbClr val="FFFF00"/>
                </a:solidFill>
                <a:latin typeface="Arial"/>
                <a:ea typeface="DejaVu Sans"/>
              </a:rPr>
              <a:t>Las principales aplicaciones son:</a:t>
            </a:r>
          </a:p>
          <a:p>
            <a:pPr marL="744390" lvl="1" indent="-285750">
              <a:buClr>
                <a:srgbClr val="FFFFFF"/>
              </a:buClr>
              <a:buFont typeface="Arial" panose="020B0604020202020204" pitchFamily="34" charset="0"/>
              <a:buChar char="•"/>
            </a:pPr>
            <a:r>
              <a:rPr lang="es-ES" b="1" spc="-1" dirty="0" smtClean="0">
                <a:solidFill>
                  <a:srgbClr val="FFFF00"/>
                </a:solidFill>
                <a:latin typeface="Arial"/>
                <a:ea typeface="DejaVu Sans"/>
              </a:rPr>
              <a:t>Equipos odontológicos.</a:t>
            </a:r>
          </a:p>
          <a:p>
            <a:pPr marL="744390" lvl="1" indent="-285750">
              <a:buClr>
                <a:srgbClr val="FFFFFF"/>
              </a:buClr>
              <a:buFont typeface="Arial" panose="020B0604020202020204" pitchFamily="34" charset="0"/>
              <a:buChar char="•"/>
            </a:pPr>
            <a:r>
              <a:rPr lang="es-ES" b="1" strike="noStrike" spc="-1" dirty="0" smtClean="0">
                <a:solidFill>
                  <a:srgbClr val="FFFF00"/>
                </a:solidFill>
                <a:latin typeface="Arial"/>
                <a:ea typeface="DejaVu Sans"/>
              </a:rPr>
              <a:t>Equipos de Radiodiagnóstico de propósito general.</a:t>
            </a:r>
          </a:p>
          <a:p>
            <a:pPr marL="744390" lvl="1" indent="-285750">
              <a:buClr>
                <a:srgbClr val="FFFFFF"/>
              </a:buClr>
              <a:buFont typeface="Arial" panose="020B0604020202020204" pitchFamily="34" charset="0"/>
              <a:buChar char="•"/>
            </a:pPr>
            <a:r>
              <a:rPr lang="es-ES" b="1" spc="-1" dirty="0" smtClean="0">
                <a:solidFill>
                  <a:srgbClr val="FFFF00"/>
                </a:solidFill>
                <a:latin typeface="Arial"/>
                <a:ea typeface="DejaVu Sans"/>
              </a:rPr>
              <a:t>Equipos de Mamografía.</a:t>
            </a:r>
          </a:p>
          <a:p>
            <a:pPr marL="744390" lvl="1" indent="-285750">
              <a:buClr>
                <a:srgbClr val="FFFFFF"/>
              </a:buClr>
              <a:buFont typeface="Arial" panose="020B0604020202020204" pitchFamily="34" charset="0"/>
              <a:buChar char="•"/>
            </a:pPr>
            <a:r>
              <a:rPr lang="es-ES" b="1" strike="noStrike" spc="-1" dirty="0" smtClean="0">
                <a:solidFill>
                  <a:srgbClr val="FFFF00"/>
                </a:solidFill>
                <a:latin typeface="Arial"/>
                <a:ea typeface="DejaVu Sans"/>
              </a:rPr>
              <a:t>Equipos de Tomografía Computarizada.</a:t>
            </a:r>
          </a:p>
          <a:p>
            <a:pPr marL="744390" lvl="1" indent="-285750">
              <a:buClr>
                <a:srgbClr val="FFFFFF"/>
              </a:buClr>
              <a:buFont typeface="Arial" panose="020B0604020202020204" pitchFamily="34" charset="0"/>
              <a:buChar char="•"/>
            </a:pPr>
            <a:r>
              <a:rPr lang="es-ES" b="1" spc="-1" dirty="0" smtClean="0">
                <a:solidFill>
                  <a:srgbClr val="FFFF00"/>
                </a:solidFill>
                <a:latin typeface="Arial"/>
                <a:ea typeface="DejaVu Sans"/>
              </a:rPr>
              <a:t>Equipos de </a:t>
            </a:r>
            <a:r>
              <a:rPr lang="es-ES" b="1" spc="-1" dirty="0" err="1" smtClean="0">
                <a:solidFill>
                  <a:srgbClr val="FFFF00"/>
                </a:solidFill>
                <a:latin typeface="Arial"/>
                <a:ea typeface="DejaVu Sans"/>
              </a:rPr>
              <a:t>Fluoroscopía</a:t>
            </a:r>
            <a:r>
              <a:rPr lang="es-ES" b="1" spc="-1" dirty="0" smtClean="0">
                <a:solidFill>
                  <a:srgbClr val="FFFF00"/>
                </a:solidFill>
                <a:latin typeface="Arial"/>
                <a:ea typeface="DejaVu Sans"/>
              </a:rPr>
              <a:t>.</a:t>
            </a:r>
          </a:p>
          <a:p>
            <a:pPr marL="744390" lvl="1" indent="-285750">
              <a:buClr>
                <a:srgbClr val="FFFFFF"/>
              </a:buClr>
              <a:buFont typeface="Arial" panose="020B0604020202020204" pitchFamily="34" charset="0"/>
              <a:buChar char="•"/>
            </a:pPr>
            <a:r>
              <a:rPr lang="es-ES" b="1" strike="noStrike" spc="-1" dirty="0" smtClean="0">
                <a:solidFill>
                  <a:srgbClr val="FFFF00"/>
                </a:solidFill>
                <a:latin typeface="Arial"/>
                <a:ea typeface="DejaVu Sans"/>
              </a:rPr>
              <a:t>Equipos de Radiología Intervencionista.</a:t>
            </a:r>
          </a:p>
          <a:p>
            <a:pPr marL="344340" indent="-342900">
              <a:buClr>
                <a:srgbClr val="FFFFFF"/>
              </a:buClr>
              <a:buFont typeface="+mj-lt"/>
              <a:buAutoNum type="arabicParenR"/>
            </a:pPr>
            <a:r>
              <a:rPr lang="es-ES" b="1" spc="-1" dirty="0" smtClean="0">
                <a:solidFill>
                  <a:srgbClr val="FFFF00"/>
                </a:solidFill>
                <a:latin typeface="Arial"/>
                <a:ea typeface="DejaVu Sans"/>
              </a:rPr>
              <a:t>Los RPR de instalaciones médicas deben conocer los equipos mas utilizados en esta práctica.</a:t>
            </a:r>
            <a:endParaRPr lang="en-GB" b="0" strike="noStrike" spc="-1" dirty="0">
              <a:solidFill>
                <a:srgbClr val="FFFF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body" idx="4294967295"/>
          </p:nvPr>
        </p:nvSpPr>
        <p:spPr>
          <a:xfrm>
            <a:off x="179389" y="789385"/>
            <a:ext cx="4897437" cy="38945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80000"/>
              </a:lnSpc>
              <a:spcBef>
                <a:spcPts val="500"/>
              </a:spcBef>
              <a:spcAft>
                <a:spcPts val="500"/>
              </a:spcAft>
              <a:defRPr/>
            </a:pPr>
            <a:r>
              <a:rPr lang="es-ES_tradnl" altLang="es-MX" sz="2200" dirty="0">
                <a:solidFill>
                  <a:srgbClr val="FFFF00"/>
                </a:solidFill>
                <a:latin typeface="+mj-lt"/>
                <a:ea typeface="Arial Unicode MS" panose="020B0604020202020204" pitchFamily="34" charset="-128"/>
                <a:cs typeface="Arial Unicode MS" panose="020B0604020202020204" pitchFamily="34" charset="-128"/>
              </a:rPr>
              <a:t>El propósito </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del radiodiagnóstico médico y estomatológico es </a:t>
            </a:r>
            <a:r>
              <a:rPr lang="es-ES_tradnl" altLang="es-MX" sz="2200" dirty="0">
                <a:solidFill>
                  <a:srgbClr val="FFFF00"/>
                </a:solidFill>
                <a:latin typeface="+mj-lt"/>
                <a:ea typeface="Arial Unicode MS" panose="020B0604020202020204" pitchFamily="34" charset="-128"/>
                <a:cs typeface="Arial Unicode MS" panose="020B0604020202020204" pitchFamily="34" charset="-128"/>
              </a:rPr>
              <a:t>proporcionar </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imágenes </a:t>
            </a:r>
            <a:r>
              <a:rPr lang="es-ES_tradnl" altLang="es-MX" sz="2200" dirty="0">
                <a:solidFill>
                  <a:srgbClr val="FFFF00"/>
                </a:solidFill>
                <a:latin typeface="+mj-lt"/>
                <a:ea typeface="Arial Unicode MS" panose="020B0604020202020204" pitchFamily="34" charset="-128"/>
                <a:cs typeface="Arial Unicode MS" panose="020B0604020202020204" pitchFamily="34" charset="-128"/>
              </a:rPr>
              <a:t>de las estructuras del cuerpo humano usando la información dada por la atenuación de un haz de rayos x </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a su paso a </a:t>
            </a:r>
            <a:r>
              <a:rPr lang="es-ES_tradnl" altLang="es-MX" sz="2200" dirty="0">
                <a:solidFill>
                  <a:srgbClr val="FFFF00"/>
                </a:solidFill>
                <a:latin typeface="+mj-lt"/>
                <a:ea typeface="Arial Unicode MS" panose="020B0604020202020204" pitchFamily="34" charset="-128"/>
                <a:cs typeface="Arial Unicode MS" panose="020B0604020202020204" pitchFamily="34" charset="-128"/>
              </a:rPr>
              <a:t>través de la región </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examinada.</a:t>
            </a:r>
            <a:endParaRPr lang="es-ES_tradnl" altLang="es-MX" sz="2200" dirty="0">
              <a:solidFill>
                <a:srgbClr val="FFFF00"/>
              </a:solidFill>
              <a:latin typeface="+mj-lt"/>
              <a:ea typeface="Arial Unicode MS" panose="020B0604020202020204" pitchFamily="34" charset="-128"/>
              <a:cs typeface="Arial Unicode MS" panose="020B0604020202020204" pitchFamily="34" charset="-128"/>
            </a:endParaRPr>
          </a:p>
          <a:p>
            <a:pPr algn="just">
              <a:lnSpc>
                <a:spcPct val="80000"/>
              </a:lnSpc>
              <a:spcBef>
                <a:spcPts val="500"/>
              </a:spcBef>
              <a:spcAft>
                <a:spcPts val="500"/>
              </a:spcAft>
              <a:defRPr/>
            </a:pPr>
            <a:r>
              <a:rPr lang="es-ES_tradnl" altLang="es-MX" sz="2200" dirty="0">
                <a:solidFill>
                  <a:srgbClr val="FFFF00"/>
                </a:solidFill>
                <a:latin typeface="+mj-lt"/>
                <a:ea typeface="Arial Unicode MS" panose="020B0604020202020204" pitchFamily="34" charset="-128"/>
                <a:cs typeface="Arial Unicode MS" panose="020B0604020202020204" pitchFamily="34" charset="-128"/>
              </a:rPr>
              <a:t>Todos los </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equipos usados en el radiodiagnóstico incluyen: Generador, Tubo de Rayos X, Carcaza del tubo de </a:t>
            </a:r>
            <a:r>
              <a:rPr lang="es-ES_tradnl" altLang="es-MX" sz="2200" dirty="0" err="1" smtClean="0">
                <a:solidFill>
                  <a:srgbClr val="FFFF00"/>
                </a:solidFill>
                <a:latin typeface="+mj-lt"/>
                <a:ea typeface="Arial Unicode MS" panose="020B0604020202020204" pitchFamily="34" charset="-128"/>
                <a:cs typeface="Arial Unicode MS" panose="020B0604020202020204" pitchFamily="34" charset="-128"/>
              </a:rPr>
              <a:t>Rx</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 Filtración, Colimador, Panel de control, Rejilla </a:t>
            </a:r>
            <a:r>
              <a:rPr lang="es-ES_tradnl" altLang="es-MX" sz="2200" dirty="0" err="1" smtClean="0">
                <a:solidFill>
                  <a:srgbClr val="FFFF00"/>
                </a:solidFill>
                <a:latin typeface="+mj-lt"/>
                <a:ea typeface="Arial Unicode MS" panose="020B0604020202020204" pitchFamily="34" charset="-128"/>
                <a:cs typeface="Arial Unicode MS" panose="020B0604020202020204" pitchFamily="34" charset="-128"/>
              </a:rPr>
              <a:t>antidifusora</a:t>
            </a:r>
            <a:r>
              <a:rPr lang="es-ES_tradnl" altLang="es-MX" sz="2200" dirty="0" smtClean="0">
                <a:solidFill>
                  <a:srgbClr val="FFFF00"/>
                </a:solidFill>
                <a:latin typeface="+mj-lt"/>
                <a:ea typeface="Arial Unicode MS" panose="020B0604020202020204" pitchFamily="34" charset="-128"/>
                <a:cs typeface="Arial Unicode MS" panose="020B0604020202020204" pitchFamily="34" charset="-128"/>
              </a:rPr>
              <a:t> y Sistema receptor de imagen </a:t>
            </a:r>
            <a:endParaRPr lang="es-ES_tradnl" altLang="es-MX" sz="2200" dirty="0">
              <a:solidFill>
                <a:srgbClr val="FFFF00"/>
              </a:solidFill>
              <a:latin typeface="+mj-lt"/>
              <a:ea typeface="Arial Unicode MS" panose="020B0604020202020204" pitchFamily="34" charset="-128"/>
              <a:cs typeface="Arial Unicode MS" panose="020B0604020202020204" pitchFamily="34" charset="-128"/>
            </a:endParaRPr>
          </a:p>
        </p:txBody>
      </p:sp>
      <p:pic>
        <p:nvPicPr>
          <p:cNvPr id="13316" name="Picture 5" descr="contras1"/>
          <p:cNvPicPr>
            <a:picLocks noChangeAspect="1" noChangeArrowheads="1"/>
          </p:cNvPicPr>
          <p:nvPr/>
        </p:nvPicPr>
        <p:blipFill>
          <a:blip r:embed="rId3" cstate="print">
            <a:extLst>
              <a:ext uri="{28A0092B-C50C-407E-A947-70E740481C1C}">
                <a14:useLocalDpi xmlns:a14="http://schemas.microsoft.com/office/drawing/2010/main" val="0"/>
              </a:ext>
            </a:extLst>
          </a:blip>
          <a:srcRect l="3448" t="5045" r="6897"/>
          <a:stretch>
            <a:fillRect/>
          </a:stretch>
        </p:blipFill>
        <p:spPr bwMode="auto">
          <a:xfrm>
            <a:off x="5193497" y="1006079"/>
            <a:ext cx="3845727" cy="365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Rectangle 7"/>
          <p:cNvSpPr>
            <a:spLocks noGrp="1" noChangeArrowheads="1"/>
          </p:cNvSpPr>
          <p:nvPr>
            <p:ph type="title"/>
          </p:nvPr>
        </p:nvSpPr>
        <p:spPr>
          <a:xfrm>
            <a:off x="323851" y="320923"/>
            <a:ext cx="8640763" cy="3786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nchorCtr="0"/>
          <a:lstStyle/>
          <a:p>
            <a:pPr algn="l">
              <a:defRPr/>
            </a:pPr>
            <a:r>
              <a:rPr lang="es-ES" altLang="es-MX" sz="2400" dirty="0">
                <a:solidFill>
                  <a:srgbClr val="FFFF00"/>
                </a:solidFill>
              </a:rPr>
              <a:t>El Radiodiagnóstico Médico, fundamentos de la práctica</a:t>
            </a:r>
            <a:endParaRPr lang="es-ES_tradnl" altLang="es-MX" sz="2400" dirty="0">
              <a:solidFill>
                <a:srgbClr val="FFFF00"/>
              </a:solidFill>
            </a:endParaRPr>
          </a:p>
        </p:txBody>
      </p:sp>
    </p:spTree>
    <p:extLst>
      <p:ext uri="{BB962C8B-B14F-4D97-AF65-F5344CB8AC3E}">
        <p14:creationId xmlns:p14="http://schemas.microsoft.com/office/powerpoint/2010/main" val="326359620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ángulo 1"/>
          <p:cNvSpPr>
            <a:spLocks noChangeArrowheads="1"/>
          </p:cNvSpPr>
          <p:nvPr/>
        </p:nvSpPr>
        <p:spPr bwMode="auto">
          <a:xfrm>
            <a:off x="793751" y="281295"/>
            <a:ext cx="74152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dirty="0">
                <a:solidFill>
                  <a:srgbClr val="FFFF00"/>
                </a:solidFill>
                <a:cs typeface="Times New Roman" pitchFamily="18" charset="0"/>
              </a:rPr>
              <a:t>PRINCIPALES COMPONENTES DE UN EQUIPO DE RADIOGRAFÍA DE PROPÓSITOS GENERALES </a:t>
            </a:r>
            <a:endParaRPr lang="es-ES" altLang="es-ES" sz="2200" dirty="0">
              <a:solidFill>
                <a:srgbClr val="FFFF00"/>
              </a:solidFill>
              <a:latin typeface="Calibri" pitchFamily="34" charset="0"/>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9" y="1851709"/>
            <a:ext cx="35131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5 Conector recto"/>
          <p:cNvCxnSpPr/>
          <p:nvPr/>
        </p:nvCxnSpPr>
        <p:spPr>
          <a:xfrm>
            <a:off x="2786063" y="3244740"/>
            <a:ext cx="2214562" cy="101798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6 Conector recto"/>
          <p:cNvCxnSpPr/>
          <p:nvPr/>
        </p:nvCxnSpPr>
        <p:spPr>
          <a:xfrm>
            <a:off x="3786189" y="3137584"/>
            <a:ext cx="3800475" cy="10715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6390" name="Text Box 9"/>
          <p:cNvSpPr txBox="1">
            <a:spLocks noChangeArrowheads="1"/>
          </p:cNvSpPr>
          <p:nvPr/>
        </p:nvSpPr>
        <p:spPr bwMode="auto">
          <a:xfrm>
            <a:off x="250826" y="4004359"/>
            <a:ext cx="3586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_tradnl" altLang="es-ES" sz="2000" b="1">
                <a:solidFill>
                  <a:srgbClr val="FFFF00"/>
                </a:solidFill>
              </a:rPr>
              <a:t>Transformador de baja tensión </a:t>
            </a:r>
            <a:r>
              <a:rPr lang="es-ES_tradnl" altLang="es-ES" sz="2000">
                <a:solidFill>
                  <a:srgbClr val="FFFF00"/>
                </a:solidFill>
              </a:rPr>
              <a:t>(Permite encender  y caldear el filamento.)</a:t>
            </a:r>
          </a:p>
        </p:txBody>
      </p:sp>
      <p:pic>
        <p:nvPicPr>
          <p:cNvPr id="16391" name="14 Imagen"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3996024"/>
            <a:ext cx="2554288"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15"/>
          <p:cNvSpPr>
            <a:spLocks noChangeArrowheads="1"/>
          </p:cNvSpPr>
          <p:nvPr/>
        </p:nvSpPr>
        <p:spPr bwMode="auto">
          <a:xfrm>
            <a:off x="2484439" y="1072812"/>
            <a:ext cx="4518025" cy="26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 typeface="Arial" pitchFamily="34" charset="0"/>
              <a:buNone/>
            </a:pPr>
            <a:r>
              <a:rPr lang="es-DO" altLang="es-ES" sz="1800" b="1">
                <a:solidFill>
                  <a:srgbClr val="FFFF00"/>
                </a:solidFill>
              </a:rPr>
              <a:t>GENERADOR</a:t>
            </a:r>
            <a:endParaRPr lang="es-ES" altLang="es-ES" sz="1800" b="1">
              <a:solidFill>
                <a:srgbClr val="FFFF00"/>
              </a:solidFill>
            </a:endParaRPr>
          </a:p>
        </p:txBody>
      </p:sp>
      <p:sp>
        <p:nvSpPr>
          <p:cNvPr id="2" name="CuadroTexto 1"/>
          <p:cNvSpPr txBox="1"/>
          <p:nvPr/>
        </p:nvSpPr>
        <p:spPr>
          <a:xfrm>
            <a:off x="3059832" y="1338322"/>
            <a:ext cx="4032448" cy="369332"/>
          </a:xfrm>
          <a:prstGeom prst="rect">
            <a:avLst/>
          </a:prstGeom>
          <a:noFill/>
        </p:spPr>
        <p:txBody>
          <a:bodyPr wrap="square" rtlCol="0">
            <a:spAutoFit/>
          </a:bodyPr>
          <a:lstStyle/>
          <a:p>
            <a:r>
              <a:rPr lang="es-ES" dirty="0" smtClean="0">
                <a:solidFill>
                  <a:srgbClr val="FFFF00"/>
                </a:solidFill>
              </a:rPr>
              <a:t>Transformador de baja tensión</a:t>
            </a:r>
            <a:endParaRPr lang="es-UY" dirty="0">
              <a:solidFill>
                <a:srgbClr val="FFFF00"/>
              </a:solidFill>
            </a:endParaRPr>
          </a:p>
        </p:txBody>
      </p:sp>
    </p:spTree>
    <p:extLst>
      <p:ext uri="{BB962C8B-B14F-4D97-AF65-F5344CB8AC3E}">
        <p14:creationId xmlns:p14="http://schemas.microsoft.com/office/powerpoint/2010/main" val="3959820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436" y="1889793"/>
            <a:ext cx="3096344" cy="161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7" y="3531394"/>
            <a:ext cx="5176837" cy="13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18 Conector recto"/>
          <p:cNvCxnSpPr/>
          <p:nvPr/>
        </p:nvCxnSpPr>
        <p:spPr>
          <a:xfrm>
            <a:off x="1964533" y="2208610"/>
            <a:ext cx="1035843" cy="192881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19 Conector recto"/>
          <p:cNvCxnSpPr/>
          <p:nvPr/>
        </p:nvCxnSpPr>
        <p:spPr>
          <a:xfrm>
            <a:off x="3707904" y="2139702"/>
            <a:ext cx="4248472" cy="139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366" name="Text Box 9"/>
          <p:cNvSpPr txBox="1">
            <a:spLocks noChangeArrowheads="1"/>
          </p:cNvSpPr>
          <p:nvPr/>
        </p:nvSpPr>
        <p:spPr bwMode="auto">
          <a:xfrm>
            <a:off x="1" y="3651647"/>
            <a:ext cx="27019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eaLnBrk="1" hangingPunct="1">
              <a:spcBef>
                <a:spcPct val="0"/>
              </a:spcBef>
              <a:buClrTx/>
              <a:buSzTx/>
              <a:buFontTx/>
              <a:buNone/>
            </a:pPr>
            <a:r>
              <a:rPr lang="es-ES_tradnl" altLang="es-ES" sz="1800" b="1" dirty="0">
                <a:solidFill>
                  <a:srgbClr val="FFFF00"/>
                </a:solidFill>
              </a:rPr>
              <a:t>Transformador de alta tensión </a:t>
            </a:r>
            <a:r>
              <a:rPr lang="es-ES_tradnl" altLang="es-ES" sz="1800" u="none" dirty="0">
                <a:solidFill>
                  <a:srgbClr val="FFFF00"/>
                </a:solidFill>
              </a:rPr>
              <a:t>(Permite acelerar los electrones entre el cátodo y el ánodo)</a:t>
            </a:r>
          </a:p>
        </p:txBody>
      </p:sp>
      <p:sp>
        <p:nvSpPr>
          <p:cNvPr id="15367" name="Rectángulo 1"/>
          <p:cNvSpPr>
            <a:spLocks noChangeArrowheads="1"/>
          </p:cNvSpPr>
          <p:nvPr/>
        </p:nvSpPr>
        <p:spPr bwMode="auto">
          <a:xfrm>
            <a:off x="107951" y="288850"/>
            <a:ext cx="88565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200" b="1" u="none" dirty="0">
                <a:solidFill>
                  <a:srgbClr val="FFFF00"/>
                </a:solidFill>
                <a:cs typeface="Times New Roman" pitchFamily="18" charset="0"/>
              </a:rPr>
              <a:t>PRINCIPALES COMPONENTES DE UN EQUIPO DE RADIOGRAFÍA DE PROPÓSITOS GENERALES </a:t>
            </a:r>
            <a:endParaRPr lang="es-ES" altLang="es-ES" sz="2200" u="none" dirty="0">
              <a:solidFill>
                <a:srgbClr val="FFFF00"/>
              </a:solidFill>
              <a:latin typeface="Calibri" pitchFamily="34" charset="0"/>
            </a:endParaRPr>
          </a:p>
        </p:txBody>
      </p:sp>
      <p:sp>
        <p:nvSpPr>
          <p:cNvPr id="15368" name="Rectangle 15"/>
          <p:cNvSpPr>
            <a:spLocks noChangeArrowheads="1"/>
          </p:cNvSpPr>
          <p:nvPr/>
        </p:nvSpPr>
        <p:spPr bwMode="auto">
          <a:xfrm>
            <a:off x="2484439" y="1049586"/>
            <a:ext cx="4518025" cy="26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 typeface="Arial" pitchFamily="34" charset="0"/>
              <a:buNone/>
            </a:pPr>
            <a:r>
              <a:rPr lang="es-DO" altLang="es-ES" sz="1800" b="1" dirty="0">
                <a:solidFill>
                  <a:srgbClr val="FFFF00"/>
                </a:solidFill>
              </a:rPr>
              <a:t>GENERADOR</a:t>
            </a:r>
            <a:endParaRPr lang="es-ES" altLang="es-ES" sz="1800" b="1" dirty="0">
              <a:solidFill>
                <a:srgbClr val="FFFF00"/>
              </a:solidFill>
            </a:endParaRPr>
          </a:p>
        </p:txBody>
      </p:sp>
      <p:sp>
        <p:nvSpPr>
          <p:cNvPr id="15369" name="Rectángulo 5"/>
          <p:cNvSpPr>
            <a:spLocks noChangeArrowheads="1"/>
          </p:cNvSpPr>
          <p:nvPr/>
        </p:nvSpPr>
        <p:spPr bwMode="auto">
          <a:xfrm>
            <a:off x="2484439" y="1307544"/>
            <a:ext cx="38157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a:spcBef>
                <a:spcPct val="0"/>
              </a:spcBef>
              <a:buClrTx/>
              <a:buSzTx/>
              <a:buFontTx/>
              <a:buNone/>
            </a:pPr>
            <a:r>
              <a:rPr lang="es-ES" altLang="es-ES" sz="2000" u="none" dirty="0" smtClean="0">
                <a:solidFill>
                  <a:srgbClr val="FFFF00"/>
                </a:solidFill>
                <a:cs typeface="Arial" pitchFamily="34" charset="0"/>
              </a:rPr>
              <a:t>Transformador de alta tensión.</a:t>
            </a:r>
            <a:endParaRPr lang="es-ES" altLang="es-ES" sz="2000" u="none" dirty="0">
              <a:solidFill>
                <a:srgbClr val="FFFF00"/>
              </a:solidFill>
              <a:cs typeface="Arial" pitchFamily="34" charset="0"/>
            </a:endParaRPr>
          </a:p>
        </p:txBody>
      </p:sp>
    </p:spTree>
    <p:extLst>
      <p:ext uri="{BB962C8B-B14F-4D97-AF65-F5344CB8AC3E}">
        <p14:creationId xmlns:p14="http://schemas.microsoft.com/office/powerpoint/2010/main" val="2085848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ángulo 1"/>
          <p:cNvSpPr>
            <a:spLocks noChangeArrowheads="1"/>
          </p:cNvSpPr>
          <p:nvPr/>
        </p:nvSpPr>
        <p:spPr bwMode="auto">
          <a:xfrm>
            <a:off x="793751" y="207680"/>
            <a:ext cx="7415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ES" altLang="es-ES" sz="2000" b="1" dirty="0">
                <a:solidFill>
                  <a:srgbClr val="FFFF00"/>
                </a:solidFill>
                <a:cs typeface="Times New Roman" pitchFamily="18" charset="0"/>
              </a:rPr>
              <a:t>PRINCIPALES COMPONENTES DE UN EQUIPO DE RADIOGRAFÍA DE PROPÓSITOS GENERALES </a:t>
            </a:r>
            <a:endParaRPr lang="es-ES" altLang="es-ES" sz="2000" dirty="0">
              <a:solidFill>
                <a:srgbClr val="FFFF00"/>
              </a:solidFill>
              <a:latin typeface="Calibri" pitchFamily="34" charset="0"/>
            </a:endParaRPr>
          </a:p>
        </p:txBody>
      </p:sp>
      <p:sp>
        <p:nvSpPr>
          <p:cNvPr id="17411" name="Rectangle 15"/>
          <p:cNvSpPr>
            <a:spLocks noChangeArrowheads="1"/>
          </p:cNvSpPr>
          <p:nvPr/>
        </p:nvSpPr>
        <p:spPr bwMode="auto">
          <a:xfrm>
            <a:off x="1714500" y="955561"/>
            <a:ext cx="5157788"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ctr">
              <a:spcBef>
                <a:spcPct val="0"/>
              </a:spcBef>
              <a:buClrTx/>
              <a:buSzTx/>
              <a:buFontTx/>
              <a:buNone/>
            </a:pPr>
            <a:r>
              <a:rPr lang="es-DO" altLang="es-ES" sz="1600" b="1" dirty="0">
                <a:solidFill>
                  <a:srgbClr val="FFFF00"/>
                </a:solidFill>
              </a:rPr>
              <a:t>2.Tubo de rayos X. Componentes </a:t>
            </a:r>
            <a:endParaRPr lang="es-ES" altLang="es-ES" sz="1600" b="1" dirty="0">
              <a:solidFill>
                <a:srgbClr val="FFFF00"/>
              </a:solidFill>
            </a:endParaRP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1" y="3556728"/>
            <a:ext cx="2375717" cy="11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8 Rectángulo"/>
          <p:cNvSpPr>
            <a:spLocks noChangeArrowheads="1"/>
          </p:cNvSpPr>
          <p:nvPr/>
        </p:nvSpPr>
        <p:spPr bwMode="auto">
          <a:xfrm>
            <a:off x="2627684" y="3435846"/>
            <a:ext cx="2664396"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80000"/>
              <a:buFont typeface="Wingdings" pitchFamily="2" charset="2"/>
              <a:buChar char="Ø"/>
              <a:defRPr sz="3200">
                <a:solidFill>
                  <a:schemeClr val="tx1"/>
                </a:solidFill>
                <a:latin typeface="Arial" pitchFamily="34" charset="0"/>
              </a:defRPr>
            </a:lvl1pPr>
            <a:lvl2pPr>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0" lvl="1" algn="just">
              <a:buClr>
                <a:srgbClr val="A31F09"/>
              </a:buClr>
              <a:buSzTx/>
              <a:buFontTx/>
              <a:buNone/>
            </a:pPr>
            <a:r>
              <a:rPr lang="es-ES" altLang="es-ES" sz="1600" dirty="0">
                <a:solidFill>
                  <a:srgbClr val="FFFF00"/>
                </a:solidFill>
                <a:sym typeface="Symbol" pitchFamily="18" charset="2"/>
              </a:rPr>
              <a:t>Conformado por:</a:t>
            </a:r>
          </a:p>
          <a:p>
            <a:pPr marL="0" lvl="1" algn="just">
              <a:buClr>
                <a:srgbClr val="A31F09"/>
              </a:buClr>
              <a:buSzTx/>
              <a:buFontTx/>
              <a:buNone/>
            </a:pPr>
            <a:r>
              <a:rPr lang="es-ES" altLang="es-ES" sz="1600" u="none" dirty="0">
                <a:solidFill>
                  <a:srgbClr val="FFFF00"/>
                </a:solidFill>
                <a:sym typeface="Symbol" pitchFamily="18" charset="2"/>
              </a:rPr>
              <a:t>1. Circuito de baja tensión.</a:t>
            </a:r>
          </a:p>
          <a:p>
            <a:pPr marL="0" lvl="1" algn="just">
              <a:buClr>
                <a:srgbClr val="A31F09"/>
              </a:buClr>
              <a:buSzTx/>
              <a:buFontTx/>
              <a:buNone/>
            </a:pPr>
            <a:r>
              <a:rPr lang="es-ES" altLang="es-ES" sz="1600" u="none" dirty="0">
                <a:solidFill>
                  <a:srgbClr val="FFFF00"/>
                </a:solidFill>
                <a:sym typeface="Symbol" pitchFamily="18" charset="2"/>
              </a:rPr>
              <a:t>2. Ánodo</a:t>
            </a:r>
          </a:p>
          <a:p>
            <a:pPr marL="0" lvl="1" algn="just">
              <a:buClr>
                <a:srgbClr val="A31F09"/>
              </a:buClr>
              <a:buSzTx/>
              <a:buFontTx/>
              <a:buNone/>
            </a:pPr>
            <a:r>
              <a:rPr lang="es-ES" altLang="es-ES" sz="1600" u="none" dirty="0">
                <a:solidFill>
                  <a:srgbClr val="FFFF00"/>
                </a:solidFill>
                <a:sym typeface="Symbol" pitchFamily="18" charset="2"/>
              </a:rPr>
              <a:t>3. Filamento</a:t>
            </a:r>
          </a:p>
          <a:p>
            <a:pPr marL="0" lvl="1" algn="just">
              <a:buClr>
                <a:srgbClr val="A31F09"/>
              </a:buClr>
              <a:buSzTx/>
              <a:buFontTx/>
              <a:buNone/>
            </a:pPr>
            <a:r>
              <a:rPr lang="es-ES" altLang="es-ES" sz="1600" u="none" dirty="0">
                <a:solidFill>
                  <a:srgbClr val="FFFF00"/>
                </a:solidFill>
                <a:sym typeface="Symbol" pitchFamily="18" charset="2"/>
              </a:rPr>
              <a:t>4. Cátodo</a:t>
            </a:r>
            <a:endParaRPr lang="es-ES" altLang="es-ES" sz="1600" u="none" dirty="0">
              <a:solidFill>
                <a:srgbClr val="FFFF00"/>
              </a:solidFill>
            </a:endParaRPr>
          </a:p>
        </p:txBody>
      </p:sp>
      <p:pic>
        <p:nvPicPr>
          <p:cNvPr id="1741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372020"/>
            <a:ext cx="3168352" cy="179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10 Rectángulo"/>
          <p:cNvSpPr>
            <a:spLocks noChangeArrowheads="1"/>
          </p:cNvSpPr>
          <p:nvPr/>
        </p:nvSpPr>
        <p:spPr bwMode="auto">
          <a:xfrm>
            <a:off x="4500563" y="2143353"/>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600" b="1" dirty="0">
                <a:solidFill>
                  <a:srgbClr val="FFFF00"/>
                </a:solidFill>
              </a:rPr>
              <a:t>Cátodo</a:t>
            </a:r>
            <a:r>
              <a:rPr lang="es-ES" altLang="es-ES" sz="1600" dirty="0">
                <a:solidFill>
                  <a:srgbClr val="FFFF00"/>
                </a:solidFill>
              </a:rPr>
              <a:t>: </a:t>
            </a:r>
            <a:r>
              <a:rPr lang="es-ES" altLang="es-ES" sz="1600" u="none" dirty="0">
                <a:solidFill>
                  <a:srgbClr val="FFFF00"/>
                </a:solidFill>
              </a:rPr>
              <a:t>Poseen 1 o 2 Focos y una Copa de enfoque. Permite lograr un compromiso entre mejor resolución de la imagen - menor tiempo de exposición.</a:t>
            </a:r>
          </a:p>
        </p:txBody>
      </p:sp>
      <p:sp>
        <p:nvSpPr>
          <p:cNvPr id="17416" name="Rectangle 18"/>
          <p:cNvSpPr>
            <a:spLocks noChangeArrowheads="1"/>
          </p:cNvSpPr>
          <p:nvPr/>
        </p:nvSpPr>
        <p:spPr bwMode="auto">
          <a:xfrm>
            <a:off x="4500563" y="1156727"/>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tabLst>
                <a:tab pos="296863" algn="l"/>
                <a:tab pos="1028700" algn="l"/>
              </a:tabLst>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tabLst>
                <a:tab pos="296863" algn="l"/>
                <a:tab pos="1028700" algn="l"/>
              </a:tabLst>
              <a:defRPr sz="2800">
                <a:solidFill>
                  <a:schemeClr val="tx1"/>
                </a:solidFill>
                <a:latin typeface="Arial" pitchFamily="34" charset="0"/>
              </a:defRPr>
            </a:lvl2pPr>
            <a:lvl3pPr marL="1143000" indent="-228600">
              <a:spcBef>
                <a:spcPct val="20000"/>
              </a:spcBef>
              <a:buClr>
                <a:schemeClr val="accent2"/>
              </a:buClr>
              <a:buChar char="•"/>
              <a:tabLst>
                <a:tab pos="296863" algn="l"/>
                <a:tab pos="1028700" algn="l"/>
              </a:tabLst>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tabLst>
                <a:tab pos="296863" algn="l"/>
                <a:tab pos="1028700" algn="l"/>
              </a:tabLst>
              <a:defRPr sz="2000">
                <a:solidFill>
                  <a:schemeClr val="tx1"/>
                </a:solidFill>
                <a:latin typeface="Arial" pitchFamily="34" charset="0"/>
              </a:defRPr>
            </a:lvl4pPr>
            <a:lvl5pPr marL="2057400" indent="-228600">
              <a:spcBef>
                <a:spcPct val="20000"/>
              </a:spcBef>
              <a:buClr>
                <a:schemeClr val="hlink"/>
              </a:buClr>
              <a:buChar char="•"/>
              <a:tabLst>
                <a:tab pos="296863" algn="l"/>
                <a:tab pos="10287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tabLst>
                <a:tab pos="296863" algn="l"/>
                <a:tab pos="10287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tabLst>
                <a:tab pos="296863" algn="l"/>
                <a:tab pos="10287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tabLst>
                <a:tab pos="296863" algn="l"/>
                <a:tab pos="10287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tabLst>
                <a:tab pos="296863" algn="l"/>
                <a:tab pos="1028700" algn="l"/>
              </a:tabLst>
              <a:defRPr sz="2000">
                <a:solidFill>
                  <a:schemeClr val="tx1"/>
                </a:solidFill>
                <a:latin typeface="Arial" pitchFamily="34" charset="0"/>
              </a:defRPr>
            </a:lvl9pPr>
          </a:lstStyle>
          <a:p>
            <a:pPr algn="just" eaLnBrk="1" hangingPunct="1">
              <a:spcBef>
                <a:spcPct val="0"/>
              </a:spcBef>
              <a:buClrTx/>
              <a:buSzTx/>
              <a:buFontTx/>
              <a:buNone/>
            </a:pPr>
            <a:r>
              <a:rPr lang="es-ES_tradnl" altLang="es-ES" sz="1600" b="1" dirty="0">
                <a:solidFill>
                  <a:srgbClr val="FFFF00"/>
                </a:solidFill>
              </a:rPr>
              <a:t>Filamento</a:t>
            </a:r>
            <a:r>
              <a:rPr lang="es-ES_tradnl" altLang="es-ES" sz="1600" dirty="0">
                <a:solidFill>
                  <a:srgbClr val="FFFF00"/>
                </a:solidFill>
              </a:rPr>
              <a:t>: </a:t>
            </a:r>
            <a:r>
              <a:rPr lang="es-ES_tradnl" altLang="es-ES" sz="1600" u="none" dirty="0">
                <a:solidFill>
                  <a:srgbClr val="FFFF00"/>
                </a:solidFill>
              </a:rPr>
              <a:t>Constituye la fuente de electrones, está fabricado de tungsteno, ya que este material posee </a:t>
            </a:r>
            <a:r>
              <a:rPr lang="es-ES" altLang="es-ES" sz="1600" u="none" dirty="0">
                <a:solidFill>
                  <a:srgbClr val="FFFF00"/>
                </a:solidFill>
              </a:rPr>
              <a:t>alto punto de fusión (3370°C) y un alto Z</a:t>
            </a:r>
            <a:r>
              <a:rPr lang="es-ES_tradnl" altLang="es-ES" sz="1600" u="none" dirty="0">
                <a:solidFill>
                  <a:srgbClr val="FFFF00"/>
                </a:solidFill>
              </a:rPr>
              <a:t>.</a:t>
            </a:r>
          </a:p>
        </p:txBody>
      </p:sp>
      <p:sp>
        <p:nvSpPr>
          <p:cNvPr id="17417" name="8 Rectángulo"/>
          <p:cNvSpPr>
            <a:spLocks noChangeArrowheads="1"/>
          </p:cNvSpPr>
          <p:nvPr/>
        </p:nvSpPr>
        <p:spPr bwMode="auto">
          <a:xfrm>
            <a:off x="0" y="2184415"/>
            <a:ext cx="4502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itchFamily="2" charset="2"/>
              <a:buChar char="Ø"/>
              <a:defRPr sz="3200">
                <a:solidFill>
                  <a:schemeClr val="tx1"/>
                </a:solidFill>
                <a:latin typeface="Arial" pitchFamily="34" charset="0"/>
              </a:defRPr>
            </a:lvl1pPr>
            <a:lvl2pPr>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marL="0" lvl="1" algn="just">
              <a:buClr>
                <a:srgbClr val="A31F09"/>
              </a:buClr>
              <a:buSzTx/>
              <a:buFontTx/>
              <a:buNone/>
            </a:pPr>
            <a:r>
              <a:rPr lang="es-ES" altLang="es-ES" sz="1600" b="1" dirty="0">
                <a:solidFill>
                  <a:srgbClr val="FFFF00"/>
                </a:solidFill>
                <a:sym typeface="Symbol" pitchFamily="18" charset="2"/>
              </a:rPr>
              <a:t>Ánodo</a:t>
            </a:r>
            <a:r>
              <a:rPr lang="es-ES" altLang="es-ES" sz="1600" dirty="0">
                <a:solidFill>
                  <a:srgbClr val="FFFF00"/>
                </a:solidFill>
                <a:sym typeface="Symbol" pitchFamily="18" charset="2"/>
              </a:rPr>
              <a:t>: </a:t>
            </a:r>
            <a:r>
              <a:rPr lang="es-ES" altLang="es-ES" sz="1600" u="none" dirty="0">
                <a:solidFill>
                  <a:srgbClr val="FFFF00"/>
                </a:solidFill>
                <a:sym typeface="Symbol" pitchFamily="18" charset="2"/>
              </a:rPr>
              <a:t>Disco de </a:t>
            </a:r>
            <a:r>
              <a:rPr lang="es-ES" altLang="es-ES" sz="1600" b="1" u="none" dirty="0">
                <a:solidFill>
                  <a:srgbClr val="FFFF00"/>
                </a:solidFill>
                <a:sym typeface="Symbol" pitchFamily="18" charset="2"/>
              </a:rPr>
              <a:t>tungsteno</a:t>
            </a:r>
            <a:r>
              <a:rPr lang="es-ES" altLang="es-ES" sz="1600" u="none" dirty="0">
                <a:solidFill>
                  <a:srgbClr val="FFFF00"/>
                </a:solidFill>
                <a:sym typeface="Symbol" pitchFamily="18" charset="2"/>
              </a:rPr>
              <a:t> que gira a gran velocidad (3000 -12000 rpm)</a:t>
            </a:r>
            <a:r>
              <a:rPr lang="es-ES" altLang="es-ES" sz="1600" b="1" u="none" dirty="0">
                <a:solidFill>
                  <a:srgbClr val="FFFF00"/>
                </a:solidFill>
                <a:sym typeface="Symbol" pitchFamily="18" charset="2"/>
              </a:rPr>
              <a:t>. </a:t>
            </a:r>
            <a:r>
              <a:rPr lang="es-ES" altLang="es-ES" sz="1600" u="none" dirty="0">
                <a:solidFill>
                  <a:srgbClr val="FFFF00"/>
                </a:solidFill>
                <a:sym typeface="Symbol" pitchFamily="18" charset="2"/>
              </a:rPr>
              <a:t>Para equipos de mamografía puede ser de Rodio-Paladio o Molibdeno.</a:t>
            </a:r>
            <a:r>
              <a:rPr lang="es-ES_tradnl" altLang="es-ES" sz="1600" u="none" dirty="0">
                <a:solidFill>
                  <a:srgbClr val="FFFF00"/>
                </a:solidFill>
              </a:rPr>
              <a:t> Menor ángulo del disco mejor resolución</a:t>
            </a:r>
          </a:p>
        </p:txBody>
      </p:sp>
      <p:sp>
        <p:nvSpPr>
          <p:cNvPr id="17418" name="10 Rectángulo"/>
          <p:cNvSpPr>
            <a:spLocks noChangeArrowheads="1"/>
          </p:cNvSpPr>
          <p:nvPr/>
        </p:nvSpPr>
        <p:spPr bwMode="auto">
          <a:xfrm>
            <a:off x="0" y="1210305"/>
            <a:ext cx="4356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Char char="•"/>
              <a:defRPr sz="2400">
                <a:solidFill>
                  <a:schemeClr val="tx1"/>
                </a:solidFill>
                <a:latin typeface="Arial" pitchFamily="34"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algn="just" eaLnBrk="1" hangingPunct="1">
              <a:spcBef>
                <a:spcPct val="0"/>
              </a:spcBef>
              <a:buClrTx/>
              <a:buSzTx/>
              <a:buFontTx/>
              <a:buNone/>
            </a:pPr>
            <a:r>
              <a:rPr lang="es-ES" altLang="es-ES" sz="1600" b="1" dirty="0">
                <a:solidFill>
                  <a:srgbClr val="FFFF00"/>
                </a:solidFill>
              </a:rPr>
              <a:t>Circuito de </a:t>
            </a:r>
            <a:r>
              <a:rPr lang="es-ES" altLang="es-ES" sz="1600" b="1" dirty="0" smtClean="0">
                <a:solidFill>
                  <a:srgbClr val="FFFF00"/>
                </a:solidFill>
              </a:rPr>
              <a:t>baja tensión</a:t>
            </a:r>
            <a:r>
              <a:rPr lang="es-ES" altLang="es-ES" sz="1600" dirty="0" smtClean="0">
                <a:solidFill>
                  <a:srgbClr val="FFFF00"/>
                </a:solidFill>
              </a:rPr>
              <a:t>: </a:t>
            </a:r>
            <a:r>
              <a:rPr lang="es-ES" altLang="es-ES" sz="1600" u="none" dirty="0">
                <a:solidFill>
                  <a:srgbClr val="FFFF00"/>
                </a:solidFill>
              </a:rPr>
              <a:t>Produce el calentamiento máximo o incandescencia del filamento emisor de electrones (5 </a:t>
            </a:r>
            <a:r>
              <a:rPr lang="es-ES_tradnl" altLang="es-ES" sz="1600" u="none" dirty="0">
                <a:solidFill>
                  <a:srgbClr val="FFFF00"/>
                </a:solidFill>
                <a:sym typeface="Symbol" pitchFamily="18" charset="2"/>
              </a:rPr>
              <a:t>-  40 voltios)</a:t>
            </a:r>
            <a:endParaRPr lang="es-ES" altLang="es-ES" sz="1600" u="none" dirty="0">
              <a:solidFill>
                <a:srgbClr val="FFFF00"/>
              </a:solidFill>
            </a:endParaRPr>
          </a:p>
        </p:txBody>
      </p:sp>
    </p:spTree>
    <p:extLst>
      <p:ext uri="{BB962C8B-B14F-4D97-AF65-F5344CB8AC3E}">
        <p14:creationId xmlns:p14="http://schemas.microsoft.com/office/powerpoint/2010/main" val="3304725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4557</TotalTime>
  <Words>2853</Words>
  <Application>Microsoft Office PowerPoint</Application>
  <PresentationFormat>Presentación en pantalla (16:9)</PresentationFormat>
  <Paragraphs>339</Paragraphs>
  <Slides>58</Slides>
  <Notes>11</Notes>
  <HiddenSlides>0</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4</vt:i4>
      </vt:variant>
      <vt:variant>
        <vt:lpstr>Títulos de diapositiva</vt:lpstr>
      </vt:variant>
      <vt:variant>
        <vt:i4>58</vt:i4>
      </vt:variant>
    </vt:vector>
  </HeadingPairs>
  <TitlesOfParts>
    <vt:vector size="78" baseType="lpstr">
      <vt:lpstr>Arial Unicode MS</vt:lpstr>
      <vt:lpstr>MS PGothic</vt:lpstr>
      <vt:lpstr>SimSun</vt:lpstr>
      <vt:lpstr>Arial</vt:lpstr>
      <vt:lpstr>Arial </vt:lpstr>
      <vt:lpstr>Arial Narrow</vt:lpstr>
      <vt:lpstr>Calibri</vt:lpstr>
      <vt:lpstr>Comic Sans MS</vt:lpstr>
      <vt:lpstr>DejaVu Sans</vt:lpstr>
      <vt:lpstr>Monotype Sorts</vt:lpstr>
      <vt:lpstr>StarSymbol</vt:lpstr>
      <vt:lpstr>Symbol</vt:lpstr>
      <vt:lpstr>Tahoma</vt:lpstr>
      <vt:lpstr>Times New Roman</vt:lpstr>
      <vt:lpstr>Wingdings</vt:lpstr>
      <vt:lpstr>Office Theme</vt:lpstr>
      <vt:lpstr>CorelPhotoPaint.Image.10</vt:lpstr>
      <vt:lpstr>Diapositiva</vt:lpstr>
      <vt:lpstr>Imagen de mapa de bits</vt:lpstr>
      <vt:lpstr>Imagem de bitmap</vt:lpstr>
      <vt:lpstr>Presentación de PowerPoint</vt:lpstr>
      <vt:lpstr>Presentación de PowerPoint</vt:lpstr>
      <vt:lpstr>Presentación de PowerPoint</vt:lpstr>
      <vt:lpstr>Presentación de PowerPoint</vt:lpstr>
      <vt:lpstr>El Radiodiagnóstico Médico, fundamentos de la práctica</vt:lpstr>
      <vt:lpstr>El Radiodiagnóstico Médico, fundamentos de la práctica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Radiodiagnóstico Médico, fundamentos de la práctica</vt:lpstr>
      <vt:lpstr>Equipos para Radiología Dental</vt:lpstr>
      <vt:lpstr>Equipos de rayos X dentales intraorales</vt:lpstr>
      <vt:lpstr>Presentación de PowerPoint</vt:lpstr>
      <vt:lpstr>Equipo panorámico de rayos X</vt:lpstr>
      <vt:lpstr>Equipamiento de rayos X para cefalometría</vt:lpstr>
      <vt:lpstr>Equipos de Tomografía dental de haz cónico (CBCT)</vt:lpstr>
      <vt:lpstr>Presentación de PowerPoint</vt:lpstr>
      <vt:lpstr>Presentación de PowerPoint</vt:lpstr>
      <vt:lpstr>Presentación de PowerPoint</vt:lpstr>
      <vt:lpstr>Presentación de PowerPoint</vt:lpstr>
      <vt:lpstr>Presentación de PowerPoint</vt:lpstr>
      <vt:lpstr>Presentación de PowerPoint</vt:lpstr>
      <vt:lpstr>EVOLUCION DE LOS MAMOGRAFOS</vt:lpstr>
      <vt:lpstr>EVOLUCION DE LOS MAMOGRAFOS</vt:lpstr>
      <vt:lpstr>EVOLUCION DE LOS MAMOGRAFOS</vt:lpstr>
      <vt:lpstr>EVOLUCION DE LOS MAMOGRAFOS</vt:lpstr>
      <vt:lpstr>Presentación de PowerPoint</vt:lpstr>
      <vt:lpstr>Presentación de PowerPoint</vt:lpstr>
      <vt:lpstr>SISTEMA DE COMPRESIÓN</vt:lpstr>
      <vt:lpstr>Presentación de PowerPoint</vt:lpstr>
      <vt:lpstr>Presentación de PowerPoint</vt:lpstr>
      <vt:lpstr>Presentación de PowerPoint</vt:lpstr>
      <vt:lpstr>Presentación de PowerPoint</vt:lpstr>
      <vt:lpstr>Presentación de PowerPoint</vt:lpstr>
      <vt:lpstr>Sistema helicoidal</vt:lpstr>
      <vt:lpstr>CT Helicoidal</vt:lpstr>
      <vt:lpstr>Multicortes</vt:lpstr>
      <vt:lpstr> MDCT: ventaja en resolución</vt:lpstr>
      <vt:lpstr>Presentación de PowerPoint</vt:lpstr>
      <vt:lpstr>Presentación de PowerPoint</vt:lpstr>
      <vt:lpstr>Equipos de FLU Telecomandados</vt:lpstr>
      <vt:lpstr>Arcos en C móviles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IAEA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Safety Standards 42nd Meeting 1 to 3 November 2017</dc:title>
  <dc:creator>DELATTRE, Dominique Jules</dc:creator>
  <cp:lastModifiedBy>Cruz Duménigo</cp:lastModifiedBy>
  <cp:revision>469</cp:revision>
  <dcterms:created xsi:type="dcterms:W3CDTF">2018-03-19T08:58:41Z</dcterms:created>
  <dcterms:modified xsi:type="dcterms:W3CDTF">2024-02-05T19:22:11Z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0x010100383AF4AA7D4B5E4E9093D84968E68DC7</vt:lpwstr>
  </property>
  <property fmtid="{D5CDD505-2E9C-101B-9397-08002B2CF9AE}" pid="3" name="Notes">
    <vt:i4>1</vt:i4>
  </property>
  <property fmtid="{D5CDD505-2E9C-101B-9397-08002B2CF9AE}" pid="4" name="PresentationFormat">
    <vt:lpwstr>Presentación en pantalla (16:9)</vt:lpwstr>
  </property>
  <property fmtid="{D5CDD505-2E9C-101B-9397-08002B2CF9AE}" pid="5" name="Slides">
    <vt:i4>30</vt:i4>
  </property>
</Properties>
</file>