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88" r:id="rId4"/>
    <p:sldId id="325" r:id="rId5"/>
    <p:sldId id="349" r:id="rId6"/>
    <p:sldId id="326" r:id="rId7"/>
    <p:sldId id="327" r:id="rId8"/>
    <p:sldId id="352" r:id="rId9"/>
    <p:sldId id="353" r:id="rId10"/>
    <p:sldId id="328" r:id="rId11"/>
    <p:sldId id="350" r:id="rId12"/>
    <p:sldId id="354" r:id="rId13"/>
    <p:sldId id="329" r:id="rId14"/>
    <p:sldId id="330" r:id="rId15"/>
    <p:sldId id="331" r:id="rId16"/>
    <p:sldId id="332" r:id="rId17"/>
    <p:sldId id="351"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285" r:id="rId34"/>
  </p:sldIdLst>
  <p:sldSz cx="9144000" cy="5143500" type="screen16x9"/>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37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4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5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5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5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F196F9C-CDB7-49DD-B825-2C9244ACAFCD}"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130928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139700" y="768350"/>
            <a:ext cx="6818313" cy="3835400"/>
          </a:xfrm>
          <a:prstGeom prst="rect">
            <a:avLst/>
          </a:prstGeom>
        </p:spPr>
      </p:sp>
      <p:sp>
        <p:nvSpPr>
          <p:cNvPr id="212" name="PlaceHolder 2"/>
          <p:cNvSpPr>
            <a:spLocks noGrp="1"/>
          </p:cNvSpPr>
          <p:nvPr>
            <p:ph type="body"/>
          </p:nvPr>
        </p:nvSpPr>
        <p:spPr>
          <a:xfrm>
            <a:off x="709560" y="4862160"/>
            <a:ext cx="5677200" cy="4602240"/>
          </a:xfrm>
          <a:prstGeom prst="rect">
            <a:avLst/>
          </a:prstGeom>
        </p:spPr>
        <p:txBody>
          <a:bodyPr lIns="94680" tIns="47520" rIns="94680" bIns="47520">
            <a:noAutofit/>
          </a:bodyPr>
          <a:lstStyle/>
          <a:p>
            <a:pPr marL="216000" indent="-213480">
              <a:lnSpc>
                <a:spcPct val="100000"/>
              </a:lnSpc>
              <a:tabLst>
                <a:tab pos="0" algn="l"/>
              </a:tabLst>
            </a:pPr>
            <a:r>
              <a:rPr lang="en-GB" sz="2000" b="0" strike="noStrike" spc="-1">
                <a:latin typeface="Arial"/>
              </a:rPr>
              <a:t>Thank you!</a:t>
            </a:r>
          </a:p>
        </p:txBody>
      </p:sp>
      <p:sp>
        <p:nvSpPr>
          <p:cNvPr id="213" name="Slide Number Placeholder 3"/>
          <p:cNvSpPr/>
          <p:nvPr/>
        </p:nvSpPr>
        <p:spPr>
          <a:xfrm>
            <a:off x="4020480" y="9720720"/>
            <a:ext cx="3074400" cy="50940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2A40DA5C-D09A-4489-9EC7-B75EC6E7032E}" type="slidenum">
              <a:rPr lang="en-GB" sz="1200" b="0" strike="noStrike" spc="-1">
                <a:solidFill>
                  <a:srgbClr val="000000"/>
                </a:solidFill>
                <a:latin typeface="+mn-lt"/>
                <a:ea typeface="+mn-ea"/>
              </a:rPr>
              <a:t>33</a:t>
            </a:fld>
            <a:endParaRPr lang="en-GB" sz="1200" b="0" strike="noStrike" spc="-1">
              <a:latin typeface="Arial"/>
            </a:endParaRPr>
          </a:p>
        </p:txBody>
      </p:sp>
    </p:spTree>
    <p:extLst>
      <p:ext uri="{BB962C8B-B14F-4D97-AF65-F5344CB8AC3E}">
        <p14:creationId xmlns:p14="http://schemas.microsoft.com/office/powerpoint/2010/main" val="219528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3844"/>
            <a:ext cx="7886700" cy="994172"/>
          </a:xfrm>
          <a:prstGeom prst="rect">
            <a:avLst/>
          </a:prstGeom>
        </p:spPr>
        <p:txBody>
          <a:bodyPr/>
          <a:lstStyle/>
          <a:p>
            <a:r>
              <a:rPr lang="es-ES" smtClean="0"/>
              <a:t>Haga clic para modificar el estilo de título del patrón</a:t>
            </a:r>
            <a:endParaRPr lang="es-MX"/>
          </a:p>
        </p:txBody>
      </p:sp>
      <p:sp>
        <p:nvSpPr>
          <p:cNvPr id="3" name="Marcador de texto 2"/>
          <p:cNvSpPr>
            <a:spLocks noGrp="1"/>
          </p:cNvSpPr>
          <p:nvPr>
            <p:ph type="body" sz="half" idx="1"/>
          </p:nvPr>
        </p:nvSpPr>
        <p:spPr>
          <a:xfrm>
            <a:off x="628650" y="1369219"/>
            <a:ext cx="3867150" cy="326350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48200" y="1369219"/>
            <a:ext cx="3867150" cy="326350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785080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1BF6"/>
        </a:solidFill>
        <a:effectLst/>
      </p:bgPr>
    </p:bg>
    <p:spTree>
      <p:nvGrpSpPr>
        <p:cNvPr id="1" name=""/>
        <p:cNvGrpSpPr/>
        <p:nvPr/>
      </p:nvGrpSpPr>
      <p:grpSpPr>
        <a:xfrm>
          <a:off x="0" y="0"/>
          <a:ext cx="0" cy="0"/>
          <a:chOff x="0" y="0"/>
          <a:chExt cx="0" cy="0"/>
        </a:xfrm>
      </p:grpSpPr>
      <p:sp>
        <p:nvSpPr>
          <p:cNvPr id="11"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2.wmf"/><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wmf"/><Relationship Id="rId9" Type="http://schemas.openxmlformats.org/officeDocument/2006/relationships/image" Target="../media/image5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wmf"/><Relationship Id="rId4" Type="http://schemas.openxmlformats.org/officeDocument/2006/relationships/image" Target="../media/image57.wmf"/></Relationships>
</file>

<file path=ppt/slides/_rels/slide3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ubtitle 2"/>
          <p:cNvSpPr/>
          <p:nvPr/>
        </p:nvSpPr>
        <p:spPr>
          <a:xfrm>
            <a:off x="323640" y="2967840"/>
            <a:ext cx="8566200" cy="168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85000" lnSpcReduction="10000"/>
          </a:bodyPr>
          <a:lstStyle/>
          <a:p>
            <a:pPr algn="ctr">
              <a:lnSpc>
                <a:spcPct val="100000"/>
              </a:lnSpc>
              <a:spcBef>
                <a:spcPts val="561"/>
              </a:spcBef>
              <a:tabLst>
                <a:tab pos="0" algn="l"/>
              </a:tabLst>
            </a:pPr>
            <a:endParaRPr lang="es-ES" sz="1800" b="0" strike="noStrike" spc="-1" dirty="0" smtClean="0">
              <a:solidFill>
                <a:srgbClr val="FFFF00"/>
              </a:solidFill>
              <a:latin typeface="Arial"/>
            </a:endParaRPr>
          </a:p>
          <a:p>
            <a:pPr algn="ctr">
              <a:lnSpc>
                <a:spcPct val="100000"/>
              </a:lnSpc>
              <a:tabLst>
                <a:tab pos="0" algn="l"/>
              </a:tabLst>
            </a:pPr>
            <a:r>
              <a:rPr lang="es-ES" sz="3800" b="1" strike="noStrike" spc="-1" dirty="0" smtClean="0">
                <a:solidFill>
                  <a:srgbClr val="FFFF00"/>
                </a:solidFill>
                <a:latin typeface="Arial "/>
                <a:ea typeface="DejaVu Sans"/>
              </a:rPr>
              <a:t>P-16 Aplicaciones médicas de la Radiaciones. Medicina Nuclear Diagnóstica y Medicina Nuclear Terapéutica.</a:t>
            </a:r>
            <a:endParaRPr lang="es-ES" sz="3800" b="1" spc="-1" dirty="0" smtClean="0">
              <a:solidFill>
                <a:srgbClr val="FFFF00"/>
              </a:solidFill>
              <a:latin typeface="Arial "/>
              <a:ea typeface="DejaVu Sans"/>
            </a:endParaRPr>
          </a:p>
          <a:p>
            <a:pPr algn="ctr">
              <a:lnSpc>
                <a:spcPct val="100000"/>
              </a:lnSpc>
              <a:spcBef>
                <a:spcPts val="519"/>
              </a:spcBef>
              <a:tabLst>
                <a:tab pos="0" algn="l"/>
              </a:tabLst>
            </a:pPr>
            <a:endParaRPr lang="es-ES" sz="3500" b="0" strike="noStrike" spc="-1" dirty="0">
              <a:solidFill>
                <a:srgbClr val="FFFF00"/>
              </a:solidFill>
              <a:latin typeface="Arial"/>
            </a:endParaRPr>
          </a:p>
        </p:txBody>
      </p:sp>
      <p:sp>
        <p:nvSpPr>
          <p:cNvPr id="4" name="Title 1"/>
          <p:cNvSpPr/>
          <p:nvPr/>
        </p:nvSpPr>
        <p:spPr>
          <a:xfrm>
            <a:off x="323640" y="555526"/>
            <a:ext cx="8567280" cy="223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0000"/>
              </a:lnSpc>
              <a:tabLst>
                <a:tab pos="0" algn="l"/>
              </a:tabLst>
            </a:pPr>
            <a:r>
              <a:rPr dirty="0">
                <a:solidFill>
                  <a:srgbClr val="FFFF00"/>
                </a:solidFill>
              </a:rPr>
              <a:t/>
            </a:r>
            <a:br>
              <a:rPr dirty="0">
                <a:solidFill>
                  <a:srgbClr val="FFFF00"/>
                </a:solidFill>
              </a:rPr>
            </a:br>
            <a:r>
              <a:rPr dirty="0">
                <a:solidFill>
                  <a:srgbClr val="FFFF00"/>
                </a:solidFill>
              </a:rPr>
              <a:t/>
            </a:r>
            <a:br>
              <a:rPr dirty="0">
                <a:solidFill>
                  <a:srgbClr val="FFFF00"/>
                </a:solidFill>
              </a:rPr>
            </a:br>
            <a:r>
              <a:rPr lang="es-ES" sz="3200" b="1" strike="noStrike" spc="-1" dirty="0">
                <a:solidFill>
                  <a:srgbClr val="FFFF00"/>
                </a:solidFill>
                <a:latin typeface="Arial "/>
                <a:ea typeface="DejaVu Sans"/>
              </a:rPr>
              <a:t>C</a:t>
            </a:r>
            <a:r>
              <a:rPr lang="es-ES" sz="3600" b="1" strike="noStrike" spc="-1" dirty="0">
                <a:solidFill>
                  <a:srgbClr val="FFFF00"/>
                </a:solidFill>
                <a:latin typeface="Arial "/>
                <a:ea typeface="Arial"/>
              </a:rPr>
              <a:t>urso de capacitación continuada en materia de </a:t>
            </a:r>
            <a:r>
              <a:rPr lang="es-ES" sz="3600" b="1" strike="noStrike" spc="-1" dirty="0" err="1">
                <a:solidFill>
                  <a:srgbClr val="FFFF00"/>
                </a:solidFill>
                <a:latin typeface="Arial "/>
                <a:ea typeface="Arial"/>
              </a:rPr>
              <a:t>radioprotección</a:t>
            </a:r>
            <a:r>
              <a:rPr lang="es-ES" sz="3600" b="1" strike="noStrike" spc="-1" dirty="0">
                <a:solidFill>
                  <a:srgbClr val="FFFF00"/>
                </a:solidFill>
                <a:latin typeface="Arial "/>
                <a:ea typeface="Arial"/>
              </a:rPr>
              <a:t> para </a:t>
            </a:r>
            <a:r>
              <a:rPr lang="es-ES" sz="3600" b="1" strike="noStrike" spc="-1" dirty="0" smtClean="0">
                <a:solidFill>
                  <a:srgbClr val="FFFF00"/>
                </a:solidFill>
                <a:latin typeface="Arial "/>
                <a:ea typeface="Arial"/>
              </a:rPr>
              <a:t>Responsables de Protección Radiológica.</a:t>
            </a:r>
            <a:endParaRPr lang="en-GB" sz="3500" b="1" spc="-1" dirty="0">
              <a:solidFill>
                <a:srgbClr val="FFFF00"/>
              </a:solidFill>
              <a:latin typeface="Arial "/>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4294967295"/>
          </p:nvPr>
        </p:nvSpPr>
        <p:spPr bwMode="auto">
          <a:xfrm>
            <a:off x="457200" y="1233215"/>
            <a:ext cx="8229600" cy="38588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buFontTx/>
              <a:buNone/>
              <a:defRPr/>
            </a:pPr>
            <a:r>
              <a:rPr lang="es-ES" altLang="es-MX" sz="2200" b="1" dirty="0" smtClean="0">
                <a:solidFill>
                  <a:srgbClr val="FFFF00"/>
                </a:solidFill>
                <a:effectLst>
                  <a:outerShdw blurRad="38100" dist="38100" dir="2700000" algn="tl">
                    <a:srgbClr val="000000"/>
                  </a:outerShdw>
                </a:effectLst>
              </a:rPr>
              <a:t>La calidad de y seguridad de un estudio dependen de:</a:t>
            </a:r>
          </a:p>
        </p:txBody>
      </p:sp>
      <p:grpSp>
        <p:nvGrpSpPr>
          <p:cNvPr id="205828" name="Group 4"/>
          <p:cNvGrpSpPr>
            <a:grpSpLocks noChangeAspect="1"/>
          </p:cNvGrpSpPr>
          <p:nvPr/>
        </p:nvGrpSpPr>
        <p:grpSpPr bwMode="auto">
          <a:xfrm>
            <a:off x="864121" y="2112169"/>
            <a:ext cx="7380287" cy="2025254"/>
            <a:chOff x="1701" y="1946"/>
            <a:chExt cx="8504" cy="3108"/>
          </a:xfrm>
          <a:solidFill>
            <a:schemeClr val="accent4">
              <a:lumMod val="40000"/>
              <a:lumOff val="60000"/>
            </a:schemeClr>
          </a:solidFill>
        </p:grpSpPr>
        <p:sp>
          <p:nvSpPr>
            <p:cNvPr id="13320" name="AutoShape 5"/>
            <p:cNvSpPr>
              <a:spLocks noChangeAspect="1" noChangeArrowheads="1"/>
            </p:cNvSpPr>
            <p:nvPr/>
          </p:nvSpPr>
          <p:spPr bwMode="auto">
            <a:xfrm>
              <a:off x="1701" y="1946"/>
              <a:ext cx="8504" cy="3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ES" altLang="es-MX" b="1">
                <a:solidFill>
                  <a:srgbClr val="FFFF00"/>
                </a:solidFill>
              </a:endParaRPr>
            </a:p>
          </p:txBody>
        </p:sp>
        <p:sp>
          <p:nvSpPr>
            <p:cNvPr id="13321" name="AutoShape 6"/>
            <p:cNvSpPr>
              <a:spLocks noChangeArrowheads="1"/>
            </p:cNvSpPr>
            <p:nvPr/>
          </p:nvSpPr>
          <p:spPr bwMode="auto">
            <a:xfrm>
              <a:off x="4738" y="2380"/>
              <a:ext cx="3240" cy="2372"/>
            </a:xfrm>
            <a:prstGeom prst="triangle">
              <a:avLst>
                <a:gd name="adj" fmla="val 49995"/>
              </a:avLst>
            </a:prstGeom>
            <a:grp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003399"/>
                    </a:outerShdw>
                  </a:effectLst>
                </a14:hiddenEffects>
              </a:ext>
            </a:extLst>
          </p:spPr>
          <p:txBody>
            <a:bodyPr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13322" name="Rectangle 7"/>
            <p:cNvSpPr>
              <a:spLocks noChangeArrowheads="1"/>
            </p:cNvSpPr>
            <p:nvPr/>
          </p:nvSpPr>
          <p:spPr bwMode="auto">
            <a:xfrm>
              <a:off x="5258" y="1946"/>
              <a:ext cx="2337" cy="418"/>
            </a:xfrm>
            <a:prstGeom prst="rect">
              <a:avLst/>
            </a:prstGeom>
            <a:grp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3399"/>
                    </a:outerShdw>
                  </a:effectLst>
                </a14:hiddenEffects>
              </a:ext>
            </a:extLst>
          </p:spPr>
          <p:txBody>
            <a:bodyPr lIns="66294" tIns="33147" rIns="66294" bIns="33147"/>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ES" altLang="es-MX">
                <a:solidFill>
                  <a:srgbClr val="FFFF00"/>
                </a:solidFill>
              </a:endParaRPr>
            </a:p>
          </p:txBody>
        </p:sp>
        <p:pic>
          <p:nvPicPr>
            <p:cNvPr id="1332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 y="3165"/>
              <a:ext cx="965" cy="1475"/>
            </a:xfrm>
            <a:prstGeom prst="rect">
              <a:avLst/>
            </a:prstGeom>
            <a:grpFill/>
            <a:ln>
              <a:noFill/>
            </a:ln>
            <a:effectLst/>
            <a:extLst>
              <a:ext uri="{91240B29-F687-4F45-9708-019B960494DF}">
                <a14:hiddenLine xmlns:a14="http://schemas.microsoft.com/office/drawing/2010/main" w="12700">
                  <a:solidFill>
                    <a:srgbClr val="00008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3399"/>
                    </a:outerShdw>
                  </a:effectLst>
                </a14:hiddenEffects>
              </a:ext>
            </a:extLst>
          </p:spPr>
        </p:pic>
      </p:grpSp>
      <p:sp>
        <p:nvSpPr>
          <p:cNvPr id="205833" name="Rectangle 9"/>
          <p:cNvSpPr>
            <a:spLocks noChangeArrowheads="1"/>
          </p:cNvSpPr>
          <p:nvPr/>
        </p:nvSpPr>
        <p:spPr bwMode="auto">
          <a:xfrm>
            <a:off x="1042988" y="3706416"/>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defRPr/>
            </a:pPr>
            <a:r>
              <a:rPr lang="en-US" altLang="es-MX" b="1">
                <a:solidFill>
                  <a:srgbClr val="FF0000"/>
                </a:solidFill>
                <a:effectLst>
                  <a:outerShdw blurRad="38100" dist="38100" dir="2700000" algn="tl">
                    <a:srgbClr val="000000"/>
                  </a:outerShdw>
                </a:effectLst>
                <a:latin typeface="Arial" panose="020B0604020202020204" pitchFamily="34" charset="0"/>
              </a:rPr>
              <a:t>Radiofármaco</a:t>
            </a:r>
            <a:endParaRPr lang="es-ES" altLang="es-MX" b="1">
              <a:solidFill>
                <a:srgbClr val="FF0000"/>
              </a:solidFill>
              <a:effectLst>
                <a:outerShdw blurRad="38100" dist="38100" dir="2700000" algn="tl">
                  <a:srgbClr val="000000"/>
                </a:outerShdw>
              </a:effectLst>
              <a:latin typeface="Arial" panose="020B0604020202020204" pitchFamily="34" charset="0"/>
            </a:endParaRPr>
          </a:p>
        </p:txBody>
      </p:sp>
      <p:sp>
        <p:nvSpPr>
          <p:cNvPr id="205834" name="Rectangle 10"/>
          <p:cNvSpPr>
            <a:spLocks noChangeArrowheads="1"/>
          </p:cNvSpPr>
          <p:nvPr/>
        </p:nvSpPr>
        <p:spPr bwMode="auto">
          <a:xfrm>
            <a:off x="3942363" y="2058402"/>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defRPr/>
            </a:pPr>
            <a:r>
              <a:rPr lang="es-ES" altLang="es-MX" b="1" dirty="0">
                <a:solidFill>
                  <a:srgbClr val="FF0000"/>
                </a:solidFill>
                <a:effectLst>
                  <a:outerShdw blurRad="38100" dist="38100" dir="2700000" algn="tl">
                    <a:srgbClr val="000000"/>
                  </a:outerShdw>
                </a:effectLst>
                <a:latin typeface="Arial" panose="020B0604020202020204" pitchFamily="34" charset="0"/>
              </a:rPr>
              <a:t>Problema Clínico</a:t>
            </a:r>
          </a:p>
        </p:txBody>
      </p:sp>
      <p:sp>
        <p:nvSpPr>
          <p:cNvPr id="205835" name="Rectangle 11"/>
          <p:cNvSpPr>
            <a:spLocks noChangeArrowheads="1"/>
          </p:cNvSpPr>
          <p:nvPr/>
        </p:nvSpPr>
        <p:spPr bwMode="auto">
          <a:xfrm>
            <a:off x="6092825" y="3655218"/>
            <a:ext cx="2044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defRPr/>
            </a:pPr>
            <a:r>
              <a:rPr lang="en-US" altLang="es-MX" b="1" dirty="0" err="1">
                <a:solidFill>
                  <a:srgbClr val="FF0000"/>
                </a:solidFill>
                <a:effectLst>
                  <a:outerShdw blurRad="38100" dist="38100" dir="2700000" algn="tl">
                    <a:srgbClr val="000000"/>
                  </a:outerShdw>
                </a:effectLst>
                <a:latin typeface="Arial" panose="020B0604020202020204" pitchFamily="34" charset="0"/>
              </a:rPr>
              <a:t>Instrumentación</a:t>
            </a:r>
            <a:r>
              <a:rPr lang="en-US" altLang="es-MX" dirty="0">
                <a:solidFill>
                  <a:srgbClr val="FF0000"/>
                </a:solidFill>
                <a:effectLst>
                  <a:outerShdw blurRad="38100" dist="38100" dir="2700000" algn="tl">
                    <a:srgbClr val="000000"/>
                  </a:outerShdw>
                </a:effectLst>
                <a:latin typeface="Arial" panose="020B0604020202020204" pitchFamily="34" charset="0"/>
              </a:rPr>
              <a:t> </a:t>
            </a:r>
            <a:endParaRPr lang="es-ES" altLang="es-MX" dirty="0">
              <a:solidFill>
                <a:srgbClr val="FF0000"/>
              </a:solidFill>
              <a:effectLst>
                <a:outerShdw blurRad="38100" dist="38100" dir="2700000" algn="tl">
                  <a:srgbClr val="000000"/>
                </a:outerShdw>
              </a:effectLst>
              <a:latin typeface="Arial" panose="020B0604020202020204" pitchFamily="34" charset="0"/>
            </a:endParaRPr>
          </a:p>
        </p:txBody>
      </p:sp>
      <p:sp>
        <p:nvSpPr>
          <p:cNvPr id="13" name="Rectangle 2"/>
          <p:cNvSpPr>
            <a:spLocks noGrp="1" noChangeArrowheads="1"/>
          </p:cNvSpPr>
          <p:nvPr>
            <p:ph type="title"/>
          </p:nvPr>
        </p:nvSpPr>
        <p:spPr bwMode="auto">
          <a:xfrm>
            <a:off x="323849" y="123478"/>
            <a:ext cx="8496301" cy="86409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52400" indent="-152400">
              <a:buFontTx/>
              <a:buAutoNum type="arabicPeriod"/>
              <a:defRPr/>
            </a:pPr>
            <a:r>
              <a:rPr lang="es-ES" altLang="es-MX" sz="2400" dirty="0" smtClean="0">
                <a:solidFill>
                  <a:srgbClr val="FFFF00"/>
                </a:solidFill>
                <a:effectLst>
                  <a:outerShdw blurRad="38100" dist="38100" dir="2700000" algn="tl">
                    <a:srgbClr val="000000"/>
                  </a:outerShdw>
                </a:effectLst>
              </a:rPr>
              <a:t>La Medicina Nuclear Diagnóstica, fundamentos de la práctica.</a:t>
            </a:r>
            <a:endParaRPr lang="es-ES" altLang="es-MX" sz="2200"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62343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5" name="Text Box 9"/>
          <p:cNvSpPr txBox="1">
            <a:spLocks noChangeArrowheads="1"/>
          </p:cNvSpPr>
          <p:nvPr/>
        </p:nvSpPr>
        <p:spPr bwMode="auto">
          <a:xfrm>
            <a:off x="251521" y="1701727"/>
            <a:ext cx="87849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0"/>
              </a:spcBef>
              <a:defRPr sz="2400">
                <a:solidFill>
                  <a:schemeClr val="tx1"/>
                </a:solidFill>
                <a:latin typeface="Times New Roman" panose="02020603050405020304" pitchFamily="18" charset="0"/>
              </a:defRPr>
            </a:lvl1pPr>
            <a:lvl2pPr marL="179388">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1" eaLnBrk="1" hangingPunct="1">
              <a:spcBef>
                <a:spcPct val="20000"/>
              </a:spcBef>
              <a:defRPr/>
            </a:pPr>
            <a:r>
              <a:rPr lang="es-ES" altLang="es-MX" dirty="0" smtClean="0">
                <a:solidFill>
                  <a:srgbClr val="FFFF00"/>
                </a:solidFill>
                <a:effectLst>
                  <a:outerShdw blurRad="38100" dist="38100" dir="2700000" algn="tl">
                    <a:srgbClr val="000000"/>
                  </a:outerShdw>
                </a:effectLst>
                <a:latin typeface="Arial" panose="020B0604020202020204" pitchFamily="34" charset="0"/>
              </a:rPr>
              <a:t>Administrar una dosis alta de radiación (alta dosis de radiofármaco) al órgano </a:t>
            </a:r>
            <a:r>
              <a:rPr lang="es-ES" altLang="es-MX" dirty="0" smtClean="0">
                <a:solidFill>
                  <a:srgbClr val="FFFF00"/>
                </a:solidFill>
                <a:effectLst>
                  <a:outerShdw blurRad="38100" dist="38100" dir="2700000" algn="tl">
                    <a:srgbClr val="000000"/>
                  </a:outerShdw>
                </a:effectLst>
                <a:latin typeface="Arial" panose="020B0604020202020204" pitchFamily="34" charset="0"/>
              </a:rPr>
              <a:t>o tejido objeto </a:t>
            </a:r>
            <a:r>
              <a:rPr lang="es-ES" altLang="es-MX" dirty="0" smtClean="0">
                <a:solidFill>
                  <a:srgbClr val="FFFF00"/>
                </a:solidFill>
                <a:effectLst>
                  <a:outerShdw blurRad="38100" dist="38100" dir="2700000" algn="tl">
                    <a:srgbClr val="000000"/>
                  </a:outerShdw>
                </a:effectLst>
                <a:latin typeface="Arial" panose="020B0604020202020204" pitchFamily="34" charset="0"/>
              </a:rPr>
              <a:t>de la terapia, para provocar la muerte celular de células enferma y obtener así el efecto deseado, por ejemplo: reducir el tamaño del tumor o eliminar restos de tejido tumoral.</a:t>
            </a:r>
            <a:endParaRPr lang="es-ES" altLang="es-MX" dirty="0" smtClean="0">
              <a:solidFill>
                <a:srgbClr val="FFFF00"/>
              </a:solidFill>
              <a:latin typeface="Arial" panose="020B0604020202020204" pitchFamily="34" charset="0"/>
            </a:endParaRPr>
          </a:p>
        </p:txBody>
      </p:sp>
      <p:sp>
        <p:nvSpPr>
          <p:cNvPr id="7" name="Rectangle 2"/>
          <p:cNvSpPr>
            <a:spLocks noGrp="1" noChangeArrowheads="1"/>
          </p:cNvSpPr>
          <p:nvPr>
            <p:ph type="title"/>
          </p:nvPr>
        </p:nvSpPr>
        <p:spPr bwMode="auto">
          <a:xfrm>
            <a:off x="323849" y="483518"/>
            <a:ext cx="8496301"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52400" indent="-152400">
              <a:buFontTx/>
              <a:buAutoNum type="arabicPeriod"/>
              <a:defRPr/>
            </a:pPr>
            <a:r>
              <a:rPr lang="es-ES" altLang="es-MX" sz="2200" dirty="0" smtClean="0">
                <a:solidFill>
                  <a:srgbClr val="FFFF00"/>
                </a:solidFill>
                <a:effectLst>
                  <a:outerShdw blurRad="38100" dist="38100" dir="2700000" algn="tl">
                    <a:srgbClr val="000000"/>
                  </a:outerShdw>
                </a:effectLst>
              </a:rPr>
              <a:t>La Medicina Nuclear Terapéutica, fundamentos de la práctica.</a:t>
            </a:r>
          </a:p>
        </p:txBody>
      </p:sp>
      <p:sp>
        <p:nvSpPr>
          <p:cNvPr id="8" name="Rectangle 2"/>
          <p:cNvSpPr txBox="1">
            <a:spLocks noChangeArrowheads="1"/>
          </p:cNvSpPr>
          <p:nvPr/>
        </p:nvSpPr>
        <p:spPr bwMode="auto">
          <a:xfrm>
            <a:off x="251521" y="1131590"/>
            <a:ext cx="6264696" cy="5701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defRPr/>
            </a:pPr>
            <a:r>
              <a:rPr lang="es-ES_tradnl" altLang="es-MX" sz="2200" kern="0" dirty="0" smtClean="0">
                <a:solidFill>
                  <a:srgbClr val="FFFF00"/>
                </a:solidFill>
                <a:effectLst>
                  <a:outerShdw blurRad="38100" dist="38100" dir="2700000" algn="tl">
                    <a:srgbClr val="000000"/>
                  </a:outerShdw>
                </a:effectLst>
              </a:rPr>
              <a:t>“Objetivos de la Medicina Nuclear Terapéutica”</a:t>
            </a:r>
            <a:endParaRPr lang="es-ES" altLang="es-MX" sz="2200" kern="0" dirty="0" smtClean="0">
              <a:solidFill>
                <a:srgbClr val="FFFF00"/>
              </a:solidFill>
              <a:effectLst>
                <a:outerShdw blurRad="38100" dist="38100" dir="2700000" algn="tl">
                  <a:srgbClr val="000000"/>
                </a:outerShdw>
              </a:effectLst>
            </a:endParaRPr>
          </a:p>
        </p:txBody>
      </p:sp>
      <p:pic>
        <p:nvPicPr>
          <p:cNvPr id="6" name="Picture 4" descr="rt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363838"/>
            <a:ext cx="23848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93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107504" y="981075"/>
            <a:ext cx="7490582" cy="389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buClr>
                <a:srgbClr val="A50021"/>
              </a:buClr>
              <a:buSzPct val="75000"/>
              <a:buFont typeface="Monotype Sorts" pitchFamily="2" charset="2"/>
              <a:defRPr sz="2800">
                <a:solidFill>
                  <a:schemeClr val="tx1"/>
                </a:solidFill>
                <a:latin typeface="Arial" charset="0"/>
              </a:defRPr>
            </a:lvl1pPr>
            <a:lvl2pPr marL="1200150" indent="-533400" algn="ctr" eaLnBrk="0" hangingPunct="0">
              <a:spcBef>
                <a:spcPct val="20000"/>
              </a:spcBef>
              <a:buClr>
                <a:srgbClr val="A50021"/>
              </a:buClr>
              <a:buSzPct val="50000"/>
              <a:buFont typeface="Wingdings" pitchFamily="2" charset="2"/>
              <a:defRPr sz="2400">
                <a:solidFill>
                  <a:schemeClr val="tx1"/>
                </a:solidFill>
                <a:latin typeface="Arial" charset="0"/>
              </a:defRPr>
            </a:lvl2pPr>
            <a:lvl3pPr marL="1924050" indent="-533400" algn="ctr" eaLnBrk="0" hangingPunct="0">
              <a:spcBef>
                <a:spcPct val="20000"/>
              </a:spcBef>
              <a:buClr>
                <a:srgbClr val="A50021"/>
              </a:buClr>
              <a:buSzPct val="50000"/>
              <a:buFont typeface="Wingdings" pitchFamily="2" charset="2"/>
              <a:defRPr sz="2200">
                <a:solidFill>
                  <a:schemeClr val="tx1"/>
                </a:solidFill>
                <a:latin typeface="Arial" charset="0"/>
              </a:defRPr>
            </a:lvl3pPr>
            <a:lvl4pPr marL="2647950" indent="-533400" algn="ctr" eaLnBrk="0" hangingPunct="0">
              <a:spcBef>
                <a:spcPct val="20000"/>
              </a:spcBef>
              <a:buClr>
                <a:srgbClr val="A50021"/>
              </a:buClr>
              <a:buSzPct val="50000"/>
              <a:buFont typeface="Monotype Sorts" pitchFamily="2" charset="2"/>
              <a:defRPr sz="2000">
                <a:solidFill>
                  <a:schemeClr val="tx1"/>
                </a:solidFill>
                <a:latin typeface="Arial" charset="0"/>
              </a:defRPr>
            </a:lvl4pPr>
            <a:lvl5pPr marL="3371850" indent="-533400" algn="ctr" eaLnBrk="0" hangingPunct="0">
              <a:spcBef>
                <a:spcPct val="20000"/>
              </a:spcBef>
              <a:buClr>
                <a:srgbClr val="A50021"/>
              </a:buClr>
              <a:buSzPct val="50000"/>
              <a:defRPr sz="2000">
                <a:solidFill>
                  <a:schemeClr val="tx1"/>
                </a:solidFill>
                <a:latin typeface="Arial" charset="0"/>
              </a:defRPr>
            </a:lvl5pPr>
            <a:lvl6pPr marL="3829050" indent="-533400" algn="ctr" eaLnBrk="0" fontAlgn="base" hangingPunct="0">
              <a:spcBef>
                <a:spcPct val="20000"/>
              </a:spcBef>
              <a:spcAft>
                <a:spcPct val="0"/>
              </a:spcAft>
              <a:buClr>
                <a:srgbClr val="A50021"/>
              </a:buClr>
              <a:buSzPct val="50000"/>
              <a:defRPr sz="2000">
                <a:solidFill>
                  <a:schemeClr val="tx1"/>
                </a:solidFill>
                <a:latin typeface="Arial" charset="0"/>
              </a:defRPr>
            </a:lvl6pPr>
            <a:lvl7pPr marL="4286250" indent="-533400" algn="ctr" eaLnBrk="0" fontAlgn="base" hangingPunct="0">
              <a:spcBef>
                <a:spcPct val="20000"/>
              </a:spcBef>
              <a:spcAft>
                <a:spcPct val="0"/>
              </a:spcAft>
              <a:buClr>
                <a:srgbClr val="A50021"/>
              </a:buClr>
              <a:buSzPct val="50000"/>
              <a:defRPr sz="2000">
                <a:solidFill>
                  <a:schemeClr val="tx1"/>
                </a:solidFill>
                <a:latin typeface="Arial" charset="0"/>
              </a:defRPr>
            </a:lvl7pPr>
            <a:lvl8pPr marL="4743450" indent="-533400" algn="ctr" eaLnBrk="0" fontAlgn="base" hangingPunct="0">
              <a:spcBef>
                <a:spcPct val="20000"/>
              </a:spcBef>
              <a:spcAft>
                <a:spcPct val="0"/>
              </a:spcAft>
              <a:buClr>
                <a:srgbClr val="A50021"/>
              </a:buClr>
              <a:buSzPct val="50000"/>
              <a:defRPr sz="2000">
                <a:solidFill>
                  <a:schemeClr val="tx1"/>
                </a:solidFill>
                <a:latin typeface="Arial" charset="0"/>
              </a:defRPr>
            </a:lvl8pPr>
            <a:lvl9pPr marL="5200650" indent="-533400" algn="ctr" eaLnBrk="0" fontAlgn="base" hangingPunct="0">
              <a:spcBef>
                <a:spcPct val="20000"/>
              </a:spcBef>
              <a:spcAft>
                <a:spcPct val="0"/>
              </a:spcAft>
              <a:buClr>
                <a:srgbClr val="A50021"/>
              </a:buClr>
              <a:buSzPct val="50000"/>
              <a:defRPr sz="2000">
                <a:solidFill>
                  <a:schemeClr val="tx1"/>
                </a:solidFill>
                <a:latin typeface="Arial" charset="0"/>
              </a:defRPr>
            </a:lvl9pPr>
          </a:lstStyle>
          <a:p>
            <a:pPr algn="just">
              <a:buClr>
                <a:schemeClr val="tx1"/>
              </a:buClr>
            </a:pPr>
            <a:r>
              <a:rPr lang="es-MX" altLang="es-ES" sz="2000" dirty="0">
                <a:solidFill>
                  <a:srgbClr val="FFFF00"/>
                </a:solidFill>
                <a:effectLst>
                  <a:outerShdw blurRad="38100" dist="38100" dir="2700000" algn="tl">
                    <a:srgbClr val="000000"/>
                  </a:outerShdw>
                </a:effectLst>
                <a:cs typeface="Times New Roman" pitchFamily="18" charset="0"/>
              </a:rPr>
              <a:t>La </a:t>
            </a:r>
            <a:r>
              <a:rPr lang="es-MX" altLang="es-ES" sz="2000" dirty="0" smtClean="0">
                <a:solidFill>
                  <a:srgbClr val="FFFF00"/>
                </a:solidFill>
                <a:effectLst>
                  <a:outerShdw blurRad="38100" dist="38100" dir="2700000" algn="tl">
                    <a:srgbClr val="000000"/>
                  </a:outerShdw>
                </a:effectLst>
                <a:cs typeface="Times New Roman" pitchFamily="18" charset="0"/>
              </a:rPr>
              <a:t>Medicina </a:t>
            </a:r>
            <a:r>
              <a:rPr lang="es-MX" altLang="es-ES" sz="2000" dirty="0">
                <a:solidFill>
                  <a:srgbClr val="FFFF00"/>
                </a:solidFill>
                <a:effectLst>
                  <a:outerShdw blurRad="38100" dist="38100" dir="2700000" algn="tl">
                    <a:srgbClr val="000000"/>
                  </a:outerShdw>
                </a:effectLst>
                <a:cs typeface="Times New Roman" pitchFamily="18" charset="0"/>
              </a:rPr>
              <a:t>Nuclear </a:t>
            </a:r>
            <a:r>
              <a:rPr lang="es-MX" altLang="es-ES" sz="2000" dirty="0" smtClean="0">
                <a:solidFill>
                  <a:srgbClr val="FFFF00"/>
                </a:solidFill>
                <a:effectLst>
                  <a:outerShdw blurRad="38100" dist="38100" dir="2700000" algn="tl">
                    <a:srgbClr val="000000"/>
                  </a:outerShdw>
                </a:effectLst>
                <a:cs typeface="Times New Roman" pitchFamily="18" charset="0"/>
              </a:rPr>
              <a:t>Terapéutica </a:t>
            </a:r>
            <a:r>
              <a:rPr lang="es-MX" altLang="es-ES" sz="2000" dirty="0">
                <a:solidFill>
                  <a:srgbClr val="FFFF00"/>
                </a:solidFill>
                <a:effectLst>
                  <a:outerShdw blurRad="38100" dist="38100" dir="2700000" algn="tl">
                    <a:srgbClr val="000000"/>
                  </a:outerShdw>
                </a:effectLst>
                <a:cs typeface="Times New Roman" pitchFamily="18" charset="0"/>
              </a:rPr>
              <a:t>permite hacer llegar sustancias radioactivas que imparten altas dosis de radiación a las células enfermas, utilizando para ello los propios mecanismos metabólicos que tiene el cuerpo humano. </a:t>
            </a:r>
          </a:p>
          <a:p>
            <a:pPr algn="just">
              <a:buClr>
                <a:schemeClr val="tx1"/>
              </a:buClr>
            </a:pPr>
            <a:endParaRPr lang="es-MX" altLang="es-ES" sz="2000" dirty="0">
              <a:solidFill>
                <a:srgbClr val="FFFF00"/>
              </a:solidFill>
              <a:effectLst>
                <a:outerShdw blurRad="38100" dist="38100" dir="2700000" algn="tl">
                  <a:srgbClr val="000000"/>
                </a:outerShdw>
              </a:effectLst>
              <a:cs typeface="Times New Roman" pitchFamily="18" charset="0"/>
            </a:endParaRPr>
          </a:p>
          <a:p>
            <a:pPr algn="just">
              <a:buClr>
                <a:schemeClr val="tx1"/>
              </a:buClr>
            </a:pPr>
            <a:r>
              <a:rPr lang="es-MX" altLang="es-ES" sz="2000" dirty="0">
                <a:solidFill>
                  <a:srgbClr val="FFFF00"/>
                </a:solidFill>
                <a:effectLst>
                  <a:outerShdw blurRad="38100" dist="38100" dir="2700000" algn="tl">
                    <a:srgbClr val="000000"/>
                  </a:outerShdw>
                </a:effectLst>
                <a:cs typeface="Times New Roman" pitchFamily="18" charset="0"/>
              </a:rPr>
              <a:t>La cantidad de Radiofármaco que se administra en la MN para Terapia es mucho mayor que la administrada en la MN para diagnóstico, ya que se necesita destruir las células enfermas. El conocimiento de la </a:t>
            </a:r>
            <a:r>
              <a:rPr lang="es-MX" altLang="es-ES" sz="2000" dirty="0" err="1">
                <a:solidFill>
                  <a:srgbClr val="FFFF00"/>
                </a:solidFill>
                <a:effectLst>
                  <a:outerShdw blurRad="38100" dist="38100" dir="2700000" algn="tl">
                    <a:srgbClr val="000000"/>
                  </a:outerShdw>
                </a:effectLst>
                <a:cs typeface="Times New Roman" pitchFamily="18" charset="0"/>
              </a:rPr>
              <a:t>Biodistribución</a:t>
            </a:r>
            <a:r>
              <a:rPr lang="es-MX" altLang="es-ES" sz="2000" dirty="0">
                <a:solidFill>
                  <a:srgbClr val="FFFF00"/>
                </a:solidFill>
                <a:effectLst>
                  <a:outerShdw blurRad="38100" dist="38100" dir="2700000" algn="tl">
                    <a:srgbClr val="000000"/>
                  </a:outerShdw>
                </a:effectLst>
                <a:cs typeface="Times New Roman" pitchFamily="18" charset="0"/>
              </a:rPr>
              <a:t> del radiofármaco permite impartir la mayor dosis posible a las células enfermas sin afectar significativamente los tejidos y órganos sanos</a:t>
            </a:r>
          </a:p>
        </p:txBody>
      </p:sp>
      <p:pic>
        <p:nvPicPr>
          <p:cNvPr id="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064" y="1341438"/>
            <a:ext cx="1533936" cy="367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bwMode="auto">
          <a:xfrm>
            <a:off x="323849" y="483518"/>
            <a:ext cx="8496301"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52400" indent="-152400">
              <a:buFontTx/>
              <a:buAutoNum type="arabicPeriod"/>
              <a:defRPr/>
            </a:pPr>
            <a:r>
              <a:rPr lang="es-ES" altLang="es-MX" sz="2200" dirty="0" smtClean="0">
                <a:solidFill>
                  <a:srgbClr val="FFFF00"/>
                </a:solidFill>
                <a:effectLst>
                  <a:outerShdw blurRad="38100" dist="38100" dir="2700000" algn="tl">
                    <a:srgbClr val="000000"/>
                  </a:outerShdw>
                </a:effectLst>
              </a:rPr>
              <a:t>La Medicina Nuclear Terapéutica, fundamentos de la práctica.</a:t>
            </a:r>
          </a:p>
        </p:txBody>
      </p:sp>
    </p:spTree>
    <p:extLst>
      <p:ext uri="{BB962C8B-B14F-4D97-AF65-F5344CB8AC3E}">
        <p14:creationId xmlns:p14="http://schemas.microsoft.com/office/powerpoint/2010/main" val="177528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251520" y="339502"/>
            <a:ext cx="8712645" cy="43204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smtClean="0">
                <a:solidFill>
                  <a:srgbClr val="FFFF00"/>
                </a:solidFill>
                <a:effectLst>
                  <a:outerShdw blurRad="38100" dist="38100" dir="2700000" algn="tl">
                    <a:srgbClr val="000000"/>
                  </a:outerShdw>
                </a:effectLst>
              </a:rPr>
              <a:t>2. Fuentes usadas en MN. Los Radiofármacos</a:t>
            </a:r>
          </a:p>
        </p:txBody>
      </p:sp>
      <p:sp>
        <p:nvSpPr>
          <p:cNvPr id="206851" name="Rectangle 3"/>
          <p:cNvSpPr>
            <a:spLocks noGrp="1" noChangeArrowheads="1"/>
          </p:cNvSpPr>
          <p:nvPr>
            <p:ph type="body" idx="4294967295"/>
          </p:nvPr>
        </p:nvSpPr>
        <p:spPr bwMode="auto">
          <a:xfrm>
            <a:off x="35496" y="987574"/>
            <a:ext cx="6984776" cy="40324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p>
            <a:pPr marL="174625" indent="-174625" algn="just" eaLnBrk="1" hangingPunct="1">
              <a:lnSpc>
                <a:spcPct val="90000"/>
              </a:lnSpc>
              <a:buFontTx/>
              <a:buNone/>
              <a:defRPr/>
            </a:pPr>
            <a:r>
              <a:rPr lang="es-ES_tradnl" altLang="es-MX" sz="2200" b="1" dirty="0" smtClean="0">
                <a:solidFill>
                  <a:srgbClr val="FFFF00"/>
                </a:solidFill>
                <a:effectLst>
                  <a:outerShdw blurRad="38100" dist="38100" dir="2700000" algn="tl">
                    <a:srgbClr val="000000"/>
                  </a:outerShdw>
                </a:effectLst>
              </a:rPr>
              <a:t> Radiofármacos, principios básicos de localización:</a:t>
            </a:r>
          </a:p>
          <a:p>
            <a:pPr marL="174625" indent="-174625" algn="just" eaLnBrk="1" hangingPunct="1">
              <a:lnSpc>
                <a:spcPct val="90000"/>
              </a:lnSpc>
              <a:buFontTx/>
              <a:buNone/>
              <a:defRPr/>
            </a:pPr>
            <a:endParaRPr lang="es-ES_tradnl" altLang="es-MX" sz="2200" b="1" dirty="0" smtClean="0">
              <a:solidFill>
                <a:srgbClr val="FFFF00"/>
              </a:solidFill>
              <a:effectLst>
                <a:outerShdw blurRad="38100" dist="38100" dir="2700000" algn="tl">
                  <a:srgbClr val="000000"/>
                </a:outerShdw>
              </a:effectLst>
            </a:endParaRPr>
          </a:p>
          <a:p>
            <a:pPr marL="174625" indent="-174625" algn="just" eaLnBrk="1" hangingPunct="1">
              <a:lnSpc>
                <a:spcPct val="120000"/>
              </a:lnSpc>
              <a:buClr>
                <a:schemeClr val="bg1"/>
              </a:buClr>
              <a:defRPr/>
            </a:pPr>
            <a:r>
              <a:rPr lang="es-ES_tradnl" altLang="es-MX" sz="2200" dirty="0" smtClean="0">
                <a:solidFill>
                  <a:srgbClr val="FFFF00"/>
                </a:solidFill>
                <a:effectLst>
                  <a:outerShdw blurRad="38100" dist="38100" dir="2700000" algn="tl">
                    <a:srgbClr val="000000"/>
                  </a:outerShdw>
                </a:effectLst>
              </a:rPr>
              <a:t>Dos componentes: un </a:t>
            </a:r>
            <a:r>
              <a:rPr lang="es-ES_tradnl" altLang="es-MX" sz="2200" dirty="0" err="1" smtClean="0">
                <a:solidFill>
                  <a:srgbClr val="FFFF00"/>
                </a:solidFill>
                <a:effectLst>
                  <a:outerShdw blurRad="38100" dist="38100" dir="2700000" algn="tl">
                    <a:srgbClr val="000000"/>
                  </a:outerShdw>
                </a:effectLst>
              </a:rPr>
              <a:t>radionucleido</a:t>
            </a:r>
            <a:r>
              <a:rPr lang="es-ES_tradnl" altLang="es-MX" sz="2200" dirty="0" smtClean="0">
                <a:solidFill>
                  <a:srgbClr val="FFFF00"/>
                </a:solidFill>
                <a:effectLst>
                  <a:outerShdw blurRad="38100" dist="38100" dir="2700000" algn="tl">
                    <a:srgbClr val="000000"/>
                  </a:outerShdw>
                </a:effectLst>
              </a:rPr>
              <a:t> y un fármaco.</a:t>
            </a:r>
            <a:endParaRPr lang="es-ES" altLang="es-MX" sz="2200" dirty="0" smtClean="0">
              <a:solidFill>
                <a:srgbClr val="FFFF00"/>
              </a:solidFill>
              <a:effectLst>
                <a:outerShdw blurRad="38100" dist="38100" dir="2700000" algn="tl">
                  <a:srgbClr val="000000"/>
                </a:outerShdw>
              </a:effectLst>
            </a:endParaRPr>
          </a:p>
          <a:p>
            <a:pPr marL="342900" indent="-342900" algn="just" eaLnBrk="1" hangingPunct="1">
              <a:lnSpc>
                <a:spcPct val="120000"/>
              </a:lnSpc>
              <a:buClr>
                <a:schemeClr val="bg1"/>
              </a:buClr>
              <a:buFont typeface="Arial" panose="020B0604020202020204" pitchFamily="34" charset="0"/>
              <a:buChar char="•"/>
              <a:defRPr/>
            </a:pPr>
            <a:r>
              <a:rPr lang="es-ES_tradnl" altLang="es-MX" sz="2200" b="1" dirty="0" smtClean="0">
                <a:solidFill>
                  <a:srgbClr val="FFFF00"/>
                </a:solidFill>
                <a:effectLst>
                  <a:outerShdw blurRad="38100" dist="38100" dir="2700000" algn="tl">
                    <a:srgbClr val="000000"/>
                  </a:outerShdw>
                </a:effectLst>
              </a:rPr>
              <a:t>El fármaco</a:t>
            </a:r>
            <a:r>
              <a:rPr lang="es-ES_tradnl" altLang="es-MX" sz="2200" dirty="0" smtClean="0">
                <a:solidFill>
                  <a:srgbClr val="FFFF00"/>
                </a:solidFill>
                <a:effectLst>
                  <a:outerShdw blurRad="38100" dist="38100" dir="2700000" algn="tl">
                    <a:srgbClr val="000000"/>
                  </a:outerShdw>
                </a:effectLst>
              </a:rPr>
              <a:t> es elegido con el objetivo </a:t>
            </a:r>
            <a:r>
              <a:rPr lang="es-ES_tradnl" altLang="es-MX" sz="2200" dirty="0" smtClean="0">
                <a:solidFill>
                  <a:srgbClr val="FFFF00"/>
                </a:solidFill>
                <a:effectLst>
                  <a:outerShdw blurRad="38100" dist="38100" dir="2700000" algn="tl">
                    <a:srgbClr val="000000"/>
                  </a:outerShdw>
                </a:effectLst>
              </a:rPr>
              <a:t>de </a:t>
            </a:r>
            <a:r>
              <a:rPr lang="es-ES_tradnl" altLang="es-MX" sz="2200" dirty="0" smtClean="0">
                <a:solidFill>
                  <a:srgbClr val="FFFF00"/>
                </a:solidFill>
                <a:effectLst>
                  <a:outerShdw blurRad="38100" dist="38100" dir="2700000" algn="tl">
                    <a:srgbClr val="000000"/>
                  </a:outerShdw>
                </a:effectLst>
              </a:rPr>
              <a:t>lograr su localización preferencial en un órgano dado, o </a:t>
            </a:r>
            <a:r>
              <a:rPr lang="es-ES_tradnl" altLang="es-MX" sz="2200" dirty="0" smtClean="0">
                <a:solidFill>
                  <a:srgbClr val="FFFF00"/>
                </a:solidFill>
                <a:effectLst>
                  <a:outerShdw blurRad="38100" dist="38100" dir="2700000" algn="tl">
                    <a:srgbClr val="000000"/>
                  </a:outerShdw>
                </a:effectLst>
              </a:rPr>
              <a:t>para lograr </a:t>
            </a:r>
            <a:r>
              <a:rPr lang="es-ES_tradnl" altLang="es-MX" sz="2200" dirty="0" smtClean="0">
                <a:solidFill>
                  <a:srgbClr val="FFFF00"/>
                </a:solidFill>
                <a:effectLst>
                  <a:outerShdw blurRad="38100" dist="38100" dir="2700000" algn="tl">
                    <a:srgbClr val="000000"/>
                  </a:outerShdw>
                </a:effectLst>
              </a:rPr>
              <a:t>su participación en la función fisiológica de un órgano determinado. </a:t>
            </a:r>
            <a:endParaRPr lang="es-ES" altLang="es-MX" sz="2200" dirty="0" smtClean="0">
              <a:solidFill>
                <a:srgbClr val="FFFF00"/>
              </a:solidFill>
              <a:effectLst>
                <a:outerShdw blurRad="38100" dist="38100" dir="2700000" algn="tl">
                  <a:srgbClr val="000000"/>
                </a:outerShdw>
              </a:effectLst>
            </a:endParaRPr>
          </a:p>
          <a:p>
            <a:pPr marL="342900" indent="-342900" algn="just" eaLnBrk="1" hangingPunct="1">
              <a:lnSpc>
                <a:spcPct val="120000"/>
              </a:lnSpc>
              <a:buClr>
                <a:schemeClr val="bg1"/>
              </a:buClr>
              <a:buFont typeface="Arial" panose="020B0604020202020204" pitchFamily="34" charset="0"/>
              <a:buChar char="•"/>
              <a:defRPr/>
            </a:pPr>
            <a:r>
              <a:rPr lang="es-ES_tradnl" altLang="es-MX" sz="2200" b="1" dirty="0" smtClean="0">
                <a:solidFill>
                  <a:srgbClr val="FFFF00"/>
                </a:solidFill>
                <a:effectLst>
                  <a:outerShdw blurRad="38100" dist="38100" dir="2700000" algn="tl">
                    <a:srgbClr val="000000"/>
                  </a:outerShdw>
                </a:effectLst>
              </a:rPr>
              <a:t>El radionúclido</a:t>
            </a:r>
            <a:r>
              <a:rPr lang="es-ES_tradnl" altLang="es-MX" sz="2200" dirty="0" smtClean="0">
                <a:solidFill>
                  <a:srgbClr val="FFFF00"/>
                </a:solidFill>
                <a:effectLst>
                  <a:outerShdw blurRad="38100" dist="38100" dir="2700000" algn="tl">
                    <a:srgbClr val="000000"/>
                  </a:outerShdw>
                </a:effectLst>
              </a:rPr>
              <a:t> es elegido para ¨marca¨ </a:t>
            </a:r>
            <a:r>
              <a:rPr lang="es-ES_tradnl" altLang="es-MX" sz="2200" dirty="0" err="1" smtClean="0">
                <a:solidFill>
                  <a:srgbClr val="FFFF00"/>
                </a:solidFill>
                <a:effectLst>
                  <a:outerShdw blurRad="38100" dist="38100" dir="2700000" algn="tl">
                    <a:srgbClr val="000000"/>
                  </a:outerShdw>
                </a:effectLst>
              </a:rPr>
              <a:t>radioquímicamente</a:t>
            </a:r>
            <a:r>
              <a:rPr lang="es-ES_tradnl" altLang="es-MX" sz="2200" dirty="0" smtClean="0">
                <a:solidFill>
                  <a:srgbClr val="FFFF00"/>
                </a:solidFill>
                <a:effectLst>
                  <a:outerShdw blurRad="38100" dist="38100" dir="2700000" algn="tl">
                    <a:srgbClr val="000000"/>
                  </a:outerShdw>
                </a:effectLst>
              </a:rPr>
              <a:t> al fármaco de modo que, la radiación emitida por este, pueda ser detectada por un detector de radiación especialmente diseñado para ello. </a:t>
            </a:r>
            <a:endParaRPr lang="es-ES" altLang="es-MX" sz="2200" dirty="0" smtClean="0">
              <a:solidFill>
                <a:srgbClr val="FFFF00"/>
              </a:solidFill>
              <a:effectLst>
                <a:outerShdw blurRad="38100" dist="38100" dir="2700000" algn="tl">
                  <a:srgbClr val="000000"/>
                </a:outerShdw>
              </a:effectLst>
            </a:endParaRPr>
          </a:p>
          <a:p>
            <a:pPr marL="174625" indent="-174625" algn="just" eaLnBrk="1" hangingPunct="1">
              <a:lnSpc>
                <a:spcPct val="120000"/>
              </a:lnSpc>
              <a:buClr>
                <a:schemeClr val="bg1"/>
              </a:buClr>
              <a:defRPr/>
            </a:pPr>
            <a:endParaRPr lang="es-ES_tradnl" altLang="es-MX" sz="2200" dirty="0" smtClean="0">
              <a:solidFill>
                <a:srgbClr val="FFFF00"/>
              </a:solidFill>
              <a:effectLst>
                <a:outerShdw blurRad="38100" dist="38100" dir="2700000" algn="tl">
                  <a:srgbClr val="000000"/>
                </a:outerShdw>
              </a:effectLst>
            </a:endParaRPr>
          </a:p>
          <a:p>
            <a:pPr marL="174625" indent="-174625" algn="just" eaLnBrk="1" hangingPunct="1">
              <a:lnSpc>
                <a:spcPct val="120000"/>
              </a:lnSpc>
              <a:buClr>
                <a:schemeClr val="bg1"/>
              </a:buClr>
              <a:defRPr/>
            </a:pPr>
            <a:r>
              <a:rPr lang="es-ES_tradnl" altLang="es-MX" sz="2200" dirty="0" smtClean="0">
                <a:solidFill>
                  <a:srgbClr val="FFFF00"/>
                </a:solidFill>
                <a:effectLst>
                  <a:outerShdw blurRad="38100" dist="38100" dir="2700000" algn="tl">
                    <a:srgbClr val="000000"/>
                  </a:outerShdw>
                </a:effectLst>
              </a:rPr>
              <a:t>  La actuación conjunta del fármaco y el radionúclido (Radiofármaco) es lo que permite evaluar clínicamente la estructura morfológica o la función fisiológica del órgano objeto de estudio. </a:t>
            </a:r>
            <a:endParaRPr lang="es-ES" altLang="es-MX" sz="2200" dirty="0" smtClean="0">
              <a:solidFill>
                <a:srgbClr val="FFFF00"/>
              </a:solidFill>
              <a:effectLst>
                <a:outerShdw blurRad="38100" dist="38100" dir="2700000" algn="tl">
                  <a:srgbClr val="000000"/>
                </a:outerShdw>
              </a:effectLst>
            </a:endParaRPr>
          </a:p>
        </p:txBody>
      </p:sp>
      <p:pic>
        <p:nvPicPr>
          <p:cNvPr id="4" name="Picture 5" descr="sh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275606"/>
            <a:ext cx="17399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937" y="2931790"/>
            <a:ext cx="203835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52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4294967295"/>
          </p:nvPr>
        </p:nvSpPr>
        <p:spPr bwMode="auto">
          <a:xfrm>
            <a:off x="251520" y="915566"/>
            <a:ext cx="8785671" cy="22681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p>
            <a:pPr marL="0" indent="0" algn="just" eaLnBrk="1" hangingPunct="1">
              <a:buFontTx/>
              <a:buNone/>
              <a:defRPr/>
            </a:pPr>
            <a:r>
              <a:rPr lang="es-ES_tradnl" altLang="es-MX" sz="2200" b="1" dirty="0" smtClean="0">
                <a:solidFill>
                  <a:srgbClr val="FFFF00"/>
                </a:solidFill>
                <a:effectLst>
                  <a:outerShdw blurRad="38100" dist="38100" dir="2700000" algn="tl">
                    <a:srgbClr val="000000"/>
                  </a:outerShdw>
                </a:effectLst>
              </a:rPr>
              <a:t>Los Radiofármacos usados pueden ser clasificados como:  </a:t>
            </a:r>
          </a:p>
          <a:p>
            <a:pPr marL="0" indent="0" algn="just" eaLnBrk="1" hangingPunct="1">
              <a:lnSpc>
                <a:spcPct val="35000"/>
              </a:lnSpc>
              <a:spcBef>
                <a:spcPct val="10000"/>
              </a:spcBef>
              <a:buFontTx/>
              <a:buNone/>
              <a:defRPr/>
            </a:pPr>
            <a:endParaRPr lang="es-ES" altLang="es-MX" sz="2200" b="1" dirty="0" smtClean="0">
              <a:solidFill>
                <a:srgbClr val="FFFF00"/>
              </a:solidFill>
              <a:effectLst>
                <a:outerShdw blurRad="38100" dist="38100" dir="2700000" algn="tl">
                  <a:srgbClr val="000000"/>
                </a:outerShdw>
              </a:effectLst>
            </a:endParaRPr>
          </a:p>
          <a:p>
            <a:pPr marL="534988" lvl="1" indent="-355600" algn="just" eaLnBrk="1" hangingPunct="1">
              <a:spcBef>
                <a:spcPct val="25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listos para usar:</a:t>
            </a:r>
            <a:r>
              <a:rPr lang="it-IT" altLang="es-MX" sz="2200" baseline="30000" dirty="0" smtClean="0">
                <a:solidFill>
                  <a:srgbClr val="FFFF00"/>
                </a:solidFill>
                <a:effectLst>
                  <a:outerShdw blurRad="38100" dist="38100" dir="2700000" algn="tl">
                    <a:srgbClr val="000000"/>
                  </a:outerShdw>
                </a:effectLst>
              </a:rPr>
              <a:t>131</a:t>
            </a:r>
            <a:r>
              <a:rPr lang="it-IT" altLang="es-MX" sz="2200" dirty="0" smtClean="0">
                <a:solidFill>
                  <a:srgbClr val="FFFF00"/>
                </a:solidFill>
                <a:effectLst>
                  <a:outerShdw blurRad="38100" dist="38100" dir="2700000" algn="tl">
                    <a:srgbClr val="000000"/>
                  </a:outerShdw>
                </a:effectLst>
              </a:rPr>
              <a:t>I-MIBG, </a:t>
            </a:r>
            <a:r>
              <a:rPr lang="it-IT" altLang="es-MX" sz="2200" baseline="30000" dirty="0" smtClean="0">
                <a:solidFill>
                  <a:srgbClr val="FFFF00"/>
                </a:solidFill>
                <a:effectLst>
                  <a:outerShdw blurRad="38100" dist="38100" dir="2700000" algn="tl">
                    <a:srgbClr val="000000"/>
                  </a:outerShdw>
                </a:effectLst>
              </a:rPr>
              <a:t>131</a:t>
            </a:r>
            <a:r>
              <a:rPr lang="it-IT" altLang="es-MX" sz="2200" dirty="0" smtClean="0">
                <a:solidFill>
                  <a:srgbClr val="FFFF00"/>
                </a:solidFill>
                <a:effectLst>
                  <a:outerShdw blurRad="38100" dist="38100" dir="2700000" algn="tl">
                    <a:srgbClr val="000000"/>
                  </a:outerShdw>
                </a:effectLst>
              </a:rPr>
              <a:t> I-ioduro, </a:t>
            </a:r>
            <a:r>
              <a:rPr lang="it-IT" altLang="es-MX" sz="2200" baseline="30000" dirty="0" smtClean="0">
                <a:solidFill>
                  <a:srgbClr val="FFFF00"/>
                </a:solidFill>
                <a:effectLst>
                  <a:outerShdw blurRad="38100" dist="38100" dir="2700000" algn="tl">
                    <a:srgbClr val="000000"/>
                  </a:outerShdw>
                </a:effectLst>
              </a:rPr>
              <a:t>201</a:t>
            </a:r>
            <a:r>
              <a:rPr lang="it-IT" altLang="es-MX" sz="2200" dirty="0" smtClean="0">
                <a:solidFill>
                  <a:srgbClr val="FFFF00"/>
                </a:solidFill>
                <a:effectLst>
                  <a:outerShdw blurRad="38100" dist="38100" dir="2700000" algn="tl">
                    <a:srgbClr val="000000"/>
                  </a:outerShdw>
                </a:effectLst>
              </a:rPr>
              <a:t>Tl-cloruro, </a:t>
            </a:r>
            <a:r>
              <a:rPr lang="it-IT" altLang="es-MX" sz="2200" baseline="30000" dirty="0" smtClean="0">
                <a:solidFill>
                  <a:srgbClr val="FFFF00"/>
                </a:solidFill>
                <a:effectLst>
                  <a:outerShdw blurRad="38100" dist="38100" dir="2700000" algn="tl">
                    <a:srgbClr val="000000"/>
                  </a:outerShdw>
                </a:effectLst>
              </a:rPr>
              <a:t>99m</a:t>
            </a:r>
            <a:r>
              <a:rPr lang="it-IT" altLang="es-MX" sz="2200" dirty="0" smtClean="0">
                <a:solidFill>
                  <a:srgbClr val="FFFF00"/>
                </a:solidFill>
                <a:effectLst>
                  <a:outerShdw blurRad="38100" dist="38100" dir="2700000" algn="tl">
                    <a:srgbClr val="000000"/>
                  </a:outerShdw>
                </a:effectLst>
              </a:rPr>
              <a:t>Tc Pertecnectato.</a:t>
            </a:r>
            <a:endParaRPr lang="en-US" altLang="es-MX" sz="2200" dirty="0" smtClean="0">
              <a:solidFill>
                <a:srgbClr val="FFFF00"/>
              </a:solidFill>
              <a:effectLst>
                <a:outerShdw blurRad="38100" dist="38100" dir="2700000" algn="tl">
                  <a:srgbClr val="000000"/>
                </a:outerShdw>
              </a:effectLst>
            </a:endParaRPr>
          </a:p>
          <a:p>
            <a:pPr marL="534988" lvl="1" indent="-355600" algn="just" eaLnBrk="1" hangingPunct="1">
              <a:spcBef>
                <a:spcPct val="25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kits para preparación inmediata: </a:t>
            </a:r>
            <a:r>
              <a:rPr lang="es-ES_tradnl" altLang="es-MX" sz="2200" baseline="30000" dirty="0" smtClean="0">
                <a:solidFill>
                  <a:srgbClr val="FFFF00"/>
                </a:solidFill>
                <a:effectLst>
                  <a:outerShdw blurRad="38100" dist="38100" dir="2700000" algn="tl">
                    <a:srgbClr val="000000"/>
                  </a:outerShdw>
                </a:effectLst>
              </a:rPr>
              <a:t>99m</a:t>
            </a:r>
            <a:r>
              <a:rPr lang="es-ES_tradnl" altLang="es-MX" sz="2200" dirty="0" smtClean="0">
                <a:solidFill>
                  <a:srgbClr val="FFFF00"/>
                </a:solidFill>
                <a:effectLst>
                  <a:outerShdw blurRad="38100" dist="38100" dir="2700000" algn="tl">
                    <a:srgbClr val="000000"/>
                  </a:outerShdw>
                </a:effectLst>
              </a:rPr>
              <a:t>Tc-MDP, </a:t>
            </a:r>
            <a:r>
              <a:rPr lang="es-ES_tradnl" altLang="es-MX" sz="2200" baseline="30000" dirty="0" smtClean="0">
                <a:solidFill>
                  <a:srgbClr val="FFFF00"/>
                </a:solidFill>
                <a:effectLst>
                  <a:outerShdw blurRad="38100" dist="38100" dir="2700000" algn="tl">
                    <a:srgbClr val="000000"/>
                  </a:outerShdw>
                </a:effectLst>
              </a:rPr>
              <a:t>99m</a:t>
            </a:r>
            <a:r>
              <a:rPr lang="es-ES_tradnl" altLang="es-MX" sz="2200" dirty="0" smtClean="0">
                <a:solidFill>
                  <a:srgbClr val="FFFF00"/>
                </a:solidFill>
                <a:effectLst>
                  <a:outerShdw blurRad="38100" dist="38100" dir="2700000" algn="tl">
                    <a:srgbClr val="000000"/>
                  </a:outerShdw>
                </a:effectLst>
              </a:rPr>
              <a:t>Tc-DTPA.</a:t>
            </a:r>
            <a:endParaRPr lang="en-US" altLang="es-MX" sz="2200" dirty="0" smtClean="0">
              <a:solidFill>
                <a:srgbClr val="FFFF00"/>
              </a:solidFill>
              <a:effectLst>
                <a:outerShdw blurRad="38100" dist="38100" dir="2700000" algn="tl">
                  <a:srgbClr val="000000"/>
                </a:outerShdw>
              </a:effectLst>
            </a:endParaRPr>
          </a:p>
          <a:p>
            <a:pPr marL="534988" lvl="1" indent="-355600" algn="just" eaLnBrk="1" hangingPunct="1">
              <a:spcBef>
                <a:spcPct val="25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kits que requieren calentamiento: </a:t>
            </a:r>
            <a:r>
              <a:rPr lang="es-ES_tradnl" altLang="es-MX" sz="2200" baseline="30000" dirty="0" smtClean="0">
                <a:solidFill>
                  <a:srgbClr val="FFFF00"/>
                </a:solidFill>
                <a:effectLst>
                  <a:outerShdw blurRad="38100" dist="38100" dir="2700000" algn="tl">
                    <a:srgbClr val="000000"/>
                  </a:outerShdw>
                </a:effectLst>
              </a:rPr>
              <a:t>99m</a:t>
            </a:r>
            <a:r>
              <a:rPr lang="es-ES_tradnl" altLang="es-MX" sz="2200" dirty="0" smtClean="0">
                <a:solidFill>
                  <a:srgbClr val="FFFF00"/>
                </a:solidFill>
                <a:effectLst>
                  <a:outerShdw blurRad="38100" dist="38100" dir="2700000" algn="tl">
                    <a:srgbClr val="000000"/>
                  </a:outerShdw>
                </a:effectLst>
              </a:rPr>
              <a:t>Tc-MAG3, </a:t>
            </a:r>
            <a:r>
              <a:rPr lang="es-ES_tradnl" altLang="es-MX" sz="2200" baseline="30000" dirty="0" smtClean="0">
                <a:solidFill>
                  <a:srgbClr val="FFFF00"/>
                </a:solidFill>
                <a:effectLst>
                  <a:outerShdw blurRad="38100" dist="38100" dir="2700000" algn="tl">
                    <a:srgbClr val="000000"/>
                  </a:outerShdw>
                </a:effectLst>
              </a:rPr>
              <a:t>99m</a:t>
            </a:r>
            <a:r>
              <a:rPr lang="es-ES_tradnl" altLang="es-MX" sz="2200" dirty="0" smtClean="0">
                <a:solidFill>
                  <a:srgbClr val="FFFF00"/>
                </a:solidFill>
                <a:effectLst>
                  <a:outerShdw blurRad="38100" dist="38100" dir="2700000" algn="tl">
                    <a:srgbClr val="000000"/>
                  </a:outerShdw>
                </a:effectLst>
              </a:rPr>
              <a:t>Tc-MIBI.</a:t>
            </a:r>
            <a:endParaRPr lang="en-US" altLang="es-MX" sz="2200" dirty="0" smtClean="0">
              <a:solidFill>
                <a:srgbClr val="FFFF00"/>
              </a:solidFill>
              <a:effectLst>
                <a:outerShdw blurRad="38100" dist="38100" dir="2700000" algn="tl">
                  <a:srgbClr val="000000"/>
                </a:outerShdw>
              </a:effectLst>
            </a:endParaRPr>
          </a:p>
          <a:p>
            <a:pPr marL="534988" lvl="1" indent="-355600" algn="just" eaLnBrk="1" hangingPunct="1">
              <a:spcBef>
                <a:spcPct val="25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productos con manipulación significativa: marcaje de células sanguíneas, síntesis y marcaje de radiofármacos producidos en el laboratorio.</a:t>
            </a:r>
            <a:endParaRPr lang="es-ES" altLang="es-MX" dirty="0" smtClean="0">
              <a:solidFill>
                <a:srgbClr val="FFFF00"/>
              </a:solidFill>
              <a:effectLst>
                <a:outerShdw blurRad="38100" dist="38100" dir="2700000" algn="tl">
                  <a:srgbClr val="000000"/>
                </a:outerShdw>
              </a:effectLst>
            </a:endParaRPr>
          </a:p>
        </p:txBody>
      </p:sp>
      <p:grpSp>
        <p:nvGrpSpPr>
          <p:cNvPr id="207879" name="Group 7"/>
          <p:cNvGrpSpPr>
            <a:grpSpLocks/>
          </p:cNvGrpSpPr>
          <p:nvPr/>
        </p:nvGrpSpPr>
        <p:grpSpPr bwMode="auto">
          <a:xfrm>
            <a:off x="468313" y="3148013"/>
            <a:ext cx="8453438" cy="1871663"/>
            <a:chOff x="340" y="2599"/>
            <a:chExt cx="5325" cy="1572"/>
          </a:xfrm>
        </p:grpSpPr>
        <p:sp>
          <p:nvSpPr>
            <p:cNvPr id="207876" name="Text Box 4"/>
            <p:cNvSpPr txBox="1">
              <a:spLocks noChangeArrowheads="1"/>
            </p:cNvSpPr>
            <p:nvPr/>
          </p:nvSpPr>
          <p:spPr bwMode="auto">
            <a:xfrm>
              <a:off x="476" y="2750"/>
              <a:ext cx="4853" cy="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s-ES_tradnl" altLang="es-MX" b="1" dirty="0" smtClean="0">
                  <a:solidFill>
                    <a:srgbClr val="FFFF00"/>
                  </a:solidFill>
                  <a:effectLst>
                    <a:outerShdw blurRad="38100" dist="38100" dir="2700000" algn="tl">
                      <a:srgbClr val="000000"/>
                    </a:outerShdw>
                  </a:effectLst>
                  <a:latin typeface="Arial" panose="020B0604020202020204" pitchFamily="34" charset="0"/>
                </a:rPr>
                <a:t>Características importantes de los radionúclidos utilizados</a:t>
              </a:r>
              <a:endParaRPr lang="es-ES_tradnl" altLang="es-MX" b="1" dirty="0">
                <a:solidFill>
                  <a:srgbClr val="FFFF00"/>
                </a:solidFill>
                <a:effectLst>
                  <a:outerShdw blurRad="38100" dist="38100" dir="2700000" algn="tl">
                    <a:srgbClr val="000000"/>
                  </a:outerShdw>
                </a:effectLst>
                <a:latin typeface="Arial" panose="020B0604020202020204" pitchFamily="34" charset="0"/>
              </a:endParaRPr>
            </a:p>
            <a:p>
              <a:pPr algn="just" eaLnBrk="1" hangingPunct="1">
                <a:spcBef>
                  <a:spcPct val="30000"/>
                </a:spcBef>
                <a:buFontTx/>
                <a:buChar char="•"/>
                <a:defRPr/>
              </a:pPr>
              <a:r>
                <a:rPr lang="es-ES_tradnl" altLang="es-MX" b="1" dirty="0">
                  <a:solidFill>
                    <a:srgbClr val="FFFF00"/>
                  </a:solidFill>
                  <a:effectLst>
                    <a:outerShdw blurRad="38100" dist="38100" dir="2700000" algn="tl">
                      <a:srgbClr val="000000"/>
                    </a:outerShdw>
                  </a:effectLst>
                  <a:latin typeface="Arial" panose="020B0604020202020204" pitchFamily="34" charset="0"/>
                </a:rPr>
                <a:t> </a:t>
              </a:r>
              <a:r>
                <a:rPr lang="es-ES_tradnl" altLang="es-MX" dirty="0">
                  <a:solidFill>
                    <a:srgbClr val="FFFF00"/>
                  </a:solidFill>
                  <a:effectLst>
                    <a:outerShdw blurRad="38100" dist="38100" dir="2700000" algn="tl">
                      <a:srgbClr val="000000"/>
                    </a:outerShdw>
                  </a:effectLst>
                  <a:latin typeface="Arial" panose="020B0604020202020204" pitchFamily="34" charset="0"/>
                </a:rPr>
                <a:t>Pueden detectarse en cantidades muy pequeñas.</a:t>
              </a:r>
              <a:endParaRPr lang="en-US" altLang="es-MX" dirty="0">
                <a:solidFill>
                  <a:srgbClr val="FFFF00"/>
                </a:solidFill>
                <a:effectLst>
                  <a:outerShdw blurRad="38100" dist="38100" dir="2700000" algn="tl">
                    <a:srgbClr val="000000"/>
                  </a:outerShdw>
                </a:effectLst>
                <a:latin typeface="Arial" panose="020B0604020202020204" pitchFamily="34" charset="0"/>
              </a:endParaRPr>
            </a:p>
            <a:p>
              <a:pPr algn="just" eaLnBrk="1" hangingPunct="1">
                <a:spcBef>
                  <a:spcPct val="30000"/>
                </a:spcBef>
                <a:buFontTx/>
                <a:buChar char="•"/>
                <a:defRPr/>
              </a:pPr>
              <a:r>
                <a:rPr lang="es-ES_tradnl" altLang="es-MX" dirty="0">
                  <a:solidFill>
                    <a:srgbClr val="FFFF00"/>
                  </a:solidFill>
                  <a:effectLst>
                    <a:outerShdw blurRad="38100" dist="38100" dir="2700000" algn="tl">
                      <a:srgbClr val="000000"/>
                    </a:outerShdw>
                  </a:effectLst>
                  <a:latin typeface="Arial" panose="020B0604020202020204" pitchFamily="34" charset="0"/>
                </a:rPr>
                <a:t> Comportamiento químico igual al isótopo estable: metabolismo,    distribución en órganos, eliminación, etc.</a:t>
              </a:r>
              <a:endParaRPr lang="es-ES" altLang="es-MX" dirty="0">
                <a:solidFill>
                  <a:srgbClr val="FFFF00"/>
                </a:solidFill>
                <a:effectLst>
                  <a:outerShdw blurRad="38100" dist="38100" dir="2700000" algn="tl">
                    <a:srgbClr val="000000"/>
                  </a:outerShdw>
                </a:effectLst>
                <a:latin typeface="Arial" panose="020B0604020202020204" pitchFamily="34" charset="0"/>
              </a:endParaRPr>
            </a:p>
          </p:txBody>
        </p:sp>
        <p:sp>
          <p:nvSpPr>
            <p:cNvPr id="15366" name="AutoShape 5"/>
            <p:cNvSpPr>
              <a:spLocks noChangeArrowheads="1"/>
            </p:cNvSpPr>
            <p:nvPr/>
          </p:nvSpPr>
          <p:spPr bwMode="auto">
            <a:xfrm>
              <a:off x="340" y="2599"/>
              <a:ext cx="5125" cy="1572"/>
            </a:xfrm>
            <a:prstGeom prst="roundRect">
              <a:avLst>
                <a:gd name="adj" fmla="val 16667"/>
              </a:avLst>
            </a:prstGeom>
            <a:noFill/>
            <a:ln w="57150"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pic>
          <p:nvPicPr>
            <p:cNvPr id="15367" name="Picture 6" descr="Simb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9" y="2693"/>
              <a:ext cx="296"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a:spLocks noGrp="1" noChangeArrowheads="1"/>
          </p:cNvSpPr>
          <p:nvPr>
            <p:ph type="title"/>
          </p:nvPr>
        </p:nvSpPr>
        <p:spPr bwMode="auto">
          <a:xfrm>
            <a:off x="251520" y="376511"/>
            <a:ext cx="8712645" cy="53905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smtClean="0">
                <a:solidFill>
                  <a:srgbClr val="FFFF00"/>
                </a:solidFill>
                <a:effectLst>
                  <a:outerShdw blurRad="38100" dist="38100" dir="2700000" algn="tl">
                    <a:srgbClr val="000000"/>
                  </a:outerShdw>
                </a:effectLst>
              </a:rPr>
              <a:t>2. Fuentes usadas en MN. Los Radiofármacos</a:t>
            </a:r>
          </a:p>
        </p:txBody>
      </p:sp>
    </p:spTree>
    <p:extLst>
      <p:ext uri="{BB962C8B-B14F-4D97-AF65-F5344CB8AC3E}">
        <p14:creationId xmlns:p14="http://schemas.microsoft.com/office/powerpoint/2010/main" val="238461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395288" y="1059358"/>
            <a:ext cx="8424862" cy="4322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_tradnl" altLang="es-MX" sz="2200" dirty="0" smtClean="0">
                <a:solidFill>
                  <a:srgbClr val="FFFF00"/>
                </a:solidFill>
                <a:effectLst>
                  <a:outerShdw blurRad="38100" dist="38100" dir="2700000" algn="tl">
                    <a:srgbClr val="000000"/>
                  </a:outerShdw>
                </a:effectLst>
              </a:rPr>
              <a:t>Características de los radionúclidos usados en MN</a:t>
            </a:r>
            <a:endParaRPr lang="es-ES" altLang="es-MX" sz="2200" dirty="0" smtClean="0">
              <a:solidFill>
                <a:srgbClr val="FFFF00"/>
              </a:solidFill>
              <a:effectLst>
                <a:outerShdw blurRad="38100" dist="38100" dir="2700000" algn="tl">
                  <a:srgbClr val="000000"/>
                </a:outerShdw>
              </a:effectLst>
            </a:endParaRPr>
          </a:p>
        </p:txBody>
      </p:sp>
      <p:sp>
        <p:nvSpPr>
          <p:cNvPr id="209923" name="Rectangle 3"/>
          <p:cNvSpPr>
            <a:spLocks noGrp="1" noChangeArrowheads="1"/>
          </p:cNvSpPr>
          <p:nvPr>
            <p:ph type="body" idx="4294967295"/>
          </p:nvPr>
        </p:nvSpPr>
        <p:spPr bwMode="auto">
          <a:xfrm>
            <a:off x="323528" y="1707654"/>
            <a:ext cx="8424738" cy="28622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p>
            <a:pPr marL="266700" indent="-266700" algn="just" eaLnBrk="1" hangingPunct="1">
              <a:lnSpc>
                <a:spcPct val="80000"/>
              </a:lnSpc>
              <a:spcBef>
                <a:spcPct val="70000"/>
              </a:spcBef>
              <a:buClr>
                <a:schemeClr val="bg1"/>
              </a:buClr>
              <a:buFontTx/>
              <a:buNone/>
              <a:defRPr/>
            </a:pPr>
            <a:r>
              <a:rPr lang="es-ES_tradnl" altLang="es-MX" sz="2200" dirty="0" smtClean="0">
                <a:solidFill>
                  <a:srgbClr val="FFFF00"/>
                </a:solidFill>
                <a:effectLst>
                  <a:outerShdw blurRad="38100" dist="38100" dir="2700000" algn="tl">
                    <a:srgbClr val="000000"/>
                  </a:outerShdw>
                </a:effectLst>
              </a:rPr>
              <a:t>Para su utilización óptima los radionúclidos deben tener:</a:t>
            </a:r>
          </a:p>
          <a:p>
            <a:pPr marL="342900" indent="-342900" algn="just" eaLnBrk="1" hangingPunct="1">
              <a:lnSpc>
                <a:spcPct val="120000"/>
              </a:lnSpc>
              <a:spcBef>
                <a:spcPct val="7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Comportamiento idéntico al nucleído estable metabolizado por el organismo.</a:t>
            </a:r>
            <a:endParaRPr lang="en-US" altLang="es-MX" sz="2200" dirty="0" smtClean="0">
              <a:solidFill>
                <a:srgbClr val="FFFF00"/>
              </a:solidFill>
              <a:effectLst>
                <a:outerShdw blurRad="38100" dist="38100" dir="2700000" algn="tl">
                  <a:srgbClr val="000000"/>
                </a:outerShdw>
              </a:effectLst>
            </a:endParaRPr>
          </a:p>
          <a:p>
            <a:pPr marL="342900" indent="-342900" algn="just" eaLnBrk="1" hangingPunct="1">
              <a:lnSpc>
                <a:spcPct val="120000"/>
              </a:lnSpc>
              <a:spcBef>
                <a:spcPct val="7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Forma química adecuada para garantizar la </a:t>
            </a:r>
            <a:r>
              <a:rPr lang="es-ES_tradnl" altLang="es-MX" sz="2200" dirty="0" smtClean="0">
                <a:solidFill>
                  <a:srgbClr val="FFFF00"/>
                </a:solidFill>
                <a:effectLst>
                  <a:outerShdw blurRad="38100" dist="38100" dir="2700000" algn="tl">
                    <a:srgbClr val="000000"/>
                  </a:outerShdw>
                </a:effectLst>
              </a:rPr>
              <a:t>incorporación, </a:t>
            </a:r>
            <a:r>
              <a:rPr lang="es-ES_tradnl" altLang="es-MX" sz="2200" dirty="0" smtClean="0">
                <a:solidFill>
                  <a:srgbClr val="FFFF00"/>
                </a:solidFill>
                <a:effectLst>
                  <a:outerShdw blurRad="38100" dist="38100" dir="2700000" algn="tl">
                    <a:srgbClr val="000000"/>
                  </a:outerShdw>
                </a:effectLst>
              </a:rPr>
              <a:t>el compartimento biológico correcto y con la cinética requerida.</a:t>
            </a:r>
          </a:p>
          <a:p>
            <a:pPr marL="342900" indent="-342900" algn="just">
              <a:lnSpc>
                <a:spcPct val="120000"/>
              </a:lnSpc>
              <a:spcBef>
                <a:spcPct val="70000"/>
              </a:spcBef>
              <a:buClr>
                <a:schemeClr val="bg1"/>
              </a:buClr>
              <a:buFont typeface="Arial" panose="020B0604020202020204" pitchFamily="34" charset="0"/>
              <a:buChar char="•"/>
              <a:defRPr/>
            </a:pPr>
            <a:r>
              <a:rPr lang="es-ES_tradnl" altLang="es-MX" sz="2200" dirty="0">
                <a:solidFill>
                  <a:srgbClr val="FFFF00"/>
                </a:solidFill>
                <a:effectLst>
                  <a:outerShdw blurRad="38100" dist="38100" dir="2700000" algn="tl">
                    <a:srgbClr val="000000"/>
                  </a:outerShdw>
                </a:effectLst>
              </a:rPr>
              <a:t>Detección eficiente de la radiación emitida</a:t>
            </a:r>
            <a:r>
              <a:rPr lang="es-ES_tradnl" altLang="es-MX" sz="2200" dirty="0" smtClean="0">
                <a:solidFill>
                  <a:srgbClr val="FFFF00"/>
                </a:solidFill>
                <a:effectLst>
                  <a:outerShdw blurRad="38100" dist="38100" dir="2700000" algn="tl">
                    <a:srgbClr val="000000"/>
                  </a:outerShdw>
                </a:effectLst>
              </a:rPr>
              <a:t>.</a:t>
            </a:r>
            <a:endParaRPr lang="en-US" altLang="es-MX" sz="2200" dirty="0" smtClean="0">
              <a:solidFill>
                <a:srgbClr val="FFFF00"/>
              </a:solidFill>
              <a:effectLst>
                <a:outerShdw blurRad="38100" dist="38100" dir="2700000" algn="tl">
                  <a:srgbClr val="000000"/>
                </a:outerShdw>
              </a:effectLst>
            </a:endParaRPr>
          </a:p>
          <a:p>
            <a:pPr marL="342900" indent="-342900" algn="just" eaLnBrk="1" hangingPunct="1">
              <a:lnSpc>
                <a:spcPct val="80000"/>
              </a:lnSpc>
              <a:spcBef>
                <a:spcPct val="7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Que proporcione una dosis absorbida lo más baja posible.  </a:t>
            </a:r>
            <a:endParaRPr lang="en-US" altLang="es-MX" sz="2200" dirty="0" smtClean="0">
              <a:solidFill>
                <a:srgbClr val="FFFF00"/>
              </a:solidFill>
              <a:effectLst>
                <a:outerShdw blurRad="38100" dist="38100" dir="2700000" algn="tl">
                  <a:srgbClr val="000000"/>
                </a:outerShdw>
              </a:effectLst>
            </a:endParaRPr>
          </a:p>
          <a:p>
            <a:pPr marL="342900" lvl="5" indent="-342900" algn="just">
              <a:lnSpc>
                <a:spcPct val="80000"/>
              </a:lnSpc>
              <a:spcBef>
                <a:spcPct val="70000"/>
              </a:spcBef>
              <a:buClr>
                <a:schemeClr val="bg1"/>
              </a:buClr>
              <a:buFont typeface="Wingdings" panose="05000000000000000000" pitchFamily="2" charset="2"/>
              <a:buChar char="ü"/>
              <a:defRPr/>
            </a:pPr>
            <a:r>
              <a:rPr lang="es-ES_tradnl" altLang="es-MX" sz="2200" dirty="0" smtClean="0">
                <a:solidFill>
                  <a:srgbClr val="FFFF00"/>
                </a:solidFill>
                <a:effectLst>
                  <a:outerShdw blurRad="38100" dist="38100" dir="2700000" algn="tl">
                    <a:srgbClr val="000000"/>
                  </a:outerShdw>
                </a:effectLst>
              </a:rPr>
              <a:t>Eliminación rápida del organismo.</a:t>
            </a:r>
          </a:p>
          <a:p>
            <a:pPr marL="342900" lvl="4" indent="-342900" algn="just">
              <a:lnSpc>
                <a:spcPct val="80000"/>
              </a:lnSpc>
              <a:spcBef>
                <a:spcPct val="70000"/>
              </a:spcBef>
              <a:buClr>
                <a:schemeClr val="bg1"/>
              </a:buClr>
              <a:buFont typeface="Wingdings" panose="05000000000000000000" pitchFamily="2" charset="2"/>
              <a:buChar char="ü"/>
              <a:defRPr/>
            </a:pPr>
            <a:r>
              <a:rPr lang="es-ES_tradnl" altLang="es-MX" sz="2200" dirty="0" smtClean="0">
                <a:solidFill>
                  <a:srgbClr val="FFFF00"/>
                </a:solidFill>
                <a:effectLst>
                  <a:outerShdw blurRad="38100" dist="38100" dir="2700000" algn="tl">
                    <a:srgbClr val="000000"/>
                  </a:outerShdw>
                </a:effectLst>
              </a:rPr>
              <a:t>Corto periodo de </a:t>
            </a:r>
            <a:r>
              <a:rPr lang="es-ES_tradnl" altLang="es-MX" sz="2200" dirty="0" err="1" smtClean="0">
                <a:solidFill>
                  <a:srgbClr val="FFFF00"/>
                </a:solidFill>
                <a:effectLst>
                  <a:outerShdw blurRad="38100" dist="38100" dir="2700000" algn="tl">
                    <a:srgbClr val="000000"/>
                  </a:outerShdw>
                </a:effectLst>
              </a:rPr>
              <a:t>semidesintegración</a:t>
            </a:r>
            <a:endParaRPr lang="en-US" altLang="es-MX" sz="2200" dirty="0" smtClean="0">
              <a:solidFill>
                <a:srgbClr val="FFFF00"/>
              </a:solidFill>
              <a:effectLst>
                <a:outerShdw blurRad="38100" dist="38100" dir="2700000" algn="tl">
                  <a:srgbClr val="000000"/>
                </a:outerShdw>
              </a:effectLst>
            </a:endParaRPr>
          </a:p>
        </p:txBody>
      </p:sp>
      <p:pic>
        <p:nvPicPr>
          <p:cNvPr id="209924" name="Picture 4" descr="images R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522" y="627534"/>
            <a:ext cx="1728192"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520" y="51470"/>
            <a:ext cx="8712645" cy="7815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defRPr/>
            </a:pPr>
            <a:r>
              <a:rPr lang="es-ES" altLang="es-MX" sz="2400" kern="0" smtClean="0">
                <a:solidFill>
                  <a:srgbClr val="FFFF00"/>
                </a:solidFill>
                <a:effectLst>
                  <a:outerShdw blurRad="38100" dist="38100" dir="2700000" algn="tl">
                    <a:srgbClr val="000000"/>
                  </a:outerShdw>
                </a:effectLst>
              </a:rPr>
              <a:t>2. Fuentes usadas en MN. Los Radiofármacos</a:t>
            </a:r>
            <a:endParaRPr lang="es-ES" altLang="es-MX" sz="2400" kern="0"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402780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bwMode="auto">
          <a:xfrm>
            <a:off x="250826" y="1006078"/>
            <a:ext cx="8424863" cy="5953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smtClean="0">
                <a:solidFill>
                  <a:srgbClr val="FFFF00"/>
                </a:solidFill>
                <a:effectLst>
                  <a:outerShdw blurRad="38100" dist="38100" dir="2700000" algn="tl">
                    <a:srgbClr val="000000"/>
                  </a:outerShdw>
                </a:effectLst>
              </a:rPr>
              <a:t>“Radionúclidos más comúnmente usados en MN”</a:t>
            </a:r>
          </a:p>
        </p:txBody>
      </p:sp>
      <p:sp>
        <p:nvSpPr>
          <p:cNvPr id="215043" name="Rectangle 3"/>
          <p:cNvSpPr>
            <a:spLocks noGrp="1" noChangeArrowheads="1"/>
          </p:cNvSpPr>
          <p:nvPr>
            <p:ph type="body" idx="4294967295"/>
          </p:nvPr>
        </p:nvSpPr>
        <p:spPr bwMode="auto">
          <a:xfrm>
            <a:off x="457201" y="1814512"/>
            <a:ext cx="4619625" cy="5953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lnSpc>
                <a:spcPct val="80000"/>
              </a:lnSpc>
              <a:spcBef>
                <a:spcPct val="0"/>
              </a:spcBef>
              <a:buClr>
                <a:schemeClr val="bg1"/>
              </a:buClr>
              <a:buFontTx/>
              <a:buNone/>
              <a:defRPr/>
            </a:pPr>
            <a:r>
              <a:rPr lang="es-ES_tradnl" altLang="es-MX" sz="2200" smtClean="0">
                <a:solidFill>
                  <a:srgbClr val="FFFF00"/>
                </a:solidFill>
                <a:effectLst>
                  <a:outerShdw blurRad="38100" dist="38100" dir="2700000" algn="tl">
                    <a:srgbClr val="000000"/>
                  </a:outerShdw>
                </a:effectLst>
              </a:rPr>
              <a:t>Para procedimientos diagnósticos</a:t>
            </a:r>
          </a:p>
          <a:p>
            <a:pPr eaLnBrk="1" hangingPunct="1">
              <a:lnSpc>
                <a:spcPct val="80000"/>
              </a:lnSpc>
              <a:spcBef>
                <a:spcPct val="0"/>
              </a:spcBef>
              <a:buClr>
                <a:schemeClr val="bg1"/>
              </a:buClr>
              <a:buFontTx/>
              <a:buNone/>
              <a:defRPr/>
            </a:pPr>
            <a:r>
              <a:rPr lang="es-ES_tradnl" altLang="es-MX" sz="2200" smtClean="0">
                <a:solidFill>
                  <a:srgbClr val="FFFF00"/>
                </a:solidFill>
                <a:effectLst>
                  <a:outerShdw blurRad="38100" dist="38100" dir="2700000" algn="tl">
                    <a:srgbClr val="000000"/>
                  </a:outerShdw>
                </a:effectLst>
              </a:rPr>
              <a:t>(utilizado en el 80 %)</a:t>
            </a:r>
            <a:r>
              <a:rPr lang="es-ES_tradnl" altLang="es-MX" sz="3100" smtClean="0">
                <a:solidFill>
                  <a:srgbClr val="FFFF00"/>
                </a:solidFill>
                <a:effectLst>
                  <a:outerShdw blurRad="38100" dist="38100" dir="2700000" algn="tl">
                    <a:srgbClr val="000000"/>
                  </a:outerShdw>
                </a:effectLst>
              </a:rPr>
              <a:t> </a:t>
            </a:r>
            <a:endParaRPr lang="es-ES" altLang="es-MX" sz="3100" smtClean="0">
              <a:solidFill>
                <a:srgbClr val="FFFF00"/>
              </a:solidFill>
              <a:effectLst>
                <a:outerShdw blurRad="38100" dist="38100" dir="2700000" algn="tl">
                  <a:srgbClr val="000000"/>
                </a:outerShdw>
              </a:effectLst>
            </a:endParaRPr>
          </a:p>
        </p:txBody>
      </p:sp>
      <p:pic>
        <p:nvPicPr>
          <p:cNvPr id="215044" name="Picture 4" descr="k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696" y="1491630"/>
            <a:ext cx="2038350" cy="9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5" name="Text Box 5"/>
          <p:cNvSpPr txBox="1">
            <a:spLocks noChangeArrowheads="1"/>
          </p:cNvSpPr>
          <p:nvPr/>
        </p:nvSpPr>
        <p:spPr bwMode="auto">
          <a:xfrm>
            <a:off x="5003278" y="1707654"/>
            <a:ext cx="20875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s-ES_tradnl" altLang="es-MX" b="1" dirty="0">
                <a:solidFill>
                  <a:srgbClr val="FFFF00"/>
                </a:solidFill>
                <a:effectLst>
                  <a:outerShdw blurRad="38100" dist="38100" dir="2700000" algn="tl">
                    <a:srgbClr val="000000"/>
                  </a:outerShdw>
                </a:effectLst>
                <a:latin typeface="Arial" panose="020B0604020202020204" pitchFamily="34" charset="0"/>
              </a:rPr>
              <a:t>Tecnecio-99m (</a:t>
            </a:r>
            <a:r>
              <a:rPr lang="es-ES_tradnl" altLang="es-MX" b="1" baseline="30000" dirty="0">
                <a:solidFill>
                  <a:srgbClr val="FFFF00"/>
                </a:solidFill>
                <a:effectLst>
                  <a:outerShdw blurRad="38100" dist="38100" dir="2700000" algn="tl">
                    <a:srgbClr val="000000"/>
                  </a:outerShdw>
                </a:effectLst>
                <a:latin typeface="Arial" panose="020B0604020202020204" pitchFamily="34" charset="0"/>
              </a:rPr>
              <a:t>99m</a:t>
            </a:r>
            <a:r>
              <a:rPr lang="es-ES_tradnl" altLang="es-MX" b="1" dirty="0">
                <a:solidFill>
                  <a:srgbClr val="FFFF00"/>
                </a:solidFill>
                <a:effectLst>
                  <a:outerShdw blurRad="38100" dist="38100" dir="2700000" algn="tl">
                    <a:srgbClr val="000000"/>
                  </a:outerShdw>
                </a:effectLst>
                <a:latin typeface="Arial" panose="020B0604020202020204" pitchFamily="34" charset="0"/>
              </a:rPr>
              <a:t>Tc)</a:t>
            </a:r>
            <a:endParaRPr lang="es-ES" altLang="es-MX" b="1" dirty="0">
              <a:solidFill>
                <a:srgbClr val="FFFF00"/>
              </a:solidFill>
              <a:effectLst>
                <a:outerShdw blurRad="38100" dist="38100" dir="2700000" algn="tl">
                  <a:srgbClr val="000000"/>
                </a:outerShdw>
              </a:effectLst>
              <a:latin typeface="Arial" panose="020B0604020202020204" pitchFamily="34" charset="0"/>
            </a:endParaRPr>
          </a:p>
        </p:txBody>
      </p:sp>
      <p:sp>
        <p:nvSpPr>
          <p:cNvPr id="215046" name="AutoShape 6"/>
          <p:cNvSpPr>
            <a:spLocks noChangeArrowheads="1"/>
          </p:cNvSpPr>
          <p:nvPr/>
        </p:nvSpPr>
        <p:spPr bwMode="auto">
          <a:xfrm>
            <a:off x="4572000" y="1577044"/>
            <a:ext cx="576064" cy="855940"/>
          </a:xfrm>
          <a:prstGeom prst="notchedRightArrow">
            <a:avLst>
              <a:gd name="adj1" fmla="val 50000"/>
              <a:gd name="adj2" fmla="val 49921"/>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215047" name="AutoShape 7"/>
          <p:cNvSpPr>
            <a:spLocks noChangeArrowheads="1"/>
          </p:cNvSpPr>
          <p:nvPr/>
        </p:nvSpPr>
        <p:spPr bwMode="auto">
          <a:xfrm>
            <a:off x="4572000" y="2723922"/>
            <a:ext cx="576064" cy="855940"/>
          </a:xfrm>
          <a:prstGeom prst="notchedRightArrow">
            <a:avLst>
              <a:gd name="adj1" fmla="val 50000"/>
              <a:gd name="adj2" fmla="val 49921"/>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215048" name="Text Box 8"/>
          <p:cNvSpPr txBox="1">
            <a:spLocks noChangeArrowheads="1"/>
          </p:cNvSpPr>
          <p:nvPr/>
        </p:nvSpPr>
        <p:spPr bwMode="auto">
          <a:xfrm>
            <a:off x="5148064" y="2643758"/>
            <a:ext cx="1584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s-ES" altLang="es-MX" b="1" dirty="0">
                <a:solidFill>
                  <a:srgbClr val="FFFF00"/>
                </a:solidFill>
                <a:effectLst>
                  <a:outerShdw blurRad="38100" dist="38100" dir="2700000" algn="tl">
                    <a:srgbClr val="000000"/>
                  </a:outerShdw>
                </a:effectLst>
                <a:latin typeface="Arial" panose="020B0604020202020204" pitchFamily="34" charset="0"/>
              </a:rPr>
              <a:t>Yodo-131</a:t>
            </a:r>
          </a:p>
          <a:p>
            <a:pPr algn="ctr" eaLnBrk="1" hangingPunct="1">
              <a:defRPr/>
            </a:pPr>
            <a:r>
              <a:rPr lang="es-ES" altLang="es-MX" b="1" dirty="0">
                <a:solidFill>
                  <a:srgbClr val="FFFF00"/>
                </a:solidFill>
                <a:effectLst>
                  <a:outerShdw blurRad="38100" dist="38100" dir="2700000" algn="tl">
                    <a:srgbClr val="000000"/>
                  </a:outerShdw>
                </a:effectLst>
                <a:latin typeface="Arial" panose="020B0604020202020204" pitchFamily="34" charset="0"/>
              </a:rPr>
              <a:t> (</a:t>
            </a:r>
            <a:r>
              <a:rPr lang="es-ES" altLang="es-MX" b="1" baseline="30000" dirty="0">
                <a:solidFill>
                  <a:srgbClr val="FFFF00"/>
                </a:solidFill>
                <a:effectLst>
                  <a:outerShdw blurRad="38100" dist="38100" dir="2700000" algn="tl">
                    <a:srgbClr val="000000"/>
                  </a:outerShdw>
                </a:effectLst>
                <a:latin typeface="Arial" panose="020B0604020202020204" pitchFamily="34" charset="0"/>
              </a:rPr>
              <a:t>131</a:t>
            </a:r>
            <a:r>
              <a:rPr lang="es-ES" altLang="es-MX" b="1" dirty="0">
                <a:solidFill>
                  <a:srgbClr val="FFFF00"/>
                </a:solidFill>
                <a:effectLst>
                  <a:outerShdw blurRad="38100" dist="38100" dir="2700000" algn="tl">
                    <a:srgbClr val="000000"/>
                  </a:outerShdw>
                </a:effectLst>
                <a:latin typeface="Arial" panose="020B0604020202020204" pitchFamily="34" charset="0"/>
              </a:rPr>
              <a:t>I)</a:t>
            </a:r>
          </a:p>
        </p:txBody>
      </p:sp>
      <p:pic>
        <p:nvPicPr>
          <p:cNvPr id="215049" name="Picture 9" descr="bulb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246" y="4083918"/>
            <a:ext cx="187325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3" name="Text Box 13"/>
          <p:cNvSpPr txBox="1">
            <a:spLocks noChangeArrowheads="1"/>
          </p:cNvSpPr>
          <p:nvPr/>
        </p:nvSpPr>
        <p:spPr bwMode="auto">
          <a:xfrm>
            <a:off x="395288" y="2897242"/>
            <a:ext cx="4608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s-ES" altLang="es-MX" dirty="0">
                <a:solidFill>
                  <a:srgbClr val="FFFF00"/>
                </a:solidFill>
                <a:effectLst>
                  <a:outerShdw blurRad="38100" dist="38100" dir="2700000" algn="tl">
                    <a:srgbClr val="000000"/>
                  </a:outerShdw>
                </a:effectLst>
                <a:latin typeface="Arial" panose="020B0604020202020204" pitchFamily="34" charset="0"/>
              </a:rPr>
              <a:t>Para procedimientos terapéuticos</a:t>
            </a:r>
          </a:p>
        </p:txBody>
      </p:sp>
      <p:sp>
        <p:nvSpPr>
          <p:cNvPr id="12" name="AutoShape 7"/>
          <p:cNvSpPr>
            <a:spLocks noChangeArrowheads="1"/>
          </p:cNvSpPr>
          <p:nvPr/>
        </p:nvSpPr>
        <p:spPr bwMode="auto">
          <a:xfrm>
            <a:off x="4572000" y="4007109"/>
            <a:ext cx="576064" cy="855940"/>
          </a:xfrm>
          <a:prstGeom prst="notchedRightArrow">
            <a:avLst>
              <a:gd name="adj1" fmla="val 50000"/>
              <a:gd name="adj2" fmla="val 49921"/>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13" name="Text Box 8"/>
          <p:cNvSpPr txBox="1">
            <a:spLocks noChangeArrowheads="1"/>
          </p:cNvSpPr>
          <p:nvPr/>
        </p:nvSpPr>
        <p:spPr bwMode="auto">
          <a:xfrm>
            <a:off x="5148064" y="4214813"/>
            <a:ext cx="1584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s-ES" altLang="es-MX" b="1" dirty="0">
                <a:solidFill>
                  <a:srgbClr val="FFFF00"/>
                </a:solidFill>
                <a:effectLst>
                  <a:outerShdw blurRad="38100" dist="38100" dir="2700000" algn="tl">
                    <a:srgbClr val="000000"/>
                  </a:outerShdw>
                </a:effectLst>
                <a:latin typeface="Arial" panose="020B0604020202020204" pitchFamily="34" charset="0"/>
              </a:rPr>
              <a:t>Fluor-18</a:t>
            </a:r>
          </a:p>
          <a:p>
            <a:pPr algn="ctr" eaLnBrk="1" hangingPunct="1">
              <a:defRPr/>
            </a:pPr>
            <a:r>
              <a:rPr lang="es-ES" altLang="es-MX" b="1" dirty="0">
                <a:solidFill>
                  <a:srgbClr val="FFFF00"/>
                </a:solidFill>
                <a:effectLst>
                  <a:outerShdw blurRad="38100" dist="38100" dir="2700000" algn="tl">
                    <a:srgbClr val="000000"/>
                  </a:outerShdw>
                </a:effectLst>
                <a:latin typeface="Arial" panose="020B0604020202020204" pitchFamily="34" charset="0"/>
              </a:rPr>
              <a:t> (</a:t>
            </a:r>
            <a:r>
              <a:rPr lang="es-ES" altLang="es-MX" b="1" baseline="30000" dirty="0">
                <a:solidFill>
                  <a:srgbClr val="FFFF00"/>
                </a:solidFill>
                <a:effectLst>
                  <a:outerShdw blurRad="38100" dist="38100" dir="2700000" algn="tl">
                    <a:srgbClr val="000000"/>
                  </a:outerShdw>
                </a:effectLst>
                <a:latin typeface="Arial" panose="020B0604020202020204" pitchFamily="34" charset="0"/>
              </a:rPr>
              <a:t>18</a:t>
            </a:r>
            <a:r>
              <a:rPr lang="es-ES" altLang="es-MX" b="1" dirty="0">
                <a:solidFill>
                  <a:srgbClr val="FFFF00"/>
                </a:solidFill>
                <a:effectLst>
                  <a:outerShdw blurRad="38100" dist="38100" dir="2700000" algn="tl">
                    <a:srgbClr val="000000"/>
                  </a:outerShdw>
                </a:effectLst>
                <a:latin typeface="Arial" panose="020B0604020202020204" pitchFamily="34" charset="0"/>
              </a:rPr>
              <a:t>F)</a:t>
            </a:r>
          </a:p>
        </p:txBody>
      </p:sp>
      <p:sp>
        <p:nvSpPr>
          <p:cNvPr id="14" name="Text Box 13"/>
          <p:cNvSpPr txBox="1">
            <a:spLocks noChangeArrowheads="1"/>
          </p:cNvSpPr>
          <p:nvPr/>
        </p:nvSpPr>
        <p:spPr bwMode="auto">
          <a:xfrm>
            <a:off x="395288" y="4250531"/>
            <a:ext cx="4608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s-ES" altLang="es-MX" dirty="0">
                <a:solidFill>
                  <a:srgbClr val="FFFF00"/>
                </a:solidFill>
                <a:effectLst>
                  <a:outerShdw blurRad="38100" dist="38100" dir="2700000" algn="tl">
                    <a:srgbClr val="000000"/>
                  </a:outerShdw>
                </a:effectLst>
                <a:latin typeface="Arial" panose="020B0604020202020204" pitchFamily="34" charset="0"/>
              </a:rPr>
              <a:t>Para procedimientos de PET-CT</a:t>
            </a:r>
          </a:p>
        </p:txBody>
      </p:sp>
      <p:pic>
        <p:nvPicPr>
          <p:cNvPr id="15" name="Picture 4" descr="rt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0840" y="2526746"/>
            <a:ext cx="2017664" cy="14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p:cNvSpPr txBox="1">
            <a:spLocks noChangeArrowheads="1"/>
          </p:cNvSpPr>
          <p:nvPr/>
        </p:nvSpPr>
        <p:spPr bwMode="auto">
          <a:xfrm>
            <a:off x="5148064" y="3365579"/>
            <a:ext cx="1584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s-ES" altLang="es-MX" b="1" dirty="0" smtClean="0">
                <a:solidFill>
                  <a:srgbClr val="FFFF00"/>
                </a:solidFill>
                <a:effectLst>
                  <a:outerShdw blurRad="38100" dist="38100" dir="2700000" algn="tl">
                    <a:srgbClr val="000000"/>
                  </a:outerShdw>
                </a:effectLst>
                <a:latin typeface="Arial" panose="020B0604020202020204" pitchFamily="34" charset="0"/>
              </a:rPr>
              <a:t>Ytrio-90</a:t>
            </a:r>
            <a:endParaRPr lang="es-ES" altLang="es-MX" b="1" dirty="0">
              <a:solidFill>
                <a:srgbClr val="FFFF00"/>
              </a:solidFill>
              <a:effectLst>
                <a:outerShdw blurRad="38100" dist="38100" dir="2700000" algn="tl">
                  <a:srgbClr val="000000"/>
                </a:outerShdw>
              </a:effectLst>
              <a:latin typeface="Arial" panose="020B0604020202020204" pitchFamily="34" charset="0"/>
            </a:endParaRPr>
          </a:p>
          <a:p>
            <a:pPr algn="ctr" eaLnBrk="1" hangingPunct="1">
              <a:defRPr/>
            </a:pPr>
            <a:r>
              <a:rPr lang="es-ES" altLang="es-MX" b="1" dirty="0">
                <a:solidFill>
                  <a:srgbClr val="FFFF00"/>
                </a:solidFill>
                <a:effectLst>
                  <a:outerShdw blurRad="38100" dist="38100" dir="2700000" algn="tl">
                    <a:srgbClr val="000000"/>
                  </a:outerShdw>
                </a:effectLst>
                <a:latin typeface="Arial" panose="020B0604020202020204" pitchFamily="34" charset="0"/>
              </a:rPr>
              <a:t> </a:t>
            </a:r>
            <a:r>
              <a:rPr lang="es-ES" altLang="es-MX" b="1" dirty="0" smtClean="0">
                <a:solidFill>
                  <a:srgbClr val="FFFF00"/>
                </a:solidFill>
                <a:effectLst>
                  <a:outerShdw blurRad="38100" dist="38100" dir="2700000" algn="tl">
                    <a:srgbClr val="000000"/>
                  </a:outerShdw>
                </a:effectLst>
                <a:latin typeface="Arial" panose="020B0604020202020204" pitchFamily="34" charset="0"/>
              </a:rPr>
              <a:t>(</a:t>
            </a:r>
            <a:r>
              <a:rPr lang="es-ES" altLang="es-MX" b="1" baseline="30000" dirty="0" smtClean="0">
                <a:solidFill>
                  <a:srgbClr val="FFFF00"/>
                </a:solidFill>
                <a:effectLst>
                  <a:outerShdw blurRad="38100" dist="38100" dir="2700000" algn="tl">
                    <a:srgbClr val="000000"/>
                  </a:outerShdw>
                </a:effectLst>
                <a:latin typeface="Arial" panose="020B0604020202020204" pitchFamily="34" charset="0"/>
              </a:rPr>
              <a:t>90</a:t>
            </a:r>
            <a:r>
              <a:rPr lang="es-ES" altLang="es-MX" b="1" dirty="0" smtClean="0">
                <a:solidFill>
                  <a:srgbClr val="FFFF00"/>
                </a:solidFill>
                <a:effectLst>
                  <a:outerShdw blurRad="38100" dist="38100" dir="2700000" algn="tl">
                    <a:srgbClr val="000000"/>
                  </a:outerShdw>
                </a:effectLst>
                <a:latin typeface="Arial" panose="020B0604020202020204" pitchFamily="34" charset="0"/>
              </a:rPr>
              <a:t>Y)</a:t>
            </a:r>
            <a:endParaRPr lang="es-ES" altLang="es-MX" b="1" dirty="0">
              <a:solidFill>
                <a:srgbClr val="FFFF00"/>
              </a:solidFill>
              <a:effectLst>
                <a:outerShdw blurRad="38100" dist="38100" dir="2700000" algn="tl">
                  <a:srgbClr val="000000"/>
                </a:outerShdw>
              </a:effectLst>
              <a:latin typeface="Arial" panose="020B0604020202020204" pitchFamily="34" charset="0"/>
            </a:endParaRPr>
          </a:p>
        </p:txBody>
      </p:sp>
      <p:sp>
        <p:nvSpPr>
          <p:cNvPr id="17" name="Rectangle 2"/>
          <p:cNvSpPr txBox="1">
            <a:spLocks noChangeArrowheads="1"/>
          </p:cNvSpPr>
          <p:nvPr/>
        </p:nvSpPr>
        <p:spPr bwMode="auto">
          <a:xfrm>
            <a:off x="251520" y="414992"/>
            <a:ext cx="8712645" cy="4285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defRPr/>
            </a:pPr>
            <a:r>
              <a:rPr lang="es-ES" altLang="es-MX" sz="2400" kern="0" dirty="0" smtClean="0">
                <a:solidFill>
                  <a:srgbClr val="FFFF00"/>
                </a:solidFill>
                <a:effectLst>
                  <a:outerShdw blurRad="38100" dist="38100" dir="2700000" algn="tl">
                    <a:srgbClr val="000000"/>
                  </a:outerShdw>
                </a:effectLst>
              </a:rPr>
              <a:t>2. Fuentes usadas en MN. Los Radiofármacos</a:t>
            </a:r>
          </a:p>
        </p:txBody>
      </p:sp>
    </p:spTree>
    <p:extLst>
      <p:ext uri="{BB962C8B-B14F-4D97-AF65-F5344CB8AC3E}">
        <p14:creationId xmlns:p14="http://schemas.microsoft.com/office/powerpoint/2010/main" val="235148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body" idx="4294967295"/>
          </p:nvPr>
        </p:nvSpPr>
        <p:spPr bwMode="auto">
          <a:xfrm>
            <a:off x="179512" y="915566"/>
            <a:ext cx="8856984" cy="28803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177800" indent="-177800" algn="ctr" eaLnBrk="1" hangingPunct="1">
              <a:lnSpc>
                <a:spcPct val="70000"/>
              </a:lnSpc>
              <a:spcBef>
                <a:spcPct val="5000"/>
              </a:spcBef>
              <a:buClr>
                <a:schemeClr val="bg1"/>
              </a:buClr>
              <a:buFontTx/>
              <a:buNone/>
              <a:defRPr/>
            </a:pPr>
            <a:r>
              <a:rPr lang="es-ES_tradnl" altLang="es-MX" sz="2200" b="1" dirty="0" smtClean="0">
                <a:solidFill>
                  <a:srgbClr val="FFFF00"/>
                </a:solidFill>
                <a:effectLst>
                  <a:outerShdw blurRad="38100" dist="38100" dir="2700000" algn="tl">
                    <a:srgbClr val="000000"/>
                  </a:outerShdw>
                </a:effectLst>
              </a:rPr>
              <a:t>“Tecnecio-99m”, características extremamente favorables:</a:t>
            </a:r>
          </a:p>
          <a:p>
            <a:pPr marL="177800" indent="-177800" algn="just" eaLnBrk="1" hangingPunct="1">
              <a:lnSpc>
                <a:spcPct val="70000"/>
              </a:lnSpc>
              <a:spcBef>
                <a:spcPct val="5000"/>
              </a:spcBef>
              <a:buClr>
                <a:schemeClr val="bg1"/>
              </a:buClr>
              <a:buFontTx/>
              <a:buNone/>
              <a:defRPr/>
            </a:pPr>
            <a:endParaRPr lang="es-ES_tradnl" altLang="es-MX" sz="2200" b="1" dirty="0" smtClean="0">
              <a:solidFill>
                <a:srgbClr val="FFFF00"/>
              </a:solidFill>
              <a:effectLst>
                <a:outerShdw blurRad="38100" dist="38100" dir="2700000" algn="tl">
                  <a:srgbClr val="000000"/>
                </a:outerShdw>
              </a:effectLst>
            </a:endParaRPr>
          </a:p>
          <a:p>
            <a:pPr marL="342900" indent="-342900" algn="just" eaLnBrk="1" hangingPunct="1">
              <a:spcBef>
                <a:spcPct val="5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Período de </a:t>
            </a:r>
            <a:r>
              <a:rPr lang="es-ES_tradnl" altLang="es-MX" sz="2200" dirty="0" err="1" smtClean="0">
                <a:solidFill>
                  <a:srgbClr val="FFFF00"/>
                </a:solidFill>
                <a:effectLst>
                  <a:outerShdw blurRad="38100" dist="38100" dir="2700000" algn="tl">
                    <a:srgbClr val="000000"/>
                  </a:outerShdw>
                </a:effectLst>
              </a:rPr>
              <a:t>semidesintegración</a:t>
            </a:r>
            <a:r>
              <a:rPr lang="es-ES_tradnl" altLang="es-MX" sz="2200" dirty="0" smtClean="0">
                <a:solidFill>
                  <a:srgbClr val="FFFF00"/>
                </a:solidFill>
                <a:effectLst>
                  <a:outerShdw blurRad="38100" dist="38100" dir="2700000" algn="tl">
                    <a:srgbClr val="000000"/>
                  </a:outerShdw>
                </a:effectLst>
              </a:rPr>
              <a:t> física de 6 horas.</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Actividad del orden de los </a:t>
            </a:r>
            <a:r>
              <a:rPr lang="es-ES_tradnl" altLang="es-MX" sz="2200" dirty="0" err="1" smtClean="0">
                <a:solidFill>
                  <a:srgbClr val="FFFF00"/>
                </a:solidFill>
                <a:effectLst>
                  <a:outerShdw blurRad="38100" dist="38100" dir="2700000" algn="tl">
                    <a:srgbClr val="000000"/>
                  </a:outerShdw>
                </a:effectLst>
              </a:rPr>
              <a:t>GBq</a:t>
            </a:r>
            <a:r>
              <a:rPr lang="es-ES_tradnl" altLang="es-MX" sz="2200" dirty="0" smtClean="0">
                <a:solidFill>
                  <a:srgbClr val="FFFF00"/>
                </a:solidFill>
                <a:effectLst>
                  <a:outerShdw blurRad="38100" dist="38100" dir="2700000" algn="tl">
                    <a:srgbClr val="000000"/>
                  </a:outerShdw>
                </a:effectLst>
              </a:rPr>
              <a:t> no generan una dosis significativa. </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Fotones de 140 </a:t>
            </a:r>
            <a:r>
              <a:rPr lang="es-ES_tradnl" altLang="es-MX" sz="2200" dirty="0" err="1" smtClean="0">
                <a:solidFill>
                  <a:srgbClr val="FFFF00"/>
                </a:solidFill>
                <a:effectLst>
                  <a:outerShdw blurRad="38100" dist="38100" dir="2700000" algn="tl">
                    <a:srgbClr val="000000"/>
                  </a:outerShdw>
                </a:effectLst>
              </a:rPr>
              <a:t>keV</a:t>
            </a:r>
            <a:r>
              <a:rPr lang="es-ES_tradnl" altLang="es-MX" sz="2200" dirty="0" smtClean="0">
                <a:solidFill>
                  <a:srgbClr val="FFFF00"/>
                </a:solidFill>
                <a:effectLst>
                  <a:outerShdw blurRad="38100" dist="38100" dir="2700000" algn="tl">
                    <a:srgbClr val="000000"/>
                  </a:outerShdw>
                </a:effectLst>
              </a:rPr>
              <a:t>, fáciles de colimar para dar imágenes de alta resolución espacial.</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Disponible en estado estéril, libre de pirógenos, y libre de portador.</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Adicionado a “kits fríos” se obtiene fácilmente el radiofármaco.</a:t>
            </a:r>
            <a:r>
              <a:rPr lang="es-ES_tradnl" altLang="es-MX" sz="2200" b="1" dirty="0" smtClean="0">
                <a:solidFill>
                  <a:srgbClr val="FFFF00"/>
                </a:solidFill>
                <a:effectLst>
                  <a:outerShdw blurRad="38100" dist="38100" dir="2700000" algn="tl">
                    <a:srgbClr val="000000"/>
                  </a:outerShdw>
                </a:effectLst>
              </a:rPr>
              <a:t>  </a:t>
            </a:r>
            <a:endParaRPr lang="es-ES" altLang="es-MX" sz="2200" b="1" dirty="0" smtClean="0">
              <a:solidFill>
                <a:srgbClr val="FFFF00"/>
              </a:solidFill>
              <a:effectLst>
                <a:outerShdw blurRad="38100" dist="38100" dir="2700000" algn="tl">
                  <a:srgbClr val="000000"/>
                </a:outerShdw>
              </a:effectLst>
            </a:endParaRPr>
          </a:p>
        </p:txBody>
      </p:sp>
      <p:pic>
        <p:nvPicPr>
          <p:cNvPr id="218117" name="Picture 5" descr="sh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723432"/>
            <a:ext cx="17399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8" name="Picture 6"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851" y="3772247"/>
            <a:ext cx="18446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0" name="AutoShape 8"/>
          <p:cNvSpPr>
            <a:spLocks noChangeArrowheads="1"/>
          </p:cNvSpPr>
          <p:nvPr/>
        </p:nvSpPr>
        <p:spPr bwMode="auto">
          <a:xfrm>
            <a:off x="3276600" y="4209206"/>
            <a:ext cx="503238" cy="271463"/>
          </a:xfrm>
          <a:prstGeom prst="rightArrow">
            <a:avLst>
              <a:gd name="adj1" fmla="val 50000"/>
              <a:gd name="adj2" fmla="val 69524"/>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003399"/>
                  </a:outerShdw>
                </a:effectLst>
              </a14:hiddenEffects>
            </a:ext>
          </a:extLst>
        </p:spPr>
        <p:txBody>
          <a:bodyPr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218121" name="AutoShape 9"/>
          <p:cNvSpPr>
            <a:spLocks noChangeArrowheads="1"/>
          </p:cNvSpPr>
          <p:nvPr/>
        </p:nvSpPr>
        <p:spPr bwMode="auto">
          <a:xfrm>
            <a:off x="5897563" y="4209206"/>
            <a:ext cx="474662" cy="242888"/>
          </a:xfrm>
          <a:prstGeom prst="rightArrow">
            <a:avLst>
              <a:gd name="adj1" fmla="val 50000"/>
              <a:gd name="adj2" fmla="val 73291"/>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003399"/>
                  </a:outerShdw>
                </a:effectLst>
              </a14:hiddenEffects>
            </a:ext>
          </a:extLst>
        </p:spPr>
        <p:txBody>
          <a:bodyPr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9" name="Rectangle 2"/>
          <p:cNvSpPr>
            <a:spLocks noGrp="1" noChangeArrowheads="1"/>
          </p:cNvSpPr>
          <p:nvPr>
            <p:ph type="title"/>
          </p:nvPr>
        </p:nvSpPr>
        <p:spPr bwMode="auto">
          <a:xfrm>
            <a:off x="251520" y="267494"/>
            <a:ext cx="8712645" cy="455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smtClean="0">
                <a:solidFill>
                  <a:srgbClr val="FFFF00"/>
                </a:solidFill>
                <a:effectLst>
                  <a:outerShdw blurRad="38100" dist="38100" dir="2700000" algn="tl">
                    <a:srgbClr val="000000"/>
                  </a:outerShdw>
                </a:effectLst>
              </a:rPr>
              <a:t>2. Fuentes usadas en MN. Los Radiofármacos</a:t>
            </a:r>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700114"/>
            <a:ext cx="2180252" cy="131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82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bwMode="auto">
          <a:xfrm>
            <a:off x="251520" y="843558"/>
            <a:ext cx="8352731" cy="25143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177800" indent="-177800" algn="ctr" eaLnBrk="1" hangingPunct="1">
              <a:lnSpc>
                <a:spcPct val="80000"/>
              </a:lnSpc>
              <a:spcBef>
                <a:spcPct val="60000"/>
              </a:spcBef>
              <a:buClr>
                <a:schemeClr val="bg1"/>
              </a:buClr>
              <a:buFontTx/>
              <a:buNone/>
              <a:defRPr/>
            </a:pPr>
            <a:r>
              <a:rPr lang="es-ES_tradnl" altLang="es-MX" b="1" dirty="0" smtClean="0">
                <a:solidFill>
                  <a:srgbClr val="FFFF00"/>
                </a:solidFill>
                <a:effectLst>
                  <a:outerShdw blurRad="38100" dist="38100" dir="2700000" algn="tl">
                    <a:srgbClr val="000000"/>
                  </a:outerShdw>
                </a:effectLst>
              </a:rPr>
              <a:t>Yodo-131</a:t>
            </a:r>
          </a:p>
          <a:p>
            <a:pPr marL="342900" indent="-342900" algn="just">
              <a:lnSpc>
                <a:spcPct val="80000"/>
              </a:lnSpc>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I-131 </a:t>
            </a:r>
            <a:r>
              <a:rPr lang="es-ES_tradnl" altLang="es-MX" sz="2200" dirty="0">
                <a:solidFill>
                  <a:srgbClr val="FFFF00"/>
                </a:solidFill>
                <a:effectLst>
                  <a:outerShdw blurRad="38100" dist="38100" dir="2700000" algn="tl">
                    <a:srgbClr val="000000"/>
                  </a:outerShdw>
                </a:effectLst>
              </a:rPr>
              <a:t>es producido en un reactor</a:t>
            </a:r>
            <a:r>
              <a:rPr lang="es-ES_tradnl" altLang="es-MX" sz="2200" dirty="0" smtClean="0">
                <a:solidFill>
                  <a:srgbClr val="FFFF00"/>
                </a:solidFill>
                <a:effectLst>
                  <a:outerShdw blurRad="38100" dist="38100" dir="2700000" algn="tl">
                    <a:srgbClr val="000000"/>
                  </a:outerShdw>
                </a:effectLst>
              </a:rPr>
              <a:t>.</a:t>
            </a:r>
          </a:p>
          <a:p>
            <a:pPr marL="342900" indent="-342900" algn="just">
              <a:lnSpc>
                <a:spcPct val="80000"/>
              </a:lnSpc>
              <a:spcBef>
                <a:spcPct val="60000"/>
              </a:spcBef>
              <a:buClr>
                <a:schemeClr val="bg1"/>
              </a:buClr>
              <a:buFont typeface="Arial" panose="020B0604020202020204" pitchFamily="34" charset="0"/>
              <a:buChar char="•"/>
              <a:defRPr/>
            </a:pPr>
            <a:r>
              <a:rPr lang="es-ES_tradnl" altLang="es-MX" sz="2200" dirty="0">
                <a:solidFill>
                  <a:srgbClr val="FFFF00"/>
                </a:solidFill>
                <a:effectLst>
                  <a:outerShdw blurRad="38100" dist="38100" dir="2700000" algn="tl">
                    <a:srgbClr val="000000"/>
                  </a:outerShdw>
                </a:effectLst>
              </a:rPr>
              <a:t>Periodo de </a:t>
            </a:r>
            <a:r>
              <a:rPr lang="es-ES_tradnl" altLang="es-MX" sz="2200" dirty="0" err="1" smtClean="0">
                <a:solidFill>
                  <a:srgbClr val="FFFF00"/>
                </a:solidFill>
                <a:effectLst>
                  <a:outerShdw blurRad="38100" dist="38100" dir="2700000" algn="tl">
                    <a:srgbClr val="000000"/>
                  </a:outerShdw>
                </a:effectLst>
              </a:rPr>
              <a:t>semidesintegración</a:t>
            </a:r>
            <a:r>
              <a:rPr lang="es-ES_tradnl" altLang="es-MX" sz="2200" dirty="0" smtClean="0">
                <a:solidFill>
                  <a:srgbClr val="FFFF00"/>
                </a:solidFill>
                <a:effectLst>
                  <a:outerShdw blurRad="38100" dist="38100" dir="2700000" algn="tl">
                    <a:srgbClr val="000000"/>
                  </a:outerShdw>
                </a:effectLst>
              </a:rPr>
              <a:t> </a:t>
            </a:r>
            <a:r>
              <a:rPr lang="es-ES_tradnl" altLang="es-MX" sz="2200" dirty="0">
                <a:solidFill>
                  <a:srgbClr val="FFFF00"/>
                </a:solidFill>
                <a:effectLst>
                  <a:outerShdw blurRad="38100" dist="38100" dir="2700000" algn="tl">
                    <a:srgbClr val="000000"/>
                  </a:outerShdw>
                </a:effectLst>
              </a:rPr>
              <a:t>T = </a:t>
            </a:r>
            <a:r>
              <a:rPr lang="es-ES_tradnl" altLang="es-MX" sz="2200" dirty="0" smtClean="0">
                <a:solidFill>
                  <a:srgbClr val="FFFF00"/>
                </a:solidFill>
                <a:effectLst>
                  <a:outerShdw blurRad="38100" dist="38100" dir="2700000" algn="tl">
                    <a:srgbClr val="000000"/>
                  </a:outerShdw>
                </a:effectLst>
              </a:rPr>
              <a:t>8.02 días.</a:t>
            </a:r>
            <a:endParaRPr lang="es-ES_tradnl" altLang="es-MX" sz="2200" dirty="0">
              <a:solidFill>
                <a:srgbClr val="FFFF00"/>
              </a:solidFill>
              <a:effectLst>
                <a:outerShdw blurRad="38100" dist="38100" dir="2700000" algn="tl">
                  <a:srgbClr val="000000"/>
                </a:outerShdw>
              </a:effectLst>
            </a:endParaRPr>
          </a:p>
          <a:p>
            <a:pPr marL="342900" indent="-342900" algn="just" eaLnBrk="1" hangingPunct="1">
              <a:lnSpc>
                <a:spcPct val="110000"/>
              </a:lnSpc>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Usado para procedimientos diagnósticos y  tratamientos de enfermedades que involucran a la tiroides.  </a:t>
            </a:r>
          </a:p>
          <a:p>
            <a:pPr marL="342900" indent="-342900" algn="just" eaLnBrk="1" hangingPunct="1">
              <a:lnSpc>
                <a:spcPct val="80000"/>
              </a:lnSpc>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Administrado en forma de  cápsulas o de solución líquida. </a:t>
            </a:r>
          </a:p>
          <a:p>
            <a:pPr marL="342900" indent="-342900" algn="just" eaLnBrk="1" hangingPunct="1">
              <a:lnSpc>
                <a:spcPct val="80000"/>
              </a:lnSpc>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Es muy volátil, su manipulación requiere de precauciones especiales.</a:t>
            </a:r>
            <a:endParaRPr lang="es-ES" altLang="es-MX" sz="2200" dirty="0" smtClean="0">
              <a:solidFill>
                <a:srgbClr val="FFFF00"/>
              </a:solidFill>
              <a:effectLst>
                <a:outerShdw blurRad="38100" dist="38100" dir="2700000" algn="tl">
                  <a:srgbClr val="000000"/>
                </a:outerShdw>
              </a:effectLst>
            </a:endParaRPr>
          </a:p>
        </p:txBody>
      </p:sp>
      <p:pic>
        <p:nvPicPr>
          <p:cNvPr id="220164" name="Picture 4" descr="rt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3519834"/>
            <a:ext cx="266541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bwMode="auto">
          <a:xfrm>
            <a:off x="251520" y="51470"/>
            <a:ext cx="8712645" cy="78159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smtClean="0">
                <a:solidFill>
                  <a:srgbClr val="FFFF00"/>
                </a:solidFill>
                <a:effectLst>
                  <a:outerShdw blurRad="38100" dist="38100" dir="2700000" algn="tl">
                    <a:srgbClr val="000000"/>
                  </a:outerShdw>
                </a:effectLst>
              </a:rPr>
              <a:t>2. Fuentes usadas en MN. Los Radiofármacos</a:t>
            </a:r>
          </a:p>
        </p:txBody>
      </p:sp>
    </p:spTree>
    <p:extLst>
      <p:ext uri="{BB962C8B-B14F-4D97-AF65-F5344CB8AC3E}">
        <p14:creationId xmlns:p14="http://schemas.microsoft.com/office/powerpoint/2010/main" val="26517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bwMode="auto">
          <a:xfrm>
            <a:off x="179512" y="1383506"/>
            <a:ext cx="8640638" cy="35645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177800" indent="-177800" algn="ctr" eaLnBrk="1" hangingPunct="1">
              <a:lnSpc>
                <a:spcPct val="80000"/>
              </a:lnSpc>
              <a:spcBef>
                <a:spcPct val="60000"/>
              </a:spcBef>
              <a:buClr>
                <a:schemeClr val="bg1"/>
              </a:buClr>
              <a:buFontTx/>
              <a:buNone/>
              <a:defRPr/>
            </a:pPr>
            <a:r>
              <a:rPr lang="es-ES_tradnl" altLang="es-MX" b="1" dirty="0" smtClean="0">
                <a:solidFill>
                  <a:srgbClr val="FFFF00"/>
                </a:solidFill>
                <a:effectLst>
                  <a:outerShdw blurRad="38100" dist="38100" dir="2700000" algn="tl">
                    <a:srgbClr val="000000"/>
                  </a:outerShdw>
                </a:effectLst>
              </a:rPr>
              <a:t>Fluor-18</a:t>
            </a:r>
          </a:p>
          <a:p>
            <a:pPr marL="342900" indent="-342900" algn="just" eaLnBrk="1" hangingPunct="1">
              <a:lnSpc>
                <a:spcPct val="80000"/>
              </a:lnSpc>
              <a:spcBef>
                <a:spcPct val="60000"/>
              </a:spcBef>
              <a:buClr>
                <a:schemeClr val="bg1"/>
              </a:buClr>
              <a:buFont typeface="Arial" panose="020B0604020202020204" pitchFamily="34" charset="0"/>
              <a:buChar char="•"/>
              <a:defRPr/>
            </a:pPr>
            <a:r>
              <a:rPr lang="es-ES_tradnl" altLang="es-MX" sz="2200" baseline="30000" dirty="0" smtClean="0">
                <a:solidFill>
                  <a:srgbClr val="FFFF00"/>
                </a:solidFill>
                <a:effectLst>
                  <a:outerShdw blurRad="38100" dist="38100" dir="2700000" algn="tl">
                    <a:srgbClr val="000000"/>
                  </a:outerShdw>
                </a:effectLst>
              </a:rPr>
              <a:t>18</a:t>
            </a:r>
            <a:r>
              <a:rPr lang="es-ES_tradnl" altLang="es-MX" sz="2200" dirty="0" smtClean="0">
                <a:solidFill>
                  <a:srgbClr val="FFFF00"/>
                </a:solidFill>
                <a:effectLst>
                  <a:outerShdw blurRad="38100" dist="38100" dir="2700000" algn="tl">
                    <a:srgbClr val="000000"/>
                  </a:outerShdw>
                </a:effectLst>
              </a:rPr>
              <a:t>F es producido en un Ciclotrón. </a:t>
            </a:r>
          </a:p>
          <a:p>
            <a:pPr marL="342900" indent="-342900" algn="just" eaLnBrk="1" hangingPunct="1">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Periodo de </a:t>
            </a:r>
            <a:r>
              <a:rPr lang="es-ES_tradnl" altLang="es-MX" sz="2200" dirty="0" err="1" smtClean="0">
                <a:solidFill>
                  <a:srgbClr val="FFFF00"/>
                </a:solidFill>
                <a:effectLst>
                  <a:outerShdw blurRad="38100" dist="38100" dir="2700000" algn="tl">
                    <a:srgbClr val="000000"/>
                  </a:outerShdw>
                </a:effectLst>
              </a:rPr>
              <a:t>semidesintegración</a:t>
            </a:r>
            <a:r>
              <a:rPr lang="es-ES_tradnl" altLang="es-MX" sz="2200" dirty="0" smtClean="0">
                <a:solidFill>
                  <a:srgbClr val="FFFF00"/>
                </a:solidFill>
                <a:effectLst>
                  <a:outerShdw blurRad="38100" dist="38100" dir="2700000" algn="tl">
                    <a:srgbClr val="000000"/>
                  </a:outerShdw>
                </a:effectLst>
              </a:rPr>
              <a:t> T = 110 minutos.</a:t>
            </a:r>
          </a:p>
          <a:p>
            <a:pPr marL="342900" indent="-342900" algn="just" eaLnBrk="1" hangingPunct="1">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Usado para procedimientos diagnósticos como emisor de positrones, principalmente de enfermedades oncológicas, cardiacas y  otras.  </a:t>
            </a:r>
          </a:p>
          <a:p>
            <a:pPr marL="342900" indent="-342900" algn="just" eaLnBrk="1" hangingPunct="1">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Administrado de forma intravenosa.</a:t>
            </a:r>
          </a:p>
          <a:p>
            <a:pPr marL="342900" indent="-342900" algn="just" eaLnBrk="1" hangingPunct="1">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Su mayor uso es unido a la molécula FDG (análoga de la glucosa). Brinda una alta sensibilidad y especificidad al estudio.</a:t>
            </a:r>
          </a:p>
          <a:p>
            <a:pPr marL="342900" indent="-342900" algn="just" eaLnBrk="1" hangingPunct="1">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La mayor energía de la radiación de aniquilación positrónica (511 </a:t>
            </a:r>
            <a:r>
              <a:rPr lang="es-ES_tradnl" altLang="es-MX" sz="2200" dirty="0" err="1" smtClean="0">
                <a:solidFill>
                  <a:srgbClr val="FFFF00"/>
                </a:solidFill>
                <a:effectLst>
                  <a:outerShdw blurRad="38100" dist="38100" dir="2700000" algn="tl">
                    <a:srgbClr val="000000"/>
                  </a:outerShdw>
                </a:effectLst>
              </a:rPr>
              <a:t>keV</a:t>
            </a:r>
            <a:r>
              <a:rPr lang="es-ES_tradnl" altLang="es-MX" sz="2200" dirty="0" smtClean="0">
                <a:solidFill>
                  <a:srgbClr val="FFFF00"/>
                </a:solidFill>
                <a:effectLst>
                  <a:outerShdw blurRad="38100" dist="38100" dir="2700000" algn="tl">
                    <a:srgbClr val="000000"/>
                  </a:outerShdw>
                </a:effectLst>
              </a:rPr>
              <a:t>) condiciona mayores dosis a los trabajadores y a los pacientes.</a:t>
            </a:r>
            <a:endParaRPr lang="es-ES" altLang="es-MX" sz="2200" dirty="0" smtClean="0">
              <a:solidFill>
                <a:srgbClr val="FFFF00"/>
              </a:solidFill>
              <a:effectLst>
                <a:outerShdw blurRad="38100" dist="38100" dir="2700000" algn="tl">
                  <a:srgbClr val="000000"/>
                </a:outerShdw>
              </a:effectLst>
            </a:endParaRPr>
          </a:p>
        </p:txBody>
      </p:sp>
      <p:pic>
        <p:nvPicPr>
          <p:cNvPr id="20484" name="Imagem 5" descr="DSCN263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5" y="953814"/>
            <a:ext cx="2748316" cy="154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bwMode="auto">
          <a:xfrm>
            <a:off x="251520" y="449759"/>
            <a:ext cx="8712645" cy="50405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smtClean="0">
                <a:solidFill>
                  <a:srgbClr val="FFFF00"/>
                </a:solidFill>
                <a:effectLst>
                  <a:outerShdw blurRad="38100" dist="38100" dir="2700000" algn="tl">
                    <a:srgbClr val="000000"/>
                  </a:outerShdw>
                </a:effectLst>
              </a:rPr>
              <a:t>2. Fuentes usadas en MN. Los Radiofármacos</a:t>
            </a:r>
          </a:p>
        </p:txBody>
      </p:sp>
    </p:spTree>
    <p:extLst>
      <p:ext uri="{BB962C8B-B14F-4D97-AF65-F5344CB8AC3E}">
        <p14:creationId xmlns:p14="http://schemas.microsoft.com/office/powerpoint/2010/main" val="157023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p:nvPr/>
        </p:nvSpPr>
        <p:spPr>
          <a:xfrm>
            <a:off x="251640" y="411520"/>
            <a:ext cx="6117840" cy="64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dirty="0">
                <a:solidFill>
                  <a:srgbClr val="FFFF00"/>
                </a:solidFill>
                <a:latin typeface="Arial "/>
                <a:ea typeface="DejaVu Sans"/>
              </a:rPr>
              <a:t>Objetivo</a:t>
            </a:r>
            <a:endParaRPr lang="en-GB" sz="3600" b="0" strike="noStrike" spc="-1" dirty="0">
              <a:solidFill>
                <a:srgbClr val="FFFF00"/>
              </a:solidFill>
              <a:latin typeface="Arial"/>
            </a:endParaRPr>
          </a:p>
        </p:txBody>
      </p:sp>
      <p:sp>
        <p:nvSpPr>
          <p:cNvPr id="56" name="Content Placeholder 2"/>
          <p:cNvSpPr/>
          <p:nvPr/>
        </p:nvSpPr>
        <p:spPr>
          <a:xfrm>
            <a:off x="251640" y="1059520"/>
            <a:ext cx="8568832" cy="22323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200">
              <a:lnSpc>
                <a:spcPct val="100000"/>
              </a:lnSpc>
              <a:buClr>
                <a:srgbClr val="003399"/>
              </a:buClr>
              <a:buFont typeface="Arial"/>
              <a:buChar char="•"/>
            </a:pPr>
            <a:r>
              <a:rPr lang="es-ES" sz="2600" b="1" strike="noStrike" spc="-1" dirty="0">
                <a:solidFill>
                  <a:srgbClr val="FFFF00"/>
                </a:solidFill>
                <a:latin typeface="Arial "/>
                <a:ea typeface="DejaVu Sans"/>
              </a:rPr>
              <a:t>Que los participantes conozcan </a:t>
            </a:r>
            <a:r>
              <a:rPr lang="es-ES" sz="2600" b="1" strike="noStrike" spc="-1" dirty="0" smtClean="0">
                <a:solidFill>
                  <a:srgbClr val="FFFF00"/>
                </a:solidFill>
                <a:latin typeface="Arial "/>
                <a:ea typeface="DejaVu Sans"/>
              </a:rPr>
              <a:t>las diferentes aplicaciones médicas de las radiaciones </a:t>
            </a:r>
            <a:r>
              <a:rPr lang="es-ES" sz="2600" b="1" strike="noStrike" spc="-1" dirty="0" smtClean="0">
                <a:solidFill>
                  <a:srgbClr val="FFFF00"/>
                </a:solidFill>
                <a:latin typeface="Arial "/>
                <a:ea typeface="DejaVu Sans"/>
              </a:rPr>
              <a:t>en</a:t>
            </a:r>
            <a:r>
              <a:rPr lang="es-ES" sz="2600" b="1" spc="-1" dirty="0" smtClean="0">
                <a:solidFill>
                  <a:srgbClr val="FFFF00"/>
                </a:solidFill>
                <a:latin typeface="Arial "/>
                <a:ea typeface="DejaVu Sans"/>
              </a:rPr>
              <a:t> </a:t>
            </a:r>
            <a:r>
              <a:rPr lang="es-ES" sz="2600" b="1" spc="-1" dirty="0" smtClean="0">
                <a:solidFill>
                  <a:srgbClr val="FFFF00"/>
                </a:solidFill>
                <a:latin typeface="Arial "/>
                <a:ea typeface="DejaVu Sans"/>
              </a:rPr>
              <a:t>Medicina Nuclear diagnóstica y terapéutica.</a:t>
            </a:r>
          </a:p>
          <a:p>
            <a:pPr marL="343080" indent="-340200">
              <a:lnSpc>
                <a:spcPct val="100000"/>
              </a:lnSpc>
              <a:buClr>
                <a:srgbClr val="003399"/>
              </a:buClr>
              <a:buFont typeface="Arial"/>
              <a:buChar char="•"/>
            </a:pPr>
            <a:r>
              <a:rPr lang="es-ES" sz="2600" b="1" strike="noStrike" spc="-1" dirty="0" smtClean="0">
                <a:solidFill>
                  <a:srgbClr val="FFFF00"/>
                </a:solidFill>
                <a:latin typeface="Arial "/>
                <a:ea typeface="DejaVu Sans"/>
              </a:rPr>
              <a:t>Distinguir los </a:t>
            </a:r>
            <a:r>
              <a:rPr lang="es-ES" sz="2600" b="1" spc="-1" dirty="0" smtClean="0">
                <a:solidFill>
                  <a:srgbClr val="FFFF00"/>
                </a:solidFill>
                <a:latin typeface="Arial "/>
                <a:ea typeface="DejaVu Sans"/>
              </a:rPr>
              <a:t>principales Radiofármacos, fuentes y equipos que se utilizan en la práctica.</a:t>
            </a:r>
            <a:endParaRPr lang="en-GB" sz="2600" b="0" strike="noStrike" spc="-1" dirty="0">
              <a:solidFill>
                <a:srgbClr val="FFFF00"/>
              </a:solidFill>
              <a:latin typeface="Arial"/>
            </a:endParaRPr>
          </a:p>
          <a:p>
            <a:pPr>
              <a:lnSpc>
                <a:spcPct val="100000"/>
              </a:lnSpc>
            </a:pPr>
            <a:endParaRPr lang="en-GB" sz="2600" b="0" strike="noStrike" spc="-1" dirty="0">
              <a:solidFill>
                <a:srgbClr val="FFFF00"/>
              </a:solidFill>
              <a:latin typeface="Arial"/>
            </a:endParaRPr>
          </a:p>
        </p:txBody>
      </p:sp>
      <p:sp>
        <p:nvSpPr>
          <p:cNvPr id="57" name="Slide Number Placeholder 3"/>
          <p:cNvSpPr/>
          <p:nvPr/>
        </p:nvSpPr>
        <p:spPr>
          <a:xfrm>
            <a:off x="8472600" y="4862160"/>
            <a:ext cx="506880" cy="21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8F60CB4-5FE7-482D-AC44-979638EFAD97}" type="slidenum">
              <a:rPr lang="en-US" sz="1000" b="0" strike="noStrike" spc="-1">
                <a:solidFill>
                  <a:srgbClr val="FFFFFF"/>
                </a:solidFill>
                <a:latin typeface="Arial"/>
                <a:ea typeface="DejaVu Sans"/>
              </a:rPr>
              <a:t>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4294967295"/>
          </p:nvPr>
        </p:nvSpPr>
        <p:spPr bwMode="auto">
          <a:xfrm>
            <a:off x="323528" y="861391"/>
            <a:ext cx="8064823" cy="35825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177800" indent="-177800" algn="ctr" eaLnBrk="1" hangingPunct="1">
              <a:lnSpc>
                <a:spcPct val="95000"/>
              </a:lnSpc>
              <a:spcBef>
                <a:spcPct val="60000"/>
              </a:spcBef>
              <a:buClr>
                <a:schemeClr val="bg1"/>
              </a:buClr>
              <a:buFontTx/>
              <a:buNone/>
              <a:defRPr/>
            </a:pPr>
            <a:r>
              <a:rPr lang="es-ES" altLang="es-MX" sz="2200" b="1" dirty="0" smtClean="0">
                <a:solidFill>
                  <a:srgbClr val="FFFF00"/>
                </a:solidFill>
                <a:effectLst>
                  <a:outerShdw blurRad="38100" dist="38100" dir="2700000" algn="tl">
                    <a:srgbClr val="000000"/>
                  </a:outerShdw>
                </a:effectLst>
              </a:rPr>
              <a:t>Fuentes selladas en MN</a:t>
            </a:r>
          </a:p>
          <a:p>
            <a:pPr marL="342900" indent="-342900" algn="just" eaLnBrk="1" hangingPunct="1">
              <a:lnSpc>
                <a:spcPct val="95000"/>
              </a:lnSpc>
              <a:spcBef>
                <a:spcPct val="60000"/>
              </a:spcBef>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Usadas para calibración y control de calidad del equipamiento: </a:t>
            </a:r>
            <a:r>
              <a:rPr lang="en-GB" altLang="es-MX" sz="2200" dirty="0" smtClean="0">
                <a:solidFill>
                  <a:srgbClr val="FFFF00"/>
                </a:solidFill>
                <a:effectLst>
                  <a:outerShdw blurRad="38100" dist="38100" dir="2700000" algn="tl">
                    <a:srgbClr val="000000"/>
                  </a:outerShdw>
                </a:effectLst>
              </a:rPr>
              <a:t>Na-22, Mn-54, Co57, Co-60, Cs137,  Cd-109, I-129, Ba-133, </a:t>
            </a:r>
            <a:r>
              <a:rPr lang="es-ES" altLang="es-MX" sz="2200" dirty="0" smtClean="0">
                <a:solidFill>
                  <a:srgbClr val="FFFF00"/>
                </a:solidFill>
                <a:effectLst>
                  <a:outerShdw blurRad="38100" dist="38100" dir="2700000" algn="tl">
                    <a:srgbClr val="000000"/>
                  </a:outerShdw>
                </a:effectLst>
              </a:rPr>
              <a:t>Am-241. </a:t>
            </a:r>
            <a:r>
              <a:rPr lang="es-ES_tradnl" altLang="es-MX" sz="2200" dirty="0" smtClean="0">
                <a:solidFill>
                  <a:srgbClr val="FFFF00"/>
                </a:solidFill>
              </a:rPr>
              <a:t> </a:t>
            </a:r>
            <a:endParaRPr lang="es-ES" altLang="es-MX" sz="2200" dirty="0" smtClean="0">
              <a:solidFill>
                <a:srgbClr val="FFFF00"/>
              </a:solidFill>
              <a:effectLst>
                <a:outerShdw blurRad="38100" dist="38100" dir="2700000" algn="tl">
                  <a:srgbClr val="000000"/>
                </a:outerShdw>
              </a:effectLst>
            </a:endParaRPr>
          </a:p>
          <a:p>
            <a:pPr marL="342900" indent="-342900" algn="just" eaLnBrk="1" hangingPunct="1">
              <a:lnSpc>
                <a:spcPct val="95000"/>
              </a:lnSpc>
              <a:spcBef>
                <a:spcPct val="60000"/>
              </a:spcBef>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Fuentes puntuales y marcadores anatómicos: Co-57, Au-195. </a:t>
            </a:r>
          </a:p>
          <a:p>
            <a:pPr marL="342900" indent="-342900" algn="just" eaLnBrk="1" hangingPunct="1">
              <a:lnSpc>
                <a:spcPct val="95000"/>
              </a:lnSpc>
              <a:spcBef>
                <a:spcPct val="60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Características</a:t>
            </a:r>
          </a:p>
          <a:p>
            <a:pPr marL="342900" indent="-342900" algn="just" eaLnBrk="1" hangingPunct="1">
              <a:lnSpc>
                <a:spcPct val="95000"/>
              </a:lnSpc>
              <a:spcBef>
                <a:spcPct val="60000"/>
              </a:spcBef>
              <a:buClr>
                <a:schemeClr val="bg1"/>
              </a:buClr>
              <a:buFont typeface="Wingdings" panose="05000000000000000000" pitchFamily="2" charset="2"/>
              <a:buChar char="ü"/>
              <a:defRPr/>
            </a:pPr>
            <a:r>
              <a:rPr lang="es-ES_tradnl" altLang="es-MX" sz="2200" dirty="0" smtClean="0">
                <a:solidFill>
                  <a:srgbClr val="FFFF00"/>
                </a:solidFill>
                <a:effectLst>
                  <a:outerShdw blurRad="38100" dist="38100" dir="2700000" algn="tl">
                    <a:srgbClr val="000000"/>
                  </a:outerShdw>
                </a:effectLst>
              </a:rPr>
              <a:t>Rango de actividades</a:t>
            </a:r>
            <a:r>
              <a:rPr lang="es-ES" altLang="es-MX" sz="2200" dirty="0" smtClean="0">
                <a:solidFill>
                  <a:srgbClr val="FFFF00"/>
                </a:solidFill>
                <a:effectLst>
                  <a:outerShdw blurRad="38100" dist="38100" dir="2700000" algn="tl">
                    <a:srgbClr val="000000"/>
                  </a:outerShdw>
                </a:effectLst>
              </a:rPr>
              <a:t> entre 1 </a:t>
            </a:r>
            <a:r>
              <a:rPr lang="es-ES" altLang="es-MX" sz="2200" dirty="0" err="1" smtClean="0">
                <a:solidFill>
                  <a:srgbClr val="FFFF00"/>
                </a:solidFill>
                <a:effectLst>
                  <a:outerShdw blurRad="38100" dist="38100" dir="2700000" algn="tl">
                    <a:srgbClr val="000000"/>
                  </a:outerShdw>
                </a:effectLst>
              </a:rPr>
              <a:t>kBq</a:t>
            </a:r>
            <a:r>
              <a:rPr lang="es-ES" altLang="es-MX" sz="2200" dirty="0" smtClean="0">
                <a:solidFill>
                  <a:srgbClr val="FFFF00"/>
                </a:solidFill>
                <a:effectLst>
                  <a:outerShdw blurRad="38100" dist="38100" dir="2700000" algn="tl">
                    <a:srgbClr val="000000"/>
                  </a:outerShdw>
                </a:effectLst>
              </a:rPr>
              <a:t> y 1GBq.</a:t>
            </a:r>
          </a:p>
          <a:p>
            <a:pPr marL="342900" indent="-342900" algn="just" eaLnBrk="1" hangingPunct="1">
              <a:lnSpc>
                <a:spcPct val="95000"/>
              </a:lnSpc>
              <a:spcBef>
                <a:spcPct val="60000"/>
              </a:spcBef>
              <a:buClr>
                <a:schemeClr val="bg1"/>
              </a:buClr>
              <a:buFont typeface="Wingdings" panose="05000000000000000000" pitchFamily="2" charset="2"/>
              <a:buChar char="ü"/>
              <a:defRPr/>
            </a:pPr>
            <a:r>
              <a:rPr lang="es-ES_tradnl" altLang="es-MX" sz="2200" dirty="0" smtClean="0">
                <a:solidFill>
                  <a:srgbClr val="FFFF00"/>
                </a:solidFill>
                <a:effectLst>
                  <a:outerShdw blurRad="38100" dist="38100" dir="2700000" algn="tl">
                    <a:srgbClr val="000000"/>
                  </a:outerShdw>
                </a:effectLst>
              </a:rPr>
              <a:t>Largo período de </a:t>
            </a:r>
            <a:r>
              <a:rPr lang="es-ES_tradnl" altLang="es-MX" sz="2200" dirty="0" err="1" smtClean="0">
                <a:solidFill>
                  <a:srgbClr val="FFFF00"/>
                </a:solidFill>
                <a:effectLst>
                  <a:outerShdw blurRad="38100" dist="38100" dir="2700000" algn="tl">
                    <a:srgbClr val="000000"/>
                  </a:outerShdw>
                </a:effectLst>
              </a:rPr>
              <a:t>semidesintegración</a:t>
            </a:r>
            <a:r>
              <a:rPr lang="es-ES_tradnl" altLang="es-MX" sz="2200" dirty="0" smtClean="0">
                <a:solidFill>
                  <a:srgbClr val="FFFF00"/>
                </a:solidFill>
                <a:effectLst>
                  <a:outerShdw blurRad="38100" dist="38100" dir="2700000" algn="tl">
                    <a:srgbClr val="000000"/>
                  </a:outerShdw>
                </a:effectLst>
              </a:rPr>
              <a:t>. </a:t>
            </a:r>
          </a:p>
          <a:p>
            <a:pPr marL="342900" indent="-342900" algn="just" eaLnBrk="1" hangingPunct="1">
              <a:lnSpc>
                <a:spcPct val="95000"/>
              </a:lnSpc>
              <a:spcBef>
                <a:spcPct val="60000"/>
              </a:spcBef>
              <a:buClr>
                <a:schemeClr val="bg1"/>
              </a:buClr>
              <a:buFont typeface="Wingdings" panose="05000000000000000000" pitchFamily="2" charset="2"/>
              <a:buChar char="ü"/>
              <a:defRPr/>
            </a:pPr>
            <a:r>
              <a:rPr lang="es-ES_tradnl" altLang="es-MX" sz="2200" dirty="0" smtClean="0">
                <a:solidFill>
                  <a:srgbClr val="FFFF00"/>
                </a:solidFill>
                <a:effectLst>
                  <a:outerShdw blurRad="38100" dist="38100" dir="2700000" algn="tl">
                    <a:srgbClr val="000000"/>
                  </a:outerShdw>
                </a:effectLst>
              </a:rPr>
              <a:t>Rango de energía de fotones. </a:t>
            </a:r>
          </a:p>
          <a:p>
            <a:pPr marL="342900" indent="-342900" algn="just" eaLnBrk="1" hangingPunct="1">
              <a:lnSpc>
                <a:spcPct val="95000"/>
              </a:lnSpc>
              <a:spcBef>
                <a:spcPct val="60000"/>
              </a:spcBef>
              <a:buClr>
                <a:schemeClr val="bg1"/>
              </a:buClr>
              <a:buFont typeface="Wingdings" panose="05000000000000000000" pitchFamily="2" charset="2"/>
              <a:buChar char="ü"/>
              <a:defRPr/>
            </a:pPr>
            <a:r>
              <a:rPr lang="es-ES_tradnl" altLang="es-MX" sz="2200" dirty="0" smtClean="0">
                <a:solidFill>
                  <a:srgbClr val="FFFF00"/>
                </a:solidFill>
                <a:effectLst>
                  <a:outerShdw blurRad="38100" dist="38100" dir="2700000" algn="tl">
                    <a:srgbClr val="000000"/>
                  </a:outerShdw>
                </a:effectLst>
              </a:rPr>
              <a:t> Calibradas dentro de un 5%</a:t>
            </a:r>
            <a:endParaRPr lang="es-ES" altLang="es-MX" sz="2200" dirty="0" smtClean="0">
              <a:solidFill>
                <a:srgbClr val="FFFF00"/>
              </a:solidFill>
              <a:effectLst>
                <a:outerShdw blurRad="38100" dist="38100" dir="2700000" algn="tl">
                  <a:srgbClr val="000000"/>
                </a:outerShdw>
              </a:effectLst>
            </a:endParaRPr>
          </a:p>
        </p:txBody>
      </p:sp>
      <p:grpSp>
        <p:nvGrpSpPr>
          <p:cNvPr id="221190" name="Group 6"/>
          <p:cNvGrpSpPr>
            <a:grpSpLocks/>
          </p:cNvGrpSpPr>
          <p:nvPr/>
        </p:nvGrpSpPr>
        <p:grpSpPr bwMode="auto">
          <a:xfrm>
            <a:off x="5795963" y="3489723"/>
            <a:ext cx="3168650" cy="1188244"/>
            <a:chOff x="2018" y="2341"/>
            <a:chExt cx="1996" cy="852"/>
          </a:xfrm>
        </p:grpSpPr>
        <p:pic>
          <p:nvPicPr>
            <p:cNvPr id="21509" name="Picture 4" descr="fuentes sell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2341"/>
              <a:ext cx="1134"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fuentes selladas 2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 y="2341"/>
              <a:ext cx="77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2"/>
          <p:cNvSpPr>
            <a:spLocks noGrp="1" noChangeArrowheads="1"/>
          </p:cNvSpPr>
          <p:nvPr>
            <p:ph type="title"/>
          </p:nvPr>
        </p:nvSpPr>
        <p:spPr bwMode="auto">
          <a:xfrm>
            <a:off x="251520" y="357335"/>
            <a:ext cx="8712645" cy="50405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smtClean="0">
                <a:solidFill>
                  <a:srgbClr val="FFFF00"/>
                </a:solidFill>
                <a:effectLst>
                  <a:outerShdw blurRad="38100" dist="38100" dir="2700000" algn="tl">
                    <a:srgbClr val="000000"/>
                  </a:outerShdw>
                </a:effectLst>
              </a:rPr>
              <a:t>2. Fuentes usadas en MN. Fuentes de Calibración</a:t>
            </a:r>
          </a:p>
        </p:txBody>
      </p:sp>
    </p:spTree>
    <p:extLst>
      <p:ext uri="{BB962C8B-B14F-4D97-AF65-F5344CB8AC3E}">
        <p14:creationId xmlns:p14="http://schemas.microsoft.com/office/powerpoint/2010/main" val="308240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body" idx="4294967295"/>
          </p:nvPr>
        </p:nvSpPr>
        <p:spPr bwMode="auto">
          <a:xfrm>
            <a:off x="107504" y="861689"/>
            <a:ext cx="8964488" cy="28621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p>
            <a:pPr algn="ctr" eaLnBrk="1" hangingPunct="1">
              <a:lnSpc>
                <a:spcPct val="80000"/>
              </a:lnSpc>
              <a:buClr>
                <a:schemeClr val="bg1"/>
              </a:buClr>
              <a:buFontTx/>
              <a:buNone/>
              <a:defRPr/>
            </a:pPr>
            <a:r>
              <a:rPr lang="es-ES_tradnl" altLang="es-MX" sz="2200" dirty="0" smtClean="0">
                <a:solidFill>
                  <a:srgbClr val="FFFF00"/>
                </a:solidFill>
                <a:effectLst>
                  <a:outerShdw blurRad="38100" dist="38100" dir="2700000" algn="tl">
                    <a:srgbClr val="000000"/>
                  </a:outerShdw>
                </a:effectLst>
              </a:rPr>
              <a:t> </a:t>
            </a:r>
            <a:r>
              <a:rPr lang="es-ES_tradnl" altLang="es-MX" sz="2200" b="1" dirty="0">
                <a:solidFill>
                  <a:srgbClr val="FFFF00"/>
                </a:solidFill>
                <a:effectLst>
                  <a:outerShdw blurRad="38100" dist="38100" dir="2700000" algn="tl">
                    <a:srgbClr val="000000"/>
                  </a:outerShdw>
                </a:effectLst>
              </a:rPr>
              <a:t>Equipo: </a:t>
            </a:r>
            <a:r>
              <a:rPr lang="es-ES_tradnl" altLang="es-MX" sz="2200" b="1" dirty="0" err="1">
                <a:solidFill>
                  <a:srgbClr val="FFFF00"/>
                </a:solidFill>
                <a:effectLst>
                  <a:outerShdw blurRad="38100" dist="38100" dir="2700000" algn="tl">
                    <a:srgbClr val="000000"/>
                  </a:outerShdw>
                </a:effectLst>
              </a:rPr>
              <a:t>Activímetro</a:t>
            </a:r>
            <a:r>
              <a:rPr lang="es-ES_tradnl" altLang="es-MX" sz="2200" b="1" dirty="0">
                <a:solidFill>
                  <a:srgbClr val="FFFF00"/>
                </a:solidFill>
                <a:effectLst>
                  <a:outerShdw blurRad="38100" dist="38100" dir="2700000" algn="tl">
                    <a:srgbClr val="000000"/>
                  </a:outerShdw>
                </a:effectLst>
              </a:rPr>
              <a:t> Medidor de Actividad</a:t>
            </a:r>
            <a:r>
              <a:rPr lang="es-ES_tradnl" altLang="es-MX" sz="2200" b="1" dirty="0" smtClean="0">
                <a:solidFill>
                  <a:srgbClr val="FFFF00"/>
                </a:solidFill>
                <a:effectLst>
                  <a:outerShdw blurRad="38100" dist="38100" dir="2700000" algn="tl">
                    <a:srgbClr val="000000"/>
                  </a:outerShdw>
                </a:effectLst>
              </a:rPr>
              <a:t>.</a:t>
            </a:r>
          </a:p>
          <a:p>
            <a:pPr algn="ctr" eaLnBrk="1" hangingPunct="1">
              <a:lnSpc>
                <a:spcPct val="80000"/>
              </a:lnSpc>
              <a:buClr>
                <a:schemeClr val="bg1"/>
              </a:buClr>
              <a:buFontTx/>
              <a:buNone/>
              <a:defRPr/>
            </a:pPr>
            <a:endParaRPr lang="es-ES_tradnl" altLang="es-MX" sz="2200" dirty="0">
              <a:solidFill>
                <a:srgbClr val="FFFF00"/>
              </a:solidFill>
              <a:effectLst>
                <a:outerShdw blurRad="38100" dist="38100" dir="2700000" algn="tl">
                  <a:srgbClr val="000000"/>
                </a:outerShdw>
              </a:effectLst>
            </a:endParaRPr>
          </a:p>
          <a:p>
            <a:pPr marL="342900" indent="-342900" algn="just" eaLnBrk="1" hangingPunct="1">
              <a:lnSpc>
                <a:spcPct val="110000"/>
              </a:lnSpc>
              <a:buClr>
                <a:schemeClr val="bg1"/>
              </a:buClr>
              <a:buFont typeface="Arial" panose="020B0604020202020204" pitchFamily="34" charset="0"/>
              <a:buChar char="•"/>
              <a:defRPr/>
            </a:pPr>
            <a:r>
              <a:rPr lang="es-ES_tradnl" altLang="es-MX" sz="1900" dirty="0" smtClean="0">
                <a:solidFill>
                  <a:srgbClr val="FFFF00"/>
                </a:solidFill>
                <a:effectLst>
                  <a:outerShdw blurRad="38100" dist="38100" dir="2700000" algn="tl">
                    <a:srgbClr val="000000"/>
                  </a:outerShdw>
                </a:effectLst>
              </a:rPr>
              <a:t>Sistema de medición para determinar la actividad de los radiofármacos que será utilizada.    </a:t>
            </a:r>
          </a:p>
          <a:p>
            <a:pPr marL="342900" indent="-342900" algn="just" eaLnBrk="1" hangingPunct="1">
              <a:lnSpc>
                <a:spcPct val="110000"/>
              </a:lnSpc>
              <a:buClr>
                <a:schemeClr val="bg1"/>
              </a:buClr>
              <a:buFont typeface="Arial" panose="020B0604020202020204" pitchFamily="34" charset="0"/>
              <a:buChar char="•"/>
              <a:defRPr/>
            </a:pPr>
            <a:r>
              <a:rPr lang="es-ES_tradnl" altLang="es-MX" sz="1900" dirty="0" smtClean="0">
                <a:solidFill>
                  <a:srgbClr val="FFFF00"/>
                </a:solidFill>
                <a:effectLst>
                  <a:outerShdw blurRad="38100" dist="38100" dir="2700000" algn="tl">
                    <a:srgbClr val="000000"/>
                  </a:outerShdw>
                </a:effectLst>
              </a:rPr>
              <a:t>Formado por una cámara de ionización de forma cilíndrica con una cavidad o pozo, en cuyo interior se sitúa la fuente  o muestra radiactiva que se desea medir.</a:t>
            </a:r>
          </a:p>
          <a:p>
            <a:pPr marL="342900" indent="-342900" algn="just" eaLnBrk="1" hangingPunct="1">
              <a:lnSpc>
                <a:spcPct val="110000"/>
              </a:lnSpc>
              <a:buClr>
                <a:schemeClr val="bg1"/>
              </a:buClr>
              <a:buFont typeface="Arial" panose="020B0604020202020204" pitchFamily="34" charset="0"/>
              <a:buChar char="•"/>
              <a:defRPr/>
            </a:pPr>
            <a:r>
              <a:rPr lang="es-ES_tradnl" altLang="es-MX" sz="1900" dirty="0" smtClean="0">
                <a:solidFill>
                  <a:srgbClr val="FFFF00"/>
                </a:solidFill>
                <a:effectLst>
                  <a:outerShdw blurRad="38100" dist="38100" dir="2700000" algn="tl">
                    <a:srgbClr val="000000"/>
                  </a:outerShdw>
                </a:effectLst>
              </a:rPr>
              <a:t>Se emplean por su excelente estabilidad en el tiempo. </a:t>
            </a:r>
          </a:p>
          <a:p>
            <a:pPr marL="342900" indent="-342900" algn="just" eaLnBrk="1" hangingPunct="1">
              <a:lnSpc>
                <a:spcPct val="110000"/>
              </a:lnSpc>
              <a:buClr>
                <a:schemeClr val="bg1"/>
              </a:buClr>
              <a:buFont typeface="Arial" panose="020B0604020202020204" pitchFamily="34" charset="0"/>
              <a:buChar char="•"/>
              <a:defRPr/>
            </a:pPr>
            <a:r>
              <a:rPr lang="es-ES_tradnl" altLang="es-MX" sz="1900" dirty="0" smtClean="0">
                <a:solidFill>
                  <a:srgbClr val="FFFF00"/>
                </a:solidFill>
                <a:effectLst>
                  <a:outerShdw blurRad="38100" dist="38100" dir="2700000" algn="tl">
                    <a:srgbClr val="000000"/>
                  </a:outerShdw>
                </a:effectLst>
              </a:rPr>
              <a:t>Cámara sellada que contiene </a:t>
            </a:r>
            <a:r>
              <a:rPr lang="es-ES_tradnl" altLang="es-MX" sz="1900" dirty="0" smtClean="0">
                <a:solidFill>
                  <a:srgbClr val="FFFF00"/>
                </a:solidFill>
                <a:effectLst>
                  <a:outerShdw blurRad="38100" dist="38100" dir="2700000" algn="tl">
                    <a:srgbClr val="000000"/>
                  </a:outerShdw>
                </a:effectLst>
              </a:rPr>
              <a:t>gas al que se aplica </a:t>
            </a:r>
            <a:r>
              <a:rPr lang="es-ES_tradnl" altLang="es-MX" sz="1900" dirty="0" smtClean="0">
                <a:solidFill>
                  <a:srgbClr val="FFFF00"/>
                </a:solidFill>
                <a:effectLst>
                  <a:outerShdw blurRad="38100" dist="38100" dir="2700000" algn="tl">
                    <a:srgbClr val="000000"/>
                  </a:outerShdw>
                </a:effectLst>
              </a:rPr>
              <a:t>voltaje </a:t>
            </a:r>
            <a:r>
              <a:rPr lang="es-ES_tradnl" altLang="es-MX" sz="1900" dirty="0" smtClean="0">
                <a:solidFill>
                  <a:srgbClr val="FFFF00"/>
                </a:solidFill>
                <a:effectLst>
                  <a:outerShdw blurRad="38100" dist="38100" dir="2700000" algn="tl">
                    <a:srgbClr val="000000"/>
                  </a:outerShdw>
                </a:effectLst>
              </a:rPr>
              <a:t>a </a:t>
            </a:r>
            <a:r>
              <a:rPr lang="es-ES_tradnl" altLang="es-MX" sz="1900" dirty="0" smtClean="0">
                <a:solidFill>
                  <a:srgbClr val="FFFF00"/>
                </a:solidFill>
                <a:effectLst>
                  <a:outerShdw blurRad="38100" dist="38100" dir="2700000" algn="tl">
                    <a:srgbClr val="000000"/>
                  </a:outerShdw>
                </a:effectLst>
              </a:rPr>
              <a:t>los electrodos.</a:t>
            </a:r>
          </a:p>
          <a:p>
            <a:pPr marL="342900" indent="-342900" algn="just" eaLnBrk="1" hangingPunct="1">
              <a:lnSpc>
                <a:spcPct val="110000"/>
              </a:lnSpc>
              <a:buClr>
                <a:schemeClr val="bg1"/>
              </a:buClr>
              <a:buFont typeface="Arial" panose="020B0604020202020204" pitchFamily="34" charset="0"/>
              <a:buChar char="•"/>
              <a:defRPr/>
            </a:pPr>
            <a:r>
              <a:rPr lang="es-ES_tradnl" altLang="es-MX" sz="1900" dirty="0" smtClean="0">
                <a:solidFill>
                  <a:srgbClr val="FFFF00"/>
                </a:solidFill>
                <a:effectLst>
                  <a:outerShdw blurRad="38100" dist="38100" dir="2700000" algn="tl">
                    <a:srgbClr val="000000"/>
                  </a:outerShdw>
                </a:effectLst>
              </a:rPr>
              <a:t>Rango de actividades: 37 </a:t>
            </a:r>
            <a:r>
              <a:rPr lang="es-ES_tradnl" altLang="es-MX" sz="1900" dirty="0" err="1" smtClean="0">
                <a:solidFill>
                  <a:srgbClr val="FFFF00"/>
                </a:solidFill>
                <a:effectLst>
                  <a:outerShdw blurRad="38100" dist="38100" dir="2700000" algn="tl">
                    <a:srgbClr val="000000"/>
                  </a:outerShdw>
                </a:effectLst>
              </a:rPr>
              <a:t>kBq</a:t>
            </a:r>
            <a:r>
              <a:rPr lang="es-ES_tradnl" altLang="es-MX" sz="1900" dirty="0" smtClean="0">
                <a:solidFill>
                  <a:srgbClr val="FFFF00"/>
                </a:solidFill>
                <a:effectLst>
                  <a:outerShdw blurRad="38100" dist="38100" dir="2700000" algn="tl">
                    <a:srgbClr val="000000"/>
                  </a:outerShdw>
                </a:effectLst>
              </a:rPr>
              <a:t> a 37 </a:t>
            </a:r>
            <a:r>
              <a:rPr lang="es-ES_tradnl" altLang="es-MX" sz="1900" dirty="0" err="1" smtClean="0">
                <a:solidFill>
                  <a:srgbClr val="FFFF00"/>
                </a:solidFill>
                <a:effectLst>
                  <a:outerShdw blurRad="38100" dist="38100" dir="2700000" algn="tl">
                    <a:srgbClr val="000000"/>
                  </a:outerShdw>
                </a:effectLst>
              </a:rPr>
              <a:t>GBq</a:t>
            </a:r>
            <a:r>
              <a:rPr lang="es-ES_tradnl" altLang="es-MX" sz="1900" dirty="0" smtClean="0">
                <a:solidFill>
                  <a:srgbClr val="FFFF00"/>
                </a:solidFill>
                <a:effectLst>
                  <a:outerShdw blurRad="38100" dist="38100" dir="2700000" algn="tl">
                    <a:srgbClr val="000000"/>
                  </a:outerShdw>
                </a:effectLst>
              </a:rPr>
              <a:t> (</a:t>
            </a:r>
            <a:r>
              <a:rPr lang="es-ES_tradnl" altLang="es-MX" sz="1900" dirty="0" err="1" smtClean="0">
                <a:solidFill>
                  <a:srgbClr val="FFFF00"/>
                </a:solidFill>
                <a:effectLst>
                  <a:outerShdw blurRad="38100" dist="38100" dir="2700000" algn="tl">
                    <a:srgbClr val="000000"/>
                  </a:outerShdw>
                </a:effectLst>
              </a:rPr>
              <a:t>μCi</a:t>
            </a:r>
            <a:r>
              <a:rPr lang="es-ES_tradnl" altLang="es-MX" sz="1900" dirty="0" smtClean="0">
                <a:solidFill>
                  <a:srgbClr val="FFFF00"/>
                </a:solidFill>
                <a:effectLst>
                  <a:outerShdw blurRad="38100" dist="38100" dir="2700000" algn="tl">
                    <a:srgbClr val="000000"/>
                  </a:outerShdw>
                </a:effectLst>
              </a:rPr>
              <a:t>-Ci).</a:t>
            </a:r>
            <a:endParaRPr lang="es-ES" altLang="es-MX" sz="1900" dirty="0" smtClean="0">
              <a:solidFill>
                <a:srgbClr val="FFFF00"/>
              </a:solidFill>
              <a:effectLst>
                <a:outerShdw blurRad="38100" dist="38100" dir="2700000" algn="tl">
                  <a:srgbClr val="000000"/>
                </a:outerShdw>
              </a:effectLst>
            </a:endParaRPr>
          </a:p>
        </p:txBody>
      </p:sp>
      <p:pic>
        <p:nvPicPr>
          <p:cNvPr id="223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3723878"/>
            <a:ext cx="1530350"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8" name="Picture 6" descr="Image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813869"/>
            <a:ext cx="1377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0" name="Picture 8" descr="s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9" y="3913881"/>
            <a:ext cx="1800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bwMode="auto">
          <a:xfrm>
            <a:off x="251520" y="285626"/>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83067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4294967295"/>
          </p:nvPr>
        </p:nvSpPr>
        <p:spPr bwMode="auto">
          <a:xfrm>
            <a:off x="179388" y="896541"/>
            <a:ext cx="8640762" cy="31337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77800" indent="0" eaLnBrk="1" hangingPunct="1">
              <a:lnSpc>
                <a:spcPct val="80000"/>
              </a:lnSpc>
              <a:buFontTx/>
              <a:buNone/>
              <a:defRPr/>
            </a:pPr>
            <a:endParaRPr lang="es-ES_tradnl" altLang="es-MX" sz="1600" dirty="0" smtClean="0">
              <a:solidFill>
                <a:srgbClr val="FFFF00"/>
              </a:solidFill>
              <a:effectLst>
                <a:outerShdw blurRad="38100" dist="38100" dir="2700000" algn="tl">
                  <a:srgbClr val="000000"/>
                </a:outerShdw>
              </a:effectLst>
            </a:endParaRPr>
          </a:p>
          <a:p>
            <a:pPr marL="177800" indent="0" eaLnBrk="1" hangingPunct="1">
              <a:lnSpc>
                <a:spcPct val="80000"/>
              </a:lnSpc>
              <a:buFontTx/>
              <a:buNone/>
              <a:defRPr/>
            </a:pPr>
            <a:r>
              <a:rPr lang="es-ES_tradnl" altLang="es-MX" sz="2200" dirty="0" smtClean="0">
                <a:solidFill>
                  <a:srgbClr val="FFFF00"/>
                </a:solidFill>
                <a:effectLst>
                  <a:outerShdw blurRad="38100" dist="38100" dir="2700000" algn="tl">
                    <a:srgbClr val="000000"/>
                  </a:outerShdw>
                </a:effectLst>
              </a:rPr>
              <a:t> Equipo: Captor de yodo.</a:t>
            </a:r>
          </a:p>
          <a:p>
            <a:pPr marL="177800" indent="0" algn="just" eaLnBrk="1" hangingPunct="1">
              <a:lnSpc>
                <a:spcPct val="80000"/>
              </a:lnSpc>
              <a:buFontTx/>
              <a:buNone/>
              <a:defRPr/>
            </a:pPr>
            <a:endParaRPr lang="es-ES_tradnl" altLang="es-MX" sz="2200" dirty="0" smtClean="0">
              <a:solidFill>
                <a:srgbClr val="FFFF00"/>
              </a:solidFill>
              <a:effectLst>
                <a:outerShdw blurRad="38100" dist="38100" dir="2700000" algn="tl">
                  <a:srgbClr val="000000"/>
                </a:outerShdw>
              </a:effectLst>
            </a:endParaRPr>
          </a:p>
          <a:p>
            <a:pPr marL="177800" indent="0" algn="just" eaLnBrk="1" hangingPunct="1">
              <a:lnSpc>
                <a:spcPct val="80000"/>
              </a:lnSpc>
              <a:buFontTx/>
              <a:buNone/>
              <a:defRPr/>
            </a:pPr>
            <a:r>
              <a:rPr lang="es-ES_tradnl" altLang="es-MX" sz="2200" dirty="0" smtClean="0">
                <a:solidFill>
                  <a:srgbClr val="FFFF00"/>
                </a:solidFill>
                <a:effectLst>
                  <a:outerShdw blurRad="38100" dist="38100" dir="2700000" algn="tl">
                    <a:srgbClr val="000000"/>
                  </a:outerShdw>
                </a:effectLst>
              </a:rPr>
              <a:t>Usado para contar la tiroides cuando se están haciendo estudios de captación</a:t>
            </a:r>
            <a:r>
              <a:rPr lang="es-ES" altLang="es-MX" sz="2200" dirty="0" smtClean="0">
                <a:solidFill>
                  <a:srgbClr val="FFFF00"/>
                </a:solidFill>
                <a:effectLst>
                  <a:outerShdw blurRad="38100" dist="38100" dir="2700000" algn="tl">
                    <a:srgbClr val="000000"/>
                  </a:outerShdw>
                </a:effectLst>
              </a:rPr>
              <a:t> de </a:t>
            </a:r>
            <a:r>
              <a:rPr lang="es-ES" altLang="es-MX" sz="2200" baseline="30000" dirty="0" smtClean="0">
                <a:solidFill>
                  <a:srgbClr val="FFFF00"/>
                </a:solidFill>
                <a:effectLst>
                  <a:outerShdw blurRad="38100" dist="38100" dir="2700000" algn="tl">
                    <a:srgbClr val="000000"/>
                  </a:outerShdw>
                </a:effectLst>
              </a:rPr>
              <a:t>131</a:t>
            </a:r>
            <a:r>
              <a:rPr lang="es-ES" altLang="es-MX" sz="2200" dirty="0" smtClean="0">
                <a:solidFill>
                  <a:srgbClr val="FFFF00"/>
                </a:solidFill>
                <a:effectLst>
                  <a:outerShdw blurRad="38100" dist="38100" dir="2700000" algn="tl">
                    <a:srgbClr val="000000"/>
                  </a:outerShdw>
                </a:effectLst>
              </a:rPr>
              <a:t>I. </a:t>
            </a:r>
            <a:r>
              <a:rPr lang="es-ES_tradnl" altLang="es-MX" sz="2200" dirty="0" smtClean="0">
                <a:solidFill>
                  <a:srgbClr val="FFFF00"/>
                </a:solidFill>
                <a:effectLst>
                  <a:outerShdw blurRad="38100" dist="38100" dir="2700000" algn="tl">
                    <a:srgbClr val="000000"/>
                  </a:outerShdw>
                </a:effectLst>
              </a:rPr>
              <a:t> </a:t>
            </a:r>
            <a:endParaRPr lang="es-ES" altLang="es-MX" sz="2200" dirty="0" smtClean="0">
              <a:solidFill>
                <a:srgbClr val="FFFF00"/>
              </a:solidFill>
              <a:effectLst>
                <a:outerShdw blurRad="38100" dist="38100" dir="2700000" algn="tl">
                  <a:srgbClr val="000000"/>
                </a:outerShdw>
              </a:effectLst>
            </a:endParaRPr>
          </a:p>
          <a:p>
            <a:pPr marL="177800" indent="0" eaLnBrk="1" hangingPunct="1">
              <a:lnSpc>
                <a:spcPct val="80000"/>
              </a:lnSpc>
              <a:buFontTx/>
              <a:buNone/>
              <a:defRPr/>
            </a:pPr>
            <a:endParaRPr lang="es-ES" altLang="es-MX" sz="2200" dirty="0" smtClean="0">
              <a:solidFill>
                <a:srgbClr val="FFFF00"/>
              </a:solidFill>
              <a:effectLst>
                <a:outerShdw blurRad="38100" dist="38100" dir="2700000" algn="tl">
                  <a:srgbClr val="000000"/>
                </a:outerShdw>
              </a:effectLst>
            </a:endParaRPr>
          </a:p>
          <a:p>
            <a:pPr marL="177800" indent="0" eaLnBrk="1" hangingPunct="1">
              <a:lnSpc>
                <a:spcPct val="80000"/>
              </a:lnSpc>
              <a:buFontTx/>
              <a:buNone/>
              <a:defRPr/>
            </a:pPr>
            <a:endParaRPr lang="es-ES" altLang="es-MX" sz="2200" dirty="0" smtClean="0">
              <a:solidFill>
                <a:srgbClr val="FFFF00"/>
              </a:solidFill>
              <a:effectLst>
                <a:outerShdw blurRad="38100" dist="38100" dir="2700000" algn="tl">
                  <a:srgbClr val="000000"/>
                </a:outerShdw>
              </a:effectLst>
            </a:endParaRPr>
          </a:p>
          <a:p>
            <a:pPr marL="177800" indent="0" eaLnBrk="1" hangingPunct="1">
              <a:lnSpc>
                <a:spcPct val="80000"/>
              </a:lnSpc>
              <a:buFontTx/>
              <a:buNone/>
              <a:defRPr/>
            </a:pPr>
            <a:endParaRPr lang="es-ES" altLang="es-MX" sz="2200" dirty="0" smtClean="0">
              <a:solidFill>
                <a:srgbClr val="FFFF00"/>
              </a:solidFill>
              <a:effectLst>
                <a:outerShdw blurRad="38100" dist="38100" dir="2700000" algn="tl">
                  <a:srgbClr val="000000"/>
                </a:outerShdw>
              </a:effectLst>
            </a:endParaRPr>
          </a:p>
          <a:p>
            <a:pPr marL="177800" indent="0" eaLnBrk="1" hangingPunct="1">
              <a:lnSpc>
                <a:spcPct val="80000"/>
              </a:lnSpc>
              <a:buFontTx/>
              <a:buNone/>
              <a:defRPr/>
            </a:pPr>
            <a:endParaRPr lang="es-ES" altLang="es-MX" sz="2200" dirty="0" smtClean="0">
              <a:solidFill>
                <a:srgbClr val="FFFF00"/>
              </a:solidFill>
              <a:effectLst>
                <a:outerShdw blurRad="38100" dist="38100" dir="2700000" algn="tl">
                  <a:srgbClr val="000000"/>
                </a:outerShdw>
              </a:effectLst>
            </a:endParaRPr>
          </a:p>
          <a:p>
            <a:pPr marL="177800" indent="0" eaLnBrk="1" hangingPunct="1">
              <a:lnSpc>
                <a:spcPct val="80000"/>
              </a:lnSpc>
              <a:buFontTx/>
              <a:buNone/>
              <a:defRPr/>
            </a:pPr>
            <a:endParaRPr lang="es-ES" altLang="es-MX" sz="2200" dirty="0" smtClean="0">
              <a:solidFill>
                <a:srgbClr val="FFFF00"/>
              </a:solidFill>
              <a:effectLst>
                <a:outerShdw blurRad="38100" dist="38100" dir="2700000" algn="tl">
                  <a:srgbClr val="000000"/>
                </a:outerShdw>
              </a:effectLst>
            </a:endParaRPr>
          </a:p>
          <a:p>
            <a:pPr marL="177800" indent="0" eaLnBrk="1" hangingPunct="1">
              <a:lnSpc>
                <a:spcPct val="80000"/>
              </a:lnSpc>
              <a:buFontTx/>
              <a:buNone/>
              <a:defRPr/>
            </a:pPr>
            <a:endParaRPr lang="es-ES" altLang="es-MX" sz="2200" dirty="0" smtClean="0">
              <a:solidFill>
                <a:srgbClr val="FFFF00"/>
              </a:solidFill>
              <a:effectLst>
                <a:outerShdw blurRad="38100" dist="38100" dir="2700000" algn="tl">
                  <a:srgbClr val="000000"/>
                </a:outerShdw>
              </a:effectLst>
            </a:endParaRPr>
          </a:p>
          <a:p>
            <a:pPr marL="177800" indent="0" algn="just" eaLnBrk="1" hangingPunct="1">
              <a:lnSpc>
                <a:spcPct val="80000"/>
              </a:lnSpc>
              <a:buFontTx/>
              <a:buNone/>
              <a:defRPr/>
            </a:pPr>
            <a:endParaRPr lang="es-ES" altLang="es-MX" sz="2200" dirty="0" smtClean="0">
              <a:solidFill>
                <a:srgbClr val="FFFF00"/>
              </a:solidFill>
              <a:effectLst>
                <a:outerShdw blurRad="38100" dist="38100" dir="2700000" algn="tl">
                  <a:srgbClr val="000000"/>
                </a:outerShdw>
              </a:effectLst>
            </a:endParaRPr>
          </a:p>
        </p:txBody>
      </p:sp>
      <p:pic>
        <p:nvPicPr>
          <p:cNvPr id="225285" name="Picture 5" descr="Image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598068"/>
            <a:ext cx="1416050" cy="134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Image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21" y="2496865"/>
            <a:ext cx="1758950" cy="1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Imagen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607" y="2598068"/>
            <a:ext cx="1925637" cy="11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p:cNvSpPr txBox="1">
            <a:spLocks noChangeArrowheads="1"/>
          </p:cNvSpPr>
          <p:nvPr/>
        </p:nvSpPr>
        <p:spPr bwMode="auto">
          <a:xfrm>
            <a:off x="6012160" y="3116339"/>
            <a:ext cx="295245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80000"/>
              </a:lnSpc>
              <a:spcBef>
                <a:spcPct val="20000"/>
              </a:spcBef>
              <a:buClr>
                <a:schemeClr val="folHlink"/>
              </a:buClr>
              <a:buSzPct val="110000"/>
              <a:defRPr/>
            </a:pPr>
            <a:r>
              <a:rPr lang="es-ES_tradnl" altLang="es-MX" dirty="0">
                <a:solidFill>
                  <a:srgbClr val="FFFF00"/>
                </a:solidFill>
                <a:effectLst>
                  <a:outerShdw blurRad="38100" dist="38100" dir="2700000" algn="tl">
                    <a:srgbClr val="000000"/>
                  </a:outerShdw>
                </a:effectLst>
                <a:latin typeface="Arial" panose="020B0604020202020204" pitchFamily="34" charset="0"/>
              </a:rPr>
              <a:t>Determinaciones </a:t>
            </a:r>
            <a:r>
              <a:rPr lang="es-ES" altLang="es-MX" dirty="0">
                <a:solidFill>
                  <a:srgbClr val="FFFF00"/>
                </a:solidFill>
                <a:effectLst>
                  <a:outerShdw blurRad="38100" dist="38100" dir="2700000" algn="tl">
                    <a:srgbClr val="000000"/>
                  </a:outerShdw>
                </a:effectLst>
                <a:latin typeface="Arial" panose="020B0604020202020204" pitchFamily="34" charset="0"/>
              </a:rPr>
              <a:t>“in vivo”. </a:t>
            </a:r>
            <a:r>
              <a:rPr lang="es-ES_tradnl" altLang="es-MX" dirty="0">
                <a:solidFill>
                  <a:srgbClr val="FFFF00"/>
                </a:solidFill>
                <a:effectLst>
                  <a:outerShdw blurRad="38100" dist="38100" dir="2700000" algn="tl">
                    <a:srgbClr val="000000"/>
                  </a:outerShdw>
                </a:effectLst>
                <a:latin typeface="Arial" panose="020B0604020202020204" pitchFamily="34" charset="0"/>
              </a:rPr>
              <a:t>Sondas de centelleo. </a:t>
            </a:r>
            <a:endParaRPr lang="es-ES" altLang="es-MX" dirty="0">
              <a:solidFill>
                <a:srgbClr val="FFFF00"/>
              </a:solidFill>
              <a:latin typeface="Arial" panose="020B0604020202020204" pitchFamily="34" charset="0"/>
            </a:endParaRPr>
          </a:p>
        </p:txBody>
      </p:sp>
      <p:sp>
        <p:nvSpPr>
          <p:cNvPr id="225290" name="AutoShape 10"/>
          <p:cNvSpPr>
            <a:spLocks noChangeArrowheads="1"/>
          </p:cNvSpPr>
          <p:nvPr/>
        </p:nvSpPr>
        <p:spPr bwMode="auto">
          <a:xfrm rot="5400000" flipH="1">
            <a:off x="7085608" y="2353625"/>
            <a:ext cx="732234" cy="7336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10" name="Rectangle 2"/>
          <p:cNvSpPr>
            <a:spLocks noGrp="1" noChangeArrowheads="1"/>
          </p:cNvSpPr>
          <p:nvPr>
            <p:ph type="title"/>
          </p:nvPr>
        </p:nvSpPr>
        <p:spPr bwMode="auto">
          <a:xfrm>
            <a:off x="251520" y="411510"/>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102715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4294967295"/>
          </p:nvPr>
        </p:nvSpPr>
        <p:spPr bwMode="auto">
          <a:xfrm>
            <a:off x="179389" y="987574"/>
            <a:ext cx="8713787" cy="30070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p>
            <a:pPr marL="177800" indent="-177800" algn="ctr" eaLnBrk="1" hangingPunct="1">
              <a:lnSpc>
                <a:spcPct val="110000"/>
              </a:lnSpc>
              <a:buFontTx/>
              <a:buNone/>
              <a:defRPr/>
            </a:pPr>
            <a:r>
              <a:rPr lang="es-ES" altLang="es-MX" sz="2400" dirty="0" smtClean="0">
                <a:solidFill>
                  <a:srgbClr val="FFFF00"/>
                </a:solidFill>
                <a:effectLst>
                  <a:outerShdw blurRad="38100" dist="38100" dir="2700000" algn="tl">
                    <a:srgbClr val="000000"/>
                  </a:outerShdw>
                </a:effectLst>
              </a:rPr>
              <a:t>Sondas </a:t>
            </a:r>
            <a:r>
              <a:rPr lang="es-ES" altLang="es-MX" sz="2400" dirty="0" err="1" smtClean="0">
                <a:solidFill>
                  <a:srgbClr val="FFFF00"/>
                </a:solidFill>
                <a:effectLst>
                  <a:outerShdw blurRad="38100" dist="38100" dir="2700000" algn="tl">
                    <a:srgbClr val="000000"/>
                  </a:outerShdw>
                </a:effectLst>
              </a:rPr>
              <a:t>intraoperatorias</a:t>
            </a:r>
            <a:r>
              <a:rPr lang="es-ES" altLang="es-MX" sz="2400" dirty="0" smtClean="0">
                <a:solidFill>
                  <a:srgbClr val="FFFF00"/>
                </a:solidFill>
                <a:effectLst>
                  <a:outerShdw blurRad="38100" dist="38100" dir="2700000" algn="tl">
                    <a:srgbClr val="000000"/>
                  </a:outerShdw>
                </a:effectLst>
              </a:rPr>
              <a:t>. (Técnica del ganglio centinela).</a:t>
            </a:r>
          </a:p>
          <a:p>
            <a:pPr marL="177800" indent="-177800" algn="ctr" eaLnBrk="1" hangingPunct="1">
              <a:lnSpc>
                <a:spcPct val="110000"/>
              </a:lnSpc>
              <a:buFontTx/>
              <a:buNone/>
              <a:defRPr/>
            </a:pPr>
            <a:endParaRPr lang="es-ES" altLang="es-MX" sz="2400" dirty="0" smtClean="0">
              <a:solidFill>
                <a:srgbClr val="FFFF00"/>
              </a:solidFill>
              <a:effectLst>
                <a:outerShdw blurRad="38100" dist="38100" dir="2700000" algn="tl">
                  <a:srgbClr val="000000"/>
                </a:outerShdw>
              </a:effectLst>
            </a:endParaRPr>
          </a:p>
          <a:p>
            <a:pPr marL="342900" indent="-342900" algn="just" eaLnBrk="1" hangingPunct="1">
              <a:lnSpc>
                <a:spcPct val="110000"/>
              </a:lnSpc>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Esta técnica consiste en la inyección de un coloide marcado con 99m Tc en varios puntos alrededor del tumor primario, este  es drenado por el sistema linfático hacia el primer ganglio afectado por la enfermedad, denominado ganglio centinela. La sonda es utilizada para detectar actividad en estos ganglios.</a:t>
            </a:r>
          </a:p>
          <a:p>
            <a:pPr marL="342900" indent="-342900" algn="just" eaLnBrk="1" hangingPunct="1">
              <a:lnSpc>
                <a:spcPct val="110000"/>
              </a:lnSpc>
              <a:buClr>
                <a:schemeClr val="bg1"/>
              </a:buClr>
              <a:buFont typeface="Arial" panose="020B0604020202020204" pitchFamily="34" charset="0"/>
              <a:buChar char="•"/>
              <a:defRPr/>
            </a:pPr>
            <a:r>
              <a:rPr lang="es-ES" altLang="es-MX" sz="2200" dirty="0">
                <a:solidFill>
                  <a:srgbClr val="FFFF00"/>
                </a:solidFill>
                <a:effectLst>
                  <a:outerShdw blurRad="38100" dist="38100" dir="2700000" algn="tl">
                    <a:srgbClr val="000000"/>
                  </a:outerShdw>
                </a:effectLst>
              </a:rPr>
              <a:t>A</a:t>
            </a:r>
            <a:r>
              <a:rPr lang="es-ES" altLang="es-MX" sz="2200" dirty="0" smtClean="0">
                <a:solidFill>
                  <a:srgbClr val="FFFF00"/>
                </a:solidFill>
                <a:effectLst>
                  <a:outerShdw blurRad="38100" dist="38100" dir="2700000" algn="tl">
                    <a:srgbClr val="000000"/>
                  </a:outerShdw>
                </a:effectLst>
              </a:rPr>
              <a:t>l paciente operado, se le extrae los ganglios “tomados por la enfermedad” en función de la información de la sonda. Con ello se evitará extraer toda la cadena ganglionar.</a:t>
            </a:r>
          </a:p>
          <a:p>
            <a:pPr marL="342900" indent="-342900" algn="just" eaLnBrk="1" hangingPunct="1">
              <a:lnSpc>
                <a:spcPct val="110000"/>
              </a:lnSpc>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Muy usado en la cirugía del cáncer de mama</a:t>
            </a:r>
          </a:p>
        </p:txBody>
      </p:sp>
      <p:pic>
        <p:nvPicPr>
          <p:cNvPr id="232452" name="Picture 4" descr="Imagen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15705"/>
            <a:ext cx="288448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53" name="Picture 5" descr="Imagen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6" y="4011910"/>
            <a:ext cx="1655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bwMode="auto">
          <a:xfrm>
            <a:off x="251520" y="411510"/>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150281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7" name="Rectangle 5"/>
          <p:cNvSpPr>
            <a:spLocks noGrp="1" noChangeArrowheads="1"/>
          </p:cNvSpPr>
          <p:nvPr>
            <p:ph type="body" idx="4294967295"/>
          </p:nvPr>
        </p:nvSpPr>
        <p:spPr bwMode="auto">
          <a:xfrm>
            <a:off x="250826" y="1131590"/>
            <a:ext cx="8435975" cy="23942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algn="just" eaLnBrk="1" hangingPunct="1">
              <a:lnSpc>
                <a:spcPct val="80000"/>
              </a:lnSpc>
              <a:defRPr/>
            </a:pPr>
            <a:r>
              <a:rPr lang="es-ES" altLang="es-MX" sz="2000" dirty="0" smtClean="0">
                <a:solidFill>
                  <a:srgbClr val="FFFF00"/>
                </a:solidFill>
                <a:effectLst>
                  <a:outerShdw blurRad="38100" dist="38100" dir="2700000" algn="tl">
                    <a:srgbClr val="000000"/>
                  </a:outerShdw>
                </a:effectLst>
              </a:rPr>
              <a:t>Contadores de muestras “in vitro ” (contadores de pozo y automáticos)</a:t>
            </a:r>
          </a:p>
          <a:p>
            <a:pPr algn="just" eaLnBrk="1" hangingPunct="1">
              <a:lnSpc>
                <a:spcPct val="80000"/>
              </a:lnSpc>
              <a:defRPr/>
            </a:pPr>
            <a:r>
              <a:rPr lang="es-ES" altLang="es-MX" sz="2000" dirty="0" smtClean="0">
                <a:solidFill>
                  <a:srgbClr val="FFFF00"/>
                </a:solidFill>
                <a:effectLst>
                  <a:outerShdw blurRad="38100" dist="38100" dir="2700000" algn="tl">
                    <a:srgbClr val="000000"/>
                  </a:outerShdw>
                </a:effectLst>
              </a:rPr>
              <a:t>       </a:t>
            </a:r>
            <a:endParaRPr lang="es-ES_tradnl" altLang="es-MX" sz="2000" dirty="0" smtClean="0">
              <a:solidFill>
                <a:srgbClr val="FFFF00"/>
              </a:solidFill>
              <a:effectLst>
                <a:outerShdw blurRad="38100" dist="38100" dir="2700000" algn="tl">
                  <a:srgbClr val="000000"/>
                </a:outerShdw>
              </a:effectLst>
            </a:endParaRPr>
          </a:p>
          <a:p>
            <a:pPr marL="342900" indent="-342900" algn="just" eaLnBrk="1" hangingPunct="1">
              <a:buClr>
                <a:schemeClr val="bg1"/>
              </a:buClr>
              <a:buFont typeface="Arial" panose="020B0604020202020204" pitchFamily="34" charset="0"/>
              <a:buChar char="•"/>
              <a:defRPr/>
            </a:pPr>
            <a:r>
              <a:rPr lang="es-ES_tradnl" altLang="es-MX" sz="2000" dirty="0" smtClean="0">
                <a:solidFill>
                  <a:srgbClr val="FFFF00"/>
                </a:solidFill>
                <a:effectLst>
                  <a:outerShdw blurRad="38100" dist="38100" dir="2700000" algn="tl">
                    <a:srgbClr val="000000"/>
                  </a:outerShdw>
                </a:effectLst>
              </a:rPr>
              <a:t>Utilizados para contar muestras de sangre (radioinmunoanálisis, RIA) y orina.</a:t>
            </a:r>
          </a:p>
          <a:p>
            <a:pPr marL="342900" indent="-342900" algn="just" eaLnBrk="1" hangingPunct="1">
              <a:buClr>
                <a:schemeClr val="bg1"/>
              </a:buClr>
              <a:buFont typeface="Arial" panose="020B0604020202020204" pitchFamily="34" charset="0"/>
              <a:buChar char="•"/>
              <a:defRPr/>
            </a:pPr>
            <a:r>
              <a:rPr lang="es-ES_tradnl" altLang="es-MX" sz="2000" dirty="0" smtClean="0">
                <a:solidFill>
                  <a:srgbClr val="FFFF00"/>
                </a:solidFill>
                <a:effectLst>
                  <a:outerShdw blurRad="38100" dist="38100" dir="2700000" algn="tl">
                    <a:srgbClr val="000000"/>
                  </a:outerShdw>
                </a:effectLst>
              </a:rPr>
              <a:t>También usados para contar muestras de frotis obtenidas durante la ejecución de monitoreo de contaminación radiactiva.    </a:t>
            </a:r>
          </a:p>
          <a:p>
            <a:pPr marL="266700" indent="-266700" algn="just" eaLnBrk="1" hangingPunct="1">
              <a:lnSpc>
                <a:spcPct val="80000"/>
              </a:lnSpc>
              <a:buClr>
                <a:schemeClr val="bg1"/>
              </a:buClr>
              <a:buFontTx/>
              <a:buNone/>
              <a:defRPr/>
            </a:pPr>
            <a:endParaRPr lang="es-ES_tradnl" altLang="es-MX" sz="2000" dirty="0" smtClean="0">
              <a:solidFill>
                <a:srgbClr val="FFFF00"/>
              </a:solidFill>
              <a:effectLst>
                <a:outerShdw blurRad="38100" dist="38100" dir="2700000" algn="tl">
                  <a:srgbClr val="000000"/>
                </a:outerShdw>
              </a:effectLst>
            </a:endParaRPr>
          </a:p>
          <a:p>
            <a:pPr marL="266700" indent="-266700" algn="just" eaLnBrk="1" hangingPunct="1">
              <a:lnSpc>
                <a:spcPct val="80000"/>
              </a:lnSpc>
              <a:buClr>
                <a:schemeClr val="bg1"/>
              </a:buClr>
              <a:buFontTx/>
              <a:buNone/>
              <a:defRPr/>
            </a:pPr>
            <a:endParaRPr lang="es-ES_tradnl" altLang="es-MX" sz="2000" dirty="0" smtClean="0">
              <a:solidFill>
                <a:srgbClr val="FFFF00"/>
              </a:solidFill>
              <a:effectLst>
                <a:outerShdw blurRad="38100" dist="38100" dir="2700000" algn="tl">
                  <a:srgbClr val="000000"/>
                </a:outerShdw>
              </a:effectLst>
            </a:endParaRPr>
          </a:p>
          <a:p>
            <a:pPr marL="266700" indent="-266700" algn="ctr" eaLnBrk="1" hangingPunct="1">
              <a:lnSpc>
                <a:spcPct val="80000"/>
              </a:lnSpc>
              <a:buClr>
                <a:schemeClr val="bg1"/>
              </a:buClr>
              <a:buFontTx/>
              <a:buNone/>
              <a:defRPr/>
            </a:pPr>
            <a:r>
              <a:rPr lang="es-ES_tradnl" altLang="es-MX" sz="2000" dirty="0" smtClean="0">
                <a:solidFill>
                  <a:srgbClr val="FFFF00"/>
                </a:solidFill>
                <a:effectLst>
                  <a:outerShdw blurRad="38100" dist="38100" dir="2700000" algn="tl">
                    <a:srgbClr val="000000"/>
                  </a:outerShdw>
                </a:effectLst>
              </a:rPr>
              <a:t>Contador </a:t>
            </a:r>
            <a:r>
              <a:rPr lang="es-ES_tradnl" altLang="es-MX" sz="2000" dirty="0" smtClean="0">
                <a:solidFill>
                  <a:srgbClr val="FFFF00"/>
                </a:solidFill>
                <a:effectLst>
                  <a:outerShdw blurRad="38100" dist="38100" dir="2700000" algn="tl">
                    <a:srgbClr val="000000"/>
                  </a:outerShdw>
                </a:effectLst>
              </a:rPr>
              <a:t>de Centelleo </a:t>
            </a:r>
            <a:r>
              <a:rPr lang="es-ES_tradnl" altLang="es-MX" sz="2000" dirty="0" smtClean="0">
                <a:solidFill>
                  <a:srgbClr val="FFFF00"/>
                </a:solidFill>
                <a:effectLst>
                  <a:outerShdw blurRad="38100" dist="38100" dir="2700000" algn="tl">
                    <a:srgbClr val="000000"/>
                  </a:outerShdw>
                </a:effectLst>
              </a:rPr>
              <a:t>Líquido.</a:t>
            </a:r>
            <a:endParaRPr lang="es-ES" altLang="es-MX" sz="2000" dirty="0" smtClean="0">
              <a:solidFill>
                <a:srgbClr val="FFFF00"/>
              </a:solidFill>
              <a:effectLst>
                <a:outerShdw blurRad="38100" dist="38100" dir="2700000" algn="tl">
                  <a:srgbClr val="000000"/>
                </a:outerShdw>
              </a:effectLst>
            </a:endParaRPr>
          </a:p>
        </p:txBody>
      </p:sp>
      <p:pic>
        <p:nvPicPr>
          <p:cNvPr id="233478" name="Picture 6" descr="Image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1" y="3699667"/>
            <a:ext cx="18002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9" name="Picture 7" descr="Image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692524"/>
            <a:ext cx="2089150"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0" name="Picture 8" descr="Imagen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677046"/>
            <a:ext cx="2160588" cy="11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bwMode="auto">
          <a:xfrm>
            <a:off x="251520" y="267494"/>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47033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4294967295"/>
          </p:nvPr>
        </p:nvSpPr>
        <p:spPr bwMode="auto">
          <a:xfrm>
            <a:off x="395289" y="842442"/>
            <a:ext cx="8137525" cy="30254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algn="ctr" eaLnBrk="1" hangingPunct="1">
              <a:lnSpc>
                <a:spcPct val="110000"/>
              </a:lnSpc>
              <a:buClr>
                <a:schemeClr val="bg1"/>
              </a:buClr>
              <a:buFontTx/>
              <a:buNone/>
              <a:defRPr/>
            </a:pPr>
            <a:r>
              <a:rPr lang="es-ES_tradnl" altLang="es-MX" sz="2200" dirty="0" smtClean="0">
                <a:solidFill>
                  <a:srgbClr val="FFFF00"/>
                </a:solidFill>
                <a:effectLst>
                  <a:outerShdw blurRad="38100" dist="38100" dir="2700000" algn="tl">
                    <a:srgbClr val="000000"/>
                  </a:outerShdw>
                </a:effectLst>
              </a:rPr>
              <a:t>Equipos de formación de imágenes se basan en:</a:t>
            </a:r>
            <a:r>
              <a:rPr lang="es-ES" altLang="es-MX" sz="2200" dirty="0" smtClean="0">
                <a:solidFill>
                  <a:srgbClr val="FFFF00"/>
                </a:solidFill>
                <a:effectLst>
                  <a:outerShdw blurRad="38100" dist="38100" dir="2700000" algn="tl">
                    <a:srgbClr val="000000"/>
                  </a:outerShdw>
                </a:effectLst>
              </a:rPr>
              <a:t> </a:t>
            </a:r>
          </a:p>
          <a:p>
            <a:pPr marL="342900" indent="-342900" algn="just" eaLnBrk="1" hangingPunct="1">
              <a:lnSpc>
                <a:spcPct val="110000"/>
              </a:lnSpc>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Los detectores de centelleo es el sistema más usado en la práctica clínica (cámaras gamma, PET, etc.)</a:t>
            </a:r>
          </a:p>
          <a:p>
            <a:pPr marL="342900" indent="-342900" algn="just" eaLnBrk="1" hangingPunct="1">
              <a:lnSpc>
                <a:spcPct val="110000"/>
              </a:lnSpc>
              <a:buClr>
                <a:schemeClr val="bg1"/>
              </a:buClr>
              <a:buFont typeface="Arial" panose="020B0604020202020204" pitchFamily="34" charset="0"/>
              <a:buChar char="•"/>
              <a:defRPr/>
            </a:pPr>
            <a:r>
              <a:rPr lang="es-ES" altLang="es-MX" sz="2200" dirty="0" err="1" smtClean="0">
                <a:solidFill>
                  <a:srgbClr val="FFFF00"/>
                </a:solidFill>
                <a:effectLst>
                  <a:outerShdw blurRad="38100" dist="38100" dir="2700000" algn="tl">
                    <a:srgbClr val="000000"/>
                  </a:outerShdw>
                </a:effectLst>
              </a:rPr>
              <a:t>NaI</a:t>
            </a:r>
            <a:r>
              <a:rPr lang="es-ES" altLang="es-MX" sz="2200" dirty="0" smtClean="0">
                <a:solidFill>
                  <a:srgbClr val="FFFF00"/>
                </a:solidFill>
                <a:effectLst>
                  <a:outerShdw blurRad="38100" dist="38100" dir="2700000" algn="tl">
                    <a:srgbClr val="000000"/>
                  </a:outerShdw>
                </a:effectLst>
              </a:rPr>
              <a:t>(Tl) : buena respuesta en el rango de energías usadas 100-400keV.</a:t>
            </a:r>
          </a:p>
          <a:p>
            <a:pPr marL="342900" indent="-342900" algn="just" eaLnBrk="1" hangingPunct="1">
              <a:lnSpc>
                <a:spcPct val="110000"/>
              </a:lnSpc>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Con la aparición de la tecnología PET se emplean otros materiales (centelladores inorgánicos lentos y rápidos BGO, LSO) con mejor respuesta a altas energías (511KeV).</a:t>
            </a:r>
          </a:p>
        </p:txBody>
      </p:sp>
      <p:pic>
        <p:nvPicPr>
          <p:cNvPr id="264199" name="Picture 7" descr="MN_0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791297"/>
            <a:ext cx="2063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91297"/>
            <a:ext cx="19431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6" y="3844875"/>
            <a:ext cx="1839913" cy="117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bwMode="auto">
          <a:xfrm>
            <a:off x="251520" y="339502"/>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102987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idx="4294967295"/>
          </p:nvPr>
        </p:nvSpPr>
        <p:spPr bwMode="auto">
          <a:xfrm>
            <a:off x="179388" y="897062"/>
            <a:ext cx="8857108" cy="2322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p>
            <a:pPr marL="0" indent="0" algn="ctr" eaLnBrk="1" hangingPunct="1">
              <a:lnSpc>
                <a:spcPct val="110000"/>
              </a:lnSpc>
              <a:buFontTx/>
              <a:buNone/>
              <a:defRPr/>
            </a:pPr>
            <a:r>
              <a:rPr lang="es-ES_tradnl" altLang="es-MX" dirty="0" smtClean="0">
                <a:solidFill>
                  <a:srgbClr val="FFFF00"/>
                </a:solidFill>
                <a:effectLst>
                  <a:outerShdw blurRad="38100" dist="38100" dir="2700000" algn="tl">
                    <a:srgbClr val="000000"/>
                  </a:outerShdw>
                </a:effectLst>
              </a:rPr>
              <a:t> </a:t>
            </a:r>
            <a:r>
              <a:rPr lang="es-ES_tradnl" altLang="es-MX" sz="2200" dirty="0" smtClean="0">
                <a:solidFill>
                  <a:srgbClr val="FFFF00"/>
                </a:solidFill>
                <a:effectLst>
                  <a:outerShdw blurRad="38100" dist="38100" dir="2700000" algn="tl">
                    <a:srgbClr val="000000"/>
                  </a:outerShdw>
                </a:effectLst>
              </a:rPr>
              <a:t>“Cámaras de Centelleo”: </a:t>
            </a:r>
          </a:p>
          <a:p>
            <a:pPr marL="342900" indent="-342900" algn="just" eaLnBrk="1" hangingPunct="1">
              <a:lnSpc>
                <a:spcPct val="110000"/>
              </a:lnSpc>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Comúnmente conocidas como “Cámaras Gamma”: Son usadas para mostrar la forma en que el radiofármaco administrado al paciente se distribuye a través del cuerpo o en un órgano. </a:t>
            </a:r>
          </a:p>
          <a:p>
            <a:pPr marL="0" indent="0" algn="just" eaLnBrk="1" hangingPunct="1">
              <a:lnSpc>
                <a:spcPct val="110000"/>
              </a:lnSpc>
              <a:buFontTx/>
              <a:buNone/>
              <a:defRPr/>
            </a:pPr>
            <a:endParaRPr lang="es-ES_tradnl" altLang="es-MX" sz="2200" dirty="0" smtClean="0">
              <a:solidFill>
                <a:srgbClr val="FFFF00"/>
              </a:solidFill>
              <a:effectLst>
                <a:outerShdw blurRad="38100" dist="38100" dir="2700000" algn="tl">
                  <a:srgbClr val="000000"/>
                </a:outerShdw>
              </a:effectLst>
            </a:endParaRPr>
          </a:p>
          <a:p>
            <a:pPr marL="342900" indent="-342900" algn="just" eaLnBrk="1" hangingPunct="1">
              <a:lnSpc>
                <a:spcPct val="110000"/>
              </a:lnSpc>
              <a:buFont typeface="Arial" panose="020B0604020202020204" pitchFamily="34" charset="0"/>
              <a:buChar char="•"/>
              <a:defRPr/>
            </a:pPr>
            <a:r>
              <a:rPr lang="es-ES_tradnl" altLang="es-MX" sz="2200" dirty="0" err="1" smtClean="0">
                <a:solidFill>
                  <a:srgbClr val="FFFF00"/>
                </a:solidFill>
                <a:effectLst>
                  <a:outerShdw blurRad="38100" dist="38100" dir="2700000" algn="tl">
                    <a:srgbClr val="000000"/>
                  </a:outerShdw>
                </a:effectLst>
              </a:rPr>
              <a:t>Planares</a:t>
            </a:r>
            <a:r>
              <a:rPr lang="es-ES_tradnl" altLang="es-MX" sz="2200" dirty="0" smtClean="0">
                <a:solidFill>
                  <a:srgbClr val="FFFF00"/>
                </a:solidFill>
                <a:effectLst>
                  <a:outerShdw blurRad="38100" dist="38100" dir="2700000" algn="tl">
                    <a:srgbClr val="000000"/>
                  </a:outerShdw>
                </a:effectLst>
              </a:rPr>
              <a:t>: Se obtiene una imagen plana de la radiación gamma emitida por </a:t>
            </a:r>
            <a:r>
              <a:rPr lang="es-ES_tradnl" altLang="es-MX" sz="2200" dirty="0" smtClean="0">
                <a:solidFill>
                  <a:srgbClr val="FFFF00"/>
                </a:solidFill>
                <a:effectLst>
                  <a:outerShdw blurRad="38100" dist="38100" dir="2700000" algn="tl">
                    <a:srgbClr val="000000"/>
                  </a:outerShdw>
                </a:effectLst>
              </a:rPr>
              <a:t>el paciente, al </a:t>
            </a:r>
            <a:r>
              <a:rPr lang="es-ES_tradnl" altLang="es-MX" sz="2200" dirty="0" smtClean="0">
                <a:solidFill>
                  <a:srgbClr val="FFFF00"/>
                </a:solidFill>
                <a:effectLst>
                  <a:outerShdw blurRad="38100" dist="38100" dir="2700000" algn="tl">
                    <a:srgbClr val="000000"/>
                  </a:outerShdw>
                </a:effectLst>
              </a:rPr>
              <a:t>que previamente se le ha hecho llegar una cierta actividad de radiofármaco. </a:t>
            </a:r>
            <a:endParaRPr lang="es-ES" altLang="es-MX" sz="2200" dirty="0" smtClean="0">
              <a:solidFill>
                <a:srgbClr val="FFFF00"/>
              </a:solidFill>
              <a:effectLst>
                <a:outerShdw blurRad="38100" dist="38100" dir="2700000" algn="tl">
                  <a:srgbClr val="000000"/>
                </a:outerShdw>
              </a:effectLst>
            </a:endParaRPr>
          </a:p>
        </p:txBody>
      </p:sp>
      <p:pic>
        <p:nvPicPr>
          <p:cNvPr id="234500" name="Picture 4" descr="MN_05A_Equipos_en_Medicina_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093789"/>
            <a:ext cx="30241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1" name="Picture 5" descr="MN_04A_Equipos_en_Medicina_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093789"/>
            <a:ext cx="865188"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76" y="3093789"/>
            <a:ext cx="236696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4" name="Text Box 8"/>
          <p:cNvSpPr txBox="1">
            <a:spLocks noChangeArrowheads="1"/>
          </p:cNvSpPr>
          <p:nvPr/>
        </p:nvSpPr>
        <p:spPr bwMode="auto">
          <a:xfrm>
            <a:off x="684214" y="4556499"/>
            <a:ext cx="770413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80000"/>
              </a:lnSpc>
              <a:spcBef>
                <a:spcPct val="20000"/>
              </a:spcBef>
              <a:buClr>
                <a:schemeClr val="folHlink"/>
              </a:buClr>
              <a:buSzPct val="110000"/>
              <a:defRPr/>
            </a:pPr>
            <a:r>
              <a:rPr lang="es-ES" altLang="es-MX" b="1" dirty="0">
                <a:solidFill>
                  <a:srgbClr val="FFFF00"/>
                </a:solidFill>
                <a:effectLst>
                  <a:outerShdw blurRad="38100" dist="38100" dir="2700000" algn="tl">
                    <a:srgbClr val="000000"/>
                  </a:outerShdw>
                </a:effectLst>
                <a:latin typeface="Arial" panose="020B0604020202020204" pitchFamily="34" charset="0"/>
              </a:rPr>
              <a:t>Las Cámaras Gamma son el </a:t>
            </a:r>
            <a:r>
              <a:rPr lang="es-AR" altLang="es-MX" b="1" dirty="0">
                <a:solidFill>
                  <a:srgbClr val="FFFF00"/>
                </a:solidFill>
                <a:effectLst>
                  <a:outerShdw blurRad="38100" dist="38100" dir="2700000" algn="tl">
                    <a:srgbClr val="000000"/>
                  </a:outerShdw>
                </a:effectLst>
                <a:latin typeface="Arial" panose="020B0604020202020204" pitchFamily="34" charset="0"/>
              </a:rPr>
              <a:t>instrumento más difundido para obtener imágenes en Medicina Nuclear.</a:t>
            </a:r>
            <a:endParaRPr lang="es-ES" altLang="es-MX" b="1" dirty="0">
              <a:solidFill>
                <a:srgbClr val="FFFF00"/>
              </a:solidFill>
              <a:effectLst>
                <a:outerShdw blurRad="38100" dist="38100" dir="2700000" algn="tl">
                  <a:srgbClr val="000000"/>
                </a:outerShdw>
              </a:effectLst>
              <a:latin typeface="Arial" panose="020B0604020202020204" pitchFamily="34" charset="0"/>
            </a:endParaRPr>
          </a:p>
        </p:txBody>
      </p:sp>
      <p:sp>
        <p:nvSpPr>
          <p:cNvPr id="11" name="Rectangle 2"/>
          <p:cNvSpPr>
            <a:spLocks noGrp="1" noChangeArrowheads="1"/>
          </p:cNvSpPr>
          <p:nvPr>
            <p:ph type="title"/>
          </p:nvPr>
        </p:nvSpPr>
        <p:spPr bwMode="auto">
          <a:xfrm>
            <a:off x="251520" y="267495"/>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162662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body" idx="4294967295"/>
          </p:nvPr>
        </p:nvSpPr>
        <p:spPr bwMode="auto">
          <a:xfrm>
            <a:off x="539751" y="682229"/>
            <a:ext cx="7993063" cy="34016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lgn="ctr" eaLnBrk="1" hangingPunct="1">
              <a:buFontTx/>
              <a:buNone/>
              <a:defRPr/>
            </a:pPr>
            <a:r>
              <a:rPr lang="es-ES_tradnl" altLang="es-MX" sz="2200" b="1" dirty="0" smtClean="0">
                <a:solidFill>
                  <a:srgbClr val="FFFF00"/>
                </a:solidFill>
                <a:effectLst>
                  <a:outerShdw blurRad="38100" dist="38100" dir="2700000" algn="tl">
                    <a:srgbClr val="000000"/>
                  </a:outerShdw>
                </a:effectLst>
              </a:rPr>
              <a:t>“Cámaras gamma con conexión a una Computadora”</a:t>
            </a:r>
          </a:p>
          <a:p>
            <a:pPr marL="0" indent="0" algn="just" eaLnBrk="1" hangingPunct="1">
              <a:buFontTx/>
              <a:buNone/>
              <a:defRPr/>
            </a:pPr>
            <a:r>
              <a:rPr lang="es-ES_tradnl" altLang="es-MX" sz="2200" dirty="0" smtClean="0">
                <a:solidFill>
                  <a:srgbClr val="FFFF00"/>
                </a:solidFill>
                <a:effectLst>
                  <a:outerShdw blurRad="38100" dist="38100" dir="2700000" algn="tl">
                    <a:srgbClr val="000000"/>
                  </a:outerShdw>
                </a:effectLst>
              </a:rPr>
              <a:t>La cámara está conectada a una computadora que es usada para la obtención, procesamiento y lectura de datos.</a:t>
            </a:r>
          </a:p>
          <a:p>
            <a:pPr marL="0" indent="0" algn="just" eaLnBrk="1" hangingPunct="1">
              <a:buFontTx/>
              <a:buNone/>
              <a:defRPr/>
            </a:pPr>
            <a:endParaRPr lang="es-ES_tradnl" altLang="es-MX" dirty="0" smtClean="0">
              <a:solidFill>
                <a:srgbClr val="FFFF00"/>
              </a:solidFill>
              <a:effectLst>
                <a:outerShdw blurRad="38100" dist="38100" dir="2700000" algn="tl">
                  <a:srgbClr val="000000"/>
                </a:outerShdw>
              </a:effectLst>
            </a:endParaRPr>
          </a:p>
          <a:p>
            <a:pPr marL="0" indent="0" algn="just" eaLnBrk="1" hangingPunct="1">
              <a:buFontTx/>
              <a:buNone/>
              <a:defRPr/>
            </a:pPr>
            <a:endParaRPr lang="es-ES_tradnl" altLang="es-MX" dirty="0" smtClean="0">
              <a:solidFill>
                <a:srgbClr val="FFFF00"/>
              </a:solidFill>
              <a:effectLst>
                <a:outerShdw blurRad="38100" dist="38100" dir="2700000" algn="tl">
                  <a:srgbClr val="000000"/>
                </a:outerShdw>
              </a:effectLst>
            </a:endParaRPr>
          </a:p>
          <a:p>
            <a:pPr marL="0" indent="0" algn="just" eaLnBrk="1" hangingPunct="1">
              <a:buFontTx/>
              <a:buNone/>
              <a:defRPr/>
            </a:pPr>
            <a:endParaRPr lang="es-ES_tradnl" altLang="es-MX" dirty="0" smtClean="0">
              <a:solidFill>
                <a:srgbClr val="FFFF00"/>
              </a:solidFill>
              <a:effectLst>
                <a:outerShdw blurRad="38100" dist="38100" dir="2700000" algn="tl">
                  <a:srgbClr val="000000"/>
                </a:outerShdw>
              </a:effectLst>
            </a:endParaRPr>
          </a:p>
          <a:p>
            <a:pPr marL="0" indent="0" algn="just" eaLnBrk="1" hangingPunct="1">
              <a:buFontTx/>
              <a:buNone/>
              <a:defRPr/>
            </a:pPr>
            <a:endParaRPr lang="es-ES_tradnl" altLang="es-MX" dirty="0" smtClean="0">
              <a:solidFill>
                <a:srgbClr val="FFFF00"/>
              </a:solidFill>
              <a:effectLst>
                <a:outerShdw blurRad="38100" dist="38100" dir="2700000" algn="tl">
                  <a:srgbClr val="000000"/>
                </a:outerShdw>
              </a:effectLst>
            </a:endParaRPr>
          </a:p>
          <a:p>
            <a:pPr marL="0" indent="0" algn="ctr" eaLnBrk="1" hangingPunct="1">
              <a:buFontTx/>
              <a:buNone/>
              <a:defRPr/>
            </a:pPr>
            <a:r>
              <a:rPr lang="es-ES_tradnl" altLang="es-MX" dirty="0" smtClean="0">
                <a:solidFill>
                  <a:srgbClr val="FFFF00"/>
                </a:solidFill>
                <a:effectLst>
                  <a:outerShdw blurRad="38100" dist="38100" dir="2700000" algn="tl">
                    <a:srgbClr val="000000"/>
                  </a:outerShdw>
                </a:effectLst>
              </a:rPr>
              <a:t>“ </a:t>
            </a:r>
            <a:r>
              <a:rPr lang="es-ES_tradnl" altLang="es-MX" sz="2200" dirty="0" smtClean="0">
                <a:solidFill>
                  <a:srgbClr val="FFFF00"/>
                </a:solidFill>
                <a:effectLst>
                  <a:outerShdw blurRad="38100" dist="38100" dir="2700000" algn="tl">
                    <a:srgbClr val="000000"/>
                  </a:outerShdw>
                </a:effectLst>
              </a:rPr>
              <a:t>Imágenes de Diagnóstico / Datos”</a:t>
            </a:r>
          </a:p>
          <a:p>
            <a:pPr marL="0" indent="0" algn="just" eaLnBrk="1" hangingPunct="1">
              <a:buFontTx/>
              <a:buNone/>
              <a:defRPr/>
            </a:pPr>
            <a:r>
              <a:rPr lang="es-ES_tradnl" altLang="es-MX" sz="2200" dirty="0" smtClean="0">
                <a:solidFill>
                  <a:srgbClr val="FFFF00"/>
                </a:solidFill>
                <a:effectLst>
                  <a:outerShdw blurRad="38100" dist="38100" dir="2700000" algn="tl">
                    <a:srgbClr val="000000"/>
                  </a:outerShdw>
                </a:effectLst>
              </a:rPr>
              <a:t>Pueden obtenerse diferentes tipos de imágenes, dependiendo de cómo se opera la cámara.</a:t>
            </a:r>
            <a:endParaRPr lang="es-ES" altLang="es-MX" sz="2200" dirty="0" smtClean="0">
              <a:solidFill>
                <a:srgbClr val="FFFF00"/>
              </a:solidFill>
              <a:effectLst>
                <a:outerShdw blurRad="38100" dist="38100" dir="2700000" algn="tl">
                  <a:srgbClr val="000000"/>
                </a:outerShdw>
              </a:effectLst>
            </a:endParaRPr>
          </a:p>
        </p:txBody>
      </p:sp>
      <p:pic>
        <p:nvPicPr>
          <p:cNvPr id="261124" name="Picture 4" descr="Imagen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779885"/>
            <a:ext cx="1295400"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6" name="Picture 6" descr="Imagen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210396"/>
            <a:ext cx="1079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7" name="Picture 7" descr="Imagen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6" y="4221112"/>
            <a:ext cx="2295525" cy="7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8" name="Picture 8" descr="Imagen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216349"/>
            <a:ext cx="1079500"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788219"/>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9" y="1779885"/>
            <a:ext cx="1468437"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251520" y="51471"/>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236096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4294967295"/>
          </p:nvPr>
        </p:nvSpPr>
        <p:spPr bwMode="auto">
          <a:xfrm>
            <a:off x="250825" y="682228"/>
            <a:ext cx="8642350" cy="31763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177800" indent="-177800" algn="ctr" eaLnBrk="1" hangingPunct="1">
              <a:buFontTx/>
              <a:buNone/>
              <a:defRPr/>
            </a:pPr>
            <a:r>
              <a:rPr lang="es-ES_tradnl" altLang="es-MX" sz="2200" b="1" dirty="0" smtClean="0">
                <a:solidFill>
                  <a:srgbClr val="FFFF00"/>
                </a:solidFill>
              </a:rPr>
              <a:t>Cámaras SPECT</a:t>
            </a:r>
          </a:p>
          <a:p>
            <a:pPr marL="177800" indent="-177800" algn="ctr" eaLnBrk="1" hangingPunct="1">
              <a:buClr>
                <a:schemeClr val="bg1"/>
              </a:buClr>
              <a:buFontTx/>
              <a:buNone/>
              <a:defRPr/>
            </a:pPr>
            <a:r>
              <a:rPr lang="es-ES_tradnl" altLang="es-MX" sz="2200" dirty="0" smtClean="0">
                <a:solidFill>
                  <a:srgbClr val="FFFF00"/>
                </a:solidFill>
                <a:effectLst>
                  <a:outerShdw blurRad="38100" dist="38100" dir="2700000" algn="tl">
                    <a:srgbClr val="000000"/>
                  </a:outerShdw>
                </a:effectLst>
              </a:rPr>
              <a:t>Sistema de Tomografía por Emisión de Fotón Único (SPECT)</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La cámara SPECT examina al paciente desde muchos y diferentes ángulos, y es capaz de mostrar detalles muy precisos dentro del mismo. </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La información se presenta como una serie de planos que corresponden a determinadas profundidades en el interior del cuerpo.</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Los planos presentados puede ser una serie de cortes coronales, sagitales, transversales y/u oblicuos.</a:t>
            </a:r>
            <a:endParaRPr lang="es-ES" altLang="es-MX" sz="2200" dirty="0" smtClean="0">
              <a:solidFill>
                <a:srgbClr val="FFFF00"/>
              </a:solidFill>
              <a:effectLst>
                <a:outerShdw blurRad="38100" dist="38100" dir="2700000" algn="tl">
                  <a:srgbClr val="000000"/>
                </a:outerShdw>
              </a:effectLst>
            </a:endParaRPr>
          </a:p>
        </p:txBody>
      </p:sp>
      <p:pic>
        <p:nvPicPr>
          <p:cNvPr id="262148" name="Picture 4" descr="Image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62" y="3927028"/>
            <a:ext cx="1752600"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9" name="Picture 5" descr="Imagen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567" y="3912741"/>
            <a:ext cx="2209800"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0" name="Picture 4" descr="L:\DCIM\100OLYMP\P10101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6" y="3912120"/>
            <a:ext cx="12414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563" y="3858542"/>
            <a:ext cx="1979612"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bwMode="auto">
          <a:xfrm>
            <a:off x="251520" y="195486"/>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367529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4294967295"/>
          </p:nvPr>
        </p:nvSpPr>
        <p:spPr bwMode="auto">
          <a:xfrm>
            <a:off x="107504" y="1417760"/>
            <a:ext cx="4419855" cy="2376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342900" indent="-342900" eaLnBrk="1" hangingPunct="1">
              <a:buClr>
                <a:schemeClr val="bg1"/>
              </a:buClr>
              <a:buFont typeface="Arial" panose="020B0604020202020204" pitchFamily="34" charset="0"/>
              <a:buChar char="•"/>
              <a:defRPr/>
            </a:pPr>
            <a:r>
              <a:rPr lang="sv-SE" altLang="es-MX" sz="2200" dirty="0" smtClean="0">
                <a:solidFill>
                  <a:srgbClr val="FFFF00"/>
                </a:solidFill>
                <a:effectLst>
                  <a:outerShdw blurRad="38100" dist="38100" dir="2700000" algn="tl">
                    <a:srgbClr val="000000"/>
                  </a:outerShdw>
                </a:effectLst>
              </a:rPr>
              <a:t>Estáticos y Dinámicos.</a:t>
            </a:r>
          </a:p>
          <a:p>
            <a:pPr marL="342900" indent="-342900" eaLnBrk="1" hangingPunct="1">
              <a:buClr>
                <a:schemeClr val="bg1"/>
              </a:buClr>
              <a:buFont typeface="Arial" panose="020B0604020202020204" pitchFamily="34" charset="0"/>
              <a:buChar char="•"/>
              <a:defRPr/>
            </a:pPr>
            <a:r>
              <a:rPr lang="sv-SE" altLang="es-MX" sz="2200" dirty="0" smtClean="0">
                <a:solidFill>
                  <a:srgbClr val="FFFF00"/>
                </a:solidFill>
                <a:effectLst>
                  <a:outerShdw blurRad="38100" dist="38100" dir="2700000" algn="tl">
                    <a:srgbClr val="000000"/>
                  </a:outerShdw>
                </a:effectLst>
              </a:rPr>
              <a:t>Cuerpo Entero  (WB).</a:t>
            </a:r>
          </a:p>
          <a:p>
            <a:pPr marL="342900" indent="-342900" eaLnBrk="1" hangingPunct="1">
              <a:buClr>
                <a:schemeClr val="bg1"/>
              </a:buClr>
              <a:buFont typeface="Arial" panose="020B0604020202020204" pitchFamily="34" charset="0"/>
              <a:buChar char="•"/>
              <a:defRPr/>
            </a:pPr>
            <a:r>
              <a:rPr lang="sv-SE" altLang="es-MX" sz="2200" dirty="0" smtClean="0">
                <a:solidFill>
                  <a:srgbClr val="FFFF00"/>
                </a:solidFill>
                <a:effectLst>
                  <a:outerShdw blurRad="38100" dist="38100" dir="2700000" algn="tl">
                    <a:srgbClr val="000000"/>
                  </a:outerShdw>
                </a:effectLst>
              </a:rPr>
              <a:t>Tomografía (SPECT). </a:t>
            </a:r>
          </a:p>
          <a:p>
            <a:pPr marL="342900" indent="-342900" eaLnBrk="1" hangingPunct="1">
              <a:buClr>
                <a:schemeClr val="bg1"/>
              </a:buClr>
              <a:buFont typeface="Arial" panose="020B0604020202020204" pitchFamily="34" charset="0"/>
              <a:buChar char="•"/>
              <a:defRPr/>
            </a:pPr>
            <a:r>
              <a:rPr lang="sv-SE" altLang="es-MX" sz="2200" dirty="0" smtClean="0">
                <a:solidFill>
                  <a:srgbClr val="FFFF00"/>
                </a:solidFill>
                <a:effectLst>
                  <a:outerShdw blurRad="38100" dist="38100" dir="2700000" algn="tl">
                    <a:srgbClr val="000000"/>
                  </a:outerShdw>
                </a:effectLst>
              </a:rPr>
              <a:t>Tomografía Gatillada</a:t>
            </a:r>
            <a:br>
              <a:rPr lang="sv-SE" altLang="es-MX" sz="2200" dirty="0" smtClean="0">
                <a:solidFill>
                  <a:srgbClr val="FFFF00"/>
                </a:solidFill>
                <a:effectLst>
                  <a:outerShdw blurRad="38100" dist="38100" dir="2700000" algn="tl">
                    <a:srgbClr val="000000"/>
                  </a:outerShdw>
                </a:effectLst>
              </a:rPr>
            </a:br>
            <a:r>
              <a:rPr lang="sv-SE" altLang="es-MX" sz="2200" dirty="0" smtClean="0">
                <a:solidFill>
                  <a:srgbClr val="FFFF00"/>
                </a:solidFill>
                <a:effectLst>
                  <a:outerShdw blurRad="38100" dist="38100" dir="2700000" algn="tl">
                    <a:srgbClr val="000000"/>
                  </a:outerShdw>
                </a:effectLst>
              </a:rPr>
              <a:t>(gated SPECT</a:t>
            </a:r>
            <a:r>
              <a:rPr lang="sv-SE" altLang="es-MX" sz="2200" dirty="0" smtClean="0">
                <a:solidFill>
                  <a:srgbClr val="FFFF00"/>
                </a:solidFill>
                <a:effectLst>
                  <a:outerShdw blurRad="38100" dist="38100" dir="2700000" algn="tl">
                    <a:srgbClr val="000000"/>
                  </a:outerShdw>
                </a:effectLst>
              </a:rPr>
              <a:t>).</a:t>
            </a:r>
            <a:endParaRPr lang="sv-SE" altLang="es-MX" sz="2200" dirty="0" smtClean="0">
              <a:solidFill>
                <a:srgbClr val="FFFF00"/>
              </a:solidFill>
              <a:effectLst>
                <a:outerShdw blurRad="38100" dist="38100" dir="2700000" algn="tl">
                  <a:srgbClr val="000000"/>
                </a:outerShdw>
              </a:effectLst>
            </a:endParaRPr>
          </a:p>
          <a:p>
            <a:pPr marL="342900" indent="-342900" eaLnBrk="1" hangingPunct="1">
              <a:buClr>
                <a:schemeClr val="bg1"/>
              </a:buClr>
              <a:buFont typeface="Arial" panose="020B0604020202020204" pitchFamily="34" charset="0"/>
              <a:buChar char="•"/>
              <a:defRPr/>
            </a:pPr>
            <a:r>
              <a:rPr lang="sv-SE" altLang="es-MX" sz="2200" dirty="0" smtClean="0">
                <a:solidFill>
                  <a:srgbClr val="FFFF00"/>
                </a:solidFill>
                <a:effectLst>
                  <a:outerShdw blurRad="38100" dist="38100" dir="2700000" algn="tl">
                    <a:srgbClr val="000000"/>
                  </a:outerShdw>
                </a:effectLst>
              </a:rPr>
              <a:t>Investigación pre-clínica y clínica.</a:t>
            </a:r>
            <a:endParaRPr lang="es-ES" altLang="es-MX" sz="2200" dirty="0" smtClean="0">
              <a:solidFill>
                <a:srgbClr val="FFFF00"/>
              </a:solidFill>
              <a:effectLst>
                <a:outerShdw blurRad="38100" dist="38100" dir="2700000" algn="tl">
                  <a:srgbClr val="000000"/>
                </a:outerShdw>
              </a:effectLst>
            </a:endParaRPr>
          </a:p>
        </p:txBody>
      </p:sp>
      <p:pic>
        <p:nvPicPr>
          <p:cNvPr id="235525" name="Picture 2" descr="imagen whole bo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231" y="2607195"/>
            <a:ext cx="1873250" cy="248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26"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919" y="1040333"/>
            <a:ext cx="2232025" cy="16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27" name="Picture 2" descr="SYMBIA KOREA PTH  2_1"/>
          <p:cNvPicPr>
            <a:picLocks noChangeAspect="1" noChangeArrowheads="1"/>
          </p:cNvPicPr>
          <p:nvPr/>
        </p:nvPicPr>
        <p:blipFill>
          <a:blip r:embed="rId5">
            <a:extLst>
              <a:ext uri="{28A0092B-C50C-407E-A947-70E740481C1C}">
                <a14:useLocalDpi xmlns:a14="http://schemas.microsoft.com/office/drawing/2010/main" val="0"/>
              </a:ext>
            </a:extLst>
          </a:blip>
          <a:srcRect l="16528" t="10330" r="17355" b="11984"/>
          <a:stretch>
            <a:fillRect/>
          </a:stretch>
        </p:blipFill>
        <p:spPr bwMode="auto">
          <a:xfrm>
            <a:off x="2267744" y="3632324"/>
            <a:ext cx="2087563" cy="14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28" name="Picture 8" descr="sm11939_NM_04"/>
          <p:cNvPicPr>
            <a:picLocks noChangeAspect="1" noChangeArrowheads="1"/>
          </p:cNvPicPr>
          <p:nvPr>
            <p:custDataLst>
              <p:tags r:id="rId1"/>
            </p:custDataLst>
          </p:nvPr>
        </p:nvPicPr>
        <p:blipFill>
          <a:blip r:embed="rId6" cstate="print">
            <a:lum bright="4000"/>
            <a:extLst>
              <a:ext uri="{28A0092B-C50C-407E-A947-70E740481C1C}">
                <a14:useLocalDpi xmlns:a14="http://schemas.microsoft.com/office/drawing/2010/main" val="0"/>
              </a:ext>
            </a:extLst>
          </a:blip>
          <a:srcRect l="9453" t="7739" r="6943" b="18742"/>
          <a:stretch>
            <a:fillRect/>
          </a:stretch>
        </p:blipFill>
        <p:spPr bwMode="auto">
          <a:xfrm>
            <a:off x="4571206" y="1148680"/>
            <a:ext cx="2051050"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2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25" y="4010942"/>
            <a:ext cx="1657350" cy="105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30" name="Group 2"/>
          <p:cNvGrpSpPr>
            <a:grpSpLocks/>
          </p:cNvGrpSpPr>
          <p:nvPr/>
        </p:nvGrpSpPr>
        <p:grpSpPr bwMode="auto">
          <a:xfrm>
            <a:off x="4529931" y="2660773"/>
            <a:ext cx="2057400" cy="2430066"/>
            <a:chOff x="2640" y="528"/>
            <a:chExt cx="2400" cy="3600"/>
          </a:xfrm>
        </p:grpSpPr>
        <p:grpSp>
          <p:nvGrpSpPr>
            <p:cNvPr id="30730" name="Group 3"/>
            <p:cNvGrpSpPr>
              <a:grpSpLocks/>
            </p:cNvGrpSpPr>
            <p:nvPr/>
          </p:nvGrpSpPr>
          <p:grpSpPr bwMode="auto">
            <a:xfrm>
              <a:off x="2640" y="528"/>
              <a:ext cx="2397" cy="3589"/>
              <a:chOff x="2640" y="528"/>
              <a:chExt cx="2397" cy="3589"/>
            </a:xfrm>
          </p:grpSpPr>
          <p:pic>
            <p:nvPicPr>
              <p:cNvPr id="30732" name="Picture 4" descr="C:\AESMN\Informe\cinebw.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40" y="528"/>
                <a:ext cx="1197" cy="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5" descr="C:\AESMN\Informe\cinege.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40" y="528"/>
                <a:ext cx="1197" cy="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1" name="Rectangle 6"/>
            <p:cNvSpPr>
              <a:spLocks noChangeArrowheads="1"/>
            </p:cNvSpPr>
            <p:nvPr/>
          </p:nvSpPr>
          <p:spPr bwMode="auto">
            <a:xfrm>
              <a:off x="2640" y="528"/>
              <a:ext cx="2400" cy="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endParaRPr lang="es-ES" altLang="es-MX" sz="1800">
                <a:solidFill>
                  <a:schemeClr val="tx1"/>
                </a:solidFill>
              </a:endParaRPr>
            </a:p>
          </p:txBody>
        </p:sp>
      </p:grpSp>
      <p:sp>
        <p:nvSpPr>
          <p:cNvPr id="15" name="Rectangle 2"/>
          <p:cNvSpPr>
            <a:spLocks noGrp="1" noChangeArrowheads="1"/>
          </p:cNvSpPr>
          <p:nvPr>
            <p:ph type="title"/>
          </p:nvPr>
        </p:nvSpPr>
        <p:spPr bwMode="auto">
          <a:xfrm>
            <a:off x="251520" y="339502"/>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 </a:t>
            </a:r>
          </a:p>
        </p:txBody>
      </p:sp>
      <p:sp>
        <p:nvSpPr>
          <p:cNvPr id="2" name="CuadroTexto 1"/>
          <p:cNvSpPr txBox="1"/>
          <p:nvPr/>
        </p:nvSpPr>
        <p:spPr>
          <a:xfrm>
            <a:off x="251520" y="1021381"/>
            <a:ext cx="3960440" cy="369332"/>
          </a:xfrm>
          <a:prstGeom prst="rect">
            <a:avLst/>
          </a:prstGeom>
          <a:noFill/>
        </p:spPr>
        <p:txBody>
          <a:bodyPr wrap="square" rtlCol="0">
            <a:spAutoFit/>
          </a:bodyPr>
          <a:lstStyle/>
          <a:p>
            <a:r>
              <a:rPr lang="es-ES" altLang="es-MX" dirty="0">
                <a:solidFill>
                  <a:srgbClr val="FFFF00"/>
                </a:solidFill>
                <a:effectLst>
                  <a:outerShdw blurRad="38100" dist="38100" dir="2700000" algn="tl">
                    <a:srgbClr val="000000"/>
                  </a:outerShdw>
                </a:effectLst>
              </a:rPr>
              <a:t>Cámaras </a:t>
            </a:r>
            <a:r>
              <a:rPr lang="es-ES" altLang="es-MX" dirty="0" smtClean="0">
                <a:solidFill>
                  <a:srgbClr val="FFFF00"/>
                </a:solidFill>
                <a:effectLst>
                  <a:outerShdw blurRad="38100" dist="38100" dir="2700000" algn="tl">
                    <a:srgbClr val="000000"/>
                  </a:outerShdw>
                </a:effectLst>
              </a:rPr>
              <a:t>Gamma SPECT</a:t>
            </a:r>
            <a:endParaRPr lang="es-UY" dirty="0"/>
          </a:p>
        </p:txBody>
      </p:sp>
    </p:spTree>
    <p:extLst>
      <p:ext uri="{BB962C8B-B14F-4D97-AF65-F5344CB8AC3E}">
        <p14:creationId xmlns:p14="http://schemas.microsoft.com/office/powerpoint/2010/main" val="236753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3657600" y="311665"/>
            <a:ext cx="2953501" cy="646331"/>
          </a:xfrm>
          <a:prstGeom prst="rect">
            <a:avLst/>
          </a:prstGeom>
          <a:noFill/>
          <a:ln w="0">
            <a:noFill/>
          </a:ln>
          <a:extLst/>
        </p:spPr>
        <p:style>
          <a:lnRef idx="0">
            <a:scrgbClr r="0" g="0" b="0"/>
          </a:lnRef>
          <a:fillRef idx="0">
            <a:scrgbClr r="0" g="0" b="0"/>
          </a:fillRef>
          <a:effectRef idx="0">
            <a:scrgbClr r="0" g="0" b="0"/>
          </a:effectRef>
          <a:fontRef idx="minor"/>
        </p:style>
        <p:txBody>
          <a:bodyPr lIns="90000" tIns="45000" rIns="90000" bIns="45000" anchor="ctr">
            <a:noAutofit/>
          </a:bodyPr>
          <a:lstStyle>
            <a:defPPr>
              <a:defRPr lang="es-ES"/>
            </a:defPPr>
            <a:lvl1pPr>
              <a:lnSpc>
                <a:spcPct val="100000"/>
              </a:lnSpc>
              <a:defRPr sz="3600" b="1" strike="noStrike" spc="-1">
                <a:solidFill>
                  <a:srgbClr val="FFFF00"/>
                </a:solidFill>
                <a:latin typeface="Arial "/>
                <a:ea typeface="DejaVu Sans"/>
              </a:defRPr>
            </a:lvl1pPr>
          </a:lstStyle>
          <a:p>
            <a:r>
              <a:rPr lang="es-ES_tradnl" altLang="es-MX" dirty="0"/>
              <a:t>CONTENIDO</a:t>
            </a:r>
          </a:p>
        </p:txBody>
      </p:sp>
      <p:sp>
        <p:nvSpPr>
          <p:cNvPr id="9219" name="Text Box 9"/>
          <p:cNvSpPr txBox="1">
            <a:spLocks noChangeArrowheads="1"/>
          </p:cNvSpPr>
          <p:nvPr/>
        </p:nvSpPr>
        <p:spPr bwMode="auto">
          <a:xfrm>
            <a:off x="249239" y="1046802"/>
            <a:ext cx="8715375" cy="2893100"/>
          </a:xfrm>
          <a:prstGeom prst="rect">
            <a:avLst/>
          </a:prstGeom>
          <a:noFill/>
          <a:ln w="0">
            <a:noFill/>
          </a:ln>
          <a:extLst/>
        </p:spPr>
        <p:style>
          <a:lnRef idx="0">
            <a:scrgbClr r="0" g="0" b="0"/>
          </a:lnRef>
          <a:fillRef idx="0">
            <a:scrgbClr r="0" g="0" b="0"/>
          </a:fillRef>
          <a:effectRef idx="0">
            <a:scrgbClr r="0" g="0" b="0"/>
          </a:effectRef>
          <a:fontRef idx="minor"/>
        </p:style>
        <p:txBody>
          <a:bodyPr lIns="90000" tIns="45000" rIns="90000" bIns="45000">
            <a:noAutofit/>
          </a:bodyPr>
          <a:lstStyle>
            <a:defPPr>
              <a:defRPr lang="es-ES"/>
            </a:defPPr>
            <a:lvl1pPr marL="343080" indent="-340200">
              <a:lnSpc>
                <a:spcPct val="100000"/>
              </a:lnSpc>
              <a:buClr>
                <a:srgbClr val="003399"/>
              </a:buClr>
              <a:buFont typeface="Arial"/>
              <a:buChar char="•"/>
              <a:defRPr sz="2600" b="1" strike="noStrike" spc="-1">
                <a:solidFill>
                  <a:srgbClr val="FFFF00"/>
                </a:solidFill>
                <a:latin typeface="Arial "/>
                <a:ea typeface="DejaVu Sans"/>
              </a:defRPr>
            </a:lvl1pPr>
          </a:lstStyle>
          <a:p>
            <a:pPr>
              <a:buClr>
                <a:srgbClr val="FFFF00"/>
              </a:buClr>
            </a:pPr>
            <a:r>
              <a:rPr lang="es-ES" altLang="es-MX" dirty="0"/>
              <a:t>La Medicina Nuclear diagnóstica. Fundamentos de la práctica.</a:t>
            </a:r>
          </a:p>
          <a:p>
            <a:pPr>
              <a:buClr>
                <a:srgbClr val="FFFF00"/>
              </a:buClr>
            </a:pPr>
            <a:r>
              <a:rPr lang="es-ES" altLang="es-MX" dirty="0"/>
              <a:t>La Medicina Nuclear terapéutica. Fundamentos de la práctica.</a:t>
            </a:r>
          </a:p>
          <a:p>
            <a:pPr>
              <a:buClr>
                <a:srgbClr val="FFFF00"/>
              </a:buClr>
            </a:pPr>
            <a:r>
              <a:rPr lang="es-ES" altLang="es-MX" dirty="0"/>
              <a:t>Principales tipos de fuentes usadas en Medicina Nuclear.</a:t>
            </a:r>
          </a:p>
          <a:p>
            <a:pPr>
              <a:buClr>
                <a:srgbClr val="FFFF00"/>
              </a:buClr>
            </a:pPr>
            <a:r>
              <a:rPr lang="es-ES" altLang="es-MX" dirty="0"/>
              <a:t>Principales equipos usados en Medicina Nuclear.</a:t>
            </a:r>
          </a:p>
        </p:txBody>
      </p:sp>
    </p:spTree>
    <p:extLst>
      <p:ext uri="{BB962C8B-B14F-4D97-AF65-F5344CB8AC3E}">
        <p14:creationId xmlns:p14="http://schemas.microsoft.com/office/powerpoint/2010/main" val="1056500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body" idx="4294967295"/>
          </p:nvPr>
        </p:nvSpPr>
        <p:spPr bwMode="auto">
          <a:xfrm>
            <a:off x="1691258" y="1275606"/>
            <a:ext cx="7417246" cy="38164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gn="ctr" eaLnBrk="1" hangingPunct="1">
              <a:buClr>
                <a:schemeClr val="bg1"/>
              </a:buClr>
              <a:defRPr/>
            </a:pPr>
            <a:r>
              <a:rPr lang="es-ES_tradnl" altLang="es-MX" sz="2000" b="1" dirty="0" smtClean="0">
                <a:solidFill>
                  <a:srgbClr val="FFFF00"/>
                </a:solidFill>
                <a:effectLst>
                  <a:outerShdw blurRad="38100" dist="38100" dir="2700000" algn="tl">
                    <a:srgbClr val="000000"/>
                  </a:outerShdw>
                </a:effectLst>
              </a:rPr>
              <a:t>Tomografía por Emisión de Positrones (PET).</a:t>
            </a:r>
            <a:endParaRPr lang="es-ES" altLang="es-MX" sz="2000" b="1" dirty="0" smtClean="0">
              <a:solidFill>
                <a:srgbClr val="FFFF00"/>
              </a:solidFill>
              <a:effectLst>
                <a:outerShdw blurRad="38100" dist="38100" dir="2700000" algn="tl">
                  <a:srgbClr val="000000"/>
                </a:outerShdw>
              </a:effectLst>
            </a:endParaRPr>
          </a:p>
          <a:p>
            <a:pPr marL="88900" indent="-342900" algn="just" eaLnBrk="1" hangingPunct="1">
              <a:buClr>
                <a:schemeClr val="bg1"/>
              </a:buClr>
              <a:buFont typeface="Arial" panose="020B0604020202020204" pitchFamily="34" charset="0"/>
              <a:buChar char="•"/>
              <a:defRPr/>
            </a:pPr>
            <a:r>
              <a:rPr lang="es-ES_tradnl" altLang="es-MX" sz="2000" dirty="0" smtClean="0">
                <a:solidFill>
                  <a:srgbClr val="FFFF00"/>
                </a:solidFill>
                <a:effectLst>
                  <a:outerShdw blurRad="38100" dist="38100" dir="2700000" algn="tl">
                    <a:srgbClr val="000000"/>
                  </a:outerShdw>
                </a:effectLst>
              </a:rPr>
              <a:t>La Tomografía por Emisión de Positrones es el exponente mas claro de la evolución de la MN y su aplicación clínica fundamental es la Oncología.</a:t>
            </a:r>
          </a:p>
          <a:p>
            <a:pPr marL="88900" indent="-342900" algn="just" eaLnBrk="1" hangingPunct="1">
              <a:buClr>
                <a:schemeClr val="bg1"/>
              </a:buClr>
              <a:buFont typeface="Arial" panose="020B0604020202020204" pitchFamily="34" charset="0"/>
              <a:buChar char="•"/>
              <a:defRPr/>
            </a:pPr>
            <a:r>
              <a:rPr lang="es-ES_tradnl" altLang="es-MX" sz="2000" dirty="0" smtClean="0">
                <a:solidFill>
                  <a:srgbClr val="FFFF00"/>
                </a:solidFill>
                <a:effectLst>
                  <a:outerShdw blurRad="38100" dist="38100" dir="2700000" algn="tl">
                    <a:srgbClr val="000000"/>
                  </a:outerShdw>
                </a:effectLst>
              </a:rPr>
              <a:t>Usado para estudiar procesos fisiológicos y bioquímicos dentro del cuerpo.</a:t>
            </a:r>
          </a:p>
          <a:p>
            <a:pPr marL="88900" indent="-342900" algn="just" eaLnBrk="1" hangingPunct="1">
              <a:buClr>
                <a:schemeClr val="bg1"/>
              </a:buClr>
              <a:buFont typeface="Arial" panose="020B0604020202020204" pitchFamily="34" charset="0"/>
              <a:buChar char="•"/>
              <a:defRPr/>
            </a:pPr>
            <a:r>
              <a:rPr lang="es-ES_tradnl" altLang="es-MX" sz="2000" dirty="0" smtClean="0">
                <a:solidFill>
                  <a:srgbClr val="FFFF00"/>
                </a:solidFill>
                <a:effectLst>
                  <a:outerShdw blurRad="38100" dist="38100" dir="2700000" algn="tl">
                    <a:srgbClr val="000000"/>
                  </a:outerShdw>
                </a:effectLst>
              </a:rPr>
              <a:t>Los procesos estudiados pueden ser flujo sanguíneo, metabolismo del oxígeno, la glucosa y ácidos grasos, transporte de aminoácidos, etc. </a:t>
            </a:r>
          </a:p>
          <a:p>
            <a:pPr marL="88900" indent="-342900" algn="just" eaLnBrk="1" hangingPunct="1">
              <a:buClr>
                <a:schemeClr val="bg1"/>
              </a:buClr>
              <a:buFont typeface="Arial" panose="020B0604020202020204" pitchFamily="34" charset="0"/>
              <a:buChar char="•"/>
              <a:defRPr/>
            </a:pPr>
            <a:r>
              <a:rPr lang="es-ES_tradnl" altLang="es-MX" sz="2000" dirty="0" smtClean="0">
                <a:solidFill>
                  <a:srgbClr val="FFFF00"/>
                </a:solidFill>
                <a:effectLst>
                  <a:outerShdw blurRad="38100" dist="38100" dir="2700000" algn="tl">
                    <a:srgbClr val="000000"/>
                  </a:outerShdw>
                </a:effectLst>
              </a:rPr>
              <a:t>La PET mejora la </a:t>
            </a:r>
            <a:r>
              <a:rPr lang="es-ES_tradnl" altLang="es-MX" sz="2000" dirty="0" err="1" smtClean="0">
                <a:solidFill>
                  <a:srgbClr val="FFFF00"/>
                </a:solidFill>
                <a:effectLst>
                  <a:outerShdw blurRad="38100" dist="38100" dir="2700000" algn="tl">
                    <a:srgbClr val="000000"/>
                  </a:outerShdw>
                </a:effectLst>
              </a:rPr>
              <a:t>estadificación</a:t>
            </a:r>
            <a:r>
              <a:rPr lang="es-ES_tradnl" altLang="es-MX" sz="2000" dirty="0" smtClean="0">
                <a:solidFill>
                  <a:srgbClr val="FFFF00"/>
                </a:solidFill>
                <a:effectLst>
                  <a:outerShdw blurRad="38100" dist="38100" dir="2700000" algn="tl">
                    <a:srgbClr val="000000"/>
                  </a:outerShdw>
                </a:effectLst>
              </a:rPr>
              <a:t> de los tumores y la delimitación del volumen tumoral y por tanto cambia la planificación del tratamiento y el manejo de los pacientes.</a:t>
            </a:r>
          </a:p>
        </p:txBody>
      </p:sp>
      <p:pic>
        <p:nvPicPr>
          <p:cNvPr id="263178" name="Picture 10" descr="CUERPO ENT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607420"/>
            <a:ext cx="1389062" cy="210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934591"/>
            <a:ext cx="16700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bwMode="auto">
          <a:xfrm>
            <a:off x="285769" y="411510"/>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
        <p:nvSpPr>
          <p:cNvPr id="6" name="CuadroTexto 5"/>
          <p:cNvSpPr txBox="1"/>
          <p:nvPr/>
        </p:nvSpPr>
        <p:spPr>
          <a:xfrm>
            <a:off x="3454121" y="915566"/>
            <a:ext cx="3960440" cy="369332"/>
          </a:xfrm>
          <a:prstGeom prst="rect">
            <a:avLst/>
          </a:prstGeom>
          <a:noFill/>
        </p:spPr>
        <p:txBody>
          <a:bodyPr wrap="square" rtlCol="0">
            <a:spAutoFit/>
          </a:bodyPr>
          <a:lstStyle/>
          <a:p>
            <a:r>
              <a:rPr lang="es-ES" altLang="es-MX" dirty="0">
                <a:solidFill>
                  <a:srgbClr val="FFFF00"/>
                </a:solidFill>
                <a:effectLst>
                  <a:outerShdw blurRad="38100" dist="38100" dir="2700000" algn="tl">
                    <a:srgbClr val="000000"/>
                  </a:outerShdw>
                </a:effectLst>
              </a:rPr>
              <a:t>Cámaras </a:t>
            </a:r>
            <a:r>
              <a:rPr lang="es-ES" altLang="es-MX" dirty="0" smtClean="0">
                <a:solidFill>
                  <a:srgbClr val="FFFF00"/>
                </a:solidFill>
                <a:effectLst>
                  <a:outerShdw blurRad="38100" dist="38100" dir="2700000" algn="tl">
                    <a:srgbClr val="000000"/>
                  </a:outerShdw>
                </a:effectLst>
              </a:rPr>
              <a:t>Gamma PET</a:t>
            </a:r>
            <a:endParaRPr lang="es-UY" dirty="0"/>
          </a:p>
        </p:txBody>
      </p:sp>
    </p:spTree>
    <p:extLst>
      <p:ext uri="{BB962C8B-B14F-4D97-AF65-F5344CB8AC3E}">
        <p14:creationId xmlns:p14="http://schemas.microsoft.com/office/powerpoint/2010/main" val="221094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4294967295"/>
          </p:nvPr>
        </p:nvSpPr>
        <p:spPr bwMode="auto">
          <a:xfrm>
            <a:off x="72008" y="1275681"/>
            <a:ext cx="6228184" cy="18721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0" indent="0" eaLnBrk="1" hangingPunct="1">
              <a:lnSpc>
                <a:spcPct val="110000"/>
              </a:lnSpc>
              <a:buFontTx/>
              <a:buNone/>
              <a:defRPr/>
            </a:pPr>
            <a:r>
              <a:rPr lang="es-ES_tradnl" altLang="es-MX" sz="2200" dirty="0" smtClean="0">
                <a:solidFill>
                  <a:srgbClr val="FFFF00"/>
                </a:solidFill>
                <a:effectLst>
                  <a:outerShdw blurRad="38100" dist="38100" dir="2700000" algn="tl">
                    <a:srgbClr val="000000"/>
                  </a:outerShdw>
                </a:effectLst>
              </a:rPr>
              <a:t>Tomografía (PET).</a:t>
            </a:r>
            <a:r>
              <a:rPr lang="es-ES" altLang="es-MX" dirty="0" smtClean="0">
                <a:solidFill>
                  <a:srgbClr val="FFFF00"/>
                </a:solidFill>
              </a:rPr>
              <a:t> </a:t>
            </a:r>
          </a:p>
          <a:p>
            <a:pPr marL="0" indent="0" eaLnBrk="1" hangingPunct="1">
              <a:lnSpc>
                <a:spcPct val="110000"/>
              </a:lnSpc>
              <a:buFontTx/>
              <a:buNone/>
              <a:defRPr/>
            </a:pPr>
            <a:r>
              <a:rPr lang="es-ES" altLang="es-MX" sz="2200" dirty="0" smtClean="0">
                <a:solidFill>
                  <a:srgbClr val="FFFF00"/>
                </a:solidFill>
                <a:effectLst>
                  <a:outerShdw blurRad="38100" dist="38100" dir="2700000" algn="tl">
                    <a:srgbClr val="000000"/>
                  </a:outerShdw>
                </a:effectLst>
              </a:rPr>
              <a:t>Se basa en la detección en coincidencia de la aniquilación del positrón con emisión de dos fotones gamma de 511 </a:t>
            </a:r>
            <a:r>
              <a:rPr lang="es-ES" altLang="es-MX" sz="2200" dirty="0" err="1" smtClean="0">
                <a:solidFill>
                  <a:srgbClr val="FFFF00"/>
                </a:solidFill>
                <a:effectLst>
                  <a:outerShdw blurRad="38100" dist="38100" dir="2700000" algn="tl">
                    <a:srgbClr val="000000"/>
                  </a:outerShdw>
                </a:effectLst>
              </a:rPr>
              <a:t>keV</a:t>
            </a:r>
            <a:r>
              <a:rPr lang="es-ES" altLang="es-MX" sz="2200" dirty="0" smtClean="0">
                <a:solidFill>
                  <a:srgbClr val="FFFF00"/>
                </a:solidFill>
                <a:effectLst>
                  <a:outerShdw blurRad="38100" dist="38100" dir="2700000" algn="tl">
                    <a:srgbClr val="000000"/>
                  </a:outerShdw>
                </a:effectLst>
              </a:rPr>
              <a:t>.</a:t>
            </a:r>
          </a:p>
          <a:p>
            <a:pPr marL="0" indent="0" eaLnBrk="1" hangingPunct="1">
              <a:lnSpc>
                <a:spcPct val="110000"/>
              </a:lnSpc>
              <a:buFontTx/>
              <a:buNone/>
              <a:defRPr/>
            </a:pPr>
            <a:r>
              <a:rPr lang="es-ES" altLang="es-MX" sz="2200" dirty="0" smtClean="0">
                <a:solidFill>
                  <a:srgbClr val="FFFF00"/>
                </a:solidFill>
                <a:effectLst>
                  <a:outerShdw blurRad="38100" dist="38100" dir="2700000" algn="tl">
                    <a:srgbClr val="000000"/>
                  </a:outerShdw>
                </a:effectLst>
              </a:rPr>
              <a:t>Isótopos mas usados: F-18, C-11, O-15, N-13, Rb-86, Ga-68</a:t>
            </a:r>
          </a:p>
        </p:txBody>
      </p:sp>
      <p:pic>
        <p:nvPicPr>
          <p:cNvPr id="275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22736"/>
            <a:ext cx="4248150" cy="19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9" y="315292"/>
            <a:ext cx="2295525"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761902"/>
            <a:ext cx="1966912" cy="173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3593083"/>
            <a:ext cx="2303462" cy="135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bwMode="auto">
          <a:xfrm>
            <a:off x="251520" y="339502"/>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
        <p:nvSpPr>
          <p:cNvPr id="8" name="CuadroTexto 7"/>
          <p:cNvSpPr txBox="1"/>
          <p:nvPr/>
        </p:nvSpPr>
        <p:spPr>
          <a:xfrm>
            <a:off x="3454121" y="915566"/>
            <a:ext cx="3960440" cy="369332"/>
          </a:xfrm>
          <a:prstGeom prst="rect">
            <a:avLst/>
          </a:prstGeom>
          <a:noFill/>
        </p:spPr>
        <p:txBody>
          <a:bodyPr wrap="square" rtlCol="0">
            <a:spAutoFit/>
          </a:bodyPr>
          <a:lstStyle/>
          <a:p>
            <a:r>
              <a:rPr lang="es-ES" altLang="es-MX" dirty="0">
                <a:solidFill>
                  <a:srgbClr val="FFFF00"/>
                </a:solidFill>
                <a:effectLst>
                  <a:outerShdw blurRad="38100" dist="38100" dir="2700000" algn="tl">
                    <a:srgbClr val="000000"/>
                  </a:outerShdw>
                </a:effectLst>
              </a:rPr>
              <a:t>Cámaras </a:t>
            </a:r>
            <a:r>
              <a:rPr lang="es-ES" altLang="es-MX" dirty="0" smtClean="0">
                <a:solidFill>
                  <a:srgbClr val="FFFF00"/>
                </a:solidFill>
                <a:effectLst>
                  <a:outerShdw blurRad="38100" dist="38100" dir="2700000" algn="tl">
                    <a:srgbClr val="000000"/>
                  </a:outerShdw>
                </a:effectLst>
              </a:rPr>
              <a:t>Gamma PET</a:t>
            </a:r>
            <a:endParaRPr lang="es-UY" dirty="0"/>
          </a:p>
        </p:txBody>
      </p:sp>
    </p:spTree>
    <p:extLst>
      <p:ext uri="{BB962C8B-B14F-4D97-AF65-F5344CB8AC3E}">
        <p14:creationId xmlns:p14="http://schemas.microsoft.com/office/powerpoint/2010/main" val="409619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type="body" idx="4294967295"/>
          </p:nvPr>
        </p:nvSpPr>
        <p:spPr bwMode="auto">
          <a:xfrm>
            <a:off x="251520" y="627534"/>
            <a:ext cx="8640960" cy="30714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177800" indent="-177800" algn="ctr" eaLnBrk="1" hangingPunct="1">
              <a:spcBef>
                <a:spcPct val="35000"/>
              </a:spcBef>
              <a:buClr>
                <a:schemeClr val="bg1"/>
              </a:buClr>
              <a:buFontTx/>
              <a:buNone/>
              <a:defRPr/>
            </a:pPr>
            <a:r>
              <a:rPr lang="es-ES" altLang="es-MX" sz="2200" dirty="0" smtClean="0">
                <a:solidFill>
                  <a:srgbClr val="FFFF00"/>
                </a:solidFill>
                <a:effectLst>
                  <a:outerShdw blurRad="38100" dist="38100" dir="2700000" algn="tl">
                    <a:srgbClr val="000000"/>
                  </a:outerShdw>
                </a:effectLst>
              </a:rPr>
              <a:t>Equipos híbridos: SPECT-CT y PET-CT</a:t>
            </a:r>
          </a:p>
          <a:p>
            <a:pPr marL="342900" indent="-342900" algn="just" eaLnBrk="1" hangingPunct="1">
              <a:spcBef>
                <a:spcPct val="35000"/>
              </a:spcBef>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Básicamente se trata de unificar en una sola imagen la información bioquímica de la técnica de MN con la información anatómica que proporciona el CT, para obtener una información diagnóstica más precisa.</a:t>
            </a:r>
          </a:p>
          <a:p>
            <a:pPr marL="342900" indent="-342900" algn="just" eaLnBrk="1" hangingPunct="1">
              <a:spcBef>
                <a:spcPct val="35000"/>
              </a:spcBef>
              <a:buClr>
                <a:schemeClr val="bg1"/>
              </a:buClr>
              <a:buFont typeface="Arial" panose="020B0604020202020204" pitchFamily="34" charset="0"/>
              <a:buChar char="•"/>
              <a:defRPr/>
            </a:pPr>
            <a:r>
              <a:rPr lang="es-ES" altLang="es-MX" sz="2200" dirty="0" smtClean="0">
                <a:solidFill>
                  <a:srgbClr val="FFFF00"/>
                </a:solidFill>
                <a:effectLst>
                  <a:outerShdw blurRad="38100" dist="38100" dir="2700000" algn="tl">
                    <a:srgbClr val="000000"/>
                  </a:outerShdw>
                </a:effectLst>
              </a:rPr>
              <a:t>Las imágenes híbridas abren nuevas oportunidades en diagnóstico y planificación de </a:t>
            </a:r>
            <a:r>
              <a:rPr lang="es-ES" altLang="es-MX" sz="2200" dirty="0" smtClean="0">
                <a:solidFill>
                  <a:srgbClr val="FFFF00"/>
                </a:solidFill>
                <a:effectLst>
                  <a:outerShdw blurRad="38100" dist="38100" dir="2700000" algn="tl">
                    <a:srgbClr val="000000"/>
                  </a:outerShdw>
                </a:effectLst>
              </a:rPr>
              <a:t>Radioterapia. Abre </a:t>
            </a:r>
            <a:r>
              <a:rPr lang="es-ES" altLang="es-MX" sz="2200" dirty="0" smtClean="0">
                <a:solidFill>
                  <a:srgbClr val="FFFF00"/>
                </a:solidFill>
                <a:effectLst>
                  <a:outerShdw blurRad="38100" dist="38100" dir="2700000" algn="tl">
                    <a:srgbClr val="000000"/>
                  </a:outerShdw>
                </a:effectLst>
              </a:rPr>
              <a:t>nuevas relaciones entre las especialidades médicas radiológicas</a:t>
            </a:r>
            <a:r>
              <a:rPr lang="es-ES" altLang="es-MX" i="1" dirty="0" smtClean="0">
                <a:solidFill>
                  <a:srgbClr val="FFFF00"/>
                </a:solidFill>
              </a:rPr>
              <a:t>.</a:t>
            </a:r>
          </a:p>
        </p:txBody>
      </p:sp>
      <p:pic>
        <p:nvPicPr>
          <p:cNvPr id="281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3788916"/>
            <a:ext cx="4679950"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7" y="3717429"/>
            <a:ext cx="2341016" cy="132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609" name="AutoShape 9"/>
          <p:cNvSpPr>
            <a:spLocks noChangeArrowheads="1"/>
          </p:cNvSpPr>
          <p:nvPr/>
        </p:nvSpPr>
        <p:spPr bwMode="auto">
          <a:xfrm>
            <a:off x="2843809" y="3962629"/>
            <a:ext cx="936104" cy="7336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s-ES"/>
          </a:p>
        </p:txBody>
      </p:sp>
      <p:sp>
        <p:nvSpPr>
          <p:cNvPr id="8" name="Rectangle 2"/>
          <p:cNvSpPr>
            <a:spLocks noGrp="1" noChangeArrowheads="1"/>
          </p:cNvSpPr>
          <p:nvPr>
            <p:ph type="title"/>
          </p:nvPr>
        </p:nvSpPr>
        <p:spPr bwMode="auto">
          <a:xfrm>
            <a:off x="251520" y="195486"/>
            <a:ext cx="8712645"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 altLang="es-MX" sz="2400" dirty="0">
                <a:solidFill>
                  <a:srgbClr val="FFFF00"/>
                </a:solidFill>
                <a:effectLst>
                  <a:outerShdw blurRad="38100" dist="38100" dir="2700000" algn="tl">
                    <a:srgbClr val="000000"/>
                  </a:outerShdw>
                </a:effectLst>
              </a:rPr>
              <a:t>3</a:t>
            </a:r>
            <a:r>
              <a:rPr lang="es-ES" altLang="es-MX" sz="2400" dirty="0" smtClean="0">
                <a:solidFill>
                  <a:srgbClr val="FFFF00"/>
                </a:solidFill>
                <a:effectLst>
                  <a:outerShdw blurRad="38100" dist="38100" dir="2700000" algn="tl">
                    <a:srgbClr val="000000"/>
                  </a:outerShdw>
                </a:effectLst>
              </a:rPr>
              <a:t>. Equipos usados en MN.</a:t>
            </a:r>
          </a:p>
        </p:txBody>
      </p:sp>
    </p:spTree>
    <p:extLst>
      <p:ext uri="{BB962C8B-B14F-4D97-AF65-F5344CB8AC3E}">
        <p14:creationId xmlns:p14="http://schemas.microsoft.com/office/powerpoint/2010/main" val="145409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p:cNvPicPr/>
          <p:nvPr/>
        </p:nvPicPr>
        <p:blipFill>
          <a:blip r:embed="rId3"/>
          <a:srcRect t="1828" r="1086" b="170"/>
          <a:stretch/>
        </p:blipFill>
        <p:spPr>
          <a:xfrm>
            <a:off x="6372864" y="1980000"/>
            <a:ext cx="2735640" cy="1439640"/>
          </a:xfrm>
          <a:prstGeom prst="rect">
            <a:avLst/>
          </a:prstGeom>
          <a:ln w="0">
            <a:noFill/>
          </a:ln>
        </p:spPr>
      </p:pic>
      <p:sp>
        <p:nvSpPr>
          <p:cNvPr id="210" name="Rectángulo 181"/>
          <p:cNvSpPr/>
          <p:nvPr/>
        </p:nvSpPr>
        <p:spPr>
          <a:xfrm>
            <a:off x="35496" y="483518"/>
            <a:ext cx="6370632" cy="37444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dirty="0">
                <a:solidFill>
                  <a:srgbClr val="FFFF00"/>
                </a:solidFill>
                <a:latin typeface="Times New Roman"/>
                <a:ea typeface="DejaVu Sans"/>
              </a:rPr>
              <a:t>Conclusiones:</a:t>
            </a:r>
            <a:endParaRPr lang="en-GB" sz="2400" b="0" strike="noStrike" spc="-1" dirty="0">
              <a:solidFill>
                <a:srgbClr val="FFFF00"/>
              </a:solidFill>
              <a:latin typeface="Arial"/>
            </a:endParaRPr>
          </a:p>
          <a:p>
            <a:pPr marL="216000" indent="-214560">
              <a:lnSpc>
                <a:spcPct val="100000"/>
              </a:lnSpc>
              <a:buClr>
                <a:srgbClr val="FFFFFF"/>
              </a:buClr>
              <a:buFont typeface="StarSymbol"/>
              <a:buAutoNum type="arabicParenR"/>
            </a:pPr>
            <a:r>
              <a:rPr lang="es-ES" b="1" strike="noStrike" spc="-1" dirty="0" smtClean="0">
                <a:solidFill>
                  <a:srgbClr val="FFFF00"/>
                </a:solidFill>
                <a:latin typeface="Arial"/>
                <a:ea typeface="DejaVu Sans"/>
              </a:rPr>
              <a:t>La práctica de Medicina </a:t>
            </a:r>
            <a:r>
              <a:rPr lang="es-ES" b="1" spc="-1" dirty="0" smtClean="0">
                <a:solidFill>
                  <a:srgbClr val="FFFF00"/>
                </a:solidFill>
                <a:latin typeface="Arial"/>
                <a:ea typeface="DejaVu Sans"/>
              </a:rPr>
              <a:t>Nuclear tiene objetivos diagnósticos y terapéuticos.</a:t>
            </a:r>
            <a:endParaRPr lang="en-GB" b="1" strike="noStrike" spc="-1" dirty="0">
              <a:solidFill>
                <a:srgbClr val="FFFF00"/>
              </a:solidFill>
              <a:latin typeface="Arial"/>
              <a:ea typeface="DejaVu Sans"/>
            </a:endParaRPr>
          </a:p>
          <a:p>
            <a:pPr marL="216000" indent="-214560">
              <a:lnSpc>
                <a:spcPct val="100000"/>
              </a:lnSpc>
              <a:buClr>
                <a:srgbClr val="FFFFFF"/>
              </a:buClr>
              <a:buFont typeface="StarSymbol"/>
              <a:buAutoNum type="arabicParenR"/>
            </a:pPr>
            <a:r>
              <a:rPr lang="es-ES" b="1" spc="-1" dirty="0" smtClean="0">
                <a:solidFill>
                  <a:srgbClr val="FFFF00"/>
                </a:solidFill>
                <a:latin typeface="Arial"/>
                <a:ea typeface="DejaVu Sans"/>
              </a:rPr>
              <a:t>La Medicina Nuclear Diagnóstica puede utilizar técnicas “In Vivo” y técnicas “In Vitro” </a:t>
            </a:r>
          </a:p>
          <a:p>
            <a:pPr marL="216000" indent="-214560">
              <a:lnSpc>
                <a:spcPct val="100000"/>
              </a:lnSpc>
              <a:buClr>
                <a:srgbClr val="FFFFFF"/>
              </a:buClr>
              <a:buFont typeface="StarSymbol"/>
              <a:buAutoNum type="arabicParenR"/>
            </a:pPr>
            <a:r>
              <a:rPr lang="es-ES" b="1" spc="-1" dirty="0" smtClean="0">
                <a:solidFill>
                  <a:srgbClr val="FFFF00"/>
                </a:solidFill>
                <a:latin typeface="Arial"/>
                <a:ea typeface="DejaVu Sans"/>
              </a:rPr>
              <a:t>En Medicina Nuclear s</a:t>
            </a:r>
            <a:r>
              <a:rPr lang="es-ES" b="1" strike="noStrike" spc="-1" dirty="0" smtClean="0">
                <a:solidFill>
                  <a:srgbClr val="FFFF00"/>
                </a:solidFill>
                <a:latin typeface="Arial"/>
                <a:ea typeface="DejaVu Sans"/>
              </a:rPr>
              <a:t>e usan diferentes tipos de radiofármacos atendiendo al objetivo clínico que se pretende y observando las características de los equipos disponibles.</a:t>
            </a:r>
            <a:endParaRPr lang="en-GB" b="1" strike="noStrike" spc="-1" dirty="0">
              <a:solidFill>
                <a:srgbClr val="FFFF00"/>
              </a:solidFill>
              <a:latin typeface="Arial"/>
              <a:ea typeface="DejaVu Sans"/>
            </a:endParaRPr>
          </a:p>
          <a:p>
            <a:pPr marL="216000" indent="-214560">
              <a:lnSpc>
                <a:spcPct val="100000"/>
              </a:lnSpc>
              <a:buClr>
                <a:srgbClr val="FFFFFF"/>
              </a:buClr>
              <a:buFont typeface="StarSymbol"/>
              <a:buAutoNum type="arabicParenR"/>
            </a:pPr>
            <a:r>
              <a:rPr lang="es-ES" b="1" strike="noStrike" spc="-1" dirty="0" smtClean="0">
                <a:solidFill>
                  <a:srgbClr val="FFFF00"/>
                </a:solidFill>
                <a:latin typeface="Arial"/>
                <a:ea typeface="DejaVu Sans"/>
              </a:rPr>
              <a:t>Existen una gran diversidad de equipos que pueden usarse en medicina nuclear atendiendo a los objetivos del estudio que sean previstos.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bwMode="auto">
          <a:xfrm>
            <a:off x="179388" y="141685"/>
            <a:ext cx="8424862" cy="42148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a:buFont typeface="+mj-lt"/>
              <a:buAutoNum type="arabicPeriod"/>
              <a:defRPr/>
            </a:pPr>
            <a:r>
              <a:rPr lang="es-ES" altLang="es-MX" sz="2400" dirty="0" smtClean="0">
                <a:solidFill>
                  <a:srgbClr val="FFFF00"/>
                </a:solidFill>
                <a:effectLst>
                  <a:outerShdw blurRad="38100" dist="38100" dir="2700000" algn="tl">
                    <a:srgbClr val="000000"/>
                  </a:outerShdw>
                </a:effectLst>
              </a:rPr>
              <a:t>La Medicina Nuclear, fundamentos de la práctica. </a:t>
            </a:r>
          </a:p>
        </p:txBody>
      </p:sp>
      <p:sp>
        <p:nvSpPr>
          <p:cNvPr id="200707" name="Rectangle 3"/>
          <p:cNvSpPr>
            <a:spLocks noGrp="1" noChangeArrowheads="1"/>
          </p:cNvSpPr>
          <p:nvPr>
            <p:ph type="body" sz="half" idx="1"/>
          </p:nvPr>
        </p:nvSpPr>
        <p:spPr bwMode="auto">
          <a:xfrm>
            <a:off x="144115" y="1690340"/>
            <a:ext cx="6876157" cy="268161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lgn="just" eaLnBrk="1" hangingPunct="1">
              <a:buClr>
                <a:schemeClr val="bg1"/>
              </a:buClr>
              <a:buFontTx/>
              <a:buNone/>
              <a:defRPr/>
            </a:pPr>
            <a:r>
              <a:rPr lang="es-ES_tradnl" altLang="es-MX" sz="2200" dirty="0" smtClean="0">
                <a:solidFill>
                  <a:srgbClr val="FFFF00"/>
                </a:solidFill>
                <a:effectLst>
                  <a:outerShdw blurRad="38100" dist="38100" dir="2700000" algn="tl">
                    <a:srgbClr val="000000"/>
                  </a:outerShdw>
                </a:effectLst>
              </a:rPr>
              <a:t>Especialidad médica que utiliza cantidades relativamente pequeñas de materiales radiactivos (radiofármacos)</a:t>
            </a:r>
            <a:r>
              <a:rPr lang="es-ES" altLang="es-MX" sz="2200" dirty="0" smtClean="0">
                <a:solidFill>
                  <a:srgbClr val="FFFF00"/>
                </a:solidFill>
                <a:effectLst>
                  <a:outerShdw blurRad="38100" dist="38100" dir="2700000" algn="tl">
                    <a:srgbClr val="000000"/>
                  </a:outerShdw>
                </a:effectLst>
              </a:rPr>
              <a:t> </a:t>
            </a:r>
            <a:r>
              <a:rPr lang="es-ES_tradnl" altLang="es-MX" sz="2200" dirty="0" smtClean="0">
                <a:solidFill>
                  <a:srgbClr val="FFFF00"/>
                </a:solidFill>
                <a:effectLst>
                  <a:outerShdw blurRad="38100" dist="38100" dir="2700000" algn="tl">
                    <a:srgbClr val="000000"/>
                  </a:outerShdw>
                </a:effectLst>
              </a:rPr>
              <a:t>para el diagnóstico y el tratamiento de enfermedades. </a:t>
            </a:r>
          </a:p>
          <a:p>
            <a:pPr marL="0" indent="0" algn="just" eaLnBrk="1" hangingPunct="1">
              <a:buClr>
                <a:schemeClr val="bg1"/>
              </a:buClr>
              <a:buFontTx/>
              <a:buNone/>
              <a:defRPr/>
            </a:pPr>
            <a:r>
              <a:rPr lang="es-ES" altLang="es-MX" sz="2200" dirty="0" smtClean="0">
                <a:solidFill>
                  <a:srgbClr val="FFFF00"/>
                </a:solidFill>
                <a:effectLst>
                  <a:outerShdw blurRad="38100" dist="38100" dir="2700000" algn="tl">
                    <a:srgbClr val="000000"/>
                  </a:outerShdw>
                </a:effectLst>
              </a:rPr>
              <a:t>Las imágenes diagnósticas pueden superar o complementar a otras técnicas de diagnóstico por imagen en determinadas situaciones clínicas.</a:t>
            </a:r>
          </a:p>
        </p:txBody>
      </p:sp>
      <p:pic>
        <p:nvPicPr>
          <p:cNvPr id="200710" name="Picture 6" descr="Imag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4229" y="1779663"/>
            <a:ext cx="1254485" cy="150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892" y="519112"/>
            <a:ext cx="1979612"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0719" name="Text Box 15"/>
          <p:cNvSpPr txBox="1">
            <a:spLocks noChangeArrowheads="1"/>
          </p:cNvSpPr>
          <p:nvPr/>
        </p:nvSpPr>
        <p:spPr bwMode="auto">
          <a:xfrm>
            <a:off x="395289" y="813941"/>
            <a:ext cx="62649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s-ES_tradnl" altLang="es-MX" sz="2400" b="1" dirty="0">
                <a:solidFill>
                  <a:srgbClr val="FFFF00"/>
                </a:solidFill>
                <a:effectLst>
                  <a:outerShdw blurRad="38100" dist="38100" dir="2700000" algn="tl">
                    <a:srgbClr val="000000"/>
                  </a:outerShdw>
                </a:effectLst>
                <a:latin typeface="Arial" panose="020B0604020202020204" pitchFamily="34" charset="0"/>
              </a:rPr>
              <a:t>¿Qué es Medicina Nuclear (MN)?</a:t>
            </a:r>
            <a:endParaRPr lang="es-ES" altLang="es-MX" sz="2400" b="1" dirty="0">
              <a:solidFill>
                <a:srgbClr val="FFFF00"/>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333423818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bwMode="auto">
          <a:xfrm>
            <a:off x="179388" y="339502"/>
            <a:ext cx="8424862" cy="42148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a:buFont typeface="+mj-lt"/>
              <a:buAutoNum type="arabicPeriod"/>
              <a:defRPr/>
            </a:pPr>
            <a:r>
              <a:rPr lang="es-ES" altLang="es-MX" sz="2400" dirty="0" smtClean="0">
                <a:solidFill>
                  <a:srgbClr val="FFFF00"/>
                </a:solidFill>
                <a:effectLst>
                  <a:outerShdw blurRad="38100" dist="38100" dir="2700000" algn="tl">
                    <a:srgbClr val="000000"/>
                  </a:outerShdw>
                </a:effectLst>
              </a:rPr>
              <a:t>La Medicina Nuclear, fundamentos de la práctica. </a:t>
            </a:r>
          </a:p>
        </p:txBody>
      </p:sp>
      <p:pic>
        <p:nvPicPr>
          <p:cNvPr id="200710" name="Picture 6" descr="Imag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4229" y="2013524"/>
            <a:ext cx="1254485" cy="150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1" name="Rectangle 7"/>
          <p:cNvSpPr>
            <a:spLocks noChangeArrowheads="1"/>
          </p:cNvSpPr>
          <p:nvPr/>
        </p:nvSpPr>
        <p:spPr bwMode="auto">
          <a:xfrm>
            <a:off x="179389" y="789387"/>
            <a:ext cx="4897437" cy="42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0"/>
              </a:spcBef>
              <a:defRPr sz="800" b="1">
                <a:solidFill>
                  <a:srgbClr val="0000CC"/>
                </a:solidFill>
                <a:latin typeface="Arial" panose="020B0604020202020204" pitchFamily="34" charset="0"/>
              </a:defRPr>
            </a:lvl1pPr>
            <a:lvl2pPr algn="ctr" eaLnBrk="0" hangingPunct="0">
              <a:spcBef>
                <a:spcPct val="0"/>
              </a:spcBef>
              <a:defRPr sz="800" b="1">
                <a:solidFill>
                  <a:srgbClr val="0000CC"/>
                </a:solidFill>
                <a:latin typeface="Arial" panose="020B0604020202020204" pitchFamily="34" charset="0"/>
              </a:defRPr>
            </a:lvl2pPr>
            <a:lvl3pPr algn="ctr" eaLnBrk="0" hangingPunct="0">
              <a:spcBef>
                <a:spcPct val="0"/>
              </a:spcBef>
              <a:defRPr sz="800" b="1">
                <a:solidFill>
                  <a:srgbClr val="0000CC"/>
                </a:solidFill>
                <a:latin typeface="Arial" panose="020B0604020202020204" pitchFamily="34" charset="0"/>
              </a:defRPr>
            </a:lvl3pPr>
            <a:lvl4pPr algn="ctr" eaLnBrk="0" hangingPunct="0">
              <a:spcBef>
                <a:spcPct val="0"/>
              </a:spcBef>
              <a:defRPr sz="800" b="1">
                <a:solidFill>
                  <a:srgbClr val="0000CC"/>
                </a:solidFill>
                <a:latin typeface="Arial" panose="020B0604020202020204" pitchFamily="34" charset="0"/>
              </a:defRPr>
            </a:lvl4pPr>
            <a:lvl5pPr algn="ctr" eaLnBrk="0" hangingPunct="0">
              <a:spcBef>
                <a:spcPct val="0"/>
              </a:spcBef>
              <a:defRPr sz="800" b="1">
                <a:solidFill>
                  <a:srgbClr val="0000CC"/>
                </a:solidFill>
                <a:latin typeface="Arial" panose="020B0604020202020204" pitchFamily="34" charset="0"/>
              </a:defRPr>
            </a:lvl5pPr>
            <a:lvl6pPr marL="457200" algn="ctr" eaLnBrk="0" fontAlgn="base" hangingPunct="0">
              <a:spcBef>
                <a:spcPct val="0"/>
              </a:spcBef>
              <a:spcAft>
                <a:spcPct val="0"/>
              </a:spcAft>
              <a:defRPr sz="800" b="1">
                <a:solidFill>
                  <a:srgbClr val="0000CC"/>
                </a:solidFill>
                <a:latin typeface="Arial" panose="020B0604020202020204" pitchFamily="34" charset="0"/>
              </a:defRPr>
            </a:lvl6pPr>
            <a:lvl7pPr marL="914400" algn="ctr" eaLnBrk="0" fontAlgn="base" hangingPunct="0">
              <a:spcBef>
                <a:spcPct val="0"/>
              </a:spcBef>
              <a:spcAft>
                <a:spcPct val="0"/>
              </a:spcAft>
              <a:defRPr sz="800" b="1">
                <a:solidFill>
                  <a:srgbClr val="0000CC"/>
                </a:solidFill>
                <a:latin typeface="Arial" panose="020B0604020202020204" pitchFamily="34" charset="0"/>
              </a:defRPr>
            </a:lvl7pPr>
            <a:lvl8pPr marL="1371600" algn="ctr" eaLnBrk="0" fontAlgn="base" hangingPunct="0">
              <a:spcBef>
                <a:spcPct val="0"/>
              </a:spcBef>
              <a:spcAft>
                <a:spcPct val="0"/>
              </a:spcAft>
              <a:defRPr sz="800" b="1">
                <a:solidFill>
                  <a:srgbClr val="0000CC"/>
                </a:solidFill>
                <a:latin typeface="Arial" panose="020B0604020202020204" pitchFamily="34" charset="0"/>
              </a:defRPr>
            </a:lvl8pPr>
            <a:lvl9pPr marL="1828800" algn="ctr" eaLnBrk="0" fontAlgn="base" hangingPunct="0">
              <a:spcBef>
                <a:spcPct val="0"/>
              </a:spcBef>
              <a:spcAft>
                <a:spcPct val="0"/>
              </a:spcAft>
              <a:defRPr sz="800" b="1">
                <a:solidFill>
                  <a:srgbClr val="0000CC"/>
                </a:solidFill>
                <a:latin typeface="Arial" panose="020B0604020202020204" pitchFamily="34" charset="0"/>
              </a:defRPr>
            </a:lvl9pPr>
          </a:lstStyle>
          <a:p>
            <a:pPr>
              <a:defRPr/>
            </a:pPr>
            <a:r>
              <a:rPr lang="es-ES_tradnl" altLang="es-MX" sz="2200" dirty="0" smtClean="0">
                <a:solidFill>
                  <a:srgbClr val="FFFF00"/>
                </a:solidFill>
                <a:effectLst>
                  <a:outerShdw blurRad="38100" dist="38100" dir="2700000" algn="tl">
                    <a:srgbClr val="000000"/>
                  </a:outerShdw>
                </a:effectLst>
              </a:rPr>
              <a:t>¿Qué son los Radiofármacos?</a:t>
            </a:r>
            <a:endParaRPr lang="es-ES" altLang="es-MX" sz="2200" dirty="0" smtClean="0">
              <a:solidFill>
                <a:srgbClr val="FFFF00"/>
              </a:solidFill>
              <a:effectLst>
                <a:outerShdw blurRad="38100" dist="38100" dir="2700000" algn="tl">
                  <a:srgbClr val="000000"/>
                </a:outerShdw>
              </a:effectLst>
            </a:endParaRPr>
          </a:p>
        </p:txBody>
      </p:sp>
      <p:sp>
        <p:nvSpPr>
          <p:cNvPr id="200712" name="Rectangle 8"/>
          <p:cNvSpPr>
            <a:spLocks noChangeArrowheads="1"/>
          </p:cNvSpPr>
          <p:nvPr/>
        </p:nvSpPr>
        <p:spPr bwMode="auto">
          <a:xfrm>
            <a:off x="179512" y="861395"/>
            <a:ext cx="6696744" cy="1080120"/>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200713" name="Rectangle 9"/>
          <p:cNvSpPr>
            <a:spLocks noChangeArrowheads="1"/>
          </p:cNvSpPr>
          <p:nvPr/>
        </p:nvSpPr>
        <p:spPr bwMode="auto">
          <a:xfrm>
            <a:off x="144337" y="1221435"/>
            <a:ext cx="6659911"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algn="just" eaLnBrk="1" hangingPunct="1">
              <a:spcBef>
                <a:spcPct val="20000"/>
              </a:spcBef>
              <a:buClr>
                <a:schemeClr val="bg1"/>
              </a:buClr>
              <a:buSzPct val="110000"/>
            </a:pPr>
            <a:r>
              <a:rPr lang="es-ES_tradnl" altLang="es-MX" sz="2000" dirty="0">
                <a:solidFill>
                  <a:srgbClr val="FFFF00"/>
                </a:solidFill>
              </a:rPr>
              <a:t>Sustancias compuestas por una molécula </a:t>
            </a:r>
            <a:r>
              <a:rPr lang="es-ES_tradnl" altLang="es-MX" sz="2000" dirty="0" smtClean="0">
                <a:solidFill>
                  <a:srgbClr val="FFFF00"/>
                </a:solidFill>
              </a:rPr>
              <a:t>química, </a:t>
            </a:r>
            <a:r>
              <a:rPr lang="es-ES_tradnl" altLang="es-MX" sz="2000" dirty="0">
                <a:solidFill>
                  <a:srgbClr val="FFFF00"/>
                </a:solidFill>
              </a:rPr>
              <a:t>marcadas </a:t>
            </a:r>
            <a:r>
              <a:rPr lang="es-ES_tradnl" altLang="es-MX" sz="2000" dirty="0" err="1" smtClean="0">
                <a:solidFill>
                  <a:srgbClr val="FFFF00"/>
                </a:solidFill>
              </a:rPr>
              <a:t>radioquímicamente</a:t>
            </a:r>
            <a:r>
              <a:rPr lang="es-ES_tradnl" altLang="es-MX" sz="2000" dirty="0" smtClean="0">
                <a:solidFill>
                  <a:srgbClr val="FFFF00"/>
                </a:solidFill>
              </a:rPr>
              <a:t> con </a:t>
            </a:r>
            <a:r>
              <a:rPr lang="es-ES_tradnl" altLang="es-MX" sz="2000" dirty="0">
                <a:solidFill>
                  <a:srgbClr val="FFFF00"/>
                </a:solidFill>
              </a:rPr>
              <a:t>un isótopo </a:t>
            </a:r>
            <a:r>
              <a:rPr lang="es-ES_tradnl" altLang="es-MX" sz="2000" dirty="0" smtClean="0">
                <a:solidFill>
                  <a:srgbClr val="FFFF00"/>
                </a:solidFill>
              </a:rPr>
              <a:t>radiactivo. </a:t>
            </a:r>
            <a:endParaRPr lang="es-ES" altLang="es-MX" sz="2000" b="1" dirty="0">
              <a:solidFill>
                <a:srgbClr val="FFFF00"/>
              </a:solidFill>
            </a:endParaRPr>
          </a:p>
        </p:txBody>
      </p:sp>
      <p:pic>
        <p:nvPicPr>
          <p:cNvPr id="2007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892" y="752973"/>
            <a:ext cx="1979612"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9"/>
          <p:cNvSpPr>
            <a:spLocks noChangeArrowheads="1"/>
          </p:cNvSpPr>
          <p:nvPr/>
        </p:nvSpPr>
        <p:spPr bwMode="auto">
          <a:xfrm>
            <a:off x="179511" y="2085531"/>
            <a:ext cx="7314717" cy="174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algn="just" eaLnBrk="1" hangingPunct="1">
              <a:spcBef>
                <a:spcPct val="20000"/>
              </a:spcBef>
              <a:buClr>
                <a:schemeClr val="bg1"/>
              </a:buClr>
              <a:buSzPct val="110000"/>
            </a:pPr>
            <a:r>
              <a:rPr lang="es-ES_tradnl" altLang="es-MX" sz="2000" dirty="0" smtClean="0">
                <a:solidFill>
                  <a:srgbClr val="FFFF00"/>
                </a:solidFill>
              </a:rPr>
              <a:t>Estas sustancias, al ser administradas a los pacientes, se acumulan preferentemente </a:t>
            </a:r>
            <a:r>
              <a:rPr lang="es-ES_tradnl" altLang="es-MX" sz="2000" dirty="0">
                <a:solidFill>
                  <a:srgbClr val="FFFF00"/>
                </a:solidFill>
              </a:rPr>
              <a:t>en órganos </a:t>
            </a:r>
            <a:r>
              <a:rPr lang="es-ES_tradnl" altLang="es-MX" sz="2000" dirty="0" smtClean="0">
                <a:solidFill>
                  <a:srgbClr val="FFFF00"/>
                </a:solidFill>
              </a:rPr>
              <a:t>o tejidos específicos, de forma tal que, pueden </a:t>
            </a:r>
            <a:r>
              <a:rPr lang="es-ES_tradnl" altLang="es-MX" sz="2000" dirty="0">
                <a:solidFill>
                  <a:srgbClr val="FFFF00"/>
                </a:solidFill>
              </a:rPr>
              <a:t>ser </a:t>
            </a:r>
            <a:r>
              <a:rPr lang="es-ES_tradnl" altLang="es-MX" sz="2000" dirty="0" smtClean="0">
                <a:solidFill>
                  <a:srgbClr val="FFFF00"/>
                </a:solidFill>
              </a:rPr>
              <a:t>detectadas </a:t>
            </a:r>
            <a:r>
              <a:rPr lang="es-ES_tradnl" altLang="es-MX" sz="2000" dirty="0">
                <a:solidFill>
                  <a:srgbClr val="FFFF00"/>
                </a:solidFill>
              </a:rPr>
              <a:t>externamente por </a:t>
            </a:r>
            <a:r>
              <a:rPr lang="es-ES_tradnl" altLang="es-MX" sz="2000" dirty="0" smtClean="0">
                <a:solidFill>
                  <a:srgbClr val="FFFF00"/>
                </a:solidFill>
              </a:rPr>
              <a:t>equipos especiales capaces de obtener parámetros y formar imágenes útiles en el diagnóstico de múltiples enfermedades. </a:t>
            </a:r>
            <a:endParaRPr lang="es-ES" altLang="es-MX" sz="2000" b="1" dirty="0">
              <a:solidFill>
                <a:srgbClr val="FFFF00"/>
              </a:solidFill>
            </a:endParaRPr>
          </a:p>
        </p:txBody>
      </p:sp>
      <p:sp>
        <p:nvSpPr>
          <p:cNvPr id="12" name="Rectangle 9"/>
          <p:cNvSpPr>
            <a:spLocks noChangeArrowheads="1"/>
          </p:cNvSpPr>
          <p:nvPr/>
        </p:nvSpPr>
        <p:spPr bwMode="auto">
          <a:xfrm>
            <a:off x="179512" y="3834261"/>
            <a:ext cx="6336704" cy="127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algn="just" eaLnBrk="1" hangingPunct="1">
              <a:spcBef>
                <a:spcPct val="20000"/>
              </a:spcBef>
              <a:buClr>
                <a:schemeClr val="bg1"/>
              </a:buClr>
              <a:buSzPct val="110000"/>
            </a:pPr>
            <a:r>
              <a:rPr lang="es-ES_tradnl" altLang="es-MX" sz="2000" dirty="0" smtClean="0">
                <a:solidFill>
                  <a:srgbClr val="FFFF00"/>
                </a:solidFill>
              </a:rPr>
              <a:t>En algunos casos estos radiofármacos pueden utilizarse para administrar una alta dosis de radiación a órganos y tejidos con fines terapéuticos. </a:t>
            </a:r>
            <a:endParaRPr lang="es-ES" altLang="es-MX" sz="2000" b="1" dirty="0">
              <a:solidFill>
                <a:srgbClr val="FFFF00"/>
              </a:solidFill>
            </a:endParaRPr>
          </a:p>
        </p:txBody>
      </p:sp>
      <p:pic>
        <p:nvPicPr>
          <p:cNvPr id="13" name="Picture 5" descr="imagesRF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059" y="3780091"/>
            <a:ext cx="1979611" cy="138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649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179512" y="1212974"/>
            <a:ext cx="5256907"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s-ES_tradnl" altLang="es-MX" sz="2400" dirty="0" smtClean="0">
                <a:solidFill>
                  <a:srgbClr val="FFFF00"/>
                </a:solidFill>
                <a:effectLst>
                  <a:outerShdw blurRad="38100" dist="38100" dir="2700000" algn="tl">
                    <a:srgbClr val="000000"/>
                  </a:outerShdw>
                </a:effectLst>
              </a:rPr>
              <a:t>Clasificación de los estudios de MN: </a:t>
            </a:r>
            <a:endParaRPr lang="es-ES" altLang="es-MX" sz="2400" dirty="0" smtClean="0">
              <a:solidFill>
                <a:srgbClr val="FFFF00"/>
              </a:solidFill>
              <a:effectLst>
                <a:outerShdw blurRad="38100" dist="38100" dir="2700000" algn="tl">
                  <a:srgbClr val="000000"/>
                </a:outerShdw>
              </a:effectLst>
            </a:endParaRPr>
          </a:p>
        </p:txBody>
      </p:sp>
      <p:sp>
        <p:nvSpPr>
          <p:cNvPr id="202755" name="Rectangle 3"/>
          <p:cNvSpPr>
            <a:spLocks noGrp="1" noChangeArrowheads="1"/>
          </p:cNvSpPr>
          <p:nvPr>
            <p:ph type="body" idx="4294967295"/>
          </p:nvPr>
        </p:nvSpPr>
        <p:spPr bwMode="auto">
          <a:xfrm>
            <a:off x="323851" y="2032843"/>
            <a:ext cx="6480175" cy="26991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457200" indent="-457200" eaLnBrk="1" hangingPunct="1">
              <a:lnSpc>
                <a:spcPct val="90000"/>
              </a:lnSpc>
              <a:buClr>
                <a:schemeClr val="bg1"/>
              </a:buClr>
              <a:buFont typeface="+mj-lt"/>
              <a:buAutoNum type="alphaLcParenR"/>
              <a:defRPr/>
            </a:pPr>
            <a:r>
              <a:rPr lang="es-ES_tradnl" altLang="es-MX" sz="2200" dirty="0" smtClean="0">
                <a:solidFill>
                  <a:srgbClr val="FFFF00"/>
                </a:solidFill>
                <a:effectLst>
                  <a:outerShdw blurRad="38100" dist="38100" dir="2700000" algn="tl">
                    <a:srgbClr val="000000"/>
                  </a:outerShdw>
                </a:effectLst>
              </a:rPr>
              <a:t>¨in vivo¨: Se detecta el </a:t>
            </a:r>
            <a:r>
              <a:rPr lang="es-ES_tradnl" altLang="es-MX" sz="2200" dirty="0" smtClean="0">
                <a:solidFill>
                  <a:srgbClr val="FFFF00"/>
                </a:solidFill>
                <a:effectLst>
                  <a:outerShdw blurRad="38100" dist="38100" dir="2700000" algn="tl">
                    <a:srgbClr val="000000"/>
                  </a:outerShdw>
                </a:effectLst>
              </a:rPr>
              <a:t>radiofármacos </a:t>
            </a:r>
            <a:r>
              <a:rPr lang="es-ES_tradnl" altLang="es-MX" sz="2200" dirty="0" smtClean="0">
                <a:solidFill>
                  <a:srgbClr val="FFFF00"/>
                </a:solidFill>
                <a:effectLst>
                  <a:outerShdw blurRad="38100" dist="38100" dir="2700000" algn="tl">
                    <a:srgbClr val="000000"/>
                  </a:outerShdw>
                </a:effectLst>
              </a:rPr>
              <a:t>administrado previamente en el organismo.</a:t>
            </a:r>
          </a:p>
          <a:p>
            <a:pPr marL="177800" indent="-177800" eaLnBrk="1" hangingPunct="1">
              <a:lnSpc>
                <a:spcPct val="90000"/>
              </a:lnSpc>
              <a:buClr>
                <a:schemeClr val="bg1"/>
              </a:buClr>
              <a:defRPr/>
            </a:pPr>
            <a:endParaRPr lang="es-ES_tradnl" altLang="es-MX" sz="2200" dirty="0" smtClean="0">
              <a:solidFill>
                <a:srgbClr val="FFFF00"/>
              </a:solidFill>
              <a:effectLst>
                <a:outerShdw blurRad="38100" dist="38100" dir="2700000" algn="tl">
                  <a:srgbClr val="000000"/>
                </a:outerShdw>
              </a:effectLst>
            </a:endParaRPr>
          </a:p>
          <a:p>
            <a:pPr marL="285750" lvl="2" indent="-285750">
              <a:lnSpc>
                <a:spcPct val="90000"/>
              </a:lnSpc>
              <a:buClr>
                <a:schemeClr val="bg1"/>
              </a:buClr>
              <a:buFont typeface="Arial" panose="020B0604020202020204" pitchFamily="34" charset="0"/>
              <a:buChar char="•"/>
              <a:defRPr/>
            </a:pPr>
            <a:r>
              <a:rPr lang="es-ES_tradnl" altLang="es-MX" dirty="0" smtClean="0">
                <a:solidFill>
                  <a:srgbClr val="FFFF00"/>
                </a:solidFill>
                <a:effectLst>
                  <a:outerShdw blurRad="38100" dist="38100" dir="2700000" algn="tl">
                    <a:srgbClr val="000000"/>
                  </a:outerShdw>
                </a:effectLst>
              </a:rPr>
              <a:t>Funcionales: interesa conocer el comportamiento dinámico de un órgano.</a:t>
            </a:r>
          </a:p>
          <a:p>
            <a:pPr lvl="1" indent="-342900" eaLnBrk="1" hangingPunct="1">
              <a:lnSpc>
                <a:spcPct val="90000"/>
              </a:lnSpc>
              <a:buClr>
                <a:schemeClr val="bg1"/>
              </a:buClr>
              <a:buFontTx/>
              <a:buAutoNum type="alphaLcParenR"/>
              <a:defRPr/>
            </a:pPr>
            <a:endParaRPr lang="es-ES_tradnl" altLang="es-MX" sz="1800" dirty="0" smtClean="0">
              <a:solidFill>
                <a:srgbClr val="FFFF00"/>
              </a:solidFill>
              <a:effectLst>
                <a:outerShdw blurRad="38100" dist="38100" dir="2700000" algn="tl">
                  <a:srgbClr val="000000"/>
                </a:outerShdw>
              </a:effectLst>
            </a:endParaRPr>
          </a:p>
          <a:p>
            <a:pPr marL="285750" lvl="1" indent="-285750" eaLnBrk="1" hangingPunct="1">
              <a:lnSpc>
                <a:spcPct val="90000"/>
              </a:lnSpc>
              <a:buClr>
                <a:schemeClr val="bg1"/>
              </a:buClr>
              <a:buFont typeface="Arial" panose="020B0604020202020204" pitchFamily="34" charset="0"/>
              <a:buChar char="•"/>
              <a:defRPr/>
            </a:pPr>
            <a:r>
              <a:rPr lang="es-ES_tradnl" altLang="es-MX" sz="1800" dirty="0" smtClean="0">
                <a:solidFill>
                  <a:srgbClr val="FFFF00"/>
                </a:solidFill>
                <a:effectLst>
                  <a:outerShdw blurRad="38100" dist="38100" dir="2700000" algn="tl">
                    <a:srgbClr val="000000"/>
                  </a:outerShdw>
                </a:effectLst>
              </a:rPr>
              <a:t>Morfológicos: estudio de la forma y tamaño.</a:t>
            </a:r>
            <a:endParaRPr lang="es-ES" altLang="es-MX" sz="1800" dirty="0" smtClean="0">
              <a:solidFill>
                <a:srgbClr val="FFFF00"/>
              </a:solidFill>
              <a:effectLst>
                <a:outerShdw blurRad="38100" dist="38100" dir="2700000" algn="tl">
                  <a:srgbClr val="000000"/>
                </a:outerShdw>
              </a:effectLst>
            </a:endParaRPr>
          </a:p>
          <a:p>
            <a:pPr marL="177800" indent="-177800" eaLnBrk="1" hangingPunct="1">
              <a:lnSpc>
                <a:spcPct val="90000"/>
              </a:lnSpc>
              <a:buClr>
                <a:schemeClr val="bg1"/>
              </a:buClr>
              <a:defRPr/>
            </a:pPr>
            <a:endParaRPr lang="es-ES_tradnl" altLang="es-MX" sz="2200" dirty="0" smtClean="0">
              <a:solidFill>
                <a:srgbClr val="FFFF00"/>
              </a:solidFill>
              <a:effectLst>
                <a:outerShdw blurRad="38100" dist="38100" dir="2700000" algn="tl">
                  <a:srgbClr val="000000"/>
                </a:outerShdw>
              </a:effectLst>
            </a:endParaRPr>
          </a:p>
          <a:p>
            <a:pPr marL="457200" indent="-457200" eaLnBrk="1" hangingPunct="1">
              <a:lnSpc>
                <a:spcPct val="90000"/>
              </a:lnSpc>
              <a:buClr>
                <a:schemeClr val="bg1"/>
              </a:buClr>
              <a:buFont typeface="+mj-lt"/>
              <a:buAutoNum type="alphaLcParenR" startAt="2"/>
              <a:defRPr/>
            </a:pPr>
            <a:r>
              <a:rPr lang="es-ES_tradnl" altLang="es-MX" sz="2200" dirty="0" smtClean="0">
                <a:solidFill>
                  <a:srgbClr val="FFFF00"/>
                </a:solidFill>
                <a:effectLst>
                  <a:outerShdw blurRad="38100" dist="38100" dir="2700000" algn="tl">
                    <a:srgbClr val="000000"/>
                  </a:outerShdw>
                </a:effectLst>
              </a:rPr>
              <a:t>¨in vitro¨: Se usan radioisótopos para la determinación de una sustancia (por ejemplo hormonas) en una muestra biológica del individuo, usualmente sangre. </a:t>
            </a:r>
          </a:p>
          <a:p>
            <a:pPr marL="177800" indent="-177800" eaLnBrk="1" hangingPunct="1">
              <a:lnSpc>
                <a:spcPct val="90000"/>
              </a:lnSpc>
              <a:buClr>
                <a:schemeClr val="bg1"/>
              </a:buClr>
              <a:buFontTx/>
              <a:buNone/>
              <a:defRPr/>
            </a:pPr>
            <a:endParaRPr lang="es-ES_tradnl" altLang="es-MX" sz="2200" dirty="0" smtClean="0">
              <a:solidFill>
                <a:srgbClr val="FFFF00"/>
              </a:solidFill>
              <a:effectLst>
                <a:outerShdw blurRad="38100" dist="38100" dir="2700000" algn="tl">
                  <a:srgbClr val="000000"/>
                </a:outerShdw>
              </a:effectLst>
            </a:endParaRPr>
          </a:p>
        </p:txBody>
      </p:sp>
      <p:pic>
        <p:nvPicPr>
          <p:cNvPr id="202756" name="Picture 4" descr="gerin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6" y="3489722"/>
            <a:ext cx="1969974" cy="15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7" name="Picture 5" descr="imagesR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1" y="2363391"/>
            <a:ext cx="1941513" cy="101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8" name="Picture 6" descr="imagesR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843558"/>
            <a:ext cx="1991408" cy="140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9" name="Text Box 7"/>
          <p:cNvSpPr txBox="1">
            <a:spLocks noChangeArrowheads="1"/>
          </p:cNvSpPr>
          <p:nvPr/>
        </p:nvSpPr>
        <p:spPr bwMode="auto">
          <a:xfrm>
            <a:off x="323851" y="303610"/>
            <a:ext cx="8353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anose="02020603050405020304" pitchFamily="18" charset="0"/>
              </a:defRPr>
            </a:lvl1pPr>
            <a:lvl2pPr marL="914400" indent="-457200">
              <a:spcBef>
                <a:spcPct val="0"/>
              </a:spcBef>
              <a:defRPr sz="2400">
                <a:solidFill>
                  <a:schemeClr val="tx1"/>
                </a:solidFill>
                <a:latin typeface="Times New Roman" panose="02020603050405020304" pitchFamily="18" charset="0"/>
              </a:defRPr>
            </a:lvl2pPr>
            <a:lvl3pPr marL="1371600" indent="-457200">
              <a:spcBef>
                <a:spcPct val="0"/>
              </a:spcBef>
              <a:defRPr sz="2400">
                <a:solidFill>
                  <a:schemeClr val="tx1"/>
                </a:solidFill>
                <a:latin typeface="Times New Roman" panose="02020603050405020304" pitchFamily="18" charset="0"/>
              </a:defRPr>
            </a:lvl3pPr>
            <a:lvl4pPr marL="1828800" indent="-457200">
              <a:spcBef>
                <a:spcPct val="0"/>
              </a:spcBef>
              <a:defRPr sz="2400">
                <a:solidFill>
                  <a:schemeClr val="tx1"/>
                </a:solidFill>
                <a:latin typeface="Times New Roman" panose="02020603050405020304" pitchFamily="18" charset="0"/>
              </a:defRPr>
            </a:lvl4pPr>
            <a:lvl5pPr marL="2286000" indent="-457200">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b="1" dirty="0" smtClean="0">
                <a:solidFill>
                  <a:srgbClr val="FFFF00"/>
                </a:solidFill>
                <a:effectLst>
                  <a:outerShdw blurRad="38100" dist="38100" dir="2700000" algn="tl">
                    <a:srgbClr val="000000"/>
                  </a:outerShdw>
                </a:effectLst>
                <a:latin typeface="Arial" panose="020B0604020202020204" pitchFamily="34" charset="0"/>
              </a:rPr>
              <a:t>1. La Medicina Nuclear Diagnóstica, fundamentos de la práctica.</a:t>
            </a:r>
          </a:p>
        </p:txBody>
      </p:sp>
    </p:spTree>
    <p:extLst>
      <p:ext uri="{BB962C8B-B14F-4D97-AF65-F5344CB8AC3E}">
        <p14:creationId xmlns:p14="http://schemas.microsoft.com/office/powerpoint/2010/main" val="259020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179512" y="296516"/>
            <a:ext cx="8856983" cy="54704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52400" indent="-152400">
              <a:buFontTx/>
              <a:buAutoNum type="arabicPeriod"/>
              <a:defRPr/>
            </a:pPr>
            <a:r>
              <a:rPr lang="es-ES" altLang="es-MX" sz="2400" dirty="0" smtClean="0">
                <a:solidFill>
                  <a:srgbClr val="FFFF00"/>
                </a:solidFill>
                <a:effectLst>
                  <a:outerShdw blurRad="38100" dist="38100" dir="2700000" algn="tl">
                    <a:srgbClr val="000000"/>
                  </a:outerShdw>
                </a:effectLst>
              </a:rPr>
              <a:t>La Medicina Nuclear Diagnóstica, fundamentos de la práctica.</a:t>
            </a:r>
            <a:endParaRPr lang="es-ES" altLang="es-MX" sz="2200" dirty="0" smtClean="0">
              <a:solidFill>
                <a:srgbClr val="FFFF00"/>
              </a:solidFill>
              <a:effectLst>
                <a:outerShdw blurRad="38100" dist="38100" dir="2700000" algn="tl">
                  <a:srgbClr val="000000"/>
                </a:outerShdw>
              </a:effectLst>
            </a:endParaRPr>
          </a:p>
        </p:txBody>
      </p:sp>
      <p:sp>
        <p:nvSpPr>
          <p:cNvPr id="203779" name="Rectangle 3"/>
          <p:cNvSpPr>
            <a:spLocks noGrp="1" noChangeArrowheads="1"/>
          </p:cNvSpPr>
          <p:nvPr>
            <p:ph type="body" idx="4294967295"/>
          </p:nvPr>
        </p:nvSpPr>
        <p:spPr bwMode="auto">
          <a:xfrm>
            <a:off x="35496" y="1275606"/>
            <a:ext cx="7128792" cy="26642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179388" lvl="1" indent="0" algn="l" rtl="0">
              <a:spcBef>
                <a:spcPct val="20000"/>
              </a:spcBef>
              <a:buClr>
                <a:schemeClr val="bg1"/>
              </a:buClr>
              <a:buFontTx/>
              <a:buNone/>
              <a:defRPr/>
            </a:pP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Obtener </a:t>
            </a:r>
            <a:r>
              <a:rPr lang="es-ES_tradnl" altLang="es-MX" sz="2000" kern="1200" dirty="0">
                <a:solidFill>
                  <a:srgbClr val="FFFF00"/>
                </a:solidFill>
                <a:effectLst>
                  <a:outerShdw blurRad="38100" dist="38100" dir="2700000" algn="tl">
                    <a:srgbClr val="000000"/>
                  </a:outerShdw>
                </a:effectLst>
                <a:latin typeface="Arial" panose="020B0604020202020204" pitchFamily="34" charset="0"/>
                <a:ea typeface="+mn-ea"/>
                <a:cs typeface="+mn-cs"/>
              </a:rPr>
              <a:t>datos clínicos acerca de la distribución de los radiofármacos en el organismo y registrar imágenes de la distribución de actividad </a:t>
            </a: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para:</a:t>
            </a:r>
          </a:p>
          <a:p>
            <a:pPr marL="522288" lvl="1" indent="-342900" algn="l" rtl="0">
              <a:spcBef>
                <a:spcPct val="20000"/>
              </a:spcBef>
              <a:buClr>
                <a:schemeClr val="bg1"/>
              </a:buClr>
              <a:buFont typeface="Arial" panose="020B0604020202020204" pitchFamily="34" charset="0"/>
              <a:buChar char="•"/>
              <a:defRPr/>
            </a:pP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determinar lesiones en un órgano o tejido, por ejemplo: tumores óseos y tiroideos.</a:t>
            </a:r>
          </a:p>
          <a:p>
            <a:pPr marL="522288" lvl="1" indent="-342900" algn="l" rtl="0">
              <a:spcBef>
                <a:spcPct val="20000"/>
              </a:spcBef>
              <a:buClr>
                <a:schemeClr val="bg1"/>
              </a:buClr>
              <a:buFont typeface="Arial" panose="020B0604020202020204" pitchFamily="34" charset="0"/>
              <a:buChar char="•"/>
              <a:defRPr/>
            </a:pP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evaluar el </a:t>
            </a:r>
            <a:r>
              <a:rPr lang="es-ES_tradnl" altLang="es-MX" sz="2000" kern="1200" dirty="0">
                <a:solidFill>
                  <a:srgbClr val="FFFF00"/>
                </a:solidFill>
                <a:effectLst>
                  <a:outerShdw blurRad="38100" dist="38100" dir="2700000" algn="tl">
                    <a:srgbClr val="000000"/>
                  </a:outerShdw>
                </a:effectLst>
                <a:latin typeface="Arial" panose="020B0604020202020204" pitchFamily="34" charset="0"/>
                <a:ea typeface="+mn-ea"/>
                <a:cs typeface="+mn-cs"/>
              </a:rPr>
              <a:t>funcionamiento del </a:t>
            </a: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órgano, </a:t>
            </a:r>
            <a:r>
              <a:rPr lang="es-ES_tradnl" altLang="es-MX" sz="2000" kern="1200" dirty="0">
                <a:solidFill>
                  <a:srgbClr val="FFFF00"/>
                </a:solidFill>
                <a:effectLst>
                  <a:outerShdw blurRad="38100" dist="38100" dir="2700000" algn="tl">
                    <a:srgbClr val="000000"/>
                  </a:outerShdw>
                </a:effectLst>
                <a:latin typeface="Arial" panose="020B0604020202020204" pitchFamily="34" charset="0"/>
                <a:ea typeface="+mn-ea"/>
                <a:cs typeface="+mn-cs"/>
              </a:rPr>
              <a:t>por </a:t>
            </a: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ejemplo: determinar </a:t>
            </a:r>
            <a:r>
              <a:rPr lang="es-ES_tradnl" altLang="es-MX" sz="2000" kern="1200" dirty="0">
                <a:solidFill>
                  <a:srgbClr val="FFFF00"/>
                </a:solidFill>
                <a:effectLst>
                  <a:outerShdw blurRad="38100" dist="38100" dir="2700000" algn="tl">
                    <a:srgbClr val="000000"/>
                  </a:outerShdw>
                </a:effectLst>
                <a:latin typeface="Arial" panose="020B0604020202020204" pitchFamily="34" charset="0"/>
                <a:ea typeface="+mn-ea"/>
                <a:cs typeface="+mn-cs"/>
              </a:rPr>
              <a:t>el flujo sanguíneo en el </a:t>
            </a: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cerebro, determina el </a:t>
            </a:r>
            <a:r>
              <a:rPr lang="es-ES_tradnl" altLang="es-MX" sz="2000" kern="1200" dirty="0" err="1" smtClean="0">
                <a:solidFill>
                  <a:srgbClr val="FFFF00"/>
                </a:solidFill>
                <a:effectLst>
                  <a:outerShdw blurRad="38100" dist="38100" dir="2700000" algn="tl">
                    <a:srgbClr val="000000"/>
                  </a:outerShdw>
                </a:effectLst>
                <a:latin typeface="Arial" panose="020B0604020202020204" pitchFamily="34" charset="0"/>
                <a:ea typeface="+mn-ea"/>
                <a:cs typeface="+mn-cs"/>
              </a:rPr>
              <a:t>hiperfuncionamiento</a:t>
            </a: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 </a:t>
            </a:r>
            <a:r>
              <a:rPr lang="es-ES_tradnl" altLang="es-MX" sz="2000" kern="1200" dirty="0">
                <a:solidFill>
                  <a:srgbClr val="FFFF00"/>
                </a:solidFill>
                <a:effectLst>
                  <a:outerShdw blurRad="38100" dist="38100" dir="2700000" algn="tl">
                    <a:srgbClr val="000000"/>
                  </a:outerShdw>
                </a:effectLst>
                <a:latin typeface="Arial" panose="020B0604020202020204" pitchFamily="34" charset="0"/>
                <a:ea typeface="+mn-ea"/>
                <a:cs typeface="+mn-cs"/>
              </a:rPr>
              <a:t>de la </a:t>
            </a:r>
            <a:r>
              <a:rPr lang="es-ES_tradnl" altLang="es-MX" sz="2000"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tiroides, etc</a:t>
            </a:r>
            <a:r>
              <a:rPr lang="es-ES_tradnl" altLang="es-MX" sz="2000" b="1" kern="1200" dirty="0" smtClean="0">
                <a:solidFill>
                  <a:srgbClr val="FFFF00"/>
                </a:solidFill>
                <a:effectLst>
                  <a:outerShdw blurRad="38100" dist="38100" dir="2700000" algn="tl">
                    <a:srgbClr val="000000"/>
                  </a:outerShdw>
                </a:effectLst>
                <a:latin typeface="Arial" panose="020B0604020202020204" pitchFamily="34" charset="0"/>
                <a:ea typeface="+mn-ea"/>
                <a:cs typeface="+mn-cs"/>
              </a:rPr>
              <a:t>.</a:t>
            </a:r>
            <a:endParaRPr lang="es-ES" altLang="es-MX" sz="2000" b="1" kern="1200" dirty="0">
              <a:solidFill>
                <a:srgbClr val="FFFF00"/>
              </a:solidFill>
              <a:effectLst>
                <a:outerShdw blurRad="38100" dist="38100" dir="2700000" algn="tl">
                  <a:srgbClr val="000000"/>
                </a:outerShdw>
              </a:effectLst>
              <a:latin typeface="Arial" panose="020B0604020202020204" pitchFamily="34" charset="0"/>
              <a:ea typeface="+mn-ea"/>
              <a:cs typeface="+mn-cs"/>
            </a:endParaRPr>
          </a:p>
        </p:txBody>
      </p:sp>
      <p:pic>
        <p:nvPicPr>
          <p:cNvPr id="2037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435846"/>
            <a:ext cx="2030624" cy="13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51521" y="843558"/>
            <a:ext cx="6264696" cy="5040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defRPr/>
            </a:pPr>
            <a:r>
              <a:rPr lang="es-ES_tradnl" altLang="es-MX" sz="2200" kern="0" dirty="0" smtClean="0">
                <a:solidFill>
                  <a:srgbClr val="FFFF00"/>
                </a:solidFill>
                <a:effectLst>
                  <a:outerShdw blurRad="38100" dist="38100" dir="2700000" algn="tl">
                    <a:srgbClr val="000000"/>
                  </a:outerShdw>
                </a:effectLst>
              </a:rPr>
              <a:t>“Objetivos de la Medicina Nuclear Diagnóstica”</a:t>
            </a:r>
            <a:endParaRPr lang="es-ES" altLang="es-MX" sz="2200" kern="0" dirty="0" smtClean="0">
              <a:solidFill>
                <a:srgbClr val="FFFF00"/>
              </a:solidFill>
              <a:effectLst>
                <a:outerShdw blurRad="38100" dist="38100" dir="2700000" algn="tl">
                  <a:srgbClr val="000000"/>
                </a:outerShdw>
              </a:effectLst>
            </a:endParaRPr>
          </a:p>
        </p:txBody>
      </p:sp>
      <p:pic>
        <p:nvPicPr>
          <p:cNvPr id="7" name="Picture 6" descr="Imag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69" y="987574"/>
            <a:ext cx="1254485" cy="150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96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body" idx="4294967295"/>
          </p:nvPr>
        </p:nvSpPr>
        <p:spPr bwMode="auto">
          <a:xfrm>
            <a:off x="179512" y="1131590"/>
            <a:ext cx="8856984" cy="22322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p>
            <a:pPr marL="177800" indent="-177800" algn="ctr" eaLnBrk="1" hangingPunct="1">
              <a:lnSpc>
                <a:spcPct val="70000"/>
              </a:lnSpc>
              <a:spcBef>
                <a:spcPct val="5000"/>
              </a:spcBef>
              <a:buClr>
                <a:schemeClr val="bg1"/>
              </a:buClr>
              <a:buFontTx/>
              <a:buNone/>
              <a:defRPr/>
            </a:pPr>
            <a:r>
              <a:rPr lang="es-ES_tradnl" altLang="es-MX" sz="2200" b="1" dirty="0" smtClean="0">
                <a:solidFill>
                  <a:srgbClr val="FFFF00"/>
                </a:solidFill>
                <a:effectLst>
                  <a:outerShdw blurRad="38100" dist="38100" dir="2700000" algn="tl">
                    <a:srgbClr val="000000"/>
                  </a:outerShdw>
                </a:effectLst>
              </a:rPr>
              <a:t>En estudios in vitro contempla (Radioinmunoanálisis):</a:t>
            </a:r>
          </a:p>
          <a:p>
            <a:pPr marL="177800" indent="-177800" algn="just" eaLnBrk="1" hangingPunct="1">
              <a:lnSpc>
                <a:spcPct val="70000"/>
              </a:lnSpc>
              <a:spcBef>
                <a:spcPct val="5000"/>
              </a:spcBef>
              <a:buClr>
                <a:schemeClr val="bg1"/>
              </a:buClr>
              <a:buFontTx/>
              <a:buNone/>
              <a:defRPr/>
            </a:pPr>
            <a:endParaRPr lang="es-ES_tradnl" altLang="es-MX" sz="2200" b="1" dirty="0" smtClean="0">
              <a:solidFill>
                <a:srgbClr val="FFFF00"/>
              </a:solidFill>
              <a:effectLst>
                <a:outerShdw blurRad="38100" dist="38100" dir="2700000" algn="tl">
                  <a:srgbClr val="000000"/>
                </a:outerShdw>
              </a:effectLst>
            </a:endParaRPr>
          </a:p>
          <a:p>
            <a:pPr marL="342900" indent="-342900" algn="just" eaLnBrk="1" hangingPunct="1">
              <a:spcBef>
                <a:spcPct val="5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Obtención de una muestra biológica del paciente (sangre, orina, etc.).</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Preparación de la muestra usando radioisótopos. </a:t>
            </a: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Medición de la muestra para </a:t>
            </a:r>
            <a:r>
              <a:rPr lang="es-ES_tradnl" altLang="es-MX" sz="2200" dirty="0" smtClean="0">
                <a:solidFill>
                  <a:srgbClr val="FFFF00"/>
                </a:solidFill>
                <a:effectLst>
                  <a:outerShdw blurRad="38100" dist="38100" dir="2700000" algn="tl">
                    <a:srgbClr val="000000"/>
                  </a:outerShdw>
                </a:effectLst>
              </a:rPr>
              <a:t>hacer determinaciones (por ejemplo determinar </a:t>
            </a:r>
            <a:r>
              <a:rPr lang="es-ES_tradnl" altLang="es-MX" sz="2200" dirty="0" smtClean="0">
                <a:solidFill>
                  <a:srgbClr val="FFFF00"/>
                </a:solidFill>
                <a:effectLst>
                  <a:outerShdw blurRad="38100" dist="38100" dir="2700000" algn="tl">
                    <a:srgbClr val="000000"/>
                  </a:outerShdw>
                </a:effectLst>
              </a:rPr>
              <a:t>valores de hormonas presentes en la </a:t>
            </a:r>
            <a:r>
              <a:rPr lang="es-ES_tradnl" altLang="es-MX" sz="2200" dirty="0" smtClean="0">
                <a:solidFill>
                  <a:srgbClr val="FFFF00"/>
                </a:solidFill>
                <a:effectLst>
                  <a:outerShdw blurRad="38100" dist="38100" dir="2700000" algn="tl">
                    <a:srgbClr val="000000"/>
                  </a:outerShdw>
                </a:effectLst>
              </a:rPr>
              <a:t>muestra).</a:t>
            </a:r>
            <a:endParaRPr lang="es-ES_tradnl" altLang="es-MX" sz="2200" dirty="0" smtClean="0">
              <a:solidFill>
                <a:srgbClr val="FFFF00"/>
              </a:solidFill>
              <a:effectLst>
                <a:outerShdw blurRad="38100" dist="38100" dir="2700000" algn="tl">
                  <a:srgbClr val="000000"/>
                </a:outerShdw>
              </a:effectLst>
            </a:endParaRPr>
          </a:p>
          <a:p>
            <a:pPr marL="342900" indent="-342900" algn="just" eaLnBrk="1" hangingPunct="1">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Comparación de los resultados con patrones normales y patológicos.</a:t>
            </a:r>
          </a:p>
        </p:txBody>
      </p:sp>
      <p:pic>
        <p:nvPicPr>
          <p:cNvPr id="218117" name="Picture 5" descr="sh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228" y="3723432"/>
            <a:ext cx="17399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8" name="Picture 6"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173" y="3772247"/>
            <a:ext cx="18446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0" name="AutoShape 8"/>
          <p:cNvSpPr>
            <a:spLocks noChangeArrowheads="1"/>
          </p:cNvSpPr>
          <p:nvPr/>
        </p:nvSpPr>
        <p:spPr bwMode="auto">
          <a:xfrm>
            <a:off x="3276600" y="4209206"/>
            <a:ext cx="503238" cy="271463"/>
          </a:xfrm>
          <a:prstGeom prst="rightArrow">
            <a:avLst>
              <a:gd name="adj1" fmla="val 50000"/>
              <a:gd name="adj2" fmla="val 69524"/>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003399"/>
                  </a:outerShdw>
                </a:effectLst>
              </a14:hiddenEffects>
            </a:ext>
          </a:extLst>
        </p:spPr>
        <p:txBody>
          <a:bodyPr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218121" name="AutoShape 9"/>
          <p:cNvSpPr>
            <a:spLocks noChangeArrowheads="1"/>
          </p:cNvSpPr>
          <p:nvPr/>
        </p:nvSpPr>
        <p:spPr bwMode="auto">
          <a:xfrm>
            <a:off x="5897563" y="4209206"/>
            <a:ext cx="474662" cy="242888"/>
          </a:xfrm>
          <a:prstGeom prst="rightArrow">
            <a:avLst>
              <a:gd name="adj1" fmla="val 50000"/>
              <a:gd name="adj2" fmla="val 73291"/>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003399"/>
                  </a:outerShdw>
                </a:effectLst>
              </a14:hiddenEffects>
            </a:ext>
          </a:extLst>
        </p:spPr>
        <p:txBody>
          <a:bodyPr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10" name="Rectangle 2"/>
          <p:cNvSpPr>
            <a:spLocks noGrp="1" noChangeArrowheads="1"/>
          </p:cNvSpPr>
          <p:nvPr>
            <p:ph type="title"/>
          </p:nvPr>
        </p:nvSpPr>
        <p:spPr bwMode="auto">
          <a:xfrm>
            <a:off x="323849" y="123478"/>
            <a:ext cx="8496301" cy="86409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52400" indent="-152400">
              <a:buFontTx/>
              <a:buAutoNum type="arabicPeriod"/>
              <a:defRPr/>
            </a:pPr>
            <a:r>
              <a:rPr lang="es-ES" altLang="es-MX" sz="2400" dirty="0" smtClean="0">
                <a:solidFill>
                  <a:srgbClr val="FFFF00"/>
                </a:solidFill>
                <a:effectLst>
                  <a:outerShdw blurRad="38100" dist="38100" dir="2700000" algn="tl">
                    <a:srgbClr val="000000"/>
                  </a:outerShdw>
                </a:effectLst>
              </a:rPr>
              <a:t>La Medicina Nuclear Diagnóstica, fundamentos de la práctica.</a:t>
            </a:r>
            <a:endParaRPr lang="es-ES" altLang="es-MX" sz="2200" dirty="0" smtClean="0">
              <a:solidFill>
                <a:srgbClr val="FFFF00"/>
              </a:solidFill>
              <a:effectLst>
                <a:outerShdw blurRad="38100" dist="38100" dir="2700000" algn="tl">
                  <a:srgbClr val="000000"/>
                </a:outerShdw>
              </a:effectLst>
            </a:endParaRPr>
          </a:p>
        </p:txBody>
      </p:sp>
      <p:pic>
        <p:nvPicPr>
          <p:cNvPr id="11" name="Picture 22" descr="isodata202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224" y="3363838"/>
            <a:ext cx="2021264" cy="177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9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body" idx="4294967295"/>
          </p:nvPr>
        </p:nvSpPr>
        <p:spPr bwMode="auto">
          <a:xfrm>
            <a:off x="179512" y="987574"/>
            <a:ext cx="8856984" cy="27358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p>
            <a:pPr marL="177800" indent="-177800" algn="ctr" eaLnBrk="1" hangingPunct="1">
              <a:lnSpc>
                <a:spcPct val="120000"/>
              </a:lnSpc>
              <a:spcBef>
                <a:spcPct val="5000"/>
              </a:spcBef>
              <a:buClr>
                <a:schemeClr val="bg1"/>
              </a:buClr>
              <a:buFontTx/>
              <a:buNone/>
              <a:defRPr/>
            </a:pPr>
            <a:r>
              <a:rPr lang="es-ES_tradnl" altLang="es-MX" sz="2200" b="1" dirty="0" smtClean="0">
                <a:solidFill>
                  <a:srgbClr val="FFFF00"/>
                </a:solidFill>
                <a:effectLst>
                  <a:outerShdw blurRad="38100" dist="38100" dir="2700000" algn="tl">
                    <a:srgbClr val="000000"/>
                  </a:outerShdw>
                </a:effectLst>
              </a:rPr>
              <a:t>En estudios “in vivo” contempla:</a:t>
            </a:r>
          </a:p>
          <a:p>
            <a:pPr marL="177800" indent="-177800" algn="just" eaLnBrk="1" hangingPunct="1">
              <a:lnSpc>
                <a:spcPct val="120000"/>
              </a:lnSpc>
              <a:spcBef>
                <a:spcPct val="5000"/>
              </a:spcBef>
              <a:buClr>
                <a:schemeClr val="bg1"/>
              </a:buClr>
              <a:buFontTx/>
              <a:buNone/>
              <a:defRPr/>
            </a:pPr>
            <a:endParaRPr lang="es-ES_tradnl" altLang="es-MX" sz="2200" b="1" dirty="0" smtClean="0">
              <a:solidFill>
                <a:srgbClr val="FFFF00"/>
              </a:solidFill>
              <a:effectLst>
                <a:outerShdw blurRad="38100" dist="38100" dir="2700000" algn="tl">
                  <a:srgbClr val="000000"/>
                </a:outerShdw>
              </a:effectLst>
            </a:endParaRPr>
          </a:p>
          <a:p>
            <a:pPr marL="342900" indent="-342900" algn="just" eaLnBrk="1" hangingPunct="1">
              <a:lnSpc>
                <a:spcPct val="120000"/>
              </a:lnSpc>
              <a:spcBef>
                <a:spcPct val="5000"/>
              </a:spcBef>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Administración del radiofármaco al paciente (vía oral, intravenosa o por inhalación, etc.).</a:t>
            </a:r>
          </a:p>
          <a:p>
            <a:pPr marL="342900" indent="-342900" algn="just" eaLnBrk="1" hangingPunct="1">
              <a:lnSpc>
                <a:spcPct val="120000"/>
              </a:lnSpc>
              <a:buClr>
                <a:schemeClr val="bg1"/>
              </a:buClr>
              <a:buFont typeface="Arial" panose="020B0604020202020204" pitchFamily="34" charset="0"/>
              <a:buChar char="•"/>
              <a:defRPr/>
            </a:pPr>
            <a:r>
              <a:rPr lang="es-ES_tradnl" altLang="es-MX" sz="2200" dirty="0" err="1" smtClean="0">
                <a:solidFill>
                  <a:srgbClr val="FFFF00"/>
                </a:solidFill>
                <a:effectLst>
                  <a:outerShdw blurRad="38100" dist="38100" dir="2700000" algn="tl">
                    <a:srgbClr val="000000"/>
                  </a:outerShdw>
                </a:effectLst>
              </a:rPr>
              <a:t>Biodistribución</a:t>
            </a:r>
            <a:r>
              <a:rPr lang="es-ES_tradnl" altLang="es-MX" sz="2200" dirty="0" smtClean="0">
                <a:solidFill>
                  <a:srgbClr val="FFFF00"/>
                </a:solidFill>
                <a:effectLst>
                  <a:outerShdw blurRad="38100" dist="38100" dir="2700000" algn="tl">
                    <a:srgbClr val="000000"/>
                  </a:outerShdw>
                </a:effectLst>
              </a:rPr>
              <a:t> de radiofármaco en el cuerpo del paciente y acumulación en el órgano o tejido objeto de estudio. </a:t>
            </a:r>
          </a:p>
          <a:p>
            <a:pPr marL="342900" indent="-342900" algn="just" eaLnBrk="1" hangingPunct="1">
              <a:lnSpc>
                <a:spcPct val="120000"/>
              </a:lnSpc>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Medición de la actividad acumulada en el órgano o tejido objeto del estudio obteniendo imágenes o parámetros de funcionamiento.</a:t>
            </a:r>
          </a:p>
          <a:p>
            <a:pPr marL="342900" indent="-342900" algn="just" eaLnBrk="1" hangingPunct="1">
              <a:lnSpc>
                <a:spcPct val="120000"/>
              </a:lnSpc>
              <a:buClr>
                <a:schemeClr val="bg1"/>
              </a:buClr>
              <a:buFont typeface="Arial" panose="020B0604020202020204" pitchFamily="34" charset="0"/>
              <a:buChar char="•"/>
              <a:defRPr/>
            </a:pPr>
            <a:r>
              <a:rPr lang="es-ES_tradnl" altLang="es-MX" sz="2200" dirty="0" smtClean="0">
                <a:solidFill>
                  <a:srgbClr val="FFFF00"/>
                </a:solidFill>
                <a:effectLst>
                  <a:outerShdw blurRad="38100" dist="38100" dir="2700000" algn="tl">
                    <a:srgbClr val="000000"/>
                  </a:outerShdw>
                </a:effectLst>
              </a:rPr>
              <a:t>Evaluación de los resultados del estudio para establecer características patológicas de determinadas enfermedades.</a:t>
            </a:r>
          </a:p>
        </p:txBody>
      </p:sp>
      <p:pic>
        <p:nvPicPr>
          <p:cNvPr id="218117" name="Picture 5" descr="sh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723432"/>
            <a:ext cx="17399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8" name="Picture 6"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851" y="3772247"/>
            <a:ext cx="18446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0" name="AutoShape 8"/>
          <p:cNvSpPr>
            <a:spLocks noChangeArrowheads="1"/>
          </p:cNvSpPr>
          <p:nvPr/>
        </p:nvSpPr>
        <p:spPr bwMode="auto">
          <a:xfrm>
            <a:off x="3276600" y="4209206"/>
            <a:ext cx="503238" cy="271463"/>
          </a:xfrm>
          <a:prstGeom prst="rightArrow">
            <a:avLst>
              <a:gd name="adj1" fmla="val 50000"/>
              <a:gd name="adj2" fmla="val 69524"/>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003399"/>
                  </a:outerShdw>
                </a:effectLst>
              </a14:hiddenEffects>
            </a:ext>
          </a:extLst>
        </p:spPr>
        <p:txBody>
          <a:bodyPr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218121" name="AutoShape 9"/>
          <p:cNvSpPr>
            <a:spLocks noChangeArrowheads="1"/>
          </p:cNvSpPr>
          <p:nvPr/>
        </p:nvSpPr>
        <p:spPr bwMode="auto">
          <a:xfrm>
            <a:off x="5897563" y="4209206"/>
            <a:ext cx="474662" cy="242888"/>
          </a:xfrm>
          <a:prstGeom prst="rightArrow">
            <a:avLst>
              <a:gd name="adj1" fmla="val 50000"/>
              <a:gd name="adj2" fmla="val 73291"/>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003399"/>
                  </a:outerShdw>
                </a:effectLst>
              </a14:hiddenEffects>
            </a:ext>
          </a:extLst>
        </p:spPr>
        <p:txBody>
          <a:bodyPr anchor="ctr"/>
          <a:lstStyle>
            <a:lvl1pPr>
              <a:defRPr sz="2200">
                <a:solidFill>
                  <a:srgbClr val="0000CC"/>
                </a:solidFill>
                <a:latin typeface="Arial" charset="0"/>
              </a:defRPr>
            </a:lvl1pPr>
            <a:lvl2pPr marL="742950" indent="-285750">
              <a:defRPr sz="2200">
                <a:solidFill>
                  <a:srgbClr val="0000CC"/>
                </a:solidFill>
                <a:latin typeface="Arial" charset="0"/>
              </a:defRPr>
            </a:lvl2pPr>
            <a:lvl3pPr marL="1143000" indent="-228600">
              <a:defRPr sz="2200">
                <a:solidFill>
                  <a:srgbClr val="0000CC"/>
                </a:solidFill>
                <a:latin typeface="Arial" charset="0"/>
              </a:defRPr>
            </a:lvl3pPr>
            <a:lvl4pPr marL="1600200" indent="-228600">
              <a:defRPr sz="2200">
                <a:solidFill>
                  <a:srgbClr val="0000CC"/>
                </a:solidFill>
                <a:latin typeface="Arial" charset="0"/>
              </a:defRPr>
            </a:lvl4pPr>
            <a:lvl5pPr marL="2057400" indent="-228600">
              <a:defRPr sz="2200">
                <a:solidFill>
                  <a:srgbClr val="0000CC"/>
                </a:solidFill>
                <a:latin typeface="Arial" charset="0"/>
              </a:defRPr>
            </a:lvl5pPr>
            <a:lvl6pPr marL="2514600" indent="-228600" eaLnBrk="0" fontAlgn="base" hangingPunct="0">
              <a:spcBef>
                <a:spcPct val="0"/>
              </a:spcBef>
              <a:spcAft>
                <a:spcPct val="0"/>
              </a:spcAft>
              <a:defRPr sz="2200">
                <a:solidFill>
                  <a:srgbClr val="0000CC"/>
                </a:solidFill>
                <a:latin typeface="Arial" charset="0"/>
              </a:defRPr>
            </a:lvl6pPr>
            <a:lvl7pPr marL="2971800" indent="-228600" eaLnBrk="0" fontAlgn="base" hangingPunct="0">
              <a:spcBef>
                <a:spcPct val="0"/>
              </a:spcBef>
              <a:spcAft>
                <a:spcPct val="0"/>
              </a:spcAft>
              <a:defRPr sz="2200">
                <a:solidFill>
                  <a:srgbClr val="0000CC"/>
                </a:solidFill>
                <a:latin typeface="Arial" charset="0"/>
              </a:defRPr>
            </a:lvl7pPr>
            <a:lvl8pPr marL="3429000" indent="-228600" eaLnBrk="0" fontAlgn="base" hangingPunct="0">
              <a:spcBef>
                <a:spcPct val="0"/>
              </a:spcBef>
              <a:spcAft>
                <a:spcPct val="0"/>
              </a:spcAft>
              <a:defRPr sz="2200">
                <a:solidFill>
                  <a:srgbClr val="0000CC"/>
                </a:solidFill>
                <a:latin typeface="Arial" charset="0"/>
              </a:defRPr>
            </a:lvl8pPr>
            <a:lvl9pPr marL="3886200" indent="-228600" eaLnBrk="0" fontAlgn="base" hangingPunct="0">
              <a:spcBef>
                <a:spcPct val="0"/>
              </a:spcBef>
              <a:spcAft>
                <a:spcPct val="0"/>
              </a:spcAft>
              <a:defRPr sz="2200">
                <a:solidFill>
                  <a:srgbClr val="0000CC"/>
                </a:solidFill>
                <a:latin typeface="Arial" charset="0"/>
              </a:defRPr>
            </a:lvl9pPr>
          </a:lstStyle>
          <a:p>
            <a:pPr eaLnBrk="1" hangingPunct="1">
              <a:spcBef>
                <a:spcPct val="50000"/>
              </a:spcBef>
            </a:pPr>
            <a:endParaRPr lang="es-MX" altLang="es-MX">
              <a:solidFill>
                <a:srgbClr val="FFFF00"/>
              </a:solidFill>
            </a:endParaRPr>
          </a:p>
        </p:txBody>
      </p:sp>
      <p:sp>
        <p:nvSpPr>
          <p:cNvPr id="10" name="Rectangle 2"/>
          <p:cNvSpPr>
            <a:spLocks noGrp="1" noChangeArrowheads="1"/>
          </p:cNvSpPr>
          <p:nvPr>
            <p:ph type="title"/>
          </p:nvPr>
        </p:nvSpPr>
        <p:spPr bwMode="auto">
          <a:xfrm>
            <a:off x="323849" y="411510"/>
            <a:ext cx="8496301" cy="50405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52400" indent="-152400">
              <a:buFontTx/>
              <a:buAutoNum type="arabicPeriod"/>
              <a:defRPr/>
            </a:pPr>
            <a:r>
              <a:rPr lang="es-ES" altLang="es-MX" sz="2200" dirty="0" smtClean="0">
                <a:solidFill>
                  <a:srgbClr val="FFFF00"/>
                </a:solidFill>
                <a:effectLst>
                  <a:outerShdw blurRad="38100" dist="38100" dir="2700000" algn="tl">
                    <a:srgbClr val="000000"/>
                  </a:outerShdw>
                </a:effectLst>
              </a:rPr>
              <a:t>La Medicina Nuclear Diagnóstica, fundamentos de la práctica.</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323" y="3723432"/>
            <a:ext cx="2141735" cy="12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28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4IudzSYUUa28RFh3GUDr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3279</TotalTime>
  <Words>2367</Words>
  <Application>Microsoft Office PowerPoint</Application>
  <PresentationFormat>Presentación en pantalla (16:9)</PresentationFormat>
  <Paragraphs>222</Paragraphs>
  <Slides>33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Arial</vt:lpstr>
      <vt:lpstr>Arial </vt:lpstr>
      <vt:lpstr>DejaVu Sans</vt:lpstr>
      <vt:lpstr>Monotype Sorts</vt:lpstr>
      <vt:lpstr>StarSymbol</vt:lpstr>
      <vt:lpstr>Symbol</vt:lpstr>
      <vt:lpstr>Times New Roman</vt:lpstr>
      <vt:lpstr>Wingdings</vt:lpstr>
      <vt:lpstr>Office Theme</vt:lpstr>
      <vt:lpstr>Presentación de PowerPoint</vt:lpstr>
      <vt:lpstr>Presentación de PowerPoint</vt:lpstr>
      <vt:lpstr>Presentación de PowerPoint</vt:lpstr>
      <vt:lpstr>La Medicina Nuclear, fundamentos de la práctica. </vt:lpstr>
      <vt:lpstr>La Medicina Nuclear, fundamentos de la práctica. </vt:lpstr>
      <vt:lpstr>Clasificación de los estudios de MN: </vt:lpstr>
      <vt:lpstr>La Medicina Nuclear Diagnóstica, fundamentos de la práctica.</vt:lpstr>
      <vt:lpstr>La Medicina Nuclear Diagnóstica, fundamentos de la práctica.</vt:lpstr>
      <vt:lpstr>La Medicina Nuclear Diagnóstica, fundamentos de la práctica.</vt:lpstr>
      <vt:lpstr>La Medicina Nuclear Diagnóstica, fundamentos de la práctica.</vt:lpstr>
      <vt:lpstr>La Medicina Nuclear Terapéutica, fundamentos de la práctica.</vt:lpstr>
      <vt:lpstr>La Medicina Nuclear Terapéutica, fundamentos de la práctica.</vt:lpstr>
      <vt:lpstr>2. Fuentes usadas en MN. Los Radiofármacos</vt:lpstr>
      <vt:lpstr>2. Fuentes usadas en MN. Los Radiofármacos</vt:lpstr>
      <vt:lpstr>Características de los radionúclidos usados en MN</vt:lpstr>
      <vt:lpstr>“Radionúclidos más comúnmente usados en MN”</vt:lpstr>
      <vt:lpstr>2. Fuentes usadas en MN. Los Radiofármacos</vt:lpstr>
      <vt:lpstr>2. Fuentes usadas en MN. Los Radiofármacos</vt:lpstr>
      <vt:lpstr>2. Fuentes usadas en MN. Los Radiofármacos</vt:lpstr>
      <vt:lpstr>2. Fuentes usadas en MN. Fuentes de Calibración</vt:lpstr>
      <vt:lpstr>3. Equipos usados en MN.</vt:lpstr>
      <vt:lpstr>3. Equipos usados en MN.</vt:lpstr>
      <vt:lpstr>3. Equipos usados en MN.</vt:lpstr>
      <vt:lpstr>3. Equipos usados en MN.</vt:lpstr>
      <vt:lpstr>3. Equipos usados en MN.</vt:lpstr>
      <vt:lpstr>3. Equipos usados en MN.</vt:lpstr>
      <vt:lpstr>3. Equipos usados en MN.</vt:lpstr>
      <vt:lpstr>3. Equipos usados en MN.</vt:lpstr>
      <vt:lpstr>3. Equipos usados en MN. </vt:lpstr>
      <vt:lpstr>3. Equipos usados en MN.</vt:lpstr>
      <vt:lpstr>3. Equipos usados en MN.</vt:lpstr>
      <vt:lpstr>3. Equipos usados en MN.</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creator>DELATTRE, Dominique Jules</dc:creator>
  <cp:lastModifiedBy>Cruz Duménigo</cp:lastModifiedBy>
  <cp:revision>509</cp:revision>
  <dcterms:created xsi:type="dcterms:W3CDTF">2018-03-19T08:58:41Z</dcterms:created>
  <dcterms:modified xsi:type="dcterms:W3CDTF">2024-02-19T19:08:37Z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30</vt:i4>
  </property>
</Properties>
</file>