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313" r:id="rId3"/>
    <p:sldId id="314" r:id="rId4"/>
    <p:sldId id="315" r:id="rId5"/>
    <p:sldId id="317" r:id="rId6"/>
    <p:sldId id="316" r:id="rId7"/>
    <p:sldId id="318" r:id="rId8"/>
    <p:sldId id="322" r:id="rId9"/>
    <p:sldId id="339" r:id="rId10"/>
    <p:sldId id="340" r:id="rId11"/>
    <p:sldId id="342" r:id="rId12"/>
    <p:sldId id="319" r:id="rId13"/>
    <p:sldId id="341" r:id="rId14"/>
    <p:sldId id="343" r:id="rId15"/>
    <p:sldId id="323" r:id="rId16"/>
    <p:sldId id="324" r:id="rId17"/>
    <p:sldId id="325" r:id="rId18"/>
    <p:sldId id="326" r:id="rId19"/>
    <p:sldId id="328" r:id="rId20"/>
    <p:sldId id="331" r:id="rId21"/>
    <p:sldId id="344" r:id="rId22"/>
    <p:sldId id="332" r:id="rId23"/>
    <p:sldId id="333" r:id="rId24"/>
    <p:sldId id="334" r:id="rId25"/>
    <p:sldId id="335" r:id="rId26"/>
    <p:sldId id="336" r:id="rId27"/>
    <p:sldId id="337" r:id="rId28"/>
    <p:sldId id="338" r:id="rId29"/>
    <p:sldId id="345" r:id="rId30"/>
    <p:sldId id="285" r:id="rId31"/>
  </p:sldIdLst>
  <p:sldSz cx="9144000" cy="5143500" type="screen16x9"/>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1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372"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s-ES" sz="1800" b="0" strike="noStrike" spc="-1">
                <a:solidFill>
                  <a:srgbClr val="000000"/>
                </a:solidFill>
                <a:latin typeface="Arial"/>
              </a:rPr>
              <a:t>Click to move the slide</a:t>
            </a:r>
          </a:p>
        </p:txBody>
      </p:sp>
      <p:sp>
        <p:nvSpPr>
          <p:cNvPr id="48" name="PlaceHolder 2"/>
          <p:cNvSpPr>
            <a:spLocks noGrp="1"/>
          </p:cNvSpPr>
          <p:nvPr>
            <p:ph type="body"/>
          </p:nvPr>
        </p:nvSpPr>
        <p:spPr>
          <a:xfrm>
            <a:off x="756000" y="5078520"/>
            <a:ext cx="6047640" cy="4811040"/>
          </a:xfrm>
          <a:prstGeom prst="rect">
            <a:avLst/>
          </a:prstGeom>
        </p:spPr>
        <p:txBody>
          <a:bodyPr lIns="0" tIns="0" rIns="0" bIns="0">
            <a:noAutofit/>
          </a:bodyPr>
          <a:lstStyle/>
          <a:p>
            <a:r>
              <a:rPr lang="en-GB" sz="2000" b="0" strike="noStrike" spc="-1">
                <a:latin typeface="Arial"/>
              </a:rPr>
              <a:t>Click to edit the notes' format</a:t>
            </a:r>
          </a:p>
        </p:txBody>
      </p:sp>
      <p:sp>
        <p:nvSpPr>
          <p:cNvPr id="49" name="PlaceHolder 3"/>
          <p:cNvSpPr>
            <a:spLocks noGrp="1"/>
          </p:cNvSpPr>
          <p:nvPr>
            <p:ph type="hdr"/>
          </p:nvPr>
        </p:nvSpPr>
        <p:spPr>
          <a:xfrm>
            <a:off x="0" y="0"/>
            <a:ext cx="3280680" cy="534240"/>
          </a:xfrm>
          <a:prstGeom prst="rect">
            <a:avLst/>
          </a:prstGeom>
        </p:spPr>
        <p:txBody>
          <a:bodyPr lIns="0" tIns="0" rIns="0" bIns="0">
            <a:noAutofit/>
          </a:bodyPr>
          <a:lstStyle/>
          <a:p>
            <a:r>
              <a:rPr lang="en-GB" sz="1400" b="0" strike="noStrike" spc="-1">
                <a:latin typeface="Times New Roman"/>
              </a:rPr>
              <a:t>&lt;header&gt;</a:t>
            </a:r>
          </a:p>
        </p:txBody>
      </p:sp>
      <p:sp>
        <p:nvSpPr>
          <p:cNvPr id="50"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GB" sz="1400" b="0" strike="noStrike" spc="-1">
                <a:latin typeface="Times New Roman"/>
              </a:rPr>
              <a:t>&lt;date/time&gt;</a:t>
            </a:r>
          </a:p>
        </p:txBody>
      </p:sp>
      <p:sp>
        <p:nvSpPr>
          <p:cNvPr id="51"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GB" sz="1400" b="0" strike="noStrike" spc="-1">
                <a:latin typeface="Times New Roman"/>
              </a:rPr>
              <a:t>&lt;footer&gt;</a:t>
            </a:r>
          </a:p>
        </p:txBody>
      </p:sp>
      <p:sp>
        <p:nvSpPr>
          <p:cNvPr id="52"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9F196F9C-CDB7-49DD-B825-2C9244ACAFCD}" type="slidenum">
              <a:rPr lang="en-GB" sz="1400" b="0" strike="noStrike" spc="-1">
                <a:latin typeface="Times New Roman"/>
              </a:rPr>
              <a:t>‹Nº›</a:t>
            </a:fld>
            <a:endParaRPr lang="en-GB" sz="1400" b="0" strike="noStrike" spc="-1">
              <a:latin typeface="Times New Roman"/>
            </a:endParaRPr>
          </a:p>
        </p:txBody>
      </p:sp>
    </p:spTree>
    <p:extLst>
      <p:ext uri="{BB962C8B-B14F-4D97-AF65-F5344CB8AC3E}">
        <p14:creationId xmlns:p14="http://schemas.microsoft.com/office/powerpoint/2010/main" val="1309285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xfrm>
            <a:off x="136525" y="765175"/>
            <a:ext cx="6827838"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MX" smtClean="0"/>
          </a:p>
        </p:txBody>
      </p:sp>
      <p:sp>
        <p:nvSpPr>
          <p:cNvPr id="501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320">
              <a:defRPr sz="2600">
                <a:solidFill>
                  <a:schemeClr val="tx1"/>
                </a:solidFill>
                <a:latin typeface="Times New Roman" pitchFamily="18" charset="0"/>
              </a:defRPr>
            </a:lvl1pPr>
            <a:lvl2pPr marL="804763" indent="-309524" defTabSz="985320">
              <a:defRPr sz="2600">
                <a:solidFill>
                  <a:schemeClr val="tx1"/>
                </a:solidFill>
                <a:latin typeface="Times New Roman" pitchFamily="18" charset="0"/>
              </a:defRPr>
            </a:lvl2pPr>
            <a:lvl3pPr marL="1238098" indent="-247620" defTabSz="985320">
              <a:defRPr sz="2600">
                <a:solidFill>
                  <a:schemeClr val="tx1"/>
                </a:solidFill>
                <a:latin typeface="Times New Roman" pitchFamily="18" charset="0"/>
              </a:defRPr>
            </a:lvl3pPr>
            <a:lvl4pPr marL="1733337" indent="-247620" defTabSz="985320">
              <a:defRPr sz="2600">
                <a:solidFill>
                  <a:schemeClr val="tx1"/>
                </a:solidFill>
                <a:latin typeface="Times New Roman" pitchFamily="18" charset="0"/>
              </a:defRPr>
            </a:lvl4pPr>
            <a:lvl5pPr marL="2228576" indent="-247620" defTabSz="985320">
              <a:defRPr sz="2600">
                <a:solidFill>
                  <a:schemeClr val="tx1"/>
                </a:solidFill>
                <a:latin typeface="Times New Roman" pitchFamily="18" charset="0"/>
              </a:defRPr>
            </a:lvl5pPr>
            <a:lvl6pPr marL="2723815" indent="-247620" defTabSz="985320" eaLnBrk="0" fontAlgn="base" hangingPunct="0">
              <a:spcBef>
                <a:spcPct val="0"/>
              </a:spcBef>
              <a:spcAft>
                <a:spcPct val="0"/>
              </a:spcAft>
              <a:defRPr sz="2600">
                <a:solidFill>
                  <a:schemeClr val="tx1"/>
                </a:solidFill>
                <a:latin typeface="Times New Roman" pitchFamily="18" charset="0"/>
              </a:defRPr>
            </a:lvl6pPr>
            <a:lvl7pPr marL="3219054" indent="-247620" defTabSz="985320" eaLnBrk="0" fontAlgn="base" hangingPunct="0">
              <a:spcBef>
                <a:spcPct val="0"/>
              </a:spcBef>
              <a:spcAft>
                <a:spcPct val="0"/>
              </a:spcAft>
              <a:defRPr sz="2600">
                <a:solidFill>
                  <a:schemeClr val="tx1"/>
                </a:solidFill>
                <a:latin typeface="Times New Roman" pitchFamily="18" charset="0"/>
              </a:defRPr>
            </a:lvl7pPr>
            <a:lvl8pPr marL="3714293" indent="-247620" defTabSz="985320" eaLnBrk="0" fontAlgn="base" hangingPunct="0">
              <a:spcBef>
                <a:spcPct val="0"/>
              </a:spcBef>
              <a:spcAft>
                <a:spcPct val="0"/>
              </a:spcAft>
              <a:defRPr sz="2600">
                <a:solidFill>
                  <a:schemeClr val="tx1"/>
                </a:solidFill>
                <a:latin typeface="Times New Roman" pitchFamily="18" charset="0"/>
              </a:defRPr>
            </a:lvl8pPr>
            <a:lvl9pPr marL="4209532" indent="-247620" defTabSz="985320" eaLnBrk="0" fontAlgn="base" hangingPunct="0">
              <a:spcBef>
                <a:spcPct val="0"/>
              </a:spcBef>
              <a:spcAft>
                <a:spcPct val="0"/>
              </a:spcAft>
              <a:defRPr sz="2600">
                <a:solidFill>
                  <a:schemeClr val="tx1"/>
                </a:solidFill>
                <a:latin typeface="Times New Roman" pitchFamily="18" charset="0"/>
              </a:defRPr>
            </a:lvl9pPr>
          </a:lstStyle>
          <a:p>
            <a:pPr eaLnBrk="1" hangingPunct="1"/>
            <a:fld id="{E6569817-1A32-440E-ADE7-938F2ECD6E3F}" type="slidenum">
              <a:rPr lang="en-GB" altLang="es-MX" sz="1300">
                <a:latin typeface="Arial" charset="0"/>
                <a:cs typeface="Arial" charset="0"/>
              </a:rPr>
              <a:pPr eaLnBrk="1" hangingPunct="1"/>
              <a:t>5</a:t>
            </a:fld>
            <a:endParaRPr lang="en-GB" altLang="es-MX" sz="1300">
              <a:latin typeface="Arial" charset="0"/>
              <a:cs typeface="Arial" charset="0"/>
            </a:endParaRPr>
          </a:p>
        </p:txBody>
      </p:sp>
    </p:spTree>
    <p:extLst>
      <p:ext uri="{BB962C8B-B14F-4D97-AF65-F5344CB8AC3E}">
        <p14:creationId xmlns:p14="http://schemas.microsoft.com/office/powerpoint/2010/main" val="2529086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804763" indent="-309524">
              <a:defRPr sz="2600">
                <a:solidFill>
                  <a:schemeClr val="tx1"/>
                </a:solidFill>
                <a:latin typeface="Times New Roman" pitchFamily="18" charset="0"/>
              </a:defRPr>
            </a:lvl2pPr>
            <a:lvl3pPr marL="1238098" indent="-247620">
              <a:defRPr sz="2600">
                <a:solidFill>
                  <a:schemeClr val="tx1"/>
                </a:solidFill>
                <a:latin typeface="Times New Roman" pitchFamily="18" charset="0"/>
              </a:defRPr>
            </a:lvl3pPr>
            <a:lvl4pPr marL="1733337" indent="-247620">
              <a:defRPr sz="2600">
                <a:solidFill>
                  <a:schemeClr val="tx1"/>
                </a:solidFill>
                <a:latin typeface="Times New Roman" pitchFamily="18" charset="0"/>
              </a:defRPr>
            </a:lvl4pPr>
            <a:lvl5pPr marL="2228576" indent="-24762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fld id="{3A2E03E6-30B8-4BF3-8B6E-9D8CB8A7F6E5}" type="slidenum">
              <a:rPr lang="pt-BR" altLang="es-MX" sz="1300">
                <a:cs typeface="Arial" charset="0"/>
              </a:rPr>
              <a:pPr/>
              <a:t>17</a:t>
            </a:fld>
            <a:endParaRPr lang="pt-BR" altLang="es-MX" sz="1300">
              <a:cs typeface="Arial" charset="0"/>
            </a:endParaRPr>
          </a:p>
        </p:txBody>
      </p:sp>
      <p:sp>
        <p:nvSpPr>
          <p:cNvPr id="56323" name="Rectangle 2"/>
          <p:cNvSpPr>
            <a:spLocks noGrp="1" noRot="1" noChangeAspect="1" noChangeArrowheads="1" noTextEdit="1"/>
          </p:cNvSpPr>
          <p:nvPr>
            <p:ph type="sldImg"/>
          </p:nvPr>
        </p:nvSpPr>
        <p:spPr bwMode="auto">
          <a:xfrm>
            <a:off x="136525" y="765175"/>
            <a:ext cx="6827838"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es-MX" smtClean="0">
              <a:latin typeface="Arial" charset="0"/>
            </a:endParaRPr>
          </a:p>
        </p:txBody>
      </p:sp>
    </p:spTree>
    <p:extLst>
      <p:ext uri="{BB962C8B-B14F-4D97-AF65-F5344CB8AC3E}">
        <p14:creationId xmlns:p14="http://schemas.microsoft.com/office/powerpoint/2010/main" val="1913938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804763" indent="-309524">
              <a:defRPr sz="2600">
                <a:solidFill>
                  <a:schemeClr val="tx1"/>
                </a:solidFill>
                <a:latin typeface="Times New Roman" pitchFamily="18" charset="0"/>
              </a:defRPr>
            </a:lvl2pPr>
            <a:lvl3pPr marL="1238098" indent="-247620">
              <a:defRPr sz="2600">
                <a:solidFill>
                  <a:schemeClr val="tx1"/>
                </a:solidFill>
                <a:latin typeface="Times New Roman" pitchFamily="18" charset="0"/>
              </a:defRPr>
            </a:lvl3pPr>
            <a:lvl4pPr marL="1733337" indent="-247620">
              <a:defRPr sz="2600">
                <a:solidFill>
                  <a:schemeClr val="tx1"/>
                </a:solidFill>
                <a:latin typeface="Times New Roman" pitchFamily="18" charset="0"/>
              </a:defRPr>
            </a:lvl4pPr>
            <a:lvl5pPr marL="2228576" indent="-24762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fld id="{0AD88E20-2B79-4668-A8AB-305B98C43C4C}" type="slidenum">
              <a:rPr lang="pt-BR" altLang="es-MX" sz="1300">
                <a:cs typeface="Arial" charset="0"/>
              </a:rPr>
              <a:pPr/>
              <a:t>20</a:t>
            </a:fld>
            <a:endParaRPr lang="pt-BR" altLang="es-MX" sz="1300">
              <a:cs typeface="Arial" charset="0"/>
            </a:endParaRPr>
          </a:p>
        </p:txBody>
      </p:sp>
      <p:sp>
        <p:nvSpPr>
          <p:cNvPr id="60419" name="Rectangle 2"/>
          <p:cNvSpPr>
            <a:spLocks noGrp="1" noRot="1" noChangeAspect="1" noChangeArrowheads="1" noTextEdit="1"/>
          </p:cNvSpPr>
          <p:nvPr>
            <p:ph type="sldImg"/>
          </p:nvPr>
        </p:nvSpPr>
        <p:spPr bwMode="auto">
          <a:xfrm>
            <a:off x="136525" y="765175"/>
            <a:ext cx="6827838"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es-MX" smtClean="0">
              <a:latin typeface="Arial" charset="0"/>
            </a:endParaRPr>
          </a:p>
        </p:txBody>
      </p:sp>
    </p:spTree>
    <p:extLst>
      <p:ext uri="{BB962C8B-B14F-4D97-AF65-F5344CB8AC3E}">
        <p14:creationId xmlns:p14="http://schemas.microsoft.com/office/powerpoint/2010/main" val="786584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804763" indent="-309524">
              <a:defRPr sz="2600">
                <a:solidFill>
                  <a:schemeClr val="tx1"/>
                </a:solidFill>
                <a:latin typeface="Times New Roman" pitchFamily="18" charset="0"/>
              </a:defRPr>
            </a:lvl2pPr>
            <a:lvl3pPr marL="1238098" indent="-247620">
              <a:defRPr sz="2600">
                <a:solidFill>
                  <a:schemeClr val="tx1"/>
                </a:solidFill>
                <a:latin typeface="Times New Roman" pitchFamily="18" charset="0"/>
              </a:defRPr>
            </a:lvl3pPr>
            <a:lvl4pPr marL="1733337" indent="-247620">
              <a:defRPr sz="2600">
                <a:solidFill>
                  <a:schemeClr val="tx1"/>
                </a:solidFill>
                <a:latin typeface="Times New Roman" pitchFamily="18" charset="0"/>
              </a:defRPr>
            </a:lvl4pPr>
            <a:lvl5pPr marL="2228576" indent="-24762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fld id="{0AD88E20-2B79-4668-A8AB-305B98C43C4C}" type="slidenum">
              <a:rPr lang="pt-BR" altLang="es-MX" sz="1300">
                <a:cs typeface="Arial" charset="0"/>
              </a:rPr>
              <a:pPr/>
              <a:t>21</a:t>
            </a:fld>
            <a:endParaRPr lang="pt-BR" altLang="es-MX" sz="1300">
              <a:cs typeface="Arial" charset="0"/>
            </a:endParaRPr>
          </a:p>
        </p:txBody>
      </p:sp>
      <p:sp>
        <p:nvSpPr>
          <p:cNvPr id="60419" name="Rectangle 2"/>
          <p:cNvSpPr>
            <a:spLocks noGrp="1" noRot="1" noChangeAspect="1" noChangeArrowheads="1" noTextEdit="1"/>
          </p:cNvSpPr>
          <p:nvPr>
            <p:ph type="sldImg"/>
          </p:nvPr>
        </p:nvSpPr>
        <p:spPr bwMode="auto">
          <a:xfrm>
            <a:off x="136525" y="765175"/>
            <a:ext cx="6827838"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es-MX" smtClean="0">
              <a:latin typeface="Arial" charset="0"/>
            </a:endParaRPr>
          </a:p>
        </p:txBody>
      </p:sp>
    </p:spTree>
    <p:extLst>
      <p:ext uri="{BB962C8B-B14F-4D97-AF65-F5344CB8AC3E}">
        <p14:creationId xmlns:p14="http://schemas.microsoft.com/office/powerpoint/2010/main" val="688611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804763" indent="-309524">
              <a:defRPr sz="2600">
                <a:solidFill>
                  <a:schemeClr val="tx1"/>
                </a:solidFill>
                <a:latin typeface="Times New Roman" pitchFamily="18" charset="0"/>
              </a:defRPr>
            </a:lvl2pPr>
            <a:lvl3pPr marL="1238098" indent="-247620">
              <a:defRPr sz="2600">
                <a:solidFill>
                  <a:schemeClr val="tx1"/>
                </a:solidFill>
                <a:latin typeface="Times New Roman" pitchFamily="18" charset="0"/>
              </a:defRPr>
            </a:lvl3pPr>
            <a:lvl4pPr marL="1733337" indent="-247620">
              <a:defRPr sz="2600">
                <a:solidFill>
                  <a:schemeClr val="tx1"/>
                </a:solidFill>
                <a:latin typeface="Times New Roman" pitchFamily="18" charset="0"/>
              </a:defRPr>
            </a:lvl4pPr>
            <a:lvl5pPr marL="2228576" indent="-24762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fld id="{3557AB3B-AE92-4798-A8BE-C03E3D554044}" type="slidenum">
              <a:rPr lang="pt-BR" altLang="es-MX" sz="1300">
                <a:cs typeface="Arial" charset="0"/>
              </a:rPr>
              <a:pPr/>
              <a:t>23</a:t>
            </a:fld>
            <a:endParaRPr lang="pt-BR" altLang="es-MX" sz="1300">
              <a:cs typeface="Arial" charset="0"/>
            </a:endParaRPr>
          </a:p>
        </p:txBody>
      </p:sp>
      <p:sp>
        <p:nvSpPr>
          <p:cNvPr id="61443" name="Rectangle 2"/>
          <p:cNvSpPr>
            <a:spLocks noGrp="1" noRot="1" noChangeAspect="1" noChangeArrowheads="1" noTextEdit="1"/>
          </p:cNvSpPr>
          <p:nvPr>
            <p:ph type="sldImg"/>
          </p:nvPr>
        </p:nvSpPr>
        <p:spPr bwMode="auto">
          <a:xfrm>
            <a:off x="136525" y="765175"/>
            <a:ext cx="6827838"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es-MX" smtClean="0">
              <a:latin typeface="Arial" charset="0"/>
            </a:endParaRPr>
          </a:p>
        </p:txBody>
      </p:sp>
    </p:spTree>
    <p:extLst>
      <p:ext uri="{BB962C8B-B14F-4D97-AF65-F5344CB8AC3E}">
        <p14:creationId xmlns:p14="http://schemas.microsoft.com/office/powerpoint/2010/main" val="1207805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804763" indent="-309524">
              <a:defRPr sz="2600">
                <a:solidFill>
                  <a:schemeClr val="tx1"/>
                </a:solidFill>
                <a:latin typeface="Times New Roman" pitchFamily="18" charset="0"/>
              </a:defRPr>
            </a:lvl2pPr>
            <a:lvl3pPr marL="1238098" indent="-247620">
              <a:defRPr sz="2600">
                <a:solidFill>
                  <a:schemeClr val="tx1"/>
                </a:solidFill>
                <a:latin typeface="Times New Roman" pitchFamily="18" charset="0"/>
              </a:defRPr>
            </a:lvl3pPr>
            <a:lvl4pPr marL="1733337" indent="-247620">
              <a:defRPr sz="2600">
                <a:solidFill>
                  <a:schemeClr val="tx1"/>
                </a:solidFill>
                <a:latin typeface="Times New Roman" pitchFamily="18" charset="0"/>
              </a:defRPr>
            </a:lvl4pPr>
            <a:lvl5pPr marL="2228576" indent="-24762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fld id="{1E1E089B-1C69-4096-A35F-76500C623583}" type="slidenum">
              <a:rPr lang="pt-BR" altLang="es-MX" sz="1300">
                <a:cs typeface="Arial" charset="0"/>
              </a:rPr>
              <a:pPr/>
              <a:t>25</a:t>
            </a:fld>
            <a:endParaRPr lang="pt-BR" altLang="es-MX" sz="1300">
              <a:cs typeface="Arial" charset="0"/>
            </a:endParaRPr>
          </a:p>
        </p:txBody>
      </p:sp>
      <p:sp>
        <p:nvSpPr>
          <p:cNvPr id="62467" name="Rectangle 2"/>
          <p:cNvSpPr>
            <a:spLocks noGrp="1" noRot="1" noChangeAspect="1" noChangeArrowheads="1" noTextEdit="1"/>
          </p:cNvSpPr>
          <p:nvPr>
            <p:ph type="sldImg"/>
          </p:nvPr>
        </p:nvSpPr>
        <p:spPr bwMode="auto">
          <a:xfrm>
            <a:off x="136525" y="765175"/>
            <a:ext cx="6827838"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es-MX" smtClean="0">
              <a:latin typeface="Arial" charset="0"/>
            </a:endParaRPr>
          </a:p>
        </p:txBody>
      </p:sp>
    </p:spTree>
    <p:extLst>
      <p:ext uri="{BB962C8B-B14F-4D97-AF65-F5344CB8AC3E}">
        <p14:creationId xmlns:p14="http://schemas.microsoft.com/office/powerpoint/2010/main" val="4285282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804763" indent="-309524">
              <a:defRPr sz="2600">
                <a:solidFill>
                  <a:schemeClr val="tx1"/>
                </a:solidFill>
                <a:latin typeface="Times New Roman" pitchFamily="18" charset="0"/>
              </a:defRPr>
            </a:lvl2pPr>
            <a:lvl3pPr marL="1238098" indent="-247620">
              <a:defRPr sz="2600">
                <a:solidFill>
                  <a:schemeClr val="tx1"/>
                </a:solidFill>
                <a:latin typeface="Times New Roman" pitchFamily="18" charset="0"/>
              </a:defRPr>
            </a:lvl3pPr>
            <a:lvl4pPr marL="1733337" indent="-247620">
              <a:defRPr sz="2600">
                <a:solidFill>
                  <a:schemeClr val="tx1"/>
                </a:solidFill>
                <a:latin typeface="Times New Roman" pitchFamily="18" charset="0"/>
              </a:defRPr>
            </a:lvl4pPr>
            <a:lvl5pPr marL="2228576" indent="-24762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fld id="{CF36529C-E90F-4CE2-9D98-F80E30F2D8A1}" type="slidenum">
              <a:rPr lang="pt-BR" altLang="es-MX" sz="1300">
                <a:cs typeface="Arial" charset="0"/>
              </a:rPr>
              <a:pPr/>
              <a:t>27</a:t>
            </a:fld>
            <a:endParaRPr lang="pt-BR" altLang="es-MX" sz="1300">
              <a:cs typeface="Arial" charset="0"/>
            </a:endParaRPr>
          </a:p>
        </p:txBody>
      </p:sp>
      <p:sp>
        <p:nvSpPr>
          <p:cNvPr id="63491" name="Rectangle 2"/>
          <p:cNvSpPr>
            <a:spLocks noGrp="1" noRot="1" noChangeAspect="1" noChangeArrowheads="1" noTextEdit="1"/>
          </p:cNvSpPr>
          <p:nvPr>
            <p:ph type="sldImg"/>
          </p:nvPr>
        </p:nvSpPr>
        <p:spPr bwMode="auto">
          <a:xfrm>
            <a:off x="136525" y="765175"/>
            <a:ext cx="6827838"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es-MX" smtClean="0">
              <a:latin typeface="Arial" charset="0"/>
            </a:endParaRPr>
          </a:p>
        </p:txBody>
      </p:sp>
    </p:spTree>
    <p:extLst>
      <p:ext uri="{BB962C8B-B14F-4D97-AF65-F5344CB8AC3E}">
        <p14:creationId xmlns:p14="http://schemas.microsoft.com/office/powerpoint/2010/main" val="3522767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PlaceHolder 1"/>
          <p:cNvSpPr>
            <a:spLocks noGrp="1" noRot="1" noChangeAspect="1"/>
          </p:cNvSpPr>
          <p:nvPr>
            <p:ph type="sldImg"/>
          </p:nvPr>
        </p:nvSpPr>
        <p:spPr>
          <a:xfrm>
            <a:off x="139700" y="768350"/>
            <a:ext cx="6818313" cy="3835400"/>
          </a:xfrm>
          <a:prstGeom prst="rect">
            <a:avLst/>
          </a:prstGeom>
        </p:spPr>
      </p:sp>
      <p:sp>
        <p:nvSpPr>
          <p:cNvPr id="212" name="PlaceHolder 2"/>
          <p:cNvSpPr>
            <a:spLocks noGrp="1"/>
          </p:cNvSpPr>
          <p:nvPr>
            <p:ph type="body"/>
          </p:nvPr>
        </p:nvSpPr>
        <p:spPr>
          <a:xfrm>
            <a:off x="709560" y="4862160"/>
            <a:ext cx="5677200" cy="4602240"/>
          </a:xfrm>
          <a:prstGeom prst="rect">
            <a:avLst/>
          </a:prstGeom>
        </p:spPr>
        <p:txBody>
          <a:bodyPr lIns="94680" tIns="47520" rIns="94680" bIns="47520">
            <a:noAutofit/>
          </a:bodyPr>
          <a:lstStyle/>
          <a:p>
            <a:pPr marL="216000" indent="-213480">
              <a:lnSpc>
                <a:spcPct val="100000"/>
              </a:lnSpc>
              <a:tabLst>
                <a:tab pos="0" algn="l"/>
              </a:tabLst>
            </a:pPr>
            <a:r>
              <a:rPr lang="en-GB" sz="2000" b="0" strike="noStrike" spc="-1">
                <a:latin typeface="Arial"/>
              </a:rPr>
              <a:t>Thank you!</a:t>
            </a:r>
          </a:p>
        </p:txBody>
      </p:sp>
      <p:sp>
        <p:nvSpPr>
          <p:cNvPr id="213" name="Slide Number Placeholder 3"/>
          <p:cNvSpPr/>
          <p:nvPr/>
        </p:nvSpPr>
        <p:spPr>
          <a:xfrm>
            <a:off x="4020480" y="9720720"/>
            <a:ext cx="3074400" cy="509400"/>
          </a:xfrm>
          <a:prstGeom prst="rect">
            <a:avLst/>
          </a:prstGeom>
          <a:noFill/>
          <a:ln w="0">
            <a:noFill/>
          </a:ln>
        </p:spPr>
        <p:style>
          <a:lnRef idx="0">
            <a:scrgbClr r="0" g="0" b="0"/>
          </a:lnRef>
          <a:fillRef idx="0">
            <a:scrgbClr r="0" g="0" b="0"/>
          </a:fillRef>
          <a:effectRef idx="0">
            <a:scrgbClr r="0" g="0" b="0"/>
          </a:effectRef>
          <a:fontRef idx="minor"/>
        </p:style>
        <p:txBody>
          <a:bodyPr lIns="94680" tIns="47520" rIns="94680" bIns="47520" anchor="b">
            <a:noAutofit/>
          </a:bodyPr>
          <a:lstStyle/>
          <a:p>
            <a:pPr algn="r">
              <a:lnSpc>
                <a:spcPct val="100000"/>
              </a:lnSpc>
            </a:pPr>
            <a:fld id="{2A40DA5C-D09A-4489-9EC7-B75EC6E7032E}" type="slidenum">
              <a:rPr lang="en-GB" sz="1200" b="0" strike="noStrike" spc="-1">
                <a:solidFill>
                  <a:srgbClr val="000000"/>
                </a:solidFill>
                <a:latin typeface="+mn-lt"/>
                <a:ea typeface="+mn-ea"/>
              </a:rPr>
              <a:t>30</a:t>
            </a:fld>
            <a:endParaRPr lang="en-GB" sz="1200" b="0" strike="noStrike" spc="-1">
              <a:latin typeface="Arial"/>
            </a:endParaRPr>
          </a:p>
        </p:txBody>
      </p:sp>
    </p:spTree>
    <p:extLst>
      <p:ext uri="{BB962C8B-B14F-4D97-AF65-F5344CB8AC3E}">
        <p14:creationId xmlns:p14="http://schemas.microsoft.com/office/powerpoint/2010/main" val="94359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804763" indent="-309524">
              <a:defRPr sz="2600">
                <a:solidFill>
                  <a:schemeClr val="tx1"/>
                </a:solidFill>
                <a:latin typeface="Times New Roman" pitchFamily="18" charset="0"/>
              </a:defRPr>
            </a:lvl2pPr>
            <a:lvl3pPr marL="1238098" indent="-247620">
              <a:defRPr sz="2600">
                <a:solidFill>
                  <a:schemeClr val="tx1"/>
                </a:solidFill>
                <a:latin typeface="Times New Roman" pitchFamily="18" charset="0"/>
              </a:defRPr>
            </a:lvl3pPr>
            <a:lvl4pPr marL="1733337" indent="-247620">
              <a:defRPr sz="2600">
                <a:solidFill>
                  <a:schemeClr val="tx1"/>
                </a:solidFill>
                <a:latin typeface="Times New Roman" pitchFamily="18" charset="0"/>
              </a:defRPr>
            </a:lvl4pPr>
            <a:lvl5pPr marL="2228576" indent="-24762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fld id="{28CFCC91-3A93-415C-B79A-4799F5E5DCCC}" type="slidenum">
              <a:rPr lang="pt-BR" altLang="es-MX" sz="1300">
                <a:cs typeface="Arial" charset="0"/>
              </a:rPr>
              <a:pPr/>
              <a:t>6</a:t>
            </a:fld>
            <a:endParaRPr lang="pt-BR" altLang="es-MX" sz="1300">
              <a:cs typeface="Arial" charset="0"/>
            </a:endParaRPr>
          </a:p>
        </p:txBody>
      </p:sp>
      <p:sp>
        <p:nvSpPr>
          <p:cNvPr id="49155" name="Rectangle 2"/>
          <p:cNvSpPr>
            <a:spLocks noGrp="1" noRot="1" noChangeAspect="1" noChangeArrowheads="1" noTextEdit="1"/>
          </p:cNvSpPr>
          <p:nvPr>
            <p:ph type="sldImg"/>
          </p:nvPr>
        </p:nvSpPr>
        <p:spPr bwMode="auto">
          <a:xfrm>
            <a:off x="136525" y="765175"/>
            <a:ext cx="6827838"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es-MX" smtClean="0">
              <a:latin typeface="Arial" charset="0"/>
            </a:endParaRPr>
          </a:p>
        </p:txBody>
      </p:sp>
    </p:spTree>
    <p:extLst>
      <p:ext uri="{BB962C8B-B14F-4D97-AF65-F5344CB8AC3E}">
        <p14:creationId xmlns:p14="http://schemas.microsoft.com/office/powerpoint/2010/main" val="796537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804763" indent="-309524">
              <a:defRPr sz="2600">
                <a:solidFill>
                  <a:schemeClr val="tx1"/>
                </a:solidFill>
                <a:latin typeface="Times New Roman" pitchFamily="18" charset="0"/>
              </a:defRPr>
            </a:lvl2pPr>
            <a:lvl3pPr marL="1238098" indent="-247620">
              <a:defRPr sz="2600">
                <a:solidFill>
                  <a:schemeClr val="tx1"/>
                </a:solidFill>
                <a:latin typeface="Times New Roman" pitchFamily="18" charset="0"/>
              </a:defRPr>
            </a:lvl3pPr>
            <a:lvl4pPr marL="1733337" indent="-247620">
              <a:defRPr sz="2600">
                <a:solidFill>
                  <a:schemeClr val="tx1"/>
                </a:solidFill>
                <a:latin typeface="Times New Roman" pitchFamily="18" charset="0"/>
              </a:defRPr>
            </a:lvl4pPr>
            <a:lvl5pPr marL="2228576" indent="-24762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fld id="{FF989866-E96D-4919-9EC3-6CC2061182FA}" type="slidenum">
              <a:rPr lang="pt-BR" altLang="es-MX" sz="1300">
                <a:cs typeface="Arial" charset="0"/>
              </a:rPr>
              <a:pPr/>
              <a:t>7</a:t>
            </a:fld>
            <a:endParaRPr lang="pt-BR" altLang="es-MX" sz="1300">
              <a:cs typeface="Arial" charset="0"/>
            </a:endParaRPr>
          </a:p>
        </p:txBody>
      </p:sp>
      <p:sp>
        <p:nvSpPr>
          <p:cNvPr id="51203" name="Rectangle 2"/>
          <p:cNvSpPr>
            <a:spLocks noGrp="1" noRot="1" noChangeAspect="1" noChangeArrowheads="1" noTextEdit="1"/>
          </p:cNvSpPr>
          <p:nvPr>
            <p:ph type="sldImg"/>
          </p:nvPr>
        </p:nvSpPr>
        <p:spPr bwMode="auto">
          <a:xfrm>
            <a:off x="136525" y="765175"/>
            <a:ext cx="6827838"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es-MX" smtClean="0">
              <a:latin typeface="Arial" charset="0"/>
            </a:endParaRPr>
          </a:p>
        </p:txBody>
      </p:sp>
    </p:spTree>
    <p:extLst>
      <p:ext uri="{BB962C8B-B14F-4D97-AF65-F5344CB8AC3E}">
        <p14:creationId xmlns:p14="http://schemas.microsoft.com/office/powerpoint/2010/main" val="3925572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136525" y="765175"/>
            <a:ext cx="6827838"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es-MX" smtClean="0">
              <a:latin typeface="Arial" charset="0"/>
            </a:endParaRPr>
          </a:p>
        </p:txBody>
      </p:sp>
    </p:spTree>
    <p:extLst>
      <p:ext uri="{BB962C8B-B14F-4D97-AF65-F5344CB8AC3E}">
        <p14:creationId xmlns:p14="http://schemas.microsoft.com/office/powerpoint/2010/main" val="1154075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804763" indent="-309524">
              <a:defRPr sz="2600">
                <a:solidFill>
                  <a:schemeClr val="tx1"/>
                </a:solidFill>
                <a:latin typeface="Times New Roman" pitchFamily="18" charset="0"/>
              </a:defRPr>
            </a:lvl2pPr>
            <a:lvl3pPr marL="1238098" indent="-247620">
              <a:defRPr sz="2600">
                <a:solidFill>
                  <a:schemeClr val="tx1"/>
                </a:solidFill>
                <a:latin typeface="Times New Roman" pitchFamily="18" charset="0"/>
              </a:defRPr>
            </a:lvl3pPr>
            <a:lvl4pPr marL="1733337" indent="-247620">
              <a:defRPr sz="2600">
                <a:solidFill>
                  <a:schemeClr val="tx1"/>
                </a:solidFill>
                <a:latin typeface="Times New Roman" pitchFamily="18" charset="0"/>
              </a:defRPr>
            </a:lvl4pPr>
            <a:lvl5pPr marL="2228576" indent="-24762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fld id="{FF989866-E96D-4919-9EC3-6CC2061182FA}" type="slidenum">
              <a:rPr lang="pt-BR" altLang="es-MX" sz="1300">
                <a:cs typeface="Arial" charset="0"/>
              </a:rPr>
              <a:pPr/>
              <a:t>9</a:t>
            </a:fld>
            <a:endParaRPr lang="pt-BR" altLang="es-MX" sz="1300">
              <a:cs typeface="Arial" charset="0"/>
            </a:endParaRPr>
          </a:p>
        </p:txBody>
      </p:sp>
      <p:sp>
        <p:nvSpPr>
          <p:cNvPr id="51203" name="Rectangle 2"/>
          <p:cNvSpPr>
            <a:spLocks noGrp="1" noRot="1" noChangeAspect="1" noChangeArrowheads="1" noTextEdit="1"/>
          </p:cNvSpPr>
          <p:nvPr>
            <p:ph type="sldImg"/>
          </p:nvPr>
        </p:nvSpPr>
        <p:spPr bwMode="auto">
          <a:xfrm>
            <a:off x="136525" y="765175"/>
            <a:ext cx="6827838"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es-MX" smtClean="0">
              <a:latin typeface="Arial" charset="0"/>
            </a:endParaRPr>
          </a:p>
        </p:txBody>
      </p:sp>
    </p:spTree>
    <p:extLst>
      <p:ext uri="{BB962C8B-B14F-4D97-AF65-F5344CB8AC3E}">
        <p14:creationId xmlns:p14="http://schemas.microsoft.com/office/powerpoint/2010/main" val="3340595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804763" indent="-309524">
              <a:defRPr sz="2600">
                <a:solidFill>
                  <a:schemeClr val="tx1"/>
                </a:solidFill>
                <a:latin typeface="Times New Roman" pitchFamily="18" charset="0"/>
              </a:defRPr>
            </a:lvl2pPr>
            <a:lvl3pPr marL="1238098" indent="-247620">
              <a:defRPr sz="2600">
                <a:solidFill>
                  <a:schemeClr val="tx1"/>
                </a:solidFill>
                <a:latin typeface="Times New Roman" pitchFamily="18" charset="0"/>
              </a:defRPr>
            </a:lvl3pPr>
            <a:lvl4pPr marL="1733337" indent="-247620">
              <a:defRPr sz="2600">
                <a:solidFill>
                  <a:schemeClr val="tx1"/>
                </a:solidFill>
                <a:latin typeface="Times New Roman" pitchFamily="18" charset="0"/>
              </a:defRPr>
            </a:lvl4pPr>
            <a:lvl5pPr marL="2228576" indent="-24762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fld id="{FF989866-E96D-4919-9EC3-6CC2061182FA}" type="slidenum">
              <a:rPr lang="pt-BR" altLang="es-MX" sz="1300">
                <a:cs typeface="Arial" charset="0"/>
              </a:rPr>
              <a:pPr/>
              <a:t>10</a:t>
            </a:fld>
            <a:endParaRPr lang="pt-BR" altLang="es-MX" sz="1300">
              <a:cs typeface="Arial" charset="0"/>
            </a:endParaRPr>
          </a:p>
        </p:txBody>
      </p:sp>
      <p:sp>
        <p:nvSpPr>
          <p:cNvPr id="51203" name="Rectangle 2"/>
          <p:cNvSpPr>
            <a:spLocks noGrp="1" noRot="1" noChangeAspect="1" noChangeArrowheads="1" noTextEdit="1"/>
          </p:cNvSpPr>
          <p:nvPr>
            <p:ph type="sldImg"/>
          </p:nvPr>
        </p:nvSpPr>
        <p:spPr bwMode="auto">
          <a:xfrm>
            <a:off x="136525" y="765175"/>
            <a:ext cx="6827838"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es-MX" smtClean="0">
              <a:latin typeface="Arial" charset="0"/>
            </a:endParaRPr>
          </a:p>
        </p:txBody>
      </p:sp>
    </p:spTree>
    <p:extLst>
      <p:ext uri="{BB962C8B-B14F-4D97-AF65-F5344CB8AC3E}">
        <p14:creationId xmlns:p14="http://schemas.microsoft.com/office/powerpoint/2010/main" val="4163732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804763" indent="-309524">
              <a:defRPr sz="2600">
                <a:solidFill>
                  <a:schemeClr val="tx1"/>
                </a:solidFill>
                <a:latin typeface="Times New Roman" pitchFamily="18" charset="0"/>
              </a:defRPr>
            </a:lvl2pPr>
            <a:lvl3pPr marL="1238098" indent="-247620">
              <a:defRPr sz="2600">
                <a:solidFill>
                  <a:schemeClr val="tx1"/>
                </a:solidFill>
                <a:latin typeface="Times New Roman" pitchFamily="18" charset="0"/>
              </a:defRPr>
            </a:lvl3pPr>
            <a:lvl4pPr marL="1733337" indent="-247620">
              <a:defRPr sz="2600">
                <a:solidFill>
                  <a:schemeClr val="tx1"/>
                </a:solidFill>
                <a:latin typeface="Times New Roman" pitchFamily="18" charset="0"/>
              </a:defRPr>
            </a:lvl4pPr>
            <a:lvl5pPr marL="2228576" indent="-24762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fld id="{FF989866-E96D-4919-9EC3-6CC2061182FA}" type="slidenum">
              <a:rPr lang="pt-BR" altLang="es-MX" sz="1300">
                <a:cs typeface="Arial" charset="0"/>
              </a:rPr>
              <a:pPr/>
              <a:t>11</a:t>
            </a:fld>
            <a:endParaRPr lang="pt-BR" altLang="es-MX" sz="1300">
              <a:cs typeface="Arial" charset="0"/>
            </a:endParaRPr>
          </a:p>
        </p:txBody>
      </p:sp>
      <p:sp>
        <p:nvSpPr>
          <p:cNvPr id="51203" name="Rectangle 2"/>
          <p:cNvSpPr>
            <a:spLocks noGrp="1" noRot="1" noChangeAspect="1" noChangeArrowheads="1" noTextEdit="1"/>
          </p:cNvSpPr>
          <p:nvPr>
            <p:ph type="sldImg"/>
          </p:nvPr>
        </p:nvSpPr>
        <p:spPr bwMode="auto">
          <a:xfrm>
            <a:off x="136525" y="765175"/>
            <a:ext cx="6827838"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es-MX" smtClean="0">
              <a:latin typeface="Arial" charset="0"/>
            </a:endParaRPr>
          </a:p>
        </p:txBody>
      </p:sp>
    </p:spTree>
    <p:extLst>
      <p:ext uri="{BB962C8B-B14F-4D97-AF65-F5344CB8AC3E}">
        <p14:creationId xmlns:p14="http://schemas.microsoft.com/office/powerpoint/2010/main" val="737317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804763" indent="-309524">
              <a:defRPr sz="2600">
                <a:solidFill>
                  <a:schemeClr val="tx1"/>
                </a:solidFill>
                <a:latin typeface="Times New Roman" pitchFamily="18" charset="0"/>
              </a:defRPr>
            </a:lvl2pPr>
            <a:lvl3pPr marL="1238098" indent="-247620">
              <a:defRPr sz="2600">
                <a:solidFill>
                  <a:schemeClr val="tx1"/>
                </a:solidFill>
                <a:latin typeface="Times New Roman" pitchFamily="18" charset="0"/>
              </a:defRPr>
            </a:lvl3pPr>
            <a:lvl4pPr marL="1733337" indent="-247620">
              <a:defRPr sz="2600">
                <a:solidFill>
                  <a:schemeClr val="tx1"/>
                </a:solidFill>
                <a:latin typeface="Times New Roman" pitchFamily="18" charset="0"/>
              </a:defRPr>
            </a:lvl4pPr>
            <a:lvl5pPr marL="2228576" indent="-24762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fld id="{CCA8621B-AEFB-439D-BA64-04B41F2B24C5}" type="slidenum">
              <a:rPr lang="pt-BR" altLang="es-MX" sz="1300">
                <a:cs typeface="Arial" charset="0"/>
              </a:rPr>
              <a:pPr/>
              <a:t>15</a:t>
            </a:fld>
            <a:endParaRPr lang="pt-BR" altLang="es-MX" sz="1300">
              <a:cs typeface="Arial" charset="0"/>
            </a:endParaRPr>
          </a:p>
        </p:txBody>
      </p:sp>
      <p:sp>
        <p:nvSpPr>
          <p:cNvPr id="54275" name="Rectangle 2"/>
          <p:cNvSpPr>
            <a:spLocks noGrp="1" noRot="1" noChangeAspect="1" noChangeArrowheads="1" noTextEdit="1"/>
          </p:cNvSpPr>
          <p:nvPr>
            <p:ph type="sldImg"/>
          </p:nvPr>
        </p:nvSpPr>
        <p:spPr bwMode="auto">
          <a:xfrm>
            <a:off x="136525" y="765175"/>
            <a:ext cx="6827838"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es-MX" smtClean="0">
              <a:latin typeface="Arial" charset="0"/>
            </a:endParaRPr>
          </a:p>
        </p:txBody>
      </p:sp>
    </p:spTree>
    <p:extLst>
      <p:ext uri="{BB962C8B-B14F-4D97-AF65-F5344CB8AC3E}">
        <p14:creationId xmlns:p14="http://schemas.microsoft.com/office/powerpoint/2010/main" val="2296602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804763" indent="-309524">
              <a:defRPr sz="2600">
                <a:solidFill>
                  <a:schemeClr val="tx1"/>
                </a:solidFill>
                <a:latin typeface="Times New Roman" pitchFamily="18" charset="0"/>
              </a:defRPr>
            </a:lvl2pPr>
            <a:lvl3pPr marL="1238098" indent="-247620">
              <a:defRPr sz="2600">
                <a:solidFill>
                  <a:schemeClr val="tx1"/>
                </a:solidFill>
                <a:latin typeface="Times New Roman" pitchFamily="18" charset="0"/>
              </a:defRPr>
            </a:lvl3pPr>
            <a:lvl4pPr marL="1733337" indent="-247620">
              <a:defRPr sz="2600">
                <a:solidFill>
                  <a:schemeClr val="tx1"/>
                </a:solidFill>
                <a:latin typeface="Times New Roman" pitchFamily="18" charset="0"/>
              </a:defRPr>
            </a:lvl4pPr>
            <a:lvl5pPr marL="2228576" indent="-247620">
              <a:defRPr sz="2600">
                <a:solidFill>
                  <a:schemeClr val="tx1"/>
                </a:solidFill>
                <a:latin typeface="Times New Roman" pitchFamily="18" charset="0"/>
              </a:defRPr>
            </a:lvl5pPr>
            <a:lvl6pPr marL="2723815" indent="-247620" eaLnBrk="0" fontAlgn="base" hangingPunct="0">
              <a:spcBef>
                <a:spcPct val="0"/>
              </a:spcBef>
              <a:spcAft>
                <a:spcPct val="0"/>
              </a:spcAft>
              <a:defRPr sz="2600">
                <a:solidFill>
                  <a:schemeClr val="tx1"/>
                </a:solidFill>
                <a:latin typeface="Times New Roman" pitchFamily="18" charset="0"/>
              </a:defRPr>
            </a:lvl6pPr>
            <a:lvl7pPr marL="3219054" indent="-247620" eaLnBrk="0" fontAlgn="base" hangingPunct="0">
              <a:spcBef>
                <a:spcPct val="0"/>
              </a:spcBef>
              <a:spcAft>
                <a:spcPct val="0"/>
              </a:spcAft>
              <a:defRPr sz="2600">
                <a:solidFill>
                  <a:schemeClr val="tx1"/>
                </a:solidFill>
                <a:latin typeface="Times New Roman" pitchFamily="18" charset="0"/>
              </a:defRPr>
            </a:lvl7pPr>
            <a:lvl8pPr marL="3714293" indent="-247620" eaLnBrk="0" fontAlgn="base" hangingPunct="0">
              <a:spcBef>
                <a:spcPct val="0"/>
              </a:spcBef>
              <a:spcAft>
                <a:spcPct val="0"/>
              </a:spcAft>
              <a:defRPr sz="2600">
                <a:solidFill>
                  <a:schemeClr val="tx1"/>
                </a:solidFill>
                <a:latin typeface="Times New Roman" pitchFamily="18" charset="0"/>
              </a:defRPr>
            </a:lvl8pPr>
            <a:lvl9pPr marL="4209532" indent="-247620" eaLnBrk="0" fontAlgn="base" hangingPunct="0">
              <a:spcBef>
                <a:spcPct val="0"/>
              </a:spcBef>
              <a:spcAft>
                <a:spcPct val="0"/>
              </a:spcAft>
              <a:defRPr sz="2600">
                <a:solidFill>
                  <a:schemeClr val="tx1"/>
                </a:solidFill>
                <a:latin typeface="Times New Roman" pitchFamily="18" charset="0"/>
              </a:defRPr>
            </a:lvl9pPr>
          </a:lstStyle>
          <a:p>
            <a:fld id="{3B026DA2-52C5-470E-B3DF-A4FD18C20F3E}" type="slidenum">
              <a:rPr lang="pt-BR" altLang="es-MX" sz="1300">
                <a:cs typeface="Arial" charset="0"/>
              </a:rPr>
              <a:pPr/>
              <a:t>16</a:t>
            </a:fld>
            <a:endParaRPr lang="pt-BR" altLang="es-MX" sz="1300">
              <a:cs typeface="Arial" charset="0"/>
            </a:endParaRPr>
          </a:p>
        </p:txBody>
      </p:sp>
      <p:sp>
        <p:nvSpPr>
          <p:cNvPr id="55299" name="Rectangle 2"/>
          <p:cNvSpPr>
            <a:spLocks noGrp="1" noRot="1" noChangeAspect="1" noChangeArrowheads="1" noTextEdit="1"/>
          </p:cNvSpPr>
          <p:nvPr>
            <p:ph type="sldImg"/>
          </p:nvPr>
        </p:nvSpPr>
        <p:spPr bwMode="auto">
          <a:xfrm>
            <a:off x="136525" y="765175"/>
            <a:ext cx="6827838"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es-MX" smtClean="0">
              <a:latin typeface="Arial" charset="0"/>
            </a:endParaRPr>
          </a:p>
        </p:txBody>
      </p:sp>
    </p:spTree>
    <p:extLst>
      <p:ext uri="{BB962C8B-B14F-4D97-AF65-F5344CB8AC3E}">
        <p14:creationId xmlns:p14="http://schemas.microsoft.com/office/powerpoint/2010/main" val="4230857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33"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4"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3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8"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9"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41"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2"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3"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4"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5"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6"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12"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14"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17"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2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3"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2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7"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2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1"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61BF6"/>
        </a:solidFill>
        <a:effectLst/>
      </p:bgPr>
    </p:bg>
    <p:spTree>
      <p:nvGrpSpPr>
        <p:cNvPr id="1" name=""/>
        <p:cNvGrpSpPr/>
        <p:nvPr/>
      </p:nvGrpSpPr>
      <p:grpSpPr>
        <a:xfrm>
          <a:off x="0" y="0"/>
          <a:ext cx="0" cy="0"/>
          <a:chOff x="0" y="0"/>
          <a:chExt cx="0" cy="0"/>
        </a:xfrm>
      </p:grpSpPr>
      <p:sp>
        <p:nvSpPr>
          <p:cNvPr id="11" name="6 Rectángulo" hidden="1"/>
          <p:cNvSpPr/>
          <p:nvPr/>
        </p:nvSpPr>
        <p:spPr>
          <a:xfrm>
            <a:off x="0" y="0"/>
            <a:ext cx="364320" cy="5139360"/>
          </a:xfrm>
          <a:prstGeom prst="rect">
            <a:avLst/>
          </a:prstGeom>
          <a:solidFill>
            <a:srgbClr val="FFFFFF"/>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12" name="7 Rectángulo" hidden="1"/>
          <p:cNvSpPr/>
          <p:nvPr/>
        </p:nvSpPr>
        <p:spPr>
          <a:xfrm>
            <a:off x="255240" y="3785400"/>
            <a:ext cx="71640" cy="1267200"/>
          </a:xfrm>
          <a:prstGeom prst="rect">
            <a:avLst/>
          </a:prstGeom>
          <a:solidFill>
            <a:schemeClr val="accent2">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2" name="8 Rectángulo" hidden="1"/>
          <p:cNvSpPr/>
          <p:nvPr/>
        </p:nvSpPr>
        <p:spPr>
          <a:xfrm>
            <a:off x="255240" y="3597480"/>
            <a:ext cx="71640" cy="169920"/>
          </a:xfrm>
          <a:prstGeom prst="rect">
            <a:avLst/>
          </a:prstGeom>
          <a:solidFill>
            <a:schemeClr val="accent3">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3" name="9 Rectángulo" hidden="1"/>
          <p:cNvSpPr/>
          <p:nvPr/>
        </p:nvSpPr>
        <p:spPr>
          <a:xfrm>
            <a:off x="255240" y="3478320"/>
            <a:ext cx="71640" cy="101520"/>
          </a:xfrm>
          <a:prstGeom prst="rect">
            <a:avLst/>
          </a:prstGeom>
          <a:solidFill>
            <a:schemeClr val="bg2"/>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4" name="10 Rectángulo" hidden="1"/>
          <p:cNvSpPr/>
          <p:nvPr/>
        </p:nvSpPr>
        <p:spPr>
          <a:xfrm>
            <a:off x="255240" y="3407040"/>
            <a:ext cx="71640" cy="53280"/>
          </a:xfrm>
          <a:prstGeom prst="rect">
            <a:avLst/>
          </a:prstGeom>
          <a:solidFill>
            <a:schemeClr val="accent2">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 name="11 Rectángulo" hidden="1"/>
          <p:cNvSpPr/>
          <p:nvPr/>
        </p:nvSpPr>
        <p:spPr>
          <a:xfrm>
            <a:off x="309600" y="510480"/>
            <a:ext cx="44280" cy="27288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6" name="14 Rectángulo" hidden="1"/>
          <p:cNvSpPr/>
          <p:nvPr/>
        </p:nvSpPr>
        <p:spPr>
          <a:xfrm>
            <a:off x="268920" y="510480"/>
            <a:ext cx="25920" cy="27288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7" name="15 Rectángulo" hidden="1"/>
          <p:cNvSpPr/>
          <p:nvPr/>
        </p:nvSpPr>
        <p:spPr>
          <a:xfrm>
            <a:off x="250200" y="510480"/>
            <a:ext cx="7560" cy="27288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8" name="16 Rectángulo" hidden="1"/>
          <p:cNvSpPr/>
          <p:nvPr/>
        </p:nvSpPr>
        <p:spPr>
          <a:xfrm>
            <a:off x="221760" y="510480"/>
            <a:ext cx="7560" cy="27288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9" name="PlaceHolder 1"/>
          <p:cNvSpPr>
            <a:spLocks noGrp="1"/>
          </p:cNvSpPr>
          <p:nvPr>
            <p:ph type="title"/>
          </p:nvPr>
        </p:nvSpPr>
        <p:spPr>
          <a:xfrm>
            <a:off x="457200" y="205200"/>
            <a:ext cx="8229240" cy="858600"/>
          </a:xfrm>
          <a:prstGeom prst="rect">
            <a:avLst/>
          </a:prstGeom>
        </p:spPr>
        <p:txBody>
          <a:bodyPr lIns="0" tIns="0" rIns="0" bIns="0" anchor="ctr">
            <a:noAutofit/>
          </a:bodyPr>
          <a:lstStyle/>
          <a:p>
            <a:r>
              <a:rPr lang="es-ES" sz="1800" b="0" strike="noStrike" spc="-1">
                <a:solidFill>
                  <a:srgbClr val="000000"/>
                </a:solidFill>
                <a:latin typeface="Arial"/>
              </a:rPr>
              <a:t>Click to edit the title text format</a:t>
            </a:r>
          </a:p>
        </p:txBody>
      </p:sp>
      <p:sp>
        <p:nvSpPr>
          <p:cNvPr id="10" name="PlaceHolder 2"/>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s-ES" sz="1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s-ES" sz="18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s-ES"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s-ES"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s-ES"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s-ES"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s-E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png"/><Relationship Id="rId5" Type="http://schemas.openxmlformats.org/officeDocument/2006/relationships/oleObject" Target="../embeddings/oleObject3.bin"/><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png"/><Relationship Id="rId5" Type="http://schemas.openxmlformats.org/officeDocument/2006/relationships/oleObject" Target="../embeddings/oleObject4.bin"/><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http://www.fcf.usp.br/Ensino/Graduacao/Disciplinas/LinkAula/My-Files/images/Alim_Bat2.JPG" TargetMode="Externa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ubtitle 2"/>
          <p:cNvSpPr/>
          <p:nvPr/>
        </p:nvSpPr>
        <p:spPr>
          <a:xfrm>
            <a:off x="323640" y="2967840"/>
            <a:ext cx="8566200" cy="168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92500"/>
          </a:bodyPr>
          <a:lstStyle/>
          <a:p>
            <a:pPr algn="ctr">
              <a:lnSpc>
                <a:spcPct val="100000"/>
              </a:lnSpc>
              <a:spcBef>
                <a:spcPts val="561"/>
              </a:spcBef>
              <a:tabLst>
                <a:tab pos="0" algn="l"/>
              </a:tabLst>
            </a:pPr>
            <a:endParaRPr lang="es-ES" sz="1800" b="0" strike="noStrike" spc="-1" dirty="0" smtClean="0">
              <a:solidFill>
                <a:srgbClr val="FFFF00"/>
              </a:solidFill>
              <a:latin typeface="Arial"/>
            </a:endParaRPr>
          </a:p>
          <a:p>
            <a:pPr algn="ctr">
              <a:lnSpc>
                <a:spcPct val="100000"/>
              </a:lnSpc>
              <a:tabLst>
                <a:tab pos="0" algn="l"/>
              </a:tabLst>
            </a:pPr>
            <a:r>
              <a:rPr lang="es-ES" sz="3800" b="1" strike="noStrike" spc="-1" dirty="0" smtClean="0">
                <a:solidFill>
                  <a:srgbClr val="FFFF00"/>
                </a:solidFill>
                <a:latin typeface="Arial "/>
                <a:ea typeface="DejaVu Sans"/>
              </a:rPr>
              <a:t>P-19 Aplicaciones </a:t>
            </a:r>
            <a:r>
              <a:rPr lang="es-ES" sz="3800" b="1" spc="-1" dirty="0" smtClean="0">
                <a:solidFill>
                  <a:srgbClr val="FFFF00"/>
                </a:solidFill>
                <a:latin typeface="Arial "/>
                <a:ea typeface="DejaVu Sans"/>
              </a:rPr>
              <a:t>industriales</a:t>
            </a:r>
            <a:r>
              <a:rPr lang="es-ES" sz="3800" b="1" strike="noStrike" spc="-1" dirty="0" smtClean="0">
                <a:solidFill>
                  <a:srgbClr val="FFFF00"/>
                </a:solidFill>
                <a:latin typeface="Arial "/>
                <a:ea typeface="DejaVu Sans"/>
              </a:rPr>
              <a:t> de la Radiaciones. </a:t>
            </a:r>
            <a:r>
              <a:rPr lang="es-ES" sz="3800" b="1" spc="-1" dirty="0" smtClean="0">
                <a:solidFill>
                  <a:srgbClr val="FFFF00"/>
                </a:solidFill>
                <a:latin typeface="Arial "/>
                <a:ea typeface="DejaVu Sans"/>
              </a:rPr>
              <a:t>Irradiadores</a:t>
            </a:r>
            <a:r>
              <a:rPr lang="es-ES" sz="3800" b="1" strike="noStrike" spc="-1" dirty="0" smtClean="0">
                <a:solidFill>
                  <a:srgbClr val="FFFF00"/>
                </a:solidFill>
                <a:latin typeface="Arial "/>
                <a:ea typeface="DejaVu Sans"/>
              </a:rPr>
              <a:t> Industriales.</a:t>
            </a:r>
            <a:endParaRPr lang="es-ES" sz="3800" b="1" spc="-1" dirty="0" smtClean="0">
              <a:solidFill>
                <a:srgbClr val="FFFF00"/>
              </a:solidFill>
              <a:latin typeface="Arial "/>
              <a:ea typeface="DejaVu Sans"/>
            </a:endParaRPr>
          </a:p>
        </p:txBody>
      </p:sp>
      <p:sp>
        <p:nvSpPr>
          <p:cNvPr id="4" name="Title 1"/>
          <p:cNvSpPr/>
          <p:nvPr/>
        </p:nvSpPr>
        <p:spPr>
          <a:xfrm>
            <a:off x="323640" y="555526"/>
            <a:ext cx="8567280" cy="2230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80000"/>
              </a:lnSpc>
              <a:tabLst>
                <a:tab pos="0" algn="l"/>
              </a:tabLst>
            </a:pPr>
            <a:r>
              <a:rPr dirty="0">
                <a:solidFill>
                  <a:srgbClr val="FFFF00"/>
                </a:solidFill>
              </a:rPr>
              <a:t/>
            </a:r>
            <a:br>
              <a:rPr dirty="0">
                <a:solidFill>
                  <a:srgbClr val="FFFF00"/>
                </a:solidFill>
              </a:rPr>
            </a:br>
            <a:r>
              <a:rPr dirty="0">
                <a:solidFill>
                  <a:srgbClr val="FFFF00"/>
                </a:solidFill>
              </a:rPr>
              <a:t/>
            </a:r>
            <a:br>
              <a:rPr dirty="0">
                <a:solidFill>
                  <a:srgbClr val="FFFF00"/>
                </a:solidFill>
              </a:rPr>
            </a:br>
            <a:r>
              <a:rPr lang="es-ES" sz="3200" b="1" strike="noStrike" spc="-1" dirty="0">
                <a:solidFill>
                  <a:srgbClr val="FFFF00"/>
                </a:solidFill>
                <a:latin typeface="Arial "/>
                <a:ea typeface="DejaVu Sans"/>
              </a:rPr>
              <a:t>C</a:t>
            </a:r>
            <a:r>
              <a:rPr lang="es-ES" sz="3600" b="1" strike="noStrike" spc="-1" dirty="0">
                <a:solidFill>
                  <a:srgbClr val="FFFF00"/>
                </a:solidFill>
                <a:latin typeface="Arial "/>
                <a:ea typeface="Arial"/>
              </a:rPr>
              <a:t>urso de capacitación continuada en materia de </a:t>
            </a:r>
            <a:r>
              <a:rPr lang="es-ES" sz="3600" b="1" strike="noStrike" spc="-1" dirty="0" err="1">
                <a:solidFill>
                  <a:srgbClr val="FFFF00"/>
                </a:solidFill>
                <a:latin typeface="Arial "/>
                <a:ea typeface="Arial"/>
              </a:rPr>
              <a:t>radioprotección</a:t>
            </a:r>
            <a:r>
              <a:rPr lang="es-ES" sz="3600" b="1" strike="noStrike" spc="-1" dirty="0">
                <a:solidFill>
                  <a:srgbClr val="FFFF00"/>
                </a:solidFill>
                <a:latin typeface="Arial "/>
                <a:ea typeface="Arial"/>
              </a:rPr>
              <a:t> para </a:t>
            </a:r>
            <a:r>
              <a:rPr lang="es-ES" sz="3600" b="1" strike="noStrike" spc="-1" dirty="0" smtClean="0">
                <a:solidFill>
                  <a:srgbClr val="FFFF00"/>
                </a:solidFill>
                <a:latin typeface="Arial "/>
                <a:ea typeface="Arial"/>
              </a:rPr>
              <a:t>Responsables de Protección Radiológica.</a:t>
            </a:r>
            <a:endParaRPr lang="en-GB" sz="3500" b="1" spc="-1" dirty="0">
              <a:solidFill>
                <a:srgbClr val="FFFF00"/>
              </a:solidFill>
              <a:latin typeface="Arial "/>
              <a:ea typeface="DejaVu San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2581" y="1494246"/>
            <a:ext cx="3137851" cy="309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uadroTexto 15"/>
          <p:cNvSpPr txBox="1"/>
          <p:nvPr/>
        </p:nvSpPr>
        <p:spPr>
          <a:xfrm>
            <a:off x="214177" y="1484079"/>
            <a:ext cx="4972050" cy="1107996"/>
          </a:xfrm>
          <a:prstGeom prst="rect">
            <a:avLst/>
          </a:prstGeom>
          <a:noFill/>
        </p:spPr>
        <p:txBody>
          <a:bodyPr>
            <a:spAutoFit/>
          </a:bodyPr>
          <a:lstStyle/>
          <a:p>
            <a:pPr>
              <a:defRPr/>
            </a:pPr>
            <a:r>
              <a:rPr lang="es-ES_tradnl" altLang="es-MX" sz="2200" i="1" dirty="0">
                <a:solidFill>
                  <a:srgbClr val="FFFF00"/>
                </a:solidFill>
                <a:latin typeface="Arial" charset="0"/>
              </a:rPr>
              <a:t>Irradiación de componentes sanguíneos  para pacientes que son sometidos a trasplante de </a:t>
            </a:r>
            <a:r>
              <a:rPr lang="es-ES_tradnl" altLang="es-MX" sz="2200" i="1" dirty="0" smtClean="0">
                <a:solidFill>
                  <a:srgbClr val="FFFF00"/>
                </a:solidFill>
                <a:latin typeface="Arial" charset="0"/>
              </a:rPr>
              <a:t>médula </a:t>
            </a:r>
            <a:endParaRPr lang="es-MX" sz="2200" i="1" dirty="0">
              <a:solidFill>
                <a:srgbClr val="FFFF00"/>
              </a:solidFill>
              <a:latin typeface="Arial" charset="0"/>
            </a:endParaRPr>
          </a:p>
        </p:txBody>
      </p:sp>
      <p:sp>
        <p:nvSpPr>
          <p:cNvPr id="5" name="Rectangle 1029"/>
          <p:cNvSpPr>
            <a:spLocks noChangeArrowheads="1"/>
          </p:cNvSpPr>
          <p:nvPr/>
        </p:nvSpPr>
        <p:spPr bwMode="auto">
          <a:xfrm>
            <a:off x="117646" y="843558"/>
            <a:ext cx="8846841" cy="387798"/>
          </a:xfrm>
          <a:prstGeom prst="rect">
            <a:avLst/>
          </a:prstGeom>
          <a:noFill/>
          <a:ln w="9525">
            <a:noFill/>
            <a:miter lim="800000"/>
            <a:headEnd/>
            <a:tailEnd/>
          </a:ln>
          <a:effectLst/>
        </p:spPr>
        <p:txBody>
          <a:bodyPr wrap="square">
            <a:spAutoFit/>
          </a:bodyPr>
          <a:lstStyle/>
          <a:p>
            <a:pPr algn="just">
              <a:lnSpc>
                <a:spcPct val="80000"/>
              </a:lnSpc>
              <a:defRPr/>
            </a:pPr>
            <a:r>
              <a:rPr lang="es-ES" sz="2400" i="1" dirty="0" smtClean="0">
                <a:solidFill>
                  <a:srgbClr val="FFFF00"/>
                </a:solidFill>
                <a:latin typeface="Arial" charset="0"/>
              </a:rPr>
              <a:t>En la fabricación de productos derivados de la sangre.</a:t>
            </a:r>
            <a:endParaRPr lang="es-ES" sz="2400" i="1" dirty="0">
              <a:solidFill>
                <a:srgbClr val="FFFF00"/>
              </a:solidFill>
              <a:latin typeface="Arial" charset="0"/>
            </a:endParaRPr>
          </a:p>
        </p:txBody>
      </p:sp>
      <p:sp>
        <p:nvSpPr>
          <p:cNvPr id="6" name="Rectangle 1030"/>
          <p:cNvSpPr>
            <a:spLocks noChangeArrowheads="1"/>
          </p:cNvSpPr>
          <p:nvPr/>
        </p:nvSpPr>
        <p:spPr bwMode="auto">
          <a:xfrm>
            <a:off x="3259611" y="411510"/>
            <a:ext cx="2082622" cy="461665"/>
          </a:xfrm>
          <a:prstGeom prst="rect">
            <a:avLst/>
          </a:prstGeom>
          <a:noFill/>
          <a:ln w="9525">
            <a:noFill/>
            <a:miter lim="800000"/>
            <a:headEnd/>
            <a:tailEnd/>
          </a:ln>
          <a:effectLst/>
        </p:spPr>
        <p:txBody>
          <a:bodyPr wrap="none">
            <a:spAutoFit/>
          </a:bodyPr>
          <a:lstStyle/>
          <a:p>
            <a:pPr algn="ctr">
              <a:defRPr/>
            </a:pPr>
            <a:r>
              <a:rPr lang="es-ES" sz="2400" b="1" i="1" dirty="0" smtClean="0">
                <a:solidFill>
                  <a:srgbClr val="FFFF00"/>
                </a:solidFill>
                <a:latin typeface="Arial" charset="0"/>
              </a:rPr>
              <a:t>Aplicaciones</a:t>
            </a:r>
            <a:endParaRPr lang="es-ES" sz="2400" b="1" i="1" dirty="0">
              <a:solidFill>
                <a:srgbClr val="FFFF00"/>
              </a:solidFill>
              <a:latin typeface="Arial" charset="0"/>
            </a:endParaRPr>
          </a:p>
        </p:txBody>
      </p:sp>
    </p:spTree>
    <p:extLst>
      <p:ext uri="{BB962C8B-B14F-4D97-AF65-F5344CB8AC3E}">
        <p14:creationId xmlns:p14="http://schemas.microsoft.com/office/powerpoint/2010/main" val="231290691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539551" y="1563638"/>
            <a:ext cx="8424935" cy="1107996"/>
          </a:xfrm>
          <a:prstGeom prst="rect">
            <a:avLst/>
          </a:prstGeom>
          <a:noFill/>
        </p:spPr>
        <p:txBody>
          <a:bodyPr wrap="square">
            <a:spAutoFit/>
          </a:bodyPr>
          <a:lstStyle/>
          <a:p>
            <a:pPr>
              <a:defRPr/>
            </a:pPr>
            <a:r>
              <a:rPr lang="es-ES_tradnl" altLang="es-MX" sz="2200" i="1" dirty="0">
                <a:solidFill>
                  <a:srgbClr val="FFFF00"/>
                </a:solidFill>
                <a:latin typeface="Arial" charset="0"/>
              </a:rPr>
              <a:t>Irradiación de </a:t>
            </a:r>
            <a:r>
              <a:rPr lang="es-ES_tradnl" altLang="es-MX" sz="2200" i="1" dirty="0" smtClean="0">
                <a:solidFill>
                  <a:srgbClr val="FFFF00"/>
                </a:solidFill>
                <a:latin typeface="Arial" charset="0"/>
              </a:rPr>
              <a:t>muestras de tejido </a:t>
            </a:r>
            <a:r>
              <a:rPr lang="es-ES_tradnl" altLang="es-MX" sz="2200" i="1" dirty="0">
                <a:solidFill>
                  <a:srgbClr val="FFFF00"/>
                </a:solidFill>
                <a:latin typeface="Arial" charset="0"/>
              </a:rPr>
              <a:t>humanos utilizados en injertos </a:t>
            </a:r>
            <a:r>
              <a:rPr lang="es-ES_tradnl" altLang="es-MX" sz="2200" i="1" dirty="0" smtClean="0">
                <a:solidFill>
                  <a:srgbClr val="FFFF00"/>
                </a:solidFill>
                <a:latin typeface="Arial" charset="0"/>
              </a:rPr>
              <a:t>(piel, hueso, etc.) para </a:t>
            </a:r>
            <a:r>
              <a:rPr lang="es-ES_tradnl" altLang="es-MX" sz="2200" i="1" dirty="0">
                <a:solidFill>
                  <a:srgbClr val="FFFF00"/>
                </a:solidFill>
                <a:latin typeface="Arial" charset="0"/>
              </a:rPr>
              <a:t>garantizar </a:t>
            </a:r>
            <a:r>
              <a:rPr lang="es-UY" sz="2200" i="1" dirty="0">
                <a:solidFill>
                  <a:srgbClr val="FFFF00"/>
                </a:solidFill>
                <a:latin typeface="Arial" charset="0"/>
              </a:rPr>
              <a:t>la reducción de la carga </a:t>
            </a:r>
            <a:r>
              <a:rPr lang="es-UY" sz="2200" i="1" dirty="0">
                <a:solidFill>
                  <a:srgbClr val="FFFF00"/>
                </a:solidFill>
                <a:latin typeface="Arial" charset="0"/>
              </a:rPr>
              <a:t>microbiana existentes en los mismos hasta </a:t>
            </a:r>
            <a:r>
              <a:rPr lang="es-UY" sz="2200" i="1" dirty="0">
                <a:solidFill>
                  <a:srgbClr val="FFFF00"/>
                </a:solidFill>
                <a:latin typeface="Arial" charset="0"/>
              </a:rPr>
              <a:t>niveles </a:t>
            </a:r>
            <a:r>
              <a:rPr lang="es-UY" sz="2200" i="1" dirty="0" smtClean="0">
                <a:solidFill>
                  <a:srgbClr val="FFFF00"/>
                </a:solidFill>
                <a:latin typeface="Arial" charset="0"/>
              </a:rPr>
              <a:t>aceptables.</a:t>
            </a:r>
            <a:r>
              <a:rPr lang="es-ES_tradnl" altLang="es-MX" sz="2200" i="1" dirty="0" smtClean="0">
                <a:solidFill>
                  <a:srgbClr val="FFFF00"/>
                </a:solidFill>
                <a:latin typeface="Arial" charset="0"/>
              </a:rPr>
              <a:t> </a:t>
            </a:r>
            <a:endParaRPr lang="es-MX" sz="2200" i="1" dirty="0">
              <a:solidFill>
                <a:srgbClr val="FFFF00"/>
              </a:solidFill>
              <a:latin typeface="Arial" charset="0"/>
            </a:endParaRPr>
          </a:p>
        </p:txBody>
      </p:sp>
      <p:sp>
        <p:nvSpPr>
          <p:cNvPr id="5" name="Rectangle 1029"/>
          <p:cNvSpPr>
            <a:spLocks noChangeArrowheads="1"/>
          </p:cNvSpPr>
          <p:nvPr/>
        </p:nvSpPr>
        <p:spPr bwMode="auto">
          <a:xfrm>
            <a:off x="117646" y="843558"/>
            <a:ext cx="8846841" cy="683264"/>
          </a:xfrm>
          <a:prstGeom prst="rect">
            <a:avLst/>
          </a:prstGeom>
          <a:noFill/>
          <a:ln w="9525">
            <a:noFill/>
            <a:miter lim="800000"/>
            <a:headEnd/>
            <a:tailEnd/>
          </a:ln>
          <a:effectLst/>
        </p:spPr>
        <p:txBody>
          <a:bodyPr wrap="square">
            <a:spAutoFit/>
          </a:bodyPr>
          <a:lstStyle/>
          <a:p>
            <a:pPr algn="just">
              <a:lnSpc>
                <a:spcPct val="80000"/>
              </a:lnSpc>
              <a:defRPr/>
            </a:pPr>
            <a:r>
              <a:rPr lang="es-ES" sz="2400" i="1" dirty="0" smtClean="0">
                <a:solidFill>
                  <a:srgbClr val="FFFF00"/>
                </a:solidFill>
                <a:latin typeface="Arial" charset="0"/>
              </a:rPr>
              <a:t>En la creación de bancos de tejidos humanos para realizar injertos.</a:t>
            </a:r>
            <a:endParaRPr lang="es-ES" sz="2400" i="1" dirty="0">
              <a:solidFill>
                <a:srgbClr val="FFFF00"/>
              </a:solidFill>
              <a:latin typeface="Arial" charset="0"/>
            </a:endParaRPr>
          </a:p>
        </p:txBody>
      </p:sp>
      <p:pic>
        <p:nvPicPr>
          <p:cNvPr id="6146" name="Picture 2" descr="http://www.cchen.cl/wp-content/uploads/2021/05/BNT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2931790"/>
            <a:ext cx="4109775" cy="132179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030"/>
          <p:cNvSpPr>
            <a:spLocks noChangeArrowheads="1"/>
          </p:cNvSpPr>
          <p:nvPr/>
        </p:nvSpPr>
        <p:spPr bwMode="auto">
          <a:xfrm>
            <a:off x="3259611" y="411510"/>
            <a:ext cx="2082622" cy="461665"/>
          </a:xfrm>
          <a:prstGeom prst="rect">
            <a:avLst/>
          </a:prstGeom>
          <a:noFill/>
          <a:ln w="9525">
            <a:noFill/>
            <a:miter lim="800000"/>
            <a:headEnd/>
            <a:tailEnd/>
          </a:ln>
          <a:effectLst/>
        </p:spPr>
        <p:txBody>
          <a:bodyPr wrap="none">
            <a:spAutoFit/>
          </a:bodyPr>
          <a:lstStyle/>
          <a:p>
            <a:pPr algn="ctr">
              <a:defRPr/>
            </a:pPr>
            <a:r>
              <a:rPr lang="es-ES" sz="2400" b="1" i="1" dirty="0" smtClean="0">
                <a:solidFill>
                  <a:srgbClr val="FFFF00"/>
                </a:solidFill>
                <a:latin typeface="Arial" charset="0"/>
              </a:rPr>
              <a:t>Aplicaciones</a:t>
            </a:r>
            <a:endParaRPr lang="es-ES" sz="2400" b="1" i="1" dirty="0">
              <a:solidFill>
                <a:srgbClr val="FFFF00"/>
              </a:solidFill>
              <a:latin typeface="Arial" charset="0"/>
            </a:endParaRPr>
          </a:p>
        </p:txBody>
      </p:sp>
    </p:spTree>
    <p:extLst>
      <p:ext uri="{BB962C8B-B14F-4D97-AF65-F5344CB8AC3E}">
        <p14:creationId xmlns:p14="http://schemas.microsoft.com/office/powerpoint/2010/main" val="150882453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 y="2471301"/>
            <a:ext cx="2200622" cy="226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926" y="2714600"/>
            <a:ext cx="2520377" cy="129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8604" y="2499742"/>
            <a:ext cx="3635896" cy="197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10" name="Text Box 6"/>
          <p:cNvSpPr txBox="1">
            <a:spLocks noChangeArrowheads="1"/>
          </p:cNvSpPr>
          <p:nvPr/>
        </p:nvSpPr>
        <p:spPr bwMode="auto">
          <a:xfrm>
            <a:off x="138336" y="2058402"/>
            <a:ext cx="2057400" cy="369332"/>
          </a:xfrm>
          <a:prstGeom prst="rect">
            <a:avLst/>
          </a:prstGeom>
          <a:noFill/>
          <a:ln>
            <a:noFill/>
          </a:ln>
          <a:effectLst/>
        </p:spPr>
        <p:txBody>
          <a:bodyPr>
            <a:spAutoFit/>
          </a:bodyPr>
          <a:lstStyle/>
          <a:p>
            <a:pPr algn="ctr">
              <a:defRPr/>
            </a:pPr>
            <a:r>
              <a:rPr lang="en-US" dirty="0" err="1">
                <a:solidFill>
                  <a:srgbClr val="FFFF00"/>
                </a:solidFill>
                <a:effectLst>
                  <a:outerShdw blurRad="38100" dist="38100" dir="2700000" algn="tl">
                    <a:srgbClr val="000000"/>
                  </a:outerShdw>
                </a:effectLst>
                <a:latin typeface="Arial" charset="0"/>
              </a:rPr>
              <a:t>Tubos</a:t>
            </a:r>
            <a:r>
              <a:rPr lang="en-US" dirty="0">
                <a:solidFill>
                  <a:srgbClr val="FFFF00"/>
                </a:solidFill>
                <a:effectLst>
                  <a:outerShdw blurRad="38100" dist="38100" dir="2700000" algn="tl">
                    <a:srgbClr val="000000"/>
                  </a:outerShdw>
                </a:effectLst>
                <a:latin typeface="Arial" charset="0"/>
              </a:rPr>
              <a:t> </a:t>
            </a:r>
            <a:endParaRPr lang="es-ES" dirty="0">
              <a:solidFill>
                <a:srgbClr val="FFFF00"/>
              </a:solidFill>
              <a:effectLst>
                <a:outerShdw blurRad="38100" dist="38100" dir="2700000" algn="tl">
                  <a:srgbClr val="000000"/>
                </a:outerShdw>
              </a:effectLst>
              <a:latin typeface="Arial" charset="0"/>
            </a:endParaRPr>
          </a:p>
        </p:txBody>
      </p:sp>
      <p:sp>
        <p:nvSpPr>
          <p:cNvPr id="277512" name="Text Box 8"/>
          <p:cNvSpPr txBox="1">
            <a:spLocks noChangeArrowheads="1"/>
          </p:cNvSpPr>
          <p:nvPr/>
        </p:nvSpPr>
        <p:spPr bwMode="auto">
          <a:xfrm>
            <a:off x="3264272" y="2067694"/>
            <a:ext cx="2315840" cy="369332"/>
          </a:xfrm>
          <a:prstGeom prst="rect">
            <a:avLst/>
          </a:prstGeom>
          <a:noFill/>
          <a:ln>
            <a:noFill/>
          </a:ln>
          <a:effectLst/>
        </p:spPr>
        <p:txBody>
          <a:bodyPr wrap="square">
            <a:spAutoFit/>
          </a:bodyPr>
          <a:lstStyle/>
          <a:p>
            <a:pPr algn="ctr">
              <a:defRPr/>
            </a:pPr>
            <a:r>
              <a:rPr lang="es-ES" dirty="0" smtClean="0">
                <a:solidFill>
                  <a:srgbClr val="FFFF00"/>
                </a:solidFill>
                <a:effectLst>
                  <a:outerShdw blurRad="38100" dist="38100" dir="2700000" algn="tl">
                    <a:srgbClr val="000000"/>
                  </a:outerShdw>
                </a:effectLst>
                <a:latin typeface="Arial" charset="0"/>
              </a:rPr>
              <a:t>Cables y Tuberías</a:t>
            </a:r>
            <a:endParaRPr lang="es-ES" dirty="0">
              <a:solidFill>
                <a:srgbClr val="FFFF00"/>
              </a:solidFill>
              <a:effectLst>
                <a:outerShdw blurRad="38100" dist="38100" dir="2700000" algn="tl">
                  <a:srgbClr val="000000"/>
                </a:outerShdw>
              </a:effectLst>
              <a:latin typeface="Arial" charset="0"/>
            </a:endParaRPr>
          </a:p>
        </p:txBody>
      </p:sp>
      <p:sp>
        <p:nvSpPr>
          <p:cNvPr id="277513" name="Text Box 9"/>
          <p:cNvSpPr txBox="1">
            <a:spLocks noChangeArrowheads="1"/>
          </p:cNvSpPr>
          <p:nvPr/>
        </p:nvSpPr>
        <p:spPr bwMode="auto">
          <a:xfrm>
            <a:off x="6372200" y="2067694"/>
            <a:ext cx="2359025" cy="369332"/>
          </a:xfrm>
          <a:prstGeom prst="rect">
            <a:avLst/>
          </a:prstGeom>
          <a:noFill/>
          <a:ln>
            <a:noFill/>
          </a:ln>
          <a:effectLst/>
        </p:spPr>
        <p:txBody>
          <a:bodyPr>
            <a:spAutoFit/>
          </a:bodyPr>
          <a:lstStyle/>
          <a:p>
            <a:pPr algn="ctr">
              <a:defRPr/>
            </a:pPr>
            <a:r>
              <a:rPr lang="es-ES" dirty="0" smtClean="0">
                <a:solidFill>
                  <a:srgbClr val="FFFF00"/>
                </a:solidFill>
                <a:effectLst>
                  <a:outerShdw blurRad="38100" dist="38100" dir="2700000" algn="tl">
                    <a:srgbClr val="000000"/>
                  </a:outerShdw>
                </a:effectLst>
                <a:latin typeface="Arial" charset="0"/>
              </a:rPr>
              <a:t>Mangueras</a:t>
            </a:r>
            <a:endParaRPr lang="es-ES" dirty="0">
              <a:solidFill>
                <a:srgbClr val="FFFF00"/>
              </a:solidFill>
              <a:effectLst>
                <a:outerShdw blurRad="38100" dist="38100" dir="2700000" algn="tl">
                  <a:srgbClr val="000000"/>
                </a:outerShdw>
              </a:effectLst>
              <a:latin typeface="Arial" charset="0"/>
            </a:endParaRPr>
          </a:p>
        </p:txBody>
      </p:sp>
      <p:sp>
        <p:nvSpPr>
          <p:cNvPr id="11" name="Rectangle 1029"/>
          <p:cNvSpPr>
            <a:spLocks noChangeArrowheads="1"/>
          </p:cNvSpPr>
          <p:nvPr/>
        </p:nvSpPr>
        <p:spPr bwMode="auto">
          <a:xfrm>
            <a:off x="107504" y="1388147"/>
            <a:ext cx="8208912" cy="535531"/>
          </a:xfrm>
          <a:prstGeom prst="rect">
            <a:avLst/>
          </a:prstGeom>
          <a:noFill/>
          <a:ln w="9525">
            <a:noFill/>
            <a:miter lim="800000"/>
            <a:headEnd/>
            <a:tailEnd/>
          </a:ln>
          <a:effectLst/>
        </p:spPr>
        <p:txBody>
          <a:bodyPr wrap="square">
            <a:spAutoFit/>
          </a:bodyPr>
          <a:lstStyle/>
          <a:p>
            <a:pPr algn="just">
              <a:lnSpc>
                <a:spcPct val="80000"/>
              </a:lnSpc>
              <a:defRPr/>
            </a:pPr>
            <a:r>
              <a:rPr lang="es-ES" i="1" dirty="0" smtClean="0">
                <a:solidFill>
                  <a:srgbClr val="FFFF00"/>
                </a:solidFill>
                <a:latin typeface="Arial" charset="0"/>
              </a:rPr>
              <a:t>Irradiación de materiales diversos para buscar mejores características (resistencia, conductibilidad, flexibilidad, etc.)</a:t>
            </a:r>
            <a:endParaRPr lang="es-ES" i="1" dirty="0">
              <a:solidFill>
                <a:srgbClr val="FFFF00"/>
              </a:solidFill>
              <a:latin typeface="Arial" charset="0"/>
            </a:endParaRPr>
          </a:p>
        </p:txBody>
      </p:sp>
      <p:sp>
        <p:nvSpPr>
          <p:cNvPr id="12" name="Rectangle 1029"/>
          <p:cNvSpPr>
            <a:spLocks noChangeArrowheads="1"/>
          </p:cNvSpPr>
          <p:nvPr/>
        </p:nvSpPr>
        <p:spPr bwMode="auto">
          <a:xfrm>
            <a:off x="117646" y="843558"/>
            <a:ext cx="8846841" cy="387798"/>
          </a:xfrm>
          <a:prstGeom prst="rect">
            <a:avLst/>
          </a:prstGeom>
          <a:noFill/>
          <a:ln w="9525">
            <a:noFill/>
            <a:miter lim="800000"/>
            <a:headEnd/>
            <a:tailEnd/>
          </a:ln>
          <a:effectLst/>
        </p:spPr>
        <p:txBody>
          <a:bodyPr wrap="square">
            <a:spAutoFit/>
          </a:bodyPr>
          <a:lstStyle/>
          <a:p>
            <a:pPr algn="just">
              <a:lnSpc>
                <a:spcPct val="80000"/>
              </a:lnSpc>
              <a:defRPr/>
            </a:pPr>
            <a:r>
              <a:rPr lang="es-ES" sz="2400" i="1" dirty="0" smtClean="0">
                <a:solidFill>
                  <a:srgbClr val="FFFF00"/>
                </a:solidFill>
                <a:latin typeface="Arial" charset="0"/>
              </a:rPr>
              <a:t>En la fabricación de materiales especiales.</a:t>
            </a:r>
            <a:endParaRPr lang="es-ES" sz="2400" i="1" dirty="0">
              <a:solidFill>
                <a:srgbClr val="FFFF00"/>
              </a:solidFill>
              <a:latin typeface="Arial" charset="0"/>
            </a:endParaRPr>
          </a:p>
        </p:txBody>
      </p:sp>
      <p:sp>
        <p:nvSpPr>
          <p:cNvPr id="13" name="Rectangle 1030"/>
          <p:cNvSpPr>
            <a:spLocks noChangeArrowheads="1"/>
          </p:cNvSpPr>
          <p:nvPr/>
        </p:nvSpPr>
        <p:spPr bwMode="auto">
          <a:xfrm>
            <a:off x="3259611" y="411510"/>
            <a:ext cx="2082622" cy="461665"/>
          </a:xfrm>
          <a:prstGeom prst="rect">
            <a:avLst/>
          </a:prstGeom>
          <a:noFill/>
          <a:ln w="9525">
            <a:noFill/>
            <a:miter lim="800000"/>
            <a:headEnd/>
            <a:tailEnd/>
          </a:ln>
          <a:effectLst/>
        </p:spPr>
        <p:txBody>
          <a:bodyPr wrap="none">
            <a:spAutoFit/>
          </a:bodyPr>
          <a:lstStyle/>
          <a:p>
            <a:pPr algn="ctr">
              <a:defRPr/>
            </a:pPr>
            <a:r>
              <a:rPr lang="es-ES" sz="2400" b="1" i="1" dirty="0" smtClean="0">
                <a:solidFill>
                  <a:srgbClr val="FFFF00"/>
                </a:solidFill>
                <a:latin typeface="Arial" charset="0"/>
              </a:rPr>
              <a:t>Aplicaciones</a:t>
            </a:r>
            <a:endParaRPr lang="es-ES" sz="2400" b="1" i="1" dirty="0">
              <a:solidFill>
                <a:srgbClr val="FFFF00"/>
              </a:solidFill>
              <a:latin typeface="Arial" charset="0"/>
            </a:endParaRPr>
          </a:p>
        </p:txBody>
      </p:sp>
    </p:spTree>
    <p:extLst>
      <p:ext uri="{BB962C8B-B14F-4D97-AF65-F5344CB8AC3E}">
        <p14:creationId xmlns:p14="http://schemas.microsoft.com/office/powerpoint/2010/main" val="316808877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30"/>
          <p:cNvSpPr>
            <a:spLocks noChangeArrowheads="1"/>
          </p:cNvSpPr>
          <p:nvPr/>
        </p:nvSpPr>
        <p:spPr bwMode="auto">
          <a:xfrm>
            <a:off x="3259611" y="411510"/>
            <a:ext cx="2082622" cy="461665"/>
          </a:xfrm>
          <a:prstGeom prst="rect">
            <a:avLst/>
          </a:prstGeom>
          <a:noFill/>
          <a:ln w="9525">
            <a:noFill/>
            <a:miter lim="800000"/>
            <a:headEnd/>
            <a:tailEnd/>
          </a:ln>
          <a:effectLst/>
        </p:spPr>
        <p:txBody>
          <a:bodyPr wrap="none">
            <a:spAutoFit/>
          </a:bodyPr>
          <a:lstStyle/>
          <a:p>
            <a:pPr algn="ctr">
              <a:defRPr/>
            </a:pPr>
            <a:r>
              <a:rPr lang="es-ES" sz="2400" b="1" i="1" dirty="0" smtClean="0">
                <a:solidFill>
                  <a:srgbClr val="FFFF00"/>
                </a:solidFill>
                <a:latin typeface="Arial" charset="0"/>
              </a:rPr>
              <a:t>Aplicaciones</a:t>
            </a:r>
            <a:endParaRPr lang="es-ES" sz="2400" b="1" i="1" dirty="0">
              <a:solidFill>
                <a:srgbClr val="FFFF00"/>
              </a:solidFill>
              <a:latin typeface="Arial" charset="0"/>
            </a:endParaRPr>
          </a:p>
        </p:txBody>
      </p:sp>
      <p:sp>
        <p:nvSpPr>
          <p:cNvPr id="12" name="Rectangle 4"/>
          <p:cNvSpPr>
            <a:spLocks noChangeArrowheads="1"/>
          </p:cNvSpPr>
          <p:nvPr/>
        </p:nvSpPr>
        <p:spPr bwMode="auto">
          <a:xfrm>
            <a:off x="107951" y="3867894"/>
            <a:ext cx="5616177"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Monotype Sorts" pitchFamily="2" charset="2"/>
              <a:buChar char="•"/>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sz="2000">
                <a:solidFill>
                  <a:schemeClr val="tx1"/>
                </a:solidFill>
                <a:latin typeface="Arial" charset="0"/>
              </a:defRPr>
            </a:lvl9pPr>
          </a:lstStyle>
          <a:p>
            <a:pPr marL="342900" indent="-342900" algn="just">
              <a:lnSpc>
                <a:spcPct val="90000"/>
              </a:lnSpc>
              <a:spcBef>
                <a:spcPct val="0"/>
              </a:spcBef>
              <a:buClr>
                <a:schemeClr val="accent3"/>
              </a:buClr>
              <a:buSzTx/>
              <a:buFont typeface="Wingdings" panose="05000000000000000000" pitchFamily="2" charset="2"/>
              <a:buChar char="Ø"/>
            </a:pPr>
            <a:r>
              <a:rPr lang="es-ES" altLang="es-MX" sz="2000" b="1" dirty="0" smtClean="0">
                <a:solidFill>
                  <a:srgbClr val="FFFF00"/>
                </a:solidFill>
              </a:rPr>
              <a:t>Disminuye el riesgo de diseminación de plagas en áreas no infestadas</a:t>
            </a:r>
          </a:p>
          <a:p>
            <a:pPr marL="342900" indent="-342900" algn="just">
              <a:lnSpc>
                <a:spcPct val="90000"/>
              </a:lnSpc>
              <a:spcBef>
                <a:spcPct val="0"/>
              </a:spcBef>
              <a:buClr>
                <a:schemeClr val="accent3"/>
              </a:buClr>
              <a:buSzTx/>
              <a:buFont typeface="Wingdings" panose="05000000000000000000" pitchFamily="2" charset="2"/>
              <a:buChar char="Ø"/>
            </a:pPr>
            <a:r>
              <a:rPr lang="es-ES" altLang="es-MX" sz="2000" b="1" dirty="0" smtClean="0">
                <a:solidFill>
                  <a:srgbClr val="FFFF00"/>
                </a:solidFill>
              </a:rPr>
              <a:t>Es muy eficiente para moscas de frutas e insectos (huevos, larvas y adultos)</a:t>
            </a:r>
            <a:endParaRPr lang="es-ES" altLang="es-MX" sz="2000" b="1" dirty="0">
              <a:solidFill>
                <a:srgbClr val="FFFF00"/>
              </a:solidFill>
            </a:endParaRPr>
          </a:p>
        </p:txBody>
      </p:sp>
      <p:pic>
        <p:nvPicPr>
          <p:cNvPr id="13" name="Picture 5" descr="inseto irradi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4254" y="3342344"/>
            <a:ext cx="2925762" cy="139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35496" y="1563638"/>
            <a:ext cx="604630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A50021"/>
              </a:buClr>
              <a:buSzPct val="75000"/>
              <a:buFont typeface="Monotype Sorts" pitchFamily="2" charset="2"/>
              <a:buChar char="•"/>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sz="2000">
                <a:solidFill>
                  <a:schemeClr val="tx1"/>
                </a:solidFill>
                <a:latin typeface="Arial" charset="0"/>
              </a:defRPr>
            </a:lvl9pPr>
          </a:lstStyle>
          <a:p>
            <a:pPr algn="just">
              <a:spcBef>
                <a:spcPct val="0"/>
              </a:spcBef>
              <a:buClrTx/>
              <a:buSzTx/>
              <a:buFontTx/>
              <a:buNone/>
            </a:pPr>
            <a:r>
              <a:rPr lang="es-ES" altLang="es-MX" sz="2000" b="1" dirty="0" smtClean="0">
                <a:solidFill>
                  <a:srgbClr val="FFFF00"/>
                </a:solidFill>
                <a:cs typeface="Times New Roman" pitchFamily="18" charset="0"/>
              </a:rPr>
              <a:t>La </a:t>
            </a:r>
            <a:r>
              <a:rPr lang="es-ES" altLang="es-MX" sz="2000" b="1" dirty="0">
                <a:solidFill>
                  <a:srgbClr val="FFFF00"/>
                </a:solidFill>
                <a:cs typeface="Times New Roman" pitchFamily="18" charset="0"/>
              </a:rPr>
              <a:t>técnica del insecto estéril (TIE), </a:t>
            </a:r>
            <a:r>
              <a:rPr lang="es-ES" altLang="es-MX" sz="2000" b="1" dirty="0" smtClean="0">
                <a:solidFill>
                  <a:srgbClr val="FFFF00"/>
                </a:solidFill>
                <a:cs typeface="Times New Roman" pitchFamily="18" charset="0"/>
              </a:rPr>
              <a:t>permite </a:t>
            </a:r>
            <a:r>
              <a:rPr lang="es-ES" altLang="es-MX" sz="2000" b="1" dirty="0">
                <a:solidFill>
                  <a:srgbClr val="FFFF00"/>
                </a:solidFill>
                <a:cs typeface="Times New Roman" pitchFamily="18" charset="0"/>
              </a:rPr>
              <a:t>el control de plagas de insectos que son perjudiciales  para  la sanidad pecuaria y la salud </a:t>
            </a:r>
            <a:r>
              <a:rPr lang="es-ES" altLang="es-MX" sz="2000" b="1" dirty="0" smtClean="0">
                <a:solidFill>
                  <a:srgbClr val="FFFF00"/>
                </a:solidFill>
                <a:cs typeface="Times New Roman" pitchFamily="18" charset="0"/>
              </a:rPr>
              <a:t>humana</a:t>
            </a:r>
            <a:r>
              <a:rPr lang="es-ES_tradnl" altLang="es-MX" sz="2000" b="1" dirty="0" smtClean="0">
                <a:solidFill>
                  <a:srgbClr val="FFFF00"/>
                </a:solidFill>
                <a:cs typeface="Times New Roman" pitchFamily="18" charset="0"/>
              </a:rPr>
              <a:t>. Consiste en provocar la esterilidad en insectos adultos (mediante irradiación), liberar los mismos al ambiente y lograr así reducir la población de insectos.</a:t>
            </a:r>
            <a:endParaRPr lang="es-ES_tradnl" altLang="es-MX" sz="2000" b="1" dirty="0">
              <a:solidFill>
                <a:srgbClr val="FFFF00"/>
              </a:solidFill>
            </a:endParaRPr>
          </a:p>
        </p:txBody>
      </p:sp>
      <p:pic>
        <p:nvPicPr>
          <p:cNvPr id="1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4254" y="1525513"/>
            <a:ext cx="2834171" cy="155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29"/>
          <p:cNvSpPr>
            <a:spLocks noChangeArrowheads="1"/>
          </p:cNvSpPr>
          <p:nvPr/>
        </p:nvSpPr>
        <p:spPr bwMode="auto">
          <a:xfrm>
            <a:off x="117646" y="843558"/>
            <a:ext cx="8846841" cy="683264"/>
          </a:xfrm>
          <a:prstGeom prst="rect">
            <a:avLst/>
          </a:prstGeom>
          <a:noFill/>
          <a:ln w="9525">
            <a:noFill/>
            <a:miter lim="800000"/>
            <a:headEnd/>
            <a:tailEnd/>
          </a:ln>
          <a:effectLst/>
        </p:spPr>
        <p:txBody>
          <a:bodyPr wrap="square">
            <a:spAutoFit/>
          </a:bodyPr>
          <a:lstStyle/>
          <a:p>
            <a:pPr algn="just">
              <a:lnSpc>
                <a:spcPct val="80000"/>
              </a:lnSpc>
              <a:defRPr/>
            </a:pPr>
            <a:r>
              <a:rPr lang="es-ES" sz="2400" i="1" dirty="0" smtClean="0">
                <a:solidFill>
                  <a:srgbClr val="FFFF00"/>
                </a:solidFill>
                <a:latin typeface="Arial" charset="0"/>
              </a:rPr>
              <a:t>En el control de plagas mediante la técnica del insecto estéril (TIE).</a:t>
            </a:r>
            <a:endParaRPr lang="es-ES" sz="2400" i="1" dirty="0">
              <a:solidFill>
                <a:srgbClr val="FFFF00"/>
              </a:solidFill>
              <a:latin typeface="Arial" charset="0"/>
            </a:endParaRPr>
          </a:p>
        </p:txBody>
      </p:sp>
    </p:spTree>
    <p:extLst>
      <p:ext uri="{BB962C8B-B14F-4D97-AF65-F5344CB8AC3E}">
        <p14:creationId xmlns:p14="http://schemas.microsoft.com/office/powerpoint/2010/main" val="145591859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30"/>
          <p:cNvSpPr>
            <a:spLocks noChangeArrowheads="1"/>
          </p:cNvSpPr>
          <p:nvPr/>
        </p:nvSpPr>
        <p:spPr bwMode="auto">
          <a:xfrm>
            <a:off x="3259611" y="411510"/>
            <a:ext cx="2082622" cy="461665"/>
          </a:xfrm>
          <a:prstGeom prst="rect">
            <a:avLst/>
          </a:prstGeom>
          <a:noFill/>
          <a:ln w="9525">
            <a:noFill/>
            <a:miter lim="800000"/>
            <a:headEnd/>
            <a:tailEnd/>
          </a:ln>
          <a:effectLst/>
        </p:spPr>
        <p:txBody>
          <a:bodyPr wrap="none">
            <a:spAutoFit/>
          </a:bodyPr>
          <a:lstStyle/>
          <a:p>
            <a:pPr algn="ctr">
              <a:defRPr/>
            </a:pPr>
            <a:r>
              <a:rPr lang="es-ES" sz="2400" b="1" i="1" dirty="0" smtClean="0">
                <a:solidFill>
                  <a:srgbClr val="FFFF00"/>
                </a:solidFill>
                <a:latin typeface="Arial" charset="0"/>
              </a:rPr>
              <a:t>Aplicaciones</a:t>
            </a:r>
            <a:endParaRPr lang="es-ES" sz="2400" b="1" i="1" dirty="0">
              <a:solidFill>
                <a:srgbClr val="FFFF00"/>
              </a:solidFill>
              <a:latin typeface="Arial" charset="0"/>
            </a:endParaRPr>
          </a:p>
        </p:txBody>
      </p:sp>
      <p:sp>
        <p:nvSpPr>
          <p:cNvPr id="12" name="Rectangle 4"/>
          <p:cNvSpPr>
            <a:spLocks noChangeArrowheads="1"/>
          </p:cNvSpPr>
          <p:nvPr/>
        </p:nvSpPr>
        <p:spPr bwMode="auto">
          <a:xfrm>
            <a:off x="107951" y="2643758"/>
            <a:ext cx="5451679"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Monotype Sorts" pitchFamily="2" charset="2"/>
              <a:buChar char="•"/>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sz="2000">
                <a:solidFill>
                  <a:schemeClr val="tx1"/>
                </a:solidFill>
                <a:latin typeface="Arial" charset="0"/>
              </a:defRPr>
            </a:lvl9pPr>
          </a:lstStyle>
          <a:p>
            <a:pPr marL="342900" indent="-342900" algn="just">
              <a:lnSpc>
                <a:spcPct val="90000"/>
              </a:lnSpc>
              <a:spcBef>
                <a:spcPct val="0"/>
              </a:spcBef>
              <a:buClr>
                <a:schemeClr val="accent3"/>
              </a:buClr>
              <a:buSzTx/>
              <a:buFont typeface="Wingdings" panose="05000000000000000000" pitchFamily="2" charset="2"/>
              <a:buChar char="Ø"/>
            </a:pPr>
            <a:r>
              <a:rPr lang="es-ES" altLang="es-MX" sz="2000" b="1" dirty="0" smtClean="0">
                <a:solidFill>
                  <a:srgbClr val="FFFF00"/>
                </a:solidFill>
              </a:rPr>
              <a:t>Elementos que serán objeto de irradiación.</a:t>
            </a:r>
            <a:endParaRPr lang="es-ES" altLang="es-MX" sz="2000" b="1" dirty="0" smtClean="0">
              <a:solidFill>
                <a:srgbClr val="FFFF00"/>
              </a:solidFill>
            </a:endParaRPr>
          </a:p>
          <a:p>
            <a:pPr marL="342900" indent="-342900" algn="just">
              <a:lnSpc>
                <a:spcPct val="90000"/>
              </a:lnSpc>
              <a:spcBef>
                <a:spcPct val="0"/>
              </a:spcBef>
              <a:buClr>
                <a:schemeClr val="accent3"/>
              </a:buClr>
              <a:buSzTx/>
              <a:buFont typeface="Wingdings" panose="05000000000000000000" pitchFamily="2" charset="2"/>
              <a:buChar char="Ø"/>
            </a:pPr>
            <a:r>
              <a:rPr lang="es-ES" altLang="es-MX" sz="2000" b="1" dirty="0" smtClean="0">
                <a:solidFill>
                  <a:srgbClr val="FFFF00"/>
                </a:solidFill>
              </a:rPr>
              <a:t>La dosis que se requiere impartir según la tecnología de irradiación aplicable.</a:t>
            </a:r>
          </a:p>
          <a:p>
            <a:pPr marL="342900" indent="-342900" algn="just">
              <a:lnSpc>
                <a:spcPct val="90000"/>
              </a:lnSpc>
              <a:spcBef>
                <a:spcPct val="0"/>
              </a:spcBef>
              <a:buClr>
                <a:schemeClr val="accent3"/>
              </a:buClr>
              <a:buSzTx/>
              <a:buFont typeface="Wingdings" panose="05000000000000000000" pitchFamily="2" charset="2"/>
              <a:buChar char="Ø"/>
            </a:pPr>
            <a:r>
              <a:rPr lang="es-ES" altLang="es-MX" sz="2000" b="1" dirty="0" smtClean="0">
                <a:solidFill>
                  <a:srgbClr val="FFFF00"/>
                </a:solidFill>
              </a:rPr>
              <a:t>Volumen y peso del material que será irradiado.</a:t>
            </a:r>
          </a:p>
          <a:p>
            <a:pPr marL="342900" indent="-342900" algn="just">
              <a:lnSpc>
                <a:spcPct val="90000"/>
              </a:lnSpc>
              <a:spcBef>
                <a:spcPct val="0"/>
              </a:spcBef>
              <a:buClr>
                <a:schemeClr val="accent3"/>
              </a:buClr>
              <a:buSzTx/>
              <a:buFont typeface="Wingdings" panose="05000000000000000000" pitchFamily="2" charset="2"/>
              <a:buChar char="Ø"/>
            </a:pPr>
            <a:r>
              <a:rPr lang="es-ES" altLang="es-MX" sz="2000" b="1" dirty="0" smtClean="0">
                <a:solidFill>
                  <a:srgbClr val="FFFF00"/>
                </a:solidFill>
              </a:rPr>
              <a:t>Aspectos económicos relativos a la rentabilidad de la instalación.</a:t>
            </a:r>
            <a:endParaRPr lang="es-ES" altLang="es-MX" sz="2000" b="1" dirty="0">
              <a:solidFill>
                <a:srgbClr val="FFFF00"/>
              </a:solidFill>
            </a:endParaRPr>
          </a:p>
        </p:txBody>
      </p:sp>
      <p:sp>
        <p:nvSpPr>
          <p:cNvPr id="14" name="Rectangle 3"/>
          <p:cNvSpPr>
            <a:spLocks noChangeArrowheads="1"/>
          </p:cNvSpPr>
          <p:nvPr/>
        </p:nvSpPr>
        <p:spPr bwMode="auto">
          <a:xfrm>
            <a:off x="35496" y="1563638"/>
            <a:ext cx="60463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A50021"/>
              </a:buClr>
              <a:buSzPct val="75000"/>
              <a:buFont typeface="Monotype Sorts" pitchFamily="2" charset="2"/>
              <a:buChar char="•"/>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sz="2000">
                <a:solidFill>
                  <a:schemeClr val="tx1"/>
                </a:solidFill>
                <a:latin typeface="Arial" charset="0"/>
              </a:defRPr>
            </a:lvl9pPr>
          </a:lstStyle>
          <a:p>
            <a:pPr algn="just">
              <a:spcBef>
                <a:spcPct val="0"/>
              </a:spcBef>
              <a:buClrTx/>
              <a:buSzTx/>
              <a:buFontTx/>
              <a:buNone/>
            </a:pPr>
            <a:r>
              <a:rPr lang="es-ES" altLang="es-MX" sz="2000" b="1" dirty="0" smtClean="0">
                <a:solidFill>
                  <a:srgbClr val="FFFF00"/>
                </a:solidFill>
                <a:cs typeface="Times New Roman" pitchFamily="18" charset="0"/>
              </a:rPr>
              <a:t>Los equipos irradiadores seleccionados, sus características técnicas y su capacidad de irradiación dependerá de:</a:t>
            </a:r>
            <a:endParaRPr lang="es-ES_tradnl" altLang="es-MX" sz="2000" b="1" dirty="0">
              <a:solidFill>
                <a:srgbClr val="FFFF00"/>
              </a:solidFill>
            </a:endParaRPr>
          </a:p>
        </p:txBody>
      </p:sp>
      <p:pic>
        <p:nvPicPr>
          <p:cNvPr id="1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4254" y="1525513"/>
            <a:ext cx="2834171" cy="155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29"/>
          <p:cNvSpPr>
            <a:spLocks noChangeArrowheads="1"/>
          </p:cNvSpPr>
          <p:nvPr/>
        </p:nvSpPr>
        <p:spPr bwMode="auto">
          <a:xfrm>
            <a:off x="117646" y="843558"/>
            <a:ext cx="8846841" cy="683264"/>
          </a:xfrm>
          <a:prstGeom prst="rect">
            <a:avLst/>
          </a:prstGeom>
          <a:noFill/>
          <a:ln w="9525">
            <a:noFill/>
            <a:miter lim="800000"/>
            <a:headEnd/>
            <a:tailEnd/>
          </a:ln>
          <a:effectLst/>
        </p:spPr>
        <p:txBody>
          <a:bodyPr wrap="square">
            <a:spAutoFit/>
          </a:bodyPr>
          <a:lstStyle/>
          <a:p>
            <a:pPr algn="just">
              <a:lnSpc>
                <a:spcPct val="80000"/>
              </a:lnSpc>
              <a:defRPr/>
            </a:pPr>
            <a:r>
              <a:rPr lang="es-ES" sz="2400" i="1" dirty="0" smtClean="0">
                <a:solidFill>
                  <a:srgbClr val="FFFF00"/>
                </a:solidFill>
                <a:latin typeface="Arial" charset="0"/>
              </a:rPr>
              <a:t>Para la </a:t>
            </a:r>
            <a:r>
              <a:rPr lang="es-ES" sz="2400" i="1" dirty="0" smtClean="0">
                <a:solidFill>
                  <a:srgbClr val="FFFF00"/>
                </a:solidFill>
                <a:latin typeface="Arial" charset="0"/>
              </a:rPr>
              <a:t>realización de todas estas aplicaciones se requieren de equipos irradiadores</a:t>
            </a:r>
            <a:r>
              <a:rPr lang="es-ES" sz="2400" i="1" dirty="0" smtClean="0">
                <a:solidFill>
                  <a:srgbClr val="FFFF00"/>
                </a:solidFill>
                <a:latin typeface="Arial" charset="0"/>
              </a:rPr>
              <a:t>.</a:t>
            </a:r>
            <a:endParaRPr lang="es-ES" sz="2400" i="1" dirty="0">
              <a:solidFill>
                <a:srgbClr val="FFFF00"/>
              </a:solidFill>
              <a:latin typeface="Arial" charset="0"/>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926" y="2714600"/>
            <a:ext cx="2520377" cy="129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9630" y="3339675"/>
            <a:ext cx="1625683" cy="160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60962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Text Box 4" descr="Horizontal estreita"/>
          <p:cNvSpPr txBox="1">
            <a:spLocks noChangeArrowheads="1"/>
          </p:cNvSpPr>
          <p:nvPr/>
        </p:nvSpPr>
        <p:spPr bwMode="auto">
          <a:xfrm>
            <a:off x="835026" y="1815704"/>
            <a:ext cx="7235825" cy="1077218"/>
          </a:xfrm>
          <a:prstGeom prst="rect">
            <a:avLst/>
          </a:prstGeom>
          <a:pattFill prst="narHorz">
            <a:fgClr>
              <a:srgbClr val="F28C40">
                <a:alpha val="34000"/>
              </a:srgbClr>
            </a:fgClr>
            <a:bgClr>
              <a:schemeClr val="bg1">
                <a:alpha val="34000"/>
              </a:schemeClr>
            </a:bgClr>
          </a:pattFill>
          <a:ln w="9525">
            <a:noFill/>
            <a:miter lim="800000"/>
            <a:headEnd/>
            <a:tailEnd/>
          </a:ln>
          <a:effectLst/>
        </p:spPr>
        <p:txBody>
          <a:bodyPr>
            <a:spAutoFit/>
          </a:bodyPr>
          <a:lstStyle/>
          <a:p>
            <a:pPr algn="ctr">
              <a:defRPr/>
            </a:pPr>
            <a:r>
              <a:rPr lang="es-ES" sz="3200" b="1" dirty="0">
                <a:solidFill>
                  <a:srgbClr val="FFFF00"/>
                </a:solidFill>
                <a:effectLst>
                  <a:outerShdw blurRad="38100" dist="38100" dir="2700000" algn="tl">
                    <a:srgbClr val="000000"/>
                  </a:outerShdw>
                </a:effectLst>
                <a:latin typeface="Arial" charset="0"/>
              </a:rPr>
              <a:t>TIPOS DE IRRADIADORES </a:t>
            </a:r>
            <a:r>
              <a:rPr lang="es-ES" sz="3200" b="1" dirty="0" smtClean="0">
                <a:solidFill>
                  <a:srgbClr val="FFFF00"/>
                </a:solidFill>
                <a:effectLst>
                  <a:outerShdw blurRad="38100" dist="38100" dir="2700000" algn="tl">
                    <a:srgbClr val="000000"/>
                  </a:outerShdw>
                </a:effectLst>
                <a:latin typeface="Arial" charset="0"/>
              </a:rPr>
              <a:t>INDUSTRIALES EXISTENTES.</a:t>
            </a:r>
            <a:endParaRPr lang="es-ES" sz="3200" b="1" dirty="0">
              <a:solidFill>
                <a:srgbClr val="FFFF00"/>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368185343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Text Box 4" descr="Horizontal estreita"/>
          <p:cNvSpPr txBox="1">
            <a:spLocks noChangeArrowheads="1"/>
          </p:cNvSpPr>
          <p:nvPr/>
        </p:nvSpPr>
        <p:spPr bwMode="auto">
          <a:xfrm>
            <a:off x="71439" y="141685"/>
            <a:ext cx="9037637" cy="584775"/>
          </a:xfrm>
          <a:prstGeom prst="rect">
            <a:avLst/>
          </a:prstGeom>
          <a:pattFill prst="narHorz">
            <a:fgClr>
              <a:srgbClr val="F28C40">
                <a:alpha val="34000"/>
              </a:srgbClr>
            </a:fgClr>
            <a:bgClr>
              <a:schemeClr val="bg1">
                <a:alpha val="34000"/>
              </a:schemeClr>
            </a:bgClr>
          </a:pattFill>
          <a:ln w="9525">
            <a:noFill/>
            <a:miter lim="800000"/>
            <a:headEnd/>
            <a:tailEnd/>
          </a:ln>
          <a:effectLst/>
        </p:spPr>
        <p:txBody>
          <a:bodyPr>
            <a:spAutoFit/>
          </a:bodyPr>
          <a:lstStyle/>
          <a:p>
            <a:pPr algn="ctr">
              <a:defRPr/>
            </a:pPr>
            <a:r>
              <a:rPr lang="pt-BR" sz="3200" dirty="0">
                <a:solidFill>
                  <a:srgbClr val="FFFF00"/>
                </a:solidFill>
                <a:effectLst>
                  <a:outerShdw blurRad="38100" dist="38100" dir="2700000" algn="tl">
                    <a:srgbClr val="000000"/>
                  </a:outerShdw>
                </a:effectLst>
                <a:latin typeface="Arial" charset="0"/>
              </a:rPr>
              <a:t>TIPOS DE IRRADIADORES INDUSTRIALES</a:t>
            </a:r>
            <a:endParaRPr lang="en-US" sz="3200" dirty="0">
              <a:solidFill>
                <a:srgbClr val="FFFF00"/>
              </a:solidFill>
              <a:effectLst>
                <a:outerShdw blurRad="38100" dist="38100" dir="2700000" algn="tl">
                  <a:srgbClr val="000000"/>
                </a:outerShdw>
              </a:effectLst>
              <a:latin typeface="Arial" charset="0"/>
            </a:endParaRPr>
          </a:p>
        </p:txBody>
      </p:sp>
      <p:pic>
        <p:nvPicPr>
          <p:cNvPr id="17411" name="Picture 6" descr="CO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2839" y="1339453"/>
            <a:ext cx="3863975" cy="2946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12" name="Object 7"/>
          <p:cNvGraphicFramePr>
            <a:graphicFrameLocks noChangeAspect="1"/>
          </p:cNvGraphicFramePr>
          <p:nvPr/>
        </p:nvGraphicFramePr>
        <p:xfrm>
          <a:off x="371476" y="1433512"/>
          <a:ext cx="3986213" cy="2852738"/>
        </p:xfrm>
        <a:graphic>
          <a:graphicData uri="http://schemas.openxmlformats.org/presentationml/2006/ole">
            <mc:AlternateContent xmlns:mc="http://schemas.openxmlformats.org/markup-compatibility/2006">
              <mc:Choice xmlns:v="urn:schemas-microsoft-com:vml" Requires="v">
                <p:oleObj spid="_x0000_s3114" name="Photo Editor Photo" r:id="rId5" imgW="3352381" imgH="3200000" progId="MSPhotoEd.3">
                  <p:embed/>
                </p:oleObj>
              </mc:Choice>
              <mc:Fallback>
                <p:oleObj name="Photo Editor Photo" r:id="rId5" imgW="3352381" imgH="3200000"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476" y="1433512"/>
                        <a:ext cx="3986213" cy="285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7224" name="Text Box 8"/>
          <p:cNvSpPr txBox="1">
            <a:spLocks noChangeArrowheads="1"/>
          </p:cNvSpPr>
          <p:nvPr/>
        </p:nvSpPr>
        <p:spPr bwMode="auto">
          <a:xfrm>
            <a:off x="5429250" y="4286251"/>
            <a:ext cx="2819400" cy="338554"/>
          </a:xfrm>
          <a:prstGeom prst="rect">
            <a:avLst/>
          </a:prstGeom>
          <a:solidFill>
            <a:schemeClr val="tx1"/>
          </a:solidFill>
          <a:ln w="9525">
            <a:solidFill>
              <a:schemeClr val="tx1"/>
            </a:solidFill>
            <a:miter lim="800000"/>
            <a:headEnd/>
            <a:tailEnd/>
          </a:ln>
          <a:effectLst/>
        </p:spPr>
        <p:txBody>
          <a:bodyPr>
            <a:spAutoFit/>
          </a:bodyPr>
          <a:lstStyle/>
          <a:p>
            <a:pPr algn="ctr">
              <a:defRPr/>
            </a:pPr>
            <a:r>
              <a:rPr lang="pt-BR" sz="1600" dirty="0">
                <a:solidFill>
                  <a:srgbClr val="FFFF00"/>
                </a:solidFill>
                <a:effectLst>
                  <a:outerShdw blurRad="38100" dist="38100" dir="2700000" algn="tl">
                    <a:srgbClr val="000000"/>
                  </a:outerShdw>
                </a:effectLst>
                <a:latin typeface="Arial" charset="0"/>
              </a:rPr>
              <a:t>IRRADIADORES GAMMA</a:t>
            </a:r>
          </a:p>
        </p:txBody>
      </p:sp>
      <p:sp>
        <p:nvSpPr>
          <p:cNvPr id="137225" name="Text Box 9"/>
          <p:cNvSpPr txBox="1">
            <a:spLocks noChangeArrowheads="1"/>
          </p:cNvSpPr>
          <p:nvPr/>
        </p:nvSpPr>
        <p:spPr bwMode="auto">
          <a:xfrm>
            <a:off x="428625" y="4286250"/>
            <a:ext cx="4000500" cy="338554"/>
          </a:xfrm>
          <a:prstGeom prst="rect">
            <a:avLst/>
          </a:prstGeom>
          <a:solidFill>
            <a:schemeClr val="tx1"/>
          </a:solidFill>
          <a:ln w="9525">
            <a:solidFill>
              <a:schemeClr val="tx1"/>
            </a:solidFill>
            <a:miter lim="800000"/>
            <a:headEnd/>
            <a:tailEnd/>
          </a:ln>
          <a:effectLst/>
        </p:spPr>
        <p:txBody>
          <a:bodyPr>
            <a:spAutoFit/>
          </a:bodyPr>
          <a:lstStyle/>
          <a:p>
            <a:pPr algn="ctr">
              <a:defRPr/>
            </a:pPr>
            <a:r>
              <a:rPr lang="pt-BR" sz="1600" dirty="0">
                <a:solidFill>
                  <a:srgbClr val="FFFF00"/>
                </a:solidFill>
                <a:effectLst>
                  <a:outerShdw blurRad="38100" dist="38100" dir="2700000" algn="tl">
                    <a:srgbClr val="000000"/>
                  </a:outerShdw>
                </a:effectLst>
                <a:latin typeface="Arial" charset="0"/>
              </a:rPr>
              <a:t>IRRADIADORES DE ELETRONES</a:t>
            </a:r>
          </a:p>
        </p:txBody>
      </p:sp>
    </p:spTree>
    <p:extLst>
      <p:ext uri="{BB962C8B-B14F-4D97-AF65-F5344CB8AC3E}">
        <p14:creationId xmlns:p14="http://schemas.microsoft.com/office/powerpoint/2010/main" val="172261621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Text Box 4" descr="Horizontal estreita"/>
          <p:cNvSpPr txBox="1">
            <a:spLocks noChangeArrowheads="1"/>
          </p:cNvSpPr>
          <p:nvPr/>
        </p:nvSpPr>
        <p:spPr bwMode="auto">
          <a:xfrm>
            <a:off x="0" y="72629"/>
            <a:ext cx="9144000" cy="523220"/>
          </a:xfrm>
          <a:prstGeom prst="rect">
            <a:avLst/>
          </a:prstGeom>
          <a:pattFill prst="narHorz">
            <a:fgClr>
              <a:srgbClr val="F28C40">
                <a:alpha val="34000"/>
              </a:srgbClr>
            </a:fgClr>
            <a:bgClr>
              <a:schemeClr val="bg1">
                <a:alpha val="34000"/>
              </a:schemeClr>
            </a:bgClr>
          </a:pattFill>
          <a:ln w="9525">
            <a:noFill/>
            <a:miter lim="800000"/>
            <a:headEnd/>
            <a:tailEnd/>
          </a:ln>
          <a:effectLst/>
        </p:spPr>
        <p:txBody>
          <a:bodyPr>
            <a:spAutoFit/>
          </a:bodyPr>
          <a:lstStyle/>
          <a:p>
            <a:pPr algn="ctr">
              <a:defRPr/>
            </a:pPr>
            <a:r>
              <a:rPr lang="pt-BR" sz="2800" dirty="0">
                <a:solidFill>
                  <a:srgbClr val="FFFF00"/>
                </a:solidFill>
                <a:effectLst>
                  <a:outerShdw blurRad="38100" dist="38100" dir="2700000" algn="tl">
                    <a:srgbClr val="000000"/>
                  </a:outerShdw>
                </a:effectLst>
                <a:latin typeface="Arial" charset="0"/>
              </a:rPr>
              <a:t>CATEGORIAS DE IRRADIADORES INDUSTRIALES</a:t>
            </a:r>
            <a:endParaRPr lang="en-US" sz="2800" dirty="0">
              <a:solidFill>
                <a:srgbClr val="FFFF00"/>
              </a:solidFill>
              <a:effectLst>
                <a:outerShdw blurRad="38100" dist="38100" dir="2700000" algn="tl">
                  <a:srgbClr val="000000"/>
                </a:outerShdw>
              </a:effectLst>
              <a:latin typeface="Arial" charset="0"/>
            </a:endParaRPr>
          </a:p>
        </p:txBody>
      </p:sp>
      <p:sp>
        <p:nvSpPr>
          <p:cNvPr id="137224" name="Text Box 8"/>
          <p:cNvSpPr txBox="1">
            <a:spLocks noChangeArrowheads="1"/>
          </p:cNvSpPr>
          <p:nvPr/>
        </p:nvSpPr>
        <p:spPr bwMode="auto">
          <a:xfrm>
            <a:off x="5580064" y="2457450"/>
            <a:ext cx="2663825" cy="338554"/>
          </a:xfrm>
          <a:prstGeom prst="rect">
            <a:avLst/>
          </a:prstGeom>
          <a:solidFill>
            <a:schemeClr val="tx1"/>
          </a:solidFill>
          <a:ln w="9525">
            <a:solidFill>
              <a:schemeClr val="tx1"/>
            </a:solidFill>
            <a:miter lim="800000"/>
            <a:headEnd/>
            <a:tailEnd/>
          </a:ln>
          <a:effectLst/>
        </p:spPr>
        <p:txBody>
          <a:bodyPr>
            <a:spAutoFit/>
          </a:bodyPr>
          <a:lstStyle/>
          <a:p>
            <a:pPr algn="ctr">
              <a:defRPr/>
            </a:pPr>
            <a:r>
              <a:rPr lang="pt-BR" sz="1600" dirty="0">
                <a:solidFill>
                  <a:srgbClr val="FFFF00"/>
                </a:solidFill>
                <a:effectLst>
                  <a:outerShdw blurRad="38100" dist="38100" dir="2700000" algn="tl">
                    <a:srgbClr val="000000"/>
                  </a:outerShdw>
                </a:effectLst>
                <a:latin typeface="Arial" charset="0"/>
              </a:rPr>
              <a:t>IRRADIADORES GAMMA</a:t>
            </a:r>
          </a:p>
        </p:txBody>
      </p:sp>
      <p:sp>
        <p:nvSpPr>
          <p:cNvPr id="137225" name="Text Box 9"/>
          <p:cNvSpPr txBox="1">
            <a:spLocks noChangeArrowheads="1"/>
          </p:cNvSpPr>
          <p:nvPr/>
        </p:nvSpPr>
        <p:spPr bwMode="auto">
          <a:xfrm>
            <a:off x="461963" y="2463404"/>
            <a:ext cx="4000500" cy="338554"/>
          </a:xfrm>
          <a:prstGeom prst="rect">
            <a:avLst/>
          </a:prstGeom>
          <a:solidFill>
            <a:schemeClr val="tx1"/>
          </a:solidFill>
          <a:ln w="9525">
            <a:solidFill>
              <a:schemeClr val="tx1"/>
            </a:solidFill>
            <a:miter lim="800000"/>
            <a:headEnd/>
            <a:tailEnd/>
          </a:ln>
          <a:effectLst/>
        </p:spPr>
        <p:txBody>
          <a:bodyPr>
            <a:spAutoFit/>
          </a:bodyPr>
          <a:lstStyle/>
          <a:p>
            <a:pPr algn="ctr">
              <a:defRPr/>
            </a:pPr>
            <a:r>
              <a:rPr lang="pt-BR" sz="1600" dirty="0">
                <a:solidFill>
                  <a:srgbClr val="FFFF00"/>
                </a:solidFill>
                <a:effectLst>
                  <a:outerShdw blurRad="38100" dist="38100" dir="2700000" algn="tl">
                    <a:srgbClr val="000000"/>
                  </a:outerShdw>
                </a:effectLst>
                <a:latin typeface="Arial" charset="0"/>
              </a:rPr>
              <a:t>IRRADIADORES DE ELETRONES</a:t>
            </a:r>
          </a:p>
        </p:txBody>
      </p:sp>
      <p:sp>
        <p:nvSpPr>
          <p:cNvPr id="7" name="Text Box 9"/>
          <p:cNvSpPr txBox="1">
            <a:spLocks noChangeArrowheads="1"/>
          </p:cNvSpPr>
          <p:nvPr/>
        </p:nvSpPr>
        <p:spPr bwMode="auto">
          <a:xfrm>
            <a:off x="1476376" y="3003947"/>
            <a:ext cx="2087563" cy="369332"/>
          </a:xfrm>
          <a:prstGeom prst="rect">
            <a:avLst/>
          </a:prstGeom>
          <a:noFill/>
          <a:ln w="9525">
            <a:noFill/>
            <a:miter lim="800000"/>
            <a:headEnd/>
            <a:tailEnd/>
          </a:ln>
          <a:effectLst/>
        </p:spPr>
        <p:txBody>
          <a:bodyPr>
            <a:spAutoFit/>
          </a:bodyPr>
          <a:lstStyle/>
          <a:p>
            <a:pPr algn="ctr">
              <a:defRPr/>
            </a:pPr>
            <a:r>
              <a:rPr lang="pt-BR" i="1" dirty="0">
                <a:solidFill>
                  <a:srgbClr val="FFFF00"/>
                </a:solidFill>
                <a:effectLst>
                  <a:outerShdw blurRad="38100" dist="38100" dir="2700000" algn="tl">
                    <a:srgbClr val="000000"/>
                  </a:outerShdw>
                </a:effectLst>
                <a:latin typeface="Arial" charset="0"/>
              </a:rPr>
              <a:t>Categoria I</a:t>
            </a:r>
            <a:endParaRPr lang="pt-BR" dirty="0">
              <a:solidFill>
                <a:srgbClr val="FFFF00"/>
              </a:solidFill>
              <a:effectLst>
                <a:outerShdw blurRad="38100" dist="38100" dir="2700000" algn="tl">
                  <a:srgbClr val="000000"/>
                </a:outerShdw>
              </a:effectLst>
              <a:latin typeface="Arial" charset="0"/>
            </a:endParaRPr>
          </a:p>
        </p:txBody>
      </p:sp>
      <p:sp>
        <p:nvSpPr>
          <p:cNvPr id="8" name="Text Box 9"/>
          <p:cNvSpPr txBox="1">
            <a:spLocks noChangeArrowheads="1"/>
          </p:cNvSpPr>
          <p:nvPr/>
        </p:nvSpPr>
        <p:spPr bwMode="auto">
          <a:xfrm>
            <a:off x="1476376" y="3436144"/>
            <a:ext cx="2087563" cy="369332"/>
          </a:xfrm>
          <a:prstGeom prst="rect">
            <a:avLst/>
          </a:prstGeom>
          <a:noFill/>
          <a:ln w="9525">
            <a:noFill/>
            <a:miter lim="800000"/>
            <a:headEnd/>
            <a:tailEnd/>
          </a:ln>
          <a:effectLst/>
        </p:spPr>
        <p:txBody>
          <a:bodyPr>
            <a:spAutoFit/>
          </a:bodyPr>
          <a:lstStyle/>
          <a:p>
            <a:pPr algn="ctr">
              <a:defRPr/>
            </a:pPr>
            <a:r>
              <a:rPr lang="pt-BR" i="1" dirty="0">
                <a:solidFill>
                  <a:srgbClr val="FFFF00"/>
                </a:solidFill>
                <a:effectLst>
                  <a:outerShdw blurRad="38100" dist="38100" dir="2700000" algn="tl">
                    <a:srgbClr val="000000"/>
                  </a:outerShdw>
                </a:effectLst>
                <a:latin typeface="Arial" charset="0"/>
              </a:rPr>
              <a:t>Categoria II</a:t>
            </a:r>
            <a:endParaRPr lang="pt-BR" dirty="0">
              <a:solidFill>
                <a:srgbClr val="FFFF00"/>
              </a:solidFill>
              <a:effectLst>
                <a:outerShdw blurRad="38100" dist="38100" dir="2700000" algn="tl">
                  <a:srgbClr val="000000"/>
                </a:outerShdw>
              </a:effectLst>
              <a:latin typeface="Arial" charset="0"/>
            </a:endParaRPr>
          </a:p>
        </p:txBody>
      </p:sp>
      <p:sp>
        <p:nvSpPr>
          <p:cNvPr id="9" name="Text Box 9"/>
          <p:cNvSpPr txBox="1">
            <a:spLocks noChangeArrowheads="1"/>
          </p:cNvSpPr>
          <p:nvPr/>
        </p:nvSpPr>
        <p:spPr bwMode="auto">
          <a:xfrm>
            <a:off x="6084888" y="3005138"/>
            <a:ext cx="2087562" cy="369332"/>
          </a:xfrm>
          <a:prstGeom prst="rect">
            <a:avLst/>
          </a:prstGeom>
          <a:noFill/>
          <a:ln w="9525">
            <a:noFill/>
            <a:miter lim="800000"/>
            <a:headEnd/>
            <a:tailEnd/>
          </a:ln>
          <a:effectLst/>
        </p:spPr>
        <p:txBody>
          <a:bodyPr>
            <a:spAutoFit/>
          </a:bodyPr>
          <a:lstStyle/>
          <a:p>
            <a:pPr algn="ctr">
              <a:defRPr/>
            </a:pPr>
            <a:r>
              <a:rPr lang="pt-BR" i="1" dirty="0">
                <a:solidFill>
                  <a:srgbClr val="FFFF00"/>
                </a:solidFill>
                <a:effectLst>
                  <a:outerShdw blurRad="38100" dist="38100" dir="2700000" algn="tl">
                    <a:srgbClr val="000000"/>
                  </a:outerShdw>
                </a:effectLst>
                <a:latin typeface="Arial" charset="0"/>
              </a:rPr>
              <a:t>Categoria I</a:t>
            </a:r>
            <a:endParaRPr lang="pt-BR" dirty="0">
              <a:solidFill>
                <a:srgbClr val="FFFF00"/>
              </a:solidFill>
              <a:effectLst>
                <a:outerShdw blurRad="38100" dist="38100" dir="2700000" algn="tl">
                  <a:srgbClr val="000000"/>
                </a:outerShdw>
              </a:effectLst>
              <a:latin typeface="Arial" charset="0"/>
            </a:endParaRPr>
          </a:p>
        </p:txBody>
      </p:sp>
      <p:sp>
        <p:nvSpPr>
          <p:cNvPr id="10" name="Text Box 9"/>
          <p:cNvSpPr txBox="1">
            <a:spLocks noChangeArrowheads="1"/>
          </p:cNvSpPr>
          <p:nvPr/>
        </p:nvSpPr>
        <p:spPr bwMode="auto">
          <a:xfrm>
            <a:off x="6084888" y="3436144"/>
            <a:ext cx="2087562" cy="369332"/>
          </a:xfrm>
          <a:prstGeom prst="rect">
            <a:avLst/>
          </a:prstGeom>
          <a:noFill/>
          <a:ln w="9525">
            <a:noFill/>
            <a:miter lim="800000"/>
            <a:headEnd/>
            <a:tailEnd/>
          </a:ln>
          <a:effectLst/>
        </p:spPr>
        <p:txBody>
          <a:bodyPr>
            <a:spAutoFit/>
          </a:bodyPr>
          <a:lstStyle/>
          <a:p>
            <a:pPr algn="ctr">
              <a:defRPr/>
            </a:pPr>
            <a:r>
              <a:rPr lang="pt-BR" i="1" dirty="0">
                <a:solidFill>
                  <a:srgbClr val="FFFF00"/>
                </a:solidFill>
                <a:effectLst>
                  <a:outerShdw blurRad="38100" dist="38100" dir="2700000" algn="tl">
                    <a:srgbClr val="000000"/>
                  </a:outerShdw>
                </a:effectLst>
                <a:latin typeface="Arial" charset="0"/>
              </a:rPr>
              <a:t>Categoria II</a:t>
            </a:r>
            <a:endParaRPr lang="pt-BR" dirty="0">
              <a:solidFill>
                <a:srgbClr val="FFFF00"/>
              </a:solidFill>
              <a:effectLst>
                <a:outerShdw blurRad="38100" dist="38100" dir="2700000" algn="tl">
                  <a:srgbClr val="000000"/>
                </a:outerShdw>
              </a:effectLst>
              <a:latin typeface="Arial" charset="0"/>
            </a:endParaRPr>
          </a:p>
        </p:txBody>
      </p:sp>
      <p:sp>
        <p:nvSpPr>
          <p:cNvPr id="11" name="Text Box 9"/>
          <p:cNvSpPr txBox="1">
            <a:spLocks noChangeArrowheads="1"/>
          </p:cNvSpPr>
          <p:nvPr/>
        </p:nvSpPr>
        <p:spPr bwMode="auto">
          <a:xfrm>
            <a:off x="6084888" y="3869532"/>
            <a:ext cx="2087562" cy="369332"/>
          </a:xfrm>
          <a:prstGeom prst="rect">
            <a:avLst/>
          </a:prstGeom>
          <a:noFill/>
          <a:ln w="9525">
            <a:noFill/>
            <a:miter lim="800000"/>
            <a:headEnd/>
            <a:tailEnd/>
          </a:ln>
          <a:effectLst/>
        </p:spPr>
        <p:txBody>
          <a:bodyPr>
            <a:spAutoFit/>
          </a:bodyPr>
          <a:lstStyle/>
          <a:p>
            <a:pPr algn="ctr">
              <a:defRPr/>
            </a:pPr>
            <a:r>
              <a:rPr lang="pt-BR" i="1" dirty="0">
                <a:solidFill>
                  <a:srgbClr val="FFFF00"/>
                </a:solidFill>
                <a:effectLst>
                  <a:outerShdw blurRad="38100" dist="38100" dir="2700000" algn="tl">
                    <a:srgbClr val="000000"/>
                  </a:outerShdw>
                </a:effectLst>
                <a:latin typeface="Arial" charset="0"/>
              </a:rPr>
              <a:t>Categoria III</a:t>
            </a:r>
            <a:endParaRPr lang="pt-BR" dirty="0">
              <a:solidFill>
                <a:srgbClr val="FFFF00"/>
              </a:solidFill>
              <a:effectLst>
                <a:outerShdw blurRad="38100" dist="38100" dir="2700000" algn="tl">
                  <a:srgbClr val="000000"/>
                </a:outerShdw>
              </a:effectLst>
              <a:latin typeface="Arial" charset="0"/>
            </a:endParaRPr>
          </a:p>
        </p:txBody>
      </p:sp>
      <p:sp>
        <p:nvSpPr>
          <p:cNvPr id="12" name="Text Box 9"/>
          <p:cNvSpPr txBox="1">
            <a:spLocks noChangeArrowheads="1"/>
          </p:cNvSpPr>
          <p:nvPr/>
        </p:nvSpPr>
        <p:spPr bwMode="auto">
          <a:xfrm>
            <a:off x="6084888" y="4300538"/>
            <a:ext cx="2087562" cy="369332"/>
          </a:xfrm>
          <a:prstGeom prst="rect">
            <a:avLst/>
          </a:prstGeom>
          <a:noFill/>
          <a:ln w="9525">
            <a:noFill/>
            <a:miter lim="800000"/>
            <a:headEnd/>
            <a:tailEnd/>
          </a:ln>
          <a:effectLst/>
        </p:spPr>
        <p:txBody>
          <a:bodyPr>
            <a:spAutoFit/>
          </a:bodyPr>
          <a:lstStyle/>
          <a:p>
            <a:pPr algn="ctr">
              <a:defRPr/>
            </a:pPr>
            <a:r>
              <a:rPr lang="pt-BR" i="1" dirty="0">
                <a:solidFill>
                  <a:srgbClr val="FFFF00"/>
                </a:solidFill>
                <a:effectLst>
                  <a:outerShdw blurRad="38100" dist="38100" dir="2700000" algn="tl">
                    <a:srgbClr val="000000"/>
                  </a:outerShdw>
                </a:effectLst>
                <a:latin typeface="Arial" charset="0"/>
              </a:rPr>
              <a:t>Categoria IV</a:t>
            </a:r>
            <a:endParaRPr lang="pt-BR" dirty="0">
              <a:solidFill>
                <a:srgbClr val="FFFF00"/>
              </a:solidFill>
              <a:effectLst>
                <a:outerShdw blurRad="38100" dist="38100" dir="2700000" algn="tl">
                  <a:srgbClr val="000000"/>
                </a:outerShdw>
              </a:effectLst>
              <a:latin typeface="Arial" charset="0"/>
            </a:endParaRPr>
          </a:p>
        </p:txBody>
      </p:sp>
      <p:pic>
        <p:nvPicPr>
          <p:cNvPr id="18443" name="Picture 6" descr="CO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7126" y="1383506"/>
            <a:ext cx="126682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444" name="Object 7"/>
          <p:cNvGraphicFramePr>
            <a:graphicFrameLocks noChangeAspect="1"/>
          </p:cNvGraphicFramePr>
          <p:nvPr>
            <p:extLst>
              <p:ext uri="{D42A27DB-BD31-4B8C-83A1-F6EECF244321}">
                <p14:modId xmlns:p14="http://schemas.microsoft.com/office/powerpoint/2010/main" val="2204202904"/>
              </p:ext>
            </p:extLst>
          </p:nvPr>
        </p:nvGraphicFramePr>
        <p:xfrm>
          <a:off x="1719264" y="1356122"/>
          <a:ext cx="1387475" cy="994172"/>
        </p:xfrm>
        <a:graphic>
          <a:graphicData uri="http://schemas.openxmlformats.org/presentationml/2006/ole">
            <mc:AlternateContent xmlns:mc="http://schemas.openxmlformats.org/markup-compatibility/2006">
              <mc:Choice xmlns:v="urn:schemas-microsoft-com:vml" Requires="v">
                <p:oleObj spid="_x0000_s4139" name="Photo Editor Photo" r:id="rId5" imgW="3352381" imgH="3200000" progId="MSPhotoEd.3">
                  <p:embed/>
                </p:oleObj>
              </mc:Choice>
              <mc:Fallback>
                <p:oleObj name="Photo Editor Photo" r:id="rId5" imgW="3352381" imgH="3200000"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9264" y="1356122"/>
                        <a:ext cx="1387475"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3726680"/>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50814" y="1275160"/>
            <a:ext cx="8842375" cy="3564731"/>
          </a:xfrm>
          <a:prstGeom prst="rect">
            <a:avLst/>
          </a:prstGeom>
        </p:spPr>
        <p:txBody>
          <a:bodyPr/>
          <a:lstStyle/>
          <a:p>
            <a:pPr>
              <a:defRPr/>
            </a:pPr>
            <a:r>
              <a:rPr lang="es-ES" sz="2000" dirty="0">
                <a:solidFill>
                  <a:srgbClr val="FFFF00"/>
                </a:solidFill>
              </a:rPr>
              <a:t>Son aquellos íntegramente blindados donde el acceso de las personas durante la operación es </a:t>
            </a:r>
            <a:r>
              <a:rPr lang="es-ES" sz="2000" u="sng" dirty="0">
                <a:solidFill>
                  <a:srgbClr val="FFFF00"/>
                </a:solidFill>
              </a:rPr>
              <a:t>físicamente imposible</a:t>
            </a:r>
            <a:r>
              <a:rPr lang="es-ES" sz="2000" dirty="0">
                <a:solidFill>
                  <a:srgbClr val="FFFF00"/>
                </a:solidFill>
              </a:rPr>
              <a:t>.</a:t>
            </a:r>
          </a:p>
          <a:p>
            <a:pPr marL="358775" indent="0">
              <a:buFontTx/>
              <a:buNone/>
              <a:defRPr/>
            </a:pPr>
            <a:endParaRPr lang="es-ES" sz="2000" dirty="0">
              <a:solidFill>
                <a:srgbClr val="FFFF00"/>
              </a:solidFill>
            </a:endParaRPr>
          </a:p>
          <a:p>
            <a:pPr marL="358775" indent="0">
              <a:buFontTx/>
              <a:buNone/>
              <a:defRPr/>
            </a:pPr>
            <a:endParaRPr lang="es-ES" sz="2000" dirty="0">
              <a:solidFill>
                <a:srgbClr val="FFFF00"/>
              </a:solidFill>
            </a:endParaRPr>
          </a:p>
          <a:p>
            <a:pPr marL="358775" indent="0">
              <a:buFontTx/>
              <a:buNone/>
              <a:defRPr/>
            </a:pPr>
            <a:endParaRPr lang="es-ES" sz="2000" dirty="0">
              <a:solidFill>
                <a:srgbClr val="FFFF00"/>
              </a:solidFill>
            </a:endParaRPr>
          </a:p>
        </p:txBody>
      </p:sp>
      <p:pic>
        <p:nvPicPr>
          <p:cNvPr id="8" name="Picture 3" descr="Cat 1 ebeam x96V1"/>
          <p:cNvPicPr>
            <a:picLocks noChangeAspect="1" noChangeArrowheads="1"/>
          </p:cNvPicPr>
          <p:nvPr/>
        </p:nvPicPr>
        <p:blipFill>
          <a:blip r:embed="rId2"/>
          <a:srcRect/>
          <a:stretch>
            <a:fillRect/>
          </a:stretch>
        </p:blipFill>
        <p:spPr bwMode="auto">
          <a:xfrm>
            <a:off x="1725614" y="2085975"/>
            <a:ext cx="5438775" cy="2591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Box 9"/>
          <p:cNvSpPr txBox="1">
            <a:spLocks noChangeArrowheads="1"/>
          </p:cNvSpPr>
          <p:nvPr/>
        </p:nvSpPr>
        <p:spPr bwMode="auto">
          <a:xfrm>
            <a:off x="3635376" y="897732"/>
            <a:ext cx="2087563" cy="369332"/>
          </a:xfrm>
          <a:prstGeom prst="rect">
            <a:avLst/>
          </a:prstGeom>
          <a:noFill/>
          <a:ln w="9525">
            <a:noFill/>
            <a:miter lim="800000"/>
            <a:headEnd/>
            <a:tailEnd/>
          </a:ln>
          <a:effectLst/>
        </p:spPr>
        <p:txBody>
          <a:bodyPr>
            <a:spAutoFit/>
          </a:bodyPr>
          <a:lstStyle/>
          <a:p>
            <a:pPr algn="ctr">
              <a:defRPr/>
            </a:pPr>
            <a:r>
              <a:rPr lang="pt-BR" i="1" dirty="0">
                <a:solidFill>
                  <a:srgbClr val="FFFF00"/>
                </a:solidFill>
                <a:effectLst>
                  <a:outerShdw blurRad="38100" dist="38100" dir="2700000" algn="tl">
                    <a:srgbClr val="000000"/>
                  </a:outerShdw>
                </a:effectLst>
                <a:latin typeface="Arial" charset="0"/>
              </a:rPr>
              <a:t>Categoria I</a:t>
            </a:r>
            <a:endParaRPr lang="pt-BR" dirty="0">
              <a:solidFill>
                <a:srgbClr val="FFFF00"/>
              </a:solidFill>
              <a:effectLst>
                <a:outerShdw blurRad="38100" dist="38100" dir="2700000" algn="tl">
                  <a:srgbClr val="000000"/>
                </a:outerShdw>
              </a:effectLst>
              <a:latin typeface="Arial" charset="0"/>
            </a:endParaRPr>
          </a:p>
        </p:txBody>
      </p:sp>
      <p:sp>
        <p:nvSpPr>
          <p:cNvPr id="7" name="Text Box 14" descr="Horizontal estreita"/>
          <p:cNvSpPr txBox="1">
            <a:spLocks noChangeArrowheads="1"/>
          </p:cNvSpPr>
          <p:nvPr/>
        </p:nvSpPr>
        <p:spPr bwMode="auto">
          <a:xfrm>
            <a:off x="34926" y="474226"/>
            <a:ext cx="9001125" cy="369332"/>
          </a:xfrm>
          <a:prstGeom prst="rect">
            <a:avLst/>
          </a:prstGeom>
          <a:pattFill prst="narHorz">
            <a:fgClr>
              <a:srgbClr val="F28C40">
                <a:alpha val="34000"/>
              </a:srgbClr>
            </a:fgClr>
            <a:bgClr>
              <a:schemeClr val="bg1">
                <a:alpha val="34000"/>
              </a:schemeClr>
            </a:bgClr>
          </a:pattFill>
          <a:ln w="9525">
            <a:noFill/>
            <a:miter lim="800000"/>
            <a:headEnd/>
            <a:tailEnd/>
          </a:ln>
          <a:effectLst/>
        </p:spPr>
        <p:txBody>
          <a:bodyPr>
            <a:spAutoFit/>
          </a:bodyPr>
          <a:lstStyle/>
          <a:p>
            <a:pPr algn="ctr">
              <a:defRPr/>
            </a:pPr>
            <a:r>
              <a:rPr lang="pt-BR" dirty="0">
                <a:solidFill>
                  <a:srgbClr val="FFFF00"/>
                </a:solidFill>
                <a:effectLst>
                  <a:outerShdw blurRad="38100" dist="38100" dir="2700000" algn="tl">
                    <a:srgbClr val="000000"/>
                  </a:outerShdw>
                </a:effectLst>
                <a:latin typeface="Arial" charset="0"/>
              </a:rPr>
              <a:t>CATEGORIA DE IRRADIADORES DE ELECTRONES DE ALTA ENERGIA</a:t>
            </a:r>
            <a:endParaRPr lang="en-US" dirty="0">
              <a:solidFill>
                <a:srgbClr val="FFFF00"/>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213893621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contenido"/>
          <p:cNvSpPr>
            <a:spLocks noGrp="1" noChangeArrowheads="1"/>
          </p:cNvSpPr>
          <p:nvPr>
            <p:ph idx="4294967295"/>
          </p:nvPr>
        </p:nvSpPr>
        <p:spPr>
          <a:xfrm>
            <a:off x="528638" y="951310"/>
            <a:ext cx="8229600" cy="789830"/>
          </a:xfrm>
          <a:prstGeom prst="rect">
            <a:avLst/>
          </a:prstGeom>
        </p:spPr>
        <p:txBody>
          <a:bodyPr lIns="91440" tIns="45720" rIns="91440" bIns="45720"/>
          <a:lstStyle/>
          <a:p>
            <a:r>
              <a:rPr lang="es-ES" altLang="es-MX" sz="2000" dirty="0" smtClean="0">
                <a:solidFill>
                  <a:srgbClr val="FFFF00"/>
                </a:solidFill>
              </a:rPr>
              <a:t>Unidad instalada en un recinto blindado que se mantiene </a:t>
            </a:r>
            <a:r>
              <a:rPr lang="es-ES" altLang="es-MX" sz="2000" u="sng" dirty="0" smtClean="0">
                <a:solidFill>
                  <a:srgbClr val="FFFF00"/>
                </a:solidFill>
              </a:rPr>
              <a:t>inaccesible durante la operación</a:t>
            </a:r>
            <a:r>
              <a:rPr lang="es-ES" altLang="es-MX" sz="2000" dirty="0" smtClean="0">
                <a:solidFill>
                  <a:srgbClr val="FFFF00"/>
                </a:solidFill>
              </a:rPr>
              <a:t>.</a:t>
            </a:r>
          </a:p>
        </p:txBody>
      </p:sp>
      <p:pic>
        <p:nvPicPr>
          <p:cNvPr id="5" name="Picture 3" descr="Cat 2 ebeam x96V1"/>
          <p:cNvPicPr>
            <a:picLocks noChangeAspect="1" noChangeArrowheads="1"/>
          </p:cNvPicPr>
          <p:nvPr/>
        </p:nvPicPr>
        <p:blipFill>
          <a:blip r:embed="rId2"/>
          <a:srcRect/>
          <a:stretch>
            <a:fillRect/>
          </a:stretch>
        </p:blipFill>
        <p:spPr bwMode="auto">
          <a:xfrm>
            <a:off x="107504" y="1717542"/>
            <a:ext cx="4103688" cy="2990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 Box 9"/>
          <p:cNvSpPr txBox="1">
            <a:spLocks noChangeArrowheads="1"/>
          </p:cNvSpPr>
          <p:nvPr/>
        </p:nvSpPr>
        <p:spPr bwMode="auto">
          <a:xfrm>
            <a:off x="3635376" y="573882"/>
            <a:ext cx="2087563" cy="369332"/>
          </a:xfrm>
          <a:prstGeom prst="rect">
            <a:avLst/>
          </a:prstGeom>
          <a:noFill/>
          <a:ln w="9525">
            <a:noFill/>
            <a:miter lim="800000"/>
            <a:headEnd/>
            <a:tailEnd/>
          </a:ln>
          <a:effectLst/>
        </p:spPr>
        <p:txBody>
          <a:bodyPr>
            <a:spAutoFit/>
          </a:bodyPr>
          <a:lstStyle/>
          <a:p>
            <a:pPr algn="ctr">
              <a:defRPr/>
            </a:pPr>
            <a:r>
              <a:rPr lang="pt-BR" i="1" dirty="0">
                <a:solidFill>
                  <a:srgbClr val="FFFF00"/>
                </a:solidFill>
                <a:effectLst>
                  <a:outerShdw blurRad="38100" dist="38100" dir="2700000" algn="tl">
                    <a:srgbClr val="000000"/>
                  </a:outerShdw>
                </a:effectLst>
                <a:latin typeface="Arial" charset="0"/>
              </a:rPr>
              <a:t>Categoria II</a:t>
            </a:r>
            <a:endParaRPr lang="pt-BR" dirty="0">
              <a:solidFill>
                <a:srgbClr val="FFFF00"/>
              </a:solidFill>
              <a:effectLst>
                <a:outerShdw blurRad="38100" dist="38100" dir="2700000" algn="tl">
                  <a:srgbClr val="000000"/>
                </a:outerShdw>
              </a:effectLst>
              <a:latin typeface="Arial" charset="0"/>
            </a:endParaRPr>
          </a:p>
        </p:txBody>
      </p:sp>
      <p:sp>
        <p:nvSpPr>
          <p:cNvPr id="8" name="Text Box 14" descr="Horizontal estreita"/>
          <p:cNvSpPr txBox="1">
            <a:spLocks noChangeArrowheads="1"/>
          </p:cNvSpPr>
          <p:nvPr/>
        </p:nvSpPr>
        <p:spPr bwMode="auto">
          <a:xfrm>
            <a:off x="0" y="227424"/>
            <a:ext cx="9144000" cy="400110"/>
          </a:xfrm>
          <a:prstGeom prst="rect">
            <a:avLst/>
          </a:prstGeom>
          <a:pattFill prst="narHorz">
            <a:fgClr>
              <a:srgbClr val="F28C40">
                <a:alpha val="34000"/>
              </a:srgbClr>
            </a:fgClr>
            <a:bgClr>
              <a:schemeClr val="bg1">
                <a:alpha val="34000"/>
              </a:schemeClr>
            </a:bgClr>
          </a:pattFill>
          <a:ln w="9525">
            <a:noFill/>
            <a:miter lim="800000"/>
            <a:headEnd/>
            <a:tailEnd/>
          </a:ln>
          <a:effectLst/>
        </p:spPr>
        <p:txBody>
          <a:bodyPr>
            <a:spAutoFit/>
          </a:bodyPr>
          <a:lstStyle/>
          <a:p>
            <a:pPr algn="ctr">
              <a:defRPr/>
            </a:pPr>
            <a:r>
              <a:rPr lang="pt-BR" sz="2000" dirty="0">
                <a:solidFill>
                  <a:srgbClr val="FFFF00"/>
                </a:solidFill>
                <a:effectLst>
                  <a:outerShdw blurRad="38100" dist="38100" dir="2700000" algn="tl">
                    <a:srgbClr val="000000"/>
                  </a:outerShdw>
                </a:effectLst>
                <a:latin typeface="Arial" charset="0"/>
              </a:rPr>
              <a:t>CATEGORIA DE IRRADIADORES DE ELECTRONES DE ALTA ENERGIA</a:t>
            </a:r>
            <a:endParaRPr lang="en-US" sz="2000" dirty="0">
              <a:solidFill>
                <a:srgbClr val="FFFF00"/>
              </a:solidFill>
              <a:effectLst>
                <a:outerShdw blurRad="38100" dist="38100" dir="2700000" algn="tl">
                  <a:srgbClr val="000000"/>
                </a:outerShdw>
              </a:effectLst>
              <a:latin typeface="Arial" charset="0"/>
            </a:endParaRPr>
          </a:p>
        </p:txBody>
      </p:sp>
      <p:pic>
        <p:nvPicPr>
          <p:cNvPr id="9" name="Picture 13" descr="eb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78025"/>
            <a:ext cx="4541837" cy="315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458798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1"/>
          <p:cNvSpPr txBox="1">
            <a:spLocks noChangeArrowheads="1"/>
          </p:cNvSpPr>
          <p:nvPr/>
        </p:nvSpPr>
        <p:spPr bwMode="auto">
          <a:xfrm>
            <a:off x="3514726" y="1495425"/>
            <a:ext cx="17395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A50021"/>
              </a:buClr>
              <a:buSzPct val="75000"/>
              <a:buFont typeface="Monotype Sorts" pitchFamily="2" charset="2"/>
              <a:buChar char="•"/>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sz="2000">
                <a:solidFill>
                  <a:schemeClr val="tx1"/>
                </a:solidFill>
                <a:latin typeface="Arial" charset="0"/>
              </a:defRPr>
            </a:lvl9pPr>
          </a:lstStyle>
          <a:p>
            <a:pPr>
              <a:spcBef>
                <a:spcPct val="0"/>
              </a:spcBef>
              <a:buClrTx/>
              <a:buSzTx/>
              <a:buFontTx/>
              <a:buNone/>
            </a:pPr>
            <a:r>
              <a:rPr lang="es-ES_tradnl" altLang="es-MX" sz="2400" b="1" u="sng">
                <a:solidFill>
                  <a:srgbClr val="FFFF00"/>
                </a:solidFill>
              </a:rPr>
              <a:t>OBJETIVO</a:t>
            </a:r>
            <a:endParaRPr lang="es-ES_tradnl" altLang="es-MX" sz="2400" u="sng">
              <a:solidFill>
                <a:srgbClr val="FFFF00"/>
              </a:solidFill>
            </a:endParaRPr>
          </a:p>
        </p:txBody>
      </p:sp>
      <p:sp>
        <p:nvSpPr>
          <p:cNvPr id="3084" name="Rectangle 12"/>
          <p:cNvSpPr>
            <a:spLocks noChangeArrowheads="1"/>
          </p:cNvSpPr>
          <p:nvPr/>
        </p:nvSpPr>
        <p:spPr bwMode="auto">
          <a:xfrm>
            <a:off x="250825" y="2020492"/>
            <a:ext cx="8642350" cy="1200329"/>
          </a:xfrm>
          <a:prstGeom prst="rect">
            <a:avLst/>
          </a:prstGeom>
          <a:noFill/>
          <a:ln w="12700">
            <a:noFill/>
            <a:miter lim="800000"/>
            <a:headEnd type="none" w="sm" len="sm"/>
            <a:tailEnd type="none" w="sm" len="sm"/>
          </a:ln>
          <a:effectLst/>
        </p:spPr>
        <p:txBody>
          <a:bodyPr>
            <a:spAutoFit/>
          </a:bodyPr>
          <a:lstStyle/>
          <a:p>
            <a:pPr algn="just">
              <a:defRPr/>
            </a:pPr>
            <a:r>
              <a:rPr lang="es-ES_tradnl" sz="2400" b="1" dirty="0">
                <a:solidFill>
                  <a:srgbClr val="FFFA2A"/>
                </a:solidFill>
                <a:effectLst>
                  <a:outerShdw blurRad="38100" dist="38100" dir="2700000" algn="tl">
                    <a:srgbClr val="000000"/>
                  </a:outerShdw>
                </a:effectLst>
                <a:latin typeface="Arial" charset="0"/>
              </a:rPr>
              <a:t>Que los participantes conozcan los tipos </a:t>
            </a:r>
            <a:r>
              <a:rPr lang="es-ES_tradnl" sz="2400" b="1" dirty="0" smtClean="0">
                <a:solidFill>
                  <a:srgbClr val="FFFA2A"/>
                </a:solidFill>
                <a:effectLst>
                  <a:outerShdw blurRad="38100" dist="38100" dir="2700000" algn="tl">
                    <a:srgbClr val="000000"/>
                  </a:outerShdw>
                </a:effectLst>
                <a:latin typeface="Arial" charset="0"/>
              </a:rPr>
              <a:t>de </a:t>
            </a:r>
            <a:r>
              <a:rPr lang="es-ES_tradnl" sz="2400" b="1" dirty="0" smtClean="0">
                <a:solidFill>
                  <a:srgbClr val="FFFA2A"/>
                </a:solidFill>
                <a:effectLst>
                  <a:outerShdw blurRad="38100" dist="38100" dir="2700000" algn="tl">
                    <a:srgbClr val="000000"/>
                  </a:outerShdw>
                </a:effectLst>
                <a:latin typeface="Arial" charset="0"/>
              </a:rPr>
              <a:t>irradiadores industriales y sus </a:t>
            </a:r>
            <a:r>
              <a:rPr lang="es-ES_tradnl" sz="2400" b="1" dirty="0" smtClean="0">
                <a:solidFill>
                  <a:srgbClr val="FFFA2A"/>
                </a:solidFill>
                <a:effectLst>
                  <a:outerShdw blurRad="38100" dist="38100" dir="2700000" algn="tl">
                    <a:srgbClr val="000000"/>
                  </a:outerShdw>
                </a:effectLst>
                <a:latin typeface="Arial" charset="0"/>
              </a:rPr>
              <a:t>características principales, </a:t>
            </a:r>
            <a:r>
              <a:rPr lang="es-ES_tradnl" sz="2400" b="1" dirty="0">
                <a:solidFill>
                  <a:srgbClr val="FFFA2A"/>
                </a:solidFill>
                <a:effectLst>
                  <a:outerShdw blurRad="38100" dist="38100" dir="2700000" algn="tl">
                    <a:srgbClr val="000000"/>
                  </a:outerShdw>
                </a:effectLst>
                <a:latin typeface="Arial" charset="0"/>
              </a:rPr>
              <a:t>así como las particularidades de </a:t>
            </a:r>
            <a:r>
              <a:rPr lang="es-ES_tradnl" sz="2400" b="1" dirty="0" smtClean="0">
                <a:solidFill>
                  <a:srgbClr val="FFFA2A"/>
                </a:solidFill>
                <a:effectLst>
                  <a:outerShdw blurRad="38100" dist="38100" dir="2700000" algn="tl">
                    <a:srgbClr val="000000"/>
                  </a:outerShdw>
                </a:effectLst>
                <a:latin typeface="Arial" charset="0"/>
              </a:rPr>
              <a:t>diseño de estos.</a:t>
            </a:r>
            <a:endParaRPr lang="es-ES" sz="2400" b="1" dirty="0">
              <a:solidFill>
                <a:srgbClr val="FFFA2A"/>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1322849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CO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14" y="1275160"/>
            <a:ext cx="3895725" cy="297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21" name="Text Box 9" descr="Horizontal estreita"/>
          <p:cNvSpPr txBox="1">
            <a:spLocks noChangeArrowheads="1"/>
          </p:cNvSpPr>
          <p:nvPr/>
        </p:nvSpPr>
        <p:spPr bwMode="auto">
          <a:xfrm>
            <a:off x="3295069" y="4219575"/>
            <a:ext cx="2877711" cy="369332"/>
          </a:xfrm>
          <a:prstGeom prst="rect">
            <a:avLst/>
          </a:prstGeom>
          <a:pattFill prst="narHorz">
            <a:fgClr>
              <a:srgbClr val="F28C40">
                <a:alpha val="34000"/>
              </a:srgbClr>
            </a:fgClr>
            <a:bgClr>
              <a:schemeClr val="bg1">
                <a:alpha val="34000"/>
              </a:schemeClr>
            </a:bgClr>
          </a:pattFill>
          <a:ln w="9525">
            <a:noFill/>
            <a:miter lim="800000"/>
            <a:headEnd/>
            <a:tailEnd/>
          </a:ln>
          <a:effectLst/>
        </p:spPr>
        <p:txBody>
          <a:bodyPr wrap="none">
            <a:spAutoFit/>
          </a:bodyPr>
          <a:lstStyle/>
          <a:p>
            <a:pPr algn="ctr">
              <a:defRPr/>
            </a:pPr>
            <a:r>
              <a:rPr lang="pt-BR" dirty="0">
                <a:solidFill>
                  <a:srgbClr val="FFFF00"/>
                </a:solidFill>
                <a:effectLst>
                  <a:outerShdw blurRad="38100" dist="38100" dir="2700000" algn="tl">
                    <a:srgbClr val="000000"/>
                  </a:outerShdw>
                </a:effectLst>
                <a:latin typeface="Arial" charset="0"/>
              </a:rPr>
              <a:t>IRRADIADORES GAMMA</a:t>
            </a:r>
            <a:endParaRPr lang="en-US" dirty="0">
              <a:solidFill>
                <a:srgbClr val="FFFF00"/>
              </a:solidFill>
              <a:effectLst>
                <a:outerShdw blurRad="38100" dist="38100" dir="2700000" algn="tl">
                  <a:srgbClr val="000000"/>
                </a:outerShdw>
              </a:effectLst>
              <a:latin typeface="Arial" charset="0"/>
            </a:endParaRPr>
          </a:p>
        </p:txBody>
      </p:sp>
      <p:sp>
        <p:nvSpPr>
          <p:cNvPr id="2057" name="Text Box 9" descr="Horizontal clara"/>
          <p:cNvSpPr txBox="1">
            <a:spLocks noChangeArrowheads="1"/>
          </p:cNvSpPr>
          <p:nvPr/>
        </p:nvSpPr>
        <p:spPr bwMode="auto">
          <a:xfrm>
            <a:off x="250825" y="321686"/>
            <a:ext cx="8497888" cy="665888"/>
          </a:xfrm>
          <a:prstGeom prst="rect">
            <a:avLst/>
          </a:prstGeom>
          <a:noFill/>
          <a:ln w="9525">
            <a:noFill/>
            <a:miter lim="800000"/>
            <a:headEnd/>
            <a:tailEnd/>
          </a:ln>
          <a:effectLst/>
        </p:spPr>
        <p:txBody>
          <a:bodyPr>
            <a:spAutoFit/>
          </a:bodyPr>
          <a:lstStyle/>
          <a:p>
            <a:pPr algn="ctr">
              <a:lnSpc>
                <a:spcPct val="130000"/>
              </a:lnSpc>
              <a:defRPr/>
            </a:pPr>
            <a:r>
              <a:rPr lang="pt-BR" sz="3200" dirty="0">
                <a:solidFill>
                  <a:srgbClr val="FFFF00"/>
                </a:solidFill>
                <a:effectLst>
                  <a:outerShdw blurRad="38100" dist="38100" dir="2700000" algn="tl">
                    <a:srgbClr val="000000"/>
                  </a:outerShdw>
                </a:effectLst>
                <a:latin typeface="Arial" charset="0"/>
              </a:rPr>
              <a:t>CATEGORIAS DE IRRADIADORES GAMMA</a:t>
            </a:r>
          </a:p>
        </p:txBody>
      </p:sp>
    </p:spTree>
    <p:extLst>
      <p:ext uri="{BB962C8B-B14F-4D97-AF65-F5344CB8AC3E}">
        <p14:creationId xmlns:p14="http://schemas.microsoft.com/office/powerpoint/2010/main" val="1555470088"/>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21" name="Text Box 9" descr="Horizontal estreita"/>
          <p:cNvSpPr txBox="1">
            <a:spLocks noChangeArrowheads="1"/>
          </p:cNvSpPr>
          <p:nvPr/>
        </p:nvSpPr>
        <p:spPr bwMode="auto">
          <a:xfrm>
            <a:off x="2941875" y="1059582"/>
            <a:ext cx="5878597" cy="369332"/>
          </a:xfrm>
          <a:prstGeom prst="rect">
            <a:avLst/>
          </a:prstGeom>
          <a:pattFill prst="narHorz">
            <a:fgClr>
              <a:srgbClr val="F28C40">
                <a:alpha val="34000"/>
              </a:srgbClr>
            </a:fgClr>
            <a:bgClr>
              <a:schemeClr val="bg1">
                <a:alpha val="34000"/>
              </a:schemeClr>
            </a:bgClr>
          </a:pattFill>
          <a:ln w="9525">
            <a:noFill/>
            <a:miter lim="800000"/>
            <a:headEnd/>
            <a:tailEnd/>
          </a:ln>
          <a:effectLst/>
        </p:spPr>
        <p:txBody>
          <a:bodyPr wrap="none">
            <a:spAutoFit/>
          </a:bodyPr>
          <a:lstStyle/>
          <a:p>
            <a:pPr algn="ctr">
              <a:defRPr/>
            </a:pPr>
            <a:r>
              <a:rPr lang="pt-BR" dirty="0" smtClean="0">
                <a:solidFill>
                  <a:srgbClr val="FFFF00"/>
                </a:solidFill>
                <a:effectLst>
                  <a:outerShdw blurRad="38100" dist="38100" dir="2700000" algn="tl">
                    <a:srgbClr val="000000"/>
                  </a:outerShdw>
                </a:effectLst>
                <a:latin typeface="Arial" charset="0"/>
              </a:rPr>
              <a:t>FUENTES DE RADIACIÓN</a:t>
            </a:r>
            <a:r>
              <a:rPr lang="pt-BR" dirty="0" smtClean="0">
                <a:solidFill>
                  <a:srgbClr val="FFFF00"/>
                </a:solidFill>
                <a:effectLst>
                  <a:outerShdw blurRad="38100" dist="38100" dir="2700000" algn="tl">
                    <a:srgbClr val="000000"/>
                  </a:outerShdw>
                </a:effectLst>
                <a:latin typeface="Arial" charset="0"/>
              </a:rPr>
              <a:t> GAMMA MAS UTILIZADAS</a:t>
            </a:r>
            <a:endParaRPr lang="en-US" dirty="0">
              <a:solidFill>
                <a:srgbClr val="FFFF00"/>
              </a:solidFill>
              <a:effectLst>
                <a:outerShdw blurRad="38100" dist="38100" dir="2700000" algn="tl">
                  <a:srgbClr val="000000"/>
                </a:outerShdw>
              </a:effectLst>
              <a:latin typeface="Arial" charset="0"/>
            </a:endParaRPr>
          </a:p>
        </p:txBody>
      </p:sp>
      <p:sp>
        <p:nvSpPr>
          <p:cNvPr id="2057" name="Text Box 9" descr="Horizontal clara"/>
          <p:cNvSpPr txBox="1">
            <a:spLocks noChangeArrowheads="1"/>
          </p:cNvSpPr>
          <p:nvPr/>
        </p:nvSpPr>
        <p:spPr bwMode="auto">
          <a:xfrm>
            <a:off x="250825" y="321686"/>
            <a:ext cx="8497888" cy="665888"/>
          </a:xfrm>
          <a:prstGeom prst="rect">
            <a:avLst/>
          </a:prstGeom>
          <a:noFill/>
          <a:ln w="9525">
            <a:noFill/>
            <a:miter lim="800000"/>
            <a:headEnd/>
            <a:tailEnd/>
          </a:ln>
          <a:effectLst/>
        </p:spPr>
        <p:txBody>
          <a:bodyPr>
            <a:spAutoFit/>
          </a:bodyPr>
          <a:lstStyle/>
          <a:p>
            <a:pPr algn="ctr">
              <a:lnSpc>
                <a:spcPct val="130000"/>
              </a:lnSpc>
              <a:defRPr/>
            </a:pPr>
            <a:r>
              <a:rPr lang="pt-BR" sz="3200" dirty="0">
                <a:solidFill>
                  <a:srgbClr val="FFFF00"/>
                </a:solidFill>
                <a:effectLst>
                  <a:outerShdw blurRad="38100" dist="38100" dir="2700000" algn="tl">
                    <a:srgbClr val="000000"/>
                  </a:outerShdw>
                </a:effectLst>
                <a:latin typeface="Arial" charset="0"/>
              </a:rPr>
              <a:t>CATEGORIAS DE IRRADIADORES GAMMA</a:t>
            </a:r>
          </a:p>
        </p:txBody>
      </p:sp>
      <p:sp>
        <p:nvSpPr>
          <p:cNvPr id="2" name="CuadroTexto 1"/>
          <p:cNvSpPr txBox="1"/>
          <p:nvPr/>
        </p:nvSpPr>
        <p:spPr>
          <a:xfrm>
            <a:off x="3419872" y="1779662"/>
            <a:ext cx="5472608" cy="3139321"/>
          </a:xfrm>
          <a:prstGeom prst="rect">
            <a:avLst/>
          </a:prstGeom>
          <a:noFill/>
        </p:spPr>
        <p:txBody>
          <a:bodyPr wrap="square" rtlCol="0">
            <a:spAutoFit/>
          </a:bodyPr>
          <a:lstStyle/>
          <a:p>
            <a:pPr marL="342900" indent="-342900">
              <a:buFont typeface="+mj-lt"/>
              <a:buAutoNum type="arabicPeriod"/>
            </a:pPr>
            <a:r>
              <a:rPr lang="es-ES" dirty="0" smtClean="0">
                <a:solidFill>
                  <a:srgbClr val="FFFF00"/>
                </a:solidFill>
              </a:rPr>
              <a:t>Cesio </a:t>
            </a:r>
            <a:r>
              <a:rPr lang="es-ES" dirty="0">
                <a:solidFill>
                  <a:srgbClr val="FFFF00"/>
                </a:solidFill>
              </a:rPr>
              <a:t>137 (Cs-137). </a:t>
            </a:r>
            <a:endParaRPr lang="es-ES" dirty="0" smtClean="0">
              <a:solidFill>
                <a:srgbClr val="FFFF00"/>
              </a:solidFill>
            </a:endParaRPr>
          </a:p>
          <a:p>
            <a:pPr marL="742950" lvl="1" indent="-285750">
              <a:buFont typeface="Arial" panose="020B0604020202020204" pitchFamily="34" charset="0"/>
              <a:buChar char="•"/>
            </a:pPr>
            <a:r>
              <a:rPr lang="es-ES" dirty="0" smtClean="0">
                <a:solidFill>
                  <a:srgbClr val="FFFF00"/>
                </a:solidFill>
              </a:rPr>
              <a:t>Energía promedio: 0.66 </a:t>
            </a:r>
            <a:r>
              <a:rPr lang="es-ES" dirty="0" err="1" smtClean="0">
                <a:solidFill>
                  <a:srgbClr val="FFFF00"/>
                </a:solidFill>
              </a:rPr>
              <a:t>Mev</a:t>
            </a:r>
            <a:r>
              <a:rPr lang="es-ES" dirty="0" smtClean="0">
                <a:solidFill>
                  <a:srgbClr val="FFFF00"/>
                </a:solidFill>
              </a:rPr>
              <a:t>.</a:t>
            </a:r>
            <a:endParaRPr lang="es-ES" dirty="0">
              <a:solidFill>
                <a:srgbClr val="FFFF00"/>
              </a:solidFill>
            </a:endParaRPr>
          </a:p>
          <a:p>
            <a:pPr marL="742950" lvl="1" indent="-285750">
              <a:buFont typeface="Arial" panose="020B0604020202020204" pitchFamily="34" charset="0"/>
              <a:buChar char="•"/>
            </a:pPr>
            <a:r>
              <a:rPr lang="es-ES" dirty="0" smtClean="0">
                <a:solidFill>
                  <a:srgbClr val="FFFF00"/>
                </a:solidFill>
              </a:rPr>
              <a:t>Periodo de </a:t>
            </a:r>
            <a:r>
              <a:rPr lang="es-ES" dirty="0" err="1" smtClean="0">
                <a:solidFill>
                  <a:srgbClr val="FFFF00"/>
                </a:solidFill>
              </a:rPr>
              <a:t>Semidesintegración</a:t>
            </a:r>
            <a:r>
              <a:rPr lang="es-ES" dirty="0" smtClean="0">
                <a:solidFill>
                  <a:srgbClr val="FFFF00"/>
                </a:solidFill>
              </a:rPr>
              <a:t>: 30 años.</a:t>
            </a:r>
          </a:p>
          <a:p>
            <a:pPr marL="742950" lvl="1" indent="-285750">
              <a:buFont typeface="Arial" panose="020B0604020202020204" pitchFamily="34" charset="0"/>
              <a:buChar char="•"/>
            </a:pPr>
            <a:r>
              <a:rPr lang="es-ES" dirty="0" smtClean="0">
                <a:solidFill>
                  <a:srgbClr val="FFFF00"/>
                </a:solidFill>
              </a:rPr>
              <a:t>Ejemplo de equipo: </a:t>
            </a:r>
            <a:r>
              <a:rPr lang="es-UY" dirty="0" smtClean="0">
                <a:solidFill>
                  <a:srgbClr val="FFFF00"/>
                </a:solidFill>
              </a:rPr>
              <a:t>Gammacell-3000</a:t>
            </a:r>
          </a:p>
          <a:p>
            <a:pPr marL="742950" lvl="1" indent="-285750">
              <a:buFont typeface="Arial" panose="020B0604020202020204" pitchFamily="34" charset="0"/>
              <a:buChar char="•"/>
            </a:pPr>
            <a:endParaRPr lang="es-ES" dirty="0">
              <a:solidFill>
                <a:srgbClr val="FFFF00"/>
              </a:solidFill>
            </a:endParaRPr>
          </a:p>
          <a:p>
            <a:pPr marL="742950" lvl="1" indent="-285750">
              <a:buFont typeface="Arial" panose="020B0604020202020204" pitchFamily="34" charset="0"/>
              <a:buChar char="•"/>
            </a:pPr>
            <a:endParaRPr lang="es-ES" dirty="0" smtClean="0">
              <a:solidFill>
                <a:srgbClr val="FFFF00"/>
              </a:solidFill>
            </a:endParaRPr>
          </a:p>
          <a:p>
            <a:pPr marL="342900" indent="-342900">
              <a:buFont typeface="+mj-lt"/>
              <a:buAutoNum type="arabicPeriod"/>
            </a:pPr>
            <a:r>
              <a:rPr lang="es-ES" dirty="0" smtClean="0">
                <a:solidFill>
                  <a:srgbClr val="FFFF00"/>
                </a:solidFill>
              </a:rPr>
              <a:t>Cobalto </a:t>
            </a:r>
            <a:r>
              <a:rPr lang="es-ES" dirty="0">
                <a:solidFill>
                  <a:srgbClr val="FFFF00"/>
                </a:solidFill>
              </a:rPr>
              <a:t>60 (Co-60</a:t>
            </a:r>
            <a:r>
              <a:rPr lang="es-ES" dirty="0" smtClean="0">
                <a:solidFill>
                  <a:srgbClr val="FFFF00"/>
                </a:solidFill>
              </a:rPr>
              <a:t>).</a:t>
            </a:r>
          </a:p>
          <a:p>
            <a:pPr marL="742950" lvl="1" indent="-285750">
              <a:buFont typeface="Arial" panose="020B0604020202020204" pitchFamily="34" charset="0"/>
              <a:buChar char="•"/>
            </a:pPr>
            <a:r>
              <a:rPr lang="es-ES" dirty="0" smtClean="0">
                <a:solidFill>
                  <a:srgbClr val="FFFF00"/>
                </a:solidFill>
              </a:rPr>
              <a:t>Energía promedio: 1.25 </a:t>
            </a:r>
            <a:r>
              <a:rPr lang="es-ES" dirty="0" err="1" smtClean="0">
                <a:solidFill>
                  <a:srgbClr val="FFFF00"/>
                </a:solidFill>
              </a:rPr>
              <a:t>Mev</a:t>
            </a:r>
            <a:r>
              <a:rPr lang="es-ES" dirty="0" smtClean="0">
                <a:solidFill>
                  <a:srgbClr val="FFFF00"/>
                </a:solidFill>
              </a:rPr>
              <a:t>.</a:t>
            </a:r>
          </a:p>
          <a:p>
            <a:pPr marL="742950" lvl="1" indent="-285750">
              <a:buFont typeface="Arial" panose="020B0604020202020204" pitchFamily="34" charset="0"/>
              <a:buChar char="•"/>
            </a:pPr>
            <a:r>
              <a:rPr lang="es-ES" dirty="0" smtClean="0">
                <a:solidFill>
                  <a:srgbClr val="FFFF00"/>
                </a:solidFill>
              </a:rPr>
              <a:t>Periodo de </a:t>
            </a:r>
            <a:r>
              <a:rPr lang="es-ES" dirty="0" err="1" smtClean="0">
                <a:solidFill>
                  <a:srgbClr val="FFFF00"/>
                </a:solidFill>
              </a:rPr>
              <a:t>Semidesintegración</a:t>
            </a:r>
            <a:r>
              <a:rPr lang="es-ES" dirty="0" smtClean="0">
                <a:solidFill>
                  <a:srgbClr val="FFFF00"/>
                </a:solidFill>
              </a:rPr>
              <a:t>: 5.25 años.</a:t>
            </a:r>
          </a:p>
          <a:p>
            <a:pPr marL="742950" lvl="1" indent="-285750">
              <a:buFont typeface="Arial" panose="020B0604020202020204" pitchFamily="34" charset="0"/>
              <a:buChar char="•"/>
            </a:pPr>
            <a:r>
              <a:rPr lang="es-ES" dirty="0" smtClean="0">
                <a:solidFill>
                  <a:srgbClr val="FFFF00"/>
                </a:solidFill>
              </a:rPr>
              <a:t>Ejemplo de equipo: </a:t>
            </a:r>
            <a:r>
              <a:rPr lang="es-UY" dirty="0" err="1" smtClean="0">
                <a:solidFill>
                  <a:srgbClr val="FFFF00"/>
                </a:solidFill>
              </a:rPr>
              <a:t>Gammabeam</a:t>
            </a:r>
            <a:r>
              <a:rPr lang="es-UY" dirty="0" smtClean="0">
                <a:solidFill>
                  <a:srgbClr val="FFFF00"/>
                </a:solidFill>
              </a:rPr>
              <a:t> 651</a:t>
            </a:r>
            <a:endParaRPr lang="es-UY" dirty="0">
              <a:solidFill>
                <a:srgbClr val="FFFF00"/>
              </a:solidFill>
            </a:endParaRPr>
          </a:p>
          <a:p>
            <a:pPr marL="742950" lvl="1" indent="-285750">
              <a:buFont typeface="Arial" panose="020B0604020202020204" pitchFamily="34" charset="0"/>
              <a:buChar char="•"/>
            </a:pPr>
            <a:endParaRPr lang="es-UY" dirty="0">
              <a:solidFill>
                <a:srgbClr val="FFFF00"/>
              </a:solidFill>
            </a:endParaRPr>
          </a:p>
        </p:txBody>
      </p:sp>
      <p:pic>
        <p:nvPicPr>
          <p:cNvPr id="7170" name="Picture 2" descr="Gammacelda 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32" y="987574"/>
            <a:ext cx="1672580" cy="180638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4"/>
          <a:srcRect l="42125" t="37394" r="23226" b="10781"/>
          <a:stretch/>
        </p:blipFill>
        <p:spPr>
          <a:xfrm>
            <a:off x="107504" y="2708582"/>
            <a:ext cx="2834371" cy="2383448"/>
          </a:xfrm>
          <a:prstGeom prst="rect">
            <a:avLst/>
          </a:prstGeom>
        </p:spPr>
      </p:pic>
    </p:spTree>
    <p:extLst>
      <p:ext uri="{BB962C8B-B14F-4D97-AF65-F5344CB8AC3E}">
        <p14:creationId xmlns:p14="http://schemas.microsoft.com/office/powerpoint/2010/main" val="1572908991"/>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6"/>
          <p:cNvSpPr txBox="1">
            <a:spLocks noChangeArrowheads="1"/>
          </p:cNvSpPr>
          <p:nvPr/>
        </p:nvSpPr>
        <p:spPr bwMode="auto">
          <a:xfrm>
            <a:off x="312738" y="825153"/>
            <a:ext cx="872375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A50021"/>
              </a:buClr>
              <a:buSzPct val="75000"/>
              <a:buFont typeface="Monotype Sorts" pitchFamily="2" charset="2"/>
              <a:buChar char="•"/>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sz="2000">
                <a:solidFill>
                  <a:schemeClr val="tx1"/>
                </a:solidFill>
                <a:latin typeface="Arial" charset="0"/>
              </a:defRPr>
            </a:lvl9pPr>
          </a:lstStyle>
          <a:p>
            <a:pPr>
              <a:spcBef>
                <a:spcPct val="0"/>
              </a:spcBef>
              <a:buClrTx/>
              <a:buSzTx/>
              <a:buFontTx/>
              <a:buNone/>
            </a:pPr>
            <a:r>
              <a:rPr lang="es-ES_tradnl" altLang="es-MX" sz="1800" b="1" dirty="0">
                <a:solidFill>
                  <a:srgbClr val="FFFF00"/>
                </a:solidFill>
              </a:rPr>
              <a:t>CATEGORÍA I: La fuente sellada se encuentra dentro de un contenedor seco </a:t>
            </a:r>
          </a:p>
          <a:p>
            <a:pPr>
              <a:spcBef>
                <a:spcPct val="0"/>
              </a:spcBef>
              <a:buClrTx/>
              <a:buSzTx/>
              <a:buFontTx/>
              <a:buNone/>
            </a:pPr>
            <a:r>
              <a:rPr lang="es-ES_tradnl" altLang="es-MX" sz="1800" b="1" dirty="0">
                <a:solidFill>
                  <a:srgbClr val="FFFF00"/>
                </a:solidFill>
              </a:rPr>
              <a:t>construido de materiales </a:t>
            </a:r>
            <a:r>
              <a:rPr lang="es-ES_tradnl" altLang="es-MX" sz="1800" b="1" dirty="0" smtClean="0">
                <a:solidFill>
                  <a:srgbClr val="FFFF00"/>
                </a:solidFill>
              </a:rPr>
              <a:t>sólidos y se mantiene </a:t>
            </a:r>
            <a:r>
              <a:rPr lang="es-ES_tradnl" altLang="es-MX" sz="1800" b="1" dirty="0">
                <a:solidFill>
                  <a:srgbClr val="FFFF00"/>
                </a:solidFill>
              </a:rPr>
              <a:t>permanece blindada, tanto en régimen de </a:t>
            </a:r>
            <a:r>
              <a:rPr lang="es-ES_tradnl" altLang="es-MX" sz="1800" b="1" dirty="0" smtClean="0">
                <a:solidFill>
                  <a:srgbClr val="FFFF00"/>
                </a:solidFill>
              </a:rPr>
              <a:t>parada</a:t>
            </a:r>
            <a:r>
              <a:rPr lang="es-ES_tradnl" altLang="es-MX" sz="1800" b="1" dirty="0" smtClean="0">
                <a:solidFill>
                  <a:srgbClr val="FFFF00"/>
                </a:solidFill>
              </a:rPr>
              <a:t> </a:t>
            </a:r>
            <a:r>
              <a:rPr lang="es-ES_tradnl" altLang="es-MX" sz="1800" b="1" dirty="0">
                <a:solidFill>
                  <a:srgbClr val="FFFF00"/>
                </a:solidFill>
              </a:rPr>
              <a:t>como </a:t>
            </a:r>
            <a:r>
              <a:rPr lang="es-ES_tradnl" altLang="es-MX" sz="1800" b="1" dirty="0" smtClean="0">
                <a:solidFill>
                  <a:srgbClr val="FFFF00"/>
                </a:solidFill>
              </a:rPr>
              <a:t>en régimen de </a:t>
            </a:r>
            <a:r>
              <a:rPr lang="es-ES_tradnl" altLang="es-MX" sz="1800" b="1" dirty="0">
                <a:solidFill>
                  <a:srgbClr val="FFFF00"/>
                </a:solidFill>
              </a:rPr>
              <a:t>trabajo.</a:t>
            </a:r>
          </a:p>
        </p:txBody>
      </p:sp>
      <p:pic>
        <p:nvPicPr>
          <p:cNvPr id="410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757089"/>
            <a:ext cx="5048250" cy="333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descr="Horizontal clara"/>
          <p:cNvSpPr txBox="1">
            <a:spLocks noChangeArrowheads="1"/>
          </p:cNvSpPr>
          <p:nvPr/>
        </p:nvSpPr>
        <p:spPr bwMode="auto">
          <a:xfrm>
            <a:off x="250825" y="177670"/>
            <a:ext cx="8497888" cy="665888"/>
          </a:xfrm>
          <a:prstGeom prst="rect">
            <a:avLst/>
          </a:prstGeom>
          <a:noFill/>
          <a:ln w="9525">
            <a:noFill/>
            <a:miter lim="800000"/>
            <a:headEnd/>
            <a:tailEnd/>
          </a:ln>
          <a:effectLst/>
        </p:spPr>
        <p:txBody>
          <a:bodyPr>
            <a:spAutoFit/>
          </a:bodyPr>
          <a:lstStyle/>
          <a:p>
            <a:pPr algn="ctr">
              <a:lnSpc>
                <a:spcPct val="130000"/>
              </a:lnSpc>
              <a:defRPr/>
            </a:pPr>
            <a:r>
              <a:rPr lang="pt-BR" sz="3200" dirty="0">
                <a:solidFill>
                  <a:srgbClr val="FFFF00"/>
                </a:solidFill>
                <a:effectLst>
                  <a:outerShdw blurRad="38100" dist="38100" dir="2700000" algn="tl">
                    <a:srgbClr val="000000"/>
                  </a:outerShdw>
                </a:effectLst>
                <a:latin typeface="Arial" charset="0"/>
              </a:rPr>
              <a:t>CATEGORIAS DE IRRADIADORES GAMMA</a:t>
            </a:r>
          </a:p>
        </p:txBody>
      </p:sp>
    </p:spTree>
    <p:extLst>
      <p:ext uri="{BB962C8B-B14F-4D97-AF65-F5344CB8AC3E}">
        <p14:creationId xmlns:p14="http://schemas.microsoft.com/office/powerpoint/2010/main" val="1004588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3" name="Text Box 11"/>
          <p:cNvSpPr txBox="1">
            <a:spLocks noChangeArrowheads="1"/>
          </p:cNvSpPr>
          <p:nvPr/>
        </p:nvSpPr>
        <p:spPr bwMode="auto">
          <a:xfrm>
            <a:off x="3635376" y="716756"/>
            <a:ext cx="2087563" cy="369332"/>
          </a:xfrm>
          <a:prstGeom prst="rect">
            <a:avLst/>
          </a:prstGeom>
          <a:noFill/>
          <a:ln w="9525">
            <a:noFill/>
            <a:miter lim="800000"/>
            <a:headEnd/>
            <a:tailEnd/>
          </a:ln>
          <a:effectLst/>
        </p:spPr>
        <p:txBody>
          <a:bodyPr>
            <a:spAutoFit/>
          </a:bodyPr>
          <a:lstStyle/>
          <a:p>
            <a:pPr algn="ctr">
              <a:defRPr/>
            </a:pPr>
            <a:r>
              <a:rPr lang="pt-BR" i="1" dirty="0">
                <a:solidFill>
                  <a:srgbClr val="FFFF00"/>
                </a:solidFill>
                <a:effectLst>
                  <a:outerShdw blurRad="38100" dist="38100" dir="2700000" algn="tl">
                    <a:srgbClr val="000000"/>
                  </a:outerShdw>
                </a:effectLst>
                <a:latin typeface="Arial" charset="0"/>
              </a:rPr>
              <a:t>Categoria I</a:t>
            </a:r>
            <a:endParaRPr lang="pt-BR" dirty="0">
              <a:solidFill>
                <a:srgbClr val="FFFF00"/>
              </a:solidFill>
              <a:effectLst>
                <a:outerShdw blurRad="38100" dist="38100" dir="2700000" algn="tl">
                  <a:srgbClr val="000000"/>
                </a:outerShdw>
              </a:effectLst>
              <a:latin typeface="Arial" charset="0"/>
            </a:endParaRPr>
          </a:p>
        </p:txBody>
      </p:sp>
      <p:sp>
        <p:nvSpPr>
          <p:cNvPr id="11" name="Text Box 9" descr="Horizontal clara"/>
          <p:cNvSpPr txBox="1">
            <a:spLocks noChangeArrowheads="1"/>
          </p:cNvSpPr>
          <p:nvPr/>
        </p:nvSpPr>
        <p:spPr bwMode="auto">
          <a:xfrm>
            <a:off x="250825" y="249099"/>
            <a:ext cx="8497888" cy="522451"/>
          </a:xfrm>
          <a:prstGeom prst="rect">
            <a:avLst/>
          </a:prstGeom>
          <a:noFill/>
          <a:ln w="9525">
            <a:noFill/>
            <a:miter lim="800000"/>
            <a:headEnd/>
            <a:tailEnd/>
          </a:ln>
          <a:effectLst/>
        </p:spPr>
        <p:txBody>
          <a:bodyPr>
            <a:spAutoFit/>
          </a:bodyPr>
          <a:lstStyle/>
          <a:p>
            <a:pPr algn="ctr">
              <a:lnSpc>
                <a:spcPct val="130000"/>
              </a:lnSpc>
              <a:defRPr/>
            </a:pPr>
            <a:r>
              <a:rPr lang="pt-BR" sz="2400" dirty="0">
                <a:solidFill>
                  <a:srgbClr val="FFFF00"/>
                </a:solidFill>
                <a:effectLst>
                  <a:outerShdw blurRad="38100" dist="38100" dir="2700000" algn="tl">
                    <a:srgbClr val="000000"/>
                  </a:outerShdw>
                </a:effectLst>
                <a:latin typeface="Arial" charset="0"/>
              </a:rPr>
              <a:t>CATEGORIAS DE IRRADIADORES GAMMA</a:t>
            </a:r>
          </a:p>
        </p:txBody>
      </p:sp>
      <p:grpSp>
        <p:nvGrpSpPr>
          <p:cNvPr id="12" name="Group 15"/>
          <p:cNvGrpSpPr>
            <a:grpSpLocks/>
          </p:cNvGrpSpPr>
          <p:nvPr/>
        </p:nvGrpSpPr>
        <p:grpSpPr bwMode="auto">
          <a:xfrm>
            <a:off x="107504" y="1203598"/>
            <a:ext cx="8893175" cy="3580384"/>
            <a:chOff x="0" y="1183"/>
            <a:chExt cx="5760" cy="3158"/>
          </a:xfrm>
        </p:grpSpPr>
        <p:pic>
          <p:nvPicPr>
            <p:cNvPr id="13" name="Picture 14" descr="DSC02539"/>
            <p:cNvPicPr>
              <a:picLocks noChangeAspect="1" noChangeArrowheads="1"/>
            </p:cNvPicPr>
            <p:nvPr/>
          </p:nvPicPr>
          <p:blipFill>
            <a:blip r:embed="rId3" cstate="print">
              <a:extLst>
                <a:ext uri="{28A0092B-C50C-407E-A947-70E740481C1C}">
                  <a14:useLocalDpi xmlns:a14="http://schemas.microsoft.com/office/drawing/2010/main" val="0"/>
                </a:ext>
              </a:extLst>
            </a:blip>
            <a:srcRect l="20125"/>
            <a:stretch>
              <a:fillRect/>
            </a:stretch>
          </p:blipFill>
          <p:spPr bwMode="auto">
            <a:xfrm>
              <a:off x="2336" y="1187"/>
              <a:ext cx="3424" cy="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DSC025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183"/>
              <a:ext cx="2369" cy="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84145287"/>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84164" y="699542"/>
            <a:ext cx="88598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SzPct val="75000"/>
              <a:buFont typeface="Monotype Sorts" pitchFamily="2" charset="2"/>
              <a:buChar char="•"/>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sz="2000">
                <a:solidFill>
                  <a:schemeClr val="tx1"/>
                </a:solidFill>
                <a:latin typeface="Arial" charset="0"/>
              </a:defRPr>
            </a:lvl9pPr>
          </a:lstStyle>
          <a:p>
            <a:pPr>
              <a:spcBef>
                <a:spcPct val="0"/>
              </a:spcBef>
              <a:buClrTx/>
              <a:buSzTx/>
              <a:buFontTx/>
              <a:buNone/>
            </a:pPr>
            <a:r>
              <a:rPr lang="es-ES_tradnl" altLang="es-MX" sz="1600" b="1" dirty="0">
                <a:solidFill>
                  <a:srgbClr val="FFFF00"/>
                </a:solidFill>
              </a:rPr>
              <a:t>CATEGORÍA II: </a:t>
            </a:r>
            <a:r>
              <a:rPr lang="es-ES_tradnl" altLang="es-MX" sz="1600" b="1" dirty="0" smtClean="0">
                <a:solidFill>
                  <a:srgbClr val="FFFF00"/>
                </a:solidFill>
              </a:rPr>
              <a:t>Las fuentes está en un blindaje </a:t>
            </a:r>
            <a:r>
              <a:rPr lang="es-ES_tradnl" altLang="es-MX" sz="1600" b="1" dirty="0">
                <a:solidFill>
                  <a:srgbClr val="FFFF00"/>
                </a:solidFill>
              </a:rPr>
              <a:t>seco </a:t>
            </a:r>
            <a:r>
              <a:rPr lang="es-ES_tradnl" altLang="es-MX" sz="1600" b="1" dirty="0" smtClean="0">
                <a:solidFill>
                  <a:srgbClr val="FFFF00"/>
                </a:solidFill>
              </a:rPr>
              <a:t>en </a:t>
            </a:r>
            <a:r>
              <a:rPr lang="es-ES_tradnl" altLang="es-MX" sz="1600" b="1" dirty="0">
                <a:solidFill>
                  <a:srgbClr val="FFFF00"/>
                </a:solidFill>
              </a:rPr>
              <a:t>régimen de </a:t>
            </a:r>
            <a:r>
              <a:rPr lang="es-ES_tradnl" altLang="es-MX" sz="1600" b="1" dirty="0" smtClean="0">
                <a:solidFill>
                  <a:srgbClr val="FFFF00"/>
                </a:solidFill>
              </a:rPr>
              <a:t>parada, pero</a:t>
            </a:r>
            <a:r>
              <a:rPr lang="es-ES_tradnl" altLang="es-MX" sz="1600" b="1" dirty="0" smtClean="0">
                <a:solidFill>
                  <a:srgbClr val="FFFF00"/>
                </a:solidFill>
              </a:rPr>
              <a:t> </a:t>
            </a:r>
            <a:r>
              <a:rPr lang="es-ES_tradnl" altLang="es-MX" sz="1600" b="1" dirty="0">
                <a:solidFill>
                  <a:srgbClr val="FFFF00"/>
                </a:solidFill>
              </a:rPr>
              <a:t>durante el </a:t>
            </a:r>
            <a:r>
              <a:rPr lang="es-ES_tradnl" altLang="es-MX" sz="1600" b="1" dirty="0" smtClean="0">
                <a:solidFill>
                  <a:srgbClr val="FFFF00"/>
                </a:solidFill>
              </a:rPr>
              <a:t>régimen de trabajo, </a:t>
            </a:r>
            <a:r>
              <a:rPr lang="es-ES_tradnl" altLang="es-MX" sz="1600" b="1" dirty="0">
                <a:solidFill>
                  <a:srgbClr val="FFFF00"/>
                </a:solidFill>
              </a:rPr>
              <a:t>las fuentes </a:t>
            </a:r>
            <a:r>
              <a:rPr lang="es-ES_tradnl" altLang="es-MX" sz="1600" b="1" dirty="0" smtClean="0">
                <a:solidFill>
                  <a:srgbClr val="FFFF00"/>
                </a:solidFill>
              </a:rPr>
              <a:t>se exponen para irradiar </a:t>
            </a:r>
            <a:r>
              <a:rPr lang="es-ES_tradnl" altLang="es-MX" sz="1600" b="1" dirty="0" smtClean="0">
                <a:solidFill>
                  <a:srgbClr val="FFFF00"/>
                </a:solidFill>
              </a:rPr>
              <a:t>los productos </a:t>
            </a:r>
            <a:r>
              <a:rPr lang="es-ES_tradnl" altLang="es-MX" sz="1600" b="1" dirty="0">
                <a:solidFill>
                  <a:srgbClr val="FFFF00"/>
                </a:solidFill>
              </a:rPr>
              <a:t>dentro de un recinto blindado al cual </a:t>
            </a:r>
            <a:r>
              <a:rPr lang="es-ES_tradnl" altLang="es-MX" sz="1600" b="1" dirty="0" smtClean="0">
                <a:solidFill>
                  <a:srgbClr val="FFFF00"/>
                </a:solidFill>
              </a:rPr>
              <a:t>se puede acceder</a:t>
            </a:r>
            <a:r>
              <a:rPr lang="es-ES_tradnl" altLang="es-MX" sz="1600" b="1" dirty="0" smtClean="0">
                <a:solidFill>
                  <a:srgbClr val="FFFF00"/>
                </a:solidFill>
              </a:rPr>
              <a:t>.</a:t>
            </a:r>
            <a:endParaRPr lang="es-ES_tradnl" altLang="es-MX" sz="1600" b="1" dirty="0">
              <a:solidFill>
                <a:srgbClr val="FFFF00"/>
              </a:solidFill>
            </a:endParaRPr>
          </a:p>
        </p:txBody>
      </p:sp>
      <p:pic>
        <p:nvPicPr>
          <p:cNvPr id="51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889" y="1635646"/>
            <a:ext cx="7049479"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descr="Horizontal clara"/>
          <p:cNvSpPr txBox="1">
            <a:spLocks noChangeArrowheads="1"/>
          </p:cNvSpPr>
          <p:nvPr/>
        </p:nvSpPr>
        <p:spPr bwMode="auto">
          <a:xfrm>
            <a:off x="250825" y="-20538"/>
            <a:ext cx="8497888" cy="665888"/>
          </a:xfrm>
          <a:prstGeom prst="rect">
            <a:avLst/>
          </a:prstGeom>
          <a:noFill/>
          <a:ln w="9525">
            <a:noFill/>
            <a:miter lim="800000"/>
            <a:headEnd/>
            <a:tailEnd/>
          </a:ln>
          <a:effectLst/>
        </p:spPr>
        <p:txBody>
          <a:bodyPr>
            <a:spAutoFit/>
          </a:bodyPr>
          <a:lstStyle/>
          <a:p>
            <a:pPr algn="ctr">
              <a:lnSpc>
                <a:spcPct val="130000"/>
              </a:lnSpc>
              <a:defRPr/>
            </a:pPr>
            <a:r>
              <a:rPr lang="pt-BR" sz="2800" dirty="0">
                <a:solidFill>
                  <a:srgbClr val="FFFF00"/>
                </a:solidFill>
                <a:effectLst>
                  <a:outerShdw blurRad="38100" dist="38100" dir="2700000" algn="tl">
                    <a:srgbClr val="000000"/>
                  </a:outerShdw>
                </a:effectLst>
                <a:latin typeface="Arial" charset="0"/>
              </a:rPr>
              <a:t>CATEGORIAS DE IRRADIADORES GAMMA</a:t>
            </a:r>
          </a:p>
        </p:txBody>
      </p:sp>
    </p:spTree>
    <p:extLst>
      <p:ext uri="{BB962C8B-B14F-4D97-AF65-F5344CB8AC3E}">
        <p14:creationId xmlns:p14="http://schemas.microsoft.com/office/powerpoint/2010/main" val="470623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2" name="Text Box 8"/>
          <p:cNvSpPr txBox="1">
            <a:spLocks noChangeArrowheads="1"/>
          </p:cNvSpPr>
          <p:nvPr/>
        </p:nvSpPr>
        <p:spPr bwMode="auto">
          <a:xfrm>
            <a:off x="3635376" y="1040606"/>
            <a:ext cx="2087563" cy="369332"/>
          </a:xfrm>
          <a:prstGeom prst="rect">
            <a:avLst/>
          </a:prstGeom>
          <a:noFill/>
          <a:ln w="9525">
            <a:noFill/>
            <a:miter lim="800000"/>
            <a:headEnd/>
            <a:tailEnd/>
          </a:ln>
          <a:effectLst/>
        </p:spPr>
        <p:txBody>
          <a:bodyPr>
            <a:spAutoFit/>
          </a:bodyPr>
          <a:lstStyle/>
          <a:p>
            <a:pPr algn="ctr">
              <a:defRPr/>
            </a:pPr>
            <a:r>
              <a:rPr lang="pt-BR" i="1" dirty="0">
                <a:solidFill>
                  <a:srgbClr val="FFFF00"/>
                </a:solidFill>
                <a:effectLst>
                  <a:outerShdw blurRad="38100" dist="38100" dir="2700000" algn="tl">
                    <a:srgbClr val="000000"/>
                  </a:outerShdw>
                </a:effectLst>
                <a:latin typeface="Arial" charset="0"/>
              </a:rPr>
              <a:t>Categoria II</a:t>
            </a:r>
            <a:endParaRPr lang="pt-BR" dirty="0">
              <a:solidFill>
                <a:srgbClr val="FFFF00"/>
              </a:solidFill>
              <a:effectLst>
                <a:outerShdw blurRad="38100" dist="38100" dir="2700000" algn="tl">
                  <a:srgbClr val="000000"/>
                </a:outerShdw>
              </a:effectLst>
              <a:latin typeface="Arial" charset="0"/>
            </a:endParaRPr>
          </a:p>
        </p:txBody>
      </p:sp>
      <p:pic>
        <p:nvPicPr>
          <p:cNvPr id="6" name="Picture 5" descr="ib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35646"/>
            <a:ext cx="3313113" cy="307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descr="Horizontal clara"/>
          <p:cNvSpPr txBox="1">
            <a:spLocks noChangeArrowheads="1"/>
          </p:cNvSpPr>
          <p:nvPr/>
        </p:nvSpPr>
        <p:spPr bwMode="auto">
          <a:xfrm>
            <a:off x="250825" y="537131"/>
            <a:ext cx="8497888" cy="522451"/>
          </a:xfrm>
          <a:prstGeom prst="rect">
            <a:avLst/>
          </a:prstGeom>
          <a:noFill/>
          <a:ln w="9525">
            <a:noFill/>
            <a:miter lim="800000"/>
            <a:headEnd/>
            <a:tailEnd/>
          </a:ln>
          <a:effectLst/>
        </p:spPr>
        <p:txBody>
          <a:bodyPr>
            <a:spAutoFit/>
          </a:bodyPr>
          <a:lstStyle/>
          <a:p>
            <a:pPr algn="ctr">
              <a:lnSpc>
                <a:spcPct val="130000"/>
              </a:lnSpc>
              <a:defRPr/>
            </a:pPr>
            <a:r>
              <a:rPr lang="pt-BR" sz="2400" dirty="0">
                <a:solidFill>
                  <a:srgbClr val="FFFF00"/>
                </a:solidFill>
                <a:effectLst>
                  <a:outerShdw blurRad="38100" dist="38100" dir="2700000" algn="tl">
                    <a:srgbClr val="000000"/>
                  </a:outerShdw>
                </a:effectLst>
                <a:latin typeface="Arial" charset="0"/>
              </a:rPr>
              <a:t>CATEGORIAS DE IRRADIADORES GAMMA</a:t>
            </a:r>
          </a:p>
        </p:txBody>
      </p:sp>
      <p:pic>
        <p:nvPicPr>
          <p:cNvPr id="2" name="Imagen 1"/>
          <p:cNvPicPr>
            <a:picLocks noChangeAspect="1"/>
          </p:cNvPicPr>
          <p:nvPr/>
        </p:nvPicPr>
        <p:blipFill rotWithShape="1">
          <a:blip r:embed="rId4"/>
          <a:srcRect l="26376" t="27589" r="31100" b="37394"/>
          <a:stretch/>
        </p:blipFill>
        <p:spPr>
          <a:xfrm>
            <a:off x="3817356" y="2067694"/>
            <a:ext cx="5132730" cy="2376264"/>
          </a:xfrm>
          <a:prstGeom prst="rect">
            <a:avLst/>
          </a:prstGeom>
        </p:spPr>
      </p:pic>
    </p:spTree>
    <p:extLst>
      <p:ext uri="{BB962C8B-B14F-4D97-AF65-F5344CB8AC3E}">
        <p14:creationId xmlns:p14="http://schemas.microsoft.com/office/powerpoint/2010/main" val="1663613965"/>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144017" y="2053173"/>
            <a:ext cx="529207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A50021"/>
              </a:buClr>
              <a:buSzPct val="75000"/>
              <a:buFont typeface="Monotype Sorts" pitchFamily="2" charset="2"/>
              <a:buChar char="•"/>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sz="2000">
                <a:solidFill>
                  <a:schemeClr val="tx1"/>
                </a:solidFill>
                <a:latin typeface="Arial" charset="0"/>
              </a:defRPr>
            </a:lvl9pPr>
          </a:lstStyle>
          <a:p>
            <a:pPr>
              <a:spcBef>
                <a:spcPct val="0"/>
              </a:spcBef>
              <a:buClrTx/>
              <a:buSzTx/>
              <a:buFontTx/>
              <a:buNone/>
            </a:pPr>
            <a:r>
              <a:rPr lang="es-ES_tradnl" altLang="es-MX" sz="2000" b="1" dirty="0">
                <a:solidFill>
                  <a:srgbClr val="FFFF00"/>
                </a:solidFill>
              </a:rPr>
              <a:t>CATEGORÍA III: Las fuentes se mantienen </a:t>
            </a:r>
            <a:r>
              <a:rPr lang="es-ES_tradnl" altLang="es-MX" sz="2000" b="1" dirty="0" smtClean="0">
                <a:solidFill>
                  <a:srgbClr val="FFFF00"/>
                </a:solidFill>
              </a:rPr>
              <a:t>siempre blindadas </a:t>
            </a:r>
            <a:r>
              <a:rPr lang="es-ES_tradnl" altLang="es-MX" sz="2000" b="1" dirty="0">
                <a:solidFill>
                  <a:srgbClr val="FFFF00"/>
                </a:solidFill>
              </a:rPr>
              <a:t>dentro de una piscina con </a:t>
            </a:r>
            <a:r>
              <a:rPr lang="es-ES_tradnl" altLang="es-MX" sz="2000" b="1" dirty="0" smtClean="0">
                <a:solidFill>
                  <a:srgbClr val="FFFF00"/>
                </a:solidFill>
              </a:rPr>
              <a:t>agua. </a:t>
            </a:r>
            <a:r>
              <a:rPr lang="es-ES_tradnl" altLang="es-MX" sz="2000" b="1" dirty="0">
                <a:solidFill>
                  <a:srgbClr val="FFFF00"/>
                </a:solidFill>
              </a:rPr>
              <a:t>La muestra a irradiar se baja y se ubica en la </a:t>
            </a:r>
            <a:r>
              <a:rPr lang="es-ES_tradnl" altLang="es-MX" sz="2000" b="1" dirty="0" smtClean="0">
                <a:solidFill>
                  <a:srgbClr val="FFFF00"/>
                </a:solidFill>
              </a:rPr>
              <a:t>cercanía </a:t>
            </a:r>
            <a:r>
              <a:rPr lang="es-ES_tradnl" altLang="es-MX" sz="2000" b="1" dirty="0">
                <a:solidFill>
                  <a:srgbClr val="FFFF00"/>
                </a:solidFill>
              </a:rPr>
              <a:t>de las fuentes que conforman el irradiador.</a:t>
            </a:r>
          </a:p>
        </p:txBody>
      </p:sp>
      <p:pic>
        <p:nvPicPr>
          <p:cNvPr id="614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0440" y="987574"/>
            <a:ext cx="3336056" cy="3867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descr="Horizontal clara"/>
          <p:cNvSpPr txBox="1">
            <a:spLocks noChangeArrowheads="1"/>
          </p:cNvSpPr>
          <p:nvPr/>
        </p:nvSpPr>
        <p:spPr bwMode="auto">
          <a:xfrm>
            <a:off x="250825" y="321107"/>
            <a:ext cx="8497888" cy="522451"/>
          </a:xfrm>
          <a:prstGeom prst="rect">
            <a:avLst/>
          </a:prstGeom>
          <a:noFill/>
          <a:ln w="9525">
            <a:noFill/>
            <a:miter lim="800000"/>
            <a:headEnd/>
            <a:tailEnd/>
          </a:ln>
          <a:effectLst/>
        </p:spPr>
        <p:txBody>
          <a:bodyPr>
            <a:spAutoFit/>
          </a:bodyPr>
          <a:lstStyle/>
          <a:p>
            <a:pPr algn="ctr">
              <a:lnSpc>
                <a:spcPct val="130000"/>
              </a:lnSpc>
              <a:defRPr/>
            </a:pPr>
            <a:r>
              <a:rPr lang="pt-BR" sz="2400" dirty="0">
                <a:solidFill>
                  <a:srgbClr val="FFFF00"/>
                </a:solidFill>
                <a:effectLst>
                  <a:outerShdw blurRad="38100" dist="38100" dir="2700000" algn="tl">
                    <a:srgbClr val="000000"/>
                  </a:outerShdw>
                </a:effectLst>
                <a:latin typeface="Arial" charset="0"/>
              </a:rPr>
              <a:t>CATEGORIAS DE IRRADIADORES GAMMA</a:t>
            </a:r>
          </a:p>
        </p:txBody>
      </p:sp>
    </p:spTree>
    <p:extLst>
      <p:ext uri="{BB962C8B-B14F-4D97-AF65-F5344CB8AC3E}">
        <p14:creationId xmlns:p14="http://schemas.microsoft.com/office/powerpoint/2010/main" val="2305549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6" name="Picture 6" descr="irrad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045369"/>
            <a:ext cx="3582988" cy="406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7" name="Picture 7" descr="irrad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6" y="1927622"/>
            <a:ext cx="5160963" cy="264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9" name="Text Box 9"/>
          <p:cNvSpPr txBox="1">
            <a:spLocks noChangeArrowheads="1"/>
          </p:cNvSpPr>
          <p:nvPr/>
        </p:nvSpPr>
        <p:spPr bwMode="auto">
          <a:xfrm>
            <a:off x="3635376" y="897731"/>
            <a:ext cx="2087563" cy="369332"/>
          </a:xfrm>
          <a:prstGeom prst="rect">
            <a:avLst/>
          </a:prstGeom>
          <a:noFill/>
          <a:ln w="9525">
            <a:noFill/>
            <a:miter lim="800000"/>
            <a:headEnd/>
            <a:tailEnd/>
          </a:ln>
          <a:effectLst/>
        </p:spPr>
        <p:txBody>
          <a:bodyPr>
            <a:spAutoFit/>
          </a:bodyPr>
          <a:lstStyle/>
          <a:p>
            <a:pPr algn="ctr">
              <a:defRPr/>
            </a:pPr>
            <a:r>
              <a:rPr lang="pt-BR" i="1" dirty="0">
                <a:solidFill>
                  <a:srgbClr val="FFFF00"/>
                </a:solidFill>
                <a:effectLst>
                  <a:outerShdw blurRad="38100" dist="38100" dir="2700000" algn="tl">
                    <a:srgbClr val="000000"/>
                  </a:outerShdw>
                </a:effectLst>
                <a:latin typeface="Arial" charset="0"/>
              </a:rPr>
              <a:t>Categoria III</a:t>
            </a:r>
            <a:endParaRPr lang="pt-BR" dirty="0">
              <a:solidFill>
                <a:srgbClr val="FFFF00"/>
              </a:solidFill>
              <a:effectLst>
                <a:outerShdw blurRad="38100" dist="38100" dir="2700000" algn="tl">
                  <a:srgbClr val="000000"/>
                </a:outerShdw>
              </a:effectLst>
              <a:latin typeface="Arial" charset="0"/>
            </a:endParaRPr>
          </a:p>
        </p:txBody>
      </p:sp>
      <p:sp>
        <p:nvSpPr>
          <p:cNvPr id="6" name="Text Box 9" descr="Horizontal clara"/>
          <p:cNvSpPr txBox="1">
            <a:spLocks noChangeArrowheads="1"/>
          </p:cNvSpPr>
          <p:nvPr/>
        </p:nvSpPr>
        <p:spPr bwMode="auto">
          <a:xfrm>
            <a:off x="250825" y="321107"/>
            <a:ext cx="8497888" cy="522451"/>
          </a:xfrm>
          <a:prstGeom prst="rect">
            <a:avLst/>
          </a:prstGeom>
          <a:noFill/>
          <a:ln w="9525">
            <a:noFill/>
            <a:miter lim="800000"/>
            <a:headEnd/>
            <a:tailEnd/>
          </a:ln>
          <a:effectLst/>
        </p:spPr>
        <p:txBody>
          <a:bodyPr>
            <a:spAutoFit/>
          </a:bodyPr>
          <a:lstStyle/>
          <a:p>
            <a:pPr algn="ctr">
              <a:lnSpc>
                <a:spcPct val="130000"/>
              </a:lnSpc>
              <a:defRPr/>
            </a:pPr>
            <a:r>
              <a:rPr lang="pt-BR" sz="2400" dirty="0">
                <a:solidFill>
                  <a:srgbClr val="FFFF00"/>
                </a:solidFill>
                <a:effectLst>
                  <a:outerShdw blurRad="38100" dist="38100" dir="2700000" algn="tl">
                    <a:srgbClr val="000000"/>
                  </a:outerShdw>
                </a:effectLst>
                <a:latin typeface="Arial" charset="0"/>
              </a:rPr>
              <a:t>CATEGORIAS DE IRRADIADORES GAMMA</a:t>
            </a:r>
          </a:p>
        </p:txBody>
      </p:sp>
    </p:spTree>
    <p:extLst>
      <p:ext uri="{BB962C8B-B14F-4D97-AF65-F5344CB8AC3E}">
        <p14:creationId xmlns:p14="http://schemas.microsoft.com/office/powerpoint/2010/main" val="89600104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0" y="74218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SzPct val="75000"/>
              <a:buFont typeface="Monotype Sorts" pitchFamily="2" charset="2"/>
              <a:buChar char="•"/>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sz="2000">
                <a:solidFill>
                  <a:schemeClr val="tx1"/>
                </a:solidFill>
                <a:latin typeface="Arial" charset="0"/>
              </a:defRPr>
            </a:lvl9pPr>
          </a:lstStyle>
          <a:p>
            <a:pPr>
              <a:spcBef>
                <a:spcPct val="0"/>
              </a:spcBef>
              <a:buClrTx/>
              <a:buSzTx/>
              <a:buFontTx/>
              <a:buNone/>
            </a:pPr>
            <a:r>
              <a:rPr lang="es-ES_tradnl" altLang="es-MX" sz="1600" b="1" dirty="0">
                <a:solidFill>
                  <a:srgbClr val="FFFF00"/>
                </a:solidFill>
              </a:rPr>
              <a:t>CATEGORÍA IV: Las fuentes se mantienen blindadas dentro de una piscina con agua sólo en régimen de </a:t>
            </a:r>
            <a:r>
              <a:rPr lang="es-ES_tradnl" altLang="es-MX" sz="1600" b="1" dirty="0" smtClean="0">
                <a:solidFill>
                  <a:srgbClr val="FFFF00"/>
                </a:solidFill>
              </a:rPr>
              <a:t>parada</a:t>
            </a:r>
            <a:r>
              <a:rPr lang="es-ES_tradnl" altLang="es-MX" sz="1600" b="1" dirty="0" smtClean="0">
                <a:solidFill>
                  <a:srgbClr val="FFFF00"/>
                </a:solidFill>
              </a:rPr>
              <a:t>. </a:t>
            </a:r>
            <a:r>
              <a:rPr lang="es-ES_tradnl" altLang="es-MX" sz="1600" b="1" dirty="0">
                <a:solidFill>
                  <a:srgbClr val="FFFF00"/>
                </a:solidFill>
              </a:rPr>
              <a:t>Durante el </a:t>
            </a:r>
            <a:r>
              <a:rPr lang="es-ES_tradnl" altLang="es-MX" sz="1600" b="1" dirty="0" smtClean="0">
                <a:solidFill>
                  <a:srgbClr val="FFFF00"/>
                </a:solidFill>
              </a:rPr>
              <a:t>régimen de trabajo </a:t>
            </a:r>
            <a:r>
              <a:rPr lang="es-ES_tradnl" altLang="es-MX" sz="1600" b="1" dirty="0">
                <a:solidFill>
                  <a:srgbClr val="FFFF00"/>
                </a:solidFill>
              </a:rPr>
              <a:t>las fuentes irradian productos dentro de un recinto blindado similar al utilizado en los irradiadores de categoría II.</a:t>
            </a:r>
          </a:p>
        </p:txBody>
      </p:sp>
      <p:pic>
        <p:nvPicPr>
          <p:cNvPr id="717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450" y="1699940"/>
            <a:ext cx="7054850"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descr="Horizontal clara"/>
          <p:cNvSpPr txBox="1">
            <a:spLocks noChangeArrowheads="1"/>
          </p:cNvSpPr>
          <p:nvPr/>
        </p:nvSpPr>
        <p:spPr bwMode="auto">
          <a:xfrm>
            <a:off x="250825" y="166117"/>
            <a:ext cx="8497888" cy="522451"/>
          </a:xfrm>
          <a:prstGeom prst="rect">
            <a:avLst/>
          </a:prstGeom>
          <a:noFill/>
          <a:ln w="9525">
            <a:noFill/>
            <a:miter lim="800000"/>
            <a:headEnd/>
            <a:tailEnd/>
          </a:ln>
          <a:effectLst/>
        </p:spPr>
        <p:txBody>
          <a:bodyPr>
            <a:spAutoFit/>
          </a:bodyPr>
          <a:lstStyle/>
          <a:p>
            <a:pPr algn="ctr">
              <a:lnSpc>
                <a:spcPct val="130000"/>
              </a:lnSpc>
              <a:defRPr/>
            </a:pPr>
            <a:r>
              <a:rPr lang="pt-BR" sz="2400" dirty="0">
                <a:solidFill>
                  <a:srgbClr val="FFFF00"/>
                </a:solidFill>
                <a:effectLst>
                  <a:outerShdw blurRad="38100" dist="38100" dir="2700000" algn="tl">
                    <a:srgbClr val="000000"/>
                  </a:outerShdw>
                </a:effectLst>
                <a:latin typeface="Arial" charset="0"/>
              </a:rPr>
              <a:t>CATEGORIAS DE IRRADIADORES GAMMA</a:t>
            </a:r>
          </a:p>
        </p:txBody>
      </p:sp>
    </p:spTree>
    <p:extLst>
      <p:ext uri="{BB962C8B-B14F-4D97-AF65-F5344CB8AC3E}">
        <p14:creationId xmlns:p14="http://schemas.microsoft.com/office/powerpoint/2010/main" val="2527947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2771800" y="742181"/>
            <a:ext cx="33843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A50021"/>
              </a:buClr>
              <a:buSzPct val="75000"/>
              <a:buFont typeface="Monotype Sorts" pitchFamily="2" charset="2"/>
              <a:buChar char="•"/>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sz="2000">
                <a:solidFill>
                  <a:schemeClr val="tx1"/>
                </a:solidFill>
                <a:latin typeface="Arial" charset="0"/>
              </a:defRPr>
            </a:lvl9pPr>
          </a:lstStyle>
          <a:p>
            <a:pPr>
              <a:spcBef>
                <a:spcPct val="0"/>
              </a:spcBef>
              <a:buClrTx/>
              <a:buSzTx/>
              <a:buFontTx/>
              <a:buNone/>
            </a:pPr>
            <a:r>
              <a:rPr lang="es-ES_tradnl" altLang="es-MX" sz="1600" b="1" dirty="0" smtClean="0">
                <a:solidFill>
                  <a:srgbClr val="FFFF00"/>
                </a:solidFill>
              </a:rPr>
              <a:t>IRRADIADOR CATEGORÍA IV</a:t>
            </a:r>
            <a:endParaRPr lang="es-ES_tradnl" altLang="es-MX" sz="1600" b="1" dirty="0">
              <a:solidFill>
                <a:srgbClr val="FFFF00"/>
              </a:solidFill>
            </a:endParaRPr>
          </a:p>
        </p:txBody>
      </p:sp>
      <p:sp>
        <p:nvSpPr>
          <p:cNvPr id="5" name="Text Box 9" descr="Horizontal clara"/>
          <p:cNvSpPr txBox="1">
            <a:spLocks noChangeArrowheads="1"/>
          </p:cNvSpPr>
          <p:nvPr/>
        </p:nvSpPr>
        <p:spPr bwMode="auto">
          <a:xfrm>
            <a:off x="250825" y="166117"/>
            <a:ext cx="8497888" cy="522451"/>
          </a:xfrm>
          <a:prstGeom prst="rect">
            <a:avLst/>
          </a:prstGeom>
          <a:noFill/>
          <a:ln w="9525">
            <a:noFill/>
            <a:miter lim="800000"/>
            <a:headEnd/>
            <a:tailEnd/>
          </a:ln>
          <a:effectLst/>
        </p:spPr>
        <p:txBody>
          <a:bodyPr>
            <a:spAutoFit/>
          </a:bodyPr>
          <a:lstStyle/>
          <a:p>
            <a:pPr algn="ctr">
              <a:lnSpc>
                <a:spcPct val="130000"/>
              </a:lnSpc>
              <a:defRPr/>
            </a:pPr>
            <a:r>
              <a:rPr lang="pt-BR" sz="2400" dirty="0">
                <a:solidFill>
                  <a:srgbClr val="FFFF00"/>
                </a:solidFill>
                <a:effectLst>
                  <a:outerShdw blurRad="38100" dist="38100" dir="2700000" algn="tl">
                    <a:srgbClr val="000000"/>
                  </a:outerShdw>
                </a:effectLst>
                <a:latin typeface="Arial" charset="0"/>
              </a:rPr>
              <a:t>CATEGORIAS DE IRRADIADORES GAMMA</a:t>
            </a:r>
          </a:p>
        </p:txBody>
      </p:sp>
      <p:pic>
        <p:nvPicPr>
          <p:cNvPr id="7" name="Picture 10" descr="ig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094507"/>
            <a:ext cx="2699023" cy="183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IGP EFEITO CHERENK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075806"/>
            <a:ext cx="3095699" cy="195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DSC024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551" y="1059582"/>
            <a:ext cx="2448322" cy="183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CuadroTexto"/>
          <p:cNvSpPr txBox="1"/>
          <p:nvPr/>
        </p:nvSpPr>
        <p:spPr>
          <a:xfrm>
            <a:off x="3779912" y="3435847"/>
            <a:ext cx="5112568" cy="1015663"/>
          </a:xfrm>
          <a:prstGeom prst="rect">
            <a:avLst/>
          </a:prstGeom>
          <a:solidFill>
            <a:schemeClr val="accent6">
              <a:lumMod val="20000"/>
              <a:lumOff val="80000"/>
            </a:schemeClr>
          </a:solidFill>
          <a:effectLst>
            <a:innerShdw blurRad="63500" dist="50800" dir="18900000">
              <a:prstClr val="black">
                <a:alpha val="50000"/>
              </a:prstClr>
            </a:innerShdw>
          </a:effectLst>
        </p:spPr>
        <p:txBody>
          <a:bodyPr wrap="square">
            <a:spAutoFit/>
          </a:bodyPr>
          <a:lstStyle/>
          <a:p>
            <a:pPr algn="just">
              <a:defRPr/>
            </a:pPr>
            <a:r>
              <a:rPr lang="es-MX" sz="1200" b="1" dirty="0">
                <a:solidFill>
                  <a:schemeClr val="accent1">
                    <a:lumMod val="75000"/>
                  </a:schemeClr>
                </a:solidFill>
                <a:latin typeface="Arial" charset="0"/>
                <a:cs typeface="Arial" charset="0"/>
              </a:rPr>
              <a:t>Emisión de una radiación luminosa azulada o violeta cuando los electrones u otras partículas atómicas con carga atraviesan un medio transparente no conductor con una velocidad mayor que la de la luz en ese mismo medio (la velocidad de la luz en cualquier medio transparente es menor que la velocidad de la luz en el vacío).</a:t>
            </a:r>
            <a:endParaRPr lang="es-ES" sz="1200" b="1" dirty="0">
              <a:solidFill>
                <a:schemeClr val="accent1">
                  <a:lumMod val="75000"/>
                </a:schemeClr>
              </a:solidFill>
              <a:latin typeface="Arial" charset="0"/>
              <a:cs typeface="Arial" charset="0"/>
            </a:endParaRPr>
          </a:p>
        </p:txBody>
      </p:sp>
    </p:spTree>
    <p:extLst>
      <p:ext uri="{BB962C8B-B14F-4D97-AF65-F5344CB8AC3E}">
        <p14:creationId xmlns:p14="http://schemas.microsoft.com/office/powerpoint/2010/main" val="2415729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3348038" y="64293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A50021"/>
              </a:buClr>
              <a:buSzPct val="75000"/>
              <a:buFont typeface="Monotype Sorts" pitchFamily="2" charset="2"/>
              <a:buChar char="•"/>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sz="2000">
                <a:solidFill>
                  <a:schemeClr val="tx1"/>
                </a:solidFill>
                <a:latin typeface="Arial" charset="0"/>
              </a:defRPr>
            </a:lvl9pPr>
          </a:lstStyle>
          <a:p>
            <a:pPr>
              <a:spcBef>
                <a:spcPct val="0"/>
              </a:spcBef>
              <a:buClrTx/>
              <a:buSzTx/>
              <a:buFontTx/>
              <a:buNone/>
            </a:pPr>
            <a:r>
              <a:rPr lang="es-ES_tradnl" altLang="es-MX" sz="2400" b="1" u="sng">
                <a:solidFill>
                  <a:srgbClr val="FFFF00"/>
                </a:solidFill>
              </a:rPr>
              <a:t>CONTENIDO</a:t>
            </a:r>
          </a:p>
        </p:txBody>
      </p:sp>
      <p:sp>
        <p:nvSpPr>
          <p:cNvPr id="7171" name="Text Box 9"/>
          <p:cNvSpPr txBox="1">
            <a:spLocks noChangeArrowheads="1"/>
          </p:cNvSpPr>
          <p:nvPr/>
        </p:nvSpPr>
        <p:spPr bwMode="auto">
          <a:xfrm>
            <a:off x="401638" y="1451373"/>
            <a:ext cx="8274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SzPct val="75000"/>
              <a:buFont typeface="Monotype Sorts" pitchFamily="2" charset="2"/>
              <a:buChar char="•"/>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sz="2000">
                <a:solidFill>
                  <a:schemeClr val="tx1"/>
                </a:solidFill>
                <a:latin typeface="Arial" charset="0"/>
              </a:defRPr>
            </a:lvl9pPr>
          </a:lstStyle>
          <a:p>
            <a:pPr>
              <a:spcBef>
                <a:spcPct val="0"/>
              </a:spcBef>
              <a:buClrTx/>
              <a:buSzTx/>
              <a:buFontTx/>
              <a:buChar char="•"/>
            </a:pPr>
            <a:r>
              <a:rPr lang="es-ES" altLang="es-MX" sz="2400" b="1" dirty="0">
                <a:solidFill>
                  <a:srgbClr val="FFFF00"/>
                </a:solidFill>
              </a:rPr>
              <a:t>  Concepto de irradiador industrial. Aplicaciones.</a:t>
            </a:r>
          </a:p>
          <a:p>
            <a:pPr>
              <a:spcBef>
                <a:spcPct val="0"/>
              </a:spcBef>
              <a:buClrTx/>
              <a:buSzTx/>
              <a:buFontTx/>
              <a:buChar char="•"/>
            </a:pPr>
            <a:r>
              <a:rPr lang="es-ES" altLang="es-MX" sz="2400" b="1" dirty="0">
                <a:solidFill>
                  <a:srgbClr val="FFFF00"/>
                </a:solidFill>
              </a:rPr>
              <a:t>  Tipos de </a:t>
            </a:r>
            <a:r>
              <a:rPr lang="es-ES" altLang="es-MX" sz="2400" b="1" dirty="0" smtClean="0">
                <a:solidFill>
                  <a:srgbClr val="FFFF00"/>
                </a:solidFill>
              </a:rPr>
              <a:t>irradiadores.</a:t>
            </a:r>
          </a:p>
          <a:p>
            <a:pPr>
              <a:spcBef>
                <a:spcPct val="0"/>
              </a:spcBef>
              <a:buClrTx/>
              <a:buSzTx/>
              <a:buFontTx/>
              <a:buChar char="•"/>
            </a:pPr>
            <a:r>
              <a:rPr lang="es-ES" altLang="es-MX" sz="2400" b="1" dirty="0" smtClean="0">
                <a:solidFill>
                  <a:srgbClr val="FFFF00"/>
                </a:solidFill>
              </a:rPr>
              <a:t>  Características fundamentales de diseño.</a:t>
            </a:r>
            <a:endParaRPr lang="es-ES" altLang="es-MX" sz="2400" b="1" dirty="0">
              <a:solidFill>
                <a:srgbClr val="FFFF00"/>
              </a:solidFill>
            </a:endParaRPr>
          </a:p>
        </p:txBody>
      </p:sp>
    </p:spTree>
    <p:extLst>
      <p:ext uri="{BB962C8B-B14F-4D97-AF65-F5344CB8AC3E}">
        <p14:creationId xmlns:p14="http://schemas.microsoft.com/office/powerpoint/2010/main" val="10440408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Picture 2"/>
          <p:cNvPicPr/>
          <p:nvPr/>
        </p:nvPicPr>
        <p:blipFill>
          <a:blip r:embed="rId3"/>
          <a:srcRect t="1828" r="1086" b="170"/>
          <a:stretch/>
        </p:blipFill>
        <p:spPr>
          <a:xfrm>
            <a:off x="6300856" y="1980000"/>
            <a:ext cx="2735640" cy="1439640"/>
          </a:xfrm>
          <a:prstGeom prst="rect">
            <a:avLst/>
          </a:prstGeom>
          <a:ln w="0">
            <a:noFill/>
          </a:ln>
        </p:spPr>
      </p:pic>
      <p:sp>
        <p:nvSpPr>
          <p:cNvPr id="210" name="Rectángulo 181"/>
          <p:cNvSpPr/>
          <p:nvPr/>
        </p:nvSpPr>
        <p:spPr>
          <a:xfrm>
            <a:off x="35496" y="483518"/>
            <a:ext cx="6370632" cy="374441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ES" sz="2400" b="0" i="1" strike="noStrike" spc="-1" dirty="0">
                <a:solidFill>
                  <a:srgbClr val="FFFF00"/>
                </a:solidFill>
                <a:latin typeface="Times New Roman"/>
                <a:ea typeface="DejaVu Sans"/>
              </a:rPr>
              <a:t>Conclusiones:</a:t>
            </a:r>
            <a:endParaRPr lang="en-GB" sz="2400" b="0" strike="noStrike" spc="-1" dirty="0">
              <a:solidFill>
                <a:srgbClr val="FFFF00"/>
              </a:solidFill>
              <a:latin typeface="Arial"/>
            </a:endParaRPr>
          </a:p>
          <a:p>
            <a:pPr marL="216000" indent="-214560">
              <a:lnSpc>
                <a:spcPct val="100000"/>
              </a:lnSpc>
              <a:buClr>
                <a:srgbClr val="FFFFFF"/>
              </a:buClr>
              <a:buFont typeface="StarSymbol"/>
              <a:buAutoNum type="arabicParenR"/>
            </a:pPr>
            <a:r>
              <a:rPr lang="es-ES" b="1" strike="noStrike" spc="-1" dirty="0" smtClean="0">
                <a:solidFill>
                  <a:srgbClr val="FFFF00"/>
                </a:solidFill>
                <a:latin typeface="Arial"/>
                <a:ea typeface="DejaVu Sans"/>
              </a:rPr>
              <a:t>Las técnicas de irradiación son ampliamente utilizadas en la vida moderna.</a:t>
            </a:r>
          </a:p>
          <a:p>
            <a:pPr marL="216000" indent="-214560">
              <a:lnSpc>
                <a:spcPct val="100000"/>
              </a:lnSpc>
              <a:buClr>
                <a:srgbClr val="FFFFFF"/>
              </a:buClr>
              <a:buFont typeface="StarSymbol"/>
              <a:buAutoNum type="arabicParenR"/>
            </a:pPr>
            <a:r>
              <a:rPr lang="es-ES" b="1" strike="noStrike" spc="-1" dirty="0" smtClean="0">
                <a:solidFill>
                  <a:srgbClr val="FFFF00"/>
                </a:solidFill>
                <a:latin typeface="Arial"/>
                <a:ea typeface="DejaVu Sans"/>
              </a:rPr>
              <a:t>La práctica de Irradiadores industriales incluye dos grupos fundamentales que son los Irradiadores de </a:t>
            </a:r>
            <a:r>
              <a:rPr lang="es-ES" b="1" spc="-1" dirty="0">
                <a:solidFill>
                  <a:srgbClr val="FFFF00"/>
                </a:solidFill>
                <a:latin typeface="Arial"/>
                <a:ea typeface="DejaVu Sans"/>
              </a:rPr>
              <a:t>e</a:t>
            </a:r>
            <a:r>
              <a:rPr lang="es-ES" b="1" strike="noStrike" spc="-1" dirty="0" smtClean="0">
                <a:solidFill>
                  <a:srgbClr val="FFFF00"/>
                </a:solidFill>
                <a:latin typeface="Arial"/>
                <a:ea typeface="DejaVu Sans"/>
              </a:rPr>
              <a:t>lectrones </a:t>
            </a:r>
            <a:r>
              <a:rPr lang="es-ES" b="1" strike="noStrike" spc="-1" dirty="0" smtClean="0">
                <a:solidFill>
                  <a:srgbClr val="FFFF00"/>
                </a:solidFill>
                <a:latin typeface="Arial"/>
                <a:ea typeface="DejaVu Sans"/>
              </a:rPr>
              <a:t>y los Irradiadores con fuentes gamma.</a:t>
            </a:r>
            <a:endParaRPr lang="en-GB" b="1" strike="noStrike" spc="-1" dirty="0">
              <a:solidFill>
                <a:srgbClr val="FFFF00"/>
              </a:solidFill>
              <a:latin typeface="Arial"/>
              <a:ea typeface="DejaVu Sans"/>
            </a:endParaRPr>
          </a:p>
          <a:p>
            <a:pPr marL="216000" indent="-214560">
              <a:lnSpc>
                <a:spcPct val="100000"/>
              </a:lnSpc>
              <a:buClr>
                <a:srgbClr val="FFFFFF"/>
              </a:buClr>
              <a:buFont typeface="StarSymbol"/>
              <a:buAutoNum type="arabicParenR"/>
            </a:pPr>
            <a:r>
              <a:rPr lang="es-ES" b="1" spc="-1" dirty="0" smtClean="0">
                <a:solidFill>
                  <a:srgbClr val="FFFF00"/>
                </a:solidFill>
                <a:latin typeface="Arial"/>
                <a:ea typeface="DejaVu Sans"/>
              </a:rPr>
              <a:t>Los irradiadores de electrones se agrupan en dos categorías atendiendo a la posibilidad de acceder al haz de radiación. </a:t>
            </a:r>
          </a:p>
          <a:p>
            <a:pPr marL="216000" indent="-214560">
              <a:lnSpc>
                <a:spcPct val="100000"/>
              </a:lnSpc>
              <a:buClr>
                <a:srgbClr val="FFFFFF"/>
              </a:buClr>
              <a:buFont typeface="StarSymbol"/>
              <a:buAutoNum type="arabicParenR"/>
            </a:pPr>
            <a:r>
              <a:rPr lang="es-ES" b="1" spc="-1" dirty="0" smtClean="0">
                <a:solidFill>
                  <a:srgbClr val="FFFF00"/>
                </a:solidFill>
                <a:latin typeface="Arial"/>
                <a:ea typeface="DejaVu Sans"/>
              </a:rPr>
              <a:t>Los irradiadores gamma son los mas difundidos y se agrupan en 4 categorías</a:t>
            </a:r>
            <a:r>
              <a:rPr lang="es-ES" b="1" strike="noStrike" spc="-1" dirty="0" smtClean="0">
                <a:solidFill>
                  <a:srgbClr val="FFFF00"/>
                </a:solidFill>
                <a:latin typeface="Arial"/>
                <a:ea typeface="DejaVu Sans"/>
              </a:rPr>
              <a:t>.</a:t>
            </a:r>
            <a:endParaRPr lang="en-GB" b="1" strike="noStrike" spc="-1" dirty="0">
              <a:solidFill>
                <a:srgbClr val="FFFF00"/>
              </a:solidFill>
              <a:latin typeface="Arial"/>
              <a:ea typeface="DejaVu San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1450" y="2227832"/>
            <a:ext cx="7280870" cy="2421731"/>
            <a:chOff x="108" y="1983"/>
            <a:chExt cx="4858" cy="2034"/>
          </a:xfrm>
        </p:grpSpPr>
        <p:sp>
          <p:nvSpPr>
            <p:cNvPr id="8198" name="Text Box 3"/>
            <p:cNvSpPr txBox="1">
              <a:spLocks noChangeArrowheads="1"/>
            </p:cNvSpPr>
            <p:nvPr/>
          </p:nvSpPr>
          <p:spPr bwMode="auto">
            <a:xfrm>
              <a:off x="108" y="1983"/>
              <a:ext cx="4858"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A50021"/>
                </a:buClr>
                <a:buSzPct val="75000"/>
                <a:buFont typeface="Monotype Sorts" pitchFamily="2" charset="2"/>
                <a:buChar char="•"/>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sz="2000">
                  <a:solidFill>
                    <a:schemeClr val="tx1"/>
                  </a:solidFill>
                  <a:latin typeface="Arial" charset="0"/>
                </a:defRPr>
              </a:lvl9pPr>
            </a:lstStyle>
            <a:p>
              <a:pPr>
                <a:spcBef>
                  <a:spcPct val="0"/>
                </a:spcBef>
                <a:buClrTx/>
                <a:buSzTx/>
                <a:buFontTx/>
                <a:buNone/>
              </a:pPr>
              <a:r>
                <a:rPr lang="es-ES_tradnl" altLang="es-MX" b="1" dirty="0" smtClean="0">
                  <a:solidFill>
                    <a:srgbClr val="FFFF00"/>
                  </a:solidFill>
                </a:rPr>
                <a:t>Los irradiadores son utilizados para:</a:t>
              </a:r>
              <a:endParaRPr lang="es-ES_tradnl" altLang="es-MX" b="1" dirty="0">
                <a:solidFill>
                  <a:srgbClr val="FFFF00"/>
                </a:solidFill>
              </a:endParaRPr>
            </a:p>
          </p:txBody>
        </p:sp>
        <p:sp>
          <p:nvSpPr>
            <p:cNvPr id="13316" name="Text Box 4"/>
            <p:cNvSpPr txBox="1">
              <a:spLocks noChangeArrowheads="1"/>
            </p:cNvSpPr>
            <p:nvPr/>
          </p:nvSpPr>
          <p:spPr bwMode="auto">
            <a:xfrm>
              <a:off x="108" y="2388"/>
              <a:ext cx="4723" cy="1629"/>
            </a:xfrm>
            <a:prstGeom prst="rect">
              <a:avLst/>
            </a:prstGeom>
            <a:noFill/>
            <a:ln w="9525">
              <a:noFill/>
              <a:miter lim="800000"/>
              <a:headEnd/>
              <a:tailEnd/>
            </a:ln>
            <a:effectLst/>
          </p:spPr>
          <p:txBody>
            <a:bodyPr wrap="none">
              <a:spAutoFit/>
            </a:bodyPr>
            <a:lstStyle/>
            <a:p>
              <a:pPr>
                <a:buFontTx/>
                <a:buChar char="•"/>
                <a:defRPr/>
              </a:pPr>
              <a:r>
                <a:rPr lang="es-ES_tradnl" sz="2000" b="1" dirty="0">
                  <a:solidFill>
                    <a:srgbClr val="FFFF00"/>
                  </a:solidFill>
                  <a:effectLst>
                    <a:outerShdw blurRad="38100" dist="38100" dir="2700000" algn="tl">
                      <a:srgbClr val="000000"/>
                    </a:outerShdw>
                  </a:effectLst>
                  <a:latin typeface="Arial" charset="0"/>
                </a:rPr>
                <a:t> </a:t>
              </a:r>
              <a:r>
                <a:rPr lang="es-ES_tradnl" sz="2000" b="1" dirty="0" smtClean="0">
                  <a:solidFill>
                    <a:srgbClr val="FFFF00"/>
                  </a:solidFill>
                  <a:effectLst>
                    <a:outerShdw blurRad="38100" dist="38100" dir="2700000" algn="tl">
                      <a:srgbClr val="000000"/>
                    </a:outerShdw>
                  </a:effectLst>
                  <a:latin typeface="Arial" charset="0"/>
                </a:rPr>
                <a:t>Catalizar las </a:t>
              </a:r>
              <a:r>
                <a:rPr lang="es-ES_tradnl" sz="2000" b="1" dirty="0" smtClean="0">
                  <a:solidFill>
                    <a:srgbClr val="FFFF00"/>
                  </a:solidFill>
                  <a:effectLst>
                    <a:outerShdw blurRad="38100" dist="38100" dir="2700000" algn="tl">
                      <a:srgbClr val="000000"/>
                    </a:outerShdw>
                  </a:effectLst>
                  <a:latin typeface="Arial" charset="0"/>
                </a:rPr>
                <a:t>reacciones químicas</a:t>
              </a:r>
            </a:p>
            <a:p>
              <a:pPr>
                <a:buFontTx/>
                <a:buChar char="•"/>
                <a:defRPr/>
              </a:pPr>
              <a:r>
                <a:rPr lang="es-ES_tradnl" sz="2000" b="1" dirty="0" smtClean="0">
                  <a:solidFill>
                    <a:srgbClr val="FFFF00"/>
                  </a:solidFill>
                  <a:effectLst>
                    <a:outerShdw blurRad="38100" dist="38100" dir="2700000" algn="tl">
                      <a:srgbClr val="000000"/>
                    </a:outerShdw>
                  </a:effectLst>
                  <a:latin typeface="Arial" charset="0"/>
                </a:rPr>
                <a:t> Modificar propiedades y comportamiento de materiales</a:t>
              </a:r>
            </a:p>
            <a:p>
              <a:pPr>
                <a:buFontTx/>
                <a:buChar char="•"/>
                <a:defRPr/>
              </a:pPr>
              <a:r>
                <a:rPr lang="es-ES_tradnl" sz="2000" b="1" dirty="0" smtClean="0">
                  <a:solidFill>
                    <a:srgbClr val="FFFF00"/>
                  </a:solidFill>
                  <a:effectLst>
                    <a:outerShdw blurRad="38100" dist="38100" dir="2700000" algn="tl">
                      <a:srgbClr val="000000"/>
                    </a:outerShdw>
                  </a:effectLst>
                  <a:latin typeface="Arial" charset="0"/>
                </a:rPr>
                <a:t> </a:t>
              </a:r>
              <a:r>
                <a:rPr lang="es-ES_tradnl" sz="2000" b="1" dirty="0" smtClean="0">
                  <a:solidFill>
                    <a:srgbClr val="FFFF00"/>
                  </a:solidFill>
                  <a:effectLst>
                    <a:outerShdw blurRad="38100" dist="38100" dir="2700000" algn="tl">
                      <a:srgbClr val="000000"/>
                    </a:outerShdw>
                  </a:effectLst>
                  <a:latin typeface="Arial" charset="0"/>
                </a:rPr>
                <a:t>Conservar los </a:t>
              </a:r>
              <a:r>
                <a:rPr lang="es-ES_tradnl" sz="2000" b="1" dirty="0" smtClean="0">
                  <a:solidFill>
                    <a:srgbClr val="FFFF00"/>
                  </a:solidFill>
                  <a:effectLst>
                    <a:outerShdw blurRad="38100" dist="38100" dir="2700000" algn="tl">
                      <a:srgbClr val="000000"/>
                    </a:outerShdw>
                  </a:effectLst>
                  <a:latin typeface="Arial" charset="0"/>
                </a:rPr>
                <a:t>productos alimenticios</a:t>
              </a:r>
            </a:p>
            <a:p>
              <a:pPr>
                <a:buFontTx/>
                <a:buChar char="•"/>
                <a:defRPr/>
              </a:pPr>
              <a:r>
                <a:rPr lang="es-ES_tradnl" sz="2000" b="1" dirty="0" smtClean="0">
                  <a:solidFill>
                    <a:srgbClr val="FFFF00"/>
                  </a:solidFill>
                  <a:effectLst>
                    <a:outerShdw blurRad="38100" dist="38100" dir="2700000" algn="tl">
                      <a:srgbClr val="000000"/>
                    </a:outerShdw>
                  </a:effectLst>
                  <a:latin typeface="Arial" charset="0"/>
                </a:rPr>
                <a:t> </a:t>
              </a:r>
              <a:r>
                <a:rPr lang="es-ES_tradnl" sz="2000" b="1" dirty="0" smtClean="0">
                  <a:solidFill>
                    <a:srgbClr val="FFFF00"/>
                  </a:solidFill>
                  <a:effectLst>
                    <a:outerShdw blurRad="38100" dist="38100" dir="2700000" algn="tl">
                      <a:srgbClr val="000000"/>
                    </a:outerShdw>
                  </a:effectLst>
                  <a:latin typeface="Arial" charset="0"/>
                </a:rPr>
                <a:t>Esterilizar productos </a:t>
              </a:r>
              <a:r>
                <a:rPr lang="es-ES_tradnl" sz="2000" b="1" dirty="0" smtClean="0">
                  <a:solidFill>
                    <a:srgbClr val="FFFF00"/>
                  </a:solidFill>
                  <a:effectLst>
                    <a:outerShdw blurRad="38100" dist="38100" dir="2700000" algn="tl">
                      <a:srgbClr val="000000"/>
                    </a:outerShdw>
                  </a:effectLst>
                  <a:latin typeface="Arial" charset="0"/>
                </a:rPr>
                <a:t>médicos</a:t>
              </a:r>
            </a:p>
            <a:p>
              <a:pPr>
                <a:buFontTx/>
                <a:buChar char="•"/>
                <a:defRPr/>
              </a:pPr>
              <a:r>
                <a:rPr lang="es-ES_tradnl" sz="2000" b="1" dirty="0" smtClean="0">
                  <a:solidFill>
                    <a:srgbClr val="FFFF00"/>
                  </a:solidFill>
                  <a:effectLst>
                    <a:outerShdw blurRad="38100" dist="38100" dir="2700000" algn="tl">
                      <a:srgbClr val="000000"/>
                    </a:outerShdw>
                  </a:effectLst>
                  <a:latin typeface="Arial" charset="0"/>
                </a:rPr>
                <a:t> </a:t>
              </a:r>
              <a:r>
                <a:rPr lang="es-ES_tradnl" sz="2000" b="1" dirty="0" smtClean="0">
                  <a:solidFill>
                    <a:srgbClr val="FFFF00"/>
                  </a:solidFill>
                  <a:effectLst>
                    <a:outerShdw blurRad="38100" dist="38100" dir="2700000" algn="tl">
                      <a:srgbClr val="000000"/>
                    </a:outerShdw>
                  </a:effectLst>
                  <a:latin typeface="Arial" charset="0"/>
                </a:rPr>
                <a:t>Realizar investigaciones </a:t>
              </a:r>
              <a:r>
                <a:rPr lang="es-ES_tradnl" sz="2000" b="1" dirty="0" smtClean="0">
                  <a:solidFill>
                    <a:srgbClr val="FFFF00"/>
                  </a:solidFill>
                  <a:effectLst>
                    <a:outerShdw blurRad="38100" dist="38100" dir="2700000" algn="tl">
                      <a:srgbClr val="000000"/>
                    </a:outerShdw>
                  </a:effectLst>
                  <a:latin typeface="Arial" charset="0"/>
                </a:rPr>
                <a:t>biológicas</a:t>
              </a:r>
            </a:p>
            <a:p>
              <a:pPr>
                <a:buFontTx/>
                <a:buChar char="•"/>
                <a:defRPr/>
              </a:pPr>
              <a:r>
                <a:rPr lang="es-ES_tradnl" sz="2000" b="1" dirty="0" smtClean="0">
                  <a:solidFill>
                    <a:srgbClr val="FFFF00"/>
                  </a:solidFill>
                  <a:effectLst>
                    <a:outerShdw blurRad="38100" dist="38100" dir="2700000" algn="tl">
                      <a:srgbClr val="000000"/>
                    </a:outerShdw>
                  </a:effectLst>
                  <a:latin typeface="Arial" charset="0"/>
                </a:rPr>
                <a:t> </a:t>
              </a:r>
              <a:r>
                <a:rPr lang="es-ES_tradnl" sz="2000" b="1" dirty="0" smtClean="0">
                  <a:solidFill>
                    <a:srgbClr val="FFFF00"/>
                  </a:solidFill>
                  <a:effectLst>
                    <a:outerShdw blurRad="38100" dist="38100" dir="2700000" algn="tl">
                      <a:srgbClr val="000000"/>
                    </a:outerShdw>
                  </a:effectLst>
                  <a:latin typeface="Arial" charset="0"/>
                </a:rPr>
                <a:t>Obtener especies </a:t>
              </a:r>
              <a:r>
                <a:rPr lang="es-ES_tradnl" sz="2000" b="1" dirty="0" smtClean="0">
                  <a:solidFill>
                    <a:srgbClr val="FFFF00"/>
                  </a:solidFill>
                  <a:effectLst>
                    <a:outerShdw blurRad="38100" dist="38100" dir="2700000" algn="tl">
                      <a:srgbClr val="000000"/>
                    </a:outerShdw>
                  </a:effectLst>
                  <a:latin typeface="Arial" charset="0"/>
                </a:rPr>
                <a:t>animales con mutaciones</a:t>
              </a:r>
              <a:endParaRPr lang="es-ES_tradnl" sz="2000" b="1" dirty="0">
                <a:solidFill>
                  <a:srgbClr val="FFFF00"/>
                </a:solidFill>
                <a:effectLst>
                  <a:outerShdw blurRad="38100" dist="38100" dir="2700000" algn="tl">
                    <a:srgbClr val="000000"/>
                  </a:outerShdw>
                </a:effectLst>
                <a:latin typeface="Arial" charset="0"/>
              </a:endParaRPr>
            </a:p>
          </p:txBody>
        </p:sp>
      </p:grpSp>
      <p:grpSp>
        <p:nvGrpSpPr>
          <p:cNvPr id="3" name="Group 5"/>
          <p:cNvGrpSpPr>
            <a:grpSpLocks/>
          </p:cNvGrpSpPr>
          <p:nvPr/>
        </p:nvGrpSpPr>
        <p:grpSpPr bwMode="auto">
          <a:xfrm>
            <a:off x="323846" y="339502"/>
            <a:ext cx="8640765" cy="1570435"/>
            <a:chOff x="204" y="397"/>
            <a:chExt cx="5443" cy="1319"/>
          </a:xfrm>
        </p:grpSpPr>
        <p:sp>
          <p:nvSpPr>
            <p:cNvPr id="8196" name="Text Box 6"/>
            <p:cNvSpPr txBox="1">
              <a:spLocks noChangeArrowheads="1"/>
            </p:cNvSpPr>
            <p:nvPr/>
          </p:nvSpPr>
          <p:spPr bwMode="auto">
            <a:xfrm>
              <a:off x="1788" y="397"/>
              <a:ext cx="1863"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A50021"/>
                </a:buClr>
                <a:buSzPct val="75000"/>
                <a:buFont typeface="Monotype Sorts" pitchFamily="2" charset="2"/>
                <a:buChar char="•"/>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sz="2000">
                  <a:solidFill>
                    <a:schemeClr val="tx1"/>
                  </a:solidFill>
                  <a:latin typeface="Arial" charset="0"/>
                </a:defRPr>
              </a:lvl9pPr>
            </a:lstStyle>
            <a:p>
              <a:pPr>
                <a:spcBef>
                  <a:spcPct val="0"/>
                </a:spcBef>
                <a:buClrTx/>
                <a:buSzTx/>
                <a:buFontTx/>
                <a:buNone/>
              </a:pPr>
              <a:r>
                <a:rPr lang="es-ES_tradnl" altLang="es-MX" b="1">
                  <a:solidFill>
                    <a:srgbClr val="FFFF00"/>
                  </a:solidFill>
                </a:rPr>
                <a:t>IRRADIADORES</a:t>
              </a:r>
            </a:p>
          </p:txBody>
        </p:sp>
        <p:sp>
          <p:nvSpPr>
            <p:cNvPr id="8197" name="Text Box 7"/>
            <p:cNvSpPr txBox="1">
              <a:spLocks noChangeArrowheads="1"/>
            </p:cNvSpPr>
            <p:nvPr/>
          </p:nvSpPr>
          <p:spPr bwMode="auto">
            <a:xfrm>
              <a:off x="204" y="863"/>
              <a:ext cx="5443" cy="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A50021"/>
                </a:buClr>
                <a:buSzPct val="75000"/>
                <a:buFont typeface="Monotype Sorts" pitchFamily="2" charset="2"/>
                <a:buChar char="•"/>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sz="2000">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sz="2000">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sz="2000">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sz="2000">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sz="2000">
                  <a:solidFill>
                    <a:schemeClr val="tx1"/>
                  </a:solidFill>
                  <a:latin typeface="Arial" charset="0"/>
                </a:defRPr>
              </a:lvl9pPr>
            </a:lstStyle>
            <a:p>
              <a:pPr algn="just">
                <a:spcBef>
                  <a:spcPct val="0"/>
                </a:spcBef>
                <a:buClrTx/>
                <a:buSzTx/>
                <a:buFontTx/>
                <a:buNone/>
              </a:pPr>
              <a:r>
                <a:rPr lang="es-ES_tradnl" altLang="es-MX" sz="2000" b="1" dirty="0" smtClean="0">
                  <a:solidFill>
                    <a:srgbClr val="FFFF00"/>
                  </a:solidFill>
                </a:rPr>
                <a:t>LOS IRRADIADORES SON EQUIPOS </a:t>
              </a:r>
              <a:r>
                <a:rPr lang="es-ES_tradnl" altLang="es-MX" sz="2000" b="1" dirty="0">
                  <a:solidFill>
                    <a:srgbClr val="FFFF00"/>
                  </a:solidFill>
                </a:rPr>
                <a:t>DONDE PUEDE SER </a:t>
              </a:r>
              <a:r>
                <a:rPr lang="es-ES_tradnl" altLang="es-MX" sz="2000" b="1" dirty="0" smtClean="0">
                  <a:solidFill>
                    <a:srgbClr val="FFFF00"/>
                  </a:solidFill>
                </a:rPr>
                <a:t>DELIBERADAMENTE IRRADIADO </a:t>
              </a:r>
              <a:r>
                <a:rPr lang="es-ES_tradnl" altLang="es-MX" sz="2000" b="1" dirty="0">
                  <a:solidFill>
                    <a:srgbClr val="FFFF00"/>
                  </a:solidFill>
                </a:rPr>
                <a:t>ALGÚN MATERIAL EN CONDICIONES </a:t>
              </a:r>
              <a:r>
                <a:rPr lang="es-ES_tradnl" altLang="es-MX" sz="2000" b="1" dirty="0" smtClean="0">
                  <a:solidFill>
                    <a:srgbClr val="FFFF00"/>
                  </a:solidFill>
                </a:rPr>
                <a:t>DE </a:t>
              </a:r>
              <a:r>
                <a:rPr lang="es-ES_tradnl" altLang="es-MX" sz="2000" b="1" dirty="0">
                  <a:solidFill>
                    <a:srgbClr val="FFFF00"/>
                  </a:solidFill>
                </a:rPr>
                <a:t>SEGURIDAD</a:t>
              </a:r>
            </a:p>
          </p:txBody>
        </p:sp>
      </p:grpSp>
      <p:graphicFrame>
        <p:nvGraphicFramePr>
          <p:cNvPr id="8" name="Object 7"/>
          <p:cNvGraphicFramePr>
            <a:graphicFrameLocks noChangeAspect="1"/>
          </p:cNvGraphicFramePr>
          <p:nvPr>
            <p:extLst>
              <p:ext uri="{D42A27DB-BD31-4B8C-83A1-F6EECF244321}">
                <p14:modId xmlns:p14="http://schemas.microsoft.com/office/powerpoint/2010/main" val="3847676396"/>
              </p:ext>
            </p:extLst>
          </p:nvPr>
        </p:nvGraphicFramePr>
        <p:xfrm>
          <a:off x="7236296" y="3375793"/>
          <a:ext cx="1800225" cy="1288256"/>
        </p:xfrm>
        <a:graphic>
          <a:graphicData uri="http://schemas.openxmlformats.org/presentationml/2006/ole">
            <mc:AlternateContent xmlns:mc="http://schemas.openxmlformats.org/markup-compatibility/2006">
              <mc:Choice xmlns:v="urn:schemas-microsoft-com:vml" Requires="v">
                <p:oleObj spid="_x0000_s5154" name="Photo Editor Photo" r:id="rId3" imgW="3352381" imgH="3200000" progId="MSPhotoEd.3">
                  <p:embed/>
                </p:oleObj>
              </mc:Choice>
              <mc:Fallback>
                <p:oleObj name="Photo Editor Photo" r:id="rId3" imgW="3352381" imgH="320000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3375793"/>
                        <a:ext cx="1800225" cy="128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8726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8" name="Rectangle 1028"/>
          <p:cNvSpPr>
            <a:spLocks noChangeArrowheads="1"/>
          </p:cNvSpPr>
          <p:nvPr/>
        </p:nvSpPr>
        <p:spPr bwMode="auto">
          <a:xfrm>
            <a:off x="323725" y="483518"/>
            <a:ext cx="8640763" cy="3847207"/>
          </a:xfrm>
          <a:prstGeom prst="rect">
            <a:avLst/>
          </a:prstGeom>
          <a:noFill/>
          <a:ln>
            <a:noFill/>
          </a:ln>
          <a:effectLst/>
        </p:spPr>
        <p:txBody>
          <a:bodyPr>
            <a:spAutoFit/>
          </a:bodyPr>
          <a:lstStyle/>
          <a:p>
            <a:pPr algn="ctr">
              <a:defRPr/>
            </a:pPr>
            <a:r>
              <a:rPr lang="es-ES" sz="2800" dirty="0" smtClean="0">
                <a:solidFill>
                  <a:srgbClr val="FFFF00"/>
                </a:solidFill>
                <a:effectLst>
                  <a:outerShdw blurRad="38100" dist="38100" dir="2700000" algn="tl">
                    <a:srgbClr val="000000"/>
                  </a:outerShdw>
                </a:effectLst>
                <a:latin typeface="Arial" charset="0"/>
              </a:rPr>
              <a:t>          Aspectos positivos de esta </a:t>
            </a:r>
            <a:r>
              <a:rPr lang="es-ES" sz="2800" dirty="0" smtClean="0">
                <a:solidFill>
                  <a:srgbClr val="FFFF00"/>
                </a:solidFill>
                <a:effectLst>
                  <a:outerShdw blurRad="38100" dist="38100" dir="2700000" algn="tl">
                    <a:srgbClr val="000000"/>
                  </a:outerShdw>
                </a:effectLst>
                <a:latin typeface="Arial" charset="0"/>
              </a:rPr>
              <a:t>tecnología</a:t>
            </a:r>
            <a:endParaRPr lang="es-ES" sz="2800" dirty="0" smtClean="0">
              <a:solidFill>
                <a:srgbClr val="FFFF00"/>
              </a:solidFill>
              <a:effectLst>
                <a:outerShdw blurRad="38100" dist="38100" dir="2700000" algn="tl">
                  <a:srgbClr val="000000"/>
                </a:outerShdw>
              </a:effectLst>
              <a:latin typeface="Arial" charset="0"/>
              <a:cs typeface="Times New Roman" pitchFamily="18" charset="0"/>
            </a:endParaRPr>
          </a:p>
          <a:p>
            <a:pPr algn="ctr">
              <a:defRPr/>
            </a:pPr>
            <a:r>
              <a:rPr lang="es-ES" dirty="0" smtClean="0">
                <a:solidFill>
                  <a:srgbClr val="FFFF00"/>
                </a:solidFill>
                <a:effectLst>
                  <a:outerShdw blurRad="38100" dist="38100" dir="2700000" algn="tl">
                    <a:srgbClr val="000000"/>
                  </a:outerShdw>
                </a:effectLst>
                <a:latin typeface="Arial" charset="0"/>
              </a:rPr>
              <a:t> </a:t>
            </a:r>
            <a:endParaRPr lang="es-ES" dirty="0" smtClean="0">
              <a:solidFill>
                <a:srgbClr val="FFFF00"/>
              </a:solidFill>
              <a:effectLst>
                <a:outerShdw blurRad="38100" dist="38100" dir="2700000" algn="tl">
                  <a:srgbClr val="000000"/>
                </a:outerShdw>
              </a:effectLst>
              <a:latin typeface="Arial" charset="0"/>
              <a:cs typeface="Times New Roman" pitchFamily="18" charset="0"/>
            </a:endParaRPr>
          </a:p>
          <a:p>
            <a:pPr algn="just">
              <a:buFont typeface="Wingdings" pitchFamily="2" charset="2"/>
              <a:buChar char="ü"/>
              <a:defRPr/>
            </a:pPr>
            <a:endParaRPr lang="es-ES" sz="2000" dirty="0" smtClean="0">
              <a:solidFill>
                <a:srgbClr val="FFFF00"/>
              </a:solidFill>
              <a:effectLst>
                <a:outerShdw blurRad="38100" dist="38100" dir="2700000" algn="tl">
                  <a:srgbClr val="000000"/>
                </a:outerShdw>
              </a:effectLst>
              <a:latin typeface="Arial" charset="0"/>
              <a:cs typeface="Times New Roman" pitchFamily="18" charset="0"/>
            </a:endParaRPr>
          </a:p>
          <a:p>
            <a:pPr algn="just">
              <a:buFont typeface="Wingdings" pitchFamily="2" charset="2"/>
              <a:buChar char="ü"/>
              <a:defRPr/>
            </a:pPr>
            <a:r>
              <a:rPr lang="es-ES" sz="2000" b="1" dirty="0" smtClean="0">
                <a:solidFill>
                  <a:srgbClr val="FFFF00"/>
                </a:solidFill>
                <a:latin typeface="Arial" charset="0"/>
              </a:rPr>
              <a:t>Producto seguro y confiable</a:t>
            </a:r>
            <a:endParaRPr lang="es-ES" sz="2000" b="1" dirty="0" smtClean="0">
              <a:solidFill>
                <a:srgbClr val="FFFF00"/>
              </a:solidFill>
              <a:latin typeface="Arial" charset="0"/>
              <a:cs typeface="Times New Roman" pitchFamily="18" charset="0"/>
            </a:endParaRPr>
          </a:p>
          <a:p>
            <a:pPr algn="just">
              <a:buFont typeface="Wingdings" pitchFamily="2" charset="2"/>
              <a:buChar char="ü"/>
              <a:defRPr/>
            </a:pPr>
            <a:r>
              <a:rPr lang="es-ES" sz="2000" b="1" dirty="0" smtClean="0">
                <a:solidFill>
                  <a:srgbClr val="FFFF00"/>
                </a:solidFill>
                <a:latin typeface="Arial" charset="0"/>
              </a:rPr>
              <a:t>costos bajos para grandes volúmenes.</a:t>
            </a:r>
            <a:endParaRPr lang="es-ES" sz="2000" b="1" dirty="0" smtClean="0">
              <a:solidFill>
                <a:srgbClr val="FFFF00"/>
              </a:solidFill>
              <a:latin typeface="Arial" charset="0"/>
              <a:cs typeface="Times New Roman" pitchFamily="18" charset="0"/>
            </a:endParaRPr>
          </a:p>
          <a:p>
            <a:pPr algn="just">
              <a:buFont typeface="Wingdings" pitchFamily="2" charset="2"/>
              <a:buChar char="ü"/>
              <a:defRPr/>
            </a:pPr>
            <a:r>
              <a:rPr lang="es-ES" sz="2000" b="1" dirty="0" smtClean="0">
                <a:solidFill>
                  <a:srgbClr val="FFFF00"/>
                </a:solidFill>
                <a:latin typeface="Arial" charset="0"/>
              </a:rPr>
              <a:t>Se aplica al producto en su envase final.</a:t>
            </a:r>
            <a:endParaRPr lang="es-ES" sz="2000" b="1" dirty="0" smtClean="0">
              <a:solidFill>
                <a:srgbClr val="FFFF00"/>
              </a:solidFill>
              <a:latin typeface="Arial" charset="0"/>
              <a:cs typeface="Times New Roman" pitchFamily="18" charset="0"/>
            </a:endParaRPr>
          </a:p>
          <a:p>
            <a:pPr algn="just">
              <a:buFont typeface="Wingdings" pitchFamily="2" charset="2"/>
              <a:buChar char="ü"/>
              <a:defRPr/>
            </a:pPr>
            <a:r>
              <a:rPr lang="es-ES" sz="2000" b="1" dirty="0" smtClean="0">
                <a:solidFill>
                  <a:srgbClr val="FFFF00"/>
                </a:solidFill>
                <a:latin typeface="Arial" charset="0"/>
              </a:rPr>
              <a:t>Proceso fácil de controlar.</a:t>
            </a:r>
            <a:endParaRPr lang="es-ES" sz="2000" b="1" dirty="0" smtClean="0">
              <a:solidFill>
                <a:srgbClr val="FFFF00"/>
              </a:solidFill>
              <a:latin typeface="Arial" charset="0"/>
              <a:cs typeface="Times New Roman" pitchFamily="18" charset="0"/>
            </a:endParaRPr>
          </a:p>
          <a:p>
            <a:pPr algn="just">
              <a:buFont typeface="Wingdings" pitchFamily="2" charset="2"/>
              <a:buChar char="ü"/>
              <a:defRPr/>
            </a:pPr>
            <a:r>
              <a:rPr lang="es-ES" sz="2000" b="1" dirty="0" smtClean="0">
                <a:solidFill>
                  <a:srgbClr val="FFFF00"/>
                </a:solidFill>
                <a:latin typeface="Arial" charset="0"/>
              </a:rPr>
              <a:t>Diversidad de aplicaciones de uso.</a:t>
            </a:r>
            <a:endParaRPr lang="es-ES" sz="2000" b="1" dirty="0" smtClean="0">
              <a:solidFill>
                <a:srgbClr val="FFFF00"/>
              </a:solidFill>
              <a:latin typeface="Arial" charset="0"/>
              <a:cs typeface="Times New Roman" pitchFamily="18" charset="0"/>
            </a:endParaRPr>
          </a:p>
          <a:p>
            <a:pPr marL="179388" indent="-179388" algn="just">
              <a:buFont typeface="Wingdings" pitchFamily="2" charset="2"/>
              <a:buChar char="ü"/>
              <a:defRPr/>
            </a:pPr>
            <a:r>
              <a:rPr lang="es-ES" sz="2000" b="1" dirty="0" smtClean="0">
                <a:solidFill>
                  <a:srgbClr val="FFFF00"/>
                </a:solidFill>
                <a:latin typeface="Arial" charset="0"/>
              </a:rPr>
              <a:t>Se puede modificar el producto o se puede obtener un producto  nuevo.</a:t>
            </a:r>
            <a:endParaRPr lang="es-ES" sz="2000" b="1" dirty="0" smtClean="0">
              <a:solidFill>
                <a:srgbClr val="FFFF00"/>
              </a:solidFill>
              <a:latin typeface="Arial" charset="0"/>
              <a:cs typeface="Times New Roman" pitchFamily="18" charset="0"/>
            </a:endParaRPr>
          </a:p>
          <a:p>
            <a:pPr algn="just">
              <a:buFont typeface="Wingdings" pitchFamily="2" charset="2"/>
              <a:buChar char="ü"/>
              <a:defRPr/>
            </a:pPr>
            <a:r>
              <a:rPr lang="es-ES" sz="2000" b="1" dirty="0" smtClean="0">
                <a:solidFill>
                  <a:srgbClr val="FFFF00"/>
                </a:solidFill>
                <a:latin typeface="Arial" charset="0"/>
              </a:rPr>
              <a:t>Ofrece seguridad a los </a:t>
            </a:r>
            <a:r>
              <a:rPr lang="es-ES" sz="2000" b="1" dirty="0" err="1" smtClean="0">
                <a:solidFill>
                  <a:srgbClr val="FFFF00"/>
                </a:solidFill>
                <a:latin typeface="Arial" charset="0"/>
              </a:rPr>
              <a:t>TOEs</a:t>
            </a:r>
            <a:r>
              <a:rPr lang="es-ES" sz="2000" b="1" dirty="0" smtClean="0">
                <a:solidFill>
                  <a:srgbClr val="FFFF00"/>
                </a:solidFill>
                <a:latin typeface="Arial" charset="0"/>
              </a:rPr>
              <a:t>, al público y al medio ambiente. </a:t>
            </a:r>
            <a:endParaRPr lang="es-ES" sz="2000" b="1" dirty="0" smtClean="0">
              <a:solidFill>
                <a:srgbClr val="FFFF00"/>
              </a:solidFill>
              <a:latin typeface="Arial" charset="0"/>
              <a:cs typeface="Times New Roman" pitchFamily="18" charset="0"/>
            </a:endParaRPr>
          </a:p>
          <a:p>
            <a:pPr algn="ctr">
              <a:defRPr/>
            </a:pPr>
            <a:endParaRPr lang="es-ES" b="1" dirty="0">
              <a:solidFill>
                <a:srgbClr val="FFFF00"/>
              </a:solidFill>
              <a:effectLst>
                <a:outerShdw blurRad="38100" dist="38100" dir="2700000" algn="tl">
                  <a:srgbClr val="000000"/>
                </a:outerShdw>
              </a:effectLst>
              <a:latin typeface="Arial" charset="0"/>
            </a:endParaRPr>
          </a:p>
        </p:txBody>
      </p:sp>
      <p:graphicFrame>
        <p:nvGraphicFramePr>
          <p:cNvPr id="4" name="Object 7"/>
          <p:cNvGraphicFramePr>
            <a:graphicFrameLocks noChangeAspect="1"/>
          </p:cNvGraphicFramePr>
          <p:nvPr>
            <p:extLst>
              <p:ext uri="{D42A27DB-BD31-4B8C-83A1-F6EECF244321}">
                <p14:modId xmlns:p14="http://schemas.microsoft.com/office/powerpoint/2010/main" val="1618559637"/>
              </p:ext>
            </p:extLst>
          </p:nvPr>
        </p:nvGraphicFramePr>
        <p:xfrm>
          <a:off x="7053138" y="1076449"/>
          <a:ext cx="1800225" cy="1288256"/>
        </p:xfrm>
        <a:graphic>
          <a:graphicData uri="http://schemas.openxmlformats.org/presentationml/2006/ole">
            <mc:AlternateContent xmlns:mc="http://schemas.openxmlformats.org/markup-compatibility/2006">
              <mc:Choice xmlns:v="urn:schemas-microsoft-com:vml" Requires="v">
                <p:oleObj spid="_x0000_s2091" name="Photo Editor Photo" r:id="rId4" imgW="3352381" imgH="3200000" progId="MSPhotoEd.3">
                  <p:embed/>
                </p:oleObj>
              </mc:Choice>
              <mc:Fallback>
                <p:oleObj name="Photo Editor Photo" r:id="rId4" imgW="3352381" imgH="320000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3138" y="1076449"/>
                        <a:ext cx="1800225" cy="128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4549616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Text Box 4" descr="Horizontal estreita"/>
          <p:cNvSpPr txBox="1">
            <a:spLocks noChangeArrowheads="1"/>
          </p:cNvSpPr>
          <p:nvPr/>
        </p:nvSpPr>
        <p:spPr bwMode="auto">
          <a:xfrm>
            <a:off x="835026" y="1815704"/>
            <a:ext cx="7235825" cy="1077218"/>
          </a:xfrm>
          <a:prstGeom prst="rect">
            <a:avLst/>
          </a:prstGeom>
          <a:pattFill prst="narHorz">
            <a:fgClr>
              <a:srgbClr val="F28C40">
                <a:alpha val="34000"/>
              </a:srgbClr>
            </a:fgClr>
            <a:bgClr>
              <a:schemeClr val="bg1">
                <a:alpha val="34000"/>
              </a:schemeClr>
            </a:bgClr>
          </a:pattFill>
          <a:ln w="9525">
            <a:noFill/>
            <a:miter lim="800000"/>
            <a:headEnd/>
            <a:tailEnd/>
          </a:ln>
          <a:effectLst/>
        </p:spPr>
        <p:txBody>
          <a:bodyPr>
            <a:spAutoFit/>
          </a:bodyPr>
          <a:lstStyle/>
          <a:p>
            <a:pPr algn="ctr">
              <a:defRPr/>
            </a:pPr>
            <a:r>
              <a:rPr lang="pt-BR" sz="3200" dirty="0">
                <a:solidFill>
                  <a:srgbClr val="FFFF00"/>
                </a:solidFill>
                <a:effectLst>
                  <a:outerShdw blurRad="38100" dist="38100" dir="2700000" algn="tl">
                    <a:srgbClr val="000000"/>
                  </a:outerShdw>
                </a:effectLst>
                <a:latin typeface="Arial" charset="0"/>
              </a:rPr>
              <a:t>APLICACIONES DE LOS IRRADIADORES</a:t>
            </a:r>
            <a:endParaRPr lang="en-US" sz="3200" dirty="0">
              <a:solidFill>
                <a:srgbClr val="FFFF00"/>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30754151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1030"/>
          <p:cNvSpPr>
            <a:spLocks noChangeArrowheads="1"/>
          </p:cNvSpPr>
          <p:nvPr/>
        </p:nvSpPr>
        <p:spPr bwMode="auto">
          <a:xfrm>
            <a:off x="165914" y="813941"/>
            <a:ext cx="3902030" cy="461665"/>
          </a:xfrm>
          <a:prstGeom prst="rect">
            <a:avLst/>
          </a:prstGeom>
          <a:noFill/>
          <a:ln w="9525">
            <a:noFill/>
            <a:miter lim="800000"/>
            <a:headEnd/>
            <a:tailEnd/>
          </a:ln>
          <a:effectLst/>
        </p:spPr>
        <p:txBody>
          <a:bodyPr wrap="none">
            <a:spAutoFit/>
          </a:bodyPr>
          <a:lstStyle/>
          <a:p>
            <a:pPr algn="ctr">
              <a:defRPr/>
            </a:pPr>
            <a:r>
              <a:rPr lang="es-ES" sz="2400" i="1" dirty="0">
                <a:solidFill>
                  <a:srgbClr val="FFFF00"/>
                </a:solidFill>
                <a:latin typeface="Arial" charset="0"/>
              </a:rPr>
              <a:t>Conservación de alimentos</a:t>
            </a:r>
          </a:p>
        </p:txBody>
      </p:sp>
      <p:pic>
        <p:nvPicPr>
          <p:cNvPr id="11270" name="Picture 1041" descr="ban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9933" y="627534"/>
            <a:ext cx="2940539"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APLICA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2252925"/>
            <a:ext cx="2879030" cy="287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251520" y="1491630"/>
            <a:ext cx="5556405" cy="1785104"/>
          </a:xfrm>
          <a:prstGeom prst="rect">
            <a:avLst/>
          </a:prstGeom>
          <a:noFill/>
        </p:spPr>
        <p:txBody>
          <a:bodyPr wrap="square" rtlCol="0">
            <a:spAutoFit/>
          </a:bodyPr>
          <a:lstStyle/>
          <a:p>
            <a:r>
              <a:rPr lang="es-ES" sz="2200" dirty="0" smtClean="0">
                <a:solidFill>
                  <a:srgbClr val="FFFF00"/>
                </a:solidFill>
              </a:rPr>
              <a:t>Los alimentos irradiados retardan su maduración y pueden almacenarse por mucho mas tiempo. La irradiación NO altera sus propiedades alimenticias, su sabor y sus características físicas.</a:t>
            </a:r>
            <a:endParaRPr lang="es-UY" sz="2200" dirty="0">
              <a:solidFill>
                <a:srgbClr val="FFFF00"/>
              </a:solidFill>
            </a:endParaRPr>
          </a:p>
        </p:txBody>
      </p:sp>
      <p:sp>
        <p:nvSpPr>
          <p:cNvPr id="8" name="Rectangle 1030"/>
          <p:cNvSpPr>
            <a:spLocks noChangeArrowheads="1"/>
          </p:cNvSpPr>
          <p:nvPr/>
        </p:nvSpPr>
        <p:spPr bwMode="auto">
          <a:xfrm>
            <a:off x="3259611" y="411510"/>
            <a:ext cx="2082622" cy="461665"/>
          </a:xfrm>
          <a:prstGeom prst="rect">
            <a:avLst/>
          </a:prstGeom>
          <a:noFill/>
          <a:ln w="9525">
            <a:noFill/>
            <a:miter lim="800000"/>
            <a:headEnd/>
            <a:tailEnd/>
          </a:ln>
          <a:effectLst/>
        </p:spPr>
        <p:txBody>
          <a:bodyPr wrap="none">
            <a:spAutoFit/>
          </a:bodyPr>
          <a:lstStyle/>
          <a:p>
            <a:pPr algn="ctr">
              <a:defRPr/>
            </a:pPr>
            <a:r>
              <a:rPr lang="es-ES" sz="2400" b="1" i="1" dirty="0" smtClean="0">
                <a:solidFill>
                  <a:srgbClr val="FFFF00"/>
                </a:solidFill>
                <a:latin typeface="Arial" charset="0"/>
              </a:rPr>
              <a:t>Aplicaciones</a:t>
            </a:r>
            <a:endParaRPr lang="es-ES" sz="2400" b="1" i="1" dirty="0">
              <a:solidFill>
                <a:srgbClr val="FFFF00"/>
              </a:solidFill>
              <a:latin typeface="Arial" charset="0"/>
            </a:endParaRPr>
          </a:p>
        </p:txBody>
      </p:sp>
    </p:spTree>
    <p:extLst>
      <p:ext uri="{BB962C8B-B14F-4D97-AF65-F5344CB8AC3E}">
        <p14:creationId xmlns:p14="http://schemas.microsoft.com/office/powerpoint/2010/main" val="405769634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ebola 6 me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05" y="2499742"/>
            <a:ext cx="4231579" cy="257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descr="http://www.fcf.usp.br/Ensino/Graduacao/Disciplinas/LinkAula/My-Files/images/Alim_Bat2.JP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4737101" y="2648943"/>
            <a:ext cx="4354513" cy="2263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731838" y="771550"/>
            <a:ext cx="8094662" cy="461665"/>
          </a:xfrm>
          <a:prstGeom prst="rect">
            <a:avLst/>
          </a:prstGeom>
        </p:spPr>
        <p:txBody>
          <a:bodyPr>
            <a:spAutoFit/>
          </a:bodyPr>
          <a:lstStyle/>
          <a:p>
            <a:pPr algn="just">
              <a:defRPr/>
            </a:pPr>
            <a:r>
              <a:rPr lang="es-ES_tradnl" sz="2400" dirty="0" smtClean="0">
                <a:solidFill>
                  <a:srgbClr val="FFFF00"/>
                </a:solidFill>
                <a:effectLst>
                  <a:outerShdw blurRad="38100" dist="38100" dir="2700000" algn="tl">
                    <a:srgbClr val="000000">
                      <a:alpha val="43137"/>
                    </a:srgbClr>
                  </a:outerShdw>
                </a:effectLst>
                <a:latin typeface="Arial" charset="0"/>
                <a:cs typeface="Times New Roman" pitchFamily="18" charset="0"/>
              </a:rPr>
              <a:t>Control de la germinación de vegetales.</a:t>
            </a:r>
            <a:r>
              <a:rPr lang="es-ES" sz="2400" dirty="0" smtClean="0">
                <a:solidFill>
                  <a:srgbClr val="FFFF00"/>
                </a:solidFill>
                <a:effectLst>
                  <a:outerShdw blurRad="38100" dist="38100" dir="2700000" algn="tl">
                    <a:srgbClr val="000000">
                      <a:alpha val="43137"/>
                    </a:srgbClr>
                  </a:outerShdw>
                </a:effectLst>
                <a:latin typeface="Arial" charset="0"/>
              </a:rPr>
              <a:t> </a:t>
            </a:r>
            <a:endParaRPr lang="es-ES" sz="2400" dirty="0">
              <a:solidFill>
                <a:srgbClr val="FFFF00"/>
              </a:solidFill>
              <a:effectLst>
                <a:outerShdw blurRad="38100" dist="38100" dir="2700000" algn="tl">
                  <a:srgbClr val="000000">
                    <a:alpha val="43137"/>
                  </a:srgbClr>
                </a:outerShdw>
              </a:effectLst>
              <a:latin typeface="Arial" charset="0"/>
            </a:endParaRPr>
          </a:p>
        </p:txBody>
      </p:sp>
      <p:sp>
        <p:nvSpPr>
          <p:cNvPr id="8" name="Rectangle 5"/>
          <p:cNvSpPr>
            <a:spLocks noChangeArrowheads="1"/>
          </p:cNvSpPr>
          <p:nvPr/>
        </p:nvSpPr>
        <p:spPr bwMode="auto">
          <a:xfrm>
            <a:off x="179512" y="1274266"/>
            <a:ext cx="8784976" cy="1225476"/>
          </a:xfrm>
          <a:prstGeom prst="rect">
            <a:avLst/>
          </a:prstGeom>
          <a:solidFill>
            <a:srgbClr val="161BF6"/>
          </a:solidFill>
          <a:ln w="9525">
            <a:noFill/>
            <a:miter lim="800000"/>
            <a:headEnd/>
            <a:tailEnd/>
          </a:ln>
        </p:spPr>
        <p:txBody>
          <a:bodyPr/>
          <a:lstStyle/>
          <a:p>
            <a:pPr algn="just">
              <a:defRPr/>
            </a:pPr>
            <a:r>
              <a:rPr kumimoji="1" lang="es-ES" sz="2200" dirty="0" smtClean="0">
                <a:solidFill>
                  <a:srgbClr val="FFFF00"/>
                </a:solidFill>
                <a:effectLst>
                  <a:outerShdw blurRad="38100" dist="38100" dir="2700000" algn="tl">
                    <a:srgbClr val="000000">
                      <a:alpha val="43137"/>
                    </a:srgbClr>
                  </a:outerShdw>
                </a:effectLst>
                <a:latin typeface="Arial" charset="0"/>
              </a:rPr>
              <a:t>La irradiación evita o retarda la germinación de vegetales y tubérculos lo que propicia el almacenamiento prolongado y su disponibilidad fuera de época de cosecha.</a:t>
            </a:r>
            <a:r>
              <a:rPr lang="es-ES" sz="2200" dirty="0" smtClean="0">
                <a:solidFill>
                  <a:srgbClr val="FFFF00"/>
                </a:solidFill>
                <a:effectLst>
                  <a:outerShdw blurRad="38100" dist="38100" dir="2700000" algn="tl">
                    <a:srgbClr val="000000">
                      <a:alpha val="43137"/>
                    </a:srgbClr>
                  </a:outerShdw>
                </a:effectLst>
                <a:latin typeface="Arial" charset="0"/>
                <a:cs typeface="Times New Roman" pitchFamily="18" charset="0"/>
              </a:rPr>
              <a:t> </a:t>
            </a:r>
            <a:endParaRPr kumimoji="1" lang="es-ES" sz="2200" dirty="0">
              <a:solidFill>
                <a:srgbClr val="FFFF00"/>
              </a:solidFill>
              <a:effectLst>
                <a:outerShdw blurRad="38100" dist="38100" dir="2700000" algn="tl">
                  <a:srgbClr val="000000">
                    <a:alpha val="43137"/>
                  </a:srgbClr>
                </a:outerShdw>
              </a:effectLst>
              <a:latin typeface="Arial" charset="0"/>
            </a:endParaRPr>
          </a:p>
        </p:txBody>
      </p:sp>
      <p:sp>
        <p:nvSpPr>
          <p:cNvPr id="9" name="Rectangle 1030"/>
          <p:cNvSpPr>
            <a:spLocks noChangeArrowheads="1"/>
          </p:cNvSpPr>
          <p:nvPr/>
        </p:nvSpPr>
        <p:spPr bwMode="auto">
          <a:xfrm>
            <a:off x="3259611" y="411510"/>
            <a:ext cx="2082622" cy="461665"/>
          </a:xfrm>
          <a:prstGeom prst="rect">
            <a:avLst/>
          </a:prstGeom>
          <a:noFill/>
          <a:ln w="9525">
            <a:noFill/>
            <a:miter lim="800000"/>
            <a:headEnd/>
            <a:tailEnd/>
          </a:ln>
          <a:effectLst/>
        </p:spPr>
        <p:txBody>
          <a:bodyPr wrap="none">
            <a:spAutoFit/>
          </a:bodyPr>
          <a:lstStyle/>
          <a:p>
            <a:pPr algn="ctr">
              <a:defRPr/>
            </a:pPr>
            <a:r>
              <a:rPr lang="es-ES" sz="2400" b="1" i="1" dirty="0" smtClean="0">
                <a:solidFill>
                  <a:srgbClr val="FFFF00"/>
                </a:solidFill>
                <a:latin typeface="Arial" charset="0"/>
              </a:rPr>
              <a:t>Aplicaciones</a:t>
            </a:r>
            <a:endParaRPr lang="es-ES" sz="2400" b="1" i="1" dirty="0">
              <a:solidFill>
                <a:srgbClr val="FFFF00"/>
              </a:solidFill>
              <a:latin typeface="Arial" charset="0"/>
            </a:endParaRPr>
          </a:p>
        </p:txBody>
      </p:sp>
    </p:spTree>
    <p:extLst>
      <p:ext uri="{BB962C8B-B14F-4D97-AF65-F5344CB8AC3E}">
        <p14:creationId xmlns:p14="http://schemas.microsoft.com/office/powerpoint/2010/main" val="285184427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1029"/>
          <p:cNvSpPr>
            <a:spLocks noChangeArrowheads="1"/>
          </p:cNvSpPr>
          <p:nvPr/>
        </p:nvSpPr>
        <p:spPr bwMode="auto">
          <a:xfrm>
            <a:off x="117646" y="843558"/>
            <a:ext cx="8846841" cy="387798"/>
          </a:xfrm>
          <a:prstGeom prst="rect">
            <a:avLst/>
          </a:prstGeom>
          <a:noFill/>
          <a:ln w="9525">
            <a:noFill/>
            <a:miter lim="800000"/>
            <a:headEnd/>
            <a:tailEnd/>
          </a:ln>
          <a:effectLst/>
        </p:spPr>
        <p:txBody>
          <a:bodyPr wrap="square">
            <a:spAutoFit/>
          </a:bodyPr>
          <a:lstStyle/>
          <a:p>
            <a:pPr algn="just">
              <a:lnSpc>
                <a:spcPct val="80000"/>
              </a:lnSpc>
              <a:defRPr/>
            </a:pPr>
            <a:r>
              <a:rPr lang="es-ES" sz="2400" i="1" dirty="0" smtClean="0">
                <a:solidFill>
                  <a:srgbClr val="FFFF00"/>
                </a:solidFill>
                <a:latin typeface="Arial" charset="0"/>
              </a:rPr>
              <a:t>En la fabricación de insumos médicos y medicamentos.</a:t>
            </a:r>
            <a:endParaRPr lang="es-ES" sz="2400" i="1" dirty="0">
              <a:solidFill>
                <a:srgbClr val="FFFF00"/>
              </a:solidFill>
              <a:latin typeface="Arial" charset="0"/>
            </a:endParaRPr>
          </a:p>
        </p:txBody>
      </p:sp>
      <p:pic>
        <p:nvPicPr>
          <p:cNvPr id="11268" name="Picture 1033" descr="IGP-LUV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10" y="2787774"/>
            <a:ext cx="3951459"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38" descr="image_farm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2934" y="3003798"/>
            <a:ext cx="4064199"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79512" y="1275606"/>
            <a:ext cx="8784976" cy="1512168"/>
          </a:xfrm>
          <a:prstGeom prst="rect">
            <a:avLst/>
          </a:prstGeom>
          <a:solidFill>
            <a:srgbClr val="161BF6"/>
          </a:solidFill>
          <a:ln w="9525">
            <a:noFill/>
            <a:miter lim="800000"/>
            <a:headEnd/>
            <a:tailEnd/>
          </a:ln>
        </p:spPr>
        <p:txBody>
          <a:bodyPr/>
          <a:lstStyle/>
          <a:p>
            <a:pPr algn="just">
              <a:defRPr/>
            </a:pPr>
            <a:r>
              <a:rPr kumimoji="1" lang="es-ES" sz="2200" dirty="0" smtClean="0">
                <a:solidFill>
                  <a:srgbClr val="FFFF00"/>
                </a:solidFill>
                <a:effectLst>
                  <a:outerShdw blurRad="38100" dist="38100" dir="2700000" algn="tl">
                    <a:srgbClr val="000000">
                      <a:alpha val="43137"/>
                    </a:srgbClr>
                  </a:outerShdw>
                </a:effectLst>
                <a:latin typeface="Arial" charset="0"/>
              </a:rPr>
              <a:t>La irradiación permite esterilizar material de uso médico y productos </a:t>
            </a:r>
            <a:r>
              <a:rPr kumimoji="1" lang="es-ES" sz="2200" dirty="0" err="1" smtClean="0">
                <a:solidFill>
                  <a:srgbClr val="FFFF00"/>
                </a:solidFill>
                <a:effectLst>
                  <a:outerShdw blurRad="38100" dist="38100" dir="2700000" algn="tl">
                    <a:srgbClr val="000000">
                      <a:alpha val="43137"/>
                    </a:srgbClr>
                  </a:outerShdw>
                </a:effectLst>
                <a:latin typeface="Arial" charset="0"/>
              </a:rPr>
              <a:t>biofarmacéuticos</a:t>
            </a:r>
            <a:r>
              <a:rPr kumimoji="1" lang="es-ES" sz="2200" dirty="0" smtClean="0">
                <a:solidFill>
                  <a:srgbClr val="FFFF00"/>
                </a:solidFill>
                <a:effectLst>
                  <a:outerShdw blurRad="38100" dist="38100" dir="2700000" algn="tl">
                    <a:srgbClr val="000000">
                      <a:alpha val="43137"/>
                    </a:srgbClr>
                  </a:outerShdw>
                </a:effectLst>
                <a:latin typeface="Arial" charset="0"/>
              </a:rPr>
              <a:t> que sin afectar su proceso de fabricación, cuando ya los mismos están terminados y contenidos en su envase final propiciando un alto grado de seguridad para su uso en los pacientes.</a:t>
            </a:r>
            <a:r>
              <a:rPr lang="es-ES" sz="2200" dirty="0" smtClean="0">
                <a:solidFill>
                  <a:srgbClr val="FFFF00"/>
                </a:solidFill>
                <a:effectLst>
                  <a:outerShdw blurRad="38100" dist="38100" dir="2700000" algn="tl">
                    <a:srgbClr val="000000">
                      <a:alpha val="43137"/>
                    </a:srgbClr>
                  </a:outerShdw>
                </a:effectLst>
                <a:latin typeface="Arial" charset="0"/>
                <a:cs typeface="Times New Roman" pitchFamily="18" charset="0"/>
              </a:rPr>
              <a:t> </a:t>
            </a:r>
            <a:endParaRPr kumimoji="1" lang="es-ES" sz="2200" dirty="0">
              <a:solidFill>
                <a:srgbClr val="FFFF00"/>
              </a:solidFill>
              <a:effectLst>
                <a:outerShdw blurRad="38100" dist="38100" dir="2700000" algn="tl">
                  <a:srgbClr val="000000">
                    <a:alpha val="43137"/>
                  </a:srgbClr>
                </a:outerShdw>
              </a:effectLst>
              <a:latin typeface="Arial" charset="0"/>
            </a:endParaRPr>
          </a:p>
        </p:txBody>
      </p:sp>
      <p:sp>
        <p:nvSpPr>
          <p:cNvPr id="7" name="Rectangle 1030"/>
          <p:cNvSpPr>
            <a:spLocks noChangeArrowheads="1"/>
          </p:cNvSpPr>
          <p:nvPr/>
        </p:nvSpPr>
        <p:spPr bwMode="auto">
          <a:xfrm>
            <a:off x="3259611" y="411510"/>
            <a:ext cx="2082622" cy="461665"/>
          </a:xfrm>
          <a:prstGeom prst="rect">
            <a:avLst/>
          </a:prstGeom>
          <a:noFill/>
          <a:ln w="9525">
            <a:noFill/>
            <a:miter lim="800000"/>
            <a:headEnd/>
            <a:tailEnd/>
          </a:ln>
          <a:effectLst/>
        </p:spPr>
        <p:txBody>
          <a:bodyPr wrap="none">
            <a:spAutoFit/>
          </a:bodyPr>
          <a:lstStyle/>
          <a:p>
            <a:pPr algn="ctr">
              <a:defRPr/>
            </a:pPr>
            <a:r>
              <a:rPr lang="es-ES" sz="2400" b="1" i="1" dirty="0" smtClean="0">
                <a:solidFill>
                  <a:srgbClr val="FFFF00"/>
                </a:solidFill>
                <a:latin typeface="Arial" charset="0"/>
              </a:rPr>
              <a:t>Aplicaciones</a:t>
            </a:r>
            <a:endParaRPr lang="es-ES" sz="2400" b="1" i="1" dirty="0">
              <a:solidFill>
                <a:srgbClr val="FFFF00"/>
              </a:solidFill>
              <a:latin typeface="Arial" charset="0"/>
            </a:endParaRPr>
          </a:p>
        </p:txBody>
      </p:sp>
    </p:spTree>
    <p:extLst>
      <p:ext uri="{BB962C8B-B14F-4D97-AF65-F5344CB8AC3E}">
        <p14:creationId xmlns:p14="http://schemas.microsoft.com/office/powerpoint/2010/main" val="265619939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3987</TotalTime>
  <Words>993</Words>
  <Application>Microsoft Office PowerPoint</Application>
  <PresentationFormat>Presentación en pantalla (16:9)</PresentationFormat>
  <Paragraphs>135</Paragraphs>
  <Slides>30</Slides>
  <Notes>16</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39" baseType="lpstr">
      <vt:lpstr>Arial</vt:lpstr>
      <vt:lpstr>Arial </vt:lpstr>
      <vt:lpstr>DejaVu Sans</vt:lpstr>
      <vt:lpstr>StarSymbol</vt:lpstr>
      <vt:lpstr>Symbol</vt:lpstr>
      <vt:lpstr>Times New Roman</vt:lpstr>
      <vt:lpstr>Wingdings</vt:lpstr>
      <vt:lpstr>Office Theme</vt:lpstr>
      <vt:lpstr>Photo Editor Photo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IAEA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on Safety Standards 42nd Meeting 1 to 3 November 2017</dc:title>
  <dc:creator>DELATTRE, Dominique Jules</dc:creator>
  <cp:lastModifiedBy>Cruz Duménigo</cp:lastModifiedBy>
  <cp:revision>530</cp:revision>
  <dcterms:created xsi:type="dcterms:W3CDTF">2018-03-19T08:58:41Z</dcterms:created>
  <dcterms:modified xsi:type="dcterms:W3CDTF">2024-02-14T19:17:49Z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0x010100383AF4AA7D4B5E4E9093D84968E68DC7</vt:lpwstr>
  </property>
  <property fmtid="{D5CDD505-2E9C-101B-9397-08002B2CF9AE}" pid="3" name="Notes">
    <vt:i4>1</vt:i4>
  </property>
  <property fmtid="{D5CDD505-2E9C-101B-9397-08002B2CF9AE}" pid="4" name="PresentationFormat">
    <vt:lpwstr>Presentación en pantalla (16:9)</vt:lpwstr>
  </property>
  <property fmtid="{D5CDD505-2E9C-101B-9397-08002B2CF9AE}" pid="5" name="Slides">
    <vt:i4>30</vt:i4>
  </property>
</Properties>
</file>