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0" r:id="rId38"/>
  </p:sldIdLst>
  <p:sldSz cx="9144000" cy="5143500" type="screen16x9"/>
  <p:notesSz cx="7099300" cy="10234613"/>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7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GB" sz="4400" b="0" strike="noStrike" spc="-1">
                <a:latin typeface="Arial"/>
              </a:rPr>
              <a:t>Click to move the slide</a:t>
            </a:r>
          </a:p>
        </p:txBody>
      </p:sp>
      <p:sp>
        <p:nvSpPr>
          <p:cNvPr id="95"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96"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9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9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9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0C31FEE-5C3B-4DEA-8A7F-A71BD0523E33}"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57534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7E503728-A189-4BC4-9999-681A194C6757}" type="slidenum">
              <a:rPr lang="en-GB" sz="1200" b="0" strike="noStrike" spc="-1">
                <a:solidFill>
                  <a:srgbClr val="000000"/>
                </a:solidFill>
                <a:latin typeface="Arial"/>
                <a:ea typeface="+mn-ea"/>
              </a:rPr>
              <a:t>4</a:t>
            </a:fld>
            <a:endParaRPr lang="en-GB" sz="1200" b="0" strike="noStrike" spc="-1">
              <a:latin typeface="Arial"/>
            </a:endParaRPr>
          </a:p>
        </p:txBody>
      </p:sp>
      <p:sp>
        <p:nvSpPr>
          <p:cNvPr id="309" name="PlaceHolder 1"/>
          <p:cNvSpPr>
            <a:spLocks noGrp="1" noRot="1" noChangeAspect="1"/>
          </p:cNvSpPr>
          <p:nvPr>
            <p:ph type="sldImg"/>
          </p:nvPr>
        </p:nvSpPr>
        <p:spPr>
          <a:xfrm>
            <a:off x="138113" y="766763"/>
            <a:ext cx="6824662" cy="3840162"/>
          </a:xfrm>
          <a:prstGeom prst="rect">
            <a:avLst/>
          </a:prstGeom>
        </p:spPr>
      </p:sp>
      <p:sp>
        <p:nvSpPr>
          <p:cNvPr id="310"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06683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11CC0FD2-A1EB-44F4-BD21-BC13522C4C86}" type="slidenum">
              <a:rPr lang="en-GB" sz="1200" b="0" strike="noStrike" spc="-1">
                <a:solidFill>
                  <a:srgbClr val="000000"/>
                </a:solidFill>
                <a:latin typeface="Arial"/>
                <a:ea typeface="+mn-ea"/>
              </a:rPr>
              <a:t>16</a:t>
            </a:fld>
            <a:endParaRPr lang="en-GB" sz="1200" b="0" strike="noStrike" spc="-1">
              <a:latin typeface="Arial"/>
            </a:endParaRPr>
          </a:p>
        </p:txBody>
      </p:sp>
      <p:sp>
        <p:nvSpPr>
          <p:cNvPr id="336" name="PlaceHolder 1"/>
          <p:cNvSpPr>
            <a:spLocks noGrp="1" noRot="1" noChangeAspect="1"/>
          </p:cNvSpPr>
          <p:nvPr>
            <p:ph type="sldImg"/>
          </p:nvPr>
        </p:nvSpPr>
        <p:spPr>
          <a:xfrm>
            <a:off x="2514600" y="515938"/>
            <a:ext cx="4594225" cy="2584450"/>
          </a:xfrm>
          <a:prstGeom prst="rect">
            <a:avLst/>
          </a:prstGeom>
        </p:spPr>
      </p:sp>
      <p:sp>
        <p:nvSpPr>
          <p:cNvPr id="337"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62084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8CF92212-9175-4D6C-9FA2-9757B046FE2C}" type="slidenum">
              <a:rPr lang="en-GB" sz="1200" b="0" strike="noStrike" spc="-1">
                <a:solidFill>
                  <a:srgbClr val="000000"/>
                </a:solidFill>
                <a:latin typeface="Arial"/>
                <a:ea typeface="+mn-ea"/>
              </a:rPr>
              <a:t>17</a:t>
            </a:fld>
            <a:endParaRPr lang="en-GB" sz="1200" b="0" strike="noStrike" spc="-1">
              <a:latin typeface="Arial"/>
            </a:endParaRPr>
          </a:p>
        </p:txBody>
      </p:sp>
      <p:sp>
        <p:nvSpPr>
          <p:cNvPr id="339" name="PlaceHolder 1"/>
          <p:cNvSpPr>
            <a:spLocks noGrp="1" noRot="1" noChangeAspect="1"/>
          </p:cNvSpPr>
          <p:nvPr>
            <p:ph type="sldImg"/>
          </p:nvPr>
        </p:nvSpPr>
        <p:spPr>
          <a:xfrm>
            <a:off x="2514600" y="515938"/>
            <a:ext cx="4594225" cy="2584450"/>
          </a:xfrm>
          <a:prstGeom prst="rect">
            <a:avLst/>
          </a:prstGeom>
        </p:spPr>
      </p:sp>
      <p:sp>
        <p:nvSpPr>
          <p:cNvPr id="340"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41602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7B952A4D-07BE-48A7-B778-E819B4ADD543}" type="slidenum">
              <a:rPr lang="en-GB" sz="1200" b="0" strike="noStrike" spc="-1">
                <a:solidFill>
                  <a:srgbClr val="000000"/>
                </a:solidFill>
                <a:latin typeface="Arial"/>
                <a:ea typeface="+mn-ea"/>
              </a:rPr>
              <a:t>18</a:t>
            </a:fld>
            <a:endParaRPr lang="en-GB" sz="1200" b="0" strike="noStrike" spc="-1">
              <a:latin typeface="Arial"/>
            </a:endParaRPr>
          </a:p>
        </p:txBody>
      </p:sp>
      <p:sp>
        <p:nvSpPr>
          <p:cNvPr id="342" name="PlaceHolder 1"/>
          <p:cNvSpPr>
            <a:spLocks noGrp="1" noRot="1" noChangeAspect="1"/>
          </p:cNvSpPr>
          <p:nvPr>
            <p:ph type="sldImg"/>
          </p:nvPr>
        </p:nvSpPr>
        <p:spPr>
          <a:xfrm>
            <a:off x="2514600" y="515938"/>
            <a:ext cx="4594225" cy="2584450"/>
          </a:xfrm>
          <a:prstGeom prst="rect">
            <a:avLst/>
          </a:prstGeom>
        </p:spPr>
      </p:sp>
      <p:sp>
        <p:nvSpPr>
          <p:cNvPr id="343"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54837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FC8FA86E-280A-481C-B88E-77D9068A2360}" type="slidenum">
              <a:rPr lang="en-GB" sz="1200" b="0" strike="noStrike" spc="-1">
                <a:solidFill>
                  <a:srgbClr val="000000"/>
                </a:solidFill>
                <a:latin typeface="Arial"/>
                <a:ea typeface="+mn-ea"/>
              </a:rPr>
              <a:t>19</a:t>
            </a:fld>
            <a:endParaRPr lang="en-GB" sz="1200" b="0" strike="noStrike" spc="-1">
              <a:latin typeface="Arial"/>
            </a:endParaRPr>
          </a:p>
        </p:txBody>
      </p:sp>
      <p:sp>
        <p:nvSpPr>
          <p:cNvPr id="345" name="PlaceHolder 1"/>
          <p:cNvSpPr>
            <a:spLocks noGrp="1" noRot="1" noChangeAspect="1"/>
          </p:cNvSpPr>
          <p:nvPr>
            <p:ph type="sldImg"/>
          </p:nvPr>
        </p:nvSpPr>
        <p:spPr>
          <a:xfrm>
            <a:off x="2514600" y="515938"/>
            <a:ext cx="4594225" cy="2584450"/>
          </a:xfrm>
          <a:prstGeom prst="rect">
            <a:avLst/>
          </a:prstGeom>
        </p:spPr>
      </p:sp>
      <p:sp>
        <p:nvSpPr>
          <p:cNvPr id="346"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292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139700" y="768350"/>
            <a:ext cx="6818313" cy="3835400"/>
          </a:xfrm>
          <a:prstGeom prst="rect">
            <a:avLst/>
          </a:prstGeom>
        </p:spPr>
      </p:sp>
      <p:sp>
        <p:nvSpPr>
          <p:cNvPr id="348" name="PlaceHolder 2"/>
          <p:cNvSpPr>
            <a:spLocks noGrp="1"/>
          </p:cNvSpPr>
          <p:nvPr>
            <p:ph type="body"/>
          </p:nvPr>
        </p:nvSpPr>
        <p:spPr>
          <a:xfrm>
            <a:off x="709560" y="4862160"/>
            <a:ext cx="5676480" cy="4601520"/>
          </a:xfrm>
          <a:prstGeom prst="rect">
            <a:avLst/>
          </a:prstGeom>
        </p:spPr>
        <p:txBody>
          <a:bodyPr lIns="94680" tIns="47520" rIns="94680" bIns="47520">
            <a:noAutofit/>
          </a:bodyPr>
          <a:lstStyle/>
          <a:p>
            <a:endParaRPr lang="en-GB" sz="2000" b="0" strike="noStrike" spc="-1">
              <a:latin typeface="Arial"/>
            </a:endParaRPr>
          </a:p>
        </p:txBody>
      </p:sp>
      <p:sp>
        <p:nvSpPr>
          <p:cNvPr id="349" name="Slide Number Placeholder 3"/>
          <p:cNvSpPr/>
          <p:nvPr/>
        </p:nvSpPr>
        <p:spPr>
          <a:xfrm>
            <a:off x="4020480" y="9720720"/>
            <a:ext cx="3073680" cy="50868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F87AFE4D-ED9D-4D36-A363-08DC4408477D}" type="slidenum">
              <a:rPr lang="en-GB" sz="1200" b="0" strike="noStrike" spc="-1">
                <a:solidFill>
                  <a:srgbClr val="000000"/>
                </a:solidFill>
                <a:latin typeface="+mn-lt"/>
                <a:ea typeface="+mn-ea"/>
              </a:rPr>
              <a:t>36</a:t>
            </a:fld>
            <a:endParaRPr lang="en-GB" sz="1200" b="0" strike="noStrike" spc="-1">
              <a:latin typeface="Arial"/>
            </a:endParaRPr>
          </a:p>
        </p:txBody>
      </p:sp>
    </p:spTree>
    <p:extLst>
      <p:ext uri="{BB962C8B-B14F-4D97-AF65-F5344CB8AC3E}">
        <p14:creationId xmlns:p14="http://schemas.microsoft.com/office/powerpoint/2010/main" val="403567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A193B7D8-F673-4CDA-91EC-168C216626BF}" type="slidenum">
              <a:rPr lang="en-GB" sz="1200" b="0" strike="noStrike" spc="-1">
                <a:solidFill>
                  <a:srgbClr val="000000"/>
                </a:solidFill>
                <a:latin typeface="Arial"/>
                <a:ea typeface="+mn-ea"/>
              </a:rPr>
              <a:t>6</a:t>
            </a:fld>
            <a:endParaRPr lang="en-GB" sz="1200" b="0" strike="noStrike" spc="-1">
              <a:latin typeface="Arial"/>
            </a:endParaRPr>
          </a:p>
        </p:txBody>
      </p:sp>
      <p:sp>
        <p:nvSpPr>
          <p:cNvPr id="312" name="PlaceHolder 1"/>
          <p:cNvSpPr>
            <a:spLocks noGrp="1" noRot="1" noChangeAspect="1"/>
          </p:cNvSpPr>
          <p:nvPr>
            <p:ph type="sldImg"/>
          </p:nvPr>
        </p:nvSpPr>
        <p:spPr>
          <a:xfrm>
            <a:off x="138113" y="766763"/>
            <a:ext cx="6824662" cy="3840162"/>
          </a:xfrm>
          <a:prstGeom prst="rect">
            <a:avLst/>
          </a:prstGeom>
        </p:spPr>
      </p:sp>
      <p:sp>
        <p:nvSpPr>
          <p:cNvPr id="313"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40026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E1C9ED76-4BEE-4D64-80A7-B956DFC5C605}" type="slidenum">
              <a:rPr lang="en-GB" sz="1200" b="0" strike="noStrike" spc="-1">
                <a:solidFill>
                  <a:srgbClr val="000000"/>
                </a:solidFill>
                <a:latin typeface="Arial"/>
                <a:ea typeface="+mn-ea"/>
              </a:rPr>
              <a:t>7</a:t>
            </a:fld>
            <a:endParaRPr lang="en-GB" sz="1200" b="0" strike="noStrike" spc="-1">
              <a:latin typeface="Arial"/>
            </a:endParaRPr>
          </a:p>
        </p:txBody>
      </p:sp>
      <p:sp>
        <p:nvSpPr>
          <p:cNvPr id="315" name="PlaceHolder 1"/>
          <p:cNvSpPr>
            <a:spLocks noGrp="1" noRot="1" noChangeAspect="1"/>
          </p:cNvSpPr>
          <p:nvPr>
            <p:ph type="sldImg"/>
          </p:nvPr>
        </p:nvSpPr>
        <p:spPr>
          <a:xfrm>
            <a:off x="138113" y="766763"/>
            <a:ext cx="6824662" cy="3840162"/>
          </a:xfrm>
          <a:prstGeom prst="rect">
            <a:avLst/>
          </a:prstGeom>
        </p:spPr>
      </p:sp>
      <p:sp>
        <p:nvSpPr>
          <p:cNvPr id="316"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83519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0E913F4F-BCB2-49FF-AC92-55E7CD22196F}" type="slidenum">
              <a:rPr lang="en-GB" sz="1200" b="0" strike="noStrike" spc="-1">
                <a:solidFill>
                  <a:srgbClr val="000000"/>
                </a:solidFill>
                <a:latin typeface="Arial"/>
                <a:ea typeface="+mn-ea"/>
              </a:rPr>
              <a:t>8</a:t>
            </a:fld>
            <a:endParaRPr lang="en-GB" sz="1200" b="0" strike="noStrike" spc="-1">
              <a:latin typeface="Arial"/>
            </a:endParaRPr>
          </a:p>
        </p:txBody>
      </p:sp>
      <p:sp>
        <p:nvSpPr>
          <p:cNvPr id="318" name="PlaceHolder 1"/>
          <p:cNvSpPr>
            <a:spLocks noGrp="1" noRot="1" noChangeAspect="1"/>
          </p:cNvSpPr>
          <p:nvPr>
            <p:ph type="sldImg"/>
          </p:nvPr>
        </p:nvSpPr>
        <p:spPr>
          <a:xfrm>
            <a:off x="138113" y="766763"/>
            <a:ext cx="6824662" cy="3840162"/>
          </a:xfrm>
          <a:prstGeom prst="rect">
            <a:avLst/>
          </a:prstGeom>
        </p:spPr>
      </p:sp>
      <p:sp>
        <p:nvSpPr>
          <p:cNvPr id="319"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27093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095019A8-50F7-41CA-A9F6-85B001255F1B}" type="slidenum">
              <a:rPr lang="en-GB" sz="1200" b="0" strike="noStrike" spc="-1">
                <a:solidFill>
                  <a:srgbClr val="000000"/>
                </a:solidFill>
                <a:latin typeface="Arial"/>
                <a:ea typeface="+mn-ea"/>
              </a:rPr>
              <a:t>10</a:t>
            </a:fld>
            <a:endParaRPr lang="en-GB" sz="1200" b="0" strike="noStrike" spc="-1">
              <a:latin typeface="Arial"/>
            </a:endParaRPr>
          </a:p>
        </p:txBody>
      </p:sp>
      <p:sp>
        <p:nvSpPr>
          <p:cNvPr id="321" name="PlaceHolder 1"/>
          <p:cNvSpPr>
            <a:spLocks noGrp="1" noRot="1" noChangeAspect="1"/>
          </p:cNvSpPr>
          <p:nvPr>
            <p:ph type="sldImg"/>
          </p:nvPr>
        </p:nvSpPr>
        <p:spPr>
          <a:xfrm>
            <a:off x="2514600" y="515938"/>
            <a:ext cx="4594225" cy="2584450"/>
          </a:xfrm>
          <a:prstGeom prst="rect">
            <a:avLst/>
          </a:prstGeom>
        </p:spPr>
      </p:sp>
      <p:sp>
        <p:nvSpPr>
          <p:cNvPr id="322"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14735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B04C8D37-5566-429F-8C11-8BBE153FFDBE}" type="slidenum">
              <a:rPr lang="en-GB" sz="1200" b="0" strike="noStrike" spc="-1">
                <a:solidFill>
                  <a:srgbClr val="000000"/>
                </a:solidFill>
                <a:latin typeface="Arial"/>
                <a:ea typeface="+mn-ea"/>
              </a:rPr>
              <a:t>11</a:t>
            </a:fld>
            <a:endParaRPr lang="en-GB" sz="1200" b="0" strike="noStrike" spc="-1">
              <a:latin typeface="Arial"/>
            </a:endParaRPr>
          </a:p>
        </p:txBody>
      </p:sp>
      <p:sp>
        <p:nvSpPr>
          <p:cNvPr id="324" name="PlaceHolder 1"/>
          <p:cNvSpPr>
            <a:spLocks noGrp="1" noRot="1" noChangeAspect="1"/>
          </p:cNvSpPr>
          <p:nvPr>
            <p:ph type="sldImg"/>
          </p:nvPr>
        </p:nvSpPr>
        <p:spPr>
          <a:xfrm>
            <a:off x="2514600" y="515938"/>
            <a:ext cx="4594225" cy="2584450"/>
          </a:xfrm>
          <a:prstGeom prst="rect">
            <a:avLst/>
          </a:prstGeom>
        </p:spPr>
      </p:sp>
      <p:sp>
        <p:nvSpPr>
          <p:cNvPr id="325"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227548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9E5237A3-3BBB-4E21-B167-EE2706E8DD3E}" type="slidenum">
              <a:rPr lang="en-GB" sz="1200" b="0" strike="noStrike" spc="-1">
                <a:solidFill>
                  <a:srgbClr val="000000"/>
                </a:solidFill>
                <a:latin typeface="Arial"/>
                <a:ea typeface="+mn-ea"/>
              </a:rPr>
              <a:t>12</a:t>
            </a:fld>
            <a:endParaRPr lang="en-GB" sz="1200" b="0" strike="noStrike" spc="-1">
              <a:latin typeface="Arial"/>
            </a:endParaRPr>
          </a:p>
        </p:txBody>
      </p:sp>
      <p:sp>
        <p:nvSpPr>
          <p:cNvPr id="327" name="PlaceHolder 1"/>
          <p:cNvSpPr>
            <a:spLocks noGrp="1" noRot="1" noChangeAspect="1"/>
          </p:cNvSpPr>
          <p:nvPr>
            <p:ph type="sldImg"/>
          </p:nvPr>
        </p:nvSpPr>
        <p:spPr>
          <a:xfrm>
            <a:off x="2514600" y="515938"/>
            <a:ext cx="4594225" cy="2584450"/>
          </a:xfrm>
          <a:prstGeom prst="rect">
            <a:avLst/>
          </a:prstGeom>
        </p:spPr>
      </p:sp>
      <p:sp>
        <p:nvSpPr>
          <p:cNvPr id="328"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315619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9CD242B0-5043-4C25-A80F-3BBCDA45F4EB}" type="slidenum">
              <a:rPr lang="en-GB" sz="1200" b="0" strike="noStrike" spc="-1">
                <a:solidFill>
                  <a:srgbClr val="000000"/>
                </a:solidFill>
                <a:latin typeface="Arial"/>
                <a:ea typeface="+mn-ea"/>
              </a:rPr>
              <a:t>13</a:t>
            </a:fld>
            <a:endParaRPr lang="en-GB" sz="1200" b="0" strike="noStrike" spc="-1">
              <a:latin typeface="Arial"/>
            </a:endParaRPr>
          </a:p>
        </p:txBody>
      </p:sp>
      <p:sp>
        <p:nvSpPr>
          <p:cNvPr id="330" name="PlaceHolder 1"/>
          <p:cNvSpPr>
            <a:spLocks noGrp="1" noRot="1" noChangeAspect="1"/>
          </p:cNvSpPr>
          <p:nvPr>
            <p:ph type="sldImg"/>
          </p:nvPr>
        </p:nvSpPr>
        <p:spPr>
          <a:xfrm>
            <a:off x="2514600" y="515938"/>
            <a:ext cx="4594225" cy="2584450"/>
          </a:xfrm>
          <a:prstGeom prst="rect">
            <a:avLst/>
          </a:prstGeom>
        </p:spPr>
      </p:sp>
      <p:sp>
        <p:nvSpPr>
          <p:cNvPr id="331"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412448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7"/>
          <p:cNvSpPr/>
          <p:nvPr/>
        </p:nvSpPr>
        <p:spPr>
          <a:xfrm>
            <a:off x="4278960" y="10157400"/>
            <a:ext cx="3279600" cy="533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fld id="{8CB2947B-06F8-448A-870A-69111A73E1C7}" type="slidenum">
              <a:rPr lang="es-ES" sz="1800" b="0" strike="noStrike" spc="-1">
                <a:solidFill>
                  <a:srgbClr val="000000"/>
                </a:solidFill>
                <a:latin typeface="Arial"/>
                <a:ea typeface="+mn-ea"/>
              </a:rPr>
              <a:t>14</a:t>
            </a:fld>
            <a:endParaRPr lang="en-GB" sz="1800" b="0" strike="noStrike" spc="-1">
              <a:latin typeface="Arial"/>
            </a:endParaRPr>
          </a:p>
        </p:txBody>
      </p:sp>
      <p:sp>
        <p:nvSpPr>
          <p:cNvPr id="333" name="PlaceHolder 1"/>
          <p:cNvSpPr>
            <a:spLocks noGrp="1" noRot="1" noChangeAspect="1"/>
          </p:cNvSpPr>
          <p:nvPr>
            <p:ph type="sldImg"/>
          </p:nvPr>
        </p:nvSpPr>
        <p:spPr>
          <a:xfrm>
            <a:off x="217488" y="812800"/>
            <a:ext cx="7124700" cy="4008438"/>
          </a:xfrm>
          <a:prstGeom prst="rect">
            <a:avLst/>
          </a:prstGeom>
        </p:spPr>
      </p:sp>
      <p:sp>
        <p:nvSpPr>
          <p:cNvPr id="334" name="PlaceHolder 2"/>
          <p:cNvSpPr>
            <a:spLocks noGrp="1"/>
          </p:cNvSpPr>
          <p:nvPr>
            <p:ph type="body"/>
          </p:nvPr>
        </p:nvSpPr>
        <p:spPr>
          <a:xfrm>
            <a:off x="756000" y="5078520"/>
            <a:ext cx="6046560" cy="480996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108949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GB" sz="3200" b="0" strike="noStrike" spc="-1">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GB" sz="3200" b="0" strike="noStrike" spc="-1">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GB" sz="3200" b="0" strike="noStrike" spc="-1">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GB" sz="3200" b="0" strike="noStrike" spc="-1">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GB" sz="3200" b="0" strike="noStrike" spc="-1">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GB" sz="3200" b="0" strike="noStrike" spc="-1">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GB" sz="3200" b="0" strike="noStrike" spc="-1">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5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6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6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GB" sz="3200" b="0" strike="noStrike" spc="-1">
              <a:latin typeface="Arial"/>
            </a:endParaRPr>
          </a:p>
        </p:txBody>
      </p:sp>
      <p:sp>
        <p:nvSpPr>
          <p:cNvPr id="6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6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GB" sz="3200" b="0" strike="noStrike" spc="-1">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7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7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7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7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8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GB" sz="3200" b="0" strike="noStrike" spc="-1">
              <a:latin typeface="Arial"/>
            </a:endParaRPr>
          </a:p>
        </p:txBody>
      </p:sp>
      <p:sp>
        <p:nvSpPr>
          <p:cNvPr id="8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8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8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GB" sz="3200" b="0" strike="noStrike" spc="-1">
              <a:latin typeface="Arial"/>
            </a:endParaRPr>
          </a:p>
        </p:txBody>
      </p:sp>
      <p:sp>
        <p:nvSpPr>
          <p:cNvPr id="8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8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GB" sz="3200" b="0" strike="noStrike" spc="-1">
              <a:latin typeface="Arial"/>
            </a:endParaRPr>
          </a:p>
        </p:txBody>
      </p:sp>
      <p:sp>
        <p:nvSpPr>
          <p:cNvPr id="8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GB" sz="3200" b="0" strike="noStrike" spc="-1">
              <a:latin typeface="Arial"/>
            </a:endParaRPr>
          </a:p>
        </p:txBody>
      </p:sp>
      <p:sp>
        <p:nvSpPr>
          <p:cNvPr id="9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GB" sz="3200" b="0" strike="noStrike" spc="-1">
              <a:latin typeface="Arial"/>
            </a:endParaRPr>
          </a:p>
        </p:txBody>
      </p:sp>
      <p:sp>
        <p:nvSpPr>
          <p:cNvPr id="9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GB" sz="3200" b="0" strike="noStrike" spc="-1">
              <a:latin typeface="Arial"/>
            </a:endParaRPr>
          </a:p>
        </p:txBody>
      </p:sp>
      <p:sp>
        <p:nvSpPr>
          <p:cNvPr id="9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GB" sz="3200" b="0" strike="noStrike" spc="-1">
              <a:latin typeface="Arial"/>
            </a:endParaRPr>
          </a:p>
        </p:txBody>
      </p:sp>
      <p:sp>
        <p:nvSpPr>
          <p:cNvPr id="9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GB" sz="3200" b="0" strike="noStrike" spc="-1">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GB" sz="3200" b="0" strike="noStrike" spc="-1">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GB" sz="4400" b="0" strike="noStrike" spc="-1">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GB" sz="3200" b="0" strike="noStrike" spc="-1">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GB" sz="3200" b="0" strike="noStrike" spc="-1">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11" name="6 Rectángulo" hidden="1"/>
          <p:cNvSpPr/>
          <p:nvPr/>
        </p:nvSpPr>
        <p:spPr>
          <a:xfrm>
            <a:off x="0" y="0"/>
            <a:ext cx="363600" cy="513864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0920" cy="12664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0920" cy="16920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0920" cy="10080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0920" cy="52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356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20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684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684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GB" sz="2800" b="0" strike="noStrike" spc="-1">
                <a:latin typeface="Arial"/>
              </a:rPr>
              <a:t>Second Outline Level</a:t>
            </a:r>
          </a:p>
          <a:p>
            <a:pPr marL="1296000" lvl="2" indent="-288000">
              <a:spcBef>
                <a:spcPts val="850"/>
              </a:spcBef>
              <a:buClr>
                <a:srgbClr val="FFFFFF"/>
              </a:buClr>
              <a:buSzPct val="45000"/>
              <a:buFont typeface="Wingdings" charset="2"/>
              <a:buChar char=""/>
            </a:pPr>
            <a:r>
              <a:rPr lang="en-GB" sz="2400" b="0" strike="noStrike" spc="-1">
                <a:latin typeface="Arial"/>
              </a:rPr>
              <a:t>Third Outline Level</a:t>
            </a:r>
          </a:p>
          <a:p>
            <a:pPr marL="1728000" lvl="3" indent="-216000">
              <a:spcBef>
                <a:spcPts val="567"/>
              </a:spcBef>
              <a:buClr>
                <a:srgbClr val="FFFFFF"/>
              </a:buClr>
              <a:buSzPct val="75000"/>
              <a:buFont typeface="Symbol" charset="2"/>
              <a:buChar char=""/>
            </a:pPr>
            <a:r>
              <a:rPr lang="en-GB" sz="2000" b="0" strike="noStrike" spc="-1">
                <a:latin typeface="Arial"/>
              </a:rPr>
              <a:t>Fourth Outline Level</a:t>
            </a:r>
          </a:p>
          <a:p>
            <a:pPr marL="2160000" lvl="4" indent="-216000">
              <a:spcBef>
                <a:spcPts val="283"/>
              </a:spcBef>
              <a:buClr>
                <a:srgbClr val="FFFFFF"/>
              </a:buClr>
              <a:buSzPct val="45000"/>
              <a:buFont typeface="Wingdings" charset="2"/>
              <a:buChar char=""/>
            </a:pPr>
            <a:r>
              <a:rPr lang="en-GB" sz="2000" b="0" strike="noStrike" spc="-1">
                <a:latin typeface="Arial"/>
              </a:rPr>
              <a:t>Fifth Outline Level</a:t>
            </a:r>
          </a:p>
          <a:p>
            <a:pPr marL="2592000" lvl="5" indent="-216000">
              <a:spcBef>
                <a:spcPts val="283"/>
              </a:spcBef>
              <a:buClr>
                <a:srgbClr val="FFFFFF"/>
              </a:buClr>
              <a:buSzPct val="45000"/>
              <a:buFont typeface="Wingdings" charset="2"/>
              <a:buChar char=""/>
            </a:pPr>
            <a:r>
              <a:rPr lang="en-GB" sz="2000" b="0" strike="noStrike" spc="-1">
                <a:latin typeface="Arial"/>
              </a:rPr>
              <a:t>Sixth Outline Level</a:t>
            </a:r>
          </a:p>
          <a:p>
            <a:pPr marL="3024000" lvl="6" indent="-216000">
              <a:spcBef>
                <a:spcPts val="283"/>
              </a:spcBef>
              <a:buClr>
                <a:srgbClr val="FFFFFF"/>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47" name="6 Rectángulo" hidden="1"/>
          <p:cNvSpPr/>
          <p:nvPr/>
        </p:nvSpPr>
        <p:spPr>
          <a:xfrm>
            <a:off x="0" y="0"/>
            <a:ext cx="363600" cy="513864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0920" cy="12664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0920" cy="16920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0920" cy="10080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0920" cy="52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356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520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684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6840" cy="27216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57"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GB" sz="2800" b="0" strike="noStrike" spc="-1">
                <a:latin typeface="Arial"/>
              </a:rPr>
              <a:t>Second Outline Level</a:t>
            </a:r>
          </a:p>
          <a:p>
            <a:pPr marL="1296000" lvl="2" indent="-288000">
              <a:spcBef>
                <a:spcPts val="850"/>
              </a:spcBef>
              <a:buClr>
                <a:srgbClr val="FFFFFF"/>
              </a:buClr>
              <a:buSzPct val="45000"/>
              <a:buFont typeface="Wingdings" charset="2"/>
              <a:buChar char=""/>
            </a:pPr>
            <a:r>
              <a:rPr lang="en-GB" sz="2400" b="0" strike="noStrike" spc="-1">
                <a:latin typeface="Arial"/>
              </a:rPr>
              <a:t>Third Outline Level</a:t>
            </a:r>
          </a:p>
          <a:p>
            <a:pPr marL="1728000" lvl="3" indent="-216000">
              <a:spcBef>
                <a:spcPts val="567"/>
              </a:spcBef>
              <a:buClr>
                <a:srgbClr val="FFFFFF"/>
              </a:buClr>
              <a:buSzPct val="75000"/>
              <a:buFont typeface="Symbol" charset="2"/>
              <a:buChar char=""/>
            </a:pPr>
            <a:r>
              <a:rPr lang="en-GB" sz="2000" b="0" strike="noStrike" spc="-1">
                <a:latin typeface="Arial"/>
              </a:rPr>
              <a:t>Fourth Outline Level</a:t>
            </a:r>
          </a:p>
          <a:p>
            <a:pPr marL="2160000" lvl="4" indent="-216000">
              <a:spcBef>
                <a:spcPts val="283"/>
              </a:spcBef>
              <a:buClr>
                <a:srgbClr val="FFFFFF"/>
              </a:buClr>
              <a:buSzPct val="45000"/>
              <a:buFont typeface="Wingdings" charset="2"/>
              <a:buChar char=""/>
            </a:pPr>
            <a:r>
              <a:rPr lang="en-GB" sz="2000" b="0" strike="noStrike" spc="-1">
                <a:latin typeface="Arial"/>
              </a:rPr>
              <a:t>Fifth Outline Level</a:t>
            </a:r>
          </a:p>
          <a:p>
            <a:pPr marL="2592000" lvl="5" indent="-216000">
              <a:spcBef>
                <a:spcPts val="283"/>
              </a:spcBef>
              <a:buClr>
                <a:srgbClr val="FFFFFF"/>
              </a:buClr>
              <a:buSzPct val="45000"/>
              <a:buFont typeface="Wingdings" charset="2"/>
              <a:buChar char=""/>
            </a:pPr>
            <a:r>
              <a:rPr lang="en-GB" sz="2000" b="0" strike="noStrike" spc="-1">
                <a:latin typeface="Arial"/>
              </a:rPr>
              <a:t>Sixth Outline Level</a:t>
            </a:r>
          </a:p>
          <a:p>
            <a:pPr marL="3024000" lvl="6" indent="-216000">
              <a:spcBef>
                <a:spcPts val="283"/>
              </a:spcBef>
              <a:buClr>
                <a:srgbClr val="FFFFFF"/>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ubtitle 2"/>
          <p:cNvSpPr/>
          <p:nvPr/>
        </p:nvSpPr>
        <p:spPr>
          <a:xfrm>
            <a:off x="323640" y="2967840"/>
            <a:ext cx="8565480" cy="168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561"/>
              </a:spcBef>
              <a:tabLst>
                <a:tab pos="0" algn="l"/>
              </a:tabLst>
            </a:pPr>
            <a:endParaRPr lang="en-GB" sz="1800" b="0" strike="noStrike" spc="-1">
              <a:latin typeface="Arial"/>
            </a:endParaRPr>
          </a:p>
          <a:p>
            <a:pPr algn="ctr">
              <a:lnSpc>
                <a:spcPct val="100000"/>
              </a:lnSpc>
              <a:tabLst>
                <a:tab pos="0" algn="l"/>
              </a:tabLst>
            </a:pPr>
            <a:r>
              <a:rPr lang="es-ES" sz="3800" b="1" strike="noStrike" spc="-1">
                <a:solidFill>
                  <a:srgbClr val="FFFF00"/>
                </a:solidFill>
                <a:latin typeface="Arial "/>
                <a:ea typeface="DejaVu Sans"/>
              </a:rPr>
              <a:t>P-21 Accidentes ocurridos en las prácticas médicas.</a:t>
            </a:r>
            <a:endParaRPr lang="en-GB" sz="3800" b="0" strike="noStrike" spc="-1">
              <a:latin typeface="Arial"/>
            </a:endParaRPr>
          </a:p>
          <a:p>
            <a:pPr algn="ctr">
              <a:lnSpc>
                <a:spcPct val="100000"/>
              </a:lnSpc>
              <a:spcBef>
                <a:spcPts val="519"/>
              </a:spcBef>
              <a:tabLst>
                <a:tab pos="0" algn="l"/>
              </a:tabLst>
            </a:pPr>
            <a:endParaRPr lang="en-GB" sz="3800" b="0" strike="noStrike" spc="-1">
              <a:latin typeface="Arial"/>
            </a:endParaRPr>
          </a:p>
        </p:txBody>
      </p:sp>
      <p:sp>
        <p:nvSpPr>
          <p:cNvPr id="101" name="Title 1"/>
          <p:cNvSpPr/>
          <p:nvPr/>
        </p:nvSpPr>
        <p:spPr>
          <a:xfrm>
            <a:off x="323640" y="555480"/>
            <a:ext cx="8566560" cy="222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0000"/>
              </a:lnSpc>
              <a:tabLst>
                <a:tab pos="0" algn="l"/>
              </a:tabLst>
            </a:pPr>
            <a:r>
              <a:t/>
            </a:r>
            <a:br/>
            <a:r>
              <a:t/>
            </a:r>
            <a:br/>
            <a:r>
              <a:rPr lang="es-ES" sz="3200" b="1" strike="noStrike" spc="-1">
                <a:solidFill>
                  <a:srgbClr val="FFFF00"/>
                </a:solidFill>
                <a:latin typeface="Arial "/>
                <a:ea typeface="DejaVu Sans"/>
              </a:rPr>
              <a:t>C</a:t>
            </a:r>
            <a:r>
              <a:rPr lang="es-ES" sz="3600" b="1" strike="noStrike" spc="-1">
                <a:solidFill>
                  <a:srgbClr val="FFFF00"/>
                </a:solidFill>
                <a:latin typeface="Arial "/>
                <a:ea typeface="Arial"/>
              </a:rPr>
              <a:t>urso de capacitación continuada en materia de radioprotección para Responsables de Protección Radiológica.</a:t>
            </a:r>
            <a:endParaRPr lang="en-GB"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Box 4"/>
          <p:cNvSpPr/>
          <p:nvPr/>
        </p:nvSpPr>
        <p:spPr>
          <a:xfrm>
            <a:off x="179640" y="415375"/>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sp>
        <p:nvSpPr>
          <p:cNvPr id="140" name="Rectangle 3"/>
          <p:cNvSpPr/>
          <p:nvPr/>
        </p:nvSpPr>
        <p:spPr>
          <a:xfrm>
            <a:off x="107640" y="1213929"/>
            <a:ext cx="6143870" cy="39015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En mayo de 2004 en el Hospital Jean </a:t>
            </a:r>
            <a:r>
              <a:rPr lang="es-MX" sz="2400" b="0" strike="noStrike" spc="-1" dirty="0" err="1">
                <a:solidFill>
                  <a:srgbClr val="FFFF00"/>
                </a:solidFill>
                <a:latin typeface="Arial"/>
                <a:ea typeface="DejaVu Sans"/>
              </a:rPr>
              <a:t>Monnet</a:t>
            </a:r>
            <a:r>
              <a:rPr lang="es-MX" sz="2400" b="0" strike="noStrike" spc="-1" dirty="0">
                <a:solidFill>
                  <a:srgbClr val="FFFF00"/>
                </a:solidFill>
                <a:latin typeface="Arial"/>
                <a:ea typeface="DejaVu Sans"/>
              </a:rPr>
              <a:t> en </a:t>
            </a:r>
            <a:r>
              <a:rPr lang="es-MX" sz="2400" b="0" strike="noStrike" spc="-1" dirty="0" err="1">
                <a:solidFill>
                  <a:srgbClr val="FFFF00"/>
                </a:solidFill>
                <a:latin typeface="Arial"/>
                <a:ea typeface="DejaVu Sans"/>
              </a:rPr>
              <a:t>Epinal</a:t>
            </a:r>
            <a:r>
              <a:rPr lang="es-MX" sz="2400" b="0" strike="noStrike" spc="-1" dirty="0">
                <a:solidFill>
                  <a:srgbClr val="FFFF00"/>
                </a:solidFill>
                <a:latin typeface="Arial"/>
                <a:ea typeface="DejaVu Sans"/>
              </a:rPr>
              <a:t>, Francia</a:t>
            </a:r>
            <a:endParaRPr lang="en-GB" sz="2400" b="0" strike="noStrike" spc="-1" dirty="0">
              <a:latin typeface="Arial"/>
            </a:endParaRPr>
          </a:p>
          <a:p>
            <a:pPr marL="343080" indent="-34200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 se decidió cambiar </a:t>
            </a:r>
            <a:r>
              <a:rPr lang="es-MX" sz="2400" b="0" strike="noStrike" spc="-1" dirty="0" smtClean="0">
                <a:solidFill>
                  <a:srgbClr val="FFFF00"/>
                </a:solidFill>
                <a:latin typeface="Arial"/>
                <a:ea typeface="DejaVu Sans"/>
              </a:rPr>
              <a:t>los protocolos de </a:t>
            </a:r>
            <a:r>
              <a:rPr lang="es-MX" sz="2400" spc="-1" dirty="0" smtClean="0">
                <a:solidFill>
                  <a:srgbClr val="FFFF00"/>
                </a:solidFill>
              </a:rPr>
              <a:t>tratamientos, </a:t>
            </a:r>
            <a:r>
              <a:rPr lang="es-MX" sz="2400" spc="-1" dirty="0">
                <a:solidFill>
                  <a:srgbClr val="FFFF00"/>
                </a:solidFill>
              </a:rPr>
              <a:t>para pacientes con cáncer de </a:t>
            </a:r>
            <a:r>
              <a:rPr lang="es-MX" sz="2400" spc="-1" dirty="0" smtClean="0">
                <a:solidFill>
                  <a:srgbClr val="FFFF00"/>
                </a:solidFill>
              </a:rPr>
              <a:t>próstata, usando cuñas dinámicas </a:t>
            </a:r>
            <a:r>
              <a:rPr lang="es-MX" sz="2400" spc="-1" dirty="0">
                <a:solidFill>
                  <a:srgbClr val="FFFF00"/>
                </a:solidFill>
              </a:rPr>
              <a:t>(virtuales) </a:t>
            </a:r>
            <a:r>
              <a:rPr lang="es-MX" sz="2400" spc="-1" dirty="0" smtClean="0">
                <a:solidFill>
                  <a:srgbClr val="FFFF00"/>
                </a:solidFill>
              </a:rPr>
              <a:t>en vez de cuñas </a:t>
            </a:r>
            <a:r>
              <a:rPr lang="es-MX" sz="2400" b="0" strike="noStrike" spc="-1" dirty="0">
                <a:solidFill>
                  <a:srgbClr val="FFFF00"/>
                </a:solidFill>
                <a:latin typeface="Arial"/>
                <a:ea typeface="DejaVu Sans"/>
              </a:rPr>
              <a:t>estáticas (físicas</a:t>
            </a:r>
            <a:r>
              <a:rPr lang="es-MX" sz="2400" b="0" strike="noStrike" spc="-1" dirty="0" smtClean="0">
                <a:solidFill>
                  <a:srgbClr val="FFFF00"/>
                </a:solidFill>
                <a:latin typeface="Arial"/>
                <a:ea typeface="DejaVu Sans"/>
              </a:rPr>
              <a:t>).</a:t>
            </a:r>
            <a:endParaRPr lang="en-GB" sz="2400" b="0" strike="noStrike" spc="-1" dirty="0">
              <a:latin typeface="Arial"/>
            </a:endParaRPr>
          </a:p>
          <a:p>
            <a:pPr marL="343080" indent="-34200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En esta instalación tenía un solo Físico, que también trabajaba a tiempo parcial en otra clínica.</a:t>
            </a:r>
            <a:endParaRPr lang="en-GB" sz="2400" b="0" strike="noStrike" spc="-1" dirty="0">
              <a:latin typeface="Arial"/>
            </a:endParaRPr>
          </a:p>
          <a:p>
            <a:pPr>
              <a:lnSpc>
                <a:spcPct val="100000"/>
              </a:lnSpc>
              <a:spcBef>
                <a:spcPts val="479"/>
              </a:spcBef>
            </a:pPr>
            <a:endParaRPr lang="en-GB" sz="2400" b="0" strike="noStrike" spc="-1" dirty="0">
              <a:latin typeface="Arial"/>
            </a:endParaRPr>
          </a:p>
        </p:txBody>
      </p:sp>
      <p:sp>
        <p:nvSpPr>
          <p:cNvPr id="141" name="Text Box 4"/>
          <p:cNvSpPr/>
          <p:nvPr/>
        </p:nvSpPr>
        <p:spPr>
          <a:xfrm>
            <a:off x="6090120" y="4405199"/>
            <a:ext cx="2899080" cy="619560"/>
          </a:xfrm>
          <a:prstGeom prst="rect">
            <a:avLst/>
          </a:prstGeom>
          <a:noFill/>
          <a:ln w="0">
            <a:noFill/>
          </a:ln>
        </p:spPr>
        <p:style>
          <a:lnRef idx="0">
            <a:scrgbClr r="0" g="0" b="0"/>
          </a:lnRef>
          <a:fillRef idx="0">
            <a:scrgbClr r="0" g="0" b="0"/>
          </a:fillRef>
          <a:effectRef idx="0">
            <a:scrgbClr r="0" g="0" b="0"/>
          </a:effectRef>
          <a:fontRef idx="minor"/>
        </p:style>
        <p:txBody>
          <a:bodyPr wrap="none" lIns="92160" tIns="46080" rIns="92160" bIns="46080">
            <a:spAutoFit/>
          </a:bodyPr>
          <a:lstStyle/>
          <a:p>
            <a:pPr marL="347760" indent="-346680" algn="ctr">
              <a:lnSpc>
                <a:spcPct val="100000"/>
              </a:lnSpc>
              <a:spcBef>
                <a:spcPts val="320"/>
              </a:spcBef>
              <a:tabLst>
                <a:tab pos="0" algn="l"/>
              </a:tabLst>
            </a:pPr>
            <a:r>
              <a:rPr lang="en-GB" sz="1600" b="0" strike="noStrike" spc="-1" dirty="0">
                <a:solidFill>
                  <a:srgbClr val="FFFF00"/>
                </a:solidFill>
                <a:latin typeface="Arial"/>
                <a:ea typeface="DejaVu Sans"/>
              </a:rPr>
              <a:t>Hospital </a:t>
            </a:r>
            <a:r>
              <a:rPr lang="fr-FR" sz="1600" b="0" strike="noStrike" spc="-1" dirty="0">
                <a:solidFill>
                  <a:srgbClr val="FFFF00"/>
                </a:solidFill>
                <a:latin typeface="Arial"/>
                <a:ea typeface="DejaVu Sans"/>
              </a:rPr>
              <a:t>Jean Monnet </a:t>
            </a:r>
            <a:endParaRPr lang="en-GB" sz="1600" b="0" strike="noStrike" spc="-1" dirty="0">
              <a:latin typeface="Arial"/>
            </a:endParaRPr>
          </a:p>
          <a:p>
            <a:pPr marL="347760" indent="-346680" algn="ctr">
              <a:lnSpc>
                <a:spcPct val="100000"/>
              </a:lnSpc>
              <a:spcBef>
                <a:spcPts val="320"/>
              </a:spcBef>
              <a:tabLst>
                <a:tab pos="0" algn="l"/>
              </a:tabLst>
            </a:pPr>
            <a:r>
              <a:rPr lang="fr-FR" sz="1600" b="0" strike="noStrike" spc="-1" dirty="0">
                <a:solidFill>
                  <a:srgbClr val="FFFF00"/>
                </a:solidFill>
                <a:latin typeface="Arial"/>
                <a:ea typeface="DejaVu Sans"/>
              </a:rPr>
              <a:t>en Epinal</a:t>
            </a:r>
            <a:endParaRPr lang="en-GB" sz="1600" b="0" strike="noStrike" spc="-1" dirty="0">
              <a:latin typeface="Arial"/>
            </a:endParaRPr>
          </a:p>
        </p:txBody>
      </p:sp>
      <p:pic>
        <p:nvPicPr>
          <p:cNvPr id="142" name="Picture 7"/>
          <p:cNvPicPr/>
          <p:nvPr/>
        </p:nvPicPr>
        <p:blipFill>
          <a:blip r:embed="rId3"/>
          <a:stretch/>
        </p:blipFill>
        <p:spPr>
          <a:xfrm>
            <a:off x="6322320" y="2354279"/>
            <a:ext cx="2617560" cy="1823040"/>
          </a:xfrm>
          <a:prstGeom prst="rect">
            <a:avLst/>
          </a:prstGeom>
          <a:ln w="0">
            <a:noFill/>
          </a:ln>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390" y="940618"/>
            <a:ext cx="1555350" cy="160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8"/>
          <p:cNvSpPr/>
          <p:nvPr/>
        </p:nvSpPr>
        <p:spPr>
          <a:xfrm>
            <a:off x="282600" y="915480"/>
            <a:ext cx="8592120" cy="376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En la preparación para el cambio de la técnica de planificación de tratamiento, dos operadores (¿</a:t>
            </a:r>
            <a:r>
              <a:rPr lang="es-MX" sz="2400" b="0" strike="noStrike" spc="-1" dirty="0" err="1">
                <a:solidFill>
                  <a:srgbClr val="FFFF00"/>
                </a:solidFill>
                <a:latin typeface="Arial"/>
                <a:ea typeface="DejaVu Sans"/>
              </a:rPr>
              <a:t>Dosimetristas</a:t>
            </a:r>
            <a:r>
              <a:rPr lang="es-MX" sz="2400" b="0" strike="noStrike" spc="-1" dirty="0">
                <a:solidFill>
                  <a:srgbClr val="FFFF00"/>
                </a:solidFill>
                <a:latin typeface="Arial"/>
                <a:ea typeface="DejaVu Sans"/>
              </a:rPr>
              <a:t>?) recibieron breves demostraciones verbales sobre la forma en que debía manejarse el TPS con las cuñas dinámicas.</a:t>
            </a:r>
            <a:endParaRPr lang="en-GB" sz="2400" b="0" strike="noStrike" spc="-1" dirty="0">
              <a:latin typeface="Arial"/>
            </a:endParaRPr>
          </a:p>
          <a:p>
            <a:pPr marL="743040" lvl="1" indent="-28476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Los </a:t>
            </a:r>
            <a:r>
              <a:rPr lang="es-MX" sz="2400" b="0" strike="noStrike" spc="-1" dirty="0" smtClean="0">
                <a:solidFill>
                  <a:srgbClr val="FFFF00"/>
                </a:solidFill>
                <a:latin typeface="Arial"/>
                <a:ea typeface="DejaVu Sans"/>
              </a:rPr>
              <a:t>“</a:t>
            </a:r>
            <a:r>
              <a:rPr lang="es-MX" sz="2400" b="0" strike="noStrike" spc="-1" dirty="0" err="1" smtClean="0">
                <a:solidFill>
                  <a:srgbClr val="FFFF00"/>
                </a:solidFill>
                <a:latin typeface="Arial"/>
                <a:ea typeface="DejaVu Sans"/>
              </a:rPr>
              <a:t>dosimetristas</a:t>
            </a:r>
            <a:r>
              <a:rPr lang="es-MX" sz="2400" b="0" strike="noStrike" spc="-1" dirty="0" smtClean="0">
                <a:solidFill>
                  <a:srgbClr val="FFFF00"/>
                </a:solidFill>
                <a:latin typeface="Arial"/>
                <a:ea typeface="DejaVu Sans"/>
              </a:rPr>
              <a:t>” </a:t>
            </a:r>
            <a:r>
              <a:rPr lang="es-MX" sz="2400" b="0" strike="noStrike" spc="-1" dirty="0">
                <a:solidFill>
                  <a:srgbClr val="FFFF00"/>
                </a:solidFill>
                <a:latin typeface="Arial"/>
                <a:ea typeface="DejaVu Sans"/>
              </a:rPr>
              <a:t>no tenían ningún manual de funcionamiento del TPS en su idioma nativo</a:t>
            </a:r>
            <a:endParaRPr lang="en-GB" sz="2400" b="0" strike="noStrike" spc="-1" dirty="0">
              <a:latin typeface="Arial"/>
            </a:endParaRPr>
          </a:p>
        </p:txBody>
      </p:sp>
      <p:pic>
        <p:nvPicPr>
          <p:cNvPr id="144" name="117 Imagen"/>
          <p:cNvPicPr/>
          <p:nvPr/>
        </p:nvPicPr>
        <p:blipFill>
          <a:blip r:embed="rId3"/>
          <a:stretch/>
        </p:blipFill>
        <p:spPr>
          <a:xfrm>
            <a:off x="6471766" y="3571816"/>
            <a:ext cx="1980360" cy="1523160"/>
          </a:xfrm>
          <a:prstGeom prst="rect">
            <a:avLst/>
          </a:prstGeom>
          <a:ln w="0">
            <a:noFill/>
          </a:ln>
        </p:spPr>
      </p:pic>
      <p:sp>
        <p:nvSpPr>
          <p:cNvPr id="145" name="Text Box 4"/>
          <p:cNvSpPr/>
          <p:nvPr/>
        </p:nvSpPr>
        <p:spPr>
          <a:xfrm>
            <a:off x="179640" y="303417"/>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04" y="3595641"/>
            <a:ext cx="1409814" cy="145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5"/>
          <p:cNvSpPr/>
          <p:nvPr/>
        </p:nvSpPr>
        <p:spPr>
          <a:xfrm>
            <a:off x="282600" y="1176120"/>
            <a:ext cx="8592120" cy="2209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00"/>
              </a:spcBef>
              <a:buClr>
                <a:srgbClr val="FFFFFF"/>
              </a:buClr>
              <a:buSzPct val="110000"/>
              <a:buFont typeface="Symbol"/>
              <a:buChar char=""/>
            </a:pPr>
            <a:r>
              <a:rPr lang="es-MX" sz="2000" b="0" strike="noStrike" spc="-1">
                <a:solidFill>
                  <a:srgbClr val="FFFF00"/>
                </a:solidFill>
                <a:latin typeface="Arial"/>
                <a:ea typeface="DejaVu Sans"/>
              </a:rPr>
              <a:t>Cuando se introdujeron las cuñas dinámicas:</a:t>
            </a:r>
            <a:endParaRPr lang="en-GB" sz="2000" b="0" strike="noStrike" spc="-1">
              <a:latin typeface="Arial"/>
            </a:endParaRPr>
          </a:p>
          <a:p>
            <a:pPr marL="743040" lvl="1" indent="-284760">
              <a:lnSpc>
                <a:spcPct val="100000"/>
              </a:lnSpc>
              <a:spcBef>
                <a:spcPts val="400"/>
              </a:spcBef>
              <a:buClr>
                <a:srgbClr val="FFFFFF"/>
              </a:buClr>
              <a:buSzPct val="110000"/>
              <a:buFont typeface="Symbol"/>
              <a:buChar char=""/>
            </a:pPr>
            <a:r>
              <a:rPr lang="es-MX" sz="2000" b="0" strike="noStrike" spc="-1">
                <a:solidFill>
                  <a:srgbClr val="FFFF00"/>
                </a:solidFill>
                <a:latin typeface="Arial"/>
                <a:ea typeface="DejaVu Sans"/>
              </a:rPr>
              <a:t>El procedimiento para la verificación de MU de forma independiente no se estaba realizando.</a:t>
            </a:r>
            <a:endParaRPr lang="en-GB" sz="2000" b="0" strike="noStrike" spc="-1">
              <a:latin typeface="Arial"/>
            </a:endParaRPr>
          </a:p>
          <a:p>
            <a:pPr marL="743040" lvl="1" indent="-284760">
              <a:lnSpc>
                <a:spcPct val="100000"/>
              </a:lnSpc>
              <a:spcBef>
                <a:spcPts val="400"/>
              </a:spcBef>
              <a:buClr>
                <a:srgbClr val="FFFFFF"/>
              </a:buClr>
              <a:buSzPct val="110000"/>
              <a:buFont typeface="Symbol"/>
              <a:buChar char=""/>
            </a:pPr>
            <a:r>
              <a:rPr lang="es-MX" sz="2000" b="0" strike="noStrike" spc="-1">
                <a:solidFill>
                  <a:srgbClr val="FFFF00"/>
                </a:solidFill>
                <a:latin typeface="Arial"/>
                <a:ea typeface="DejaVu Sans"/>
              </a:rPr>
              <a:t>Los diodos utilizados para dosimetría IN VIVO ya no estaban usándose.</a:t>
            </a:r>
            <a:endParaRPr lang="en-GB" sz="2000" b="0" strike="noStrike" spc="-1">
              <a:latin typeface="Arial"/>
            </a:endParaRPr>
          </a:p>
        </p:txBody>
      </p:sp>
      <p:pic>
        <p:nvPicPr>
          <p:cNvPr id="147" name="121 Imagen"/>
          <p:cNvPicPr/>
          <p:nvPr/>
        </p:nvPicPr>
        <p:blipFill>
          <a:blip r:embed="rId3"/>
          <a:stretch/>
        </p:blipFill>
        <p:spPr>
          <a:xfrm>
            <a:off x="6111830" y="3127709"/>
            <a:ext cx="1980360" cy="1523160"/>
          </a:xfrm>
          <a:prstGeom prst="rect">
            <a:avLst/>
          </a:prstGeom>
          <a:ln w="0">
            <a:noFill/>
          </a:ln>
        </p:spPr>
      </p:pic>
      <p:sp>
        <p:nvSpPr>
          <p:cNvPr id="148" name="Text Box 4"/>
          <p:cNvSpPr/>
          <p:nvPr/>
        </p:nvSpPr>
        <p:spPr>
          <a:xfrm>
            <a:off x="179640" y="536672"/>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540" y="3087367"/>
            <a:ext cx="1555350" cy="160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Marcador de número de diapositiva 3"/>
          <p:cNvSpPr/>
          <p:nvPr/>
        </p:nvSpPr>
        <p:spPr>
          <a:xfrm>
            <a:off x="3486240" y="4683960"/>
            <a:ext cx="2170800" cy="35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C42517BA-BB93-40D2-BE0E-4D633C64F664}" type="slidenum">
              <a:rPr lang="es-ES" sz="680" b="0" strike="noStrike" spc="-1">
                <a:solidFill>
                  <a:srgbClr val="FFFFFF"/>
                </a:solidFill>
                <a:latin typeface="Arial"/>
                <a:ea typeface="DejaVu Sans"/>
              </a:rPr>
              <a:t>13</a:t>
            </a:fld>
            <a:endParaRPr lang="en-GB" sz="680" b="0" strike="noStrike" spc="-1">
              <a:latin typeface="Arial"/>
            </a:endParaRPr>
          </a:p>
        </p:txBody>
      </p:sp>
      <p:sp>
        <p:nvSpPr>
          <p:cNvPr id="150" name="Rectangle 4"/>
          <p:cNvSpPr/>
          <p:nvPr/>
        </p:nvSpPr>
        <p:spPr>
          <a:xfrm>
            <a:off x="1043280" y="621645"/>
            <a:ext cx="4031640" cy="360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s-AR" sz="2000" b="0" strike="noStrike" spc="-1" dirty="0">
                <a:solidFill>
                  <a:srgbClr val="FFFF00"/>
                </a:solidFill>
                <a:latin typeface="Arial"/>
                <a:ea typeface="DejaVu Sans"/>
              </a:rPr>
              <a:t>Típico perfil de cuña Física</a:t>
            </a:r>
            <a:endParaRPr lang="en-GB" sz="2000" b="0" strike="noStrike" spc="-1" dirty="0">
              <a:latin typeface="Arial"/>
            </a:endParaRPr>
          </a:p>
        </p:txBody>
      </p:sp>
      <p:sp>
        <p:nvSpPr>
          <p:cNvPr id="151" name="AutoShape 18"/>
          <p:cNvSpPr/>
          <p:nvPr/>
        </p:nvSpPr>
        <p:spPr>
          <a:xfrm flipH="1">
            <a:off x="1331280" y="987480"/>
            <a:ext cx="5543280" cy="286560"/>
          </a:xfrm>
          <a:prstGeom prst="rtTriangle">
            <a:avLst/>
          </a:prstGeom>
          <a:solidFill>
            <a:schemeClr val="bg1"/>
          </a:solidFill>
          <a:ln w="0">
            <a:noFill/>
          </a:ln>
        </p:spPr>
        <p:style>
          <a:lnRef idx="0">
            <a:scrgbClr r="0" g="0" b="0"/>
          </a:lnRef>
          <a:fillRef idx="0">
            <a:scrgbClr r="0" g="0" b="0"/>
          </a:fillRef>
          <a:effectRef idx="0">
            <a:scrgbClr r="0" g="0" b="0"/>
          </a:effectRef>
          <a:fontRef idx="minor"/>
        </p:style>
      </p:sp>
      <p:pic>
        <p:nvPicPr>
          <p:cNvPr id="152" name="126 Imagen"/>
          <p:cNvPicPr/>
          <p:nvPr/>
        </p:nvPicPr>
        <p:blipFill>
          <a:blip r:embed="rId3"/>
          <a:stretch/>
        </p:blipFill>
        <p:spPr>
          <a:xfrm>
            <a:off x="1041480" y="1473120"/>
            <a:ext cx="5828760" cy="3580560"/>
          </a:xfrm>
          <a:prstGeom prst="rect">
            <a:avLst/>
          </a:prstGeom>
          <a:ln w="0">
            <a:noFill/>
          </a:ln>
        </p:spPr>
      </p:pic>
      <p:sp>
        <p:nvSpPr>
          <p:cNvPr id="153" name="Text Box 4"/>
          <p:cNvSpPr/>
          <p:nvPr/>
        </p:nvSpPr>
        <p:spPr>
          <a:xfrm>
            <a:off x="179640" y="191445"/>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a:solidFill>
                  <a:srgbClr val="FFFF00"/>
                </a:solidFill>
                <a:latin typeface="Arial "/>
                <a:ea typeface="DejaVu Sans"/>
              </a:rPr>
              <a:t>Accidente de LINAC en Epinal, Francia. ¿Qué ocurrió?</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dissolve">
                                      <p:cBhvr additive="repl">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utoShape 28"/>
          <p:cNvSpPr/>
          <p:nvPr/>
        </p:nvSpPr>
        <p:spPr>
          <a:xfrm>
            <a:off x="2681280" y="303480"/>
            <a:ext cx="3157560" cy="4838760"/>
          </a:xfrm>
          <a:prstGeom prst="triangle">
            <a:avLst>
              <a:gd name="adj" fmla="val 50000"/>
            </a:avLst>
          </a:prstGeom>
          <a:solidFill>
            <a:schemeClr val="accent1"/>
          </a:solidFill>
          <a:ln w="0">
            <a:noFill/>
          </a:ln>
        </p:spPr>
        <p:style>
          <a:lnRef idx="0">
            <a:scrgbClr r="0" g="0" b="0"/>
          </a:lnRef>
          <a:fillRef idx="0">
            <a:scrgbClr r="0" g="0" b="0"/>
          </a:fillRef>
          <a:effectRef idx="0">
            <a:scrgbClr r="0" g="0" b="0"/>
          </a:effectRef>
          <a:fontRef idx="minor"/>
        </p:style>
      </p:sp>
      <p:grpSp>
        <p:nvGrpSpPr>
          <p:cNvPr id="155" name="Group 27"/>
          <p:cNvGrpSpPr/>
          <p:nvPr/>
        </p:nvGrpSpPr>
        <p:grpSpPr>
          <a:xfrm>
            <a:off x="2476440" y="-5042520"/>
            <a:ext cx="3564720" cy="10691280"/>
            <a:chOff x="2476440" y="-5042520"/>
            <a:chExt cx="3564720" cy="10691280"/>
          </a:xfrm>
        </p:grpSpPr>
        <p:sp>
          <p:nvSpPr>
            <p:cNvPr id="156" name="AutoShape 25"/>
            <p:cNvSpPr/>
            <p:nvPr/>
          </p:nvSpPr>
          <p:spPr>
            <a:xfrm>
              <a:off x="2476440" y="270360"/>
              <a:ext cx="3563640" cy="5378400"/>
            </a:xfrm>
            <a:prstGeom prst="triangle">
              <a:avLst>
                <a:gd name="adj" fmla="val 50000"/>
              </a:avLst>
            </a:prstGeom>
            <a:solidFill>
              <a:srgbClr val="000099"/>
            </a:solidFill>
            <a:ln w="0">
              <a:noFill/>
            </a:ln>
          </p:spPr>
          <p:style>
            <a:lnRef idx="0">
              <a:scrgbClr r="0" g="0" b="0"/>
            </a:lnRef>
            <a:fillRef idx="0">
              <a:scrgbClr r="0" g="0" b="0"/>
            </a:fillRef>
            <a:effectRef idx="0">
              <a:scrgbClr r="0" g="0" b="0"/>
            </a:effectRef>
            <a:fontRef idx="minor"/>
          </p:style>
        </p:sp>
        <p:sp>
          <p:nvSpPr>
            <p:cNvPr id="157" name="AutoShape 26"/>
            <p:cNvSpPr/>
            <p:nvPr/>
          </p:nvSpPr>
          <p:spPr>
            <a:xfrm rot="10800000">
              <a:off x="2477520" y="-5042520"/>
              <a:ext cx="3563640" cy="5378400"/>
            </a:xfrm>
            <a:prstGeom prst="triangle">
              <a:avLst>
                <a:gd name="adj" fmla="val 50000"/>
              </a:avLst>
            </a:prstGeom>
            <a:solidFill>
              <a:srgbClr val="000099"/>
            </a:solidFill>
            <a:ln w="0">
              <a:noFill/>
            </a:ln>
          </p:spPr>
          <p:style>
            <a:lnRef idx="0">
              <a:scrgbClr r="0" g="0" b="0"/>
            </a:lnRef>
            <a:fillRef idx="0">
              <a:scrgbClr r="0" g="0" b="0"/>
            </a:fillRef>
            <a:effectRef idx="0">
              <a:scrgbClr r="0" g="0" b="0"/>
            </a:effectRef>
            <a:fontRef idx="minor"/>
          </p:style>
        </p:sp>
      </p:grpSp>
      <p:sp>
        <p:nvSpPr>
          <p:cNvPr id="158" name="AutoShape 29"/>
          <p:cNvSpPr/>
          <p:nvPr/>
        </p:nvSpPr>
        <p:spPr>
          <a:xfrm>
            <a:off x="3858840" y="303480"/>
            <a:ext cx="809640" cy="1240920"/>
          </a:xfrm>
          <a:prstGeom prst="triangle">
            <a:avLst>
              <a:gd name="adj" fmla="val 50000"/>
            </a:avLst>
          </a:prstGeom>
          <a:solidFill>
            <a:schemeClr val="accent1"/>
          </a:solidFill>
          <a:ln w="0">
            <a:noFill/>
          </a:ln>
        </p:spPr>
        <p:style>
          <a:lnRef idx="0">
            <a:scrgbClr r="0" g="0" b="0"/>
          </a:lnRef>
          <a:fillRef idx="0">
            <a:scrgbClr r="0" g="0" b="0"/>
          </a:fillRef>
          <a:effectRef idx="0">
            <a:scrgbClr r="0" g="0" b="0"/>
          </a:effectRef>
          <a:fontRef idx="minor"/>
        </p:style>
      </p:sp>
      <p:sp>
        <p:nvSpPr>
          <p:cNvPr id="159" name="Rectangle 30"/>
          <p:cNvSpPr/>
          <p:nvPr/>
        </p:nvSpPr>
        <p:spPr>
          <a:xfrm>
            <a:off x="3838680" y="1545480"/>
            <a:ext cx="970560" cy="106200"/>
          </a:xfrm>
          <a:prstGeom prst="rect">
            <a:avLst/>
          </a:prstGeom>
          <a:solidFill>
            <a:srgbClr val="FFFF00"/>
          </a:solidFill>
          <a:ln w="9525">
            <a:solidFill>
              <a:srgbClr val="000000"/>
            </a:solidFill>
            <a:miter/>
          </a:ln>
        </p:spPr>
        <p:style>
          <a:lnRef idx="0">
            <a:scrgbClr r="0" g="0" b="0"/>
          </a:lnRef>
          <a:fillRef idx="0">
            <a:scrgbClr r="0" g="0" b="0"/>
          </a:fillRef>
          <a:effectRef idx="0">
            <a:scrgbClr r="0" g="0" b="0"/>
          </a:effectRef>
          <a:fontRef idx="minor"/>
        </p:style>
      </p:sp>
      <p:sp>
        <p:nvSpPr>
          <p:cNvPr id="160" name="Rectangle 31"/>
          <p:cNvSpPr/>
          <p:nvPr/>
        </p:nvSpPr>
        <p:spPr>
          <a:xfrm>
            <a:off x="2844360" y="1545480"/>
            <a:ext cx="970560" cy="106200"/>
          </a:xfrm>
          <a:prstGeom prst="rect">
            <a:avLst/>
          </a:prstGeom>
          <a:solidFill>
            <a:srgbClr val="FFFF00"/>
          </a:solidFill>
          <a:ln w="9525">
            <a:solidFill>
              <a:srgbClr val="000000"/>
            </a:solidFill>
            <a:miter/>
          </a:ln>
        </p:spPr>
        <p:style>
          <a:lnRef idx="0">
            <a:scrgbClr r="0" g="0" b="0"/>
          </a:lnRef>
          <a:fillRef idx="0">
            <a:scrgbClr r="0" g="0" b="0"/>
          </a:fillRef>
          <a:effectRef idx="0">
            <a:scrgbClr r="0" g="0" b="0"/>
          </a:effectRef>
          <a:fontRef idx="minor"/>
        </p:style>
      </p:sp>
      <p:sp>
        <p:nvSpPr>
          <p:cNvPr id="161" name="Oval 32"/>
          <p:cNvSpPr/>
          <p:nvPr/>
        </p:nvSpPr>
        <p:spPr>
          <a:xfrm>
            <a:off x="4204080" y="250200"/>
            <a:ext cx="107280" cy="107280"/>
          </a:xfrm>
          <a:prstGeom prst="ellipse">
            <a:avLst/>
          </a:prstGeom>
          <a:solidFill>
            <a:schemeClr val="accent1"/>
          </a:solidFill>
          <a:ln w="9525">
            <a:solidFill>
              <a:srgbClr val="000000"/>
            </a:solidFill>
            <a:round/>
          </a:ln>
        </p:spPr>
        <p:style>
          <a:lnRef idx="0">
            <a:scrgbClr r="0" g="0" b="0"/>
          </a:lnRef>
          <a:fillRef idx="0">
            <a:scrgbClr r="0" g="0" b="0"/>
          </a:fillRef>
          <a:effectRef idx="0">
            <a:scrgbClr r="0" g="0" b="0"/>
          </a:effectRef>
          <a:fontRef idx="minor"/>
        </p:style>
      </p:sp>
      <p:sp>
        <p:nvSpPr>
          <p:cNvPr id="162" name="Text Box 33"/>
          <p:cNvSpPr/>
          <p:nvPr/>
        </p:nvSpPr>
        <p:spPr>
          <a:xfrm>
            <a:off x="4410000" y="141840"/>
            <a:ext cx="194328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Fuente</a:t>
            </a:r>
            <a:endParaRPr lang="en-GB" sz="1350" b="0" strike="noStrike" spc="-1">
              <a:latin typeface="Arial"/>
            </a:endParaRPr>
          </a:p>
        </p:txBody>
      </p:sp>
      <p:sp>
        <p:nvSpPr>
          <p:cNvPr id="163" name="Text Box 34"/>
          <p:cNvSpPr/>
          <p:nvPr/>
        </p:nvSpPr>
        <p:spPr>
          <a:xfrm>
            <a:off x="1656000" y="1162080"/>
            <a:ext cx="256356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Colimadores asimétricos</a:t>
            </a:r>
            <a:endParaRPr lang="en-GB" sz="1350" b="0" strike="noStrike" spc="-1">
              <a:latin typeface="Arial"/>
            </a:endParaRPr>
          </a:p>
        </p:txBody>
      </p:sp>
      <p:sp>
        <p:nvSpPr>
          <p:cNvPr id="164" name="Text Box 35"/>
          <p:cNvSpPr/>
          <p:nvPr/>
        </p:nvSpPr>
        <p:spPr>
          <a:xfrm>
            <a:off x="4518360" y="735840"/>
            <a:ext cx="194328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Haz de radiación</a:t>
            </a:r>
            <a:endParaRPr lang="en-GB" sz="1350" b="0" strike="noStrike" spc="-1">
              <a:latin typeface="Arial"/>
            </a:endParaRPr>
          </a:p>
        </p:txBody>
      </p:sp>
      <p:sp>
        <p:nvSpPr>
          <p:cNvPr id="165" name="Rectangle 38"/>
          <p:cNvSpPr/>
          <p:nvPr/>
        </p:nvSpPr>
        <p:spPr>
          <a:xfrm>
            <a:off x="2574000" y="3381480"/>
            <a:ext cx="3400560" cy="1619280"/>
          </a:xfrm>
          <a:prstGeom prst="rect">
            <a:avLst/>
          </a:prstGeom>
          <a:solidFill>
            <a:srgbClr val="CCFFCC">
              <a:alpha val="53000"/>
            </a:srgbClr>
          </a:solidFill>
          <a:ln w="9525">
            <a:solidFill>
              <a:srgbClr val="000000"/>
            </a:solidFill>
            <a:miter/>
          </a:ln>
        </p:spPr>
        <p:style>
          <a:lnRef idx="0">
            <a:scrgbClr r="0" g="0" b="0"/>
          </a:lnRef>
          <a:fillRef idx="0">
            <a:scrgbClr r="0" g="0" b="0"/>
          </a:fillRef>
          <a:effectRef idx="0">
            <a:scrgbClr r="0" g="0" b="0"/>
          </a:effectRef>
          <a:fontRef idx="minor"/>
        </p:style>
      </p:sp>
      <p:sp>
        <p:nvSpPr>
          <p:cNvPr id="166" name="Text Box 39"/>
          <p:cNvSpPr/>
          <p:nvPr/>
        </p:nvSpPr>
        <p:spPr>
          <a:xfrm>
            <a:off x="5922000" y="3431520"/>
            <a:ext cx="102528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Maniquí</a:t>
            </a:r>
            <a:endParaRPr lang="en-GB" sz="1350" b="0" strike="noStrike" spc="-1">
              <a:latin typeface="Arial"/>
            </a:endParaRPr>
          </a:p>
        </p:txBody>
      </p:sp>
      <p:grpSp>
        <p:nvGrpSpPr>
          <p:cNvPr id="167" name="Group 61"/>
          <p:cNvGrpSpPr/>
          <p:nvPr/>
        </p:nvGrpSpPr>
        <p:grpSpPr>
          <a:xfrm>
            <a:off x="2789640" y="4083840"/>
            <a:ext cx="2968560" cy="52560"/>
            <a:chOff x="2789640" y="4083840"/>
            <a:chExt cx="2968560" cy="52560"/>
          </a:xfrm>
        </p:grpSpPr>
        <p:sp>
          <p:nvSpPr>
            <p:cNvPr id="168" name="Oval 41"/>
            <p:cNvSpPr/>
            <p:nvPr/>
          </p:nvSpPr>
          <p:spPr>
            <a:xfrm>
              <a:off x="2789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69" name="Oval 42"/>
            <p:cNvSpPr/>
            <p:nvPr/>
          </p:nvSpPr>
          <p:spPr>
            <a:xfrm>
              <a:off x="2951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0" name="Oval 43"/>
            <p:cNvSpPr/>
            <p:nvPr/>
          </p:nvSpPr>
          <p:spPr>
            <a:xfrm>
              <a:off x="311472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1" name="Oval 44"/>
            <p:cNvSpPr/>
            <p:nvPr/>
          </p:nvSpPr>
          <p:spPr>
            <a:xfrm>
              <a:off x="327672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2" name="Oval 45"/>
            <p:cNvSpPr/>
            <p:nvPr/>
          </p:nvSpPr>
          <p:spPr>
            <a:xfrm>
              <a:off x="343836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3" name="Oval 46"/>
            <p:cNvSpPr/>
            <p:nvPr/>
          </p:nvSpPr>
          <p:spPr>
            <a:xfrm>
              <a:off x="360036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4" name="Oval 47"/>
            <p:cNvSpPr/>
            <p:nvPr/>
          </p:nvSpPr>
          <p:spPr>
            <a:xfrm>
              <a:off x="376236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5" name="Oval 48"/>
            <p:cNvSpPr/>
            <p:nvPr/>
          </p:nvSpPr>
          <p:spPr>
            <a:xfrm>
              <a:off x="392436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6" name="Oval 49"/>
            <p:cNvSpPr/>
            <p:nvPr/>
          </p:nvSpPr>
          <p:spPr>
            <a:xfrm>
              <a:off x="408636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7" name="Oval 50"/>
            <p:cNvSpPr/>
            <p:nvPr/>
          </p:nvSpPr>
          <p:spPr>
            <a:xfrm>
              <a:off x="424800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8" name="Oval 51"/>
            <p:cNvSpPr/>
            <p:nvPr/>
          </p:nvSpPr>
          <p:spPr>
            <a:xfrm>
              <a:off x="441000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79" name="Oval 52"/>
            <p:cNvSpPr/>
            <p:nvPr/>
          </p:nvSpPr>
          <p:spPr>
            <a:xfrm>
              <a:off x="457200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0" name="Oval 53"/>
            <p:cNvSpPr/>
            <p:nvPr/>
          </p:nvSpPr>
          <p:spPr>
            <a:xfrm>
              <a:off x="473400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1" name="Oval 55"/>
            <p:cNvSpPr/>
            <p:nvPr/>
          </p:nvSpPr>
          <p:spPr>
            <a:xfrm>
              <a:off x="489600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2" name="Oval 56"/>
            <p:cNvSpPr/>
            <p:nvPr/>
          </p:nvSpPr>
          <p:spPr>
            <a:xfrm>
              <a:off x="5057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3" name="Oval 57"/>
            <p:cNvSpPr/>
            <p:nvPr/>
          </p:nvSpPr>
          <p:spPr>
            <a:xfrm>
              <a:off x="5219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4" name="Oval 58"/>
            <p:cNvSpPr/>
            <p:nvPr/>
          </p:nvSpPr>
          <p:spPr>
            <a:xfrm>
              <a:off x="5381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5" name="Oval 59"/>
            <p:cNvSpPr/>
            <p:nvPr/>
          </p:nvSpPr>
          <p:spPr>
            <a:xfrm>
              <a:off x="5543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sp>
          <p:nvSpPr>
            <p:cNvPr id="186" name="Oval 60"/>
            <p:cNvSpPr/>
            <p:nvPr/>
          </p:nvSpPr>
          <p:spPr>
            <a:xfrm>
              <a:off x="5705640" y="4083840"/>
              <a:ext cx="52560" cy="52560"/>
            </a:xfrm>
            <a:prstGeom prst="ellipse">
              <a:avLst/>
            </a:prstGeom>
            <a:solidFill>
              <a:schemeClr val="tx1"/>
            </a:solidFill>
            <a:ln w="9525">
              <a:solidFill>
                <a:srgbClr val="000000"/>
              </a:solidFill>
              <a:round/>
            </a:ln>
          </p:spPr>
          <p:style>
            <a:lnRef idx="0">
              <a:scrgbClr r="0" g="0" b="0"/>
            </a:lnRef>
            <a:fillRef idx="0">
              <a:scrgbClr r="0" g="0" b="0"/>
            </a:fillRef>
            <a:effectRef idx="0">
              <a:scrgbClr r="0" g="0" b="0"/>
            </a:effectRef>
            <a:fontRef idx="minor"/>
          </p:style>
        </p:sp>
      </p:grpSp>
      <p:sp>
        <p:nvSpPr>
          <p:cNvPr id="187" name="Text Box 62"/>
          <p:cNvSpPr/>
          <p:nvPr/>
        </p:nvSpPr>
        <p:spPr>
          <a:xfrm>
            <a:off x="1115640" y="4083840"/>
            <a:ext cx="237528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Arreglo de detectores</a:t>
            </a:r>
            <a:endParaRPr lang="en-GB" sz="1350" b="0" strike="noStrike" spc="-1">
              <a:latin typeface="Arial"/>
            </a:endParaRPr>
          </a:p>
        </p:txBody>
      </p:sp>
      <p:sp>
        <p:nvSpPr>
          <p:cNvPr id="188" name="Text Box 63"/>
          <p:cNvSpPr/>
          <p:nvPr/>
        </p:nvSpPr>
        <p:spPr>
          <a:xfrm>
            <a:off x="1277640" y="86760"/>
            <a:ext cx="1672920" cy="58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AR" sz="1350" b="0" strike="noStrike" spc="-1">
                <a:solidFill>
                  <a:srgbClr val="FFFF00"/>
                </a:solidFill>
                <a:latin typeface="Arial"/>
                <a:ea typeface="DejaVu Sans"/>
              </a:rPr>
              <a:t>Experimento Virtual</a:t>
            </a:r>
            <a:endParaRPr lang="en-GB" sz="1350" b="0" strike="noStrike" spc="-1">
              <a:latin typeface="Arial"/>
            </a:endParaRPr>
          </a:p>
          <a:p>
            <a:pPr>
              <a:lnSpc>
                <a:spcPct val="100000"/>
              </a:lnSpc>
              <a:spcBef>
                <a:spcPts val="675"/>
              </a:spcBef>
            </a:pPr>
            <a:r>
              <a:rPr lang="es-AR" sz="1350" b="0" i="1" strike="noStrike" spc="-1">
                <a:solidFill>
                  <a:srgbClr val="FFFF00"/>
                </a:solidFill>
                <a:latin typeface="Arial"/>
                <a:ea typeface="DejaVu Sans"/>
              </a:rPr>
              <a:t>v</a:t>
            </a:r>
            <a:r>
              <a:rPr lang="es-AR" sz="1350" b="0" strike="noStrike" spc="-1">
                <a:solidFill>
                  <a:srgbClr val="FFFF00"/>
                </a:solidFill>
                <a:latin typeface="Arial"/>
                <a:ea typeface="DejaVu Sans"/>
              </a:rPr>
              <a:t> y </a:t>
            </a:r>
            <a:r>
              <a:rPr lang="es-AR" sz="1350" b="0" i="1" strike="noStrike" spc="-1">
                <a:solidFill>
                  <a:srgbClr val="FFFF00"/>
                </a:solidFill>
                <a:latin typeface="Arial"/>
                <a:ea typeface="DejaVu Sans"/>
              </a:rPr>
              <a:t>TD</a:t>
            </a:r>
            <a:r>
              <a:rPr lang="es-AR" sz="1350" b="0" strike="noStrike" spc="-1">
                <a:solidFill>
                  <a:srgbClr val="FFFF00"/>
                </a:solidFill>
                <a:latin typeface="Arial"/>
                <a:ea typeface="DejaVu Sans"/>
              </a:rPr>
              <a:t> = cte</a:t>
            </a:r>
            <a:endParaRPr lang="en-GB" sz="13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9" presetClass="entr"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dissolve">
                                      <p:cBhvr additive="repl">
                                        <p:cTn id="7" dur="500"/>
                                        <p:tgtEl>
                                          <p:spTgt spid="159"/>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2" presetClass="entr" presetSubtype="1"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wipe(up)">
                                      <p:cBhvr additive="repl">
                                        <p:cTn id="12" dur="1000"/>
                                        <p:tgtEl>
                                          <p:spTgt spid="158"/>
                                        </p:tgtEl>
                                      </p:cBhvr>
                                    </p:animEffect>
                                  </p:childTnLst>
                                </p:cTn>
                              </p:par>
                              <p:par>
                                <p:cTn id="13" presetID="9" presetClass="entr"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dissolve">
                                      <p:cBhvr additive="repl">
                                        <p:cTn id="15" dur="500"/>
                                        <p:tgtEl>
                                          <p:spTgt spid="164"/>
                                        </p:tgtEl>
                                      </p:cBhvr>
                                    </p:animEffect>
                                  </p:childTnLst>
                                </p:cTn>
                              </p:par>
                            </p:childTnLst>
                          </p:cTn>
                        </p:par>
                      </p:childTnLst>
                    </p:cTn>
                  </p:par>
                  <p:par>
                    <p:cTn id="16" fill="hold" nodeType="clickEffect">
                      <p:stCondLst>
                        <p:cond delay="indefinite"/>
                      </p:stCondLst>
                      <p:childTnLst>
                        <p:par>
                          <p:cTn id="17" fill="hold" nodeType="withEffect">
                            <p:stCondLst>
                              <p:cond delay="0"/>
                            </p:stCondLst>
                            <p:childTnLst>
                              <p:par>
                                <p:cTn id="18" presetID="8" presetClass="emph" fill="hold" nodeType="clickEffect">
                                  <p:stCondLst>
                                    <p:cond delay="0"/>
                                  </p:stCondLst>
                                  <p:childTnLst>
                                    <p:animRot by="-2400000">
                                      <p:cBhvr>
                                        <p:cTn id="19" dur="5000" fill="hold"/>
                                        <p:tgtEl>
                                          <p:spTgt spid="155"/>
                                        </p:tgtEl>
                                        <p:attrNameLst>
                                          <p:attrName>r</p:attrName>
                                        </p:attrNameLst>
                                      </p:cBhvr>
                                    </p:animRot>
                                  </p:childTnLst>
                                </p:cTn>
                              </p:par>
                              <p:par>
                                <p:cTn id="20" presetID="63" presetClass="path" fill="hold" nodeType="withEffect">
                                  <p:stCondLst>
                                    <p:cond delay="0"/>
                                  </p:stCondLst>
                                  <p:childTnLst>
                                    <p:animMotion origin="layout" path="M 1.11111E-006 -2.0444E-006 L 0.13055 0.00023 E">
                                      <p:cBhvr>
                                        <p:cTn id="21" dur="5000" fill="hold"/>
                                        <p:tgtEl>
                                          <p:spTgt spid="1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p:nvPr/>
        </p:nvSpPr>
        <p:spPr>
          <a:xfrm>
            <a:off x="107640" y="227752"/>
            <a:ext cx="835200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99"/>
              </a:spcBef>
            </a:pPr>
            <a:r>
              <a:rPr lang="es-ES" sz="1600" b="1" strike="noStrike" spc="-1" dirty="0">
                <a:solidFill>
                  <a:srgbClr val="FFFF00"/>
                </a:solidFill>
                <a:latin typeface="Arial"/>
                <a:ea typeface="DejaVu Sans"/>
              </a:rPr>
              <a:t>Perfil de Cuña Dinámica</a:t>
            </a:r>
            <a:endParaRPr lang="en-GB" sz="1600" b="0" strike="noStrike" spc="-1" dirty="0">
              <a:latin typeface="Arial"/>
            </a:endParaRPr>
          </a:p>
        </p:txBody>
      </p:sp>
      <p:sp>
        <p:nvSpPr>
          <p:cNvPr id="190" name="Text Box 27"/>
          <p:cNvSpPr/>
          <p:nvPr/>
        </p:nvSpPr>
        <p:spPr>
          <a:xfrm>
            <a:off x="6371640" y="4245840"/>
            <a:ext cx="129564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75"/>
              </a:spcBef>
            </a:pPr>
            <a:r>
              <a:rPr lang="es-ES" sz="1350" b="0" strike="noStrike" spc="-1">
                <a:solidFill>
                  <a:srgbClr val="FFFF00"/>
                </a:solidFill>
                <a:latin typeface="Arial"/>
                <a:ea typeface="DejaVu Sans"/>
              </a:rPr>
              <a:t>detectores</a:t>
            </a:r>
            <a:endParaRPr lang="en-GB" sz="1350" b="0" strike="noStrike" spc="-1">
              <a:latin typeface="Arial"/>
            </a:endParaRPr>
          </a:p>
        </p:txBody>
      </p:sp>
      <p:sp>
        <p:nvSpPr>
          <p:cNvPr id="191" name="Oval 41"/>
          <p:cNvSpPr/>
          <p:nvPr/>
        </p:nvSpPr>
        <p:spPr>
          <a:xfrm>
            <a:off x="3923280" y="5270760"/>
            <a:ext cx="52560" cy="52560"/>
          </a:xfrm>
          <a:prstGeom prst="ellipse">
            <a:avLst/>
          </a:prstGeom>
          <a:solidFill>
            <a:schemeClr val="accent1"/>
          </a:solidFill>
          <a:ln w="9525">
            <a:solidFill>
              <a:srgbClr val="000000"/>
            </a:solidFill>
            <a:round/>
          </a:ln>
        </p:spPr>
        <p:style>
          <a:lnRef idx="0">
            <a:scrgbClr r="0" g="0" b="0"/>
          </a:lnRef>
          <a:fillRef idx="0">
            <a:scrgbClr r="0" g="0" b="0"/>
          </a:fillRef>
          <a:effectRef idx="0">
            <a:scrgbClr r="0" g="0" b="0"/>
          </a:effectRef>
          <a:fontRef idx="minor"/>
        </p:style>
      </p:sp>
      <p:grpSp>
        <p:nvGrpSpPr>
          <p:cNvPr id="192" name="Group 54"/>
          <p:cNvGrpSpPr/>
          <p:nvPr/>
        </p:nvGrpSpPr>
        <p:grpSpPr>
          <a:xfrm>
            <a:off x="1872720" y="519120"/>
            <a:ext cx="4428000" cy="4373280"/>
            <a:chOff x="1872720" y="519120"/>
            <a:chExt cx="4428000" cy="4373280"/>
          </a:xfrm>
        </p:grpSpPr>
        <p:sp>
          <p:nvSpPr>
            <p:cNvPr id="193" name="AutoShape 44"/>
            <p:cNvSpPr/>
            <p:nvPr/>
          </p:nvSpPr>
          <p:spPr>
            <a:xfrm>
              <a:off x="2681280" y="519120"/>
              <a:ext cx="2807640" cy="4373280"/>
            </a:xfrm>
            <a:prstGeom prst="triangle">
              <a:avLst>
                <a:gd name="adj" fmla="val 50000"/>
              </a:avLst>
            </a:prstGeom>
            <a:solidFill>
              <a:schemeClr val="accent1">
                <a:alpha val="29000"/>
              </a:schemeClr>
            </a:solidFill>
            <a:ln w="0">
              <a:noFill/>
            </a:ln>
          </p:spPr>
          <p:style>
            <a:lnRef idx="0">
              <a:scrgbClr r="0" g="0" b="0"/>
            </a:lnRef>
            <a:fillRef idx="0">
              <a:scrgbClr r="0" g="0" b="0"/>
            </a:fillRef>
            <a:effectRef idx="0">
              <a:scrgbClr r="0" g="0" b="0"/>
            </a:effectRef>
            <a:fontRef idx="minor"/>
          </p:style>
        </p:sp>
        <p:sp>
          <p:nvSpPr>
            <p:cNvPr id="194" name="Line 5"/>
            <p:cNvSpPr/>
            <p:nvPr/>
          </p:nvSpPr>
          <p:spPr>
            <a:xfrm>
              <a:off x="4086000" y="1491840"/>
              <a:ext cx="360" cy="2753640"/>
            </a:xfrm>
            <a:prstGeom prst="line">
              <a:avLst/>
            </a:prstGeom>
            <a:ln w="9525">
              <a:solidFill>
                <a:srgbClr val="33CCCC"/>
              </a:solidFill>
              <a:round/>
            </a:ln>
          </p:spPr>
          <p:style>
            <a:lnRef idx="0">
              <a:scrgbClr r="0" g="0" b="0"/>
            </a:lnRef>
            <a:fillRef idx="0">
              <a:scrgbClr r="0" g="0" b="0"/>
            </a:fillRef>
            <a:effectRef idx="0">
              <a:scrgbClr r="0" g="0" b="0"/>
            </a:effectRef>
            <a:fontRef idx="minor"/>
          </p:style>
        </p:sp>
        <p:sp>
          <p:nvSpPr>
            <p:cNvPr id="195" name="Line 6"/>
            <p:cNvSpPr/>
            <p:nvPr/>
          </p:nvSpPr>
          <p:spPr>
            <a:xfrm>
              <a:off x="1872720" y="4030200"/>
              <a:ext cx="4428000" cy="360"/>
            </a:xfrm>
            <a:prstGeom prst="line">
              <a:avLst/>
            </a:prstGeom>
            <a:ln w="9525">
              <a:solidFill>
                <a:srgbClr val="33CCCC"/>
              </a:solidFill>
              <a:round/>
            </a:ln>
          </p:spPr>
          <p:style>
            <a:lnRef idx="0">
              <a:scrgbClr r="0" g="0" b="0"/>
            </a:lnRef>
            <a:fillRef idx="0">
              <a:scrgbClr r="0" g="0" b="0"/>
            </a:fillRef>
            <a:effectRef idx="0">
              <a:scrgbClr r="0" g="0" b="0"/>
            </a:effectRef>
            <a:fontRef idx="minor"/>
          </p:style>
        </p:sp>
        <p:grpSp>
          <p:nvGrpSpPr>
            <p:cNvPr id="196" name="Group 7"/>
            <p:cNvGrpSpPr/>
            <p:nvPr/>
          </p:nvGrpSpPr>
          <p:grpSpPr>
            <a:xfrm>
              <a:off x="2142000" y="4300560"/>
              <a:ext cx="3887640" cy="52560"/>
              <a:chOff x="2142000" y="4300560"/>
              <a:chExt cx="3887640" cy="52560"/>
            </a:xfrm>
          </p:grpSpPr>
          <p:sp>
            <p:nvSpPr>
              <p:cNvPr id="197" name="Oval 8"/>
              <p:cNvSpPr/>
              <p:nvPr/>
            </p:nvSpPr>
            <p:spPr>
              <a:xfrm>
                <a:off x="214200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198" name="Oval 9"/>
              <p:cNvSpPr/>
              <p:nvPr/>
            </p:nvSpPr>
            <p:spPr>
              <a:xfrm>
                <a:off x="235404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199" name="Oval 10"/>
              <p:cNvSpPr/>
              <p:nvPr/>
            </p:nvSpPr>
            <p:spPr>
              <a:xfrm>
                <a:off x="256752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0" name="Oval 11"/>
              <p:cNvSpPr/>
              <p:nvPr/>
            </p:nvSpPr>
            <p:spPr>
              <a:xfrm>
                <a:off x="277956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1" name="Oval 12"/>
              <p:cNvSpPr/>
              <p:nvPr/>
            </p:nvSpPr>
            <p:spPr>
              <a:xfrm>
                <a:off x="299160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2" name="Oval 13"/>
              <p:cNvSpPr/>
              <p:nvPr/>
            </p:nvSpPr>
            <p:spPr>
              <a:xfrm>
                <a:off x="320364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3" name="Oval 14"/>
              <p:cNvSpPr/>
              <p:nvPr/>
            </p:nvSpPr>
            <p:spPr>
              <a:xfrm>
                <a:off x="341568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4" name="Oval 15"/>
              <p:cNvSpPr/>
              <p:nvPr/>
            </p:nvSpPr>
            <p:spPr>
              <a:xfrm>
                <a:off x="362772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5" name="Oval 16"/>
              <p:cNvSpPr/>
              <p:nvPr/>
            </p:nvSpPr>
            <p:spPr>
              <a:xfrm>
                <a:off x="383976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6" name="Oval 17"/>
              <p:cNvSpPr/>
              <p:nvPr/>
            </p:nvSpPr>
            <p:spPr>
              <a:xfrm>
                <a:off x="405180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7" name="Oval 18"/>
              <p:cNvSpPr/>
              <p:nvPr/>
            </p:nvSpPr>
            <p:spPr>
              <a:xfrm>
                <a:off x="426384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8" name="Oval 19"/>
              <p:cNvSpPr/>
              <p:nvPr/>
            </p:nvSpPr>
            <p:spPr>
              <a:xfrm>
                <a:off x="447588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09" name="Oval 20"/>
              <p:cNvSpPr/>
              <p:nvPr/>
            </p:nvSpPr>
            <p:spPr>
              <a:xfrm>
                <a:off x="468792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0" name="Oval 21"/>
              <p:cNvSpPr/>
              <p:nvPr/>
            </p:nvSpPr>
            <p:spPr>
              <a:xfrm>
                <a:off x="489996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1" name="Oval 22"/>
              <p:cNvSpPr/>
              <p:nvPr/>
            </p:nvSpPr>
            <p:spPr>
              <a:xfrm>
                <a:off x="511200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2" name="Oval 23"/>
              <p:cNvSpPr/>
              <p:nvPr/>
            </p:nvSpPr>
            <p:spPr>
              <a:xfrm>
                <a:off x="532404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3" name="Oval 24"/>
              <p:cNvSpPr/>
              <p:nvPr/>
            </p:nvSpPr>
            <p:spPr>
              <a:xfrm>
                <a:off x="553608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4" name="Oval 25"/>
              <p:cNvSpPr/>
              <p:nvPr/>
            </p:nvSpPr>
            <p:spPr>
              <a:xfrm>
                <a:off x="574848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sp>
            <p:nvSpPr>
              <p:cNvPr id="215" name="Oval 26"/>
              <p:cNvSpPr/>
              <p:nvPr/>
            </p:nvSpPr>
            <p:spPr>
              <a:xfrm>
                <a:off x="5960520" y="4300560"/>
                <a:ext cx="69120" cy="52560"/>
              </a:xfrm>
              <a:prstGeom prst="ellipse">
                <a:avLst/>
              </a:prstGeom>
              <a:solidFill>
                <a:srgbClr val="FFC000"/>
              </a:solidFill>
              <a:ln w="9525">
                <a:solidFill>
                  <a:srgbClr val="000000"/>
                </a:solidFill>
                <a:round/>
              </a:ln>
            </p:spPr>
            <p:style>
              <a:lnRef idx="0">
                <a:scrgbClr r="0" g="0" b="0"/>
              </a:lnRef>
              <a:fillRef idx="0">
                <a:scrgbClr r="0" g="0" b="0"/>
              </a:fillRef>
              <a:effectRef idx="0">
                <a:scrgbClr r="0" g="0" b="0"/>
              </a:effectRef>
              <a:fontRef idx="minor"/>
            </p:style>
          </p:sp>
        </p:grpSp>
        <p:sp>
          <p:nvSpPr>
            <p:cNvPr id="216" name="Rectangle 42"/>
            <p:cNvSpPr/>
            <p:nvPr/>
          </p:nvSpPr>
          <p:spPr>
            <a:xfrm>
              <a:off x="2736000" y="1437120"/>
              <a:ext cx="970560" cy="106200"/>
            </a:xfrm>
            <a:prstGeom prst="rect">
              <a:avLst/>
            </a:prstGeom>
            <a:solidFill>
              <a:srgbClr val="FFFF00"/>
            </a:solidFill>
            <a:ln w="9525">
              <a:solidFill>
                <a:srgbClr val="000000"/>
              </a:solidFill>
              <a:miter/>
            </a:ln>
          </p:spPr>
          <p:style>
            <a:lnRef idx="0">
              <a:scrgbClr r="0" g="0" b="0"/>
            </a:lnRef>
            <a:fillRef idx="0">
              <a:scrgbClr r="0" g="0" b="0"/>
            </a:fillRef>
            <a:effectRef idx="0">
              <a:scrgbClr r="0" g="0" b="0"/>
            </a:effectRef>
            <a:fontRef idx="minor"/>
          </p:style>
        </p:sp>
        <p:sp>
          <p:nvSpPr>
            <p:cNvPr id="217" name="Rectangle 43"/>
            <p:cNvSpPr/>
            <p:nvPr/>
          </p:nvSpPr>
          <p:spPr>
            <a:xfrm>
              <a:off x="4464720" y="1437120"/>
              <a:ext cx="970560" cy="106200"/>
            </a:xfrm>
            <a:prstGeom prst="rect">
              <a:avLst/>
            </a:prstGeom>
            <a:solidFill>
              <a:srgbClr val="FFFF00"/>
            </a:solidFill>
            <a:ln w="9525">
              <a:solidFill>
                <a:srgbClr val="000000"/>
              </a:solidFill>
              <a:miter/>
            </a:ln>
          </p:spPr>
          <p:style>
            <a:lnRef idx="0">
              <a:scrgbClr r="0" g="0" b="0"/>
            </a:lnRef>
            <a:fillRef idx="0">
              <a:scrgbClr r="0" g="0" b="0"/>
            </a:fillRef>
            <a:effectRef idx="0">
              <a:scrgbClr r="0" g="0" b="0"/>
            </a:effectRef>
            <a:fontRef idx="minor"/>
          </p:style>
        </p:sp>
      </p:grpSp>
      <p:sp>
        <p:nvSpPr>
          <p:cNvPr id="218" name="Freeform 49"/>
          <p:cNvSpPr/>
          <p:nvPr/>
        </p:nvSpPr>
        <p:spPr>
          <a:xfrm>
            <a:off x="2250360" y="2193120"/>
            <a:ext cx="3617280" cy="1764720"/>
          </a:xfrm>
          <a:custGeom>
            <a:avLst/>
            <a:gdLst/>
            <a:ahLst/>
            <a:cxnLst/>
            <a:rect l="l" t="t" r="r" b="b"/>
            <a:pathLst>
              <a:path w="3810" h="1649">
                <a:moveTo>
                  <a:pt x="0" y="1573"/>
                </a:moveTo>
                <a:cubicBezTo>
                  <a:pt x="283" y="1588"/>
                  <a:pt x="567" y="1603"/>
                  <a:pt x="771" y="1346"/>
                </a:cubicBezTo>
                <a:cubicBezTo>
                  <a:pt x="975" y="1089"/>
                  <a:pt x="855" y="60"/>
                  <a:pt x="1225" y="30"/>
                </a:cubicBezTo>
                <a:cubicBezTo>
                  <a:pt x="1595" y="0"/>
                  <a:pt x="2646" y="907"/>
                  <a:pt x="2994" y="1164"/>
                </a:cubicBezTo>
                <a:cubicBezTo>
                  <a:pt x="3342" y="1421"/>
                  <a:pt x="3175" y="1497"/>
                  <a:pt x="3311" y="1573"/>
                </a:cubicBezTo>
                <a:cubicBezTo>
                  <a:pt x="3447" y="1649"/>
                  <a:pt x="3727" y="1611"/>
                  <a:pt x="3810" y="1618"/>
                </a:cubicBezTo>
              </a:path>
            </a:pathLst>
          </a:custGeom>
          <a:noFill/>
          <a:ln w="9525">
            <a:solidFill>
              <a:srgbClr val="FFC000"/>
            </a:solidFill>
            <a:round/>
          </a:ln>
        </p:spPr>
        <p:style>
          <a:lnRef idx="0">
            <a:scrgbClr r="0" g="0" b="0"/>
          </a:lnRef>
          <a:fillRef idx="0">
            <a:scrgbClr r="0" g="0" b="0"/>
          </a:fillRef>
          <a:effectRef idx="0">
            <a:scrgbClr r="0" g="0" b="0"/>
          </a:effectRef>
          <a:fontRef idx="minor"/>
        </p:style>
      </p:sp>
      <p:sp>
        <p:nvSpPr>
          <p:cNvPr id="219" name="Text Box 50"/>
          <p:cNvSpPr/>
          <p:nvPr/>
        </p:nvSpPr>
        <p:spPr>
          <a:xfrm>
            <a:off x="4086360" y="2409840"/>
            <a:ext cx="484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51"/>
              </a:spcBef>
            </a:pPr>
            <a:r>
              <a:rPr lang="es-ES" sz="900" b="0" strike="noStrike" spc="-1">
                <a:solidFill>
                  <a:srgbClr val="FFFFFF"/>
                </a:solidFill>
                <a:latin typeface="Arial"/>
                <a:ea typeface="DejaVu Sans"/>
              </a:rPr>
              <a:t>100 %</a:t>
            </a:r>
            <a:endParaRPr lang="en-GB" sz="900" b="0" strike="noStrike" spc="-1">
              <a:latin typeface="Arial"/>
            </a:endParaRPr>
          </a:p>
        </p:txBody>
      </p:sp>
      <p:sp>
        <p:nvSpPr>
          <p:cNvPr id="220" name="CuadroTexto 1"/>
          <p:cNvSpPr/>
          <p:nvPr/>
        </p:nvSpPr>
        <p:spPr>
          <a:xfrm>
            <a:off x="5817600" y="1215828"/>
            <a:ext cx="3216960" cy="28608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760">
              <a:lnSpc>
                <a:spcPct val="100000"/>
              </a:lnSpc>
              <a:buClr>
                <a:srgbClr val="FFFFFF"/>
              </a:buClr>
              <a:buFont typeface="Arial"/>
              <a:buChar char="•"/>
            </a:pPr>
            <a:r>
              <a:rPr lang="es-MX" sz="1800" b="0" strike="noStrike" spc="-1" dirty="0" smtClean="0">
                <a:solidFill>
                  <a:srgbClr val="FFFF00"/>
                </a:solidFill>
                <a:latin typeface="Arial"/>
                <a:ea typeface="DejaVu Sans"/>
              </a:rPr>
              <a:t>No se requiere que el operador manipule las cuñas físicas.</a:t>
            </a:r>
          </a:p>
          <a:p>
            <a:pPr marL="285840" indent="-284760">
              <a:lnSpc>
                <a:spcPct val="100000"/>
              </a:lnSpc>
              <a:buClr>
                <a:srgbClr val="FFFFFF"/>
              </a:buClr>
              <a:buFont typeface="Arial"/>
              <a:buChar char="•"/>
            </a:pPr>
            <a:r>
              <a:rPr lang="es-MX" sz="1800" b="0" strike="noStrike" spc="-1" dirty="0" smtClean="0">
                <a:solidFill>
                  <a:srgbClr val="FFFF00"/>
                </a:solidFill>
                <a:latin typeface="Arial"/>
                <a:ea typeface="DejaVu Sans"/>
              </a:rPr>
              <a:t>Dependiendo </a:t>
            </a:r>
            <a:r>
              <a:rPr lang="es-MX" sz="1800" b="0" strike="noStrike" spc="-1" dirty="0">
                <a:solidFill>
                  <a:srgbClr val="FFFF00"/>
                </a:solidFill>
                <a:latin typeface="Arial"/>
                <a:ea typeface="DejaVu Sans"/>
              </a:rPr>
              <a:t>de la velocidad de movimiento del colimador se podrán simular cuñas de diferentes ángulos.</a:t>
            </a:r>
            <a:endParaRPr lang="en-GB" sz="1800" b="0" strike="noStrike" spc="-1" dirty="0">
              <a:latin typeface="Arial"/>
            </a:endParaRPr>
          </a:p>
          <a:p>
            <a:pPr marL="285840" indent="-284760">
              <a:lnSpc>
                <a:spcPct val="100000"/>
              </a:lnSpc>
              <a:buClr>
                <a:srgbClr val="FFFFFF"/>
              </a:buClr>
              <a:buFont typeface="Arial"/>
              <a:buChar char="•"/>
            </a:pPr>
            <a:r>
              <a:rPr lang="es-MX" sz="1800" b="0" strike="noStrike" spc="-1" dirty="0">
                <a:solidFill>
                  <a:srgbClr val="FFFF00"/>
                </a:solidFill>
                <a:latin typeface="Arial"/>
                <a:ea typeface="DejaVu Sans"/>
              </a:rPr>
              <a:t>Se necesitan menos UM para impartir la dosis total</a:t>
            </a:r>
            <a:endParaRPr lang="en-GB" sz="1800" b="0" strike="noStrike" spc="-1" dirty="0">
              <a:latin typeface="Arial"/>
            </a:endParaRPr>
          </a:p>
        </p:txBody>
      </p:sp>
      <p:sp>
        <p:nvSpPr>
          <p:cNvPr id="221" name="CuadroTexto 2"/>
          <p:cNvSpPr/>
          <p:nvPr/>
        </p:nvSpPr>
        <p:spPr>
          <a:xfrm>
            <a:off x="5817600" y="847072"/>
            <a:ext cx="27860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ES" sz="1800" b="0" strike="noStrike" spc="-1" dirty="0">
                <a:solidFill>
                  <a:srgbClr val="FFFF00"/>
                </a:solidFill>
                <a:latin typeface="Arial"/>
                <a:ea typeface="DejaVu Sans"/>
              </a:rPr>
              <a:t>Ventajas</a:t>
            </a:r>
            <a:endParaRPr lang="en-GB"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2" presetClass="entr" presetSubtype="8" fill="hold"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wipe(left)">
                                      <p:cBhvr additive="repl">
                                        <p:cTn id="7" dur="5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5"/>
          <p:cNvSpPr/>
          <p:nvPr/>
        </p:nvSpPr>
        <p:spPr>
          <a:xfrm>
            <a:off x="40394" y="904462"/>
            <a:ext cx="7415640" cy="359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79"/>
              </a:spcBef>
              <a:buClr>
                <a:srgbClr val="FFFFFF"/>
              </a:buClr>
              <a:buSzPct val="110000"/>
              <a:buFont typeface="Symbol"/>
              <a:buChar char=""/>
            </a:pPr>
            <a:r>
              <a:rPr lang="es-MX" sz="2400" b="0" strike="noStrike" spc="-1" dirty="0">
                <a:solidFill>
                  <a:srgbClr val="FFFF00"/>
                </a:solidFill>
                <a:latin typeface="Arial"/>
                <a:ea typeface="DejaVu Sans"/>
              </a:rPr>
              <a:t>Cuando se inició la planificación del tratamiento con cuñas Dinámicas.</a:t>
            </a:r>
            <a:endParaRPr lang="en-GB" sz="2400" b="0" strike="noStrike" spc="-1" dirty="0">
              <a:latin typeface="Arial"/>
            </a:endParaRPr>
          </a:p>
          <a:p>
            <a:pPr marL="743040" lvl="1" indent="-284760">
              <a:lnSpc>
                <a:spcPct val="100000"/>
              </a:lnSpc>
              <a:spcBef>
                <a:spcPts val="400"/>
              </a:spcBef>
              <a:buClr>
                <a:srgbClr val="FFFFFF"/>
              </a:buClr>
              <a:buSzPct val="110000"/>
              <a:buFont typeface="Symbol"/>
              <a:buChar char=""/>
            </a:pPr>
            <a:r>
              <a:rPr lang="es-MX" sz="2000" b="0" strike="noStrike" spc="-1" dirty="0">
                <a:solidFill>
                  <a:srgbClr val="FFFF00"/>
                </a:solidFill>
                <a:latin typeface="Arial"/>
                <a:ea typeface="DejaVu Sans"/>
              </a:rPr>
              <a:t>No todos los </a:t>
            </a:r>
            <a:r>
              <a:rPr lang="es-MX" sz="2000" b="0" strike="noStrike" spc="-1" dirty="0" err="1">
                <a:solidFill>
                  <a:srgbClr val="FFFF00"/>
                </a:solidFill>
                <a:latin typeface="Arial"/>
                <a:ea typeface="DejaVu Sans"/>
              </a:rPr>
              <a:t>Dosimetristas</a:t>
            </a:r>
            <a:r>
              <a:rPr lang="es-MX" sz="2000" b="0" strike="noStrike" spc="-1" dirty="0">
                <a:solidFill>
                  <a:srgbClr val="FFFF00"/>
                </a:solidFill>
                <a:latin typeface="Arial"/>
                <a:ea typeface="DejaVu Sans"/>
              </a:rPr>
              <a:t> entendieron la interfaz con el sistema de planificación.</a:t>
            </a:r>
            <a:endParaRPr lang="en-GB" sz="2000" b="0" strike="noStrike" spc="-1" dirty="0">
              <a:latin typeface="Arial"/>
            </a:endParaRPr>
          </a:p>
          <a:p>
            <a:pPr marL="743040" lvl="1" indent="-284760">
              <a:lnSpc>
                <a:spcPct val="100000"/>
              </a:lnSpc>
              <a:spcBef>
                <a:spcPts val="400"/>
              </a:spcBef>
              <a:buClr>
                <a:srgbClr val="FFFFFF"/>
              </a:buClr>
              <a:buSzPct val="110000"/>
              <a:buFont typeface="Symbol"/>
              <a:buChar char=""/>
            </a:pPr>
            <a:r>
              <a:rPr lang="es-MX" sz="2000" b="0" strike="noStrike" spc="-1" dirty="0">
                <a:solidFill>
                  <a:srgbClr val="FFFF00"/>
                </a:solidFill>
                <a:latin typeface="Arial"/>
                <a:ea typeface="DejaVu Sans"/>
              </a:rPr>
              <a:t>Algunos seleccionaron la planificación para la cuña física cuando pretendían cuña dinámica.</a:t>
            </a:r>
            <a:endParaRPr lang="en-GB" sz="2000" b="0" strike="noStrike" spc="-1" dirty="0">
              <a:latin typeface="Arial"/>
            </a:endParaRPr>
          </a:p>
          <a:p>
            <a:pPr marL="743040" lvl="1" indent="-284760">
              <a:lnSpc>
                <a:spcPct val="100000"/>
              </a:lnSpc>
              <a:spcBef>
                <a:spcPts val="400"/>
              </a:spcBef>
              <a:buClr>
                <a:srgbClr val="FFFFFF"/>
              </a:buClr>
              <a:buSzPct val="110000"/>
              <a:buFont typeface="Symbol"/>
              <a:buChar char=""/>
            </a:pPr>
            <a:r>
              <a:rPr lang="es-MX" sz="2000" b="0" strike="noStrike" spc="-1" dirty="0">
                <a:solidFill>
                  <a:srgbClr val="FFFF00"/>
                </a:solidFill>
                <a:latin typeface="Arial"/>
                <a:ea typeface="DejaVu Sans"/>
              </a:rPr>
              <a:t>En su lugar, deberían haber seleccionado </a:t>
            </a:r>
            <a:r>
              <a:rPr lang="es-MX" sz="2000" b="0" strike="noStrike" spc="-1" dirty="0" err="1">
                <a:solidFill>
                  <a:srgbClr val="FFFF00"/>
                </a:solidFill>
                <a:latin typeface="Arial"/>
                <a:ea typeface="DejaVu Sans"/>
              </a:rPr>
              <a:t>Dynamic</a:t>
            </a:r>
            <a:r>
              <a:rPr lang="es-MX" sz="2000" b="0" strike="noStrike" spc="-1" dirty="0">
                <a:solidFill>
                  <a:srgbClr val="FFFF00"/>
                </a:solidFill>
                <a:latin typeface="Arial"/>
                <a:ea typeface="DejaVu Sans"/>
              </a:rPr>
              <a:t> </a:t>
            </a:r>
            <a:r>
              <a:rPr lang="es-MX" sz="2000" b="0" strike="noStrike" spc="-1" dirty="0" err="1">
                <a:solidFill>
                  <a:srgbClr val="FFFF00"/>
                </a:solidFill>
                <a:latin typeface="Arial"/>
                <a:ea typeface="DejaVu Sans"/>
              </a:rPr>
              <a:t>Wedge</a:t>
            </a:r>
            <a:r>
              <a:rPr lang="es-MX" sz="2000" b="0" strike="noStrike" spc="-1" dirty="0">
                <a:solidFill>
                  <a:srgbClr val="FFFF00"/>
                </a:solidFill>
                <a:latin typeface="Arial"/>
                <a:ea typeface="DejaVu Sans"/>
              </a:rPr>
              <a:t> ...…</a:t>
            </a:r>
            <a:endParaRPr lang="en-GB" sz="2000" b="0" strike="noStrike" spc="-1" dirty="0">
              <a:latin typeface="Arial"/>
            </a:endParaRPr>
          </a:p>
          <a:p>
            <a:pPr marL="1143000" lvl="2" indent="-227520">
              <a:lnSpc>
                <a:spcPct val="100000"/>
              </a:lnSpc>
              <a:spcBef>
                <a:spcPts val="400"/>
              </a:spcBef>
              <a:buClr>
                <a:srgbClr val="FFFFFF"/>
              </a:buClr>
              <a:buSzPct val="110000"/>
              <a:buFont typeface="Symbol"/>
              <a:buChar char=""/>
            </a:pPr>
            <a:r>
              <a:rPr lang="es-MX" sz="2000" b="0" strike="noStrike" spc="-1" dirty="0">
                <a:solidFill>
                  <a:srgbClr val="FFFF00"/>
                </a:solidFill>
                <a:latin typeface="Arial"/>
                <a:ea typeface="DejaVu Sans"/>
              </a:rPr>
              <a:t> Que hubiera dejado aparecer la herramienta de planificación correcta</a:t>
            </a:r>
            <a:endParaRPr lang="en-GB" sz="2000" b="0" strike="noStrike" spc="-1" dirty="0">
              <a:latin typeface="Arial"/>
            </a:endParaRPr>
          </a:p>
        </p:txBody>
      </p:sp>
      <p:pic>
        <p:nvPicPr>
          <p:cNvPr id="223" name="Picture 6"/>
          <p:cNvPicPr/>
          <p:nvPr/>
        </p:nvPicPr>
        <p:blipFill>
          <a:blip r:embed="rId3"/>
          <a:stretch/>
        </p:blipFill>
        <p:spPr>
          <a:xfrm>
            <a:off x="7644960" y="1450440"/>
            <a:ext cx="1390680" cy="1960920"/>
          </a:xfrm>
          <a:prstGeom prst="rect">
            <a:avLst/>
          </a:prstGeom>
          <a:solidFill>
            <a:schemeClr val="accent6">
              <a:lumMod val="40000"/>
              <a:lumOff val="60000"/>
            </a:schemeClr>
          </a:solidFill>
          <a:ln w="0">
            <a:noFill/>
          </a:ln>
        </p:spPr>
      </p:pic>
      <p:pic>
        <p:nvPicPr>
          <p:cNvPr id="224" name="Picture 10"/>
          <p:cNvPicPr/>
          <p:nvPr/>
        </p:nvPicPr>
        <p:blipFill>
          <a:blip r:embed="rId4"/>
          <a:stretch/>
        </p:blipFill>
        <p:spPr>
          <a:xfrm>
            <a:off x="8066880" y="3372840"/>
            <a:ext cx="944640" cy="1350000"/>
          </a:xfrm>
          <a:prstGeom prst="rect">
            <a:avLst/>
          </a:prstGeom>
          <a:solidFill>
            <a:schemeClr val="accent6">
              <a:lumMod val="20000"/>
              <a:lumOff val="80000"/>
            </a:schemeClr>
          </a:solidFill>
          <a:ln w="0">
            <a:noFill/>
          </a:ln>
        </p:spPr>
      </p:pic>
      <p:sp>
        <p:nvSpPr>
          <p:cNvPr id="225" name="Text Box 7"/>
          <p:cNvSpPr/>
          <p:nvPr/>
        </p:nvSpPr>
        <p:spPr>
          <a:xfrm>
            <a:off x="7880760" y="3003840"/>
            <a:ext cx="170280" cy="12708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1001"/>
              </a:lnSpc>
              <a:spcBef>
                <a:spcPts val="901"/>
              </a:spcBef>
            </a:pPr>
            <a:r>
              <a:rPr lang="da-DK" sz="1800" b="0" strike="noStrike" spc="-1" dirty="0">
                <a:solidFill>
                  <a:srgbClr val="FFFF00"/>
                </a:solidFill>
                <a:latin typeface="Arial"/>
                <a:ea typeface="DejaVu Sans"/>
              </a:rPr>
              <a:t>v</a:t>
            </a:r>
            <a:endParaRPr lang="en-GB" sz="1800" b="0" strike="noStrike" spc="-1" dirty="0">
              <a:latin typeface="Arial"/>
            </a:endParaRPr>
          </a:p>
        </p:txBody>
      </p:sp>
      <p:sp>
        <p:nvSpPr>
          <p:cNvPr id="226" name="Text Box 4"/>
          <p:cNvSpPr/>
          <p:nvPr/>
        </p:nvSpPr>
        <p:spPr>
          <a:xfrm>
            <a:off x="179640" y="359956"/>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5"/>
          <p:cNvSpPr/>
          <p:nvPr/>
        </p:nvSpPr>
        <p:spPr>
          <a:xfrm>
            <a:off x="128880" y="831684"/>
            <a:ext cx="6746400" cy="40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39"/>
              </a:spcBef>
              <a:buClr>
                <a:srgbClr val="FFFFFF"/>
              </a:buClr>
              <a:buSzPct val="110000"/>
              <a:buFont typeface="Symbol"/>
              <a:buChar char=""/>
            </a:pPr>
            <a:r>
              <a:rPr lang="es-MX" sz="2200" b="0" strike="noStrike" spc="-1" dirty="0">
                <a:solidFill>
                  <a:srgbClr val="FFFF00"/>
                </a:solidFill>
                <a:latin typeface="Arial"/>
                <a:ea typeface="DejaVu Sans"/>
              </a:rPr>
              <a:t>Cuando se terminaba la planificación y se aprobaba la distribución de </a:t>
            </a:r>
            <a:r>
              <a:rPr lang="es-MX" sz="2200" b="0" strike="noStrike" spc="-1" dirty="0" err="1">
                <a:solidFill>
                  <a:srgbClr val="FFFF00"/>
                </a:solidFill>
                <a:latin typeface="Arial"/>
                <a:ea typeface="DejaVu Sans"/>
              </a:rPr>
              <a:t>isodosis</a:t>
            </a:r>
            <a:r>
              <a:rPr lang="es-MX" sz="2200" b="0" strike="noStrike" spc="-1" dirty="0">
                <a:solidFill>
                  <a:srgbClr val="FFFF00"/>
                </a:solidFill>
                <a:latin typeface="Arial"/>
                <a:ea typeface="DejaVu Sans"/>
              </a:rPr>
              <a:t>. </a:t>
            </a:r>
            <a:endParaRPr lang="en-GB" sz="2200" b="0" strike="noStrike" spc="-1" dirty="0">
              <a:latin typeface="Arial"/>
            </a:endParaRPr>
          </a:p>
          <a:p>
            <a:pPr marL="343080" indent="-342000">
              <a:lnSpc>
                <a:spcPct val="100000"/>
              </a:lnSpc>
              <a:spcBef>
                <a:spcPts val="439"/>
              </a:spcBef>
              <a:buClr>
                <a:srgbClr val="FFFFFF"/>
              </a:buClr>
              <a:buSzPct val="110000"/>
              <a:buFont typeface="Symbol"/>
              <a:buChar char=""/>
            </a:pPr>
            <a:r>
              <a:rPr lang="es-MX" sz="2200" b="0" strike="noStrike" spc="-1" dirty="0">
                <a:solidFill>
                  <a:srgbClr val="FFFF00"/>
                </a:solidFill>
                <a:latin typeface="Arial"/>
                <a:ea typeface="DejaVu Sans"/>
              </a:rPr>
              <a:t>los parámetros se transferían manualmente a la unidad de tratamiento.</a:t>
            </a:r>
            <a:endParaRPr lang="en-GB" sz="2200" b="0" strike="noStrike" spc="-1" dirty="0">
              <a:latin typeface="Arial"/>
            </a:endParaRPr>
          </a:p>
          <a:p>
            <a:pPr marL="743040" lvl="1" indent="-284760">
              <a:lnSpc>
                <a:spcPct val="100000"/>
              </a:lnSpc>
              <a:spcBef>
                <a:spcPts val="400"/>
              </a:spcBef>
              <a:buClr>
                <a:srgbClr val="FFFFFF"/>
              </a:buClr>
              <a:buSzPct val="110000"/>
              <a:buFont typeface="Wingdings" charset="2"/>
              <a:buChar char=""/>
            </a:pPr>
            <a:r>
              <a:rPr lang="es-MX" sz="2000" b="0" strike="noStrike" spc="-1" dirty="0">
                <a:solidFill>
                  <a:srgbClr val="FFFF00"/>
                </a:solidFill>
                <a:latin typeface="Arial"/>
                <a:ea typeface="DejaVu Sans"/>
              </a:rPr>
              <a:t>El número de MU transferidas manualmente se habrían calculado para cuñas físicas y eran mucho mas de lo que se necesitaban para administrar la misma dosis con cuñas dinámicas, porque la cuña física está todo el tiempo interfiriendo el haz.</a:t>
            </a:r>
            <a:endParaRPr lang="en-GB" sz="2000" b="0" strike="noStrike" spc="-1" dirty="0">
              <a:latin typeface="Arial"/>
            </a:endParaRPr>
          </a:p>
          <a:p>
            <a:pPr marL="743040" lvl="1" indent="-284760">
              <a:lnSpc>
                <a:spcPct val="100000"/>
              </a:lnSpc>
              <a:spcBef>
                <a:spcPts val="400"/>
              </a:spcBef>
              <a:buClr>
                <a:srgbClr val="FFFFFF"/>
              </a:buClr>
              <a:buSzPct val="110000"/>
              <a:buFont typeface="Wingdings" charset="2"/>
              <a:buChar char=""/>
            </a:pPr>
            <a:r>
              <a:rPr lang="es-MX" sz="2000" b="0" strike="noStrike" spc="-1" dirty="0">
                <a:solidFill>
                  <a:srgbClr val="FFFF00"/>
                </a:solidFill>
                <a:latin typeface="Arial"/>
                <a:ea typeface="DejaVu Sans"/>
              </a:rPr>
              <a:t>El error quedó descubierto cuando se implementó un procedimiento para la verificación independiente del cálculo las MU.</a:t>
            </a:r>
            <a:endParaRPr lang="en-GB" sz="2000" b="0" strike="noStrike" spc="-1" dirty="0">
              <a:latin typeface="Arial"/>
            </a:endParaRPr>
          </a:p>
        </p:txBody>
      </p:sp>
      <p:pic>
        <p:nvPicPr>
          <p:cNvPr id="229" name="Picture 6"/>
          <p:cNvPicPr/>
          <p:nvPr/>
        </p:nvPicPr>
        <p:blipFill>
          <a:blip r:embed="rId3"/>
          <a:stretch/>
        </p:blipFill>
        <p:spPr>
          <a:xfrm>
            <a:off x="6876360" y="1707480"/>
            <a:ext cx="2231280" cy="2447280"/>
          </a:xfrm>
          <a:prstGeom prst="rect">
            <a:avLst/>
          </a:prstGeom>
          <a:solidFill>
            <a:schemeClr val="bg2"/>
          </a:solidFill>
          <a:ln w="12700">
            <a:solidFill>
              <a:srgbClr val="FFFF00"/>
            </a:solidFill>
            <a:miter/>
          </a:ln>
        </p:spPr>
      </p:pic>
      <p:sp>
        <p:nvSpPr>
          <p:cNvPr id="230" name="Text Box 4"/>
          <p:cNvSpPr/>
          <p:nvPr/>
        </p:nvSpPr>
        <p:spPr>
          <a:xfrm>
            <a:off x="179640" y="260803"/>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4"/>
          <p:cNvSpPr/>
          <p:nvPr/>
        </p:nvSpPr>
        <p:spPr>
          <a:xfrm>
            <a:off x="282600" y="643631"/>
            <a:ext cx="8533440" cy="473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
              </a:spcBef>
            </a:pPr>
            <a:r>
              <a:rPr lang="es-ES" sz="2400" b="1" strike="noStrike" spc="-1" dirty="0">
                <a:solidFill>
                  <a:srgbClr val="FFFF00"/>
                </a:solidFill>
                <a:latin typeface="Arial"/>
                <a:ea typeface="DejaVu Sans"/>
              </a:rPr>
              <a:t>¿Consecuencias?</a:t>
            </a:r>
            <a:endParaRPr lang="en-GB" sz="2400" b="0" strike="noStrike" spc="-1" dirty="0">
              <a:latin typeface="Arial"/>
            </a:endParaRPr>
          </a:p>
        </p:txBody>
      </p:sp>
      <p:sp>
        <p:nvSpPr>
          <p:cNvPr id="232" name="Rectangle 5"/>
          <p:cNvSpPr/>
          <p:nvPr/>
        </p:nvSpPr>
        <p:spPr>
          <a:xfrm>
            <a:off x="36419" y="1116671"/>
            <a:ext cx="7736370" cy="392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79"/>
              </a:spcBef>
              <a:buClr>
                <a:srgbClr val="FFFFFF"/>
              </a:buClr>
              <a:buSzPct val="110000"/>
              <a:buFont typeface="Symbol"/>
              <a:buChar char=""/>
            </a:pPr>
            <a:r>
              <a:rPr lang="es-MX" sz="2200" b="0" strike="noStrike" spc="-1" dirty="0">
                <a:solidFill>
                  <a:srgbClr val="FFFF00"/>
                </a:solidFill>
                <a:latin typeface="Arial"/>
                <a:ea typeface="DejaVu Sans"/>
              </a:rPr>
              <a:t>Los tratamientos basados en MU incorrectas se prolongó durante más de un año (6 de mayo de 2004 - 1 de agosto de 2005).</a:t>
            </a:r>
            <a:endParaRPr lang="en-GB" sz="2200" b="0" strike="noStrike" spc="-1" dirty="0">
              <a:latin typeface="Arial"/>
            </a:endParaRPr>
          </a:p>
          <a:p>
            <a:pPr marL="343080" indent="-342000">
              <a:lnSpc>
                <a:spcPct val="100000"/>
              </a:lnSpc>
              <a:spcBef>
                <a:spcPts val="479"/>
              </a:spcBef>
              <a:buClr>
                <a:srgbClr val="FFFFFF"/>
              </a:buClr>
              <a:buSzPct val="110000"/>
              <a:buFont typeface="Symbol"/>
              <a:buChar char=""/>
            </a:pPr>
            <a:r>
              <a:rPr lang="es-MX" sz="2200" b="0" strike="noStrike" spc="-1" dirty="0">
                <a:solidFill>
                  <a:srgbClr val="FFFF00"/>
                </a:solidFill>
                <a:latin typeface="Arial"/>
                <a:ea typeface="DejaVu Sans"/>
              </a:rPr>
              <a:t>Al menos 23 pacientes recibieron sobredosis (20% o más de la dosis prevista)</a:t>
            </a:r>
            <a:endParaRPr lang="en-GB" sz="2200" b="0" strike="noStrike" spc="-1" dirty="0">
              <a:latin typeface="Arial"/>
            </a:endParaRPr>
          </a:p>
          <a:p>
            <a:pPr marL="343080" indent="-342000">
              <a:lnSpc>
                <a:spcPct val="100000"/>
              </a:lnSpc>
              <a:spcBef>
                <a:spcPts val="479"/>
              </a:spcBef>
              <a:buClr>
                <a:srgbClr val="FFFFFF"/>
              </a:buClr>
              <a:buSzPct val="110000"/>
              <a:buFont typeface="Symbol"/>
              <a:buChar char=""/>
            </a:pPr>
            <a:r>
              <a:rPr lang="es-MX" sz="2200" b="0" strike="noStrike" spc="-1" dirty="0">
                <a:solidFill>
                  <a:srgbClr val="FFFF00"/>
                </a:solidFill>
                <a:latin typeface="Arial"/>
                <a:ea typeface="DejaVu Sans"/>
              </a:rPr>
              <a:t>Entre septiembre de 2005 y septiembre de 2006, cuatro pacientes ya habían fallecido.</a:t>
            </a:r>
            <a:endParaRPr lang="en-GB" sz="2200" b="0" strike="noStrike" spc="-1" dirty="0">
              <a:latin typeface="Arial"/>
            </a:endParaRPr>
          </a:p>
          <a:p>
            <a:pPr marL="343080" indent="-342000">
              <a:lnSpc>
                <a:spcPct val="100000"/>
              </a:lnSpc>
              <a:spcBef>
                <a:spcPts val="479"/>
              </a:spcBef>
              <a:buClr>
                <a:srgbClr val="FFFFFF"/>
              </a:buClr>
              <a:buSzPct val="110000"/>
              <a:buFont typeface="Symbol"/>
              <a:buChar char=""/>
            </a:pPr>
            <a:r>
              <a:rPr lang="es-MX" sz="2200" b="0" strike="noStrike" spc="-1" dirty="0">
                <a:solidFill>
                  <a:srgbClr val="FFFF00"/>
                </a:solidFill>
                <a:latin typeface="Arial"/>
                <a:ea typeface="DejaVu Sans"/>
              </a:rPr>
              <a:t>Al menos diez pacientes presentaban complicaciones graves por radiación (síntomas como dolor intenso y fístulas).</a:t>
            </a:r>
            <a:endParaRPr lang="en-GB" sz="2200" b="0" strike="noStrike" spc="-1" dirty="0">
              <a:latin typeface="Arial"/>
            </a:endParaRPr>
          </a:p>
        </p:txBody>
      </p:sp>
      <p:sp>
        <p:nvSpPr>
          <p:cNvPr id="233" name="Text Box 4"/>
          <p:cNvSpPr/>
          <p:nvPr/>
        </p:nvSpPr>
        <p:spPr>
          <a:xfrm>
            <a:off x="179640" y="253391"/>
            <a:ext cx="871236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dirty="0">
                <a:solidFill>
                  <a:srgbClr val="FFFF00"/>
                </a:solidFill>
                <a:latin typeface="Arial "/>
                <a:ea typeface="DejaVu Sans"/>
              </a:rPr>
              <a:t>Accidente de LINAC en </a:t>
            </a:r>
            <a:r>
              <a:rPr lang="es-ES" sz="2400" b="1" strike="noStrike" spc="-1" dirty="0" err="1">
                <a:solidFill>
                  <a:srgbClr val="FFFF00"/>
                </a:solidFill>
                <a:latin typeface="Arial "/>
                <a:ea typeface="DejaVu Sans"/>
              </a:rPr>
              <a:t>Epinal</a:t>
            </a:r>
            <a:r>
              <a:rPr lang="es-ES" sz="2400" b="1" strike="noStrike" spc="-1" dirty="0">
                <a:solidFill>
                  <a:srgbClr val="FFFF00"/>
                </a:solidFill>
                <a:latin typeface="Arial "/>
                <a:ea typeface="DejaVu Sans"/>
              </a:rPr>
              <a:t>, Francia. ¿Qué ocurrió?</a:t>
            </a:r>
            <a:endParaRPr lang="en-GB" sz="2400" b="0" strike="noStrike" spc="-1" dirty="0">
              <a:latin typeface="Arial"/>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350" y="3351772"/>
            <a:ext cx="1555350" cy="160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121 Imagen"/>
          <p:cNvPicPr/>
          <p:nvPr/>
        </p:nvPicPr>
        <p:blipFill>
          <a:blip r:embed="rId4"/>
          <a:stretch/>
        </p:blipFill>
        <p:spPr>
          <a:xfrm>
            <a:off x="7761082" y="1286334"/>
            <a:ext cx="1382918" cy="1080734"/>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4"/>
          <p:cNvSpPr/>
          <p:nvPr/>
        </p:nvSpPr>
        <p:spPr>
          <a:xfrm>
            <a:off x="0" y="891360"/>
            <a:ext cx="9142920" cy="412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00"/>
              </a:spcBef>
              <a:buClr>
                <a:srgbClr val="FFFFFF"/>
              </a:buClr>
              <a:buFont typeface="Arial"/>
              <a:buChar char="•"/>
            </a:pPr>
            <a:r>
              <a:rPr lang="es-MX" sz="2000" b="1" strike="noStrike" spc="-1">
                <a:solidFill>
                  <a:srgbClr val="FFFF00"/>
                </a:solidFill>
                <a:latin typeface="Arial "/>
                <a:ea typeface="DejaVu Sans"/>
              </a:rPr>
              <a:t>Asegúrese de que el personal:</a:t>
            </a:r>
            <a:endParaRPr lang="en-GB" sz="2000" b="0" strike="noStrike" spc="-1">
              <a:latin typeface="Arial"/>
            </a:endParaRPr>
          </a:p>
          <a:p>
            <a:pPr marL="743040" lvl="1" indent="-284760">
              <a:lnSpc>
                <a:spcPct val="100000"/>
              </a:lnSpc>
              <a:spcBef>
                <a:spcPts val="360"/>
              </a:spcBef>
              <a:buClr>
                <a:srgbClr val="FFFFFF"/>
              </a:buClr>
              <a:buFont typeface="Arial"/>
              <a:buChar char="–"/>
            </a:pPr>
            <a:r>
              <a:rPr lang="es-MX" sz="2000" b="0" strike="noStrike" spc="-1">
                <a:solidFill>
                  <a:srgbClr val="FFFF00"/>
                </a:solidFill>
                <a:latin typeface="Arial "/>
                <a:ea typeface="DejaVu Sans"/>
              </a:rPr>
              <a:t>Comprenden las propiedades y limitaciones del equipo que están usando.</a:t>
            </a:r>
            <a:endParaRPr lang="en-GB" sz="2000" b="0" strike="noStrike" spc="-1">
              <a:latin typeface="Arial"/>
            </a:endParaRPr>
          </a:p>
          <a:p>
            <a:pPr marL="743040" lvl="1" indent="-284760">
              <a:lnSpc>
                <a:spcPct val="100000"/>
              </a:lnSpc>
              <a:spcBef>
                <a:spcPts val="360"/>
              </a:spcBef>
              <a:buClr>
                <a:srgbClr val="FFFFFF"/>
              </a:buClr>
              <a:buFont typeface="Arial"/>
              <a:buChar char="–"/>
            </a:pPr>
            <a:r>
              <a:rPr lang="es-MX" sz="2000" b="0" strike="noStrike" spc="-1">
                <a:solidFill>
                  <a:srgbClr val="FFFF00"/>
                </a:solidFill>
                <a:latin typeface="Arial "/>
                <a:ea typeface="DejaVu Sans"/>
              </a:rPr>
              <a:t>Están debidamente capacitados en procedimientos críticos de seguridad.</a:t>
            </a:r>
            <a:endParaRPr lang="en-GB" sz="2000" b="0" strike="noStrike" spc="-1">
              <a:latin typeface="Arial"/>
            </a:endParaRPr>
          </a:p>
          <a:p>
            <a:pPr marL="343080" indent="-342000">
              <a:lnSpc>
                <a:spcPct val="100000"/>
              </a:lnSpc>
              <a:spcBef>
                <a:spcPts val="400"/>
              </a:spcBef>
              <a:buClr>
                <a:srgbClr val="FFFFFF"/>
              </a:buClr>
              <a:buFont typeface="Arial"/>
              <a:buChar char="•"/>
            </a:pPr>
            <a:r>
              <a:rPr lang="es-MX" sz="2000" b="1" strike="noStrike" spc="-1">
                <a:solidFill>
                  <a:srgbClr val="FFFF00"/>
                </a:solidFill>
                <a:latin typeface="Arial "/>
                <a:ea typeface="DejaVu Sans"/>
              </a:rPr>
              <a:t>Asegúrese incluir en el programa de garantía de calidad:</a:t>
            </a:r>
            <a:endParaRPr lang="en-GB" sz="2000" b="0" strike="noStrike" spc="-1">
              <a:latin typeface="Arial"/>
            </a:endParaRPr>
          </a:p>
          <a:p>
            <a:pPr marL="743040" lvl="1" indent="-284760">
              <a:lnSpc>
                <a:spcPct val="100000"/>
              </a:lnSpc>
              <a:spcBef>
                <a:spcPts val="360"/>
              </a:spcBef>
              <a:buClr>
                <a:srgbClr val="FFFFFF"/>
              </a:buClr>
              <a:buFont typeface="Arial"/>
              <a:buChar char="–"/>
            </a:pPr>
            <a:r>
              <a:rPr lang="es-MX" sz="2000" b="0" strike="noStrike" spc="-1">
                <a:solidFill>
                  <a:srgbClr val="FFFF00"/>
                </a:solidFill>
                <a:latin typeface="Arial "/>
                <a:ea typeface="DejaVu Sans"/>
              </a:rPr>
              <a:t>Procedimientos formales para verificar nuevas tecnologías y procedimientos antes de la implementación.</a:t>
            </a:r>
            <a:endParaRPr lang="en-GB" sz="2000" b="0" strike="noStrike" spc="-1">
              <a:latin typeface="Arial"/>
            </a:endParaRPr>
          </a:p>
          <a:p>
            <a:pPr marL="743040" lvl="1" indent="-284760">
              <a:lnSpc>
                <a:spcPct val="100000"/>
              </a:lnSpc>
              <a:spcBef>
                <a:spcPts val="360"/>
              </a:spcBef>
              <a:buClr>
                <a:srgbClr val="FFFFFF"/>
              </a:buClr>
              <a:buFont typeface="Arial"/>
              <a:buChar char="–"/>
            </a:pPr>
            <a:r>
              <a:rPr lang="es-MX" sz="2000" b="0" strike="noStrike" spc="-1">
                <a:solidFill>
                  <a:srgbClr val="FFFF00"/>
                </a:solidFill>
                <a:latin typeface="Arial "/>
                <a:ea typeface="DejaVu Sans"/>
              </a:rPr>
              <a:t>Verificación independiente de MU de los planes de tratamiento.</a:t>
            </a:r>
            <a:endParaRPr lang="en-GB" sz="2000" b="0" strike="noStrike" spc="-1">
              <a:latin typeface="Arial"/>
            </a:endParaRPr>
          </a:p>
          <a:p>
            <a:pPr marL="743040" lvl="1" indent="-284760">
              <a:lnSpc>
                <a:spcPct val="100000"/>
              </a:lnSpc>
              <a:spcBef>
                <a:spcPts val="360"/>
              </a:spcBef>
              <a:buClr>
                <a:srgbClr val="FFFFFF"/>
              </a:buClr>
              <a:buFont typeface="Arial"/>
              <a:buChar char="–"/>
            </a:pPr>
            <a:r>
              <a:rPr lang="es-MX" sz="2000" b="0" strike="noStrike" spc="-1">
                <a:solidFill>
                  <a:srgbClr val="FFFF00"/>
                </a:solidFill>
                <a:latin typeface="Arial "/>
                <a:ea typeface="DejaVu Sans"/>
              </a:rPr>
              <a:t>Dosimetría in vivo</a:t>
            </a:r>
            <a:endParaRPr lang="en-GB" sz="2000" b="0" strike="noStrike" spc="-1">
              <a:latin typeface="Arial"/>
            </a:endParaRPr>
          </a:p>
          <a:p>
            <a:pPr marL="343080" indent="-342000">
              <a:lnSpc>
                <a:spcPct val="100000"/>
              </a:lnSpc>
              <a:spcBef>
                <a:spcPts val="400"/>
              </a:spcBef>
              <a:buClr>
                <a:srgbClr val="FFFFFF"/>
              </a:buClr>
              <a:buFont typeface="Arial"/>
              <a:buChar char="•"/>
            </a:pPr>
            <a:r>
              <a:rPr lang="es-MX" sz="2000" b="1" strike="noStrike" spc="-1">
                <a:solidFill>
                  <a:srgbClr val="FFFF00"/>
                </a:solidFill>
                <a:latin typeface="Arial "/>
                <a:ea typeface="DejaVu Sans"/>
              </a:rPr>
              <a:t>Asegúrese que las instrucciones para el manejo de la tecnología están en un idioma que se comprenda</a:t>
            </a:r>
            <a:endParaRPr lang="en-GB" sz="2000" b="0" strike="noStrike" spc="-1">
              <a:latin typeface="Arial"/>
            </a:endParaRPr>
          </a:p>
        </p:txBody>
      </p:sp>
      <p:sp>
        <p:nvSpPr>
          <p:cNvPr id="235" name="Text Box 4"/>
          <p:cNvSpPr/>
          <p:nvPr/>
        </p:nvSpPr>
        <p:spPr>
          <a:xfrm>
            <a:off x="179640" y="359956"/>
            <a:ext cx="8712360"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200" b="1" strike="noStrike" spc="-1" dirty="0">
                <a:solidFill>
                  <a:srgbClr val="FFFF00"/>
                </a:solidFill>
                <a:latin typeface="Arial "/>
                <a:ea typeface="DejaVu Sans"/>
              </a:rPr>
              <a:t>Accidente de LINAC en </a:t>
            </a:r>
            <a:r>
              <a:rPr lang="es-ES" sz="2200" b="1" strike="noStrike" spc="-1" dirty="0" err="1">
                <a:solidFill>
                  <a:srgbClr val="FFFF00"/>
                </a:solidFill>
                <a:latin typeface="Arial "/>
                <a:ea typeface="DejaVu Sans"/>
              </a:rPr>
              <a:t>Epinal</a:t>
            </a:r>
            <a:r>
              <a:rPr lang="es-ES" sz="2200" b="1" strike="noStrike" spc="-1" dirty="0">
                <a:solidFill>
                  <a:srgbClr val="FFFF00"/>
                </a:solidFill>
                <a:latin typeface="Arial "/>
                <a:ea typeface="DejaVu Sans"/>
              </a:rPr>
              <a:t>, Francia. Lecciones aprendidas</a:t>
            </a:r>
            <a:endParaRPr lang="en-GB" sz="2200" b="0" strike="noStrike" spc="-1" dirty="0">
              <a:latin typeface="Arial"/>
            </a:endParaRPr>
          </a:p>
        </p:txBody>
      </p:sp>
      <p:pic>
        <p:nvPicPr>
          <p:cNvPr id="4" name="121 Imagen"/>
          <p:cNvPicPr/>
          <p:nvPr/>
        </p:nvPicPr>
        <p:blipFill>
          <a:blip r:embed="rId3"/>
          <a:stretch/>
        </p:blipFill>
        <p:spPr>
          <a:xfrm>
            <a:off x="7954177" y="2003989"/>
            <a:ext cx="1019361" cy="607009"/>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
          <p:cNvSpPr/>
          <p:nvPr/>
        </p:nvSpPr>
        <p:spPr>
          <a:xfrm>
            <a:off x="251640" y="620649"/>
            <a:ext cx="611712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dirty="0">
                <a:solidFill>
                  <a:srgbClr val="FFFF00"/>
                </a:solidFill>
                <a:latin typeface="Arial "/>
                <a:ea typeface="DejaVu Sans"/>
              </a:rPr>
              <a:t>Objetivo</a:t>
            </a:r>
            <a:endParaRPr lang="en-GB" sz="3600" b="0" strike="noStrike" spc="-1" dirty="0">
              <a:latin typeface="Arial"/>
            </a:endParaRPr>
          </a:p>
        </p:txBody>
      </p:sp>
      <p:sp>
        <p:nvSpPr>
          <p:cNvPr id="103" name="Content Placeholder 2"/>
          <p:cNvSpPr/>
          <p:nvPr/>
        </p:nvSpPr>
        <p:spPr>
          <a:xfrm>
            <a:off x="251640" y="1268649"/>
            <a:ext cx="8727120" cy="266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480">
              <a:lnSpc>
                <a:spcPct val="100000"/>
              </a:lnSpc>
              <a:buClr>
                <a:srgbClr val="FFFF00"/>
              </a:buClr>
              <a:buFont typeface="Arial"/>
              <a:buChar char="•"/>
            </a:pPr>
            <a:r>
              <a:rPr lang="es-ES" sz="2600" b="1" strike="noStrike" spc="-1" dirty="0">
                <a:solidFill>
                  <a:srgbClr val="FFFF00"/>
                </a:solidFill>
                <a:latin typeface="Arial "/>
                <a:ea typeface="DejaVu Sans"/>
              </a:rPr>
              <a:t>Que los participantes conozcan ejemplos de accidentes ocurridos en las prácticas médicas.</a:t>
            </a:r>
            <a:endParaRPr lang="en-GB" sz="2600" b="0" strike="noStrike" spc="-1" dirty="0">
              <a:latin typeface="Arial"/>
            </a:endParaRPr>
          </a:p>
          <a:p>
            <a:pPr marL="343080" indent="-339480">
              <a:lnSpc>
                <a:spcPct val="100000"/>
              </a:lnSpc>
              <a:buClr>
                <a:srgbClr val="FFFF00"/>
              </a:buClr>
              <a:buFont typeface="Arial"/>
              <a:buChar char="•"/>
            </a:pPr>
            <a:r>
              <a:rPr lang="es-ES" sz="2600" b="1" strike="noStrike" spc="-1" dirty="0">
                <a:solidFill>
                  <a:srgbClr val="FFFF00"/>
                </a:solidFill>
                <a:latin typeface="Arial "/>
                <a:ea typeface="DejaVu Sans"/>
              </a:rPr>
              <a:t>Distinguir las principales lecciones aprendidas en los accidentes analizados.</a:t>
            </a:r>
            <a:endParaRPr lang="en-GB" sz="2600" b="0" strike="noStrike" spc="-1" dirty="0">
              <a:latin typeface="Arial"/>
            </a:endParaRPr>
          </a:p>
          <a:p>
            <a:pPr marL="457200" indent="-457200">
              <a:lnSpc>
                <a:spcPct val="100000"/>
              </a:lnSpc>
              <a:buClr>
                <a:srgbClr val="FFFF00"/>
              </a:buClr>
              <a:buFont typeface="Arial" panose="020B0604020202020204" pitchFamily="34" charset="0"/>
              <a:buChar char="•"/>
            </a:pPr>
            <a:endParaRPr lang="en-GB" sz="2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p:nvPr/>
        </p:nvSpPr>
        <p:spPr>
          <a:xfrm>
            <a:off x="251640" y="404024"/>
            <a:ext cx="763200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600" b="1" strike="noStrike" spc="-1" dirty="0">
                <a:solidFill>
                  <a:srgbClr val="FFFF00"/>
                </a:solidFill>
                <a:latin typeface="Arial "/>
                <a:ea typeface="DejaVu Sans"/>
              </a:rPr>
              <a:t>Accidentes en Medicina Nuclear</a:t>
            </a:r>
            <a:endParaRPr lang="en-GB" sz="3600" b="0" strike="noStrike" spc="-1" dirty="0">
              <a:latin typeface="Arial"/>
            </a:endParaRPr>
          </a:p>
        </p:txBody>
      </p:sp>
      <p:sp>
        <p:nvSpPr>
          <p:cNvPr id="237" name="Content Placeholder 2"/>
          <p:cNvSpPr/>
          <p:nvPr/>
        </p:nvSpPr>
        <p:spPr>
          <a:xfrm>
            <a:off x="251640" y="1052024"/>
            <a:ext cx="8727120" cy="223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480">
              <a:lnSpc>
                <a:spcPct val="100000"/>
              </a:lnSpc>
              <a:buClr>
                <a:srgbClr val="FFC000"/>
              </a:buClr>
              <a:buFont typeface="Arial"/>
              <a:buChar char="•"/>
            </a:pPr>
            <a:r>
              <a:rPr lang="es-ES" sz="2400" b="1" strike="noStrike" spc="-1" dirty="0">
                <a:solidFill>
                  <a:srgbClr val="FFFF00"/>
                </a:solidFill>
                <a:latin typeface="Arial "/>
                <a:ea typeface="DejaVu Sans"/>
              </a:rPr>
              <a:t>Tratamiento de MN con fines terapéuticos a una madre provoca afectación a su hijo lactante.</a:t>
            </a:r>
            <a:endParaRPr lang="en-GB" sz="2400" b="0" strike="noStrike" spc="-1" dirty="0">
              <a:latin typeface="Arial"/>
            </a:endParaRPr>
          </a:p>
          <a:p>
            <a:pPr>
              <a:lnSpc>
                <a:spcPct val="100000"/>
              </a:lnSpc>
            </a:pPr>
            <a:endParaRPr lang="en-GB" sz="2400" b="0" strike="noStrike" spc="-1" dirty="0">
              <a:latin typeface="Arial"/>
            </a:endParaRPr>
          </a:p>
          <a:p>
            <a:pPr marL="343080" indent="-339480">
              <a:lnSpc>
                <a:spcPct val="100000"/>
              </a:lnSpc>
              <a:buClr>
                <a:srgbClr val="FFC000"/>
              </a:buClr>
              <a:buFont typeface="Arial"/>
              <a:buChar char="•"/>
            </a:pPr>
            <a:r>
              <a:rPr lang="es-ES" sz="2400" b="1" strike="noStrike" spc="-1" dirty="0">
                <a:solidFill>
                  <a:srgbClr val="FFFF00"/>
                </a:solidFill>
                <a:latin typeface="Arial "/>
                <a:ea typeface="DejaVu Sans"/>
              </a:rPr>
              <a:t>Administración de dosis terapéutica a paciente agendado para un estudio diagnóstico.</a:t>
            </a:r>
            <a:endParaRPr lang="en-GB" sz="2400" b="0" strike="noStrike" spc="-1" dirty="0">
              <a:latin typeface="Arial"/>
            </a:endParaRPr>
          </a:p>
          <a:p>
            <a:pPr>
              <a:lnSpc>
                <a:spcPct val="100000"/>
              </a:lnSpc>
            </a:pPr>
            <a:endParaRPr lang="en-GB" sz="2400" b="0" strike="noStrike" spc="-1" dirty="0">
              <a:latin typeface="Arial"/>
            </a:endParaRPr>
          </a:p>
        </p:txBody>
      </p:sp>
      <p:pic>
        <p:nvPicPr>
          <p:cNvPr id="239" name="Picture 7" descr="AMMA"/>
          <p:cNvPicPr/>
          <p:nvPr/>
        </p:nvPicPr>
        <p:blipFill>
          <a:blip r:embed="rId2"/>
          <a:stretch/>
        </p:blipFill>
        <p:spPr>
          <a:xfrm>
            <a:off x="971640" y="3013856"/>
            <a:ext cx="2087640" cy="2077920"/>
          </a:xfrm>
          <a:prstGeom prst="rect">
            <a:avLst/>
          </a:prstGeom>
          <a:ln w="0">
            <a:noFill/>
          </a:ln>
        </p:spPr>
      </p:pic>
      <p:pic>
        <p:nvPicPr>
          <p:cNvPr id="240" name="Picture 20" descr="poster1"/>
          <p:cNvPicPr/>
          <p:nvPr/>
        </p:nvPicPr>
        <p:blipFill>
          <a:blip r:embed="rId3"/>
          <a:stretch/>
        </p:blipFill>
        <p:spPr>
          <a:xfrm>
            <a:off x="5076000" y="3172616"/>
            <a:ext cx="2361600" cy="1805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p:nvPr/>
        </p:nvSpPr>
        <p:spPr>
          <a:xfrm>
            <a:off x="179640" y="282837"/>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pc="-1" dirty="0" smtClean="0">
                <a:solidFill>
                  <a:srgbClr val="FFFF00"/>
                </a:solidFill>
                <a:latin typeface="Arial "/>
                <a:ea typeface="DejaVu Sans"/>
              </a:rPr>
              <a:t>Procedi</a:t>
            </a:r>
            <a:r>
              <a:rPr lang="es-ES" sz="2400" b="1" strike="noStrike" spc="-1" dirty="0" smtClean="0">
                <a:solidFill>
                  <a:srgbClr val="FFFF00"/>
                </a:solidFill>
                <a:latin typeface="Arial "/>
                <a:ea typeface="DejaVu Sans"/>
              </a:rPr>
              <a:t>miento </a:t>
            </a:r>
            <a:r>
              <a:rPr lang="es-ES" sz="2400" b="1" strike="noStrike" spc="-1" dirty="0">
                <a:solidFill>
                  <a:srgbClr val="FFFF00"/>
                </a:solidFill>
                <a:latin typeface="Arial "/>
                <a:ea typeface="DejaVu Sans"/>
              </a:rPr>
              <a:t>de MN con fines terapéuticos a una madre, provoca afectación a su hijo lactante. ¿Qué ocurrió?</a:t>
            </a:r>
            <a:endParaRPr lang="en-GB" sz="2400" b="0" strike="noStrike" spc="-1" dirty="0">
              <a:latin typeface="Arial"/>
            </a:endParaRPr>
          </a:p>
        </p:txBody>
      </p:sp>
      <p:sp>
        <p:nvSpPr>
          <p:cNvPr id="243" name="Rectangle 5"/>
          <p:cNvSpPr/>
          <p:nvPr/>
        </p:nvSpPr>
        <p:spPr>
          <a:xfrm>
            <a:off x="107640" y="1038472"/>
            <a:ext cx="7344000" cy="4047480"/>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marL="285840" indent="-285120">
              <a:lnSpc>
                <a:spcPct val="100000"/>
              </a:lnSpc>
              <a:buClr>
                <a:srgbClr val="FFC000"/>
              </a:buClr>
              <a:buFont typeface="Wingdings" charset="2"/>
              <a:buChar char=""/>
            </a:pPr>
            <a:r>
              <a:rPr lang="es-ES" sz="2000" b="1" strike="noStrike" spc="-1" dirty="0">
                <a:solidFill>
                  <a:srgbClr val="FFFF00"/>
                </a:solidFill>
                <a:latin typeface="Arial"/>
                <a:ea typeface="DejaVu Sans"/>
              </a:rPr>
              <a:t>A una </a:t>
            </a:r>
            <a:r>
              <a:rPr lang="es-ES" sz="2000" b="1" strike="noStrike" spc="-1" dirty="0" smtClean="0">
                <a:solidFill>
                  <a:srgbClr val="FFFF00"/>
                </a:solidFill>
                <a:latin typeface="Arial"/>
                <a:ea typeface="DejaVu Sans"/>
              </a:rPr>
              <a:t>mujer, </a:t>
            </a:r>
            <a:r>
              <a:rPr lang="es-ES" sz="2000" b="1" strike="noStrike" spc="-1" dirty="0">
                <a:solidFill>
                  <a:srgbClr val="FFFF00"/>
                </a:solidFill>
                <a:latin typeface="Arial"/>
                <a:ea typeface="DejaVu Sans"/>
              </a:rPr>
              <a:t>lactando a su hijo, se le realizó un tratamiento pos ablación de un nódulo de tiroides.</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 sz="2000" b="1" strike="noStrike" spc="-1" dirty="0">
                <a:solidFill>
                  <a:srgbClr val="FFFF00"/>
                </a:solidFill>
                <a:latin typeface="Arial"/>
                <a:ea typeface="DejaVu Sans"/>
              </a:rPr>
              <a:t>La dosis suministrada por vía oral fue de 100 </a:t>
            </a:r>
            <a:r>
              <a:rPr lang="es-ES" sz="2000" b="1" strike="noStrike" spc="-1" dirty="0" err="1">
                <a:solidFill>
                  <a:srgbClr val="FFFF00"/>
                </a:solidFill>
                <a:latin typeface="Arial"/>
                <a:ea typeface="DejaVu Sans"/>
              </a:rPr>
              <a:t>mCi</a:t>
            </a:r>
            <a:r>
              <a:rPr lang="es-ES" sz="2000" b="1" strike="noStrike" spc="-1" dirty="0">
                <a:solidFill>
                  <a:srgbClr val="FFFF00"/>
                </a:solidFill>
                <a:latin typeface="Arial"/>
                <a:ea typeface="DejaVu Sans"/>
              </a:rPr>
              <a:t> de I-131.</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 sz="2000" b="1" strike="noStrike" spc="-1" dirty="0">
                <a:solidFill>
                  <a:srgbClr val="FFFF00"/>
                </a:solidFill>
                <a:latin typeface="Arial"/>
                <a:ea typeface="DejaVu Sans"/>
              </a:rPr>
              <a:t>Según los procedimientos de la clínica ella fue remitida hacia su casa apenas 3 horas después de la administración de la dosis.</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 sz="2000" b="1" strike="noStrike" spc="-1" dirty="0">
                <a:solidFill>
                  <a:srgbClr val="FFFF00"/>
                </a:solidFill>
                <a:latin typeface="Arial"/>
                <a:ea typeface="DejaVu Sans"/>
              </a:rPr>
              <a:t>Aunque en la clínica existían señalizaciones que advertían a las mujeres embarazadas para prevenir a su médico ella no prestó atención ya que su hijo ya tenia 4 meses de nacido.</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 sz="2000" b="1" strike="noStrike" spc="-1" dirty="0">
                <a:solidFill>
                  <a:srgbClr val="FFFF00"/>
                </a:solidFill>
                <a:latin typeface="Arial"/>
                <a:ea typeface="DejaVu Sans"/>
              </a:rPr>
              <a:t>Al ser una mujer de 45 años el médico y el tecnólogo no creyeron que amamantaba a su niño en esos momentos.</a:t>
            </a:r>
            <a:endParaRPr lang="en-GB" sz="2000" b="0" strike="noStrike" spc="-1" dirty="0">
              <a:solidFill>
                <a:srgbClr val="FFFF00"/>
              </a:solidFill>
              <a:latin typeface="Arial"/>
            </a:endParaRPr>
          </a:p>
        </p:txBody>
      </p:sp>
      <p:pic>
        <p:nvPicPr>
          <p:cNvPr id="244" name="Picture 7" descr="AMMA"/>
          <p:cNvPicPr/>
          <p:nvPr/>
        </p:nvPicPr>
        <p:blipFill>
          <a:blip r:embed="rId2"/>
          <a:stretch/>
        </p:blipFill>
        <p:spPr>
          <a:xfrm>
            <a:off x="7452360" y="1916280"/>
            <a:ext cx="1690920" cy="1683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5"/>
          <p:cNvSpPr/>
          <p:nvPr/>
        </p:nvSpPr>
        <p:spPr>
          <a:xfrm>
            <a:off x="124555" y="1163752"/>
            <a:ext cx="7014374" cy="3469878"/>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La mujer fue a su casa y continuó su rutina cotidiana amamantando su hijo normalmente durante 72 horas.</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Transcurrido ese tiempo la mujer concurrió nuevamente a la clínica ya que, según el protocolo, le correspondía hacerse un estudio tardío de tiroides.</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En ese momento el tecnólogo pudo percatarse de la acumulación de actividad en las mama de esta paciente y al interrogarla confirmó que estaba lactando normalmente a su hijo.</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Inmediatamente se instruyó a la paciente y se realizó una investigación sobre lo ocurrido.</a:t>
            </a:r>
            <a:endParaRPr lang="en-GB" sz="2000" b="0" strike="noStrike" spc="-1" dirty="0">
              <a:solidFill>
                <a:srgbClr val="FFFF00"/>
              </a:solidFill>
              <a:latin typeface="Arial"/>
            </a:endParaRPr>
          </a:p>
        </p:txBody>
      </p:sp>
      <p:pic>
        <p:nvPicPr>
          <p:cNvPr id="247" name="Picture 7" descr="AMMA"/>
          <p:cNvPicPr/>
          <p:nvPr/>
        </p:nvPicPr>
        <p:blipFill>
          <a:blip r:embed="rId2"/>
          <a:stretch/>
        </p:blipFill>
        <p:spPr>
          <a:xfrm>
            <a:off x="7194014" y="1916279"/>
            <a:ext cx="1949266" cy="2082843"/>
          </a:xfrm>
          <a:prstGeom prst="rect">
            <a:avLst/>
          </a:prstGeom>
          <a:ln w="0">
            <a:noFill/>
          </a:ln>
        </p:spPr>
      </p:pic>
      <p:sp>
        <p:nvSpPr>
          <p:cNvPr id="6" name="Title 1"/>
          <p:cNvSpPr/>
          <p:nvPr/>
        </p:nvSpPr>
        <p:spPr>
          <a:xfrm>
            <a:off x="179640" y="315888"/>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pc="-1" dirty="0" smtClean="0">
                <a:solidFill>
                  <a:srgbClr val="FFFF00"/>
                </a:solidFill>
                <a:latin typeface="Arial "/>
                <a:ea typeface="DejaVu Sans"/>
              </a:rPr>
              <a:t>Procedi</a:t>
            </a:r>
            <a:r>
              <a:rPr lang="es-ES" sz="2400" b="1" strike="noStrike" spc="-1" dirty="0" smtClean="0">
                <a:solidFill>
                  <a:srgbClr val="FFFF00"/>
                </a:solidFill>
                <a:latin typeface="Arial "/>
                <a:ea typeface="DejaVu Sans"/>
              </a:rPr>
              <a:t>miento </a:t>
            </a:r>
            <a:r>
              <a:rPr lang="es-ES" sz="2400" b="1" strike="noStrike" spc="-1" dirty="0">
                <a:solidFill>
                  <a:srgbClr val="FFFF00"/>
                </a:solidFill>
                <a:latin typeface="Arial "/>
                <a:ea typeface="DejaVu Sans"/>
              </a:rPr>
              <a:t>de MN con fines terapéuticos a una madre, provoca afectación a su hijo lactante. ¿Qué ocurrió?</a:t>
            </a:r>
            <a:endParaRPr lang="en-GB"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5"/>
          <p:cNvSpPr/>
          <p:nvPr/>
        </p:nvSpPr>
        <p:spPr>
          <a:xfrm>
            <a:off x="179640" y="1031548"/>
            <a:ext cx="7410982" cy="4047480"/>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C000"/>
              </a:buClr>
              <a:buFont typeface="Wingdings" charset="2"/>
              <a:buChar char=""/>
            </a:pPr>
            <a:r>
              <a:rPr lang="es-ES_tradnl" sz="2000" b="1" spc="-1" dirty="0" smtClean="0">
                <a:solidFill>
                  <a:srgbClr val="FFFF00"/>
                </a:solidFill>
                <a:latin typeface="Arial"/>
                <a:ea typeface="DejaVu Sans"/>
              </a:rPr>
              <a:t>La</a:t>
            </a:r>
            <a:r>
              <a:rPr lang="es-ES_tradnl" sz="2000" b="1" strike="noStrike" spc="-1" dirty="0" smtClean="0">
                <a:solidFill>
                  <a:srgbClr val="FFFF00"/>
                </a:solidFill>
                <a:latin typeface="Arial"/>
                <a:ea typeface="DejaVu Sans"/>
              </a:rPr>
              <a:t> </a:t>
            </a:r>
            <a:r>
              <a:rPr lang="es-ES_tradnl" sz="2000" b="1" strike="noStrike" spc="-1" dirty="0">
                <a:solidFill>
                  <a:srgbClr val="FFFF00"/>
                </a:solidFill>
                <a:latin typeface="Arial"/>
                <a:ea typeface="DejaVu Sans"/>
              </a:rPr>
              <a:t>investigación sobre los hábitos de lactancia del niño </a:t>
            </a:r>
            <a:r>
              <a:rPr lang="es-ES_tradnl" sz="2000" b="1" spc="-1" dirty="0" smtClean="0">
                <a:solidFill>
                  <a:srgbClr val="FFFF00"/>
                </a:solidFill>
                <a:latin typeface="Arial"/>
                <a:ea typeface="DejaVu Sans"/>
              </a:rPr>
              <a:t>permiti</a:t>
            </a:r>
            <a:r>
              <a:rPr lang="es-ES_tradnl" sz="2000" b="1" strike="noStrike" spc="-1" dirty="0" smtClean="0">
                <a:solidFill>
                  <a:srgbClr val="FFFF00"/>
                </a:solidFill>
                <a:latin typeface="Arial"/>
                <a:ea typeface="DejaVu Sans"/>
              </a:rPr>
              <a:t>ó realizar una </a:t>
            </a:r>
            <a:r>
              <a:rPr lang="es-ES_tradnl" sz="2000" b="1" strike="noStrike" spc="-1" dirty="0">
                <a:solidFill>
                  <a:srgbClr val="FFFF00"/>
                </a:solidFill>
                <a:latin typeface="Arial"/>
                <a:ea typeface="DejaVu Sans"/>
              </a:rPr>
              <a:t>estimación de la actividad recibida por este mediante la leche materna.</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Se estimó la dosis absorbida en la tiroides del niño resultando en unos 300 Gy.</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Se estimó también la dosis efectiva en todo el cuerpo del niño en 0.17 Sv.</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El infante </a:t>
            </a:r>
            <a:r>
              <a:rPr lang="es-ES_tradnl" sz="2000" b="1" strike="noStrike" spc="-1" dirty="0" smtClean="0">
                <a:solidFill>
                  <a:srgbClr val="FFFF00"/>
                </a:solidFill>
                <a:latin typeface="Arial"/>
                <a:ea typeface="DejaVu Sans"/>
              </a:rPr>
              <a:t>necesitará, </a:t>
            </a:r>
            <a:r>
              <a:rPr lang="es-ES_tradnl" sz="2000" b="1" strike="noStrike" spc="-1" dirty="0">
                <a:solidFill>
                  <a:srgbClr val="FFFF00"/>
                </a:solidFill>
                <a:latin typeface="Arial"/>
                <a:ea typeface="DejaVu Sans"/>
              </a:rPr>
              <a:t>de por vida, la  medicación de hormona tiroideas para  asegurar su crecimiento </a:t>
            </a:r>
            <a:r>
              <a:rPr lang="es-ES" sz="2000" b="1" strike="noStrike" spc="-1" dirty="0">
                <a:solidFill>
                  <a:srgbClr val="FFFF00"/>
                </a:solidFill>
                <a:latin typeface="Arial"/>
                <a:ea typeface="DejaVu Sans"/>
              </a:rPr>
              <a:t>y desarrollo </a:t>
            </a:r>
            <a:r>
              <a:rPr lang="es-ES_tradnl" sz="2000" b="1" strike="noStrike" spc="-1" dirty="0">
                <a:solidFill>
                  <a:srgbClr val="FFFF00"/>
                </a:solidFill>
                <a:latin typeface="Arial"/>
                <a:ea typeface="DejaVu Sans"/>
              </a:rPr>
              <a:t>normal.</a:t>
            </a:r>
            <a:endParaRPr lang="en-GB" sz="2000" b="0" strike="noStrike" spc="-1" dirty="0">
              <a:solidFill>
                <a:srgbClr val="FFFF00"/>
              </a:solidFill>
              <a:latin typeface="Arial"/>
            </a:endParaRPr>
          </a:p>
          <a:p>
            <a:pPr marL="285840" indent="-285120">
              <a:lnSpc>
                <a:spcPct val="100000"/>
              </a:lnSpc>
              <a:buClr>
                <a:srgbClr val="FFC000"/>
              </a:buClr>
              <a:buFont typeface="Wingdings" charset="2"/>
              <a:buChar char=""/>
            </a:pPr>
            <a:r>
              <a:rPr lang="es-ES_tradnl" sz="2000" b="1" strike="noStrike" spc="-1" dirty="0">
                <a:solidFill>
                  <a:srgbClr val="FFFF00"/>
                </a:solidFill>
                <a:latin typeface="Arial"/>
                <a:ea typeface="DejaVu Sans"/>
              </a:rPr>
              <a:t>La alta dosis recibida en todo el cuerpo eleva significativamente la probabilidad de que pueda desarrollar efectos estocásticos.</a:t>
            </a:r>
            <a:endParaRPr lang="en-GB" sz="2000" b="0" strike="noStrike" spc="-1" dirty="0">
              <a:solidFill>
                <a:srgbClr val="FFFF00"/>
              </a:solidFill>
              <a:latin typeface="Arial"/>
            </a:endParaRPr>
          </a:p>
        </p:txBody>
      </p:sp>
      <p:pic>
        <p:nvPicPr>
          <p:cNvPr id="251" name="Picture 7" descr="AMMA"/>
          <p:cNvPicPr/>
          <p:nvPr/>
        </p:nvPicPr>
        <p:blipFill>
          <a:blip r:embed="rId2"/>
          <a:stretch/>
        </p:blipFill>
        <p:spPr>
          <a:xfrm>
            <a:off x="7308360" y="3011220"/>
            <a:ext cx="1762920" cy="1755000"/>
          </a:xfrm>
          <a:prstGeom prst="rect">
            <a:avLst/>
          </a:prstGeom>
          <a:ln w="0">
            <a:noFill/>
          </a:ln>
        </p:spPr>
      </p:pic>
      <p:sp>
        <p:nvSpPr>
          <p:cNvPr id="6" name="Title 1"/>
          <p:cNvSpPr/>
          <p:nvPr/>
        </p:nvSpPr>
        <p:spPr>
          <a:xfrm>
            <a:off x="179640" y="282837"/>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pc="-1" dirty="0" smtClean="0">
                <a:solidFill>
                  <a:srgbClr val="FFFF00"/>
                </a:solidFill>
                <a:latin typeface="Arial "/>
                <a:ea typeface="DejaVu Sans"/>
              </a:rPr>
              <a:t>Procedi</a:t>
            </a:r>
            <a:r>
              <a:rPr lang="es-ES" sz="2400" b="1" strike="noStrike" spc="-1" dirty="0" smtClean="0">
                <a:solidFill>
                  <a:srgbClr val="FFFF00"/>
                </a:solidFill>
                <a:latin typeface="Arial "/>
                <a:ea typeface="DejaVu Sans"/>
              </a:rPr>
              <a:t>miento </a:t>
            </a:r>
            <a:r>
              <a:rPr lang="es-ES" sz="2400" b="1" strike="noStrike" spc="-1" dirty="0">
                <a:solidFill>
                  <a:srgbClr val="FFFF00"/>
                </a:solidFill>
                <a:latin typeface="Arial "/>
                <a:ea typeface="DejaVu Sans"/>
              </a:rPr>
              <a:t>de MN con fines terapéuticos a una madre, provoca afectación a su hijo lactante. </a:t>
            </a:r>
            <a:r>
              <a:rPr lang="es-ES" sz="2400" b="1" spc="-1" dirty="0" smtClean="0">
                <a:solidFill>
                  <a:srgbClr val="FFFF00"/>
                </a:solidFill>
                <a:latin typeface="Arial "/>
                <a:ea typeface="DejaVu Sans"/>
              </a:rPr>
              <a:t>Consecuencias.</a:t>
            </a:r>
            <a:endParaRPr lang="en-GB"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4"/>
          <p:cNvSpPr/>
          <p:nvPr/>
        </p:nvSpPr>
        <p:spPr>
          <a:xfrm>
            <a:off x="18662" y="1133233"/>
            <a:ext cx="7315200" cy="3962320"/>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En la clínica debe existir señales que adviertan claramente los riesgos a que se exponen las pacientes embarazadas y que están amamantando a su hijo.</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Deben existir procedimientos que </a:t>
            </a:r>
            <a:r>
              <a:rPr lang="es-ES_tradnl" b="1" strike="noStrike" spc="-1" dirty="0" smtClean="0">
                <a:solidFill>
                  <a:srgbClr val="FFFF00"/>
                </a:solidFill>
                <a:latin typeface="Arial"/>
                <a:ea typeface="DejaVu Sans"/>
              </a:rPr>
              <a:t>permitan identificar a mujeres embarazadas y que lactan a su bebe, en caso de pacientes que están en edad fértil, </a:t>
            </a:r>
            <a:r>
              <a:rPr lang="es-ES_tradnl" b="1" strike="noStrike" spc="-1" dirty="0">
                <a:solidFill>
                  <a:srgbClr val="FFFF00"/>
                </a:solidFill>
                <a:latin typeface="Arial"/>
                <a:ea typeface="DejaVu Sans"/>
              </a:rPr>
              <a:t>antes de aplicar protocolos de medicina nuclear.</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En estudios terapéuticos con altas dosis de radiofármacos (por ejemplo mayores a 30 </a:t>
            </a:r>
            <a:r>
              <a:rPr lang="es-ES_tradnl" b="1" strike="noStrike" spc="-1" dirty="0" err="1">
                <a:solidFill>
                  <a:srgbClr val="FFFF00"/>
                </a:solidFill>
                <a:latin typeface="Arial"/>
                <a:ea typeface="DejaVu Sans"/>
              </a:rPr>
              <a:t>mCi</a:t>
            </a:r>
            <a:r>
              <a:rPr lang="es-ES_tradnl" b="1" strike="noStrike" spc="-1" dirty="0">
                <a:solidFill>
                  <a:srgbClr val="FFFF00"/>
                </a:solidFill>
                <a:latin typeface="Arial"/>
                <a:ea typeface="DejaVu Sans"/>
              </a:rPr>
              <a:t> de I-131) se debe hospitalizar a los pacientes en habitaciones aisladas y regular la </a:t>
            </a:r>
            <a:r>
              <a:rPr lang="es-ES_tradnl" b="1" strike="noStrike" spc="-1">
                <a:solidFill>
                  <a:srgbClr val="FFFF00"/>
                </a:solidFill>
                <a:latin typeface="Arial"/>
                <a:ea typeface="DejaVu Sans"/>
              </a:rPr>
              <a:t>presencia </a:t>
            </a:r>
            <a:r>
              <a:rPr lang="es-ES_tradnl" b="1" strike="noStrike" spc="-1" smtClean="0">
                <a:solidFill>
                  <a:srgbClr val="FFFF00"/>
                </a:solidFill>
                <a:latin typeface="Arial"/>
                <a:ea typeface="DejaVu Sans"/>
              </a:rPr>
              <a:t>de </a:t>
            </a:r>
            <a:r>
              <a:rPr lang="es-ES_tradnl" b="1" strike="noStrike" spc="-1" dirty="0">
                <a:solidFill>
                  <a:srgbClr val="FFFF00"/>
                </a:solidFill>
                <a:latin typeface="Arial"/>
                <a:ea typeface="DejaVu Sans"/>
              </a:rPr>
              <a:t>trabajadores (enfermería) en las mismas.</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Los pacientes administrados con dosis terapéuticas de radiofármacos debe recibir instrucciones escritas cuando concluye el período de hospitalización.</a:t>
            </a:r>
            <a:endParaRPr lang="en-GB" b="0" strike="noStrike" spc="-1" dirty="0">
              <a:latin typeface="Arial"/>
            </a:endParaRPr>
          </a:p>
        </p:txBody>
      </p:sp>
      <p:pic>
        <p:nvPicPr>
          <p:cNvPr id="255" name="Picture 7" descr="AMMA"/>
          <p:cNvPicPr/>
          <p:nvPr/>
        </p:nvPicPr>
        <p:blipFill>
          <a:blip r:embed="rId2"/>
          <a:stretch/>
        </p:blipFill>
        <p:spPr>
          <a:xfrm>
            <a:off x="7315200" y="1916280"/>
            <a:ext cx="1828080" cy="1927932"/>
          </a:xfrm>
          <a:prstGeom prst="rect">
            <a:avLst/>
          </a:prstGeom>
          <a:ln w="0">
            <a:noFill/>
          </a:ln>
        </p:spPr>
      </p:pic>
      <p:sp>
        <p:nvSpPr>
          <p:cNvPr id="256" name="Title 1"/>
          <p:cNvSpPr/>
          <p:nvPr/>
        </p:nvSpPr>
        <p:spPr>
          <a:xfrm>
            <a:off x="179640" y="359956"/>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pc="-1" dirty="0">
                <a:solidFill>
                  <a:srgbClr val="FFFF00"/>
                </a:solidFill>
                <a:latin typeface="Arial "/>
                <a:ea typeface="DejaVu Sans"/>
              </a:rPr>
              <a:t>P</a:t>
            </a:r>
            <a:r>
              <a:rPr lang="es-ES" sz="2300" b="1" spc="-1" dirty="0" smtClean="0">
                <a:solidFill>
                  <a:srgbClr val="FFFF00"/>
                </a:solidFill>
                <a:latin typeface="Arial "/>
                <a:ea typeface="DejaVu Sans"/>
              </a:rPr>
              <a:t>rocedi</a:t>
            </a:r>
            <a:r>
              <a:rPr lang="es-ES" sz="2300" b="1" strike="noStrike" spc="-1" dirty="0" smtClean="0">
                <a:solidFill>
                  <a:srgbClr val="FFFF00"/>
                </a:solidFill>
                <a:latin typeface="Arial "/>
                <a:ea typeface="DejaVu Sans"/>
              </a:rPr>
              <a:t>miento </a:t>
            </a:r>
            <a:r>
              <a:rPr lang="es-ES" sz="2300" b="1" strike="noStrike" spc="-1" dirty="0">
                <a:solidFill>
                  <a:srgbClr val="FFFF00"/>
                </a:solidFill>
                <a:latin typeface="Arial "/>
                <a:ea typeface="DejaVu Sans"/>
              </a:rPr>
              <a:t>de MN con fines terapéuticos a una madre, provoca afectación a su hijo lactante. Lecciones aprendidas.</a:t>
            </a:r>
            <a:endParaRPr lang="en-GB" sz="23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4"/>
          <p:cNvSpPr/>
          <p:nvPr/>
        </p:nvSpPr>
        <p:spPr>
          <a:xfrm>
            <a:off x="0" y="1102769"/>
            <a:ext cx="7054200" cy="3971520"/>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marL="285840" indent="-285120">
              <a:lnSpc>
                <a:spcPct val="100000"/>
              </a:lnSpc>
              <a:buClr>
                <a:srgbClr val="FFFF00"/>
              </a:buClr>
              <a:buFont typeface="Wingdings" charset="2"/>
              <a:buChar char=""/>
            </a:pPr>
            <a:r>
              <a:rPr lang="es-ES_tradnl" sz="1700" b="1" strike="noStrike" spc="-1" dirty="0">
                <a:solidFill>
                  <a:srgbClr val="FFFF00"/>
                </a:solidFill>
                <a:latin typeface="Arial"/>
                <a:ea typeface="DejaVu Sans"/>
              </a:rPr>
              <a:t>El paciente “A” fue agendado para recibir 20 </a:t>
            </a:r>
            <a:r>
              <a:rPr lang="es-ES_tradnl" sz="1700" b="1" strike="noStrike" spc="-1" dirty="0" err="1">
                <a:solidFill>
                  <a:srgbClr val="FFFF00"/>
                </a:solidFill>
                <a:latin typeface="Arial"/>
                <a:ea typeface="DejaVu Sans"/>
              </a:rPr>
              <a:t>mCi</a:t>
            </a:r>
            <a:r>
              <a:rPr lang="es-ES_tradnl" sz="1700" b="1" strike="noStrike" spc="-1" dirty="0">
                <a:solidFill>
                  <a:srgbClr val="FFFF00"/>
                </a:solidFill>
                <a:latin typeface="Arial"/>
                <a:ea typeface="DejaVu Sans"/>
              </a:rPr>
              <a:t> Tc-99m para un examen de escaneo óseo.</a:t>
            </a:r>
            <a:endParaRPr lang="en-GB" sz="1700" b="0" strike="noStrike" spc="-1" dirty="0">
              <a:latin typeface="Arial"/>
            </a:endParaRPr>
          </a:p>
          <a:p>
            <a:pPr marL="285840" indent="-285120">
              <a:lnSpc>
                <a:spcPct val="100000"/>
              </a:lnSpc>
              <a:buClr>
                <a:srgbClr val="FFFF00"/>
              </a:buClr>
              <a:buFont typeface="Wingdings" charset="2"/>
              <a:buChar char=""/>
            </a:pPr>
            <a:r>
              <a:rPr lang="es-ES_tradnl" sz="1700" b="1" strike="noStrike" spc="-1" dirty="0">
                <a:solidFill>
                  <a:srgbClr val="FFFF00"/>
                </a:solidFill>
                <a:latin typeface="Arial"/>
                <a:ea typeface="DejaVu Sans"/>
              </a:rPr>
              <a:t>El mismo día y aproximadamente a la misma hora fue agendado el paciente “B” para recibir 10 </a:t>
            </a:r>
            <a:r>
              <a:rPr lang="es-ES_tradnl" sz="1700" b="1" strike="noStrike" spc="-1" dirty="0" err="1">
                <a:solidFill>
                  <a:srgbClr val="FFFF00"/>
                </a:solidFill>
                <a:latin typeface="Arial"/>
                <a:ea typeface="DejaVu Sans"/>
              </a:rPr>
              <a:t>mCi</a:t>
            </a:r>
            <a:r>
              <a:rPr lang="es-ES_tradnl" sz="1700" b="1" strike="noStrike" spc="-1" dirty="0">
                <a:solidFill>
                  <a:srgbClr val="FFFF00"/>
                </a:solidFill>
                <a:latin typeface="Arial"/>
                <a:ea typeface="DejaVu Sans"/>
              </a:rPr>
              <a:t> de I-131 para el tratamiento de hipertiroidismo.</a:t>
            </a:r>
            <a:endParaRPr lang="en-GB" sz="1700" b="0" strike="noStrike" spc="-1" dirty="0">
              <a:latin typeface="Arial"/>
            </a:endParaRPr>
          </a:p>
          <a:p>
            <a:pPr marL="285840" indent="-285120">
              <a:lnSpc>
                <a:spcPct val="100000"/>
              </a:lnSpc>
              <a:buClr>
                <a:srgbClr val="FFFF00"/>
              </a:buClr>
              <a:buFont typeface="Wingdings" charset="2"/>
              <a:buChar char=""/>
            </a:pPr>
            <a:r>
              <a:rPr lang="es-ES_tradnl" sz="1700" b="1" strike="noStrike" spc="-1" dirty="0">
                <a:solidFill>
                  <a:srgbClr val="FFFF00"/>
                </a:solidFill>
                <a:latin typeface="Arial"/>
                <a:ea typeface="DejaVu Sans"/>
              </a:rPr>
              <a:t>El servicio tenia una sola sala de espera para pacientes citados y era una práctica común realizar diferentes tipos de estudios de medicina nuclear diagnóstica y tratamientos de hipertiroidismo a la vez.</a:t>
            </a:r>
            <a:endParaRPr lang="en-GB" sz="1700" b="0" strike="noStrike" spc="-1" dirty="0">
              <a:latin typeface="Arial"/>
            </a:endParaRPr>
          </a:p>
          <a:p>
            <a:pPr marL="285840" indent="-285120">
              <a:lnSpc>
                <a:spcPct val="100000"/>
              </a:lnSpc>
              <a:buClr>
                <a:srgbClr val="FFFF00"/>
              </a:buClr>
              <a:buFont typeface="Wingdings" charset="2"/>
              <a:buChar char=""/>
            </a:pPr>
            <a:r>
              <a:rPr lang="es-ES_tradnl" sz="1700" b="1" strike="noStrike" spc="-1" dirty="0">
                <a:solidFill>
                  <a:srgbClr val="FFFF00"/>
                </a:solidFill>
                <a:latin typeface="Arial"/>
                <a:ea typeface="DejaVu Sans"/>
              </a:rPr>
              <a:t>El paciente “A” que llegó primero mostró su prescripción al tecnólogo y este le administró por vía intravenosa el Radiofármaco de Tc-99m. Como la clínica no disponía de un local para pacientes administrados este paciente regreso al local de espera de pacientes para esperar el tiempo requerido por el protocolo para tomar las imágenes.</a:t>
            </a:r>
            <a:endParaRPr lang="en-GB" sz="1700" b="0" strike="noStrike" spc="-1" dirty="0">
              <a:latin typeface="Arial"/>
            </a:endParaRPr>
          </a:p>
        </p:txBody>
      </p:sp>
      <p:sp>
        <p:nvSpPr>
          <p:cNvPr id="259" name="Title 1"/>
          <p:cNvSpPr/>
          <p:nvPr/>
        </p:nvSpPr>
        <p:spPr>
          <a:xfrm>
            <a:off x="179640" y="337922"/>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trike="noStrike" spc="-1" dirty="0">
                <a:solidFill>
                  <a:srgbClr val="FFFF00"/>
                </a:solidFill>
                <a:latin typeface="Arial "/>
                <a:ea typeface="DejaVu Sans"/>
              </a:rPr>
              <a:t>Administración de dosis terapéutica a paciente agendado para un estudio diagnóstico. ¿Qué ocurrió?.</a:t>
            </a:r>
            <a:endParaRPr lang="en-GB" sz="2300" b="0" strike="noStrike" spc="-1" dirty="0">
              <a:latin typeface="Arial"/>
            </a:endParaRPr>
          </a:p>
        </p:txBody>
      </p:sp>
      <p:pic>
        <p:nvPicPr>
          <p:cNvPr id="260" name="Picture 20" descr="poster1"/>
          <p:cNvPicPr/>
          <p:nvPr/>
        </p:nvPicPr>
        <p:blipFill>
          <a:blip r:embed="rId2"/>
          <a:stretch/>
        </p:blipFill>
        <p:spPr>
          <a:xfrm>
            <a:off x="7051680" y="1143000"/>
            <a:ext cx="2055960" cy="1572120"/>
          </a:xfrm>
          <a:prstGeom prst="rect">
            <a:avLst/>
          </a:prstGeom>
          <a:ln w="0">
            <a:noFill/>
          </a:ln>
        </p:spPr>
      </p:pic>
      <p:pic>
        <p:nvPicPr>
          <p:cNvPr id="261" name="Picture 4"/>
          <p:cNvPicPr/>
          <p:nvPr/>
        </p:nvPicPr>
        <p:blipFill>
          <a:blip r:embed="rId3"/>
          <a:stretch/>
        </p:blipFill>
        <p:spPr>
          <a:xfrm>
            <a:off x="7457040" y="3092760"/>
            <a:ext cx="1521720" cy="1768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ctangle 4"/>
          <p:cNvSpPr/>
          <p:nvPr/>
        </p:nvSpPr>
        <p:spPr>
          <a:xfrm>
            <a:off x="0" y="1142142"/>
            <a:ext cx="6709272" cy="3685321"/>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El paciente “B” inmediatamente pasó a la consulta del médico y se le hizo el interrogatorio de rigor. Se le orientó regresar a la sala de espera para ser llamado para recibir la dosis.</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El otro tecnólogo preparó rápidamente, en el cuarto caliente, la dosis terapéutica para el paciente “B” y llamó por su nombre y apellido al paciente “B”.</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Aunque los nombres eran totalmente diferentes el apellido de ambos pacientes era el mismo. El paciente “A” que había llegado primero supuso que lo llamaban a el y el paciente “B” que no escuchó correctamente entendió lógico que llamaran primero al paciente “A” que había llegado antes.</a:t>
            </a:r>
            <a:endParaRPr lang="en-GB" b="0" strike="noStrike" spc="-1" dirty="0">
              <a:latin typeface="Arial"/>
            </a:endParaRPr>
          </a:p>
        </p:txBody>
      </p:sp>
      <p:sp>
        <p:nvSpPr>
          <p:cNvPr id="264" name="Title 1"/>
          <p:cNvSpPr/>
          <p:nvPr/>
        </p:nvSpPr>
        <p:spPr>
          <a:xfrm>
            <a:off x="179640" y="348939"/>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trike="noStrike" spc="-1">
                <a:solidFill>
                  <a:srgbClr val="FFFF00"/>
                </a:solidFill>
                <a:latin typeface="Arial "/>
                <a:ea typeface="DejaVu Sans"/>
              </a:rPr>
              <a:t>Administración de dosis terapéutica a paciente agendado para un estudio diagnóstico. ¿Qué ocurrió?.</a:t>
            </a:r>
            <a:endParaRPr lang="en-GB" sz="2300" b="0" strike="noStrike" spc="-1">
              <a:latin typeface="Arial"/>
            </a:endParaRPr>
          </a:p>
        </p:txBody>
      </p:sp>
      <p:pic>
        <p:nvPicPr>
          <p:cNvPr id="265" name="Picture 4" descr="disp2"/>
          <p:cNvPicPr/>
          <p:nvPr/>
        </p:nvPicPr>
        <p:blipFill>
          <a:blip r:embed="rId2"/>
          <a:stretch/>
        </p:blipFill>
        <p:spPr>
          <a:xfrm>
            <a:off x="6888600" y="883179"/>
            <a:ext cx="1715040" cy="2201400"/>
          </a:xfrm>
          <a:prstGeom prst="rect">
            <a:avLst/>
          </a:prstGeom>
          <a:ln w="0">
            <a:noFill/>
          </a:ln>
        </p:spPr>
      </p:pic>
      <p:pic>
        <p:nvPicPr>
          <p:cNvPr id="266" name="Picture 2055"/>
          <p:cNvPicPr/>
          <p:nvPr/>
        </p:nvPicPr>
        <p:blipFill>
          <a:blip r:embed="rId3"/>
          <a:stretch/>
        </p:blipFill>
        <p:spPr>
          <a:xfrm>
            <a:off x="7017480" y="3291840"/>
            <a:ext cx="1586160" cy="1476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lide Number Placeholder 3"/>
          <p:cNvSpPr/>
          <p:nvPr/>
        </p:nvSpPr>
        <p:spPr>
          <a:xfrm>
            <a:off x="8472600" y="4862160"/>
            <a:ext cx="506160" cy="21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B5F386D-58FF-422D-B434-F4B4C945B49A}" type="slidenum">
              <a:rPr lang="en-US" sz="1000" b="0" strike="noStrike" spc="-1">
                <a:solidFill>
                  <a:srgbClr val="FFFFFF"/>
                </a:solidFill>
                <a:latin typeface="Arial"/>
                <a:ea typeface="DejaVu Sans"/>
              </a:rPr>
              <a:t>27</a:t>
            </a:fld>
            <a:endParaRPr lang="en-GB" sz="1000" b="0" strike="noStrike" spc="-1">
              <a:latin typeface="Arial"/>
            </a:endParaRPr>
          </a:p>
        </p:txBody>
      </p:sp>
      <p:sp>
        <p:nvSpPr>
          <p:cNvPr id="268" name="Rectangle 4"/>
          <p:cNvSpPr/>
          <p:nvPr/>
        </p:nvSpPr>
        <p:spPr>
          <a:xfrm>
            <a:off x="0" y="1296464"/>
            <a:ext cx="6298560" cy="3408323"/>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El paciente “A” llegó al área donde se administraba el </a:t>
            </a:r>
            <a:r>
              <a:rPr lang="es-ES_tradnl" b="1" strike="noStrike" spc="-1" dirty="0" smtClean="0">
                <a:solidFill>
                  <a:srgbClr val="FFFF00"/>
                </a:solidFill>
                <a:latin typeface="Arial"/>
                <a:ea typeface="DejaVu Sans"/>
              </a:rPr>
              <a:t>I-131 </a:t>
            </a:r>
            <a:r>
              <a:rPr lang="es-ES_tradnl" b="1" strike="noStrike" spc="-1" dirty="0">
                <a:solidFill>
                  <a:srgbClr val="FFFF00"/>
                </a:solidFill>
                <a:latin typeface="Arial"/>
                <a:ea typeface="DejaVu Sans"/>
              </a:rPr>
              <a:t>en forma líquida y asumió que le daban un medicamento común. Cumplió las escuetas indicaciones dadas por el tecnólogo y se tomó el radiofármaco. El tecnólogo le indicó que podía abandonar la clínica. Fue entonces que el paciente le explicó que no podía retirarse porque el otro tecnólogo le había dicho que esperara a que el lo llamara para pasar al equipo.</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En ese momento el tecnólogo </a:t>
            </a:r>
            <a:r>
              <a:rPr lang="es-ES_tradnl" b="1" spc="-1" dirty="0" smtClean="0">
                <a:solidFill>
                  <a:srgbClr val="FFFF00"/>
                </a:solidFill>
                <a:latin typeface="Arial"/>
                <a:ea typeface="DejaVu Sans"/>
              </a:rPr>
              <a:t>veri</a:t>
            </a:r>
            <a:r>
              <a:rPr lang="es-ES_tradnl" b="1" strike="noStrike" spc="-1" dirty="0" smtClean="0">
                <a:solidFill>
                  <a:srgbClr val="FFFF00"/>
                </a:solidFill>
                <a:latin typeface="Arial"/>
                <a:ea typeface="DejaVu Sans"/>
              </a:rPr>
              <a:t>ficó </a:t>
            </a:r>
            <a:r>
              <a:rPr lang="es-ES_tradnl" b="1" strike="noStrike" spc="-1" dirty="0">
                <a:solidFill>
                  <a:srgbClr val="FFFF00"/>
                </a:solidFill>
                <a:latin typeface="Arial"/>
                <a:ea typeface="DejaVu Sans"/>
              </a:rPr>
              <a:t>nuevamente el nombre del paciente “B” descubriendo el accidente ocurrido.</a:t>
            </a:r>
            <a:endParaRPr lang="en-GB" b="0" strike="noStrike" spc="-1" dirty="0">
              <a:latin typeface="Arial"/>
            </a:endParaRPr>
          </a:p>
        </p:txBody>
      </p:sp>
      <p:sp>
        <p:nvSpPr>
          <p:cNvPr id="269" name="Title 1"/>
          <p:cNvSpPr/>
          <p:nvPr/>
        </p:nvSpPr>
        <p:spPr>
          <a:xfrm>
            <a:off x="179640" y="404024"/>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trike="noStrike" spc="-1">
                <a:solidFill>
                  <a:srgbClr val="FFFF00"/>
                </a:solidFill>
                <a:latin typeface="Arial "/>
                <a:ea typeface="DejaVu Sans"/>
              </a:rPr>
              <a:t>Administración de dosis terapéutica a paciente agendado para un estudio diagnóstico. ¿Qué ocurrió?.</a:t>
            </a:r>
            <a:endParaRPr lang="en-GB" sz="2300" b="0" strike="noStrike" spc="-1">
              <a:latin typeface="Arial"/>
            </a:endParaRPr>
          </a:p>
        </p:txBody>
      </p:sp>
      <p:pic>
        <p:nvPicPr>
          <p:cNvPr id="270" name="Picture 4" descr="rt7"/>
          <p:cNvPicPr/>
          <p:nvPr/>
        </p:nvPicPr>
        <p:blipFill>
          <a:blip r:embed="rId2"/>
          <a:stretch/>
        </p:blipFill>
        <p:spPr>
          <a:xfrm>
            <a:off x="6298560" y="1131480"/>
            <a:ext cx="2664720" cy="1999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9" presetClass="entr"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repl">
                                        <p:cTn id="7" dur="500" fill="hold"/>
                                        <p:tgtEl>
                                          <p:spTgt spid="270"/>
                                        </p:tgtEl>
                                        <p:attrNameLst>
                                          <p:attrName>ppt_x</p:attrName>
                                        </p:attrNameLst>
                                      </p:cBhvr>
                                      <p:tavLst>
                                        <p:tav tm="0">
                                          <p:val>
                                            <p:strVal val="#ppt_x-.2"/>
                                          </p:val>
                                        </p:tav>
                                        <p:tav tm="100000">
                                          <p:val>
                                            <p:strVal val="#ppt_x"/>
                                          </p:val>
                                        </p:tav>
                                      </p:tavLst>
                                    </p:anim>
                                    <p:anim calcmode="lin" valueType="num">
                                      <p:cBhvr additive="repl">
                                        <p:cTn id="8" dur="500" fill="hold"/>
                                        <p:tgtEl>
                                          <p:spTgt spid="270"/>
                                        </p:tgtEl>
                                        <p:attrNameLst>
                                          <p:attrName>ppt_y</p:attrName>
                                        </p:attrNameLst>
                                      </p:cBhvr>
                                      <p:tavLst>
                                        <p:tav tm="0">
                                          <p:val>
                                            <p:strVal val="#ppt_y"/>
                                          </p:val>
                                        </p:tav>
                                        <p:tav tm="100000">
                                          <p:val>
                                            <p:strVal val="#ppt_y"/>
                                          </p:val>
                                        </p:tav>
                                      </p:tavLst>
                                    </p:anim>
                                    <p:animEffect transition="in" filter="wipe(right)">
                                      <p:cBhvr additive="repl">
                                        <p:cTn id="9"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4"/>
          <p:cNvSpPr/>
          <p:nvPr/>
        </p:nvSpPr>
        <p:spPr>
          <a:xfrm>
            <a:off x="0" y="1087141"/>
            <a:ext cx="7127914" cy="3685321"/>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La mala administración, resultó en una dosis absorbida en la tiroides del paciente “A”, de cerca de 8 Gy.</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La dosis de Tc-99m que le fue administrada al paciente “A” no fue utilizada ya que fue necesario cancelar el estudio. Con ello el paciente recibió una dosis injustificadamente y tuvo que repetir el estudio óseo en otra fecha.</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El paciente “A” fue inmediatamente informado del error y se hizo vaciamiento gástrico, recuperando aproximadamente 1/3 de la actividad. Se le dio al paciente perclorato y gotas de </a:t>
            </a:r>
            <a:r>
              <a:rPr lang="es-ES_tradnl" b="1" strike="noStrike" spc="-1" dirty="0" err="1">
                <a:solidFill>
                  <a:srgbClr val="FFFF00"/>
                </a:solidFill>
                <a:latin typeface="Arial"/>
                <a:ea typeface="DejaVu Sans"/>
              </a:rPr>
              <a:t>Lugol</a:t>
            </a:r>
            <a:r>
              <a:rPr lang="es-ES_tradnl" b="1" strike="noStrike" spc="-1" dirty="0">
                <a:solidFill>
                  <a:srgbClr val="FFFF00"/>
                </a:solidFill>
                <a:latin typeface="Arial"/>
                <a:ea typeface="DejaVu Sans"/>
              </a:rPr>
              <a:t> para liberar cualquier I-131  atrapado en la tiroides y para bloquear la captación extensa.</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Se generaron desechos líquidos y sólidos adicionales debido a los procedimientos de emergencias realizados</a:t>
            </a:r>
            <a:endParaRPr lang="en-GB" b="0" strike="noStrike" spc="-1" dirty="0">
              <a:latin typeface="Arial"/>
            </a:endParaRPr>
          </a:p>
        </p:txBody>
      </p:sp>
      <p:sp>
        <p:nvSpPr>
          <p:cNvPr id="273" name="Title 1"/>
          <p:cNvSpPr/>
          <p:nvPr/>
        </p:nvSpPr>
        <p:spPr>
          <a:xfrm>
            <a:off x="179640" y="359956"/>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trike="noStrike" spc="-1" dirty="0">
                <a:solidFill>
                  <a:srgbClr val="FFFF00"/>
                </a:solidFill>
                <a:latin typeface="Arial "/>
                <a:ea typeface="DejaVu Sans"/>
              </a:rPr>
              <a:t>Administración de dosis terapéutica a paciente agendado para un estudio diagnóstico. Consecuencias.</a:t>
            </a:r>
            <a:endParaRPr lang="en-GB" sz="2300" b="0" strike="noStrike" spc="-1" dirty="0">
              <a:latin typeface="Arial"/>
            </a:endParaRPr>
          </a:p>
        </p:txBody>
      </p:sp>
      <p:pic>
        <p:nvPicPr>
          <p:cNvPr id="274" name="Picture 5" descr="Namnlöst-1 kopiera"/>
          <p:cNvPicPr/>
          <p:nvPr/>
        </p:nvPicPr>
        <p:blipFill>
          <a:blip r:embed="rId2"/>
          <a:stretch/>
        </p:blipFill>
        <p:spPr>
          <a:xfrm>
            <a:off x="7216048" y="2933280"/>
            <a:ext cx="1772432" cy="1671771"/>
          </a:xfrm>
          <a:prstGeom prst="rect">
            <a:avLst/>
          </a:prstGeom>
          <a:ln w="0">
            <a:noFill/>
          </a:ln>
        </p:spPr>
      </p:pic>
      <p:pic>
        <p:nvPicPr>
          <p:cNvPr id="275" name="Imagen 274"/>
          <p:cNvPicPr/>
          <p:nvPr/>
        </p:nvPicPr>
        <p:blipFill>
          <a:blip r:embed="rId3"/>
          <a:stretch/>
        </p:blipFill>
        <p:spPr>
          <a:xfrm>
            <a:off x="7216048" y="914400"/>
            <a:ext cx="1800872" cy="1630496"/>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4"/>
          <p:cNvSpPr/>
          <p:nvPr/>
        </p:nvSpPr>
        <p:spPr>
          <a:xfrm>
            <a:off x="0" y="1142226"/>
            <a:ext cx="6155280" cy="3408323"/>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Se deben implementar varias defensas que permitan detectar posible errores de identificación de los pacientes.</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Es conveniente agendar los pacientes de manera que se minimicen los errores de administración de radioisótopos y de radiofármacos.</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Se deben disponer salas diferentes para pacientes con dosis administradas y pacientes a los que no se les ha administrado la dosis.</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Se debe disponer de medios, medicamentos y recursos humanos capacitados para atender situaciones de emergencias con pacientes.</a:t>
            </a:r>
            <a:endParaRPr lang="en-GB" b="0" strike="noStrike" spc="-1" dirty="0">
              <a:latin typeface="Arial"/>
            </a:endParaRPr>
          </a:p>
        </p:txBody>
      </p:sp>
      <p:sp>
        <p:nvSpPr>
          <p:cNvPr id="278" name="Title 1"/>
          <p:cNvSpPr/>
          <p:nvPr/>
        </p:nvSpPr>
        <p:spPr>
          <a:xfrm>
            <a:off x="179640" y="315888"/>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300" b="1" strike="noStrike" spc="-1" dirty="0">
                <a:solidFill>
                  <a:srgbClr val="FFFF00"/>
                </a:solidFill>
                <a:latin typeface="Arial "/>
                <a:ea typeface="DejaVu Sans"/>
              </a:rPr>
              <a:t>Administración de dosis terapéutica a paciente agendado para un estudio diagnóstico. Lecciones aprendidas.</a:t>
            </a:r>
            <a:endParaRPr lang="en-GB" sz="2300" b="0" strike="noStrike" spc="-1" dirty="0">
              <a:latin typeface="Arial"/>
            </a:endParaRPr>
          </a:p>
        </p:txBody>
      </p:sp>
      <p:pic>
        <p:nvPicPr>
          <p:cNvPr id="279" name="Picture 4"/>
          <p:cNvPicPr/>
          <p:nvPr/>
        </p:nvPicPr>
        <p:blipFill>
          <a:blip r:embed="rId2"/>
          <a:stretch/>
        </p:blipFill>
        <p:spPr>
          <a:xfrm>
            <a:off x="7866042" y="813990"/>
            <a:ext cx="1112717" cy="1314000"/>
          </a:xfrm>
          <a:prstGeom prst="rect">
            <a:avLst/>
          </a:prstGeom>
          <a:ln w="0">
            <a:noFill/>
          </a:ln>
        </p:spPr>
      </p:pic>
      <p:pic>
        <p:nvPicPr>
          <p:cNvPr id="280" name="Picture 2055"/>
          <p:cNvPicPr/>
          <p:nvPr/>
        </p:nvPicPr>
        <p:blipFill>
          <a:blip r:embed="rId3"/>
          <a:stretch/>
        </p:blipFill>
        <p:spPr>
          <a:xfrm>
            <a:off x="7017480" y="2283840"/>
            <a:ext cx="1586160" cy="1476720"/>
          </a:xfrm>
          <a:prstGeom prst="rect">
            <a:avLst/>
          </a:prstGeom>
          <a:ln w="0">
            <a:noFill/>
          </a:ln>
        </p:spPr>
      </p:pic>
      <p:pic>
        <p:nvPicPr>
          <p:cNvPr id="281" name="Picture 5" descr="Namnlöst-1 kopiera"/>
          <p:cNvPicPr/>
          <p:nvPr/>
        </p:nvPicPr>
        <p:blipFill>
          <a:blip r:embed="rId4"/>
          <a:stretch/>
        </p:blipFill>
        <p:spPr>
          <a:xfrm>
            <a:off x="5724000" y="3651840"/>
            <a:ext cx="1587960" cy="1467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6"/>
          <p:cNvSpPr/>
          <p:nvPr/>
        </p:nvSpPr>
        <p:spPr>
          <a:xfrm>
            <a:off x="3657600" y="272773"/>
            <a:ext cx="2952720" cy="64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1800" b="1" strike="noStrike" spc="-1" dirty="0">
                <a:solidFill>
                  <a:srgbClr val="FFFF00"/>
                </a:solidFill>
                <a:latin typeface="Arial"/>
                <a:ea typeface="DejaVu Sans"/>
              </a:rPr>
              <a:t>CONTENIDO</a:t>
            </a:r>
            <a:endParaRPr lang="en-GB" sz="1800" b="0" strike="noStrike" spc="-1" dirty="0">
              <a:latin typeface="Arial"/>
            </a:endParaRPr>
          </a:p>
        </p:txBody>
      </p:sp>
      <p:sp>
        <p:nvSpPr>
          <p:cNvPr id="106" name="Text Box 9"/>
          <p:cNvSpPr/>
          <p:nvPr/>
        </p:nvSpPr>
        <p:spPr>
          <a:xfrm>
            <a:off x="249120" y="1007893"/>
            <a:ext cx="8714520" cy="289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buClr>
                <a:srgbClr val="FFFFFF"/>
              </a:buClr>
              <a:buFont typeface="StarSymbol"/>
              <a:buAutoNum type="arabicParenR"/>
            </a:pPr>
            <a:r>
              <a:rPr lang="es-ES" sz="1800" b="1" strike="noStrike" spc="-1" dirty="0">
                <a:solidFill>
                  <a:srgbClr val="FFFF00"/>
                </a:solidFill>
                <a:latin typeface="Arial"/>
                <a:ea typeface="DejaVu Sans"/>
              </a:rPr>
              <a:t>Ejemplos de accidentes ocurridos en la práctica de </a:t>
            </a:r>
            <a:r>
              <a:rPr lang="es-ES" sz="1800" b="1" strike="noStrike" spc="-1" dirty="0" smtClean="0">
                <a:solidFill>
                  <a:srgbClr val="FFFF00"/>
                </a:solidFill>
                <a:latin typeface="Arial"/>
                <a:ea typeface="DejaVu Sans"/>
              </a:rPr>
              <a:t>Radioterapia.</a:t>
            </a:r>
            <a:endParaRPr lang="en-GB" spc="-1" dirty="0">
              <a:latin typeface="Arial"/>
            </a:endParaRPr>
          </a:p>
          <a:p>
            <a:pPr marL="216000" indent="-213840">
              <a:lnSpc>
                <a:spcPct val="100000"/>
              </a:lnSpc>
              <a:buClr>
                <a:srgbClr val="FFFFFF"/>
              </a:buClr>
              <a:buFont typeface="StarSymbol"/>
              <a:buAutoNum type="arabicParenR"/>
            </a:pPr>
            <a:endParaRPr lang="en-GB" sz="1800" b="1" strike="noStrike" spc="-1" dirty="0">
              <a:solidFill>
                <a:srgbClr val="FFFF00"/>
              </a:solidFill>
              <a:latin typeface="Arial"/>
              <a:ea typeface="DejaVu Sans"/>
            </a:endParaRPr>
          </a:p>
          <a:p>
            <a:pPr marL="216000" indent="-213840">
              <a:lnSpc>
                <a:spcPct val="100000"/>
              </a:lnSpc>
              <a:buClr>
                <a:srgbClr val="FFFFFF"/>
              </a:buClr>
              <a:buFont typeface="StarSymbol"/>
              <a:buAutoNum type="arabicParenR"/>
            </a:pPr>
            <a:r>
              <a:rPr lang="es-ES" sz="1800" b="1" strike="noStrike" spc="-1" dirty="0" smtClean="0">
                <a:solidFill>
                  <a:srgbClr val="FFFF00"/>
                </a:solidFill>
                <a:latin typeface="Arial"/>
                <a:ea typeface="DejaVu Sans"/>
              </a:rPr>
              <a:t>Ejemplos </a:t>
            </a:r>
            <a:r>
              <a:rPr lang="es-ES" sz="1800" b="1" strike="noStrike" spc="-1" dirty="0">
                <a:solidFill>
                  <a:srgbClr val="FFFF00"/>
                </a:solidFill>
                <a:latin typeface="Arial"/>
                <a:ea typeface="DejaVu Sans"/>
              </a:rPr>
              <a:t>de accidentes ocurridos en la práctica de Medicina </a:t>
            </a:r>
            <a:r>
              <a:rPr lang="es-ES" sz="1800" b="1" strike="noStrike" spc="-1" dirty="0" smtClean="0">
                <a:solidFill>
                  <a:srgbClr val="FFFF00"/>
                </a:solidFill>
                <a:latin typeface="Arial"/>
                <a:ea typeface="DejaVu Sans"/>
              </a:rPr>
              <a:t>Nuclear.</a:t>
            </a:r>
            <a:endParaRPr lang="en-GB" spc="-1" dirty="0">
              <a:latin typeface="Arial"/>
            </a:endParaRPr>
          </a:p>
          <a:p>
            <a:pPr marL="216000" indent="-213840">
              <a:lnSpc>
                <a:spcPct val="100000"/>
              </a:lnSpc>
              <a:buClr>
                <a:srgbClr val="FFFFFF"/>
              </a:buClr>
              <a:buFont typeface="StarSymbol"/>
              <a:buAutoNum type="arabicParenR"/>
            </a:pPr>
            <a:endParaRPr lang="en-GB" sz="1800" b="1" strike="noStrike" spc="-1" dirty="0">
              <a:solidFill>
                <a:srgbClr val="FFFF00"/>
              </a:solidFill>
              <a:latin typeface="Arial"/>
              <a:ea typeface="DejaVu Sans"/>
            </a:endParaRPr>
          </a:p>
          <a:p>
            <a:pPr marL="216000" indent="-213840">
              <a:lnSpc>
                <a:spcPct val="100000"/>
              </a:lnSpc>
              <a:buClr>
                <a:srgbClr val="FFFFFF"/>
              </a:buClr>
              <a:buFont typeface="StarSymbol"/>
              <a:buAutoNum type="arabicParenR"/>
            </a:pPr>
            <a:r>
              <a:rPr lang="es-ES" sz="1800" b="1" strike="noStrike" spc="-1" dirty="0" smtClean="0">
                <a:solidFill>
                  <a:srgbClr val="FFFF00"/>
                </a:solidFill>
                <a:latin typeface="Arial"/>
                <a:ea typeface="DejaVu Sans"/>
              </a:rPr>
              <a:t>Ejemplos </a:t>
            </a:r>
            <a:r>
              <a:rPr lang="es-ES" sz="1800" b="1" strike="noStrike" spc="-1" dirty="0">
                <a:solidFill>
                  <a:srgbClr val="FFFF00"/>
                </a:solidFill>
                <a:latin typeface="Arial"/>
                <a:ea typeface="DejaVu Sans"/>
              </a:rPr>
              <a:t>de accidentes ocurridos en la práctica de Radiología Intervencionista.</a:t>
            </a:r>
            <a:endParaRPr lang="en-GB" sz="1800" b="0" strike="noStrike" spc="-1" dirty="0">
              <a:latin typeface="Arial"/>
            </a:endParaRPr>
          </a:p>
        </p:txBody>
      </p:sp>
      <p:pic>
        <p:nvPicPr>
          <p:cNvPr id="4" name="Picture 7" descr="Braqui4"/>
          <p:cNvPicPr/>
          <p:nvPr/>
        </p:nvPicPr>
        <p:blipFill>
          <a:blip r:embed="rId2"/>
          <a:stretch/>
        </p:blipFill>
        <p:spPr>
          <a:xfrm>
            <a:off x="395640" y="2793107"/>
            <a:ext cx="2410200" cy="1808640"/>
          </a:xfrm>
          <a:prstGeom prst="rect">
            <a:avLst/>
          </a:prstGeom>
          <a:ln w="0">
            <a:noFill/>
          </a:ln>
        </p:spPr>
      </p:pic>
      <p:pic>
        <p:nvPicPr>
          <p:cNvPr id="5" name="4 Imagen" descr="artis ze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163" y="2793107"/>
            <a:ext cx="2703997" cy="180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poster1"/>
          <p:cNvPicPr/>
          <p:nvPr/>
        </p:nvPicPr>
        <p:blipFill>
          <a:blip r:embed="rId4"/>
          <a:stretch/>
        </p:blipFill>
        <p:spPr>
          <a:xfrm>
            <a:off x="3434400" y="2795987"/>
            <a:ext cx="2361600" cy="1805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p:nvPr/>
        </p:nvSpPr>
        <p:spPr>
          <a:xfrm>
            <a:off x="107640" y="238769"/>
            <a:ext cx="9035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200" b="1" strike="noStrike" spc="-1" dirty="0">
                <a:solidFill>
                  <a:srgbClr val="FFFF00"/>
                </a:solidFill>
                <a:latin typeface="Arial "/>
                <a:ea typeface="DejaVu Sans"/>
              </a:rPr>
              <a:t>Accidentes en Radiología Intervencionista</a:t>
            </a:r>
            <a:endParaRPr lang="en-GB" sz="3200" b="0" strike="noStrike" spc="-1" dirty="0">
              <a:latin typeface="Arial"/>
            </a:endParaRPr>
          </a:p>
        </p:txBody>
      </p:sp>
      <p:sp>
        <p:nvSpPr>
          <p:cNvPr id="283" name="Content Placeholder 2"/>
          <p:cNvSpPr/>
          <p:nvPr/>
        </p:nvSpPr>
        <p:spPr>
          <a:xfrm>
            <a:off x="251640" y="886769"/>
            <a:ext cx="8727120" cy="122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480">
              <a:lnSpc>
                <a:spcPct val="100000"/>
              </a:lnSpc>
              <a:buClr>
                <a:srgbClr val="FFC000"/>
              </a:buClr>
              <a:buFont typeface="Arial"/>
              <a:buChar char="•"/>
            </a:pPr>
            <a:r>
              <a:rPr lang="es-ES" sz="2600" b="1" strike="noStrike" spc="-1">
                <a:solidFill>
                  <a:srgbClr val="FFFF00"/>
                </a:solidFill>
                <a:latin typeface="Arial "/>
                <a:ea typeface="DejaVu Sans"/>
              </a:rPr>
              <a:t>Sobredosis en pacientes durante un procedimiento de cardiología intervencionista.</a:t>
            </a:r>
            <a:endParaRPr lang="en-GB" sz="2600" b="0" strike="noStrike" spc="-1">
              <a:latin typeface="Arial"/>
            </a:endParaRPr>
          </a:p>
          <a:p>
            <a:pPr>
              <a:lnSpc>
                <a:spcPct val="100000"/>
              </a:lnSpc>
            </a:pPr>
            <a:endParaRPr lang="en-GB" sz="2600" b="0" strike="noStrike" spc="-1">
              <a:latin typeface="Arial"/>
            </a:endParaRPr>
          </a:p>
          <a:p>
            <a:pPr>
              <a:lnSpc>
                <a:spcPct val="100000"/>
              </a:lnSpc>
            </a:pPr>
            <a:endParaRPr lang="en-GB" sz="2600" b="0" strike="noStrike" spc="-1">
              <a:latin typeface="Arial"/>
            </a:endParaRPr>
          </a:p>
        </p:txBody>
      </p:sp>
      <p:pic>
        <p:nvPicPr>
          <p:cNvPr id="285" name="Picture 2"/>
          <p:cNvPicPr/>
          <p:nvPr/>
        </p:nvPicPr>
        <p:blipFill>
          <a:blip r:embed="rId2"/>
          <a:srcRect l="63267" t="37362" r="17987" b="38538"/>
          <a:stretch/>
        </p:blipFill>
        <p:spPr>
          <a:xfrm>
            <a:off x="3394440" y="1876049"/>
            <a:ext cx="3264840" cy="2358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4"/>
          <p:cNvSpPr/>
          <p:nvPr/>
        </p:nvSpPr>
        <p:spPr>
          <a:xfrm>
            <a:off x="44068" y="1021039"/>
            <a:ext cx="6155280" cy="2023328"/>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Hay estudios que plantea que, solo en EEUU, ocurren 10 casos por </a:t>
            </a:r>
            <a:r>
              <a:rPr lang="es-ES_tradnl" b="1" strike="noStrike" spc="-1" dirty="0" smtClean="0">
                <a:solidFill>
                  <a:srgbClr val="FFFF00"/>
                </a:solidFill>
                <a:latin typeface="Arial"/>
                <a:ea typeface="DejaVu Sans"/>
              </a:rPr>
              <a:t>año con </a:t>
            </a:r>
            <a:r>
              <a:rPr lang="es-ES_tradnl" b="1" strike="noStrike" spc="-1" dirty="0">
                <a:solidFill>
                  <a:srgbClr val="FFFF00"/>
                </a:solidFill>
                <a:latin typeface="Arial"/>
                <a:ea typeface="DejaVu Sans"/>
              </a:rPr>
              <a:t>daños por radiación, en este tipo de procedimientos .</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Hay reportes en Malasia.</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Hay reportes en la India.</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Hay reportes en Venezuela.</a:t>
            </a:r>
            <a:endParaRPr lang="en-GB" b="0" strike="noStrike" spc="-1" dirty="0">
              <a:latin typeface="Arial"/>
            </a:endParaRPr>
          </a:p>
          <a:p>
            <a:pPr marL="285840" indent="-285120">
              <a:lnSpc>
                <a:spcPct val="100000"/>
              </a:lnSpc>
              <a:buClr>
                <a:srgbClr val="FFFF00"/>
              </a:buClr>
              <a:buFont typeface="Wingdings" charset="2"/>
              <a:buChar char=""/>
            </a:pPr>
            <a:r>
              <a:rPr lang="es-ES_tradnl" b="1" strike="noStrike" spc="-1" dirty="0">
                <a:solidFill>
                  <a:srgbClr val="FFFF00"/>
                </a:solidFill>
                <a:latin typeface="Arial"/>
                <a:ea typeface="DejaVu Sans"/>
              </a:rPr>
              <a:t>Etc….</a:t>
            </a:r>
            <a:endParaRPr lang="en-GB" b="0" strike="noStrike" spc="-1" dirty="0">
              <a:latin typeface="Arial"/>
            </a:endParaRPr>
          </a:p>
        </p:txBody>
      </p:sp>
      <p:sp>
        <p:nvSpPr>
          <p:cNvPr id="288" name="Title 1"/>
          <p:cNvSpPr/>
          <p:nvPr/>
        </p:nvSpPr>
        <p:spPr>
          <a:xfrm>
            <a:off x="179640" y="304871"/>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trike="noStrike" spc="-1" dirty="0">
                <a:solidFill>
                  <a:srgbClr val="FFFF00"/>
                </a:solidFill>
                <a:latin typeface="Arial "/>
                <a:ea typeface="DejaVu Sans"/>
              </a:rPr>
              <a:t>Sobredosis en pacientes durante un procedimiento de cardiología intervencionista</a:t>
            </a:r>
            <a:r>
              <a:rPr lang="es-ES" sz="2300" b="1" strike="noStrike" spc="-1" dirty="0">
                <a:solidFill>
                  <a:srgbClr val="FFFF00"/>
                </a:solidFill>
                <a:latin typeface="Arial "/>
                <a:ea typeface="DejaVu Sans"/>
              </a:rPr>
              <a:t>. ¿Qué ocurre?</a:t>
            </a:r>
            <a:endParaRPr lang="en-GB" sz="2300" b="0" strike="noStrike" spc="-1" dirty="0">
              <a:latin typeface="Arial"/>
            </a:endParaRPr>
          </a:p>
        </p:txBody>
      </p:sp>
      <p:pic>
        <p:nvPicPr>
          <p:cNvPr id="289" name="Picture 2"/>
          <p:cNvPicPr/>
          <p:nvPr/>
        </p:nvPicPr>
        <p:blipFill>
          <a:blip r:embed="rId2"/>
          <a:srcRect l="26631" t="57372" r="30997" b="5881"/>
          <a:stretch/>
        </p:blipFill>
        <p:spPr>
          <a:xfrm>
            <a:off x="5076000" y="2938690"/>
            <a:ext cx="3902760" cy="1902600"/>
          </a:xfrm>
          <a:prstGeom prst="rect">
            <a:avLst/>
          </a:prstGeom>
          <a:ln w="0">
            <a:noFill/>
          </a:ln>
        </p:spPr>
      </p:pic>
      <p:pic>
        <p:nvPicPr>
          <p:cNvPr id="290" name="Picture 2"/>
          <p:cNvPicPr/>
          <p:nvPr/>
        </p:nvPicPr>
        <p:blipFill>
          <a:blip r:embed="rId3"/>
          <a:srcRect l="63267" t="37362" r="17987" b="38538"/>
          <a:stretch/>
        </p:blipFill>
        <p:spPr>
          <a:xfrm>
            <a:off x="1403640" y="3029638"/>
            <a:ext cx="2981073" cy="2061841"/>
          </a:xfrm>
          <a:prstGeom prst="rect">
            <a:avLst/>
          </a:prstGeom>
          <a:ln w="0">
            <a:noFill/>
          </a:ln>
        </p:spPr>
      </p:pic>
      <p:pic>
        <p:nvPicPr>
          <p:cNvPr id="291" name="Picture 3"/>
          <p:cNvPicPr/>
          <p:nvPr/>
        </p:nvPicPr>
        <p:blipFill>
          <a:blip r:embed="rId4"/>
          <a:srcRect l="52767" t="48839" r="21955" b="20153"/>
          <a:stretch/>
        </p:blipFill>
        <p:spPr>
          <a:xfrm>
            <a:off x="6372360" y="975684"/>
            <a:ext cx="2606400" cy="1797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4"/>
          <p:cNvSpPr/>
          <p:nvPr/>
        </p:nvSpPr>
        <p:spPr>
          <a:xfrm>
            <a:off x="72000" y="1362566"/>
            <a:ext cx="5219280" cy="2669659"/>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a:lnSpc>
                <a:spcPct val="100000"/>
              </a:lnSpc>
            </a:pPr>
            <a:r>
              <a:rPr lang="es-ES_tradnl" sz="2800" b="1" strike="noStrike" spc="-1" dirty="0">
                <a:solidFill>
                  <a:srgbClr val="FFFF00"/>
                </a:solidFill>
                <a:latin typeface="Arial"/>
                <a:ea typeface="DejaVu Sans"/>
              </a:rPr>
              <a:t>Estas lesiones ocurren por múltiples </a:t>
            </a:r>
            <a:r>
              <a:rPr lang="es-ES_tradnl" sz="2800" b="1" strike="noStrike" spc="-1" dirty="0" smtClean="0">
                <a:solidFill>
                  <a:srgbClr val="FFFF00"/>
                </a:solidFill>
                <a:latin typeface="Arial"/>
                <a:ea typeface="DejaVu Sans"/>
              </a:rPr>
              <a:t>factores (errores humanos), </a:t>
            </a:r>
            <a:r>
              <a:rPr lang="es-ES_tradnl" sz="2800" b="1" strike="noStrike" spc="-1" dirty="0">
                <a:solidFill>
                  <a:srgbClr val="FFFF00"/>
                </a:solidFill>
                <a:latin typeface="Arial"/>
                <a:ea typeface="DejaVu Sans"/>
              </a:rPr>
              <a:t>que </a:t>
            </a:r>
            <a:r>
              <a:rPr lang="es-ES_tradnl" sz="2400" b="1" strike="noStrike" spc="-1" dirty="0">
                <a:solidFill>
                  <a:srgbClr val="FFFF00"/>
                </a:solidFill>
                <a:latin typeface="Arial"/>
                <a:ea typeface="DejaVu Sans"/>
              </a:rPr>
              <a:t>provocan</a:t>
            </a:r>
            <a:r>
              <a:rPr lang="es-ES_tradnl" sz="2800" b="1" strike="noStrike" spc="-1" dirty="0">
                <a:solidFill>
                  <a:srgbClr val="FFFF00"/>
                </a:solidFill>
                <a:latin typeface="Arial"/>
                <a:ea typeface="DejaVu Sans"/>
              </a:rPr>
              <a:t> dosis en piel tan altas, que superan el umbral de los efectos deterministas en piel.</a:t>
            </a:r>
            <a:endParaRPr lang="en-GB" sz="2800" b="0" strike="noStrike" spc="-1" dirty="0">
              <a:latin typeface="Arial"/>
            </a:endParaRPr>
          </a:p>
        </p:txBody>
      </p:sp>
      <p:sp>
        <p:nvSpPr>
          <p:cNvPr id="294" name="Title 1"/>
          <p:cNvSpPr/>
          <p:nvPr/>
        </p:nvSpPr>
        <p:spPr>
          <a:xfrm>
            <a:off x="179640" y="437075"/>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trike="noStrike" spc="-1" dirty="0">
                <a:solidFill>
                  <a:srgbClr val="FFFF00"/>
                </a:solidFill>
                <a:latin typeface="Arial "/>
                <a:ea typeface="DejaVu Sans"/>
              </a:rPr>
              <a:t>Sobredosis en pacientes durante un procedimiento de cardiología intervencionista</a:t>
            </a:r>
            <a:r>
              <a:rPr lang="es-ES" sz="2300" b="1" strike="noStrike" spc="-1" dirty="0">
                <a:solidFill>
                  <a:srgbClr val="FFFF00"/>
                </a:solidFill>
                <a:latin typeface="Arial "/>
                <a:ea typeface="DejaVu Sans"/>
              </a:rPr>
              <a:t>. ¿Qué ocurre?</a:t>
            </a:r>
            <a:endParaRPr lang="en-GB" sz="2300" b="0" strike="noStrike" spc="-1" dirty="0">
              <a:latin typeface="Arial"/>
            </a:endParaRPr>
          </a:p>
        </p:txBody>
      </p:sp>
      <p:pic>
        <p:nvPicPr>
          <p:cNvPr id="295" name="Picture 2"/>
          <p:cNvPicPr/>
          <p:nvPr/>
        </p:nvPicPr>
        <p:blipFill>
          <a:blip r:embed="rId2"/>
          <a:srcRect l="63267" t="37362" r="17987" b="38538"/>
          <a:stretch/>
        </p:blipFill>
        <p:spPr>
          <a:xfrm>
            <a:off x="5868000" y="1680120"/>
            <a:ext cx="3264840" cy="2358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angle 4"/>
          <p:cNvSpPr/>
          <p:nvPr/>
        </p:nvSpPr>
        <p:spPr>
          <a:xfrm>
            <a:off x="71999" y="843480"/>
            <a:ext cx="6703373" cy="998280"/>
          </a:xfrm>
          <a:prstGeom prst="rect">
            <a:avLst/>
          </a:prstGeom>
          <a:noFill/>
          <a:ln w="0">
            <a:noFill/>
          </a:ln>
        </p:spPr>
        <p:style>
          <a:lnRef idx="0">
            <a:scrgbClr r="0" g="0" b="0"/>
          </a:lnRef>
          <a:fillRef idx="0">
            <a:scrgbClr r="0" g="0" b="0"/>
          </a:fillRef>
          <a:effectRef idx="0">
            <a:scrgbClr r="0" g="0" b="0"/>
          </a:effectRef>
          <a:fontRef idx="minor"/>
        </p:style>
        <p:txBody>
          <a:bodyPr wrap="square" lIns="85680" tIns="41760" rIns="85680" bIns="41760">
            <a:spAutoFit/>
          </a:bodyPr>
          <a:lstStyle/>
          <a:p>
            <a:pPr>
              <a:lnSpc>
                <a:spcPct val="100000"/>
              </a:lnSpc>
            </a:pPr>
            <a:r>
              <a:rPr lang="es-ES_tradnl" sz="2000" b="1" strike="noStrike" spc="-1" dirty="0">
                <a:solidFill>
                  <a:srgbClr val="FFFF00"/>
                </a:solidFill>
                <a:latin typeface="Arial"/>
                <a:ea typeface="DejaVu Sans"/>
              </a:rPr>
              <a:t>Al superarse determinados valores de dosis en piel se da una secuencia de eventos que típicamente son los siguientes:</a:t>
            </a:r>
            <a:endParaRPr lang="en-GB" sz="2000" b="0" strike="noStrike" spc="-1" dirty="0">
              <a:latin typeface="Arial"/>
            </a:endParaRPr>
          </a:p>
        </p:txBody>
      </p:sp>
      <p:sp>
        <p:nvSpPr>
          <p:cNvPr id="298" name="Title 1"/>
          <p:cNvSpPr/>
          <p:nvPr/>
        </p:nvSpPr>
        <p:spPr>
          <a:xfrm>
            <a:off x="179640" y="161650"/>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trike="noStrike" spc="-1" dirty="0">
                <a:solidFill>
                  <a:srgbClr val="FFFF00"/>
                </a:solidFill>
                <a:latin typeface="Arial "/>
                <a:ea typeface="DejaVu Sans"/>
              </a:rPr>
              <a:t>Sobredosis en pacientes durante un procedimiento de cardiología intervencionista</a:t>
            </a:r>
            <a:r>
              <a:rPr lang="es-ES" sz="2300" b="1" strike="noStrike" spc="-1" dirty="0">
                <a:solidFill>
                  <a:srgbClr val="FFFF00"/>
                </a:solidFill>
                <a:latin typeface="Arial "/>
                <a:ea typeface="DejaVu Sans"/>
              </a:rPr>
              <a:t>. ¿consecuencias?</a:t>
            </a:r>
            <a:endParaRPr lang="en-GB" sz="2300" b="0" strike="noStrike" spc="-1" dirty="0">
              <a:latin typeface="Arial"/>
            </a:endParaRPr>
          </a:p>
        </p:txBody>
      </p:sp>
      <p:pic>
        <p:nvPicPr>
          <p:cNvPr id="299" name="Picture 3"/>
          <p:cNvPicPr/>
          <p:nvPr/>
        </p:nvPicPr>
        <p:blipFill>
          <a:blip r:embed="rId2"/>
          <a:srcRect l="52767" t="48839" r="21955" b="20153"/>
          <a:stretch/>
        </p:blipFill>
        <p:spPr>
          <a:xfrm>
            <a:off x="7005240" y="648735"/>
            <a:ext cx="2030400" cy="1400040"/>
          </a:xfrm>
          <a:prstGeom prst="rect">
            <a:avLst/>
          </a:prstGeom>
          <a:ln w="0">
            <a:noFill/>
          </a:ln>
        </p:spPr>
      </p:pic>
      <p:pic>
        <p:nvPicPr>
          <p:cNvPr id="300" name="Picture 3"/>
          <p:cNvPicPr/>
          <p:nvPr/>
        </p:nvPicPr>
        <p:blipFill>
          <a:blip r:embed="rId3"/>
          <a:srcRect l="23134" t="28666" r="24705" b="7082"/>
          <a:stretch/>
        </p:blipFill>
        <p:spPr>
          <a:xfrm>
            <a:off x="5220000" y="2067840"/>
            <a:ext cx="3887640" cy="2692080"/>
          </a:xfrm>
          <a:prstGeom prst="rect">
            <a:avLst/>
          </a:prstGeom>
          <a:ln w="0">
            <a:noFill/>
          </a:ln>
        </p:spPr>
      </p:pic>
      <p:sp>
        <p:nvSpPr>
          <p:cNvPr id="301" name="Rectangle 4"/>
          <p:cNvSpPr/>
          <p:nvPr/>
        </p:nvSpPr>
        <p:spPr>
          <a:xfrm>
            <a:off x="35640" y="1785600"/>
            <a:ext cx="5219280" cy="3131640"/>
          </a:xfrm>
          <a:prstGeom prst="rect">
            <a:avLst/>
          </a:prstGeom>
          <a:noFill/>
          <a:ln w="0">
            <a:noFill/>
          </a:ln>
        </p:spPr>
        <p:style>
          <a:lnRef idx="0">
            <a:scrgbClr r="0" g="0" b="0"/>
          </a:lnRef>
          <a:fillRef idx="0">
            <a:scrgbClr r="0" g="0" b="0"/>
          </a:fillRef>
          <a:effectRef idx="0">
            <a:scrgbClr r="0" g="0" b="0"/>
          </a:effectRef>
          <a:fontRef idx="minor"/>
        </p:style>
        <p:txBody>
          <a:bodyPr lIns="85680" tIns="41760" rIns="85680" bIns="41760">
            <a:spAutoFit/>
          </a:bodyPr>
          <a:lstStyle/>
          <a:p>
            <a:pPr marL="457200" indent="-456480">
              <a:lnSpc>
                <a:spcPct val="100000"/>
              </a:lnSpc>
              <a:buClr>
                <a:srgbClr val="FFFF00"/>
              </a:buClr>
              <a:buFont typeface="Arial"/>
              <a:buAutoNum type="arabicPeriod"/>
            </a:pPr>
            <a:r>
              <a:rPr lang="es-ES_tradnl" sz="1800" b="1" strike="noStrike" spc="-1" dirty="0">
                <a:solidFill>
                  <a:srgbClr val="FFFF00"/>
                </a:solidFill>
                <a:latin typeface="Arial"/>
                <a:ea typeface="DejaVu Sans"/>
              </a:rPr>
              <a:t>Eritema en la piel que surge algunos días posteriores al procedimiento. En ocasiones no se relaciona con este.</a:t>
            </a:r>
            <a:endParaRPr lang="en-GB" sz="1800" b="0" strike="noStrike" spc="-1" dirty="0">
              <a:latin typeface="Arial"/>
            </a:endParaRPr>
          </a:p>
          <a:p>
            <a:pPr marL="457200" indent="-456480">
              <a:lnSpc>
                <a:spcPct val="100000"/>
              </a:lnSpc>
              <a:buClr>
                <a:srgbClr val="FFFF00"/>
              </a:buClr>
              <a:buFont typeface="Arial"/>
              <a:buAutoNum type="arabicPeriod"/>
            </a:pPr>
            <a:r>
              <a:rPr lang="es-ES_tradnl" sz="1800" b="1" strike="noStrike" spc="-1" dirty="0">
                <a:solidFill>
                  <a:srgbClr val="FFFF00"/>
                </a:solidFill>
                <a:latin typeface="Arial"/>
                <a:ea typeface="DejaVu Sans"/>
              </a:rPr>
              <a:t>Agravamiento de la lesión que generalmente es tratada por dermatología. Puede mejorar provisionalmente.</a:t>
            </a:r>
            <a:endParaRPr lang="en-GB" sz="1800" b="0" strike="noStrike" spc="-1" dirty="0">
              <a:latin typeface="Arial"/>
            </a:endParaRPr>
          </a:p>
          <a:p>
            <a:pPr marL="457200" indent="-456480">
              <a:lnSpc>
                <a:spcPct val="100000"/>
              </a:lnSpc>
              <a:buClr>
                <a:srgbClr val="FFFF00"/>
              </a:buClr>
              <a:buFont typeface="Arial"/>
              <a:buAutoNum type="arabicPeriod"/>
            </a:pPr>
            <a:r>
              <a:rPr lang="es-ES_tradnl" sz="1800" b="1" strike="noStrike" spc="-1" dirty="0">
                <a:solidFill>
                  <a:srgbClr val="FFFF00"/>
                </a:solidFill>
                <a:latin typeface="Arial"/>
                <a:ea typeface="DejaVu Sans"/>
              </a:rPr>
              <a:t>Agravamiento definitivo de la lesión que puede llevar a necrosis del tejido afectado.</a:t>
            </a:r>
            <a:endParaRPr lang="en-GB" sz="1800" b="0" strike="noStrike" spc="-1" dirty="0">
              <a:latin typeface="Arial"/>
            </a:endParaRPr>
          </a:p>
          <a:p>
            <a:pPr marL="457200" indent="-456480">
              <a:lnSpc>
                <a:spcPct val="100000"/>
              </a:lnSpc>
              <a:buClr>
                <a:srgbClr val="FFFF00"/>
              </a:buClr>
              <a:buFont typeface="Arial"/>
              <a:buAutoNum type="arabicPeriod"/>
            </a:pPr>
            <a:r>
              <a:rPr lang="es-ES_tradnl" sz="1800" b="1" strike="noStrike" spc="-1" dirty="0">
                <a:solidFill>
                  <a:srgbClr val="FFFF00"/>
                </a:solidFill>
                <a:latin typeface="Arial"/>
                <a:ea typeface="DejaVu Sans"/>
              </a:rPr>
              <a:t>Tratamiento quirúrgico.</a:t>
            </a:r>
            <a:r>
              <a:rPr lang="es-ES_tradnl" sz="2000" b="1" strike="noStrike" spc="-1" dirty="0">
                <a:solidFill>
                  <a:srgbClr val="FFFF00"/>
                </a:solidFill>
                <a:latin typeface="Arial"/>
                <a:ea typeface="DejaVu Sans"/>
              </a:rPr>
              <a:t>  </a:t>
            </a:r>
            <a:endParaRPr lang="en-GB"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p:nvPr/>
        </p:nvSpPr>
        <p:spPr>
          <a:xfrm>
            <a:off x="179640" y="635374"/>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trike="noStrike" spc="-1" dirty="0">
                <a:solidFill>
                  <a:srgbClr val="FFFF00"/>
                </a:solidFill>
                <a:latin typeface="Arial "/>
                <a:ea typeface="DejaVu Sans"/>
              </a:rPr>
              <a:t>Sobredosis en pacientes durante un procedimiento de cardiología intervencionista</a:t>
            </a:r>
            <a:r>
              <a:rPr lang="es-ES" sz="2300" b="1" strike="noStrike" spc="-1" dirty="0">
                <a:solidFill>
                  <a:srgbClr val="FFFF00"/>
                </a:solidFill>
                <a:latin typeface="Arial "/>
                <a:ea typeface="DejaVu Sans"/>
              </a:rPr>
              <a:t>. Lecciones aprendidas.</a:t>
            </a:r>
            <a:endParaRPr lang="en-GB" sz="2300" b="0" strike="noStrike" spc="-1" dirty="0">
              <a:latin typeface="Arial"/>
            </a:endParaRPr>
          </a:p>
        </p:txBody>
      </p:sp>
      <p:sp>
        <p:nvSpPr>
          <p:cNvPr id="304" name="Rectangle 2"/>
          <p:cNvSpPr/>
          <p:nvPr/>
        </p:nvSpPr>
        <p:spPr>
          <a:xfrm>
            <a:off x="108000" y="2195782"/>
            <a:ext cx="8892360" cy="197049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2160" tIns="46080" rIns="92160" bIns="46080">
            <a:spAutoFit/>
          </a:bodyPr>
          <a:lstStyle/>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Maximizar, en lo posible, la distancia entre el tubo de rayos X y el paciente. </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Minimizar la distancia entre el paciente y el receptor de imagen.  </a:t>
            </a:r>
            <a:r>
              <a:rPr lang="es-ES" sz="1600" b="0" i="1" strike="noStrike" spc="-1" dirty="0">
                <a:solidFill>
                  <a:srgbClr val="FFFF00"/>
                </a:solidFill>
                <a:latin typeface="Arial"/>
                <a:ea typeface="DejaVu Sans"/>
              </a:rPr>
              <a:t>  </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Minimizar el tiempo de </a:t>
            </a:r>
            <a:r>
              <a:rPr lang="es-ES" sz="1600" b="0" strike="noStrike" spc="-1" dirty="0" err="1">
                <a:solidFill>
                  <a:srgbClr val="000000"/>
                </a:solidFill>
                <a:latin typeface="Arial"/>
                <a:ea typeface="DejaVu Sans"/>
              </a:rPr>
              <a:t>fluoroscopía</a:t>
            </a:r>
            <a:r>
              <a:rPr lang="es-ES" sz="1600" b="0" strike="noStrike" spc="-1" dirty="0">
                <a:solidFill>
                  <a:srgbClr val="000000"/>
                </a:solidFill>
                <a:latin typeface="Arial"/>
                <a:ea typeface="DejaVu Sans"/>
              </a:rPr>
              <a:t>.</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Use </a:t>
            </a:r>
            <a:r>
              <a:rPr lang="es-ES" sz="1600" b="0" strike="noStrike" spc="-1" dirty="0" err="1">
                <a:solidFill>
                  <a:srgbClr val="000000"/>
                </a:solidFill>
                <a:latin typeface="Arial"/>
                <a:ea typeface="DejaVu Sans"/>
              </a:rPr>
              <a:t>fluoroscopía</a:t>
            </a:r>
            <a:r>
              <a:rPr lang="es-ES" sz="1600" b="0" strike="noStrike" spc="-1" dirty="0">
                <a:solidFill>
                  <a:srgbClr val="000000"/>
                </a:solidFill>
                <a:latin typeface="Arial"/>
                <a:ea typeface="DejaVu Sans"/>
              </a:rPr>
              <a:t> pulsada con la menor cantidad de pulsos posible para obtener imágenes de calidad aceptable.</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Evite exponer la misma zona de piel en las diferentes proyecciones. Cambie el punto de entrada del haz rotando el tubo alrededor del paciente</a:t>
            </a:r>
            <a:r>
              <a:rPr lang="es-ES" sz="1600" b="0" strike="noStrike" spc="-1" dirty="0" smtClean="0">
                <a:solidFill>
                  <a:srgbClr val="000000"/>
                </a:solidFill>
                <a:latin typeface="Arial"/>
                <a:ea typeface="DejaVu Sans"/>
              </a:rPr>
              <a:t>.</a:t>
            </a:r>
            <a:endParaRPr lang="en-GB" sz="1600" b="0" strike="noStrike" spc="-1" dirty="0">
              <a:latin typeface="Arial"/>
            </a:endParaRPr>
          </a:p>
        </p:txBody>
      </p:sp>
      <p:sp>
        <p:nvSpPr>
          <p:cNvPr id="305" name="Text Box 3"/>
          <p:cNvSpPr/>
          <p:nvPr/>
        </p:nvSpPr>
        <p:spPr>
          <a:xfrm>
            <a:off x="250920" y="1476561"/>
            <a:ext cx="8713080" cy="58536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spAutoFit/>
          </a:bodyPr>
          <a:lstStyle/>
          <a:p>
            <a:pPr algn="just">
              <a:lnSpc>
                <a:spcPct val="90000"/>
              </a:lnSpc>
              <a:spcBef>
                <a:spcPts val="541"/>
              </a:spcBef>
            </a:pPr>
            <a:r>
              <a:rPr lang="es-ES" sz="1800" b="0" strike="noStrike" spc="-1" dirty="0">
                <a:solidFill>
                  <a:srgbClr val="FFFF00"/>
                </a:solidFill>
                <a:latin typeface="Arial"/>
                <a:ea typeface="DejaVu Sans"/>
              </a:rPr>
              <a:t>Se debe garantizar la existencia de procedimientos operacionales que permitan reducir la dosis que recibe el paciente considerando los siguiente aspectos:</a:t>
            </a:r>
            <a:endParaRPr lang="en-GB"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p:nvPr/>
        </p:nvSpPr>
        <p:spPr>
          <a:xfrm>
            <a:off x="179640" y="624358"/>
            <a:ext cx="889164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2400" b="1" strike="noStrike" spc="-1" dirty="0">
                <a:solidFill>
                  <a:srgbClr val="FFFF00"/>
                </a:solidFill>
                <a:latin typeface="Arial "/>
                <a:ea typeface="DejaVu Sans"/>
              </a:rPr>
              <a:t>Sobredosis en pacientes durante un procedimiento de cardiología intervencionista</a:t>
            </a:r>
            <a:r>
              <a:rPr lang="es-ES" sz="2300" b="1" strike="noStrike" spc="-1" dirty="0">
                <a:solidFill>
                  <a:srgbClr val="FFFF00"/>
                </a:solidFill>
                <a:latin typeface="Arial "/>
                <a:ea typeface="DejaVu Sans"/>
              </a:rPr>
              <a:t>. Lecciones aprendidas.</a:t>
            </a:r>
            <a:endParaRPr lang="en-GB" sz="2300" b="0" strike="noStrike" spc="-1" dirty="0">
              <a:latin typeface="Arial"/>
            </a:endParaRPr>
          </a:p>
        </p:txBody>
      </p:sp>
      <p:sp>
        <p:nvSpPr>
          <p:cNvPr id="304" name="Rectangle 2"/>
          <p:cNvSpPr/>
          <p:nvPr/>
        </p:nvSpPr>
        <p:spPr>
          <a:xfrm>
            <a:off x="108000" y="2482225"/>
            <a:ext cx="8892360" cy="197049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2160" tIns="46080" rIns="92160" bIns="46080">
            <a:spAutoFit/>
          </a:bodyPr>
          <a:lstStyle/>
          <a:p>
            <a:pPr marL="343080" indent="-342360">
              <a:lnSpc>
                <a:spcPct val="100000"/>
              </a:lnSpc>
              <a:spcBef>
                <a:spcPts val="320"/>
              </a:spcBef>
              <a:buClr>
                <a:srgbClr val="EB8803"/>
              </a:buClr>
              <a:buSzPct val="80000"/>
              <a:buFont typeface="Wingdings" charset="2"/>
              <a:buChar char=""/>
            </a:pPr>
            <a:r>
              <a:rPr lang="es-ES" sz="1600" b="0" strike="noStrike" spc="-1" dirty="0" smtClean="0">
                <a:solidFill>
                  <a:srgbClr val="000000"/>
                </a:solidFill>
                <a:latin typeface="Arial"/>
                <a:ea typeface="DejaVu Sans"/>
              </a:rPr>
              <a:t>Extremar </a:t>
            </a:r>
            <a:r>
              <a:rPr lang="es-ES" sz="1600" b="0" strike="noStrike" spc="-1" dirty="0">
                <a:solidFill>
                  <a:srgbClr val="000000"/>
                </a:solidFill>
                <a:latin typeface="Arial"/>
                <a:ea typeface="DejaVu Sans"/>
              </a:rPr>
              <a:t>las precauciones con pacientes muy gruesos. En </a:t>
            </a:r>
            <a:r>
              <a:rPr lang="es-ES" sz="1600" spc="-1" dirty="0" smtClean="0">
                <a:solidFill>
                  <a:srgbClr val="000000"/>
                </a:solidFill>
                <a:latin typeface="Arial"/>
                <a:ea typeface="DejaVu Sans"/>
              </a:rPr>
              <a:t>estos casos se</a:t>
            </a:r>
            <a:r>
              <a:rPr lang="es-ES" sz="1600" b="0" strike="noStrike" spc="-1" dirty="0" smtClean="0">
                <a:solidFill>
                  <a:srgbClr val="000000"/>
                </a:solidFill>
                <a:latin typeface="Arial"/>
                <a:ea typeface="DejaVu Sans"/>
              </a:rPr>
              <a:t> requiere mas radiación para mantener una calidad de imagen aceptable (Actúa en CAB). </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Evitar proyecciones oblicuas. Proyecciones oblicuas también aumentan </a:t>
            </a:r>
            <a:r>
              <a:rPr lang="es-ES" sz="1600" b="0" strike="noStrike" spc="-1" dirty="0" smtClean="0">
                <a:solidFill>
                  <a:srgbClr val="000000"/>
                </a:solidFill>
                <a:latin typeface="Arial"/>
                <a:ea typeface="DejaVu Sans"/>
              </a:rPr>
              <a:t>el espesor </a:t>
            </a:r>
            <a:r>
              <a:rPr lang="es-ES" sz="1600" spc="-1" dirty="0" smtClean="0">
                <a:solidFill>
                  <a:srgbClr val="000000"/>
                </a:solidFill>
                <a:latin typeface="Arial"/>
                <a:ea typeface="DejaVu Sans"/>
              </a:rPr>
              <a:t>el espesor de tejido y se requiere mas radiación (Actúa el CAB)</a:t>
            </a:r>
            <a:r>
              <a:rPr lang="es-ES" sz="1600" b="0" strike="noStrike" spc="-1" dirty="0" smtClean="0">
                <a:solidFill>
                  <a:srgbClr val="000000"/>
                </a:solidFill>
                <a:latin typeface="Arial"/>
                <a:ea typeface="DejaVu Sans"/>
              </a:rPr>
              <a:t>.</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Evite el uso de la magnificación.</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Minimice el número de cuadros y el número de series de cine a un nivel aceptable.</a:t>
            </a:r>
            <a:endParaRPr lang="en-GB" sz="1600" b="0" strike="noStrike" spc="-1" dirty="0">
              <a:latin typeface="Arial"/>
            </a:endParaRPr>
          </a:p>
          <a:p>
            <a:pPr marL="343080" indent="-342360">
              <a:lnSpc>
                <a:spcPct val="100000"/>
              </a:lnSpc>
              <a:spcBef>
                <a:spcPts val="320"/>
              </a:spcBef>
              <a:buClr>
                <a:srgbClr val="EB8803"/>
              </a:buClr>
              <a:buSzPct val="80000"/>
              <a:buFont typeface="Wingdings" charset="2"/>
              <a:buChar char=""/>
            </a:pPr>
            <a:r>
              <a:rPr lang="es-ES" sz="1600" b="0" strike="noStrike" spc="-1" dirty="0">
                <a:solidFill>
                  <a:srgbClr val="000000"/>
                </a:solidFill>
                <a:latin typeface="Arial"/>
                <a:ea typeface="DejaVu Sans"/>
              </a:rPr>
              <a:t>Use colimación. Colime el haz de Rayos X al área de interés.</a:t>
            </a:r>
            <a:endParaRPr lang="en-GB" sz="1600" b="0" strike="noStrike" spc="-1" dirty="0">
              <a:latin typeface="Arial"/>
            </a:endParaRPr>
          </a:p>
        </p:txBody>
      </p:sp>
      <p:sp>
        <p:nvSpPr>
          <p:cNvPr id="305" name="Text Box 3"/>
          <p:cNvSpPr/>
          <p:nvPr/>
        </p:nvSpPr>
        <p:spPr>
          <a:xfrm>
            <a:off x="250920" y="1454528"/>
            <a:ext cx="8713080" cy="840957"/>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spAutoFit/>
          </a:bodyPr>
          <a:lstStyle/>
          <a:p>
            <a:pPr algn="just">
              <a:lnSpc>
                <a:spcPct val="90000"/>
              </a:lnSpc>
              <a:spcBef>
                <a:spcPts val="541"/>
              </a:spcBef>
            </a:pPr>
            <a:r>
              <a:rPr lang="es-ES" sz="1800" b="0" strike="noStrike" spc="-1" dirty="0">
                <a:solidFill>
                  <a:srgbClr val="FFFF00"/>
                </a:solidFill>
                <a:latin typeface="Arial"/>
                <a:ea typeface="DejaVu Sans"/>
              </a:rPr>
              <a:t>Se debe garantizar la existencia de procedimientos operacionales que permitan reducir la dosis que recibe el paciente considerando los siguiente aspectos</a:t>
            </a:r>
            <a:r>
              <a:rPr lang="es-ES" sz="1800" b="0" strike="noStrike" spc="-1" dirty="0" smtClean="0">
                <a:solidFill>
                  <a:srgbClr val="FFFF00"/>
                </a:solidFill>
                <a:latin typeface="Arial"/>
                <a:ea typeface="DejaVu Sans"/>
              </a:rPr>
              <a:t>: CONTINUACIÓN</a:t>
            </a:r>
            <a:endParaRPr lang="en-GB" sz="1800" b="0" strike="noStrike" spc="-1" dirty="0">
              <a:latin typeface="Arial"/>
            </a:endParaRPr>
          </a:p>
        </p:txBody>
      </p:sp>
    </p:spTree>
    <p:extLst>
      <p:ext uri="{BB962C8B-B14F-4D97-AF65-F5344CB8AC3E}">
        <p14:creationId xmlns:p14="http://schemas.microsoft.com/office/powerpoint/2010/main" val="161618290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2"/>
          <p:cNvPicPr/>
          <p:nvPr/>
        </p:nvPicPr>
        <p:blipFill>
          <a:blip r:embed="rId3"/>
          <a:srcRect t="1828" r="1086" b="170"/>
          <a:stretch/>
        </p:blipFill>
        <p:spPr>
          <a:xfrm>
            <a:off x="6300720" y="1980000"/>
            <a:ext cx="2734920" cy="1438920"/>
          </a:xfrm>
          <a:prstGeom prst="rect">
            <a:avLst/>
          </a:prstGeom>
          <a:ln w="0">
            <a:noFill/>
          </a:ln>
        </p:spPr>
      </p:pic>
      <p:sp>
        <p:nvSpPr>
          <p:cNvPr id="307" name="Rectángulo 181"/>
          <p:cNvSpPr/>
          <p:nvPr/>
        </p:nvSpPr>
        <p:spPr>
          <a:xfrm>
            <a:off x="35640" y="483480"/>
            <a:ext cx="6369840" cy="37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a:solidFill>
                  <a:srgbClr val="FFFF00"/>
                </a:solidFill>
                <a:latin typeface="Times New Roman"/>
                <a:ea typeface="DejaVu Sans"/>
              </a:rPr>
              <a:t>Conclusiones:</a:t>
            </a:r>
            <a:endParaRPr lang="en-GB" sz="2400" b="0" strike="noStrike" spc="-1">
              <a:latin typeface="Arial"/>
            </a:endParaRPr>
          </a:p>
          <a:p>
            <a:pPr marL="216000" indent="-213840">
              <a:lnSpc>
                <a:spcPct val="100000"/>
              </a:lnSpc>
              <a:buClr>
                <a:srgbClr val="FFFFFF"/>
              </a:buClr>
              <a:buFont typeface="StarSymbol"/>
              <a:buAutoNum type="arabicParenR"/>
            </a:pPr>
            <a:r>
              <a:rPr lang="es-ES" sz="1800" b="1" strike="noStrike" spc="-1">
                <a:solidFill>
                  <a:srgbClr val="FFFF00"/>
                </a:solidFill>
                <a:latin typeface="Arial"/>
                <a:ea typeface="DejaVu Sans"/>
              </a:rPr>
              <a:t>Los accidentes en las prácticas médicas afectan fundamentalmente la protección radiológica de los pacientes.</a:t>
            </a:r>
            <a:endParaRPr lang="en-GB" sz="1800" b="0" strike="noStrike" spc="-1">
              <a:latin typeface="Arial"/>
            </a:endParaRPr>
          </a:p>
          <a:p>
            <a:pPr marL="216000" indent="-213840">
              <a:lnSpc>
                <a:spcPct val="100000"/>
              </a:lnSpc>
              <a:buClr>
                <a:srgbClr val="FFFFFF"/>
              </a:buClr>
              <a:buFont typeface="StarSymbol"/>
              <a:buAutoNum type="arabicParenR"/>
            </a:pPr>
            <a:r>
              <a:rPr lang="es-ES" sz="1800" b="1" strike="noStrike" spc="-1">
                <a:solidFill>
                  <a:srgbClr val="FFFF00"/>
                </a:solidFill>
                <a:latin typeface="Arial"/>
                <a:ea typeface="DejaVu Sans"/>
              </a:rPr>
              <a:t>Algunos accidentes, principalmente en Radioterapia, pueden resultar letales. </a:t>
            </a:r>
            <a:endParaRPr lang="en-GB" sz="1800" b="0" strike="noStrike" spc="-1">
              <a:latin typeface="Arial"/>
            </a:endParaRPr>
          </a:p>
          <a:p>
            <a:pPr marL="216000" indent="-213840">
              <a:lnSpc>
                <a:spcPct val="100000"/>
              </a:lnSpc>
              <a:buClr>
                <a:srgbClr val="FFFFFF"/>
              </a:buClr>
              <a:buFont typeface="StarSymbol"/>
              <a:buAutoNum type="arabicParenR"/>
            </a:pPr>
            <a:r>
              <a:rPr lang="es-ES" sz="1800" b="1" strike="noStrike" spc="-1">
                <a:solidFill>
                  <a:srgbClr val="FFFF00"/>
                </a:solidFill>
                <a:latin typeface="Arial"/>
                <a:ea typeface="DejaVu Sans"/>
              </a:rPr>
              <a:t>Existen numerosos ejemplos de accidentes ocurridos en todas las prácticas médicas. De todos ellos se pueden extraer lecciones aprendidas que son muy útiles en la prevención de accidentes.</a:t>
            </a:r>
            <a:endParaRPr lang="en-GB"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2"/>
          <p:cNvSpPr/>
          <p:nvPr/>
        </p:nvSpPr>
        <p:spPr>
          <a:xfrm>
            <a:off x="71280" y="743424"/>
            <a:ext cx="8892000" cy="15528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29"/>
              </a:spcBef>
              <a:spcAft>
                <a:spcPts val="329"/>
              </a:spcAft>
            </a:pPr>
            <a:r>
              <a:rPr lang="es-ES" sz="2000" b="0" strike="noStrike" spc="-1" dirty="0">
                <a:solidFill>
                  <a:srgbClr val="FFFFFF"/>
                </a:solidFill>
                <a:latin typeface="Arial"/>
                <a:ea typeface="DejaVu Sans"/>
              </a:rPr>
              <a:t>Según el glosario del OIEA 2018.</a:t>
            </a:r>
            <a:endParaRPr lang="en-GB" sz="2000" b="0" strike="noStrike" spc="-1" dirty="0">
              <a:latin typeface="Arial"/>
            </a:endParaRPr>
          </a:p>
          <a:p>
            <a:pPr algn="just">
              <a:lnSpc>
                <a:spcPct val="90000"/>
              </a:lnSpc>
              <a:spcBef>
                <a:spcPts val="329"/>
              </a:spcBef>
              <a:spcAft>
                <a:spcPts val="329"/>
              </a:spcAft>
            </a:pPr>
            <a:r>
              <a:rPr lang="es-ES" sz="2000" b="1" u="sng" strike="noStrike" spc="-1" dirty="0">
                <a:solidFill>
                  <a:srgbClr val="FFFFFF"/>
                </a:solidFill>
                <a:uFillTx/>
                <a:latin typeface="Arial"/>
                <a:ea typeface="DejaVu Sans"/>
              </a:rPr>
              <a:t>Accidente:</a:t>
            </a:r>
            <a:r>
              <a:rPr lang="es-ES" sz="2000" b="0" strike="noStrike" spc="-1" dirty="0">
                <a:solidFill>
                  <a:srgbClr val="FFFFFF"/>
                </a:solidFill>
                <a:latin typeface="Arial"/>
                <a:ea typeface="DejaVu Sans"/>
              </a:rPr>
              <a:t> </a:t>
            </a:r>
            <a:r>
              <a:rPr lang="es-UY" sz="2000" b="0" strike="noStrike" spc="-1" dirty="0">
                <a:solidFill>
                  <a:srgbClr val="FFFFFF"/>
                </a:solidFill>
                <a:latin typeface="Arial"/>
                <a:ea typeface="DejaVu Sans"/>
              </a:rPr>
              <a:t>Todo suceso involuntario, incluidos errores de operación, fallos del equipo u otros contratiempos, cuyas consecuencias, </a:t>
            </a:r>
            <a:r>
              <a:rPr lang="es-UY" sz="2000" b="1" strike="noStrike" spc="-1" dirty="0">
                <a:solidFill>
                  <a:srgbClr val="FF0000"/>
                </a:solidFill>
                <a:latin typeface="Arial"/>
                <a:ea typeface="DejaVu Sans"/>
              </a:rPr>
              <a:t>reales</a:t>
            </a:r>
            <a:r>
              <a:rPr lang="es-UY" sz="2000" b="0" strike="noStrike" spc="-1" dirty="0">
                <a:solidFill>
                  <a:srgbClr val="FF0000"/>
                </a:solidFill>
                <a:latin typeface="Arial"/>
                <a:ea typeface="DejaVu Sans"/>
              </a:rPr>
              <a:t> o </a:t>
            </a:r>
            <a:r>
              <a:rPr lang="es-UY" sz="2000" b="1" strike="noStrike" spc="-1" dirty="0">
                <a:solidFill>
                  <a:srgbClr val="FF0000"/>
                </a:solidFill>
                <a:latin typeface="Arial"/>
                <a:ea typeface="DejaVu Sans"/>
              </a:rPr>
              <a:t>potenciales</a:t>
            </a:r>
            <a:r>
              <a:rPr lang="es-UY" sz="2000" b="0" strike="noStrike" spc="-1" dirty="0">
                <a:solidFill>
                  <a:srgbClr val="FFFFFF"/>
                </a:solidFill>
                <a:latin typeface="Arial"/>
                <a:ea typeface="DejaVu Sans"/>
              </a:rPr>
              <a:t>, </a:t>
            </a:r>
            <a:r>
              <a:rPr lang="es-UY" sz="2000" b="1" strike="noStrike" spc="-1" dirty="0">
                <a:solidFill>
                  <a:srgbClr val="FFFF00"/>
                </a:solidFill>
                <a:latin typeface="Arial"/>
                <a:ea typeface="DejaVu Sans"/>
              </a:rPr>
              <a:t>no sean insignificantes</a:t>
            </a:r>
            <a:r>
              <a:rPr lang="es-UY" sz="2000" b="1" strike="noStrike" spc="-1" dirty="0">
                <a:solidFill>
                  <a:srgbClr val="FFFFFF"/>
                </a:solidFill>
                <a:latin typeface="Arial"/>
                <a:ea typeface="DejaVu Sans"/>
              </a:rPr>
              <a:t> </a:t>
            </a:r>
            <a:r>
              <a:rPr lang="es-UY" sz="2000" b="0" strike="noStrike" spc="-1" dirty="0">
                <a:solidFill>
                  <a:srgbClr val="FFFFFF"/>
                </a:solidFill>
                <a:latin typeface="Arial"/>
                <a:ea typeface="DejaVu Sans"/>
              </a:rPr>
              <a:t>desde el punto de vista de la protección o de la seguridad</a:t>
            </a:r>
            <a:r>
              <a:rPr lang="es-ES" sz="2000" b="0" strike="noStrike" spc="-1" dirty="0">
                <a:solidFill>
                  <a:srgbClr val="FFFFFF"/>
                </a:solidFill>
                <a:latin typeface="Arial"/>
                <a:ea typeface="DejaVu Sans"/>
              </a:rPr>
              <a:t>.</a:t>
            </a:r>
            <a:endParaRPr lang="en-GB" sz="2000" b="0" strike="noStrike" spc="-1" dirty="0">
              <a:latin typeface="Arial"/>
            </a:endParaRPr>
          </a:p>
        </p:txBody>
      </p:sp>
      <p:sp>
        <p:nvSpPr>
          <p:cNvPr id="109" name="Text Box 3"/>
          <p:cNvSpPr/>
          <p:nvPr/>
        </p:nvSpPr>
        <p:spPr>
          <a:xfrm>
            <a:off x="0" y="310704"/>
            <a:ext cx="9142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ES" sz="2400" b="1" strike="noStrike" spc="-1" dirty="0">
                <a:solidFill>
                  <a:srgbClr val="FFFFFF"/>
                </a:solidFill>
                <a:latin typeface="Arial"/>
                <a:ea typeface="DejaVu Sans"/>
              </a:rPr>
              <a:t>Definición de Accidente.</a:t>
            </a:r>
            <a:endParaRPr lang="en-GB" sz="2400" b="0" strike="noStrike" spc="-1" dirty="0">
              <a:latin typeface="Arial"/>
            </a:endParaRPr>
          </a:p>
        </p:txBody>
      </p:sp>
      <p:sp>
        <p:nvSpPr>
          <p:cNvPr id="110" name="Text Box 7"/>
          <p:cNvSpPr/>
          <p:nvPr/>
        </p:nvSpPr>
        <p:spPr>
          <a:xfrm>
            <a:off x="76680" y="2318400"/>
            <a:ext cx="871272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ES" sz="1800" b="1" u="sng" strike="noStrike" spc="-1" dirty="0">
                <a:solidFill>
                  <a:srgbClr val="FFFFFF"/>
                </a:solidFill>
                <a:uFillTx/>
                <a:latin typeface="Arial"/>
                <a:ea typeface="DejaVu Sans"/>
              </a:rPr>
              <a:t>Incidente</a:t>
            </a:r>
            <a:r>
              <a:rPr lang="es-ES" sz="1800" b="0" strike="noStrike" spc="-1" dirty="0">
                <a:solidFill>
                  <a:srgbClr val="FFFFFF"/>
                </a:solidFill>
                <a:latin typeface="Arial"/>
                <a:ea typeface="DejaVu Sans"/>
              </a:rPr>
              <a:t>: </a:t>
            </a:r>
            <a:r>
              <a:rPr lang="es-UY" sz="1800" b="0" strike="noStrike" spc="-1" dirty="0">
                <a:solidFill>
                  <a:srgbClr val="FFFFFF"/>
                </a:solidFill>
                <a:latin typeface="Arial"/>
                <a:ea typeface="DejaVu Sans"/>
              </a:rPr>
              <a:t>Todo suceso no intencionado, incluidos errores de funcionamiento, fallos del equipo, </a:t>
            </a:r>
            <a:r>
              <a:rPr lang="es-UY" sz="1800" b="0" u="sng" strike="noStrike" spc="-1" dirty="0">
                <a:solidFill>
                  <a:srgbClr val="FFFFFF"/>
                </a:solidFill>
                <a:uFillTx/>
                <a:latin typeface="Arial"/>
                <a:ea typeface="DejaVu Sans"/>
              </a:rPr>
              <a:t>sucesos iniciadores, precursores de accidentes, cuasi accidentes </a:t>
            </a:r>
            <a:r>
              <a:rPr lang="es-UY" sz="1800" b="0" strike="noStrike" spc="-1" dirty="0">
                <a:solidFill>
                  <a:srgbClr val="FFFFFF"/>
                </a:solidFill>
                <a:latin typeface="Arial"/>
                <a:ea typeface="DejaVu Sans"/>
              </a:rPr>
              <a:t>y otros contratiempos, o todo acto no autorizado, sea o no doloso, cuyas consecuencias, </a:t>
            </a:r>
            <a:r>
              <a:rPr lang="es-UY" sz="1800" b="1" strike="noStrike" spc="-1" dirty="0">
                <a:solidFill>
                  <a:srgbClr val="FF0000"/>
                </a:solidFill>
                <a:latin typeface="Arial"/>
                <a:ea typeface="DejaVu Sans"/>
              </a:rPr>
              <a:t>reales</a:t>
            </a:r>
            <a:r>
              <a:rPr lang="es-UY" sz="1800" b="0" strike="noStrike" spc="-1" dirty="0">
                <a:solidFill>
                  <a:srgbClr val="FF0000"/>
                </a:solidFill>
                <a:latin typeface="Arial"/>
                <a:ea typeface="DejaVu Sans"/>
              </a:rPr>
              <a:t> o </a:t>
            </a:r>
            <a:r>
              <a:rPr lang="es-UY" sz="1800" b="1" strike="noStrike" spc="-1" dirty="0">
                <a:solidFill>
                  <a:srgbClr val="FF0000"/>
                </a:solidFill>
                <a:latin typeface="Arial"/>
                <a:ea typeface="DejaVu Sans"/>
              </a:rPr>
              <a:t>potenciales</a:t>
            </a:r>
            <a:r>
              <a:rPr lang="es-UY" sz="1800" b="1" strike="noStrike" spc="-1" dirty="0">
                <a:solidFill>
                  <a:srgbClr val="FFFFFF"/>
                </a:solidFill>
                <a:latin typeface="Arial"/>
                <a:ea typeface="DejaVu Sans"/>
              </a:rPr>
              <a:t>,</a:t>
            </a:r>
            <a:r>
              <a:rPr lang="es-UY" sz="1800" b="0" strike="noStrike" spc="-1" dirty="0">
                <a:solidFill>
                  <a:srgbClr val="FFFFFF"/>
                </a:solidFill>
                <a:latin typeface="Arial"/>
                <a:ea typeface="DejaVu Sans"/>
              </a:rPr>
              <a:t> </a:t>
            </a:r>
            <a:r>
              <a:rPr lang="es-UY" sz="1800" b="1" strike="noStrike" spc="-1" dirty="0">
                <a:solidFill>
                  <a:srgbClr val="FFFF00"/>
                </a:solidFill>
                <a:latin typeface="Arial"/>
                <a:ea typeface="DejaVu Sans"/>
              </a:rPr>
              <a:t>no sean insignificantes </a:t>
            </a:r>
            <a:r>
              <a:rPr lang="es-UY" sz="1800" b="0" strike="noStrike" spc="-1" dirty="0">
                <a:solidFill>
                  <a:srgbClr val="FFFFFF"/>
                </a:solidFill>
                <a:latin typeface="Arial"/>
                <a:ea typeface="DejaVu Sans"/>
              </a:rPr>
              <a:t>desde el punto de vista de la protección o la seguridad</a:t>
            </a:r>
            <a:r>
              <a:rPr lang="es-ES" sz="1800" b="0" strike="noStrike" spc="-1" dirty="0">
                <a:solidFill>
                  <a:srgbClr val="FFFFFF"/>
                </a:solidFill>
                <a:latin typeface="Arial"/>
                <a:ea typeface="DejaVu Sans"/>
              </a:rPr>
              <a:t>.</a:t>
            </a:r>
            <a:endParaRPr lang="en-GB" sz="1800" b="0" strike="noStrike" spc="-1" dirty="0">
              <a:latin typeface="Arial"/>
            </a:endParaRPr>
          </a:p>
        </p:txBody>
      </p:sp>
      <p:sp>
        <p:nvSpPr>
          <p:cNvPr id="111" name="Elipse 1"/>
          <p:cNvSpPr/>
          <p:nvPr/>
        </p:nvSpPr>
        <p:spPr>
          <a:xfrm>
            <a:off x="4140000" y="3507840"/>
            <a:ext cx="4751280" cy="1510920"/>
          </a:xfrm>
          <a:prstGeom prst="ellipse">
            <a:avLst/>
          </a:prstGeom>
          <a:solidFill>
            <a:srgbClr val="33CCCC"/>
          </a:solidFill>
          <a:ln w="0">
            <a:noFill/>
          </a:ln>
        </p:spPr>
        <p:style>
          <a:lnRef idx="0">
            <a:scrgbClr r="0" g="0" b="0"/>
          </a:lnRef>
          <a:fillRef idx="0">
            <a:scrgbClr r="0" g="0" b="0"/>
          </a:fillRef>
          <a:effectRef idx="0">
            <a:scrgbClr r="0" g="0" b="0"/>
          </a:effectRef>
          <a:fontRef idx="minor"/>
        </p:style>
      </p:sp>
      <p:sp>
        <p:nvSpPr>
          <p:cNvPr id="112" name="CuadroTexto 2"/>
          <p:cNvSpPr/>
          <p:nvPr/>
        </p:nvSpPr>
        <p:spPr>
          <a:xfrm>
            <a:off x="4356000" y="4155840"/>
            <a:ext cx="1510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Arial"/>
                <a:ea typeface="DejaVu Sans"/>
              </a:rPr>
              <a:t>Incidentes</a:t>
            </a:r>
            <a:endParaRPr lang="en-GB" sz="1800" b="0" strike="noStrike" spc="-1">
              <a:latin typeface="Arial"/>
            </a:endParaRPr>
          </a:p>
        </p:txBody>
      </p:sp>
      <p:sp>
        <p:nvSpPr>
          <p:cNvPr id="113" name="Elipse 3"/>
          <p:cNvSpPr/>
          <p:nvPr/>
        </p:nvSpPr>
        <p:spPr>
          <a:xfrm>
            <a:off x="6372360" y="3795840"/>
            <a:ext cx="2417400" cy="987840"/>
          </a:xfrm>
          <a:prstGeom prst="ellipse">
            <a:avLst/>
          </a:prstGeom>
          <a:solidFill>
            <a:srgbClr val="FFFF00"/>
          </a:solidFill>
          <a:ln w="0">
            <a:noFill/>
          </a:ln>
        </p:spPr>
        <p:style>
          <a:lnRef idx="0">
            <a:scrgbClr r="0" g="0" b="0"/>
          </a:lnRef>
          <a:fillRef idx="0">
            <a:scrgbClr r="0" g="0" b="0"/>
          </a:fillRef>
          <a:effectRef idx="0">
            <a:scrgbClr r="0" g="0" b="0"/>
          </a:effectRef>
          <a:fontRef idx="minor"/>
        </p:style>
      </p:sp>
      <p:sp>
        <p:nvSpPr>
          <p:cNvPr id="114" name="CuadroTexto 4"/>
          <p:cNvSpPr/>
          <p:nvPr/>
        </p:nvSpPr>
        <p:spPr>
          <a:xfrm>
            <a:off x="6804360" y="4155840"/>
            <a:ext cx="1727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C00000"/>
                </a:solidFill>
                <a:latin typeface="Arial"/>
                <a:ea typeface="DejaVu Sans"/>
              </a:rPr>
              <a:t>Accidente</a:t>
            </a:r>
            <a:endParaRPr lang="en-GB" sz="1800" b="0" strike="noStrike" spc="-1">
              <a:latin typeface="Arial"/>
            </a:endParaRPr>
          </a:p>
        </p:txBody>
      </p:sp>
      <p:pic>
        <p:nvPicPr>
          <p:cNvPr id="115" name="Picture 12" descr="plato"/>
          <p:cNvPicPr/>
          <p:nvPr/>
        </p:nvPicPr>
        <p:blipFill>
          <a:blip r:embed="rId3"/>
          <a:stretch/>
        </p:blipFill>
        <p:spPr>
          <a:xfrm>
            <a:off x="799200" y="3795840"/>
            <a:ext cx="2302560" cy="1294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p:nvPr/>
        </p:nvSpPr>
        <p:spPr>
          <a:xfrm>
            <a:off x="251640" y="210107"/>
            <a:ext cx="763200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600" b="1" strike="noStrike" spc="-1" dirty="0">
                <a:solidFill>
                  <a:srgbClr val="FFFF00"/>
                </a:solidFill>
                <a:latin typeface="Arial "/>
                <a:ea typeface="DejaVu Sans"/>
              </a:rPr>
              <a:t>Accidentes en Radioterapia</a:t>
            </a:r>
            <a:endParaRPr lang="en-GB" sz="3600" b="0" strike="noStrike" spc="-1" dirty="0">
              <a:latin typeface="Arial"/>
            </a:endParaRPr>
          </a:p>
        </p:txBody>
      </p:sp>
      <p:sp>
        <p:nvSpPr>
          <p:cNvPr id="117" name="Content Placeholder 2"/>
          <p:cNvSpPr/>
          <p:nvPr/>
        </p:nvSpPr>
        <p:spPr>
          <a:xfrm>
            <a:off x="251640" y="858107"/>
            <a:ext cx="8727120" cy="193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480">
              <a:lnSpc>
                <a:spcPct val="100000"/>
              </a:lnSpc>
              <a:buClr>
                <a:srgbClr val="FFC000"/>
              </a:buClr>
              <a:buFont typeface="Arial"/>
              <a:buChar char="•"/>
            </a:pPr>
            <a:r>
              <a:rPr lang="es-ES" sz="2600" b="1" strike="noStrike" spc="-1">
                <a:solidFill>
                  <a:srgbClr val="FFFF00"/>
                </a:solidFill>
                <a:latin typeface="Arial "/>
                <a:ea typeface="DejaVu Sans"/>
              </a:rPr>
              <a:t>Accidente de Braquiterapia HDR en EEUU.</a:t>
            </a:r>
            <a:endParaRPr lang="en-GB" sz="2600" b="0" strike="noStrike" spc="-1">
              <a:latin typeface="Arial"/>
            </a:endParaRPr>
          </a:p>
          <a:p>
            <a:pPr>
              <a:lnSpc>
                <a:spcPct val="100000"/>
              </a:lnSpc>
            </a:pPr>
            <a:endParaRPr lang="en-GB" sz="2600" b="0" strike="noStrike" spc="-1">
              <a:latin typeface="Arial"/>
            </a:endParaRPr>
          </a:p>
          <a:p>
            <a:pPr marL="343080" indent="-339480">
              <a:lnSpc>
                <a:spcPct val="100000"/>
              </a:lnSpc>
              <a:buClr>
                <a:srgbClr val="FFC000"/>
              </a:buClr>
              <a:buFont typeface="Arial"/>
              <a:buChar char="•"/>
            </a:pPr>
            <a:r>
              <a:rPr lang="es-ES" sz="2600" b="1" strike="noStrike" spc="-1">
                <a:solidFill>
                  <a:srgbClr val="FFFF00"/>
                </a:solidFill>
                <a:latin typeface="Arial "/>
                <a:ea typeface="DejaVu Sans"/>
              </a:rPr>
              <a:t>Accidente de LINAC en Epinal, Francia.</a:t>
            </a:r>
            <a:endParaRPr lang="en-GB" sz="2600" b="0" strike="noStrike" spc="-1">
              <a:latin typeface="Arial"/>
            </a:endParaRPr>
          </a:p>
          <a:p>
            <a:pPr>
              <a:lnSpc>
                <a:spcPct val="100000"/>
              </a:lnSpc>
            </a:pPr>
            <a:endParaRPr lang="en-GB" sz="2600" b="0" strike="noStrike" spc="-1">
              <a:latin typeface="Arial"/>
            </a:endParaRPr>
          </a:p>
        </p:txBody>
      </p:sp>
      <p:pic>
        <p:nvPicPr>
          <p:cNvPr id="119" name="Picture 7" descr="Braqui4"/>
          <p:cNvPicPr/>
          <p:nvPr/>
        </p:nvPicPr>
        <p:blipFill>
          <a:blip r:embed="rId2"/>
          <a:stretch/>
        </p:blipFill>
        <p:spPr>
          <a:xfrm>
            <a:off x="1016673" y="2793106"/>
            <a:ext cx="2410200" cy="1808640"/>
          </a:xfrm>
          <a:prstGeom prst="rect">
            <a:avLst/>
          </a:prstGeom>
          <a:ln w="0">
            <a:noFill/>
          </a:ln>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849" y="2573476"/>
            <a:ext cx="2179935" cy="22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Box 6"/>
          <p:cNvSpPr/>
          <p:nvPr/>
        </p:nvSpPr>
        <p:spPr>
          <a:xfrm>
            <a:off x="18662" y="331410"/>
            <a:ext cx="914292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dirty="0">
                <a:solidFill>
                  <a:srgbClr val="FFFF00"/>
                </a:solidFill>
                <a:latin typeface="Arial "/>
                <a:ea typeface="DejaVu Sans"/>
              </a:rPr>
              <a:t>Accidente de </a:t>
            </a:r>
            <a:r>
              <a:rPr lang="es-ES" sz="1800" b="1" strike="noStrike" spc="-1" dirty="0" err="1">
                <a:solidFill>
                  <a:srgbClr val="FFFF00"/>
                </a:solidFill>
                <a:latin typeface="Arial "/>
                <a:ea typeface="DejaVu Sans"/>
              </a:rPr>
              <a:t>Braquiterapia</a:t>
            </a:r>
            <a:r>
              <a:rPr lang="es-ES" sz="1800" b="1" strike="noStrike" spc="-1" dirty="0">
                <a:solidFill>
                  <a:srgbClr val="FFFF00"/>
                </a:solidFill>
                <a:latin typeface="Arial "/>
                <a:ea typeface="DejaVu Sans"/>
              </a:rPr>
              <a:t> HDR en EEUU</a:t>
            </a:r>
            <a:r>
              <a:rPr lang="es-ES" sz="1800" b="1" strike="noStrike" spc="-1" dirty="0">
                <a:solidFill>
                  <a:srgbClr val="FFFF00"/>
                </a:solidFill>
                <a:latin typeface="Arial"/>
                <a:ea typeface="DejaVu Sans"/>
              </a:rPr>
              <a:t>. ¿Qué ocurrió?</a:t>
            </a:r>
            <a:endParaRPr lang="en-GB" sz="1800" b="0" strike="noStrike" spc="-1" dirty="0">
              <a:latin typeface="Arial"/>
            </a:endParaRPr>
          </a:p>
        </p:txBody>
      </p:sp>
      <p:sp>
        <p:nvSpPr>
          <p:cNvPr id="122" name="Text Box 2"/>
          <p:cNvSpPr/>
          <p:nvPr/>
        </p:nvSpPr>
        <p:spPr>
          <a:xfrm>
            <a:off x="30902" y="763410"/>
            <a:ext cx="6575040" cy="43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00"/>
              </a:spcBef>
              <a:spcAft>
                <a:spcPts val="300"/>
              </a:spcAft>
            </a:pPr>
            <a:r>
              <a:rPr lang="es-UY" sz="2000" b="0" strike="noStrike" spc="-1" dirty="0">
                <a:solidFill>
                  <a:srgbClr val="FFFF00"/>
                </a:solidFill>
                <a:latin typeface="Arial"/>
                <a:ea typeface="DejaVu Sans"/>
              </a:rPr>
              <a:t>Ocurrió en 1992.</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La fuente (Iridio para HDR) se desprendió (rotura de la soldadura de unión) del mecanismo de accionamiento durante un tratamiento de cáncer de ano y recto.</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El monitor del área detectó </a:t>
            </a:r>
            <a:r>
              <a:rPr lang="es-UY" sz="2000" spc="-1" dirty="0" smtClean="0">
                <a:solidFill>
                  <a:srgbClr val="FFFF00"/>
                </a:solidFill>
                <a:latin typeface="Arial"/>
                <a:ea typeface="DejaVu Sans"/>
              </a:rPr>
              <a:t>presencia de </a:t>
            </a:r>
            <a:r>
              <a:rPr lang="es-UY" sz="2000" b="0" strike="noStrike" spc="-1" dirty="0" smtClean="0">
                <a:solidFill>
                  <a:srgbClr val="FFFF00"/>
                </a:solidFill>
                <a:latin typeface="Arial"/>
                <a:ea typeface="DejaVu Sans"/>
              </a:rPr>
              <a:t>radiación</a:t>
            </a:r>
            <a:r>
              <a:rPr lang="es-UY" sz="2000" b="0" strike="noStrike" spc="-1" dirty="0">
                <a:solidFill>
                  <a:srgbClr val="FFFF00"/>
                </a:solidFill>
                <a:latin typeface="Arial"/>
                <a:ea typeface="DejaVu Sans"/>
              </a:rPr>
              <a:t>, aunque el equipo indicaba “fuente blindada”.</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Como habían ocurrido anteriormente señales falsas del monitor de radiación del área no se dio crédito a esa alarma.</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No era una práctica habitual corroborar con un monitor portátil la señalización de alarma del monitor de área.</a:t>
            </a:r>
            <a:endParaRPr lang="en-GB" sz="2000" b="0" strike="noStrike" spc="-1" dirty="0">
              <a:latin typeface="Arial"/>
            </a:endParaRPr>
          </a:p>
          <a:p>
            <a:pPr algn="just">
              <a:lnSpc>
                <a:spcPct val="90000"/>
              </a:lnSpc>
              <a:spcBef>
                <a:spcPts val="300"/>
              </a:spcBef>
              <a:spcAft>
                <a:spcPts val="300"/>
              </a:spcAft>
            </a:pPr>
            <a:endParaRPr lang="en-GB" sz="2000" b="0" strike="noStrike" spc="-1" dirty="0">
              <a:latin typeface="Arial"/>
            </a:endParaRPr>
          </a:p>
        </p:txBody>
      </p:sp>
      <p:pic>
        <p:nvPicPr>
          <p:cNvPr id="123" name="Picture 2"/>
          <p:cNvPicPr/>
          <p:nvPr/>
        </p:nvPicPr>
        <p:blipFill>
          <a:blip r:embed="rId3"/>
          <a:stretch/>
        </p:blipFill>
        <p:spPr>
          <a:xfrm>
            <a:off x="6764760" y="2571840"/>
            <a:ext cx="2342520" cy="2342520"/>
          </a:xfrm>
          <a:prstGeom prst="rect">
            <a:avLst/>
          </a:prstGeom>
          <a:ln w="0">
            <a:noFill/>
          </a:ln>
        </p:spPr>
      </p:pic>
      <p:pic>
        <p:nvPicPr>
          <p:cNvPr id="124" name="Picture 3"/>
          <p:cNvPicPr/>
          <p:nvPr/>
        </p:nvPicPr>
        <p:blipFill>
          <a:blip r:embed="rId4"/>
          <a:stretch/>
        </p:blipFill>
        <p:spPr>
          <a:xfrm>
            <a:off x="6732360" y="690120"/>
            <a:ext cx="2410560" cy="1807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2"/>
          <p:cNvSpPr/>
          <p:nvPr/>
        </p:nvSpPr>
        <p:spPr>
          <a:xfrm>
            <a:off x="12240" y="772740"/>
            <a:ext cx="6575040" cy="423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300"/>
              </a:spcBef>
              <a:spcAft>
                <a:spcPts val="300"/>
              </a:spcAft>
            </a:pPr>
            <a:r>
              <a:rPr lang="es-UY" sz="2000" b="0" strike="noStrike" spc="-1" dirty="0">
                <a:solidFill>
                  <a:srgbClr val="FFFF00"/>
                </a:solidFill>
                <a:latin typeface="Arial"/>
                <a:ea typeface="DejaVu Sans"/>
              </a:rPr>
              <a:t>Continuación.</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El paciente se mantuvo con la fuete la fuente en el implante durante 4 días, con una dosis total de aproximadamente 16.000 Gy (18 Gy era la prescripta).</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ES" sz="2000" b="0" strike="noStrike" spc="-1" dirty="0">
                <a:solidFill>
                  <a:srgbClr val="FFFF00"/>
                </a:solidFill>
                <a:latin typeface="Arial"/>
                <a:ea typeface="DejaVu Sans"/>
              </a:rPr>
              <a:t>El paciente falleció cuatro días después de ocurrido el fallo del equipo.</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Durante varios días el equipo fue utilizado para “tratar” otros pacientes, se ignoraba que no existía ninguna fuente en el equipo.</a:t>
            </a:r>
            <a:endParaRPr lang="en-GB" sz="2000" b="0" strike="noStrike" spc="-1" dirty="0">
              <a:latin typeface="Arial"/>
            </a:endParaRPr>
          </a:p>
          <a:p>
            <a:pPr marL="285840" indent="-284760" algn="just">
              <a:lnSpc>
                <a:spcPct val="90000"/>
              </a:lnSpc>
              <a:spcBef>
                <a:spcPts val="300"/>
              </a:spcBef>
              <a:spcAft>
                <a:spcPts val="300"/>
              </a:spcAft>
              <a:buClr>
                <a:srgbClr val="FFFFFF"/>
              </a:buClr>
              <a:buFont typeface="Arial"/>
              <a:buChar char="•"/>
            </a:pPr>
            <a:r>
              <a:rPr lang="es-UY" sz="2000" b="0" strike="noStrike" spc="-1" dirty="0">
                <a:solidFill>
                  <a:srgbClr val="FFFF00"/>
                </a:solidFill>
                <a:latin typeface="Arial"/>
                <a:ea typeface="DejaVu Sans"/>
              </a:rPr>
              <a:t>El implante (con la fuente en su interior) con parte de tejidos necróticos se retiró del paciente, y fue descartado en un contenedor para residuos biológicos, sin identificar la fuente</a:t>
            </a:r>
            <a:endParaRPr lang="en-GB" sz="2000" b="0" strike="noStrike" spc="-1" dirty="0">
              <a:latin typeface="Arial"/>
            </a:endParaRPr>
          </a:p>
        </p:txBody>
      </p:sp>
      <p:pic>
        <p:nvPicPr>
          <p:cNvPr id="127" name="Picture 2"/>
          <p:cNvPicPr/>
          <p:nvPr/>
        </p:nvPicPr>
        <p:blipFill>
          <a:blip r:embed="rId3"/>
          <a:stretch/>
        </p:blipFill>
        <p:spPr>
          <a:xfrm>
            <a:off x="6876360" y="771480"/>
            <a:ext cx="2087280" cy="2781000"/>
          </a:xfrm>
          <a:prstGeom prst="rect">
            <a:avLst/>
          </a:prstGeom>
          <a:ln w="0">
            <a:noFill/>
          </a:ln>
        </p:spPr>
      </p:pic>
      <p:sp>
        <p:nvSpPr>
          <p:cNvPr id="128" name="Text Box 6"/>
          <p:cNvSpPr/>
          <p:nvPr/>
        </p:nvSpPr>
        <p:spPr>
          <a:xfrm>
            <a:off x="0" y="340740"/>
            <a:ext cx="914292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a:solidFill>
                  <a:srgbClr val="FFFF00"/>
                </a:solidFill>
                <a:latin typeface="Arial "/>
                <a:ea typeface="DejaVu Sans"/>
              </a:rPr>
              <a:t>Accidente de Braquiterapia HDR en EEUU</a:t>
            </a:r>
            <a:r>
              <a:rPr lang="es-ES" sz="1800" b="1" strike="noStrike" spc="-1">
                <a:solidFill>
                  <a:srgbClr val="FFFF00"/>
                </a:solidFill>
                <a:latin typeface="Arial"/>
                <a:ea typeface="DejaVu Sans"/>
              </a:rPr>
              <a:t>. ¿Qué ocurrió?</a:t>
            </a:r>
            <a:endParaRPr lang="en-GB"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 Box 2"/>
          <p:cNvSpPr/>
          <p:nvPr/>
        </p:nvSpPr>
        <p:spPr>
          <a:xfrm>
            <a:off x="26279" y="728734"/>
            <a:ext cx="7522185" cy="42766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3080" indent="-342000" algn="just">
              <a:lnSpc>
                <a:spcPct val="90000"/>
              </a:lnSpc>
              <a:spcBef>
                <a:spcPts val="300"/>
              </a:spcBef>
              <a:spcAft>
                <a:spcPts val="300"/>
              </a:spcAft>
              <a:buClr>
                <a:srgbClr val="FFFFFF"/>
              </a:buClr>
              <a:buFont typeface="Arial"/>
              <a:buChar char="•"/>
            </a:pPr>
            <a:r>
              <a:rPr lang="es-UY" sz="2000" b="0" strike="noStrike" spc="-1" dirty="0" smtClean="0">
                <a:solidFill>
                  <a:srgbClr val="FFFF00"/>
                </a:solidFill>
                <a:latin typeface="Arial"/>
                <a:ea typeface="DejaVu Sans"/>
              </a:rPr>
              <a:t>El </a:t>
            </a:r>
            <a:r>
              <a:rPr lang="es-UY" sz="2000" b="0" strike="noStrike" spc="-1" dirty="0">
                <a:solidFill>
                  <a:srgbClr val="FFFF00"/>
                </a:solidFill>
                <a:latin typeface="Arial"/>
                <a:ea typeface="DejaVu Sans"/>
              </a:rPr>
              <a:t>contenedor fue recogido por una empresa comercial para residuos hospitalarios 5 días más tarde.</a:t>
            </a:r>
            <a:endParaRPr lang="en-GB" sz="2000" b="0" strike="noStrike" spc="-1" dirty="0">
              <a:latin typeface="Arial"/>
            </a:endParaRPr>
          </a:p>
          <a:p>
            <a:pPr marL="343080" indent="-342000" algn="just">
              <a:lnSpc>
                <a:spcPct val="90000"/>
              </a:lnSpc>
              <a:spcBef>
                <a:spcPts val="300"/>
              </a:spcBef>
              <a:spcAft>
                <a:spcPts val="300"/>
              </a:spcAft>
              <a:buClr>
                <a:srgbClr val="FFFFFF"/>
              </a:buClr>
              <a:buFont typeface="Arial"/>
              <a:buChar char="•"/>
            </a:pPr>
            <a:r>
              <a:rPr lang="es-UY" sz="2000" b="0" strike="noStrike" spc="-1" dirty="0" smtClean="0">
                <a:solidFill>
                  <a:srgbClr val="FFFF00"/>
                </a:solidFill>
                <a:latin typeface="Arial"/>
                <a:ea typeface="DejaVu Sans"/>
              </a:rPr>
              <a:t>Luego </a:t>
            </a:r>
            <a:r>
              <a:rPr lang="es-UY" sz="2000" b="0" strike="noStrike" spc="-1" dirty="0">
                <a:solidFill>
                  <a:srgbClr val="FFFF00"/>
                </a:solidFill>
                <a:latin typeface="Arial"/>
                <a:ea typeface="DejaVu Sans"/>
              </a:rPr>
              <a:t>esos residuos fueron llevados a un incinerador donde, finalmente, la fuente de radiación fue detectada</a:t>
            </a:r>
            <a:r>
              <a:rPr lang="es-UY" sz="2000" b="0" strike="noStrike" spc="-1" dirty="0" smtClean="0">
                <a:solidFill>
                  <a:srgbClr val="FFFF00"/>
                </a:solidFill>
                <a:latin typeface="Arial"/>
                <a:ea typeface="DejaVu Sans"/>
              </a:rPr>
              <a:t>.</a:t>
            </a:r>
          </a:p>
          <a:p>
            <a:pPr marL="343080" indent="-342000" algn="just">
              <a:lnSpc>
                <a:spcPct val="90000"/>
              </a:lnSpc>
              <a:spcBef>
                <a:spcPts val="300"/>
              </a:spcBef>
              <a:spcAft>
                <a:spcPts val="300"/>
              </a:spcAft>
              <a:buClr>
                <a:srgbClr val="FFFFFF"/>
              </a:buClr>
              <a:buFont typeface="Arial"/>
              <a:buChar char="•"/>
            </a:pPr>
            <a:r>
              <a:rPr lang="es-UY" sz="2000" spc="-1" dirty="0" smtClean="0">
                <a:solidFill>
                  <a:srgbClr val="FFFF00"/>
                </a:solidFill>
              </a:rPr>
              <a:t>Como el detector de área continuaba señalando la no presencia de radiación en el bunker, se realizó la verificación del mismo utilizando un detector portátil y se descubrió el accidente.</a:t>
            </a:r>
          </a:p>
          <a:p>
            <a:pPr marL="343080" indent="-342000" algn="just">
              <a:lnSpc>
                <a:spcPct val="90000"/>
              </a:lnSpc>
              <a:spcBef>
                <a:spcPts val="300"/>
              </a:spcBef>
              <a:spcAft>
                <a:spcPts val="300"/>
              </a:spcAft>
              <a:buClr>
                <a:srgbClr val="FFFFFF"/>
              </a:buClr>
              <a:buFont typeface="Arial"/>
              <a:buChar char="•"/>
            </a:pPr>
            <a:r>
              <a:rPr lang="es-UY" sz="2000" spc="-1" dirty="0">
                <a:solidFill>
                  <a:srgbClr val="FFFF00"/>
                </a:solidFill>
              </a:rPr>
              <a:t>Durante los días que la fuente permaneció en el paciente o en el </a:t>
            </a:r>
            <a:r>
              <a:rPr lang="es-UY" sz="2000" spc="-1" dirty="0" smtClean="0">
                <a:solidFill>
                  <a:srgbClr val="FFFF00"/>
                </a:solidFill>
              </a:rPr>
              <a:t>contenedor de residuos, </a:t>
            </a:r>
            <a:r>
              <a:rPr lang="es-UY" sz="2000" spc="-1" dirty="0">
                <a:solidFill>
                  <a:srgbClr val="FFFF00"/>
                </a:solidFill>
              </a:rPr>
              <a:t>irradió a 94 personas </a:t>
            </a:r>
            <a:r>
              <a:rPr lang="es-UY" sz="2000" spc="-1" dirty="0" smtClean="0">
                <a:solidFill>
                  <a:srgbClr val="FFFF00"/>
                </a:solidFill>
              </a:rPr>
              <a:t>(</a:t>
            </a:r>
            <a:r>
              <a:rPr lang="es-UY" sz="2000" spc="-1" dirty="0" err="1" smtClean="0">
                <a:solidFill>
                  <a:srgbClr val="FFFF00"/>
                </a:solidFill>
              </a:rPr>
              <a:t>TOEs</a:t>
            </a:r>
            <a:r>
              <a:rPr lang="es-UY" sz="2000" spc="-1" dirty="0" smtClean="0">
                <a:solidFill>
                  <a:srgbClr val="FFFF00"/>
                </a:solidFill>
              </a:rPr>
              <a:t> </a:t>
            </a:r>
            <a:r>
              <a:rPr lang="es-UY" sz="2000" spc="-1" dirty="0">
                <a:solidFill>
                  <a:srgbClr val="FFFF00"/>
                </a:solidFill>
              </a:rPr>
              <a:t>y familiares del paciente) a diversos niveles de </a:t>
            </a:r>
            <a:r>
              <a:rPr lang="es-UY" sz="2000" spc="-1" dirty="0" smtClean="0">
                <a:solidFill>
                  <a:srgbClr val="FFFF00"/>
                </a:solidFill>
              </a:rPr>
              <a:t>dosis.</a:t>
            </a:r>
            <a:endParaRPr lang="en-GB" sz="2000" b="0" strike="noStrike" spc="-1" dirty="0">
              <a:latin typeface="Arial"/>
            </a:endParaRPr>
          </a:p>
          <a:p>
            <a:pPr marL="343080" indent="-342000" algn="just">
              <a:lnSpc>
                <a:spcPct val="90000"/>
              </a:lnSpc>
              <a:spcBef>
                <a:spcPts val="300"/>
              </a:spcBef>
              <a:spcAft>
                <a:spcPts val="300"/>
              </a:spcAft>
              <a:buClr>
                <a:srgbClr val="FFFFFF"/>
              </a:buClr>
              <a:buFont typeface="Arial"/>
              <a:buChar char="•"/>
            </a:pPr>
            <a:r>
              <a:rPr lang="es-ES" sz="2000" b="0" strike="noStrike" spc="-1" dirty="0">
                <a:solidFill>
                  <a:srgbClr val="FFFF00"/>
                </a:solidFill>
                <a:latin typeface="Arial"/>
                <a:ea typeface="DejaVu Sans"/>
              </a:rPr>
              <a:t>Fue imposible precisar la cantidad de personas irradiadas desde que el contenedor de residuo fue extraído del hospital hasta que la fuente fue detectada.</a:t>
            </a:r>
            <a:endParaRPr lang="en-GB" sz="2000" b="0" strike="noStrike" spc="-1" dirty="0">
              <a:latin typeface="Arial"/>
            </a:endParaRPr>
          </a:p>
        </p:txBody>
      </p:sp>
      <p:pic>
        <p:nvPicPr>
          <p:cNvPr id="131" name="7 Imagen" descr="R'15'77"/>
          <p:cNvPicPr/>
          <p:nvPr/>
        </p:nvPicPr>
        <p:blipFill>
          <a:blip r:embed="rId3"/>
          <a:stretch/>
        </p:blipFill>
        <p:spPr>
          <a:xfrm>
            <a:off x="7548463" y="899463"/>
            <a:ext cx="1558815" cy="1020128"/>
          </a:xfrm>
          <a:prstGeom prst="rect">
            <a:avLst/>
          </a:prstGeom>
          <a:ln w="0">
            <a:noFill/>
          </a:ln>
        </p:spPr>
      </p:pic>
      <p:pic>
        <p:nvPicPr>
          <p:cNvPr id="132" name="Picture 5"/>
          <p:cNvPicPr/>
          <p:nvPr/>
        </p:nvPicPr>
        <p:blipFill>
          <a:blip r:embed="rId4"/>
          <a:stretch/>
        </p:blipFill>
        <p:spPr>
          <a:xfrm>
            <a:off x="7574743" y="2547719"/>
            <a:ext cx="1532536" cy="1772353"/>
          </a:xfrm>
          <a:prstGeom prst="rect">
            <a:avLst/>
          </a:prstGeom>
          <a:ln w="0">
            <a:noFill/>
          </a:ln>
        </p:spPr>
      </p:pic>
      <p:sp>
        <p:nvSpPr>
          <p:cNvPr id="133" name="Text Box 6"/>
          <p:cNvSpPr/>
          <p:nvPr/>
        </p:nvSpPr>
        <p:spPr>
          <a:xfrm>
            <a:off x="0" y="368734"/>
            <a:ext cx="914292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es-ES" sz="1800" b="1" strike="noStrike" spc="-1" dirty="0">
                <a:solidFill>
                  <a:srgbClr val="FFFF00"/>
                </a:solidFill>
                <a:latin typeface="Arial "/>
                <a:ea typeface="DejaVu Sans"/>
              </a:rPr>
              <a:t>Accidente de </a:t>
            </a:r>
            <a:r>
              <a:rPr lang="es-ES" sz="1800" b="1" strike="noStrike" spc="-1" dirty="0" err="1">
                <a:solidFill>
                  <a:srgbClr val="FFFF00"/>
                </a:solidFill>
                <a:latin typeface="Arial "/>
                <a:ea typeface="DejaVu Sans"/>
              </a:rPr>
              <a:t>Braquiterapia</a:t>
            </a:r>
            <a:r>
              <a:rPr lang="es-ES" sz="1800" b="1" strike="noStrike" spc="-1" dirty="0">
                <a:solidFill>
                  <a:srgbClr val="FFFF00"/>
                </a:solidFill>
                <a:latin typeface="Arial "/>
                <a:ea typeface="DejaVu Sans"/>
              </a:rPr>
              <a:t> HDR en EEUU</a:t>
            </a:r>
            <a:r>
              <a:rPr lang="es-ES" sz="1800" b="1" strike="noStrike" spc="-1" dirty="0">
                <a:solidFill>
                  <a:srgbClr val="FFFF00"/>
                </a:solidFill>
                <a:latin typeface="Arial"/>
                <a:ea typeface="DejaVu Sans"/>
              </a:rPr>
              <a:t>. ¿Qué ocurrió</a:t>
            </a:r>
            <a:r>
              <a:rPr lang="es-ES" sz="1800" b="1" strike="noStrike" spc="-1" dirty="0" smtClean="0">
                <a:solidFill>
                  <a:srgbClr val="FFFF00"/>
                </a:solidFill>
                <a:latin typeface="Arial"/>
                <a:ea typeface="DejaVu Sans"/>
              </a:rPr>
              <a:t>? (continuación)</a:t>
            </a:r>
            <a:endParaRPr lang="en-GB"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026"/>
          <p:cNvSpPr/>
          <p:nvPr/>
        </p:nvSpPr>
        <p:spPr>
          <a:xfrm>
            <a:off x="457200" y="205200"/>
            <a:ext cx="8228160" cy="428400"/>
          </a:xfrm>
          <a:prstGeom prst="rect">
            <a:avLst/>
          </a:prstGeom>
          <a:noFill/>
          <a:ln w="0">
            <a:noFill/>
          </a:ln>
        </p:spPr>
        <p:style>
          <a:lnRef idx="0">
            <a:scrgbClr r="0" g="0" b="0"/>
          </a:lnRef>
          <a:fillRef idx="0">
            <a:scrgbClr r="0" g="0" b="0"/>
          </a:fillRef>
          <a:effectRef idx="0">
            <a:scrgbClr r="0" g="0" b="0"/>
          </a:effectRef>
          <a:fontRef idx="minor"/>
        </p:style>
      </p:sp>
      <p:sp>
        <p:nvSpPr>
          <p:cNvPr id="136" name="Rectangle 1027"/>
          <p:cNvSpPr/>
          <p:nvPr/>
        </p:nvSpPr>
        <p:spPr>
          <a:xfrm>
            <a:off x="107640" y="806859"/>
            <a:ext cx="6806344" cy="42732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43080" indent="-342000">
              <a:lnSpc>
                <a:spcPct val="100000"/>
              </a:lnSpc>
              <a:buClr>
                <a:srgbClr val="FFFFFF"/>
              </a:buClr>
              <a:buFont typeface="Arial"/>
              <a:buChar char="•"/>
            </a:pPr>
            <a:r>
              <a:rPr lang="es-ES" sz="2000" b="0" strike="noStrike" spc="-1" dirty="0">
                <a:solidFill>
                  <a:srgbClr val="FFFF00"/>
                </a:solidFill>
                <a:latin typeface="Arial"/>
                <a:ea typeface="DejaVu Sans"/>
              </a:rPr>
              <a:t>Asegúrese de que no existan señales contradictorias que afecten la seguridad</a:t>
            </a:r>
            <a:endParaRPr lang="en-GB" sz="2000" b="0" strike="noStrike" spc="-1" dirty="0">
              <a:latin typeface="Arial"/>
            </a:endParaRPr>
          </a:p>
          <a:p>
            <a:pPr marL="343080" indent="-342000">
              <a:lnSpc>
                <a:spcPct val="100000"/>
              </a:lnSpc>
              <a:buClr>
                <a:srgbClr val="FFFFFF"/>
              </a:buClr>
              <a:buFont typeface="Arial"/>
              <a:buChar char="•"/>
            </a:pPr>
            <a:r>
              <a:rPr lang="es-ES" sz="2000" b="0" strike="noStrike" spc="-1" dirty="0">
                <a:solidFill>
                  <a:srgbClr val="FFFF00"/>
                </a:solidFill>
                <a:latin typeface="Arial"/>
                <a:ea typeface="DejaVu Sans"/>
              </a:rPr>
              <a:t>En caso de duda sobre la seguridad tome siempre la actitud mas conservadora.</a:t>
            </a:r>
            <a:endParaRPr lang="en-GB" sz="2000" b="0" strike="noStrike" spc="-1" dirty="0">
              <a:latin typeface="Arial"/>
            </a:endParaRPr>
          </a:p>
          <a:p>
            <a:pPr marL="343080" indent="-342000">
              <a:lnSpc>
                <a:spcPct val="100000"/>
              </a:lnSpc>
              <a:buClr>
                <a:srgbClr val="FFFFFF"/>
              </a:buClr>
              <a:buFont typeface="Arial"/>
              <a:buChar char="•"/>
            </a:pPr>
            <a:r>
              <a:rPr lang="es-ES" sz="2000" b="0" strike="noStrike" spc="-1" dirty="0">
                <a:solidFill>
                  <a:srgbClr val="FFFF00"/>
                </a:solidFill>
                <a:latin typeface="Arial"/>
                <a:ea typeface="DejaVu Sans"/>
              </a:rPr>
              <a:t>El monitor de área es un elemento fundamental para la seguridad de pacientes y trabajadores y debe estar apto para el uso.</a:t>
            </a:r>
            <a:endParaRPr lang="en-GB" sz="2000" b="0" strike="noStrike" spc="-1" dirty="0">
              <a:latin typeface="Arial"/>
            </a:endParaRPr>
          </a:p>
          <a:p>
            <a:pPr marL="343080" indent="-342000">
              <a:lnSpc>
                <a:spcPct val="100000"/>
              </a:lnSpc>
              <a:buClr>
                <a:srgbClr val="FFFFFF"/>
              </a:buClr>
              <a:buFont typeface="Arial"/>
              <a:buChar char="•"/>
            </a:pPr>
            <a:r>
              <a:rPr lang="es-ES" sz="2000" b="0" strike="noStrike" spc="-1" dirty="0">
                <a:solidFill>
                  <a:srgbClr val="FFFF00"/>
                </a:solidFill>
                <a:latin typeface="Arial"/>
                <a:ea typeface="DejaVu Sans"/>
              </a:rPr>
              <a:t>Si el monitor de área da señal de radiación en la sala se debe hacer una verificación redundante con un monitor portátil.</a:t>
            </a:r>
            <a:endParaRPr lang="en-GB" sz="2000" b="0" strike="noStrike" spc="-1" dirty="0">
              <a:latin typeface="Arial"/>
            </a:endParaRPr>
          </a:p>
          <a:p>
            <a:pPr marL="343080" indent="-342000">
              <a:lnSpc>
                <a:spcPct val="100000"/>
              </a:lnSpc>
              <a:buClr>
                <a:srgbClr val="FFFFFF"/>
              </a:buClr>
              <a:buFont typeface="Arial"/>
              <a:buChar char="•"/>
            </a:pPr>
            <a:r>
              <a:rPr lang="es-ES" sz="2000" b="0" strike="noStrike" spc="-1" dirty="0">
                <a:solidFill>
                  <a:srgbClr val="FFFF00"/>
                </a:solidFill>
                <a:latin typeface="Arial"/>
                <a:ea typeface="DejaVu Sans"/>
              </a:rPr>
              <a:t>Los desechos generados en prácticas donde se usen fuentes radiactivas deben ser monitoreados antes de ser liberados para su tratamiento como desechos hospitalarios.</a:t>
            </a:r>
            <a:endParaRPr lang="en-GB" sz="2000" b="0" strike="noStrike" spc="-1" dirty="0">
              <a:latin typeface="Arial"/>
            </a:endParaRPr>
          </a:p>
          <a:p>
            <a:pPr>
              <a:lnSpc>
                <a:spcPct val="100000"/>
              </a:lnSpc>
            </a:pPr>
            <a:endParaRPr lang="en-GB" sz="2000" b="0" strike="noStrike" spc="-1" dirty="0">
              <a:latin typeface="Arial"/>
            </a:endParaRPr>
          </a:p>
        </p:txBody>
      </p:sp>
      <p:sp>
        <p:nvSpPr>
          <p:cNvPr id="137" name="Rectangle 4"/>
          <p:cNvSpPr/>
          <p:nvPr/>
        </p:nvSpPr>
        <p:spPr>
          <a:xfrm>
            <a:off x="310592" y="221627"/>
            <a:ext cx="8533440" cy="57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
              </a:spcBef>
            </a:pPr>
            <a:r>
              <a:rPr lang="es-ES" sz="2000" b="1" strike="noStrike" spc="-1" dirty="0">
                <a:solidFill>
                  <a:srgbClr val="FFFF00"/>
                </a:solidFill>
                <a:latin typeface="+mj-lt"/>
                <a:ea typeface="DejaVu Sans"/>
              </a:rPr>
              <a:t>Accidente de </a:t>
            </a:r>
            <a:r>
              <a:rPr lang="es-ES" sz="2000" b="1" strike="noStrike" spc="-1" dirty="0" err="1">
                <a:solidFill>
                  <a:srgbClr val="FFFF00"/>
                </a:solidFill>
                <a:latin typeface="+mj-lt"/>
                <a:ea typeface="DejaVu Sans"/>
              </a:rPr>
              <a:t>Braquiterapia</a:t>
            </a:r>
            <a:r>
              <a:rPr lang="es-ES" sz="2000" b="1" strike="noStrike" spc="-1" dirty="0">
                <a:solidFill>
                  <a:srgbClr val="FFFF00"/>
                </a:solidFill>
                <a:latin typeface="+mj-lt"/>
                <a:ea typeface="DejaVu Sans"/>
              </a:rPr>
              <a:t> HDR en EEUU. Lecciones aprendidas.</a:t>
            </a:r>
            <a:endParaRPr lang="en-GB" sz="2000" b="0" strike="noStrike" spc="-1" dirty="0">
              <a:latin typeface="+mj-lt"/>
            </a:endParaRPr>
          </a:p>
        </p:txBody>
      </p:sp>
      <p:pic>
        <p:nvPicPr>
          <p:cNvPr id="138" name="Picture 7" descr="Braqui4"/>
          <p:cNvPicPr/>
          <p:nvPr/>
        </p:nvPicPr>
        <p:blipFill>
          <a:blip r:embed="rId2"/>
          <a:stretch/>
        </p:blipFill>
        <p:spPr>
          <a:xfrm>
            <a:off x="7053942" y="1779840"/>
            <a:ext cx="2016617" cy="1560519"/>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3600</TotalTime>
  <Words>2962</Words>
  <Application>Microsoft Office PowerPoint</Application>
  <PresentationFormat>Presentación en pantalla (16:9)</PresentationFormat>
  <Paragraphs>200</Paragraphs>
  <Slides>36</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36</vt:i4>
      </vt:variant>
    </vt:vector>
  </HeadingPairs>
  <TitlesOfParts>
    <vt:vector size="45" baseType="lpstr">
      <vt:lpstr>Arial</vt:lpstr>
      <vt:lpstr>Arial </vt:lpstr>
      <vt:lpstr>DejaVu Sans</vt:lpstr>
      <vt:lpstr>StarSymbol</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subject/>
  <dc:creator>DELATTRE, Dominique Jules</dc:creator>
  <dc:description/>
  <cp:lastModifiedBy>Cruz Duménigo</cp:lastModifiedBy>
  <cp:revision>542</cp:revision>
  <dcterms:created xsi:type="dcterms:W3CDTF">2018-03-19T08:58:41Z</dcterms:created>
  <dcterms:modified xsi:type="dcterms:W3CDTF">2024-03-04T19:36:23Z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14</vt:i4>
  </property>
  <property fmtid="{D5CDD505-2E9C-101B-9397-08002B2CF9AE}" pid="4" name="PresentationFormat">
    <vt:lpwstr>Presentación en pantalla (16:9)</vt:lpwstr>
  </property>
  <property fmtid="{D5CDD505-2E9C-101B-9397-08002B2CF9AE}" pid="5" name="Slides">
    <vt:i4>35</vt:i4>
  </property>
</Properties>
</file>