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</p:sldMasterIdLst>
  <p:notesMasterIdLst>
    <p:notesMasterId r:id="rId40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75" r:id="rId17"/>
    <p:sldId id="265" r:id="rId18"/>
    <p:sldId id="276" r:id="rId19"/>
    <p:sldId id="266" r:id="rId20"/>
    <p:sldId id="267" r:id="rId21"/>
    <p:sldId id="277" r:id="rId22"/>
    <p:sldId id="278" r:id="rId23"/>
    <p:sldId id="279" r:id="rId24"/>
    <p:sldId id="281" r:id="rId25"/>
    <p:sldId id="282" r:id="rId26"/>
    <p:sldId id="283" r:id="rId27"/>
    <p:sldId id="284" r:id="rId28"/>
    <p:sldId id="285" r:id="rId29"/>
    <p:sldId id="286" r:id="rId30"/>
    <p:sldId id="280" r:id="rId31"/>
    <p:sldId id="268" r:id="rId32"/>
    <p:sldId id="269" r:id="rId33"/>
    <p:sldId id="270" r:id="rId34"/>
    <p:sldId id="271" r:id="rId35"/>
    <p:sldId id="287" r:id="rId36"/>
    <p:sldId id="288" r:id="rId37"/>
    <p:sldId id="273" r:id="rId38"/>
    <p:sldId id="274" r:id="rId39"/>
  </p:sldIdLst>
  <p:sldSz cx="9144000" cy="5143500" type="screen16x9"/>
  <p:notesSz cx="7099300" cy="10234613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3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33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2000" b="0" strike="noStrike" spc="-1">
                <a:latin typeface="Arial"/>
              </a:rPr>
              <a:t>Click to edit the notes' format</a:t>
            </a:r>
          </a:p>
        </p:txBody>
      </p:sp>
      <p:sp>
        <p:nvSpPr>
          <p:cNvPr id="33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333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GB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334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GB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335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EBCD024E-4792-4DFE-A9AC-3678E9BE68B3}" type="slidenum">
              <a:rPr lang="en-GB" sz="1400" b="0" strike="noStrike" spc="-1">
                <a:latin typeface="Times New Roman"/>
              </a:rPr>
              <a:t>‹Nº›</a:t>
            </a:fld>
            <a:endParaRPr lang="en-GB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53911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Rectangle 7"/>
          <p:cNvSpPr/>
          <p:nvPr/>
        </p:nvSpPr>
        <p:spPr>
          <a:xfrm>
            <a:off x="4278960" y="10157400"/>
            <a:ext cx="3279960" cy="533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fld id="{1860FC53-C96B-4F1C-84B3-B6C488DD4F64}" type="slidenum">
              <a:rPr lang="en-GB" sz="1200" b="0" strike="noStrike" spc="-1">
                <a:solidFill>
                  <a:srgbClr val="000000"/>
                </a:solidFill>
                <a:latin typeface="Arial"/>
                <a:ea typeface="+mn-ea"/>
              </a:rPr>
              <a:t>4</a:t>
            </a:fld>
            <a:endParaRPr lang="en-GB" sz="1200" b="0" strike="noStrike" spc="-1">
              <a:latin typeface="Arial"/>
            </a:endParaRPr>
          </a:p>
        </p:txBody>
      </p:sp>
      <p:sp>
        <p:nvSpPr>
          <p:cNvPr id="41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4662" cy="3840162"/>
          </a:xfrm>
          <a:prstGeom prst="rect">
            <a:avLst/>
          </a:prstGeom>
        </p:spPr>
      </p:sp>
      <p:sp>
        <p:nvSpPr>
          <p:cNvPr id="41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920" cy="48103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1407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Rectangle 7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fld id="{B242DF96-8E90-42FC-A095-AB6294D8ABCD}" type="slidenum">
              <a:rPr lang="en-GB" sz="1300" b="0" strike="noStrike" spc="-1">
                <a:solidFill>
                  <a:srgbClr val="000000"/>
                </a:solidFill>
                <a:latin typeface="Arial"/>
                <a:ea typeface="+mn-ea"/>
              </a:rPr>
              <a:t>29</a:t>
            </a:fld>
            <a:endParaRPr lang="en-GB" sz="1300" b="0" strike="noStrike" spc="-1">
              <a:latin typeface="Times New Roman"/>
            </a:endParaRPr>
          </a:p>
        </p:txBody>
      </p:sp>
      <p:sp>
        <p:nvSpPr>
          <p:cNvPr id="43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18312" cy="3836988"/>
          </a:xfrm>
          <a:prstGeom prst="rect">
            <a:avLst/>
          </a:prstGeom>
        </p:spPr>
      </p:sp>
      <p:sp>
        <p:nvSpPr>
          <p:cNvPr id="43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8562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Rectangle 7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fld id="{2D64280B-C057-4C32-9A41-888C4B520102}" type="slidenum">
              <a:rPr lang="en-GB" sz="1300" b="0" strike="noStrike" spc="-1">
                <a:solidFill>
                  <a:srgbClr val="000000"/>
                </a:solidFill>
                <a:latin typeface="Arial"/>
                <a:ea typeface="+mn-ea"/>
              </a:rPr>
              <a:t>30</a:t>
            </a:fld>
            <a:endParaRPr lang="en-GB" sz="1300" b="0" strike="noStrike" spc="-1">
              <a:latin typeface="Times New Roman"/>
            </a:endParaRPr>
          </a:p>
        </p:txBody>
      </p:sp>
      <p:sp>
        <p:nvSpPr>
          <p:cNvPr id="421" name="Rectangle 7"/>
          <p:cNvSpPr/>
          <p:nvPr/>
        </p:nvSpPr>
        <p:spPr>
          <a:xfrm>
            <a:off x="4021200" y="9721080"/>
            <a:ext cx="3075840" cy="51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000" tIns="49680" rIns="99000" bIns="49680" anchor="b">
            <a:noAutofit/>
          </a:bodyPr>
          <a:lstStyle/>
          <a:p>
            <a:pPr algn="r">
              <a:lnSpc>
                <a:spcPct val="100000"/>
              </a:lnSpc>
            </a:pPr>
            <a:fld id="{2D1FEA81-138D-4CF1-A356-B18DEE215FB3}" type="slidenum">
              <a:rPr lang="en-US" sz="1300" b="0" strike="noStrike" spc="-1">
                <a:solidFill>
                  <a:srgbClr val="000000"/>
                </a:solidFill>
                <a:latin typeface="Calibri"/>
                <a:ea typeface="+mn-ea"/>
              </a:rPr>
              <a:t>30</a:t>
            </a:fld>
            <a:endParaRPr lang="en-GB" sz="1300" b="0" strike="noStrike" spc="-1">
              <a:latin typeface="Arial"/>
            </a:endParaRPr>
          </a:p>
        </p:txBody>
      </p:sp>
      <p:sp>
        <p:nvSpPr>
          <p:cNvPr id="42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prstGeom prst="rect">
            <a:avLst/>
          </a:prstGeom>
        </p:spPr>
      </p:sp>
      <p:sp>
        <p:nvSpPr>
          <p:cNvPr id="423" name="PlaceHolder 2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9000" cy="46051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02040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Rectangle 7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fld id="{6BCB8BF2-FB14-470F-8241-C26D2782E23A}" type="slidenum">
              <a:rPr lang="en-GB" sz="1300" b="0" strike="noStrike" spc="-1">
                <a:solidFill>
                  <a:srgbClr val="000000"/>
                </a:solidFill>
                <a:latin typeface="Arial"/>
                <a:ea typeface="+mn-ea"/>
              </a:rPr>
              <a:t>31</a:t>
            </a:fld>
            <a:endParaRPr lang="en-GB" sz="1300" b="0" strike="noStrike" spc="-1">
              <a:latin typeface="Times New Roman"/>
            </a:endParaRPr>
          </a:p>
        </p:txBody>
      </p:sp>
      <p:sp>
        <p:nvSpPr>
          <p:cNvPr id="43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18312" cy="3836988"/>
          </a:xfrm>
          <a:prstGeom prst="rect">
            <a:avLst/>
          </a:prstGeom>
        </p:spPr>
      </p:sp>
      <p:sp>
        <p:nvSpPr>
          <p:cNvPr id="43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4635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8313" cy="3835400"/>
          </a:xfrm>
          <a:prstGeom prst="rect">
            <a:avLst/>
          </a:prstGeom>
        </p:spPr>
      </p:sp>
      <p:sp>
        <p:nvSpPr>
          <p:cNvPr id="440" name="PlaceHolder 2"/>
          <p:cNvSpPr>
            <a:spLocks noGrp="1"/>
          </p:cNvSpPr>
          <p:nvPr>
            <p:ph type="body"/>
          </p:nvPr>
        </p:nvSpPr>
        <p:spPr>
          <a:xfrm>
            <a:off x="709560" y="4862160"/>
            <a:ext cx="5676840" cy="4601880"/>
          </a:xfrm>
          <a:prstGeom prst="rect">
            <a:avLst/>
          </a:prstGeom>
        </p:spPr>
        <p:txBody>
          <a:bodyPr lIns="94680" tIns="47520" rIns="94680" bIns="4752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441" name="Slide Number Placeholder 3"/>
          <p:cNvSpPr/>
          <p:nvPr/>
        </p:nvSpPr>
        <p:spPr>
          <a:xfrm>
            <a:off x="4020480" y="9720720"/>
            <a:ext cx="3074040" cy="509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680" tIns="47520" rIns="94680" bIns="47520" anchor="b">
            <a:noAutofit/>
          </a:bodyPr>
          <a:lstStyle/>
          <a:p>
            <a:pPr algn="r">
              <a:lnSpc>
                <a:spcPct val="100000"/>
              </a:lnSpc>
            </a:pPr>
            <a:fld id="{31F82EFA-44BC-4CCD-A9F5-CE4501E44E37}" type="slidenum">
              <a:rPr lang="en-GB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32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8166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Rectangle 7_0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fld id="{5560F14D-5E29-4799-AD59-A7FBF32323F6}" type="slidenum">
              <a:rPr lang="en-GB" sz="1300" b="0" strike="noStrike" spc="-1">
                <a:solidFill>
                  <a:srgbClr val="000000"/>
                </a:solidFill>
                <a:latin typeface="Arial"/>
                <a:ea typeface="+mn-ea"/>
              </a:rPr>
              <a:t>7</a:t>
            </a:fld>
            <a:endParaRPr lang="en-GB" sz="1300" b="0" strike="noStrike" spc="-1">
              <a:latin typeface="Times New Roman"/>
            </a:endParaRPr>
          </a:p>
        </p:txBody>
      </p:sp>
      <p:sp>
        <p:nvSpPr>
          <p:cNvPr id="41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50813" y="777875"/>
            <a:ext cx="6794500" cy="3822700"/>
          </a:xfrm>
          <a:prstGeom prst="rect">
            <a:avLst/>
          </a:prstGeom>
        </p:spPr>
      </p:sp>
      <p:sp>
        <p:nvSpPr>
          <p:cNvPr id="415" name="PlaceHolder 2"/>
          <p:cNvSpPr>
            <a:spLocks noGrp="1"/>
          </p:cNvSpPr>
          <p:nvPr>
            <p:ph type="body"/>
          </p:nvPr>
        </p:nvSpPr>
        <p:spPr>
          <a:xfrm>
            <a:off x="946440" y="4861440"/>
            <a:ext cx="5204160" cy="4605120"/>
          </a:xfrm>
          <a:prstGeom prst="rect">
            <a:avLst/>
          </a:prstGeom>
        </p:spPr>
        <p:txBody>
          <a:bodyPr lIns="99360" tIns="49680" rIns="99360" bIns="4968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4368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Rectangle 7_2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fld id="{8ECCFCE2-0AA0-436A-B575-7B17F09F725C}" type="slidenum">
              <a:rPr lang="en-GB" sz="1300" b="0" strike="noStrike" spc="-1">
                <a:solidFill>
                  <a:srgbClr val="000000"/>
                </a:solidFill>
                <a:latin typeface="Arial"/>
                <a:ea typeface="+mn-ea"/>
              </a:rPr>
              <a:t>14</a:t>
            </a:fld>
            <a:endParaRPr lang="en-GB" sz="1300" b="0" strike="noStrike" spc="-1">
              <a:latin typeface="Times New Roman"/>
            </a:endParaRPr>
          </a:p>
        </p:txBody>
      </p:sp>
      <p:sp>
        <p:nvSpPr>
          <p:cNvPr id="417" name="Rectangle 7_3"/>
          <p:cNvSpPr/>
          <p:nvPr/>
        </p:nvSpPr>
        <p:spPr>
          <a:xfrm>
            <a:off x="4021200" y="9722880"/>
            <a:ext cx="3077640" cy="51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9800" tIns="0" rIns="19800" bIns="0" anchor="b">
            <a:noAutofit/>
          </a:bodyPr>
          <a:lstStyle/>
          <a:p>
            <a:pPr algn="r">
              <a:lnSpc>
                <a:spcPct val="100000"/>
              </a:lnSpc>
            </a:pPr>
            <a:fld id="{818CFE27-0441-4F20-BCC0-4A2441413C65}" type="slidenum">
              <a:rPr lang="es-ES_tradnl" sz="1100" b="0" i="1" strike="noStrike" spc="-1">
                <a:solidFill>
                  <a:srgbClr val="000000"/>
                </a:solidFill>
                <a:latin typeface="Times New Roman"/>
                <a:ea typeface="+mn-ea"/>
              </a:rPr>
              <a:t>14</a:t>
            </a:fld>
            <a:endParaRPr lang="en-GB" sz="1100" b="0" strike="noStrike" spc="-1">
              <a:latin typeface="Arial"/>
            </a:endParaRPr>
          </a:p>
        </p:txBody>
      </p:sp>
      <p:sp>
        <p:nvSpPr>
          <p:cNvPr id="41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750" y="784225"/>
            <a:ext cx="6781800" cy="3816350"/>
          </a:xfrm>
          <a:prstGeom prst="rect">
            <a:avLst/>
          </a:prstGeom>
        </p:spPr>
      </p:sp>
      <p:sp>
        <p:nvSpPr>
          <p:cNvPr id="419" name="PlaceHolder 2"/>
          <p:cNvSpPr>
            <a:spLocks noGrp="1"/>
          </p:cNvSpPr>
          <p:nvPr>
            <p:ph type="body"/>
          </p:nvPr>
        </p:nvSpPr>
        <p:spPr>
          <a:xfrm>
            <a:off x="946440" y="4859640"/>
            <a:ext cx="5205960" cy="4606920"/>
          </a:xfrm>
          <a:prstGeom prst="rect">
            <a:avLst/>
          </a:prstGeom>
        </p:spPr>
        <p:txBody>
          <a:bodyPr lIns="95760" tIns="47880" rIns="95760" bIns="4788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5589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Rectangle 7_0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fld id="{5560F14D-5E29-4799-AD59-A7FBF32323F6}" type="slidenum">
              <a:rPr lang="en-GB" sz="1300" b="0" strike="noStrike" spc="-1">
                <a:solidFill>
                  <a:srgbClr val="000000"/>
                </a:solidFill>
                <a:latin typeface="Arial"/>
                <a:ea typeface="+mn-ea"/>
              </a:rPr>
              <a:t>16</a:t>
            </a:fld>
            <a:endParaRPr lang="en-GB" sz="1300" b="0" strike="noStrike" spc="-1">
              <a:latin typeface="Times New Roman"/>
            </a:endParaRPr>
          </a:p>
        </p:txBody>
      </p:sp>
      <p:sp>
        <p:nvSpPr>
          <p:cNvPr id="41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50813" y="777875"/>
            <a:ext cx="6794500" cy="3822700"/>
          </a:xfrm>
          <a:prstGeom prst="rect">
            <a:avLst/>
          </a:prstGeom>
        </p:spPr>
      </p:sp>
      <p:sp>
        <p:nvSpPr>
          <p:cNvPr id="415" name="PlaceHolder 2"/>
          <p:cNvSpPr>
            <a:spLocks noGrp="1"/>
          </p:cNvSpPr>
          <p:nvPr>
            <p:ph type="body"/>
          </p:nvPr>
        </p:nvSpPr>
        <p:spPr>
          <a:xfrm>
            <a:off x="946440" y="4861440"/>
            <a:ext cx="5204160" cy="4605120"/>
          </a:xfrm>
          <a:prstGeom prst="rect">
            <a:avLst/>
          </a:prstGeom>
        </p:spPr>
        <p:txBody>
          <a:bodyPr lIns="99360" tIns="49680" rIns="99360" bIns="4968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3575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Rectangle 7_2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fld id="{8ECCFCE2-0AA0-436A-B575-7B17F09F725C}" type="slidenum">
              <a:rPr lang="en-GB" sz="1300" b="0" strike="noStrike" spc="-1">
                <a:solidFill>
                  <a:srgbClr val="000000"/>
                </a:solidFill>
                <a:latin typeface="Arial"/>
                <a:ea typeface="+mn-ea"/>
              </a:rPr>
              <a:t>24</a:t>
            </a:fld>
            <a:endParaRPr lang="en-GB" sz="1300" b="0" strike="noStrike" spc="-1">
              <a:latin typeface="Times New Roman"/>
            </a:endParaRPr>
          </a:p>
        </p:txBody>
      </p:sp>
      <p:sp>
        <p:nvSpPr>
          <p:cNvPr id="417" name="Rectangle 7_3"/>
          <p:cNvSpPr/>
          <p:nvPr/>
        </p:nvSpPr>
        <p:spPr>
          <a:xfrm>
            <a:off x="4021200" y="9722880"/>
            <a:ext cx="3077640" cy="51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9800" tIns="0" rIns="19800" bIns="0" anchor="b">
            <a:noAutofit/>
          </a:bodyPr>
          <a:lstStyle/>
          <a:p>
            <a:pPr algn="r">
              <a:lnSpc>
                <a:spcPct val="100000"/>
              </a:lnSpc>
            </a:pPr>
            <a:fld id="{818CFE27-0441-4F20-BCC0-4A2441413C65}" type="slidenum">
              <a:rPr lang="es-ES_tradnl" sz="1100" b="0" i="1" strike="noStrike" spc="-1">
                <a:solidFill>
                  <a:srgbClr val="000000"/>
                </a:solidFill>
                <a:latin typeface="Times New Roman"/>
                <a:ea typeface="+mn-ea"/>
              </a:rPr>
              <a:t>24</a:t>
            </a:fld>
            <a:endParaRPr lang="en-GB" sz="1100" b="0" strike="noStrike" spc="-1">
              <a:latin typeface="Arial"/>
            </a:endParaRPr>
          </a:p>
        </p:txBody>
      </p:sp>
      <p:sp>
        <p:nvSpPr>
          <p:cNvPr id="41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750" y="784225"/>
            <a:ext cx="6781800" cy="3816350"/>
          </a:xfrm>
          <a:prstGeom prst="rect">
            <a:avLst/>
          </a:prstGeom>
        </p:spPr>
      </p:sp>
      <p:sp>
        <p:nvSpPr>
          <p:cNvPr id="419" name="PlaceHolder 2"/>
          <p:cNvSpPr>
            <a:spLocks noGrp="1"/>
          </p:cNvSpPr>
          <p:nvPr>
            <p:ph type="body"/>
          </p:nvPr>
        </p:nvSpPr>
        <p:spPr>
          <a:xfrm>
            <a:off x="946440" y="4859640"/>
            <a:ext cx="5205960" cy="4606920"/>
          </a:xfrm>
          <a:prstGeom prst="rect">
            <a:avLst/>
          </a:prstGeom>
        </p:spPr>
        <p:txBody>
          <a:bodyPr lIns="95760" tIns="47880" rIns="95760" bIns="4788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2747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Rectangle 7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fld id="{2D64280B-C057-4C32-9A41-888C4B520102}" type="slidenum">
              <a:rPr lang="en-GB" sz="1300" b="0" strike="noStrike" spc="-1">
                <a:solidFill>
                  <a:srgbClr val="000000"/>
                </a:solidFill>
                <a:latin typeface="Arial"/>
                <a:ea typeface="+mn-ea"/>
              </a:rPr>
              <a:t>25</a:t>
            </a:fld>
            <a:endParaRPr lang="en-GB" sz="1300" b="0" strike="noStrike" spc="-1">
              <a:latin typeface="Times New Roman"/>
            </a:endParaRPr>
          </a:p>
        </p:txBody>
      </p:sp>
      <p:sp>
        <p:nvSpPr>
          <p:cNvPr id="421" name="Rectangle 7"/>
          <p:cNvSpPr/>
          <p:nvPr/>
        </p:nvSpPr>
        <p:spPr>
          <a:xfrm>
            <a:off x="4021200" y="9721080"/>
            <a:ext cx="3075840" cy="51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000" tIns="49680" rIns="99000" bIns="49680" anchor="b">
            <a:noAutofit/>
          </a:bodyPr>
          <a:lstStyle/>
          <a:p>
            <a:pPr algn="r">
              <a:lnSpc>
                <a:spcPct val="100000"/>
              </a:lnSpc>
            </a:pPr>
            <a:fld id="{2D1FEA81-138D-4CF1-A356-B18DEE215FB3}" type="slidenum">
              <a:rPr lang="en-US" sz="1300" b="0" strike="noStrike" spc="-1">
                <a:solidFill>
                  <a:srgbClr val="000000"/>
                </a:solidFill>
                <a:latin typeface="Calibri"/>
                <a:ea typeface="+mn-ea"/>
              </a:rPr>
              <a:t>25</a:t>
            </a:fld>
            <a:endParaRPr lang="en-GB" sz="1300" b="0" strike="noStrike" spc="-1">
              <a:latin typeface="Arial"/>
            </a:endParaRPr>
          </a:p>
        </p:txBody>
      </p:sp>
      <p:sp>
        <p:nvSpPr>
          <p:cNvPr id="42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prstGeom prst="rect">
            <a:avLst/>
          </a:prstGeom>
        </p:spPr>
      </p:sp>
      <p:sp>
        <p:nvSpPr>
          <p:cNvPr id="423" name="PlaceHolder 2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9000" cy="46051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3779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Rectangle 7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fld id="{661C7391-2181-47ED-B23F-2290E2742D7D}" type="slidenum">
              <a:rPr lang="en-GB" sz="1300" b="0" strike="noStrike" spc="-1">
                <a:solidFill>
                  <a:srgbClr val="000000"/>
                </a:solidFill>
                <a:latin typeface="Arial"/>
                <a:ea typeface="+mn-ea"/>
              </a:rPr>
              <a:t>26</a:t>
            </a:fld>
            <a:endParaRPr lang="en-GB" sz="1300" b="0" strike="noStrike" spc="-1">
              <a:latin typeface="Times New Roman"/>
            </a:endParaRPr>
          </a:p>
        </p:txBody>
      </p:sp>
      <p:sp>
        <p:nvSpPr>
          <p:cNvPr id="42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18312" cy="3836988"/>
          </a:xfrm>
          <a:prstGeom prst="rect">
            <a:avLst/>
          </a:prstGeom>
        </p:spPr>
      </p:sp>
      <p:sp>
        <p:nvSpPr>
          <p:cNvPr id="42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256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Rectangle 7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fld id="{826D7C8D-72E1-4169-8495-54CB9263AF7A}" type="slidenum">
              <a:rPr lang="en-GB" sz="1300" b="0" strike="noStrike" spc="-1">
                <a:solidFill>
                  <a:srgbClr val="000000"/>
                </a:solidFill>
                <a:latin typeface="Arial"/>
                <a:ea typeface="+mn-ea"/>
              </a:rPr>
              <a:t>27</a:t>
            </a:fld>
            <a:endParaRPr lang="en-GB" sz="1300" b="0" strike="noStrike" spc="-1">
              <a:latin typeface="Times New Roman"/>
            </a:endParaRPr>
          </a:p>
        </p:txBody>
      </p:sp>
      <p:sp>
        <p:nvSpPr>
          <p:cNvPr id="42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18312" cy="3836988"/>
          </a:xfrm>
          <a:prstGeom prst="rect">
            <a:avLst/>
          </a:prstGeom>
        </p:spPr>
      </p:sp>
      <p:sp>
        <p:nvSpPr>
          <p:cNvPr id="42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8379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Rectangle 7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fld id="{B242DF96-8E90-42FC-A095-AB6294D8ABCD}" type="slidenum">
              <a:rPr lang="en-GB" sz="1300" b="0" strike="noStrike" spc="-1">
                <a:solidFill>
                  <a:srgbClr val="000000"/>
                </a:solidFill>
                <a:latin typeface="Arial"/>
                <a:ea typeface="+mn-ea"/>
              </a:rPr>
              <a:t>28</a:t>
            </a:fld>
            <a:endParaRPr lang="en-GB" sz="1300" b="0" strike="noStrike" spc="-1">
              <a:latin typeface="Times New Roman"/>
            </a:endParaRPr>
          </a:p>
        </p:txBody>
      </p:sp>
      <p:sp>
        <p:nvSpPr>
          <p:cNvPr id="43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18312" cy="3836988"/>
          </a:xfrm>
          <a:prstGeom prst="rect">
            <a:avLst/>
          </a:prstGeom>
        </p:spPr>
      </p:sp>
      <p:sp>
        <p:nvSpPr>
          <p:cNvPr id="43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6216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9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0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1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0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2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5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6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7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8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9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6 Rectángulo" hidden="1"/>
          <p:cNvSpPr/>
          <p:nvPr/>
        </p:nvSpPr>
        <p:spPr>
          <a:xfrm>
            <a:off x="0" y="0"/>
            <a:ext cx="363960" cy="5139000"/>
          </a:xfrm>
          <a:prstGeom prst="rect">
            <a:avLst/>
          </a:prstGeom>
          <a:solidFill>
            <a:srgbClr val="FFFFFF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" name="7 Rectángulo" hidden="1"/>
          <p:cNvSpPr/>
          <p:nvPr/>
        </p:nvSpPr>
        <p:spPr>
          <a:xfrm>
            <a:off x="255240" y="3785400"/>
            <a:ext cx="71280" cy="12668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" name="8 Rectángulo" hidden="1"/>
          <p:cNvSpPr/>
          <p:nvPr/>
        </p:nvSpPr>
        <p:spPr>
          <a:xfrm>
            <a:off x="255240" y="3597480"/>
            <a:ext cx="71280" cy="16956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" name="9 Rectángulo" hidden="1"/>
          <p:cNvSpPr/>
          <p:nvPr/>
        </p:nvSpPr>
        <p:spPr>
          <a:xfrm>
            <a:off x="255240" y="3478320"/>
            <a:ext cx="71280" cy="101160"/>
          </a:xfrm>
          <a:prstGeom prst="rect">
            <a:avLst/>
          </a:prstGeom>
          <a:solidFill>
            <a:schemeClr val="bg2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" name="10 Rectángulo" hidden="1"/>
          <p:cNvSpPr/>
          <p:nvPr/>
        </p:nvSpPr>
        <p:spPr>
          <a:xfrm>
            <a:off x="255240" y="3407040"/>
            <a:ext cx="71280" cy="5292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" name="11 Rectángulo" hidden="1"/>
          <p:cNvSpPr/>
          <p:nvPr/>
        </p:nvSpPr>
        <p:spPr>
          <a:xfrm>
            <a:off x="309600" y="510480"/>
            <a:ext cx="43920" cy="27252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" name="14 Rectángulo" hidden="1"/>
          <p:cNvSpPr/>
          <p:nvPr/>
        </p:nvSpPr>
        <p:spPr>
          <a:xfrm>
            <a:off x="268920" y="510480"/>
            <a:ext cx="25560" cy="27252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" name="15 Rectángulo" hidden="1"/>
          <p:cNvSpPr/>
          <p:nvPr/>
        </p:nvSpPr>
        <p:spPr>
          <a:xfrm>
            <a:off x="250200" y="510480"/>
            <a:ext cx="7200" cy="27252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" name="16 Rectángulo" hidden="1"/>
          <p:cNvSpPr/>
          <p:nvPr/>
        </p:nvSpPr>
        <p:spPr>
          <a:xfrm>
            <a:off x="221760" y="510480"/>
            <a:ext cx="7200" cy="27252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6 Rectángulo" hidden="1"/>
          <p:cNvSpPr/>
          <p:nvPr/>
        </p:nvSpPr>
        <p:spPr>
          <a:xfrm>
            <a:off x="0" y="0"/>
            <a:ext cx="363960" cy="5139000"/>
          </a:xfrm>
          <a:prstGeom prst="rect">
            <a:avLst/>
          </a:prstGeom>
          <a:solidFill>
            <a:srgbClr val="FFFFFF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8" name="7 Rectángulo" hidden="1"/>
          <p:cNvSpPr/>
          <p:nvPr/>
        </p:nvSpPr>
        <p:spPr>
          <a:xfrm>
            <a:off x="255240" y="3785400"/>
            <a:ext cx="71280" cy="12668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9" name="8 Rectángulo" hidden="1"/>
          <p:cNvSpPr/>
          <p:nvPr/>
        </p:nvSpPr>
        <p:spPr>
          <a:xfrm>
            <a:off x="255240" y="3597480"/>
            <a:ext cx="71280" cy="16956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0" name="9 Rectángulo" hidden="1"/>
          <p:cNvSpPr/>
          <p:nvPr/>
        </p:nvSpPr>
        <p:spPr>
          <a:xfrm>
            <a:off x="255240" y="3478320"/>
            <a:ext cx="71280" cy="101160"/>
          </a:xfrm>
          <a:prstGeom prst="rect">
            <a:avLst/>
          </a:prstGeom>
          <a:solidFill>
            <a:schemeClr val="bg2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1" name="10 Rectángulo" hidden="1"/>
          <p:cNvSpPr/>
          <p:nvPr/>
        </p:nvSpPr>
        <p:spPr>
          <a:xfrm>
            <a:off x="255240" y="3407040"/>
            <a:ext cx="71280" cy="5292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2" name="11 Rectángulo" hidden="1"/>
          <p:cNvSpPr/>
          <p:nvPr/>
        </p:nvSpPr>
        <p:spPr>
          <a:xfrm>
            <a:off x="309600" y="510480"/>
            <a:ext cx="43920" cy="27252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3" name="14 Rectángulo" hidden="1"/>
          <p:cNvSpPr/>
          <p:nvPr/>
        </p:nvSpPr>
        <p:spPr>
          <a:xfrm>
            <a:off x="268920" y="510480"/>
            <a:ext cx="25560" cy="27252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4" name="15 Rectángulo" hidden="1"/>
          <p:cNvSpPr/>
          <p:nvPr/>
        </p:nvSpPr>
        <p:spPr>
          <a:xfrm>
            <a:off x="250200" y="510480"/>
            <a:ext cx="7200" cy="27252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5" name="16 Rectángulo" hidden="1"/>
          <p:cNvSpPr/>
          <p:nvPr/>
        </p:nvSpPr>
        <p:spPr>
          <a:xfrm>
            <a:off x="221760" y="510480"/>
            <a:ext cx="7200" cy="27252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6 Rectángulo" hidden="1"/>
          <p:cNvSpPr/>
          <p:nvPr/>
        </p:nvSpPr>
        <p:spPr>
          <a:xfrm>
            <a:off x="0" y="0"/>
            <a:ext cx="363960" cy="5139000"/>
          </a:xfrm>
          <a:prstGeom prst="rect">
            <a:avLst/>
          </a:prstGeom>
          <a:solidFill>
            <a:srgbClr val="FFFFFF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5" name="7 Rectángulo" hidden="1"/>
          <p:cNvSpPr/>
          <p:nvPr/>
        </p:nvSpPr>
        <p:spPr>
          <a:xfrm>
            <a:off x="255240" y="3785400"/>
            <a:ext cx="71280" cy="12668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6" name="8 Rectángulo" hidden="1"/>
          <p:cNvSpPr/>
          <p:nvPr/>
        </p:nvSpPr>
        <p:spPr>
          <a:xfrm>
            <a:off x="255240" y="3597480"/>
            <a:ext cx="71280" cy="16956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7" name="9 Rectángulo" hidden="1"/>
          <p:cNvSpPr/>
          <p:nvPr/>
        </p:nvSpPr>
        <p:spPr>
          <a:xfrm>
            <a:off x="255240" y="3478320"/>
            <a:ext cx="71280" cy="101160"/>
          </a:xfrm>
          <a:prstGeom prst="rect">
            <a:avLst/>
          </a:prstGeom>
          <a:solidFill>
            <a:schemeClr val="bg2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8" name="10 Rectángulo" hidden="1"/>
          <p:cNvSpPr/>
          <p:nvPr/>
        </p:nvSpPr>
        <p:spPr>
          <a:xfrm>
            <a:off x="255240" y="3407040"/>
            <a:ext cx="71280" cy="5292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9" name="11 Rectángulo" hidden="1"/>
          <p:cNvSpPr/>
          <p:nvPr/>
        </p:nvSpPr>
        <p:spPr>
          <a:xfrm>
            <a:off x="309600" y="510480"/>
            <a:ext cx="43920" cy="27252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00" name="14 Rectángulo" hidden="1"/>
          <p:cNvSpPr/>
          <p:nvPr/>
        </p:nvSpPr>
        <p:spPr>
          <a:xfrm>
            <a:off x="268920" y="510480"/>
            <a:ext cx="25560" cy="27252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01" name="15 Rectángulo" hidden="1"/>
          <p:cNvSpPr/>
          <p:nvPr/>
        </p:nvSpPr>
        <p:spPr>
          <a:xfrm>
            <a:off x="250200" y="510480"/>
            <a:ext cx="7200" cy="27252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02" name="16 Rectángulo" hidden="1"/>
          <p:cNvSpPr/>
          <p:nvPr/>
        </p:nvSpPr>
        <p:spPr>
          <a:xfrm>
            <a:off x="221760" y="510480"/>
            <a:ext cx="7200" cy="27252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6 Rectángulo" hidden="1"/>
          <p:cNvSpPr/>
          <p:nvPr/>
        </p:nvSpPr>
        <p:spPr>
          <a:xfrm>
            <a:off x="0" y="0"/>
            <a:ext cx="363960" cy="5139000"/>
          </a:xfrm>
          <a:prstGeom prst="rect">
            <a:avLst/>
          </a:prstGeom>
          <a:solidFill>
            <a:srgbClr val="FFFFFF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43" name="7 Rectángulo" hidden="1"/>
          <p:cNvSpPr/>
          <p:nvPr/>
        </p:nvSpPr>
        <p:spPr>
          <a:xfrm>
            <a:off x="255240" y="3785400"/>
            <a:ext cx="71280" cy="12668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44" name="8 Rectángulo" hidden="1"/>
          <p:cNvSpPr/>
          <p:nvPr/>
        </p:nvSpPr>
        <p:spPr>
          <a:xfrm>
            <a:off x="255240" y="3597480"/>
            <a:ext cx="71280" cy="16956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45" name="9 Rectángulo" hidden="1"/>
          <p:cNvSpPr/>
          <p:nvPr/>
        </p:nvSpPr>
        <p:spPr>
          <a:xfrm>
            <a:off x="255240" y="3478320"/>
            <a:ext cx="71280" cy="101160"/>
          </a:xfrm>
          <a:prstGeom prst="rect">
            <a:avLst/>
          </a:prstGeom>
          <a:solidFill>
            <a:schemeClr val="bg2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46" name="10 Rectángulo" hidden="1"/>
          <p:cNvSpPr/>
          <p:nvPr/>
        </p:nvSpPr>
        <p:spPr>
          <a:xfrm>
            <a:off x="255240" y="3407040"/>
            <a:ext cx="71280" cy="5292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47" name="11 Rectángulo" hidden="1"/>
          <p:cNvSpPr/>
          <p:nvPr/>
        </p:nvSpPr>
        <p:spPr>
          <a:xfrm>
            <a:off x="309600" y="510480"/>
            <a:ext cx="43920" cy="27252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48" name="14 Rectángulo" hidden="1"/>
          <p:cNvSpPr/>
          <p:nvPr/>
        </p:nvSpPr>
        <p:spPr>
          <a:xfrm>
            <a:off x="268920" y="510480"/>
            <a:ext cx="25560" cy="27252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49" name="15 Rectángulo" hidden="1"/>
          <p:cNvSpPr/>
          <p:nvPr/>
        </p:nvSpPr>
        <p:spPr>
          <a:xfrm>
            <a:off x="250200" y="510480"/>
            <a:ext cx="7200" cy="27252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50" name="16 Rectángulo" hidden="1"/>
          <p:cNvSpPr/>
          <p:nvPr/>
        </p:nvSpPr>
        <p:spPr>
          <a:xfrm>
            <a:off x="221760" y="510480"/>
            <a:ext cx="7200" cy="27252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6 Rectángulo" hidden="1"/>
          <p:cNvSpPr/>
          <p:nvPr/>
        </p:nvSpPr>
        <p:spPr>
          <a:xfrm>
            <a:off x="0" y="0"/>
            <a:ext cx="363960" cy="5139000"/>
          </a:xfrm>
          <a:prstGeom prst="rect">
            <a:avLst/>
          </a:prstGeom>
          <a:solidFill>
            <a:srgbClr val="FFFFFF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90" name="7 Rectángulo" hidden="1"/>
          <p:cNvSpPr/>
          <p:nvPr/>
        </p:nvSpPr>
        <p:spPr>
          <a:xfrm>
            <a:off x="255240" y="3785400"/>
            <a:ext cx="71280" cy="12668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91" name="8 Rectángulo" hidden="1"/>
          <p:cNvSpPr/>
          <p:nvPr/>
        </p:nvSpPr>
        <p:spPr>
          <a:xfrm>
            <a:off x="255240" y="3597480"/>
            <a:ext cx="71280" cy="16956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92" name="9 Rectángulo" hidden="1"/>
          <p:cNvSpPr/>
          <p:nvPr/>
        </p:nvSpPr>
        <p:spPr>
          <a:xfrm>
            <a:off x="255240" y="3478320"/>
            <a:ext cx="71280" cy="101160"/>
          </a:xfrm>
          <a:prstGeom prst="rect">
            <a:avLst/>
          </a:prstGeom>
          <a:solidFill>
            <a:schemeClr val="bg2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93" name="10 Rectángulo" hidden="1"/>
          <p:cNvSpPr/>
          <p:nvPr/>
        </p:nvSpPr>
        <p:spPr>
          <a:xfrm>
            <a:off x="255240" y="3407040"/>
            <a:ext cx="71280" cy="5292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94" name="11 Rectángulo" hidden="1"/>
          <p:cNvSpPr/>
          <p:nvPr/>
        </p:nvSpPr>
        <p:spPr>
          <a:xfrm>
            <a:off x="309600" y="510480"/>
            <a:ext cx="43920" cy="27252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95" name="14 Rectángulo" hidden="1"/>
          <p:cNvSpPr/>
          <p:nvPr/>
        </p:nvSpPr>
        <p:spPr>
          <a:xfrm>
            <a:off x="268920" y="510480"/>
            <a:ext cx="25560" cy="27252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96" name="15 Rectángulo" hidden="1"/>
          <p:cNvSpPr/>
          <p:nvPr/>
        </p:nvSpPr>
        <p:spPr>
          <a:xfrm>
            <a:off x="250200" y="510480"/>
            <a:ext cx="7200" cy="27252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97" name="16 Rectángulo" hidden="1"/>
          <p:cNvSpPr/>
          <p:nvPr/>
        </p:nvSpPr>
        <p:spPr>
          <a:xfrm>
            <a:off x="221760" y="510480"/>
            <a:ext cx="7200" cy="27252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6 Rectángulo" hidden="1"/>
          <p:cNvSpPr/>
          <p:nvPr/>
        </p:nvSpPr>
        <p:spPr>
          <a:xfrm>
            <a:off x="0" y="0"/>
            <a:ext cx="363960" cy="5139000"/>
          </a:xfrm>
          <a:prstGeom prst="rect">
            <a:avLst/>
          </a:prstGeom>
          <a:solidFill>
            <a:srgbClr val="FFFFFF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37" name="7 Rectángulo" hidden="1"/>
          <p:cNvSpPr/>
          <p:nvPr/>
        </p:nvSpPr>
        <p:spPr>
          <a:xfrm>
            <a:off x="255240" y="3785400"/>
            <a:ext cx="71280" cy="12668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38" name="8 Rectángulo" hidden="1"/>
          <p:cNvSpPr/>
          <p:nvPr/>
        </p:nvSpPr>
        <p:spPr>
          <a:xfrm>
            <a:off x="255240" y="3597480"/>
            <a:ext cx="71280" cy="16956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39" name="9 Rectángulo" hidden="1"/>
          <p:cNvSpPr/>
          <p:nvPr/>
        </p:nvSpPr>
        <p:spPr>
          <a:xfrm>
            <a:off x="255240" y="3478320"/>
            <a:ext cx="71280" cy="101160"/>
          </a:xfrm>
          <a:prstGeom prst="rect">
            <a:avLst/>
          </a:prstGeom>
          <a:solidFill>
            <a:schemeClr val="bg2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40" name="10 Rectángulo" hidden="1"/>
          <p:cNvSpPr/>
          <p:nvPr/>
        </p:nvSpPr>
        <p:spPr>
          <a:xfrm>
            <a:off x="255240" y="3407040"/>
            <a:ext cx="71280" cy="5292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41" name="11 Rectángulo" hidden="1"/>
          <p:cNvSpPr/>
          <p:nvPr/>
        </p:nvSpPr>
        <p:spPr>
          <a:xfrm>
            <a:off x="309600" y="510480"/>
            <a:ext cx="43920" cy="27252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42" name="14 Rectángulo" hidden="1"/>
          <p:cNvSpPr/>
          <p:nvPr/>
        </p:nvSpPr>
        <p:spPr>
          <a:xfrm>
            <a:off x="268920" y="510480"/>
            <a:ext cx="25560" cy="27252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43" name="15 Rectángulo" hidden="1"/>
          <p:cNvSpPr/>
          <p:nvPr/>
        </p:nvSpPr>
        <p:spPr>
          <a:xfrm>
            <a:off x="250200" y="510480"/>
            <a:ext cx="7200" cy="27252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44" name="16 Rectángulo" hidden="1"/>
          <p:cNvSpPr/>
          <p:nvPr/>
        </p:nvSpPr>
        <p:spPr>
          <a:xfrm>
            <a:off x="221760" y="510480"/>
            <a:ext cx="7200" cy="27252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6 Rectángulo" hidden="1"/>
          <p:cNvSpPr/>
          <p:nvPr/>
        </p:nvSpPr>
        <p:spPr>
          <a:xfrm>
            <a:off x="0" y="0"/>
            <a:ext cx="363960" cy="5139000"/>
          </a:xfrm>
          <a:prstGeom prst="rect">
            <a:avLst/>
          </a:prstGeom>
          <a:solidFill>
            <a:srgbClr val="FFFFFF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84" name="7 Rectángulo" hidden="1"/>
          <p:cNvSpPr/>
          <p:nvPr/>
        </p:nvSpPr>
        <p:spPr>
          <a:xfrm>
            <a:off x="255240" y="3785400"/>
            <a:ext cx="71280" cy="12668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85" name="8 Rectángulo" hidden="1"/>
          <p:cNvSpPr/>
          <p:nvPr/>
        </p:nvSpPr>
        <p:spPr>
          <a:xfrm>
            <a:off x="255240" y="3597480"/>
            <a:ext cx="71280" cy="16956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86" name="9 Rectángulo" hidden="1"/>
          <p:cNvSpPr/>
          <p:nvPr/>
        </p:nvSpPr>
        <p:spPr>
          <a:xfrm>
            <a:off x="255240" y="3478320"/>
            <a:ext cx="71280" cy="101160"/>
          </a:xfrm>
          <a:prstGeom prst="rect">
            <a:avLst/>
          </a:prstGeom>
          <a:solidFill>
            <a:schemeClr val="bg2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87" name="10 Rectángulo" hidden="1"/>
          <p:cNvSpPr/>
          <p:nvPr/>
        </p:nvSpPr>
        <p:spPr>
          <a:xfrm>
            <a:off x="255240" y="3407040"/>
            <a:ext cx="71280" cy="5292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88" name="11 Rectángulo" hidden="1"/>
          <p:cNvSpPr/>
          <p:nvPr/>
        </p:nvSpPr>
        <p:spPr>
          <a:xfrm>
            <a:off x="309600" y="510480"/>
            <a:ext cx="43920" cy="27252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89" name="14 Rectángulo" hidden="1"/>
          <p:cNvSpPr/>
          <p:nvPr/>
        </p:nvSpPr>
        <p:spPr>
          <a:xfrm>
            <a:off x="268920" y="510480"/>
            <a:ext cx="25560" cy="27252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90" name="15 Rectángulo" hidden="1"/>
          <p:cNvSpPr/>
          <p:nvPr/>
        </p:nvSpPr>
        <p:spPr>
          <a:xfrm>
            <a:off x="250200" y="510480"/>
            <a:ext cx="7200" cy="27252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91" name="16 Rectángulo" hidden="1"/>
          <p:cNvSpPr/>
          <p:nvPr/>
        </p:nvSpPr>
        <p:spPr>
          <a:xfrm>
            <a:off x="221760" y="510480"/>
            <a:ext cx="7200" cy="27252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29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ubtitle 2"/>
          <p:cNvSpPr/>
          <p:nvPr/>
        </p:nvSpPr>
        <p:spPr>
          <a:xfrm>
            <a:off x="323640" y="2967840"/>
            <a:ext cx="8565840" cy="1689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endParaRPr lang="en-GB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s-ES" sz="3800" b="1" strike="noStrike" spc="-1">
                <a:solidFill>
                  <a:srgbClr val="FFFF00"/>
                </a:solidFill>
                <a:latin typeface="Arial "/>
                <a:ea typeface="DejaVu Sans"/>
              </a:rPr>
              <a:t>P-22 Accidentes ocurridos en las prácticas industriales.</a:t>
            </a:r>
            <a:endParaRPr lang="en-GB" sz="3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519"/>
              </a:spcBef>
              <a:tabLst>
                <a:tab pos="0" algn="l"/>
              </a:tabLst>
            </a:pPr>
            <a:endParaRPr lang="en-GB" sz="3800" b="0" strike="noStrike" spc="-1">
              <a:latin typeface="Arial"/>
            </a:endParaRPr>
          </a:p>
        </p:txBody>
      </p:sp>
      <p:sp>
        <p:nvSpPr>
          <p:cNvPr id="337" name="Title 1"/>
          <p:cNvSpPr/>
          <p:nvPr/>
        </p:nvSpPr>
        <p:spPr>
          <a:xfrm>
            <a:off x="323640" y="555480"/>
            <a:ext cx="8566920" cy="223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80000"/>
              </a:lnSpc>
              <a:tabLst>
                <a:tab pos="0" algn="l"/>
              </a:tabLst>
            </a:pPr>
            <a:r>
              <a:t/>
            </a:r>
            <a:br/>
            <a:r>
              <a:t/>
            </a:r>
            <a:br/>
            <a:r>
              <a:rPr lang="es-ES" sz="3200" b="1" strike="noStrike" spc="-1">
                <a:solidFill>
                  <a:srgbClr val="FFFF00"/>
                </a:solidFill>
                <a:latin typeface="Arial "/>
                <a:ea typeface="DejaVu Sans"/>
              </a:rPr>
              <a:t>C</a:t>
            </a:r>
            <a:r>
              <a:rPr lang="es-ES" sz="3600" b="1" strike="noStrike" spc="-1">
                <a:solidFill>
                  <a:srgbClr val="FFFF00"/>
                </a:solidFill>
                <a:latin typeface="Arial "/>
                <a:ea typeface="Arial"/>
              </a:rPr>
              <a:t>urso de capacitación continuada en materia de radioprotección para Responsables de Protección Radiológica.</a:t>
            </a:r>
            <a:endParaRPr lang="en-GB" sz="3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Rectangle 3_4"/>
          <p:cNvSpPr/>
          <p:nvPr/>
        </p:nvSpPr>
        <p:spPr>
          <a:xfrm>
            <a:off x="251640" y="223485"/>
            <a:ext cx="8352720" cy="44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ES" sz="2500" b="1" strike="noStrike" spc="-1" dirty="0">
                <a:solidFill>
                  <a:srgbClr val="FFFF00"/>
                </a:solidFill>
                <a:latin typeface="Arial"/>
                <a:ea typeface="DejaVu Sans"/>
              </a:rPr>
              <a:t>Accidente radiológicos en Gammagrafía Industrial</a:t>
            </a:r>
            <a:endParaRPr lang="en-GB" sz="2500" b="0" strike="noStrike" spc="-1" dirty="0">
              <a:latin typeface="Arial"/>
            </a:endParaRPr>
          </a:p>
        </p:txBody>
      </p:sp>
      <p:sp>
        <p:nvSpPr>
          <p:cNvPr id="376" name="Rectangle 2_4"/>
          <p:cNvSpPr txBox="1"/>
          <p:nvPr/>
        </p:nvSpPr>
        <p:spPr>
          <a:xfrm>
            <a:off x="2706840" y="728118"/>
            <a:ext cx="4312800" cy="47801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ES_tradnl" sz="2400" b="0" strike="noStrike" spc="-1" dirty="0">
                <a:solidFill>
                  <a:srgbClr val="FFFF00"/>
                </a:solidFill>
                <a:latin typeface="Arial"/>
              </a:rPr>
              <a:t>¿Qué sucedió? (cont.)</a:t>
            </a:r>
            <a:endParaRPr lang="es-E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7" name="2 CuadroTexto_0"/>
          <p:cNvSpPr/>
          <p:nvPr/>
        </p:nvSpPr>
        <p:spPr>
          <a:xfrm>
            <a:off x="251640" y="1262114"/>
            <a:ext cx="6251797" cy="286086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1800" b="0" strike="noStrike" spc="-1" dirty="0" smtClean="0">
                <a:solidFill>
                  <a:srgbClr val="FFFF00"/>
                </a:solidFill>
                <a:latin typeface="Arial"/>
                <a:ea typeface="DejaVu Sans"/>
              </a:rPr>
              <a:t>El enrojecimiento de la piel lo asocia a una picada de insecto. Se aplica compresas calientes en la pierna  adolorida.</a:t>
            </a:r>
            <a:endParaRPr lang="es-ES" sz="1800" b="0" strike="noStrike" spc="-1" dirty="0" smtClean="0">
              <a:latin typeface="Arial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1800" b="0" strike="noStrike" spc="-1" dirty="0" smtClean="0">
                <a:solidFill>
                  <a:srgbClr val="FFFF00"/>
                </a:solidFill>
                <a:latin typeface="Arial"/>
                <a:ea typeface="DejaVu Sans"/>
              </a:rPr>
              <a:t>La esposa estuvo sentada sobre el pantalón con la fuente (5 - 10 minutos) mientras lactaba a su bebé (18 meses de edad).</a:t>
            </a:r>
            <a:endParaRPr lang="es-ES" sz="1800" b="0" strike="noStrike" spc="-1" dirty="0" smtClean="0">
              <a:latin typeface="Arial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1800" b="0" strike="noStrike" spc="-1" dirty="0" smtClean="0">
                <a:solidFill>
                  <a:srgbClr val="FFFF00"/>
                </a:solidFill>
                <a:latin typeface="Arial"/>
                <a:ea typeface="DejaVu Sans"/>
              </a:rPr>
              <a:t>Otros dos niños (7 y 10 años) dormían cerca de la fuente (2 - 3 metros) durante 2 horas.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pc="-1" dirty="0">
                <a:solidFill>
                  <a:srgbClr val="FFFF00"/>
                </a:solidFill>
              </a:rPr>
              <a:t>11:00 pm: retira su pantalón con la fuente fuera del cuarto</a:t>
            </a:r>
            <a:r>
              <a:rPr lang="es-ES" spc="-1" dirty="0" smtClean="0">
                <a:solidFill>
                  <a:srgbClr val="FFFF00"/>
                </a:solidFill>
              </a:rPr>
              <a:t>.</a:t>
            </a:r>
            <a:endParaRPr lang="en-GB" spc="-1" dirty="0"/>
          </a:p>
        </p:txBody>
      </p:sp>
      <p:pic>
        <p:nvPicPr>
          <p:cNvPr id="5" name="Picture 3_0"/>
          <p:cNvPicPr/>
          <p:nvPr/>
        </p:nvPicPr>
        <p:blipFill>
          <a:blip r:embed="rId2"/>
          <a:stretch/>
        </p:blipFill>
        <p:spPr>
          <a:xfrm>
            <a:off x="6671105" y="2071457"/>
            <a:ext cx="2455200" cy="1604803"/>
          </a:xfrm>
          <a:prstGeom prst="rect">
            <a:avLst/>
          </a:prstGeom>
          <a:ln w="9525">
            <a:solidFill>
              <a:srgbClr val="000000"/>
            </a:solidFill>
            <a:miter/>
          </a:ln>
        </p:spPr>
      </p:pic>
    </p:spTree>
    <p:extLst>
      <p:ext uri="{BB962C8B-B14F-4D97-AF65-F5344CB8AC3E}">
        <p14:creationId xmlns:p14="http://schemas.microsoft.com/office/powerpoint/2010/main" val="271490048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Rectangle 3_6"/>
          <p:cNvSpPr/>
          <p:nvPr/>
        </p:nvSpPr>
        <p:spPr>
          <a:xfrm>
            <a:off x="251640" y="214154"/>
            <a:ext cx="8352720" cy="44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ES" sz="2500" b="1" strike="noStrike" spc="-1" dirty="0">
                <a:solidFill>
                  <a:srgbClr val="FFFF00"/>
                </a:solidFill>
                <a:latin typeface="Arial"/>
                <a:ea typeface="DejaVu Sans"/>
              </a:rPr>
              <a:t>Accidente radiológicos en Gammagrafía Industrial</a:t>
            </a:r>
            <a:endParaRPr lang="en-GB" sz="2500" b="0" strike="noStrike" spc="-1" dirty="0">
              <a:latin typeface="Arial"/>
            </a:endParaRPr>
          </a:p>
        </p:txBody>
      </p:sp>
      <p:sp>
        <p:nvSpPr>
          <p:cNvPr id="379" name="Rectangle 2_5"/>
          <p:cNvSpPr txBox="1"/>
          <p:nvPr/>
        </p:nvSpPr>
        <p:spPr>
          <a:xfrm>
            <a:off x="2706840" y="690794"/>
            <a:ext cx="4312800" cy="440686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ES_tradnl" sz="2400" b="0" strike="noStrike" spc="-1" dirty="0">
                <a:solidFill>
                  <a:srgbClr val="FFFF00"/>
                </a:solidFill>
                <a:latin typeface="Arial"/>
              </a:rPr>
              <a:t>¿Qué sucedió? (cont.)</a:t>
            </a:r>
            <a:endParaRPr lang="es-E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0" name="2 CuadroTexto_3"/>
          <p:cNvSpPr/>
          <p:nvPr/>
        </p:nvSpPr>
        <p:spPr>
          <a:xfrm>
            <a:off x="251641" y="1131480"/>
            <a:ext cx="6307779" cy="286086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1800" b="0" strike="noStrike" spc="-1" dirty="0" smtClean="0">
                <a:solidFill>
                  <a:srgbClr val="FFFF00"/>
                </a:solidFill>
                <a:latin typeface="Arial"/>
                <a:ea typeface="DejaVu Sans"/>
              </a:rPr>
              <a:t>10:30 </a:t>
            </a:r>
            <a:r>
              <a:rPr lang="es-ES" sz="1800" b="0" strike="noStrike" spc="-1" dirty="0">
                <a:solidFill>
                  <a:srgbClr val="FFFF00"/>
                </a:solidFill>
                <a:latin typeface="Arial"/>
                <a:ea typeface="DejaVu Sans"/>
              </a:rPr>
              <a:t>pm: Un </a:t>
            </a:r>
            <a:r>
              <a:rPr lang="es-ES" sz="1800" b="0" strike="noStrike" spc="-1" dirty="0" smtClean="0">
                <a:solidFill>
                  <a:srgbClr val="FFFF00"/>
                </a:solidFill>
                <a:latin typeface="Arial"/>
                <a:ea typeface="DejaVu Sans"/>
              </a:rPr>
              <a:t>operador, </a:t>
            </a:r>
            <a:r>
              <a:rPr lang="es-ES" sz="1800" b="0" strike="noStrike" spc="-1" dirty="0">
                <a:solidFill>
                  <a:srgbClr val="FFFF00"/>
                </a:solidFill>
                <a:latin typeface="Arial"/>
                <a:ea typeface="DejaVu Sans"/>
              </a:rPr>
              <a:t>realiza </a:t>
            </a:r>
            <a:r>
              <a:rPr lang="es-ES" sz="1800" b="0" strike="noStrike" spc="-1" dirty="0" smtClean="0">
                <a:solidFill>
                  <a:srgbClr val="FFFF00"/>
                </a:solidFill>
                <a:latin typeface="Arial"/>
                <a:ea typeface="DejaVu Sans"/>
              </a:rPr>
              <a:t>un ensayo </a:t>
            </a:r>
            <a:r>
              <a:rPr lang="es-ES" sz="1800" b="0" strike="noStrike" spc="-1" dirty="0">
                <a:solidFill>
                  <a:srgbClr val="FFFF00"/>
                </a:solidFill>
                <a:latin typeface="Arial"/>
                <a:ea typeface="DejaVu Sans"/>
              </a:rPr>
              <a:t>de </a:t>
            </a:r>
            <a:r>
              <a:rPr lang="es-ES" sz="1800" b="0" strike="noStrike" spc="-1" dirty="0" smtClean="0">
                <a:solidFill>
                  <a:srgbClr val="FFFF00"/>
                </a:solidFill>
                <a:latin typeface="Arial"/>
                <a:ea typeface="DejaVu Sans"/>
              </a:rPr>
              <a:t>gammagrafía con el equipo sin fuente. Al delimitar la zona controlada, como </a:t>
            </a:r>
            <a:r>
              <a:rPr lang="es-ES" sz="1800" b="0" strike="noStrike" spc="-1" dirty="0">
                <a:solidFill>
                  <a:srgbClr val="FFFF00"/>
                </a:solidFill>
                <a:latin typeface="Arial"/>
                <a:ea typeface="DejaVu Sans"/>
              </a:rPr>
              <a:t>el detector de radiaciones no registra indicaciones, se asume que el equipo de medición estaba defectuoso.</a:t>
            </a:r>
            <a:endParaRPr lang="en-GB" sz="1800" b="0" strike="noStrike" spc="-1" dirty="0">
              <a:latin typeface="Arial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1800" b="0" strike="noStrike" spc="-1" dirty="0">
                <a:solidFill>
                  <a:srgbClr val="FFFF00"/>
                </a:solidFill>
                <a:latin typeface="Arial"/>
                <a:ea typeface="DejaVu Sans"/>
              </a:rPr>
              <a:t>10:30 pm: el </a:t>
            </a:r>
            <a:r>
              <a:rPr lang="es-ES" sz="1800" b="0" strike="noStrike" spc="-1" dirty="0" smtClean="0">
                <a:solidFill>
                  <a:srgbClr val="FFFF00"/>
                </a:solidFill>
                <a:latin typeface="Arial"/>
                <a:ea typeface="DejaVu Sans"/>
              </a:rPr>
              <a:t>operador </a:t>
            </a:r>
            <a:r>
              <a:rPr lang="es-ES" sz="1800" b="0" strike="noStrike" spc="-1" dirty="0">
                <a:solidFill>
                  <a:srgbClr val="FFFF00"/>
                </a:solidFill>
                <a:latin typeface="Arial"/>
                <a:ea typeface="DejaVu Sans"/>
              </a:rPr>
              <a:t>se retira a </a:t>
            </a:r>
            <a:r>
              <a:rPr lang="es-ES" sz="1800" b="0" strike="noStrike" spc="-1" dirty="0" smtClean="0">
                <a:solidFill>
                  <a:srgbClr val="FFFF00"/>
                </a:solidFill>
                <a:latin typeface="Arial"/>
                <a:ea typeface="DejaVu Sans"/>
              </a:rPr>
              <a:t>cenar y el equipo queda dentro de la tubería.</a:t>
            </a:r>
            <a:endParaRPr lang="en-GB" sz="1800" b="0" strike="noStrike" spc="-1" dirty="0">
              <a:latin typeface="Arial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1800" b="0" strike="noStrike" spc="-1" dirty="0">
                <a:solidFill>
                  <a:srgbClr val="FFFF00"/>
                </a:solidFill>
                <a:latin typeface="Arial"/>
                <a:ea typeface="DejaVu Sans"/>
              </a:rPr>
              <a:t>12:00 pm: entra dentro de la tubería, revisa el equipo de gammagrafía y telemando, detecta que los tornillos del equipo y la fuente no se encontraba</a:t>
            </a:r>
            <a:r>
              <a:rPr lang="es-ES" sz="1800" b="0" strike="noStrike" spc="-1" dirty="0" smtClean="0">
                <a:solidFill>
                  <a:srgbClr val="FFFF00"/>
                </a:solidFill>
                <a:latin typeface="Arial"/>
                <a:ea typeface="DejaVu Sans"/>
              </a:rPr>
              <a:t>.</a:t>
            </a:r>
            <a:endParaRPr lang="en-GB" sz="1800" b="0" strike="noStrike" spc="-1" dirty="0">
              <a:latin typeface="Arial"/>
            </a:endParaRPr>
          </a:p>
        </p:txBody>
      </p:sp>
      <p:pic>
        <p:nvPicPr>
          <p:cNvPr id="5" name="Picture 5_1"/>
          <p:cNvPicPr/>
          <p:nvPr/>
        </p:nvPicPr>
        <p:blipFill>
          <a:blip r:embed="rId2"/>
          <a:stretch/>
        </p:blipFill>
        <p:spPr>
          <a:xfrm>
            <a:off x="6634065" y="1729587"/>
            <a:ext cx="2419274" cy="1704078"/>
          </a:xfrm>
          <a:prstGeom prst="rect">
            <a:avLst/>
          </a:prstGeom>
          <a:ln w="9525">
            <a:solidFill>
              <a:srgbClr val="000000"/>
            </a:solidFill>
            <a:miter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Rectangle 3_6"/>
          <p:cNvSpPr/>
          <p:nvPr/>
        </p:nvSpPr>
        <p:spPr>
          <a:xfrm>
            <a:off x="251640" y="214154"/>
            <a:ext cx="8352720" cy="44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ES" sz="2500" b="1" strike="noStrike" spc="-1" dirty="0">
                <a:solidFill>
                  <a:srgbClr val="FFFF00"/>
                </a:solidFill>
                <a:latin typeface="Arial"/>
                <a:ea typeface="DejaVu Sans"/>
              </a:rPr>
              <a:t>Accidente radiológicos en Gammagrafía Industrial</a:t>
            </a:r>
            <a:endParaRPr lang="en-GB" sz="2500" b="0" strike="noStrike" spc="-1" dirty="0">
              <a:latin typeface="Arial"/>
            </a:endParaRPr>
          </a:p>
        </p:txBody>
      </p:sp>
      <p:sp>
        <p:nvSpPr>
          <p:cNvPr id="379" name="Rectangle 2_5"/>
          <p:cNvSpPr txBox="1"/>
          <p:nvPr/>
        </p:nvSpPr>
        <p:spPr>
          <a:xfrm>
            <a:off x="2706840" y="690794"/>
            <a:ext cx="4312800" cy="440686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ES_tradnl" sz="2400" b="0" strike="noStrike" spc="-1" dirty="0">
                <a:solidFill>
                  <a:srgbClr val="FFFF00"/>
                </a:solidFill>
                <a:latin typeface="Arial"/>
              </a:rPr>
              <a:t>¿Qué sucedió? (cont.)</a:t>
            </a:r>
            <a:endParaRPr lang="es-E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0" name="2 CuadroTexto_3"/>
          <p:cNvSpPr/>
          <p:nvPr/>
        </p:nvSpPr>
        <p:spPr>
          <a:xfrm>
            <a:off x="251640" y="1164240"/>
            <a:ext cx="6130499" cy="286086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1800" b="0" strike="noStrike" spc="-1" dirty="0" smtClean="0">
                <a:solidFill>
                  <a:srgbClr val="FFFF00"/>
                </a:solidFill>
                <a:latin typeface="Arial"/>
                <a:ea typeface="DejaVu Sans"/>
              </a:rPr>
              <a:t>Se </a:t>
            </a:r>
            <a:r>
              <a:rPr lang="es-ES" sz="1800" b="0" strike="noStrike" spc="-1" dirty="0">
                <a:solidFill>
                  <a:srgbClr val="FFFF00"/>
                </a:solidFill>
                <a:latin typeface="Arial"/>
                <a:ea typeface="DejaVu Sans"/>
              </a:rPr>
              <a:t>inicia la búsqueda de la fuente radiactiva: Localizan al soldador en su casa.</a:t>
            </a:r>
            <a:endParaRPr lang="en-GB" sz="1800" b="0" strike="noStrike" spc="-1" dirty="0">
              <a:latin typeface="Arial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1800" b="0" strike="noStrike" spc="-1" dirty="0">
                <a:solidFill>
                  <a:srgbClr val="FFFF00"/>
                </a:solidFill>
                <a:latin typeface="Arial"/>
                <a:ea typeface="DejaVu Sans"/>
              </a:rPr>
              <a:t>21 de febrero, 01:00 a.m. el soldador sale de su residencia con la fuente radiactiva en la mano, El operador le golpea la mano y lanza la fuente a la  calle. Coloca una piedra encima de la fuente y mantiene el área vigilada.</a:t>
            </a:r>
            <a:endParaRPr lang="en-GB" sz="1800" b="0" strike="noStrike" spc="-1" dirty="0">
              <a:latin typeface="Arial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1800" b="0" strike="noStrike" spc="-1" dirty="0">
                <a:solidFill>
                  <a:srgbClr val="FFFF00"/>
                </a:solidFill>
                <a:latin typeface="Arial"/>
                <a:ea typeface="DejaVu Sans"/>
              </a:rPr>
              <a:t>Se procede a la recuperación de la fuente. Es colocada en un contenedor (se emplea una plancha de hierro de espesor 2 pulgadas).</a:t>
            </a:r>
            <a:endParaRPr lang="en-GB" sz="1800" b="0" strike="noStrike" spc="-1" dirty="0">
              <a:latin typeface="Arial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44184" t="33915" r="31326" b="30875"/>
          <a:stretch/>
        </p:blipFill>
        <p:spPr>
          <a:xfrm>
            <a:off x="6699379" y="1763484"/>
            <a:ext cx="2239347" cy="181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7901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Rectangle 3_7"/>
          <p:cNvSpPr/>
          <p:nvPr/>
        </p:nvSpPr>
        <p:spPr>
          <a:xfrm>
            <a:off x="251640" y="204707"/>
            <a:ext cx="8352720" cy="44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ES" sz="2500" b="1" strike="noStrike" spc="-1" dirty="0">
                <a:solidFill>
                  <a:srgbClr val="FFFF00"/>
                </a:solidFill>
                <a:latin typeface="Arial"/>
                <a:ea typeface="DejaVu Sans"/>
              </a:rPr>
              <a:t>Accidente radiológicos en Gammagrafía Industrial</a:t>
            </a:r>
            <a:endParaRPr lang="en-GB" sz="2500" b="0" strike="noStrike" spc="-1" dirty="0">
              <a:latin typeface="Arial"/>
            </a:endParaRPr>
          </a:p>
        </p:txBody>
      </p:sp>
      <p:pic>
        <p:nvPicPr>
          <p:cNvPr id="382" name="Picture 2_1"/>
          <p:cNvPicPr/>
          <p:nvPr/>
        </p:nvPicPr>
        <p:blipFill>
          <a:blip r:embed="rId2"/>
          <a:srcRect l="20655" t="22648" r="20193" b="16334"/>
          <a:stretch/>
        </p:blipFill>
        <p:spPr>
          <a:xfrm>
            <a:off x="899640" y="1086840"/>
            <a:ext cx="6905160" cy="4004640"/>
          </a:xfrm>
          <a:prstGeom prst="rect">
            <a:avLst/>
          </a:prstGeom>
          <a:ln w="0">
            <a:noFill/>
          </a:ln>
        </p:spPr>
      </p:pic>
      <p:sp>
        <p:nvSpPr>
          <p:cNvPr id="383" name="Rectangle 2_6"/>
          <p:cNvSpPr txBox="1"/>
          <p:nvPr/>
        </p:nvSpPr>
        <p:spPr>
          <a:xfrm>
            <a:off x="2706840" y="560160"/>
            <a:ext cx="4312800" cy="5713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ES_tradnl" sz="2800" b="0" strike="noStrike" spc="-1">
                <a:solidFill>
                  <a:srgbClr val="FFFF00"/>
                </a:solidFill>
                <a:latin typeface="Arial"/>
              </a:rPr>
              <a:t>Consecuencias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Rectangle 2_7"/>
          <p:cNvSpPr txBox="1"/>
          <p:nvPr/>
        </p:nvSpPr>
        <p:spPr>
          <a:xfrm>
            <a:off x="395280" y="242374"/>
            <a:ext cx="3744360" cy="555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s-ES_tradnl" sz="2800" b="0" strike="noStrike" spc="-1" dirty="0">
                <a:solidFill>
                  <a:srgbClr val="FFFF00"/>
                </a:solidFill>
                <a:latin typeface="Arial"/>
              </a:rPr>
              <a:t>Lecciones Aprendidas</a:t>
            </a:r>
            <a:endParaRPr lang="es-E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5" name="Rectangle 3_8"/>
          <p:cNvSpPr txBox="1"/>
          <p:nvPr/>
        </p:nvSpPr>
        <p:spPr>
          <a:xfrm>
            <a:off x="107640" y="869854"/>
            <a:ext cx="8856720" cy="4164855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92000" lnSpcReduction="10000"/>
          </a:bodyPr>
          <a:lstStyle/>
          <a:p>
            <a:pPr marL="432000" indent="-324000" algn="just">
              <a:lnSpc>
                <a:spcPct val="100000"/>
              </a:lnSpc>
              <a:spcAft>
                <a:spcPts val="601"/>
              </a:spcAft>
              <a:buClr>
                <a:srgbClr val="00FFFF"/>
              </a:buClr>
              <a:buFont typeface="Monotype Sorts" charset="2"/>
              <a:buChar char=""/>
            </a:pPr>
            <a:r>
              <a:rPr lang="es-ES" sz="1800" b="0" strike="noStrike" spc="-1" dirty="0" smtClean="0">
                <a:solidFill>
                  <a:srgbClr val="FFFF00"/>
                </a:solidFill>
                <a:latin typeface="Arial"/>
              </a:rPr>
              <a:t> Se necesidad una infraestructura reguladora suficiente para controlar la seguridad en el uso de fuentes de radiación.</a:t>
            </a:r>
            <a:endParaRPr lang="es-ES" sz="1800" b="0" strike="noStrike" spc="-1" dirty="0" smtClean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Aft>
                <a:spcPts val="601"/>
              </a:spcAft>
              <a:buClr>
                <a:srgbClr val="00FFFF"/>
              </a:buClr>
              <a:buFont typeface="Monotype Sorts" charset="2"/>
              <a:buChar char=""/>
            </a:pPr>
            <a:r>
              <a:rPr lang="es-ES" sz="1800" b="0" strike="noStrike" spc="-1" dirty="0" smtClean="0">
                <a:solidFill>
                  <a:srgbClr val="FFFF00"/>
                </a:solidFill>
                <a:latin typeface="Arial"/>
              </a:rPr>
              <a:t> Los controles del regulador (inspecciones) en estas instalaciones deben incluir lugares remotos donde se trabaja con estos equipos.</a:t>
            </a:r>
            <a:endParaRPr lang="es-ES" sz="1800" b="0" strike="noStrike" spc="-1" dirty="0" smtClean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Aft>
                <a:spcPts val="601"/>
              </a:spcAft>
              <a:buClr>
                <a:srgbClr val="00FFFF"/>
              </a:buClr>
              <a:buFont typeface="Monotype Sorts" charset="2"/>
              <a:buChar char=""/>
            </a:pPr>
            <a:r>
              <a:rPr lang="es-ES" sz="1800" b="0" strike="noStrike" spc="-1" dirty="0" smtClean="0">
                <a:solidFill>
                  <a:srgbClr val="FFFF00"/>
                </a:solidFill>
                <a:latin typeface="Arial"/>
              </a:rPr>
              <a:t> </a:t>
            </a:r>
            <a:r>
              <a:rPr lang="es-ES" sz="1800" b="0" strike="noStrike" spc="-1" dirty="0">
                <a:solidFill>
                  <a:srgbClr val="FFFF00"/>
                </a:solidFill>
                <a:latin typeface="Arial"/>
              </a:rPr>
              <a:t>El diseño de los equipos y fuente de gammagrafía debe satisfacer la normativa de seguridad internacionalmente aceptada.</a:t>
            </a:r>
            <a:endParaRPr lang="es-ES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Aft>
                <a:spcPts val="601"/>
              </a:spcAft>
              <a:buClr>
                <a:srgbClr val="00FFFF"/>
              </a:buClr>
              <a:buFont typeface="Monotype Sorts" charset="2"/>
              <a:buChar char=""/>
            </a:pPr>
            <a:r>
              <a:rPr lang="es-ES" sz="1800" b="0" strike="noStrike" spc="-1" dirty="0">
                <a:solidFill>
                  <a:srgbClr val="FFFF00"/>
                </a:solidFill>
                <a:latin typeface="Arial"/>
              </a:rPr>
              <a:t> Se requieren estrictos controles de seguridad física durante el trabajo en condiciones de campo.</a:t>
            </a:r>
            <a:endParaRPr lang="es-ES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Aft>
                <a:spcPts val="601"/>
              </a:spcAft>
              <a:buClr>
                <a:srgbClr val="00FFFF"/>
              </a:buClr>
              <a:buFont typeface="Monotype Sorts" charset="2"/>
              <a:buChar char=""/>
            </a:pPr>
            <a:r>
              <a:rPr lang="es-ES" sz="1800" b="0" strike="noStrike" spc="-1" dirty="0">
                <a:solidFill>
                  <a:srgbClr val="FFFF00"/>
                </a:solidFill>
                <a:latin typeface="Arial"/>
              </a:rPr>
              <a:t> El personal que trabaja con estos equipos (incluso el asistente del operador) debe recibir capacitación en protección radiológica y entender los riesgos involucrados en esta práctica.</a:t>
            </a:r>
            <a:endParaRPr lang="es-ES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Aft>
                <a:spcPts val="601"/>
              </a:spcAft>
              <a:buClr>
                <a:srgbClr val="00FFFF"/>
              </a:buClr>
              <a:buFont typeface="Monotype Sorts" charset="2"/>
              <a:buChar char=""/>
            </a:pPr>
            <a:r>
              <a:rPr lang="es-ES" sz="1800" b="0" strike="noStrike" spc="-1" dirty="0">
                <a:solidFill>
                  <a:srgbClr val="FFFF00"/>
                </a:solidFill>
                <a:latin typeface="Arial"/>
              </a:rPr>
              <a:t> El personal debe estar capacitado para actuar en situaciones de accidente (atascamiento o desacople) y realizar ejercicios de simulacro.</a:t>
            </a:r>
            <a:endParaRPr lang="es-ES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Aft>
                <a:spcPts val="601"/>
              </a:spcAft>
              <a:buClr>
                <a:srgbClr val="00FFFF"/>
              </a:buClr>
              <a:buFont typeface="Monotype Sorts" charset="2"/>
              <a:buChar char=""/>
            </a:pPr>
            <a:r>
              <a:rPr lang="es-ES" sz="1800" b="0" strike="noStrike" spc="-1" dirty="0">
                <a:solidFill>
                  <a:srgbClr val="FFFF00"/>
                </a:solidFill>
                <a:latin typeface="Arial"/>
              </a:rPr>
              <a:t> Se debe disponer de equipos de medición de tasa de dosis adecuados en el trabajo en condiciones de campo</a:t>
            </a:r>
            <a:r>
              <a:rPr lang="es-ES" sz="1800" b="0" strike="noStrike" spc="-1" dirty="0" smtClean="0">
                <a:solidFill>
                  <a:srgbClr val="FFFF00"/>
                </a:solidFill>
                <a:latin typeface="Arial"/>
              </a:rPr>
              <a:t>.</a:t>
            </a:r>
            <a:endParaRPr lang="es-E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Rectangle 2_0"/>
          <p:cNvSpPr txBox="1"/>
          <p:nvPr/>
        </p:nvSpPr>
        <p:spPr>
          <a:xfrm>
            <a:off x="826920" y="637920"/>
            <a:ext cx="3954240" cy="56520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VE" sz="2400" b="0" strike="noStrike" spc="-1" dirty="0" smtClean="0">
                <a:solidFill>
                  <a:srgbClr val="FFFF00"/>
                </a:solidFill>
                <a:latin typeface="Arial"/>
              </a:rPr>
              <a:t>(</a:t>
            </a:r>
            <a:r>
              <a:rPr lang="es-VE" sz="2400" spc="-1" dirty="0" smtClean="0">
                <a:solidFill>
                  <a:srgbClr val="FFFF00"/>
                </a:solidFill>
                <a:latin typeface="Arial"/>
              </a:rPr>
              <a:t>El Salvador</a:t>
            </a:r>
            <a:r>
              <a:rPr lang="es-VE" sz="2400" b="0" strike="noStrike" spc="-1" dirty="0" smtClean="0">
                <a:solidFill>
                  <a:srgbClr val="FFFF00"/>
                </a:solidFill>
                <a:latin typeface="Arial"/>
              </a:rPr>
              <a:t>, 5/02/89</a:t>
            </a:r>
            <a:r>
              <a:rPr lang="es-VE" sz="2400" b="0" strike="noStrike" spc="-1" dirty="0">
                <a:solidFill>
                  <a:srgbClr val="FFFF00"/>
                </a:solidFill>
                <a:latin typeface="Arial"/>
              </a:rPr>
              <a:t>)</a:t>
            </a:r>
            <a:endParaRPr lang="es-E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0" name="Rectangle 3_1"/>
          <p:cNvSpPr/>
          <p:nvPr/>
        </p:nvSpPr>
        <p:spPr>
          <a:xfrm>
            <a:off x="251640" y="83520"/>
            <a:ext cx="8352720" cy="44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ES" sz="2500" b="1" strike="noStrike" spc="-1" dirty="0">
                <a:solidFill>
                  <a:srgbClr val="FFFF00"/>
                </a:solidFill>
                <a:latin typeface="Arial"/>
                <a:ea typeface="DejaVu Sans"/>
              </a:rPr>
              <a:t>Accidente radiológicos en </a:t>
            </a:r>
            <a:r>
              <a:rPr lang="es-ES" sz="2500" b="1" spc="-1" dirty="0" smtClean="0">
                <a:solidFill>
                  <a:srgbClr val="FFFF00"/>
                </a:solidFill>
                <a:latin typeface="Arial"/>
                <a:ea typeface="DejaVu Sans"/>
              </a:rPr>
              <a:t>Irradiador Industrial</a:t>
            </a:r>
            <a:endParaRPr lang="en-GB" sz="2500" b="0" strike="noStrike" spc="-1" dirty="0">
              <a:latin typeface="Arial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27551" t="33552" r="41939" b="21074"/>
          <a:stretch/>
        </p:blipFill>
        <p:spPr>
          <a:xfrm>
            <a:off x="4943146" y="880294"/>
            <a:ext cx="4125408" cy="3449338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32201" y="1544995"/>
            <a:ext cx="47778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FF00"/>
                </a:solidFill>
              </a:rPr>
              <a:t>Durante la operación de un Irradiador industrial de piscina de categoría IV con fuente de Co-60 se produce un accidente que provoca la muerte del operador y daño a otros dos trabajadores. </a:t>
            </a:r>
            <a:endParaRPr lang="es-UY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52464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Rectangle 2_1"/>
          <p:cNvSpPr txBox="1"/>
          <p:nvPr/>
        </p:nvSpPr>
        <p:spPr>
          <a:xfrm>
            <a:off x="2930780" y="737449"/>
            <a:ext cx="4312800" cy="5713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ES_tradnl" sz="2800" b="0" strike="noStrike" spc="-1">
                <a:solidFill>
                  <a:srgbClr val="FFFF00"/>
                </a:solidFill>
                <a:latin typeface="Arial"/>
              </a:rPr>
              <a:t>¿Qué sucedió?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2" name="Rectangle 3_0"/>
          <p:cNvSpPr/>
          <p:nvPr/>
        </p:nvSpPr>
        <p:spPr>
          <a:xfrm>
            <a:off x="0" y="1240560"/>
            <a:ext cx="9142200" cy="3675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5" name="Rectangle 6_1"/>
          <p:cNvSpPr/>
          <p:nvPr/>
        </p:nvSpPr>
        <p:spPr>
          <a:xfrm>
            <a:off x="99151" y="1476260"/>
            <a:ext cx="5209967" cy="3439540"/>
          </a:xfrm>
          <a:prstGeom prst="rect">
            <a:avLst/>
          </a:prstGeom>
          <a:noFill/>
          <a:ln w="9525">
            <a:solidFill>
              <a:srgbClr val="D6EC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dirty="0">
                <a:solidFill>
                  <a:srgbClr val="FFFF00"/>
                </a:solidFill>
              </a:rPr>
              <a:t>El 5 de febrero de 1989 a las 2.00 hora local, en la instalación de un irradiador industrial </a:t>
            </a:r>
            <a:r>
              <a:rPr lang="es-UY" dirty="0" smtClean="0">
                <a:solidFill>
                  <a:srgbClr val="FFFF00"/>
                </a:solidFill>
              </a:rPr>
              <a:t>de cobalto </a:t>
            </a:r>
            <a:r>
              <a:rPr lang="es-UY" dirty="0">
                <a:solidFill>
                  <a:srgbClr val="FFFF00"/>
                </a:solidFill>
              </a:rPr>
              <a:t>60, se inició una serie de eventos que condujo </a:t>
            </a:r>
            <a:r>
              <a:rPr lang="es-UY" dirty="0" smtClean="0">
                <a:solidFill>
                  <a:srgbClr val="FFFF00"/>
                </a:solidFill>
              </a:rPr>
              <a:t>al accidente </a:t>
            </a:r>
            <a:r>
              <a:rPr lang="es-UY" dirty="0">
                <a:solidFill>
                  <a:srgbClr val="FFFF00"/>
                </a:solidFill>
              </a:rPr>
              <a:t>radiológicos más </a:t>
            </a:r>
            <a:r>
              <a:rPr lang="es-UY" dirty="0" smtClean="0">
                <a:solidFill>
                  <a:srgbClr val="FFFF00"/>
                </a:solidFill>
              </a:rPr>
              <a:t>graves de </a:t>
            </a:r>
            <a:r>
              <a:rPr lang="es-UY" dirty="0">
                <a:solidFill>
                  <a:srgbClr val="FFFF00"/>
                </a:solidFill>
              </a:rPr>
              <a:t>este tipo de </a:t>
            </a:r>
            <a:r>
              <a:rPr lang="es-UY" dirty="0" smtClean="0">
                <a:solidFill>
                  <a:srgbClr val="FFFF00"/>
                </a:solidFill>
              </a:rPr>
              <a:t>instalaciones.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dirty="0" smtClean="0">
                <a:solidFill>
                  <a:srgbClr val="FFFF00"/>
                </a:solidFill>
              </a:rPr>
              <a:t>El </a:t>
            </a:r>
            <a:r>
              <a:rPr lang="es-UY" dirty="0">
                <a:solidFill>
                  <a:srgbClr val="FFFF00"/>
                </a:solidFill>
              </a:rPr>
              <a:t>accidente tuvo lugar en Soyapango, una ciudad situada a 5 km de </a:t>
            </a:r>
            <a:r>
              <a:rPr lang="es-UY" dirty="0" smtClean="0">
                <a:solidFill>
                  <a:srgbClr val="FFFF00"/>
                </a:solidFill>
              </a:rPr>
              <a:t>San Salvador</a:t>
            </a:r>
            <a:r>
              <a:rPr lang="es-UY" dirty="0">
                <a:solidFill>
                  <a:srgbClr val="FFFF00"/>
                </a:solidFill>
              </a:rPr>
              <a:t>, capital de la República de El Salvador. En él estuvieron involucrados tres </a:t>
            </a:r>
            <a:r>
              <a:rPr lang="es-UY" dirty="0" smtClean="0">
                <a:solidFill>
                  <a:srgbClr val="FFFF00"/>
                </a:solidFill>
              </a:rPr>
              <a:t>trabajadores.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dirty="0">
                <a:solidFill>
                  <a:srgbClr val="FFFF00"/>
                </a:solidFill>
              </a:rPr>
              <a:t>En el momento del accidente </a:t>
            </a:r>
            <a:r>
              <a:rPr lang="es-UY" dirty="0" smtClean="0">
                <a:solidFill>
                  <a:srgbClr val="FFFF00"/>
                </a:solidFill>
              </a:rPr>
              <a:t>la fuente tenia una actividad </a:t>
            </a:r>
            <a:r>
              <a:rPr lang="es-UY" dirty="0">
                <a:solidFill>
                  <a:srgbClr val="FFFF00"/>
                </a:solidFill>
              </a:rPr>
              <a:t>de aproximadamente 0,66 </a:t>
            </a:r>
            <a:r>
              <a:rPr lang="es-UY" dirty="0" err="1">
                <a:solidFill>
                  <a:srgbClr val="FFFF00"/>
                </a:solidFill>
              </a:rPr>
              <a:t>PBq</a:t>
            </a:r>
            <a:r>
              <a:rPr lang="es-UY" dirty="0">
                <a:solidFill>
                  <a:srgbClr val="FFFF00"/>
                </a:solidFill>
              </a:rPr>
              <a:t> (18 000 Ci</a:t>
            </a:r>
            <a:r>
              <a:rPr lang="es-UY" dirty="0" smtClean="0">
                <a:solidFill>
                  <a:srgbClr val="FFFF00"/>
                </a:solidFill>
              </a:rPr>
              <a:t>).</a:t>
            </a:r>
            <a:endParaRPr lang="es-UY" dirty="0" smtClean="0">
              <a:solidFill>
                <a:srgbClr val="FFFF00"/>
              </a:solidFill>
            </a:endParaRPr>
          </a:p>
        </p:txBody>
      </p:sp>
      <p:sp>
        <p:nvSpPr>
          <p:cNvPr id="370" name="Rectangle 3_3"/>
          <p:cNvSpPr/>
          <p:nvPr/>
        </p:nvSpPr>
        <p:spPr>
          <a:xfrm>
            <a:off x="475580" y="260809"/>
            <a:ext cx="8352720" cy="44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ES" sz="2500" b="1" strike="noStrike" spc="-1" dirty="0">
                <a:solidFill>
                  <a:srgbClr val="FFFF00"/>
                </a:solidFill>
                <a:latin typeface="Arial"/>
                <a:ea typeface="DejaVu Sans"/>
              </a:rPr>
              <a:t>Accidente radiológicos en Gammagrafía Industrial</a:t>
            </a:r>
            <a:endParaRPr lang="en-GB" sz="2500" b="0" strike="noStrike" spc="-1" dirty="0">
              <a:latin typeface="Arial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/>
          <a:srcRect l="27551" t="33552" r="41939" b="21074"/>
          <a:stretch/>
        </p:blipFill>
        <p:spPr>
          <a:xfrm>
            <a:off x="5606094" y="825210"/>
            <a:ext cx="3462459" cy="289503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3253" t="31262" r="27831" b="17522"/>
          <a:stretch/>
        </p:blipFill>
        <p:spPr>
          <a:xfrm>
            <a:off x="6422833" y="3720243"/>
            <a:ext cx="2291510" cy="140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84746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after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7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Rectangle 3_6"/>
          <p:cNvSpPr/>
          <p:nvPr/>
        </p:nvSpPr>
        <p:spPr>
          <a:xfrm>
            <a:off x="251640" y="214154"/>
            <a:ext cx="8352720" cy="44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ES" sz="2500" b="1" strike="noStrike" spc="-1" dirty="0">
                <a:solidFill>
                  <a:srgbClr val="FFFF00"/>
                </a:solidFill>
                <a:latin typeface="Arial"/>
                <a:ea typeface="DejaVu Sans"/>
              </a:rPr>
              <a:t>Accidente radiológicos en Gammagrafía Industrial</a:t>
            </a:r>
            <a:endParaRPr lang="en-GB" sz="2500" b="0" strike="noStrike" spc="-1" dirty="0">
              <a:latin typeface="Arial"/>
            </a:endParaRPr>
          </a:p>
        </p:txBody>
      </p:sp>
      <p:sp>
        <p:nvSpPr>
          <p:cNvPr id="379" name="Rectangle 2_5"/>
          <p:cNvSpPr txBox="1"/>
          <p:nvPr/>
        </p:nvSpPr>
        <p:spPr>
          <a:xfrm>
            <a:off x="2706840" y="690794"/>
            <a:ext cx="4312800" cy="440686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ES_tradnl" sz="2400" b="0" strike="noStrike" spc="-1" dirty="0">
                <a:solidFill>
                  <a:srgbClr val="FFFF00"/>
                </a:solidFill>
                <a:latin typeface="Arial"/>
              </a:rPr>
              <a:t>¿Qué sucedió? (cont.)</a:t>
            </a:r>
            <a:endParaRPr lang="es-E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0" name="2 CuadroTexto_3"/>
          <p:cNvSpPr/>
          <p:nvPr/>
        </p:nvSpPr>
        <p:spPr>
          <a:xfrm>
            <a:off x="97403" y="1131480"/>
            <a:ext cx="6652060" cy="39688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dirty="0" smtClean="0">
                <a:solidFill>
                  <a:srgbClr val="FFFF00"/>
                </a:solidFill>
              </a:rPr>
              <a:t>La </a:t>
            </a:r>
            <a:r>
              <a:rPr lang="es-UY" dirty="0">
                <a:solidFill>
                  <a:srgbClr val="FFFF00"/>
                </a:solidFill>
              </a:rPr>
              <a:t>fuente se quedó bloqueada cuando descendía a su posición de seguridad.</a:t>
            </a:r>
            <a:endParaRPr lang="en-GB" spc="-1" dirty="0">
              <a:solidFill>
                <a:srgbClr val="FFFF00"/>
              </a:solidFill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1800" b="0" strike="noStrike" spc="-1" dirty="0" smtClean="0">
                <a:solidFill>
                  <a:srgbClr val="FFFF00"/>
                </a:solidFill>
                <a:latin typeface="Arial"/>
                <a:ea typeface="DejaVu Sans"/>
              </a:rPr>
              <a:t>En </a:t>
            </a:r>
            <a:r>
              <a:rPr lang="es-ES" sz="1800" b="0" strike="noStrike" spc="-1" dirty="0" smtClean="0">
                <a:solidFill>
                  <a:srgbClr val="FFFF00"/>
                </a:solidFill>
                <a:latin typeface="Arial"/>
                <a:ea typeface="DejaVu Sans"/>
              </a:rPr>
              <a:t>primera instancia el operador subió al techo del Bunker donde se encontraba un sistema de pistones que accionaba el movimiento del bastidor que alojaba las fuentes.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1800" b="0" strike="noStrike" spc="-1" dirty="0" smtClean="0">
                <a:solidFill>
                  <a:srgbClr val="FFFF00"/>
                </a:solidFill>
                <a:latin typeface="Arial"/>
                <a:ea typeface="DejaVu Sans"/>
              </a:rPr>
              <a:t>Trató de destrabarlo </a:t>
            </a:r>
            <a:r>
              <a:rPr lang="es-ES" sz="1800" b="0" strike="noStrike" spc="-1" dirty="0" smtClean="0">
                <a:solidFill>
                  <a:srgbClr val="FFFF00"/>
                </a:solidFill>
                <a:latin typeface="Arial"/>
                <a:ea typeface="DejaVu Sans"/>
              </a:rPr>
              <a:t>pero, después de esta maniobra, </a:t>
            </a:r>
            <a:r>
              <a:rPr lang="es-ES" sz="1800" b="0" strike="noStrike" spc="-1" dirty="0" smtClean="0">
                <a:solidFill>
                  <a:srgbClr val="FFFF00"/>
                </a:solidFill>
                <a:latin typeface="Arial"/>
                <a:ea typeface="DejaVu Sans"/>
              </a:rPr>
              <a:t>la alarma indicaba que la fuente se mantenía expuesta.</a:t>
            </a:r>
            <a:endParaRPr lang="en-GB" spc="-1" dirty="0">
              <a:solidFill>
                <a:srgbClr val="FFFF00"/>
              </a:solidFill>
              <a:latin typeface="Arial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pc="-1" dirty="0" smtClean="0">
                <a:solidFill>
                  <a:srgbClr val="FFFF00"/>
                </a:solidFill>
                <a:latin typeface="Arial"/>
                <a:ea typeface="DejaVu Sans"/>
              </a:rPr>
              <a:t>E</a:t>
            </a:r>
            <a:r>
              <a:rPr lang="es-ES" sz="1800" b="0" strike="noStrike" spc="-1" dirty="0" smtClean="0">
                <a:solidFill>
                  <a:srgbClr val="FFFF00"/>
                </a:solidFill>
                <a:latin typeface="Arial"/>
                <a:ea typeface="DejaVu Sans"/>
              </a:rPr>
              <a:t>l operador retira la energía eléctrica, porque según verbalmente le habían informado, </a:t>
            </a:r>
            <a:r>
              <a:rPr lang="es-UY" dirty="0" smtClean="0">
                <a:solidFill>
                  <a:srgbClr val="FFFF00"/>
                </a:solidFill>
              </a:rPr>
              <a:t>debía </a:t>
            </a:r>
            <a:r>
              <a:rPr lang="es-UY" dirty="0">
                <a:solidFill>
                  <a:srgbClr val="FFFF00"/>
                </a:solidFill>
              </a:rPr>
              <a:t>esperar a que el ozono formado </a:t>
            </a:r>
            <a:r>
              <a:rPr lang="es-UY" dirty="0" smtClean="0">
                <a:solidFill>
                  <a:srgbClr val="FFFF00"/>
                </a:solidFill>
              </a:rPr>
              <a:t>por la radiaciones fuera </a:t>
            </a:r>
            <a:r>
              <a:rPr lang="es-UY" dirty="0">
                <a:solidFill>
                  <a:srgbClr val="FFFF00"/>
                </a:solidFill>
              </a:rPr>
              <a:t>extraído por el sistema </a:t>
            </a:r>
            <a:r>
              <a:rPr lang="es-UY" dirty="0" smtClean="0">
                <a:solidFill>
                  <a:srgbClr val="FFFF00"/>
                </a:solidFill>
              </a:rPr>
              <a:t>de ventilación </a:t>
            </a:r>
            <a:r>
              <a:rPr lang="es-UY" i="1" dirty="0" smtClean="0">
                <a:solidFill>
                  <a:srgbClr val="FFFF00"/>
                </a:solidFill>
              </a:rPr>
              <a:t>durante </a:t>
            </a:r>
            <a:r>
              <a:rPr lang="es-UY" i="1" dirty="0">
                <a:solidFill>
                  <a:srgbClr val="FFFF00"/>
                </a:solidFill>
              </a:rPr>
              <a:t>unos 15 </a:t>
            </a:r>
            <a:r>
              <a:rPr lang="es-UY" i="1" dirty="0" smtClean="0">
                <a:solidFill>
                  <a:srgbClr val="FFFF00"/>
                </a:solidFill>
              </a:rPr>
              <a:t>minutos.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UY" i="1" dirty="0" smtClean="0">
                <a:solidFill>
                  <a:srgbClr val="FFFF00"/>
                </a:solidFill>
              </a:rPr>
              <a:t>Debido a que el operador no tenia  casi ninguna capacitación, el entendía que al </a:t>
            </a:r>
            <a:r>
              <a:rPr lang="es-UY" i="1" dirty="0" smtClean="0">
                <a:solidFill>
                  <a:srgbClr val="FFFF00"/>
                </a:solidFill>
              </a:rPr>
              <a:t>retirar la energía eléctrica la </a:t>
            </a:r>
            <a:r>
              <a:rPr lang="es-UY" i="1" dirty="0" smtClean="0">
                <a:solidFill>
                  <a:srgbClr val="FFFF00"/>
                </a:solidFill>
              </a:rPr>
              <a:t>fuente dejaría de emitir radiaciones en ese tiempo.</a:t>
            </a:r>
            <a:endParaRPr lang="en-GB" sz="1800" b="0" strike="noStrike" spc="-1" dirty="0">
              <a:solidFill>
                <a:srgbClr val="FFFF00"/>
              </a:solidFill>
              <a:latin typeface="Arial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27551" t="33552" r="41939" b="21074"/>
          <a:stretch/>
        </p:blipFill>
        <p:spPr>
          <a:xfrm>
            <a:off x="6749463" y="1515520"/>
            <a:ext cx="2394537" cy="200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20846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Rectangle 3_6"/>
          <p:cNvSpPr/>
          <p:nvPr/>
        </p:nvSpPr>
        <p:spPr>
          <a:xfrm>
            <a:off x="251640" y="214154"/>
            <a:ext cx="8352720" cy="44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ES" sz="2500" b="1" strike="noStrike" spc="-1" dirty="0">
                <a:solidFill>
                  <a:srgbClr val="FFFF00"/>
                </a:solidFill>
                <a:latin typeface="Arial"/>
                <a:ea typeface="DejaVu Sans"/>
              </a:rPr>
              <a:t>Accidente radiológicos en Gammagrafía Industrial</a:t>
            </a:r>
            <a:endParaRPr lang="en-GB" sz="2500" b="0" strike="noStrike" spc="-1" dirty="0">
              <a:latin typeface="Arial"/>
            </a:endParaRPr>
          </a:p>
        </p:txBody>
      </p:sp>
      <p:sp>
        <p:nvSpPr>
          <p:cNvPr id="379" name="Rectangle 2_5"/>
          <p:cNvSpPr txBox="1"/>
          <p:nvPr/>
        </p:nvSpPr>
        <p:spPr>
          <a:xfrm>
            <a:off x="2706840" y="690794"/>
            <a:ext cx="4312800" cy="440686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ES_tradnl" sz="2400" b="0" strike="noStrike" spc="-1" dirty="0">
                <a:solidFill>
                  <a:srgbClr val="FFFF00"/>
                </a:solidFill>
                <a:latin typeface="Arial"/>
              </a:rPr>
              <a:t>¿Qué sucedió? (cont.)</a:t>
            </a:r>
            <a:endParaRPr lang="es-E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0" name="2 CuadroTexto_3"/>
          <p:cNvSpPr/>
          <p:nvPr/>
        </p:nvSpPr>
        <p:spPr>
          <a:xfrm>
            <a:off x="64352" y="1131480"/>
            <a:ext cx="6289795" cy="369186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dirty="0" smtClean="0">
                <a:solidFill>
                  <a:srgbClr val="FFFF00"/>
                </a:solidFill>
              </a:rPr>
              <a:t>Como el enclavamiento de la puerta del bunker había sido desactivado, el operador pudo entrar al bunker usando un cuchillo que abría el cierre fácilmente.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dirty="0" smtClean="0">
                <a:solidFill>
                  <a:srgbClr val="FFFF00"/>
                </a:solidFill>
              </a:rPr>
              <a:t> Con </a:t>
            </a:r>
            <a:r>
              <a:rPr lang="es-UY" dirty="0">
                <a:solidFill>
                  <a:srgbClr val="FFFF00"/>
                </a:solidFill>
              </a:rPr>
              <a:t>el auxilio de una lámpara, sin </a:t>
            </a:r>
            <a:r>
              <a:rPr lang="es-UY" dirty="0" smtClean="0">
                <a:solidFill>
                  <a:srgbClr val="FFFF00"/>
                </a:solidFill>
              </a:rPr>
              <a:t>disponer de un monitor portátil y </a:t>
            </a:r>
            <a:r>
              <a:rPr lang="es-UY" dirty="0">
                <a:solidFill>
                  <a:srgbClr val="FFFF00"/>
                </a:solidFill>
              </a:rPr>
              <a:t>sin </a:t>
            </a:r>
            <a:r>
              <a:rPr lang="es-UY" dirty="0" smtClean="0">
                <a:solidFill>
                  <a:srgbClr val="FFFF00"/>
                </a:solidFill>
              </a:rPr>
              <a:t>dosímetro personal, </a:t>
            </a:r>
            <a:r>
              <a:rPr lang="es-UY" dirty="0">
                <a:solidFill>
                  <a:srgbClr val="FFFF00"/>
                </a:solidFill>
              </a:rPr>
              <a:t>el operador A entró </a:t>
            </a:r>
            <a:r>
              <a:rPr lang="es-UY" dirty="0" smtClean="0">
                <a:solidFill>
                  <a:srgbClr val="FFFF00"/>
                </a:solidFill>
              </a:rPr>
              <a:t>y pudo comprobar </a:t>
            </a:r>
            <a:r>
              <a:rPr lang="es-UY" dirty="0" smtClean="0">
                <a:solidFill>
                  <a:srgbClr val="FFFF00"/>
                </a:solidFill>
              </a:rPr>
              <a:t>que: </a:t>
            </a:r>
            <a:r>
              <a:rPr lang="es-UY" dirty="0" smtClean="0">
                <a:solidFill>
                  <a:srgbClr val="FFFF00"/>
                </a:solidFill>
              </a:rPr>
              <a:t>en el </a:t>
            </a:r>
            <a:r>
              <a:rPr lang="es-UY" dirty="0">
                <a:solidFill>
                  <a:srgbClr val="FFFF00"/>
                </a:solidFill>
              </a:rPr>
              <a:t>espacio </a:t>
            </a:r>
            <a:r>
              <a:rPr lang="es-UY" dirty="0" smtClean="0">
                <a:solidFill>
                  <a:srgbClr val="FFFF00"/>
                </a:solidFill>
              </a:rPr>
              <a:t>para 4 </a:t>
            </a:r>
            <a:r>
              <a:rPr lang="es-UY" dirty="0">
                <a:solidFill>
                  <a:srgbClr val="FFFF00"/>
                </a:solidFill>
              </a:rPr>
              <a:t>contenedores </a:t>
            </a:r>
            <a:r>
              <a:rPr lang="es-UY" dirty="0" smtClean="0">
                <a:solidFill>
                  <a:srgbClr val="FFFF00"/>
                </a:solidFill>
              </a:rPr>
              <a:t>de productos se </a:t>
            </a:r>
            <a:r>
              <a:rPr lang="es-UY" dirty="0">
                <a:solidFill>
                  <a:srgbClr val="FFFF00"/>
                </a:solidFill>
              </a:rPr>
              <a:t>habían </a:t>
            </a:r>
            <a:r>
              <a:rPr lang="es-UY" dirty="0" smtClean="0">
                <a:solidFill>
                  <a:srgbClr val="FFFF00"/>
                </a:solidFill>
              </a:rPr>
              <a:t>colocado 5, </a:t>
            </a:r>
            <a:r>
              <a:rPr lang="es-UY" dirty="0" smtClean="0">
                <a:solidFill>
                  <a:srgbClr val="FFFF00"/>
                </a:solidFill>
              </a:rPr>
              <a:t>esto hizo </a:t>
            </a:r>
            <a:r>
              <a:rPr lang="es-UY" dirty="0">
                <a:solidFill>
                  <a:srgbClr val="FFFF00"/>
                </a:solidFill>
              </a:rPr>
              <a:t>que se </a:t>
            </a:r>
            <a:r>
              <a:rPr lang="es-UY" dirty="0" smtClean="0">
                <a:solidFill>
                  <a:srgbClr val="FFFF00"/>
                </a:solidFill>
              </a:rPr>
              <a:t>deformara uno de los contenedores, </a:t>
            </a:r>
            <a:r>
              <a:rPr lang="es-UY" dirty="0" smtClean="0">
                <a:solidFill>
                  <a:srgbClr val="FFFF00"/>
                </a:solidFill>
              </a:rPr>
              <a:t>interfiriendo</a:t>
            </a:r>
            <a:r>
              <a:rPr lang="es-UY" dirty="0" smtClean="0">
                <a:solidFill>
                  <a:srgbClr val="FFFF00"/>
                </a:solidFill>
              </a:rPr>
              <a:t> </a:t>
            </a:r>
            <a:r>
              <a:rPr lang="es-UY" dirty="0" smtClean="0">
                <a:solidFill>
                  <a:srgbClr val="FFFF00"/>
                </a:solidFill>
              </a:rPr>
              <a:t>en </a:t>
            </a:r>
            <a:r>
              <a:rPr lang="es-UY" dirty="0">
                <a:solidFill>
                  <a:srgbClr val="FFFF00"/>
                </a:solidFill>
              </a:rPr>
              <a:t>la trayectoria del bastidor </a:t>
            </a:r>
            <a:r>
              <a:rPr lang="es-UY" dirty="0" smtClean="0">
                <a:solidFill>
                  <a:srgbClr val="FFFF00"/>
                </a:solidFill>
              </a:rPr>
              <a:t>que contiene las fuentes y provocando que </a:t>
            </a:r>
            <a:r>
              <a:rPr lang="es-UY" dirty="0">
                <a:solidFill>
                  <a:srgbClr val="FFFF00"/>
                </a:solidFill>
              </a:rPr>
              <a:t>la fuente </a:t>
            </a:r>
            <a:r>
              <a:rPr lang="es-UY" dirty="0" smtClean="0">
                <a:solidFill>
                  <a:srgbClr val="FFFF00"/>
                </a:solidFill>
              </a:rPr>
              <a:t>se mantuviera expuesta</a:t>
            </a:r>
            <a:r>
              <a:rPr lang="es-UY" dirty="0" smtClean="0">
                <a:solidFill>
                  <a:srgbClr val="FFFF00"/>
                </a:solidFill>
              </a:rPr>
              <a:t>.</a:t>
            </a:r>
            <a:endParaRPr lang="es-UY" dirty="0" smtClean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dirty="0" smtClean="0">
                <a:solidFill>
                  <a:srgbClr val="FFFF00"/>
                </a:solidFill>
              </a:rPr>
              <a:t>Debido a que el bastidor tenía un peso de 130 kg, salió </a:t>
            </a:r>
            <a:r>
              <a:rPr lang="es-UY" dirty="0">
                <a:solidFill>
                  <a:srgbClr val="FFFF00"/>
                </a:solidFill>
              </a:rPr>
              <a:t>y </a:t>
            </a:r>
            <a:r>
              <a:rPr lang="es-UY" dirty="0" smtClean="0">
                <a:solidFill>
                  <a:srgbClr val="FFFF00"/>
                </a:solidFill>
              </a:rPr>
              <a:t>regresó acompañado </a:t>
            </a:r>
            <a:r>
              <a:rPr lang="es-UY" dirty="0">
                <a:solidFill>
                  <a:srgbClr val="FFFF00"/>
                </a:solidFill>
              </a:rPr>
              <a:t>de los trabajadores B y </a:t>
            </a:r>
            <a:r>
              <a:rPr lang="es-UY" dirty="0" smtClean="0">
                <a:solidFill>
                  <a:srgbClr val="FFFF00"/>
                </a:solidFill>
              </a:rPr>
              <a:t>C (público).</a:t>
            </a:r>
            <a:endParaRPr lang="en-GB" sz="1800" b="0" strike="noStrike" spc="-1" dirty="0">
              <a:solidFill>
                <a:srgbClr val="FFFF00"/>
              </a:solidFill>
              <a:latin typeface="Arial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6145" t="33191" r="29880" b="19450"/>
          <a:stretch/>
        </p:blipFill>
        <p:spPr>
          <a:xfrm>
            <a:off x="6712229" y="737223"/>
            <a:ext cx="2077669" cy="162824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36265" t="32763" r="43012" b="33378"/>
          <a:stretch/>
        </p:blipFill>
        <p:spPr>
          <a:xfrm>
            <a:off x="6647792" y="2838913"/>
            <a:ext cx="2066548" cy="189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91584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Rectangle 3_6"/>
          <p:cNvSpPr/>
          <p:nvPr/>
        </p:nvSpPr>
        <p:spPr>
          <a:xfrm>
            <a:off x="251640" y="214154"/>
            <a:ext cx="8352720" cy="44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ES" sz="2500" b="1" strike="noStrike" spc="-1" dirty="0">
                <a:solidFill>
                  <a:srgbClr val="FFFF00"/>
                </a:solidFill>
                <a:latin typeface="Arial"/>
                <a:ea typeface="DejaVu Sans"/>
              </a:rPr>
              <a:t>Accidente radiológicos en Gammagrafía Industrial</a:t>
            </a:r>
            <a:endParaRPr lang="en-GB" sz="2500" b="0" strike="noStrike" spc="-1" dirty="0">
              <a:latin typeface="Arial"/>
            </a:endParaRPr>
          </a:p>
        </p:txBody>
      </p:sp>
      <p:sp>
        <p:nvSpPr>
          <p:cNvPr id="379" name="Rectangle 2_5"/>
          <p:cNvSpPr txBox="1"/>
          <p:nvPr/>
        </p:nvSpPr>
        <p:spPr>
          <a:xfrm>
            <a:off x="2706840" y="690794"/>
            <a:ext cx="4312800" cy="440686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ES_tradnl" sz="2400" b="0" strike="noStrike" spc="-1" dirty="0">
                <a:solidFill>
                  <a:srgbClr val="FFFF00"/>
                </a:solidFill>
                <a:latin typeface="Arial"/>
              </a:rPr>
              <a:t>¿Qué sucedió? (cont.)</a:t>
            </a:r>
            <a:endParaRPr lang="es-E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0" name="2 CuadroTexto_3"/>
          <p:cNvSpPr/>
          <p:nvPr/>
        </p:nvSpPr>
        <p:spPr>
          <a:xfrm>
            <a:off x="64352" y="1461988"/>
            <a:ext cx="5862723" cy="34764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sz="2000" dirty="0" smtClean="0">
                <a:solidFill>
                  <a:srgbClr val="FFFF00"/>
                </a:solidFill>
              </a:rPr>
              <a:t>Ya </a:t>
            </a:r>
            <a:r>
              <a:rPr lang="es-UY" sz="2000" dirty="0">
                <a:solidFill>
                  <a:srgbClr val="FFFF00"/>
                </a:solidFill>
              </a:rPr>
              <a:t>dentro, procedieron a elevar el bastidor, </a:t>
            </a:r>
            <a:r>
              <a:rPr lang="es-UY" sz="2000" dirty="0" smtClean="0">
                <a:solidFill>
                  <a:srgbClr val="FFFF00"/>
                </a:solidFill>
              </a:rPr>
              <a:t>tirando</a:t>
            </a:r>
            <a:r>
              <a:rPr lang="es-UY" sz="2000" dirty="0" smtClean="0">
                <a:solidFill>
                  <a:srgbClr val="FFFF00"/>
                </a:solidFill>
              </a:rPr>
              <a:t> del </a:t>
            </a:r>
            <a:r>
              <a:rPr lang="es-UY" sz="2000" dirty="0">
                <a:solidFill>
                  <a:srgbClr val="FFFF00"/>
                </a:solidFill>
              </a:rPr>
              <a:t>cable. Luego, lentamente </a:t>
            </a:r>
            <a:r>
              <a:rPr lang="es-UY" sz="2000" dirty="0" smtClean="0">
                <a:solidFill>
                  <a:srgbClr val="FFFF00"/>
                </a:solidFill>
              </a:rPr>
              <a:t>bajaron el bastidor con las fuentes hacia </a:t>
            </a:r>
            <a:r>
              <a:rPr lang="es-UY" sz="2000" dirty="0">
                <a:solidFill>
                  <a:srgbClr val="FFFF00"/>
                </a:solidFill>
              </a:rPr>
              <a:t>el </a:t>
            </a:r>
            <a:r>
              <a:rPr lang="es-UY" sz="2000" dirty="0" smtClean="0">
                <a:solidFill>
                  <a:srgbClr val="FFFF00"/>
                </a:solidFill>
              </a:rPr>
              <a:t>agua.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sz="2000" dirty="0" smtClean="0">
                <a:solidFill>
                  <a:srgbClr val="FFFF00"/>
                </a:solidFill>
              </a:rPr>
              <a:t>Cuando empezaron a sumergir el bastidor con las fuentes vieron que se emitía una </a:t>
            </a:r>
            <a:r>
              <a:rPr lang="es-UY" sz="2000" dirty="0">
                <a:solidFill>
                  <a:srgbClr val="FFFF00"/>
                </a:solidFill>
              </a:rPr>
              <a:t>luz azul </a:t>
            </a:r>
            <a:r>
              <a:rPr lang="es-UY" sz="2000" dirty="0" smtClean="0">
                <a:solidFill>
                  <a:srgbClr val="FFFF00"/>
                </a:solidFill>
              </a:rPr>
              <a:t>proveniente de las barras de acero que contenía las fuentes de Co-60 (efecto </a:t>
            </a:r>
            <a:r>
              <a:rPr lang="es-UY" sz="2000" dirty="0" err="1" smtClean="0">
                <a:solidFill>
                  <a:srgbClr val="FFFF00"/>
                </a:solidFill>
              </a:rPr>
              <a:t>Cherenkov</a:t>
            </a:r>
            <a:r>
              <a:rPr lang="es-UY" sz="2000" dirty="0" smtClean="0">
                <a:solidFill>
                  <a:srgbClr val="FFFF00"/>
                </a:solidFill>
              </a:rPr>
              <a:t>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sz="2000" dirty="0" smtClean="0">
                <a:solidFill>
                  <a:srgbClr val="FFFF00"/>
                </a:solidFill>
              </a:rPr>
              <a:t>Entonces </a:t>
            </a:r>
            <a:r>
              <a:rPr lang="es-UY" sz="2000" dirty="0">
                <a:solidFill>
                  <a:srgbClr val="FFFF00"/>
                </a:solidFill>
              </a:rPr>
              <a:t>el operador A </a:t>
            </a:r>
            <a:r>
              <a:rPr lang="es-UY" sz="2000" dirty="0" smtClean="0">
                <a:solidFill>
                  <a:srgbClr val="FFFF00"/>
                </a:solidFill>
              </a:rPr>
              <a:t>se sintió </a:t>
            </a:r>
            <a:r>
              <a:rPr lang="es-UY" sz="2000" dirty="0">
                <a:solidFill>
                  <a:srgbClr val="FFFF00"/>
                </a:solidFill>
              </a:rPr>
              <a:t>alarmado y recomendó a sus compañeros que abandonaran rápidamente </a:t>
            </a:r>
            <a:r>
              <a:rPr lang="es-UY" sz="2000" dirty="0" smtClean="0">
                <a:solidFill>
                  <a:srgbClr val="FFFF00"/>
                </a:solidFill>
              </a:rPr>
              <a:t>el bunker.</a:t>
            </a:r>
            <a:endParaRPr lang="en-GB" sz="2000" b="0" strike="noStrike" spc="-1" dirty="0">
              <a:solidFill>
                <a:srgbClr val="FFFF00"/>
              </a:solidFill>
              <a:latin typeface="Arial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4217" t="35548" r="36024" b="18164"/>
          <a:stretch/>
        </p:blipFill>
        <p:spPr>
          <a:xfrm>
            <a:off x="6147413" y="1509511"/>
            <a:ext cx="2897436" cy="189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54326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Title 1"/>
          <p:cNvSpPr/>
          <p:nvPr/>
        </p:nvSpPr>
        <p:spPr>
          <a:xfrm>
            <a:off x="251640" y="527343"/>
            <a:ext cx="6117480" cy="64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ES" sz="3600" b="1" strike="noStrike" spc="-1" dirty="0">
                <a:solidFill>
                  <a:srgbClr val="FFFF00"/>
                </a:solidFill>
                <a:latin typeface="Arial "/>
                <a:ea typeface="DejaVu Sans"/>
              </a:rPr>
              <a:t>Objetivo</a:t>
            </a:r>
            <a:endParaRPr lang="en-GB" sz="3600" b="0" strike="noStrike" spc="-1" dirty="0">
              <a:latin typeface="Arial"/>
            </a:endParaRPr>
          </a:p>
        </p:txBody>
      </p:sp>
      <p:sp>
        <p:nvSpPr>
          <p:cNvPr id="339" name="Content Placeholder 2"/>
          <p:cNvSpPr/>
          <p:nvPr/>
        </p:nvSpPr>
        <p:spPr>
          <a:xfrm>
            <a:off x="251640" y="1175343"/>
            <a:ext cx="8727480" cy="2664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39840">
              <a:lnSpc>
                <a:spcPct val="100000"/>
              </a:lnSpc>
              <a:buClr>
                <a:srgbClr val="003399"/>
              </a:buClr>
              <a:buFont typeface="Arial"/>
              <a:buChar char="•"/>
            </a:pPr>
            <a:r>
              <a:rPr lang="es-ES" sz="2600" b="1" strike="noStrike" spc="-1">
                <a:solidFill>
                  <a:srgbClr val="FFFF00"/>
                </a:solidFill>
                <a:latin typeface="Arial "/>
                <a:ea typeface="DejaVu Sans"/>
              </a:rPr>
              <a:t>Que los participantes conozcan ejemplos de accidentes ocurridos en las prácticas industriales.</a:t>
            </a:r>
            <a:endParaRPr lang="en-GB" sz="2600" b="0" strike="noStrike" spc="-1">
              <a:latin typeface="Arial"/>
            </a:endParaRPr>
          </a:p>
          <a:p>
            <a:pPr marL="343080" indent="-339840">
              <a:lnSpc>
                <a:spcPct val="100000"/>
              </a:lnSpc>
              <a:buClr>
                <a:srgbClr val="003399"/>
              </a:buClr>
              <a:buFont typeface="Arial"/>
              <a:buChar char="•"/>
            </a:pPr>
            <a:r>
              <a:rPr lang="es-ES" sz="2600" b="1" strike="noStrike" spc="-1">
                <a:solidFill>
                  <a:srgbClr val="FFFF00"/>
                </a:solidFill>
                <a:latin typeface="Arial "/>
                <a:ea typeface="DejaVu Sans"/>
              </a:rPr>
              <a:t>Distinguir las principales lecciones aprendidas en los accidentes analizados.</a:t>
            </a:r>
            <a:endParaRPr lang="en-GB" sz="2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600" b="0" strike="noStrike" spc="-1">
              <a:latin typeface="Arial"/>
            </a:endParaRPr>
          </a:p>
        </p:txBody>
      </p:sp>
      <p:sp>
        <p:nvSpPr>
          <p:cNvPr id="340" name="Slide Number Placeholder 3"/>
          <p:cNvSpPr/>
          <p:nvPr/>
        </p:nvSpPr>
        <p:spPr>
          <a:xfrm>
            <a:off x="8472600" y="4862160"/>
            <a:ext cx="506520" cy="21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A14D7F9E-C09A-4E39-946D-323E4FDBC6AC}" type="slidenum">
              <a:rPr lang="en-US" sz="1000" b="0" strike="noStrike" spc="-1">
                <a:solidFill>
                  <a:srgbClr val="FFFFFF"/>
                </a:solidFill>
                <a:latin typeface="Arial"/>
                <a:ea typeface="DejaVu Sans"/>
              </a:rPr>
              <a:t>2</a:t>
            </a:fld>
            <a:endParaRPr lang="en-GB" sz="1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Rectangle 3_7"/>
          <p:cNvSpPr/>
          <p:nvPr/>
        </p:nvSpPr>
        <p:spPr>
          <a:xfrm>
            <a:off x="251640" y="204707"/>
            <a:ext cx="8352720" cy="44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ES" sz="2500" b="1" strike="noStrike" spc="-1" dirty="0">
                <a:solidFill>
                  <a:srgbClr val="FFFF00"/>
                </a:solidFill>
                <a:latin typeface="Arial"/>
                <a:ea typeface="DejaVu Sans"/>
              </a:rPr>
              <a:t>Accidente radiológicos en Gammagrafía Industrial</a:t>
            </a:r>
            <a:endParaRPr lang="en-GB" sz="2500" b="0" strike="noStrike" spc="-1" dirty="0">
              <a:latin typeface="Arial"/>
            </a:endParaRPr>
          </a:p>
        </p:txBody>
      </p:sp>
      <p:sp>
        <p:nvSpPr>
          <p:cNvPr id="383" name="Rectangle 2_6"/>
          <p:cNvSpPr txBox="1"/>
          <p:nvPr/>
        </p:nvSpPr>
        <p:spPr>
          <a:xfrm>
            <a:off x="2706840" y="560160"/>
            <a:ext cx="4312800" cy="5713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ES_tradnl" sz="2800" b="0" strike="noStrike" spc="-1">
                <a:solidFill>
                  <a:srgbClr val="FFFF00"/>
                </a:solidFill>
                <a:latin typeface="Arial"/>
              </a:rPr>
              <a:t>Consecuencias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3012" t="37263" r="38554" b="18378"/>
          <a:stretch/>
        </p:blipFill>
        <p:spPr>
          <a:xfrm>
            <a:off x="6203615" y="1795749"/>
            <a:ext cx="2852249" cy="185083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51640" y="1333041"/>
            <a:ext cx="58406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dirty="0">
                <a:solidFill>
                  <a:srgbClr val="FFFF00"/>
                </a:solidFill>
              </a:rPr>
              <a:t>Inmediatamente al término de la liberación de la fuente el operador A, quien fue </a:t>
            </a:r>
            <a:r>
              <a:rPr lang="es-UY" dirty="0" smtClean="0">
                <a:solidFill>
                  <a:srgbClr val="FFFF00"/>
                </a:solidFill>
              </a:rPr>
              <a:t>el más </a:t>
            </a:r>
            <a:r>
              <a:rPr lang="es-UY" dirty="0">
                <a:solidFill>
                  <a:srgbClr val="FFFF00"/>
                </a:solidFill>
              </a:rPr>
              <a:t>expuesto, comenzó </a:t>
            </a:r>
            <a:r>
              <a:rPr lang="es-UY" dirty="0" smtClean="0">
                <a:solidFill>
                  <a:srgbClr val="FFFF00"/>
                </a:solidFill>
              </a:rPr>
              <a:t>a vomitar</a:t>
            </a:r>
            <a:r>
              <a:rPr lang="es-UY" dirty="0">
                <a:solidFill>
                  <a:srgbClr val="FFFF00"/>
                </a:solidFill>
              </a:rPr>
              <a:t>, poco más tarde también </a:t>
            </a:r>
            <a:r>
              <a:rPr lang="es-UY" dirty="0" smtClean="0">
                <a:solidFill>
                  <a:srgbClr val="FFFF00"/>
                </a:solidFill>
              </a:rPr>
              <a:t>vomitó sangre, sintiéndose </a:t>
            </a:r>
            <a:r>
              <a:rPr lang="es-UY" dirty="0">
                <a:solidFill>
                  <a:srgbClr val="FFFF00"/>
                </a:solidFill>
              </a:rPr>
              <a:t>cada vez </a:t>
            </a:r>
            <a:r>
              <a:rPr lang="es-UY" dirty="0" smtClean="0">
                <a:solidFill>
                  <a:srgbClr val="FFFF00"/>
                </a:solidFill>
              </a:rPr>
              <a:t>más enfermo.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dirty="0">
                <a:solidFill>
                  <a:srgbClr val="FFFF00"/>
                </a:solidFill>
              </a:rPr>
              <a:t>L</a:t>
            </a:r>
            <a:r>
              <a:rPr lang="es-UY" dirty="0" smtClean="0">
                <a:solidFill>
                  <a:srgbClr val="FFFF00"/>
                </a:solidFill>
              </a:rPr>
              <a:t>legó </a:t>
            </a:r>
            <a:r>
              <a:rPr lang="es-UY" dirty="0">
                <a:solidFill>
                  <a:srgbClr val="FFFF00"/>
                </a:solidFill>
              </a:rPr>
              <a:t>a Emergencias del Hospital </a:t>
            </a:r>
            <a:r>
              <a:rPr lang="es-UY" dirty="0" smtClean="0">
                <a:solidFill>
                  <a:srgbClr val="FFFF00"/>
                </a:solidFill>
              </a:rPr>
              <a:t>a las 3:55 AM junto con el Trabajador 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dirty="0" smtClean="0">
                <a:solidFill>
                  <a:srgbClr val="FFFF00"/>
                </a:solidFill>
              </a:rPr>
              <a:t>Posteriormente llegó, el </a:t>
            </a:r>
            <a:r>
              <a:rPr lang="es-UY" dirty="0" smtClean="0">
                <a:solidFill>
                  <a:srgbClr val="FFFF00"/>
                </a:solidFill>
              </a:rPr>
              <a:t>trabajador</a:t>
            </a:r>
            <a:r>
              <a:rPr lang="es-UY" dirty="0" smtClean="0">
                <a:solidFill>
                  <a:srgbClr val="FFFF00"/>
                </a:solidFill>
              </a:rPr>
              <a:t> </a:t>
            </a:r>
            <a:r>
              <a:rPr lang="es-UY" dirty="0">
                <a:solidFill>
                  <a:srgbClr val="FFFF00"/>
                </a:solidFill>
              </a:rPr>
              <a:t>C. Los </a:t>
            </a:r>
            <a:r>
              <a:rPr lang="es-UY" dirty="0" smtClean="0">
                <a:solidFill>
                  <a:srgbClr val="FFFF00"/>
                </a:solidFill>
              </a:rPr>
              <a:t>tres sufrían </a:t>
            </a:r>
            <a:r>
              <a:rPr lang="es-UY" dirty="0">
                <a:solidFill>
                  <a:srgbClr val="FFFF00"/>
                </a:solidFill>
              </a:rPr>
              <a:t>de vómitos y se les diagnosticó intoxicación </a:t>
            </a:r>
            <a:r>
              <a:rPr lang="es-UY" dirty="0" smtClean="0">
                <a:solidFill>
                  <a:srgbClr val="FFFF00"/>
                </a:solidFill>
              </a:rPr>
              <a:t>alimenticia.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dirty="0" smtClean="0">
                <a:solidFill>
                  <a:srgbClr val="FFFF00"/>
                </a:solidFill>
              </a:rPr>
              <a:t>Teniendo en cuenta el diagnóstico fueron </a:t>
            </a:r>
            <a:r>
              <a:rPr lang="es-UY" dirty="0">
                <a:solidFill>
                  <a:srgbClr val="FFFF00"/>
                </a:solidFill>
              </a:rPr>
              <a:t>dados de </a:t>
            </a:r>
            <a:r>
              <a:rPr lang="es-UY" dirty="0" smtClean="0">
                <a:solidFill>
                  <a:srgbClr val="FFFF00"/>
                </a:solidFill>
              </a:rPr>
              <a:t>alta aproximadamente </a:t>
            </a:r>
            <a:r>
              <a:rPr lang="es-UY" dirty="0">
                <a:solidFill>
                  <a:srgbClr val="FFFF00"/>
                </a:solidFill>
              </a:rPr>
              <a:t>a las 6.00 de la misma </a:t>
            </a:r>
            <a:r>
              <a:rPr lang="es-UY" dirty="0" smtClean="0">
                <a:solidFill>
                  <a:srgbClr val="FFFF00"/>
                </a:solidFill>
              </a:rPr>
              <a:t>mañana.</a:t>
            </a:r>
            <a:endParaRPr lang="es-UY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94207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Rectangle 3_7"/>
          <p:cNvSpPr/>
          <p:nvPr/>
        </p:nvSpPr>
        <p:spPr>
          <a:xfrm>
            <a:off x="251640" y="204707"/>
            <a:ext cx="8352720" cy="44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ES" sz="2500" b="1" strike="noStrike" spc="-1" dirty="0">
                <a:solidFill>
                  <a:srgbClr val="FFFF00"/>
                </a:solidFill>
                <a:latin typeface="Arial"/>
                <a:ea typeface="DejaVu Sans"/>
              </a:rPr>
              <a:t>Accidente radiológicos en Gammagrafía Industrial</a:t>
            </a:r>
            <a:endParaRPr lang="en-GB" sz="2500" b="0" strike="noStrike" spc="-1" dirty="0">
              <a:latin typeface="Arial"/>
            </a:endParaRPr>
          </a:p>
        </p:txBody>
      </p:sp>
      <p:sp>
        <p:nvSpPr>
          <p:cNvPr id="383" name="Rectangle 2_6"/>
          <p:cNvSpPr txBox="1"/>
          <p:nvPr/>
        </p:nvSpPr>
        <p:spPr>
          <a:xfrm>
            <a:off x="2706840" y="560160"/>
            <a:ext cx="4312800" cy="5713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ES_tradnl" sz="2800" b="0" strike="noStrike" spc="-1">
                <a:solidFill>
                  <a:srgbClr val="FFFF00"/>
                </a:solidFill>
                <a:latin typeface="Arial"/>
              </a:rPr>
              <a:t>Consecuencias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3012" t="37263" r="38554" b="18378"/>
          <a:stretch/>
        </p:blipFill>
        <p:spPr>
          <a:xfrm>
            <a:off x="6151630" y="1325166"/>
            <a:ext cx="2904233" cy="188456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74521" y="1123718"/>
            <a:ext cx="62076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dirty="0" smtClean="0">
                <a:solidFill>
                  <a:srgbClr val="FFFF00"/>
                </a:solidFill>
              </a:rPr>
              <a:t>El </a:t>
            </a:r>
            <a:r>
              <a:rPr lang="es-UY" dirty="0">
                <a:solidFill>
                  <a:srgbClr val="FFFF00"/>
                </a:solidFill>
              </a:rPr>
              <a:t>tratamiento para el paciente A </a:t>
            </a:r>
            <a:r>
              <a:rPr lang="es-UY" dirty="0" smtClean="0">
                <a:solidFill>
                  <a:srgbClr val="FFFF00"/>
                </a:solidFill>
              </a:rPr>
              <a:t>consistió en </a:t>
            </a:r>
            <a:r>
              <a:rPr lang="es-UY" dirty="0">
                <a:solidFill>
                  <a:srgbClr val="FFFF00"/>
                </a:solidFill>
              </a:rPr>
              <a:t>una asepsia total, constantes análisis y transfusiones de sangre y administración </a:t>
            </a:r>
            <a:r>
              <a:rPr lang="es-UY" dirty="0" smtClean="0">
                <a:solidFill>
                  <a:srgbClr val="FFFF00"/>
                </a:solidFill>
              </a:rPr>
              <a:t>de antibióticos</a:t>
            </a:r>
            <a:r>
              <a:rPr lang="es-UY" dirty="0">
                <a:solidFill>
                  <a:srgbClr val="FFFF00"/>
                </a:solidFill>
              </a:rPr>
              <a:t>. Los efectos fueron aparentemente </a:t>
            </a:r>
            <a:r>
              <a:rPr lang="es-UY" dirty="0" smtClean="0">
                <a:solidFill>
                  <a:srgbClr val="FFFF00"/>
                </a:solidFill>
              </a:rPr>
              <a:t>buenos.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dirty="0" smtClean="0">
                <a:solidFill>
                  <a:srgbClr val="FFFF00"/>
                </a:solidFill>
              </a:rPr>
              <a:t>Al </a:t>
            </a:r>
            <a:r>
              <a:rPr lang="es-UY" dirty="0">
                <a:solidFill>
                  <a:srgbClr val="FFFF00"/>
                </a:solidFill>
              </a:rPr>
              <a:t>día </a:t>
            </a:r>
            <a:r>
              <a:rPr lang="es-UY" dirty="0" smtClean="0">
                <a:solidFill>
                  <a:srgbClr val="FFFF00"/>
                </a:solidFill>
              </a:rPr>
              <a:t>9 aparecieron </a:t>
            </a:r>
            <a:r>
              <a:rPr lang="es-UY" dirty="0" smtClean="0">
                <a:solidFill>
                  <a:srgbClr val="FFFF00"/>
                </a:solidFill>
              </a:rPr>
              <a:t>síntomas del síndrome gastrointestinal</a:t>
            </a:r>
            <a:r>
              <a:rPr lang="es-UY" dirty="0">
                <a:solidFill>
                  <a:srgbClr val="FFFF00"/>
                </a:solidFill>
              </a:rPr>
              <a:t>, vómitos, diarrea, dolores, </a:t>
            </a:r>
            <a:r>
              <a:rPr lang="es-UY" dirty="0" smtClean="0">
                <a:solidFill>
                  <a:srgbClr val="FFFF00"/>
                </a:solidFill>
              </a:rPr>
              <a:t>fiebre, lesiones </a:t>
            </a:r>
            <a:r>
              <a:rPr lang="es-UY" dirty="0">
                <a:solidFill>
                  <a:srgbClr val="FFFF00"/>
                </a:solidFill>
              </a:rPr>
              <a:t>bucales </a:t>
            </a:r>
            <a:r>
              <a:rPr lang="es-UY" dirty="0" smtClean="0">
                <a:solidFill>
                  <a:srgbClr val="FFFF00"/>
                </a:solidFill>
              </a:rPr>
              <a:t>que dificultaban </a:t>
            </a:r>
            <a:r>
              <a:rPr lang="es-UY" dirty="0">
                <a:solidFill>
                  <a:srgbClr val="FFFF00"/>
                </a:solidFill>
              </a:rPr>
              <a:t>la alimentación del paciente, gravedad en las </a:t>
            </a:r>
            <a:r>
              <a:rPr lang="es-UY" dirty="0" smtClean="0">
                <a:solidFill>
                  <a:srgbClr val="FFFF00"/>
                </a:solidFill>
              </a:rPr>
              <a:t>quemaduras </a:t>
            </a:r>
            <a:r>
              <a:rPr lang="es-UY" dirty="0">
                <a:solidFill>
                  <a:srgbClr val="FFFF00"/>
                </a:solidFill>
              </a:rPr>
              <a:t>de las </a:t>
            </a:r>
            <a:r>
              <a:rPr lang="es-UY" dirty="0" smtClean="0">
                <a:solidFill>
                  <a:srgbClr val="FFFF00"/>
                </a:solidFill>
              </a:rPr>
              <a:t>extremidades inferiores.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dirty="0">
                <a:solidFill>
                  <a:srgbClr val="FFFF00"/>
                </a:solidFill>
              </a:rPr>
              <a:t>E</a:t>
            </a:r>
            <a:r>
              <a:rPr lang="es-UY" dirty="0" smtClean="0">
                <a:solidFill>
                  <a:srgbClr val="FFFF00"/>
                </a:solidFill>
              </a:rPr>
              <a:t>n </a:t>
            </a:r>
            <a:r>
              <a:rPr lang="es-UY" dirty="0">
                <a:solidFill>
                  <a:srgbClr val="FFFF00"/>
                </a:solidFill>
              </a:rPr>
              <a:t>términos generales, </a:t>
            </a:r>
            <a:r>
              <a:rPr lang="es-UY" dirty="0" smtClean="0">
                <a:solidFill>
                  <a:srgbClr val="FFFF00"/>
                </a:solidFill>
              </a:rPr>
              <a:t>tenía un </a:t>
            </a:r>
            <a:r>
              <a:rPr lang="es-UY" dirty="0">
                <a:solidFill>
                  <a:srgbClr val="FFFF00"/>
                </a:solidFill>
              </a:rPr>
              <a:t>marcado deterioro </a:t>
            </a:r>
            <a:r>
              <a:rPr lang="es-UY" dirty="0" smtClean="0">
                <a:solidFill>
                  <a:srgbClr val="FFFF00"/>
                </a:solidFill>
              </a:rPr>
              <a:t>hematológico.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dirty="0" smtClean="0">
                <a:solidFill>
                  <a:srgbClr val="FFFF00"/>
                </a:solidFill>
              </a:rPr>
              <a:t>A </a:t>
            </a:r>
            <a:r>
              <a:rPr lang="es-UY" dirty="0" smtClean="0">
                <a:solidFill>
                  <a:srgbClr val="FFFF00"/>
                </a:solidFill>
              </a:rPr>
              <a:t>los 9 </a:t>
            </a:r>
            <a:r>
              <a:rPr lang="es-UY" dirty="0">
                <a:solidFill>
                  <a:srgbClr val="FFFF00"/>
                </a:solidFill>
              </a:rPr>
              <a:t>días </a:t>
            </a:r>
            <a:r>
              <a:rPr lang="es-UY" dirty="0" smtClean="0">
                <a:solidFill>
                  <a:srgbClr val="FFFF00"/>
                </a:solidFill>
              </a:rPr>
              <a:t>también reingresó </a:t>
            </a:r>
            <a:r>
              <a:rPr lang="es-UY" dirty="0" smtClean="0">
                <a:solidFill>
                  <a:srgbClr val="FFFF00"/>
                </a:solidFill>
              </a:rPr>
              <a:t>el trabajador B</a:t>
            </a:r>
            <a:r>
              <a:rPr lang="es-UY" dirty="0" smtClean="0">
                <a:solidFill>
                  <a:srgbClr val="FFFF00"/>
                </a:solidFill>
              </a:rPr>
              <a:t>.</a:t>
            </a:r>
            <a:endParaRPr lang="es-UY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80736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Rectangle 3_7"/>
          <p:cNvSpPr/>
          <p:nvPr/>
        </p:nvSpPr>
        <p:spPr>
          <a:xfrm>
            <a:off x="251640" y="204707"/>
            <a:ext cx="8352720" cy="44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ES" sz="2500" b="1" strike="noStrike" spc="-1" dirty="0">
                <a:solidFill>
                  <a:srgbClr val="FFFF00"/>
                </a:solidFill>
                <a:latin typeface="Arial"/>
                <a:ea typeface="DejaVu Sans"/>
              </a:rPr>
              <a:t>Accidente radiológicos en Gammagrafía Industrial</a:t>
            </a:r>
            <a:endParaRPr lang="en-GB" sz="2500" b="0" strike="noStrike" spc="-1" dirty="0">
              <a:latin typeface="Arial"/>
            </a:endParaRPr>
          </a:p>
        </p:txBody>
      </p:sp>
      <p:sp>
        <p:nvSpPr>
          <p:cNvPr id="383" name="Rectangle 2_6"/>
          <p:cNvSpPr txBox="1"/>
          <p:nvPr/>
        </p:nvSpPr>
        <p:spPr>
          <a:xfrm>
            <a:off x="2706840" y="560160"/>
            <a:ext cx="4312800" cy="5713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ES_tradnl" sz="2800" b="0" strike="noStrike" spc="-1">
                <a:solidFill>
                  <a:srgbClr val="FFFF00"/>
                </a:solidFill>
                <a:latin typeface="Arial"/>
              </a:rPr>
              <a:t>Consecuencias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3012" t="37263" r="38554" b="18378"/>
          <a:stretch/>
        </p:blipFill>
        <p:spPr>
          <a:xfrm>
            <a:off x="6324181" y="1325166"/>
            <a:ext cx="2731683" cy="1772597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51640" y="1123718"/>
            <a:ext cx="60371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dirty="0" smtClean="0">
                <a:solidFill>
                  <a:srgbClr val="FFFF00"/>
                </a:solidFill>
              </a:rPr>
              <a:t>Un médico del hospital contactó a un Físico que trabajaba en Radioterapia, le explicó los síntomas y el lugar de trabajo del operador A. Fue así que se relacionaron los síntomas con el accidente.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dirty="0" smtClean="0">
                <a:solidFill>
                  <a:srgbClr val="FFFF00"/>
                </a:solidFill>
              </a:rPr>
              <a:t>El </a:t>
            </a:r>
            <a:r>
              <a:rPr lang="es-UY" dirty="0">
                <a:solidFill>
                  <a:srgbClr val="FFFF00"/>
                </a:solidFill>
              </a:rPr>
              <a:t>día 23 ingresó definitivamente </a:t>
            </a:r>
            <a:r>
              <a:rPr lang="es-UY" dirty="0" smtClean="0">
                <a:solidFill>
                  <a:srgbClr val="FFFF00"/>
                </a:solidFill>
              </a:rPr>
              <a:t>el trabajador C</a:t>
            </a:r>
            <a:r>
              <a:rPr lang="es-UY" dirty="0">
                <a:solidFill>
                  <a:srgbClr val="FFFF00"/>
                </a:solidFill>
              </a:rPr>
              <a:t>, </a:t>
            </a:r>
            <a:r>
              <a:rPr lang="es-UY" dirty="0" smtClean="0">
                <a:solidFill>
                  <a:srgbClr val="FFFF00"/>
                </a:solidFill>
              </a:rPr>
              <a:t>como respuesta </a:t>
            </a:r>
            <a:r>
              <a:rPr lang="es-UY" dirty="0">
                <a:solidFill>
                  <a:srgbClr val="FFFF00"/>
                </a:solidFill>
              </a:rPr>
              <a:t>a </a:t>
            </a:r>
            <a:r>
              <a:rPr lang="es-UY" dirty="0" smtClean="0">
                <a:solidFill>
                  <a:srgbClr val="FFFF00"/>
                </a:solidFill>
              </a:rPr>
              <a:t>la comunicación que había tenido el médico con </a:t>
            </a:r>
            <a:r>
              <a:rPr lang="es-UY" dirty="0">
                <a:solidFill>
                  <a:srgbClr val="FFFF00"/>
                </a:solidFill>
              </a:rPr>
              <a:t>el </a:t>
            </a:r>
            <a:r>
              <a:rPr lang="es-UY" dirty="0" smtClean="0">
                <a:solidFill>
                  <a:srgbClr val="FFFF00"/>
                </a:solidFill>
              </a:rPr>
              <a:t>Físico salvadoreño.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dirty="0" smtClean="0">
                <a:solidFill>
                  <a:srgbClr val="FFFF00"/>
                </a:solidFill>
              </a:rPr>
              <a:t>Los </a:t>
            </a:r>
            <a:r>
              <a:rPr lang="es-UY" dirty="0" smtClean="0">
                <a:solidFill>
                  <a:srgbClr val="FFFF00"/>
                </a:solidFill>
              </a:rPr>
              <a:t>trabajadores</a:t>
            </a:r>
            <a:r>
              <a:rPr lang="es-UY" dirty="0" smtClean="0">
                <a:solidFill>
                  <a:srgbClr val="FFFF00"/>
                </a:solidFill>
              </a:rPr>
              <a:t> </a:t>
            </a:r>
            <a:r>
              <a:rPr lang="es-UY" dirty="0">
                <a:solidFill>
                  <a:srgbClr val="FFFF00"/>
                </a:solidFill>
              </a:rPr>
              <a:t>A, B, C fueron enviados </a:t>
            </a:r>
            <a:r>
              <a:rPr lang="es-UY" dirty="0" smtClean="0">
                <a:solidFill>
                  <a:srgbClr val="FFFF00"/>
                </a:solidFill>
              </a:rPr>
              <a:t>al </a:t>
            </a:r>
            <a:r>
              <a:rPr lang="es-UY" dirty="0">
                <a:solidFill>
                  <a:srgbClr val="FFFF00"/>
                </a:solidFill>
              </a:rPr>
              <a:t>Hospital </a:t>
            </a:r>
            <a:r>
              <a:rPr lang="es-UY" dirty="0" smtClean="0">
                <a:solidFill>
                  <a:srgbClr val="FFFF00"/>
                </a:solidFill>
              </a:rPr>
              <a:t>Ángeles del </a:t>
            </a:r>
            <a:r>
              <a:rPr lang="es-UY" dirty="0" smtClean="0">
                <a:solidFill>
                  <a:srgbClr val="FFFF00"/>
                </a:solidFill>
              </a:rPr>
              <a:t>Pedregal en la Ciudad de </a:t>
            </a:r>
            <a:r>
              <a:rPr lang="es-UY" dirty="0">
                <a:solidFill>
                  <a:srgbClr val="FFFF00"/>
                </a:solidFill>
              </a:rPr>
              <a:t>M</a:t>
            </a:r>
            <a:r>
              <a:rPr lang="es-UY" dirty="0" smtClean="0">
                <a:solidFill>
                  <a:srgbClr val="FFFF00"/>
                </a:solidFill>
              </a:rPr>
              <a:t>éxico. </a:t>
            </a:r>
            <a:r>
              <a:rPr lang="es-UY" dirty="0" smtClean="0">
                <a:solidFill>
                  <a:srgbClr val="FFFF00"/>
                </a:solidFill>
              </a:rPr>
              <a:t>El operador A </a:t>
            </a:r>
            <a:r>
              <a:rPr lang="es-UY" dirty="0" smtClean="0">
                <a:solidFill>
                  <a:srgbClr val="FFFF00"/>
                </a:solidFill>
              </a:rPr>
              <a:t>fue remitido a </a:t>
            </a:r>
            <a:r>
              <a:rPr lang="es-UY" dirty="0">
                <a:solidFill>
                  <a:srgbClr val="FFFF00"/>
                </a:solidFill>
              </a:rPr>
              <a:t>los </a:t>
            </a:r>
            <a:r>
              <a:rPr lang="es-UY" dirty="0" smtClean="0">
                <a:solidFill>
                  <a:srgbClr val="FFFF00"/>
                </a:solidFill>
              </a:rPr>
              <a:t>24 del accidente, el trabajador B a los 26 días </a:t>
            </a:r>
            <a:r>
              <a:rPr lang="es-UY" dirty="0">
                <a:solidFill>
                  <a:srgbClr val="FFFF00"/>
                </a:solidFill>
              </a:rPr>
              <a:t>y </a:t>
            </a:r>
            <a:r>
              <a:rPr lang="es-UY" dirty="0" smtClean="0">
                <a:solidFill>
                  <a:srgbClr val="FFFF00"/>
                </a:solidFill>
              </a:rPr>
              <a:t>el trabajador C a los </a:t>
            </a:r>
            <a:r>
              <a:rPr lang="es-UY" dirty="0" smtClean="0">
                <a:solidFill>
                  <a:srgbClr val="FFFF00"/>
                </a:solidFill>
              </a:rPr>
              <a:t>28 </a:t>
            </a:r>
            <a:r>
              <a:rPr lang="es-UY" dirty="0" smtClean="0">
                <a:solidFill>
                  <a:srgbClr val="FFFF00"/>
                </a:solidFill>
              </a:rPr>
              <a:t>días</a:t>
            </a:r>
            <a:r>
              <a:rPr lang="es-UY" dirty="0" smtClean="0">
                <a:solidFill>
                  <a:srgbClr val="FFFF00"/>
                </a:solidFill>
              </a:rPr>
              <a:t>.</a:t>
            </a:r>
            <a:endParaRPr lang="es-UY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91785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Rectangle 3_7"/>
          <p:cNvSpPr/>
          <p:nvPr/>
        </p:nvSpPr>
        <p:spPr>
          <a:xfrm>
            <a:off x="251640" y="204707"/>
            <a:ext cx="8352720" cy="44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ES" sz="2500" b="1" strike="noStrike" spc="-1" dirty="0">
                <a:solidFill>
                  <a:srgbClr val="FFFF00"/>
                </a:solidFill>
                <a:latin typeface="Arial"/>
                <a:ea typeface="DejaVu Sans"/>
              </a:rPr>
              <a:t>Accidente radiológicos en Gammagrafía Industrial</a:t>
            </a:r>
            <a:endParaRPr lang="en-GB" sz="2500" b="0" strike="noStrike" spc="-1" dirty="0">
              <a:latin typeface="Arial"/>
            </a:endParaRPr>
          </a:p>
        </p:txBody>
      </p:sp>
      <p:sp>
        <p:nvSpPr>
          <p:cNvPr id="383" name="Rectangle 2_6"/>
          <p:cNvSpPr txBox="1"/>
          <p:nvPr/>
        </p:nvSpPr>
        <p:spPr>
          <a:xfrm>
            <a:off x="2706840" y="560160"/>
            <a:ext cx="4312800" cy="5713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ES_tradnl" sz="2800" b="0" strike="noStrike" spc="-1">
                <a:solidFill>
                  <a:srgbClr val="FFFF00"/>
                </a:solidFill>
                <a:latin typeface="Arial"/>
              </a:rPr>
              <a:t>Consecuencias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3012" t="37263" r="38554" b="18378"/>
          <a:stretch/>
        </p:blipFill>
        <p:spPr>
          <a:xfrm>
            <a:off x="6224530" y="964164"/>
            <a:ext cx="2831334" cy="183726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7118" y="1123718"/>
            <a:ext cx="600419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dirty="0" smtClean="0">
                <a:solidFill>
                  <a:srgbClr val="FFFF00"/>
                </a:solidFill>
              </a:rPr>
              <a:t>El operador A, fue amputado de una de sus piernas, murió 197 días después del accidente.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dirty="0" smtClean="0">
                <a:solidFill>
                  <a:srgbClr val="FFFF00"/>
                </a:solidFill>
              </a:rPr>
              <a:t>El trabajador B padeció del síndrome hematopoyético y lo superó, requirió que se amputaran ambas piernas.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dirty="0" smtClean="0">
                <a:solidFill>
                  <a:srgbClr val="FFFF00"/>
                </a:solidFill>
              </a:rPr>
              <a:t>El trabajador C padeció del síndrome hematopoyético, tuvo grandes quemaduras en su pie izquierdo </a:t>
            </a:r>
            <a:r>
              <a:rPr lang="es-UY" dirty="0" smtClean="0">
                <a:solidFill>
                  <a:srgbClr val="FFFF00"/>
                </a:solidFill>
              </a:rPr>
              <a:t>pero pudo </a:t>
            </a:r>
            <a:r>
              <a:rPr lang="es-UY" dirty="0" smtClean="0">
                <a:solidFill>
                  <a:srgbClr val="FFFF00"/>
                </a:solidFill>
              </a:rPr>
              <a:t>restablecerse de ambos padecimientos.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dirty="0" smtClean="0">
                <a:solidFill>
                  <a:srgbClr val="FFFF00"/>
                </a:solidFill>
              </a:rPr>
              <a:t>Los expertos pronosticaron para los trabajadores B y C una alta probabilidad de desarrollar un cáncer radio inducido.</a:t>
            </a:r>
            <a:endParaRPr lang="es-UY" dirty="0">
              <a:solidFill>
                <a:srgbClr val="FFFF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2530" t="19904" r="28795" b="42166"/>
          <a:stretch/>
        </p:blipFill>
        <p:spPr>
          <a:xfrm>
            <a:off x="6654188" y="2880238"/>
            <a:ext cx="1828800" cy="208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05192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Rectangle 2_7"/>
          <p:cNvSpPr txBox="1"/>
          <p:nvPr/>
        </p:nvSpPr>
        <p:spPr>
          <a:xfrm>
            <a:off x="395280" y="242374"/>
            <a:ext cx="3744360" cy="555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s-ES_tradnl" sz="2800" b="0" strike="noStrike" spc="-1" dirty="0">
                <a:solidFill>
                  <a:srgbClr val="FFFF00"/>
                </a:solidFill>
                <a:latin typeface="Arial"/>
              </a:rPr>
              <a:t>Lecciones Aprendidas</a:t>
            </a:r>
            <a:endParaRPr lang="es-E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5" name="Rectangle 3_8"/>
          <p:cNvSpPr txBox="1"/>
          <p:nvPr/>
        </p:nvSpPr>
        <p:spPr>
          <a:xfrm>
            <a:off x="35382" y="726789"/>
            <a:ext cx="7429108" cy="4379387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marL="432000" indent="-324000" algn="just">
              <a:lnSpc>
                <a:spcPct val="120000"/>
              </a:lnSpc>
              <a:buClr>
                <a:srgbClr val="00FFFF"/>
              </a:buClr>
              <a:buFont typeface="Monotype Sorts" charset="2"/>
              <a:buChar char=""/>
            </a:pPr>
            <a:r>
              <a:rPr lang="es-ES" sz="1600" b="0" strike="noStrike" spc="-1" dirty="0" smtClean="0">
                <a:solidFill>
                  <a:srgbClr val="FFFF00"/>
                </a:solidFill>
                <a:latin typeface="Arial"/>
              </a:rPr>
              <a:t>Toda </a:t>
            </a:r>
            <a:r>
              <a:rPr lang="es-ES" sz="1600" b="0" strike="noStrike" spc="-1" dirty="0" smtClean="0">
                <a:solidFill>
                  <a:srgbClr val="FFFF00"/>
                </a:solidFill>
                <a:latin typeface="Arial"/>
              </a:rPr>
              <a:t>instalación debe contar con un RPR que vele por la seguridad de las fuentes y la protección radiológica de los </a:t>
            </a:r>
            <a:r>
              <a:rPr lang="es-ES" sz="1600" b="0" strike="noStrike" spc="-1" dirty="0" err="1" smtClean="0">
                <a:solidFill>
                  <a:srgbClr val="FFFF00"/>
                </a:solidFill>
                <a:latin typeface="Arial"/>
              </a:rPr>
              <a:t>TOEs</a:t>
            </a:r>
            <a:r>
              <a:rPr lang="es-ES" sz="1600" b="0" strike="noStrike" spc="-1" dirty="0" smtClean="0">
                <a:solidFill>
                  <a:srgbClr val="FFFF00"/>
                </a:solidFill>
                <a:latin typeface="Arial"/>
              </a:rPr>
              <a:t>.</a:t>
            </a:r>
          </a:p>
          <a:p>
            <a:pPr marL="432000" indent="-324000" algn="just">
              <a:lnSpc>
                <a:spcPct val="120000"/>
              </a:lnSpc>
              <a:buClr>
                <a:srgbClr val="00FFFF"/>
              </a:buClr>
              <a:buFont typeface="Monotype Sorts" charset="2"/>
              <a:buChar char=""/>
            </a:pPr>
            <a:r>
              <a:rPr lang="es-ES" sz="1600" b="0" strike="noStrike" spc="-1" dirty="0" smtClean="0">
                <a:solidFill>
                  <a:srgbClr val="FFFF00"/>
                </a:solidFill>
                <a:latin typeface="Arial"/>
              </a:rPr>
              <a:t>Se requiere capacitación en materia de Protección Radiológica para los </a:t>
            </a:r>
            <a:r>
              <a:rPr lang="es-ES" sz="1600" spc="-1" dirty="0" err="1" smtClean="0">
                <a:solidFill>
                  <a:srgbClr val="FFFF00"/>
                </a:solidFill>
                <a:latin typeface="Arial"/>
              </a:rPr>
              <a:t>TOEs</a:t>
            </a:r>
            <a:r>
              <a:rPr lang="es-ES" sz="1600" b="0" strike="noStrike" spc="-1" dirty="0" smtClean="0">
                <a:solidFill>
                  <a:srgbClr val="FFFF00"/>
                </a:solidFill>
                <a:latin typeface="Arial"/>
              </a:rPr>
              <a:t> que trabajan en las </a:t>
            </a:r>
            <a:r>
              <a:rPr lang="es-ES" sz="1600" spc="-1" dirty="0" smtClean="0">
                <a:solidFill>
                  <a:srgbClr val="FFFF00"/>
                </a:solidFill>
                <a:latin typeface="Arial"/>
              </a:rPr>
              <a:t>instalaciones</a:t>
            </a:r>
            <a:r>
              <a:rPr lang="es-ES" sz="1600" b="0" strike="noStrike" spc="-1" dirty="0" smtClean="0">
                <a:solidFill>
                  <a:srgbClr val="FFFF00"/>
                </a:solidFill>
                <a:latin typeface="Arial"/>
              </a:rPr>
              <a:t>. </a:t>
            </a:r>
            <a:r>
              <a:rPr lang="es-ES" sz="1600" spc="-1" dirty="0">
                <a:solidFill>
                  <a:srgbClr val="FFFF00"/>
                </a:solidFill>
                <a:latin typeface="Arial"/>
              </a:rPr>
              <a:t>E</a:t>
            </a:r>
            <a:r>
              <a:rPr lang="es-ES" sz="1600" spc="-1" dirty="0" smtClean="0">
                <a:solidFill>
                  <a:srgbClr val="FFFF00"/>
                </a:solidFill>
                <a:latin typeface="Arial"/>
              </a:rPr>
              <a:t>l RPR debe impartir y/o velar porque esa capacitación sea realizada.</a:t>
            </a:r>
            <a:endParaRPr lang="es-ES" sz="1600" b="0" strike="noStrike" spc="-1" dirty="0" smtClean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20000"/>
              </a:lnSpc>
              <a:buClr>
                <a:srgbClr val="00FFFF"/>
              </a:buClr>
              <a:buFont typeface="Monotype Sorts" charset="2"/>
              <a:buChar char=""/>
            </a:pPr>
            <a:r>
              <a:rPr lang="es-ES" sz="1600" b="0" strike="noStrike" spc="-1" dirty="0" smtClean="0">
                <a:solidFill>
                  <a:srgbClr val="FFFF00"/>
                </a:solidFill>
                <a:latin typeface="Arial"/>
              </a:rPr>
              <a:t>Los </a:t>
            </a:r>
            <a:r>
              <a:rPr lang="es-ES" sz="1600" b="0" strike="noStrike" spc="-1" dirty="0" smtClean="0">
                <a:solidFill>
                  <a:srgbClr val="FFFF00"/>
                </a:solidFill>
                <a:latin typeface="Arial"/>
              </a:rPr>
              <a:t>sistemas de seguridad de la instalación deben mantenerse operativos durante toda la vida útil de la instalación.</a:t>
            </a:r>
            <a:endParaRPr lang="es-ES" sz="1600" b="0" strike="noStrike" spc="-1" dirty="0" smtClean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20000"/>
              </a:lnSpc>
              <a:buClr>
                <a:srgbClr val="00FFFF"/>
              </a:buClr>
              <a:buFont typeface="Monotype Sorts" charset="2"/>
              <a:buChar char=""/>
            </a:pPr>
            <a:r>
              <a:rPr lang="es-ES" sz="1600" spc="-1" dirty="0" smtClean="0">
                <a:solidFill>
                  <a:srgbClr val="FFFF00"/>
                </a:solidFill>
                <a:latin typeface="Arial"/>
              </a:rPr>
              <a:t>Deben </a:t>
            </a:r>
            <a:r>
              <a:rPr lang="es-ES" sz="1600" spc="-1" dirty="0" smtClean="0">
                <a:solidFill>
                  <a:srgbClr val="FFFF00"/>
                </a:solidFill>
                <a:latin typeface="Arial"/>
              </a:rPr>
              <a:t>existir</a:t>
            </a:r>
            <a:r>
              <a:rPr lang="es-ES" sz="1600" b="0" strike="noStrike" spc="-1" dirty="0" smtClean="0">
                <a:solidFill>
                  <a:srgbClr val="FFFF00"/>
                </a:solidFill>
                <a:latin typeface="Arial"/>
              </a:rPr>
              <a:t> procedimientos de operación que regulen las realización de las actividades y el RPR debe verificar que todos los </a:t>
            </a:r>
            <a:r>
              <a:rPr lang="es-ES" sz="1600" b="0" strike="noStrike" spc="-1" dirty="0" err="1" smtClean="0">
                <a:solidFill>
                  <a:srgbClr val="FFFF00"/>
                </a:solidFill>
                <a:latin typeface="Arial"/>
              </a:rPr>
              <a:t>TOEs</a:t>
            </a:r>
            <a:r>
              <a:rPr lang="es-ES" sz="1600" b="0" strike="noStrike" spc="-1" dirty="0" smtClean="0">
                <a:solidFill>
                  <a:srgbClr val="FFFF00"/>
                </a:solidFill>
                <a:latin typeface="Arial"/>
              </a:rPr>
              <a:t> cumplan dichos procedimientos.</a:t>
            </a:r>
          </a:p>
          <a:p>
            <a:pPr marL="432000" indent="-324000" algn="just">
              <a:lnSpc>
                <a:spcPct val="120000"/>
              </a:lnSpc>
              <a:buClr>
                <a:srgbClr val="00FFFF"/>
              </a:buClr>
              <a:buFont typeface="Monotype Sorts" charset="2"/>
              <a:buChar char=""/>
            </a:pPr>
            <a:r>
              <a:rPr lang="es-ES" sz="1600" spc="-1" dirty="0" smtClean="0">
                <a:solidFill>
                  <a:srgbClr val="FFFF00"/>
                </a:solidFill>
                <a:latin typeface="Arial"/>
              </a:rPr>
              <a:t>Cada instalación debe disponer de un Plan de Emergencias Radiológicas para dar respuesta a potenciales accidentes e incidentes.</a:t>
            </a:r>
            <a:endParaRPr lang="es-ES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20000"/>
              </a:lnSpc>
              <a:buClr>
                <a:srgbClr val="00FFFF"/>
              </a:buClr>
              <a:buFont typeface="Monotype Sorts" charset="2"/>
              <a:buChar char=""/>
            </a:pPr>
            <a:r>
              <a:rPr lang="es-ES" sz="1600" b="0" strike="noStrike" spc="-1" dirty="0" smtClean="0">
                <a:solidFill>
                  <a:srgbClr val="FFFF00"/>
                </a:solidFill>
                <a:latin typeface="Arial"/>
              </a:rPr>
              <a:t>Cada </a:t>
            </a:r>
            <a:r>
              <a:rPr lang="es-ES" sz="1600" b="0" strike="noStrike" spc="-1" dirty="0" smtClean="0">
                <a:solidFill>
                  <a:srgbClr val="FFFF00"/>
                </a:solidFill>
                <a:latin typeface="Arial"/>
              </a:rPr>
              <a:t>país debe tener una Autoridad Reguladora con suficientes recursos e independencia para cumplir funciones de Licenciamiento, Inspección y Coerción.</a:t>
            </a:r>
            <a:endParaRPr lang="es-ES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27551" t="33552" r="41939" b="21074"/>
          <a:stretch/>
        </p:blipFill>
        <p:spPr>
          <a:xfrm>
            <a:off x="7440359" y="1133121"/>
            <a:ext cx="1590872" cy="133016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24217" t="35548" r="36024" b="18164"/>
          <a:stretch/>
        </p:blipFill>
        <p:spPr>
          <a:xfrm>
            <a:off x="7444636" y="2983752"/>
            <a:ext cx="1628205" cy="106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211444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Text Box 2"/>
          <p:cNvSpPr/>
          <p:nvPr/>
        </p:nvSpPr>
        <p:spPr>
          <a:xfrm>
            <a:off x="210960" y="872640"/>
            <a:ext cx="8654760" cy="135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75000"/>
              </a:lnSpc>
              <a:spcBef>
                <a:spcPts val="839"/>
              </a:spcBef>
            </a:pPr>
            <a:r>
              <a:rPr lang="es-ES" sz="2400" b="1" i="1" strike="noStrike" spc="-1">
                <a:solidFill>
                  <a:srgbClr val="FFFF00"/>
                </a:solidFill>
                <a:latin typeface="Arial"/>
                <a:ea typeface="DejaVu Sans"/>
              </a:rPr>
              <a:t>TROXLER 3440</a:t>
            </a:r>
            <a:r>
              <a:rPr lang="es-ES" sz="2300" b="1" strike="noStrike" spc="-1">
                <a:solidFill>
                  <a:srgbClr val="FFFF00"/>
                </a:solidFill>
                <a:latin typeface="Arial"/>
                <a:ea typeface="DejaVu Sans"/>
              </a:rPr>
              <a:t> Fuente: </a:t>
            </a:r>
            <a:r>
              <a:rPr lang="es-ES" sz="2300" b="1" strike="noStrike" spc="-1" baseline="30000">
                <a:solidFill>
                  <a:srgbClr val="FFFF00"/>
                </a:solidFill>
                <a:latin typeface="Arial"/>
                <a:ea typeface="DejaVu Sans"/>
              </a:rPr>
              <a:t>137</a:t>
            </a:r>
            <a:r>
              <a:rPr lang="es-ES" sz="2300" b="1" strike="noStrike" spc="-1">
                <a:solidFill>
                  <a:srgbClr val="FFFF00"/>
                </a:solidFill>
                <a:latin typeface="Arial"/>
                <a:ea typeface="DejaVu Sans"/>
              </a:rPr>
              <a:t>Cs (296 MBq) y Am-Be (</a:t>
            </a:r>
            <a:r>
              <a:rPr lang="es-ES" sz="2000" b="1" strike="noStrike" spc="-1">
                <a:solidFill>
                  <a:srgbClr val="FFFF00"/>
                </a:solidFill>
                <a:latin typeface="Arial"/>
                <a:ea typeface="DejaVu Sans"/>
              </a:rPr>
              <a:t>1,48 GBq</a:t>
            </a:r>
            <a:r>
              <a:rPr lang="es-ES" sz="2000" b="0" strike="noStrike" spc="-1">
                <a:solidFill>
                  <a:srgbClr val="FFFF00"/>
                </a:solidFill>
                <a:latin typeface="Arial"/>
                <a:ea typeface="DejaVu Sans"/>
              </a:rPr>
              <a:t> </a:t>
            </a:r>
            <a:r>
              <a:rPr lang="es-ES" sz="2300" b="1" strike="noStrike" spc="-1">
                <a:solidFill>
                  <a:srgbClr val="FFFF00"/>
                </a:solidFill>
                <a:latin typeface="Arial"/>
                <a:ea typeface="DejaVu Sans"/>
              </a:rPr>
              <a:t>GBq)</a:t>
            </a:r>
            <a:endParaRPr lang="en-GB" sz="2300" b="0" strike="noStrike" spc="-1">
              <a:latin typeface="Arial"/>
            </a:endParaRPr>
          </a:p>
          <a:p>
            <a:pPr marL="457200" lvl="1" indent="-216000">
              <a:lnSpc>
                <a:spcPct val="75000"/>
              </a:lnSpc>
              <a:spcBef>
                <a:spcPts val="805"/>
              </a:spcBef>
              <a:buClr>
                <a:srgbClr val="FFFF00"/>
              </a:buClr>
              <a:buFont typeface="Wingdings" charset="2"/>
              <a:buChar char=""/>
            </a:pPr>
            <a:r>
              <a:rPr lang="es-ES" sz="2300" b="1" strike="noStrike" spc="-1">
                <a:solidFill>
                  <a:srgbClr val="FFFF00"/>
                </a:solidFill>
                <a:latin typeface="Arial"/>
                <a:ea typeface="DejaVu Sans"/>
              </a:rPr>
              <a:t>  Medidor aplastado por una maquinaria pesada</a:t>
            </a:r>
            <a:endParaRPr lang="en-GB" sz="2300" b="0" strike="noStrike" spc="-1">
              <a:latin typeface="Arial"/>
            </a:endParaRPr>
          </a:p>
          <a:p>
            <a:pPr>
              <a:lnSpc>
                <a:spcPct val="75000"/>
              </a:lnSpc>
              <a:spcBef>
                <a:spcPts val="805"/>
              </a:spcBef>
            </a:pPr>
            <a:endParaRPr lang="en-GB" sz="2300" b="0" strike="noStrike" spc="-1">
              <a:latin typeface="Arial"/>
            </a:endParaRPr>
          </a:p>
        </p:txBody>
      </p:sp>
      <p:sp>
        <p:nvSpPr>
          <p:cNvPr id="388" name="Rectangle 3"/>
          <p:cNvSpPr txBox="1"/>
          <p:nvPr/>
        </p:nvSpPr>
        <p:spPr>
          <a:xfrm>
            <a:off x="107640" y="316795"/>
            <a:ext cx="9036000" cy="443880"/>
          </a:xfrm>
          <a:prstGeom prst="rect">
            <a:avLst/>
          </a:prstGeom>
          <a:noFill/>
          <a:ln w="0">
            <a:noFill/>
          </a:ln>
        </p:spPr>
        <p:txBody>
          <a:bodyPr lIns="92160" tIns="46080" rIns="92160" bIns="4608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ES" sz="2500" b="1" strike="noStrike" spc="-1" dirty="0">
                <a:solidFill>
                  <a:srgbClr val="FFFF00"/>
                </a:solidFill>
                <a:latin typeface="Arial"/>
              </a:rPr>
              <a:t>Accidente radiológicos en el uso de Medidores Nucleares</a:t>
            </a:r>
            <a:endParaRPr lang="es-ES" sz="25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89" name="Picture 6" descr="slide0150_image093"/>
          <p:cNvPicPr/>
          <p:nvPr/>
        </p:nvPicPr>
        <p:blipFill>
          <a:blip r:embed="rId3"/>
          <a:stretch/>
        </p:blipFill>
        <p:spPr>
          <a:xfrm>
            <a:off x="2340000" y="1977480"/>
            <a:ext cx="4686120" cy="2590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 additive="repl">
                                        <p:cTn id="7" dur="20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Rectangle 2"/>
          <p:cNvSpPr txBox="1"/>
          <p:nvPr/>
        </p:nvSpPr>
        <p:spPr>
          <a:xfrm>
            <a:off x="107640" y="1248880"/>
            <a:ext cx="6797013" cy="383630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 fontScale="74500" lnSpcReduction="20000"/>
          </a:bodyPr>
          <a:lstStyle/>
          <a:p>
            <a:pPr marL="457200" indent="-456840" algn="just">
              <a:lnSpc>
                <a:spcPct val="100000"/>
              </a:lnSpc>
              <a:buClr>
                <a:srgbClr val="66FFFF"/>
              </a:buClr>
              <a:buFont typeface="Wingdings" charset="2"/>
              <a:buChar char=""/>
            </a:pPr>
            <a:r>
              <a:rPr lang="es-MX" sz="2400" b="1" strike="noStrike" spc="-1" dirty="0">
                <a:solidFill>
                  <a:srgbClr val="FFFF00"/>
                </a:solidFill>
                <a:latin typeface="Arial"/>
              </a:rPr>
              <a:t>Empresa:</a:t>
            </a:r>
            <a:r>
              <a:rPr lang="es-MX" sz="2400" b="0" strike="noStrike" spc="-1" dirty="0">
                <a:solidFill>
                  <a:srgbClr val="FFFF00"/>
                </a:solidFill>
                <a:latin typeface="Arial"/>
              </a:rPr>
              <a:t> Constructora vial realizando tareas de repavimentación</a:t>
            </a:r>
            <a:endParaRPr lang="en-GB" sz="2400" b="0" strike="noStrike" spc="-1" dirty="0">
              <a:latin typeface="Arial"/>
            </a:endParaRPr>
          </a:p>
          <a:p>
            <a:pPr marL="457200" indent="-456840" algn="just">
              <a:lnSpc>
                <a:spcPct val="100000"/>
              </a:lnSpc>
              <a:buClr>
                <a:srgbClr val="66FFFF"/>
              </a:buClr>
              <a:buFont typeface="Wingdings" charset="2"/>
              <a:buChar char=""/>
            </a:pPr>
            <a:r>
              <a:rPr lang="es-MX" sz="2400" b="1" strike="noStrike" spc="-1" dirty="0">
                <a:solidFill>
                  <a:srgbClr val="FFFF00"/>
                </a:solidFill>
                <a:latin typeface="Arial"/>
              </a:rPr>
              <a:t>Equipo:</a:t>
            </a:r>
            <a:r>
              <a:rPr lang="es-MX" sz="2400" b="0" strike="noStrike" spc="-1" dirty="0">
                <a:solidFill>
                  <a:srgbClr val="FFFF00"/>
                </a:solidFill>
                <a:latin typeface="Arial"/>
              </a:rPr>
              <a:t>  TROXLER 3440</a:t>
            </a:r>
            <a:endParaRPr lang="en-GB" sz="2400" b="0" strike="noStrike" spc="-1" dirty="0">
              <a:latin typeface="Arial"/>
            </a:endParaRPr>
          </a:p>
          <a:p>
            <a:pPr marL="457200" indent="-456840" algn="just">
              <a:lnSpc>
                <a:spcPct val="100000"/>
              </a:lnSpc>
              <a:buClr>
                <a:srgbClr val="66FFFF"/>
              </a:buClr>
              <a:buFont typeface="Wingdings" charset="2"/>
              <a:buChar char=""/>
            </a:pPr>
            <a:r>
              <a:rPr lang="es-MX" sz="2400" b="1" strike="noStrike" spc="-1" dirty="0">
                <a:solidFill>
                  <a:srgbClr val="FFFF00"/>
                </a:solidFill>
                <a:latin typeface="Arial"/>
              </a:rPr>
              <a:t>Fuentes:</a:t>
            </a:r>
            <a:r>
              <a:rPr lang="es-MX" sz="2400" b="0" strike="noStrike" spc="-1" dirty="0">
                <a:solidFill>
                  <a:srgbClr val="FFFF00"/>
                </a:solidFill>
                <a:latin typeface="Arial"/>
              </a:rPr>
              <a:t> Am-241/Be, 1,48 </a:t>
            </a:r>
            <a:r>
              <a:rPr lang="es-MX" sz="2400" b="0" strike="noStrike" spc="-1" dirty="0" err="1">
                <a:solidFill>
                  <a:srgbClr val="FFFF00"/>
                </a:solidFill>
                <a:latin typeface="Arial"/>
              </a:rPr>
              <a:t>GBq</a:t>
            </a:r>
            <a:r>
              <a:rPr lang="es-MX" sz="2400" b="0" strike="noStrike" spc="-1" dirty="0">
                <a:solidFill>
                  <a:srgbClr val="FFFF00"/>
                </a:solidFill>
                <a:latin typeface="Arial"/>
              </a:rPr>
              <a:t> (400 </a:t>
            </a:r>
            <a:r>
              <a:rPr lang="es-MX" sz="2400" b="0" strike="noStrike" spc="-1" dirty="0" err="1">
                <a:solidFill>
                  <a:srgbClr val="FFFF00"/>
                </a:solidFill>
                <a:latin typeface="Arial"/>
              </a:rPr>
              <a:t>mCi</a:t>
            </a:r>
            <a:r>
              <a:rPr lang="es-MX" sz="2400" b="0" strike="noStrike" spc="-1" dirty="0">
                <a:solidFill>
                  <a:srgbClr val="FFFF00"/>
                </a:solidFill>
                <a:latin typeface="Arial"/>
              </a:rPr>
              <a:t>); Cs-137,0.30 </a:t>
            </a:r>
            <a:r>
              <a:rPr lang="es-MX" sz="2400" b="0" strike="noStrike" spc="-1" dirty="0" err="1">
                <a:solidFill>
                  <a:srgbClr val="FFFF00"/>
                </a:solidFill>
                <a:latin typeface="Arial"/>
              </a:rPr>
              <a:t>GBq</a:t>
            </a:r>
            <a:r>
              <a:rPr lang="es-MX" sz="2400" b="0" strike="noStrike" spc="-1" dirty="0">
                <a:solidFill>
                  <a:srgbClr val="FFFF00"/>
                </a:solidFill>
                <a:latin typeface="Arial"/>
              </a:rPr>
              <a:t> (8 </a:t>
            </a:r>
            <a:r>
              <a:rPr lang="es-MX" sz="2400" b="0" strike="noStrike" spc="-1" dirty="0" err="1">
                <a:solidFill>
                  <a:srgbClr val="FFFF00"/>
                </a:solidFill>
                <a:latin typeface="Arial"/>
              </a:rPr>
              <a:t>mCi</a:t>
            </a:r>
            <a:r>
              <a:rPr lang="es-MX" sz="2400" b="0" strike="noStrike" spc="-1" dirty="0">
                <a:solidFill>
                  <a:srgbClr val="FFFF00"/>
                </a:solidFill>
                <a:latin typeface="Arial"/>
              </a:rPr>
              <a:t>)</a:t>
            </a:r>
            <a:endParaRPr lang="en-GB" sz="2400" b="0" strike="noStrike" spc="-1" dirty="0">
              <a:latin typeface="Arial"/>
            </a:endParaRPr>
          </a:p>
          <a:p>
            <a:pPr algn="just">
              <a:lnSpc>
                <a:spcPct val="80000"/>
              </a:lnSpc>
            </a:pPr>
            <a:endParaRPr lang="en-GB" sz="2400" b="0" strike="noStrike" spc="-1" dirty="0">
              <a:latin typeface="Arial"/>
            </a:endParaRPr>
          </a:p>
          <a:p>
            <a:pPr marL="457200" indent="-456840" algn="ctr">
              <a:lnSpc>
                <a:spcPct val="110000"/>
              </a:lnSpc>
              <a:tabLst>
                <a:tab pos="0" algn="l"/>
              </a:tabLst>
            </a:pPr>
            <a:r>
              <a:rPr lang="es-MX" sz="2400" b="1" strike="noStrike" spc="-1" dirty="0">
                <a:solidFill>
                  <a:srgbClr val="FFFF00"/>
                </a:solidFill>
                <a:latin typeface="Arial"/>
              </a:rPr>
              <a:t>¿Qué ocurrió?</a:t>
            </a:r>
            <a:endParaRPr lang="en-GB" sz="2400" b="0" strike="noStrike" spc="-1" dirty="0">
              <a:latin typeface="Arial"/>
            </a:endParaRPr>
          </a:p>
          <a:p>
            <a:pPr marL="457200" indent="-456840" algn="just">
              <a:lnSpc>
                <a:spcPct val="110000"/>
              </a:lnSpc>
              <a:buClr>
                <a:srgbClr val="66FFFF"/>
              </a:buClr>
              <a:buFont typeface="Wingdings" charset="2"/>
              <a:buChar char=""/>
              <a:tabLst>
                <a:tab pos="0" algn="l"/>
              </a:tabLst>
            </a:pPr>
            <a:r>
              <a:rPr lang="es-MX" sz="2400" b="0" strike="noStrike" spc="-1" dirty="0">
                <a:solidFill>
                  <a:srgbClr val="FFFF00"/>
                </a:solidFill>
                <a:latin typeface="Arial"/>
              </a:rPr>
              <a:t>Un vehículo que circula cerca no detecta la presencia del equipo y lo golpea en un costado.</a:t>
            </a:r>
            <a:endParaRPr lang="en-GB" sz="2400" b="0" strike="noStrike" spc="-1" dirty="0">
              <a:latin typeface="Arial"/>
            </a:endParaRPr>
          </a:p>
          <a:p>
            <a:pPr marL="457200" indent="-456840" algn="just">
              <a:lnSpc>
                <a:spcPct val="110000"/>
              </a:lnSpc>
              <a:buClr>
                <a:srgbClr val="66FFFF"/>
              </a:buClr>
              <a:buFont typeface="Wingdings" charset="2"/>
              <a:buChar char=""/>
              <a:tabLst>
                <a:tab pos="0" algn="l"/>
              </a:tabLst>
            </a:pPr>
            <a:r>
              <a:rPr lang="es-MX" sz="2400" b="0" strike="noStrike" spc="-1" dirty="0">
                <a:solidFill>
                  <a:srgbClr val="FFFF00"/>
                </a:solidFill>
                <a:latin typeface="Arial"/>
              </a:rPr>
              <a:t>El operador intenta introducir la varilla, que contiene la fuente, dentro del equipo. No lo consigue. </a:t>
            </a:r>
            <a:endParaRPr lang="en-GB" sz="2400" b="0" strike="noStrike" spc="-1" dirty="0">
              <a:latin typeface="Arial"/>
            </a:endParaRPr>
          </a:p>
          <a:p>
            <a:pPr marL="457200" indent="-456840" algn="just">
              <a:lnSpc>
                <a:spcPct val="110000"/>
              </a:lnSpc>
              <a:buClr>
                <a:srgbClr val="66FFFF"/>
              </a:buClr>
              <a:buFont typeface="Wingdings" charset="2"/>
              <a:buChar char=""/>
              <a:tabLst>
                <a:tab pos="0" algn="l"/>
              </a:tabLst>
            </a:pPr>
            <a:r>
              <a:rPr lang="es-MX" sz="2400" b="0" strike="noStrike" spc="-1" dirty="0">
                <a:solidFill>
                  <a:srgbClr val="FFFF00"/>
                </a:solidFill>
                <a:latin typeface="Arial"/>
              </a:rPr>
              <a:t>Presume que la varilla del equipo ha quedado atascada (doblada)</a:t>
            </a:r>
            <a:endParaRPr lang="en-GB" sz="2400" b="0" strike="noStrike" spc="-1" dirty="0">
              <a:latin typeface="Arial"/>
            </a:endParaRPr>
          </a:p>
          <a:p>
            <a:pPr marL="457200" indent="-456840" algn="just">
              <a:lnSpc>
                <a:spcPct val="110000"/>
              </a:lnSpc>
              <a:buClr>
                <a:srgbClr val="66FFFF"/>
              </a:buClr>
              <a:buFont typeface="Wingdings" charset="2"/>
              <a:buChar char=""/>
              <a:tabLst>
                <a:tab pos="0" algn="l"/>
              </a:tabLst>
            </a:pPr>
            <a:r>
              <a:rPr lang="es-MX" sz="2400" b="0" strike="noStrike" spc="-1" dirty="0">
                <a:solidFill>
                  <a:srgbClr val="FFFF00"/>
                </a:solidFill>
                <a:latin typeface="Arial"/>
              </a:rPr>
              <a:t>Verifica el estado de la fuente y levanta levemente al equipo del suelo, constatando la varilla está torcida.</a:t>
            </a:r>
            <a:endParaRPr lang="en-GB" sz="2400" b="0" strike="noStrike" spc="-1" dirty="0">
              <a:latin typeface="Arial"/>
            </a:endParaRPr>
          </a:p>
        </p:txBody>
      </p:sp>
      <p:sp>
        <p:nvSpPr>
          <p:cNvPr id="391" name="Rectangle 3"/>
          <p:cNvSpPr txBox="1"/>
          <p:nvPr/>
        </p:nvSpPr>
        <p:spPr>
          <a:xfrm>
            <a:off x="826920" y="737123"/>
            <a:ext cx="7035480" cy="511758"/>
          </a:xfrm>
          <a:prstGeom prst="rect">
            <a:avLst/>
          </a:prstGeom>
          <a:noFill/>
          <a:ln w="28440">
            <a:noFill/>
            <a:miter/>
          </a:ln>
        </p:spPr>
        <p:txBody>
          <a:bodyPr lIns="92160" tIns="46080" rIns="92160" bIns="4608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s-MX" sz="2800" b="0" strike="noStrike" spc="-1" dirty="0">
                <a:solidFill>
                  <a:srgbClr val="FFFF00"/>
                </a:solidFill>
                <a:latin typeface="Arial"/>
              </a:rPr>
              <a:t>Descripción del </a:t>
            </a:r>
            <a:r>
              <a:rPr lang="es-MX" sz="2800" spc="-1" dirty="0" smtClean="0">
                <a:solidFill>
                  <a:srgbClr val="FFFF00"/>
                </a:solidFill>
                <a:latin typeface="Arial"/>
              </a:rPr>
              <a:t>ac</a:t>
            </a:r>
            <a:r>
              <a:rPr lang="es-MX" sz="2800" b="0" strike="noStrike" spc="-1" dirty="0" smtClean="0">
                <a:solidFill>
                  <a:srgbClr val="FFFF00"/>
                </a:solidFill>
                <a:latin typeface="Arial"/>
              </a:rPr>
              <a:t>cidente</a:t>
            </a:r>
            <a:endParaRPr lang="es-E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2" name="Rectangle 3"/>
          <p:cNvSpPr/>
          <p:nvPr/>
        </p:nvSpPr>
        <p:spPr>
          <a:xfrm>
            <a:off x="107640" y="344788"/>
            <a:ext cx="9036000" cy="44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ES" sz="2500" b="1" strike="noStrike" spc="-1" dirty="0">
                <a:solidFill>
                  <a:srgbClr val="FFFF00"/>
                </a:solidFill>
                <a:latin typeface="Arial"/>
                <a:ea typeface="DejaVu Sans"/>
              </a:rPr>
              <a:t>Accidente radiológicos en el uso de Medidores Nucleares</a:t>
            </a:r>
            <a:endParaRPr lang="en-GB" sz="2500" b="0" strike="noStrike" spc="-1" dirty="0">
              <a:latin typeface="Arial"/>
            </a:endParaRPr>
          </a:p>
        </p:txBody>
      </p:sp>
      <p:pic>
        <p:nvPicPr>
          <p:cNvPr id="5" name="Picture 6" descr="slide0150_image093"/>
          <p:cNvPicPr/>
          <p:nvPr/>
        </p:nvPicPr>
        <p:blipFill>
          <a:blip r:embed="rId3"/>
          <a:stretch/>
        </p:blipFill>
        <p:spPr>
          <a:xfrm>
            <a:off x="7098613" y="1129026"/>
            <a:ext cx="1961412" cy="933671"/>
          </a:xfrm>
          <a:prstGeom prst="rect">
            <a:avLst/>
          </a:prstGeom>
          <a:ln w="0">
            <a:noFill/>
          </a:ln>
        </p:spPr>
      </p:pic>
      <p:pic>
        <p:nvPicPr>
          <p:cNvPr id="6" name="Picture 2"/>
          <p:cNvPicPr/>
          <p:nvPr/>
        </p:nvPicPr>
        <p:blipFill>
          <a:blip r:embed="rId4">
            <a:lum bright="12000"/>
          </a:blip>
          <a:stretch/>
        </p:blipFill>
        <p:spPr>
          <a:xfrm>
            <a:off x="7098613" y="2685938"/>
            <a:ext cx="1968759" cy="1064968"/>
          </a:xfrm>
          <a:prstGeom prst="rect">
            <a:avLst/>
          </a:prstGeom>
          <a:ln w="9525">
            <a:solidFill>
              <a:srgbClr val="FF9900"/>
            </a:solidFill>
            <a:miter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Rectangle 2"/>
          <p:cNvSpPr txBox="1"/>
          <p:nvPr/>
        </p:nvSpPr>
        <p:spPr>
          <a:xfrm>
            <a:off x="64301" y="1203649"/>
            <a:ext cx="6681732" cy="377889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 fontScale="85000" lnSpcReduction="10000"/>
          </a:bodyPr>
          <a:lstStyle/>
          <a:p>
            <a:pPr marL="361800" indent="-361440" algn="just">
              <a:lnSpc>
                <a:spcPct val="100000"/>
              </a:lnSpc>
              <a:buClr>
                <a:srgbClr val="66FFFF"/>
              </a:buClr>
              <a:buFont typeface="Wingdings" charset="2"/>
              <a:buChar char=""/>
            </a:pPr>
            <a:r>
              <a:rPr lang="es-MX" sz="2400" b="0" strike="noStrike" spc="-1" dirty="0" smtClean="0">
                <a:solidFill>
                  <a:srgbClr val="FFFF00"/>
                </a:solidFill>
                <a:latin typeface="Arial"/>
              </a:rPr>
              <a:t>Se realiza la delimitación </a:t>
            </a:r>
            <a:r>
              <a:rPr lang="es-MX" sz="2400" b="0" strike="noStrike" spc="-1" dirty="0">
                <a:solidFill>
                  <a:srgbClr val="FFFF00"/>
                </a:solidFill>
                <a:latin typeface="Arial"/>
              </a:rPr>
              <a:t>y señalización de la zona. </a:t>
            </a:r>
            <a:endParaRPr lang="en-GB" sz="2400" b="0" strike="noStrike" spc="-1" dirty="0">
              <a:latin typeface="Arial"/>
            </a:endParaRPr>
          </a:p>
          <a:p>
            <a:pPr marL="361800" indent="-361440" algn="just">
              <a:lnSpc>
                <a:spcPct val="100000"/>
              </a:lnSpc>
              <a:buClr>
                <a:srgbClr val="66FFFF"/>
              </a:buClr>
              <a:buFont typeface="Wingdings" charset="2"/>
              <a:buChar char=""/>
            </a:pPr>
            <a:r>
              <a:rPr lang="es-MX" sz="2400" b="0" strike="noStrike" spc="-1" dirty="0">
                <a:solidFill>
                  <a:srgbClr val="FFFF00"/>
                </a:solidFill>
                <a:latin typeface="Arial"/>
              </a:rPr>
              <a:t>Mediciones: </a:t>
            </a:r>
            <a:endParaRPr lang="en-GB" sz="2400" b="0" strike="noStrike" spc="-1" dirty="0">
              <a:latin typeface="Arial"/>
            </a:endParaRPr>
          </a:p>
          <a:p>
            <a:pPr marL="990720" lvl="1" indent="-448920" algn="just">
              <a:lnSpc>
                <a:spcPct val="100000"/>
              </a:lnSpc>
              <a:buClr>
                <a:srgbClr val="FF9900"/>
              </a:buClr>
              <a:buSzPct val="115000"/>
              <a:buFont typeface="Wingdings 2" charset="2"/>
              <a:buChar char=""/>
            </a:pPr>
            <a:r>
              <a:rPr lang="es-MX" sz="2000" b="0" strike="noStrike" spc="-1" dirty="0">
                <a:solidFill>
                  <a:srgbClr val="FFFF00"/>
                </a:solidFill>
                <a:latin typeface="Arial"/>
              </a:rPr>
              <a:t>80 - 100 µSv/h en contacto con el </a:t>
            </a:r>
            <a:r>
              <a:rPr lang="es-MX" sz="2000" b="0" strike="noStrike" spc="-1" dirty="0" smtClean="0">
                <a:solidFill>
                  <a:srgbClr val="FFFF00"/>
                </a:solidFill>
                <a:latin typeface="Arial"/>
              </a:rPr>
              <a:t>equipo</a:t>
            </a:r>
          </a:p>
          <a:p>
            <a:pPr marL="990720" lvl="1" indent="-448920" algn="just">
              <a:lnSpc>
                <a:spcPct val="100000"/>
              </a:lnSpc>
              <a:buClr>
                <a:srgbClr val="FF9900"/>
              </a:buClr>
              <a:buSzPct val="115000"/>
              <a:buFont typeface="Wingdings 2" charset="2"/>
              <a:buChar char=""/>
            </a:pPr>
            <a:r>
              <a:rPr lang="es-MX" sz="2000" b="0" strike="noStrike" spc="-1" dirty="0" smtClean="0">
                <a:solidFill>
                  <a:srgbClr val="FFFF00"/>
                </a:solidFill>
                <a:latin typeface="Arial"/>
              </a:rPr>
              <a:t>a </a:t>
            </a:r>
            <a:r>
              <a:rPr lang="es-MX" sz="2000" b="0" strike="noStrike" spc="-1" dirty="0">
                <a:solidFill>
                  <a:srgbClr val="FFFF00"/>
                </a:solidFill>
                <a:latin typeface="Arial"/>
              </a:rPr>
              <a:t>1 </a:t>
            </a:r>
            <a:r>
              <a:rPr lang="es-MX" sz="2000" b="0" strike="noStrike" spc="-1" dirty="0" smtClean="0">
                <a:solidFill>
                  <a:srgbClr val="FFFF00"/>
                </a:solidFill>
                <a:latin typeface="Arial"/>
              </a:rPr>
              <a:t>m del equipo, </a:t>
            </a:r>
            <a:r>
              <a:rPr lang="es-MX" sz="2000" b="0" strike="noStrike" spc="-1" dirty="0">
                <a:solidFill>
                  <a:srgbClr val="FFFF00"/>
                </a:solidFill>
                <a:latin typeface="Arial"/>
              </a:rPr>
              <a:t>4 µSv/h.</a:t>
            </a:r>
            <a:endParaRPr lang="en-GB" sz="2000" b="0" strike="noStrike" spc="-1" dirty="0">
              <a:latin typeface="Arial"/>
            </a:endParaRPr>
          </a:p>
          <a:p>
            <a:pPr marL="990720" lvl="1" indent="-448920" algn="just">
              <a:lnSpc>
                <a:spcPct val="100000"/>
              </a:lnSpc>
              <a:buClr>
                <a:srgbClr val="FF9900"/>
              </a:buClr>
              <a:buSzPct val="115000"/>
              <a:buFont typeface="Wingdings 2" charset="2"/>
              <a:buChar char=""/>
            </a:pPr>
            <a:r>
              <a:rPr lang="es-MX" sz="2000" b="0" strike="noStrike" spc="-1" dirty="0">
                <a:solidFill>
                  <a:srgbClr val="FFFF00"/>
                </a:solidFill>
                <a:latin typeface="Arial"/>
              </a:rPr>
              <a:t>contacto con la fuente: 30 </a:t>
            </a:r>
            <a:r>
              <a:rPr lang="es-MX" sz="2000" b="0" strike="noStrike" spc="-1" dirty="0" err="1">
                <a:solidFill>
                  <a:srgbClr val="FFFF00"/>
                </a:solidFill>
                <a:latin typeface="Arial"/>
              </a:rPr>
              <a:t>mSv</a:t>
            </a:r>
            <a:r>
              <a:rPr lang="es-MX" sz="2000" b="0" strike="noStrike" spc="-1" dirty="0">
                <a:solidFill>
                  <a:srgbClr val="FFFF00"/>
                </a:solidFill>
                <a:latin typeface="Arial"/>
              </a:rPr>
              <a:t>/h.</a:t>
            </a:r>
            <a:endParaRPr lang="en-GB" sz="2000" b="0" strike="noStrike" spc="-1" dirty="0">
              <a:latin typeface="Arial"/>
            </a:endParaRPr>
          </a:p>
          <a:p>
            <a:pPr marL="361800" indent="-361440" algn="just">
              <a:lnSpc>
                <a:spcPct val="100000"/>
              </a:lnSpc>
              <a:buClr>
                <a:srgbClr val="66FFFF"/>
              </a:buClr>
              <a:buFont typeface="Wingdings" charset="2"/>
              <a:buChar char=""/>
            </a:pPr>
            <a:r>
              <a:rPr lang="es-MX" sz="2400" b="0" strike="noStrike" spc="-1" dirty="0">
                <a:solidFill>
                  <a:srgbClr val="FFFF00"/>
                </a:solidFill>
                <a:latin typeface="Arial"/>
              </a:rPr>
              <a:t>Notificación Autoridad Reguladora.</a:t>
            </a:r>
            <a:endParaRPr lang="en-GB" sz="2400" b="0" strike="noStrike" spc="-1" dirty="0">
              <a:latin typeface="Arial"/>
            </a:endParaRPr>
          </a:p>
          <a:p>
            <a:pPr marL="361800" indent="-361440" algn="just">
              <a:lnSpc>
                <a:spcPct val="100000"/>
              </a:lnSpc>
              <a:buClr>
                <a:srgbClr val="66FFFF"/>
              </a:buClr>
              <a:buFont typeface="Wingdings" charset="2"/>
              <a:buChar char=""/>
            </a:pPr>
            <a:r>
              <a:rPr lang="es-MX" sz="2400" b="0" strike="noStrike" spc="-1" dirty="0">
                <a:solidFill>
                  <a:srgbClr val="FFFF00"/>
                </a:solidFill>
                <a:latin typeface="Arial"/>
              </a:rPr>
              <a:t>Colocación del equipo dentro del embalaje original; se deposita dentro de la caja de un camión y se traslada a la base de la </a:t>
            </a:r>
            <a:r>
              <a:rPr lang="es-MX" sz="2400" b="0" strike="noStrike" spc="-1" dirty="0" smtClean="0">
                <a:solidFill>
                  <a:srgbClr val="FFFF00"/>
                </a:solidFill>
                <a:latin typeface="Arial"/>
              </a:rPr>
              <a:t>empresa.</a:t>
            </a:r>
          </a:p>
          <a:p>
            <a:pPr marL="361800" indent="-361440" algn="just">
              <a:lnSpc>
                <a:spcPct val="100000"/>
              </a:lnSpc>
              <a:buClr>
                <a:srgbClr val="66FFFF"/>
              </a:buClr>
              <a:buFont typeface="Wingdings" charset="2"/>
              <a:buChar char=""/>
            </a:pPr>
            <a:r>
              <a:rPr lang="es-MX" sz="2400" spc="-1" dirty="0">
                <a:solidFill>
                  <a:srgbClr val="FFFF00"/>
                </a:solidFill>
                <a:latin typeface="Arial"/>
              </a:rPr>
              <a:t>E</a:t>
            </a:r>
            <a:r>
              <a:rPr lang="es-MX" sz="2400" b="0" strike="noStrike" spc="-1" dirty="0" smtClean="0">
                <a:solidFill>
                  <a:srgbClr val="FFFF00"/>
                </a:solidFill>
                <a:latin typeface="Arial"/>
              </a:rPr>
              <a:t>n </a:t>
            </a:r>
            <a:r>
              <a:rPr lang="es-MX" sz="2400" b="0" strike="noStrike" spc="-1" dirty="0">
                <a:solidFill>
                  <a:srgbClr val="FFFF00"/>
                </a:solidFill>
                <a:latin typeface="Arial"/>
              </a:rPr>
              <a:t>condiciones mas seguras esperan la intervención del grupo de emergencias de la </a:t>
            </a:r>
            <a:r>
              <a:rPr lang="es-MX" sz="2400" b="0" strike="noStrike" spc="-1" dirty="0" smtClean="0">
                <a:solidFill>
                  <a:srgbClr val="FFFF00"/>
                </a:solidFill>
                <a:latin typeface="Arial"/>
              </a:rPr>
              <a:t>Autoridad reguladora.</a:t>
            </a:r>
            <a:endParaRPr lang="en-GB" sz="2400" b="0" strike="noStrike" spc="-1" dirty="0">
              <a:latin typeface="Arial"/>
            </a:endParaRPr>
          </a:p>
          <a:p>
            <a:pPr marL="361800" indent="-361440" algn="just">
              <a:lnSpc>
                <a:spcPct val="100000"/>
              </a:lnSpc>
              <a:buClr>
                <a:srgbClr val="66FFFF"/>
              </a:buClr>
              <a:buFont typeface="Wingdings" charset="2"/>
              <a:buChar char=""/>
            </a:pPr>
            <a:r>
              <a:rPr lang="es-MX" sz="2400" b="0" strike="noStrike" spc="-1" dirty="0">
                <a:solidFill>
                  <a:srgbClr val="FFFF00"/>
                </a:solidFill>
                <a:latin typeface="Arial"/>
              </a:rPr>
              <a:t>Se decide colocar el equipo dentro de un </a:t>
            </a:r>
            <a:r>
              <a:rPr lang="es-MX" sz="2400" b="0" strike="noStrike" spc="-1" dirty="0" smtClean="0">
                <a:solidFill>
                  <a:srgbClr val="FFFF00"/>
                </a:solidFill>
                <a:latin typeface="Arial"/>
              </a:rPr>
              <a:t>blindaje </a:t>
            </a:r>
            <a:r>
              <a:rPr lang="es-MX" sz="2400" b="0" strike="noStrike" spc="-1" dirty="0">
                <a:solidFill>
                  <a:srgbClr val="FFFF00"/>
                </a:solidFill>
                <a:latin typeface="Arial"/>
              </a:rPr>
              <a:t>adecuado.</a:t>
            </a:r>
            <a:endParaRPr lang="en-GB" sz="2400" b="0" strike="noStrike" spc="-1" dirty="0">
              <a:latin typeface="Arial"/>
            </a:endParaRPr>
          </a:p>
        </p:txBody>
      </p:sp>
      <p:sp>
        <p:nvSpPr>
          <p:cNvPr id="395" name="Rectangle 3"/>
          <p:cNvSpPr/>
          <p:nvPr/>
        </p:nvSpPr>
        <p:spPr>
          <a:xfrm>
            <a:off x="107640" y="326121"/>
            <a:ext cx="9036000" cy="44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ES" sz="2500" b="1" strike="noStrike" spc="-1" dirty="0">
                <a:solidFill>
                  <a:srgbClr val="FFFF00"/>
                </a:solidFill>
                <a:latin typeface="Arial"/>
                <a:ea typeface="DejaVu Sans"/>
              </a:rPr>
              <a:t>Accidente radiológicos en el uso de Medidores Nucleares</a:t>
            </a:r>
            <a:endParaRPr lang="en-GB" sz="2500" b="0" strike="noStrike" spc="-1" dirty="0">
              <a:latin typeface="Arial"/>
            </a:endParaRPr>
          </a:p>
        </p:txBody>
      </p:sp>
      <p:sp>
        <p:nvSpPr>
          <p:cNvPr id="5" name="Rectangle 2_5"/>
          <p:cNvSpPr txBox="1"/>
          <p:nvPr/>
        </p:nvSpPr>
        <p:spPr>
          <a:xfrm>
            <a:off x="2706840" y="690794"/>
            <a:ext cx="4312800" cy="440686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ES_tradnl" sz="2400" b="0" strike="noStrike" spc="-1" dirty="0">
                <a:solidFill>
                  <a:srgbClr val="FFFF00"/>
                </a:solidFill>
                <a:latin typeface="Arial"/>
              </a:rPr>
              <a:t>¿Qué sucedió? (cont.)</a:t>
            </a:r>
            <a:endParaRPr lang="es-E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375" y="1296955"/>
            <a:ext cx="2492519" cy="1390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Rectangle 2"/>
          <p:cNvSpPr txBox="1"/>
          <p:nvPr/>
        </p:nvSpPr>
        <p:spPr>
          <a:xfrm>
            <a:off x="250920" y="1341719"/>
            <a:ext cx="4908909" cy="346354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 fontScale="95500"/>
          </a:bodyPr>
          <a:lstStyle/>
          <a:p>
            <a:pPr marL="457200" indent="-456840" algn="just">
              <a:lnSpc>
                <a:spcPct val="100000"/>
              </a:lnSpc>
              <a:buClr>
                <a:srgbClr val="66FFFF"/>
              </a:buClr>
              <a:buFont typeface="Monotype Sorts" charset="2"/>
              <a:buChar char=""/>
            </a:pPr>
            <a:r>
              <a:rPr lang="es-MX" sz="2400" b="0" strike="noStrike" spc="-1" dirty="0">
                <a:solidFill>
                  <a:srgbClr val="FFFF00"/>
                </a:solidFill>
                <a:latin typeface="Arial"/>
              </a:rPr>
              <a:t>Se recurre a un recipiente metálico  dentro del cual se colocó arena de alta densidad para blindar la radiación gama</a:t>
            </a:r>
            <a:r>
              <a:rPr lang="es-MX" sz="2400" b="0" strike="noStrike" spc="-1" dirty="0" smtClean="0">
                <a:solidFill>
                  <a:srgbClr val="FFFF00"/>
                </a:solidFill>
                <a:latin typeface="Arial"/>
              </a:rPr>
              <a:t>.</a:t>
            </a:r>
            <a:endParaRPr lang="en-GB" sz="2400" b="0" strike="noStrike" spc="-1" dirty="0">
              <a:latin typeface="Arial"/>
            </a:endParaRPr>
          </a:p>
        </p:txBody>
      </p:sp>
      <p:sp>
        <p:nvSpPr>
          <p:cNvPr id="398" name="Rectangle 3"/>
          <p:cNvSpPr/>
          <p:nvPr/>
        </p:nvSpPr>
        <p:spPr>
          <a:xfrm>
            <a:off x="107640" y="223485"/>
            <a:ext cx="9036000" cy="44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ES" sz="2500" b="1" strike="noStrike" spc="-1" dirty="0">
                <a:solidFill>
                  <a:srgbClr val="FFFF00"/>
                </a:solidFill>
                <a:latin typeface="Arial"/>
                <a:ea typeface="DejaVu Sans"/>
              </a:rPr>
              <a:t>Accidente radiológicos en el uso de Medidores Nucleares</a:t>
            </a:r>
            <a:endParaRPr lang="en-GB" sz="2500" b="0" strike="noStrike" spc="-1" dirty="0">
              <a:latin typeface="Arial"/>
            </a:endParaRPr>
          </a:p>
        </p:txBody>
      </p:sp>
      <p:sp>
        <p:nvSpPr>
          <p:cNvPr id="5" name="Rectangle 2_5"/>
          <p:cNvSpPr txBox="1"/>
          <p:nvPr/>
        </p:nvSpPr>
        <p:spPr>
          <a:xfrm>
            <a:off x="2706840" y="690794"/>
            <a:ext cx="4312800" cy="440686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ES_tradnl" sz="2400" b="0" strike="noStrike" spc="-1" dirty="0">
                <a:solidFill>
                  <a:srgbClr val="FFFF00"/>
                </a:solidFill>
                <a:latin typeface="Arial"/>
              </a:rPr>
              <a:t>¿Qué sucedió? (cont.)</a:t>
            </a:r>
            <a:endParaRPr lang="es-E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Picture 2"/>
          <p:cNvPicPr/>
          <p:nvPr/>
        </p:nvPicPr>
        <p:blipFill>
          <a:blip r:embed="rId3">
            <a:lum bright="12000"/>
          </a:blip>
          <a:stretch/>
        </p:blipFill>
        <p:spPr>
          <a:xfrm>
            <a:off x="5682343" y="1341719"/>
            <a:ext cx="3303123" cy="1998640"/>
          </a:xfrm>
          <a:prstGeom prst="rect">
            <a:avLst/>
          </a:prstGeom>
          <a:ln w="9525">
            <a:solidFill>
              <a:srgbClr val="FF9900"/>
            </a:solidFill>
            <a:miter/>
          </a:ln>
        </p:spPr>
      </p:pic>
      <p:pic>
        <p:nvPicPr>
          <p:cNvPr id="7" name="Picture 6"/>
          <p:cNvPicPr/>
          <p:nvPr/>
        </p:nvPicPr>
        <p:blipFill>
          <a:blip r:embed="rId4"/>
          <a:stretch/>
        </p:blipFill>
        <p:spPr>
          <a:xfrm>
            <a:off x="2388638" y="3247439"/>
            <a:ext cx="3240742" cy="1768063"/>
          </a:xfrm>
          <a:prstGeom prst="rect">
            <a:avLst/>
          </a:prstGeom>
          <a:ln w="9525">
            <a:solidFill>
              <a:srgbClr val="5F7791"/>
            </a:solidFill>
            <a:miter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Rectangle 2"/>
          <p:cNvSpPr txBox="1"/>
          <p:nvPr/>
        </p:nvSpPr>
        <p:spPr>
          <a:xfrm>
            <a:off x="107640" y="1341719"/>
            <a:ext cx="5873282" cy="346354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 fontScale="88000"/>
          </a:bodyPr>
          <a:lstStyle/>
          <a:p>
            <a:pPr marL="457200" indent="-456840" algn="just">
              <a:lnSpc>
                <a:spcPct val="100000"/>
              </a:lnSpc>
              <a:buClr>
                <a:srgbClr val="66FFFF"/>
              </a:buClr>
              <a:buFont typeface="Monotype Sorts" charset="2"/>
              <a:buChar char=""/>
            </a:pPr>
            <a:r>
              <a:rPr lang="es-MX" sz="2400" b="0" strike="noStrike" spc="-1" dirty="0" smtClean="0">
                <a:solidFill>
                  <a:srgbClr val="FFFF00"/>
                </a:solidFill>
                <a:latin typeface="Arial"/>
              </a:rPr>
              <a:t>Se realizan mediciones de Tasa de dosis por neutrones y Tasa de dosis por radiación Gamma.</a:t>
            </a:r>
          </a:p>
          <a:p>
            <a:pPr marL="457200" indent="-456840" algn="just">
              <a:lnSpc>
                <a:spcPct val="100000"/>
              </a:lnSpc>
              <a:buClr>
                <a:srgbClr val="66FFFF"/>
              </a:buClr>
              <a:buFont typeface="Monotype Sorts" charset="2"/>
              <a:buChar char=""/>
            </a:pPr>
            <a:r>
              <a:rPr lang="es-MX" sz="2400" b="0" strike="noStrike" spc="-1" dirty="0" smtClean="0">
                <a:solidFill>
                  <a:srgbClr val="FFFF00"/>
                </a:solidFill>
                <a:latin typeface="Arial"/>
              </a:rPr>
              <a:t>De </a:t>
            </a:r>
            <a:r>
              <a:rPr lang="es-MX" sz="2400" b="0" strike="noStrike" spc="-1" dirty="0">
                <a:solidFill>
                  <a:srgbClr val="FFFF00"/>
                </a:solidFill>
                <a:latin typeface="Arial"/>
              </a:rPr>
              <a:t>esta forma el valor medido en contacto con el nuevo blindaje se redujo a 32.8 µSv/h.</a:t>
            </a:r>
            <a:endParaRPr lang="en-GB" sz="2400" b="0" strike="noStrike" spc="-1" dirty="0">
              <a:latin typeface="Arial"/>
            </a:endParaRPr>
          </a:p>
          <a:p>
            <a:pPr marL="457200" indent="-456840" algn="just">
              <a:lnSpc>
                <a:spcPct val="100000"/>
              </a:lnSpc>
              <a:buClr>
                <a:srgbClr val="66FFFF"/>
              </a:buClr>
              <a:buFont typeface="Monotype Sorts" charset="2"/>
              <a:buChar char=""/>
            </a:pPr>
            <a:r>
              <a:rPr lang="es-MX" sz="2400" b="0" strike="noStrike" spc="-1" dirty="0">
                <a:solidFill>
                  <a:srgbClr val="FFFF00"/>
                </a:solidFill>
                <a:latin typeface="Arial"/>
              </a:rPr>
              <a:t>Se consideró un valor aceptable para el traslado del equipo </a:t>
            </a:r>
            <a:r>
              <a:rPr lang="es-MX" sz="2400" b="0" strike="noStrike" spc="-1" dirty="0" smtClean="0">
                <a:solidFill>
                  <a:srgbClr val="FFFF00"/>
                </a:solidFill>
                <a:latin typeface="Arial"/>
              </a:rPr>
              <a:t>dañado.</a:t>
            </a:r>
            <a:endParaRPr lang="en-GB" sz="2400" b="0" strike="noStrike" spc="-1" dirty="0">
              <a:latin typeface="Arial"/>
            </a:endParaRPr>
          </a:p>
          <a:p>
            <a:pPr marL="457200" indent="-456840" algn="just">
              <a:lnSpc>
                <a:spcPct val="100000"/>
              </a:lnSpc>
              <a:buClr>
                <a:srgbClr val="66FFFF"/>
              </a:buClr>
              <a:buFont typeface="Monotype Sorts" charset="2"/>
              <a:buChar char=""/>
            </a:pPr>
            <a:r>
              <a:rPr lang="es-MX" sz="2400" b="0" strike="noStrike" spc="-1" dirty="0">
                <a:solidFill>
                  <a:srgbClr val="FFFF00"/>
                </a:solidFill>
                <a:latin typeface="Arial"/>
              </a:rPr>
              <a:t>Se coloca a su alrededor un blindaje de plomo, para trasladarlo al </a:t>
            </a:r>
            <a:r>
              <a:rPr lang="es-MX" sz="2400" spc="-1" dirty="0" smtClean="0">
                <a:solidFill>
                  <a:srgbClr val="FFFF00"/>
                </a:solidFill>
                <a:latin typeface="Arial"/>
              </a:rPr>
              <a:t>almacén temporal de desechos</a:t>
            </a:r>
            <a:endParaRPr lang="en-GB" sz="2400" b="0" strike="noStrike" spc="-1" dirty="0">
              <a:latin typeface="Arial"/>
            </a:endParaRPr>
          </a:p>
        </p:txBody>
      </p:sp>
      <p:sp>
        <p:nvSpPr>
          <p:cNvPr id="398" name="Rectangle 3"/>
          <p:cNvSpPr/>
          <p:nvPr/>
        </p:nvSpPr>
        <p:spPr>
          <a:xfrm>
            <a:off x="107640" y="223485"/>
            <a:ext cx="9036000" cy="44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ES" sz="2500" b="1" strike="noStrike" spc="-1" dirty="0">
                <a:solidFill>
                  <a:srgbClr val="FFFF00"/>
                </a:solidFill>
                <a:latin typeface="Arial"/>
                <a:ea typeface="DejaVu Sans"/>
              </a:rPr>
              <a:t>Accidente radiológicos en el uso de Medidores Nucleares</a:t>
            </a:r>
            <a:endParaRPr lang="en-GB" sz="2500" b="0" strike="noStrike" spc="-1" dirty="0">
              <a:latin typeface="Arial"/>
            </a:endParaRPr>
          </a:p>
        </p:txBody>
      </p:sp>
      <p:sp>
        <p:nvSpPr>
          <p:cNvPr id="5" name="Rectangle 2_5"/>
          <p:cNvSpPr txBox="1"/>
          <p:nvPr/>
        </p:nvSpPr>
        <p:spPr>
          <a:xfrm>
            <a:off x="2706840" y="690794"/>
            <a:ext cx="4312800" cy="440686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ES_tradnl" sz="2400" b="0" strike="noStrike" spc="-1" dirty="0">
                <a:solidFill>
                  <a:srgbClr val="FFFF00"/>
                </a:solidFill>
                <a:latin typeface="Arial"/>
              </a:rPr>
              <a:t>¿Qué sucedió? (cont.)</a:t>
            </a:r>
            <a:endParaRPr lang="es-E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" name="Picture 4"/>
          <p:cNvPicPr/>
          <p:nvPr/>
        </p:nvPicPr>
        <p:blipFill>
          <a:blip r:embed="rId3"/>
          <a:stretch/>
        </p:blipFill>
        <p:spPr>
          <a:xfrm>
            <a:off x="6484776" y="789480"/>
            <a:ext cx="2565554" cy="1655140"/>
          </a:xfrm>
          <a:prstGeom prst="rect">
            <a:avLst/>
          </a:prstGeom>
          <a:ln w="9525">
            <a:solidFill>
              <a:srgbClr val="FF9900"/>
            </a:solidFill>
            <a:miter/>
          </a:ln>
        </p:spPr>
      </p:pic>
      <p:pic>
        <p:nvPicPr>
          <p:cNvPr id="9" name="Picture 5"/>
          <p:cNvPicPr/>
          <p:nvPr/>
        </p:nvPicPr>
        <p:blipFill>
          <a:blip r:embed="rId4"/>
          <a:stretch/>
        </p:blipFill>
        <p:spPr>
          <a:xfrm>
            <a:off x="6223518" y="2625480"/>
            <a:ext cx="2826812" cy="1899867"/>
          </a:xfrm>
          <a:prstGeom prst="rect">
            <a:avLst/>
          </a:prstGeom>
          <a:ln w="9525">
            <a:solidFill>
              <a:srgbClr val="FF9900"/>
            </a:solidFill>
            <a:miter/>
          </a:ln>
        </p:spPr>
      </p:pic>
    </p:spTree>
    <p:extLst>
      <p:ext uri="{BB962C8B-B14F-4D97-AF65-F5344CB8AC3E}">
        <p14:creationId xmlns:p14="http://schemas.microsoft.com/office/powerpoint/2010/main" val="4127815689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Text Box 6"/>
          <p:cNvSpPr/>
          <p:nvPr/>
        </p:nvSpPr>
        <p:spPr>
          <a:xfrm>
            <a:off x="3657600" y="487375"/>
            <a:ext cx="2953080" cy="645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r>
              <a:rPr lang="es-ES" sz="3600" b="1" strike="noStrike" spc="-1" dirty="0">
                <a:solidFill>
                  <a:srgbClr val="FFFF00"/>
                </a:solidFill>
                <a:latin typeface="Arial "/>
                <a:ea typeface="DejaVu Sans"/>
              </a:rPr>
              <a:t>CONTENIDO</a:t>
            </a:r>
            <a:endParaRPr lang="en-GB" sz="3600" b="0" strike="noStrike" spc="-1" dirty="0">
              <a:latin typeface="Arial"/>
            </a:endParaRPr>
          </a:p>
        </p:txBody>
      </p:sp>
      <p:sp>
        <p:nvSpPr>
          <p:cNvPr id="342" name="Text Box 9"/>
          <p:cNvSpPr/>
          <p:nvPr/>
        </p:nvSpPr>
        <p:spPr>
          <a:xfrm>
            <a:off x="249120" y="1222495"/>
            <a:ext cx="8714880" cy="289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r>
              <a:rPr lang="es-ES" sz="2600" b="1" strike="noStrike" spc="-1">
                <a:solidFill>
                  <a:srgbClr val="FFFF00"/>
                </a:solidFill>
                <a:latin typeface="Arial"/>
                <a:ea typeface="DejaVu Sans"/>
              </a:rPr>
              <a:t>Ejemplos de accidentes ocurridos en la práctica de Gammagrafía Industrial.</a:t>
            </a:r>
            <a:endParaRPr lang="en-GB" sz="2600" b="0" strike="noStrike" spc="-1">
              <a:latin typeface="Arial"/>
            </a:endParaRPr>
          </a:p>
          <a:p>
            <a:r>
              <a:rPr lang="es-ES" sz="2600" b="1" strike="noStrike" spc="-1">
                <a:solidFill>
                  <a:srgbClr val="FFFF00"/>
                </a:solidFill>
                <a:latin typeface="Arial"/>
                <a:ea typeface="DejaVu Sans"/>
              </a:rPr>
              <a:t>Ejemplo de accidentes ocurridos en la  práctica de Irradiadores Industriales.</a:t>
            </a:r>
            <a:endParaRPr lang="en-GB" sz="2600" b="0" strike="noStrike" spc="-1">
              <a:latin typeface="Arial"/>
            </a:endParaRPr>
          </a:p>
          <a:p>
            <a:r>
              <a:rPr lang="es-ES" sz="2600" b="1" strike="noStrike" spc="-1">
                <a:solidFill>
                  <a:srgbClr val="FFFF00"/>
                </a:solidFill>
                <a:latin typeface="Arial "/>
                <a:ea typeface="DejaVu Sans"/>
              </a:rPr>
              <a:t>Ejemplos</a:t>
            </a:r>
            <a:r>
              <a:rPr lang="es-ES" sz="2600" b="1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s-ES" sz="2600" b="1" strike="noStrike" spc="-1">
                <a:solidFill>
                  <a:srgbClr val="FFFF00"/>
                </a:solidFill>
                <a:latin typeface="Arial "/>
                <a:ea typeface="DejaVu Sans"/>
              </a:rPr>
              <a:t>de accidentes ocurridos en la práctica de Medidores Nucleares.</a:t>
            </a:r>
            <a:endParaRPr lang="en-GB" sz="2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Text Box 2"/>
          <p:cNvSpPr/>
          <p:nvPr/>
        </p:nvSpPr>
        <p:spPr>
          <a:xfrm>
            <a:off x="210960" y="872640"/>
            <a:ext cx="8654760" cy="173748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75000"/>
              </a:lnSpc>
              <a:spcBef>
                <a:spcPts val="839"/>
              </a:spcBef>
            </a:pPr>
            <a:r>
              <a:rPr lang="es-ES" sz="2400" b="1" i="1" strike="noStrike" spc="-1" dirty="0" smtClean="0">
                <a:solidFill>
                  <a:srgbClr val="FFFF00"/>
                </a:solidFill>
                <a:latin typeface="Arial"/>
                <a:ea typeface="DejaVu Sans"/>
              </a:rPr>
              <a:t>Consecuencias.</a:t>
            </a:r>
            <a:endParaRPr lang="en-GB" sz="2300" b="0" strike="noStrike" spc="-1" dirty="0">
              <a:latin typeface="Arial"/>
            </a:endParaRPr>
          </a:p>
          <a:p>
            <a:pPr marL="457200" lvl="1" indent="-216000">
              <a:lnSpc>
                <a:spcPct val="75000"/>
              </a:lnSpc>
              <a:spcBef>
                <a:spcPts val="805"/>
              </a:spcBef>
              <a:buClr>
                <a:srgbClr val="FFFF00"/>
              </a:buClr>
              <a:buFont typeface="Wingdings" charset="2"/>
              <a:buChar char=""/>
            </a:pPr>
            <a:r>
              <a:rPr lang="es-ES" sz="2300" b="1" strike="noStrike" spc="-1" dirty="0" smtClean="0">
                <a:solidFill>
                  <a:srgbClr val="FFFF00"/>
                </a:solidFill>
                <a:latin typeface="Arial"/>
                <a:ea typeface="DejaVu Sans"/>
              </a:rPr>
              <a:t> No hay consecuencia significativas relativas a la protección radiológicas de trabajadores y público.</a:t>
            </a:r>
          </a:p>
          <a:p>
            <a:pPr marL="457200" lvl="1" indent="-216000">
              <a:lnSpc>
                <a:spcPct val="75000"/>
              </a:lnSpc>
              <a:spcBef>
                <a:spcPts val="805"/>
              </a:spcBef>
              <a:buClr>
                <a:srgbClr val="FFFF00"/>
              </a:buClr>
              <a:buFont typeface="Wingdings" charset="2"/>
              <a:buChar char=""/>
            </a:pPr>
            <a:r>
              <a:rPr lang="es-ES" sz="2300" b="1" strike="noStrike" spc="-1" dirty="0" smtClean="0">
                <a:solidFill>
                  <a:srgbClr val="FFFF00"/>
                </a:solidFill>
                <a:latin typeface="Arial"/>
                <a:ea typeface="DejaVu Sans"/>
              </a:rPr>
              <a:t> Consecuencias económicas para la empresa.</a:t>
            </a:r>
            <a:endParaRPr lang="en-GB" sz="2300" b="0" strike="noStrike" spc="-1" dirty="0">
              <a:latin typeface="Arial"/>
            </a:endParaRPr>
          </a:p>
          <a:p>
            <a:pPr>
              <a:lnSpc>
                <a:spcPct val="75000"/>
              </a:lnSpc>
              <a:spcBef>
                <a:spcPts val="805"/>
              </a:spcBef>
            </a:pPr>
            <a:endParaRPr lang="en-GB" sz="2300" b="0" strike="noStrike" spc="-1" dirty="0">
              <a:latin typeface="Arial"/>
            </a:endParaRPr>
          </a:p>
        </p:txBody>
      </p:sp>
      <p:sp>
        <p:nvSpPr>
          <p:cNvPr id="388" name="Rectangle 3"/>
          <p:cNvSpPr txBox="1"/>
          <p:nvPr/>
        </p:nvSpPr>
        <p:spPr>
          <a:xfrm>
            <a:off x="107640" y="316795"/>
            <a:ext cx="9036000" cy="443880"/>
          </a:xfrm>
          <a:prstGeom prst="rect">
            <a:avLst/>
          </a:prstGeom>
          <a:noFill/>
          <a:ln w="0">
            <a:noFill/>
          </a:ln>
        </p:spPr>
        <p:txBody>
          <a:bodyPr lIns="92160" tIns="46080" rIns="92160" bIns="4608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ES" sz="2500" b="1" strike="noStrike" spc="-1" dirty="0">
                <a:solidFill>
                  <a:srgbClr val="FFFF00"/>
                </a:solidFill>
                <a:latin typeface="Arial"/>
              </a:rPr>
              <a:t>Accidente radiológicos en el uso de Medidores Nucleares</a:t>
            </a:r>
            <a:endParaRPr lang="es-ES" sz="25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89" name="Picture 6" descr="slide0150_image093"/>
          <p:cNvPicPr/>
          <p:nvPr/>
        </p:nvPicPr>
        <p:blipFill>
          <a:blip r:embed="rId3"/>
          <a:stretch/>
        </p:blipFill>
        <p:spPr>
          <a:xfrm>
            <a:off x="2340000" y="2360045"/>
            <a:ext cx="4686120" cy="259056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741382338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 additive="repl">
                                        <p:cTn id="7" dur="20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Rectangle 2"/>
          <p:cNvSpPr txBox="1"/>
          <p:nvPr/>
        </p:nvSpPr>
        <p:spPr>
          <a:xfrm>
            <a:off x="250920" y="1341720"/>
            <a:ext cx="8785440" cy="3389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 fontScale="70000" lnSpcReduction="20000"/>
          </a:bodyPr>
          <a:lstStyle/>
          <a:p>
            <a:pPr marL="457200" indent="-456840" algn="just">
              <a:lnSpc>
                <a:spcPct val="120000"/>
              </a:lnSpc>
              <a:buClr>
                <a:srgbClr val="66FFFF"/>
              </a:buClr>
              <a:buFont typeface="Monotype Sorts" charset="2"/>
              <a:buChar char=""/>
            </a:pPr>
            <a:r>
              <a:rPr lang="es-MX" sz="2400" b="0" strike="noStrike" spc="-1" dirty="0">
                <a:solidFill>
                  <a:srgbClr val="FFFF00"/>
                </a:solidFill>
                <a:latin typeface="Arial"/>
              </a:rPr>
              <a:t>En caso de accidentes con medidores nucleares portátiles es necesario delimitar la zona e impedir el acceso al área.</a:t>
            </a:r>
            <a:endParaRPr lang="en-GB" sz="2400" b="0" strike="noStrike" spc="-1" dirty="0">
              <a:latin typeface="Arial"/>
            </a:endParaRPr>
          </a:p>
          <a:p>
            <a:pPr marL="457200" indent="-456840" algn="just">
              <a:lnSpc>
                <a:spcPct val="120000"/>
              </a:lnSpc>
              <a:buClr>
                <a:srgbClr val="66FFFF"/>
              </a:buClr>
              <a:buFont typeface="Monotype Sorts" charset="2"/>
              <a:buChar char=""/>
            </a:pPr>
            <a:r>
              <a:rPr lang="es-MX" sz="2400" b="0" strike="noStrike" spc="-1" dirty="0">
                <a:solidFill>
                  <a:srgbClr val="FFFF00"/>
                </a:solidFill>
                <a:latin typeface="Arial"/>
              </a:rPr>
              <a:t>Deben existir un Plan de emergencias que defina los procedimientos de actuación y garantices los medios básicos para garantizar las primeras medidas de respuesta.</a:t>
            </a:r>
            <a:endParaRPr lang="en-GB" sz="2400" b="0" strike="noStrike" spc="-1" dirty="0">
              <a:latin typeface="Arial"/>
            </a:endParaRPr>
          </a:p>
          <a:p>
            <a:pPr marL="457200" indent="-456840" algn="just">
              <a:lnSpc>
                <a:spcPct val="120000"/>
              </a:lnSpc>
              <a:buClr>
                <a:srgbClr val="66FFFF"/>
              </a:buClr>
              <a:buFont typeface="Monotype Sorts" charset="2"/>
              <a:buChar char=""/>
            </a:pPr>
            <a:r>
              <a:rPr lang="es-MX" sz="2400" b="0" strike="noStrike" spc="-1" dirty="0">
                <a:solidFill>
                  <a:srgbClr val="FFFF00"/>
                </a:solidFill>
                <a:latin typeface="Arial"/>
              </a:rPr>
              <a:t>En esta práctica se necesita disponer, en campo, de detectores de radiación que permitan evaluar las primeras medidas de respuesta en base a las mediciones realizadas.</a:t>
            </a:r>
            <a:endParaRPr lang="en-GB" sz="2400" b="0" strike="noStrike" spc="-1" dirty="0">
              <a:latin typeface="Arial"/>
            </a:endParaRPr>
          </a:p>
          <a:p>
            <a:pPr marL="457200" indent="-456840" algn="just">
              <a:lnSpc>
                <a:spcPct val="120000"/>
              </a:lnSpc>
              <a:buClr>
                <a:srgbClr val="66FFFF"/>
              </a:buClr>
              <a:buFont typeface="Monotype Sorts" charset="2"/>
              <a:buChar char=""/>
            </a:pPr>
            <a:r>
              <a:rPr lang="es-MX" sz="2400" b="0" strike="noStrike" spc="-1" dirty="0">
                <a:solidFill>
                  <a:srgbClr val="FFFF00"/>
                </a:solidFill>
                <a:latin typeface="Arial"/>
              </a:rPr>
              <a:t>El personal que opera los medidores nucleares portátiles debe estar capacitado para responder correctamente en situaciones de emergencias y realizar ejercicios de simulacros.</a:t>
            </a:r>
            <a:endParaRPr lang="en-GB" sz="2400" b="0" strike="noStrike" spc="-1" dirty="0">
              <a:latin typeface="Arial"/>
            </a:endParaRPr>
          </a:p>
          <a:p>
            <a:pPr marL="457200" indent="-456840" algn="just">
              <a:lnSpc>
                <a:spcPct val="120000"/>
              </a:lnSpc>
              <a:buClr>
                <a:srgbClr val="66FFFF"/>
              </a:buClr>
              <a:buFont typeface="Monotype Sorts" charset="2"/>
              <a:buChar char=""/>
            </a:pPr>
            <a:r>
              <a:rPr lang="es-MX" sz="2400" b="0" strike="noStrike" spc="-1" dirty="0">
                <a:solidFill>
                  <a:srgbClr val="FFFF00"/>
                </a:solidFill>
                <a:latin typeface="Arial"/>
              </a:rPr>
              <a:t>La Autoridad Reguladora debe disponer de una estructura organizativa de intervención que permita responder efectivamente en caso de accidentes.</a:t>
            </a:r>
            <a:endParaRPr lang="en-GB" sz="2400" b="0" strike="noStrike" spc="-1" dirty="0">
              <a:latin typeface="Arial"/>
            </a:endParaRPr>
          </a:p>
        </p:txBody>
      </p:sp>
      <p:sp>
        <p:nvSpPr>
          <p:cNvPr id="407" name="Rectangle 3"/>
          <p:cNvSpPr/>
          <p:nvPr/>
        </p:nvSpPr>
        <p:spPr>
          <a:xfrm>
            <a:off x="107640" y="391433"/>
            <a:ext cx="9036000" cy="44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ES" sz="2500" b="1" strike="noStrike" spc="-1" dirty="0">
                <a:solidFill>
                  <a:srgbClr val="FFFF00"/>
                </a:solidFill>
                <a:latin typeface="Arial"/>
                <a:ea typeface="DejaVu Sans"/>
              </a:rPr>
              <a:t>Accidente radiológicos en el uso de Medidores Nucleares</a:t>
            </a:r>
            <a:endParaRPr lang="en-GB" sz="2500" b="0" strike="noStrike" spc="-1" dirty="0">
              <a:latin typeface="Arial"/>
            </a:endParaRPr>
          </a:p>
        </p:txBody>
      </p:sp>
      <p:sp>
        <p:nvSpPr>
          <p:cNvPr id="5" name="Rectangle 2_5"/>
          <p:cNvSpPr txBox="1"/>
          <p:nvPr/>
        </p:nvSpPr>
        <p:spPr>
          <a:xfrm>
            <a:off x="2706840" y="802766"/>
            <a:ext cx="4312800" cy="440686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ES_tradnl" sz="2400" spc="-1" dirty="0" smtClean="0">
                <a:solidFill>
                  <a:srgbClr val="FFFF00"/>
                </a:solidFill>
                <a:latin typeface="Arial"/>
              </a:rPr>
              <a:t>Lecciones aprendidas</a:t>
            </a:r>
            <a:endParaRPr lang="es-E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Picture 2"/>
          <p:cNvPicPr/>
          <p:nvPr/>
        </p:nvPicPr>
        <p:blipFill>
          <a:blip r:embed="rId3"/>
          <a:srcRect t="1828" r="1086" b="170"/>
          <a:stretch/>
        </p:blipFill>
        <p:spPr>
          <a:xfrm>
            <a:off x="6568750" y="1980000"/>
            <a:ext cx="2467249" cy="1416343"/>
          </a:xfrm>
          <a:prstGeom prst="rect">
            <a:avLst/>
          </a:prstGeom>
          <a:ln w="0">
            <a:noFill/>
          </a:ln>
        </p:spPr>
      </p:pic>
      <p:sp>
        <p:nvSpPr>
          <p:cNvPr id="409" name="Rectángulo 181"/>
          <p:cNvSpPr/>
          <p:nvPr/>
        </p:nvSpPr>
        <p:spPr>
          <a:xfrm>
            <a:off x="35640" y="483479"/>
            <a:ext cx="6533110" cy="416316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2400" b="0" i="1" strike="noStrike" spc="-1" dirty="0">
                <a:solidFill>
                  <a:srgbClr val="FFFF00"/>
                </a:solidFill>
                <a:latin typeface="Times New Roman"/>
                <a:ea typeface="DejaVu Sans"/>
              </a:rPr>
              <a:t>Conclusiones:</a:t>
            </a:r>
            <a:endParaRPr lang="en-GB" sz="2400" b="0" strike="noStrike" spc="-1" dirty="0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FFFFFF"/>
              </a:buClr>
              <a:buFont typeface="StarSymbol"/>
              <a:buAutoNum type="arabicParenR"/>
            </a:pPr>
            <a:r>
              <a:rPr lang="es-ES" sz="1800" b="1" strike="noStrike" spc="-1" dirty="0">
                <a:solidFill>
                  <a:srgbClr val="FFFF00"/>
                </a:solidFill>
                <a:latin typeface="Arial"/>
                <a:ea typeface="DejaVu Sans"/>
              </a:rPr>
              <a:t>Los accidentes en las prácticas </a:t>
            </a:r>
            <a:r>
              <a:rPr lang="es-ES" b="1" spc="-1" dirty="0" smtClean="0">
                <a:solidFill>
                  <a:srgbClr val="FFFF00"/>
                </a:solidFill>
                <a:latin typeface="Arial"/>
                <a:ea typeface="DejaVu Sans"/>
              </a:rPr>
              <a:t>industriales pueden afectar a Trabajadores y miembros del público.</a:t>
            </a:r>
          </a:p>
          <a:p>
            <a:pPr marL="216000" indent="-214200">
              <a:lnSpc>
                <a:spcPct val="100000"/>
              </a:lnSpc>
              <a:buClr>
                <a:srgbClr val="FFFFFF"/>
              </a:buClr>
              <a:buFont typeface="StarSymbol"/>
              <a:buAutoNum type="arabicParenR"/>
            </a:pPr>
            <a:endParaRPr lang="en-GB" sz="1800" b="0" strike="noStrike" spc="-1" dirty="0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FFFFFF"/>
              </a:buClr>
              <a:buFont typeface="StarSymbol"/>
              <a:buAutoNum type="arabicParenR"/>
            </a:pPr>
            <a:r>
              <a:rPr lang="es-ES" sz="1800" b="1" strike="noStrike" spc="-1" dirty="0" smtClean="0">
                <a:solidFill>
                  <a:srgbClr val="FFFF00"/>
                </a:solidFill>
                <a:latin typeface="Arial"/>
                <a:ea typeface="DejaVu Sans"/>
              </a:rPr>
              <a:t>En prácticas industriales de alto riesgo (Irradiadores y Radiografía industrial) los accidentes pueden resultar letales.</a:t>
            </a:r>
          </a:p>
          <a:p>
            <a:pPr marL="216000" indent="-214200">
              <a:lnSpc>
                <a:spcPct val="100000"/>
              </a:lnSpc>
              <a:buClr>
                <a:srgbClr val="FFFFFF"/>
              </a:buClr>
              <a:buFont typeface="StarSymbol"/>
              <a:buAutoNum type="arabicParenR"/>
            </a:pPr>
            <a:endParaRPr lang="es-ES" b="1" spc="-1" dirty="0">
              <a:solidFill>
                <a:srgbClr val="FFFF00"/>
              </a:solidFill>
              <a:latin typeface="Arial"/>
              <a:ea typeface="DejaVu Sans"/>
            </a:endParaRPr>
          </a:p>
          <a:p>
            <a:pPr marL="216000" indent="-214200">
              <a:lnSpc>
                <a:spcPct val="100000"/>
              </a:lnSpc>
              <a:buClr>
                <a:srgbClr val="FFFFFF"/>
              </a:buClr>
              <a:buFont typeface="StarSymbol"/>
              <a:buAutoNum type="arabicParenR"/>
            </a:pPr>
            <a:r>
              <a:rPr lang="es-ES" sz="1800" b="1" strike="noStrike" spc="-1" dirty="0" smtClean="0">
                <a:solidFill>
                  <a:srgbClr val="FFFF00"/>
                </a:solidFill>
                <a:latin typeface="Arial"/>
                <a:ea typeface="DejaVu Sans"/>
              </a:rPr>
              <a:t>Existen </a:t>
            </a:r>
            <a:r>
              <a:rPr lang="es-ES" sz="1800" b="1" strike="noStrike" spc="-1" dirty="0">
                <a:solidFill>
                  <a:srgbClr val="FFFF00"/>
                </a:solidFill>
                <a:latin typeface="Arial"/>
                <a:ea typeface="DejaVu Sans"/>
              </a:rPr>
              <a:t>numerosos ejemplos de accidentes ocurridos en todas las prácticas </a:t>
            </a:r>
            <a:r>
              <a:rPr lang="es-ES" b="1" spc="-1" dirty="0" smtClean="0">
                <a:solidFill>
                  <a:srgbClr val="FFFF00"/>
                </a:solidFill>
                <a:latin typeface="Arial"/>
                <a:ea typeface="DejaVu Sans"/>
              </a:rPr>
              <a:t>industriales</a:t>
            </a:r>
            <a:r>
              <a:rPr lang="es-ES" sz="1800" b="1" strike="noStrike" spc="-1" dirty="0" smtClean="0">
                <a:solidFill>
                  <a:srgbClr val="FFFF00"/>
                </a:solidFill>
                <a:latin typeface="Arial"/>
                <a:ea typeface="DejaVu Sans"/>
              </a:rPr>
              <a:t>. </a:t>
            </a:r>
            <a:r>
              <a:rPr lang="es-ES" sz="1800" b="1" strike="noStrike" spc="-1" dirty="0">
                <a:solidFill>
                  <a:srgbClr val="FFFF00"/>
                </a:solidFill>
                <a:latin typeface="Arial"/>
                <a:ea typeface="DejaVu Sans"/>
              </a:rPr>
              <a:t>De todos ellos se pueden extraer lecciones aprendidas que son muy útiles en la prevención de accidentes.</a:t>
            </a:r>
            <a:endParaRPr lang="en-GB" sz="1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Marcador de número de diapositiva 3"/>
          <p:cNvSpPr/>
          <p:nvPr/>
        </p:nvSpPr>
        <p:spPr>
          <a:xfrm>
            <a:off x="8047080" y="4948200"/>
            <a:ext cx="1096200" cy="219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900" b="0" strike="noStrike" spc="-1">
                <a:solidFill>
                  <a:srgbClr val="FFFFFF"/>
                </a:solidFill>
                <a:latin typeface="Arial"/>
                <a:ea typeface="DejaVu Sans"/>
              </a:rPr>
              <a:t>Diapositiva </a:t>
            </a:r>
            <a:fld id="{525F6F1E-E4BC-4BCE-8980-C4F09DB6F433}" type="slidenum">
              <a:rPr lang="es-ES" sz="900" b="0" strike="noStrike" spc="-1">
                <a:solidFill>
                  <a:srgbClr val="FFFFFF"/>
                </a:solidFill>
                <a:latin typeface="Arial"/>
                <a:ea typeface="DejaVu Sans"/>
              </a:rPr>
              <a:t>4</a:t>
            </a:fld>
            <a:endParaRPr lang="en-GB" sz="900" b="0" strike="noStrike" spc="-1">
              <a:latin typeface="Arial"/>
            </a:endParaRPr>
          </a:p>
        </p:txBody>
      </p:sp>
      <p:sp>
        <p:nvSpPr>
          <p:cNvPr id="344" name="Text Box 2"/>
          <p:cNvSpPr/>
          <p:nvPr/>
        </p:nvSpPr>
        <p:spPr>
          <a:xfrm>
            <a:off x="71280" y="724762"/>
            <a:ext cx="8892360" cy="155281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90000"/>
              </a:lnSpc>
              <a:spcBef>
                <a:spcPts val="329"/>
              </a:spcBef>
              <a:spcAft>
                <a:spcPts val="329"/>
              </a:spcAft>
            </a:pPr>
            <a:r>
              <a:rPr lang="es-ES" sz="20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Según el glosario del OIEA 2018.</a:t>
            </a:r>
            <a:endParaRPr lang="en-GB" sz="2000" b="0" strike="noStrike" spc="-1" dirty="0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329"/>
              </a:spcBef>
              <a:spcAft>
                <a:spcPts val="329"/>
              </a:spcAft>
            </a:pPr>
            <a:r>
              <a:rPr lang="es-ES" sz="2000" b="1" u="sng" strike="noStrike" spc="-1" dirty="0">
                <a:solidFill>
                  <a:srgbClr val="FFFFFF"/>
                </a:solidFill>
                <a:uFillTx/>
                <a:latin typeface="Arial"/>
                <a:ea typeface="DejaVu Sans"/>
              </a:rPr>
              <a:t>Accidente:</a:t>
            </a:r>
            <a:r>
              <a:rPr lang="es-ES" sz="20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es-UY" sz="20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Todo suceso involuntario, incluidos errores de operación, fallos del equipo u otros contratiempos, cuyas consecuencias, </a:t>
            </a:r>
            <a:r>
              <a:rPr lang="es-UY" sz="20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reales</a:t>
            </a:r>
            <a:r>
              <a:rPr lang="es-UY" sz="2000" b="0" strike="noStrike" spc="-1" dirty="0">
                <a:solidFill>
                  <a:srgbClr val="FF0000"/>
                </a:solidFill>
                <a:latin typeface="Arial"/>
                <a:ea typeface="DejaVu Sans"/>
              </a:rPr>
              <a:t> o </a:t>
            </a:r>
            <a:r>
              <a:rPr lang="es-UY" sz="20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potenciales</a:t>
            </a:r>
            <a:r>
              <a:rPr lang="es-UY" sz="20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, </a:t>
            </a:r>
            <a:r>
              <a:rPr lang="es-UY" sz="2000" b="1" strike="noStrike" spc="-1" dirty="0">
                <a:solidFill>
                  <a:srgbClr val="FFFF00"/>
                </a:solidFill>
                <a:latin typeface="Arial"/>
                <a:ea typeface="DejaVu Sans"/>
              </a:rPr>
              <a:t>no sean insignificantes</a:t>
            </a:r>
            <a:r>
              <a:rPr lang="es-UY" sz="20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es-UY" sz="20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desde el punto de vista de la protección o de la seguridad</a:t>
            </a:r>
            <a:r>
              <a:rPr lang="es-ES" sz="20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lang="en-GB" sz="2000" b="0" strike="noStrike" spc="-1" dirty="0">
              <a:latin typeface="Arial"/>
            </a:endParaRPr>
          </a:p>
        </p:txBody>
      </p:sp>
      <p:sp>
        <p:nvSpPr>
          <p:cNvPr id="345" name="Text Box 3"/>
          <p:cNvSpPr/>
          <p:nvPr/>
        </p:nvSpPr>
        <p:spPr>
          <a:xfrm>
            <a:off x="0" y="292042"/>
            <a:ext cx="914328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lang="es-ES" sz="24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Definición de Accidente.</a:t>
            </a:r>
            <a:endParaRPr lang="en-GB" sz="2400" b="0" strike="noStrike" spc="-1" dirty="0">
              <a:latin typeface="Arial"/>
            </a:endParaRPr>
          </a:p>
        </p:txBody>
      </p:sp>
      <p:sp>
        <p:nvSpPr>
          <p:cNvPr id="346" name="Text Box 7"/>
          <p:cNvSpPr/>
          <p:nvPr/>
        </p:nvSpPr>
        <p:spPr>
          <a:xfrm>
            <a:off x="76680" y="2402379"/>
            <a:ext cx="8713080" cy="146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es-ES" sz="1800" b="1" u="sng" strike="noStrike" spc="-1">
                <a:solidFill>
                  <a:srgbClr val="FFFFFF"/>
                </a:solidFill>
                <a:uFillTx/>
                <a:latin typeface="Arial"/>
                <a:ea typeface="DejaVu Sans"/>
              </a:rPr>
              <a:t>Incidente</a:t>
            </a:r>
            <a:r>
              <a:rPr lang="es-ES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: </a:t>
            </a:r>
            <a:r>
              <a:rPr lang="es-UY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Todo suceso no intencionado, incluidos errores de funcionamiento, fallos del equipo, </a:t>
            </a:r>
            <a:r>
              <a:rPr lang="es-UY" sz="1800" b="0" u="sng" strike="noStrike" spc="-1">
                <a:solidFill>
                  <a:srgbClr val="FFFFFF"/>
                </a:solidFill>
                <a:uFillTx/>
                <a:latin typeface="Arial"/>
                <a:ea typeface="DejaVu Sans"/>
              </a:rPr>
              <a:t>sucesos iniciadores, precursores de accidentes, cuasi accidentes </a:t>
            </a:r>
            <a:r>
              <a:rPr lang="es-UY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y otros contratiempos, o todo acto no autorizado, sea o no doloso, cuyas consecuencias, </a:t>
            </a:r>
            <a:r>
              <a:rPr lang="es-UY" sz="1800" b="1" strike="noStrike" spc="-1">
                <a:solidFill>
                  <a:srgbClr val="FF0000"/>
                </a:solidFill>
                <a:latin typeface="Arial"/>
                <a:ea typeface="DejaVu Sans"/>
              </a:rPr>
              <a:t>reales</a:t>
            </a:r>
            <a:r>
              <a:rPr lang="es-UY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 o </a:t>
            </a:r>
            <a:r>
              <a:rPr lang="es-UY" sz="1800" b="1" strike="noStrike" spc="-1">
                <a:solidFill>
                  <a:srgbClr val="FF0000"/>
                </a:solidFill>
                <a:latin typeface="Arial"/>
                <a:ea typeface="DejaVu Sans"/>
              </a:rPr>
              <a:t>potenciales</a:t>
            </a:r>
            <a:r>
              <a:rPr lang="es-UY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,</a:t>
            </a:r>
            <a:r>
              <a:rPr lang="es-UY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es-UY" sz="1800" b="1" strike="noStrike" spc="-1">
                <a:solidFill>
                  <a:srgbClr val="FFFF00"/>
                </a:solidFill>
                <a:latin typeface="Arial"/>
                <a:ea typeface="DejaVu Sans"/>
              </a:rPr>
              <a:t>no sean insignificantes </a:t>
            </a:r>
            <a:r>
              <a:rPr lang="es-UY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desde el punto de vista de la protección o la seguridad</a:t>
            </a:r>
            <a:r>
              <a:rPr lang="es-ES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347" name="Elipse 1"/>
          <p:cNvSpPr/>
          <p:nvPr/>
        </p:nvSpPr>
        <p:spPr>
          <a:xfrm>
            <a:off x="4140000" y="3591819"/>
            <a:ext cx="4751640" cy="1511280"/>
          </a:xfrm>
          <a:prstGeom prst="ellipse">
            <a:avLst/>
          </a:prstGeom>
          <a:solidFill>
            <a:srgbClr val="33CCC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8" name="CuadroTexto 2"/>
          <p:cNvSpPr/>
          <p:nvPr/>
        </p:nvSpPr>
        <p:spPr>
          <a:xfrm>
            <a:off x="4356000" y="4239819"/>
            <a:ext cx="151128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Incidentes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349" name="Elipse 3"/>
          <p:cNvSpPr/>
          <p:nvPr/>
        </p:nvSpPr>
        <p:spPr>
          <a:xfrm>
            <a:off x="6372360" y="3879819"/>
            <a:ext cx="2417760" cy="988200"/>
          </a:xfrm>
          <a:prstGeom prst="ellipse">
            <a:avLst/>
          </a:prstGeom>
          <a:solidFill>
            <a:srgbClr val="FFFF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0" name="CuadroTexto 4"/>
          <p:cNvSpPr/>
          <p:nvPr/>
        </p:nvSpPr>
        <p:spPr>
          <a:xfrm>
            <a:off x="6804360" y="4239819"/>
            <a:ext cx="172764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800" b="0" strike="noStrike" spc="-1">
                <a:solidFill>
                  <a:srgbClr val="C00000"/>
                </a:solidFill>
                <a:latin typeface="Arial"/>
                <a:ea typeface="DejaVu Sans"/>
              </a:rPr>
              <a:t>Accidente</a:t>
            </a:r>
            <a:endParaRPr lang="en-GB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Title 1"/>
          <p:cNvSpPr/>
          <p:nvPr/>
        </p:nvSpPr>
        <p:spPr>
          <a:xfrm>
            <a:off x="107640" y="294083"/>
            <a:ext cx="8892000" cy="64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3600" b="1" strike="noStrike" spc="-1" dirty="0">
                <a:solidFill>
                  <a:srgbClr val="FFFF00"/>
                </a:solidFill>
                <a:latin typeface="Arial "/>
                <a:ea typeface="DejaVu Sans"/>
              </a:rPr>
              <a:t>Accidentes en las prácticas industriales</a:t>
            </a:r>
            <a:endParaRPr lang="en-GB" sz="3600" b="0" strike="noStrike" spc="-1" dirty="0">
              <a:latin typeface="Arial"/>
            </a:endParaRPr>
          </a:p>
        </p:txBody>
      </p:sp>
      <p:sp>
        <p:nvSpPr>
          <p:cNvPr id="353" name="Content Placeholder 2"/>
          <p:cNvSpPr/>
          <p:nvPr/>
        </p:nvSpPr>
        <p:spPr>
          <a:xfrm>
            <a:off x="251640" y="942083"/>
            <a:ext cx="8727480" cy="1934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2600" b="1" strike="noStrike" spc="-1" dirty="0">
                <a:solidFill>
                  <a:srgbClr val="FFFF00"/>
                </a:solidFill>
                <a:latin typeface="Arial"/>
                <a:ea typeface="DejaVu Sans"/>
              </a:rPr>
              <a:t>Accidente de Gammagrafía Industrial en Perú</a:t>
            </a:r>
            <a:r>
              <a:rPr lang="es-ES" sz="2600" b="1" strike="noStrike" spc="-1" dirty="0" smtClean="0">
                <a:solidFill>
                  <a:srgbClr val="FFFF00"/>
                </a:solidFill>
                <a:latin typeface="Arial"/>
                <a:ea typeface="DejaVu Sans"/>
              </a:rPr>
              <a:t>.</a:t>
            </a:r>
          </a:p>
          <a:p>
            <a:pPr>
              <a:lnSpc>
                <a:spcPct val="100000"/>
              </a:lnSpc>
            </a:pPr>
            <a:endParaRPr lang="en-GB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600" b="1" strike="noStrike" spc="-1" dirty="0">
                <a:solidFill>
                  <a:srgbClr val="FFFF00"/>
                </a:solidFill>
                <a:latin typeface="Arial"/>
                <a:ea typeface="DejaVu Sans"/>
              </a:rPr>
              <a:t>Accidente en Irradiador Industrial en El Salvador</a:t>
            </a:r>
            <a:r>
              <a:rPr lang="es-ES" sz="2600" b="1" strike="noStrike" spc="-1" dirty="0" smtClean="0">
                <a:solidFill>
                  <a:srgbClr val="FFFF00"/>
                </a:solidFill>
                <a:latin typeface="Arial"/>
                <a:ea typeface="DejaVu Sans"/>
              </a:rPr>
              <a:t>.</a:t>
            </a:r>
          </a:p>
          <a:p>
            <a:pPr>
              <a:lnSpc>
                <a:spcPct val="100000"/>
              </a:lnSpc>
            </a:pPr>
            <a:endParaRPr lang="en-GB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600" b="1" strike="noStrike" spc="-1" dirty="0">
                <a:solidFill>
                  <a:srgbClr val="FFFF00"/>
                </a:solidFill>
                <a:latin typeface="Arial "/>
                <a:ea typeface="DejaVu Sans"/>
              </a:rPr>
              <a:t>Accidente con un medidor TROXLER en Argentina.</a:t>
            </a:r>
            <a:endParaRPr lang="en-GB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600" b="0" strike="noStrike" spc="-1" dirty="0">
              <a:latin typeface="Arial"/>
            </a:endParaRPr>
          </a:p>
        </p:txBody>
      </p:sp>
      <p:sp>
        <p:nvSpPr>
          <p:cNvPr id="354" name="Slide Number Placeholder 3"/>
          <p:cNvSpPr/>
          <p:nvPr/>
        </p:nvSpPr>
        <p:spPr>
          <a:xfrm>
            <a:off x="8472600" y="4862160"/>
            <a:ext cx="506520" cy="21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42B9627A-C8EC-4C2A-A87C-39ADDBD878F9}" type="slidenum">
              <a:rPr lang="en-US" sz="1000" b="0" strike="noStrike" spc="-1">
                <a:solidFill>
                  <a:srgbClr val="FFFFFF"/>
                </a:solidFill>
                <a:latin typeface="Arial"/>
                <a:ea typeface="DejaVu Sans"/>
              </a:rPr>
              <a:t>5</a:t>
            </a:fld>
            <a:endParaRPr lang="en-GB" sz="1000" b="0" strike="noStrike" spc="-1">
              <a:latin typeface="Arial"/>
            </a:endParaRPr>
          </a:p>
        </p:txBody>
      </p:sp>
      <p:pic>
        <p:nvPicPr>
          <p:cNvPr id="355" name="Picture 6" descr="slide0150_image093"/>
          <p:cNvPicPr/>
          <p:nvPr/>
        </p:nvPicPr>
        <p:blipFill>
          <a:blip r:embed="rId2"/>
          <a:stretch/>
        </p:blipFill>
        <p:spPr>
          <a:xfrm>
            <a:off x="107640" y="3147840"/>
            <a:ext cx="3288600" cy="1818000"/>
          </a:xfrm>
          <a:prstGeom prst="rect">
            <a:avLst/>
          </a:prstGeom>
          <a:ln w="0">
            <a:noFill/>
          </a:ln>
        </p:spPr>
      </p:pic>
      <p:pic>
        <p:nvPicPr>
          <p:cNvPr id="356" name="Picture 4"/>
          <p:cNvPicPr/>
          <p:nvPr/>
        </p:nvPicPr>
        <p:blipFill>
          <a:blip r:embed="rId3"/>
          <a:srcRect l="10909" t="4252" r="12725" b="6381"/>
          <a:stretch/>
        </p:blipFill>
        <p:spPr>
          <a:xfrm>
            <a:off x="7121903" y="3083580"/>
            <a:ext cx="1499987" cy="1995660"/>
          </a:xfrm>
          <a:prstGeom prst="rect">
            <a:avLst/>
          </a:prstGeom>
          <a:ln w="9525">
            <a:solidFill>
              <a:srgbClr val="000000"/>
            </a:solidFill>
            <a:miter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27551" t="33552" r="41939" b="21074"/>
          <a:stretch/>
        </p:blipFill>
        <p:spPr>
          <a:xfrm>
            <a:off x="3890865" y="3031641"/>
            <a:ext cx="2313302" cy="19341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 additive="repl">
                                        <p:cTn id="7" dur="2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1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Rectangle 2_0"/>
          <p:cNvSpPr txBox="1"/>
          <p:nvPr/>
        </p:nvSpPr>
        <p:spPr>
          <a:xfrm>
            <a:off x="826920" y="637920"/>
            <a:ext cx="3954240" cy="56520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VE" sz="2400" b="0" strike="noStrike" spc="-1">
                <a:solidFill>
                  <a:srgbClr val="FFFF00"/>
                </a:solidFill>
                <a:latin typeface="Arial"/>
              </a:rPr>
              <a:t>(Yanango, Perú, 21/02/99)</a:t>
            </a:r>
            <a:endParaRPr lang="es-ES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58" name="Picture 3_1"/>
          <p:cNvPicPr/>
          <p:nvPr/>
        </p:nvPicPr>
        <p:blipFill>
          <a:blip r:embed="rId2"/>
          <a:stretch/>
        </p:blipFill>
        <p:spPr>
          <a:xfrm>
            <a:off x="285840" y="1200240"/>
            <a:ext cx="4495320" cy="3257280"/>
          </a:xfrm>
          <a:prstGeom prst="rect">
            <a:avLst/>
          </a:prstGeom>
          <a:ln w="9525">
            <a:solidFill>
              <a:srgbClr val="000000"/>
            </a:solidFill>
            <a:miter/>
          </a:ln>
        </p:spPr>
      </p:pic>
      <p:pic>
        <p:nvPicPr>
          <p:cNvPr id="359" name="Picture 4_1"/>
          <p:cNvPicPr/>
          <p:nvPr/>
        </p:nvPicPr>
        <p:blipFill>
          <a:blip r:embed="rId3"/>
          <a:srcRect l="10909" t="4252" r="12725" b="6381"/>
          <a:stretch/>
        </p:blipFill>
        <p:spPr>
          <a:xfrm>
            <a:off x="5286240" y="771480"/>
            <a:ext cx="3101760" cy="3857400"/>
          </a:xfrm>
          <a:prstGeom prst="rect">
            <a:avLst/>
          </a:prstGeom>
          <a:ln w="9525">
            <a:solidFill>
              <a:srgbClr val="000000"/>
            </a:solidFill>
            <a:miter/>
          </a:ln>
        </p:spPr>
      </p:pic>
      <p:sp>
        <p:nvSpPr>
          <p:cNvPr id="360" name="Rectangle 3_1"/>
          <p:cNvSpPr/>
          <p:nvPr/>
        </p:nvSpPr>
        <p:spPr>
          <a:xfrm>
            <a:off x="251640" y="83520"/>
            <a:ext cx="8352720" cy="44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ES" sz="2500" b="1" strike="noStrike" spc="-1">
                <a:solidFill>
                  <a:srgbClr val="FFFF00"/>
                </a:solidFill>
                <a:latin typeface="Arial"/>
                <a:ea typeface="DejaVu Sans"/>
              </a:rPr>
              <a:t>Accidente radiológicos en Gammagrafía Industrial</a:t>
            </a:r>
            <a:endParaRPr lang="en-GB" sz="2500" b="0" strike="noStrike" spc="-1">
              <a:latin typeface="Arial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Rectangle 2_1"/>
          <p:cNvSpPr txBox="1"/>
          <p:nvPr/>
        </p:nvSpPr>
        <p:spPr>
          <a:xfrm>
            <a:off x="2930780" y="737449"/>
            <a:ext cx="4312800" cy="5713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ES_tradnl" sz="2800" b="0" strike="noStrike" spc="-1">
                <a:solidFill>
                  <a:srgbClr val="FFFF00"/>
                </a:solidFill>
                <a:latin typeface="Arial"/>
              </a:rPr>
              <a:t>¿Qué sucedió?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2" name="Rectangle 3_0"/>
          <p:cNvSpPr/>
          <p:nvPr/>
        </p:nvSpPr>
        <p:spPr>
          <a:xfrm>
            <a:off x="0" y="1240560"/>
            <a:ext cx="9142200" cy="3675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63" name="Picture 4_0"/>
          <p:cNvPicPr/>
          <p:nvPr/>
        </p:nvPicPr>
        <p:blipFill>
          <a:blip r:embed="rId3"/>
          <a:stretch/>
        </p:blipFill>
        <p:spPr>
          <a:xfrm>
            <a:off x="297000" y="1013400"/>
            <a:ext cx="2482560" cy="258696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pic>
        <p:nvPicPr>
          <p:cNvPr id="364" name="Picture 5_1"/>
          <p:cNvPicPr/>
          <p:nvPr/>
        </p:nvPicPr>
        <p:blipFill>
          <a:blip r:embed="rId4"/>
          <a:stretch/>
        </p:blipFill>
        <p:spPr>
          <a:xfrm>
            <a:off x="3376440" y="1319040"/>
            <a:ext cx="2952360" cy="1917720"/>
          </a:xfrm>
          <a:prstGeom prst="rect">
            <a:avLst/>
          </a:prstGeom>
          <a:ln w="9525">
            <a:solidFill>
              <a:srgbClr val="000000"/>
            </a:solidFill>
            <a:miter/>
          </a:ln>
        </p:spPr>
      </p:pic>
      <p:sp>
        <p:nvSpPr>
          <p:cNvPr id="365" name="Rectangle 6_1"/>
          <p:cNvSpPr/>
          <p:nvPr/>
        </p:nvSpPr>
        <p:spPr>
          <a:xfrm>
            <a:off x="3511080" y="3781800"/>
            <a:ext cx="3796920" cy="949680"/>
          </a:xfrm>
          <a:prstGeom prst="rect">
            <a:avLst/>
          </a:prstGeom>
          <a:noFill/>
          <a:ln w="9525">
            <a:solidFill>
              <a:srgbClr val="D6EC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>
            <a:noAutofit/>
          </a:bodyPr>
          <a:lstStyle/>
          <a:p>
            <a:pPr algn="just">
              <a:lnSpc>
                <a:spcPct val="100000"/>
              </a:lnSpc>
              <a:spcBef>
                <a:spcPts val="360"/>
              </a:spcBef>
            </a:pPr>
            <a:r>
              <a:rPr lang="es-ES_tradnl" sz="1800" b="1" strike="noStrike" spc="-1">
                <a:solidFill>
                  <a:srgbClr val="FFFF00"/>
                </a:solidFill>
                <a:latin typeface="Arial"/>
                <a:ea typeface="DejaVu Sans"/>
              </a:rPr>
              <a:t>Liberación de tornillos del dispositivo de seguridad</a:t>
            </a:r>
            <a:endParaRPr lang="en-GB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360"/>
              </a:spcBef>
            </a:pPr>
            <a:r>
              <a:rPr lang="es-ES_tradnl" sz="1800" b="1" strike="noStrike" spc="-1">
                <a:solidFill>
                  <a:srgbClr val="FFFF00"/>
                </a:solidFill>
                <a:latin typeface="Arial"/>
                <a:ea typeface="DejaVu Sans"/>
              </a:rPr>
              <a:t>La fuente puede quedar libre </a:t>
            </a:r>
            <a:endParaRPr lang="en-GB" sz="1800" b="0" strike="noStrike" spc="-1">
              <a:latin typeface="Arial"/>
            </a:endParaRPr>
          </a:p>
        </p:txBody>
      </p:sp>
      <p:pic>
        <p:nvPicPr>
          <p:cNvPr id="366" name="Picture 7_1"/>
          <p:cNvPicPr/>
          <p:nvPr/>
        </p:nvPicPr>
        <p:blipFill>
          <a:blip r:embed="rId5"/>
          <a:stretch/>
        </p:blipFill>
        <p:spPr>
          <a:xfrm>
            <a:off x="6673680" y="1085760"/>
            <a:ext cx="2204640" cy="2571480"/>
          </a:xfrm>
          <a:prstGeom prst="rect">
            <a:avLst/>
          </a:prstGeom>
          <a:ln w="9525">
            <a:solidFill>
              <a:srgbClr val="000000"/>
            </a:solidFill>
            <a:miter/>
          </a:ln>
        </p:spPr>
      </p:pic>
      <p:sp>
        <p:nvSpPr>
          <p:cNvPr id="367" name="AutoShape 8_1"/>
          <p:cNvSpPr/>
          <p:nvPr/>
        </p:nvSpPr>
        <p:spPr>
          <a:xfrm>
            <a:off x="2533680" y="1886040"/>
            <a:ext cx="1406160" cy="275760"/>
          </a:xfrm>
          <a:prstGeom prst="rightArrow">
            <a:avLst>
              <a:gd name="adj1" fmla="val 50000"/>
              <a:gd name="adj2" fmla="val 191001"/>
            </a:avLst>
          </a:prstGeom>
          <a:solidFill>
            <a:srgbClr val="CC3300"/>
          </a:solidFill>
          <a:ln w="127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8" name="AutoShape 9_1"/>
          <p:cNvSpPr/>
          <p:nvPr/>
        </p:nvSpPr>
        <p:spPr>
          <a:xfrm>
            <a:off x="5699160" y="1828800"/>
            <a:ext cx="1407600" cy="275760"/>
          </a:xfrm>
          <a:prstGeom prst="rightArrow">
            <a:avLst>
              <a:gd name="adj1" fmla="val 50000"/>
              <a:gd name="adj2" fmla="val 191217"/>
            </a:avLst>
          </a:prstGeom>
          <a:solidFill>
            <a:srgbClr val="CC3300"/>
          </a:solidFill>
          <a:ln w="127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9" name="Rectangle 10_1"/>
          <p:cNvSpPr/>
          <p:nvPr/>
        </p:nvSpPr>
        <p:spPr>
          <a:xfrm>
            <a:off x="227160" y="3714840"/>
            <a:ext cx="3009600" cy="1314000"/>
          </a:xfrm>
          <a:prstGeom prst="rect">
            <a:avLst/>
          </a:prstGeom>
          <a:noFill/>
          <a:ln w="9525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7760" indent="-347400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r>
              <a:rPr lang="es-ES_tradnl" sz="1800" b="0" strike="noStrike" spc="-1" dirty="0">
                <a:solidFill>
                  <a:srgbClr val="FFFF00"/>
                </a:solidFill>
                <a:latin typeface="Arial"/>
                <a:ea typeface="DejaVu Sans"/>
              </a:rPr>
              <a:t>Marca: SPEC 2T</a:t>
            </a:r>
            <a:endParaRPr lang="en-GB" sz="1800" b="0" strike="noStrike" spc="-1" dirty="0">
              <a:latin typeface="Arial"/>
            </a:endParaRPr>
          </a:p>
          <a:p>
            <a:pPr marL="347760" indent="-347400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r>
              <a:rPr lang="es-ES_tradnl" sz="1800" b="0" strike="noStrike" spc="-1" dirty="0" err="1">
                <a:solidFill>
                  <a:srgbClr val="FFFF00"/>
                </a:solidFill>
                <a:latin typeface="Arial"/>
                <a:ea typeface="DejaVu Sans"/>
              </a:rPr>
              <a:t>Act</a:t>
            </a:r>
            <a:r>
              <a:rPr lang="es-ES_tradnl" sz="1800" b="0" strike="noStrike" spc="-1" dirty="0">
                <a:solidFill>
                  <a:srgbClr val="FFFF00"/>
                </a:solidFill>
                <a:latin typeface="Arial"/>
                <a:ea typeface="DejaVu Sans"/>
              </a:rPr>
              <a:t>. Máx.: 7,4 </a:t>
            </a:r>
            <a:r>
              <a:rPr lang="es-ES_tradnl" sz="1800" b="0" strike="noStrike" spc="-1" dirty="0" err="1">
                <a:solidFill>
                  <a:srgbClr val="FFFF00"/>
                </a:solidFill>
                <a:latin typeface="Arial"/>
                <a:ea typeface="DejaVu Sans"/>
              </a:rPr>
              <a:t>TBq</a:t>
            </a:r>
            <a:endParaRPr lang="en-GB" sz="1800" b="0" strike="noStrike" spc="-1" dirty="0">
              <a:latin typeface="Arial"/>
            </a:endParaRPr>
          </a:p>
          <a:p>
            <a:pPr marL="347760" indent="-347400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r>
              <a:rPr lang="es-ES_tradnl" sz="1800" b="0" strike="noStrike" spc="-1" dirty="0">
                <a:solidFill>
                  <a:srgbClr val="FFFF00"/>
                </a:solidFill>
                <a:latin typeface="Arial"/>
                <a:ea typeface="DejaVu Sans"/>
              </a:rPr>
              <a:t>Radionúclido: Ir</a:t>
            </a:r>
            <a:r>
              <a:rPr lang="es-ES_tradnl" sz="1800" b="0" strike="noStrike" spc="-1" baseline="30000" dirty="0">
                <a:solidFill>
                  <a:srgbClr val="FFFF00"/>
                </a:solidFill>
                <a:latin typeface="Arial"/>
                <a:ea typeface="DejaVu Sans"/>
              </a:rPr>
              <a:t>192</a:t>
            </a:r>
            <a:r>
              <a:rPr lang="es-ES_tradnl" sz="1800" b="0" strike="noStrike" spc="-1" dirty="0">
                <a:solidFill>
                  <a:srgbClr val="FFFF00"/>
                </a:solidFill>
                <a:latin typeface="Arial"/>
                <a:ea typeface="DejaVu Sans"/>
              </a:rPr>
              <a:t> </a:t>
            </a:r>
            <a:endParaRPr lang="en-GB" sz="1800" b="0" strike="noStrike" spc="-1" dirty="0">
              <a:latin typeface="Arial"/>
            </a:endParaRPr>
          </a:p>
          <a:p>
            <a:pPr marL="347760" indent="-347400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r>
              <a:rPr lang="es-ES_tradnl" sz="1800" b="0" strike="noStrike" spc="-1" dirty="0">
                <a:solidFill>
                  <a:srgbClr val="FFFF00"/>
                </a:solidFill>
                <a:latin typeface="Arial"/>
                <a:ea typeface="DejaVu Sans"/>
              </a:rPr>
              <a:t>Act.:37,02 Ci </a:t>
            </a:r>
            <a:endParaRPr lang="en-GB" sz="1800" b="0" strike="noStrike" spc="-1" dirty="0">
              <a:latin typeface="Arial"/>
            </a:endParaRPr>
          </a:p>
        </p:txBody>
      </p:sp>
      <p:sp>
        <p:nvSpPr>
          <p:cNvPr id="370" name="Rectangle 3_3"/>
          <p:cNvSpPr/>
          <p:nvPr/>
        </p:nvSpPr>
        <p:spPr>
          <a:xfrm>
            <a:off x="475580" y="260809"/>
            <a:ext cx="8352720" cy="44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ES" sz="2500" b="1" strike="noStrike" spc="-1" dirty="0">
                <a:solidFill>
                  <a:srgbClr val="FFFF00"/>
                </a:solidFill>
                <a:latin typeface="Arial"/>
                <a:ea typeface="DejaVu Sans"/>
              </a:rPr>
              <a:t>Accidente radiológicos en Gammagrafía Industrial</a:t>
            </a:r>
            <a:endParaRPr lang="en-GB" sz="2500" b="0" strike="noStrike" spc="-1" dirty="0">
              <a:latin typeface="Arial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Picture 3_0"/>
          <p:cNvPicPr/>
          <p:nvPr/>
        </p:nvPicPr>
        <p:blipFill>
          <a:blip r:embed="rId2"/>
          <a:stretch/>
        </p:blipFill>
        <p:spPr>
          <a:xfrm>
            <a:off x="285840" y="1638783"/>
            <a:ext cx="4495320" cy="3257280"/>
          </a:xfrm>
          <a:prstGeom prst="rect">
            <a:avLst/>
          </a:prstGeom>
          <a:ln w="9525">
            <a:solidFill>
              <a:srgbClr val="000000"/>
            </a:solidFill>
            <a:miter/>
          </a:ln>
        </p:spPr>
      </p:pic>
      <p:sp>
        <p:nvSpPr>
          <p:cNvPr id="372" name="Rectangle 3_5"/>
          <p:cNvSpPr/>
          <p:nvPr/>
        </p:nvSpPr>
        <p:spPr>
          <a:xfrm>
            <a:off x="251640" y="522063"/>
            <a:ext cx="8352720" cy="44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ES" sz="2500" b="1" strike="noStrike" spc="-1" dirty="0">
                <a:solidFill>
                  <a:srgbClr val="FFFF00"/>
                </a:solidFill>
                <a:latin typeface="Arial"/>
                <a:ea typeface="DejaVu Sans"/>
              </a:rPr>
              <a:t>Accidente radiológicos en Gammagrafía Industrial</a:t>
            </a:r>
            <a:endParaRPr lang="en-GB" sz="2500" b="0" strike="noStrike" spc="-1" dirty="0">
              <a:latin typeface="Arial"/>
            </a:endParaRPr>
          </a:p>
        </p:txBody>
      </p:sp>
      <p:sp>
        <p:nvSpPr>
          <p:cNvPr id="373" name="Rectangle 2_3"/>
          <p:cNvSpPr txBox="1"/>
          <p:nvPr/>
        </p:nvSpPr>
        <p:spPr>
          <a:xfrm>
            <a:off x="2706840" y="998703"/>
            <a:ext cx="4312800" cy="5713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ES_tradnl" sz="2800" b="0" strike="noStrike" spc="-1">
                <a:solidFill>
                  <a:srgbClr val="FFFF00"/>
                </a:solidFill>
                <a:latin typeface="Arial"/>
              </a:rPr>
              <a:t>¿Qué sucedió? (cont.)</a:t>
            </a:r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4" name="2 CuadroTexto_1"/>
          <p:cNvSpPr/>
          <p:nvPr/>
        </p:nvSpPr>
        <p:spPr>
          <a:xfrm>
            <a:off x="4932000" y="1786023"/>
            <a:ext cx="4104000" cy="147587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800" b="0" strike="noStrike" spc="-1" dirty="0">
                <a:solidFill>
                  <a:srgbClr val="FFFF00"/>
                </a:solidFill>
                <a:latin typeface="Arial"/>
                <a:ea typeface="DejaVu Sans"/>
              </a:rPr>
              <a:t>Un soldador pensando que el equipo guardaba algo </a:t>
            </a:r>
            <a:r>
              <a:rPr lang="es-ES" sz="1800" b="0" strike="noStrike" spc="-1" dirty="0" smtClean="0">
                <a:solidFill>
                  <a:srgbClr val="FFFF00"/>
                </a:solidFill>
                <a:latin typeface="Arial"/>
                <a:ea typeface="DejaVu Sans"/>
              </a:rPr>
              <a:t>valioso, extrae el </a:t>
            </a:r>
            <a:r>
              <a:rPr lang="es-ES" sz="1800" b="0" strike="noStrike" spc="-1" dirty="0" err="1" smtClean="0">
                <a:solidFill>
                  <a:srgbClr val="FFFF00"/>
                </a:solidFill>
                <a:latin typeface="Arial"/>
                <a:ea typeface="DejaVu Sans"/>
              </a:rPr>
              <a:t>portafuente</a:t>
            </a:r>
            <a:r>
              <a:rPr lang="es-ES" sz="1800" b="0" strike="noStrike" spc="-1" dirty="0" smtClean="0">
                <a:solidFill>
                  <a:srgbClr val="FFFF00"/>
                </a:solidFill>
                <a:latin typeface="Arial"/>
                <a:ea typeface="DejaVu Sans"/>
              </a:rPr>
              <a:t> con la fuente del equipo y </a:t>
            </a:r>
            <a:r>
              <a:rPr lang="es-ES" sz="1800" b="0" strike="noStrike" spc="-1" dirty="0">
                <a:solidFill>
                  <a:srgbClr val="FFFF00"/>
                </a:solidFill>
                <a:latin typeface="Arial"/>
                <a:ea typeface="DejaVu Sans"/>
              </a:rPr>
              <a:t>lo guarda en su bolsillo del pantalón durante toda la jornada de trabajo</a:t>
            </a:r>
            <a:endParaRPr lang="en-GB" sz="1800" b="0" strike="noStrike" spc="-1" dirty="0">
              <a:latin typeface="Arial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Rectangle 3_4"/>
          <p:cNvSpPr/>
          <p:nvPr/>
        </p:nvSpPr>
        <p:spPr>
          <a:xfrm>
            <a:off x="251640" y="223485"/>
            <a:ext cx="8352720" cy="44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ES" sz="2500" b="1" strike="noStrike" spc="-1" dirty="0">
                <a:solidFill>
                  <a:srgbClr val="FFFF00"/>
                </a:solidFill>
                <a:latin typeface="Arial"/>
                <a:ea typeface="DejaVu Sans"/>
              </a:rPr>
              <a:t>Accidente radiológicos en Gammagrafía Industrial</a:t>
            </a:r>
            <a:endParaRPr lang="en-GB" sz="2500" b="0" strike="noStrike" spc="-1" dirty="0">
              <a:latin typeface="Arial"/>
            </a:endParaRPr>
          </a:p>
        </p:txBody>
      </p:sp>
      <p:sp>
        <p:nvSpPr>
          <p:cNvPr id="376" name="Rectangle 2_4"/>
          <p:cNvSpPr txBox="1"/>
          <p:nvPr/>
        </p:nvSpPr>
        <p:spPr>
          <a:xfrm>
            <a:off x="2706840" y="690794"/>
            <a:ext cx="4312800" cy="47801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ES_tradnl" sz="2400" b="0" strike="noStrike" spc="-1" dirty="0">
                <a:solidFill>
                  <a:srgbClr val="FFFF00"/>
                </a:solidFill>
                <a:latin typeface="Arial"/>
              </a:rPr>
              <a:t>¿Qué sucedió? (cont.)</a:t>
            </a:r>
            <a:endParaRPr lang="es-E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7" name="2 CuadroTexto_0"/>
          <p:cNvSpPr/>
          <p:nvPr/>
        </p:nvSpPr>
        <p:spPr>
          <a:xfrm>
            <a:off x="37033" y="1131480"/>
            <a:ext cx="6634072" cy="39688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b="0" strike="noStrike" spc="-1" dirty="0" smtClean="0">
                <a:solidFill>
                  <a:srgbClr val="FFFF00"/>
                </a:solidFill>
                <a:latin typeface="Arial"/>
                <a:ea typeface="DejaVu Sans"/>
              </a:rPr>
              <a:t>A las 4:00 pm: Un trabajador (soldador) en el emplazamiento, por desconocimiento  y pensando que el equipo contiene algo valioso, retira una fuente de Ir-192 de un equipo </a:t>
            </a:r>
            <a:r>
              <a:rPr lang="es-ES" spc="-1" dirty="0" smtClean="0">
                <a:solidFill>
                  <a:srgbClr val="FFFF00"/>
                </a:solidFill>
                <a:latin typeface="Arial"/>
                <a:ea typeface="DejaVu Sans"/>
              </a:rPr>
              <a:t>marca SPEC 2T que se encontraba dentro de una tubería. </a:t>
            </a:r>
            <a:r>
              <a:rPr lang="es-ES" spc="-1" dirty="0">
                <a:solidFill>
                  <a:srgbClr val="FFFF00"/>
                </a:solidFill>
                <a:latin typeface="Arial"/>
                <a:ea typeface="DejaVu Sans"/>
              </a:rPr>
              <a:t>G</a:t>
            </a:r>
            <a:r>
              <a:rPr lang="es-ES" spc="-1" dirty="0" smtClean="0">
                <a:solidFill>
                  <a:srgbClr val="FFFF00"/>
                </a:solidFill>
                <a:latin typeface="Arial"/>
                <a:ea typeface="DejaVu Sans"/>
              </a:rPr>
              <a:t>uarda la fuente en su bolsillo trasero de su pantalón.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1800" b="0" strike="noStrike" spc="-1" dirty="0" smtClean="0">
                <a:solidFill>
                  <a:srgbClr val="FFFF00"/>
                </a:solidFill>
                <a:latin typeface="Arial"/>
                <a:ea typeface="DejaVu Sans"/>
              </a:rPr>
              <a:t>El soldador continúa trabajando con la fuente en el pantalón (6 horas). Estuvo acompañado por un ayudante a una distancia promedio de 1.5 m.</a:t>
            </a:r>
            <a:endParaRPr lang="es-ES" sz="1800" b="0" strike="noStrike" spc="-1" dirty="0" smtClean="0">
              <a:latin typeface="Arial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1800" b="0" strike="noStrike" spc="-1" dirty="0" smtClean="0">
                <a:solidFill>
                  <a:srgbClr val="FFFF00"/>
                </a:solidFill>
                <a:latin typeface="Arial"/>
                <a:ea typeface="DejaVu Sans"/>
              </a:rPr>
              <a:t>A las 10:00 pm se retira del trabajo; toma un ómnibus para su domicilio (sentía dolor en su pierna derecha). Durante el viaje (30 minutos) estuvo acompañado por 15 personas (a una distancia entre 0.5 - 2 m).</a:t>
            </a:r>
            <a:endParaRPr lang="es-ES" sz="1800" b="0" strike="noStrike" spc="-1" dirty="0" smtClean="0">
              <a:latin typeface="Arial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ES" sz="1800" b="0" strike="noStrike" spc="-1" dirty="0">
              <a:latin typeface="Arial"/>
            </a:endParaRPr>
          </a:p>
        </p:txBody>
      </p:sp>
      <p:pic>
        <p:nvPicPr>
          <p:cNvPr id="5" name="Picture 3_0"/>
          <p:cNvPicPr/>
          <p:nvPr/>
        </p:nvPicPr>
        <p:blipFill>
          <a:blip r:embed="rId2"/>
          <a:stretch/>
        </p:blipFill>
        <p:spPr>
          <a:xfrm>
            <a:off x="6671105" y="2071457"/>
            <a:ext cx="2455200" cy="1604803"/>
          </a:xfrm>
          <a:prstGeom prst="rect">
            <a:avLst/>
          </a:prstGeom>
          <a:ln w="9525">
            <a:solidFill>
              <a:srgbClr val="000000"/>
            </a:solidFill>
            <a:miter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8290</TotalTime>
  <Words>2334</Words>
  <Application>Microsoft Office PowerPoint</Application>
  <PresentationFormat>Presentación en pantalla (16:9)</PresentationFormat>
  <Paragraphs>193</Paragraphs>
  <Slides>32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7</vt:i4>
      </vt:variant>
      <vt:variant>
        <vt:lpstr>Títulos de diapositiva</vt:lpstr>
      </vt:variant>
      <vt:variant>
        <vt:i4>32</vt:i4>
      </vt:variant>
    </vt:vector>
  </HeadingPairs>
  <TitlesOfParts>
    <vt:vector size="49" baseType="lpstr">
      <vt:lpstr>Arial</vt:lpstr>
      <vt:lpstr>Arial </vt:lpstr>
      <vt:lpstr>Calibri</vt:lpstr>
      <vt:lpstr>DejaVu Sans</vt:lpstr>
      <vt:lpstr>Monotype Sorts</vt:lpstr>
      <vt:lpstr>StarSymbol</vt:lpstr>
      <vt:lpstr>Symbol</vt:lpstr>
      <vt:lpstr>Times New Roman</vt:lpstr>
      <vt:lpstr>Wingdings</vt:lpstr>
      <vt:lpstr>Wingdings 2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IAEA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Commission on Safety Standards 42nd Meeting 1 to 3 November 2017</dc:title>
  <dc:subject/>
  <dc:creator>DELATTRE, Dominique Jules</dc:creator>
  <dc:description/>
  <cp:lastModifiedBy>Cruz Duménigo</cp:lastModifiedBy>
  <cp:revision>589</cp:revision>
  <dcterms:created xsi:type="dcterms:W3CDTF">2018-03-19T08:58:41Z</dcterms:created>
  <dcterms:modified xsi:type="dcterms:W3CDTF">2024-02-28T13:49:32Z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0x010100383AF4AA7D4B5E4E9093D84968E68DC7</vt:lpwstr>
  </property>
  <property fmtid="{D5CDD505-2E9C-101B-9397-08002B2CF9AE}" pid="3" name="Notes">
    <vt:i4>10</vt:i4>
  </property>
  <property fmtid="{D5CDD505-2E9C-101B-9397-08002B2CF9AE}" pid="4" name="PresentationFormat">
    <vt:lpwstr>Presentación en pantalla (16:9)</vt:lpwstr>
  </property>
  <property fmtid="{D5CDD505-2E9C-101B-9397-08002B2CF9AE}" pid="5" name="Slides">
    <vt:i4>19</vt:i4>
  </property>
</Properties>
</file>