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313" r:id="rId3"/>
    <p:sldId id="314" r:id="rId4"/>
    <p:sldId id="315" r:id="rId5"/>
    <p:sldId id="316" r:id="rId6"/>
    <p:sldId id="317" r:id="rId7"/>
    <p:sldId id="318" r:id="rId8"/>
    <p:sldId id="319" r:id="rId9"/>
    <p:sldId id="320" r:id="rId10"/>
    <p:sldId id="321" r:id="rId11"/>
    <p:sldId id="322" r:id="rId12"/>
    <p:sldId id="323" r:id="rId13"/>
    <p:sldId id="367" r:id="rId14"/>
    <p:sldId id="324" r:id="rId15"/>
    <p:sldId id="325" r:id="rId16"/>
    <p:sldId id="326" r:id="rId17"/>
    <p:sldId id="327"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4" r:id="rId33"/>
    <p:sldId id="345" r:id="rId34"/>
    <p:sldId id="346" r:id="rId35"/>
    <p:sldId id="347" r:id="rId36"/>
    <p:sldId id="348" r:id="rId37"/>
    <p:sldId id="352" r:id="rId38"/>
    <p:sldId id="353" r:id="rId39"/>
    <p:sldId id="356" r:id="rId40"/>
    <p:sldId id="355" r:id="rId41"/>
    <p:sldId id="360" r:id="rId42"/>
    <p:sldId id="361" r:id="rId43"/>
    <p:sldId id="362" r:id="rId44"/>
    <p:sldId id="363" r:id="rId45"/>
    <p:sldId id="364" r:id="rId46"/>
    <p:sldId id="365" r:id="rId47"/>
    <p:sldId id="366" r:id="rId48"/>
    <p:sldId id="285" r:id="rId49"/>
  </p:sldIdLst>
  <p:sldSz cx="9144000" cy="5143500" type="screen16x9"/>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372" y="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Arial"/>
              </a:rPr>
              <a:t>Click to move the slide</a:t>
            </a:r>
          </a:p>
        </p:txBody>
      </p:sp>
      <p:sp>
        <p:nvSpPr>
          <p:cNvPr id="48"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49"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5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5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5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F196F9C-CDB7-49DD-B825-2C9244ACAFCD}" type="slidenum">
              <a:rPr lang="en-GB" sz="1400" b="0" strike="noStrike" spc="-1">
                <a:latin typeface="Times New Roman"/>
              </a:rPr>
              <a:t>‹Nº›</a:t>
            </a:fld>
            <a:endParaRPr lang="en-GB" sz="1400" b="0" strike="noStrike" spc="-1">
              <a:latin typeface="Times New Roman"/>
            </a:endParaRPr>
          </a:p>
        </p:txBody>
      </p:sp>
    </p:spTree>
    <p:extLst>
      <p:ext uri="{BB962C8B-B14F-4D97-AF65-F5344CB8AC3E}">
        <p14:creationId xmlns:p14="http://schemas.microsoft.com/office/powerpoint/2010/main" val="130928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569AE52F-13EB-40B2-85C3-BC104AC465B6}" type="slidenum">
              <a:rPr lang="en-GB" sz="1200" b="0" strike="noStrike" spc="-1">
                <a:solidFill>
                  <a:srgbClr val="000000"/>
                </a:solidFill>
                <a:latin typeface="Arial"/>
                <a:ea typeface="+mn-ea"/>
              </a:rPr>
              <a:t>4</a:t>
            </a:fld>
            <a:endParaRPr lang="en-GB" sz="1200" b="0" strike="noStrike" spc="-1">
              <a:latin typeface="Times New Roman"/>
            </a:endParaRPr>
          </a:p>
        </p:txBody>
      </p:sp>
      <p:sp>
        <p:nvSpPr>
          <p:cNvPr id="169" name="PlaceHolder 1"/>
          <p:cNvSpPr>
            <a:spLocks noGrp="1" noRot="1" noChangeAspect="1"/>
          </p:cNvSpPr>
          <p:nvPr>
            <p:ph type="sldImg"/>
          </p:nvPr>
        </p:nvSpPr>
        <p:spPr>
          <a:xfrm>
            <a:off x="2514600" y="515938"/>
            <a:ext cx="4594225" cy="2584450"/>
          </a:xfrm>
          <a:prstGeom prst="rect">
            <a:avLst/>
          </a:prstGeom>
        </p:spPr>
      </p:sp>
      <p:sp>
        <p:nvSpPr>
          <p:cNvPr id="170"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171643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39551AB0-0420-4FB6-BC99-E5C5D8E95ECB}" type="slidenum">
              <a:rPr lang="en-GB" sz="1200" b="0" strike="noStrike" spc="-1">
                <a:solidFill>
                  <a:srgbClr val="000000"/>
                </a:solidFill>
                <a:latin typeface="Arial"/>
                <a:ea typeface="+mn-ea"/>
              </a:rPr>
              <a:t>13</a:t>
            </a:fld>
            <a:endParaRPr lang="en-GB" sz="1200" b="0" strike="noStrike" spc="-1">
              <a:latin typeface="Times New Roman"/>
            </a:endParaRPr>
          </a:p>
        </p:txBody>
      </p:sp>
      <p:sp>
        <p:nvSpPr>
          <p:cNvPr id="175" name="PlaceHolder 1"/>
          <p:cNvSpPr>
            <a:spLocks noGrp="1" noRot="1" noChangeAspect="1"/>
          </p:cNvSpPr>
          <p:nvPr>
            <p:ph type="sldImg"/>
          </p:nvPr>
        </p:nvSpPr>
        <p:spPr>
          <a:xfrm>
            <a:off x="2514600" y="515938"/>
            <a:ext cx="4594225" cy="2584450"/>
          </a:xfrm>
          <a:prstGeom prst="rect">
            <a:avLst/>
          </a:prstGeom>
        </p:spPr>
      </p:sp>
      <p:sp>
        <p:nvSpPr>
          <p:cNvPr id="176"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411865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9322E58B-0272-434C-B0ED-F4671B5085BE}" type="slidenum">
              <a:rPr lang="en-GB" sz="1200" b="0" strike="noStrike" spc="-1">
                <a:solidFill>
                  <a:srgbClr val="000000"/>
                </a:solidFill>
                <a:latin typeface="Arial"/>
                <a:ea typeface="+mn-ea"/>
              </a:rPr>
              <a:t>14</a:t>
            </a:fld>
            <a:endParaRPr lang="en-GB" sz="1200" b="0" strike="noStrike" spc="-1">
              <a:latin typeface="Times New Roman"/>
            </a:endParaRPr>
          </a:p>
        </p:txBody>
      </p:sp>
      <p:sp>
        <p:nvSpPr>
          <p:cNvPr id="196" name="PlaceHolder 1"/>
          <p:cNvSpPr>
            <a:spLocks noGrp="1" noRot="1" noChangeAspect="1"/>
          </p:cNvSpPr>
          <p:nvPr>
            <p:ph type="sldImg"/>
          </p:nvPr>
        </p:nvSpPr>
        <p:spPr>
          <a:xfrm>
            <a:off x="2514600" y="515938"/>
            <a:ext cx="4594225" cy="2584450"/>
          </a:xfrm>
          <a:prstGeom prst="rect">
            <a:avLst/>
          </a:prstGeom>
        </p:spPr>
      </p:sp>
      <p:sp>
        <p:nvSpPr>
          <p:cNvPr id="197"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1593134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B6F321-DC7A-4208-BA9D-CEE4F03C6958}" type="slidenum">
              <a:rPr lang="en-GB" altLang="es-MX" smtClean="0">
                <a:latin typeface="Arial" panose="020B0604020202020204" pitchFamily="34" charset="0"/>
              </a:rPr>
              <a:pPr>
                <a:spcBef>
                  <a:spcPct val="0"/>
                </a:spcBef>
              </a:pPr>
              <a:t>15</a:t>
            </a:fld>
            <a:endParaRPr lang="en-GB" altLang="es-MX" smtClean="0">
              <a:latin typeface="Arial" panose="020B0604020202020204" pitchFamily="34" charset="0"/>
            </a:endParaRPr>
          </a:p>
        </p:txBody>
      </p:sp>
      <p:sp>
        <p:nvSpPr>
          <p:cNvPr id="9219" name="Rectangle 2"/>
          <p:cNvSpPr>
            <a:spLocks noGrp="1" noRot="1" noChangeAspect="1" noChangeArrowheads="1" noTextEdit="1"/>
          </p:cNvSpPr>
          <p:nvPr>
            <p:ph type="sldImg"/>
          </p:nvPr>
        </p:nvSpPr>
        <p:spPr>
          <a:xfrm>
            <a:off x="2514600" y="515938"/>
            <a:ext cx="4594225" cy="2584450"/>
          </a:xfrm>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p>
        </p:txBody>
      </p:sp>
    </p:spTree>
    <p:extLst>
      <p:ext uri="{BB962C8B-B14F-4D97-AF65-F5344CB8AC3E}">
        <p14:creationId xmlns:p14="http://schemas.microsoft.com/office/powerpoint/2010/main" val="1142991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7FADAD-8FA2-4068-9D43-49BDF4540863}" type="slidenum">
              <a:rPr lang="en-GB" altLang="es-MX" smtClean="0">
                <a:latin typeface="Arial" panose="020B0604020202020204" pitchFamily="34" charset="0"/>
              </a:rPr>
              <a:pPr>
                <a:spcBef>
                  <a:spcPct val="0"/>
                </a:spcBef>
              </a:pPr>
              <a:t>16</a:t>
            </a:fld>
            <a:endParaRPr lang="en-GB" altLang="es-MX"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xfrm>
            <a:off x="2514600" y="515938"/>
            <a:ext cx="4594225" cy="2584450"/>
          </a:xfrm>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p>
        </p:txBody>
      </p:sp>
    </p:spTree>
    <p:extLst>
      <p:ext uri="{BB962C8B-B14F-4D97-AF65-F5344CB8AC3E}">
        <p14:creationId xmlns:p14="http://schemas.microsoft.com/office/powerpoint/2010/main" val="324909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7FADAD-8FA2-4068-9D43-49BDF4540863}" type="slidenum">
              <a:rPr lang="en-GB" altLang="es-MX" smtClean="0">
                <a:latin typeface="Arial" panose="020B0604020202020204" pitchFamily="34" charset="0"/>
              </a:rPr>
              <a:pPr>
                <a:spcBef>
                  <a:spcPct val="0"/>
                </a:spcBef>
              </a:pPr>
              <a:t>17</a:t>
            </a:fld>
            <a:endParaRPr lang="en-GB" altLang="es-MX"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xfrm>
            <a:off x="2514600" y="515938"/>
            <a:ext cx="4594225" cy="2584450"/>
          </a:xfrm>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p>
        </p:txBody>
      </p:sp>
    </p:spTree>
    <p:extLst>
      <p:ext uri="{BB962C8B-B14F-4D97-AF65-F5344CB8AC3E}">
        <p14:creationId xmlns:p14="http://schemas.microsoft.com/office/powerpoint/2010/main" val="324909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633CB-871E-4BF7-862B-70860E3F3604}" type="slidenum">
              <a:rPr lang="es-ES" altLang="es-ES"/>
              <a:pPr/>
              <a:t>18</a:t>
            </a:fld>
            <a:endParaRPr lang="es-ES" altLang="es-ES"/>
          </a:p>
        </p:txBody>
      </p:sp>
      <p:sp>
        <p:nvSpPr>
          <p:cNvPr id="291842" name="Rectangle 2"/>
          <p:cNvSpPr>
            <a:spLocks noGrp="1" noRot="1" noChangeAspect="1" noChangeArrowheads="1" noTextEdit="1"/>
          </p:cNvSpPr>
          <p:nvPr>
            <p:ph type="sldImg"/>
          </p:nvPr>
        </p:nvSpPr>
        <p:spPr>
          <a:xfrm>
            <a:off x="139700" y="768350"/>
            <a:ext cx="6819900" cy="3836988"/>
          </a:xfrm>
          <a:ln/>
        </p:spPr>
      </p:sp>
      <p:sp>
        <p:nvSpPr>
          <p:cNvPr id="291843" name="Rectangle 3"/>
          <p:cNvSpPr>
            <a:spLocks noGrp="1" noChangeArrowheads="1"/>
          </p:cNvSpPr>
          <p:nvPr>
            <p:ph type="body" idx="1"/>
          </p:nvPr>
        </p:nvSpPr>
        <p:spPr/>
        <p:txBody>
          <a:bodyPr/>
          <a:lstStyle/>
          <a:p>
            <a:r>
              <a:rPr lang="es-ES" altLang="es-ES"/>
              <a:t>La metodología desarrollada por el FORO establece los criterios que se deben tomar en cuenta para evaluar los 4 niveles de frecuencia de ocurrencia del suceso iniciador. En la presente diapositiva se muestran estos criterios de manera tal que para cada suceso iniciador se puede estimar la frecuencia y partiendo de esa estimación, se puede clasificar esta dentro de uno de estos cuatro niveles.</a:t>
            </a:r>
          </a:p>
        </p:txBody>
      </p:sp>
    </p:spTree>
    <p:extLst>
      <p:ext uri="{BB962C8B-B14F-4D97-AF65-F5344CB8AC3E}">
        <p14:creationId xmlns:p14="http://schemas.microsoft.com/office/powerpoint/2010/main" val="247672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1E282-E5C4-47AD-892C-430A59B6807E}" type="slidenum">
              <a:rPr lang="es-ES" altLang="es-ES"/>
              <a:pPr/>
              <a:t>19</a:t>
            </a:fld>
            <a:endParaRPr lang="es-ES" altLang="es-ES"/>
          </a:p>
        </p:txBody>
      </p:sp>
      <p:sp>
        <p:nvSpPr>
          <p:cNvPr id="272386" name="Rectangle 2"/>
          <p:cNvSpPr>
            <a:spLocks noGrp="1" noRot="1" noChangeAspect="1" noChangeArrowheads="1" noTextEdit="1"/>
          </p:cNvSpPr>
          <p:nvPr>
            <p:ph type="sldImg"/>
          </p:nvPr>
        </p:nvSpPr>
        <p:spPr>
          <a:xfrm>
            <a:off x="139700" y="768350"/>
            <a:ext cx="6819900" cy="3836988"/>
          </a:xfrm>
          <a:ln/>
        </p:spPr>
      </p:sp>
      <p:sp>
        <p:nvSpPr>
          <p:cNvPr id="272387" name="Rectangle 3"/>
          <p:cNvSpPr>
            <a:spLocks noGrp="1" noChangeArrowheads="1"/>
          </p:cNvSpPr>
          <p:nvPr>
            <p:ph type="body" idx="1"/>
          </p:nvPr>
        </p:nvSpPr>
        <p:spPr/>
        <p:txBody>
          <a:bodyPr/>
          <a:lstStyle/>
          <a:p>
            <a:r>
              <a:rPr lang="es-ES" altLang="es-ES"/>
              <a:t>Análogamente existen criterios para evaluar las consecuencias en el caso de sucesos iniciadores que afecten a trabajadores y públicos según se muestra en la presente diapositiva. Se entiende como exposiciones anómalas aquellas que superen los límites de dosis establecidos en las Normas Básicas de Seguridad del OIEA (NBS).</a:t>
            </a:r>
          </a:p>
        </p:txBody>
      </p:sp>
    </p:spTree>
    <p:extLst>
      <p:ext uri="{BB962C8B-B14F-4D97-AF65-F5344CB8AC3E}">
        <p14:creationId xmlns:p14="http://schemas.microsoft.com/office/powerpoint/2010/main" val="357920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6348F-8301-4C7E-A29C-CBEA5A06741F}" type="slidenum">
              <a:rPr lang="es-ES" altLang="es-ES"/>
              <a:pPr/>
              <a:t>20</a:t>
            </a:fld>
            <a:endParaRPr lang="es-ES" altLang="es-ES"/>
          </a:p>
        </p:txBody>
      </p:sp>
      <p:sp>
        <p:nvSpPr>
          <p:cNvPr id="273410" name="Rectangle 2"/>
          <p:cNvSpPr>
            <a:spLocks noGrp="1" noRot="1" noChangeAspect="1" noChangeArrowheads="1" noTextEdit="1"/>
          </p:cNvSpPr>
          <p:nvPr>
            <p:ph type="sldImg"/>
          </p:nvPr>
        </p:nvSpPr>
        <p:spPr>
          <a:xfrm>
            <a:off x="139700" y="768350"/>
            <a:ext cx="6819900" cy="3836988"/>
          </a:xfrm>
          <a:ln/>
        </p:spPr>
      </p:sp>
      <p:sp>
        <p:nvSpPr>
          <p:cNvPr id="273411" name="Rectangle 3"/>
          <p:cNvSpPr>
            <a:spLocks noGrp="1" noChangeArrowheads="1"/>
          </p:cNvSpPr>
          <p:nvPr>
            <p:ph type="body" idx="1"/>
          </p:nvPr>
        </p:nvSpPr>
        <p:spPr/>
        <p:txBody>
          <a:bodyPr/>
          <a:lstStyle/>
          <a:p>
            <a:r>
              <a:rPr lang="es-ES" altLang="es-ES"/>
              <a:t>El análisis de las defensas existentes en una entidad es un paso imprescindible para poder evaluar la probabilidad de fallo del conjunto de barreras, el mismo consiste en identificar qué reductores de frecuencia del suceso iniciador, barreras directas y reductores de consecuencias existen para evitar, prevenir, controlar y mitigar cada secuencia accidental analizada. En el método de la matriz de riesgo se asigna un nivel a la probabilidad de fallo del conjunto de barreras que se basa solo en las barreras directas que son aquellas defensas que permiten detectar y controlar el suceso iniciador evitando que este se convierta en un accidente</a:t>
            </a:r>
          </a:p>
          <a:p>
            <a:r>
              <a:rPr lang="es-ES" altLang="es-ES"/>
              <a:t>La probabilidad de fallo del conjunto de barreras está dada por el producto de la probabilidad de fallo de cada una de las barreras existentes </a:t>
            </a:r>
            <a:r>
              <a:rPr lang="es-ES" altLang="es-ES" i="1"/>
              <a:t>(p = p1 * p2 * p3 * pn</a:t>
            </a:r>
            <a:r>
              <a:rPr lang="es-ES" altLang="es-ES"/>
              <a:t>) siempre que las barreras sean independiente una de otra. Una importante simplificación del método consiste en considerar que todas las barreras son independientes y con igual probabilidad de fallo. Puesto que cada uno de los </a:t>
            </a:r>
            <a:r>
              <a:rPr lang="es-ES" altLang="es-ES" b="1" i="1"/>
              <a:t>p</a:t>
            </a:r>
            <a:r>
              <a:rPr lang="es-ES" altLang="es-ES" i="1"/>
              <a:t>i</a:t>
            </a:r>
            <a:r>
              <a:rPr lang="es-ES" altLang="es-ES"/>
              <a:t> es menor que la unidad, el producto, es decir, la probabilidad total, es tanto menor cuanto mayor sea el número de barreras. Por tanto se pueden establecer los niveles decrecientes de </a:t>
            </a:r>
            <a:r>
              <a:rPr lang="es-ES" altLang="es-ES" i="1"/>
              <a:t>“p”</a:t>
            </a:r>
            <a:r>
              <a:rPr lang="es-ES" altLang="es-ES"/>
              <a:t> en función del número creciente de barreras directas tal y como se muestra a continuación.</a:t>
            </a:r>
          </a:p>
        </p:txBody>
      </p:sp>
    </p:spTree>
    <p:extLst>
      <p:ext uri="{BB962C8B-B14F-4D97-AF65-F5344CB8AC3E}">
        <p14:creationId xmlns:p14="http://schemas.microsoft.com/office/powerpoint/2010/main" val="3881619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15A20-F0B8-42AC-B076-D7900746600B}" type="slidenum">
              <a:rPr lang="es-ES" altLang="es-ES"/>
              <a:pPr/>
              <a:t>22</a:t>
            </a:fld>
            <a:endParaRPr lang="es-ES" altLang="es-ES"/>
          </a:p>
        </p:txBody>
      </p:sp>
      <p:sp>
        <p:nvSpPr>
          <p:cNvPr id="293890" name="Rectangle 2"/>
          <p:cNvSpPr>
            <a:spLocks noGrp="1" noRot="1" noChangeAspect="1" noChangeArrowheads="1" noTextEdit="1"/>
          </p:cNvSpPr>
          <p:nvPr>
            <p:ph type="sldImg"/>
          </p:nvPr>
        </p:nvSpPr>
        <p:spPr>
          <a:xfrm>
            <a:off x="139700" y="768350"/>
            <a:ext cx="6819900" cy="3836988"/>
          </a:xfrm>
          <a:ln/>
        </p:spPr>
      </p:sp>
      <p:sp>
        <p:nvSpPr>
          <p:cNvPr id="293891" name="Rectangle 3"/>
          <p:cNvSpPr>
            <a:spLocks noGrp="1" noChangeArrowheads="1"/>
          </p:cNvSpPr>
          <p:nvPr>
            <p:ph type="body" idx="1"/>
          </p:nvPr>
        </p:nvSpPr>
        <p:spPr/>
        <p:txBody>
          <a:bodyPr/>
          <a:lstStyle/>
          <a:p>
            <a:r>
              <a:rPr lang="es-ES" altLang="es-ES"/>
              <a:t>Una vez que están establecidos todos los criterios para aplicar la metodología de matrices de riesgo es importante ejemplificar y resumir los pasos que se utilizan para su aplicación.</a:t>
            </a:r>
          </a:p>
        </p:txBody>
      </p:sp>
    </p:spTree>
    <p:extLst>
      <p:ext uri="{BB962C8B-B14F-4D97-AF65-F5344CB8AC3E}">
        <p14:creationId xmlns:p14="http://schemas.microsoft.com/office/powerpoint/2010/main" val="130260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13B9F-F246-4827-A78E-BFBAC751AA7C}" type="slidenum">
              <a:rPr lang="es-ES" altLang="es-ES"/>
              <a:pPr/>
              <a:t>23</a:t>
            </a:fld>
            <a:endParaRPr lang="es-ES" altLang="es-ES"/>
          </a:p>
        </p:txBody>
      </p:sp>
      <p:sp>
        <p:nvSpPr>
          <p:cNvPr id="274434" name="Rectangle 2"/>
          <p:cNvSpPr>
            <a:spLocks noGrp="1" noRot="1" noChangeAspect="1" noChangeArrowheads="1" noTextEdit="1"/>
          </p:cNvSpPr>
          <p:nvPr>
            <p:ph type="sldImg"/>
          </p:nvPr>
        </p:nvSpPr>
        <p:spPr>
          <a:xfrm>
            <a:off x="139700" y="768350"/>
            <a:ext cx="6819900" cy="3836988"/>
          </a:xfrm>
          <a:ln/>
        </p:spPr>
      </p:sp>
      <p:sp>
        <p:nvSpPr>
          <p:cNvPr id="274435" name="Rectangle 3"/>
          <p:cNvSpPr>
            <a:spLocks noGrp="1" noChangeArrowheads="1"/>
          </p:cNvSpPr>
          <p:nvPr>
            <p:ph type="body" idx="1"/>
          </p:nvPr>
        </p:nvSpPr>
        <p:spPr/>
        <p:txBody>
          <a:bodyPr/>
          <a:lstStyle/>
          <a:p>
            <a:r>
              <a:rPr lang="es-ES" altLang="es-ES"/>
              <a:t>El primer paso consiste en definir un listado suficiente amplio y detallado de todos los posibles errores humanos y fallos de equipos que pudieran provocar potencialmente un accidente. SEVRRA pudiera incorporar un Listado genérico de posibles sucesos iniciadores que pudieran ocurrir en las diferentes etapas y tareas del proceso productivo de la práctica utilizada. De esta forma sería posible seleccionar las etapas y sucesos iniciadores según este listado genérico teniendo en cuenta que se ajusten a las particularidades del trabajo en la entidad. Siempre es posible incluir nuevos sucesos iniciadores que no se encuentre dentro del listado genérico de SEVRRA o eliminar aquellos sucesos que no apliquen a la entidad que será evaluada.</a:t>
            </a:r>
          </a:p>
          <a:p>
            <a:endParaRPr lang="es-ES" altLang="es-ES"/>
          </a:p>
        </p:txBody>
      </p:sp>
    </p:spTree>
    <p:extLst>
      <p:ext uri="{BB962C8B-B14F-4D97-AF65-F5344CB8AC3E}">
        <p14:creationId xmlns:p14="http://schemas.microsoft.com/office/powerpoint/2010/main" val="235760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4DD1F3C4-AE22-42BB-AD16-E9DD99D3E9DB}" type="slidenum">
              <a:rPr lang="en-GB" sz="1200" b="0" strike="noStrike" spc="-1">
                <a:solidFill>
                  <a:srgbClr val="000000"/>
                </a:solidFill>
                <a:latin typeface="Arial"/>
                <a:ea typeface="+mn-ea"/>
              </a:rPr>
              <a:t>5</a:t>
            </a:fld>
            <a:endParaRPr lang="en-GB" sz="1200" b="0" strike="noStrike" spc="-1">
              <a:latin typeface="Times New Roman"/>
            </a:endParaRPr>
          </a:p>
        </p:txBody>
      </p:sp>
      <p:sp>
        <p:nvSpPr>
          <p:cNvPr id="172" name="PlaceHolder 1"/>
          <p:cNvSpPr>
            <a:spLocks noGrp="1" noRot="1" noChangeAspect="1"/>
          </p:cNvSpPr>
          <p:nvPr>
            <p:ph type="sldImg"/>
          </p:nvPr>
        </p:nvSpPr>
        <p:spPr>
          <a:xfrm>
            <a:off x="2514600" y="515938"/>
            <a:ext cx="4594225" cy="2584450"/>
          </a:xfrm>
          <a:prstGeom prst="rect">
            <a:avLst/>
          </a:prstGeom>
        </p:spPr>
      </p:sp>
      <p:sp>
        <p:nvSpPr>
          <p:cNvPr id="173"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1901505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48BD3-38BF-4FD5-9A6D-6F0BADA22E7F}" type="slidenum">
              <a:rPr lang="es-ES" altLang="es-ES"/>
              <a:pPr/>
              <a:t>24</a:t>
            </a:fld>
            <a:endParaRPr lang="es-ES" altLang="es-ES"/>
          </a:p>
        </p:txBody>
      </p:sp>
      <p:sp>
        <p:nvSpPr>
          <p:cNvPr id="275458" name="Rectangle 2"/>
          <p:cNvSpPr>
            <a:spLocks noGrp="1" noRot="1" noChangeAspect="1" noChangeArrowheads="1" noTextEdit="1"/>
          </p:cNvSpPr>
          <p:nvPr>
            <p:ph type="sldImg"/>
          </p:nvPr>
        </p:nvSpPr>
        <p:spPr>
          <a:xfrm>
            <a:off x="139700" y="768350"/>
            <a:ext cx="6819900" cy="3836988"/>
          </a:xfrm>
          <a:ln/>
        </p:spPr>
      </p:sp>
      <p:sp>
        <p:nvSpPr>
          <p:cNvPr id="275459" name="Rectangle 3"/>
          <p:cNvSpPr>
            <a:spLocks noGrp="1" noChangeArrowheads="1"/>
          </p:cNvSpPr>
          <p:nvPr>
            <p:ph type="body" idx="1"/>
          </p:nvPr>
        </p:nvSpPr>
        <p:spPr/>
        <p:txBody>
          <a:bodyPr/>
          <a:lstStyle/>
          <a:p>
            <a:r>
              <a:rPr lang="es-ES" altLang="es-ES" dirty="0"/>
              <a:t>Una vez seleccionados los sucesos iniciadores que serán analizado tomaremos el primer suceso y evaluaremos la Frecuencia de ocurrencia del mismo para ser expresada en sucesos por año.</a:t>
            </a:r>
          </a:p>
          <a:p>
            <a:r>
              <a:rPr lang="es-ES" altLang="es-ES" dirty="0"/>
              <a:t>Si se trata de un error humano, como el ejemplo que muestra esta diapositiva, debemos analizar las características propias de este error para asignar la probabilidad del error (según se recomienda en la bibliografía Ver Clase 3, diapositivas No. 10 y 11 ) y el número de veces que se realiza la tarea promediada en un año. Aplicando el formulismo correspondiente obtenemos un valor estimado de la frecuencia que será comparado con los criterios para la asignación de los niveles a fin de lograr su clasificación.</a:t>
            </a:r>
          </a:p>
          <a:p>
            <a:endParaRPr lang="es-ES" altLang="es-ES" dirty="0"/>
          </a:p>
          <a:p>
            <a:r>
              <a:rPr lang="es-ES" altLang="es-ES" dirty="0"/>
              <a:t>En el caso de los sucesos motivados por fallos de equipos puede aplicarse el formulismo correspondiente y actuar análogamente al ejemplo mostrado.</a:t>
            </a:r>
          </a:p>
          <a:p>
            <a:r>
              <a:rPr lang="es-ES" altLang="es-ES" dirty="0"/>
              <a:t>En la mayoría de los sucesos iniciadores basta con evaluar los criterios, teniendo en cuenta la opinión de los expertos sin necesidad de aplicar el formulismo y hacer estimaciones numéricas.</a:t>
            </a:r>
          </a:p>
          <a:p>
            <a:r>
              <a:rPr lang="es-ES" altLang="es-ES" dirty="0"/>
              <a:t>SEVRRA debe incluir, para todos los sucesos iniciadores, una evaluación de los niveles de frecuencia según la opinión de los expertos del FORO de los países participantes en el proyecto, incluyendo entre ellos reguladores y operadores. Si las particularidades de la entidad evaluada lo justifican, puede cambiarse el nivel de frecuencia propuesto en SEVRRA.</a:t>
            </a:r>
          </a:p>
        </p:txBody>
      </p:sp>
    </p:spTree>
    <p:extLst>
      <p:ext uri="{BB962C8B-B14F-4D97-AF65-F5344CB8AC3E}">
        <p14:creationId xmlns:p14="http://schemas.microsoft.com/office/powerpoint/2010/main" val="3665530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446C0-D011-41E1-9376-53262488CA69}" type="slidenum">
              <a:rPr lang="es-ES" altLang="es-ES"/>
              <a:pPr/>
              <a:t>25</a:t>
            </a:fld>
            <a:endParaRPr lang="es-ES" altLang="es-ES"/>
          </a:p>
        </p:txBody>
      </p:sp>
      <p:sp>
        <p:nvSpPr>
          <p:cNvPr id="276482" name="Rectangle 2"/>
          <p:cNvSpPr>
            <a:spLocks noGrp="1" noRot="1" noChangeAspect="1" noChangeArrowheads="1" noTextEdit="1"/>
          </p:cNvSpPr>
          <p:nvPr>
            <p:ph type="sldImg"/>
          </p:nvPr>
        </p:nvSpPr>
        <p:spPr>
          <a:xfrm>
            <a:off x="139700" y="768350"/>
            <a:ext cx="6819900" cy="3836988"/>
          </a:xfrm>
          <a:ln/>
        </p:spPr>
      </p:sp>
      <p:sp>
        <p:nvSpPr>
          <p:cNvPr id="276483" name="Rectangle 3"/>
          <p:cNvSpPr>
            <a:spLocks noGrp="1" noChangeArrowheads="1"/>
          </p:cNvSpPr>
          <p:nvPr>
            <p:ph type="body" idx="1"/>
          </p:nvPr>
        </p:nvSpPr>
        <p:spPr/>
        <p:txBody>
          <a:bodyPr/>
          <a:lstStyle/>
          <a:p>
            <a:r>
              <a:rPr lang="es-ES" altLang="es-ES"/>
              <a:t>Las consecuencias de un determinado suceso iniciador es muy dependiente de la naturaleza del suceso, ello implica que la evaluación de las consecuencias que se proponga en SEVRRA se ajustará fielmente a los sucesos que sean propuestos. Para nuevos sucesos que se deseen incluir en la evaluación deberá considerarse que las posibles consecuencias se evalúan suponiendo que no actuará ninguna de las posibles barreras y por ello se considera que las consecuencias son las peores que potencialmente pudieran ocurrir.</a:t>
            </a:r>
          </a:p>
        </p:txBody>
      </p:sp>
    </p:spTree>
    <p:extLst>
      <p:ext uri="{BB962C8B-B14F-4D97-AF65-F5344CB8AC3E}">
        <p14:creationId xmlns:p14="http://schemas.microsoft.com/office/powerpoint/2010/main" val="3054602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DBAF6-718D-4511-9F2D-2C15E237ED70}" type="slidenum">
              <a:rPr lang="es-ES" altLang="es-ES"/>
              <a:pPr/>
              <a:t>26</a:t>
            </a:fld>
            <a:endParaRPr lang="es-ES" altLang="es-ES"/>
          </a:p>
        </p:txBody>
      </p:sp>
      <p:sp>
        <p:nvSpPr>
          <p:cNvPr id="277506" name="Rectangle 2"/>
          <p:cNvSpPr>
            <a:spLocks noGrp="1" noRot="1" noChangeAspect="1" noChangeArrowheads="1" noTextEdit="1"/>
          </p:cNvSpPr>
          <p:nvPr>
            <p:ph type="sldImg"/>
          </p:nvPr>
        </p:nvSpPr>
        <p:spPr>
          <a:xfrm>
            <a:off x="139700" y="768350"/>
            <a:ext cx="6819900" cy="3836988"/>
          </a:xfrm>
          <a:ln/>
        </p:spPr>
      </p:sp>
      <p:sp>
        <p:nvSpPr>
          <p:cNvPr id="277507" name="Rectangle 3"/>
          <p:cNvSpPr>
            <a:spLocks noGrp="1" noChangeArrowheads="1"/>
          </p:cNvSpPr>
          <p:nvPr>
            <p:ph type="body" idx="1"/>
          </p:nvPr>
        </p:nvSpPr>
        <p:spPr/>
        <p:txBody>
          <a:bodyPr/>
          <a:lstStyle/>
          <a:p>
            <a:r>
              <a:rPr lang="es-ES" altLang="es-ES" dirty="0"/>
              <a:t>El análisis de las defensas es uno de los pasos mas importantes de la metodología ya que será necesario determinar que defensas actúan antes de que ocurra el suceso iniciador (estos son los reductores de frecuencia), cuales defensas actúan después de ocurrido el suceso iniciador y logran impedir que se manifiesten las consecuencias postuladas (estas son las barreras directas) y cuales defensas actúan después de ocurrido el accidente y por ende después de manifestarse las consecuencias, pero sirven para reducir la magnitud del accidente o el número de personas afectadas. </a:t>
            </a:r>
          </a:p>
        </p:txBody>
      </p:sp>
    </p:spTree>
    <p:extLst>
      <p:ext uri="{BB962C8B-B14F-4D97-AF65-F5344CB8AC3E}">
        <p14:creationId xmlns:p14="http://schemas.microsoft.com/office/powerpoint/2010/main" val="670261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27AF6-0D76-4F83-BCAA-8821EA275906}" type="slidenum">
              <a:rPr lang="es-ES" altLang="es-ES"/>
              <a:pPr/>
              <a:t>27</a:t>
            </a:fld>
            <a:endParaRPr lang="es-ES" altLang="es-ES"/>
          </a:p>
        </p:txBody>
      </p:sp>
      <p:sp>
        <p:nvSpPr>
          <p:cNvPr id="278530" name="Rectangle 2"/>
          <p:cNvSpPr>
            <a:spLocks noGrp="1" noRot="1" noChangeAspect="1" noChangeArrowheads="1" noTextEdit="1"/>
          </p:cNvSpPr>
          <p:nvPr>
            <p:ph type="sldImg"/>
          </p:nvPr>
        </p:nvSpPr>
        <p:spPr>
          <a:xfrm>
            <a:off x="139700" y="768350"/>
            <a:ext cx="6819900" cy="3836988"/>
          </a:xfrm>
          <a:ln/>
        </p:spPr>
      </p:sp>
      <p:sp>
        <p:nvSpPr>
          <p:cNvPr id="278531" name="Rectangle 3"/>
          <p:cNvSpPr>
            <a:spLocks noGrp="1" noChangeArrowheads="1"/>
          </p:cNvSpPr>
          <p:nvPr>
            <p:ph type="body" idx="1"/>
          </p:nvPr>
        </p:nvSpPr>
        <p:spPr/>
        <p:txBody>
          <a:bodyPr/>
          <a:lstStyle/>
          <a:p>
            <a:r>
              <a:rPr lang="es-ES" altLang="es-ES"/>
              <a:t>En esta diapositiva vemos como existen algunas defensas conocidas como reductores de frecuencia que actúan sobre la frecuencia del suceso iniciador haciendo que, probablemente, la frecuencia estimada preliminarmente sea mayor que la frecuencia real del suceso iniciador</a:t>
            </a:r>
          </a:p>
        </p:txBody>
      </p:sp>
    </p:spTree>
    <p:extLst>
      <p:ext uri="{BB962C8B-B14F-4D97-AF65-F5344CB8AC3E}">
        <p14:creationId xmlns:p14="http://schemas.microsoft.com/office/powerpoint/2010/main" val="1912817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C7963-A860-43B2-9D54-5E8FB321193D}" type="slidenum">
              <a:rPr lang="es-ES" altLang="es-ES"/>
              <a:pPr/>
              <a:t>28</a:t>
            </a:fld>
            <a:endParaRPr lang="es-ES" altLang="es-ES"/>
          </a:p>
        </p:txBody>
      </p:sp>
      <p:sp>
        <p:nvSpPr>
          <p:cNvPr id="279554" name="Rectangle 2"/>
          <p:cNvSpPr>
            <a:spLocks noGrp="1" noRot="1" noChangeAspect="1" noChangeArrowheads="1" noTextEdit="1"/>
          </p:cNvSpPr>
          <p:nvPr>
            <p:ph type="sldImg"/>
          </p:nvPr>
        </p:nvSpPr>
        <p:spPr>
          <a:xfrm>
            <a:off x="139700" y="768350"/>
            <a:ext cx="6819900" cy="3836988"/>
          </a:xfrm>
          <a:ln/>
        </p:spPr>
      </p:sp>
      <p:sp>
        <p:nvSpPr>
          <p:cNvPr id="279555" name="Rectangle 3"/>
          <p:cNvSpPr>
            <a:spLocks noGrp="1" noChangeArrowheads="1"/>
          </p:cNvSpPr>
          <p:nvPr>
            <p:ph type="body" idx="1"/>
          </p:nvPr>
        </p:nvSpPr>
        <p:spPr/>
        <p:txBody>
          <a:bodyPr/>
          <a:lstStyle/>
          <a:p>
            <a:r>
              <a:rPr lang="es-ES" altLang="es-ES"/>
              <a:t>En esta diapositiva se muestran ejemplos de barreras directas, es importante llamar la atención de que estas defensas permiten evitar la ocurrencia del accidente y son ellas las que se toman en cuenta para evaluar la probabilidad de fallo del conjunto de barreras.</a:t>
            </a:r>
          </a:p>
        </p:txBody>
      </p:sp>
    </p:spTree>
    <p:extLst>
      <p:ext uri="{BB962C8B-B14F-4D97-AF65-F5344CB8AC3E}">
        <p14:creationId xmlns:p14="http://schemas.microsoft.com/office/powerpoint/2010/main" val="2196050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64BB2-DF80-426B-BFC8-585C573621EE}" type="slidenum">
              <a:rPr lang="es-ES" altLang="es-ES"/>
              <a:pPr/>
              <a:t>29</a:t>
            </a:fld>
            <a:endParaRPr lang="es-ES" altLang="es-ES"/>
          </a:p>
        </p:txBody>
      </p:sp>
      <p:sp>
        <p:nvSpPr>
          <p:cNvPr id="280578" name="Rectangle 2"/>
          <p:cNvSpPr>
            <a:spLocks noGrp="1" noRot="1" noChangeAspect="1" noChangeArrowheads="1" noTextEdit="1"/>
          </p:cNvSpPr>
          <p:nvPr>
            <p:ph type="sldImg"/>
          </p:nvPr>
        </p:nvSpPr>
        <p:spPr>
          <a:xfrm>
            <a:off x="139700" y="768350"/>
            <a:ext cx="6819900" cy="3836988"/>
          </a:xfrm>
          <a:ln/>
        </p:spPr>
      </p:sp>
      <p:sp>
        <p:nvSpPr>
          <p:cNvPr id="280579" name="Rectangle 3"/>
          <p:cNvSpPr>
            <a:spLocks noGrp="1" noChangeArrowheads="1"/>
          </p:cNvSpPr>
          <p:nvPr>
            <p:ph type="body" idx="1"/>
          </p:nvPr>
        </p:nvSpPr>
        <p:spPr/>
        <p:txBody>
          <a:bodyPr/>
          <a:lstStyle/>
          <a:p>
            <a:r>
              <a:rPr lang="es-ES" altLang="es-ES"/>
              <a:t>En esta diapositiva se muestra ejemplo de reductor de consecuencia que en este caso particular permiten reducir la dosis y el numero de personas expuestasr.</a:t>
            </a:r>
          </a:p>
        </p:txBody>
      </p:sp>
    </p:spTree>
    <p:extLst>
      <p:ext uri="{BB962C8B-B14F-4D97-AF65-F5344CB8AC3E}">
        <p14:creationId xmlns:p14="http://schemas.microsoft.com/office/powerpoint/2010/main" val="4067158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3ECA19-B852-48EF-9342-66E5341228E0}" type="slidenum">
              <a:rPr lang="es-ES" altLang="es-ES"/>
              <a:pPr/>
              <a:t>30</a:t>
            </a:fld>
            <a:endParaRPr lang="es-ES" altLang="es-ES"/>
          </a:p>
        </p:txBody>
      </p:sp>
      <p:sp>
        <p:nvSpPr>
          <p:cNvPr id="281602" name="Rectangle 2"/>
          <p:cNvSpPr>
            <a:spLocks noGrp="1" noRot="1" noChangeAspect="1" noChangeArrowheads="1" noTextEdit="1"/>
          </p:cNvSpPr>
          <p:nvPr>
            <p:ph type="sldImg"/>
          </p:nvPr>
        </p:nvSpPr>
        <p:spPr>
          <a:xfrm>
            <a:off x="139700" y="768350"/>
            <a:ext cx="6819900" cy="3836988"/>
          </a:xfrm>
          <a:ln/>
        </p:spPr>
      </p:sp>
      <p:sp>
        <p:nvSpPr>
          <p:cNvPr id="281603" name="Rectangle 3"/>
          <p:cNvSpPr>
            <a:spLocks noGrp="1" noChangeArrowheads="1"/>
          </p:cNvSpPr>
          <p:nvPr>
            <p:ph type="body" idx="1"/>
          </p:nvPr>
        </p:nvSpPr>
        <p:spPr/>
        <p:txBody>
          <a:bodyPr/>
          <a:lstStyle/>
          <a:p>
            <a:r>
              <a:rPr lang="es-ES" altLang="es-ES"/>
              <a:t>Como podemos apreciar en esta diapositiva una vez que hemos evaluado las tres variables independiente de la ecuación de riesgo podemos identificar una de las 64 combinaciones de la matriz de riesgo y podemos obtener el riesgo entrando directamente a la matriz mostrada anteriormente.</a:t>
            </a:r>
          </a:p>
        </p:txBody>
      </p:sp>
    </p:spTree>
    <p:extLst>
      <p:ext uri="{BB962C8B-B14F-4D97-AF65-F5344CB8AC3E}">
        <p14:creationId xmlns:p14="http://schemas.microsoft.com/office/powerpoint/2010/main" val="3166931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6C19A-5393-4B7B-9946-E0752D08DA7B}" type="slidenum">
              <a:rPr lang="es-ES" altLang="es-ES"/>
              <a:pPr/>
              <a:t>31</a:t>
            </a:fld>
            <a:endParaRPr lang="es-ES" altLang="es-ES"/>
          </a:p>
        </p:txBody>
      </p:sp>
      <p:sp>
        <p:nvSpPr>
          <p:cNvPr id="282626" name="Rectangle 2"/>
          <p:cNvSpPr>
            <a:spLocks noGrp="1" noRot="1" noChangeAspect="1" noChangeArrowheads="1" noTextEdit="1"/>
          </p:cNvSpPr>
          <p:nvPr>
            <p:ph type="sldImg"/>
          </p:nvPr>
        </p:nvSpPr>
        <p:spPr>
          <a:xfrm>
            <a:off x="139700" y="768350"/>
            <a:ext cx="6819900" cy="3836988"/>
          </a:xfrm>
          <a:ln/>
        </p:spPr>
      </p:sp>
      <p:sp>
        <p:nvSpPr>
          <p:cNvPr id="282627" name="Rectangle 3"/>
          <p:cNvSpPr>
            <a:spLocks noGrp="1" noChangeArrowheads="1"/>
          </p:cNvSpPr>
          <p:nvPr>
            <p:ph type="body" idx="1"/>
          </p:nvPr>
        </p:nvSpPr>
        <p:spPr/>
        <p:txBody>
          <a:bodyPr/>
          <a:lstStyle/>
          <a:p>
            <a:r>
              <a:rPr lang="es-ES" altLang="es-ES"/>
              <a:t>Una vez que ya hemos evaluado una secuencia accidental determinada debemos reiterar los pasos del 2 al 5 para el suceso iniciador siguiente y este proceso se realizará tantas veces como sea el número de sucesos iniciadores que fueron inicialmente postulados en el paso 1.</a:t>
            </a:r>
          </a:p>
        </p:txBody>
      </p:sp>
    </p:spTree>
    <p:extLst>
      <p:ext uri="{BB962C8B-B14F-4D97-AF65-F5344CB8AC3E}">
        <p14:creationId xmlns:p14="http://schemas.microsoft.com/office/powerpoint/2010/main" val="3033657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F0585-4A1D-4EE1-97A5-059FE1091567}" type="slidenum">
              <a:rPr lang="es-ES" altLang="es-ES"/>
              <a:pPr/>
              <a:t>32</a:t>
            </a:fld>
            <a:endParaRPr lang="es-ES" altLang="es-ES"/>
          </a:p>
        </p:txBody>
      </p:sp>
      <p:sp>
        <p:nvSpPr>
          <p:cNvPr id="284674" name="Rectangle 2"/>
          <p:cNvSpPr>
            <a:spLocks noGrp="1" noRot="1" noChangeAspect="1" noChangeArrowheads="1" noTextEdit="1"/>
          </p:cNvSpPr>
          <p:nvPr>
            <p:ph type="sldImg"/>
          </p:nvPr>
        </p:nvSpPr>
        <p:spPr>
          <a:xfrm>
            <a:off x="139700" y="768350"/>
            <a:ext cx="6819900" cy="3836988"/>
          </a:xfrm>
          <a:ln/>
        </p:spPr>
      </p:sp>
      <p:sp>
        <p:nvSpPr>
          <p:cNvPr id="284675" name="Rectangle 3"/>
          <p:cNvSpPr>
            <a:spLocks noGrp="1" noChangeArrowheads="1"/>
          </p:cNvSpPr>
          <p:nvPr>
            <p:ph type="body" idx="1"/>
          </p:nvPr>
        </p:nvSpPr>
        <p:spPr/>
        <p:txBody>
          <a:bodyPr/>
          <a:lstStyle/>
          <a:p>
            <a:r>
              <a:rPr lang="es-ES" altLang="es-ES"/>
              <a:t>Durante la realización del primer cribado de la metodología se han asumido las hipótesis conservadoras que se muestra en esta diapositiva por ello un análisis mas detallado (segundo cribado) se justifica plenamente. En la realidad podemos esperas que los niveles de riesgo que realmente tienen las secuencias accidentales ya evaluada sea menor que el nivel de riesgo mostrado por la evaluación del primer cribado. En principio será importante reevaluar las secuencias accidentales que fueron clasificadas con riesgo muy alto, alto y medio y proponer medidas que permitan reducir el riesgo hasta el nivel de riesgo bajo que el nivel de riesgo ampliamente aceptado según los criterios de gestión de riesgo explicados anteriormente.</a:t>
            </a:r>
          </a:p>
          <a:p>
            <a:r>
              <a:rPr lang="es-ES" altLang="es-ES"/>
              <a:t>Sin embargo hay que reconocer que la primera prioridad será reducir el riesgo de las secuencias accidentales clasificadas en los niveles de riesgo muy alto y alto que son niveles inaceptables.</a:t>
            </a:r>
          </a:p>
        </p:txBody>
      </p:sp>
    </p:spTree>
    <p:extLst>
      <p:ext uri="{BB962C8B-B14F-4D97-AF65-F5344CB8AC3E}">
        <p14:creationId xmlns:p14="http://schemas.microsoft.com/office/powerpoint/2010/main" val="2492941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9556E-C736-4AC2-90D0-D7F965721D2C}" type="slidenum">
              <a:rPr lang="es-ES" altLang="es-ES"/>
              <a:pPr/>
              <a:t>33</a:t>
            </a:fld>
            <a:endParaRPr lang="es-ES" altLang="es-ES"/>
          </a:p>
        </p:txBody>
      </p:sp>
      <p:sp>
        <p:nvSpPr>
          <p:cNvPr id="285698" name="Rectangle 2"/>
          <p:cNvSpPr>
            <a:spLocks noGrp="1" noRot="1" noChangeAspect="1" noChangeArrowheads="1" noTextEdit="1"/>
          </p:cNvSpPr>
          <p:nvPr>
            <p:ph type="sldImg"/>
          </p:nvPr>
        </p:nvSpPr>
        <p:spPr>
          <a:xfrm>
            <a:off x="139700" y="768350"/>
            <a:ext cx="6819900" cy="3836988"/>
          </a:xfrm>
          <a:ln/>
        </p:spPr>
      </p:sp>
      <p:sp>
        <p:nvSpPr>
          <p:cNvPr id="285699" name="Rectangle 3"/>
          <p:cNvSpPr>
            <a:spLocks noGrp="1" noChangeArrowheads="1"/>
          </p:cNvSpPr>
          <p:nvPr>
            <p:ph type="body" idx="1"/>
          </p:nvPr>
        </p:nvSpPr>
        <p:spPr/>
        <p:txBody>
          <a:bodyPr/>
          <a:lstStyle/>
          <a:p>
            <a:r>
              <a:rPr lang="es-ES" altLang="es-ES"/>
              <a:t>El segundo cribado se realiza siguiendo un procedimiento que se basa en responder las cuatro preguntas que se muestran en la presente diapositiva. </a:t>
            </a:r>
          </a:p>
        </p:txBody>
      </p:sp>
    </p:spTree>
    <p:extLst>
      <p:ext uri="{BB962C8B-B14F-4D97-AF65-F5344CB8AC3E}">
        <p14:creationId xmlns:p14="http://schemas.microsoft.com/office/powerpoint/2010/main" val="139774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39551AB0-0420-4FB6-BC99-E5C5D8E95ECB}" type="slidenum">
              <a:rPr lang="en-GB" sz="1200" b="0" strike="noStrike" spc="-1">
                <a:solidFill>
                  <a:srgbClr val="000000"/>
                </a:solidFill>
                <a:latin typeface="Arial"/>
                <a:ea typeface="+mn-ea"/>
              </a:rPr>
              <a:t>6</a:t>
            </a:fld>
            <a:endParaRPr lang="en-GB" sz="1200" b="0" strike="noStrike" spc="-1">
              <a:latin typeface="Times New Roman"/>
            </a:endParaRPr>
          </a:p>
        </p:txBody>
      </p:sp>
      <p:sp>
        <p:nvSpPr>
          <p:cNvPr id="175" name="PlaceHolder 1"/>
          <p:cNvSpPr>
            <a:spLocks noGrp="1" noRot="1" noChangeAspect="1"/>
          </p:cNvSpPr>
          <p:nvPr>
            <p:ph type="sldImg"/>
          </p:nvPr>
        </p:nvSpPr>
        <p:spPr>
          <a:xfrm>
            <a:off x="2514600" y="515938"/>
            <a:ext cx="4594225" cy="2584450"/>
          </a:xfrm>
          <a:prstGeom prst="rect">
            <a:avLst/>
          </a:prstGeom>
        </p:spPr>
      </p:sp>
      <p:sp>
        <p:nvSpPr>
          <p:cNvPr id="176"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1848390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F8021-8CB8-4A34-A346-E29BD5A8B710}" type="slidenum">
              <a:rPr lang="es-ES" altLang="es-ES"/>
              <a:pPr/>
              <a:t>34</a:t>
            </a:fld>
            <a:endParaRPr lang="es-ES" altLang="es-ES"/>
          </a:p>
        </p:txBody>
      </p:sp>
      <p:sp>
        <p:nvSpPr>
          <p:cNvPr id="286722" name="Rectangle 2"/>
          <p:cNvSpPr>
            <a:spLocks noGrp="1" noRot="1" noChangeAspect="1" noChangeArrowheads="1" noTextEdit="1"/>
          </p:cNvSpPr>
          <p:nvPr>
            <p:ph type="sldImg"/>
          </p:nvPr>
        </p:nvSpPr>
        <p:spPr>
          <a:xfrm>
            <a:off x="139700" y="768350"/>
            <a:ext cx="6819900" cy="3836988"/>
          </a:xfrm>
          <a:ln/>
        </p:spPr>
      </p:sp>
      <p:sp>
        <p:nvSpPr>
          <p:cNvPr id="286723" name="Rectangle 3"/>
          <p:cNvSpPr>
            <a:spLocks noGrp="1" noChangeArrowheads="1"/>
          </p:cNvSpPr>
          <p:nvPr>
            <p:ph type="body" idx="1"/>
          </p:nvPr>
        </p:nvSpPr>
        <p:spPr/>
        <p:txBody>
          <a:bodyPr/>
          <a:lstStyle/>
          <a:p>
            <a:r>
              <a:rPr lang="es-ES" altLang="es-ES"/>
              <a:t>Para responder la primera pregunta es necesario evaluar la robustez de la barreras existentes de acuerdo a los cuatro tipos de barreras directas que se muestras en la presente diapositivas. </a:t>
            </a:r>
          </a:p>
          <a:p>
            <a:r>
              <a:rPr lang="es-ES" altLang="es-ES"/>
              <a:t>Las barreras tipo enclavamientos son las mas robustas de todas, las mismas son sistemas o dispositivos  tecnológicos que cumplen una función de protección y son capaces de detectar automáticamente una condición insegura y desactivar el haz de radiación (por ejemplo, el enclavamiento de la puerta del bunker de Radiografía).</a:t>
            </a:r>
          </a:p>
          <a:p>
            <a:r>
              <a:rPr lang="es-ES_tradnl" altLang="es-ES"/>
              <a:t>Las alarmas son señales sonoras o visuales que advierten de la presencia del suceso iniciador y facilitan la toma de decisiones, pero requieren de la participación humana. Dentro de esta categoría se encuentran las alarmas de los equipos de Radiografía y de quipos de Protección radiológica, señal lumínica de irradiación a la entrada del bunker de radiografía, etc.</a:t>
            </a:r>
          </a:p>
          <a:p>
            <a:r>
              <a:rPr lang="es-ES_tradnl" altLang="es-ES"/>
              <a:t>Las barreras tipo 3 son procedimientos de trabajo o instrucciones escritas de cómo realizar las tareas del proceso, con el fin de detectar y controlar errores o desviaciones en las diferentes de dicho proceso que tienen la particularidad de que se ejecutan por personas diferentes a las que provocaron el suceso iniciador.</a:t>
            </a:r>
          </a:p>
          <a:p>
            <a:r>
              <a:rPr lang="es-ES_tradnl" altLang="es-ES"/>
              <a:t>Las barreras tipo 4 son también procedimientos o instrucciones, pero en este caso se ejecutan por la misma persona que provocó el suceso iniciador pero en un momento diferente.</a:t>
            </a:r>
            <a:r>
              <a:rPr lang="es-ES" altLang="es-ES"/>
              <a:t>    </a:t>
            </a:r>
          </a:p>
        </p:txBody>
      </p:sp>
    </p:spTree>
    <p:extLst>
      <p:ext uri="{BB962C8B-B14F-4D97-AF65-F5344CB8AC3E}">
        <p14:creationId xmlns:p14="http://schemas.microsoft.com/office/powerpoint/2010/main" val="2533861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920B3-6633-4B23-9AED-FD50F6E104B0}" type="slidenum">
              <a:rPr lang="es-ES" altLang="es-ES"/>
              <a:pPr/>
              <a:t>35</a:t>
            </a:fld>
            <a:endParaRPr lang="es-ES" altLang="es-ES"/>
          </a:p>
        </p:txBody>
      </p:sp>
      <p:sp>
        <p:nvSpPr>
          <p:cNvPr id="287746" name="Rectangle 2"/>
          <p:cNvSpPr>
            <a:spLocks noGrp="1" noRot="1" noChangeAspect="1" noChangeArrowheads="1" noTextEdit="1"/>
          </p:cNvSpPr>
          <p:nvPr>
            <p:ph type="sldImg"/>
          </p:nvPr>
        </p:nvSpPr>
        <p:spPr>
          <a:xfrm>
            <a:off x="139700" y="768350"/>
            <a:ext cx="6819900" cy="3836988"/>
          </a:xfrm>
          <a:ln/>
        </p:spPr>
      </p:sp>
      <p:sp>
        <p:nvSpPr>
          <p:cNvPr id="287747" name="Rectangle 3"/>
          <p:cNvSpPr>
            <a:spLocks noGrp="1" noChangeArrowheads="1"/>
          </p:cNvSpPr>
          <p:nvPr>
            <p:ph type="body" idx="1"/>
          </p:nvPr>
        </p:nvSpPr>
        <p:spPr/>
        <p:txBody>
          <a:bodyPr/>
          <a:lstStyle/>
          <a:p>
            <a:r>
              <a:rPr lang="es-ES" altLang="es-ES"/>
              <a:t>Como la robustez de las barreras influye en la probabilidad de fallo de estas se deberán aplicar los criterios mostrados en la presente diapositiva y en función de ello se podrá asumir una probabilidad de fallo menor que la asignada en el primer cribado de la metodología.</a:t>
            </a:r>
          </a:p>
          <a:p>
            <a:r>
              <a:rPr lang="es-ES" altLang="es-ES"/>
              <a:t>En estos caso se entrará a la matriz de riesgo de 64 combinaciones con la nueva combinación de f, p, y C y se obtendrá el nivel de riesgo resultante después responder esta primera pregunta del segundo cribado.</a:t>
            </a:r>
          </a:p>
        </p:txBody>
      </p:sp>
    </p:spTree>
    <p:extLst>
      <p:ext uri="{BB962C8B-B14F-4D97-AF65-F5344CB8AC3E}">
        <p14:creationId xmlns:p14="http://schemas.microsoft.com/office/powerpoint/2010/main" val="3373842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45E28-57A2-48C0-9276-FDB323B6EA12}" type="slidenum">
              <a:rPr lang="es-ES" altLang="es-ES"/>
              <a:pPr/>
              <a:t>36</a:t>
            </a:fld>
            <a:endParaRPr lang="es-ES" altLang="es-ES"/>
          </a:p>
        </p:txBody>
      </p:sp>
      <p:sp>
        <p:nvSpPr>
          <p:cNvPr id="288770" name="Rectangle 2"/>
          <p:cNvSpPr>
            <a:spLocks noGrp="1" noRot="1" noChangeAspect="1" noChangeArrowheads="1" noTextEdit="1"/>
          </p:cNvSpPr>
          <p:nvPr>
            <p:ph type="sldImg"/>
          </p:nvPr>
        </p:nvSpPr>
        <p:spPr>
          <a:xfrm>
            <a:off x="139700" y="768350"/>
            <a:ext cx="6819900" cy="3836988"/>
          </a:xfrm>
          <a:ln/>
        </p:spPr>
      </p:sp>
      <p:sp>
        <p:nvSpPr>
          <p:cNvPr id="288771" name="Rectangle 3"/>
          <p:cNvSpPr>
            <a:spLocks noGrp="1" noChangeArrowheads="1"/>
          </p:cNvSpPr>
          <p:nvPr>
            <p:ph type="body" idx="1"/>
          </p:nvPr>
        </p:nvSpPr>
        <p:spPr/>
        <p:txBody>
          <a:bodyPr/>
          <a:lstStyle/>
          <a:p>
            <a:r>
              <a:rPr lang="es-ES" altLang="es-ES"/>
              <a:t>Como la robustez de los reductores de frecuencia influye en la frecuencia de ocurrencia del suceso iniciador se deberán aplicar los criterios mostrados en la presente diapositiva y en función de ello se podrá asumir una frecuencia menor que la asignada en el primer cribado de la metodología.</a:t>
            </a:r>
          </a:p>
          <a:p>
            <a:r>
              <a:rPr lang="es-ES" altLang="es-ES"/>
              <a:t>En estos caso se entrará a la matriz de riesgo de 64 combinaciones con la nueva combinación de f, p, y C y se obtendrá el nivel de riesgo resultante después responder esta segunda pregunta del segundo cribado.</a:t>
            </a:r>
          </a:p>
          <a:p>
            <a:endParaRPr lang="es-ES" altLang="es-ES"/>
          </a:p>
        </p:txBody>
      </p:sp>
    </p:spTree>
    <p:extLst>
      <p:ext uri="{BB962C8B-B14F-4D97-AF65-F5344CB8AC3E}">
        <p14:creationId xmlns:p14="http://schemas.microsoft.com/office/powerpoint/2010/main" val="542221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fld id="{B9998B02-4DEE-457C-9638-4FCCF940EF4E}" type="slidenum">
              <a:rPr lang="es-ES" altLang="es-ES"/>
              <a:pPr/>
              <a:t>37</a:t>
            </a:fld>
            <a:endParaRPr lang="es-ES" altLang="es-ES"/>
          </a:p>
        </p:txBody>
      </p:sp>
      <p:sp>
        <p:nvSpPr>
          <p:cNvPr id="64515" name="Rectangle 2"/>
          <p:cNvSpPr>
            <a:spLocks noGrp="1" noRot="1" noChangeAspect="1" noChangeArrowheads="1" noTextEdit="1"/>
          </p:cNvSpPr>
          <p:nvPr>
            <p:ph type="sldImg"/>
          </p:nvPr>
        </p:nvSpPr>
        <p:spPr>
          <a:xfrm>
            <a:off x="139700" y="768350"/>
            <a:ext cx="6819900" cy="3836988"/>
          </a:xfrm>
          <a:ln/>
        </p:spPr>
      </p:sp>
      <p:sp>
        <p:nvSpPr>
          <p:cNvPr id="64516" name="Rectangle 3"/>
          <p:cNvSpPr>
            <a:spLocks noGrp="1" noChangeArrowheads="1"/>
          </p:cNvSpPr>
          <p:nvPr>
            <p:ph type="body" idx="1"/>
          </p:nvPr>
        </p:nvSpPr>
        <p:spPr>
          <a:noFill/>
        </p:spPr>
        <p:txBody>
          <a:bodyPr/>
          <a:lstStyle/>
          <a:p>
            <a:pPr eaLnBrk="1" hangingPunct="1"/>
            <a:r>
              <a:rPr lang="es-ES" altLang="es-ES" smtClean="0"/>
              <a:t>Como la robustez de los reductores de frecuencia influye en la frecuencia de ocurrencia del suceso iniciador se deberán aplicar los criterios mostrados en la presente diapositiva y en función de ello se podrá asumir una frecuencia menor que la asignada en el primer cribado de la metodología.</a:t>
            </a:r>
          </a:p>
          <a:p>
            <a:pPr eaLnBrk="1" hangingPunct="1"/>
            <a:r>
              <a:rPr lang="es-ES" altLang="es-ES" smtClean="0"/>
              <a:t>En estos caso se entrará a la matriz de riesgo de 64 combinaciones con la nueva combinación de f, p, y C y se obtendrá el nivel de riesgo resultante después responder esta segunda pregunta del segundo cribado.</a:t>
            </a:r>
          </a:p>
          <a:p>
            <a:pPr eaLnBrk="1" hangingPunct="1"/>
            <a:endParaRPr lang="es-ES" altLang="es-ES" smtClean="0"/>
          </a:p>
        </p:txBody>
      </p:sp>
    </p:spTree>
    <p:extLst>
      <p:ext uri="{BB962C8B-B14F-4D97-AF65-F5344CB8AC3E}">
        <p14:creationId xmlns:p14="http://schemas.microsoft.com/office/powerpoint/2010/main" val="1994560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fld id="{99B458DF-B9BA-456C-9A3F-4318540ABB65}" type="slidenum">
              <a:rPr lang="es-ES" altLang="es-ES"/>
              <a:pPr/>
              <a:t>38</a:t>
            </a:fld>
            <a:endParaRPr lang="es-ES" altLang="es-ES"/>
          </a:p>
        </p:txBody>
      </p:sp>
      <p:sp>
        <p:nvSpPr>
          <p:cNvPr id="66563" name="Rectangle 2"/>
          <p:cNvSpPr>
            <a:spLocks noGrp="1" noRot="1" noChangeAspect="1" noChangeArrowheads="1" noTextEdit="1"/>
          </p:cNvSpPr>
          <p:nvPr>
            <p:ph type="sldImg"/>
          </p:nvPr>
        </p:nvSpPr>
        <p:spPr>
          <a:xfrm>
            <a:off x="139700" y="768350"/>
            <a:ext cx="6819900" cy="3836988"/>
          </a:xfrm>
          <a:ln/>
        </p:spPr>
      </p:sp>
      <p:sp>
        <p:nvSpPr>
          <p:cNvPr id="66564" name="Rectangle 3"/>
          <p:cNvSpPr>
            <a:spLocks noGrp="1" noChangeArrowheads="1"/>
          </p:cNvSpPr>
          <p:nvPr>
            <p:ph type="body" idx="1"/>
          </p:nvPr>
        </p:nvSpPr>
        <p:spPr>
          <a:noFill/>
        </p:spPr>
        <p:txBody>
          <a:bodyPr/>
          <a:lstStyle/>
          <a:p>
            <a:pPr eaLnBrk="1" hangingPunct="1"/>
            <a:r>
              <a:rPr lang="es-ES" altLang="es-ES" smtClean="0"/>
              <a:t>Como la robustez de los reductores de frecuencia influye en la frecuencia de ocurrencia del suceso iniciador se deberán aplicar los criterios mostrados en la presente diapositiva y en función de ello se podrá asumir una frecuencia menor que la asignada en el primer cribado de la metodología.</a:t>
            </a:r>
          </a:p>
          <a:p>
            <a:pPr eaLnBrk="1" hangingPunct="1"/>
            <a:r>
              <a:rPr lang="es-ES" altLang="es-ES" smtClean="0"/>
              <a:t>En estos caso se entrará a la matriz de riesgo de 64 combinaciones con la nueva combinación de f, p, y C y se obtendrá el nivel de riesgo resultante después responder esta segunda pregunta del segundo cribado.</a:t>
            </a:r>
          </a:p>
          <a:p>
            <a:pPr eaLnBrk="1" hangingPunct="1"/>
            <a:endParaRPr lang="es-ES" altLang="es-ES" smtClean="0"/>
          </a:p>
        </p:txBody>
      </p:sp>
    </p:spTree>
    <p:extLst>
      <p:ext uri="{BB962C8B-B14F-4D97-AF65-F5344CB8AC3E}">
        <p14:creationId xmlns:p14="http://schemas.microsoft.com/office/powerpoint/2010/main" val="2467154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fld id="{DDEAF1BD-99F5-40C7-9BB6-3EAD8BA6E27A}" type="slidenum">
              <a:rPr lang="es-ES" altLang="es-ES"/>
              <a:pPr/>
              <a:t>40</a:t>
            </a:fld>
            <a:endParaRPr lang="es-ES" altLang="es-ES"/>
          </a:p>
        </p:txBody>
      </p:sp>
      <p:sp>
        <p:nvSpPr>
          <p:cNvPr id="70659" name="Rectangle 2"/>
          <p:cNvSpPr>
            <a:spLocks noGrp="1" noRot="1" noChangeAspect="1" noChangeArrowheads="1" noTextEdit="1"/>
          </p:cNvSpPr>
          <p:nvPr>
            <p:ph type="sldImg"/>
          </p:nvPr>
        </p:nvSpPr>
        <p:spPr>
          <a:xfrm>
            <a:off x="139700" y="768350"/>
            <a:ext cx="6819900" cy="3836988"/>
          </a:xfrm>
          <a:ln/>
        </p:spPr>
      </p:sp>
      <p:sp>
        <p:nvSpPr>
          <p:cNvPr id="70660" name="Rectangle 3"/>
          <p:cNvSpPr>
            <a:spLocks noGrp="1" noChangeArrowheads="1"/>
          </p:cNvSpPr>
          <p:nvPr>
            <p:ph type="body" idx="1"/>
          </p:nvPr>
        </p:nvSpPr>
        <p:spPr>
          <a:noFill/>
        </p:spPr>
        <p:txBody>
          <a:bodyPr/>
          <a:lstStyle/>
          <a:p>
            <a:pPr eaLnBrk="1" hangingPunct="1"/>
            <a:r>
              <a:rPr lang="es-ES" altLang="es-ES" smtClean="0"/>
              <a:t>Como la robustez de los reductores de Consecuencia influye en la Consecuencia del suceso iniciador se deberán aplicar los criterios mostrados en la presente diapositiva y en función de ello se podrá asumir una consecuencia menor que la asignada en el primer cribado de la metodología.</a:t>
            </a:r>
          </a:p>
          <a:p>
            <a:pPr eaLnBrk="1" hangingPunct="1"/>
            <a:r>
              <a:rPr lang="es-ES" altLang="es-ES" smtClean="0"/>
              <a:t>En estos caso se entrará a la matriz de riesgo de 64 combinaciones con la nueva combinación de f, p, y C y se obtendrá el nivel de riesgo resultante después responder esta segunda pregunta del segundo cribado.</a:t>
            </a:r>
          </a:p>
          <a:p>
            <a:pPr eaLnBrk="1" hangingPunct="1"/>
            <a:endParaRPr lang="es-ES" altLang="es-ES" smtClean="0"/>
          </a:p>
        </p:txBody>
      </p:sp>
    </p:spTree>
    <p:extLst>
      <p:ext uri="{BB962C8B-B14F-4D97-AF65-F5344CB8AC3E}">
        <p14:creationId xmlns:p14="http://schemas.microsoft.com/office/powerpoint/2010/main" val="2602957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fld id="{941E6D06-2363-443F-A317-AFC2B716183D}" type="slidenum">
              <a:rPr lang="es-ES" altLang="es-ES"/>
              <a:pPr/>
              <a:t>41</a:t>
            </a:fld>
            <a:endParaRPr lang="es-ES" altLang="es-ES"/>
          </a:p>
        </p:txBody>
      </p:sp>
      <p:sp>
        <p:nvSpPr>
          <p:cNvPr id="79875" name="Rectangle 2"/>
          <p:cNvSpPr>
            <a:spLocks noGrp="1" noRot="1" noChangeAspect="1" noChangeArrowheads="1" noTextEdit="1"/>
          </p:cNvSpPr>
          <p:nvPr>
            <p:ph type="sldImg"/>
          </p:nvPr>
        </p:nvSpPr>
        <p:spPr>
          <a:xfrm>
            <a:off x="139700" y="768350"/>
            <a:ext cx="6819900" cy="3836988"/>
          </a:xfrm>
          <a:ln/>
        </p:spPr>
      </p:sp>
      <p:sp>
        <p:nvSpPr>
          <p:cNvPr id="79876" name="Rectangle 3"/>
          <p:cNvSpPr>
            <a:spLocks noGrp="1" noChangeArrowheads="1"/>
          </p:cNvSpPr>
          <p:nvPr>
            <p:ph type="body" idx="1"/>
          </p:nvPr>
        </p:nvSpPr>
        <p:spPr>
          <a:noFill/>
        </p:spPr>
        <p:txBody>
          <a:bodyPr/>
          <a:lstStyle/>
          <a:p>
            <a:pPr eaLnBrk="1" hangingPunct="1"/>
            <a:r>
              <a:rPr lang="es-ES" altLang="es-ES" smtClean="0"/>
              <a:t>Al final de todo el proceso del primer cribado de la metodología se obtiene que todas las secuencias accidentales analizadas han sido clasificada en 4 posibles niveles de riesgo.</a:t>
            </a:r>
          </a:p>
          <a:p>
            <a:pPr eaLnBrk="1" hangingPunct="1"/>
            <a:endParaRPr lang="es-ES" altLang="es-ES" smtClean="0"/>
          </a:p>
          <a:p>
            <a:pPr eaLnBrk="1" hangingPunct="1"/>
            <a:r>
              <a:rPr lang="es-ES" altLang="es-ES" smtClean="0"/>
              <a:t>A fines prácticos este resultado debe ser analizado de manera que pueda hacerse énfasis en aquellas secuencias accidentales de mayor riesgo (R</a:t>
            </a:r>
            <a:r>
              <a:rPr lang="es-ES" altLang="es-ES" baseline="-25000" smtClean="0"/>
              <a:t>MA</a:t>
            </a:r>
            <a:r>
              <a:rPr lang="es-ES" altLang="es-ES" smtClean="0"/>
              <a:t>, R</a:t>
            </a:r>
            <a:r>
              <a:rPr lang="es-ES" altLang="es-ES" baseline="-25000" smtClean="0"/>
              <a:t>A</a:t>
            </a:r>
            <a:r>
              <a:rPr lang="es-ES" altLang="es-ES" smtClean="0"/>
              <a:t>), para ello se definen determinados criterios para la gestión del riesgo que se muestran en la presente diapositiva.</a:t>
            </a:r>
          </a:p>
          <a:p>
            <a:pPr eaLnBrk="1" hangingPunct="1"/>
            <a:endParaRPr lang="es-ES" altLang="es-ES" smtClean="0"/>
          </a:p>
          <a:p>
            <a:pPr eaLnBrk="1" hangingPunct="1"/>
            <a:r>
              <a:rPr lang="es-ES" altLang="es-ES" smtClean="0"/>
              <a:t>El nivel de riesgo bajo es ampliamente aceptado lo que implica que las secuencias accidentales agrupadas en este, no representa ninguna preocupación desde el punto de vista de seguridad a menos aquella que implique degradación de las defensas existentes.</a:t>
            </a:r>
          </a:p>
          <a:p>
            <a:pPr eaLnBrk="1" hangingPunct="1"/>
            <a:r>
              <a:rPr lang="es-ES" altLang="es-ES" smtClean="0"/>
              <a:t>Las secuencias accidentales agrupadas en el nivel de riesgo medio implican que el riesgo es tolerable aunque no puede considerarse que las mismas tengas suficientes medidas de seguridad por lo cual siempre que sea posible, teniendo en cuenta criterios costo-beneficios, deberán tomarse las medidas que permitan reducir el riesgo hasta el nivel de riesgo ampliamente aceptado.</a:t>
            </a:r>
          </a:p>
          <a:p>
            <a:pPr eaLnBrk="1" hangingPunct="1"/>
            <a:r>
              <a:rPr lang="es-ES" altLang="es-ES" smtClean="0"/>
              <a:t>Las secuencias accidentales agrupadas en los niveles de riesgo Alto y Muy alto representan un riesgo inaceptable por lo que requieren que se tomen medidas de seguridad que permitan reducir el riesgo de las mismas hasta, al menos, el nivel de riesgo medio.</a:t>
            </a:r>
          </a:p>
        </p:txBody>
      </p:sp>
    </p:spTree>
    <p:extLst>
      <p:ext uri="{BB962C8B-B14F-4D97-AF65-F5344CB8AC3E}">
        <p14:creationId xmlns:p14="http://schemas.microsoft.com/office/powerpoint/2010/main" val="353781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7FADAD-8FA2-4068-9D43-49BDF4540863}" type="slidenum">
              <a:rPr lang="en-GB" altLang="es-MX" smtClean="0">
                <a:latin typeface="Arial" panose="020B0604020202020204" pitchFamily="34" charset="0"/>
              </a:rPr>
              <a:pPr>
                <a:spcBef>
                  <a:spcPct val="0"/>
                </a:spcBef>
              </a:pPr>
              <a:t>42</a:t>
            </a:fld>
            <a:endParaRPr lang="en-GB" altLang="es-MX"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xfrm>
            <a:off x="2514600" y="515938"/>
            <a:ext cx="4594225" cy="2584450"/>
          </a:xfrm>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p>
        </p:txBody>
      </p:sp>
    </p:spTree>
    <p:extLst>
      <p:ext uri="{BB962C8B-B14F-4D97-AF65-F5344CB8AC3E}">
        <p14:creationId xmlns:p14="http://schemas.microsoft.com/office/powerpoint/2010/main" val="3249098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7FADAD-8FA2-4068-9D43-49BDF4540863}" type="slidenum">
              <a:rPr lang="en-GB" altLang="es-MX" smtClean="0">
                <a:latin typeface="Arial" panose="020B0604020202020204" pitchFamily="34" charset="0"/>
              </a:rPr>
              <a:pPr>
                <a:spcBef>
                  <a:spcPct val="0"/>
                </a:spcBef>
              </a:pPr>
              <a:t>43</a:t>
            </a:fld>
            <a:endParaRPr lang="en-GB" altLang="es-MX"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xfrm>
            <a:off x="2514600" y="515938"/>
            <a:ext cx="4594225" cy="2584450"/>
          </a:xfrm>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p>
        </p:txBody>
      </p:sp>
    </p:spTree>
    <p:extLst>
      <p:ext uri="{BB962C8B-B14F-4D97-AF65-F5344CB8AC3E}">
        <p14:creationId xmlns:p14="http://schemas.microsoft.com/office/powerpoint/2010/main" val="3249098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7FADAD-8FA2-4068-9D43-49BDF4540863}" type="slidenum">
              <a:rPr lang="en-GB" altLang="es-MX" smtClean="0">
                <a:latin typeface="Arial" panose="020B0604020202020204" pitchFamily="34" charset="0"/>
              </a:rPr>
              <a:pPr>
                <a:spcBef>
                  <a:spcPct val="0"/>
                </a:spcBef>
              </a:pPr>
              <a:t>44</a:t>
            </a:fld>
            <a:endParaRPr lang="en-GB" altLang="es-MX"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xfrm>
            <a:off x="2514600" y="515938"/>
            <a:ext cx="4594225" cy="2584450"/>
          </a:xfrm>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p>
        </p:txBody>
      </p:sp>
    </p:spTree>
    <p:extLst>
      <p:ext uri="{BB962C8B-B14F-4D97-AF65-F5344CB8AC3E}">
        <p14:creationId xmlns:p14="http://schemas.microsoft.com/office/powerpoint/2010/main" val="324909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4771366E-4427-4366-AD2A-4BE99DE8D178}" type="slidenum">
              <a:rPr lang="en-GB" sz="1200" b="0" strike="noStrike" spc="-1">
                <a:solidFill>
                  <a:srgbClr val="000000"/>
                </a:solidFill>
                <a:latin typeface="Arial"/>
                <a:ea typeface="+mn-ea"/>
              </a:rPr>
              <a:t>7</a:t>
            </a:fld>
            <a:endParaRPr lang="en-GB" sz="1200" b="0" strike="noStrike" spc="-1">
              <a:latin typeface="Times New Roman"/>
            </a:endParaRPr>
          </a:p>
        </p:txBody>
      </p:sp>
      <p:sp>
        <p:nvSpPr>
          <p:cNvPr id="178" name="PlaceHolder 1"/>
          <p:cNvSpPr>
            <a:spLocks noGrp="1" noRot="1" noChangeAspect="1"/>
          </p:cNvSpPr>
          <p:nvPr>
            <p:ph type="sldImg"/>
          </p:nvPr>
        </p:nvSpPr>
        <p:spPr>
          <a:xfrm>
            <a:off x="2514600" y="515938"/>
            <a:ext cx="4594225" cy="2584450"/>
          </a:xfrm>
          <a:prstGeom prst="rect">
            <a:avLst/>
          </a:prstGeom>
        </p:spPr>
      </p:sp>
      <p:sp>
        <p:nvSpPr>
          <p:cNvPr id="179"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333433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7FADAD-8FA2-4068-9D43-49BDF4540863}" type="slidenum">
              <a:rPr lang="en-GB" altLang="es-MX" smtClean="0">
                <a:latin typeface="Arial" panose="020B0604020202020204" pitchFamily="34" charset="0"/>
              </a:rPr>
              <a:pPr>
                <a:spcBef>
                  <a:spcPct val="0"/>
                </a:spcBef>
              </a:pPr>
              <a:t>45</a:t>
            </a:fld>
            <a:endParaRPr lang="en-GB" altLang="es-MX"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xfrm>
            <a:off x="2514600" y="515938"/>
            <a:ext cx="4594225" cy="2584450"/>
          </a:xfrm>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p>
        </p:txBody>
      </p:sp>
    </p:spTree>
    <p:extLst>
      <p:ext uri="{BB962C8B-B14F-4D97-AF65-F5344CB8AC3E}">
        <p14:creationId xmlns:p14="http://schemas.microsoft.com/office/powerpoint/2010/main" val="3249098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7FADAD-8FA2-4068-9D43-49BDF4540863}" type="slidenum">
              <a:rPr lang="en-GB" altLang="es-MX" smtClean="0">
                <a:latin typeface="Arial" panose="020B0604020202020204" pitchFamily="34" charset="0"/>
              </a:rPr>
              <a:pPr>
                <a:spcBef>
                  <a:spcPct val="0"/>
                </a:spcBef>
              </a:pPr>
              <a:t>46</a:t>
            </a:fld>
            <a:endParaRPr lang="en-GB" altLang="es-MX"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xfrm>
            <a:off x="2514600" y="515938"/>
            <a:ext cx="4594225" cy="2584450"/>
          </a:xfrm>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p>
        </p:txBody>
      </p:sp>
    </p:spTree>
    <p:extLst>
      <p:ext uri="{BB962C8B-B14F-4D97-AF65-F5344CB8AC3E}">
        <p14:creationId xmlns:p14="http://schemas.microsoft.com/office/powerpoint/2010/main" val="3249098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7FADAD-8FA2-4068-9D43-49BDF4540863}" type="slidenum">
              <a:rPr lang="en-GB" altLang="es-MX" smtClean="0">
                <a:latin typeface="Arial" panose="020B0604020202020204" pitchFamily="34" charset="0"/>
              </a:rPr>
              <a:pPr>
                <a:spcBef>
                  <a:spcPct val="0"/>
                </a:spcBef>
              </a:pPr>
              <a:t>47</a:t>
            </a:fld>
            <a:endParaRPr lang="en-GB" altLang="es-MX"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xfrm>
            <a:off x="2514600" y="515938"/>
            <a:ext cx="4594225" cy="2584450"/>
          </a:xfrm>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p>
        </p:txBody>
      </p:sp>
    </p:spTree>
    <p:extLst>
      <p:ext uri="{BB962C8B-B14F-4D97-AF65-F5344CB8AC3E}">
        <p14:creationId xmlns:p14="http://schemas.microsoft.com/office/powerpoint/2010/main" val="3294268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139700" y="768350"/>
            <a:ext cx="6818313" cy="3835400"/>
          </a:xfrm>
          <a:prstGeom prst="rect">
            <a:avLst/>
          </a:prstGeom>
        </p:spPr>
      </p:sp>
      <p:sp>
        <p:nvSpPr>
          <p:cNvPr id="212" name="PlaceHolder 2"/>
          <p:cNvSpPr>
            <a:spLocks noGrp="1"/>
          </p:cNvSpPr>
          <p:nvPr>
            <p:ph type="body"/>
          </p:nvPr>
        </p:nvSpPr>
        <p:spPr>
          <a:xfrm>
            <a:off x="709560" y="4862160"/>
            <a:ext cx="5677200" cy="4602240"/>
          </a:xfrm>
          <a:prstGeom prst="rect">
            <a:avLst/>
          </a:prstGeom>
        </p:spPr>
        <p:txBody>
          <a:bodyPr lIns="94680" tIns="47520" rIns="94680" bIns="47520">
            <a:noAutofit/>
          </a:bodyPr>
          <a:lstStyle/>
          <a:p>
            <a:pPr marL="216000" indent="-213480">
              <a:lnSpc>
                <a:spcPct val="100000"/>
              </a:lnSpc>
              <a:tabLst>
                <a:tab pos="0" algn="l"/>
              </a:tabLst>
            </a:pPr>
            <a:r>
              <a:rPr lang="en-GB" sz="2000" b="0" strike="noStrike" spc="-1">
                <a:latin typeface="Arial"/>
              </a:rPr>
              <a:t>Thank you!</a:t>
            </a:r>
          </a:p>
        </p:txBody>
      </p:sp>
      <p:sp>
        <p:nvSpPr>
          <p:cNvPr id="213" name="Slide Number Placeholder 3"/>
          <p:cNvSpPr/>
          <p:nvPr/>
        </p:nvSpPr>
        <p:spPr>
          <a:xfrm>
            <a:off x="4020480" y="9720720"/>
            <a:ext cx="3074400" cy="50940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2A40DA5C-D09A-4489-9EC7-B75EC6E7032E}" type="slidenum">
              <a:rPr lang="en-GB" sz="1200" b="0" strike="noStrike" spc="-1">
                <a:solidFill>
                  <a:srgbClr val="000000"/>
                </a:solidFill>
                <a:latin typeface="+mn-lt"/>
                <a:ea typeface="+mn-ea"/>
              </a:rPr>
              <a:t>48</a:t>
            </a:fld>
            <a:endParaRPr lang="en-GB" sz="1200" b="0" strike="noStrike" spc="-1">
              <a:latin typeface="Arial"/>
            </a:endParaRPr>
          </a:p>
        </p:txBody>
      </p:sp>
    </p:spTree>
    <p:extLst>
      <p:ext uri="{BB962C8B-B14F-4D97-AF65-F5344CB8AC3E}">
        <p14:creationId xmlns:p14="http://schemas.microsoft.com/office/powerpoint/2010/main" val="44710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6EBEAA72-14F8-4BE5-AA4A-418DDF180EA4}" type="slidenum">
              <a:rPr lang="en-GB" sz="1200" b="0" strike="noStrike" spc="-1">
                <a:solidFill>
                  <a:srgbClr val="000000"/>
                </a:solidFill>
                <a:latin typeface="Arial"/>
                <a:ea typeface="+mn-ea"/>
              </a:rPr>
              <a:t>8</a:t>
            </a:fld>
            <a:endParaRPr lang="en-GB" sz="1200" b="0" strike="noStrike" spc="-1">
              <a:latin typeface="Times New Roman"/>
            </a:endParaRPr>
          </a:p>
        </p:txBody>
      </p:sp>
      <p:sp>
        <p:nvSpPr>
          <p:cNvPr id="181" name="PlaceHolder 1"/>
          <p:cNvSpPr>
            <a:spLocks noGrp="1" noRot="1" noChangeAspect="1"/>
          </p:cNvSpPr>
          <p:nvPr>
            <p:ph type="sldImg"/>
          </p:nvPr>
        </p:nvSpPr>
        <p:spPr>
          <a:xfrm>
            <a:off x="2514600" y="515938"/>
            <a:ext cx="4594225" cy="2584450"/>
          </a:xfrm>
          <a:prstGeom prst="rect">
            <a:avLst/>
          </a:prstGeom>
        </p:spPr>
      </p:sp>
      <p:sp>
        <p:nvSpPr>
          <p:cNvPr id="182"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190650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3641D385-D772-493C-BF9C-7A4A28B48BF4}" type="slidenum">
              <a:rPr lang="en-GB" sz="1200" b="0" strike="noStrike" spc="-1">
                <a:solidFill>
                  <a:srgbClr val="000000"/>
                </a:solidFill>
                <a:latin typeface="Arial"/>
                <a:ea typeface="+mn-ea"/>
              </a:rPr>
              <a:t>9</a:t>
            </a:fld>
            <a:endParaRPr lang="en-GB" sz="1200" b="0" strike="noStrike" spc="-1">
              <a:latin typeface="Times New Roman"/>
            </a:endParaRPr>
          </a:p>
        </p:txBody>
      </p:sp>
      <p:sp>
        <p:nvSpPr>
          <p:cNvPr id="184" name="PlaceHolder 1"/>
          <p:cNvSpPr>
            <a:spLocks noGrp="1" noRot="1" noChangeAspect="1"/>
          </p:cNvSpPr>
          <p:nvPr>
            <p:ph type="sldImg"/>
          </p:nvPr>
        </p:nvSpPr>
        <p:spPr>
          <a:xfrm>
            <a:off x="2514600" y="515938"/>
            <a:ext cx="4594225" cy="2584450"/>
          </a:xfrm>
          <a:prstGeom prst="rect">
            <a:avLst/>
          </a:prstGeom>
        </p:spPr>
      </p:sp>
      <p:sp>
        <p:nvSpPr>
          <p:cNvPr id="185"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40443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530A7111-3F74-435A-9E30-DA1E396BE74D}" type="slidenum">
              <a:rPr lang="en-GB" sz="1200" b="0" strike="noStrike" spc="-1">
                <a:solidFill>
                  <a:srgbClr val="000000"/>
                </a:solidFill>
                <a:latin typeface="Arial"/>
                <a:ea typeface="+mn-ea"/>
              </a:rPr>
              <a:t>10</a:t>
            </a:fld>
            <a:endParaRPr lang="en-GB" sz="1200" b="0" strike="noStrike" spc="-1">
              <a:latin typeface="Times New Roman"/>
            </a:endParaRPr>
          </a:p>
        </p:txBody>
      </p:sp>
      <p:sp>
        <p:nvSpPr>
          <p:cNvPr id="187" name="PlaceHolder 1"/>
          <p:cNvSpPr>
            <a:spLocks noGrp="1" noRot="1" noChangeAspect="1"/>
          </p:cNvSpPr>
          <p:nvPr>
            <p:ph type="sldImg"/>
          </p:nvPr>
        </p:nvSpPr>
        <p:spPr>
          <a:xfrm>
            <a:off x="2514600" y="515938"/>
            <a:ext cx="4594225" cy="2584450"/>
          </a:xfrm>
          <a:prstGeom prst="rect">
            <a:avLst/>
          </a:prstGeom>
        </p:spPr>
      </p:sp>
      <p:sp>
        <p:nvSpPr>
          <p:cNvPr id="188"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402253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5FCC7905-916F-43A2-A9EB-AA2F190531CF}" type="slidenum">
              <a:rPr lang="en-GB" sz="1200" b="0" strike="noStrike" spc="-1">
                <a:solidFill>
                  <a:srgbClr val="000000"/>
                </a:solidFill>
                <a:latin typeface="Arial"/>
                <a:ea typeface="+mn-ea"/>
              </a:rPr>
              <a:t>11</a:t>
            </a:fld>
            <a:endParaRPr lang="en-GB" sz="1200" b="0" strike="noStrike" spc="-1">
              <a:latin typeface="Times New Roman"/>
            </a:endParaRPr>
          </a:p>
        </p:txBody>
      </p:sp>
      <p:sp>
        <p:nvSpPr>
          <p:cNvPr id="190" name="PlaceHolder 1"/>
          <p:cNvSpPr>
            <a:spLocks noGrp="1" noRot="1" noChangeAspect="1"/>
          </p:cNvSpPr>
          <p:nvPr>
            <p:ph type="sldImg"/>
          </p:nvPr>
        </p:nvSpPr>
        <p:spPr>
          <a:xfrm>
            <a:off x="2514600" y="515938"/>
            <a:ext cx="4594225" cy="2584450"/>
          </a:xfrm>
          <a:prstGeom prst="rect">
            <a:avLst/>
          </a:prstGeom>
        </p:spPr>
      </p:sp>
      <p:sp>
        <p:nvSpPr>
          <p:cNvPr id="191"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340676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5C4AE697-F213-4F78-8E58-68CEC989413C}" type="slidenum">
              <a:rPr lang="en-GB" sz="1200" b="0" strike="noStrike" spc="-1">
                <a:solidFill>
                  <a:srgbClr val="000000"/>
                </a:solidFill>
                <a:latin typeface="Arial"/>
                <a:ea typeface="+mn-ea"/>
              </a:rPr>
              <a:t>12</a:t>
            </a:fld>
            <a:endParaRPr lang="en-GB" sz="1200" b="0" strike="noStrike" spc="-1">
              <a:latin typeface="Times New Roman"/>
            </a:endParaRPr>
          </a:p>
        </p:txBody>
      </p:sp>
      <p:sp>
        <p:nvSpPr>
          <p:cNvPr id="193" name="PlaceHolder 1"/>
          <p:cNvSpPr>
            <a:spLocks noGrp="1" noRot="1" noChangeAspect="1"/>
          </p:cNvSpPr>
          <p:nvPr>
            <p:ph type="sldImg"/>
          </p:nvPr>
        </p:nvSpPr>
        <p:spPr>
          <a:xfrm>
            <a:off x="2514600" y="515938"/>
            <a:ext cx="4594225" cy="2584450"/>
          </a:xfrm>
          <a:prstGeom prst="rect">
            <a:avLst/>
          </a:prstGeom>
        </p:spPr>
      </p:sp>
      <p:sp>
        <p:nvSpPr>
          <p:cNvPr id="194"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228033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29355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1BF6"/>
        </a:solidFill>
        <a:effectLst/>
      </p:bgPr>
    </p:bg>
    <p:spTree>
      <p:nvGrpSpPr>
        <p:cNvPr id="1" name=""/>
        <p:cNvGrpSpPr/>
        <p:nvPr/>
      </p:nvGrpSpPr>
      <p:grpSpPr>
        <a:xfrm>
          <a:off x="0" y="0"/>
          <a:ext cx="0" cy="0"/>
          <a:chOff x="0" y="0"/>
          <a:chExt cx="0" cy="0"/>
        </a:xfrm>
      </p:grpSpPr>
      <p:sp>
        <p:nvSpPr>
          <p:cNvPr id="11" name="6 Rectángulo" hidden="1"/>
          <p:cNvSpPr/>
          <p:nvPr/>
        </p:nvSpPr>
        <p:spPr>
          <a:xfrm>
            <a:off x="0" y="0"/>
            <a:ext cx="364320" cy="513936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12" name="7 Rectángulo" hidden="1"/>
          <p:cNvSpPr/>
          <p:nvPr/>
        </p:nvSpPr>
        <p:spPr>
          <a:xfrm>
            <a:off x="255240" y="3785400"/>
            <a:ext cx="71640" cy="126720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1640" cy="16992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1640" cy="10152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1640" cy="5328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28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592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ES" sz="1800" b="0" strike="noStrike" spc="-1">
                <a:solidFill>
                  <a:srgbClr val="000000"/>
                </a:solidFill>
                <a:latin typeface="Arial"/>
              </a:rPr>
              <a:t>Click to edit the title text format</a:t>
            </a:r>
          </a:p>
        </p:txBody>
      </p:sp>
      <p:sp>
        <p:nvSpPr>
          <p:cNvPr id="10"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6.wmf"/><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ubtitle 2"/>
          <p:cNvSpPr/>
          <p:nvPr/>
        </p:nvSpPr>
        <p:spPr>
          <a:xfrm>
            <a:off x="323640" y="2967840"/>
            <a:ext cx="8566200" cy="168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561"/>
              </a:spcBef>
              <a:tabLst>
                <a:tab pos="0" algn="l"/>
              </a:tabLst>
            </a:pPr>
            <a:endParaRPr lang="es-ES" sz="1800" b="0" strike="noStrike" spc="-1" dirty="0" smtClean="0">
              <a:solidFill>
                <a:srgbClr val="FFFF00"/>
              </a:solidFill>
              <a:latin typeface="Arial"/>
            </a:endParaRPr>
          </a:p>
          <a:p>
            <a:pPr algn="ctr">
              <a:lnSpc>
                <a:spcPct val="100000"/>
              </a:lnSpc>
              <a:tabLst>
                <a:tab pos="0" algn="l"/>
              </a:tabLst>
            </a:pPr>
            <a:r>
              <a:rPr lang="en-US" sz="3800" b="1" spc="-1" dirty="0" smtClean="0">
                <a:solidFill>
                  <a:srgbClr val="FFFF00"/>
                </a:solidFill>
                <a:latin typeface="Arial "/>
                <a:ea typeface="DejaVu Sans"/>
              </a:rPr>
              <a:t>P-23 </a:t>
            </a:r>
            <a:r>
              <a:rPr lang="es-ES" sz="3800" b="1" spc="-1" dirty="0" smtClean="0">
                <a:solidFill>
                  <a:srgbClr val="FFFF00"/>
                </a:solidFill>
                <a:latin typeface="Arial "/>
                <a:ea typeface="DejaVu Sans"/>
              </a:rPr>
              <a:t>Prevención de accidentes.</a:t>
            </a:r>
          </a:p>
          <a:p>
            <a:pPr algn="ctr">
              <a:lnSpc>
                <a:spcPct val="100000"/>
              </a:lnSpc>
              <a:spcBef>
                <a:spcPts val="519"/>
              </a:spcBef>
              <a:tabLst>
                <a:tab pos="0" algn="l"/>
              </a:tabLst>
            </a:pPr>
            <a:endParaRPr lang="es-ES" sz="3500" b="0" strike="noStrike" spc="-1" dirty="0">
              <a:solidFill>
                <a:srgbClr val="FFFF00"/>
              </a:solidFill>
              <a:latin typeface="Arial"/>
            </a:endParaRPr>
          </a:p>
        </p:txBody>
      </p:sp>
      <p:sp>
        <p:nvSpPr>
          <p:cNvPr id="4" name="Title 1"/>
          <p:cNvSpPr/>
          <p:nvPr/>
        </p:nvSpPr>
        <p:spPr>
          <a:xfrm>
            <a:off x="323640" y="555526"/>
            <a:ext cx="8567280" cy="223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80000"/>
              </a:lnSpc>
              <a:tabLst>
                <a:tab pos="0" algn="l"/>
              </a:tabLst>
            </a:pPr>
            <a:r>
              <a:rPr dirty="0">
                <a:solidFill>
                  <a:srgbClr val="FFFF00"/>
                </a:solidFill>
              </a:rPr>
              <a:t/>
            </a:r>
            <a:br>
              <a:rPr dirty="0">
                <a:solidFill>
                  <a:srgbClr val="FFFF00"/>
                </a:solidFill>
              </a:rPr>
            </a:br>
            <a:r>
              <a:rPr dirty="0">
                <a:solidFill>
                  <a:srgbClr val="FFFF00"/>
                </a:solidFill>
              </a:rPr>
              <a:t/>
            </a:r>
            <a:br>
              <a:rPr dirty="0">
                <a:solidFill>
                  <a:srgbClr val="FFFF00"/>
                </a:solidFill>
              </a:rPr>
            </a:br>
            <a:r>
              <a:rPr lang="es-ES" sz="3200" b="1" strike="noStrike" spc="-1" dirty="0">
                <a:solidFill>
                  <a:srgbClr val="FFFF00"/>
                </a:solidFill>
                <a:latin typeface="Arial "/>
                <a:ea typeface="DejaVu Sans"/>
              </a:rPr>
              <a:t>C</a:t>
            </a:r>
            <a:r>
              <a:rPr lang="es-ES" sz="3600" b="1" strike="noStrike" spc="-1" dirty="0">
                <a:solidFill>
                  <a:srgbClr val="FFFF00"/>
                </a:solidFill>
                <a:latin typeface="Arial "/>
                <a:ea typeface="Arial"/>
              </a:rPr>
              <a:t>urso de capacitación continuada en materia de </a:t>
            </a:r>
            <a:r>
              <a:rPr lang="es-ES" sz="3600" b="1" strike="noStrike" spc="-1" dirty="0" err="1">
                <a:solidFill>
                  <a:srgbClr val="FFFF00"/>
                </a:solidFill>
                <a:latin typeface="Arial "/>
                <a:ea typeface="Arial"/>
              </a:rPr>
              <a:t>radioprotección</a:t>
            </a:r>
            <a:r>
              <a:rPr lang="es-ES" sz="3600" b="1" strike="noStrike" spc="-1" dirty="0">
                <a:solidFill>
                  <a:srgbClr val="FFFF00"/>
                </a:solidFill>
                <a:latin typeface="Arial "/>
                <a:ea typeface="Arial"/>
              </a:rPr>
              <a:t> para </a:t>
            </a:r>
            <a:r>
              <a:rPr lang="es-ES" sz="3600" b="1" strike="noStrike" spc="-1" dirty="0" smtClean="0">
                <a:solidFill>
                  <a:srgbClr val="FFFF00"/>
                </a:solidFill>
                <a:latin typeface="Arial "/>
                <a:ea typeface="Arial"/>
              </a:rPr>
              <a:t>Responsables de Protección Radiológica.</a:t>
            </a:r>
            <a:endParaRPr lang="en-GB" sz="3500" b="1" spc="-1" dirty="0">
              <a:solidFill>
                <a:srgbClr val="FFFF00"/>
              </a:solidFill>
              <a:latin typeface="Arial "/>
              <a:ea typeface="DejaVu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Marcador de número de diapositiva 3"/>
          <p:cNvSpPr txBox="1"/>
          <p:nvPr/>
        </p:nvSpPr>
        <p:spPr>
          <a:xfrm>
            <a:off x="3486240" y="4683960"/>
            <a:ext cx="2171520" cy="356760"/>
          </a:xfrm>
          <a:prstGeom prst="rect">
            <a:avLst/>
          </a:prstGeom>
          <a:noFill/>
          <a:ln w="0">
            <a:noFill/>
          </a:ln>
        </p:spPr>
        <p:txBody>
          <a:bodyPr lIns="90000" tIns="45000" rIns="90000" bIns="45000">
            <a:noAutofit/>
          </a:bodyPr>
          <a:lstStyle/>
          <a:p>
            <a:pPr algn="ctr">
              <a:lnSpc>
                <a:spcPct val="100000"/>
              </a:lnSpc>
            </a:pPr>
            <a:r>
              <a:rPr lang="es-ES" sz="680" b="0" strike="noStrike" spc="-1">
                <a:solidFill>
                  <a:srgbClr val="0000CC"/>
                </a:solidFill>
                <a:latin typeface="Arial"/>
                <a:ea typeface="DejaVu Sans"/>
              </a:rPr>
              <a:t>Diapositiva </a:t>
            </a:r>
            <a:fld id="{0F737693-0849-47EE-A82F-BEA50D4807E8}" type="slidenum">
              <a:rPr lang="es-ES" sz="680" b="0" strike="noStrike" spc="-1">
                <a:solidFill>
                  <a:srgbClr val="0000CC"/>
                </a:solidFill>
                <a:latin typeface="Arial"/>
                <a:ea typeface="DejaVu Sans"/>
              </a:rPr>
              <a:t>10</a:t>
            </a:fld>
            <a:endParaRPr lang="en-GB" sz="680" b="0" strike="noStrike" spc="-1">
              <a:latin typeface="Times New Roman"/>
            </a:endParaRPr>
          </a:p>
        </p:txBody>
      </p:sp>
      <p:sp>
        <p:nvSpPr>
          <p:cNvPr id="146" name="Text Box 4"/>
          <p:cNvSpPr/>
          <p:nvPr/>
        </p:nvSpPr>
        <p:spPr>
          <a:xfrm>
            <a:off x="714240" y="440374"/>
            <a:ext cx="7745760" cy="54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000" b="1" strike="noStrike" spc="-1" dirty="0">
                <a:solidFill>
                  <a:srgbClr val="FFFF00"/>
                </a:solidFill>
                <a:latin typeface="Arial "/>
                <a:ea typeface="DejaVu Sans"/>
              </a:rPr>
              <a:t>Enfoque de la Evaluación de Seguridad.</a:t>
            </a:r>
            <a:endParaRPr lang="en-GB" sz="3000" b="0" strike="noStrike" spc="-1" dirty="0">
              <a:solidFill>
                <a:srgbClr val="FFFF00"/>
              </a:solidFill>
              <a:latin typeface="Arial"/>
            </a:endParaRPr>
          </a:p>
        </p:txBody>
      </p:sp>
      <p:pic>
        <p:nvPicPr>
          <p:cNvPr id="147" name="Imagen 1"/>
          <p:cNvPicPr/>
          <p:nvPr/>
        </p:nvPicPr>
        <p:blipFill>
          <a:blip r:embed="rId3"/>
          <a:srcRect r="16173"/>
          <a:stretch/>
        </p:blipFill>
        <p:spPr>
          <a:xfrm>
            <a:off x="251520" y="1131590"/>
            <a:ext cx="8713184" cy="3976450"/>
          </a:xfrm>
          <a:prstGeom prst="rect">
            <a:avLst/>
          </a:prstGeom>
          <a:ln w="9525">
            <a:noFill/>
          </a:ln>
        </p:spPr>
      </p:pic>
    </p:spTree>
    <p:extLst>
      <p:ext uri="{BB962C8B-B14F-4D97-AF65-F5344CB8AC3E}">
        <p14:creationId xmlns:p14="http://schemas.microsoft.com/office/powerpoint/2010/main" val="136055309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 Box 4"/>
          <p:cNvSpPr/>
          <p:nvPr/>
        </p:nvSpPr>
        <p:spPr>
          <a:xfrm>
            <a:off x="714240" y="572770"/>
            <a:ext cx="7745760" cy="54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000" b="1" strike="noStrike" spc="-1" dirty="0">
                <a:solidFill>
                  <a:srgbClr val="FFFF00"/>
                </a:solidFill>
                <a:latin typeface="Arial "/>
                <a:ea typeface="DejaVu Sans"/>
              </a:rPr>
              <a:t>Enfoque de la Evaluación de Seguridad.</a:t>
            </a:r>
            <a:endParaRPr lang="en-GB" sz="3000" b="0" strike="noStrike" spc="-1" dirty="0">
              <a:solidFill>
                <a:srgbClr val="FFFF00"/>
              </a:solidFill>
              <a:latin typeface="Arial"/>
            </a:endParaRPr>
          </a:p>
        </p:txBody>
      </p:sp>
      <p:pic>
        <p:nvPicPr>
          <p:cNvPr id="149" name="Imagen 2"/>
          <p:cNvPicPr/>
          <p:nvPr/>
        </p:nvPicPr>
        <p:blipFill>
          <a:blip r:embed="rId3"/>
          <a:stretch/>
        </p:blipFill>
        <p:spPr>
          <a:xfrm>
            <a:off x="27000" y="1378450"/>
            <a:ext cx="9035640" cy="3526920"/>
          </a:xfrm>
          <a:prstGeom prst="rect">
            <a:avLst/>
          </a:prstGeom>
          <a:ln w="9525">
            <a:noFill/>
          </a:ln>
        </p:spPr>
      </p:pic>
      <p:sp>
        <p:nvSpPr>
          <p:cNvPr id="150" name="5 CuadroTexto"/>
          <p:cNvSpPr/>
          <p:nvPr/>
        </p:nvSpPr>
        <p:spPr>
          <a:xfrm>
            <a:off x="3786120" y="2164330"/>
            <a:ext cx="528588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600" b="0" strike="noStrike" spc="-1">
                <a:solidFill>
                  <a:srgbClr val="000000"/>
                </a:solidFill>
                <a:latin typeface="Arial"/>
                <a:ea typeface="DejaVu Sans"/>
              </a:rPr>
              <a:t>Registro de la prescripción definitiva del tratamiento</a:t>
            </a:r>
            <a:endParaRPr lang="en-GB" sz="1600" b="0" strike="noStrike" spc="-1">
              <a:latin typeface="Arial"/>
            </a:endParaRPr>
          </a:p>
        </p:txBody>
      </p:sp>
      <p:sp>
        <p:nvSpPr>
          <p:cNvPr id="151" name="7 Conector recto de flecha"/>
          <p:cNvSpPr/>
          <p:nvPr/>
        </p:nvSpPr>
        <p:spPr>
          <a:xfrm>
            <a:off x="3286080" y="2450170"/>
            <a:ext cx="428400" cy="1080"/>
          </a:xfrm>
          <a:custGeom>
            <a:avLst/>
            <a:gdLst/>
            <a:ahLst/>
            <a:cxnLst/>
            <a:rect l="l" t="t" r="r" b="b"/>
            <a:pathLst>
              <a:path w="21600" h="21600">
                <a:moveTo>
                  <a:pt x="0" y="0"/>
                </a:moveTo>
                <a:lnTo>
                  <a:pt x="21600" y="21600"/>
                </a:lnTo>
              </a:path>
            </a:pathLst>
          </a:custGeom>
          <a:noFill/>
          <a:ln w="50800">
            <a:solidFill>
              <a:srgbClr val="FF0000"/>
            </a:solidFill>
            <a:tailEnd type="arrow" w="med" len="med"/>
          </a:ln>
        </p:spPr>
        <p:style>
          <a:lnRef idx="1">
            <a:schemeClr val="accent1"/>
          </a:lnRef>
          <a:fillRef idx="0">
            <a:schemeClr val="accent1"/>
          </a:fillRef>
          <a:effectRef idx="0">
            <a:schemeClr val="accent1"/>
          </a:effectRef>
          <a:fontRef idx="minor"/>
        </p:style>
      </p:sp>
      <p:sp>
        <p:nvSpPr>
          <p:cNvPr id="152" name="6 Conector recto de flecha"/>
          <p:cNvSpPr/>
          <p:nvPr/>
        </p:nvSpPr>
        <p:spPr>
          <a:xfrm rot="16200000" flipV="1">
            <a:off x="1428840" y="4520890"/>
            <a:ext cx="713880" cy="428400"/>
          </a:xfrm>
          <a:custGeom>
            <a:avLst/>
            <a:gdLst/>
            <a:ahLst/>
            <a:cxnLst/>
            <a:rect l="l" t="t" r="r" b="b"/>
            <a:pathLst>
              <a:path w="21600" h="21600">
                <a:moveTo>
                  <a:pt x="0" y="0"/>
                </a:moveTo>
                <a:lnTo>
                  <a:pt x="21600" y="21600"/>
                </a:lnTo>
              </a:path>
            </a:pathLst>
          </a:custGeom>
          <a:noFill/>
          <a:ln w="50800">
            <a:solidFill>
              <a:srgbClr val="000000"/>
            </a:solidFill>
            <a:tailEnd type="arrow" w="med" len="me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169360892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Marcador de número de diapositiva 3"/>
          <p:cNvSpPr txBox="1"/>
          <p:nvPr/>
        </p:nvSpPr>
        <p:spPr>
          <a:xfrm>
            <a:off x="3486240" y="4727710"/>
            <a:ext cx="2171520" cy="356760"/>
          </a:xfrm>
          <a:prstGeom prst="rect">
            <a:avLst/>
          </a:prstGeom>
          <a:noFill/>
          <a:ln w="0">
            <a:noFill/>
          </a:ln>
        </p:spPr>
        <p:txBody>
          <a:bodyPr lIns="90000" tIns="45000" rIns="90000" bIns="45000">
            <a:noAutofit/>
          </a:bodyPr>
          <a:lstStyle/>
          <a:p>
            <a:pPr algn="ctr">
              <a:lnSpc>
                <a:spcPct val="100000"/>
              </a:lnSpc>
            </a:pPr>
            <a:r>
              <a:rPr lang="es-ES" sz="680" b="0" strike="noStrike" spc="-1">
                <a:solidFill>
                  <a:srgbClr val="0000CC"/>
                </a:solidFill>
                <a:latin typeface="Arial"/>
                <a:ea typeface="DejaVu Sans"/>
              </a:rPr>
              <a:t>Diapositiva </a:t>
            </a:r>
            <a:fld id="{969B7F2A-3F68-419B-BC13-CFE6CD360858}" type="slidenum">
              <a:rPr lang="es-ES" sz="680" b="0" strike="noStrike" spc="-1">
                <a:solidFill>
                  <a:srgbClr val="0000CC"/>
                </a:solidFill>
                <a:latin typeface="Arial"/>
                <a:ea typeface="DejaVu Sans"/>
              </a:rPr>
              <a:t>12</a:t>
            </a:fld>
            <a:endParaRPr lang="en-GB" sz="680" b="0" strike="noStrike" spc="-1">
              <a:latin typeface="Times New Roman"/>
            </a:endParaRPr>
          </a:p>
        </p:txBody>
      </p:sp>
      <p:sp>
        <p:nvSpPr>
          <p:cNvPr id="154" name="Text Box 4"/>
          <p:cNvSpPr/>
          <p:nvPr/>
        </p:nvSpPr>
        <p:spPr>
          <a:xfrm>
            <a:off x="714240" y="95230"/>
            <a:ext cx="77457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800" b="1" strike="noStrike" spc="-1" dirty="0">
                <a:solidFill>
                  <a:srgbClr val="FFFF00"/>
                </a:solidFill>
                <a:latin typeface="Arial "/>
                <a:ea typeface="DejaVu Sans"/>
              </a:rPr>
              <a:t>Enfoque de la Evaluación de Seguridad.</a:t>
            </a:r>
            <a:endParaRPr lang="en-GB" sz="2800" b="0" strike="noStrike" spc="-1" dirty="0">
              <a:solidFill>
                <a:srgbClr val="FFFF00"/>
              </a:solidFill>
              <a:latin typeface="Arial"/>
            </a:endParaRPr>
          </a:p>
        </p:txBody>
      </p:sp>
      <p:pic>
        <p:nvPicPr>
          <p:cNvPr id="155" name="Imagen 3"/>
          <p:cNvPicPr/>
          <p:nvPr/>
        </p:nvPicPr>
        <p:blipFill>
          <a:blip r:embed="rId3"/>
          <a:stretch/>
        </p:blipFill>
        <p:spPr>
          <a:xfrm>
            <a:off x="179280" y="540550"/>
            <a:ext cx="6678360" cy="4551480"/>
          </a:xfrm>
          <a:prstGeom prst="rect">
            <a:avLst/>
          </a:prstGeom>
          <a:ln w="9525">
            <a:noFill/>
          </a:ln>
        </p:spPr>
      </p:pic>
      <p:sp>
        <p:nvSpPr>
          <p:cNvPr id="156" name="8 CuadroTexto"/>
          <p:cNvSpPr/>
          <p:nvPr/>
        </p:nvSpPr>
        <p:spPr>
          <a:xfrm>
            <a:off x="2500200" y="1043830"/>
            <a:ext cx="4928760" cy="30348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1" strike="noStrike" spc="-1">
                <a:solidFill>
                  <a:srgbClr val="000000"/>
                </a:solidFill>
                <a:latin typeface="Arial"/>
                <a:ea typeface="DejaVu Sans"/>
              </a:rPr>
              <a:t>Plan de tratamiento no basado en la prescripción</a:t>
            </a:r>
            <a:endParaRPr lang="en-GB" sz="1400" b="0" strike="noStrike" spc="-1">
              <a:latin typeface="Arial"/>
            </a:endParaRPr>
          </a:p>
        </p:txBody>
      </p:sp>
      <p:sp>
        <p:nvSpPr>
          <p:cNvPr id="157" name="9 CuadroTexto"/>
          <p:cNvSpPr/>
          <p:nvPr/>
        </p:nvSpPr>
        <p:spPr>
          <a:xfrm>
            <a:off x="6500880" y="1972630"/>
            <a:ext cx="2642760" cy="136800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200" b="1" strike="noStrike" spc="-1">
                <a:solidFill>
                  <a:srgbClr val="000000"/>
                </a:solidFill>
                <a:latin typeface="Arial"/>
                <a:ea typeface="DejaVu Sans"/>
              </a:rPr>
              <a:t>El tratamiento del paciente había sido planeado con fotones de 10 MV, sin embargo la prescripción fue escrita para fotones de 6MV. El error fue notado antes de que el paciente recibiera el tratamiento.</a:t>
            </a:r>
            <a:endParaRPr lang="en-GB" sz="1200" b="0" strike="noStrike" spc="-1">
              <a:latin typeface="Arial"/>
            </a:endParaRPr>
          </a:p>
        </p:txBody>
      </p:sp>
      <p:sp>
        <p:nvSpPr>
          <p:cNvPr id="158" name="11 Conector recto de flecha"/>
          <p:cNvSpPr/>
          <p:nvPr/>
        </p:nvSpPr>
        <p:spPr>
          <a:xfrm flipV="1">
            <a:off x="4786200" y="2114470"/>
            <a:ext cx="1785600" cy="1571400"/>
          </a:xfrm>
          <a:custGeom>
            <a:avLst/>
            <a:gdLst/>
            <a:ahLst/>
            <a:cxnLst/>
            <a:rect l="l" t="t" r="r" b="b"/>
            <a:pathLst>
              <a:path w="21600" h="21600">
                <a:moveTo>
                  <a:pt x="0" y="0"/>
                </a:moveTo>
                <a:lnTo>
                  <a:pt x="21600" y="21600"/>
                </a:lnTo>
              </a:path>
            </a:pathLst>
          </a:custGeom>
          <a:noFill/>
          <a:ln w="38100">
            <a:solidFill>
              <a:srgbClr val="FF0000"/>
            </a:solidFill>
            <a:tailEnd type="arrow" w="med" len="med"/>
          </a:ln>
        </p:spPr>
        <p:style>
          <a:lnRef idx="1">
            <a:schemeClr val="accent1"/>
          </a:lnRef>
          <a:fillRef idx="0">
            <a:schemeClr val="accent1"/>
          </a:fillRef>
          <a:effectRef idx="0">
            <a:schemeClr val="accent1"/>
          </a:effectRef>
          <a:fontRef idx="minor"/>
        </p:style>
      </p:sp>
      <p:sp>
        <p:nvSpPr>
          <p:cNvPr id="159" name="13 Conector recto de flecha"/>
          <p:cNvSpPr/>
          <p:nvPr/>
        </p:nvSpPr>
        <p:spPr>
          <a:xfrm flipV="1">
            <a:off x="5214960" y="4202470"/>
            <a:ext cx="1285560" cy="340200"/>
          </a:xfrm>
          <a:custGeom>
            <a:avLst/>
            <a:gdLst/>
            <a:ahLst/>
            <a:cxnLst/>
            <a:rect l="l" t="t" r="r" b="b"/>
            <a:pathLst>
              <a:path w="21600" h="21600">
                <a:moveTo>
                  <a:pt x="0" y="0"/>
                </a:moveTo>
                <a:lnTo>
                  <a:pt x="21600" y="21600"/>
                </a:lnTo>
              </a:path>
            </a:pathLst>
          </a:custGeom>
          <a:noFill/>
          <a:ln w="38100">
            <a:solidFill>
              <a:srgbClr val="FF0000"/>
            </a:solidFill>
            <a:tailEnd type="arrow" w="med" len="med"/>
          </a:ln>
        </p:spPr>
        <p:style>
          <a:lnRef idx="1">
            <a:schemeClr val="accent1"/>
          </a:lnRef>
          <a:fillRef idx="0">
            <a:schemeClr val="accent1"/>
          </a:fillRef>
          <a:effectRef idx="0">
            <a:schemeClr val="accent1"/>
          </a:effectRef>
          <a:fontRef idx="minor"/>
        </p:style>
      </p:sp>
      <p:sp>
        <p:nvSpPr>
          <p:cNvPr id="160" name="16 CuadroTexto"/>
          <p:cNvSpPr/>
          <p:nvPr/>
        </p:nvSpPr>
        <p:spPr>
          <a:xfrm>
            <a:off x="6500880" y="3972790"/>
            <a:ext cx="2642760" cy="45540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200" b="0" strike="noStrike" spc="-1">
                <a:solidFill>
                  <a:srgbClr val="000000"/>
                </a:solidFill>
                <a:latin typeface="Arial"/>
                <a:ea typeface="DejaVu Sans"/>
              </a:rPr>
              <a:t>Se reportan posibles factores que contribuyeron al suceso</a:t>
            </a:r>
            <a:endParaRPr lang="en-GB" sz="1200" b="0" strike="noStrike" spc="-1">
              <a:latin typeface="Arial"/>
            </a:endParaRPr>
          </a:p>
        </p:txBody>
      </p:sp>
      <p:sp>
        <p:nvSpPr>
          <p:cNvPr id="161" name="18 Conector recto de flecha"/>
          <p:cNvSpPr/>
          <p:nvPr/>
        </p:nvSpPr>
        <p:spPr>
          <a:xfrm>
            <a:off x="5715000" y="4758670"/>
            <a:ext cx="785520" cy="16200"/>
          </a:xfrm>
          <a:custGeom>
            <a:avLst/>
            <a:gdLst/>
            <a:ahLst/>
            <a:cxnLst/>
            <a:rect l="l" t="t" r="r" b="b"/>
            <a:pathLst>
              <a:path w="21600" h="21600">
                <a:moveTo>
                  <a:pt x="0" y="0"/>
                </a:moveTo>
                <a:lnTo>
                  <a:pt x="21600" y="21600"/>
                </a:lnTo>
              </a:path>
            </a:pathLst>
          </a:custGeom>
          <a:noFill/>
          <a:ln w="38100">
            <a:solidFill>
              <a:srgbClr val="FF0000"/>
            </a:solidFill>
            <a:tailEnd type="arrow" w="med" len="med"/>
          </a:ln>
        </p:spPr>
        <p:style>
          <a:lnRef idx="1">
            <a:schemeClr val="accent1"/>
          </a:lnRef>
          <a:fillRef idx="0">
            <a:schemeClr val="accent1"/>
          </a:fillRef>
          <a:effectRef idx="0">
            <a:schemeClr val="accent1"/>
          </a:effectRef>
          <a:fontRef idx="minor"/>
        </p:style>
      </p:sp>
      <p:sp>
        <p:nvSpPr>
          <p:cNvPr id="162" name="19 CuadroTexto"/>
          <p:cNvSpPr/>
          <p:nvPr/>
        </p:nvSpPr>
        <p:spPr>
          <a:xfrm>
            <a:off x="6500880" y="4544470"/>
            <a:ext cx="2642760" cy="45540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200" b="0" strike="noStrike" spc="-1">
                <a:solidFill>
                  <a:srgbClr val="000000"/>
                </a:solidFill>
                <a:latin typeface="Arial"/>
                <a:ea typeface="DejaVu Sans"/>
              </a:rPr>
              <a:t>Se sugieren posibles barreras para detectar este suceso</a:t>
            </a:r>
            <a:endParaRPr lang="en-GB" sz="1200" b="0" strike="noStrike" spc="-1">
              <a:latin typeface="Arial"/>
            </a:endParaRPr>
          </a:p>
        </p:txBody>
      </p:sp>
    </p:spTree>
    <p:extLst>
      <p:ext uri="{BB962C8B-B14F-4D97-AF65-F5344CB8AC3E}">
        <p14:creationId xmlns:p14="http://schemas.microsoft.com/office/powerpoint/2010/main" val="322180907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 Box 4"/>
          <p:cNvSpPr/>
          <p:nvPr/>
        </p:nvSpPr>
        <p:spPr>
          <a:xfrm>
            <a:off x="714240" y="243422"/>
            <a:ext cx="774576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dirty="0">
                <a:solidFill>
                  <a:srgbClr val="FFFF00"/>
                </a:solidFill>
                <a:latin typeface="Arial "/>
                <a:ea typeface="DejaVu Sans"/>
              </a:rPr>
              <a:t>Enfoque de la Evaluación de Seguridad</a:t>
            </a:r>
            <a:r>
              <a:rPr lang="es-ES" sz="2400" b="1" strike="noStrike" spc="-1" dirty="0" smtClean="0">
                <a:solidFill>
                  <a:srgbClr val="FFFF00"/>
                </a:solidFill>
                <a:latin typeface="Arial "/>
                <a:ea typeface="DejaVu Sans"/>
              </a:rPr>
              <a:t>. SAFRON</a:t>
            </a:r>
            <a:endParaRPr lang="en-GB" sz="2400" b="0" strike="noStrike" spc="-1" dirty="0">
              <a:solidFill>
                <a:srgbClr val="FFFF00"/>
              </a:solidFill>
              <a:latin typeface="Arial"/>
            </a:endParaRPr>
          </a:p>
        </p:txBody>
      </p:sp>
      <p:pic>
        <p:nvPicPr>
          <p:cNvPr id="120" name="Picture 9"/>
          <p:cNvPicPr/>
          <p:nvPr/>
        </p:nvPicPr>
        <p:blipFill>
          <a:blip r:embed="rId3"/>
          <a:stretch/>
        </p:blipFill>
        <p:spPr>
          <a:xfrm>
            <a:off x="3492360" y="2227320"/>
            <a:ext cx="1409400" cy="1800000"/>
          </a:xfrm>
          <a:prstGeom prst="rect">
            <a:avLst/>
          </a:prstGeom>
          <a:ln w="12700">
            <a:noFill/>
          </a:ln>
        </p:spPr>
      </p:pic>
      <p:sp>
        <p:nvSpPr>
          <p:cNvPr id="121" name="Text Box 11"/>
          <p:cNvSpPr/>
          <p:nvPr/>
        </p:nvSpPr>
        <p:spPr>
          <a:xfrm>
            <a:off x="108000" y="1148400"/>
            <a:ext cx="2088720" cy="913320"/>
          </a:xfrm>
          <a:prstGeom prst="rect">
            <a:avLst/>
          </a:prstGeom>
          <a:solidFill>
            <a:srgbClr val="FF6600"/>
          </a:solid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0" strike="noStrike" spc="-1">
                <a:solidFill>
                  <a:srgbClr val="000000"/>
                </a:solidFill>
                <a:latin typeface="Arial"/>
                <a:ea typeface="DejaVu Sans"/>
              </a:rPr>
              <a:t>Investigar sobre los accidentes ocurridos</a:t>
            </a:r>
            <a:endParaRPr lang="en-GB" sz="1800" b="0" strike="noStrike" spc="-1">
              <a:latin typeface="Arial"/>
            </a:endParaRPr>
          </a:p>
        </p:txBody>
      </p:sp>
      <p:sp>
        <p:nvSpPr>
          <p:cNvPr id="122" name="AutoShape 13"/>
          <p:cNvSpPr/>
          <p:nvPr/>
        </p:nvSpPr>
        <p:spPr>
          <a:xfrm>
            <a:off x="2238480" y="1500120"/>
            <a:ext cx="975960" cy="485280"/>
          </a:xfrm>
          <a:prstGeom prst="rightArrow">
            <a:avLst>
              <a:gd name="adj1" fmla="val 50000"/>
              <a:gd name="adj2" fmla="val 50245"/>
            </a:avLst>
          </a:prstGeom>
          <a:solidFill>
            <a:schemeClr val="accent1"/>
          </a:solidFill>
          <a:ln w="9525">
            <a:solidFill>
              <a:srgbClr val="000000"/>
            </a:solidFill>
            <a:miter/>
          </a:ln>
        </p:spPr>
        <p:style>
          <a:lnRef idx="0">
            <a:scrgbClr r="0" g="0" b="0"/>
          </a:lnRef>
          <a:fillRef idx="0">
            <a:scrgbClr r="0" g="0" b="0"/>
          </a:fillRef>
          <a:effectRef idx="0">
            <a:scrgbClr r="0" g="0" b="0"/>
          </a:effectRef>
          <a:fontRef idx="minor"/>
        </p:style>
      </p:sp>
      <p:sp>
        <p:nvSpPr>
          <p:cNvPr id="123" name="Text Box 14"/>
          <p:cNvSpPr/>
          <p:nvPr/>
        </p:nvSpPr>
        <p:spPr>
          <a:xfrm>
            <a:off x="3276720" y="845280"/>
            <a:ext cx="1800000" cy="1187640"/>
          </a:xfrm>
          <a:prstGeom prst="rect">
            <a:avLst/>
          </a:prstGeom>
          <a:solidFill>
            <a:srgbClr val="FF6600"/>
          </a:solid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0" strike="noStrike" spc="-1">
                <a:solidFill>
                  <a:srgbClr val="000000"/>
                </a:solidFill>
                <a:latin typeface="Arial"/>
                <a:ea typeface="DejaVu Sans"/>
              </a:rPr>
              <a:t>Identificar las causas y lecciones aprendidas</a:t>
            </a:r>
            <a:endParaRPr lang="en-GB" sz="1800" b="0" strike="noStrike" spc="-1">
              <a:latin typeface="Arial"/>
            </a:endParaRPr>
          </a:p>
        </p:txBody>
      </p:sp>
      <p:sp>
        <p:nvSpPr>
          <p:cNvPr id="124" name="AutoShape 15"/>
          <p:cNvSpPr/>
          <p:nvPr/>
        </p:nvSpPr>
        <p:spPr>
          <a:xfrm>
            <a:off x="5148360" y="1500120"/>
            <a:ext cx="975960" cy="485280"/>
          </a:xfrm>
          <a:prstGeom prst="rightArrow">
            <a:avLst>
              <a:gd name="adj1" fmla="val 50000"/>
              <a:gd name="adj2" fmla="val 50245"/>
            </a:avLst>
          </a:prstGeom>
          <a:solidFill>
            <a:schemeClr val="accent1"/>
          </a:solidFill>
          <a:ln w="9525">
            <a:solidFill>
              <a:srgbClr val="000000"/>
            </a:solidFill>
            <a:miter/>
          </a:ln>
        </p:spPr>
        <p:style>
          <a:lnRef idx="0">
            <a:scrgbClr r="0" g="0" b="0"/>
          </a:lnRef>
          <a:fillRef idx="0">
            <a:scrgbClr r="0" g="0" b="0"/>
          </a:fillRef>
          <a:effectRef idx="0">
            <a:scrgbClr r="0" g="0" b="0"/>
          </a:effectRef>
          <a:fontRef idx="minor"/>
        </p:style>
      </p:sp>
      <p:sp>
        <p:nvSpPr>
          <p:cNvPr id="125" name="Text Box 16"/>
          <p:cNvSpPr/>
          <p:nvPr/>
        </p:nvSpPr>
        <p:spPr>
          <a:xfrm>
            <a:off x="6156360" y="871200"/>
            <a:ext cx="2592000" cy="1187640"/>
          </a:xfrm>
          <a:prstGeom prst="rect">
            <a:avLst/>
          </a:prstGeom>
          <a:solidFill>
            <a:srgbClr val="FF6600"/>
          </a:solid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0" strike="noStrike" spc="-1">
                <a:solidFill>
                  <a:srgbClr val="000000"/>
                </a:solidFill>
                <a:latin typeface="Arial"/>
                <a:ea typeface="DejaVu Sans"/>
              </a:rPr>
              <a:t>Revisar como está preparado su servicio para enfrentar accidentes similares</a:t>
            </a:r>
            <a:endParaRPr lang="en-GB" sz="1800" b="0" strike="noStrike" spc="-1">
              <a:latin typeface="Arial"/>
            </a:endParaRPr>
          </a:p>
        </p:txBody>
      </p:sp>
      <p:pic>
        <p:nvPicPr>
          <p:cNvPr id="126" name="Picture 17" descr="j0233018"/>
          <p:cNvPicPr/>
          <p:nvPr/>
        </p:nvPicPr>
        <p:blipFill>
          <a:blip r:embed="rId4"/>
          <a:stretch/>
        </p:blipFill>
        <p:spPr>
          <a:xfrm>
            <a:off x="6300720" y="2227320"/>
            <a:ext cx="2374560" cy="1944360"/>
          </a:xfrm>
          <a:prstGeom prst="rect">
            <a:avLst/>
          </a:prstGeom>
          <a:ln w="9525">
            <a:noFill/>
          </a:ln>
        </p:spPr>
      </p:pic>
      <p:sp>
        <p:nvSpPr>
          <p:cNvPr id="127" name="AutoShape 19"/>
          <p:cNvSpPr/>
          <p:nvPr/>
        </p:nvSpPr>
        <p:spPr>
          <a:xfrm>
            <a:off x="6877080" y="4172040"/>
            <a:ext cx="852120" cy="852120"/>
          </a:xfrm>
          <a:custGeom>
            <a:avLst/>
            <a:gdLst/>
            <a:ahLst/>
            <a:cxnLst/>
            <a:rect l="l" t="t" r="r" b="b"/>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chemeClr val="accent1"/>
          </a:solidFill>
          <a:ln w="9525">
            <a:solidFill>
              <a:srgbClr val="000000"/>
            </a:solidFill>
            <a:miter/>
          </a:ln>
        </p:spPr>
        <p:style>
          <a:lnRef idx="0">
            <a:scrgbClr r="0" g="0" b="0"/>
          </a:lnRef>
          <a:fillRef idx="0">
            <a:scrgbClr r="0" g="0" b="0"/>
          </a:fillRef>
          <a:effectRef idx="0">
            <a:scrgbClr r="0" g="0" b="0"/>
          </a:effectRef>
          <a:fontRef idx="minor"/>
        </p:style>
      </p:sp>
      <p:sp>
        <p:nvSpPr>
          <p:cNvPr id="128" name="Text Box 20"/>
          <p:cNvSpPr/>
          <p:nvPr/>
        </p:nvSpPr>
        <p:spPr>
          <a:xfrm>
            <a:off x="593640" y="4143240"/>
            <a:ext cx="6192360" cy="913320"/>
          </a:xfrm>
          <a:prstGeom prst="rect">
            <a:avLst/>
          </a:prstGeom>
          <a:solidFill>
            <a:srgbClr val="FF6600"/>
          </a:solid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0" strike="noStrike" spc="-1">
                <a:solidFill>
                  <a:srgbClr val="000000"/>
                </a:solidFill>
                <a:latin typeface="Arial"/>
                <a:ea typeface="DejaVu Sans"/>
              </a:rPr>
              <a:t>Identificar e implementar mejoras de seguridad que tengan en cuenta las lecciones aprendidas de accidentes ocurridos</a:t>
            </a:r>
            <a:endParaRPr lang="en-GB" sz="1800" b="0" strike="noStrike" spc="-1">
              <a:latin typeface="Arial"/>
            </a:endParaRPr>
          </a:p>
        </p:txBody>
      </p:sp>
      <p:pic>
        <p:nvPicPr>
          <p:cNvPr id="129" name="Picture 2056"/>
          <p:cNvPicPr/>
          <p:nvPr/>
        </p:nvPicPr>
        <p:blipFill>
          <a:blip r:embed="rId5"/>
          <a:stretch/>
        </p:blipFill>
        <p:spPr>
          <a:xfrm>
            <a:off x="468360" y="2155680"/>
            <a:ext cx="1174320" cy="1794600"/>
          </a:xfrm>
          <a:prstGeom prst="rect">
            <a:avLst/>
          </a:prstGeom>
          <a:ln w="12700">
            <a:noFill/>
          </a:ln>
        </p:spPr>
      </p:pic>
      <p:sp>
        <p:nvSpPr>
          <p:cNvPr id="130" name="14 CuadroTexto"/>
          <p:cNvSpPr/>
          <p:nvPr/>
        </p:nvSpPr>
        <p:spPr>
          <a:xfrm>
            <a:off x="500040" y="766910"/>
            <a:ext cx="2714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dirty="0">
                <a:solidFill>
                  <a:srgbClr val="FFFF00"/>
                </a:solidFill>
                <a:latin typeface="Arial"/>
                <a:ea typeface="DejaVu Sans"/>
              </a:rPr>
              <a:t>Enfoque Retrospectivo</a:t>
            </a:r>
            <a:endParaRPr lang="en-GB" sz="1800" b="0" strike="noStrike" spc="-1" dirty="0">
              <a:solidFill>
                <a:srgbClr val="FFFF00"/>
              </a:solidFill>
              <a:latin typeface="Arial"/>
            </a:endParaRPr>
          </a:p>
        </p:txBody>
      </p:sp>
    </p:spTree>
    <p:extLst>
      <p:ext uri="{BB962C8B-B14F-4D97-AF65-F5344CB8AC3E}">
        <p14:creationId xmlns:p14="http://schemas.microsoft.com/office/powerpoint/2010/main" val="156087565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 Box 4"/>
          <p:cNvSpPr/>
          <p:nvPr/>
        </p:nvSpPr>
        <p:spPr>
          <a:xfrm>
            <a:off x="714240" y="224350"/>
            <a:ext cx="7745760" cy="54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000" b="1" strike="noStrike" spc="-1" dirty="0">
                <a:solidFill>
                  <a:srgbClr val="FFFF00"/>
                </a:solidFill>
                <a:latin typeface="Arial "/>
                <a:ea typeface="DejaVu Sans"/>
              </a:rPr>
              <a:t>Enfoque de la Evaluación de Seguridad.</a:t>
            </a:r>
            <a:endParaRPr lang="en-GB" sz="3000" b="0" strike="noStrike" spc="-1" dirty="0">
              <a:solidFill>
                <a:srgbClr val="FFFF00"/>
              </a:solidFill>
              <a:latin typeface="Arial"/>
            </a:endParaRPr>
          </a:p>
        </p:txBody>
      </p:sp>
      <p:pic>
        <p:nvPicPr>
          <p:cNvPr id="164" name="Imagen 7"/>
          <p:cNvPicPr/>
          <p:nvPr/>
        </p:nvPicPr>
        <p:blipFill>
          <a:blip r:embed="rId3"/>
          <a:stretch/>
        </p:blipFill>
        <p:spPr>
          <a:xfrm>
            <a:off x="34920" y="785880"/>
            <a:ext cx="9105480" cy="2160360"/>
          </a:xfrm>
          <a:prstGeom prst="rect">
            <a:avLst/>
          </a:prstGeom>
          <a:ln w="9525">
            <a:noFill/>
          </a:ln>
        </p:spPr>
      </p:pic>
      <p:pic>
        <p:nvPicPr>
          <p:cNvPr id="165" name="Imagen 2"/>
          <p:cNvPicPr/>
          <p:nvPr/>
        </p:nvPicPr>
        <p:blipFill>
          <a:blip r:embed="rId4"/>
          <a:stretch/>
        </p:blipFill>
        <p:spPr>
          <a:xfrm>
            <a:off x="3492000" y="3003840"/>
            <a:ext cx="4928760" cy="2102400"/>
          </a:xfrm>
          <a:prstGeom prst="rect">
            <a:avLst/>
          </a:prstGeom>
          <a:ln w="9525">
            <a:noFill/>
          </a:ln>
        </p:spPr>
      </p:pic>
    </p:spTree>
    <p:extLst>
      <p:ext uri="{BB962C8B-B14F-4D97-AF65-F5344CB8AC3E}">
        <p14:creationId xmlns:p14="http://schemas.microsoft.com/office/powerpoint/2010/main" val="142711612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107504" y="339502"/>
            <a:ext cx="8812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defRPr/>
            </a:pPr>
            <a:r>
              <a:rPr lang="es-ES" altLang="es-MX" sz="2400" b="1" dirty="0" smtClean="0">
                <a:solidFill>
                  <a:srgbClr val="FFFF00"/>
                </a:solidFill>
                <a:latin typeface="Arial "/>
                <a:ea typeface="+mj-ea"/>
                <a:cs typeface="+mj-cs"/>
              </a:rPr>
              <a:t>Enfoque Prospectivo. Uso de técnicas de análisis de riesgo</a:t>
            </a:r>
            <a:endParaRPr lang="es-ES" altLang="es-MX" sz="2400" b="1" dirty="0">
              <a:solidFill>
                <a:srgbClr val="FFFF00"/>
              </a:solidFill>
              <a:latin typeface="Arial "/>
              <a:ea typeface="+mj-ea"/>
              <a:cs typeface="+mj-cs"/>
            </a:endParaRPr>
          </a:p>
        </p:txBody>
      </p:sp>
      <p:grpSp>
        <p:nvGrpSpPr>
          <p:cNvPr id="16" name="Group 44"/>
          <p:cNvGrpSpPr>
            <a:grpSpLocks/>
          </p:cNvGrpSpPr>
          <p:nvPr/>
        </p:nvGrpSpPr>
        <p:grpSpPr bwMode="auto">
          <a:xfrm>
            <a:off x="611188" y="857238"/>
            <a:ext cx="8243887" cy="3965575"/>
            <a:chOff x="385" y="1117"/>
            <a:chExt cx="5193" cy="2498"/>
          </a:xfrm>
        </p:grpSpPr>
        <p:sp>
          <p:nvSpPr>
            <p:cNvPr id="24" name="AutoShape 25"/>
            <p:cNvSpPr>
              <a:spLocks noChangeAspect="1" noChangeArrowheads="1"/>
            </p:cNvSpPr>
            <p:nvPr/>
          </p:nvSpPr>
          <p:spPr bwMode="auto">
            <a:xfrm>
              <a:off x="385" y="1117"/>
              <a:ext cx="5193" cy="2498"/>
            </a:xfrm>
            <a:prstGeom prst="rect">
              <a:avLst/>
            </a:prstGeom>
            <a:noFill/>
            <a:ln w="9525">
              <a:noFill/>
              <a:miter lim="800000"/>
              <a:headEnd/>
              <a:tailEnd/>
            </a:ln>
          </p:spPr>
          <p:txBody>
            <a:bodyPr/>
            <a:lstStyle/>
            <a:p>
              <a:pPr eaLnBrk="1" hangingPunct="1"/>
              <a:endParaRPr lang="es-ES" altLang="es-ES" sz="1800">
                <a:solidFill>
                  <a:srgbClr val="FFFF00"/>
                </a:solidFill>
                <a:latin typeface="Arial" charset="0"/>
              </a:endParaRPr>
            </a:p>
          </p:txBody>
        </p:sp>
        <p:sp>
          <p:nvSpPr>
            <p:cNvPr id="25" name="Line 26"/>
            <p:cNvSpPr>
              <a:spLocks noChangeShapeType="1"/>
            </p:cNvSpPr>
            <p:nvPr/>
          </p:nvSpPr>
          <p:spPr bwMode="auto">
            <a:xfrm>
              <a:off x="2999" y="1950"/>
              <a:ext cx="902" cy="0"/>
            </a:xfrm>
            <a:prstGeom prst="line">
              <a:avLst/>
            </a:prstGeom>
            <a:noFill/>
            <a:ln w="82550">
              <a:solidFill>
                <a:srgbClr val="FF0000"/>
              </a:solidFill>
              <a:round/>
              <a:headEnd type="none" w="sm" len="sm"/>
              <a:tailEnd type="triangle" w="sm" len="sm"/>
            </a:ln>
            <a:effectLst/>
          </p:spPr>
          <p:txBody>
            <a:bodyPr/>
            <a:lstStyle/>
            <a:p>
              <a:endParaRPr lang="es-ES"/>
            </a:p>
          </p:txBody>
        </p:sp>
        <p:sp>
          <p:nvSpPr>
            <p:cNvPr id="26" name="Line 27"/>
            <p:cNvSpPr>
              <a:spLocks noChangeShapeType="1"/>
            </p:cNvSpPr>
            <p:nvPr/>
          </p:nvSpPr>
          <p:spPr bwMode="auto">
            <a:xfrm>
              <a:off x="2381" y="1534"/>
              <a:ext cx="1" cy="1003"/>
            </a:xfrm>
            <a:prstGeom prst="line">
              <a:avLst/>
            </a:prstGeom>
            <a:noFill/>
            <a:ln w="50800">
              <a:solidFill>
                <a:srgbClr val="FFFF00"/>
              </a:solidFill>
              <a:round/>
              <a:headEnd type="none" w="sm" len="sm"/>
              <a:tailEnd type="none" w="sm" len="sm"/>
            </a:ln>
            <a:effectLst/>
          </p:spPr>
          <p:txBody>
            <a:bodyPr/>
            <a:lstStyle/>
            <a:p>
              <a:endParaRPr lang="es-ES"/>
            </a:p>
          </p:txBody>
        </p:sp>
        <p:sp>
          <p:nvSpPr>
            <p:cNvPr id="27" name="Rectangle 29"/>
            <p:cNvSpPr>
              <a:spLocks noChangeArrowheads="1"/>
            </p:cNvSpPr>
            <p:nvPr/>
          </p:nvSpPr>
          <p:spPr bwMode="auto">
            <a:xfrm>
              <a:off x="520" y="1228"/>
              <a:ext cx="997" cy="826"/>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lvl1pPr algn="just">
                <a:spcBef>
                  <a:spcPct val="20000"/>
                </a:spcBef>
                <a:buChar char="•"/>
                <a:defRPr sz="2600">
                  <a:solidFill>
                    <a:srgbClr val="5F5F5F"/>
                  </a:solidFill>
                  <a:latin typeface="Tahoma" panose="020B060403050404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s-ES" altLang="es-ES" sz="2200" b="1" u="none" dirty="0" smtClean="0">
                  <a:solidFill>
                    <a:schemeClr val="tx1"/>
                  </a:solidFill>
                  <a:latin typeface="Times New Roman" panose="02020603050405020304" pitchFamily="18" charset="0"/>
                </a:rPr>
                <a:t>Error Humano o fallo de equipo  (f)</a:t>
              </a:r>
              <a:endParaRPr lang="es-ES" altLang="es-ES" sz="2200" u="none" dirty="0" smtClean="0">
                <a:solidFill>
                  <a:schemeClr val="tx1"/>
                </a:solidFill>
                <a:latin typeface="Times New Roman" panose="02020603050405020304" pitchFamily="18" charset="0"/>
              </a:endParaRPr>
            </a:p>
          </p:txBody>
        </p:sp>
        <p:sp>
          <p:nvSpPr>
            <p:cNvPr id="28" name="Line 30"/>
            <p:cNvSpPr>
              <a:spLocks noChangeShapeType="1"/>
            </p:cNvSpPr>
            <p:nvPr/>
          </p:nvSpPr>
          <p:spPr bwMode="auto">
            <a:xfrm>
              <a:off x="1970" y="1534"/>
              <a:ext cx="0" cy="1003"/>
            </a:xfrm>
            <a:prstGeom prst="line">
              <a:avLst/>
            </a:prstGeom>
            <a:noFill/>
            <a:ln w="50800">
              <a:solidFill>
                <a:srgbClr val="FFFF00"/>
              </a:solidFill>
              <a:round/>
              <a:headEnd type="none" w="sm" len="sm"/>
              <a:tailEnd type="none" w="sm" len="sm"/>
            </a:ln>
            <a:effectLst/>
          </p:spPr>
          <p:txBody>
            <a:bodyPr/>
            <a:lstStyle/>
            <a:p>
              <a:endParaRPr lang="es-ES"/>
            </a:p>
          </p:txBody>
        </p:sp>
        <p:sp>
          <p:nvSpPr>
            <p:cNvPr id="29" name="Line 31"/>
            <p:cNvSpPr>
              <a:spLocks noChangeShapeType="1"/>
            </p:cNvSpPr>
            <p:nvPr/>
          </p:nvSpPr>
          <p:spPr bwMode="auto">
            <a:xfrm>
              <a:off x="2073" y="1534"/>
              <a:ext cx="0" cy="1003"/>
            </a:xfrm>
            <a:prstGeom prst="line">
              <a:avLst/>
            </a:prstGeom>
            <a:noFill/>
            <a:ln w="50800">
              <a:solidFill>
                <a:srgbClr val="FFFF00"/>
              </a:solidFill>
              <a:round/>
              <a:headEnd type="none" w="sm" len="sm"/>
              <a:tailEnd type="none" w="sm" len="sm"/>
            </a:ln>
            <a:effectLst/>
          </p:spPr>
          <p:txBody>
            <a:bodyPr/>
            <a:lstStyle/>
            <a:p>
              <a:endParaRPr lang="es-ES"/>
            </a:p>
          </p:txBody>
        </p:sp>
        <p:sp>
          <p:nvSpPr>
            <p:cNvPr id="30" name="Line 32"/>
            <p:cNvSpPr>
              <a:spLocks noChangeShapeType="1"/>
            </p:cNvSpPr>
            <p:nvPr/>
          </p:nvSpPr>
          <p:spPr bwMode="auto">
            <a:xfrm>
              <a:off x="2175" y="1534"/>
              <a:ext cx="1" cy="1003"/>
            </a:xfrm>
            <a:prstGeom prst="line">
              <a:avLst/>
            </a:prstGeom>
            <a:noFill/>
            <a:ln w="50800">
              <a:solidFill>
                <a:srgbClr val="FFFF00"/>
              </a:solidFill>
              <a:round/>
              <a:headEnd type="none" w="sm" len="sm"/>
              <a:tailEnd type="none" w="sm" len="sm"/>
            </a:ln>
            <a:effectLst/>
          </p:spPr>
          <p:txBody>
            <a:bodyPr/>
            <a:lstStyle/>
            <a:p>
              <a:endParaRPr lang="es-ES"/>
            </a:p>
          </p:txBody>
        </p:sp>
        <p:sp>
          <p:nvSpPr>
            <p:cNvPr id="31" name="Line 33"/>
            <p:cNvSpPr>
              <a:spLocks noChangeShapeType="1"/>
            </p:cNvSpPr>
            <p:nvPr/>
          </p:nvSpPr>
          <p:spPr bwMode="auto">
            <a:xfrm>
              <a:off x="2278" y="1534"/>
              <a:ext cx="1" cy="1003"/>
            </a:xfrm>
            <a:prstGeom prst="line">
              <a:avLst/>
            </a:prstGeom>
            <a:noFill/>
            <a:ln w="50800">
              <a:solidFill>
                <a:srgbClr val="FFFF00"/>
              </a:solidFill>
              <a:round/>
              <a:headEnd type="none" w="sm" len="sm"/>
              <a:tailEnd type="none" w="sm" len="sm"/>
            </a:ln>
            <a:effectLst/>
          </p:spPr>
          <p:txBody>
            <a:bodyPr/>
            <a:lstStyle/>
            <a:p>
              <a:endParaRPr lang="es-ES"/>
            </a:p>
          </p:txBody>
        </p:sp>
        <p:sp>
          <p:nvSpPr>
            <p:cNvPr id="32" name="Rectangle 34"/>
            <p:cNvSpPr>
              <a:spLocks noChangeArrowheads="1"/>
            </p:cNvSpPr>
            <p:nvPr/>
          </p:nvSpPr>
          <p:spPr bwMode="auto">
            <a:xfrm>
              <a:off x="1723" y="1117"/>
              <a:ext cx="1037" cy="937"/>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lvl1pPr algn="just">
                <a:spcBef>
                  <a:spcPct val="20000"/>
                </a:spcBef>
                <a:buChar char="•"/>
                <a:defRPr sz="2600">
                  <a:solidFill>
                    <a:srgbClr val="5F5F5F"/>
                  </a:solidFill>
                  <a:latin typeface="Tahoma" panose="020B060403050404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s-ES" altLang="es-ES" sz="2200" b="1" u="none" smtClean="0">
                  <a:solidFill>
                    <a:schemeClr val="tx1"/>
                  </a:solidFill>
                  <a:latin typeface="Times New Roman" panose="02020603050405020304" pitchFamily="18" charset="0"/>
                </a:rPr>
                <a:t>Defensas o barreras de seguridad</a:t>
              </a:r>
              <a:r>
                <a:rPr lang="es-ES" altLang="es-ES" sz="2400" b="1" u="none" smtClean="0">
                  <a:solidFill>
                    <a:schemeClr val="tx1"/>
                  </a:solidFill>
                  <a:latin typeface="Times New Roman" panose="02020603050405020304" pitchFamily="18" charset="0"/>
                </a:rPr>
                <a:t> </a:t>
              </a:r>
              <a:r>
                <a:rPr lang="es-ES" altLang="es-ES" sz="2200" b="1" u="none" smtClean="0">
                  <a:solidFill>
                    <a:schemeClr val="tx1"/>
                  </a:solidFill>
                  <a:latin typeface="Times New Roman" panose="02020603050405020304" pitchFamily="18" charset="0"/>
                </a:rPr>
                <a:t>(p)</a:t>
              </a:r>
              <a:endParaRPr lang="es-ES" altLang="es-ES" sz="2200" u="none" smtClean="0">
                <a:solidFill>
                  <a:schemeClr val="tx1"/>
                </a:solidFill>
                <a:latin typeface="Times New Roman" panose="02020603050405020304" pitchFamily="18" charset="0"/>
              </a:endParaRPr>
            </a:p>
          </p:txBody>
        </p:sp>
        <p:sp>
          <p:nvSpPr>
            <p:cNvPr id="33" name="Line 35"/>
            <p:cNvSpPr>
              <a:spLocks noChangeShapeType="1"/>
            </p:cNvSpPr>
            <p:nvPr/>
          </p:nvSpPr>
          <p:spPr bwMode="auto">
            <a:xfrm>
              <a:off x="632" y="2262"/>
              <a:ext cx="902" cy="1"/>
            </a:xfrm>
            <a:prstGeom prst="line">
              <a:avLst/>
            </a:prstGeom>
            <a:noFill/>
            <a:ln w="50800">
              <a:solidFill>
                <a:srgbClr val="FFFF00"/>
              </a:solidFill>
              <a:round/>
              <a:headEnd type="none" w="sm" len="sm"/>
              <a:tailEnd type="triangle" w="sm" len="sm"/>
            </a:ln>
            <a:effectLst/>
          </p:spPr>
          <p:txBody>
            <a:bodyPr/>
            <a:lstStyle/>
            <a:p>
              <a:endParaRPr lang="es-ES"/>
            </a:p>
          </p:txBody>
        </p:sp>
        <p:pic>
          <p:nvPicPr>
            <p:cNvPr id="34" name="Picture 36" descr="BD05584_"/>
            <p:cNvPicPr>
              <a:picLocks noChangeAspect="1" noChangeArrowheads="1"/>
            </p:cNvPicPr>
            <p:nvPr/>
          </p:nvPicPr>
          <p:blipFill>
            <a:blip r:embed="rId3"/>
            <a:srcRect l="31978" t="36449" r="31978" b="41655"/>
            <a:stretch>
              <a:fillRect/>
            </a:stretch>
          </p:blipFill>
          <p:spPr bwMode="auto">
            <a:xfrm>
              <a:off x="2999" y="2054"/>
              <a:ext cx="812" cy="591"/>
            </a:xfrm>
            <a:prstGeom prst="rect">
              <a:avLst/>
            </a:prstGeom>
            <a:noFill/>
            <a:ln w="9525">
              <a:noFill/>
              <a:miter lim="800000"/>
              <a:headEnd/>
              <a:tailEnd/>
            </a:ln>
          </p:spPr>
        </p:pic>
        <p:sp>
          <p:nvSpPr>
            <p:cNvPr id="35" name="Rectangle 37"/>
            <p:cNvSpPr>
              <a:spLocks noChangeArrowheads="1"/>
            </p:cNvSpPr>
            <p:nvPr/>
          </p:nvSpPr>
          <p:spPr bwMode="auto">
            <a:xfrm>
              <a:off x="2820" y="1221"/>
              <a:ext cx="1037" cy="463"/>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lvl1pPr algn="just">
                <a:spcBef>
                  <a:spcPct val="20000"/>
                </a:spcBef>
                <a:buChar char="•"/>
                <a:defRPr sz="2600">
                  <a:solidFill>
                    <a:srgbClr val="5F5F5F"/>
                  </a:solidFill>
                  <a:latin typeface="Tahoma" panose="020B060403050404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s-ES" altLang="es-ES" sz="2400" b="1" u="none" smtClean="0">
                  <a:solidFill>
                    <a:schemeClr val="tx1"/>
                  </a:solidFill>
                  <a:latin typeface="Times New Roman" panose="02020603050405020304" pitchFamily="18" charset="0"/>
                </a:rPr>
                <a:t>Exposición accidental</a:t>
              </a:r>
              <a:r>
                <a:rPr lang="en-US" altLang="es-ES" sz="2000" b="1" u="none" smtClean="0">
                  <a:solidFill>
                    <a:schemeClr val="tx1"/>
                  </a:solidFill>
                  <a:latin typeface="Times New Roman" panose="02020603050405020304" pitchFamily="18" charset="0"/>
                </a:rPr>
                <a:t> </a:t>
              </a:r>
              <a:endParaRPr lang="es-ES" altLang="es-ES" sz="2000" u="none" smtClean="0">
                <a:solidFill>
                  <a:schemeClr val="tx1"/>
                </a:solidFill>
                <a:latin typeface="Times New Roman" panose="02020603050405020304" pitchFamily="18" charset="0"/>
              </a:endParaRPr>
            </a:p>
          </p:txBody>
        </p:sp>
        <p:sp>
          <p:nvSpPr>
            <p:cNvPr id="36" name="Rectangle 38"/>
            <p:cNvSpPr>
              <a:spLocks noChangeArrowheads="1"/>
            </p:cNvSpPr>
            <p:nvPr/>
          </p:nvSpPr>
          <p:spPr bwMode="auto">
            <a:xfrm>
              <a:off x="3987" y="1117"/>
              <a:ext cx="1591" cy="319"/>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lvl1pPr algn="just">
                <a:spcBef>
                  <a:spcPct val="20000"/>
                </a:spcBef>
                <a:buChar char="•"/>
                <a:defRPr sz="2600">
                  <a:solidFill>
                    <a:srgbClr val="5F5F5F"/>
                  </a:solidFill>
                  <a:latin typeface="Tahoma" panose="020B060403050404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s-ES" altLang="es-ES" sz="2200" b="1" u="none" smtClean="0">
                  <a:solidFill>
                    <a:schemeClr val="tx1"/>
                  </a:solidFill>
                  <a:latin typeface="Times New Roman" panose="02020603050405020304" pitchFamily="18" charset="0"/>
                </a:rPr>
                <a:t>Consecuencias (C)</a:t>
              </a:r>
              <a:endParaRPr lang="es-ES" altLang="es-ES" sz="2200" u="none" smtClean="0">
                <a:solidFill>
                  <a:schemeClr val="tx1"/>
                </a:solidFill>
                <a:latin typeface="Times New Roman" panose="02020603050405020304" pitchFamily="18" charset="0"/>
              </a:endParaRPr>
            </a:p>
          </p:txBody>
        </p:sp>
        <p:pic>
          <p:nvPicPr>
            <p:cNvPr id="37" name="Picture 39"/>
            <p:cNvPicPr>
              <a:picLocks noChangeAspect="1" noChangeArrowheads="1"/>
            </p:cNvPicPr>
            <p:nvPr/>
          </p:nvPicPr>
          <p:blipFill>
            <a:blip r:embed="rId4"/>
            <a:srcRect/>
            <a:stretch>
              <a:fillRect/>
            </a:stretch>
          </p:blipFill>
          <p:spPr bwMode="auto">
            <a:xfrm>
              <a:off x="529" y="2574"/>
              <a:ext cx="926" cy="887"/>
            </a:xfrm>
            <a:prstGeom prst="rect">
              <a:avLst/>
            </a:prstGeom>
            <a:noFill/>
            <a:ln w="12700">
              <a:noFill/>
              <a:miter lim="800000"/>
              <a:headEnd type="none" w="sm" len="sm"/>
              <a:tailEnd type="none" w="sm" len="sm"/>
            </a:ln>
            <a:effectLst/>
          </p:spPr>
        </p:pic>
        <p:sp>
          <p:nvSpPr>
            <p:cNvPr id="38" name="Rectangle 40"/>
            <p:cNvSpPr>
              <a:spLocks noChangeArrowheads="1"/>
            </p:cNvSpPr>
            <p:nvPr/>
          </p:nvSpPr>
          <p:spPr bwMode="auto">
            <a:xfrm>
              <a:off x="2793" y="2990"/>
              <a:ext cx="2731" cy="417"/>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lvl1pPr algn="just">
                <a:spcBef>
                  <a:spcPct val="20000"/>
                </a:spcBef>
                <a:buChar char="•"/>
                <a:defRPr sz="2600">
                  <a:solidFill>
                    <a:srgbClr val="5F5F5F"/>
                  </a:solidFill>
                  <a:latin typeface="Tahoma" panose="020B060403050404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s-ES" altLang="es-ES" sz="3600" b="1" u="none" smtClean="0">
                  <a:solidFill>
                    <a:schemeClr val="tx1"/>
                  </a:solidFill>
                  <a:latin typeface="Times New Roman" panose="02020603050405020304" pitchFamily="18" charset="0"/>
                </a:rPr>
                <a:t>R = f * p * C</a:t>
              </a:r>
              <a:r>
                <a:rPr lang="es-ES" altLang="es-ES" sz="4000" b="1" u="none" smtClean="0">
                  <a:solidFill>
                    <a:schemeClr val="tx1"/>
                  </a:solidFill>
                  <a:latin typeface="Times New Roman" panose="02020603050405020304" pitchFamily="18" charset="0"/>
                </a:rPr>
                <a:t> </a:t>
              </a:r>
              <a:endParaRPr lang="es-ES" altLang="es-ES" sz="4000" u="none" smtClean="0">
                <a:solidFill>
                  <a:schemeClr val="tx1"/>
                </a:solidFill>
                <a:latin typeface="Times New Roman" panose="02020603050405020304" pitchFamily="18" charset="0"/>
              </a:endParaRPr>
            </a:p>
          </p:txBody>
        </p:sp>
      </p:grpSp>
      <p:pic>
        <p:nvPicPr>
          <p:cNvPr id="40" name="Picture 2056"/>
          <p:cNvPicPr>
            <a:picLocks noChangeAspect="1" noChangeArrowheads="1"/>
          </p:cNvPicPr>
          <p:nvPr/>
        </p:nvPicPr>
        <p:blipFill>
          <a:blip r:embed="rId5"/>
          <a:srcRect/>
          <a:stretch>
            <a:fillRect/>
          </a:stretch>
        </p:blipFill>
        <p:spPr bwMode="auto">
          <a:xfrm>
            <a:off x="6948488" y="1504938"/>
            <a:ext cx="1412875" cy="2159000"/>
          </a:xfrm>
          <a:prstGeom prst="rect">
            <a:avLst/>
          </a:prstGeom>
          <a:noFill/>
          <a:ln w="12700">
            <a:noFill/>
            <a:miter lim="800000"/>
            <a:headEnd type="none" w="sm" len="sm"/>
            <a:tailEnd type="none" w="sm" len="sm"/>
          </a:ln>
        </p:spPr>
      </p:pic>
      <p:pic>
        <p:nvPicPr>
          <p:cNvPr id="21" name="Picture 13"/>
          <p:cNvPicPr>
            <a:picLocks noChangeAspect="1" noChangeArrowheads="1"/>
          </p:cNvPicPr>
          <p:nvPr/>
        </p:nvPicPr>
        <p:blipFill>
          <a:blip r:embed="rId6">
            <a:lum contrast="20000"/>
            <a:extLst>
              <a:ext uri="{28A0092B-C50C-407E-A947-70E740481C1C}">
                <a14:useLocalDpi xmlns:a14="http://schemas.microsoft.com/office/drawing/2010/main" val="0"/>
              </a:ext>
            </a:extLst>
          </a:blip>
          <a:srcRect l="20441" t="5367" r="26396" b="7512"/>
          <a:stretch>
            <a:fillRect/>
          </a:stretch>
        </p:blipFill>
        <p:spPr bwMode="auto">
          <a:xfrm>
            <a:off x="2385816" y="3156071"/>
            <a:ext cx="2042168" cy="10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38946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3"/>
          <p:cNvSpPr>
            <a:spLocks noChangeArrowheads="1"/>
          </p:cNvSpPr>
          <p:nvPr/>
        </p:nvSpPr>
        <p:spPr bwMode="auto">
          <a:xfrm>
            <a:off x="195263" y="1019164"/>
            <a:ext cx="338554"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f</a:t>
            </a:r>
            <a:endParaRPr lang="es-ES" altLang="es-ES" sz="3600" b="1" u="none" dirty="0">
              <a:solidFill>
                <a:srgbClr val="FFFF00"/>
              </a:solidFill>
            </a:endParaRPr>
          </a:p>
        </p:txBody>
      </p:sp>
      <p:sp>
        <p:nvSpPr>
          <p:cNvPr id="9" name="Rectangle 24"/>
          <p:cNvSpPr>
            <a:spLocks noChangeArrowheads="1"/>
          </p:cNvSpPr>
          <p:nvPr/>
        </p:nvSpPr>
        <p:spPr bwMode="auto">
          <a:xfrm>
            <a:off x="714348" y="2214560"/>
            <a:ext cx="518091"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A</a:t>
            </a:r>
            <a:endParaRPr lang="es-ES" altLang="es-ES" sz="3600" b="1" u="none" dirty="0">
              <a:solidFill>
                <a:srgbClr val="FFFF00"/>
              </a:solidFill>
            </a:endParaRPr>
          </a:p>
        </p:txBody>
      </p:sp>
      <p:sp>
        <p:nvSpPr>
          <p:cNvPr id="10" name="Text Box 25"/>
          <p:cNvSpPr txBox="1">
            <a:spLocks noChangeArrowheads="1"/>
          </p:cNvSpPr>
          <p:nvPr/>
        </p:nvSpPr>
        <p:spPr bwMode="auto">
          <a:xfrm>
            <a:off x="1643042" y="2357436"/>
            <a:ext cx="935037" cy="369332"/>
          </a:xfrm>
          <a:prstGeom prst="rect">
            <a:avLst/>
          </a:prstGeom>
          <a:noFill/>
          <a:ln w="12700">
            <a:noFill/>
            <a:miter lim="800000"/>
            <a:headEnd/>
            <a:tailEnd/>
          </a:ln>
          <a:effectLst/>
        </p:spPr>
        <p:txBody>
          <a:bodyPr>
            <a:spAutoFit/>
          </a:bodyPr>
          <a:lstStyle/>
          <a:p>
            <a:pPr eaLnBrk="1" hangingPunct="1">
              <a:spcBef>
                <a:spcPct val="50000"/>
              </a:spcBef>
            </a:pPr>
            <a:r>
              <a:rPr lang="es-ES" altLang="es-ES" u="none" dirty="0">
                <a:solidFill>
                  <a:srgbClr val="FFFF00"/>
                </a:solidFill>
              </a:rPr>
              <a:t>Alta</a:t>
            </a:r>
          </a:p>
        </p:txBody>
      </p:sp>
      <p:sp>
        <p:nvSpPr>
          <p:cNvPr id="11" name="Rectangle 26"/>
          <p:cNvSpPr>
            <a:spLocks noChangeArrowheads="1"/>
          </p:cNvSpPr>
          <p:nvPr/>
        </p:nvSpPr>
        <p:spPr bwMode="auto">
          <a:xfrm>
            <a:off x="714348" y="2857502"/>
            <a:ext cx="569387"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M</a:t>
            </a:r>
            <a:endParaRPr lang="es-ES" altLang="es-ES" sz="3600" b="1" u="none" dirty="0">
              <a:solidFill>
                <a:srgbClr val="FFFF00"/>
              </a:solidFill>
            </a:endParaRPr>
          </a:p>
        </p:txBody>
      </p:sp>
      <p:sp>
        <p:nvSpPr>
          <p:cNvPr id="12" name="Text Box 27"/>
          <p:cNvSpPr txBox="1">
            <a:spLocks noChangeArrowheads="1"/>
          </p:cNvSpPr>
          <p:nvPr/>
        </p:nvSpPr>
        <p:spPr bwMode="auto">
          <a:xfrm>
            <a:off x="1619251" y="2928940"/>
            <a:ext cx="1023924" cy="369332"/>
          </a:xfrm>
          <a:prstGeom prst="rect">
            <a:avLst/>
          </a:prstGeom>
          <a:noFill/>
          <a:ln w="12700">
            <a:noFill/>
            <a:miter lim="800000"/>
            <a:headEnd/>
            <a:tailEnd/>
          </a:ln>
          <a:effectLst/>
        </p:spPr>
        <p:txBody>
          <a:bodyPr wrap="square">
            <a:spAutoFit/>
          </a:bodyPr>
          <a:lstStyle/>
          <a:p>
            <a:pPr eaLnBrk="1" hangingPunct="1">
              <a:spcBef>
                <a:spcPct val="50000"/>
              </a:spcBef>
            </a:pPr>
            <a:r>
              <a:rPr lang="es-ES" altLang="es-ES" u="none" dirty="0">
                <a:solidFill>
                  <a:srgbClr val="FFFF00"/>
                </a:solidFill>
              </a:rPr>
              <a:t>Media</a:t>
            </a:r>
          </a:p>
        </p:txBody>
      </p:sp>
      <p:sp>
        <p:nvSpPr>
          <p:cNvPr id="13" name="Rectangle 28"/>
          <p:cNvSpPr>
            <a:spLocks noChangeArrowheads="1"/>
          </p:cNvSpPr>
          <p:nvPr/>
        </p:nvSpPr>
        <p:spPr bwMode="auto">
          <a:xfrm>
            <a:off x="714348" y="3500444"/>
            <a:ext cx="518091"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B</a:t>
            </a:r>
            <a:endParaRPr lang="es-ES" altLang="es-ES" sz="3600" b="1" u="none" dirty="0">
              <a:solidFill>
                <a:srgbClr val="FFFF00"/>
              </a:solidFill>
            </a:endParaRPr>
          </a:p>
        </p:txBody>
      </p:sp>
      <p:sp>
        <p:nvSpPr>
          <p:cNvPr id="14" name="Text Box 29"/>
          <p:cNvSpPr txBox="1">
            <a:spLocks noChangeArrowheads="1"/>
          </p:cNvSpPr>
          <p:nvPr/>
        </p:nvSpPr>
        <p:spPr bwMode="auto">
          <a:xfrm>
            <a:off x="1547813" y="3559740"/>
            <a:ext cx="862012" cy="369332"/>
          </a:xfrm>
          <a:prstGeom prst="rect">
            <a:avLst/>
          </a:prstGeom>
          <a:noFill/>
          <a:ln w="12700">
            <a:noFill/>
            <a:miter lim="800000"/>
            <a:headEnd/>
            <a:tailEnd/>
          </a:ln>
          <a:effectLst/>
        </p:spPr>
        <p:txBody>
          <a:bodyPr>
            <a:spAutoFit/>
          </a:bodyPr>
          <a:lstStyle/>
          <a:p>
            <a:pPr eaLnBrk="1" hangingPunct="1">
              <a:spcBef>
                <a:spcPct val="50000"/>
              </a:spcBef>
            </a:pPr>
            <a:r>
              <a:rPr lang="es-ES" altLang="es-ES" u="none" dirty="0">
                <a:solidFill>
                  <a:srgbClr val="FFFF00"/>
                </a:solidFill>
              </a:rPr>
              <a:t>Baja</a:t>
            </a:r>
          </a:p>
        </p:txBody>
      </p:sp>
      <p:sp>
        <p:nvSpPr>
          <p:cNvPr id="16" name="Rectangle 30"/>
          <p:cNvSpPr>
            <a:spLocks noChangeArrowheads="1"/>
          </p:cNvSpPr>
          <p:nvPr/>
        </p:nvSpPr>
        <p:spPr bwMode="auto">
          <a:xfrm>
            <a:off x="381000" y="4143386"/>
            <a:ext cx="902811"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MB</a:t>
            </a:r>
            <a:endParaRPr lang="es-ES" altLang="es-ES" sz="3600" b="1" u="none" dirty="0">
              <a:solidFill>
                <a:srgbClr val="FFFF00"/>
              </a:solidFill>
            </a:endParaRPr>
          </a:p>
        </p:txBody>
      </p:sp>
      <p:sp>
        <p:nvSpPr>
          <p:cNvPr id="17" name="Text Box 31"/>
          <p:cNvSpPr txBox="1">
            <a:spLocks noChangeArrowheads="1"/>
          </p:cNvSpPr>
          <p:nvPr/>
        </p:nvSpPr>
        <p:spPr bwMode="auto">
          <a:xfrm>
            <a:off x="1571604" y="4214824"/>
            <a:ext cx="1143008" cy="369332"/>
          </a:xfrm>
          <a:prstGeom prst="rect">
            <a:avLst/>
          </a:prstGeom>
          <a:noFill/>
          <a:ln w="12700">
            <a:noFill/>
            <a:miter lim="800000"/>
            <a:headEnd/>
            <a:tailEnd/>
          </a:ln>
          <a:effectLst/>
        </p:spPr>
        <p:txBody>
          <a:bodyPr wrap="square">
            <a:spAutoFit/>
          </a:bodyPr>
          <a:lstStyle/>
          <a:p>
            <a:pPr eaLnBrk="1" hangingPunct="1">
              <a:spcBef>
                <a:spcPct val="50000"/>
              </a:spcBef>
            </a:pPr>
            <a:r>
              <a:rPr lang="es-ES" altLang="es-ES" u="none" dirty="0">
                <a:solidFill>
                  <a:srgbClr val="FFFF00"/>
                </a:solidFill>
              </a:rPr>
              <a:t>Muy Baja</a:t>
            </a:r>
          </a:p>
        </p:txBody>
      </p:sp>
      <p:sp>
        <p:nvSpPr>
          <p:cNvPr id="18" name="Rectangle 32"/>
          <p:cNvSpPr>
            <a:spLocks noChangeArrowheads="1"/>
          </p:cNvSpPr>
          <p:nvPr/>
        </p:nvSpPr>
        <p:spPr bwMode="auto">
          <a:xfrm>
            <a:off x="2771775" y="1019164"/>
            <a:ext cx="492443" cy="646331"/>
          </a:xfrm>
          <a:prstGeom prst="rect">
            <a:avLst/>
          </a:prstGeom>
          <a:noFill/>
          <a:ln w="12700">
            <a:noFill/>
            <a:miter lim="800000"/>
            <a:headEnd/>
            <a:tailEnd/>
          </a:ln>
          <a:effectLst/>
        </p:spPr>
        <p:txBody>
          <a:bodyPr wrap="none">
            <a:spAutoFit/>
          </a:bodyPr>
          <a:lstStyle/>
          <a:p>
            <a:pPr eaLnBrk="1" hangingPunct="1"/>
            <a:r>
              <a:rPr lang="pt-BR" altLang="es-ES" sz="3600" b="1" u="none">
                <a:solidFill>
                  <a:srgbClr val="FFFF00"/>
                </a:solidFill>
              </a:rPr>
              <a:t>P</a:t>
            </a:r>
            <a:endParaRPr lang="es-ES" altLang="es-ES" sz="3600" b="1" u="none">
              <a:solidFill>
                <a:srgbClr val="FFFF00"/>
              </a:solidFill>
            </a:endParaRPr>
          </a:p>
        </p:txBody>
      </p:sp>
      <p:sp>
        <p:nvSpPr>
          <p:cNvPr id="19" name="Rectangle 33"/>
          <p:cNvSpPr>
            <a:spLocks noChangeArrowheads="1"/>
          </p:cNvSpPr>
          <p:nvPr/>
        </p:nvSpPr>
        <p:spPr bwMode="auto">
          <a:xfrm>
            <a:off x="3643306" y="2143122"/>
            <a:ext cx="518091"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A</a:t>
            </a:r>
            <a:endParaRPr lang="es-ES" altLang="es-ES" sz="3600" b="1" u="none" dirty="0">
              <a:solidFill>
                <a:srgbClr val="FFFF00"/>
              </a:solidFill>
            </a:endParaRPr>
          </a:p>
        </p:txBody>
      </p:sp>
      <p:sp>
        <p:nvSpPr>
          <p:cNvPr id="20" name="Text Box 34"/>
          <p:cNvSpPr txBox="1">
            <a:spLocks noChangeArrowheads="1"/>
          </p:cNvSpPr>
          <p:nvPr/>
        </p:nvSpPr>
        <p:spPr bwMode="auto">
          <a:xfrm>
            <a:off x="4357686" y="2285998"/>
            <a:ext cx="935038" cy="369332"/>
          </a:xfrm>
          <a:prstGeom prst="rect">
            <a:avLst/>
          </a:prstGeom>
          <a:noFill/>
          <a:ln w="12700">
            <a:noFill/>
            <a:miter lim="800000"/>
            <a:headEnd/>
            <a:tailEnd/>
          </a:ln>
          <a:effectLst/>
        </p:spPr>
        <p:txBody>
          <a:bodyPr>
            <a:spAutoFit/>
          </a:bodyPr>
          <a:lstStyle/>
          <a:p>
            <a:pPr eaLnBrk="1" hangingPunct="1">
              <a:spcBef>
                <a:spcPct val="50000"/>
              </a:spcBef>
            </a:pPr>
            <a:r>
              <a:rPr lang="es-ES" altLang="es-ES" u="none" dirty="0">
                <a:solidFill>
                  <a:srgbClr val="FFFF00"/>
                </a:solidFill>
              </a:rPr>
              <a:t>Alta</a:t>
            </a:r>
          </a:p>
        </p:txBody>
      </p:sp>
      <p:sp>
        <p:nvSpPr>
          <p:cNvPr id="21" name="Rectangle 35"/>
          <p:cNvSpPr>
            <a:spLocks noChangeArrowheads="1"/>
          </p:cNvSpPr>
          <p:nvPr/>
        </p:nvSpPr>
        <p:spPr bwMode="auto">
          <a:xfrm>
            <a:off x="3643306" y="2786064"/>
            <a:ext cx="569387"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M</a:t>
            </a:r>
            <a:endParaRPr lang="es-ES" altLang="es-ES" sz="3600" b="1" u="none" dirty="0">
              <a:solidFill>
                <a:srgbClr val="FFFF00"/>
              </a:solidFill>
            </a:endParaRPr>
          </a:p>
        </p:txBody>
      </p:sp>
      <p:sp>
        <p:nvSpPr>
          <p:cNvPr id="22" name="Text Box 36"/>
          <p:cNvSpPr txBox="1">
            <a:spLocks noChangeArrowheads="1"/>
          </p:cNvSpPr>
          <p:nvPr/>
        </p:nvSpPr>
        <p:spPr bwMode="auto">
          <a:xfrm>
            <a:off x="4357686" y="2928940"/>
            <a:ext cx="1150937" cy="369332"/>
          </a:xfrm>
          <a:prstGeom prst="rect">
            <a:avLst/>
          </a:prstGeom>
          <a:noFill/>
          <a:ln w="12700">
            <a:noFill/>
            <a:miter lim="800000"/>
            <a:headEnd/>
            <a:tailEnd/>
          </a:ln>
          <a:effectLst/>
        </p:spPr>
        <p:txBody>
          <a:bodyPr>
            <a:spAutoFit/>
          </a:bodyPr>
          <a:lstStyle/>
          <a:p>
            <a:pPr eaLnBrk="1" hangingPunct="1">
              <a:spcBef>
                <a:spcPct val="50000"/>
              </a:spcBef>
            </a:pPr>
            <a:r>
              <a:rPr lang="es-ES" altLang="es-ES" u="none" dirty="0">
                <a:solidFill>
                  <a:srgbClr val="FFFF00"/>
                </a:solidFill>
              </a:rPr>
              <a:t>Media</a:t>
            </a:r>
          </a:p>
        </p:txBody>
      </p:sp>
      <p:sp>
        <p:nvSpPr>
          <p:cNvPr id="23" name="Rectangle 37"/>
          <p:cNvSpPr>
            <a:spLocks noChangeArrowheads="1"/>
          </p:cNvSpPr>
          <p:nvPr/>
        </p:nvSpPr>
        <p:spPr bwMode="auto">
          <a:xfrm>
            <a:off x="3714744" y="3429006"/>
            <a:ext cx="518091"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B</a:t>
            </a:r>
            <a:endParaRPr lang="es-ES" altLang="es-ES" sz="3600" b="1" u="none" dirty="0">
              <a:solidFill>
                <a:srgbClr val="FFFF00"/>
              </a:solidFill>
            </a:endParaRPr>
          </a:p>
        </p:txBody>
      </p:sp>
      <p:sp>
        <p:nvSpPr>
          <p:cNvPr id="24" name="Text Box 38"/>
          <p:cNvSpPr txBox="1">
            <a:spLocks noChangeArrowheads="1"/>
          </p:cNvSpPr>
          <p:nvPr/>
        </p:nvSpPr>
        <p:spPr bwMode="auto">
          <a:xfrm>
            <a:off x="4357686" y="3571882"/>
            <a:ext cx="1079500" cy="369332"/>
          </a:xfrm>
          <a:prstGeom prst="rect">
            <a:avLst/>
          </a:prstGeom>
          <a:noFill/>
          <a:ln w="12700">
            <a:noFill/>
            <a:miter lim="800000"/>
            <a:headEnd/>
            <a:tailEnd/>
          </a:ln>
          <a:effectLst/>
        </p:spPr>
        <p:txBody>
          <a:bodyPr>
            <a:spAutoFit/>
          </a:bodyPr>
          <a:lstStyle/>
          <a:p>
            <a:pPr eaLnBrk="1" hangingPunct="1">
              <a:spcBef>
                <a:spcPct val="50000"/>
              </a:spcBef>
            </a:pPr>
            <a:r>
              <a:rPr lang="es-ES" altLang="es-ES" u="none" dirty="0">
                <a:solidFill>
                  <a:srgbClr val="FFFF00"/>
                </a:solidFill>
              </a:rPr>
              <a:t>Baja</a:t>
            </a:r>
          </a:p>
        </p:txBody>
      </p:sp>
      <p:sp>
        <p:nvSpPr>
          <p:cNvPr id="25" name="Rectangle 39"/>
          <p:cNvSpPr>
            <a:spLocks noChangeArrowheads="1"/>
          </p:cNvSpPr>
          <p:nvPr/>
        </p:nvSpPr>
        <p:spPr bwMode="auto">
          <a:xfrm>
            <a:off x="3500430" y="4071948"/>
            <a:ext cx="902811"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MB</a:t>
            </a:r>
            <a:endParaRPr lang="es-ES" altLang="es-ES" sz="3600" b="1" u="none" dirty="0">
              <a:solidFill>
                <a:srgbClr val="FFFF00"/>
              </a:solidFill>
            </a:endParaRPr>
          </a:p>
        </p:txBody>
      </p:sp>
      <p:sp>
        <p:nvSpPr>
          <p:cNvPr id="26" name="Text Box 40"/>
          <p:cNvSpPr txBox="1">
            <a:spLocks noChangeArrowheads="1"/>
          </p:cNvSpPr>
          <p:nvPr/>
        </p:nvSpPr>
        <p:spPr bwMode="auto">
          <a:xfrm>
            <a:off x="4357687" y="4214824"/>
            <a:ext cx="1214446" cy="369332"/>
          </a:xfrm>
          <a:prstGeom prst="rect">
            <a:avLst/>
          </a:prstGeom>
          <a:noFill/>
          <a:ln w="12700">
            <a:noFill/>
            <a:miter lim="800000"/>
            <a:headEnd/>
            <a:tailEnd/>
          </a:ln>
          <a:effectLst/>
        </p:spPr>
        <p:txBody>
          <a:bodyPr wrap="square">
            <a:spAutoFit/>
          </a:bodyPr>
          <a:lstStyle/>
          <a:p>
            <a:pPr eaLnBrk="1" hangingPunct="1">
              <a:spcBef>
                <a:spcPct val="50000"/>
              </a:spcBef>
            </a:pPr>
            <a:r>
              <a:rPr lang="es-ES" altLang="es-ES" u="none" dirty="0">
                <a:solidFill>
                  <a:srgbClr val="FFFF00"/>
                </a:solidFill>
              </a:rPr>
              <a:t>Muy Baja</a:t>
            </a:r>
          </a:p>
        </p:txBody>
      </p:sp>
      <p:sp>
        <p:nvSpPr>
          <p:cNvPr id="27" name="Rectangle 41"/>
          <p:cNvSpPr>
            <a:spLocks noChangeArrowheads="1"/>
          </p:cNvSpPr>
          <p:nvPr/>
        </p:nvSpPr>
        <p:spPr bwMode="auto">
          <a:xfrm>
            <a:off x="5759450" y="1000114"/>
            <a:ext cx="762000" cy="646331"/>
          </a:xfrm>
          <a:prstGeom prst="rect">
            <a:avLst/>
          </a:prstGeom>
          <a:noFill/>
          <a:ln w="12700">
            <a:noFill/>
            <a:miter lim="800000"/>
            <a:headEnd/>
            <a:tailEnd/>
          </a:ln>
          <a:effectLst/>
        </p:spPr>
        <p:txBody>
          <a:bodyPr>
            <a:spAutoFit/>
          </a:bodyPr>
          <a:lstStyle/>
          <a:p>
            <a:pPr eaLnBrk="1" hangingPunct="1"/>
            <a:r>
              <a:rPr lang="pt-BR" altLang="es-ES" sz="3600" b="1" u="none">
                <a:solidFill>
                  <a:srgbClr val="FFFF00"/>
                </a:solidFill>
              </a:rPr>
              <a:t>C</a:t>
            </a:r>
            <a:endParaRPr lang="es-ES" altLang="es-ES" sz="3600" b="1" u="none">
              <a:solidFill>
                <a:srgbClr val="FFFF00"/>
              </a:solidFill>
            </a:endParaRPr>
          </a:p>
        </p:txBody>
      </p:sp>
      <p:sp>
        <p:nvSpPr>
          <p:cNvPr id="28" name="Rectangle 42"/>
          <p:cNvSpPr>
            <a:spLocks noChangeArrowheads="1"/>
          </p:cNvSpPr>
          <p:nvPr/>
        </p:nvSpPr>
        <p:spPr bwMode="auto">
          <a:xfrm>
            <a:off x="6215074" y="1500180"/>
            <a:ext cx="1366837" cy="646331"/>
          </a:xfrm>
          <a:prstGeom prst="rect">
            <a:avLst/>
          </a:prstGeom>
          <a:noFill/>
          <a:ln w="12700">
            <a:noFill/>
            <a:miter lim="800000"/>
            <a:headEnd/>
            <a:tailEnd/>
          </a:ln>
          <a:effectLst/>
        </p:spPr>
        <p:txBody>
          <a:bodyPr>
            <a:spAutoFit/>
          </a:bodyPr>
          <a:lstStyle/>
          <a:p>
            <a:pPr eaLnBrk="1" hangingPunct="1"/>
            <a:r>
              <a:rPr lang="pt-BR" altLang="es-ES" sz="3600" b="1" u="none" dirty="0">
                <a:solidFill>
                  <a:srgbClr val="FFFF00"/>
                </a:solidFill>
              </a:rPr>
              <a:t>MA</a:t>
            </a:r>
            <a:endParaRPr lang="es-ES" altLang="es-ES" sz="3600" b="1" u="none" dirty="0">
              <a:solidFill>
                <a:srgbClr val="FFFF00"/>
              </a:solidFill>
            </a:endParaRPr>
          </a:p>
        </p:txBody>
      </p:sp>
      <p:sp>
        <p:nvSpPr>
          <p:cNvPr id="29" name="Text Box 43"/>
          <p:cNvSpPr txBox="1">
            <a:spLocks noChangeArrowheads="1"/>
          </p:cNvSpPr>
          <p:nvPr/>
        </p:nvSpPr>
        <p:spPr bwMode="auto">
          <a:xfrm>
            <a:off x="7143768" y="1643056"/>
            <a:ext cx="1511300" cy="369332"/>
          </a:xfrm>
          <a:prstGeom prst="rect">
            <a:avLst/>
          </a:prstGeom>
          <a:noFill/>
          <a:ln w="12700">
            <a:noFill/>
            <a:miter lim="800000"/>
            <a:headEnd/>
            <a:tailEnd/>
          </a:ln>
          <a:effectLst/>
        </p:spPr>
        <p:txBody>
          <a:bodyPr>
            <a:spAutoFit/>
          </a:bodyPr>
          <a:lstStyle/>
          <a:p>
            <a:pPr eaLnBrk="1" hangingPunct="1">
              <a:spcBef>
                <a:spcPct val="50000"/>
              </a:spcBef>
            </a:pPr>
            <a:r>
              <a:rPr lang="es-ES" altLang="es-ES" b="1" u="none" dirty="0">
                <a:solidFill>
                  <a:srgbClr val="FFFF00"/>
                </a:solidFill>
              </a:rPr>
              <a:t>Muy Alta</a:t>
            </a:r>
            <a:endParaRPr lang="es-ES" altLang="es-ES" u="none" dirty="0">
              <a:solidFill>
                <a:srgbClr val="FFFF00"/>
              </a:solidFill>
            </a:endParaRPr>
          </a:p>
        </p:txBody>
      </p:sp>
      <p:sp>
        <p:nvSpPr>
          <p:cNvPr id="30" name="Rectangle 44"/>
          <p:cNvSpPr>
            <a:spLocks noChangeArrowheads="1"/>
          </p:cNvSpPr>
          <p:nvPr/>
        </p:nvSpPr>
        <p:spPr bwMode="auto">
          <a:xfrm>
            <a:off x="6482801" y="2071684"/>
            <a:ext cx="518091"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A</a:t>
            </a:r>
            <a:endParaRPr lang="es-ES" altLang="es-ES" sz="3600" b="1" u="none" dirty="0">
              <a:solidFill>
                <a:srgbClr val="FFFF00"/>
              </a:solidFill>
            </a:endParaRPr>
          </a:p>
        </p:txBody>
      </p:sp>
      <p:sp>
        <p:nvSpPr>
          <p:cNvPr id="31" name="Text Box 45"/>
          <p:cNvSpPr txBox="1">
            <a:spLocks noChangeArrowheads="1"/>
          </p:cNvSpPr>
          <p:nvPr/>
        </p:nvSpPr>
        <p:spPr bwMode="auto">
          <a:xfrm>
            <a:off x="7072330" y="2143122"/>
            <a:ext cx="892175" cy="369332"/>
          </a:xfrm>
          <a:prstGeom prst="rect">
            <a:avLst/>
          </a:prstGeom>
          <a:noFill/>
          <a:ln w="12700">
            <a:noFill/>
            <a:miter lim="800000"/>
            <a:headEnd/>
            <a:tailEnd/>
          </a:ln>
          <a:effectLst/>
        </p:spPr>
        <p:txBody>
          <a:bodyPr>
            <a:spAutoFit/>
          </a:bodyPr>
          <a:lstStyle/>
          <a:p>
            <a:pPr eaLnBrk="1" hangingPunct="1">
              <a:spcBef>
                <a:spcPct val="50000"/>
              </a:spcBef>
            </a:pPr>
            <a:r>
              <a:rPr lang="pt-BR" altLang="es-ES" b="1" u="none" dirty="0">
                <a:solidFill>
                  <a:srgbClr val="FFFF00"/>
                </a:solidFill>
              </a:rPr>
              <a:t>Alta</a:t>
            </a:r>
            <a:endParaRPr lang="es-ES" altLang="es-ES" u="none" dirty="0">
              <a:solidFill>
                <a:srgbClr val="FFFF00"/>
              </a:solidFill>
            </a:endParaRPr>
          </a:p>
        </p:txBody>
      </p:sp>
      <p:sp>
        <p:nvSpPr>
          <p:cNvPr id="32" name="Rectangle 46"/>
          <p:cNvSpPr>
            <a:spLocks noChangeArrowheads="1"/>
          </p:cNvSpPr>
          <p:nvPr/>
        </p:nvSpPr>
        <p:spPr bwMode="auto">
          <a:xfrm>
            <a:off x="6429388" y="2714626"/>
            <a:ext cx="1030288" cy="646331"/>
          </a:xfrm>
          <a:prstGeom prst="rect">
            <a:avLst/>
          </a:prstGeom>
          <a:noFill/>
          <a:ln w="12700">
            <a:noFill/>
            <a:miter lim="800000"/>
            <a:headEnd/>
            <a:tailEnd/>
          </a:ln>
          <a:effectLst/>
        </p:spPr>
        <p:txBody>
          <a:bodyPr>
            <a:spAutoFit/>
          </a:bodyPr>
          <a:lstStyle/>
          <a:p>
            <a:pPr eaLnBrk="1" hangingPunct="1"/>
            <a:r>
              <a:rPr lang="pt-BR" altLang="es-ES" sz="3600" b="1" u="none" dirty="0">
                <a:solidFill>
                  <a:srgbClr val="FFFF00"/>
                </a:solidFill>
              </a:rPr>
              <a:t>M</a:t>
            </a:r>
            <a:endParaRPr lang="es-ES" altLang="es-ES" sz="3600" b="1" u="none" dirty="0">
              <a:solidFill>
                <a:srgbClr val="FFFF00"/>
              </a:solidFill>
            </a:endParaRPr>
          </a:p>
        </p:txBody>
      </p:sp>
      <p:sp>
        <p:nvSpPr>
          <p:cNvPr id="33" name="Text Box 47"/>
          <p:cNvSpPr txBox="1">
            <a:spLocks noChangeArrowheads="1"/>
          </p:cNvSpPr>
          <p:nvPr/>
        </p:nvSpPr>
        <p:spPr bwMode="auto">
          <a:xfrm>
            <a:off x="7000892" y="2857502"/>
            <a:ext cx="1090612" cy="369332"/>
          </a:xfrm>
          <a:prstGeom prst="rect">
            <a:avLst/>
          </a:prstGeom>
          <a:noFill/>
          <a:ln w="12700">
            <a:noFill/>
            <a:miter lim="800000"/>
            <a:headEnd/>
            <a:tailEnd/>
          </a:ln>
          <a:effectLst/>
        </p:spPr>
        <p:txBody>
          <a:bodyPr>
            <a:spAutoFit/>
          </a:bodyPr>
          <a:lstStyle/>
          <a:p>
            <a:pPr eaLnBrk="1" hangingPunct="1">
              <a:spcBef>
                <a:spcPct val="50000"/>
              </a:spcBef>
            </a:pPr>
            <a:r>
              <a:rPr lang="pt-BR" altLang="es-ES" b="1" u="none" dirty="0">
                <a:solidFill>
                  <a:srgbClr val="FFFF00"/>
                </a:solidFill>
              </a:rPr>
              <a:t>Media</a:t>
            </a:r>
            <a:endParaRPr lang="es-ES" altLang="es-ES" u="none" dirty="0">
              <a:solidFill>
                <a:srgbClr val="FFFF00"/>
              </a:solidFill>
            </a:endParaRPr>
          </a:p>
        </p:txBody>
      </p:sp>
      <p:sp>
        <p:nvSpPr>
          <p:cNvPr id="34" name="Rectangle 48"/>
          <p:cNvSpPr>
            <a:spLocks noChangeArrowheads="1"/>
          </p:cNvSpPr>
          <p:nvPr/>
        </p:nvSpPr>
        <p:spPr bwMode="auto">
          <a:xfrm>
            <a:off x="6500826" y="3357568"/>
            <a:ext cx="518091"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B</a:t>
            </a:r>
            <a:endParaRPr lang="es-ES" altLang="es-ES" sz="3600" b="1" u="none" dirty="0">
              <a:solidFill>
                <a:srgbClr val="FFFF00"/>
              </a:solidFill>
            </a:endParaRPr>
          </a:p>
        </p:txBody>
      </p:sp>
      <p:sp>
        <p:nvSpPr>
          <p:cNvPr id="35" name="Text Box 49"/>
          <p:cNvSpPr txBox="1">
            <a:spLocks noChangeArrowheads="1"/>
          </p:cNvSpPr>
          <p:nvPr/>
        </p:nvSpPr>
        <p:spPr bwMode="auto">
          <a:xfrm>
            <a:off x="7072330" y="3488302"/>
            <a:ext cx="806450" cy="369332"/>
          </a:xfrm>
          <a:prstGeom prst="rect">
            <a:avLst/>
          </a:prstGeom>
          <a:noFill/>
          <a:ln w="12700">
            <a:noFill/>
            <a:miter lim="800000"/>
            <a:headEnd/>
            <a:tailEnd/>
          </a:ln>
          <a:effectLst/>
        </p:spPr>
        <p:txBody>
          <a:bodyPr>
            <a:spAutoFit/>
          </a:bodyPr>
          <a:lstStyle/>
          <a:p>
            <a:pPr eaLnBrk="1" hangingPunct="1">
              <a:spcBef>
                <a:spcPct val="50000"/>
              </a:spcBef>
            </a:pPr>
            <a:r>
              <a:rPr lang="es-ES" altLang="es-ES" b="1" u="none" dirty="0">
                <a:solidFill>
                  <a:srgbClr val="FFFF00"/>
                </a:solidFill>
              </a:rPr>
              <a:t>Baja</a:t>
            </a:r>
            <a:endParaRPr lang="es-ES" altLang="es-ES" u="none" dirty="0">
              <a:solidFill>
                <a:srgbClr val="FFFF00"/>
              </a:solidFill>
            </a:endParaRPr>
          </a:p>
        </p:txBody>
      </p:sp>
      <p:sp>
        <p:nvSpPr>
          <p:cNvPr id="36" name="Rectangle 50"/>
          <p:cNvSpPr>
            <a:spLocks noChangeArrowheads="1"/>
          </p:cNvSpPr>
          <p:nvPr/>
        </p:nvSpPr>
        <p:spPr bwMode="auto">
          <a:xfrm>
            <a:off x="6429388" y="4000510"/>
            <a:ext cx="902811" cy="646331"/>
          </a:xfrm>
          <a:prstGeom prst="rect">
            <a:avLst/>
          </a:prstGeom>
          <a:noFill/>
          <a:ln w="12700">
            <a:noFill/>
            <a:miter lim="800000"/>
            <a:headEnd/>
            <a:tailEnd/>
          </a:ln>
          <a:effectLst/>
        </p:spPr>
        <p:txBody>
          <a:bodyPr wrap="none">
            <a:spAutoFit/>
          </a:bodyPr>
          <a:lstStyle/>
          <a:p>
            <a:pPr eaLnBrk="1" hangingPunct="1"/>
            <a:r>
              <a:rPr lang="pt-BR" altLang="es-ES" sz="3600" b="1" u="none" dirty="0">
                <a:solidFill>
                  <a:srgbClr val="FFFF00"/>
                </a:solidFill>
              </a:rPr>
              <a:t>MB</a:t>
            </a:r>
            <a:endParaRPr lang="es-ES" altLang="es-ES" sz="3600" b="1" u="none" dirty="0">
              <a:solidFill>
                <a:srgbClr val="FFFF00"/>
              </a:solidFill>
            </a:endParaRPr>
          </a:p>
        </p:txBody>
      </p:sp>
      <p:sp>
        <p:nvSpPr>
          <p:cNvPr id="37" name="Text Box 51"/>
          <p:cNvSpPr txBox="1">
            <a:spLocks noChangeArrowheads="1"/>
          </p:cNvSpPr>
          <p:nvPr/>
        </p:nvSpPr>
        <p:spPr bwMode="auto">
          <a:xfrm>
            <a:off x="7286644" y="4143386"/>
            <a:ext cx="1071570" cy="646331"/>
          </a:xfrm>
          <a:prstGeom prst="rect">
            <a:avLst/>
          </a:prstGeom>
          <a:noFill/>
          <a:ln w="12700">
            <a:noFill/>
            <a:miter lim="800000"/>
            <a:headEnd/>
            <a:tailEnd/>
          </a:ln>
          <a:effectLst/>
        </p:spPr>
        <p:txBody>
          <a:bodyPr wrap="square">
            <a:spAutoFit/>
          </a:bodyPr>
          <a:lstStyle/>
          <a:p>
            <a:pPr eaLnBrk="1" hangingPunct="1">
              <a:spcBef>
                <a:spcPct val="50000"/>
              </a:spcBef>
            </a:pPr>
            <a:r>
              <a:rPr lang="es-ES" altLang="es-ES" u="none" dirty="0">
                <a:solidFill>
                  <a:srgbClr val="FFFF00"/>
                </a:solidFill>
              </a:rPr>
              <a:t>Muy Baja</a:t>
            </a:r>
          </a:p>
        </p:txBody>
      </p:sp>
      <p:sp>
        <p:nvSpPr>
          <p:cNvPr id="38" name="Rectangle 52"/>
          <p:cNvSpPr>
            <a:spLocks noChangeArrowheads="1"/>
          </p:cNvSpPr>
          <p:nvPr/>
        </p:nvSpPr>
        <p:spPr bwMode="auto">
          <a:xfrm>
            <a:off x="395288" y="1571618"/>
            <a:ext cx="1366837" cy="646331"/>
          </a:xfrm>
          <a:prstGeom prst="rect">
            <a:avLst/>
          </a:prstGeom>
          <a:noFill/>
          <a:ln w="12700">
            <a:noFill/>
            <a:miter lim="800000"/>
            <a:headEnd/>
            <a:tailEnd/>
          </a:ln>
          <a:effectLst/>
        </p:spPr>
        <p:txBody>
          <a:bodyPr>
            <a:spAutoFit/>
          </a:bodyPr>
          <a:lstStyle/>
          <a:p>
            <a:pPr eaLnBrk="1" hangingPunct="1"/>
            <a:r>
              <a:rPr lang="pt-BR" altLang="es-ES" sz="3600" b="1" u="none" dirty="0">
                <a:solidFill>
                  <a:srgbClr val="FFFF00"/>
                </a:solidFill>
              </a:rPr>
              <a:t>MA</a:t>
            </a:r>
            <a:endParaRPr lang="es-ES" altLang="es-ES" sz="3600" b="1" u="none" dirty="0">
              <a:solidFill>
                <a:srgbClr val="FFFF00"/>
              </a:solidFill>
            </a:endParaRPr>
          </a:p>
        </p:txBody>
      </p:sp>
      <p:sp>
        <p:nvSpPr>
          <p:cNvPr id="39" name="Text Box 53"/>
          <p:cNvSpPr txBox="1">
            <a:spLocks noChangeArrowheads="1"/>
          </p:cNvSpPr>
          <p:nvPr/>
        </p:nvSpPr>
        <p:spPr bwMode="auto">
          <a:xfrm>
            <a:off x="1584325" y="1714494"/>
            <a:ext cx="1130287" cy="369332"/>
          </a:xfrm>
          <a:prstGeom prst="rect">
            <a:avLst/>
          </a:prstGeom>
          <a:noFill/>
          <a:ln w="12700">
            <a:noFill/>
            <a:miter lim="800000"/>
            <a:headEnd/>
            <a:tailEnd/>
          </a:ln>
          <a:effectLst/>
        </p:spPr>
        <p:txBody>
          <a:bodyPr wrap="square">
            <a:spAutoFit/>
          </a:bodyPr>
          <a:lstStyle/>
          <a:p>
            <a:pPr eaLnBrk="1" hangingPunct="1">
              <a:spcBef>
                <a:spcPct val="50000"/>
              </a:spcBef>
            </a:pPr>
            <a:r>
              <a:rPr lang="es-ES" altLang="es-ES" b="1" u="none" dirty="0">
                <a:solidFill>
                  <a:srgbClr val="FFFF00"/>
                </a:solidFill>
              </a:rPr>
              <a:t>Muy Alta</a:t>
            </a:r>
            <a:endParaRPr lang="es-ES" altLang="es-ES" u="none" dirty="0">
              <a:solidFill>
                <a:srgbClr val="FFFF00"/>
              </a:solidFill>
            </a:endParaRPr>
          </a:p>
        </p:txBody>
      </p:sp>
      <p:sp>
        <p:nvSpPr>
          <p:cNvPr id="40" name="Rectangle 54"/>
          <p:cNvSpPr>
            <a:spLocks noChangeArrowheads="1"/>
          </p:cNvSpPr>
          <p:nvPr/>
        </p:nvSpPr>
        <p:spPr bwMode="auto">
          <a:xfrm>
            <a:off x="3276600" y="1500180"/>
            <a:ext cx="1009648" cy="646331"/>
          </a:xfrm>
          <a:prstGeom prst="rect">
            <a:avLst/>
          </a:prstGeom>
          <a:noFill/>
          <a:ln w="12700">
            <a:noFill/>
            <a:miter lim="800000"/>
            <a:headEnd/>
            <a:tailEnd/>
          </a:ln>
          <a:effectLst/>
        </p:spPr>
        <p:txBody>
          <a:bodyPr wrap="square">
            <a:spAutoFit/>
          </a:bodyPr>
          <a:lstStyle/>
          <a:p>
            <a:pPr eaLnBrk="1" hangingPunct="1"/>
            <a:r>
              <a:rPr lang="pt-BR" altLang="es-ES" sz="3600" b="1" u="none" dirty="0">
                <a:solidFill>
                  <a:srgbClr val="FFFF00"/>
                </a:solidFill>
              </a:rPr>
              <a:t>MA</a:t>
            </a:r>
            <a:endParaRPr lang="es-ES" altLang="es-ES" sz="3600" b="1" u="none" dirty="0">
              <a:solidFill>
                <a:srgbClr val="FFFF00"/>
              </a:solidFill>
            </a:endParaRPr>
          </a:p>
        </p:txBody>
      </p:sp>
      <p:sp>
        <p:nvSpPr>
          <p:cNvPr id="41" name="Text Box 55"/>
          <p:cNvSpPr txBox="1">
            <a:spLocks noChangeArrowheads="1"/>
          </p:cNvSpPr>
          <p:nvPr/>
        </p:nvSpPr>
        <p:spPr bwMode="auto">
          <a:xfrm>
            <a:off x="4214810" y="1714494"/>
            <a:ext cx="1511300" cy="369332"/>
          </a:xfrm>
          <a:prstGeom prst="rect">
            <a:avLst/>
          </a:prstGeom>
          <a:noFill/>
          <a:ln w="12700">
            <a:noFill/>
            <a:miter lim="800000"/>
            <a:headEnd/>
            <a:tailEnd/>
          </a:ln>
          <a:effectLst/>
        </p:spPr>
        <p:txBody>
          <a:bodyPr>
            <a:spAutoFit/>
          </a:bodyPr>
          <a:lstStyle/>
          <a:p>
            <a:pPr eaLnBrk="1" hangingPunct="1">
              <a:spcBef>
                <a:spcPct val="50000"/>
              </a:spcBef>
            </a:pPr>
            <a:r>
              <a:rPr lang="es-ES" altLang="es-ES" b="1" u="none" dirty="0">
                <a:solidFill>
                  <a:srgbClr val="FFFF00"/>
                </a:solidFill>
              </a:rPr>
              <a:t>Muy Alta</a:t>
            </a:r>
            <a:endParaRPr lang="es-ES" altLang="es-ES" u="none" dirty="0">
              <a:solidFill>
                <a:srgbClr val="FFFF00"/>
              </a:solidFill>
            </a:endParaRPr>
          </a:p>
        </p:txBody>
      </p:sp>
      <p:sp>
        <p:nvSpPr>
          <p:cNvPr id="42" name="Oval 56"/>
          <p:cNvSpPr>
            <a:spLocks noChangeArrowheads="1"/>
          </p:cNvSpPr>
          <p:nvPr/>
        </p:nvSpPr>
        <p:spPr bwMode="auto">
          <a:xfrm>
            <a:off x="357158" y="2214561"/>
            <a:ext cx="1069952" cy="2928940"/>
          </a:xfrm>
          <a:prstGeom prst="ellipse">
            <a:avLst/>
          </a:prstGeom>
          <a:noFill/>
          <a:ln w="15875">
            <a:solidFill>
              <a:srgbClr val="FF0000"/>
            </a:solidFill>
            <a:round/>
            <a:headEnd/>
            <a:tailEnd/>
          </a:ln>
          <a:effectLst/>
        </p:spPr>
        <p:txBody>
          <a:bodyPr wrap="none" anchor="ctr"/>
          <a:lstStyle/>
          <a:p>
            <a:pPr eaLnBrk="1" hangingPunct="1"/>
            <a:endParaRPr lang="es-ES" altLang="es-ES" sz="1800" u="none">
              <a:solidFill>
                <a:srgbClr val="FFFF00"/>
              </a:solidFill>
              <a:latin typeface="Arial" charset="0"/>
            </a:endParaRPr>
          </a:p>
        </p:txBody>
      </p:sp>
      <p:sp>
        <p:nvSpPr>
          <p:cNvPr id="44" name="Oval 58"/>
          <p:cNvSpPr>
            <a:spLocks noChangeArrowheads="1"/>
          </p:cNvSpPr>
          <p:nvPr/>
        </p:nvSpPr>
        <p:spPr bwMode="auto">
          <a:xfrm>
            <a:off x="6000760" y="1428742"/>
            <a:ext cx="1214446" cy="2714644"/>
          </a:xfrm>
          <a:prstGeom prst="ellipse">
            <a:avLst/>
          </a:prstGeom>
          <a:noFill/>
          <a:ln w="15875">
            <a:solidFill>
              <a:srgbClr val="FF0000"/>
            </a:solidFill>
            <a:round/>
            <a:headEnd/>
            <a:tailEnd/>
          </a:ln>
          <a:effectLst/>
        </p:spPr>
        <p:txBody>
          <a:bodyPr wrap="none" anchor="ctr"/>
          <a:lstStyle/>
          <a:p>
            <a:pPr eaLnBrk="1" hangingPunct="1"/>
            <a:endParaRPr lang="es-ES" altLang="es-ES" sz="1800" u="none">
              <a:solidFill>
                <a:srgbClr val="FFFF00"/>
              </a:solidFill>
              <a:latin typeface="Arial" charset="0"/>
            </a:endParaRPr>
          </a:p>
        </p:txBody>
      </p:sp>
      <p:sp>
        <p:nvSpPr>
          <p:cNvPr id="45" name="Oval 56"/>
          <p:cNvSpPr>
            <a:spLocks noChangeArrowheads="1"/>
          </p:cNvSpPr>
          <p:nvPr/>
        </p:nvSpPr>
        <p:spPr bwMode="auto">
          <a:xfrm>
            <a:off x="3359172" y="2214560"/>
            <a:ext cx="1069952" cy="2928940"/>
          </a:xfrm>
          <a:prstGeom prst="ellipse">
            <a:avLst/>
          </a:prstGeom>
          <a:noFill/>
          <a:ln w="15875">
            <a:solidFill>
              <a:srgbClr val="FF0000"/>
            </a:solidFill>
            <a:round/>
            <a:headEnd/>
            <a:tailEnd/>
          </a:ln>
          <a:effectLst/>
        </p:spPr>
        <p:txBody>
          <a:bodyPr wrap="none" anchor="ctr"/>
          <a:lstStyle/>
          <a:p>
            <a:pPr eaLnBrk="1" hangingPunct="1"/>
            <a:endParaRPr lang="es-ES" altLang="es-ES" sz="1800" u="none">
              <a:solidFill>
                <a:srgbClr val="FFFF00"/>
              </a:solidFill>
              <a:latin typeface="Arial" charset="0"/>
            </a:endParaRPr>
          </a:p>
        </p:txBody>
      </p:sp>
      <p:sp>
        <p:nvSpPr>
          <p:cNvPr id="43" name="Text Box 4"/>
          <p:cNvSpPr txBox="1">
            <a:spLocks noChangeArrowheads="1"/>
          </p:cNvSpPr>
          <p:nvPr/>
        </p:nvSpPr>
        <p:spPr bwMode="auto">
          <a:xfrm>
            <a:off x="634980" y="555526"/>
            <a:ext cx="8257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defRPr/>
            </a:pPr>
            <a:r>
              <a:rPr lang="es-ES" altLang="es-MX" sz="2400" b="1" dirty="0" smtClean="0">
                <a:solidFill>
                  <a:srgbClr val="FFFF00"/>
                </a:solidFill>
                <a:latin typeface="Arial "/>
                <a:ea typeface="+mj-ea"/>
                <a:cs typeface="+mj-cs"/>
              </a:rPr>
              <a:t>Metodología de Matrices de Riesgo</a:t>
            </a:r>
            <a:r>
              <a:rPr lang="es-ES" altLang="es-MX" sz="2400" b="1" dirty="0" smtClean="0">
                <a:solidFill>
                  <a:srgbClr val="FFFF00"/>
                </a:solidFill>
                <a:latin typeface="Arial "/>
                <a:ea typeface="+mj-ea"/>
                <a:cs typeface="+mj-cs"/>
              </a:rPr>
              <a:t>. (TECDOC 1685/S)</a:t>
            </a:r>
            <a:endParaRPr lang="es-ES" altLang="es-MX" sz="2400" b="1" dirty="0">
              <a:solidFill>
                <a:srgbClr val="FFFF00"/>
              </a:solidFill>
              <a:latin typeface="Arial "/>
              <a:ea typeface="+mj-ea"/>
              <a:cs typeface="+mj-cs"/>
            </a:endParaRPr>
          </a:p>
        </p:txBody>
      </p:sp>
    </p:spTree>
    <p:extLst>
      <p:ext uri="{BB962C8B-B14F-4D97-AF65-F5344CB8AC3E}">
        <p14:creationId xmlns:p14="http://schemas.microsoft.com/office/powerpoint/2010/main" val="147479195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p:cNvSpPr>
            <a:spLocks noChangeArrowheads="1"/>
          </p:cNvSpPr>
          <p:nvPr/>
        </p:nvSpPr>
        <p:spPr bwMode="auto">
          <a:xfrm>
            <a:off x="322012" y="1470652"/>
            <a:ext cx="481222" cy="584775"/>
          </a:xfrm>
          <a:prstGeom prst="rect">
            <a:avLst/>
          </a:prstGeom>
          <a:noFill/>
          <a:ln w="12700">
            <a:noFill/>
            <a:miter lim="800000"/>
            <a:headEnd/>
            <a:tailEnd/>
          </a:ln>
          <a:effectLst/>
        </p:spPr>
        <p:txBody>
          <a:bodyPr wrap="none">
            <a:spAutoFit/>
          </a:bodyPr>
          <a:lstStyle/>
          <a:p>
            <a:pPr eaLnBrk="1" hangingPunct="1"/>
            <a:r>
              <a:rPr lang="pt-BR" altLang="es-ES" sz="3200" b="1" u="none" dirty="0">
                <a:solidFill>
                  <a:srgbClr val="FFFF00"/>
                </a:solidFill>
              </a:rPr>
              <a:t>R</a:t>
            </a:r>
            <a:endParaRPr lang="es-ES" altLang="es-ES" sz="3200" b="1" u="none" dirty="0">
              <a:solidFill>
                <a:srgbClr val="FFFF00"/>
              </a:solidFill>
            </a:endParaRPr>
          </a:p>
        </p:txBody>
      </p:sp>
      <p:sp>
        <p:nvSpPr>
          <p:cNvPr id="46" name="Rectangle 5"/>
          <p:cNvSpPr>
            <a:spLocks noChangeArrowheads="1"/>
          </p:cNvSpPr>
          <p:nvPr/>
        </p:nvSpPr>
        <p:spPr bwMode="auto">
          <a:xfrm>
            <a:off x="634980" y="1700837"/>
            <a:ext cx="1079500" cy="461665"/>
          </a:xfrm>
          <a:prstGeom prst="rect">
            <a:avLst/>
          </a:prstGeom>
          <a:noFill/>
          <a:ln w="12700">
            <a:noFill/>
            <a:miter lim="800000"/>
            <a:headEnd/>
            <a:tailEnd/>
          </a:ln>
          <a:effectLst/>
        </p:spPr>
        <p:txBody>
          <a:bodyPr>
            <a:spAutoFit/>
          </a:bodyPr>
          <a:lstStyle/>
          <a:p>
            <a:pPr eaLnBrk="1" hangingPunct="1"/>
            <a:r>
              <a:rPr lang="pt-BR" altLang="es-ES" sz="2400" b="1" u="none" dirty="0">
                <a:solidFill>
                  <a:srgbClr val="FFFF00"/>
                </a:solidFill>
              </a:rPr>
              <a:t>MA</a:t>
            </a:r>
            <a:endParaRPr lang="es-ES" altLang="es-ES" sz="2400" b="1" u="none" dirty="0">
              <a:solidFill>
                <a:srgbClr val="FFFF00"/>
              </a:solidFill>
            </a:endParaRPr>
          </a:p>
        </p:txBody>
      </p:sp>
      <p:sp>
        <p:nvSpPr>
          <p:cNvPr id="47" name="Rectangle 6"/>
          <p:cNvSpPr>
            <a:spLocks noChangeArrowheads="1"/>
          </p:cNvSpPr>
          <p:nvPr/>
        </p:nvSpPr>
        <p:spPr bwMode="auto">
          <a:xfrm>
            <a:off x="638153" y="2558093"/>
            <a:ext cx="719137" cy="461665"/>
          </a:xfrm>
          <a:prstGeom prst="rect">
            <a:avLst/>
          </a:prstGeom>
          <a:noFill/>
          <a:ln w="12700">
            <a:noFill/>
            <a:miter lim="800000"/>
            <a:headEnd/>
            <a:tailEnd/>
          </a:ln>
          <a:effectLst/>
        </p:spPr>
        <p:txBody>
          <a:bodyPr>
            <a:spAutoFit/>
          </a:bodyPr>
          <a:lstStyle/>
          <a:p>
            <a:pPr eaLnBrk="1" hangingPunct="1"/>
            <a:r>
              <a:rPr lang="pt-BR" altLang="es-ES" sz="2400" b="1" u="none" dirty="0">
                <a:solidFill>
                  <a:srgbClr val="FFFF00"/>
                </a:solidFill>
              </a:rPr>
              <a:t>A</a:t>
            </a:r>
            <a:endParaRPr lang="es-ES" altLang="es-ES" sz="2400" b="1" u="none" dirty="0">
              <a:solidFill>
                <a:srgbClr val="FFFF00"/>
              </a:solidFill>
            </a:endParaRPr>
          </a:p>
        </p:txBody>
      </p:sp>
      <p:sp>
        <p:nvSpPr>
          <p:cNvPr id="48" name="Rectangle 7"/>
          <p:cNvSpPr>
            <a:spLocks noChangeArrowheads="1"/>
          </p:cNvSpPr>
          <p:nvPr/>
        </p:nvSpPr>
        <p:spPr bwMode="auto">
          <a:xfrm>
            <a:off x="636565" y="3343911"/>
            <a:ext cx="720725" cy="461665"/>
          </a:xfrm>
          <a:prstGeom prst="rect">
            <a:avLst/>
          </a:prstGeom>
          <a:noFill/>
          <a:ln w="12700">
            <a:noFill/>
            <a:miter lim="800000"/>
            <a:headEnd/>
            <a:tailEnd/>
          </a:ln>
          <a:effectLst/>
        </p:spPr>
        <p:txBody>
          <a:bodyPr>
            <a:spAutoFit/>
          </a:bodyPr>
          <a:lstStyle/>
          <a:p>
            <a:pPr eaLnBrk="1" hangingPunct="1"/>
            <a:r>
              <a:rPr lang="pt-BR" altLang="es-ES" sz="2400" b="1" u="none">
                <a:solidFill>
                  <a:srgbClr val="FFFF00"/>
                </a:solidFill>
              </a:rPr>
              <a:t>M</a:t>
            </a:r>
            <a:endParaRPr lang="es-ES" altLang="es-ES" sz="2400" b="1" u="none">
              <a:solidFill>
                <a:srgbClr val="FFFF00"/>
              </a:solidFill>
            </a:endParaRPr>
          </a:p>
        </p:txBody>
      </p:sp>
      <p:sp>
        <p:nvSpPr>
          <p:cNvPr id="49" name="Rectangle 9"/>
          <p:cNvSpPr>
            <a:spLocks noChangeArrowheads="1"/>
          </p:cNvSpPr>
          <p:nvPr/>
        </p:nvSpPr>
        <p:spPr bwMode="auto">
          <a:xfrm>
            <a:off x="288703" y="2272341"/>
            <a:ext cx="481222" cy="584775"/>
          </a:xfrm>
          <a:prstGeom prst="rect">
            <a:avLst/>
          </a:prstGeom>
          <a:noFill/>
          <a:ln w="12700">
            <a:noFill/>
            <a:miter lim="800000"/>
            <a:headEnd/>
            <a:tailEnd/>
          </a:ln>
          <a:effectLst/>
        </p:spPr>
        <p:txBody>
          <a:bodyPr wrap="none">
            <a:spAutoFit/>
          </a:bodyPr>
          <a:lstStyle/>
          <a:p>
            <a:pPr eaLnBrk="1" hangingPunct="1"/>
            <a:r>
              <a:rPr lang="pt-BR" altLang="es-ES" sz="3200" b="1" u="none" dirty="0">
                <a:solidFill>
                  <a:srgbClr val="FFFF00"/>
                </a:solidFill>
              </a:rPr>
              <a:t>R</a:t>
            </a:r>
            <a:endParaRPr lang="es-ES" altLang="es-ES" sz="3200" b="1" u="none" dirty="0">
              <a:solidFill>
                <a:srgbClr val="FFFF00"/>
              </a:solidFill>
            </a:endParaRPr>
          </a:p>
        </p:txBody>
      </p:sp>
      <p:sp>
        <p:nvSpPr>
          <p:cNvPr id="50" name="Rectangle 10"/>
          <p:cNvSpPr>
            <a:spLocks noChangeArrowheads="1"/>
          </p:cNvSpPr>
          <p:nvPr/>
        </p:nvSpPr>
        <p:spPr bwMode="auto">
          <a:xfrm>
            <a:off x="288703" y="3058159"/>
            <a:ext cx="481222" cy="584775"/>
          </a:xfrm>
          <a:prstGeom prst="rect">
            <a:avLst/>
          </a:prstGeom>
          <a:noFill/>
          <a:ln w="12700">
            <a:noFill/>
            <a:miter lim="800000"/>
            <a:headEnd/>
            <a:tailEnd/>
          </a:ln>
          <a:effectLst/>
        </p:spPr>
        <p:txBody>
          <a:bodyPr wrap="none">
            <a:spAutoFit/>
          </a:bodyPr>
          <a:lstStyle/>
          <a:p>
            <a:pPr eaLnBrk="1" hangingPunct="1"/>
            <a:r>
              <a:rPr lang="pt-BR" altLang="es-ES" sz="3200" b="1" u="none" dirty="0">
                <a:solidFill>
                  <a:srgbClr val="FFFF00"/>
                </a:solidFill>
              </a:rPr>
              <a:t>R</a:t>
            </a:r>
            <a:endParaRPr lang="es-ES" altLang="es-ES" sz="3200" b="1" u="none" dirty="0">
              <a:solidFill>
                <a:srgbClr val="FFFF00"/>
              </a:solidFill>
            </a:endParaRPr>
          </a:p>
        </p:txBody>
      </p:sp>
      <p:sp>
        <p:nvSpPr>
          <p:cNvPr id="51" name="Rectangle 214"/>
          <p:cNvSpPr>
            <a:spLocks noChangeArrowheads="1"/>
          </p:cNvSpPr>
          <p:nvPr/>
        </p:nvSpPr>
        <p:spPr bwMode="auto">
          <a:xfrm>
            <a:off x="636565" y="4201167"/>
            <a:ext cx="720725" cy="461665"/>
          </a:xfrm>
          <a:prstGeom prst="rect">
            <a:avLst/>
          </a:prstGeom>
          <a:noFill/>
          <a:ln w="12700">
            <a:noFill/>
            <a:miter lim="800000"/>
            <a:headEnd/>
            <a:tailEnd/>
          </a:ln>
          <a:effectLst/>
        </p:spPr>
        <p:txBody>
          <a:bodyPr>
            <a:spAutoFit/>
          </a:bodyPr>
          <a:lstStyle/>
          <a:p>
            <a:pPr eaLnBrk="1" hangingPunct="1"/>
            <a:r>
              <a:rPr lang="pt-BR" altLang="es-ES" sz="2400" b="1" u="none">
                <a:solidFill>
                  <a:srgbClr val="FFFF00"/>
                </a:solidFill>
              </a:rPr>
              <a:t>B</a:t>
            </a:r>
            <a:endParaRPr lang="es-ES" altLang="es-ES" sz="2400" b="1" u="none">
              <a:solidFill>
                <a:srgbClr val="FFFF00"/>
              </a:solidFill>
            </a:endParaRPr>
          </a:p>
        </p:txBody>
      </p:sp>
      <p:sp>
        <p:nvSpPr>
          <p:cNvPr id="52" name="Rectangle 215"/>
          <p:cNvSpPr>
            <a:spLocks noChangeArrowheads="1"/>
          </p:cNvSpPr>
          <p:nvPr/>
        </p:nvSpPr>
        <p:spPr bwMode="auto">
          <a:xfrm>
            <a:off x="288703" y="3915415"/>
            <a:ext cx="481222" cy="584775"/>
          </a:xfrm>
          <a:prstGeom prst="rect">
            <a:avLst/>
          </a:prstGeom>
          <a:noFill/>
          <a:ln w="12700">
            <a:noFill/>
            <a:miter lim="800000"/>
            <a:headEnd/>
            <a:tailEnd/>
          </a:ln>
          <a:effectLst/>
        </p:spPr>
        <p:txBody>
          <a:bodyPr wrap="none">
            <a:spAutoFit/>
          </a:bodyPr>
          <a:lstStyle/>
          <a:p>
            <a:pPr eaLnBrk="1" hangingPunct="1"/>
            <a:r>
              <a:rPr lang="pt-BR" altLang="es-ES" sz="3200" b="1" u="none" dirty="0">
                <a:solidFill>
                  <a:srgbClr val="FFFF00"/>
                </a:solidFill>
              </a:rPr>
              <a:t>R</a:t>
            </a:r>
            <a:endParaRPr lang="es-ES" altLang="es-ES" sz="3200" b="1" u="none" dirty="0">
              <a:solidFill>
                <a:srgbClr val="FFFF00"/>
              </a:solidFill>
            </a:endParaRPr>
          </a:p>
        </p:txBody>
      </p:sp>
      <p:sp>
        <p:nvSpPr>
          <p:cNvPr id="53" name="Oval 216"/>
          <p:cNvSpPr>
            <a:spLocks noChangeArrowheads="1"/>
          </p:cNvSpPr>
          <p:nvPr/>
        </p:nvSpPr>
        <p:spPr bwMode="auto">
          <a:xfrm>
            <a:off x="0" y="1448122"/>
            <a:ext cx="1428728" cy="3429024"/>
          </a:xfrm>
          <a:prstGeom prst="ellipse">
            <a:avLst/>
          </a:prstGeom>
          <a:noFill/>
          <a:ln w="15875">
            <a:solidFill>
              <a:srgbClr val="FF0000"/>
            </a:solidFill>
            <a:round/>
            <a:headEnd/>
            <a:tailEnd/>
          </a:ln>
          <a:effectLst/>
        </p:spPr>
        <p:txBody>
          <a:bodyPr wrap="none" anchor="ctr"/>
          <a:lstStyle/>
          <a:p>
            <a:pPr eaLnBrk="1" hangingPunct="1"/>
            <a:endParaRPr lang="es-ES" altLang="es-ES" sz="1800" u="none">
              <a:solidFill>
                <a:srgbClr val="FFFF00"/>
              </a:solidFill>
              <a:latin typeface="Arial" charset="0"/>
            </a:endParaRPr>
          </a:p>
        </p:txBody>
      </p:sp>
      <p:pic>
        <p:nvPicPr>
          <p:cNvPr id="54" name="Picture 218"/>
          <p:cNvPicPr>
            <a:picLocks noChangeAspect="1" noChangeArrowheads="1"/>
          </p:cNvPicPr>
          <p:nvPr/>
        </p:nvPicPr>
        <p:blipFill>
          <a:blip r:embed="rId3"/>
          <a:srcRect l="19193" t="28543" r="28052" b="26083"/>
          <a:stretch>
            <a:fillRect/>
          </a:stretch>
        </p:blipFill>
        <p:spPr bwMode="auto">
          <a:xfrm>
            <a:off x="1500165" y="1305246"/>
            <a:ext cx="6181287" cy="3714776"/>
          </a:xfrm>
          <a:prstGeom prst="rect">
            <a:avLst/>
          </a:prstGeom>
          <a:noFill/>
          <a:ln w="9525">
            <a:noFill/>
            <a:miter lim="800000"/>
            <a:headEnd/>
            <a:tailEnd/>
          </a:ln>
        </p:spPr>
      </p:pic>
      <p:sp>
        <p:nvSpPr>
          <p:cNvPr id="16" name="Text Box 4"/>
          <p:cNvSpPr txBox="1">
            <a:spLocks noChangeArrowheads="1"/>
          </p:cNvSpPr>
          <p:nvPr/>
        </p:nvSpPr>
        <p:spPr bwMode="auto">
          <a:xfrm>
            <a:off x="634980" y="555526"/>
            <a:ext cx="8257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defRPr/>
            </a:pPr>
            <a:r>
              <a:rPr lang="es-ES" altLang="es-MX" sz="2400" b="1" dirty="0" smtClean="0">
                <a:solidFill>
                  <a:srgbClr val="FFFF00"/>
                </a:solidFill>
                <a:latin typeface="Arial "/>
                <a:ea typeface="+mj-ea"/>
                <a:cs typeface="+mj-cs"/>
              </a:rPr>
              <a:t>Metodología de Matrices de Riesgo</a:t>
            </a:r>
            <a:r>
              <a:rPr lang="es-ES" altLang="es-MX" sz="2400" b="1" dirty="0" smtClean="0">
                <a:solidFill>
                  <a:srgbClr val="FFFF00"/>
                </a:solidFill>
                <a:latin typeface="Arial "/>
                <a:ea typeface="+mj-ea"/>
                <a:cs typeface="+mj-cs"/>
              </a:rPr>
              <a:t>. (TECDOC 1685/S)</a:t>
            </a:r>
            <a:endParaRPr lang="es-ES" altLang="es-MX" sz="2400" b="1" dirty="0">
              <a:solidFill>
                <a:srgbClr val="FFFF00"/>
              </a:solidFill>
              <a:latin typeface="Arial "/>
              <a:ea typeface="+mj-ea"/>
              <a:cs typeface="+mj-cs"/>
            </a:endParaRPr>
          </a:p>
        </p:txBody>
      </p:sp>
    </p:spTree>
    <p:extLst>
      <p:ext uri="{BB962C8B-B14F-4D97-AF65-F5344CB8AC3E}">
        <p14:creationId xmlns:p14="http://schemas.microsoft.com/office/powerpoint/2010/main" val="265533388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1187450" y="177483"/>
            <a:ext cx="6769100" cy="954107"/>
          </a:xfrm>
          <a:prstGeom prst="rect">
            <a:avLst/>
          </a:prstGeom>
          <a:noFill/>
          <a:ln>
            <a:noFill/>
          </a:ln>
          <a:effectLst/>
          <a:extLst>
            <a:ext uri="{909E8E84-426E-40DD-AFC4-6F175D3DCCD1}">
              <a14:hiddenFill xmlns:a14="http://schemas.microsoft.com/office/drawing/2010/main">
                <a:solidFill>
                  <a:srgbClr val="D8F1F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ltLang="es-ES" sz="2800" b="1" dirty="0">
                <a:solidFill>
                  <a:srgbClr val="FFFF00"/>
                </a:solidFill>
              </a:rPr>
              <a:t>Criterio para evaluar los niveles de frecuencia</a:t>
            </a:r>
          </a:p>
        </p:txBody>
      </p:sp>
      <p:sp>
        <p:nvSpPr>
          <p:cNvPr id="290819" name="Rectangle 3"/>
          <p:cNvSpPr>
            <a:spLocks noChangeArrowheads="1"/>
          </p:cNvSpPr>
          <p:nvPr/>
        </p:nvSpPr>
        <p:spPr bwMode="auto">
          <a:xfrm>
            <a:off x="971551" y="2680098"/>
            <a:ext cx="122396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es-ES" sz="8000" b="1">
                <a:solidFill>
                  <a:srgbClr val="FFFF00"/>
                </a:solidFill>
                <a:latin typeface="Times New Roman" pitchFamily="18" charset="0"/>
              </a:rPr>
              <a:t>f</a:t>
            </a:r>
            <a:endParaRPr lang="es-ES" altLang="es-ES" sz="8000" b="1">
              <a:solidFill>
                <a:srgbClr val="FFFF00"/>
              </a:solidFill>
              <a:latin typeface="Times New Roman" pitchFamily="18" charset="0"/>
            </a:endParaRPr>
          </a:p>
        </p:txBody>
      </p:sp>
      <p:sp>
        <p:nvSpPr>
          <p:cNvPr id="290820" name="Rectangle 4"/>
          <p:cNvSpPr>
            <a:spLocks noChangeArrowheads="1"/>
          </p:cNvSpPr>
          <p:nvPr/>
        </p:nvSpPr>
        <p:spPr bwMode="auto">
          <a:xfrm>
            <a:off x="2916238" y="951310"/>
            <a:ext cx="7409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6000" b="1">
                <a:solidFill>
                  <a:srgbClr val="FFFF00"/>
                </a:solidFill>
                <a:latin typeface="Times New Roman" pitchFamily="18" charset="0"/>
              </a:rPr>
              <a:t>A</a:t>
            </a:r>
            <a:endParaRPr lang="es-ES" altLang="es-ES" sz="6000" b="1">
              <a:solidFill>
                <a:srgbClr val="FFFF00"/>
              </a:solidFill>
              <a:latin typeface="Times New Roman" pitchFamily="18" charset="0"/>
            </a:endParaRPr>
          </a:p>
        </p:txBody>
      </p:sp>
      <p:sp>
        <p:nvSpPr>
          <p:cNvPr id="290821" name="Text Box 5"/>
          <p:cNvSpPr txBox="1">
            <a:spLocks noChangeArrowheads="1"/>
          </p:cNvSpPr>
          <p:nvPr/>
        </p:nvSpPr>
        <p:spPr bwMode="auto">
          <a:xfrm>
            <a:off x="3924301" y="1171729"/>
            <a:ext cx="493236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1700" dirty="0">
                <a:solidFill>
                  <a:srgbClr val="FFFF00"/>
                </a:solidFill>
                <a:latin typeface="Times New Roman" pitchFamily="18" charset="0"/>
              </a:rPr>
              <a:t>Alta: El evento iniciador ocurre frecuentemente, más 50 </a:t>
            </a:r>
            <a:r>
              <a:rPr lang="es-ES" altLang="es-ES" sz="1700" dirty="0">
                <a:solidFill>
                  <a:srgbClr val="FFFF00"/>
                </a:solidFill>
              </a:rPr>
              <a:t>sucesos/año.</a:t>
            </a:r>
          </a:p>
        </p:txBody>
      </p:sp>
      <p:sp>
        <p:nvSpPr>
          <p:cNvPr id="290822" name="Rectangle 6"/>
          <p:cNvSpPr>
            <a:spLocks noChangeArrowheads="1"/>
          </p:cNvSpPr>
          <p:nvPr/>
        </p:nvSpPr>
        <p:spPr bwMode="auto">
          <a:xfrm>
            <a:off x="2916239" y="1760935"/>
            <a:ext cx="9108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6000" b="1">
                <a:solidFill>
                  <a:srgbClr val="FFFF00"/>
                </a:solidFill>
                <a:latin typeface="Times New Roman" pitchFamily="18" charset="0"/>
              </a:rPr>
              <a:t>M</a:t>
            </a:r>
            <a:endParaRPr lang="es-ES" altLang="es-ES" sz="6000" b="1">
              <a:solidFill>
                <a:srgbClr val="FFFF00"/>
              </a:solidFill>
              <a:latin typeface="Times New Roman" pitchFamily="18" charset="0"/>
            </a:endParaRPr>
          </a:p>
        </p:txBody>
      </p:sp>
      <p:sp>
        <p:nvSpPr>
          <p:cNvPr id="290823" name="Text Box 7"/>
          <p:cNvSpPr txBox="1">
            <a:spLocks noChangeArrowheads="1"/>
          </p:cNvSpPr>
          <p:nvPr/>
        </p:nvSpPr>
        <p:spPr bwMode="auto">
          <a:xfrm>
            <a:off x="3924300" y="1843241"/>
            <a:ext cx="489585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1700">
                <a:solidFill>
                  <a:srgbClr val="FFFF00"/>
                </a:solidFill>
                <a:latin typeface="Times New Roman" pitchFamily="18" charset="0"/>
              </a:rPr>
              <a:t>Media: El evento iniciador ocurre ocasionalmente, mayor o igual que 1 y menor o igual que 50 </a:t>
            </a:r>
            <a:r>
              <a:rPr lang="es-ES" altLang="es-ES" sz="1700">
                <a:solidFill>
                  <a:srgbClr val="FFFF00"/>
                </a:solidFill>
              </a:rPr>
              <a:t>sucesos/año.</a:t>
            </a:r>
          </a:p>
        </p:txBody>
      </p:sp>
      <p:sp>
        <p:nvSpPr>
          <p:cNvPr id="290824" name="Rectangle 8"/>
          <p:cNvSpPr>
            <a:spLocks noChangeArrowheads="1"/>
          </p:cNvSpPr>
          <p:nvPr/>
        </p:nvSpPr>
        <p:spPr bwMode="auto">
          <a:xfrm>
            <a:off x="2987675" y="2734867"/>
            <a:ext cx="697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6000" b="1">
                <a:solidFill>
                  <a:srgbClr val="FFFF00"/>
                </a:solidFill>
                <a:latin typeface="Times New Roman" pitchFamily="18" charset="0"/>
              </a:rPr>
              <a:t>B</a:t>
            </a:r>
            <a:endParaRPr lang="es-ES" altLang="es-ES" sz="6000" b="1">
              <a:solidFill>
                <a:srgbClr val="FFFF00"/>
              </a:solidFill>
              <a:latin typeface="Times New Roman" pitchFamily="18" charset="0"/>
            </a:endParaRPr>
          </a:p>
        </p:txBody>
      </p:sp>
      <p:sp>
        <p:nvSpPr>
          <p:cNvPr id="290825" name="Text Box 9"/>
          <p:cNvSpPr txBox="1">
            <a:spLocks noChangeArrowheads="1"/>
          </p:cNvSpPr>
          <p:nvPr/>
        </p:nvSpPr>
        <p:spPr bwMode="auto">
          <a:xfrm>
            <a:off x="3924301" y="2815983"/>
            <a:ext cx="5040313"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1700">
                <a:solidFill>
                  <a:srgbClr val="FFFF00"/>
                </a:solidFill>
                <a:latin typeface="Times New Roman" pitchFamily="18" charset="0"/>
              </a:rPr>
              <a:t>Baja: Es poco usual o raro que ocurra el evento iniciador, menos que 1 </a:t>
            </a:r>
            <a:r>
              <a:rPr lang="es-ES" altLang="es-ES" sz="1700">
                <a:solidFill>
                  <a:srgbClr val="FFFF00"/>
                </a:solidFill>
              </a:rPr>
              <a:t>suceso/año </a:t>
            </a:r>
            <a:r>
              <a:rPr lang="es-ES" altLang="es-ES" sz="1700">
                <a:solidFill>
                  <a:srgbClr val="FFFF00"/>
                </a:solidFill>
                <a:latin typeface="Times New Roman" pitchFamily="18" charset="0"/>
              </a:rPr>
              <a:t>y mayor o igual que 5 </a:t>
            </a:r>
            <a:r>
              <a:rPr lang="es-ES" altLang="es-ES" sz="1700">
                <a:solidFill>
                  <a:srgbClr val="FFFF00"/>
                </a:solidFill>
              </a:rPr>
              <a:t>sucesos </a:t>
            </a:r>
            <a:r>
              <a:rPr lang="es-ES" altLang="es-ES" sz="1700">
                <a:solidFill>
                  <a:srgbClr val="FFFF00"/>
                </a:solidFill>
                <a:latin typeface="Times New Roman" pitchFamily="18" charset="0"/>
              </a:rPr>
              <a:t>cada 100 años</a:t>
            </a:r>
          </a:p>
        </p:txBody>
      </p:sp>
      <p:sp>
        <p:nvSpPr>
          <p:cNvPr id="290826" name="Rectangle 10"/>
          <p:cNvSpPr>
            <a:spLocks noChangeArrowheads="1"/>
          </p:cNvSpPr>
          <p:nvPr/>
        </p:nvSpPr>
        <p:spPr bwMode="auto">
          <a:xfrm>
            <a:off x="2339975" y="3790951"/>
            <a:ext cx="14237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6000" b="1">
                <a:solidFill>
                  <a:srgbClr val="FFFF00"/>
                </a:solidFill>
                <a:latin typeface="Times New Roman" pitchFamily="18" charset="0"/>
              </a:rPr>
              <a:t>MB</a:t>
            </a:r>
            <a:endParaRPr lang="es-ES" altLang="es-ES" sz="6000" b="1">
              <a:solidFill>
                <a:srgbClr val="FFFF00"/>
              </a:solidFill>
              <a:latin typeface="Times New Roman" pitchFamily="18" charset="0"/>
            </a:endParaRPr>
          </a:p>
        </p:txBody>
      </p:sp>
      <p:sp>
        <p:nvSpPr>
          <p:cNvPr id="290827" name="Text Box 11"/>
          <p:cNvSpPr txBox="1">
            <a:spLocks noChangeArrowheads="1"/>
          </p:cNvSpPr>
          <p:nvPr/>
        </p:nvSpPr>
        <p:spPr bwMode="auto">
          <a:xfrm>
            <a:off x="3924300" y="3926835"/>
            <a:ext cx="485933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1700">
                <a:solidFill>
                  <a:srgbClr val="FFFF00"/>
                </a:solidFill>
                <a:latin typeface="Times New Roman" pitchFamily="18" charset="0"/>
              </a:rPr>
              <a:t>Muy Baja: Es muy raro que ocurra el evento iniciador, menos de </a:t>
            </a:r>
            <a:r>
              <a:rPr lang="es-ES" altLang="es-ES" sz="1700">
                <a:solidFill>
                  <a:srgbClr val="FFFF00"/>
                </a:solidFill>
              </a:rPr>
              <a:t>5 Sucesos </a:t>
            </a:r>
            <a:r>
              <a:rPr lang="es-ES" altLang="es-ES" sz="1700">
                <a:solidFill>
                  <a:srgbClr val="FFFF00"/>
                </a:solidFill>
                <a:latin typeface="Times New Roman" pitchFamily="18" charset="0"/>
              </a:rPr>
              <a:t>cada 100 años. No se tiene información que halla ocurrido.</a:t>
            </a:r>
          </a:p>
        </p:txBody>
      </p:sp>
      <p:pic>
        <p:nvPicPr>
          <p:cNvPr id="290829" name="Picture 13"/>
          <p:cNvPicPr>
            <a:picLocks noChangeAspect="1" noChangeArrowheads="1"/>
          </p:cNvPicPr>
          <p:nvPr/>
        </p:nvPicPr>
        <p:blipFill>
          <a:blip r:embed="rId3">
            <a:lum contrast="20000"/>
            <a:extLst>
              <a:ext uri="{28A0092B-C50C-407E-A947-70E740481C1C}">
                <a14:useLocalDpi xmlns:a14="http://schemas.microsoft.com/office/drawing/2010/main" val="0"/>
              </a:ext>
            </a:extLst>
          </a:blip>
          <a:srcRect l="20441" t="5367" r="26396" b="7512"/>
          <a:stretch>
            <a:fillRect/>
          </a:stretch>
        </p:blipFill>
        <p:spPr bwMode="auto">
          <a:xfrm>
            <a:off x="179389" y="1275160"/>
            <a:ext cx="264953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368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1187451" y="241884"/>
            <a:ext cx="6697663" cy="1077218"/>
          </a:xfrm>
          <a:prstGeom prst="rect">
            <a:avLst/>
          </a:prstGeom>
          <a:noFill/>
          <a:ln>
            <a:noFill/>
          </a:ln>
          <a:effectLst/>
          <a:extLst>
            <a:ext uri="{909E8E84-426E-40DD-AFC4-6F175D3DCCD1}">
              <a14:hiddenFill xmlns:a14="http://schemas.microsoft.com/office/drawing/2010/main">
                <a:solidFill>
                  <a:srgbClr val="D8F1F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ltLang="es-ES" sz="3200" b="1" dirty="0">
                <a:solidFill>
                  <a:srgbClr val="FFFF00"/>
                </a:solidFill>
              </a:rPr>
              <a:t>Criterio para evaluar los niveles de consecuencias </a:t>
            </a:r>
          </a:p>
        </p:txBody>
      </p:sp>
      <p:sp>
        <p:nvSpPr>
          <p:cNvPr id="236547" name="Rectangle 3"/>
          <p:cNvSpPr>
            <a:spLocks noChangeArrowheads="1"/>
          </p:cNvSpPr>
          <p:nvPr/>
        </p:nvSpPr>
        <p:spPr bwMode="auto">
          <a:xfrm>
            <a:off x="323851" y="2186175"/>
            <a:ext cx="92525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8000" b="1">
                <a:solidFill>
                  <a:srgbClr val="FFFF00"/>
                </a:solidFill>
                <a:latin typeface="Times New Roman" pitchFamily="18" charset="0"/>
              </a:rPr>
              <a:t>C</a:t>
            </a:r>
            <a:endParaRPr lang="es-ES" altLang="es-ES" sz="8000" b="1">
              <a:solidFill>
                <a:srgbClr val="FFFF00"/>
              </a:solidFill>
              <a:latin typeface="Times New Roman" pitchFamily="18" charset="0"/>
            </a:endParaRPr>
          </a:p>
        </p:txBody>
      </p:sp>
      <p:sp>
        <p:nvSpPr>
          <p:cNvPr id="236548" name="Rectangle 4"/>
          <p:cNvSpPr>
            <a:spLocks noChangeArrowheads="1"/>
          </p:cNvSpPr>
          <p:nvPr/>
        </p:nvSpPr>
        <p:spPr bwMode="auto">
          <a:xfrm>
            <a:off x="1187450" y="1430128"/>
            <a:ext cx="14670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6000" b="1">
                <a:solidFill>
                  <a:srgbClr val="FFFF00"/>
                </a:solidFill>
                <a:latin typeface="Times New Roman" pitchFamily="18" charset="0"/>
              </a:rPr>
              <a:t>MA</a:t>
            </a:r>
            <a:endParaRPr lang="es-ES" altLang="es-ES" sz="6000" b="1">
              <a:solidFill>
                <a:srgbClr val="FFFF00"/>
              </a:solidFill>
              <a:latin typeface="Times New Roman" pitchFamily="18" charset="0"/>
            </a:endParaRPr>
          </a:p>
        </p:txBody>
      </p:sp>
      <p:sp>
        <p:nvSpPr>
          <p:cNvPr id="236549" name="Text Box 5"/>
          <p:cNvSpPr txBox="1">
            <a:spLocks noChangeArrowheads="1"/>
          </p:cNvSpPr>
          <p:nvPr/>
        </p:nvSpPr>
        <p:spPr bwMode="auto">
          <a:xfrm>
            <a:off x="2627314" y="1667851"/>
            <a:ext cx="65166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1600" b="1" dirty="0">
                <a:solidFill>
                  <a:srgbClr val="FFFF00"/>
                </a:solidFill>
              </a:rPr>
              <a:t>Muy Alta</a:t>
            </a:r>
            <a:r>
              <a:rPr lang="pt-BR" altLang="es-ES" sz="1600" dirty="0">
                <a:solidFill>
                  <a:srgbClr val="FFFF00"/>
                </a:solidFill>
              </a:rPr>
              <a:t>: </a:t>
            </a:r>
            <a:r>
              <a:rPr lang="es-MX" altLang="es-ES" sz="1600" dirty="0">
                <a:solidFill>
                  <a:srgbClr val="FFFF00"/>
                </a:solidFill>
              </a:rPr>
              <a:t>Son de tipo catastrófico, que provocan efectos deterministas severos, resultan fatales, o conlleva a un daño o invalidez permanente</a:t>
            </a:r>
            <a:r>
              <a:rPr lang="es-ES" altLang="es-ES" sz="1600" dirty="0">
                <a:solidFill>
                  <a:srgbClr val="FFFF00"/>
                </a:solidFill>
              </a:rPr>
              <a:t>.</a:t>
            </a:r>
          </a:p>
        </p:txBody>
      </p:sp>
      <p:sp>
        <p:nvSpPr>
          <p:cNvPr id="236550" name="Rectangle 6"/>
          <p:cNvSpPr>
            <a:spLocks noChangeArrowheads="1"/>
          </p:cNvSpPr>
          <p:nvPr/>
        </p:nvSpPr>
        <p:spPr bwMode="auto">
          <a:xfrm>
            <a:off x="1908176" y="2294522"/>
            <a:ext cx="7409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6000" b="1">
                <a:solidFill>
                  <a:srgbClr val="FFFF00"/>
                </a:solidFill>
                <a:latin typeface="Times New Roman" pitchFamily="18" charset="0"/>
              </a:rPr>
              <a:t>A</a:t>
            </a:r>
            <a:endParaRPr lang="es-ES" altLang="es-ES" sz="6000" b="1">
              <a:solidFill>
                <a:srgbClr val="FFFF00"/>
              </a:solidFill>
              <a:latin typeface="Times New Roman" pitchFamily="18" charset="0"/>
            </a:endParaRPr>
          </a:p>
        </p:txBody>
      </p:sp>
      <p:sp>
        <p:nvSpPr>
          <p:cNvPr id="236551" name="Text Box 7"/>
          <p:cNvSpPr txBox="1">
            <a:spLocks noChangeArrowheads="1"/>
          </p:cNvSpPr>
          <p:nvPr/>
        </p:nvSpPr>
        <p:spPr bwMode="auto">
          <a:xfrm>
            <a:off x="2627314" y="2532244"/>
            <a:ext cx="6516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es-ES" sz="1600" b="1">
                <a:solidFill>
                  <a:srgbClr val="FFFF00"/>
                </a:solidFill>
              </a:rPr>
              <a:t>Alta</a:t>
            </a:r>
            <a:r>
              <a:rPr lang="pt-BR" altLang="es-ES" sz="1600">
                <a:solidFill>
                  <a:srgbClr val="FFFF00"/>
                </a:solidFill>
              </a:rPr>
              <a:t>: </a:t>
            </a:r>
            <a:r>
              <a:rPr lang="es-MX" altLang="es-ES" sz="1600">
                <a:solidFill>
                  <a:srgbClr val="FFFF00"/>
                </a:solidFill>
              </a:rPr>
              <a:t>Provocan efectos deterministas, pero que no representan un peligro para la vida y no producen daños permanentes.</a:t>
            </a:r>
            <a:endParaRPr lang="es-ES" altLang="es-ES" sz="1600">
              <a:solidFill>
                <a:srgbClr val="FFFF00"/>
              </a:solidFill>
            </a:endParaRPr>
          </a:p>
        </p:txBody>
      </p:sp>
      <p:sp>
        <p:nvSpPr>
          <p:cNvPr id="236552" name="Rectangle 8"/>
          <p:cNvSpPr>
            <a:spLocks noChangeArrowheads="1"/>
          </p:cNvSpPr>
          <p:nvPr/>
        </p:nvSpPr>
        <p:spPr bwMode="auto">
          <a:xfrm>
            <a:off x="1763714" y="3219822"/>
            <a:ext cx="9108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6000" b="1" dirty="0">
                <a:solidFill>
                  <a:srgbClr val="FFFF00"/>
                </a:solidFill>
                <a:latin typeface="Times New Roman" pitchFamily="18" charset="0"/>
              </a:rPr>
              <a:t>M</a:t>
            </a:r>
            <a:endParaRPr lang="es-ES" altLang="es-ES" sz="6000" b="1" dirty="0">
              <a:solidFill>
                <a:srgbClr val="FFFF00"/>
              </a:solidFill>
              <a:latin typeface="Times New Roman" pitchFamily="18" charset="0"/>
            </a:endParaRPr>
          </a:p>
        </p:txBody>
      </p:sp>
      <p:sp>
        <p:nvSpPr>
          <p:cNvPr id="236553" name="Text Box 9"/>
          <p:cNvSpPr txBox="1">
            <a:spLocks noChangeArrowheads="1"/>
          </p:cNvSpPr>
          <p:nvPr/>
        </p:nvSpPr>
        <p:spPr bwMode="auto">
          <a:xfrm>
            <a:off x="2627314" y="3396638"/>
            <a:ext cx="65166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es-ES" sz="1600" b="1" dirty="0">
                <a:solidFill>
                  <a:srgbClr val="FFFF00"/>
                </a:solidFill>
              </a:rPr>
              <a:t>Media</a:t>
            </a:r>
            <a:r>
              <a:rPr lang="pt-BR" altLang="es-ES" sz="1600" dirty="0">
                <a:solidFill>
                  <a:srgbClr val="FFFF00"/>
                </a:solidFill>
              </a:rPr>
              <a:t>: </a:t>
            </a:r>
            <a:r>
              <a:rPr lang="es-MX" altLang="es-ES" sz="1600" dirty="0">
                <a:solidFill>
                  <a:srgbClr val="FFFF00"/>
                </a:solidFill>
              </a:rPr>
              <a:t>Provocan exposiciones anómalas que están por debajo de los umbrales de los efectos deterministas, se manifiesta como un aumento de la probabilidad de efectos estocásticos.</a:t>
            </a:r>
            <a:endParaRPr lang="es-ES" altLang="es-ES" sz="1600" dirty="0">
              <a:solidFill>
                <a:srgbClr val="FFFF00"/>
              </a:solidFill>
            </a:endParaRPr>
          </a:p>
        </p:txBody>
      </p:sp>
      <p:sp>
        <p:nvSpPr>
          <p:cNvPr id="236554" name="Rectangle 10"/>
          <p:cNvSpPr>
            <a:spLocks noChangeArrowheads="1"/>
          </p:cNvSpPr>
          <p:nvPr/>
        </p:nvSpPr>
        <p:spPr bwMode="auto">
          <a:xfrm>
            <a:off x="1835150" y="4155926"/>
            <a:ext cx="697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6000" b="1" dirty="0">
                <a:solidFill>
                  <a:srgbClr val="FFFF00"/>
                </a:solidFill>
                <a:latin typeface="Times New Roman" pitchFamily="18" charset="0"/>
              </a:rPr>
              <a:t>B</a:t>
            </a:r>
            <a:endParaRPr lang="es-ES" altLang="es-ES" sz="6000" b="1" dirty="0">
              <a:solidFill>
                <a:srgbClr val="FFFF00"/>
              </a:solidFill>
              <a:latin typeface="Times New Roman" pitchFamily="18" charset="0"/>
            </a:endParaRPr>
          </a:p>
        </p:txBody>
      </p:sp>
      <p:sp>
        <p:nvSpPr>
          <p:cNvPr id="236555" name="Text Box 11"/>
          <p:cNvSpPr txBox="1">
            <a:spLocks noChangeArrowheads="1"/>
          </p:cNvSpPr>
          <p:nvPr/>
        </p:nvSpPr>
        <p:spPr bwMode="auto">
          <a:xfrm>
            <a:off x="2627313" y="4518207"/>
            <a:ext cx="64436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1600" b="1">
                <a:solidFill>
                  <a:srgbClr val="FFFF00"/>
                </a:solidFill>
              </a:rPr>
              <a:t>Baja</a:t>
            </a:r>
            <a:r>
              <a:rPr lang="es-ES" altLang="es-ES" sz="1600">
                <a:solidFill>
                  <a:srgbClr val="FFFF00"/>
                </a:solidFill>
              </a:rPr>
              <a:t>: No se producen efectos sobre los trabajadores o público.</a:t>
            </a:r>
            <a:r>
              <a:rPr lang="pt-BR" altLang="es-ES" sz="1600">
                <a:solidFill>
                  <a:srgbClr val="FFFF00"/>
                </a:solidFill>
              </a:rPr>
              <a:t> </a:t>
            </a:r>
            <a:r>
              <a:rPr lang="es-MX" altLang="es-ES" sz="1600">
                <a:solidFill>
                  <a:srgbClr val="FFFF00"/>
                </a:solidFill>
              </a:rPr>
              <a:t>Disminución de la defensa en profundidad.</a:t>
            </a:r>
            <a:endParaRPr lang="es-ES" altLang="es-ES" sz="1600">
              <a:solidFill>
                <a:srgbClr val="FFFF00"/>
              </a:solidFill>
            </a:endParaRPr>
          </a:p>
        </p:txBody>
      </p:sp>
      <p:sp>
        <p:nvSpPr>
          <p:cNvPr id="236556" name="Rectangle 12"/>
          <p:cNvSpPr>
            <a:spLocks noChangeArrowheads="1"/>
          </p:cNvSpPr>
          <p:nvPr/>
        </p:nvSpPr>
        <p:spPr bwMode="auto">
          <a:xfrm>
            <a:off x="971600" y="1205258"/>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b="1" dirty="0">
                <a:solidFill>
                  <a:srgbClr val="FFFF00"/>
                </a:solidFill>
              </a:rPr>
              <a:t>En trabajadores y público</a:t>
            </a:r>
            <a:endParaRPr lang="es-ES" altLang="es-ES" b="1" dirty="0">
              <a:solidFill>
                <a:srgbClr val="FFFF00"/>
              </a:solidFill>
            </a:endParaRPr>
          </a:p>
        </p:txBody>
      </p:sp>
      <p:pic>
        <p:nvPicPr>
          <p:cNvPr id="236561"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1" y="3429187"/>
            <a:ext cx="1547813" cy="1296591"/>
          </a:xfrm>
          <a:prstGeom prst="rect">
            <a:avLst/>
          </a:prstGeom>
          <a:noFill/>
          <a:ln w="9525">
            <a:solidFill>
              <a:srgbClr val="00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81320" dir="2319588" algn="ctr" rotWithShape="0">
                    <a:srgbClr val="000000"/>
                  </a:outerShdw>
                </a:effectLst>
              </a14:hiddenEffects>
            </a:ext>
          </a:extLst>
        </p:spPr>
      </p:pic>
    </p:spTree>
    <p:extLst>
      <p:ext uri="{BB962C8B-B14F-4D97-AF65-F5344CB8AC3E}">
        <p14:creationId xmlns:p14="http://schemas.microsoft.com/office/powerpoint/2010/main" val="1411654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6561"/>
                                        </p:tgtEl>
                                        <p:attrNameLst>
                                          <p:attrName>style.visibility</p:attrName>
                                        </p:attrNameLst>
                                      </p:cBhvr>
                                      <p:to>
                                        <p:strVal val="visible"/>
                                      </p:to>
                                    </p:set>
                                    <p:anim calcmode="lin" valueType="num">
                                      <p:cBhvr>
                                        <p:cTn id="7" dur="500" fill="hold"/>
                                        <p:tgtEl>
                                          <p:spTgt spid="236561"/>
                                        </p:tgtEl>
                                        <p:attrNameLst>
                                          <p:attrName>ppt_w</p:attrName>
                                        </p:attrNameLst>
                                      </p:cBhvr>
                                      <p:tavLst>
                                        <p:tav tm="0">
                                          <p:val>
                                            <p:fltVal val="0"/>
                                          </p:val>
                                        </p:tav>
                                        <p:tav tm="100000">
                                          <p:val>
                                            <p:strVal val="#ppt_w"/>
                                          </p:val>
                                        </p:tav>
                                      </p:tavLst>
                                    </p:anim>
                                    <p:anim calcmode="lin" valueType="num">
                                      <p:cBhvr>
                                        <p:cTn id="8" dur="500" fill="hold"/>
                                        <p:tgtEl>
                                          <p:spTgt spid="236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tle 1"/>
          <p:cNvSpPr/>
          <p:nvPr/>
        </p:nvSpPr>
        <p:spPr>
          <a:xfrm>
            <a:off x="251640" y="588766"/>
            <a:ext cx="611676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dirty="0">
                <a:solidFill>
                  <a:srgbClr val="FFFF00"/>
                </a:solidFill>
                <a:latin typeface="Arial "/>
                <a:ea typeface="DejaVu Sans"/>
              </a:rPr>
              <a:t>Objetivo</a:t>
            </a:r>
            <a:endParaRPr lang="en-GB" sz="3600" b="0" strike="noStrike" spc="-1" dirty="0">
              <a:solidFill>
                <a:srgbClr val="FFFF00"/>
              </a:solidFill>
              <a:latin typeface="Arial"/>
            </a:endParaRPr>
          </a:p>
        </p:txBody>
      </p:sp>
      <p:sp>
        <p:nvSpPr>
          <p:cNvPr id="103" name="Content Placeholder 2"/>
          <p:cNvSpPr/>
          <p:nvPr/>
        </p:nvSpPr>
        <p:spPr>
          <a:xfrm>
            <a:off x="180000" y="1236766"/>
            <a:ext cx="8780760" cy="36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120">
              <a:lnSpc>
                <a:spcPct val="100000"/>
              </a:lnSpc>
              <a:buClr>
                <a:srgbClr val="FFFF00"/>
              </a:buClr>
              <a:buFont typeface="Arial"/>
              <a:buChar char="•"/>
            </a:pPr>
            <a:r>
              <a:rPr lang="es-ES" sz="2600" b="1" strike="noStrike" spc="-1" dirty="0">
                <a:solidFill>
                  <a:srgbClr val="FFFF00"/>
                </a:solidFill>
                <a:latin typeface="Arial "/>
                <a:ea typeface="DejaVu Sans"/>
              </a:rPr>
              <a:t>Que los participantes conozcan los diferentes enfoques usados en la prevención de accidentes. Valorar la importancia del enfoque retrospectivo y </a:t>
            </a:r>
            <a:r>
              <a:rPr lang="es-ES" sz="2600" b="1" strike="noStrike" spc="-1" dirty="0" err="1" smtClean="0">
                <a:solidFill>
                  <a:srgbClr val="FFFF00"/>
                </a:solidFill>
                <a:latin typeface="Arial "/>
                <a:ea typeface="DejaVu Sans"/>
              </a:rPr>
              <a:t>y</a:t>
            </a:r>
            <a:r>
              <a:rPr lang="es-ES" sz="2600" b="1" strike="noStrike" spc="-1" dirty="0" smtClean="0">
                <a:solidFill>
                  <a:srgbClr val="FFFF00"/>
                </a:solidFill>
                <a:latin typeface="Arial "/>
                <a:ea typeface="DejaVu Sans"/>
              </a:rPr>
              <a:t> prospectivo. Conocer </a:t>
            </a:r>
            <a:r>
              <a:rPr lang="es-ES" sz="2600" b="1" strike="noStrike" spc="-1" dirty="0">
                <a:solidFill>
                  <a:srgbClr val="FFFF00"/>
                </a:solidFill>
                <a:latin typeface="Arial "/>
                <a:ea typeface="DejaVu Sans"/>
              </a:rPr>
              <a:t>herramientas que pueden ser usadas.</a:t>
            </a:r>
            <a:endParaRPr lang="en-GB" sz="2600" b="0" strike="noStrike" spc="-1" dirty="0">
              <a:solidFill>
                <a:srgbClr val="FFFF00"/>
              </a:solidFill>
              <a:latin typeface="Arial"/>
            </a:endParaRPr>
          </a:p>
        </p:txBody>
      </p:sp>
      <p:sp>
        <p:nvSpPr>
          <p:cNvPr id="104" name="Slide Number Placeholder 3"/>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FDC1CF45-9940-43BA-A2ED-8818D960ACCA}" type="slidenum">
              <a:rPr lang="en-US" sz="1000" b="0" strike="noStrike" spc="-1">
                <a:solidFill>
                  <a:srgbClr val="3366CC"/>
                </a:solidFill>
                <a:latin typeface="Arial"/>
                <a:ea typeface="DejaVu Sans"/>
              </a:rPr>
              <a:t>2</a:t>
            </a:fld>
            <a:endParaRPr lang="en-GB" sz="1000" b="0" strike="noStrike" spc="-1">
              <a:latin typeface="Arial"/>
            </a:endParaRPr>
          </a:p>
        </p:txBody>
      </p:sp>
    </p:spTree>
    <p:extLst>
      <p:ext uri="{BB962C8B-B14F-4D97-AF65-F5344CB8AC3E}">
        <p14:creationId xmlns:p14="http://schemas.microsoft.com/office/powerpoint/2010/main" val="208212783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116014" y="287436"/>
            <a:ext cx="6911975" cy="844154"/>
          </a:xfrm>
          <a:noFill/>
          <a:ln/>
        </p:spPr>
        <p:txBody>
          <a:bodyPr lIns="92075" tIns="46038" rIns="92075" bIns="46038"/>
          <a:lstStyle/>
          <a:p>
            <a:r>
              <a:rPr lang="es-ES_tradnl" altLang="es-ES" sz="2800" dirty="0">
                <a:solidFill>
                  <a:srgbClr val="FFFF00"/>
                </a:solidFill>
              </a:rPr>
              <a:t>Criterio para evaluar los niveles de probabilidad de fallo de las barreras</a:t>
            </a:r>
          </a:p>
        </p:txBody>
      </p:sp>
      <p:sp>
        <p:nvSpPr>
          <p:cNvPr id="237573" name="Line 5"/>
          <p:cNvSpPr>
            <a:spLocks noChangeShapeType="1"/>
          </p:cNvSpPr>
          <p:nvPr/>
        </p:nvSpPr>
        <p:spPr bwMode="auto">
          <a:xfrm>
            <a:off x="4760914" y="2321719"/>
            <a:ext cx="1431925" cy="0"/>
          </a:xfrm>
          <a:prstGeom prst="line">
            <a:avLst/>
          </a:prstGeom>
          <a:noFill/>
          <a:ln w="508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solidFill>
                <a:srgbClr val="FFFF00"/>
              </a:solidFill>
            </a:endParaRPr>
          </a:p>
        </p:txBody>
      </p:sp>
      <p:sp>
        <p:nvSpPr>
          <p:cNvPr id="237574" name="Line 6"/>
          <p:cNvSpPr>
            <a:spLocks noChangeShapeType="1"/>
          </p:cNvSpPr>
          <p:nvPr/>
        </p:nvSpPr>
        <p:spPr bwMode="auto">
          <a:xfrm>
            <a:off x="4140200" y="1815703"/>
            <a:ext cx="1588" cy="1194197"/>
          </a:xfrm>
          <a:prstGeom prst="line">
            <a:avLst/>
          </a:prstGeom>
          <a:noFill/>
          <a:ln w="508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solidFill>
                <a:srgbClr val="FFFF00"/>
              </a:solidFill>
            </a:endParaRPr>
          </a:p>
        </p:txBody>
      </p:sp>
      <p:sp>
        <p:nvSpPr>
          <p:cNvPr id="237577" name="Line 9"/>
          <p:cNvSpPr>
            <a:spLocks noChangeShapeType="1"/>
          </p:cNvSpPr>
          <p:nvPr/>
        </p:nvSpPr>
        <p:spPr bwMode="auto">
          <a:xfrm>
            <a:off x="2700338" y="1826419"/>
            <a:ext cx="0" cy="1194197"/>
          </a:xfrm>
          <a:prstGeom prst="line">
            <a:avLst/>
          </a:prstGeom>
          <a:noFill/>
          <a:ln w="508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solidFill>
                <a:srgbClr val="FFFF00"/>
              </a:solidFill>
            </a:endParaRPr>
          </a:p>
        </p:txBody>
      </p:sp>
      <p:sp>
        <p:nvSpPr>
          <p:cNvPr id="237579" name="Line 11"/>
          <p:cNvSpPr>
            <a:spLocks noChangeShapeType="1"/>
          </p:cNvSpPr>
          <p:nvPr/>
        </p:nvSpPr>
        <p:spPr bwMode="auto">
          <a:xfrm>
            <a:off x="3203575" y="1826419"/>
            <a:ext cx="1588" cy="1194197"/>
          </a:xfrm>
          <a:prstGeom prst="line">
            <a:avLst/>
          </a:prstGeom>
          <a:noFill/>
          <a:ln w="508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solidFill>
                <a:srgbClr val="FFFF00"/>
              </a:solidFill>
            </a:endParaRPr>
          </a:p>
        </p:txBody>
      </p:sp>
      <p:sp>
        <p:nvSpPr>
          <p:cNvPr id="237580" name="Line 12"/>
          <p:cNvSpPr>
            <a:spLocks noChangeShapeType="1"/>
          </p:cNvSpPr>
          <p:nvPr/>
        </p:nvSpPr>
        <p:spPr bwMode="auto">
          <a:xfrm>
            <a:off x="3708400" y="1815703"/>
            <a:ext cx="1588" cy="1194197"/>
          </a:xfrm>
          <a:prstGeom prst="line">
            <a:avLst/>
          </a:prstGeom>
          <a:noFill/>
          <a:ln w="508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solidFill>
                <a:srgbClr val="FFFF00"/>
              </a:solidFill>
            </a:endParaRPr>
          </a:p>
        </p:txBody>
      </p:sp>
      <p:sp>
        <p:nvSpPr>
          <p:cNvPr id="237581" name="Rectangle 13"/>
          <p:cNvSpPr>
            <a:spLocks noChangeArrowheads="1"/>
          </p:cNvSpPr>
          <p:nvPr/>
        </p:nvSpPr>
        <p:spPr bwMode="auto">
          <a:xfrm>
            <a:off x="1908176" y="1113235"/>
            <a:ext cx="3311525" cy="702469"/>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p>
            <a:pPr algn="ctr" eaLnBrk="0" hangingPunct="0"/>
            <a:r>
              <a:rPr lang="es-ES" altLang="es-ES" sz="2200" b="1" dirty="0">
                <a:latin typeface="Times New Roman" pitchFamily="18" charset="0"/>
              </a:rPr>
              <a:t>Probabilidad de fallo del conjunto de barreras (p)</a:t>
            </a:r>
            <a:endParaRPr lang="es-ES" altLang="es-ES" sz="2200" dirty="0">
              <a:latin typeface="Times New Roman" pitchFamily="18" charset="0"/>
            </a:endParaRPr>
          </a:p>
        </p:txBody>
      </p:sp>
      <p:sp>
        <p:nvSpPr>
          <p:cNvPr id="237582" name="Line 14"/>
          <p:cNvSpPr>
            <a:spLocks noChangeShapeType="1"/>
          </p:cNvSpPr>
          <p:nvPr/>
        </p:nvSpPr>
        <p:spPr bwMode="auto">
          <a:xfrm>
            <a:off x="1003301" y="2693194"/>
            <a:ext cx="1431925" cy="1191"/>
          </a:xfrm>
          <a:prstGeom prst="line">
            <a:avLst/>
          </a:prstGeom>
          <a:noFill/>
          <a:ln w="50800">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solidFill>
                <a:srgbClr val="FFFF00"/>
              </a:solidFill>
            </a:endParaRPr>
          </a:p>
        </p:txBody>
      </p:sp>
      <p:pic>
        <p:nvPicPr>
          <p:cNvPr id="237583" name="Picture 15" descr="BD05584_"/>
          <p:cNvPicPr>
            <a:picLocks noChangeAspect="1" noChangeArrowheads="1"/>
          </p:cNvPicPr>
          <p:nvPr/>
        </p:nvPicPr>
        <p:blipFill>
          <a:blip r:embed="rId3" cstate="print">
            <a:extLst>
              <a:ext uri="{28A0092B-C50C-407E-A947-70E740481C1C}">
                <a14:useLocalDpi xmlns:a14="http://schemas.microsoft.com/office/drawing/2010/main" val="0"/>
              </a:ext>
            </a:extLst>
          </a:blip>
          <a:srcRect l="31978" t="36449" r="31978" b="41655"/>
          <a:stretch>
            <a:fillRect/>
          </a:stretch>
        </p:blipFill>
        <p:spPr bwMode="auto">
          <a:xfrm>
            <a:off x="4760913" y="2445544"/>
            <a:ext cx="1289050" cy="703660"/>
          </a:xfrm>
          <a:prstGeom prst="rect">
            <a:avLst/>
          </a:prstGeom>
          <a:noFill/>
          <a:extLst>
            <a:ext uri="{909E8E84-426E-40DD-AFC4-6F175D3DCCD1}">
              <a14:hiddenFill xmlns:a14="http://schemas.microsoft.com/office/drawing/2010/main">
                <a:solidFill>
                  <a:srgbClr val="FFFFFF"/>
                </a:solidFill>
              </a14:hiddenFill>
            </a:ext>
          </a:extLst>
        </p:spPr>
      </p:pic>
      <p:sp>
        <p:nvSpPr>
          <p:cNvPr id="237587" name="Rectangle 19"/>
          <p:cNvSpPr>
            <a:spLocks noChangeArrowheads="1"/>
          </p:cNvSpPr>
          <p:nvPr/>
        </p:nvSpPr>
        <p:spPr bwMode="auto">
          <a:xfrm>
            <a:off x="827089" y="4300538"/>
            <a:ext cx="3889375" cy="647476"/>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p>
            <a:pPr algn="ctr" eaLnBrk="0" hangingPunct="0"/>
            <a:r>
              <a:rPr lang="es-ES" altLang="es-ES" sz="3600" b="1" dirty="0">
                <a:latin typeface="Times New Roman" pitchFamily="18" charset="0"/>
              </a:rPr>
              <a:t>p = p</a:t>
            </a:r>
            <a:r>
              <a:rPr lang="es-ES" altLang="es-ES" sz="3600" b="1" baseline="-25000" dirty="0">
                <a:latin typeface="Times New Roman" pitchFamily="18" charset="0"/>
              </a:rPr>
              <a:t>1</a:t>
            </a:r>
            <a:r>
              <a:rPr lang="es-ES" altLang="es-ES" sz="3600" b="1" dirty="0">
                <a:latin typeface="Times New Roman" pitchFamily="18" charset="0"/>
              </a:rPr>
              <a:t> * p</a:t>
            </a:r>
            <a:r>
              <a:rPr lang="es-ES" altLang="es-ES" sz="3600" b="1" baseline="-25000" dirty="0">
                <a:latin typeface="Times New Roman" pitchFamily="18" charset="0"/>
              </a:rPr>
              <a:t>2</a:t>
            </a:r>
            <a:r>
              <a:rPr lang="es-ES" altLang="es-ES" sz="3600" b="1" dirty="0">
                <a:latin typeface="Times New Roman" pitchFamily="18" charset="0"/>
              </a:rPr>
              <a:t> * </a:t>
            </a:r>
            <a:r>
              <a:rPr lang="es-ES" altLang="es-ES" sz="3600" b="1" dirty="0" err="1">
                <a:latin typeface="Times New Roman" pitchFamily="18" charset="0"/>
              </a:rPr>
              <a:t>p</a:t>
            </a:r>
            <a:r>
              <a:rPr lang="es-ES" altLang="es-ES" sz="3600" b="1" baseline="-25000" dirty="0" err="1">
                <a:latin typeface="Times New Roman" pitchFamily="18" charset="0"/>
              </a:rPr>
              <a:t>n</a:t>
            </a:r>
            <a:r>
              <a:rPr lang="es-ES" altLang="es-ES" sz="4000" b="1" dirty="0">
                <a:latin typeface="Times New Roman" pitchFamily="18" charset="0"/>
              </a:rPr>
              <a:t> </a:t>
            </a:r>
            <a:endParaRPr lang="es-ES" altLang="es-ES" sz="4000" dirty="0">
              <a:latin typeface="Times New Roman" pitchFamily="18" charset="0"/>
            </a:endParaRPr>
          </a:p>
        </p:txBody>
      </p:sp>
      <p:sp>
        <p:nvSpPr>
          <p:cNvPr id="237590" name="Text Box 22"/>
          <p:cNvSpPr txBox="1">
            <a:spLocks noChangeArrowheads="1"/>
          </p:cNvSpPr>
          <p:nvPr/>
        </p:nvSpPr>
        <p:spPr bwMode="auto">
          <a:xfrm>
            <a:off x="2268538" y="1924050"/>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a:solidFill>
                  <a:srgbClr val="FFFF00"/>
                </a:solidFill>
              </a:rPr>
              <a:t>p</a:t>
            </a:r>
            <a:r>
              <a:rPr lang="es-ES" altLang="es-ES" baseline="-25000">
                <a:solidFill>
                  <a:srgbClr val="FFFF00"/>
                </a:solidFill>
              </a:rPr>
              <a:t>1</a:t>
            </a:r>
          </a:p>
        </p:txBody>
      </p:sp>
      <p:sp>
        <p:nvSpPr>
          <p:cNvPr id="237591" name="Text Box 23"/>
          <p:cNvSpPr txBox="1">
            <a:spLocks noChangeArrowheads="1"/>
          </p:cNvSpPr>
          <p:nvPr/>
        </p:nvSpPr>
        <p:spPr bwMode="auto">
          <a:xfrm>
            <a:off x="2771775" y="2139554"/>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a:solidFill>
                  <a:srgbClr val="FFFF00"/>
                </a:solidFill>
              </a:rPr>
              <a:t>p</a:t>
            </a:r>
            <a:r>
              <a:rPr lang="es-ES" altLang="es-ES" baseline="-25000">
                <a:solidFill>
                  <a:srgbClr val="FFFF00"/>
                </a:solidFill>
              </a:rPr>
              <a:t>2</a:t>
            </a:r>
          </a:p>
        </p:txBody>
      </p:sp>
      <p:sp>
        <p:nvSpPr>
          <p:cNvPr id="237592" name="Text Box 24"/>
          <p:cNvSpPr txBox="1">
            <a:spLocks noChangeArrowheads="1"/>
          </p:cNvSpPr>
          <p:nvPr/>
        </p:nvSpPr>
        <p:spPr bwMode="auto">
          <a:xfrm>
            <a:off x="3348038" y="2356247"/>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a:solidFill>
                  <a:srgbClr val="FFFF00"/>
                </a:solidFill>
              </a:rPr>
              <a:t>p</a:t>
            </a:r>
            <a:r>
              <a:rPr lang="es-ES" altLang="es-ES" baseline="-25000">
                <a:solidFill>
                  <a:srgbClr val="FFFF00"/>
                </a:solidFill>
              </a:rPr>
              <a:t>3</a:t>
            </a:r>
          </a:p>
        </p:txBody>
      </p:sp>
      <p:sp>
        <p:nvSpPr>
          <p:cNvPr id="237593" name="Text Box 25"/>
          <p:cNvSpPr txBox="1">
            <a:spLocks noChangeArrowheads="1"/>
          </p:cNvSpPr>
          <p:nvPr/>
        </p:nvSpPr>
        <p:spPr bwMode="auto">
          <a:xfrm>
            <a:off x="3708400" y="2625329"/>
            <a:ext cx="647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2000">
                <a:solidFill>
                  <a:srgbClr val="FFFF00"/>
                </a:solidFill>
              </a:rPr>
              <a:t>p</a:t>
            </a:r>
            <a:r>
              <a:rPr lang="es-ES" altLang="es-ES" sz="2000" baseline="-25000">
                <a:solidFill>
                  <a:srgbClr val="FFFF00"/>
                </a:solidFill>
              </a:rPr>
              <a:t>n</a:t>
            </a:r>
          </a:p>
        </p:txBody>
      </p:sp>
      <p:sp>
        <p:nvSpPr>
          <p:cNvPr id="237594" name="Rectangle 26"/>
          <p:cNvSpPr>
            <a:spLocks noChangeArrowheads="1"/>
          </p:cNvSpPr>
          <p:nvPr/>
        </p:nvSpPr>
        <p:spPr bwMode="auto">
          <a:xfrm>
            <a:off x="4716464" y="3578424"/>
            <a:ext cx="4427537" cy="678061"/>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p>
            <a:pPr algn="ctr" eaLnBrk="0" hangingPunct="0"/>
            <a:r>
              <a:rPr lang="es-ES" altLang="es-ES" sz="2000" b="1" dirty="0"/>
              <a:t>Simplificación del método.</a:t>
            </a:r>
          </a:p>
          <a:p>
            <a:pPr algn="ctr" eaLnBrk="0" hangingPunct="0"/>
            <a:r>
              <a:rPr lang="es-ES" altLang="es-ES" sz="2000" b="1" dirty="0"/>
              <a:t> p1 = p2 = </a:t>
            </a:r>
            <a:r>
              <a:rPr lang="es-ES" altLang="es-ES" sz="2000" b="1" dirty="0" err="1"/>
              <a:t>pn</a:t>
            </a:r>
            <a:r>
              <a:rPr lang="es-ES" altLang="es-ES" sz="2000" dirty="0"/>
              <a:t> </a:t>
            </a:r>
          </a:p>
        </p:txBody>
      </p:sp>
      <p:pic>
        <p:nvPicPr>
          <p:cNvPr id="237596" name="Picture 2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6" y="1924050"/>
            <a:ext cx="2016125" cy="1619250"/>
          </a:xfrm>
          <a:prstGeom prst="rect">
            <a:avLst/>
          </a:prstGeom>
          <a:noFill/>
          <a:ln w="9525">
            <a:solidFill>
              <a:srgbClr val="00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81320" dir="2319588" algn="ctr" rotWithShape="0">
                    <a:srgbClr val="000000"/>
                  </a:outerShdw>
                </a:effectLst>
              </a14:hiddenEffects>
            </a:ext>
          </a:extLst>
        </p:spPr>
      </p:pic>
      <p:pic>
        <p:nvPicPr>
          <p:cNvPr id="237597" name="Picture 29"/>
          <p:cNvPicPr>
            <a:picLocks noChangeAspect="1" noChangeArrowheads="1"/>
          </p:cNvPicPr>
          <p:nvPr/>
        </p:nvPicPr>
        <p:blipFill>
          <a:blip r:embed="rId5" cstate="print">
            <a:lum contrast="36000"/>
            <a:extLst>
              <a:ext uri="{28A0092B-C50C-407E-A947-70E740481C1C}">
                <a14:useLocalDpi xmlns:a14="http://schemas.microsoft.com/office/drawing/2010/main" val="0"/>
              </a:ext>
            </a:extLst>
          </a:blip>
          <a:srcRect/>
          <a:stretch>
            <a:fillRect/>
          </a:stretch>
        </p:blipFill>
        <p:spPr bwMode="auto">
          <a:xfrm>
            <a:off x="2627313" y="2950369"/>
            <a:ext cx="1479550" cy="1256110"/>
          </a:xfrm>
          <a:prstGeom prst="rect">
            <a:avLst/>
          </a:prstGeom>
          <a:noFill/>
          <a:ln w="19050">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598" name="Picture 30" descr="lab IRD 03"/>
          <p:cNvPicPr>
            <a:picLocks noChangeAspect="1" noChangeArrowheads="1"/>
          </p:cNvPicPr>
          <p:nvPr/>
        </p:nvPicPr>
        <p:blipFill>
          <a:blip r:embed="rId6">
            <a:extLst>
              <a:ext uri="{28A0092B-C50C-407E-A947-70E740481C1C}">
                <a14:useLocalDpi xmlns:a14="http://schemas.microsoft.com/office/drawing/2010/main" val="0"/>
              </a:ext>
            </a:extLst>
          </a:blip>
          <a:srcRect b="9744"/>
          <a:stretch>
            <a:fillRect/>
          </a:stretch>
        </p:blipFill>
        <p:spPr bwMode="auto">
          <a:xfrm>
            <a:off x="250826" y="2842022"/>
            <a:ext cx="1908175" cy="93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73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7570"/>
                                        </p:tgtEl>
                                        <p:attrNameLst>
                                          <p:attrName>style.visibility</p:attrName>
                                        </p:attrNameLst>
                                      </p:cBhvr>
                                      <p:to>
                                        <p:strVal val="visible"/>
                                      </p:to>
                                    </p:set>
                                    <p:anim calcmode="lin" valueType="num">
                                      <p:cBhvr additive="base">
                                        <p:cTn id="7" dur="500" fill="hold"/>
                                        <p:tgtEl>
                                          <p:spTgt spid="237570"/>
                                        </p:tgtEl>
                                        <p:attrNameLst>
                                          <p:attrName>ppt_x</p:attrName>
                                        </p:attrNameLst>
                                      </p:cBhvr>
                                      <p:tavLst>
                                        <p:tav tm="0">
                                          <p:val>
                                            <p:strVal val="0-#ppt_w/2"/>
                                          </p:val>
                                        </p:tav>
                                        <p:tav tm="100000">
                                          <p:val>
                                            <p:strVal val="#ppt_x"/>
                                          </p:val>
                                        </p:tav>
                                      </p:tavLst>
                                    </p:anim>
                                    <p:anim calcmode="lin" valueType="num">
                                      <p:cBhvr additive="base">
                                        <p:cTn id="8" dur="500" fill="hold"/>
                                        <p:tgtEl>
                                          <p:spTgt spid="2375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37596"/>
                                        </p:tgtEl>
                                        <p:attrNameLst>
                                          <p:attrName>style.visibility</p:attrName>
                                        </p:attrNameLst>
                                      </p:cBhvr>
                                      <p:to>
                                        <p:strVal val="visible"/>
                                      </p:to>
                                    </p:set>
                                    <p:anim calcmode="lin" valueType="num">
                                      <p:cBhvr>
                                        <p:cTn id="12" dur="500" fill="hold"/>
                                        <p:tgtEl>
                                          <p:spTgt spid="237596"/>
                                        </p:tgtEl>
                                        <p:attrNameLst>
                                          <p:attrName>ppt_w</p:attrName>
                                        </p:attrNameLst>
                                      </p:cBhvr>
                                      <p:tavLst>
                                        <p:tav tm="0">
                                          <p:val>
                                            <p:fltVal val="0"/>
                                          </p:val>
                                        </p:tav>
                                        <p:tav tm="100000">
                                          <p:val>
                                            <p:strVal val="#ppt_w"/>
                                          </p:val>
                                        </p:tav>
                                      </p:tavLst>
                                    </p:anim>
                                    <p:anim calcmode="lin" valueType="num">
                                      <p:cBhvr>
                                        <p:cTn id="13" dur="500" fill="hold"/>
                                        <p:tgtEl>
                                          <p:spTgt spid="2375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1258888" y="321499"/>
            <a:ext cx="6769100" cy="954107"/>
          </a:xfrm>
          <a:prstGeom prst="rect">
            <a:avLst/>
          </a:prstGeom>
          <a:noFill/>
          <a:ln>
            <a:noFill/>
          </a:ln>
          <a:effectLst/>
          <a:extLst>
            <a:ext uri="{909E8E84-426E-40DD-AFC4-6F175D3DCCD1}">
              <a14:hiddenFill xmlns:a14="http://schemas.microsoft.com/office/drawing/2010/main">
                <a:solidFill>
                  <a:srgbClr val="D8F1F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ltLang="es-ES" sz="2800" b="1" dirty="0">
                <a:solidFill>
                  <a:srgbClr val="FFFF00"/>
                </a:solidFill>
              </a:rPr>
              <a:t>Criterio para evaluar los niveles de probabilidad de fallo de las barreras</a:t>
            </a:r>
          </a:p>
        </p:txBody>
      </p:sp>
      <p:sp>
        <p:nvSpPr>
          <p:cNvPr id="208899" name="Rectangle 3"/>
          <p:cNvSpPr>
            <a:spLocks noChangeArrowheads="1"/>
          </p:cNvSpPr>
          <p:nvPr/>
        </p:nvSpPr>
        <p:spPr bwMode="auto">
          <a:xfrm>
            <a:off x="468313" y="2821782"/>
            <a:ext cx="81144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8000" b="1">
                <a:solidFill>
                  <a:srgbClr val="FFFF00"/>
                </a:solidFill>
                <a:latin typeface="Times New Roman" pitchFamily="18" charset="0"/>
              </a:rPr>
              <a:t>P</a:t>
            </a:r>
            <a:endParaRPr lang="es-ES" altLang="es-ES" sz="8000" b="1">
              <a:solidFill>
                <a:srgbClr val="FFFF00"/>
              </a:solidFill>
              <a:latin typeface="Times New Roman" pitchFamily="18" charset="0"/>
            </a:endParaRPr>
          </a:p>
        </p:txBody>
      </p:sp>
      <p:sp>
        <p:nvSpPr>
          <p:cNvPr id="208900" name="Rectangle 4"/>
          <p:cNvSpPr>
            <a:spLocks noChangeArrowheads="1"/>
          </p:cNvSpPr>
          <p:nvPr/>
        </p:nvSpPr>
        <p:spPr bwMode="auto">
          <a:xfrm>
            <a:off x="1979613" y="1113235"/>
            <a:ext cx="7409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6000" b="1">
                <a:solidFill>
                  <a:srgbClr val="FFFF00"/>
                </a:solidFill>
                <a:latin typeface="Times New Roman" pitchFamily="18" charset="0"/>
              </a:rPr>
              <a:t>A</a:t>
            </a:r>
            <a:endParaRPr lang="es-ES" altLang="es-ES" sz="6000" b="1">
              <a:solidFill>
                <a:srgbClr val="FFFF00"/>
              </a:solidFill>
              <a:latin typeface="Times New Roman" pitchFamily="18" charset="0"/>
            </a:endParaRPr>
          </a:p>
        </p:txBody>
      </p:sp>
      <p:sp>
        <p:nvSpPr>
          <p:cNvPr id="208901" name="Text Box 5"/>
          <p:cNvSpPr txBox="1">
            <a:spLocks noChangeArrowheads="1"/>
          </p:cNvSpPr>
          <p:nvPr/>
        </p:nvSpPr>
        <p:spPr bwMode="auto">
          <a:xfrm>
            <a:off x="2700338" y="1275160"/>
            <a:ext cx="63690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2200" b="1">
                <a:solidFill>
                  <a:srgbClr val="FFFF00"/>
                </a:solidFill>
              </a:rPr>
              <a:t>Alta:</a:t>
            </a:r>
            <a:r>
              <a:rPr lang="es-ES" altLang="es-ES" sz="2200">
                <a:solidFill>
                  <a:srgbClr val="FFFF00"/>
                </a:solidFill>
              </a:rPr>
              <a:t> Secuencia accidental más probable y esperable (ninguna barrera de seguridad).</a:t>
            </a:r>
          </a:p>
        </p:txBody>
      </p:sp>
      <p:sp>
        <p:nvSpPr>
          <p:cNvPr id="208902" name="Rectangle 6"/>
          <p:cNvSpPr>
            <a:spLocks noChangeArrowheads="1"/>
          </p:cNvSpPr>
          <p:nvPr/>
        </p:nvSpPr>
        <p:spPr bwMode="auto">
          <a:xfrm>
            <a:off x="1908176" y="1869282"/>
            <a:ext cx="7921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es-ES" sz="6000" b="1">
                <a:solidFill>
                  <a:srgbClr val="FFFF00"/>
                </a:solidFill>
                <a:latin typeface="Times New Roman" pitchFamily="18" charset="0"/>
              </a:rPr>
              <a:t>M</a:t>
            </a:r>
            <a:endParaRPr lang="es-ES" altLang="es-ES" sz="6000" b="1">
              <a:solidFill>
                <a:srgbClr val="FFFF00"/>
              </a:solidFill>
              <a:latin typeface="Times New Roman" pitchFamily="18" charset="0"/>
            </a:endParaRPr>
          </a:p>
        </p:txBody>
      </p:sp>
      <p:sp>
        <p:nvSpPr>
          <p:cNvPr id="208903" name="Text Box 7"/>
          <p:cNvSpPr txBox="1">
            <a:spLocks noChangeArrowheads="1"/>
          </p:cNvSpPr>
          <p:nvPr/>
        </p:nvSpPr>
        <p:spPr bwMode="auto">
          <a:xfrm>
            <a:off x="2700338" y="2031206"/>
            <a:ext cx="62642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2200" b="1">
                <a:solidFill>
                  <a:srgbClr val="FFFF00"/>
                </a:solidFill>
              </a:rPr>
              <a:t>Media:</a:t>
            </a:r>
            <a:r>
              <a:rPr lang="es-ES" altLang="es-ES" sz="2200">
                <a:solidFill>
                  <a:srgbClr val="FFFF00"/>
                </a:solidFill>
              </a:rPr>
              <a:t> Se acepta el fallo de las defensas si no están bien implementadas (una o dos barreras).</a:t>
            </a:r>
          </a:p>
        </p:txBody>
      </p:sp>
      <p:sp>
        <p:nvSpPr>
          <p:cNvPr id="208904" name="Rectangle 8"/>
          <p:cNvSpPr>
            <a:spLocks noChangeArrowheads="1"/>
          </p:cNvSpPr>
          <p:nvPr/>
        </p:nvSpPr>
        <p:spPr bwMode="auto">
          <a:xfrm>
            <a:off x="1979613" y="2733676"/>
            <a:ext cx="697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6000" b="1">
                <a:solidFill>
                  <a:srgbClr val="FFFF00"/>
                </a:solidFill>
                <a:latin typeface="Times New Roman" pitchFamily="18" charset="0"/>
              </a:rPr>
              <a:t>B</a:t>
            </a:r>
            <a:endParaRPr lang="es-ES" altLang="es-ES" sz="6000" b="1">
              <a:solidFill>
                <a:srgbClr val="FFFF00"/>
              </a:solidFill>
              <a:latin typeface="Times New Roman" pitchFamily="18" charset="0"/>
            </a:endParaRPr>
          </a:p>
        </p:txBody>
      </p:sp>
      <p:sp>
        <p:nvSpPr>
          <p:cNvPr id="208905" name="Text Box 9"/>
          <p:cNvSpPr txBox="1">
            <a:spLocks noChangeArrowheads="1"/>
          </p:cNvSpPr>
          <p:nvPr/>
        </p:nvSpPr>
        <p:spPr bwMode="auto">
          <a:xfrm>
            <a:off x="2700339" y="2842022"/>
            <a:ext cx="63007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2200" b="1">
                <a:solidFill>
                  <a:srgbClr val="FFFF00"/>
                </a:solidFill>
              </a:rPr>
              <a:t>Baja:</a:t>
            </a:r>
            <a:r>
              <a:rPr lang="es-ES" altLang="es-ES" sz="2200">
                <a:solidFill>
                  <a:srgbClr val="FFFF00"/>
                </a:solidFill>
              </a:rPr>
              <a:t> Existen suficientes defensas pero se acepta en último caso el fallo de las mismas (tres barreras)</a:t>
            </a:r>
          </a:p>
        </p:txBody>
      </p:sp>
      <p:sp>
        <p:nvSpPr>
          <p:cNvPr id="208906" name="Rectangle 10"/>
          <p:cNvSpPr>
            <a:spLocks noChangeArrowheads="1"/>
          </p:cNvSpPr>
          <p:nvPr/>
        </p:nvSpPr>
        <p:spPr bwMode="auto">
          <a:xfrm>
            <a:off x="1258888" y="3813573"/>
            <a:ext cx="14398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es-ES" sz="6000" b="1">
                <a:solidFill>
                  <a:srgbClr val="FFFF00"/>
                </a:solidFill>
                <a:latin typeface="Times New Roman" pitchFamily="18" charset="0"/>
              </a:rPr>
              <a:t>MB</a:t>
            </a:r>
            <a:endParaRPr lang="es-ES" altLang="es-ES" sz="6000" b="1">
              <a:solidFill>
                <a:srgbClr val="FFFF00"/>
              </a:solidFill>
              <a:latin typeface="Times New Roman" pitchFamily="18" charset="0"/>
            </a:endParaRPr>
          </a:p>
        </p:txBody>
      </p:sp>
      <p:sp>
        <p:nvSpPr>
          <p:cNvPr id="208907" name="Text Box 11"/>
          <p:cNvSpPr txBox="1">
            <a:spLocks noChangeArrowheads="1"/>
          </p:cNvSpPr>
          <p:nvPr/>
        </p:nvSpPr>
        <p:spPr bwMode="auto">
          <a:xfrm>
            <a:off x="2700339" y="3868341"/>
            <a:ext cx="63722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2200" b="1">
                <a:solidFill>
                  <a:srgbClr val="FFFF00"/>
                </a:solidFill>
              </a:rPr>
              <a:t>Muy Baja:</a:t>
            </a:r>
            <a:r>
              <a:rPr lang="es-ES" altLang="es-ES" sz="2200">
                <a:solidFill>
                  <a:srgbClr val="FFFF00"/>
                </a:solidFill>
              </a:rPr>
              <a:t> Secuencia accidental prácticamente imposible. Existe suficiente defensa en profundidad (más de tres barreras)</a:t>
            </a:r>
          </a:p>
        </p:txBody>
      </p:sp>
      <p:sp>
        <p:nvSpPr>
          <p:cNvPr id="208913" name="Text Box 17"/>
          <p:cNvSpPr txBox="1">
            <a:spLocks noChangeArrowheads="1"/>
          </p:cNvSpPr>
          <p:nvPr/>
        </p:nvSpPr>
        <p:spPr bwMode="auto">
          <a:xfrm>
            <a:off x="2120900" y="1745457"/>
            <a:ext cx="363538" cy="365522"/>
          </a:xfrm>
          <a:prstGeom prst="rect">
            <a:avLst/>
          </a:prstGeom>
          <a:noFill/>
          <a:ln>
            <a:noFill/>
          </a:ln>
          <a:effectLst/>
          <a:extLst>
            <a:ext uri="{909E8E84-426E-40DD-AFC4-6F175D3DCCD1}">
              <a14:hiddenFill xmlns:a14="http://schemas.microsoft.com/office/drawing/2010/main">
                <a:solidFill>
                  <a:srgbClr val="6666B4"/>
                </a:solidFill>
              </a14:hiddenFill>
            </a:ext>
            <a:ext uri="{91240B29-F687-4F45-9708-019B960494DF}">
              <a14:hiddenLine xmlns:a14="http://schemas.microsoft.com/office/drawing/2010/main" w="9525">
                <a:solidFill>
                  <a:srgbClr val="00008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s-ES" altLang="es-ES" sz="2400">
              <a:solidFill>
                <a:srgbClr val="FFFF00"/>
              </a:solidFill>
              <a:latin typeface="Times New Roman" pitchFamily="18" charset="0"/>
            </a:endParaRPr>
          </a:p>
        </p:txBody>
      </p:sp>
      <p:pic>
        <p:nvPicPr>
          <p:cNvPr id="208920" name="Picture 24"/>
          <p:cNvPicPr>
            <a:picLocks noChangeAspect="1" noChangeArrowheads="1"/>
          </p:cNvPicPr>
          <p:nvPr/>
        </p:nvPicPr>
        <p:blipFill>
          <a:blip r:embed="rId2" cstate="print">
            <a:lum contrast="36000"/>
            <a:extLst>
              <a:ext uri="{28A0092B-C50C-407E-A947-70E740481C1C}">
                <a14:useLocalDpi xmlns:a14="http://schemas.microsoft.com/office/drawing/2010/main" val="0"/>
              </a:ext>
            </a:extLst>
          </a:blip>
          <a:srcRect/>
          <a:stretch>
            <a:fillRect/>
          </a:stretch>
        </p:blipFill>
        <p:spPr bwMode="auto">
          <a:xfrm>
            <a:off x="395288" y="1383507"/>
            <a:ext cx="1479550" cy="1256110"/>
          </a:xfrm>
          <a:prstGeom prst="rect">
            <a:avLst/>
          </a:prstGeom>
          <a:noFill/>
          <a:ln w="19050">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761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Text Box 4"/>
          <p:cNvSpPr txBox="1">
            <a:spLocks noChangeArrowheads="1"/>
          </p:cNvSpPr>
          <p:nvPr/>
        </p:nvSpPr>
        <p:spPr bwMode="auto">
          <a:xfrm>
            <a:off x="1258888" y="1006078"/>
            <a:ext cx="6553200" cy="33855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ES" sz="1600" b="1"/>
              <a:t>Paso 1:</a:t>
            </a:r>
            <a:r>
              <a:rPr lang="es-MX" altLang="es-ES" sz="1600"/>
              <a:t> Determinación del listado de Sucesos Iniciadores (SI)</a:t>
            </a:r>
            <a:endParaRPr lang="es-ES" altLang="es-ES" sz="1600"/>
          </a:p>
        </p:txBody>
      </p:sp>
      <p:sp>
        <p:nvSpPr>
          <p:cNvPr id="292871" name="Text Box 7"/>
          <p:cNvSpPr txBox="1">
            <a:spLocks noChangeArrowheads="1"/>
          </p:cNvSpPr>
          <p:nvPr/>
        </p:nvSpPr>
        <p:spPr bwMode="auto">
          <a:xfrm>
            <a:off x="1116014" y="2037160"/>
            <a:ext cx="6624637" cy="584775"/>
          </a:xfrm>
          <a:prstGeom prst="rect">
            <a:avLst/>
          </a:prstGeom>
          <a:solidFill>
            <a:srgbClr val="D8F1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5850" indent="-1085850">
              <a:defRPr>
                <a:solidFill>
                  <a:schemeClr val="tx1"/>
                </a:solidFill>
                <a:latin typeface="Arial" charset="0"/>
              </a:defRPr>
            </a:lvl1pPr>
            <a:lvl2pPr marL="1265238">
              <a:defRPr>
                <a:solidFill>
                  <a:schemeClr val="tx1"/>
                </a:solidFill>
                <a:latin typeface="Arial" charset="0"/>
              </a:defRPr>
            </a:lvl2pPr>
            <a:lvl3pPr marL="1444625">
              <a:defRPr>
                <a:solidFill>
                  <a:schemeClr val="tx1"/>
                </a:solidFill>
                <a:latin typeface="Arial" charset="0"/>
              </a:defRPr>
            </a:lvl3pPr>
            <a:lvl4pPr marL="1624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s-MX" altLang="es-ES" sz="1600" b="1"/>
              <a:t>Paso 2</a:t>
            </a:r>
            <a:r>
              <a:rPr lang="es-MX" altLang="es-ES" sz="1600" b="1">
                <a:solidFill>
                  <a:srgbClr val="000000"/>
                </a:solidFill>
                <a:effectLst>
                  <a:outerShdw blurRad="38100" dist="38100" dir="2700000" algn="tl">
                    <a:srgbClr val="FFFFFF"/>
                  </a:outerShdw>
                </a:effectLst>
              </a:rPr>
              <a:t>: </a:t>
            </a:r>
            <a:r>
              <a:rPr lang="es-MX" altLang="es-ES" sz="1600"/>
              <a:t>Estimación de la frecuencia del SI</a:t>
            </a:r>
            <a:r>
              <a:rPr lang="es-ES_tradnl" altLang="es-ES" sz="1600"/>
              <a:t>. Clasificación según los niveles establecidos.</a:t>
            </a:r>
          </a:p>
        </p:txBody>
      </p:sp>
      <p:sp>
        <p:nvSpPr>
          <p:cNvPr id="292872" name="Text Box 8"/>
          <p:cNvSpPr txBox="1">
            <a:spLocks noChangeArrowheads="1"/>
          </p:cNvSpPr>
          <p:nvPr/>
        </p:nvSpPr>
        <p:spPr bwMode="auto">
          <a:xfrm>
            <a:off x="2268539" y="1545432"/>
            <a:ext cx="4105275" cy="338554"/>
          </a:xfrm>
          <a:prstGeom prst="rect">
            <a:avLst/>
          </a:prstGeom>
          <a:solidFill>
            <a:srgbClr val="FFFF99"/>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ES" sz="1600"/>
              <a:t>Se analiza un Suceso Iniciador (SI)</a:t>
            </a:r>
            <a:endParaRPr lang="es-ES" altLang="es-ES" sz="1600"/>
          </a:p>
        </p:txBody>
      </p:sp>
      <p:sp>
        <p:nvSpPr>
          <p:cNvPr id="292873" name="Text Box 9"/>
          <p:cNvSpPr txBox="1">
            <a:spLocks noChangeArrowheads="1"/>
          </p:cNvSpPr>
          <p:nvPr/>
        </p:nvSpPr>
        <p:spPr bwMode="auto">
          <a:xfrm>
            <a:off x="1187450" y="2787254"/>
            <a:ext cx="6553200" cy="584775"/>
          </a:xfrm>
          <a:prstGeom prst="rect">
            <a:avLst/>
          </a:prstGeom>
          <a:solidFill>
            <a:srgbClr val="D8F1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5850" indent="-1085850">
              <a:defRPr>
                <a:solidFill>
                  <a:schemeClr val="tx1"/>
                </a:solidFill>
                <a:latin typeface="Arial" charset="0"/>
              </a:defRPr>
            </a:lvl1pPr>
            <a:lvl2pPr marL="1265238">
              <a:defRPr>
                <a:solidFill>
                  <a:schemeClr val="tx1"/>
                </a:solidFill>
                <a:latin typeface="Arial" charset="0"/>
              </a:defRPr>
            </a:lvl2pPr>
            <a:lvl3pPr marL="1444625">
              <a:defRPr>
                <a:solidFill>
                  <a:schemeClr val="tx1"/>
                </a:solidFill>
                <a:latin typeface="Arial" charset="0"/>
              </a:defRPr>
            </a:lvl3pPr>
            <a:lvl4pPr marL="1624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s-MX" altLang="es-ES" sz="1600" b="1"/>
              <a:t>Paso 3</a:t>
            </a:r>
            <a:r>
              <a:rPr lang="es-MX" altLang="es-ES" sz="1600" b="1">
                <a:solidFill>
                  <a:srgbClr val="000000"/>
                </a:solidFill>
                <a:effectLst>
                  <a:outerShdw blurRad="38100" dist="38100" dir="2700000" algn="tl">
                    <a:srgbClr val="FFFFFF"/>
                  </a:outerShdw>
                </a:effectLst>
              </a:rPr>
              <a:t>: </a:t>
            </a:r>
            <a:r>
              <a:rPr lang="es-MX" altLang="es-ES" sz="1600"/>
              <a:t>Evaluación de las consecuencias del SI</a:t>
            </a:r>
            <a:r>
              <a:rPr lang="es-ES_tradnl" altLang="es-ES" sz="1600"/>
              <a:t>. Clasificación según los niveles establecidos.</a:t>
            </a:r>
          </a:p>
        </p:txBody>
      </p:sp>
      <p:sp>
        <p:nvSpPr>
          <p:cNvPr id="292874" name="Text Box 10"/>
          <p:cNvSpPr txBox="1">
            <a:spLocks noChangeArrowheads="1"/>
          </p:cNvSpPr>
          <p:nvPr/>
        </p:nvSpPr>
        <p:spPr bwMode="auto">
          <a:xfrm>
            <a:off x="971550" y="3489722"/>
            <a:ext cx="7416800" cy="830997"/>
          </a:xfrm>
          <a:prstGeom prst="rect">
            <a:avLst/>
          </a:prstGeom>
          <a:solidFill>
            <a:srgbClr val="D8F1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5850" indent="-1085850">
              <a:defRPr>
                <a:solidFill>
                  <a:schemeClr val="tx1"/>
                </a:solidFill>
                <a:latin typeface="Arial" charset="0"/>
              </a:defRPr>
            </a:lvl1pPr>
            <a:lvl2pPr marL="1265238">
              <a:defRPr>
                <a:solidFill>
                  <a:schemeClr val="tx1"/>
                </a:solidFill>
                <a:latin typeface="Arial" charset="0"/>
              </a:defRPr>
            </a:lvl2pPr>
            <a:lvl3pPr marL="1444625">
              <a:defRPr>
                <a:solidFill>
                  <a:schemeClr val="tx1"/>
                </a:solidFill>
                <a:latin typeface="Arial" charset="0"/>
              </a:defRPr>
            </a:lvl3pPr>
            <a:lvl4pPr marL="1624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s-MX" altLang="es-ES" sz="1600" b="1"/>
              <a:t>Paso 4</a:t>
            </a:r>
            <a:r>
              <a:rPr lang="es-MX" altLang="es-ES" sz="1600" b="1">
                <a:solidFill>
                  <a:srgbClr val="000000"/>
                </a:solidFill>
                <a:effectLst>
                  <a:outerShdw blurRad="38100" dist="38100" dir="2700000" algn="tl">
                    <a:srgbClr val="FFFFFF"/>
                  </a:outerShdw>
                </a:effectLst>
              </a:rPr>
              <a:t>: </a:t>
            </a:r>
            <a:r>
              <a:rPr lang="es-MX" altLang="es-ES" sz="1600"/>
              <a:t>Análisis de las defensas existentes para el SI</a:t>
            </a:r>
            <a:r>
              <a:rPr lang="es-ES_tradnl" altLang="es-ES" sz="1600"/>
              <a:t>. Diferenciar Barreras, reductores de frecuencia y reductores de consecuencias. Clasificación según los niveles establecidos</a:t>
            </a:r>
          </a:p>
        </p:txBody>
      </p:sp>
      <p:sp>
        <p:nvSpPr>
          <p:cNvPr id="292875" name="Text Box 11"/>
          <p:cNvSpPr txBox="1">
            <a:spLocks noChangeArrowheads="1"/>
          </p:cNvSpPr>
          <p:nvPr/>
        </p:nvSpPr>
        <p:spPr bwMode="auto">
          <a:xfrm>
            <a:off x="1116013" y="4354116"/>
            <a:ext cx="6985000" cy="338554"/>
          </a:xfrm>
          <a:prstGeom prst="rect">
            <a:avLst/>
          </a:prstGeom>
          <a:solidFill>
            <a:srgbClr val="D8F1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12800" indent="-812800">
              <a:defRPr>
                <a:solidFill>
                  <a:schemeClr val="tx1"/>
                </a:solidFill>
                <a:latin typeface="Arial" charset="0"/>
              </a:defRPr>
            </a:lvl1pPr>
            <a:lvl2pPr marL="992188">
              <a:defRPr>
                <a:solidFill>
                  <a:schemeClr val="tx1"/>
                </a:solidFill>
                <a:latin typeface="Arial" charset="0"/>
              </a:defRPr>
            </a:lvl2pPr>
            <a:lvl3pPr marL="1171575">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s-MX" altLang="es-ES" sz="1600" b="1"/>
              <a:t>Paso 5</a:t>
            </a:r>
            <a:r>
              <a:rPr lang="es-MX" altLang="es-ES" sz="1600" b="1">
                <a:solidFill>
                  <a:srgbClr val="000000"/>
                </a:solidFill>
                <a:effectLst>
                  <a:outerShdw blurRad="38100" dist="38100" dir="2700000" algn="tl">
                    <a:srgbClr val="FFFFFF"/>
                  </a:outerShdw>
                </a:effectLst>
              </a:rPr>
              <a:t>: </a:t>
            </a:r>
            <a:r>
              <a:rPr lang="es-MX" altLang="es-ES" sz="1600"/>
              <a:t>Obtención del Riesgo resultante directamente de la matriz</a:t>
            </a:r>
            <a:endParaRPr lang="es-ES_tradnl" altLang="es-ES" sz="1600"/>
          </a:p>
        </p:txBody>
      </p:sp>
      <p:sp>
        <p:nvSpPr>
          <p:cNvPr id="292876" name="Line 12"/>
          <p:cNvSpPr>
            <a:spLocks noChangeShapeType="1"/>
          </p:cNvSpPr>
          <p:nvPr/>
        </p:nvSpPr>
        <p:spPr bwMode="auto">
          <a:xfrm>
            <a:off x="4356100" y="1275160"/>
            <a:ext cx="0" cy="270272"/>
          </a:xfrm>
          <a:prstGeom prst="line">
            <a:avLst/>
          </a:prstGeom>
          <a:noFill/>
          <a:ln w="762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2877" name="Line 13"/>
          <p:cNvSpPr>
            <a:spLocks noChangeShapeType="1"/>
          </p:cNvSpPr>
          <p:nvPr/>
        </p:nvSpPr>
        <p:spPr bwMode="auto">
          <a:xfrm>
            <a:off x="4356100" y="1815703"/>
            <a:ext cx="0" cy="270272"/>
          </a:xfrm>
          <a:prstGeom prst="line">
            <a:avLst/>
          </a:prstGeom>
          <a:noFill/>
          <a:ln w="762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2878" name="Line 14"/>
          <p:cNvSpPr>
            <a:spLocks noChangeShapeType="1"/>
          </p:cNvSpPr>
          <p:nvPr/>
        </p:nvSpPr>
        <p:spPr bwMode="auto">
          <a:xfrm>
            <a:off x="4356100" y="2463404"/>
            <a:ext cx="0" cy="269081"/>
          </a:xfrm>
          <a:prstGeom prst="line">
            <a:avLst/>
          </a:prstGeom>
          <a:noFill/>
          <a:ln w="762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2879" name="Line 15"/>
          <p:cNvSpPr>
            <a:spLocks noChangeShapeType="1"/>
          </p:cNvSpPr>
          <p:nvPr/>
        </p:nvSpPr>
        <p:spPr bwMode="auto">
          <a:xfrm>
            <a:off x="4356100" y="3219451"/>
            <a:ext cx="0" cy="270272"/>
          </a:xfrm>
          <a:prstGeom prst="line">
            <a:avLst/>
          </a:prstGeom>
          <a:noFill/>
          <a:ln w="762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2880" name="Line 16"/>
          <p:cNvSpPr>
            <a:spLocks noChangeShapeType="1"/>
          </p:cNvSpPr>
          <p:nvPr/>
        </p:nvSpPr>
        <p:spPr bwMode="auto">
          <a:xfrm>
            <a:off x="4427538" y="4083844"/>
            <a:ext cx="0" cy="270272"/>
          </a:xfrm>
          <a:prstGeom prst="line">
            <a:avLst/>
          </a:prstGeom>
          <a:noFill/>
          <a:ln w="762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2881" name="Line 17"/>
          <p:cNvSpPr>
            <a:spLocks noChangeShapeType="1"/>
          </p:cNvSpPr>
          <p:nvPr/>
        </p:nvSpPr>
        <p:spPr bwMode="auto">
          <a:xfrm>
            <a:off x="4427538" y="4624388"/>
            <a:ext cx="0" cy="270272"/>
          </a:xfrm>
          <a:prstGeom prst="line">
            <a:avLst/>
          </a:prstGeom>
          <a:noFill/>
          <a:ln w="762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2882" name="Line 18"/>
          <p:cNvSpPr>
            <a:spLocks noChangeShapeType="1"/>
          </p:cNvSpPr>
          <p:nvPr/>
        </p:nvSpPr>
        <p:spPr bwMode="auto">
          <a:xfrm flipH="1" flipV="1">
            <a:off x="252414" y="4839892"/>
            <a:ext cx="4103687" cy="1190"/>
          </a:xfrm>
          <a:prstGeom prst="line">
            <a:avLst/>
          </a:prstGeom>
          <a:noFill/>
          <a:ln w="762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2883" name="Line 19"/>
          <p:cNvSpPr>
            <a:spLocks noChangeShapeType="1"/>
          </p:cNvSpPr>
          <p:nvPr/>
        </p:nvSpPr>
        <p:spPr bwMode="auto">
          <a:xfrm flipV="1">
            <a:off x="280988" y="4083844"/>
            <a:ext cx="0" cy="735806"/>
          </a:xfrm>
          <a:prstGeom prst="line">
            <a:avLst/>
          </a:prstGeom>
          <a:noFill/>
          <a:ln w="762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2884" name="Text Box 20"/>
          <p:cNvSpPr txBox="1">
            <a:spLocks noChangeArrowheads="1"/>
          </p:cNvSpPr>
          <p:nvPr/>
        </p:nvSpPr>
        <p:spPr bwMode="auto">
          <a:xfrm rot="10800000">
            <a:off x="-16290" y="2184797"/>
            <a:ext cx="677108" cy="188952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s-ES" altLang="es-ES" sz="1600" b="1">
                <a:solidFill>
                  <a:srgbClr val="FF3300"/>
                </a:solidFill>
              </a:rPr>
              <a:t>Analizar el siguiente SI</a:t>
            </a:r>
          </a:p>
        </p:txBody>
      </p:sp>
      <p:sp>
        <p:nvSpPr>
          <p:cNvPr id="292885" name="Line 21"/>
          <p:cNvSpPr>
            <a:spLocks noChangeShapeType="1"/>
          </p:cNvSpPr>
          <p:nvPr/>
        </p:nvSpPr>
        <p:spPr bwMode="auto">
          <a:xfrm flipV="1">
            <a:off x="250825" y="1869281"/>
            <a:ext cx="0" cy="323850"/>
          </a:xfrm>
          <a:prstGeom prst="line">
            <a:avLst/>
          </a:prstGeom>
          <a:noFill/>
          <a:ln w="762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2886" name="Line 22"/>
          <p:cNvSpPr>
            <a:spLocks noChangeShapeType="1"/>
          </p:cNvSpPr>
          <p:nvPr/>
        </p:nvSpPr>
        <p:spPr bwMode="auto">
          <a:xfrm rot="10800000" flipH="1" flipV="1">
            <a:off x="250825" y="1869281"/>
            <a:ext cx="4103688" cy="1191"/>
          </a:xfrm>
          <a:prstGeom prst="line">
            <a:avLst/>
          </a:prstGeom>
          <a:noFill/>
          <a:ln w="762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1" name="Rectangle 43"/>
          <p:cNvSpPr txBox="1">
            <a:spLocks noChangeArrowheads="1"/>
          </p:cNvSpPr>
          <p:nvPr/>
        </p:nvSpPr>
        <p:spPr>
          <a:xfrm>
            <a:off x="107505" y="339502"/>
            <a:ext cx="8928992" cy="432048"/>
          </a:xfrm>
          <a:prstGeom prst="rect">
            <a:avLst/>
          </a:prstGeom>
          <a:noFill/>
          <a:ln/>
        </p:spPr>
        <p:txBody>
          <a:bodyPr lIns="92075" tIns="46038" rIns="92075" bIns="46038"/>
          <a:lstStyle/>
          <a:p>
            <a:r>
              <a:rPr lang="es-ES_tradnl" altLang="es-ES" sz="2200" b="1" kern="0" dirty="0" smtClean="0">
                <a:solidFill>
                  <a:srgbClr val="FFFF00"/>
                </a:solidFill>
              </a:rPr>
              <a:t>Pasos que deben seguirse para la aplicación práctica del método</a:t>
            </a:r>
            <a:endParaRPr lang="es-ES_tradnl" altLang="es-ES" sz="2200" b="1" kern="0" dirty="0" smtClean="0">
              <a:solidFill>
                <a:srgbClr val="FFFF00"/>
              </a:solidFill>
              <a:latin typeface="Times New Roman" pitchFamily="18" charset="0"/>
            </a:endParaRPr>
          </a:p>
        </p:txBody>
      </p:sp>
    </p:spTree>
    <p:extLst>
      <p:ext uri="{BB962C8B-B14F-4D97-AF65-F5344CB8AC3E}">
        <p14:creationId xmlns:p14="http://schemas.microsoft.com/office/powerpoint/2010/main" val="14932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3" name="Rectangle 43"/>
          <p:cNvSpPr>
            <a:spLocks noGrp="1" noChangeArrowheads="1"/>
          </p:cNvSpPr>
          <p:nvPr>
            <p:ph type="title"/>
          </p:nvPr>
        </p:nvSpPr>
        <p:spPr>
          <a:xfrm>
            <a:off x="1187451" y="411509"/>
            <a:ext cx="6913563" cy="672704"/>
          </a:xfrm>
          <a:noFill/>
          <a:ln/>
        </p:spPr>
        <p:txBody>
          <a:bodyPr lIns="92075" tIns="46038" rIns="92075" bIns="46038"/>
          <a:lstStyle/>
          <a:p>
            <a:r>
              <a:rPr lang="es-ES_tradnl" altLang="es-ES" sz="2400" b="1" dirty="0">
                <a:solidFill>
                  <a:srgbClr val="FFFF00"/>
                </a:solidFill>
              </a:rPr>
              <a:t>Pasos que deben seguirse para la aplicación práctica del método</a:t>
            </a:r>
            <a:endParaRPr lang="es-ES_tradnl" altLang="es-ES" sz="2400" b="1" dirty="0">
              <a:solidFill>
                <a:srgbClr val="FFFF00"/>
              </a:solidFill>
              <a:latin typeface="Times New Roman" pitchFamily="18" charset="0"/>
            </a:endParaRPr>
          </a:p>
        </p:txBody>
      </p:sp>
      <p:sp>
        <p:nvSpPr>
          <p:cNvPr id="204844" name="Text Box 44"/>
          <p:cNvSpPr txBox="1">
            <a:spLocks noChangeArrowheads="1"/>
          </p:cNvSpPr>
          <p:nvPr/>
        </p:nvSpPr>
        <p:spPr bwMode="auto">
          <a:xfrm>
            <a:off x="250826" y="1677144"/>
            <a:ext cx="8893175"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defRPr>
                <a:solidFill>
                  <a:schemeClr val="tx1"/>
                </a:solidFill>
                <a:latin typeface="Arial" charset="0"/>
              </a:defRPr>
            </a:lvl1pPr>
            <a:lvl2pPr marL="4794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eaLnBrk="0" hangingPunct="0">
              <a:lnSpc>
                <a:spcPct val="85000"/>
              </a:lnSpc>
              <a:buFontTx/>
              <a:buChar char="•"/>
            </a:pPr>
            <a:r>
              <a:rPr lang="es-MX" altLang="es-ES" sz="2400" b="1">
                <a:solidFill>
                  <a:srgbClr val="FFFF00"/>
                </a:solidFill>
                <a:latin typeface="Times New Roman" pitchFamily="18" charset="0"/>
              </a:rPr>
              <a:t>La determinación del listado de los SI puede realizarse utilizando técnicas de análisis de riesgo.</a:t>
            </a:r>
          </a:p>
          <a:p>
            <a:pPr algn="just" eaLnBrk="0" hangingPunct="0">
              <a:lnSpc>
                <a:spcPct val="85000"/>
              </a:lnSpc>
              <a:buFontTx/>
              <a:buChar char="•"/>
            </a:pPr>
            <a:r>
              <a:rPr lang="es-MX" altLang="es-ES" sz="2400" b="1">
                <a:solidFill>
                  <a:srgbClr val="FFFF00"/>
                </a:solidFill>
                <a:latin typeface="Times New Roman" pitchFamily="18" charset="0"/>
              </a:rPr>
              <a:t>Adaptando los listados genéricos de SI elaborados para instalaciones similares.</a:t>
            </a:r>
            <a:endParaRPr lang="es-ES_tradnl" altLang="es-ES" sz="2400" b="1">
              <a:solidFill>
                <a:srgbClr val="FFFF00"/>
              </a:solidFill>
              <a:latin typeface="Times New Roman" pitchFamily="18" charset="0"/>
            </a:endParaRPr>
          </a:p>
        </p:txBody>
      </p:sp>
      <p:sp>
        <p:nvSpPr>
          <p:cNvPr id="204847" name="Text Box 47"/>
          <p:cNvSpPr txBox="1">
            <a:spLocks noChangeArrowheads="1"/>
          </p:cNvSpPr>
          <p:nvPr/>
        </p:nvSpPr>
        <p:spPr bwMode="auto">
          <a:xfrm>
            <a:off x="971550" y="1299716"/>
            <a:ext cx="7488238" cy="40011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ES" sz="2000" b="1"/>
              <a:t>Paso 1:</a:t>
            </a:r>
            <a:r>
              <a:rPr lang="es-MX" altLang="es-ES"/>
              <a:t> Determinación del listado de Sucesos Iniciadores (SI)</a:t>
            </a:r>
            <a:endParaRPr lang="es-ES" altLang="es-ES"/>
          </a:p>
        </p:txBody>
      </p:sp>
      <p:pic>
        <p:nvPicPr>
          <p:cNvPr id="204849" name="Picture 49" descr="RTchain"/>
          <p:cNvPicPr>
            <a:picLocks noChangeAspect="1" noChangeArrowheads="1"/>
          </p:cNvPicPr>
          <p:nvPr/>
        </p:nvPicPr>
        <p:blipFill>
          <a:blip r:embed="rId3">
            <a:extLst>
              <a:ext uri="{28A0092B-C50C-407E-A947-70E740481C1C}">
                <a14:useLocalDpi xmlns:a14="http://schemas.microsoft.com/office/drawing/2010/main" val="0"/>
              </a:ext>
            </a:extLst>
          </a:blip>
          <a:srcRect b="53265"/>
          <a:stretch>
            <a:fillRect/>
          </a:stretch>
        </p:blipFill>
        <p:spPr bwMode="auto">
          <a:xfrm>
            <a:off x="539750" y="3027312"/>
            <a:ext cx="8382000" cy="1100138"/>
          </a:xfrm>
          <a:prstGeom prst="rect">
            <a:avLst/>
          </a:prstGeom>
          <a:noFill/>
          <a:ln w="57150">
            <a:solidFill>
              <a:srgbClr val="99FF99"/>
            </a:solidFill>
            <a:miter lim="800000"/>
            <a:headEnd/>
            <a:tailEnd/>
          </a:ln>
          <a:extLst>
            <a:ext uri="{909E8E84-426E-40DD-AFC4-6F175D3DCCD1}">
              <a14:hiddenFill xmlns:a14="http://schemas.microsoft.com/office/drawing/2010/main">
                <a:solidFill>
                  <a:srgbClr val="FFFFFF"/>
                </a:solidFill>
              </a14:hiddenFill>
            </a:ext>
          </a:extLst>
        </p:spPr>
      </p:pic>
      <p:sp>
        <p:nvSpPr>
          <p:cNvPr id="204850" name="Text Box 50"/>
          <p:cNvSpPr txBox="1">
            <a:spLocks noChangeArrowheads="1"/>
          </p:cNvSpPr>
          <p:nvPr/>
        </p:nvSpPr>
        <p:spPr bwMode="auto">
          <a:xfrm>
            <a:off x="250826" y="4270325"/>
            <a:ext cx="8893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MX" altLang="es-ES" sz="1300" b="1">
                <a:solidFill>
                  <a:srgbClr val="FFFF00"/>
                </a:solidFill>
              </a:rPr>
              <a:t>Almacenamiento.  Transporte.  Preparación de trabajos.  Ejecución de radiografías. Desmontaje de equipos</a:t>
            </a:r>
            <a:r>
              <a:rPr lang="es-ES" altLang="es-ES" sz="2400">
                <a:solidFill>
                  <a:srgbClr val="FFFF00"/>
                </a:solidFill>
                <a:latin typeface="Times New Roman" pitchFamily="18" charset="0"/>
              </a:rPr>
              <a:t> </a:t>
            </a:r>
          </a:p>
        </p:txBody>
      </p:sp>
    </p:spTree>
    <p:extLst>
      <p:ext uri="{BB962C8B-B14F-4D97-AF65-F5344CB8AC3E}">
        <p14:creationId xmlns:p14="http://schemas.microsoft.com/office/powerpoint/2010/main" val="333906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43"/>
                                        </p:tgtEl>
                                        <p:attrNameLst>
                                          <p:attrName>style.visibility</p:attrName>
                                        </p:attrNameLst>
                                      </p:cBhvr>
                                      <p:to>
                                        <p:strVal val="visible"/>
                                      </p:to>
                                    </p:set>
                                    <p:anim calcmode="lin" valueType="num">
                                      <p:cBhvr additive="base">
                                        <p:cTn id="7" dur="500" fill="hold"/>
                                        <p:tgtEl>
                                          <p:spTgt spid="204843"/>
                                        </p:tgtEl>
                                        <p:attrNameLst>
                                          <p:attrName>ppt_x</p:attrName>
                                        </p:attrNameLst>
                                      </p:cBhvr>
                                      <p:tavLst>
                                        <p:tav tm="0">
                                          <p:val>
                                            <p:strVal val="0-#ppt_w/2"/>
                                          </p:val>
                                        </p:tav>
                                        <p:tav tm="100000">
                                          <p:val>
                                            <p:strVal val="#ppt_x"/>
                                          </p:val>
                                        </p:tav>
                                      </p:tavLst>
                                    </p:anim>
                                    <p:anim calcmode="lin" valueType="num">
                                      <p:cBhvr additive="base">
                                        <p:cTn id="8" dur="500" fill="hold"/>
                                        <p:tgtEl>
                                          <p:spTgt spid="20484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04844"/>
                                        </p:tgtEl>
                                        <p:attrNameLst>
                                          <p:attrName>style.visibility</p:attrName>
                                        </p:attrNameLst>
                                      </p:cBhvr>
                                      <p:to>
                                        <p:strVal val="visible"/>
                                      </p:to>
                                    </p:set>
                                    <p:anim calcmode="lin" valueType="num">
                                      <p:cBhvr additive="base">
                                        <p:cTn id="12" dur="500" fill="hold"/>
                                        <p:tgtEl>
                                          <p:spTgt spid="204844"/>
                                        </p:tgtEl>
                                        <p:attrNameLst>
                                          <p:attrName>ppt_x</p:attrName>
                                        </p:attrNameLst>
                                      </p:cBhvr>
                                      <p:tavLst>
                                        <p:tav tm="0">
                                          <p:val>
                                            <p:strVal val="1+#ppt_w/2"/>
                                          </p:val>
                                        </p:tav>
                                        <p:tav tm="100000">
                                          <p:val>
                                            <p:strVal val="#ppt_x"/>
                                          </p:val>
                                        </p:tav>
                                      </p:tavLst>
                                    </p:anim>
                                    <p:anim calcmode="lin" valueType="num">
                                      <p:cBhvr additive="base">
                                        <p:cTn id="13" dur="500" fill="hold"/>
                                        <p:tgtEl>
                                          <p:spTgt spid="2048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3" grpId="0" animBg="1" autoUpdateAnimBg="0"/>
      <p:bldP spid="20484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7" name="Text Box 15"/>
          <p:cNvSpPr txBox="1">
            <a:spLocks noChangeArrowheads="1"/>
          </p:cNvSpPr>
          <p:nvPr/>
        </p:nvSpPr>
        <p:spPr bwMode="auto">
          <a:xfrm>
            <a:off x="755650" y="843558"/>
            <a:ext cx="8064500" cy="861774"/>
          </a:xfrm>
          <a:prstGeom prst="rect">
            <a:avLst/>
          </a:prstGeom>
          <a:solidFill>
            <a:srgbClr val="D8F1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5850" indent="-1085850">
              <a:defRPr>
                <a:solidFill>
                  <a:schemeClr val="tx1"/>
                </a:solidFill>
                <a:latin typeface="Arial" charset="0"/>
              </a:defRPr>
            </a:lvl1pPr>
            <a:lvl2pPr marL="1265238">
              <a:defRPr>
                <a:solidFill>
                  <a:schemeClr val="tx1"/>
                </a:solidFill>
                <a:latin typeface="Arial" charset="0"/>
              </a:defRPr>
            </a:lvl2pPr>
            <a:lvl3pPr marL="1444625">
              <a:defRPr>
                <a:solidFill>
                  <a:schemeClr val="tx1"/>
                </a:solidFill>
                <a:latin typeface="Arial" charset="0"/>
              </a:defRPr>
            </a:lvl3pPr>
            <a:lvl4pPr marL="1624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s-MX" altLang="es-ES" sz="2000" b="1" dirty="0"/>
              <a:t>Paso 2</a:t>
            </a:r>
            <a:r>
              <a:rPr lang="es-MX" altLang="es-ES" sz="3200" b="1" dirty="0">
                <a:solidFill>
                  <a:srgbClr val="000000"/>
                </a:solidFill>
                <a:effectLst>
                  <a:outerShdw blurRad="38100" dist="38100" dir="2700000" algn="tl">
                    <a:srgbClr val="FFFFFF"/>
                  </a:outerShdw>
                </a:effectLst>
              </a:rPr>
              <a:t>:</a:t>
            </a:r>
            <a:r>
              <a:rPr lang="es-MX" altLang="es-ES" b="1" dirty="0">
                <a:solidFill>
                  <a:srgbClr val="000000"/>
                </a:solidFill>
                <a:effectLst>
                  <a:outerShdw blurRad="38100" dist="38100" dir="2700000" algn="tl">
                    <a:srgbClr val="FFFFFF"/>
                  </a:outerShdw>
                </a:effectLst>
              </a:rPr>
              <a:t> </a:t>
            </a:r>
            <a:r>
              <a:rPr lang="es-MX" altLang="es-ES" sz="1600" dirty="0"/>
              <a:t>Estimación de la frecuencia del SI</a:t>
            </a:r>
            <a:r>
              <a:rPr lang="es-ES_tradnl" altLang="es-ES" sz="1600" dirty="0"/>
              <a:t>. Clasificación según los niveles establecidos.</a:t>
            </a:r>
          </a:p>
        </p:txBody>
      </p:sp>
      <p:sp>
        <p:nvSpPr>
          <p:cNvPr id="115752" name="Rectangle 40"/>
          <p:cNvSpPr>
            <a:spLocks noChangeArrowheads="1"/>
          </p:cNvSpPr>
          <p:nvPr/>
        </p:nvSpPr>
        <p:spPr bwMode="auto">
          <a:xfrm>
            <a:off x="180182" y="4379894"/>
            <a:ext cx="59039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es-ES" sz="2800" b="1" dirty="0">
                <a:solidFill>
                  <a:srgbClr val="FFFF00"/>
                </a:solidFill>
                <a:latin typeface="Times New Roman" pitchFamily="18" charset="0"/>
              </a:rPr>
              <a:t>f = </a:t>
            </a:r>
            <a:r>
              <a:rPr lang="pt-BR" altLang="es-ES" sz="2800" b="1" dirty="0" err="1">
                <a:solidFill>
                  <a:srgbClr val="FFFF00"/>
                </a:solidFill>
                <a:latin typeface="Times New Roman" pitchFamily="18" charset="0"/>
              </a:rPr>
              <a:t>p</a:t>
            </a:r>
            <a:r>
              <a:rPr lang="pt-BR" altLang="es-ES" sz="2800" b="1" baseline="-25000" dirty="0" err="1">
                <a:solidFill>
                  <a:srgbClr val="FFFF00"/>
                </a:solidFill>
                <a:latin typeface="Times New Roman" pitchFamily="18" charset="0"/>
              </a:rPr>
              <a:t>E</a:t>
            </a:r>
            <a:r>
              <a:rPr lang="pt-BR" altLang="es-ES" sz="2800" b="1" dirty="0">
                <a:solidFill>
                  <a:srgbClr val="FFFF00"/>
                </a:solidFill>
                <a:latin typeface="Times New Roman" pitchFamily="18" charset="0"/>
              </a:rPr>
              <a:t> </a:t>
            </a:r>
            <a:r>
              <a:rPr lang="es-ES" altLang="es-ES" sz="2800" b="1" dirty="0">
                <a:solidFill>
                  <a:srgbClr val="FFFF00"/>
                </a:solidFill>
                <a:latin typeface="Times New Roman" pitchFamily="18" charset="0"/>
              </a:rPr>
              <a:t>*</a:t>
            </a:r>
            <a:r>
              <a:rPr lang="pt-BR" altLang="es-ES" sz="2800" b="1" dirty="0">
                <a:solidFill>
                  <a:srgbClr val="FFFF00"/>
                </a:solidFill>
                <a:latin typeface="Times New Roman" pitchFamily="18" charset="0"/>
              </a:rPr>
              <a:t> </a:t>
            </a:r>
            <a:r>
              <a:rPr lang="pt-BR" altLang="es-ES" sz="2800" b="1" dirty="0" err="1">
                <a:solidFill>
                  <a:srgbClr val="FFFF00"/>
                </a:solidFill>
                <a:latin typeface="Times New Roman" pitchFamily="18" charset="0"/>
              </a:rPr>
              <a:t>N</a:t>
            </a:r>
            <a:r>
              <a:rPr lang="pt-BR" altLang="es-ES" sz="2800" b="1" baseline="-25000" dirty="0" err="1">
                <a:solidFill>
                  <a:srgbClr val="FFFF00"/>
                </a:solidFill>
                <a:latin typeface="Times New Roman" pitchFamily="18" charset="0"/>
              </a:rPr>
              <a:t>t</a:t>
            </a:r>
            <a:r>
              <a:rPr lang="pt-BR" altLang="es-ES" sz="2800" b="1" dirty="0">
                <a:solidFill>
                  <a:srgbClr val="FFFF00"/>
                </a:solidFill>
                <a:latin typeface="Times New Roman" pitchFamily="18" charset="0"/>
              </a:rPr>
              <a:t> = </a:t>
            </a:r>
            <a:r>
              <a:rPr lang="es-ES" altLang="es-ES" sz="2800" b="1" dirty="0">
                <a:solidFill>
                  <a:srgbClr val="FFFF00"/>
                </a:solidFill>
                <a:latin typeface="Times New Roman" pitchFamily="18" charset="0"/>
              </a:rPr>
              <a:t>6 Sucesos/año</a:t>
            </a:r>
          </a:p>
        </p:txBody>
      </p:sp>
      <p:sp>
        <p:nvSpPr>
          <p:cNvPr id="115764" name="Text Box 52"/>
          <p:cNvSpPr txBox="1">
            <a:spLocks noChangeArrowheads="1"/>
          </p:cNvSpPr>
          <p:nvPr/>
        </p:nvSpPr>
        <p:spPr bwMode="auto">
          <a:xfrm>
            <a:off x="323851" y="1653778"/>
            <a:ext cx="842486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a:solidFill>
                  <a:srgbClr val="FF3300"/>
                </a:solidFill>
              </a:rPr>
              <a:t>Ejemplo de SI: El operador no retrae totalmente la fuente</a:t>
            </a:r>
            <a:r>
              <a:rPr lang="es-ES_tradnl" altLang="es-ES" b="1">
                <a:solidFill>
                  <a:srgbClr val="FF3300"/>
                </a:solidFill>
              </a:rPr>
              <a:t> radiactiva al intentar retornar la misma al equipo de Gammagrafía.</a:t>
            </a:r>
            <a:endParaRPr lang="es-ES" altLang="es-ES" b="1">
              <a:solidFill>
                <a:srgbClr val="FF3300"/>
              </a:solidFill>
            </a:endParaRPr>
          </a:p>
        </p:txBody>
      </p:sp>
      <p:sp>
        <p:nvSpPr>
          <p:cNvPr id="115765" name="Text Box 53"/>
          <p:cNvSpPr txBox="1">
            <a:spLocks noChangeArrowheads="1"/>
          </p:cNvSpPr>
          <p:nvPr/>
        </p:nvSpPr>
        <p:spPr bwMode="auto">
          <a:xfrm>
            <a:off x="155576" y="2463404"/>
            <a:ext cx="7905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es-ES" sz="3200" b="1" dirty="0" err="1">
                <a:solidFill>
                  <a:srgbClr val="FFFF00"/>
                </a:solidFill>
              </a:rPr>
              <a:t>p</a:t>
            </a:r>
            <a:r>
              <a:rPr lang="pt-BR" altLang="es-ES" sz="3200" b="1" baseline="-25000" dirty="0" err="1">
                <a:solidFill>
                  <a:srgbClr val="FFFF00"/>
                </a:solidFill>
              </a:rPr>
              <a:t>E</a:t>
            </a:r>
            <a:endParaRPr lang="es-ES" altLang="es-ES" sz="3200" b="1" baseline="-25000" dirty="0">
              <a:solidFill>
                <a:srgbClr val="FFFF00"/>
              </a:solidFill>
            </a:endParaRPr>
          </a:p>
        </p:txBody>
      </p:sp>
      <p:sp>
        <p:nvSpPr>
          <p:cNvPr id="115766" name="Line 54"/>
          <p:cNvSpPr>
            <a:spLocks noChangeShapeType="1"/>
          </p:cNvSpPr>
          <p:nvPr/>
        </p:nvSpPr>
        <p:spPr bwMode="auto">
          <a:xfrm>
            <a:off x="755651" y="2787254"/>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115767" name="Text Box 55"/>
          <p:cNvSpPr txBox="1">
            <a:spLocks noChangeArrowheads="1"/>
          </p:cNvSpPr>
          <p:nvPr/>
        </p:nvSpPr>
        <p:spPr bwMode="auto">
          <a:xfrm>
            <a:off x="1116014" y="2247901"/>
            <a:ext cx="80279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1600" dirty="0">
                <a:solidFill>
                  <a:srgbClr val="FFFF00"/>
                </a:solidFill>
              </a:rPr>
              <a:t>Error humano de </a:t>
            </a:r>
            <a:r>
              <a:rPr lang="es-ES" altLang="es-ES" sz="1600" b="1" dirty="0">
                <a:solidFill>
                  <a:srgbClr val="FFFF00"/>
                </a:solidFill>
              </a:rPr>
              <a:t>Comisión</a:t>
            </a:r>
            <a:r>
              <a:rPr lang="es-ES" altLang="es-ES" sz="1600" dirty="0">
                <a:solidFill>
                  <a:srgbClr val="FFFF00"/>
                </a:solidFill>
              </a:rPr>
              <a:t>, en una actividad no monótona, actividad compleja que se realiza guiada por procedimiento, actividad realizada en condiciones operacionales, influenciada por la presión de trabajo (</a:t>
            </a:r>
            <a:r>
              <a:rPr lang="es-ES" altLang="es-ES" sz="1600" b="1" dirty="0">
                <a:solidFill>
                  <a:srgbClr val="FFFF00"/>
                </a:solidFill>
              </a:rPr>
              <a:t>Compleja y bajo estrés</a:t>
            </a:r>
            <a:r>
              <a:rPr lang="es-ES" altLang="es-ES" sz="1600" dirty="0">
                <a:solidFill>
                  <a:srgbClr val="FFFF00"/>
                </a:solidFill>
              </a:rPr>
              <a:t>). Se acepta una probabilidad de error humano de </a:t>
            </a:r>
            <a:r>
              <a:rPr lang="es-ES" altLang="es-ES" sz="1600" b="1" dirty="0">
                <a:solidFill>
                  <a:srgbClr val="FFFF00"/>
                </a:solidFill>
              </a:rPr>
              <a:t>6.0E-03</a:t>
            </a:r>
            <a:r>
              <a:rPr lang="es-ES" altLang="es-ES" sz="1600" dirty="0">
                <a:solidFill>
                  <a:srgbClr val="FFFF00"/>
                </a:solidFill>
              </a:rPr>
              <a:t>. ( 6 errores por cada 1000 veces que se realiza la tarea) </a:t>
            </a:r>
          </a:p>
        </p:txBody>
      </p:sp>
      <p:sp>
        <p:nvSpPr>
          <p:cNvPr id="115768" name="Rectangle 56"/>
          <p:cNvSpPr>
            <a:spLocks noChangeArrowheads="1"/>
          </p:cNvSpPr>
          <p:nvPr/>
        </p:nvSpPr>
        <p:spPr bwMode="auto">
          <a:xfrm>
            <a:off x="174625" y="3436144"/>
            <a:ext cx="5725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3200" b="1">
                <a:solidFill>
                  <a:srgbClr val="FFFF00"/>
                </a:solidFill>
              </a:rPr>
              <a:t>N</a:t>
            </a:r>
            <a:r>
              <a:rPr lang="pt-BR" altLang="es-ES" sz="3200" b="1" baseline="-25000">
                <a:solidFill>
                  <a:srgbClr val="FFFF00"/>
                </a:solidFill>
              </a:rPr>
              <a:t>t</a:t>
            </a:r>
            <a:endParaRPr lang="es-ES" altLang="es-ES" sz="3200" b="1" baseline="-25000">
              <a:solidFill>
                <a:srgbClr val="FFFF00"/>
              </a:solidFill>
            </a:endParaRPr>
          </a:p>
        </p:txBody>
      </p:sp>
      <p:sp>
        <p:nvSpPr>
          <p:cNvPr id="115769" name="Line 57"/>
          <p:cNvSpPr>
            <a:spLocks noChangeShapeType="1"/>
          </p:cNvSpPr>
          <p:nvPr/>
        </p:nvSpPr>
        <p:spPr bwMode="auto">
          <a:xfrm>
            <a:off x="611188" y="3651647"/>
            <a:ext cx="431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115770" name="Text Box 58"/>
          <p:cNvSpPr txBox="1">
            <a:spLocks noChangeArrowheads="1"/>
          </p:cNvSpPr>
          <p:nvPr/>
        </p:nvSpPr>
        <p:spPr bwMode="auto">
          <a:xfrm>
            <a:off x="1116014" y="3540953"/>
            <a:ext cx="80279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1600" dirty="0">
                <a:solidFill>
                  <a:srgbClr val="FFFF00"/>
                </a:solidFill>
              </a:rPr>
              <a:t>La tarea se realiza rutinariamente durante los trabajos de gammagrafía, una vez por cada gammagrafía realizada. Para una empresa que realiza 20 radiografías semanales acumulará unos </a:t>
            </a:r>
            <a:r>
              <a:rPr lang="es-ES" altLang="es-ES" sz="1600" b="1" dirty="0">
                <a:solidFill>
                  <a:srgbClr val="FFFF00"/>
                </a:solidFill>
              </a:rPr>
              <a:t>1000  procedimientos/año</a:t>
            </a:r>
            <a:r>
              <a:rPr lang="es-ES" altLang="es-ES" sz="1600" dirty="0">
                <a:solidFill>
                  <a:srgbClr val="FFFF00"/>
                </a:solidFill>
              </a:rPr>
              <a:t>.</a:t>
            </a:r>
          </a:p>
        </p:txBody>
      </p:sp>
      <p:sp>
        <p:nvSpPr>
          <p:cNvPr id="115773" name="Line 61"/>
          <p:cNvSpPr>
            <a:spLocks noChangeShapeType="1"/>
          </p:cNvSpPr>
          <p:nvPr/>
        </p:nvSpPr>
        <p:spPr bwMode="auto">
          <a:xfrm>
            <a:off x="5509096" y="4695801"/>
            <a:ext cx="8636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5774" name="Text Box 62"/>
          <p:cNvSpPr txBox="1">
            <a:spLocks noChangeArrowheads="1"/>
          </p:cNvSpPr>
          <p:nvPr/>
        </p:nvSpPr>
        <p:spPr bwMode="auto">
          <a:xfrm>
            <a:off x="6372696" y="4371950"/>
            <a:ext cx="86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3200" dirty="0" err="1">
                <a:solidFill>
                  <a:srgbClr val="FFFF00"/>
                </a:solidFill>
              </a:rPr>
              <a:t>f</a:t>
            </a:r>
            <a:r>
              <a:rPr lang="es-ES" altLang="es-ES" sz="3200" baseline="-25000" dirty="0" err="1">
                <a:solidFill>
                  <a:srgbClr val="FFFF00"/>
                </a:solidFill>
              </a:rPr>
              <a:t>M</a:t>
            </a:r>
            <a:endParaRPr lang="es-ES" altLang="es-ES" sz="3200" baseline="-25000" dirty="0">
              <a:solidFill>
                <a:srgbClr val="FFFF00"/>
              </a:solidFill>
            </a:endParaRPr>
          </a:p>
        </p:txBody>
      </p:sp>
      <p:sp>
        <p:nvSpPr>
          <p:cNvPr id="15" name="Rectangle 43"/>
          <p:cNvSpPr txBox="1">
            <a:spLocks noChangeArrowheads="1"/>
          </p:cNvSpPr>
          <p:nvPr/>
        </p:nvSpPr>
        <p:spPr>
          <a:xfrm>
            <a:off x="107505" y="339502"/>
            <a:ext cx="8928992" cy="432048"/>
          </a:xfrm>
          <a:prstGeom prst="rect">
            <a:avLst/>
          </a:prstGeom>
          <a:noFill/>
          <a:ln/>
        </p:spPr>
        <p:txBody>
          <a:bodyPr lIns="92075" tIns="46038" rIns="92075" bIns="46038"/>
          <a:lstStyle/>
          <a:p>
            <a:r>
              <a:rPr lang="es-ES_tradnl" altLang="es-ES" sz="2200" b="1" kern="0" dirty="0" smtClean="0">
                <a:solidFill>
                  <a:srgbClr val="FFFF00"/>
                </a:solidFill>
              </a:rPr>
              <a:t>Pasos que deben seguirse para la aplicación práctica del método</a:t>
            </a:r>
            <a:endParaRPr lang="es-ES_tradnl" altLang="es-ES" sz="2200" b="1" kern="0" dirty="0" smtClean="0">
              <a:solidFill>
                <a:srgbClr val="FFFF00"/>
              </a:solidFill>
              <a:latin typeface="Times New Roman" pitchFamily="18" charset="0"/>
            </a:endParaRPr>
          </a:p>
        </p:txBody>
      </p:sp>
    </p:spTree>
    <p:extLst>
      <p:ext uri="{BB962C8B-B14F-4D97-AF65-F5344CB8AC3E}">
        <p14:creationId xmlns:p14="http://schemas.microsoft.com/office/powerpoint/2010/main" val="113076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Text Box 3"/>
          <p:cNvSpPr txBox="1">
            <a:spLocks noChangeArrowheads="1"/>
          </p:cNvSpPr>
          <p:nvPr/>
        </p:nvSpPr>
        <p:spPr bwMode="auto">
          <a:xfrm>
            <a:off x="755650" y="843558"/>
            <a:ext cx="8064500" cy="861774"/>
          </a:xfrm>
          <a:prstGeom prst="rect">
            <a:avLst/>
          </a:prstGeom>
          <a:solidFill>
            <a:srgbClr val="D8F1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5850" indent="-1085850">
              <a:defRPr>
                <a:solidFill>
                  <a:schemeClr val="tx1"/>
                </a:solidFill>
                <a:latin typeface="Arial" charset="0"/>
              </a:defRPr>
            </a:lvl1pPr>
            <a:lvl2pPr marL="1265238">
              <a:defRPr>
                <a:solidFill>
                  <a:schemeClr val="tx1"/>
                </a:solidFill>
                <a:latin typeface="Arial" charset="0"/>
              </a:defRPr>
            </a:lvl2pPr>
            <a:lvl3pPr marL="1444625">
              <a:defRPr>
                <a:solidFill>
                  <a:schemeClr val="tx1"/>
                </a:solidFill>
                <a:latin typeface="Arial" charset="0"/>
              </a:defRPr>
            </a:lvl3pPr>
            <a:lvl4pPr marL="1624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s-MX" altLang="es-ES" sz="2000" b="1" dirty="0"/>
              <a:t>Paso 3</a:t>
            </a:r>
            <a:r>
              <a:rPr lang="es-MX" altLang="es-ES" sz="3200" b="1" dirty="0">
                <a:solidFill>
                  <a:srgbClr val="000000"/>
                </a:solidFill>
                <a:effectLst>
                  <a:outerShdw blurRad="38100" dist="38100" dir="2700000" algn="tl">
                    <a:srgbClr val="FFFFFF"/>
                  </a:outerShdw>
                </a:effectLst>
              </a:rPr>
              <a:t>:</a:t>
            </a:r>
            <a:r>
              <a:rPr lang="es-MX" altLang="es-ES" b="1" dirty="0">
                <a:solidFill>
                  <a:srgbClr val="000000"/>
                </a:solidFill>
                <a:effectLst>
                  <a:outerShdw blurRad="38100" dist="38100" dir="2700000" algn="tl">
                    <a:srgbClr val="FFFFFF"/>
                  </a:outerShdw>
                </a:effectLst>
              </a:rPr>
              <a:t> </a:t>
            </a:r>
            <a:r>
              <a:rPr lang="es-MX" altLang="es-ES" dirty="0"/>
              <a:t>Evaluación de las consecuencias del SI</a:t>
            </a:r>
            <a:r>
              <a:rPr lang="es-ES_tradnl" altLang="es-ES" dirty="0"/>
              <a:t>. Clasificación según los niveles establecidos.</a:t>
            </a:r>
          </a:p>
        </p:txBody>
      </p:sp>
      <p:sp>
        <p:nvSpPr>
          <p:cNvPr id="239624" name="Text Box 8"/>
          <p:cNvSpPr txBox="1">
            <a:spLocks noChangeArrowheads="1"/>
          </p:cNvSpPr>
          <p:nvPr/>
        </p:nvSpPr>
        <p:spPr bwMode="auto">
          <a:xfrm>
            <a:off x="539751" y="2355726"/>
            <a:ext cx="8353425"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dirty="0">
                <a:solidFill>
                  <a:srgbClr val="FFFF00"/>
                </a:solidFill>
              </a:rPr>
              <a:t>Se realiza la pregunta siguiente:</a:t>
            </a:r>
          </a:p>
          <a:p>
            <a:pPr>
              <a:spcBef>
                <a:spcPct val="50000"/>
              </a:spcBef>
            </a:pPr>
            <a:r>
              <a:rPr lang="es-ES" altLang="es-ES" b="1" dirty="0">
                <a:solidFill>
                  <a:srgbClr val="FFFF00"/>
                </a:solidFill>
              </a:rPr>
              <a:t>¿Que consecuencias puede causar este SI, suponiendo que no actúa ninguna barrera que evite la ocurrencia del Accidente?</a:t>
            </a:r>
          </a:p>
        </p:txBody>
      </p:sp>
      <p:sp>
        <p:nvSpPr>
          <p:cNvPr id="239627" name="Text Box 11"/>
          <p:cNvSpPr txBox="1">
            <a:spLocks noChangeArrowheads="1"/>
          </p:cNvSpPr>
          <p:nvPr/>
        </p:nvSpPr>
        <p:spPr bwMode="auto">
          <a:xfrm>
            <a:off x="539750" y="3364136"/>
            <a:ext cx="838835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a:solidFill>
                  <a:srgbClr val="FFFF00"/>
                </a:solidFill>
              </a:rPr>
              <a:t>En este caso la respuesta sería:</a:t>
            </a:r>
          </a:p>
          <a:p>
            <a:pPr>
              <a:spcBef>
                <a:spcPct val="50000"/>
              </a:spcBef>
            </a:pPr>
            <a:r>
              <a:rPr lang="es-ES" altLang="es-ES" b="1">
                <a:solidFill>
                  <a:srgbClr val="FFFF00"/>
                </a:solidFill>
              </a:rPr>
              <a:t>Dosis anómalas para el trabajador que pudiera implicar un aumento en la probabilidad de efecto determinista.</a:t>
            </a:r>
            <a:r>
              <a:rPr lang="es-ES" altLang="es-ES">
                <a:solidFill>
                  <a:srgbClr val="FFFF00"/>
                </a:solidFill>
              </a:rPr>
              <a:t> </a:t>
            </a:r>
          </a:p>
        </p:txBody>
      </p:sp>
      <p:sp>
        <p:nvSpPr>
          <p:cNvPr id="239629" name="Line 13"/>
          <p:cNvSpPr>
            <a:spLocks noChangeShapeType="1"/>
          </p:cNvSpPr>
          <p:nvPr/>
        </p:nvSpPr>
        <p:spPr bwMode="auto">
          <a:xfrm>
            <a:off x="2627313" y="4822652"/>
            <a:ext cx="8636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239630" name="Text Box 14"/>
          <p:cNvSpPr txBox="1">
            <a:spLocks noChangeArrowheads="1"/>
          </p:cNvSpPr>
          <p:nvPr/>
        </p:nvSpPr>
        <p:spPr bwMode="auto">
          <a:xfrm>
            <a:off x="4284663" y="4515966"/>
            <a:ext cx="1079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3200" dirty="0">
                <a:solidFill>
                  <a:srgbClr val="FFFF00"/>
                </a:solidFill>
              </a:rPr>
              <a:t>C</a:t>
            </a:r>
            <a:r>
              <a:rPr lang="es-ES" altLang="es-ES" sz="3200" baseline="-25000" dirty="0">
                <a:solidFill>
                  <a:srgbClr val="FFFF00"/>
                </a:solidFill>
              </a:rPr>
              <a:t>M</a:t>
            </a:r>
          </a:p>
        </p:txBody>
      </p:sp>
      <p:sp>
        <p:nvSpPr>
          <p:cNvPr id="239631" name="Text Box 15"/>
          <p:cNvSpPr txBox="1">
            <a:spLocks noChangeArrowheads="1"/>
          </p:cNvSpPr>
          <p:nvPr/>
        </p:nvSpPr>
        <p:spPr bwMode="auto">
          <a:xfrm>
            <a:off x="323851" y="1653778"/>
            <a:ext cx="842486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dirty="0">
                <a:solidFill>
                  <a:srgbClr val="FF3300"/>
                </a:solidFill>
              </a:rPr>
              <a:t>Ejemplo de SI: El operador no retrae totalmente la fuente</a:t>
            </a:r>
            <a:r>
              <a:rPr lang="es-ES_tradnl" altLang="es-ES" b="1" dirty="0">
                <a:solidFill>
                  <a:srgbClr val="FF3300"/>
                </a:solidFill>
              </a:rPr>
              <a:t> radiactiva al intentar retornar la misma al equipo de Gammagrafía.</a:t>
            </a:r>
            <a:endParaRPr lang="es-ES" altLang="es-ES" b="1" dirty="0">
              <a:solidFill>
                <a:srgbClr val="FF3300"/>
              </a:solidFill>
            </a:endParaRPr>
          </a:p>
        </p:txBody>
      </p:sp>
      <p:sp>
        <p:nvSpPr>
          <p:cNvPr id="10" name="Rectangle 43"/>
          <p:cNvSpPr txBox="1">
            <a:spLocks noChangeArrowheads="1"/>
          </p:cNvSpPr>
          <p:nvPr/>
        </p:nvSpPr>
        <p:spPr>
          <a:xfrm>
            <a:off x="107505" y="339502"/>
            <a:ext cx="8928992" cy="432048"/>
          </a:xfrm>
          <a:prstGeom prst="rect">
            <a:avLst/>
          </a:prstGeom>
          <a:noFill/>
          <a:ln/>
        </p:spPr>
        <p:txBody>
          <a:bodyPr lIns="92075" tIns="46038" rIns="92075" bIns="46038"/>
          <a:lstStyle/>
          <a:p>
            <a:r>
              <a:rPr lang="es-ES_tradnl" altLang="es-ES" sz="2200" b="1" kern="0" dirty="0" smtClean="0">
                <a:solidFill>
                  <a:srgbClr val="FFFF00"/>
                </a:solidFill>
              </a:rPr>
              <a:t>Pasos que deben seguirse para la aplicación práctica del método</a:t>
            </a:r>
            <a:endParaRPr lang="es-ES_tradnl" altLang="es-ES" sz="2200" b="1" kern="0" dirty="0" smtClean="0">
              <a:solidFill>
                <a:srgbClr val="FFFF00"/>
              </a:solidFill>
              <a:latin typeface="Times New Roman" pitchFamily="18" charset="0"/>
            </a:endParaRPr>
          </a:p>
        </p:txBody>
      </p:sp>
    </p:spTree>
    <p:extLst>
      <p:ext uri="{BB962C8B-B14F-4D97-AF65-F5344CB8AC3E}">
        <p14:creationId xmlns:p14="http://schemas.microsoft.com/office/powerpoint/2010/main" val="29325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116014" y="512515"/>
            <a:ext cx="6911975" cy="475059"/>
          </a:xfrm>
          <a:noFill/>
          <a:ln/>
        </p:spPr>
        <p:txBody>
          <a:bodyPr lIns="92075" tIns="46038" rIns="92075" bIns="46038"/>
          <a:lstStyle/>
          <a:p>
            <a:r>
              <a:rPr lang="es-ES_tradnl" altLang="es-ES" sz="2400" b="1" dirty="0">
                <a:solidFill>
                  <a:srgbClr val="FFFF00"/>
                </a:solidFill>
                <a:latin typeface="Times New Roman" pitchFamily="18" charset="0"/>
              </a:rPr>
              <a:t>Análisis de las defensas. Defensa en Profundidad</a:t>
            </a:r>
          </a:p>
        </p:txBody>
      </p:sp>
      <p:sp>
        <p:nvSpPr>
          <p:cNvPr id="244740" name="AutoShape 4"/>
          <p:cNvSpPr>
            <a:spLocks noChangeAspect="1" noChangeArrowheads="1"/>
          </p:cNvSpPr>
          <p:nvPr/>
        </p:nvSpPr>
        <p:spPr bwMode="auto">
          <a:xfrm>
            <a:off x="611189" y="2082404"/>
            <a:ext cx="8243887" cy="29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44741" name="Line 5"/>
          <p:cNvSpPr>
            <a:spLocks noChangeShapeType="1"/>
          </p:cNvSpPr>
          <p:nvPr/>
        </p:nvSpPr>
        <p:spPr bwMode="auto">
          <a:xfrm>
            <a:off x="4760914" y="3074194"/>
            <a:ext cx="1431925" cy="0"/>
          </a:xfrm>
          <a:prstGeom prst="line">
            <a:avLst/>
          </a:prstGeom>
          <a:noFill/>
          <a:ln w="50800">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p>
        </p:txBody>
      </p:sp>
      <p:sp>
        <p:nvSpPr>
          <p:cNvPr id="244742" name="Line 6"/>
          <p:cNvSpPr>
            <a:spLocks noChangeShapeType="1"/>
          </p:cNvSpPr>
          <p:nvPr/>
        </p:nvSpPr>
        <p:spPr bwMode="auto">
          <a:xfrm>
            <a:off x="3779839" y="2578894"/>
            <a:ext cx="1587" cy="1194197"/>
          </a:xfrm>
          <a:prstGeom prst="line">
            <a:avLst/>
          </a:prstGeom>
          <a:noFill/>
          <a:ln w="508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p>
        </p:txBody>
      </p:sp>
      <p:sp>
        <p:nvSpPr>
          <p:cNvPr id="244744" name="Rectangle 8"/>
          <p:cNvSpPr>
            <a:spLocks noChangeArrowheads="1"/>
          </p:cNvSpPr>
          <p:nvPr/>
        </p:nvSpPr>
        <p:spPr bwMode="auto">
          <a:xfrm>
            <a:off x="825500" y="2214563"/>
            <a:ext cx="1582738" cy="983456"/>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p>
            <a:pPr algn="ctr" eaLnBrk="0" hangingPunct="0"/>
            <a:r>
              <a:rPr lang="es-ES" altLang="es-ES" b="1" dirty="0">
                <a:solidFill>
                  <a:srgbClr val="000000"/>
                </a:solidFill>
                <a:latin typeface="Times New Roman" pitchFamily="18" charset="0"/>
              </a:rPr>
              <a:t>Error Humano o fallo de equipo  (f)</a:t>
            </a:r>
            <a:endParaRPr lang="es-ES" altLang="es-ES" dirty="0">
              <a:latin typeface="Times New Roman" pitchFamily="18" charset="0"/>
            </a:endParaRPr>
          </a:p>
        </p:txBody>
      </p:sp>
      <p:sp>
        <p:nvSpPr>
          <p:cNvPr id="244745" name="Line 9"/>
          <p:cNvSpPr>
            <a:spLocks noChangeShapeType="1"/>
          </p:cNvSpPr>
          <p:nvPr/>
        </p:nvSpPr>
        <p:spPr bwMode="auto">
          <a:xfrm>
            <a:off x="3127375" y="2578894"/>
            <a:ext cx="0" cy="1194197"/>
          </a:xfrm>
          <a:prstGeom prst="line">
            <a:avLst/>
          </a:prstGeom>
          <a:noFill/>
          <a:ln w="508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p>
        </p:txBody>
      </p:sp>
      <p:sp>
        <p:nvSpPr>
          <p:cNvPr id="244746" name="Line 10"/>
          <p:cNvSpPr>
            <a:spLocks noChangeShapeType="1"/>
          </p:cNvSpPr>
          <p:nvPr/>
        </p:nvSpPr>
        <p:spPr bwMode="auto">
          <a:xfrm>
            <a:off x="3290888" y="2578894"/>
            <a:ext cx="0" cy="1194197"/>
          </a:xfrm>
          <a:prstGeom prst="line">
            <a:avLst/>
          </a:prstGeom>
          <a:noFill/>
          <a:ln w="508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p>
        </p:txBody>
      </p:sp>
      <p:sp>
        <p:nvSpPr>
          <p:cNvPr id="244747" name="Line 11"/>
          <p:cNvSpPr>
            <a:spLocks noChangeShapeType="1"/>
          </p:cNvSpPr>
          <p:nvPr/>
        </p:nvSpPr>
        <p:spPr bwMode="auto">
          <a:xfrm>
            <a:off x="3452814" y="2578894"/>
            <a:ext cx="1587" cy="1194197"/>
          </a:xfrm>
          <a:prstGeom prst="line">
            <a:avLst/>
          </a:prstGeom>
          <a:noFill/>
          <a:ln w="508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p>
        </p:txBody>
      </p:sp>
      <p:sp>
        <p:nvSpPr>
          <p:cNvPr id="244748" name="Line 12"/>
          <p:cNvSpPr>
            <a:spLocks noChangeShapeType="1"/>
          </p:cNvSpPr>
          <p:nvPr/>
        </p:nvSpPr>
        <p:spPr bwMode="auto">
          <a:xfrm>
            <a:off x="3616325" y="2578894"/>
            <a:ext cx="1588" cy="1194197"/>
          </a:xfrm>
          <a:prstGeom prst="line">
            <a:avLst/>
          </a:prstGeom>
          <a:noFill/>
          <a:ln w="508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p>
        </p:txBody>
      </p:sp>
      <p:sp>
        <p:nvSpPr>
          <p:cNvPr id="244749" name="Rectangle 13"/>
          <p:cNvSpPr>
            <a:spLocks noChangeArrowheads="1"/>
          </p:cNvSpPr>
          <p:nvPr/>
        </p:nvSpPr>
        <p:spPr bwMode="auto">
          <a:xfrm>
            <a:off x="2735264" y="2082404"/>
            <a:ext cx="1646237" cy="1115615"/>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p>
            <a:pPr algn="ctr" eaLnBrk="0" hangingPunct="0"/>
            <a:r>
              <a:rPr lang="es-ES" altLang="es-ES" b="1">
                <a:solidFill>
                  <a:srgbClr val="000000"/>
                </a:solidFill>
                <a:latin typeface="Times New Roman" pitchFamily="18" charset="0"/>
              </a:rPr>
              <a:t>Defensas o barreras de seguridad (p)</a:t>
            </a:r>
            <a:endParaRPr lang="es-ES" altLang="es-ES">
              <a:latin typeface="Times New Roman" pitchFamily="18" charset="0"/>
            </a:endParaRPr>
          </a:p>
        </p:txBody>
      </p:sp>
      <p:sp>
        <p:nvSpPr>
          <p:cNvPr id="244750" name="Line 14"/>
          <p:cNvSpPr>
            <a:spLocks noChangeShapeType="1"/>
          </p:cNvSpPr>
          <p:nvPr/>
        </p:nvSpPr>
        <p:spPr bwMode="auto">
          <a:xfrm>
            <a:off x="1003301" y="3445669"/>
            <a:ext cx="1431925" cy="1191"/>
          </a:xfrm>
          <a:prstGeom prst="line">
            <a:avLst/>
          </a:prstGeom>
          <a:noFill/>
          <a:ln w="50800">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s-ES"/>
          </a:p>
        </p:txBody>
      </p:sp>
      <p:pic>
        <p:nvPicPr>
          <p:cNvPr id="244751" name="Picture 15" descr="BD05584_"/>
          <p:cNvPicPr>
            <a:picLocks noChangeAspect="1" noChangeArrowheads="1"/>
          </p:cNvPicPr>
          <p:nvPr/>
        </p:nvPicPr>
        <p:blipFill>
          <a:blip r:embed="rId3" cstate="print">
            <a:extLst>
              <a:ext uri="{28A0092B-C50C-407E-A947-70E740481C1C}">
                <a14:useLocalDpi xmlns:a14="http://schemas.microsoft.com/office/drawing/2010/main" val="0"/>
              </a:ext>
            </a:extLst>
          </a:blip>
          <a:srcRect l="31978" t="36449" r="31978" b="41655"/>
          <a:stretch>
            <a:fillRect/>
          </a:stretch>
        </p:blipFill>
        <p:spPr bwMode="auto">
          <a:xfrm>
            <a:off x="4760913" y="3198019"/>
            <a:ext cx="1289050" cy="703660"/>
          </a:xfrm>
          <a:prstGeom prst="rect">
            <a:avLst/>
          </a:prstGeom>
          <a:noFill/>
          <a:extLst>
            <a:ext uri="{909E8E84-426E-40DD-AFC4-6F175D3DCCD1}">
              <a14:hiddenFill xmlns:a14="http://schemas.microsoft.com/office/drawing/2010/main">
                <a:solidFill>
                  <a:srgbClr val="FFFFFF"/>
                </a:solidFill>
              </a14:hiddenFill>
            </a:ext>
          </a:extLst>
        </p:spPr>
      </p:pic>
      <p:sp>
        <p:nvSpPr>
          <p:cNvPr id="244752" name="Rectangle 16"/>
          <p:cNvSpPr>
            <a:spLocks noChangeArrowheads="1"/>
          </p:cNvSpPr>
          <p:nvPr/>
        </p:nvSpPr>
        <p:spPr bwMode="auto">
          <a:xfrm>
            <a:off x="4476750" y="2206229"/>
            <a:ext cx="1646238" cy="551259"/>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p>
            <a:pPr algn="ctr" eaLnBrk="0" hangingPunct="0"/>
            <a:r>
              <a:rPr lang="es-ES" altLang="es-ES" b="1">
                <a:solidFill>
                  <a:srgbClr val="000000"/>
                </a:solidFill>
                <a:latin typeface="Times New Roman" pitchFamily="18" charset="0"/>
              </a:rPr>
              <a:t>Exposición accidental</a:t>
            </a:r>
            <a:r>
              <a:rPr lang="en-US" altLang="es-ES" b="1">
                <a:solidFill>
                  <a:srgbClr val="000000"/>
                </a:solidFill>
                <a:latin typeface="Times New Roman" pitchFamily="18" charset="0"/>
              </a:rPr>
              <a:t> </a:t>
            </a:r>
            <a:endParaRPr lang="es-ES" altLang="es-ES">
              <a:latin typeface="Times New Roman" pitchFamily="18" charset="0"/>
            </a:endParaRPr>
          </a:p>
        </p:txBody>
      </p:sp>
      <p:sp>
        <p:nvSpPr>
          <p:cNvPr id="244753" name="Rectangle 17"/>
          <p:cNvSpPr>
            <a:spLocks noChangeArrowheads="1"/>
          </p:cNvSpPr>
          <p:nvPr/>
        </p:nvSpPr>
        <p:spPr bwMode="auto">
          <a:xfrm>
            <a:off x="6329363" y="2082404"/>
            <a:ext cx="2525712" cy="379809"/>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p>
            <a:pPr algn="ctr" eaLnBrk="0" hangingPunct="0"/>
            <a:r>
              <a:rPr lang="es-ES" altLang="es-ES" b="1">
                <a:solidFill>
                  <a:srgbClr val="000000"/>
                </a:solidFill>
                <a:latin typeface="Times New Roman" pitchFamily="18" charset="0"/>
              </a:rPr>
              <a:t>Consecuencias (C)</a:t>
            </a:r>
            <a:endParaRPr lang="es-ES" altLang="es-ES">
              <a:latin typeface="Times New Roman" pitchFamily="18" charset="0"/>
            </a:endParaRPr>
          </a:p>
        </p:txBody>
      </p:sp>
      <p:sp>
        <p:nvSpPr>
          <p:cNvPr id="244755" name="Rectangle 19"/>
          <p:cNvSpPr>
            <a:spLocks noChangeArrowheads="1"/>
          </p:cNvSpPr>
          <p:nvPr/>
        </p:nvSpPr>
        <p:spPr bwMode="auto">
          <a:xfrm>
            <a:off x="4433888" y="4312444"/>
            <a:ext cx="2801937" cy="496491"/>
          </a:xfrm>
          <a:prstGeom prst="rect">
            <a:avLst/>
          </a:prstGeom>
          <a:solidFill>
            <a:srgbClr val="9EBAFE"/>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60350" tIns="30175" rIns="60350" bIns="30175" anchor="ctr"/>
          <a:lstStyle/>
          <a:p>
            <a:pPr algn="ctr" eaLnBrk="0" hangingPunct="0"/>
            <a:r>
              <a:rPr lang="es-ES" altLang="es-ES" sz="3600" b="1">
                <a:solidFill>
                  <a:srgbClr val="000000"/>
                </a:solidFill>
                <a:latin typeface="Times New Roman" pitchFamily="18" charset="0"/>
              </a:rPr>
              <a:t>R = f * p * C</a:t>
            </a:r>
            <a:r>
              <a:rPr lang="es-ES" altLang="es-ES" sz="4000" b="1">
                <a:solidFill>
                  <a:srgbClr val="000000"/>
                </a:solidFill>
                <a:latin typeface="Times New Roman" pitchFamily="18" charset="0"/>
              </a:rPr>
              <a:t> </a:t>
            </a:r>
            <a:endParaRPr lang="es-ES" altLang="es-ES" sz="4000">
              <a:latin typeface="Times New Roman" pitchFamily="18" charset="0"/>
            </a:endParaRPr>
          </a:p>
        </p:txBody>
      </p:sp>
      <p:sp>
        <p:nvSpPr>
          <p:cNvPr id="244759" name="Line 23"/>
          <p:cNvSpPr>
            <a:spLocks noChangeShapeType="1"/>
          </p:cNvSpPr>
          <p:nvPr/>
        </p:nvSpPr>
        <p:spPr bwMode="auto">
          <a:xfrm>
            <a:off x="1116013" y="1869282"/>
            <a:ext cx="215900" cy="269081"/>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4760" name="Text Box 24"/>
          <p:cNvSpPr txBox="1">
            <a:spLocks noChangeArrowheads="1"/>
          </p:cNvSpPr>
          <p:nvPr/>
        </p:nvSpPr>
        <p:spPr bwMode="auto">
          <a:xfrm>
            <a:off x="468313" y="1329928"/>
            <a:ext cx="1800225"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a:solidFill>
                  <a:srgbClr val="FF3300"/>
                </a:solidFill>
              </a:rPr>
              <a:t>Reductores de Frecuencia</a:t>
            </a:r>
          </a:p>
        </p:txBody>
      </p:sp>
      <p:sp>
        <p:nvSpPr>
          <p:cNvPr id="244761" name="Text Box 25"/>
          <p:cNvSpPr txBox="1">
            <a:spLocks noChangeArrowheads="1"/>
          </p:cNvSpPr>
          <p:nvPr/>
        </p:nvSpPr>
        <p:spPr bwMode="auto">
          <a:xfrm>
            <a:off x="6804026" y="1221581"/>
            <a:ext cx="1800225"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a:solidFill>
                  <a:srgbClr val="FF3300"/>
                </a:solidFill>
              </a:rPr>
              <a:t>Reductores de Consecuencias</a:t>
            </a:r>
          </a:p>
        </p:txBody>
      </p:sp>
      <p:sp>
        <p:nvSpPr>
          <p:cNvPr id="244762" name="Line 26"/>
          <p:cNvSpPr>
            <a:spLocks noChangeShapeType="1"/>
          </p:cNvSpPr>
          <p:nvPr/>
        </p:nvSpPr>
        <p:spPr bwMode="auto">
          <a:xfrm>
            <a:off x="7596189" y="1815704"/>
            <a:ext cx="503237" cy="161925"/>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4763" name="Text Box 27"/>
          <p:cNvSpPr txBox="1">
            <a:spLocks noChangeArrowheads="1"/>
          </p:cNvSpPr>
          <p:nvPr/>
        </p:nvSpPr>
        <p:spPr bwMode="auto">
          <a:xfrm>
            <a:off x="3708401" y="1113235"/>
            <a:ext cx="1584325"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a:solidFill>
                  <a:srgbClr val="FF3300"/>
                </a:solidFill>
              </a:rPr>
              <a:t>Barreras Directas</a:t>
            </a:r>
          </a:p>
        </p:txBody>
      </p:sp>
      <p:sp>
        <p:nvSpPr>
          <p:cNvPr id="244764" name="Line 28"/>
          <p:cNvSpPr>
            <a:spLocks noChangeShapeType="1"/>
          </p:cNvSpPr>
          <p:nvPr/>
        </p:nvSpPr>
        <p:spPr bwMode="auto">
          <a:xfrm flipH="1">
            <a:off x="3924300" y="1762125"/>
            <a:ext cx="287338" cy="215504"/>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244766" name="Picture 3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689" y="2625329"/>
            <a:ext cx="2016125" cy="1619250"/>
          </a:xfrm>
          <a:prstGeom prst="rect">
            <a:avLst/>
          </a:prstGeom>
          <a:noFill/>
          <a:ln w="9525">
            <a:solidFill>
              <a:srgbClr val="00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81320" dir="2319588" algn="ctr" rotWithShape="0">
                    <a:srgbClr val="000000"/>
                  </a:outerShdw>
                </a:effectLst>
              </a14:hiddenEffects>
            </a:ext>
          </a:extLst>
        </p:spPr>
      </p:pic>
      <p:pic>
        <p:nvPicPr>
          <p:cNvPr id="244767" name="Picture 31"/>
          <p:cNvPicPr>
            <a:picLocks noChangeAspect="1" noChangeArrowheads="1"/>
          </p:cNvPicPr>
          <p:nvPr/>
        </p:nvPicPr>
        <p:blipFill>
          <a:blip r:embed="rId5" cstate="print">
            <a:lum contrast="36000"/>
            <a:extLst>
              <a:ext uri="{28A0092B-C50C-407E-A947-70E740481C1C}">
                <a14:useLocalDpi xmlns:a14="http://schemas.microsoft.com/office/drawing/2010/main" val="0"/>
              </a:ext>
            </a:extLst>
          </a:blip>
          <a:srcRect/>
          <a:stretch>
            <a:fillRect/>
          </a:stretch>
        </p:blipFill>
        <p:spPr bwMode="auto">
          <a:xfrm>
            <a:off x="2627313" y="3800475"/>
            <a:ext cx="1479550" cy="1256110"/>
          </a:xfrm>
          <a:prstGeom prst="rect">
            <a:avLst/>
          </a:prstGeom>
          <a:noFill/>
          <a:ln w="19050">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68" name="Picture 32" descr="lab IRD 03"/>
          <p:cNvPicPr>
            <a:picLocks noChangeAspect="1" noChangeArrowheads="1"/>
          </p:cNvPicPr>
          <p:nvPr/>
        </p:nvPicPr>
        <p:blipFill>
          <a:blip r:embed="rId6">
            <a:extLst>
              <a:ext uri="{28A0092B-C50C-407E-A947-70E740481C1C}">
                <a14:useLocalDpi xmlns:a14="http://schemas.microsoft.com/office/drawing/2010/main" val="0"/>
              </a:ext>
            </a:extLst>
          </a:blip>
          <a:srcRect b="9744"/>
          <a:stretch>
            <a:fillRect/>
          </a:stretch>
        </p:blipFill>
        <p:spPr bwMode="auto">
          <a:xfrm>
            <a:off x="250826" y="3692129"/>
            <a:ext cx="1908175" cy="93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587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4738"/>
                                        </p:tgtEl>
                                        <p:attrNameLst>
                                          <p:attrName>style.visibility</p:attrName>
                                        </p:attrNameLst>
                                      </p:cBhvr>
                                      <p:to>
                                        <p:strVal val="visible"/>
                                      </p:to>
                                    </p:set>
                                    <p:anim calcmode="lin" valueType="num">
                                      <p:cBhvr additive="base">
                                        <p:cTn id="7" dur="500" fill="hold"/>
                                        <p:tgtEl>
                                          <p:spTgt spid="244738"/>
                                        </p:tgtEl>
                                        <p:attrNameLst>
                                          <p:attrName>ppt_x</p:attrName>
                                        </p:attrNameLst>
                                      </p:cBhvr>
                                      <p:tavLst>
                                        <p:tav tm="0">
                                          <p:val>
                                            <p:strVal val="0-#ppt_w/2"/>
                                          </p:val>
                                        </p:tav>
                                        <p:tav tm="100000">
                                          <p:val>
                                            <p:strVal val="#ppt_x"/>
                                          </p:val>
                                        </p:tav>
                                      </p:tavLst>
                                    </p:anim>
                                    <p:anim calcmode="lin" valueType="num">
                                      <p:cBhvr additive="base">
                                        <p:cTn id="8" dur="500" fill="hold"/>
                                        <p:tgtEl>
                                          <p:spTgt spid="2447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4766"/>
                                        </p:tgtEl>
                                        <p:attrNameLst>
                                          <p:attrName>style.visibility</p:attrName>
                                        </p:attrNameLst>
                                      </p:cBhvr>
                                      <p:to>
                                        <p:strVal val="visible"/>
                                      </p:to>
                                    </p:set>
                                    <p:anim calcmode="lin" valueType="num">
                                      <p:cBhvr>
                                        <p:cTn id="12" dur="500" fill="hold"/>
                                        <p:tgtEl>
                                          <p:spTgt spid="244766"/>
                                        </p:tgtEl>
                                        <p:attrNameLst>
                                          <p:attrName>ppt_w</p:attrName>
                                        </p:attrNameLst>
                                      </p:cBhvr>
                                      <p:tavLst>
                                        <p:tav tm="0">
                                          <p:val>
                                            <p:fltVal val="0"/>
                                          </p:val>
                                        </p:tav>
                                        <p:tav tm="100000">
                                          <p:val>
                                            <p:strVal val="#ppt_w"/>
                                          </p:val>
                                        </p:tav>
                                      </p:tavLst>
                                    </p:anim>
                                    <p:anim calcmode="lin" valueType="num">
                                      <p:cBhvr>
                                        <p:cTn id="13" dur="500" fill="hold"/>
                                        <p:tgtEl>
                                          <p:spTgt spid="2447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Text Box 3"/>
          <p:cNvSpPr txBox="1">
            <a:spLocks noChangeArrowheads="1"/>
          </p:cNvSpPr>
          <p:nvPr/>
        </p:nvSpPr>
        <p:spPr bwMode="auto">
          <a:xfrm>
            <a:off x="755650" y="1118140"/>
            <a:ext cx="8064500" cy="1138773"/>
          </a:xfrm>
          <a:prstGeom prst="rect">
            <a:avLst/>
          </a:prstGeom>
          <a:solidFill>
            <a:srgbClr val="D8F1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5850" indent="-1085850">
              <a:defRPr>
                <a:solidFill>
                  <a:schemeClr val="tx1"/>
                </a:solidFill>
                <a:latin typeface="Arial" charset="0"/>
              </a:defRPr>
            </a:lvl1pPr>
            <a:lvl2pPr marL="1265238">
              <a:defRPr>
                <a:solidFill>
                  <a:schemeClr val="tx1"/>
                </a:solidFill>
                <a:latin typeface="Arial" charset="0"/>
              </a:defRPr>
            </a:lvl2pPr>
            <a:lvl3pPr marL="1444625">
              <a:defRPr>
                <a:solidFill>
                  <a:schemeClr val="tx1"/>
                </a:solidFill>
                <a:latin typeface="Arial" charset="0"/>
              </a:defRPr>
            </a:lvl3pPr>
            <a:lvl4pPr marL="1624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s-MX" altLang="es-ES" sz="2000" b="1" dirty="0"/>
              <a:t>Paso 4</a:t>
            </a:r>
            <a:r>
              <a:rPr lang="es-MX" altLang="es-ES" sz="3200" b="1" dirty="0">
                <a:solidFill>
                  <a:srgbClr val="000000"/>
                </a:solidFill>
                <a:effectLst>
                  <a:outerShdw blurRad="38100" dist="38100" dir="2700000" algn="tl">
                    <a:srgbClr val="FFFFFF"/>
                  </a:outerShdw>
                </a:effectLst>
              </a:rPr>
              <a:t>:</a:t>
            </a:r>
            <a:r>
              <a:rPr lang="es-MX" altLang="es-ES" b="1" dirty="0">
                <a:solidFill>
                  <a:srgbClr val="000000"/>
                </a:solidFill>
                <a:effectLst>
                  <a:outerShdw blurRad="38100" dist="38100" dir="2700000" algn="tl">
                    <a:srgbClr val="FFFFFF"/>
                  </a:outerShdw>
                </a:effectLst>
              </a:rPr>
              <a:t> </a:t>
            </a:r>
            <a:r>
              <a:rPr lang="es-MX" altLang="es-ES" dirty="0"/>
              <a:t>Análisis de las defensas existentes para el SI</a:t>
            </a:r>
            <a:r>
              <a:rPr lang="es-ES_tradnl" altLang="es-ES" dirty="0"/>
              <a:t>. Diferenciar Barreras, reductores de frecuencia y reductores de consecuencias. Clasificación según los niveles establecidos</a:t>
            </a:r>
          </a:p>
        </p:txBody>
      </p:sp>
      <p:sp>
        <p:nvSpPr>
          <p:cNvPr id="241669" name="Text Box 5"/>
          <p:cNvSpPr txBox="1">
            <a:spLocks noChangeArrowheads="1"/>
          </p:cNvSpPr>
          <p:nvPr/>
        </p:nvSpPr>
        <p:spPr bwMode="auto">
          <a:xfrm>
            <a:off x="323851" y="2997606"/>
            <a:ext cx="439261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dirty="0">
                <a:solidFill>
                  <a:srgbClr val="FFFF00"/>
                </a:solidFill>
              </a:rPr>
              <a:t>En este caso la respuesta sería:</a:t>
            </a:r>
          </a:p>
          <a:p>
            <a:pPr>
              <a:spcBef>
                <a:spcPct val="50000"/>
              </a:spcBef>
            </a:pPr>
            <a:r>
              <a:rPr lang="es-ES" altLang="es-ES" b="1" dirty="0">
                <a:solidFill>
                  <a:srgbClr val="C00000"/>
                </a:solidFill>
              </a:rPr>
              <a:t>Reductores de frecuencia</a:t>
            </a:r>
          </a:p>
        </p:txBody>
      </p:sp>
      <p:sp>
        <p:nvSpPr>
          <p:cNvPr id="241670" name="Text Box 6"/>
          <p:cNvSpPr txBox="1">
            <a:spLocks noChangeArrowheads="1"/>
          </p:cNvSpPr>
          <p:nvPr/>
        </p:nvSpPr>
        <p:spPr bwMode="auto">
          <a:xfrm>
            <a:off x="323850" y="3891701"/>
            <a:ext cx="88201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s-ES" altLang="es-ES" b="1" dirty="0">
                <a:solidFill>
                  <a:srgbClr val="FFFF00"/>
                </a:solidFill>
              </a:rPr>
              <a:t> Capacitación del operador.</a:t>
            </a:r>
          </a:p>
          <a:p>
            <a:pPr>
              <a:spcBef>
                <a:spcPct val="50000"/>
              </a:spcBef>
              <a:buFontTx/>
              <a:buChar char="•"/>
            </a:pPr>
            <a:r>
              <a:rPr lang="es-ES" altLang="es-ES" b="1" dirty="0">
                <a:solidFill>
                  <a:srgbClr val="FFFF00"/>
                </a:solidFill>
              </a:rPr>
              <a:t> Existencia de procedimientos de trabajo establecidos en la entidad.</a:t>
            </a:r>
          </a:p>
          <a:p>
            <a:pPr>
              <a:spcBef>
                <a:spcPct val="50000"/>
              </a:spcBef>
              <a:buFontTx/>
              <a:buChar char="•"/>
            </a:pPr>
            <a:r>
              <a:rPr lang="es-ES" altLang="es-ES" b="1" dirty="0">
                <a:solidFill>
                  <a:srgbClr val="FFFF00"/>
                </a:solidFill>
              </a:rPr>
              <a:t> Carga de trabajo moderada.</a:t>
            </a:r>
          </a:p>
        </p:txBody>
      </p:sp>
      <p:sp>
        <p:nvSpPr>
          <p:cNvPr id="241674" name="Text Box 10"/>
          <p:cNvSpPr txBox="1">
            <a:spLocks noChangeArrowheads="1"/>
          </p:cNvSpPr>
          <p:nvPr/>
        </p:nvSpPr>
        <p:spPr bwMode="auto">
          <a:xfrm>
            <a:off x="323851" y="2256973"/>
            <a:ext cx="842486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a:solidFill>
                  <a:srgbClr val="FF3300"/>
                </a:solidFill>
              </a:rPr>
              <a:t>Ejemplo de SI: El operador no retrae totalmente la fuente</a:t>
            </a:r>
            <a:r>
              <a:rPr lang="es-ES_tradnl" altLang="es-ES" b="1">
                <a:solidFill>
                  <a:srgbClr val="FF3300"/>
                </a:solidFill>
              </a:rPr>
              <a:t> radiactiva al intentar retornar la misma al equipo de Gammagrafía.</a:t>
            </a:r>
            <a:endParaRPr lang="es-ES" altLang="es-ES" b="1">
              <a:solidFill>
                <a:srgbClr val="FF3300"/>
              </a:solidFill>
            </a:endParaRPr>
          </a:p>
        </p:txBody>
      </p:sp>
      <p:pic>
        <p:nvPicPr>
          <p:cNvPr id="241675" name="Picture 11" descr="lab IRD 03"/>
          <p:cNvPicPr>
            <a:picLocks noChangeAspect="1" noChangeArrowheads="1"/>
          </p:cNvPicPr>
          <p:nvPr/>
        </p:nvPicPr>
        <p:blipFill>
          <a:blip r:embed="rId3">
            <a:extLst>
              <a:ext uri="{28A0092B-C50C-407E-A947-70E740481C1C}">
                <a14:useLocalDpi xmlns:a14="http://schemas.microsoft.com/office/drawing/2010/main" val="0"/>
              </a:ext>
            </a:extLst>
          </a:blip>
          <a:srcRect b="9744"/>
          <a:stretch>
            <a:fillRect/>
          </a:stretch>
        </p:blipFill>
        <p:spPr bwMode="auto">
          <a:xfrm>
            <a:off x="5580064" y="2899911"/>
            <a:ext cx="1908175" cy="9322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3"/>
          <p:cNvSpPr txBox="1">
            <a:spLocks noChangeArrowheads="1"/>
          </p:cNvSpPr>
          <p:nvPr/>
        </p:nvSpPr>
        <p:spPr>
          <a:xfrm>
            <a:off x="1187451" y="326052"/>
            <a:ext cx="6913563" cy="672704"/>
          </a:xfrm>
          <a:prstGeom prst="rect">
            <a:avLst/>
          </a:prstGeom>
          <a:noFill/>
          <a:ln/>
        </p:spPr>
        <p:txBody>
          <a:bodyPr lIns="92075" tIns="46038" rIns="92075" bIns="46038"/>
          <a:lstStyle/>
          <a:p>
            <a:r>
              <a:rPr lang="es-ES_tradnl" altLang="es-ES" sz="2400" b="1" kern="0" dirty="0" smtClean="0">
                <a:solidFill>
                  <a:srgbClr val="FFFF00"/>
                </a:solidFill>
              </a:rPr>
              <a:t>Pasos que deben seguirse para la aplicación práctica del método</a:t>
            </a:r>
            <a:endParaRPr lang="es-ES_tradnl" altLang="es-ES" sz="2400" b="1" kern="0" dirty="0" smtClean="0">
              <a:solidFill>
                <a:srgbClr val="FFFF00"/>
              </a:solidFill>
              <a:latin typeface="Times New Roman" pitchFamily="18" charset="0"/>
            </a:endParaRPr>
          </a:p>
        </p:txBody>
      </p:sp>
    </p:spTree>
    <p:extLst>
      <p:ext uri="{BB962C8B-B14F-4D97-AF65-F5344CB8AC3E}">
        <p14:creationId xmlns:p14="http://schemas.microsoft.com/office/powerpoint/2010/main" val="3565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Text Box 3"/>
          <p:cNvSpPr txBox="1">
            <a:spLocks noChangeArrowheads="1"/>
          </p:cNvSpPr>
          <p:nvPr/>
        </p:nvSpPr>
        <p:spPr bwMode="auto">
          <a:xfrm>
            <a:off x="755650" y="843558"/>
            <a:ext cx="8064500" cy="1077218"/>
          </a:xfrm>
          <a:prstGeom prst="rect">
            <a:avLst/>
          </a:prstGeom>
          <a:solidFill>
            <a:srgbClr val="D8F1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5850" indent="-1085850">
              <a:defRPr>
                <a:solidFill>
                  <a:schemeClr val="tx1"/>
                </a:solidFill>
                <a:latin typeface="Arial" charset="0"/>
              </a:defRPr>
            </a:lvl1pPr>
            <a:lvl2pPr marL="1265238">
              <a:defRPr>
                <a:solidFill>
                  <a:schemeClr val="tx1"/>
                </a:solidFill>
                <a:latin typeface="Arial" charset="0"/>
              </a:defRPr>
            </a:lvl2pPr>
            <a:lvl3pPr marL="1444625">
              <a:defRPr>
                <a:solidFill>
                  <a:schemeClr val="tx1"/>
                </a:solidFill>
                <a:latin typeface="Arial" charset="0"/>
              </a:defRPr>
            </a:lvl3pPr>
            <a:lvl4pPr marL="1624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s-MX" altLang="es-ES" sz="2000" b="1" dirty="0"/>
              <a:t>Paso 4</a:t>
            </a:r>
            <a:r>
              <a:rPr lang="es-MX" altLang="es-ES" sz="3200" b="1" dirty="0">
                <a:solidFill>
                  <a:srgbClr val="000000"/>
                </a:solidFill>
                <a:effectLst>
                  <a:outerShdw blurRad="38100" dist="38100" dir="2700000" algn="tl">
                    <a:srgbClr val="FFFFFF"/>
                  </a:outerShdw>
                </a:effectLst>
              </a:rPr>
              <a:t>:</a:t>
            </a:r>
            <a:r>
              <a:rPr lang="es-MX" altLang="es-ES" b="1" dirty="0">
                <a:solidFill>
                  <a:srgbClr val="000000"/>
                </a:solidFill>
                <a:effectLst>
                  <a:outerShdw blurRad="38100" dist="38100" dir="2700000" algn="tl">
                    <a:srgbClr val="FFFFFF"/>
                  </a:outerShdw>
                </a:effectLst>
              </a:rPr>
              <a:t> </a:t>
            </a:r>
            <a:r>
              <a:rPr lang="es-MX" altLang="es-ES" sz="1600" dirty="0"/>
              <a:t>Análisis de las defensas existentes para el SI</a:t>
            </a:r>
            <a:r>
              <a:rPr lang="es-ES_tradnl" altLang="es-ES" sz="1600" dirty="0"/>
              <a:t>. Diferenciar Barreras, reductores de frecuencia y reductores de consecuencias. Clasificación según los niveles establecidos</a:t>
            </a:r>
          </a:p>
        </p:txBody>
      </p:sp>
      <p:sp>
        <p:nvSpPr>
          <p:cNvPr id="242693" name="Text Box 5"/>
          <p:cNvSpPr txBox="1">
            <a:spLocks noChangeArrowheads="1"/>
          </p:cNvSpPr>
          <p:nvPr/>
        </p:nvSpPr>
        <p:spPr bwMode="auto">
          <a:xfrm>
            <a:off x="323850" y="2409826"/>
            <a:ext cx="431958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dirty="0">
                <a:solidFill>
                  <a:srgbClr val="FFFF00"/>
                </a:solidFill>
              </a:rPr>
              <a:t>En este caso la respuesta sería:</a:t>
            </a:r>
          </a:p>
          <a:p>
            <a:pPr>
              <a:spcBef>
                <a:spcPct val="50000"/>
              </a:spcBef>
            </a:pPr>
            <a:r>
              <a:rPr lang="es-ES" altLang="es-ES" b="1" dirty="0">
                <a:solidFill>
                  <a:srgbClr val="FF3300"/>
                </a:solidFill>
              </a:rPr>
              <a:t>Barreras directas.</a:t>
            </a:r>
          </a:p>
        </p:txBody>
      </p:sp>
      <p:sp>
        <p:nvSpPr>
          <p:cNvPr id="242694" name="Text Box 6"/>
          <p:cNvSpPr txBox="1">
            <a:spLocks noChangeArrowheads="1"/>
          </p:cNvSpPr>
          <p:nvPr/>
        </p:nvSpPr>
        <p:spPr bwMode="auto">
          <a:xfrm>
            <a:off x="323850" y="3173363"/>
            <a:ext cx="882015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s-ES" altLang="es-ES" sz="1600" dirty="0">
                <a:solidFill>
                  <a:srgbClr val="FFFF00"/>
                </a:solidFill>
              </a:rPr>
              <a:t> Disponer de un dosímetro de lectura directa con alarma de alta tasa de dosis </a:t>
            </a:r>
            <a:r>
              <a:rPr lang="es-ES" altLang="es-ES" sz="1600" dirty="0" smtClean="0">
                <a:solidFill>
                  <a:srgbClr val="FFFF00"/>
                </a:solidFill>
              </a:rPr>
              <a:t>para identificar que </a:t>
            </a:r>
            <a:r>
              <a:rPr lang="es-ES" altLang="es-ES" sz="1600" dirty="0">
                <a:solidFill>
                  <a:srgbClr val="FFFF00"/>
                </a:solidFill>
              </a:rPr>
              <a:t>la fuente </a:t>
            </a:r>
            <a:r>
              <a:rPr lang="es-ES" altLang="es-ES" sz="1600" smtClean="0">
                <a:solidFill>
                  <a:srgbClr val="FFFF00"/>
                </a:solidFill>
              </a:rPr>
              <a:t>no está dentro </a:t>
            </a:r>
            <a:r>
              <a:rPr lang="es-ES" altLang="es-ES" sz="1600" dirty="0">
                <a:solidFill>
                  <a:srgbClr val="FFFF00"/>
                </a:solidFill>
              </a:rPr>
              <a:t>del contenedor del equipo.</a:t>
            </a:r>
          </a:p>
          <a:p>
            <a:pPr>
              <a:spcBef>
                <a:spcPct val="50000"/>
              </a:spcBef>
              <a:buFontTx/>
              <a:buChar char="•"/>
            </a:pPr>
            <a:r>
              <a:rPr lang="es-ES" altLang="es-ES" sz="1600" dirty="0">
                <a:solidFill>
                  <a:srgbClr val="FFFF00"/>
                </a:solidFill>
              </a:rPr>
              <a:t> Procedimiento interno que establece verificar visualmente que la fuente se ha retraído totalmente hacia en contenedor del equipo.</a:t>
            </a:r>
          </a:p>
          <a:p>
            <a:pPr>
              <a:spcBef>
                <a:spcPct val="50000"/>
              </a:spcBef>
              <a:buFontTx/>
              <a:buChar char="•"/>
            </a:pPr>
            <a:r>
              <a:rPr lang="es-ES" altLang="es-ES" sz="1600" dirty="0">
                <a:solidFill>
                  <a:srgbClr val="FFFF00"/>
                </a:solidFill>
              </a:rPr>
              <a:t>Procedimiento interno que establece realizar un monitoreo de la tasa de dosis en la zona supervisada con un equipo portátil.</a:t>
            </a:r>
          </a:p>
        </p:txBody>
      </p:sp>
      <p:sp>
        <p:nvSpPr>
          <p:cNvPr id="242695" name="Line 7"/>
          <p:cNvSpPr>
            <a:spLocks noChangeShapeType="1"/>
          </p:cNvSpPr>
          <p:nvPr/>
        </p:nvSpPr>
        <p:spPr bwMode="auto">
          <a:xfrm>
            <a:off x="4717057" y="4851916"/>
            <a:ext cx="8636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242696" name="Text Box 8"/>
          <p:cNvSpPr txBox="1">
            <a:spLocks noChangeArrowheads="1"/>
          </p:cNvSpPr>
          <p:nvPr/>
        </p:nvSpPr>
        <p:spPr bwMode="auto">
          <a:xfrm>
            <a:off x="5652740" y="4579263"/>
            <a:ext cx="1079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3200" dirty="0">
                <a:solidFill>
                  <a:srgbClr val="FFFF00"/>
                </a:solidFill>
              </a:rPr>
              <a:t>P</a:t>
            </a:r>
            <a:r>
              <a:rPr lang="es-ES" altLang="es-ES" sz="3200" baseline="-25000" dirty="0">
                <a:solidFill>
                  <a:srgbClr val="FFFF00"/>
                </a:solidFill>
              </a:rPr>
              <a:t>B</a:t>
            </a:r>
          </a:p>
        </p:txBody>
      </p:sp>
      <p:sp>
        <p:nvSpPr>
          <p:cNvPr id="242699" name="Text Box 11"/>
          <p:cNvSpPr txBox="1">
            <a:spLocks noChangeArrowheads="1"/>
          </p:cNvSpPr>
          <p:nvPr/>
        </p:nvSpPr>
        <p:spPr bwMode="auto">
          <a:xfrm>
            <a:off x="323851" y="1815703"/>
            <a:ext cx="842486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a:solidFill>
                  <a:srgbClr val="FF3300"/>
                </a:solidFill>
              </a:rPr>
              <a:t>Ejemplo de SI: El operador no retrae totalmente la fuente</a:t>
            </a:r>
            <a:r>
              <a:rPr lang="es-ES_tradnl" altLang="es-ES" b="1">
                <a:solidFill>
                  <a:srgbClr val="FF3300"/>
                </a:solidFill>
              </a:rPr>
              <a:t> radiactiva al intentar retornar la misma al equipo de Gammagrafía.</a:t>
            </a:r>
            <a:endParaRPr lang="es-ES" altLang="es-ES" b="1">
              <a:solidFill>
                <a:srgbClr val="FF3300"/>
              </a:solidFill>
            </a:endParaRPr>
          </a:p>
        </p:txBody>
      </p:sp>
      <p:pic>
        <p:nvPicPr>
          <p:cNvPr id="242700" name="Picture 12"/>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a:stretch>
            <a:fillRect/>
          </a:stretch>
        </p:blipFill>
        <p:spPr bwMode="auto">
          <a:xfrm>
            <a:off x="7602539" y="2139554"/>
            <a:ext cx="1146175" cy="972740"/>
          </a:xfrm>
          <a:prstGeom prst="rect">
            <a:avLst/>
          </a:prstGeom>
          <a:noFill/>
          <a:ln w="19050">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3"/>
          <p:cNvSpPr txBox="1">
            <a:spLocks noChangeArrowheads="1"/>
          </p:cNvSpPr>
          <p:nvPr/>
        </p:nvSpPr>
        <p:spPr>
          <a:xfrm>
            <a:off x="107505" y="339502"/>
            <a:ext cx="8928992" cy="432048"/>
          </a:xfrm>
          <a:prstGeom prst="rect">
            <a:avLst/>
          </a:prstGeom>
          <a:noFill/>
          <a:ln/>
        </p:spPr>
        <p:txBody>
          <a:bodyPr lIns="92075" tIns="46038" rIns="92075" bIns="46038"/>
          <a:lstStyle/>
          <a:p>
            <a:r>
              <a:rPr lang="es-ES_tradnl" altLang="es-ES" sz="2200" b="1" kern="0" dirty="0" smtClean="0">
                <a:solidFill>
                  <a:srgbClr val="FFFF00"/>
                </a:solidFill>
              </a:rPr>
              <a:t>Pasos que deben seguirse para la aplicación práctica del método</a:t>
            </a:r>
            <a:endParaRPr lang="es-ES_tradnl" altLang="es-ES" sz="2200" b="1" kern="0" dirty="0" smtClean="0">
              <a:solidFill>
                <a:srgbClr val="FFFF00"/>
              </a:solidFill>
              <a:latin typeface="Times New Roman" pitchFamily="18" charset="0"/>
            </a:endParaRPr>
          </a:p>
        </p:txBody>
      </p:sp>
    </p:spTree>
    <p:extLst>
      <p:ext uri="{BB962C8B-B14F-4D97-AF65-F5344CB8AC3E}">
        <p14:creationId xmlns:p14="http://schemas.microsoft.com/office/powerpoint/2010/main" val="11233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3"/>
          <p:cNvSpPr txBox="1">
            <a:spLocks noChangeArrowheads="1"/>
          </p:cNvSpPr>
          <p:nvPr/>
        </p:nvSpPr>
        <p:spPr bwMode="auto">
          <a:xfrm>
            <a:off x="755650" y="1203598"/>
            <a:ext cx="8064500" cy="1077218"/>
          </a:xfrm>
          <a:prstGeom prst="rect">
            <a:avLst/>
          </a:prstGeom>
          <a:solidFill>
            <a:srgbClr val="D8F1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5850" indent="-1085850">
              <a:defRPr>
                <a:solidFill>
                  <a:schemeClr val="tx1"/>
                </a:solidFill>
                <a:latin typeface="Arial" charset="0"/>
              </a:defRPr>
            </a:lvl1pPr>
            <a:lvl2pPr marL="1265238">
              <a:defRPr>
                <a:solidFill>
                  <a:schemeClr val="tx1"/>
                </a:solidFill>
                <a:latin typeface="Arial" charset="0"/>
              </a:defRPr>
            </a:lvl2pPr>
            <a:lvl3pPr marL="1444625">
              <a:defRPr>
                <a:solidFill>
                  <a:schemeClr val="tx1"/>
                </a:solidFill>
                <a:latin typeface="Arial" charset="0"/>
              </a:defRPr>
            </a:lvl3pPr>
            <a:lvl4pPr marL="1624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s-MX" altLang="es-ES" sz="2000" b="1" dirty="0"/>
              <a:t>Paso 4</a:t>
            </a:r>
            <a:r>
              <a:rPr lang="es-MX" altLang="es-ES" sz="3200" b="1" dirty="0">
                <a:solidFill>
                  <a:srgbClr val="000000"/>
                </a:solidFill>
                <a:effectLst>
                  <a:outerShdw blurRad="38100" dist="38100" dir="2700000" algn="tl">
                    <a:srgbClr val="FFFFFF"/>
                  </a:outerShdw>
                </a:effectLst>
              </a:rPr>
              <a:t>:</a:t>
            </a:r>
            <a:r>
              <a:rPr lang="es-MX" altLang="es-ES" b="1" dirty="0">
                <a:solidFill>
                  <a:srgbClr val="000000"/>
                </a:solidFill>
                <a:effectLst>
                  <a:outerShdw blurRad="38100" dist="38100" dir="2700000" algn="tl">
                    <a:srgbClr val="FFFFFF"/>
                  </a:outerShdw>
                </a:effectLst>
              </a:rPr>
              <a:t> </a:t>
            </a:r>
            <a:r>
              <a:rPr lang="es-MX" altLang="es-ES" sz="1600" dirty="0"/>
              <a:t>Análisis de las defensas existentes para el SI</a:t>
            </a:r>
            <a:r>
              <a:rPr lang="es-ES_tradnl" altLang="es-ES" sz="1600" dirty="0"/>
              <a:t>. Diferenciar Barreras, reductores de frecuencia y reductores de consecuencias. Clasificación según los niveles establecidos</a:t>
            </a:r>
          </a:p>
        </p:txBody>
      </p:sp>
      <p:sp>
        <p:nvSpPr>
          <p:cNvPr id="243717" name="Text Box 5"/>
          <p:cNvSpPr txBox="1">
            <a:spLocks noChangeArrowheads="1"/>
          </p:cNvSpPr>
          <p:nvPr/>
        </p:nvSpPr>
        <p:spPr bwMode="auto">
          <a:xfrm>
            <a:off x="323850" y="3123102"/>
            <a:ext cx="489585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dirty="0">
                <a:solidFill>
                  <a:srgbClr val="FFFF00"/>
                </a:solidFill>
              </a:rPr>
              <a:t>En este caso la respuesta sería:</a:t>
            </a:r>
          </a:p>
          <a:p>
            <a:pPr>
              <a:spcBef>
                <a:spcPct val="50000"/>
              </a:spcBef>
            </a:pPr>
            <a:r>
              <a:rPr lang="es-ES" altLang="es-ES" b="1" dirty="0">
                <a:solidFill>
                  <a:srgbClr val="FF3300"/>
                </a:solidFill>
              </a:rPr>
              <a:t>Reductores de Consecuencias.</a:t>
            </a:r>
          </a:p>
        </p:txBody>
      </p:sp>
      <p:sp>
        <p:nvSpPr>
          <p:cNvPr id="243718" name="Text Box 6"/>
          <p:cNvSpPr txBox="1">
            <a:spLocks noChangeArrowheads="1"/>
          </p:cNvSpPr>
          <p:nvPr/>
        </p:nvSpPr>
        <p:spPr bwMode="auto">
          <a:xfrm>
            <a:off x="323850" y="3886243"/>
            <a:ext cx="882015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s-ES" altLang="es-ES" b="1" dirty="0">
                <a:solidFill>
                  <a:srgbClr val="FFFF00"/>
                </a:solidFill>
              </a:rPr>
              <a:t> Existencia de un procedimiento de emergencia.</a:t>
            </a:r>
          </a:p>
          <a:p>
            <a:pPr>
              <a:spcBef>
                <a:spcPct val="20000"/>
              </a:spcBef>
              <a:buFontTx/>
              <a:buChar char="•"/>
            </a:pPr>
            <a:endParaRPr lang="es-ES" altLang="es-ES" b="1" dirty="0">
              <a:solidFill>
                <a:srgbClr val="FFFF00"/>
              </a:solidFill>
            </a:endParaRPr>
          </a:p>
        </p:txBody>
      </p:sp>
      <p:sp>
        <p:nvSpPr>
          <p:cNvPr id="243723" name="Text Box 11"/>
          <p:cNvSpPr txBox="1">
            <a:spLocks noChangeArrowheads="1"/>
          </p:cNvSpPr>
          <p:nvPr/>
        </p:nvSpPr>
        <p:spPr bwMode="auto">
          <a:xfrm>
            <a:off x="323851" y="2357467"/>
            <a:ext cx="842486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dirty="0">
                <a:solidFill>
                  <a:srgbClr val="FF3300"/>
                </a:solidFill>
              </a:rPr>
              <a:t>Ejemplo de SI: El operador no retrae totalmente la fuente</a:t>
            </a:r>
            <a:r>
              <a:rPr lang="es-ES_tradnl" altLang="es-ES" b="1" dirty="0">
                <a:solidFill>
                  <a:srgbClr val="FF3300"/>
                </a:solidFill>
              </a:rPr>
              <a:t> radiactiva al intentar retornar la misma al equipo de Gammagrafía.</a:t>
            </a:r>
            <a:endParaRPr lang="es-ES" altLang="es-ES" b="1" dirty="0">
              <a:solidFill>
                <a:srgbClr val="FF3300"/>
              </a:solidFill>
            </a:endParaRPr>
          </a:p>
        </p:txBody>
      </p:sp>
      <p:sp>
        <p:nvSpPr>
          <p:cNvPr id="7" name="Rectangle 43"/>
          <p:cNvSpPr txBox="1">
            <a:spLocks noChangeArrowheads="1"/>
          </p:cNvSpPr>
          <p:nvPr/>
        </p:nvSpPr>
        <p:spPr>
          <a:xfrm>
            <a:off x="1187451" y="339502"/>
            <a:ext cx="6913563" cy="672704"/>
          </a:xfrm>
          <a:prstGeom prst="rect">
            <a:avLst/>
          </a:prstGeom>
          <a:noFill/>
          <a:ln/>
        </p:spPr>
        <p:txBody>
          <a:bodyPr lIns="92075" tIns="46038" rIns="92075" bIns="46038"/>
          <a:lstStyle/>
          <a:p>
            <a:r>
              <a:rPr lang="es-ES_tradnl" altLang="es-ES" sz="2400" b="1" kern="0" dirty="0" smtClean="0">
                <a:solidFill>
                  <a:srgbClr val="FFFF00"/>
                </a:solidFill>
              </a:rPr>
              <a:t>Pasos que deben seguirse para la aplicación práctica del método</a:t>
            </a:r>
            <a:endParaRPr lang="es-ES_tradnl" altLang="es-ES" sz="2400" b="1" kern="0" dirty="0" smtClean="0">
              <a:solidFill>
                <a:srgbClr val="FFFF00"/>
              </a:solidFill>
              <a:latin typeface="Times New Roman" pitchFamily="18" charset="0"/>
            </a:endParaRPr>
          </a:p>
        </p:txBody>
      </p:sp>
    </p:spTree>
    <p:extLst>
      <p:ext uri="{BB962C8B-B14F-4D97-AF65-F5344CB8AC3E}">
        <p14:creationId xmlns:p14="http://schemas.microsoft.com/office/powerpoint/2010/main" val="227041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_0"/>
          <p:cNvSpPr/>
          <p:nvPr/>
        </p:nvSpPr>
        <p:spPr>
          <a:xfrm>
            <a:off x="251640" y="609286"/>
            <a:ext cx="611676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dirty="0">
                <a:solidFill>
                  <a:srgbClr val="FFFF00"/>
                </a:solidFill>
                <a:latin typeface="Arial "/>
                <a:ea typeface="DejaVu Sans"/>
              </a:rPr>
              <a:t>Contenido</a:t>
            </a:r>
            <a:endParaRPr lang="en-GB" sz="3600" b="0" strike="noStrike" spc="-1" dirty="0">
              <a:solidFill>
                <a:srgbClr val="FFFF00"/>
              </a:solidFill>
              <a:latin typeface="Arial"/>
            </a:endParaRPr>
          </a:p>
        </p:txBody>
      </p:sp>
      <p:sp>
        <p:nvSpPr>
          <p:cNvPr id="106" name="Content Placeholder 2_0"/>
          <p:cNvSpPr/>
          <p:nvPr/>
        </p:nvSpPr>
        <p:spPr>
          <a:xfrm>
            <a:off x="251640" y="1236766"/>
            <a:ext cx="8709120" cy="36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120">
              <a:lnSpc>
                <a:spcPct val="100000"/>
              </a:lnSpc>
              <a:buClr>
                <a:srgbClr val="FFFFFF"/>
              </a:buClr>
              <a:buFont typeface="Arial"/>
              <a:buChar char="•"/>
            </a:pPr>
            <a:r>
              <a:rPr lang="es-ES" sz="2600" b="1" strike="noStrike" spc="-1" dirty="0">
                <a:solidFill>
                  <a:srgbClr val="FFFF00"/>
                </a:solidFill>
                <a:latin typeface="Arial "/>
                <a:ea typeface="DejaVu Sans"/>
              </a:rPr>
              <a:t>Diferentes enfoque usados en la prevención de </a:t>
            </a:r>
            <a:r>
              <a:rPr lang="es-ES" sz="2600" b="1" strike="noStrike" spc="-1" dirty="0" smtClean="0">
                <a:solidFill>
                  <a:srgbClr val="FFFF00"/>
                </a:solidFill>
                <a:latin typeface="Arial "/>
                <a:ea typeface="DejaVu Sans"/>
              </a:rPr>
              <a:t>accidentes.</a:t>
            </a:r>
            <a:endParaRPr lang="en-GB" sz="2600" b="0" strike="noStrike" spc="-1" dirty="0">
              <a:solidFill>
                <a:srgbClr val="FFFF00"/>
              </a:solidFill>
              <a:latin typeface="Arial"/>
            </a:endParaRPr>
          </a:p>
          <a:p>
            <a:pPr>
              <a:lnSpc>
                <a:spcPct val="100000"/>
              </a:lnSpc>
            </a:pPr>
            <a:endParaRPr lang="en-GB" sz="2600" b="0" strike="noStrike" spc="-1" dirty="0">
              <a:solidFill>
                <a:srgbClr val="FFFF00"/>
              </a:solidFill>
              <a:latin typeface="Arial"/>
            </a:endParaRPr>
          </a:p>
          <a:p>
            <a:pPr marL="343080" indent="-339120">
              <a:lnSpc>
                <a:spcPct val="100000"/>
              </a:lnSpc>
              <a:buClr>
                <a:srgbClr val="FFFFFF"/>
              </a:buClr>
              <a:buFont typeface="Arial"/>
              <a:buChar char="•"/>
            </a:pPr>
            <a:r>
              <a:rPr lang="es-ES" sz="2600" b="1" strike="noStrike" spc="-1" dirty="0" smtClean="0">
                <a:solidFill>
                  <a:srgbClr val="FFFF00"/>
                </a:solidFill>
                <a:latin typeface="Arial "/>
                <a:ea typeface="DejaVu Sans"/>
              </a:rPr>
              <a:t>Ejemplo </a:t>
            </a:r>
            <a:r>
              <a:rPr lang="es-ES" sz="2600" b="1" strike="noStrike" spc="-1" dirty="0">
                <a:solidFill>
                  <a:srgbClr val="FFFF00"/>
                </a:solidFill>
                <a:latin typeface="Arial "/>
                <a:ea typeface="DejaVu Sans"/>
              </a:rPr>
              <a:t>del enfoque </a:t>
            </a:r>
            <a:r>
              <a:rPr lang="es-ES" sz="2600" b="1" strike="noStrike" spc="-1" dirty="0" smtClean="0">
                <a:solidFill>
                  <a:srgbClr val="FFFF00"/>
                </a:solidFill>
                <a:latin typeface="Arial "/>
                <a:ea typeface="DejaVu Sans"/>
              </a:rPr>
              <a:t>retrospectivo en radioterapia.</a:t>
            </a:r>
            <a:r>
              <a:rPr lang="en-GB" sz="2600" spc="-1" dirty="0" smtClean="0">
                <a:solidFill>
                  <a:srgbClr val="FFFF00"/>
                </a:solidFill>
                <a:latin typeface="Arial"/>
              </a:rPr>
              <a:t> </a:t>
            </a:r>
            <a:r>
              <a:rPr lang="es-ES" sz="2600" b="1" strike="noStrike" spc="-1" dirty="0" smtClean="0">
                <a:solidFill>
                  <a:srgbClr val="FFFF00"/>
                </a:solidFill>
                <a:latin typeface="Arial "/>
                <a:ea typeface="DejaVu Sans"/>
              </a:rPr>
              <a:t>Uso </a:t>
            </a:r>
            <a:r>
              <a:rPr lang="es-ES" sz="2600" b="1" strike="noStrike" spc="-1" dirty="0">
                <a:solidFill>
                  <a:srgbClr val="FFFF00"/>
                </a:solidFill>
                <a:latin typeface="Arial "/>
                <a:ea typeface="DejaVu Sans"/>
              </a:rPr>
              <a:t>de la herramienta SAFRON del OIEA</a:t>
            </a:r>
            <a:r>
              <a:rPr lang="es-ES" sz="2600" b="1" strike="noStrike" spc="-1" dirty="0" smtClean="0">
                <a:solidFill>
                  <a:srgbClr val="FFFF00"/>
                </a:solidFill>
                <a:latin typeface="Arial "/>
                <a:ea typeface="DejaVu Sans"/>
              </a:rPr>
              <a:t>.</a:t>
            </a:r>
          </a:p>
          <a:p>
            <a:pPr marL="343080" indent="-339120">
              <a:lnSpc>
                <a:spcPct val="100000"/>
              </a:lnSpc>
              <a:buClr>
                <a:srgbClr val="FFFFFF"/>
              </a:buClr>
              <a:buFont typeface="Arial"/>
              <a:buChar char="•"/>
            </a:pPr>
            <a:endParaRPr lang="es-ES" sz="2600" b="1" strike="noStrike" spc="-1" dirty="0" smtClean="0">
              <a:solidFill>
                <a:srgbClr val="FFFF00"/>
              </a:solidFill>
              <a:latin typeface="Arial "/>
              <a:ea typeface="DejaVu Sans"/>
            </a:endParaRPr>
          </a:p>
          <a:p>
            <a:pPr marL="343080" indent="-339120">
              <a:lnSpc>
                <a:spcPct val="100000"/>
              </a:lnSpc>
              <a:buClr>
                <a:srgbClr val="FFFFFF"/>
              </a:buClr>
              <a:buFont typeface="Arial"/>
              <a:buChar char="•"/>
            </a:pPr>
            <a:r>
              <a:rPr lang="es-ES" sz="2600" b="1" spc="-1" dirty="0" smtClean="0">
                <a:solidFill>
                  <a:srgbClr val="FFFF00"/>
                </a:solidFill>
                <a:latin typeface="Arial "/>
                <a:ea typeface="DejaVu Sans"/>
              </a:rPr>
              <a:t>Ejemplo del enfoque prospectivo en Gammagrafía Industrial. Uso de la herramienta SEVRRA.</a:t>
            </a:r>
            <a:endParaRPr lang="es-ES" sz="2600" b="1" strike="noStrike" spc="-1" dirty="0" smtClean="0">
              <a:solidFill>
                <a:srgbClr val="FFFF00"/>
              </a:solidFill>
              <a:latin typeface="Arial "/>
              <a:ea typeface="DejaVu Sans"/>
            </a:endParaRPr>
          </a:p>
          <a:p>
            <a:pPr marL="343080" indent="-339120">
              <a:lnSpc>
                <a:spcPct val="100000"/>
              </a:lnSpc>
              <a:buClr>
                <a:srgbClr val="FFFFFF"/>
              </a:buClr>
              <a:buFont typeface="Arial"/>
              <a:buChar char="•"/>
            </a:pPr>
            <a:endParaRPr lang="en-GB" sz="2600" b="0" strike="noStrike" spc="-1" dirty="0">
              <a:solidFill>
                <a:srgbClr val="FFFF00"/>
              </a:solidFill>
              <a:latin typeface="Arial"/>
            </a:endParaRPr>
          </a:p>
          <a:p>
            <a:pPr>
              <a:lnSpc>
                <a:spcPct val="100000"/>
              </a:lnSpc>
            </a:pPr>
            <a:endParaRPr lang="en-GB" sz="2600" b="0" strike="noStrike" spc="-1" dirty="0">
              <a:solidFill>
                <a:srgbClr val="FFFF00"/>
              </a:solidFill>
              <a:latin typeface="Arial"/>
            </a:endParaRPr>
          </a:p>
        </p:txBody>
      </p:sp>
      <p:sp>
        <p:nvSpPr>
          <p:cNvPr id="107" name="Slide Number Placeholder 3_0"/>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4E10B2F6-923B-4440-87F1-1271F2E05030}" type="slidenum">
              <a:rPr lang="en-US" sz="1000" b="0" strike="noStrike" spc="-1">
                <a:solidFill>
                  <a:srgbClr val="3366CC"/>
                </a:solidFill>
                <a:latin typeface="Arial"/>
                <a:ea typeface="DejaVu Sans"/>
              </a:rPr>
              <a:t>3</a:t>
            </a:fld>
            <a:endParaRPr lang="en-GB" sz="1000" b="0" strike="noStrike" spc="-1">
              <a:latin typeface="Arial"/>
            </a:endParaRPr>
          </a:p>
        </p:txBody>
      </p:sp>
    </p:spTree>
    <p:extLst>
      <p:ext uri="{BB962C8B-B14F-4D97-AF65-F5344CB8AC3E}">
        <p14:creationId xmlns:p14="http://schemas.microsoft.com/office/powerpoint/2010/main" val="285530671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1547813" y="211932"/>
            <a:ext cx="6119812"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ES" sz="3500" b="1"/>
              <a:t>Ejemplo de Aplicación </a:t>
            </a:r>
          </a:p>
        </p:txBody>
      </p:sp>
      <p:sp>
        <p:nvSpPr>
          <p:cNvPr id="229379" name="Text Box 3"/>
          <p:cNvSpPr txBox="1">
            <a:spLocks noChangeArrowheads="1"/>
          </p:cNvSpPr>
          <p:nvPr/>
        </p:nvSpPr>
        <p:spPr bwMode="auto">
          <a:xfrm>
            <a:off x="1116014" y="1006079"/>
            <a:ext cx="7799387" cy="369332"/>
          </a:xfrm>
          <a:prstGeom prst="rect">
            <a:avLst/>
          </a:prstGeom>
          <a:solidFill>
            <a:srgbClr val="D8F1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12800" indent="-812800">
              <a:defRPr>
                <a:solidFill>
                  <a:schemeClr val="tx1"/>
                </a:solidFill>
                <a:latin typeface="Arial" charset="0"/>
              </a:defRPr>
            </a:lvl1pPr>
            <a:lvl2pPr marL="992188">
              <a:defRPr>
                <a:solidFill>
                  <a:schemeClr val="tx1"/>
                </a:solidFill>
                <a:latin typeface="Arial" charset="0"/>
              </a:defRPr>
            </a:lvl2pPr>
            <a:lvl3pPr marL="1171575">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s-MX" altLang="es-ES" b="1"/>
              <a:t>Paso 5</a:t>
            </a:r>
            <a:r>
              <a:rPr lang="es-MX" altLang="es-ES" b="1">
                <a:solidFill>
                  <a:srgbClr val="000000"/>
                </a:solidFill>
                <a:effectLst>
                  <a:outerShdw blurRad="38100" dist="38100" dir="2700000" algn="tl">
                    <a:srgbClr val="FFFFFF"/>
                  </a:outerShdw>
                </a:effectLst>
              </a:rPr>
              <a:t>: </a:t>
            </a:r>
            <a:r>
              <a:rPr lang="es-MX" altLang="es-ES"/>
              <a:t>Obtención del Riesgo resultante directamente de la matriz</a:t>
            </a:r>
            <a:endParaRPr lang="es-ES_tradnl" altLang="es-ES"/>
          </a:p>
        </p:txBody>
      </p:sp>
      <p:grpSp>
        <p:nvGrpSpPr>
          <p:cNvPr id="229380" name="Group 4"/>
          <p:cNvGrpSpPr>
            <a:grpSpLocks/>
          </p:cNvGrpSpPr>
          <p:nvPr/>
        </p:nvGrpSpPr>
        <p:grpSpPr bwMode="auto">
          <a:xfrm>
            <a:off x="179388" y="2529236"/>
            <a:ext cx="2593975" cy="696516"/>
            <a:chOff x="48" y="1413"/>
            <a:chExt cx="1634" cy="585"/>
          </a:xfrm>
        </p:grpSpPr>
        <p:sp>
          <p:nvSpPr>
            <p:cNvPr id="229381" name="Rectangle 5"/>
            <p:cNvSpPr>
              <a:spLocks noChangeArrowheads="1"/>
            </p:cNvSpPr>
            <p:nvPr/>
          </p:nvSpPr>
          <p:spPr bwMode="auto">
            <a:xfrm>
              <a:off x="48" y="1413"/>
              <a:ext cx="303"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3200" b="1">
                  <a:solidFill>
                    <a:srgbClr val="FFFF00"/>
                  </a:solidFill>
                  <a:latin typeface="Times New Roman" pitchFamily="18" charset="0"/>
                </a:rPr>
                <a:t>R</a:t>
              </a:r>
              <a:endParaRPr lang="es-ES" altLang="es-ES" sz="3200" b="1">
                <a:solidFill>
                  <a:srgbClr val="FFFF00"/>
                </a:solidFill>
                <a:latin typeface="Times New Roman" pitchFamily="18" charset="0"/>
              </a:endParaRPr>
            </a:p>
          </p:txBody>
        </p:sp>
        <p:sp>
          <p:nvSpPr>
            <p:cNvPr id="229382" name="Rectangle 6"/>
            <p:cNvSpPr>
              <a:spLocks noChangeArrowheads="1"/>
            </p:cNvSpPr>
            <p:nvPr/>
          </p:nvSpPr>
          <p:spPr bwMode="auto">
            <a:xfrm>
              <a:off x="288" y="1413"/>
              <a:ext cx="264"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3200" b="1">
                  <a:solidFill>
                    <a:srgbClr val="FFFF00"/>
                  </a:solidFill>
                  <a:latin typeface="Times New Roman" pitchFamily="18" charset="0"/>
                </a:rPr>
                <a:t>=</a:t>
              </a:r>
              <a:endParaRPr lang="es-ES" altLang="es-ES" sz="3200" b="1">
                <a:solidFill>
                  <a:srgbClr val="FFFF00"/>
                </a:solidFill>
                <a:latin typeface="Times New Roman" pitchFamily="18" charset="0"/>
              </a:endParaRPr>
            </a:p>
          </p:txBody>
        </p:sp>
        <p:sp>
          <p:nvSpPr>
            <p:cNvPr id="229383" name="Rectangle 7"/>
            <p:cNvSpPr>
              <a:spLocks noChangeArrowheads="1"/>
            </p:cNvSpPr>
            <p:nvPr/>
          </p:nvSpPr>
          <p:spPr bwMode="auto">
            <a:xfrm>
              <a:off x="576" y="1413"/>
              <a:ext cx="20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3200" b="1">
                  <a:solidFill>
                    <a:srgbClr val="FFFF00"/>
                  </a:solidFill>
                  <a:latin typeface="Times New Roman" pitchFamily="18" charset="0"/>
                </a:rPr>
                <a:t>f</a:t>
              </a:r>
              <a:endParaRPr lang="es-ES" altLang="es-ES" sz="3200" b="1">
                <a:solidFill>
                  <a:srgbClr val="FFFF00"/>
                </a:solidFill>
                <a:latin typeface="Times New Roman" pitchFamily="18" charset="0"/>
              </a:endParaRPr>
            </a:p>
          </p:txBody>
        </p:sp>
        <p:sp>
          <p:nvSpPr>
            <p:cNvPr id="229384" name="Rectangle 8"/>
            <p:cNvSpPr>
              <a:spLocks noChangeArrowheads="1"/>
            </p:cNvSpPr>
            <p:nvPr/>
          </p:nvSpPr>
          <p:spPr bwMode="auto">
            <a:xfrm>
              <a:off x="768" y="1507"/>
              <a:ext cx="246"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3200" b="1">
                  <a:solidFill>
                    <a:srgbClr val="FFFF00"/>
                  </a:solidFill>
                  <a:latin typeface="Times New Roman" pitchFamily="18" charset="0"/>
                </a:rPr>
                <a:t>*</a:t>
              </a:r>
              <a:endParaRPr lang="es-ES" altLang="es-ES" sz="3200" b="1">
                <a:solidFill>
                  <a:srgbClr val="FFFF00"/>
                </a:solidFill>
                <a:latin typeface="Times New Roman" pitchFamily="18" charset="0"/>
              </a:endParaRPr>
            </a:p>
          </p:txBody>
        </p:sp>
        <p:sp>
          <p:nvSpPr>
            <p:cNvPr id="229385" name="Rectangle 9"/>
            <p:cNvSpPr>
              <a:spLocks noChangeArrowheads="1"/>
            </p:cNvSpPr>
            <p:nvPr/>
          </p:nvSpPr>
          <p:spPr bwMode="auto">
            <a:xfrm>
              <a:off x="1008" y="1413"/>
              <a:ext cx="274"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3200" b="1">
                  <a:solidFill>
                    <a:srgbClr val="FFFF00"/>
                  </a:solidFill>
                  <a:latin typeface="Times New Roman" pitchFamily="18" charset="0"/>
                </a:rPr>
                <a:t>P</a:t>
              </a:r>
              <a:endParaRPr lang="es-ES" altLang="es-ES" sz="3200" b="1">
                <a:solidFill>
                  <a:srgbClr val="FFFF00"/>
                </a:solidFill>
                <a:latin typeface="Times New Roman" pitchFamily="18" charset="0"/>
              </a:endParaRPr>
            </a:p>
          </p:txBody>
        </p:sp>
        <p:sp>
          <p:nvSpPr>
            <p:cNvPr id="229386" name="Rectangle 10"/>
            <p:cNvSpPr>
              <a:spLocks noChangeArrowheads="1"/>
            </p:cNvSpPr>
            <p:nvPr/>
          </p:nvSpPr>
          <p:spPr bwMode="auto">
            <a:xfrm>
              <a:off x="1196" y="1507"/>
              <a:ext cx="246"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3200" b="1">
                  <a:solidFill>
                    <a:srgbClr val="FFFF00"/>
                  </a:solidFill>
                  <a:latin typeface="Times New Roman" pitchFamily="18" charset="0"/>
                </a:rPr>
                <a:t>*</a:t>
              </a:r>
              <a:endParaRPr lang="es-ES" altLang="es-ES" sz="3200" b="1">
                <a:solidFill>
                  <a:srgbClr val="FFFF00"/>
                </a:solidFill>
                <a:latin typeface="Times New Roman" pitchFamily="18" charset="0"/>
              </a:endParaRPr>
            </a:p>
          </p:txBody>
        </p:sp>
        <p:sp>
          <p:nvSpPr>
            <p:cNvPr id="229387" name="Rectangle 11"/>
            <p:cNvSpPr>
              <a:spLocks noChangeArrowheads="1"/>
            </p:cNvSpPr>
            <p:nvPr/>
          </p:nvSpPr>
          <p:spPr bwMode="auto">
            <a:xfrm>
              <a:off x="1379" y="1413"/>
              <a:ext cx="303"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3200" b="1">
                  <a:solidFill>
                    <a:srgbClr val="FFFF00"/>
                  </a:solidFill>
                  <a:latin typeface="Times New Roman" pitchFamily="18" charset="0"/>
                </a:rPr>
                <a:t>C</a:t>
              </a:r>
              <a:endParaRPr lang="es-ES" altLang="es-ES" sz="3200" b="1">
                <a:solidFill>
                  <a:srgbClr val="FFFF00"/>
                </a:solidFill>
                <a:latin typeface="Times New Roman" pitchFamily="18" charset="0"/>
              </a:endParaRPr>
            </a:p>
          </p:txBody>
        </p:sp>
      </p:grpSp>
      <p:grpSp>
        <p:nvGrpSpPr>
          <p:cNvPr id="229388" name="Group 12"/>
          <p:cNvGrpSpPr>
            <a:grpSpLocks/>
          </p:cNvGrpSpPr>
          <p:nvPr/>
        </p:nvGrpSpPr>
        <p:grpSpPr bwMode="auto">
          <a:xfrm>
            <a:off x="395288" y="2962622"/>
            <a:ext cx="8172450" cy="2057400"/>
            <a:chOff x="240" y="768"/>
            <a:chExt cx="5148" cy="1728"/>
          </a:xfrm>
        </p:grpSpPr>
        <p:sp>
          <p:nvSpPr>
            <p:cNvPr id="229389" name="Text Box 13"/>
            <p:cNvSpPr txBox="1">
              <a:spLocks noChangeArrowheads="1"/>
            </p:cNvSpPr>
            <p:nvPr/>
          </p:nvSpPr>
          <p:spPr bwMode="auto">
            <a:xfrm>
              <a:off x="240" y="1336"/>
              <a:ext cx="1068" cy="3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ES" sz="2400">
                  <a:solidFill>
                    <a:srgbClr val="FFFF00"/>
                  </a:solidFill>
                  <a:latin typeface="Times New Roman" pitchFamily="18" charset="0"/>
                </a:rPr>
                <a:t>Frecuencia</a:t>
              </a:r>
            </a:p>
          </p:txBody>
        </p:sp>
        <p:sp>
          <p:nvSpPr>
            <p:cNvPr id="229390" name="Text Box 14"/>
            <p:cNvSpPr txBox="1">
              <a:spLocks noChangeArrowheads="1"/>
            </p:cNvSpPr>
            <p:nvPr/>
          </p:nvSpPr>
          <p:spPr bwMode="auto">
            <a:xfrm>
              <a:off x="1308" y="1336"/>
              <a:ext cx="768" cy="3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es-ES" sz="2200">
                  <a:solidFill>
                    <a:srgbClr val="FFFF00"/>
                  </a:solidFill>
                  <a:latin typeface="Times New Roman" pitchFamily="18" charset="0"/>
                </a:rPr>
                <a:t>Red de f</a:t>
              </a:r>
              <a:endParaRPr lang="es-ES" altLang="es-ES" sz="2200">
                <a:solidFill>
                  <a:srgbClr val="FFFF00"/>
                </a:solidFill>
                <a:latin typeface="Times New Roman" pitchFamily="18" charset="0"/>
              </a:endParaRPr>
            </a:p>
          </p:txBody>
        </p:sp>
        <p:sp>
          <p:nvSpPr>
            <p:cNvPr id="229391" name="Text Box 15"/>
            <p:cNvSpPr txBox="1">
              <a:spLocks noChangeArrowheads="1"/>
            </p:cNvSpPr>
            <p:nvPr/>
          </p:nvSpPr>
          <p:spPr bwMode="auto">
            <a:xfrm>
              <a:off x="2076" y="1336"/>
              <a:ext cx="1296" cy="3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ES" sz="2400">
                  <a:solidFill>
                    <a:srgbClr val="FFFF00"/>
                  </a:solidFill>
                  <a:latin typeface="Times New Roman" pitchFamily="18" charset="0"/>
                </a:rPr>
                <a:t>Consecuencia</a:t>
              </a:r>
            </a:p>
          </p:txBody>
        </p:sp>
        <p:sp>
          <p:nvSpPr>
            <p:cNvPr id="229392" name="Text Box 16"/>
            <p:cNvSpPr txBox="1">
              <a:spLocks noChangeArrowheads="1"/>
            </p:cNvSpPr>
            <p:nvPr/>
          </p:nvSpPr>
          <p:spPr bwMode="auto">
            <a:xfrm>
              <a:off x="3372" y="1336"/>
              <a:ext cx="1008" cy="3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ES" sz="2400">
                  <a:solidFill>
                    <a:srgbClr val="FFFF00"/>
                  </a:solidFill>
                  <a:latin typeface="Times New Roman" pitchFamily="18" charset="0"/>
                </a:rPr>
                <a:t>Defensas</a:t>
              </a:r>
            </a:p>
          </p:txBody>
        </p:sp>
        <p:sp>
          <p:nvSpPr>
            <p:cNvPr id="229393" name="Text Box 17"/>
            <p:cNvSpPr txBox="1">
              <a:spLocks noChangeArrowheads="1"/>
            </p:cNvSpPr>
            <p:nvPr/>
          </p:nvSpPr>
          <p:spPr bwMode="auto">
            <a:xfrm>
              <a:off x="4380" y="1336"/>
              <a:ext cx="1008" cy="3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ES" sz="2400">
                  <a:solidFill>
                    <a:srgbClr val="FFFF00"/>
                  </a:solidFill>
                  <a:latin typeface="Times New Roman" pitchFamily="18" charset="0"/>
                </a:rPr>
                <a:t>Riesgo</a:t>
              </a:r>
            </a:p>
          </p:txBody>
        </p:sp>
        <p:sp>
          <p:nvSpPr>
            <p:cNvPr id="229394" name="Rectangle 18"/>
            <p:cNvSpPr>
              <a:spLocks noChangeArrowheads="1"/>
            </p:cNvSpPr>
            <p:nvPr/>
          </p:nvSpPr>
          <p:spPr bwMode="auto">
            <a:xfrm>
              <a:off x="240" y="768"/>
              <a:ext cx="5148" cy="17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srgbClr val="FFFF00"/>
                </a:solidFill>
              </a:endParaRPr>
            </a:p>
          </p:txBody>
        </p:sp>
        <p:sp>
          <p:nvSpPr>
            <p:cNvPr id="229395" name="Line 19"/>
            <p:cNvSpPr>
              <a:spLocks noChangeShapeType="1"/>
            </p:cNvSpPr>
            <p:nvPr/>
          </p:nvSpPr>
          <p:spPr bwMode="auto">
            <a:xfrm>
              <a:off x="1308" y="1488"/>
              <a:ext cx="0" cy="10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229396" name="Line 20"/>
            <p:cNvSpPr>
              <a:spLocks noChangeShapeType="1"/>
            </p:cNvSpPr>
            <p:nvPr/>
          </p:nvSpPr>
          <p:spPr bwMode="auto">
            <a:xfrm>
              <a:off x="2076" y="1488"/>
              <a:ext cx="0" cy="10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229397" name="Line 21"/>
            <p:cNvSpPr>
              <a:spLocks noChangeShapeType="1"/>
            </p:cNvSpPr>
            <p:nvPr/>
          </p:nvSpPr>
          <p:spPr bwMode="auto">
            <a:xfrm>
              <a:off x="3372" y="1488"/>
              <a:ext cx="0" cy="10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229398" name="Line 22"/>
            <p:cNvSpPr>
              <a:spLocks noChangeShapeType="1"/>
            </p:cNvSpPr>
            <p:nvPr/>
          </p:nvSpPr>
          <p:spPr bwMode="auto">
            <a:xfrm>
              <a:off x="4380" y="1488"/>
              <a:ext cx="0" cy="10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229399" name="Text Box 23"/>
            <p:cNvSpPr txBox="1">
              <a:spLocks noChangeArrowheads="1"/>
            </p:cNvSpPr>
            <p:nvPr/>
          </p:nvSpPr>
          <p:spPr bwMode="auto">
            <a:xfrm>
              <a:off x="300" y="768"/>
              <a:ext cx="475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2400" dirty="0">
                  <a:solidFill>
                    <a:srgbClr val="FFFF00"/>
                  </a:solidFill>
                  <a:latin typeface="Times New Roman" pitchFamily="18" charset="0"/>
                </a:rPr>
                <a:t>Etapa del Proceso: </a:t>
              </a:r>
              <a:r>
                <a:rPr lang="es-ES" altLang="es-ES" sz="2400" u="sng" dirty="0" smtClean="0">
                  <a:solidFill>
                    <a:srgbClr val="FFFF00"/>
                  </a:solidFill>
                  <a:latin typeface="Times New Roman" pitchFamily="18" charset="0"/>
                </a:rPr>
                <a:t>Operación</a:t>
              </a:r>
              <a:endParaRPr lang="es-ES" altLang="es-ES" sz="2400" u="sng" dirty="0">
                <a:solidFill>
                  <a:srgbClr val="FFFF00"/>
                </a:solidFill>
                <a:latin typeface="Times New Roman" pitchFamily="18" charset="0"/>
              </a:endParaRPr>
            </a:p>
          </p:txBody>
        </p:sp>
        <p:sp>
          <p:nvSpPr>
            <p:cNvPr id="229400" name="Text Box 24"/>
            <p:cNvSpPr txBox="1">
              <a:spLocks noChangeArrowheads="1"/>
            </p:cNvSpPr>
            <p:nvPr/>
          </p:nvSpPr>
          <p:spPr bwMode="auto">
            <a:xfrm>
              <a:off x="300" y="984"/>
              <a:ext cx="475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_tradnl" altLang="es-ES" sz="2400">
                <a:solidFill>
                  <a:srgbClr val="FFFF00"/>
                </a:solidFill>
                <a:latin typeface="Times New Roman" pitchFamily="18" charset="0"/>
              </a:endParaRPr>
            </a:p>
          </p:txBody>
        </p:sp>
      </p:grpSp>
      <p:sp>
        <p:nvSpPr>
          <p:cNvPr id="229401" name="Rectangle 25"/>
          <p:cNvSpPr>
            <a:spLocks noChangeArrowheads="1"/>
          </p:cNvSpPr>
          <p:nvPr/>
        </p:nvSpPr>
        <p:spPr bwMode="auto">
          <a:xfrm>
            <a:off x="838200" y="4110979"/>
            <a:ext cx="91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es-ES" sz="4800" b="1" dirty="0" err="1">
                <a:solidFill>
                  <a:srgbClr val="FFFF00"/>
                </a:solidFill>
                <a:latin typeface="Times New Roman" pitchFamily="18" charset="0"/>
              </a:rPr>
              <a:t>f</a:t>
            </a:r>
            <a:r>
              <a:rPr lang="pt-BR" altLang="es-ES" sz="4800" b="1" baseline="-25000" dirty="0" err="1">
                <a:solidFill>
                  <a:srgbClr val="FFFF00"/>
                </a:solidFill>
                <a:latin typeface="Times New Roman" pitchFamily="18" charset="0"/>
              </a:rPr>
              <a:t>M</a:t>
            </a:r>
            <a:endParaRPr lang="es-ES" altLang="es-ES" sz="4800" b="1" baseline="-25000" dirty="0">
              <a:solidFill>
                <a:srgbClr val="FFFF00"/>
              </a:solidFill>
              <a:latin typeface="Times New Roman" pitchFamily="18" charset="0"/>
            </a:endParaRPr>
          </a:p>
        </p:txBody>
      </p:sp>
      <p:sp>
        <p:nvSpPr>
          <p:cNvPr id="229402" name="Rectangle 26"/>
          <p:cNvSpPr>
            <a:spLocks noChangeArrowheads="1"/>
          </p:cNvSpPr>
          <p:nvPr/>
        </p:nvSpPr>
        <p:spPr bwMode="auto">
          <a:xfrm>
            <a:off x="3505200" y="4110979"/>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es-ES" sz="4800" b="1">
                <a:solidFill>
                  <a:srgbClr val="FFFF00"/>
                </a:solidFill>
                <a:latin typeface="Times New Roman" pitchFamily="18" charset="0"/>
              </a:rPr>
              <a:t>C</a:t>
            </a:r>
            <a:r>
              <a:rPr lang="pt-BR" altLang="es-ES" sz="4800" b="1" baseline="-25000">
                <a:solidFill>
                  <a:srgbClr val="FFFF00"/>
                </a:solidFill>
                <a:latin typeface="Times New Roman" pitchFamily="18" charset="0"/>
              </a:rPr>
              <a:t>M</a:t>
            </a:r>
            <a:endParaRPr lang="es-ES" altLang="es-ES" sz="4800" b="1" baseline="-25000">
              <a:solidFill>
                <a:srgbClr val="FFFF00"/>
              </a:solidFill>
              <a:latin typeface="Times New Roman" pitchFamily="18" charset="0"/>
            </a:endParaRPr>
          </a:p>
        </p:txBody>
      </p:sp>
      <p:sp>
        <p:nvSpPr>
          <p:cNvPr id="229403" name="Text Box 27"/>
          <p:cNvSpPr txBox="1">
            <a:spLocks noChangeArrowheads="1"/>
          </p:cNvSpPr>
          <p:nvPr/>
        </p:nvSpPr>
        <p:spPr bwMode="auto">
          <a:xfrm>
            <a:off x="2057400" y="4096692"/>
            <a:ext cx="1066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 altLang="es-ES">
                <a:solidFill>
                  <a:srgbClr val="FFFF00"/>
                </a:solidFill>
                <a:latin typeface="Times New Roman" pitchFamily="18" charset="0"/>
              </a:rPr>
              <a:t>Capacita-del Operad.</a:t>
            </a:r>
          </a:p>
        </p:txBody>
      </p:sp>
      <p:sp>
        <p:nvSpPr>
          <p:cNvPr id="229404" name="Rectangle 28"/>
          <p:cNvSpPr>
            <a:spLocks noChangeArrowheads="1"/>
          </p:cNvSpPr>
          <p:nvPr/>
        </p:nvSpPr>
        <p:spPr bwMode="auto">
          <a:xfrm>
            <a:off x="5651501" y="4057401"/>
            <a:ext cx="8354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4800" b="1">
                <a:solidFill>
                  <a:srgbClr val="FFFF00"/>
                </a:solidFill>
                <a:latin typeface="Times New Roman" pitchFamily="18" charset="0"/>
              </a:rPr>
              <a:t>P</a:t>
            </a:r>
            <a:r>
              <a:rPr lang="pt-BR" altLang="es-ES" sz="4800" b="1" baseline="-25000">
                <a:solidFill>
                  <a:srgbClr val="FFFF00"/>
                </a:solidFill>
                <a:latin typeface="Times New Roman" pitchFamily="18" charset="0"/>
              </a:rPr>
              <a:t>B</a:t>
            </a:r>
            <a:endParaRPr lang="es-ES" altLang="es-ES" sz="4800" b="1" baseline="-25000">
              <a:solidFill>
                <a:srgbClr val="FFFF00"/>
              </a:solidFill>
              <a:latin typeface="Times New Roman" pitchFamily="18" charset="0"/>
            </a:endParaRPr>
          </a:p>
        </p:txBody>
      </p:sp>
      <p:sp>
        <p:nvSpPr>
          <p:cNvPr id="229405" name="Rectangle 29"/>
          <p:cNvSpPr>
            <a:spLocks noChangeArrowheads="1"/>
          </p:cNvSpPr>
          <p:nvPr/>
        </p:nvSpPr>
        <p:spPr bwMode="auto">
          <a:xfrm>
            <a:off x="7524750" y="4057401"/>
            <a:ext cx="4924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s-ES" sz="4800" b="1">
                <a:solidFill>
                  <a:srgbClr val="FFFF00"/>
                </a:solidFill>
                <a:latin typeface="Times New Roman" pitchFamily="18" charset="0"/>
              </a:rPr>
              <a:t>?</a:t>
            </a:r>
            <a:endParaRPr lang="es-ES" altLang="es-ES" sz="4800" b="1" baseline="-25000">
              <a:solidFill>
                <a:srgbClr val="FFFF00"/>
              </a:solidFill>
              <a:latin typeface="Times New Roman" pitchFamily="18" charset="0"/>
            </a:endParaRPr>
          </a:p>
        </p:txBody>
      </p:sp>
      <p:sp>
        <p:nvSpPr>
          <p:cNvPr id="229406" name="Text Box 30"/>
          <p:cNvSpPr txBox="1">
            <a:spLocks noChangeArrowheads="1"/>
          </p:cNvSpPr>
          <p:nvPr/>
        </p:nvSpPr>
        <p:spPr bwMode="auto">
          <a:xfrm>
            <a:off x="323851" y="1600200"/>
            <a:ext cx="842486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b="1">
                <a:solidFill>
                  <a:srgbClr val="FF3300"/>
                </a:solidFill>
              </a:rPr>
              <a:t>Ejemplo de SI: El operador no retrae totalmente la fuente</a:t>
            </a:r>
            <a:r>
              <a:rPr lang="es-ES_tradnl" altLang="es-ES" b="1">
                <a:solidFill>
                  <a:srgbClr val="FF3300"/>
                </a:solidFill>
              </a:rPr>
              <a:t> radiactiva al intentar retornar la misma al equipo de Gammagrafía.</a:t>
            </a:r>
            <a:endParaRPr lang="es-ES" altLang="es-ES" b="1">
              <a:solidFill>
                <a:srgbClr val="FF3300"/>
              </a:solidFill>
            </a:endParaRPr>
          </a:p>
        </p:txBody>
      </p:sp>
    </p:spTree>
    <p:extLst>
      <p:ext uri="{BB962C8B-B14F-4D97-AF65-F5344CB8AC3E}">
        <p14:creationId xmlns:p14="http://schemas.microsoft.com/office/powerpoint/2010/main" val="2339261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971550" y="114301"/>
            <a:ext cx="6840538"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3200" b="1">
                <a:solidFill>
                  <a:srgbClr val="990099"/>
                </a:solidFill>
                <a:latin typeface="Century Gothic" pitchFamily="34" charset="0"/>
              </a:defRPr>
            </a:lvl1pPr>
            <a:lvl2pPr>
              <a:defRPr sz="3200" b="1">
                <a:solidFill>
                  <a:srgbClr val="990099"/>
                </a:solidFill>
                <a:latin typeface="Century Gothic" pitchFamily="34" charset="0"/>
              </a:defRPr>
            </a:lvl2pPr>
            <a:lvl3pPr>
              <a:defRPr sz="3200" b="1">
                <a:solidFill>
                  <a:srgbClr val="990099"/>
                </a:solidFill>
                <a:latin typeface="Century Gothic" pitchFamily="34" charset="0"/>
              </a:defRPr>
            </a:lvl3pPr>
            <a:lvl4pPr>
              <a:defRPr sz="3200" b="1">
                <a:solidFill>
                  <a:srgbClr val="990099"/>
                </a:solidFill>
                <a:latin typeface="Century Gothic" pitchFamily="34" charset="0"/>
              </a:defRPr>
            </a:lvl4pPr>
            <a:lvl5pPr>
              <a:defRPr sz="3200" b="1">
                <a:solidFill>
                  <a:srgbClr val="990099"/>
                </a:solidFill>
                <a:latin typeface="Century Gothic" pitchFamily="34" charset="0"/>
              </a:defRPr>
            </a:lvl5pPr>
            <a:lvl6pPr marL="457200" fontAlgn="base">
              <a:spcBef>
                <a:spcPct val="0"/>
              </a:spcBef>
              <a:spcAft>
                <a:spcPct val="0"/>
              </a:spcAft>
              <a:defRPr sz="3200" b="1">
                <a:solidFill>
                  <a:srgbClr val="990099"/>
                </a:solidFill>
                <a:latin typeface="Century Gothic" pitchFamily="34" charset="0"/>
              </a:defRPr>
            </a:lvl6pPr>
            <a:lvl7pPr marL="914400" fontAlgn="base">
              <a:spcBef>
                <a:spcPct val="0"/>
              </a:spcBef>
              <a:spcAft>
                <a:spcPct val="0"/>
              </a:spcAft>
              <a:defRPr sz="3200" b="1">
                <a:solidFill>
                  <a:srgbClr val="990099"/>
                </a:solidFill>
                <a:latin typeface="Century Gothic" pitchFamily="34" charset="0"/>
              </a:defRPr>
            </a:lvl7pPr>
            <a:lvl8pPr marL="1371600" fontAlgn="base">
              <a:spcBef>
                <a:spcPct val="0"/>
              </a:spcBef>
              <a:spcAft>
                <a:spcPct val="0"/>
              </a:spcAft>
              <a:defRPr sz="3200" b="1">
                <a:solidFill>
                  <a:srgbClr val="990099"/>
                </a:solidFill>
                <a:latin typeface="Century Gothic" pitchFamily="34" charset="0"/>
              </a:defRPr>
            </a:lvl8pPr>
            <a:lvl9pPr marL="1828800" fontAlgn="base">
              <a:spcBef>
                <a:spcPct val="0"/>
              </a:spcBef>
              <a:spcAft>
                <a:spcPct val="0"/>
              </a:spcAft>
              <a:defRPr sz="3200" b="1">
                <a:solidFill>
                  <a:srgbClr val="990099"/>
                </a:solidFill>
                <a:latin typeface="Century Gothic" pitchFamily="34" charset="0"/>
              </a:defRPr>
            </a:lvl9pPr>
          </a:lstStyle>
          <a:p>
            <a:pPr algn="ctr"/>
            <a:r>
              <a:rPr lang="es-ES_tradnl" altLang="es-ES" sz="2800" dirty="0">
                <a:solidFill>
                  <a:srgbClr val="FFFF00"/>
                </a:solidFill>
              </a:rPr>
              <a:t>Utilización de la matriz de riesgo para obtener el riesgo resultante</a:t>
            </a:r>
          </a:p>
        </p:txBody>
      </p:sp>
      <p:sp>
        <p:nvSpPr>
          <p:cNvPr id="118792" name="Text Box 8"/>
          <p:cNvSpPr txBox="1">
            <a:spLocks noChangeArrowheads="1"/>
          </p:cNvSpPr>
          <p:nvPr/>
        </p:nvSpPr>
        <p:spPr bwMode="auto">
          <a:xfrm>
            <a:off x="1" y="4516041"/>
            <a:ext cx="87487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ES" b="1" dirty="0">
                <a:solidFill>
                  <a:srgbClr val="FFFF00"/>
                </a:solidFill>
              </a:rPr>
              <a:t>Analizando todos los Sucesos Iniciadores se puede hacer un primer cribado que permita priorizar, en función de criterios de administración de riesgos</a:t>
            </a:r>
          </a:p>
        </p:txBody>
      </p:sp>
      <p:pic>
        <p:nvPicPr>
          <p:cNvPr id="118793" name="Picture 9"/>
          <p:cNvPicPr>
            <a:picLocks noChangeAspect="1" noChangeArrowheads="1"/>
          </p:cNvPicPr>
          <p:nvPr/>
        </p:nvPicPr>
        <p:blipFill>
          <a:blip r:embed="rId3">
            <a:extLst>
              <a:ext uri="{28A0092B-C50C-407E-A947-70E740481C1C}">
                <a14:useLocalDpi xmlns:a14="http://schemas.microsoft.com/office/drawing/2010/main" val="0"/>
              </a:ext>
            </a:extLst>
          </a:blip>
          <a:srcRect l="19193" t="28543" r="28052" b="26083"/>
          <a:stretch>
            <a:fillRect/>
          </a:stretch>
        </p:blipFill>
        <p:spPr bwMode="auto">
          <a:xfrm>
            <a:off x="539751" y="871538"/>
            <a:ext cx="7845425" cy="353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4" name="Oval 10"/>
          <p:cNvSpPr>
            <a:spLocks noChangeArrowheads="1"/>
          </p:cNvSpPr>
          <p:nvPr/>
        </p:nvSpPr>
        <p:spPr bwMode="auto">
          <a:xfrm>
            <a:off x="4570413" y="2895600"/>
            <a:ext cx="2089150" cy="215504"/>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8795" name="Oval 11"/>
          <p:cNvSpPr>
            <a:spLocks noChangeArrowheads="1"/>
          </p:cNvSpPr>
          <p:nvPr/>
        </p:nvSpPr>
        <p:spPr bwMode="auto">
          <a:xfrm>
            <a:off x="4572000" y="1168004"/>
            <a:ext cx="2089150" cy="215503"/>
          </a:xfrm>
          <a:prstGeom prst="ellipse">
            <a:avLst/>
          </a:prstGeom>
          <a:noFill/>
          <a:ln w="95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Tree>
    <p:extLst>
      <p:ext uri="{BB962C8B-B14F-4D97-AF65-F5344CB8AC3E}">
        <p14:creationId xmlns:p14="http://schemas.microsoft.com/office/powerpoint/2010/main" val="1257728653"/>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8788"/>
                                        </p:tgtEl>
                                        <p:attrNameLst>
                                          <p:attrName>style.visibility</p:attrName>
                                        </p:attrNameLst>
                                      </p:cBhvr>
                                      <p:to>
                                        <p:strVal val="visible"/>
                                      </p:to>
                                    </p:set>
                                    <p:anim calcmode="lin" valueType="num">
                                      <p:cBhvr additive="base">
                                        <p:cTn id="7" dur="500" fill="hold"/>
                                        <p:tgtEl>
                                          <p:spTgt spid="118788"/>
                                        </p:tgtEl>
                                        <p:attrNameLst>
                                          <p:attrName>ppt_x</p:attrName>
                                        </p:attrNameLst>
                                      </p:cBhvr>
                                      <p:tavLst>
                                        <p:tav tm="0">
                                          <p:val>
                                            <p:strVal val="0-#ppt_w/2"/>
                                          </p:val>
                                        </p:tav>
                                        <p:tav tm="100000">
                                          <p:val>
                                            <p:strVal val="#ppt_x"/>
                                          </p:val>
                                        </p:tav>
                                      </p:tavLst>
                                    </p:anim>
                                    <p:anim calcmode="lin" valueType="num">
                                      <p:cBhvr additive="base">
                                        <p:cTn id="8" dur="500" fill="hold"/>
                                        <p:tgtEl>
                                          <p:spTgt spid="1187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1331914" y="231923"/>
            <a:ext cx="6696075" cy="75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rgbClr val="990099"/>
                </a:solidFill>
                <a:latin typeface="Century Gothic" pitchFamily="34" charset="0"/>
              </a:defRPr>
            </a:lvl1pPr>
            <a:lvl2pPr>
              <a:defRPr sz="3200" b="1">
                <a:solidFill>
                  <a:srgbClr val="990099"/>
                </a:solidFill>
                <a:latin typeface="Century Gothic" pitchFamily="34" charset="0"/>
              </a:defRPr>
            </a:lvl2pPr>
            <a:lvl3pPr>
              <a:defRPr sz="3200" b="1">
                <a:solidFill>
                  <a:srgbClr val="990099"/>
                </a:solidFill>
                <a:latin typeface="Century Gothic" pitchFamily="34" charset="0"/>
              </a:defRPr>
            </a:lvl3pPr>
            <a:lvl4pPr>
              <a:defRPr sz="3200" b="1">
                <a:solidFill>
                  <a:srgbClr val="990099"/>
                </a:solidFill>
                <a:latin typeface="Century Gothic" pitchFamily="34" charset="0"/>
              </a:defRPr>
            </a:lvl4pPr>
            <a:lvl5pPr>
              <a:defRPr sz="3200" b="1">
                <a:solidFill>
                  <a:srgbClr val="990099"/>
                </a:solidFill>
                <a:latin typeface="Century Gothic" pitchFamily="34" charset="0"/>
              </a:defRPr>
            </a:lvl5pPr>
            <a:lvl6pPr marL="457200" fontAlgn="base">
              <a:spcBef>
                <a:spcPct val="0"/>
              </a:spcBef>
              <a:spcAft>
                <a:spcPct val="0"/>
              </a:spcAft>
              <a:defRPr sz="3200" b="1">
                <a:solidFill>
                  <a:srgbClr val="990099"/>
                </a:solidFill>
                <a:latin typeface="Century Gothic" pitchFamily="34" charset="0"/>
              </a:defRPr>
            </a:lvl6pPr>
            <a:lvl7pPr marL="914400" fontAlgn="base">
              <a:spcBef>
                <a:spcPct val="0"/>
              </a:spcBef>
              <a:spcAft>
                <a:spcPct val="0"/>
              </a:spcAft>
              <a:defRPr sz="3200" b="1">
                <a:solidFill>
                  <a:srgbClr val="990099"/>
                </a:solidFill>
                <a:latin typeface="Century Gothic" pitchFamily="34" charset="0"/>
              </a:defRPr>
            </a:lvl7pPr>
            <a:lvl8pPr marL="1371600" fontAlgn="base">
              <a:spcBef>
                <a:spcPct val="0"/>
              </a:spcBef>
              <a:spcAft>
                <a:spcPct val="0"/>
              </a:spcAft>
              <a:defRPr sz="3200" b="1">
                <a:solidFill>
                  <a:srgbClr val="990099"/>
                </a:solidFill>
                <a:latin typeface="Century Gothic" pitchFamily="34" charset="0"/>
              </a:defRPr>
            </a:lvl8pPr>
            <a:lvl9pPr marL="1828800" fontAlgn="base">
              <a:spcBef>
                <a:spcPct val="0"/>
              </a:spcBef>
              <a:spcAft>
                <a:spcPct val="0"/>
              </a:spcAft>
              <a:defRPr sz="3200" b="1">
                <a:solidFill>
                  <a:srgbClr val="990099"/>
                </a:solidFill>
                <a:latin typeface="Century Gothic" pitchFamily="34" charset="0"/>
              </a:defRPr>
            </a:lvl9pPr>
          </a:lstStyle>
          <a:p>
            <a:pPr algn="ctr"/>
            <a:r>
              <a:rPr lang="es-ES_tradnl" altLang="es-ES" sz="2800" dirty="0">
                <a:solidFill>
                  <a:srgbClr val="FFFF00"/>
                </a:solidFill>
              </a:rPr>
              <a:t>Criterios para la gestión de riesgo</a:t>
            </a:r>
            <a:r>
              <a:rPr lang="es-ES" altLang="es-ES" sz="2800" dirty="0">
                <a:solidFill>
                  <a:srgbClr val="FFFF00"/>
                </a:solidFill>
                <a:latin typeface="Times New Roman" pitchFamily="18" charset="0"/>
              </a:rPr>
              <a:t>.</a:t>
            </a:r>
          </a:p>
        </p:txBody>
      </p:sp>
      <p:sp>
        <p:nvSpPr>
          <p:cNvPr id="245763" name="Rectangle 3"/>
          <p:cNvSpPr>
            <a:spLocks noChangeArrowheads="1"/>
          </p:cNvSpPr>
          <p:nvPr/>
        </p:nvSpPr>
        <p:spPr bwMode="auto">
          <a:xfrm>
            <a:off x="250825" y="1113235"/>
            <a:ext cx="8642350" cy="307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lgn="ctr">
              <a:spcBef>
                <a:spcPct val="20000"/>
              </a:spcBef>
              <a:defRPr sz="2600">
                <a:solidFill>
                  <a:srgbClr val="5F5F5F"/>
                </a:solidFill>
                <a:latin typeface="Tahoma" pitchFamily="34" charset="0"/>
              </a:defRPr>
            </a:lvl1pPr>
            <a:lvl2pPr marL="1169988" indent="-533400" algn="ctr">
              <a:spcBef>
                <a:spcPct val="20000"/>
              </a:spcBef>
              <a:defRPr sz="2800">
                <a:solidFill>
                  <a:schemeClr val="tx1"/>
                </a:solidFill>
                <a:latin typeface="Arial" charset="0"/>
              </a:defRPr>
            </a:lvl2pPr>
            <a:lvl3pPr marL="1806575" indent="-457200" algn="ctr">
              <a:spcBef>
                <a:spcPct val="20000"/>
              </a:spcBef>
              <a:defRPr sz="2400">
                <a:solidFill>
                  <a:schemeClr val="tx1"/>
                </a:solidFill>
                <a:latin typeface="Arial" charset="0"/>
              </a:defRPr>
            </a:lvl3pPr>
            <a:lvl4pPr marL="2366963" indent="-381000" algn="ctr">
              <a:spcBef>
                <a:spcPct val="20000"/>
              </a:spcBef>
              <a:defRPr sz="2000">
                <a:solidFill>
                  <a:schemeClr val="tx1"/>
                </a:solidFill>
                <a:latin typeface="Arial" charset="0"/>
              </a:defRPr>
            </a:lvl4pPr>
            <a:lvl5pPr marL="2927350" indent="-381000" algn="ctr">
              <a:spcBef>
                <a:spcPct val="20000"/>
              </a:spcBef>
              <a:defRPr sz="2000">
                <a:solidFill>
                  <a:schemeClr val="tx1"/>
                </a:solidFill>
                <a:latin typeface="Arial" charset="0"/>
              </a:defRPr>
            </a:lvl5pPr>
            <a:lvl6pPr marL="3384550" indent="-381000" algn="ctr" fontAlgn="base">
              <a:spcBef>
                <a:spcPct val="20000"/>
              </a:spcBef>
              <a:spcAft>
                <a:spcPct val="0"/>
              </a:spcAft>
              <a:defRPr sz="2000">
                <a:solidFill>
                  <a:schemeClr val="tx1"/>
                </a:solidFill>
                <a:latin typeface="Arial" charset="0"/>
              </a:defRPr>
            </a:lvl6pPr>
            <a:lvl7pPr marL="3841750" indent="-381000" algn="ctr" fontAlgn="base">
              <a:spcBef>
                <a:spcPct val="20000"/>
              </a:spcBef>
              <a:spcAft>
                <a:spcPct val="0"/>
              </a:spcAft>
              <a:defRPr sz="2000">
                <a:solidFill>
                  <a:schemeClr val="tx1"/>
                </a:solidFill>
                <a:latin typeface="Arial" charset="0"/>
              </a:defRPr>
            </a:lvl7pPr>
            <a:lvl8pPr marL="4298950" indent="-381000" algn="ctr" fontAlgn="base">
              <a:spcBef>
                <a:spcPct val="20000"/>
              </a:spcBef>
              <a:spcAft>
                <a:spcPct val="0"/>
              </a:spcAft>
              <a:defRPr sz="2000">
                <a:solidFill>
                  <a:schemeClr val="tx1"/>
                </a:solidFill>
                <a:latin typeface="Arial" charset="0"/>
              </a:defRPr>
            </a:lvl8pPr>
            <a:lvl9pPr marL="4756150" indent="-381000" algn="ctr" fontAlgn="base">
              <a:spcBef>
                <a:spcPct val="20000"/>
              </a:spcBef>
              <a:spcAft>
                <a:spcPct val="0"/>
              </a:spcAft>
              <a:defRPr sz="2000">
                <a:solidFill>
                  <a:schemeClr val="tx1"/>
                </a:solidFill>
                <a:latin typeface="Arial" charset="0"/>
              </a:defRPr>
            </a:lvl9pPr>
          </a:lstStyle>
          <a:p>
            <a:pPr algn="just">
              <a:lnSpc>
                <a:spcPct val="90000"/>
              </a:lnSpc>
              <a:spcBef>
                <a:spcPct val="10000"/>
              </a:spcBef>
            </a:pPr>
            <a:r>
              <a:rPr lang="es-ES_tradnl" altLang="es-ES" sz="2800" b="1" dirty="0">
                <a:solidFill>
                  <a:srgbClr val="FFFF00"/>
                </a:solidFill>
                <a:latin typeface="Times New Roman" pitchFamily="18" charset="0"/>
              </a:rPr>
              <a:t>    </a:t>
            </a:r>
            <a:r>
              <a:rPr lang="es-ES_tradnl" altLang="es-ES" sz="2000" b="1" dirty="0">
                <a:solidFill>
                  <a:srgbClr val="FFFF00"/>
                </a:solidFill>
                <a:latin typeface="Times New Roman" pitchFamily="18" charset="0"/>
              </a:rPr>
              <a:t>El Método de la Matriz de Riesgo es un método conservador ya que en su aplicación hemos asumido varias hipótesis de este carácter que son:</a:t>
            </a:r>
          </a:p>
          <a:p>
            <a:pPr algn="just">
              <a:lnSpc>
                <a:spcPct val="90000"/>
              </a:lnSpc>
              <a:spcBef>
                <a:spcPct val="10000"/>
              </a:spcBef>
            </a:pPr>
            <a:endParaRPr lang="es-ES_tradnl" altLang="es-ES" sz="2800" b="1" dirty="0">
              <a:solidFill>
                <a:srgbClr val="FFFF00"/>
              </a:solidFill>
              <a:latin typeface="Times New Roman" pitchFamily="18" charset="0"/>
            </a:endParaRPr>
          </a:p>
          <a:p>
            <a:pPr algn="just">
              <a:lnSpc>
                <a:spcPct val="90000"/>
              </a:lnSpc>
              <a:spcBef>
                <a:spcPct val="10000"/>
              </a:spcBef>
              <a:buFontTx/>
              <a:buChar char="•"/>
            </a:pPr>
            <a:r>
              <a:rPr lang="es-ES_tradnl" altLang="es-ES" sz="2400" b="1" dirty="0">
                <a:solidFill>
                  <a:srgbClr val="FFFF00"/>
                </a:solidFill>
                <a:latin typeface="Times New Roman" pitchFamily="18" charset="0"/>
              </a:rPr>
              <a:t> </a:t>
            </a:r>
            <a:r>
              <a:rPr lang="es-ES_tradnl" altLang="es-ES" sz="2000" b="1" dirty="0">
                <a:solidFill>
                  <a:srgbClr val="FFFF00"/>
                </a:solidFill>
                <a:latin typeface="Times New Roman" pitchFamily="18" charset="0"/>
              </a:rPr>
              <a:t>Se ha considerado que todas la barreras directas tienen la misma probabilidad de fallo y no se analiza la robustez de estas.</a:t>
            </a:r>
          </a:p>
          <a:p>
            <a:pPr algn="just">
              <a:lnSpc>
                <a:spcPct val="90000"/>
              </a:lnSpc>
              <a:spcBef>
                <a:spcPct val="10000"/>
              </a:spcBef>
              <a:buFontTx/>
              <a:buChar char="•"/>
            </a:pPr>
            <a:r>
              <a:rPr lang="es-ES_tradnl" altLang="es-ES" sz="2000" b="1" dirty="0">
                <a:solidFill>
                  <a:srgbClr val="FFFF00"/>
                </a:solidFill>
                <a:latin typeface="Times New Roman" pitchFamily="18" charset="0"/>
              </a:rPr>
              <a:t> No se ha contemplado la influencia de los reductores de frecuencia al disminuir la frecuencia del SI y con ello el Riesgo resultante.</a:t>
            </a:r>
          </a:p>
          <a:p>
            <a:pPr algn="just">
              <a:lnSpc>
                <a:spcPct val="90000"/>
              </a:lnSpc>
              <a:spcBef>
                <a:spcPct val="10000"/>
              </a:spcBef>
              <a:buFontTx/>
              <a:buChar char="•"/>
            </a:pPr>
            <a:r>
              <a:rPr lang="es-ES_tradnl" altLang="es-ES" sz="2000" b="1" dirty="0">
                <a:solidFill>
                  <a:srgbClr val="FFFF00"/>
                </a:solidFill>
                <a:latin typeface="Times New Roman" pitchFamily="18" charset="0"/>
              </a:rPr>
              <a:t> No se ha contemplado la influencia de los reductores de consecuencia al disminuir las consecuencias y con ello el riesgo resultante. </a:t>
            </a:r>
          </a:p>
        </p:txBody>
      </p:sp>
      <p:sp>
        <p:nvSpPr>
          <p:cNvPr id="245764" name="Text Box 4"/>
          <p:cNvSpPr txBox="1">
            <a:spLocks noChangeArrowheads="1"/>
          </p:cNvSpPr>
          <p:nvPr/>
        </p:nvSpPr>
        <p:spPr bwMode="auto">
          <a:xfrm>
            <a:off x="1187451" y="4192191"/>
            <a:ext cx="62658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ES" sz="2200" b="1" dirty="0">
                <a:solidFill>
                  <a:schemeClr val="bg1"/>
                </a:solidFill>
              </a:rPr>
              <a:t>Se justifica hacer un segundo cribado que nos muestre resultados más realistas</a:t>
            </a:r>
          </a:p>
        </p:txBody>
      </p:sp>
    </p:spTree>
    <p:extLst>
      <p:ext uri="{BB962C8B-B14F-4D97-AF65-F5344CB8AC3E}">
        <p14:creationId xmlns:p14="http://schemas.microsoft.com/office/powerpoint/2010/main" val="259745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1258888" y="341922"/>
            <a:ext cx="67691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rgbClr val="990099"/>
                </a:solidFill>
                <a:latin typeface="Century Gothic" pitchFamily="34" charset="0"/>
              </a:defRPr>
            </a:lvl1pPr>
            <a:lvl2pPr>
              <a:defRPr sz="3200" b="1">
                <a:solidFill>
                  <a:srgbClr val="990099"/>
                </a:solidFill>
                <a:latin typeface="Century Gothic" pitchFamily="34" charset="0"/>
              </a:defRPr>
            </a:lvl2pPr>
            <a:lvl3pPr>
              <a:defRPr sz="3200" b="1">
                <a:solidFill>
                  <a:srgbClr val="990099"/>
                </a:solidFill>
                <a:latin typeface="Century Gothic" pitchFamily="34" charset="0"/>
              </a:defRPr>
            </a:lvl3pPr>
            <a:lvl4pPr>
              <a:defRPr sz="3200" b="1">
                <a:solidFill>
                  <a:srgbClr val="990099"/>
                </a:solidFill>
                <a:latin typeface="Century Gothic" pitchFamily="34" charset="0"/>
              </a:defRPr>
            </a:lvl4pPr>
            <a:lvl5pPr>
              <a:defRPr sz="3200" b="1">
                <a:solidFill>
                  <a:srgbClr val="990099"/>
                </a:solidFill>
                <a:latin typeface="Century Gothic" pitchFamily="34" charset="0"/>
              </a:defRPr>
            </a:lvl5pPr>
            <a:lvl6pPr marL="457200" fontAlgn="base">
              <a:spcBef>
                <a:spcPct val="0"/>
              </a:spcBef>
              <a:spcAft>
                <a:spcPct val="0"/>
              </a:spcAft>
              <a:defRPr sz="3200" b="1">
                <a:solidFill>
                  <a:srgbClr val="990099"/>
                </a:solidFill>
                <a:latin typeface="Century Gothic" pitchFamily="34" charset="0"/>
              </a:defRPr>
            </a:lvl6pPr>
            <a:lvl7pPr marL="914400" fontAlgn="base">
              <a:spcBef>
                <a:spcPct val="0"/>
              </a:spcBef>
              <a:spcAft>
                <a:spcPct val="0"/>
              </a:spcAft>
              <a:defRPr sz="3200" b="1">
                <a:solidFill>
                  <a:srgbClr val="990099"/>
                </a:solidFill>
                <a:latin typeface="Century Gothic" pitchFamily="34" charset="0"/>
              </a:defRPr>
            </a:lvl7pPr>
            <a:lvl8pPr marL="1371600" fontAlgn="base">
              <a:spcBef>
                <a:spcPct val="0"/>
              </a:spcBef>
              <a:spcAft>
                <a:spcPct val="0"/>
              </a:spcAft>
              <a:defRPr sz="3200" b="1">
                <a:solidFill>
                  <a:srgbClr val="990099"/>
                </a:solidFill>
                <a:latin typeface="Century Gothic" pitchFamily="34" charset="0"/>
              </a:defRPr>
            </a:lvl8pPr>
            <a:lvl9pPr marL="1828800" fontAlgn="base">
              <a:spcBef>
                <a:spcPct val="0"/>
              </a:spcBef>
              <a:spcAft>
                <a:spcPct val="0"/>
              </a:spcAft>
              <a:defRPr sz="3200" b="1">
                <a:solidFill>
                  <a:srgbClr val="990099"/>
                </a:solidFill>
                <a:latin typeface="Century Gothic" pitchFamily="34" charset="0"/>
              </a:defRPr>
            </a:lvl9pPr>
          </a:lstStyle>
          <a:p>
            <a:pPr algn="ctr"/>
            <a:r>
              <a:rPr lang="es-ES_tradnl" altLang="es-ES" sz="2400" dirty="0">
                <a:solidFill>
                  <a:srgbClr val="FFFF00"/>
                </a:solidFill>
              </a:rPr>
              <a:t>Procedimiento para realizar el segundo cribado</a:t>
            </a:r>
            <a:r>
              <a:rPr lang="es-ES" altLang="es-ES" sz="2400" dirty="0">
                <a:solidFill>
                  <a:srgbClr val="FFFF00"/>
                </a:solidFill>
                <a:latin typeface="Times New Roman" pitchFamily="18" charset="0"/>
              </a:rPr>
              <a:t>.</a:t>
            </a:r>
          </a:p>
        </p:txBody>
      </p:sp>
      <p:sp>
        <p:nvSpPr>
          <p:cNvPr id="246788" name="Text Box 4"/>
          <p:cNvSpPr txBox="1">
            <a:spLocks noChangeArrowheads="1"/>
          </p:cNvSpPr>
          <p:nvPr/>
        </p:nvSpPr>
        <p:spPr bwMode="auto">
          <a:xfrm>
            <a:off x="228600" y="1261085"/>
            <a:ext cx="8915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defRPr>
                <a:solidFill>
                  <a:schemeClr val="tx1"/>
                </a:solidFill>
                <a:latin typeface="Arial" charset="0"/>
              </a:defRPr>
            </a:lvl1pPr>
            <a:lvl2pPr marL="903288">
              <a:defRPr>
                <a:solidFill>
                  <a:schemeClr val="tx1"/>
                </a:solidFill>
                <a:latin typeface="Arial" charset="0"/>
              </a:defRPr>
            </a:lvl2pPr>
            <a:lvl3pPr marL="1082675">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eaLnBrk="0" hangingPunct="0"/>
            <a:r>
              <a:rPr lang="es-MX" altLang="es-ES" sz="2000" b="1" dirty="0">
                <a:solidFill>
                  <a:srgbClr val="FFFF00"/>
                </a:solidFill>
              </a:rPr>
              <a:t>A</a:t>
            </a:r>
            <a:r>
              <a:rPr lang="es-MX" altLang="es-ES" sz="2000" b="1" baseline="-25000" dirty="0">
                <a:solidFill>
                  <a:srgbClr val="FFFF00"/>
                </a:solidFill>
              </a:rPr>
              <a:t>1</a:t>
            </a:r>
            <a:r>
              <a:rPr lang="es-MX" altLang="es-ES" sz="2000" b="1" dirty="0">
                <a:solidFill>
                  <a:srgbClr val="FFFF00"/>
                </a:solidFill>
              </a:rPr>
              <a:t>-	¿Son suficientemente robustas las barreras existentes, como para asignar una probabilidad de fallo más baja, que permita clasificar el riesgo en un nivel inferior?</a:t>
            </a:r>
          </a:p>
          <a:p>
            <a:pPr algn="just" eaLnBrk="0" hangingPunct="0"/>
            <a:endParaRPr lang="es-MX" altLang="es-ES" sz="2000" b="1" dirty="0">
              <a:solidFill>
                <a:srgbClr val="FFFF00"/>
              </a:solidFill>
            </a:endParaRPr>
          </a:p>
          <a:p>
            <a:pPr algn="just" eaLnBrk="0" hangingPunct="0"/>
            <a:r>
              <a:rPr lang="es-MX" altLang="es-ES" sz="2000" b="1" dirty="0">
                <a:solidFill>
                  <a:srgbClr val="FFFF00"/>
                </a:solidFill>
              </a:rPr>
              <a:t>A</a:t>
            </a:r>
            <a:r>
              <a:rPr lang="es-MX" altLang="es-ES" sz="2000" b="1" baseline="-25000" dirty="0">
                <a:solidFill>
                  <a:srgbClr val="FFFF00"/>
                </a:solidFill>
              </a:rPr>
              <a:t>2</a:t>
            </a:r>
            <a:r>
              <a:rPr lang="es-MX" altLang="es-ES" sz="2000" b="1" dirty="0">
                <a:solidFill>
                  <a:srgbClr val="FFFF00"/>
                </a:solidFill>
              </a:rPr>
              <a:t>-	</a:t>
            </a:r>
            <a:r>
              <a:rPr lang="es-ES" altLang="es-ES" sz="2000" b="1" dirty="0">
                <a:solidFill>
                  <a:srgbClr val="FFFF00"/>
                </a:solidFill>
              </a:rPr>
              <a:t>¿Son suficientemente robustos los reductores de frecuencia o los reductores de consecuencias existentes?</a:t>
            </a:r>
            <a:r>
              <a:rPr lang="es-ES" altLang="es-ES" sz="2000" dirty="0">
                <a:solidFill>
                  <a:srgbClr val="FFFF00"/>
                </a:solidFill>
              </a:rPr>
              <a:t> </a:t>
            </a:r>
            <a:endParaRPr lang="es-MX" altLang="es-ES" sz="2000" b="1" dirty="0">
              <a:solidFill>
                <a:srgbClr val="FFFF00"/>
              </a:solidFill>
            </a:endParaRPr>
          </a:p>
          <a:p>
            <a:pPr algn="just" eaLnBrk="0" hangingPunct="0"/>
            <a:endParaRPr lang="es-MX" altLang="es-ES" sz="2000" b="1" dirty="0">
              <a:solidFill>
                <a:srgbClr val="FFFF00"/>
              </a:solidFill>
            </a:endParaRPr>
          </a:p>
        </p:txBody>
      </p:sp>
    </p:spTree>
    <p:extLst>
      <p:ext uri="{BB962C8B-B14F-4D97-AF65-F5344CB8AC3E}">
        <p14:creationId xmlns:p14="http://schemas.microsoft.com/office/powerpoint/2010/main" val="957716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1258888" y="285105"/>
            <a:ext cx="67691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rgbClr val="990099"/>
                </a:solidFill>
                <a:latin typeface="Century Gothic" pitchFamily="34" charset="0"/>
              </a:defRPr>
            </a:lvl1pPr>
            <a:lvl2pPr>
              <a:defRPr sz="3200" b="1">
                <a:solidFill>
                  <a:srgbClr val="990099"/>
                </a:solidFill>
                <a:latin typeface="Century Gothic" pitchFamily="34" charset="0"/>
              </a:defRPr>
            </a:lvl2pPr>
            <a:lvl3pPr>
              <a:defRPr sz="3200" b="1">
                <a:solidFill>
                  <a:srgbClr val="990099"/>
                </a:solidFill>
                <a:latin typeface="Century Gothic" pitchFamily="34" charset="0"/>
              </a:defRPr>
            </a:lvl3pPr>
            <a:lvl4pPr>
              <a:defRPr sz="3200" b="1">
                <a:solidFill>
                  <a:srgbClr val="990099"/>
                </a:solidFill>
                <a:latin typeface="Century Gothic" pitchFamily="34" charset="0"/>
              </a:defRPr>
            </a:lvl4pPr>
            <a:lvl5pPr>
              <a:defRPr sz="3200" b="1">
                <a:solidFill>
                  <a:srgbClr val="990099"/>
                </a:solidFill>
                <a:latin typeface="Century Gothic" pitchFamily="34" charset="0"/>
              </a:defRPr>
            </a:lvl5pPr>
            <a:lvl6pPr marL="457200" fontAlgn="base">
              <a:spcBef>
                <a:spcPct val="0"/>
              </a:spcBef>
              <a:spcAft>
                <a:spcPct val="0"/>
              </a:spcAft>
              <a:defRPr sz="3200" b="1">
                <a:solidFill>
                  <a:srgbClr val="990099"/>
                </a:solidFill>
                <a:latin typeface="Century Gothic" pitchFamily="34" charset="0"/>
              </a:defRPr>
            </a:lvl6pPr>
            <a:lvl7pPr marL="914400" fontAlgn="base">
              <a:spcBef>
                <a:spcPct val="0"/>
              </a:spcBef>
              <a:spcAft>
                <a:spcPct val="0"/>
              </a:spcAft>
              <a:defRPr sz="3200" b="1">
                <a:solidFill>
                  <a:srgbClr val="990099"/>
                </a:solidFill>
                <a:latin typeface="Century Gothic" pitchFamily="34" charset="0"/>
              </a:defRPr>
            </a:lvl7pPr>
            <a:lvl8pPr marL="1371600" fontAlgn="base">
              <a:spcBef>
                <a:spcPct val="0"/>
              </a:spcBef>
              <a:spcAft>
                <a:spcPct val="0"/>
              </a:spcAft>
              <a:defRPr sz="3200" b="1">
                <a:solidFill>
                  <a:srgbClr val="990099"/>
                </a:solidFill>
                <a:latin typeface="Century Gothic" pitchFamily="34" charset="0"/>
              </a:defRPr>
            </a:lvl8pPr>
            <a:lvl9pPr marL="1828800" fontAlgn="base">
              <a:spcBef>
                <a:spcPct val="0"/>
              </a:spcBef>
              <a:spcAft>
                <a:spcPct val="0"/>
              </a:spcAft>
              <a:defRPr sz="3200" b="1">
                <a:solidFill>
                  <a:srgbClr val="990099"/>
                </a:solidFill>
                <a:latin typeface="Century Gothic" pitchFamily="34" charset="0"/>
              </a:defRPr>
            </a:lvl9pPr>
          </a:lstStyle>
          <a:p>
            <a:pPr algn="ctr"/>
            <a:r>
              <a:rPr lang="es-ES_tradnl" altLang="es-ES" dirty="0">
                <a:solidFill>
                  <a:srgbClr val="FFFF00"/>
                </a:solidFill>
              </a:rPr>
              <a:t>Segundo Cribado</a:t>
            </a:r>
            <a:r>
              <a:rPr lang="es-ES" altLang="es-ES" sz="3600" dirty="0">
                <a:solidFill>
                  <a:srgbClr val="FFFF00"/>
                </a:solidFill>
                <a:latin typeface="Times New Roman" pitchFamily="18" charset="0"/>
              </a:rPr>
              <a:t>.</a:t>
            </a:r>
          </a:p>
        </p:txBody>
      </p:sp>
      <p:sp>
        <p:nvSpPr>
          <p:cNvPr id="254979" name="Text Box 3"/>
          <p:cNvSpPr txBox="1">
            <a:spLocks noChangeArrowheads="1"/>
          </p:cNvSpPr>
          <p:nvPr/>
        </p:nvSpPr>
        <p:spPr bwMode="auto">
          <a:xfrm>
            <a:off x="228600" y="1006079"/>
            <a:ext cx="891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defRPr>
                <a:solidFill>
                  <a:schemeClr val="tx1"/>
                </a:solidFill>
                <a:latin typeface="Arial" charset="0"/>
              </a:defRPr>
            </a:lvl1pPr>
            <a:lvl2pPr marL="903288">
              <a:defRPr>
                <a:solidFill>
                  <a:schemeClr val="tx1"/>
                </a:solidFill>
                <a:latin typeface="Arial" charset="0"/>
              </a:defRPr>
            </a:lvl2pPr>
            <a:lvl3pPr marL="1082675">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eaLnBrk="0" hangingPunct="0"/>
            <a:r>
              <a:rPr lang="es-MX" altLang="es-ES" sz="2000" b="1" dirty="0">
                <a:solidFill>
                  <a:srgbClr val="FFFF00"/>
                </a:solidFill>
              </a:rPr>
              <a:t>A</a:t>
            </a:r>
            <a:r>
              <a:rPr lang="es-MX" altLang="es-ES" sz="2000" b="1" baseline="-25000" dirty="0">
                <a:solidFill>
                  <a:srgbClr val="FFFF00"/>
                </a:solidFill>
              </a:rPr>
              <a:t>1</a:t>
            </a:r>
            <a:r>
              <a:rPr lang="es-MX" altLang="es-ES" sz="2000" b="1" dirty="0">
                <a:solidFill>
                  <a:srgbClr val="FFFF00"/>
                </a:solidFill>
              </a:rPr>
              <a:t>-</a:t>
            </a:r>
            <a:r>
              <a:rPr lang="es-MX" altLang="es-ES" sz="2000" b="1" dirty="0"/>
              <a:t>	</a:t>
            </a:r>
            <a:r>
              <a:rPr lang="es-MX" altLang="es-ES" sz="2000" b="1" dirty="0">
                <a:solidFill>
                  <a:srgbClr val="FF3300"/>
                </a:solidFill>
              </a:rPr>
              <a:t>¿Son suficientemente robustas las barreras existentes, como para asignar una probabilidad de fallo más baja, que permita clasificar el riesgo en un nivel inferior?</a:t>
            </a:r>
            <a:endParaRPr lang="es-ES" altLang="es-ES" sz="2000" b="1" dirty="0">
              <a:solidFill>
                <a:srgbClr val="FF3300"/>
              </a:solidFill>
            </a:endParaRPr>
          </a:p>
        </p:txBody>
      </p:sp>
      <p:graphicFrame>
        <p:nvGraphicFramePr>
          <p:cNvPr id="255076" name="Group 100"/>
          <p:cNvGraphicFramePr>
            <a:graphicFrameLocks noGrp="1"/>
          </p:cNvGraphicFramePr>
          <p:nvPr>
            <p:extLst>
              <p:ext uri="{D42A27DB-BD31-4B8C-83A1-F6EECF244321}">
                <p14:modId xmlns:p14="http://schemas.microsoft.com/office/powerpoint/2010/main" val="994829622"/>
              </p:ext>
            </p:extLst>
          </p:nvPr>
        </p:nvGraphicFramePr>
        <p:xfrm>
          <a:off x="611189" y="2300831"/>
          <a:ext cx="8281987" cy="2143127"/>
        </p:xfrm>
        <a:graphic>
          <a:graphicData uri="http://schemas.openxmlformats.org/drawingml/2006/table">
            <a:tbl>
              <a:tblPr/>
              <a:tblGrid>
                <a:gridCol w="627062"/>
                <a:gridCol w="6192838"/>
                <a:gridCol w="1462087"/>
              </a:tblGrid>
              <a:tr h="642938">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100" b="1"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No</a:t>
                      </a:r>
                      <a:endParaRPr kumimoji="0" lang="es-MX" altLang="es-ES" sz="11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100" b="1"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Tipo de Barrera</a:t>
                      </a:r>
                      <a:endParaRPr kumimoji="0" lang="es-MX" altLang="es-ES" sz="11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100" b="1"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Robustez expresada en puntos</a:t>
                      </a:r>
                      <a:endParaRPr kumimoji="0" lang="es-MX" altLang="es-ES" sz="11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85750">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1</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Barreras tipo 1: Enclavamientos o bloqueos</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32</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86941">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2</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Barreras tipo 2: Alarmas</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16</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464344">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3</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Barreras tipo 3: Procedimiento de trabajo que se ejecuta por personas diferentes</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8</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463154">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4</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smtClean="0">
                          <a:ln>
                            <a:noFill/>
                          </a:ln>
                          <a:solidFill>
                            <a:srgbClr val="000000"/>
                          </a:solidFill>
                          <a:effectLst/>
                          <a:latin typeface="Arial Unicode MS" pitchFamily="34" charset="-128"/>
                          <a:ea typeface="ＭＳ 明朝" charset="-128"/>
                          <a:cs typeface="Times New Roman" pitchFamily="18" charset="0"/>
                        </a:rPr>
                        <a:t>Barreras tipo 4: Procedimiento de trabajo que ejecuta la misma persona, pero en etapas o momentos diferentes</a:t>
                      </a:r>
                      <a:endParaRPr kumimoji="0" lang="es-MX" altLang="es-ES" sz="1200" b="0" i="0" u="none" strike="noStrike" cap="none" normalizeH="0" baseline="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lgn="just">
                        <a:spcBef>
                          <a:spcPct val="20000"/>
                        </a:spcBef>
                        <a:defRPr sz="2200">
                          <a:solidFill>
                            <a:srgbClr val="5F5F5F"/>
                          </a:solidFill>
                          <a:latin typeface="Tahoma" pitchFamily="34"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dirty="0" smtClean="0">
                          <a:ln>
                            <a:noFill/>
                          </a:ln>
                          <a:solidFill>
                            <a:srgbClr val="000000"/>
                          </a:solidFill>
                          <a:effectLst/>
                          <a:latin typeface="Arial Unicode MS" pitchFamily="34" charset="-128"/>
                          <a:ea typeface="ＭＳ 明朝" charset="-128"/>
                          <a:cs typeface="Times New Roman" pitchFamily="18" charset="0"/>
                        </a:rPr>
                        <a:t>4</a:t>
                      </a:r>
                      <a:endParaRPr kumimoji="0" lang="es-MX" altLang="es-ES" sz="1200" b="0" i="0" u="none" strike="noStrike" cap="none" normalizeH="0" baseline="0" dirty="0" smtClean="0">
                        <a:ln>
                          <a:noFill/>
                        </a:ln>
                        <a:solidFill>
                          <a:schemeClr val="tx1"/>
                        </a:solidFill>
                        <a:effectLst/>
                        <a:latin typeface="Arial Unicode MS" pitchFamily="34" charset="-128"/>
                        <a:ea typeface="ＭＳ 明朝"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Tree>
    <p:extLst>
      <p:ext uri="{BB962C8B-B14F-4D97-AF65-F5344CB8AC3E}">
        <p14:creationId xmlns:p14="http://schemas.microsoft.com/office/powerpoint/2010/main" val="2076033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1258888" y="285105"/>
            <a:ext cx="67691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rgbClr val="990099"/>
                </a:solidFill>
                <a:latin typeface="Century Gothic" pitchFamily="34" charset="0"/>
              </a:defRPr>
            </a:lvl1pPr>
            <a:lvl2pPr>
              <a:defRPr sz="3200" b="1">
                <a:solidFill>
                  <a:srgbClr val="990099"/>
                </a:solidFill>
                <a:latin typeface="Century Gothic" pitchFamily="34" charset="0"/>
              </a:defRPr>
            </a:lvl2pPr>
            <a:lvl3pPr>
              <a:defRPr sz="3200" b="1">
                <a:solidFill>
                  <a:srgbClr val="990099"/>
                </a:solidFill>
                <a:latin typeface="Century Gothic" pitchFamily="34" charset="0"/>
              </a:defRPr>
            </a:lvl3pPr>
            <a:lvl4pPr>
              <a:defRPr sz="3200" b="1">
                <a:solidFill>
                  <a:srgbClr val="990099"/>
                </a:solidFill>
                <a:latin typeface="Century Gothic" pitchFamily="34" charset="0"/>
              </a:defRPr>
            </a:lvl4pPr>
            <a:lvl5pPr>
              <a:defRPr sz="3200" b="1">
                <a:solidFill>
                  <a:srgbClr val="990099"/>
                </a:solidFill>
                <a:latin typeface="Century Gothic" pitchFamily="34" charset="0"/>
              </a:defRPr>
            </a:lvl5pPr>
            <a:lvl6pPr marL="457200" fontAlgn="base">
              <a:spcBef>
                <a:spcPct val="0"/>
              </a:spcBef>
              <a:spcAft>
                <a:spcPct val="0"/>
              </a:spcAft>
              <a:defRPr sz="3200" b="1">
                <a:solidFill>
                  <a:srgbClr val="990099"/>
                </a:solidFill>
                <a:latin typeface="Century Gothic" pitchFamily="34" charset="0"/>
              </a:defRPr>
            </a:lvl6pPr>
            <a:lvl7pPr marL="914400" fontAlgn="base">
              <a:spcBef>
                <a:spcPct val="0"/>
              </a:spcBef>
              <a:spcAft>
                <a:spcPct val="0"/>
              </a:spcAft>
              <a:defRPr sz="3200" b="1">
                <a:solidFill>
                  <a:srgbClr val="990099"/>
                </a:solidFill>
                <a:latin typeface="Century Gothic" pitchFamily="34" charset="0"/>
              </a:defRPr>
            </a:lvl7pPr>
            <a:lvl8pPr marL="1371600" fontAlgn="base">
              <a:spcBef>
                <a:spcPct val="0"/>
              </a:spcBef>
              <a:spcAft>
                <a:spcPct val="0"/>
              </a:spcAft>
              <a:defRPr sz="3200" b="1">
                <a:solidFill>
                  <a:srgbClr val="990099"/>
                </a:solidFill>
                <a:latin typeface="Century Gothic" pitchFamily="34" charset="0"/>
              </a:defRPr>
            </a:lvl8pPr>
            <a:lvl9pPr marL="1828800" fontAlgn="base">
              <a:spcBef>
                <a:spcPct val="0"/>
              </a:spcBef>
              <a:spcAft>
                <a:spcPct val="0"/>
              </a:spcAft>
              <a:defRPr sz="3200" b="1">
                <a:solidFill>
                  <a:srgbClr val="990099"/>
                </a:solidFill>
                <a:latin typeface="Century Gothic" pitchFamily="34" charset="0"/>
              </a:defRPr>
            </a:lvl9pPr>
          </a:lstStyle>
          <a:p>
            <a:pPr algn="ctr"/>
            <a:r>
              <a:rPr lang="es-ES_tradnl" altLang="es-ES" dirty="0">
                <a:solidFill>
                  <a:srgbClr val="FFFF00"/>
                </a:solidFill>
              </a:rPr>
              <a:t>Segundo Cribado</a:t>
            </a:r>
            <a:r>
              <a:rPr lang="es-ES" altLang="es-ES" sz="3600" dirty="0">
                <a:solidFill>
                  <a:srgbClr val="FFFF00"/>
                </a:solidFill>
                <a:latin typeface="Times New Roman" pitchFamily="18" charset="0"/>
              </a:rPr>
              <a:t>.</a:t>
            </a:r>
          </a:p>
        </p:txBody>
      </p:sp>
      <p:sp>
        <p:nvSpPr>
          <p:cNvPr id="256003" name="Text Box 3"/>
          <p:cNvSpPr txBox="1">
            <a:spLocks noChangeArrowheads="1"/>
          </p:cNvSpPr>
          <p:nvPr/>
        </p:nvSpPr>
        <p:spPr bwMode="auto">
          <a:xfrm>
            <a:off x="228600" y="1006079"/>
            <a:ext cx="891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defRPr>
                <a:solidFill>
                  <a:schemeClr val="tx1"/>
                </a:solidFill>
                <a:latin typeface="Arial" charset="0"/>
              </a:defRPr>
            </a:lvl1pPr>
            <a:lvl2pPr marL="903288">
              <a:defRPr>
                <a:solidFill>
                  <a:schemeClr val="tx1"/>
                </a:solidFill>
                <a:latin typeface="Arial" charset="0"/>
              </a:defRPr>
            </a:lvl2pPr>
            <a:lvl3pPr marL="1082675">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eaLnBrk="0" hangingPunct="0"/>
            <a:r>
              <a:rPr lang="es-MX" altLang="es-ES" sz="2000" b="1" dirty="0">
                <a:solidFill>
                  <a:srgbClr val="FFFF00"/>
                </a:solidFill>
              </a:rPr>
              <a:t>A</a:t>
            </a:r>
            <a:r>
              <a:rPr lang="es-MX" altLang="es-ES" sz="2000" b="1" baseline="-25000" dirty="0">
                <a:solidFill>
                  <a:srgbClr val="FFFF00"/>
                </a:solidFill>
              </a:rPr>
              <a:t>1</a:t>
            </a:r>
            <a:r>
              <a:rPr lang="es-MX" altLang="es-ES" sz="2000" b="1" dirty="0">
                <a:solidFill>
                  <a:srgbClr val="FFFF00"/>
                </a:solidFill>
              </a:rPr>
              <a:t>-</a:t>
            </a:r>
            <a:r>
              <a:rPr lang="es-MX" altLang="es-ES" sz="2000" b="1" dirty="0"/>
              <a:t>	</a:t>
            </a:r>
            <a:r>
              <a:rPr lang="es-MX" altLang="es-ES" sz="2000" b="1" dirty="0">
                <a:solidFill>
                  <a:srgbClr val="FF3300"/>
                </a:solidFill>
              </a:rPr>
              <a:t>¿Son suficientemente robustas las barreras existentes, como para asignar una probabilidad de fallo más baja, que permita clasificar el riesgo en un nivel inferior?</a:t>
            </a:r>
            <a:endParaRPr lang="es-ES" altLang="es-ES" sz="2000" b="1" dirty="0">
              <a:solidFill>
                <a:srgbClr val="FF3300"/>
              </a:solidFill>
            </a:endParaRPr>
          </a:p>
        </p:txBody>
      </p:sp>
      <p:sp>
        <p:nvSpPr>
          <p:cNvPr id="256030" name="Text Box 30"/>
          <p:cNvSpPr txBox="1">
            <a:spLocks noChangeArrowheads="1"/>
          </p:cNvSpPr>
          <p:nvPr/>
        </p:nvSpPr>
        <p:spPr bwMode="auto">
          <a:xfrm>
            <a:off x="755651" y="2139554"/>
            <a:ext cx="81375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eriod"/>
            </a:pPr>
            <a:r>
              <a:rPr lang="es-MX" altLang="es-ES" sz="1600" dirty="0">
                <a:solidFill>
                  <a:srgbClr val="FFFF00"/>
                </a:solidFill>
              </a:rPr>
              <a:t>Para probabilidad de fallo </a:t>
            </a:r>
            <a:r>
              <a:rPr lang="es-MX" altLang="es-ES" sz="1600" b="1" i="1" dirty="0" err="1">
                <a:solidFill>
                  <a:srgbClr val="FFFF00"/>
                </a:solidFill>
              </a:rPr>
              <a:t>p</a:t>
            </a:r>
            <a:r>
              <a:rPr lang="es-MX" altLang="es-ES" sz="1600" b="1" i="1" baseline="-25000" dirty="0" err="1">
                <a:solidFill>
                  <a:srgbClr val="FFFF00"/>
                </a:solidFill>
              </a:rPr>
              <a:t>M</a:t>
            </a:r>
            <a:r>
              <a:rPr lang="es-MX" altLang="es-ES" sz="1600" dirty="0">
                <a:solidFill>
                  <a:srgbClr val="FFFF00"/>
                </a:solidFill>
              </a:rPr>
              <a:t>: (2 Barreras)</a:t>
            </a:r>
            <a:endParaRPr lang="es-ES" altLang="es-ES" sz="1600" dirty="0">
              <a:solidFill>
                <a:srgbClr val="FFFF00"/>
              </a:solidFill>
            </a:endParaRPr>
          </a:p>
          <a:p>
            <a:r>
              <a:rPr lang="es-ES" altLang="es-ES" sz="1600" dirty="0">
                <a:solidFill>
                  <a:srgbClr val="FFFF00"/>
                </a:solidFill>
              </a:rPr>
              <a:t>	Se considera </a:t>
            </a:r>
            <a:r>
              <a:rPr lang="es-ES" altLang="es-ES" sz="1600" b="1" dirty="0">
                <a:solidFill>
                  <a:srgbClr val="FFFF00"/>
                </a:solidFill>
              </a:rPr>
              <a:t>robusto</a:t>
            </a:r>
            <a:r>
              <a:rPr lang="es-ES" altLang="es-ES" sz="1600" dirty="0">
                <a:solidFill>
                  <a:srgbClr val="FFFF00"/>
                </a:solidFill>
              </a:rPr>
              <a:t> el conjunto de barreras si: </a:t>
            </a:r>
            <a:r>
              <a:rPr lang="es-ES" altLang="es-ES" sz="1600" b="1" i="1" dirty="0">
                <a:solidFill>
                  <a:srgbClr val="FFFF00"/>
                </a:solidFill>
              </a:rPr>
              <a:t>p1*p2</a:t>
            </a:r>
            <a:r>
              <a:rPr lang="es-ES" altLang="es-ES" sz="1600" dirty="0">
                <a:solidFill>
                  <a:srgbClr val="FFFF00"/>
                </a:solidFill>
              </a:rPr>
              <a:t> ≥ 32 puntos. Ello permite reclasificar la probabilidad desde </a:t>
            </a:r>
            <a:r>
              <a:rPr lang="es-ES" altLang="es-ES" sz="1600" b="1" i="1" dirty="0" err="1">
                <a:solidFill>
                  <a:srgbClr val="FFFF00"/>
                </a:solidFill>
              </a:rPr>
              <a:t>p</a:t>
            </a:r>
            <a:r>
              <a:rPr lang="es-ES" altLang="es-ES" sz="1600" b="1" i="1" baseline="-25000" dirty="0" err="1">
                <a:solidFill>
                  <a:srgbClr val="FFFF00"/>
                </a:solidFill>
              </a:rPr>
              <a:t>M</a:t>
            </a:r>
            <a:r>
              <a:rPr lang="es-ES" altLang="es-ES" sz="1600" b="1" baseline="-25000" dirty="0">
                <a:solidFill>
                  <a:srgbClr val="FFFF00"/>
                </a:solidFill>
              </a:rPr>
              <a:t> </a:t>
            </a:r>
            <a:r>
              <a:rPr lang="es-ES" altLang="es-ES" sz="1600" dirty="0">
                <a:solidFill>
                  <a:srgbClr val="FFFF00"/>
                </a:solidFill>
              </a:rPr>
              <a:t>hasta </a:t>
            </a:r>
            <a:r>
              <a:rPr lang="es-ES" altLang="es-ES" sz="1600" b="1" i="1" dirty="0" err="1">
                <a:solidFill>
                  <a:srgbClr val="FFFF00"/>
                </a:solidFill>
              </a:rPr>
              <a:t>p</a:t>
            </a:r>
            <a:r>
              <a:rPr lang="es-ES" altLang="es-ES" sz="1600" b="1" i="1" baseline="-25000" dirty="0" err="1">
                <a:solidFill>
                  <a:srgbClr val="FFFF00"/>
                </a:solidFill>
              </a:rPr>
              <a:t>B</a:t>
            </a:r>
            <a:r>
              <a:rPr lang="es-ES" altLang="es-ES" sz="1600" dirty="0">
                <a:solidFill>
                  <a:srgbClr val="FFFF00"/>
                </a:solidFill>
              </a:rPr>
              <a:t>.</a:t>
            </a:r>
          </a:p>
          <a:p>
            <a:endParaRPr lang="es-ES" altLang="es-ES" sz="1600" dirty="0">
              <a:solidFill>
                <a:srgbClr val="FFFF00"/>
              </a:solidFill>
            </a:endParaRPr>
          </a:p>
          <a:p>
            <a:r>
              <a:rPr lang="es-ES" altLang="es-ES" sz="1600" dirty="0">
                <a:solidFill>
                  <a:srgbClr val="FFFF00"/>
                </a:solidFill>
              </a:rPr>
              <a:t>	Se considera que el conjunto de barreras</a:t>
            </a:r>
            <a:r>
              <a:rPr lang="es-MX" altLang="es-ES" sz="1600" dirty="0">
                <a:solidFill>
                  <a:srgbClr val="FFFF00"/>
                </a:solidFill>
              </a:rPr>
              <a:t> es </a:t>
            </a:r>
            <a:r>
              <a:rPr lang="es-MX" altLang="es-ES" sz="1600" b="1" dirty="0">
                <a:solidFill>
                  <a:srgbClr val="FFFF00"/>
                </a:solidFill>
              </a:rPr>
              <a:t>muy robusto</a:t>
            </a:r>
            <a:r>
              <a:rPr lang="es-MX" altLang="es-ES" sz="1600" dirty="0">
                <a:solidFill>
                  <a:srgbClr val="FFFF00"/>
                </a:solidFill>
              </a:rPr>
              <a:t> si </a:t>
            </a:r>
            <a:r>
              <a:rPr lang="es-MX" altLang="es-ES" sz="1600" b="1" i="1" dirty="0">
                <a:solidFill>
                  <a:srgbClr val="FFFF00"/>
                </a:solidFill>
              </a:rPr>
              <a:t>p1*p2</a:t>
            </a:r>
            <a:r>
              <a:rPr lang="es-MX" altLang="es-ES" sz="1600" dirty="0">
                <a:solidFill>
                  <a:srgbClr val="FFFF00"/>
                </a:solidFill>
              </a:rPr>
              <a:t> &gt; 64 puntos. Ello permite reclasificar la probabilidad desde </a:t>
            </a:r>
            <a:r>
              <a:rPr lang="es-MX" altLang="es-ES" sz="1600" b="1" i="1" dirty="0" err="1">
                <a:solidFill>
                  <a:srgbClr val="FFFF00"/>
                </a:solidFill>
              </a:rPr>
              <a:t>p</a:t>
            </a:r>
            <a:r>
              <a:rPr lang="es-MX" altLang="es-ES" sz="1600" b="1" i="1" baseline="-25000" dirty="0" err="1">
                <a:solidFill>
                  <a:srgbClr val="FFFF00"/>
                </a:solidFill>
              </a:rPr>
              <a:t>M</a:t>
            </a:r>
            <a:r>
              <a:rPr lang="es-MX" altLang="es-ES" sz="1600" dirty="0">
                <a:solidFill>
                  <a:srgbClr val="FFFF00"/>
                </a:solidFill>
              </a:rPr>
              <a:t> hasta </a:t>
            </a:r>
            <a:r>
              <a:rPr lang="es-MX" altLang="es-ES" sz="1600" b="1" i="1" dirty="0" err="1">
                <a:solidFill>
                  <a:srgbClr val="FFFF00"/>
                </a:solidFill>
              </a:rPr>
              <a:t>p</a:t>
            </a:r>
            <a:r>
              <a:rPr lang="es-MX" altLang="es-ES" sz="1600" b="1" i="1" baseline="-25000" dirty="0" err="1">
                <a:solidFill>
                  <a:srgbClr val="FFFF00"/>
                </a:solidFill>
              </a:rPr>
              <a:t>MB</a:t>
            </a:r>
            <a:r>
              <a:rPr lang="es-MX" altLang="es-ES" sz="1600" b="1" dirty="0">
                <a:solidFill>
                  <a:srgbClr val="FFFF00"/>
                </a:solidFill>
              </a:rPr>
              <a:t>.</a:t>
            </a:r>
          </a:p>
          <a:p>
            <a:endParaRPr lang="es-MX" altLang="es-ES" sz="1600" dirty="0">
              <a:solidFill>
                <a:srgbClr val="FFFF00"/>
              </a:solidFill>
            </a:endParaRPr>
          </a:p>
          <a:p>
            <a:pPr>
              <a:buFontTx/>
              <a:buAutoNum type="arabicPeriod" startAt="2"/>
            </a:pPr>
            <a:r>
              <a:rPr lang="es-MX" altLang="es-ES" sz="1600" dirty="0">
                <a:solidFill>
                  <a:srgbClr val="FFFF00"/>
                </a:solidFill>
              </a:rPr>
              <a:t>Para probabilidad de fallo </a:t>
            </a:r>
            <a:r>
              <a:rPr lang="es-MX" altLang="es-ES" sz="1600" b="1" i="1" dirty="0" err="1">
                <a:solidFill>
                  <a:srgbClr val="FFFF00"/>
                </a:solidFill>
              </a:rPr>
              <a:t>p</a:t>
            </a:r>
            <a:r>
              <a:rPr lang="es-MX" altLang="es-ES" sz="1600" b="1" i="1" baseline="-25000" dirty="0" err="1">
                <a:solidFill>
                  <a:srgbClr val="FFFF00"/>
                </a:solidFill>
              </a:rPr>
              <a:t>B</a:t>
            </a:r>
            <a:r>
              <a:rPr lang="es-MX" altLang="es-ES" sz="1600" b="1" i="1" dirty="0">
                <a:solidFill>
                  <a:srgbClr val="FFFF00"/>
                </a:solidFill>
                <a:sym typeface="Wingdings" pitchFamily="2" charset="2"/>
              </a:rPr>
              <a:t>: </a:t>
            </a:r>
            <a:r>
              <a:rPr lang="es-MX" altLang="es-ES" sz="1600" dirty="0">
                <a:solidFill>
                  <a:srgbClr val="FFFF00"/>
                </a:solidFill>
                <a:sym typeface="Wingdings" pitchFamily="2" charset="2"/>
              </a:rPr>
              <a:t>(3 Barreras)</a:t>
            </a:r>
            <a:endParaRPr lang="es-MX" altLang="es-ES" sz="1600" dirty="0">
              <a:solidFill>
                <a:srgbClr val="FFFF00"/>
              </a:solidFill>
            </a:endParaRPr>
          </a:p>
          <a:p>
            <a:r>
              <a:rPr lang="es-MX" altLang="es-ES" sz="1600" dirty="0">
                <a:solidFill>
                  <a:srgbClr val="FFFF00"/>
                </a:solidFill>
              </a:rPr>
              <a:t>	Se </a:t>
            </a:r>
            <a:r>
              <a:rPr lang="es-ES" altLang="es-ES" sz="1600" dirty="0">
                <a:solidFill>
                  <a:srgbClr val="FFFF00"/>
                </a:solidFill>
              </a:rPr>
              <a:t>considera</a:t>
            </a:r>
            <a:r>
              <a:rPr lang="es-MX" altLang="es-ES" sz="1600" dirty="0">
                <a:solidFill>
                  <a:srgbClr val="FFFF00"/>
                </a:solidFill>
              </a:rPr>
              <a:t> robusto el conjunto de barreras si </a:t>
            </a:r>
            <a:r>
              <a:rPr lang="es-MX" altLang="es-ES" sz="1600" b="1" i="1" dirty="0">
                <a:solidFill>
                  <a:srgbClr val="FFFF00"/>
                </a:solidFill>
              </a:rPr>
              <a:t>p1*p2*p3</a:t>
            </a:r>
            <a:r>
              <a:rPr lang="es-MX" altLang="es-ES" sz="1600" dirty="0">
                <a:solidFill>
                  <a:srgbClr val="FFFF00"/>
                </a:solidFill>
              </a:rPr>
              <a:t> &gt; 64 puntos. Ello permite reducir la probabilidad desde </a:t>
            </a:r>
            <a:r>
              <a:rPr lang="es-MX" altLang="es-ES" sz="1600" b="1" i="1" dirty="0" err="1">
                <a:solidFill>
                  <a:srgbClr val="FFFF00"/>
                </a:solidFill>
              </a:rPr>
              <a:t>p</a:t>
            </a:r>
            <a:r>
              <a:rPr lang="es-MX" altLang="es-ES" sz="1600" b="1" i="1" baseline="-25000" dirty="0" err="1">
                <a:solidFill>
                  <a:srgbClr val="FFFF00"/>
                </a:solidFill>
              </a:rPr>
              <a:t>B</a:t>
            </a:r>
            <a:r>
              <a:rPr lang="es-MX" altLang="es-ES" sz="1600" dirty="0">
                <a:solidFill>
                  <a:srgbClr val="FFFF00"/>
                </a:solidFill>
              </a:rPr>
              <a:t> hasta </a:t>
            </a:r>
            <a:r>
              <a:rPr lang="es-MX" altLang="es-ES" sz="1600" b="1" i="1" dirty="0" err="1">
                <a:solidFill>
                  <a:srgbClr val="FFFF00"/>
                </a:solidFill>
              </a:rPr>
              <a:t>p</a:t>
            </a:r>
            <a:r>
              <a:rPr lang="es-MX" altLang="es-ES" sz="1600" b="1" i="1" baseline="-25000" dirty="0" err="1">
                <a:solidFill>
                  <a:srgbClr val="FFFF00"/>
                </a:solidFill>
              </a:rPr>
              <a:t>MB</a:t>
            </a:r>
            <a:r>
              <a:rPr lang="es-MX" altLang="es-ES" sz="1600" dirty="0">
                <a:solidFill>
                  <a:srgbClr val="FFFF00"/>
                </a:solidFill>
              </a:rPr>
              <a:t>.</a:t>
            </a:r>
            <a:endParaRPr lang="es-ES" altLang="es-ES" sz="1600" dirty="0">
              <a:solidFill>
                <a:srgbClr val="FFFF00"/>
              </a:solidFill>
            </a:endParaRPr>
          </a:p>
        </p:txBody>
      </p:sp>
    </p:spTree>
    <p:extLst>
      <p:ext uri="{BB962C8B-B14F-4D97-AF65-F5344CB8AC3E}">
        <p14:creationId xmlns:p14="http://schemas.microsoft.com/office/powerpoint/2010/main" val="587455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7" name="Text Box 3"/>
          <p:cNvSpPr txBox="1">
            <a:spLocks noChangeArrowheads="1"/>
          </p:cNvSpPr>
          <p:nvPr/>
        </p:nvSpPr>
        <p:spPr bwMode="auto">
          <a:xfrm>
            <a:off x="228600" y="1151762"/>
            <a:ext cx="8915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defRPr>
                <a:solidFill>
                  <a:schemeClr val="tx1"/>
                </a:solidFill>
                <a:latin typeface="Arial" charset="0"/>
              </a:defRPr>
            </a:lvl1pPr>
            <a:lvl2pPr marL="903288">
              <a:defRPr>
                <a:solidFill>
                  <a:schemeClr val="tx1"/>
                </a:solidFill>
                <a:latin typeface="Arial" charset="0"/>
              </a:defRPr>
            </a:lvl2pPr>
            <a:lvl3pPr marL="1082675">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eaLnBrk="0" hangingPunct="0"/>
            <a:r>
              <a:rPr lang="es-MX" altLang="es-ES" sz="2000" b="1" dirty="0">
                <a:solidFill>
                  <a:srgbClr val="FFFF00"/>
                </a:solidFill>
              </a:rPr>
              <a:t>A</a:t>
            </a:r>
            <a:r>
              <a:rPr lang="es-MX" altLang="es-ES" sz="2000" b="1" baseline="-25000" dirty="0">
                <a:solidFill>
                  <a:srgbClr val="FFFF00"/>
                </a:solidFill>
              </a:rPr>
              <a:t>2</a:t>
            </a:r>
            <a:r>
              <a:rPr lang="es-MX" altLang="es-ES" sz="2000" b="1" dirty="0">
                <a:solidFill>
                  <a:srgbClr val="FFFF00"/>
                </a:solidFill>
              </a:rPr>
              <a:t>-	</a:t>
            </a:r>
            <a:r>
              <a:rPr lang="es-ES" altLang="es-ES" sz="2000" b="1" dirty="0">
                <a:solidFill>
                  <a:srgbClr val="FF3300"/>
                </a:solidFill>
              </a:rPr>
              <a:t>¿Son suficientemente robustos los reductores de frecuencia o los reductores de consecuencias existentes?</a:t>
            </a:r>
            <a:r>
              <a:rPr lang="es-ES" altLang="es-ES" sz="2000" dirty="0"/>
              <a:t> </a:t>
            </a:r>
            <a:endParaRPr lang="es-ES" altLang="es-ES" sz="2000" b="1" dirty="0">
              <a:solidFill>
                <a:srgbClr val="FF3300"/>
              </a:solidFill>
            </a:endParaRPr>
          </a:p>
        </p:txBody>
      </p:sp>
      <p:sp>
        <p:nvSpPr>
          <p:cNvPr id="257028" name="Text Box 4"/>
          <p:cNvSpPr txBox="1">
            <a:spLocks noChangeArrowheads="1"/>
          </p:cNvSpPr>
          <p:nvPr/>
        </p:nvSpPr>
        <p:spPr bwMode="auto">
          <a:xfrm>
            <a:off x="684213" y="2010202"/>
            <a:ext cx="82089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s-MX" altLang="es-ES" sz="2400" i="1" dirty="0">
                <a:solidFill>
                  <a:srgbClr val="FFFF00"/>
                </a:solidFill>
              </a:rPr>
              <a:t>Reductores de frecuencia</a:t>
            </a:r>
            <a:endParaRPr lang="es-MX" altLang="es-ES" sz="2400" dirty="0">
              <a:solidFill>
                <a:srgbClr val="FFFF00"/>
              </a:solidFill>
            </a:endParaRPr>
          </a:p>
          <a:p>
            <a:endParaRPr lang="es-MX" altLang="es-ES" dirty="0">
              <a:solidFill>
                <a:srgbClr val="FFFF00"/>
              </a:solidFill>
            </a:endParaRPr>
          </a:p>
          <a:p>
            <a:r>
              <a:rPr lang="es-MX" altLang="es-ES" dirty="0">
                <a:solidFill>
                  <a:srgbClr val="FFFF00"/>
                </a:solidFill>
              </a:rPr>
              <a:t>	La importancia de los reductores de frecuencia es muy significativa cuando la frecuencia asignada a los sucesos iniciadores es de </a:t>
            </a:r>
            <a:r>
              <a:rPr lang="es-MX" altLang="es-ES" b="1" i="1" dirty="0" err="1">
                <a:solidFill>
                  <a:srgbClr val="FFFF00"/>
                </a:solidFill>
              </a:rPr>
              <a:t>f</a:t>
            </a:r>
            <a:r>
              <a:rPr lang="es-MX" altLang="es-ES" b="1" i="1" baseline="-25000" dirty="0" err="1">
                <a:solidFill>
                  <a:srgbClr val="FFFF00"/>
                </a:solidFill>
              </a:rPr>
              <a:t>A</a:t>
            </a:r>
            <a:r>
              <a:rPr lang="es-MX" altLang="es-ES" dirty="0">
                <a:solidFill>
                  <a:srgbClr val="FFFF00"/>
                </a:solidFill>
              </a:rPr>
              <a:t>, </a:t>
            </a:r>
            <a:r>
              <a:rPr lang="es-MX" altLang="es-ES" b="1" i="1" dirty="0" err="1">
                <a:solidFill>
                  <a:srgbClr val="FFFF00"/>
                </a:solidFill>
              </a:rPr>
              <a:t>f</a:t>
            </a:r>
            <a:r>
              <a:rPr lang="es-MX" altLang="es-ES" b="1" i="1" baseline="-25000" dirty="0" err="1">
                <a:solidFill>
                  <a:srgbClr val="FFFF00"/>
                </a:solidFill>
              </a:rPr>
              <a:t>M</a:t>
            </a:r>
            <a:r>
              <a:rPr lang="es-MX" altLang="es-ES" dirty="0">
                <a:solidFill>
                  <a:srgbClr val="FFFF00"/>
                </a:solidFill>
              </a:rPr>
              <a:t> o </a:t>
            </a:r>
            <a:r>
              <a:rPr lang="es-MX" altLang="es-ES" b="1" i="1" dirty="0" err="1">
                <a:solidFill>
                  <a:srgbClr val="FFFF00"/>
                </a:solidFill>
              </a:rPr>
              <a:t>f</a:t>
            </a:r>
            <a:r>
              <a:rPr lang="es-MX" altLang="es-ES" b="1" i="1" baseline="-25000" dirty="0" err="1">
                <a:solidFill>
                  <a:srgbClr val="FFFF00"/>
                </a:solidFill>
              </a:rPr>
              <a:t>B</a:t>
            </a:r>
            <a:r>
              <a:rPr lang="es-MX" altLang="es-ES" dirty="0">
                <a:solidFill>
                  <a:srgbClr val="FFFF00"/>
                </a:solidFill>
              </a:rPr>
              <a:t>.</a:t>
            </a:r>
          </a:p>
          <a:p>
            <a:endParaRPr lang="es-MX" altLang="es-ES" dirty="0">
              <a:solidFill>
                <a:srgbClr val="FFFF00"/>
              </a:solidFill>
            </a:endParaRPr>
          </a:p>
        </p:txBody>
      </p:sp>
      <p:sp>
        <p:nvSpPr>
          <p:cNvPr id="257029" name="Rectangle 5"/>
          <p:cNvSpPr>
            <a:spLocks noChangeArrowheads="1"/>
          </p:cNvSpPr>
          <p:nvPr/>
        </p:nvSpPr>
        <p:spPr bwMode="auto">
          <a:xfrm>
            <a:off x="1258888" y="467128"/>
            <a:ext cx="67691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rgbClr val="990099"/>
                </a:solidFill>
                <a:latin typeface="Century Gothic" pitchFamily="34" charset="0"/>
              </a:defRPr>
            </a:lvl1pPr>
            <a:lvl2pPr>
              <a:defRPr sz="3200" b="1">
                <a:solidFill>
                  <a:srgbClr val="990099"/>
                </a:solidFill>
                <a:latin typeface="Century Gothic" pitchFamily="34" charset="0"/>
              </a:defRPr>
            </a:lvl2pPr>
            <a:lvl3pPr>
              <a:defRPr sz="3200" b="1">
                <a:solidFill>
                  <a:srgbClr val="990099"/>
                </a:solidFill>
                <a:latin typeface="Century Gothic" pitchFamily="34" charset="0"/>
              </a:defRPr>
            </a:lvl3pPr>
            <a:lvl4pPr>
              <a:defRPr sz="3200" b="1">
                <a:solidFill>
                  <a:srgbClr val="990099"/>
                </a:solidFill>
                <a:latin typeface="Century Gothic" pitchFamily="34" charset="0"/>
              </a:defRPr>
            </a:lvl4pPr>
            <a:lvl5pPr>
              <a:defRPr sz="3200" b="1">
                <a:solidFill>
                  <a:srgbClr val="990099"/>
                </a:solidFill>
                <a:latin typeface="Century Gothic" pitchFamily="34" charset="0"/>
              </a:defRPr>
            </a:lvl5pPr>
            <a:lvl6pPr marL="457200" fontAlgn="base">
              <a:spcBef>
                <a:spcPct val="0"/>
              </a:spcBef>
              <a:spcAft>
                <a:spcPct val="0"/>
              </a:spcAft>
              <a:defRPr sz="3200" b="1">
                <a:solidFill>
                  <a:srgbClr val="990099"/>
                </a:solidFill>
                <a:latin typeface="Century Gothic" pitchFamily="34" charset="0"/>
              </a:defRPr>
            </a:lvl6pPr>
            <a:lvl7pPr marL="914400" fontAlgn="base">
              <a:spcBef>
                <a:spcPct val="0"/>
              </a:spcBef>
              <a:spcAft>
                <a:spcPct val="0"/>
              </a:spcAft>
              <a:defRPr sz="3200" b="1">
                <a:solidFill>
                  <a:srgbClr val="990099"/>
                </a:solidFill>
                <a:latin typeface="Century Gothic" pitchFamily="34" charset="0"/>
              </a:defRPr>
            </a:lvl7pPr>
            <a:lvl8pPr marL="1371600" fontAlgn="base">
              <a:spcBef>
                <a:spcPct val="0"/>
              </a:spcBef>
              <a:spcAft>
                <a:spcPct val="0"/>
              </a:spcAft>
              <a:defRPr sz="3200" b="1">
                <a:solidFill>
                  <a:srgbClr val="990099"/>
                </a:solidFill>
                <a:latin typeface="Century Gothic" pitchFamily="34" charset="0"/>
              </a:defRPr>
            </a:lvl8pPr>
            <a:lvl9pPr marL="1828800" fontAlgn="base">
              <a:spcBef>
                <a:spcPct val="0"/>
              </a:spcBef>
              <a:spcAft>
                <a:spcPct val="0"/>
              </a:spcAft>
              <a:defRPr sz="3200" b="1">
                <a:solidFill>
                  <a:srgbClr val="990099"/>
                </a:solidFill>
                <a:latin typeface="Century Gothic" pitchFamily="34" charset="0"/>
              </a:defRPr>
            </a:lvl9pPr>
          </a:lstStyle>
          <a:p>
            <a:pPr algn="ctr"/>
            <a:r>
              <a:rPr lang="es-ES_tradnl" altLang="es-ES" dirty="0">
                <a:solidFill>
                  <a:srgbClr val="FFFF00"/>
                </a:solidFill>
              </a:rPr>
              <a:t>Segundo Cribado</a:t>
            </a:r>
            <a:r>
              <a:rPr lang="es-ES" altLang="es-ES" sz="3600" dirty="0">
                <a:solidFill>
                  <a:srgbClr val="FFFF00"/>
                </a:solidFill>
                <a:latin typeface="Times New Roman" pitchFamily="18" charset="0"/>
              </a:rPr>
              <a:t>.</a:t>
            </a:r>
          </a:p>
        </p:txBody>
      </p:sp>
    </p:spTree>
    <p:extLst>
      <p:ext uri="{BB962C8B-B14F-4D97-AF65-F5344CB8AC3E}">
        <p14:creationId xmlns:p14="http://schemas.microsoft.com/office/powerpoint/2010/main" val="826400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28600" y="1172767"/>
            <a:ext cx="8915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MX" altLang="es-MX" sz="2000" b="1" dirty="0">
                <a:solidFill>
                  <a:srgbClr val="FFFF00"/>
                </a:solidFill>
                <a:latin typeface="Arial" pitchFamily="34" charset="0"/>
                <a:cs typeface="Arial" pitchFamily="34" charset="0"/>
              </a:rPr>
              <a:t>A</a:t>
            </a:r>
            <a:r>
              <a:rPr lang="es-MX" altLang="es-MX" sz="2000" b="1" baseline="-25000" dirty="0">
                <a:solidFill>
                  <a:srgbClr val="FFFF00"/>
                </a:solidFill>
                <a:latin typeface="Arial" pitchFamily="34" charset="0"/>
                <a:cs typeface="Arial" pitchFamily="34" charset="0"/>
              </a:rPr>
              <a:t>2</a:t>
            </a:r>
            <a:r>
              <a:rPr lang="es-MX" altLang="es-MX" sz="2000" b="1" dirty="0">
                <a:solidFill>
                  <a:srgbClr val="FFFF00"/>
                </a:solidFill>
                <a:latin typeface="Arial" pitchFamily="34" charset="0"/>
                <a:cs typeface="Arial" pitchFamily="34" charset="0"/>
              </a:rPr>
              <a:t>-</a:t>
            </a:r>
            <a:r>
              <a:rPr lang="es-MX" altLang="es-MX" sz="2000" b="1" dirty="0">
                <a:solidFill>
                  <a:schemeClr val="tx1"/>
                </a:solidFill>
                <a:latin typeface="Arial" pitchFamily="34" charset="0"/>
                <a:cs typeface="Arial" pitchFamily="34" charset="0"/>
              </a:rPr>
              <a:t>	</a:t>
            </a:r>
            <a:r>
              <a:rPr lang="es-ES" altLang="es-MX" sz="2000" b="1" dirty="0">
                <a:solidFill>
                  <a:srgbClr val="FF3300"/>
                </a:solidFill>
                <a:latin typeface="Arial" pitchFamily="34" charset="0"/>
                <a:cs typeface="Arial" pitchFamily="34" charset="0"/>
              </a:rPr>
              <a:t>¿Son suficientemente robustos los reductores de frecuencia o los reductores de consecuencias existentes?</a:t>
            </a:r>
            <a:r>
              <a:rPr lang="es-ES" altLang="es-MX" sz="2000" dirty="0">
                <a:solidFill>
                  <a:schemeClr val="tx1"/>
                </a:solidFill>
                <a:latin typeface="Arial" pitchFamily="34" charset="0"/>
                <a:cs typeface="Arial" pitchFamily="34" charset="0"/>
              </a:rPr>
              <a:t> </a:t>
            </a:r>
            <a:endParaRPr lang="es-ES" altLang="es-MX" sz="2000" b="1" dirty="0">
              <a:solidFill>
                <a:srgbClr val="FF3300"/>
              </a:solidFill>
              <a:latin typeface="Arial" pitchFamily="34" charset="0"/>
              <a:cs typeface="Arial" pitchFamily="34" charset="0"/>
            </a:endParaRPr>
          </a:p>
        </p:txBody>
      </p:sp>
      <p:sp>
        <p:nvSpPr>
          <p:cNvPr id="63491" name="Rectangle 4"/>
          <p:cNvSpPr>
            <a:spLocks noChangeArrowheads="1"/>
          </p:cNvSpPr>
          <p:nvPr/>
        </p:nvSpPr>
        <p:spPr bwMode="auto">
          <a:xfrm>
            <a:off x="1258888" y="429121"/>
            <a:ext cx="67691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_tradnl" altLang="es-MX" sz="2800" b="1" dirty="0">
                <a:solidFill>
                  <a:srgbClr val="FFFF00"/>
                </a:solidFill>
                <a:latin typeface="Arial" pitchFamily="34" charset="0"/>
                <a:cs typeface="Arial" pitchFamily="34" charset="0"/>
              </a:rPr>
              <a:t>Segundo Cribado</a:t>
            </a:r>
            <a:r>
              <a:rPr lang="es-ES" altLang="es-MX" sz="2800" b="1" dirty="0">
                <a:solidFill>
                  <a:srgbClr val="FFFF00"/>
                </a:solidFill>
                <a:latin typeface="Times New Roman" pitchFamily="18" charset="0"/>
                <a:cs typeface="Arial" pitchFamily="34" charset="0"/>
              </a:rPr>
              <a:t>.</a:t>
            </a:r>
          </a:p>
        </p:txBody>
      </p:sp>
      <p:graphicFrame>
        <p:nvGraphicFramePr>
          <p:cNvPr id="11" name="Tabla 10"/>
          <p:cNvGraphicFramePr>
            <a:graphicFrameLocks noGrp="1"/>
          </p:cNvGraphicFramePr>
          <p:nvPr>
            <p:extLst>
              <p:ext uri="{D42A27DB-BD31-4B8C-83A1-F6EECF244321}">
                <p14:modId xmlns:p14="http://schemas.microsoft.com/office/powerpoint/2010/main" val="2519751234"/>
              </p:ext>
            </p:extLst>
          </p:nvPr>
        </p:nvGraphicFramePr>
        <p:xfrm>
          <a:off x="323850" y="2577168"/>
          <a:ext cx="8374062" cy="1734086"/>
        </p:xfrm>
        <a:graphic>
          <a:graphicData uri="http://schemas.openxmlformats.org/drawingml/2006/table">
            <a:tbl>
              <a:tblPr firstRow="1" firstCol="1" bandRow="1">
                <a:tableStyleId>{5C22544A-7EE6-4342-B048-85BDC9FD1C3A}</a:tableStyleId>
              </a:tblPr>
              <a:tblGrid>
                <a:gridCol w="2791354">
                  <a:extLst>
                    <a:ext uri="{9D8B030D-6E8A-4147-A177-3AD203B41FA5}">
                      <a16:colId xmlns="" xmlns:a16="http://schemas.microsoft.com/office/drawing/2014/main" val="20000"/>
                    </a:ext>
                  </a:extLst>
                </a:gridCol>
                <a:gridCol w="2791354">
                  <a:extLst>
                    <a:ext uri="{9D8B030D-6E8A-4147-A177-3AD203B41FA5}">
                      <a16:colId xmlns="" xmlns:a16="http://schemas.microsoft.com/office/drawing/2014/main" val="20001"/>
                    </a:ext>
                  </a:extLst>
                </a:gridCol>
                <a:gridCol w="2791354">
                  <a:extLst>
                    <a:ext uri="{9D8B030D-6E8A-4147-A177-3AD203B41FA5}">
                      <a16:colId xmlns="" xmlns:a16="http://schemas.microsoft.com/office/drawing/2014/main" val="20002"/>
                    </a:ext>
                  </a:extLst>
                </a:gridCol>
              </a:tblGrid>
              <a:tr h="476612">
                <a:tc>
                  <a:txBody>
                    <a:bodyPr/>
                    <a:lstStyle/>
                    <a:p>
                      <a:pPr marL="0" marR="0" algn="ctr">
                        <a:spcBef>
                          <a:spcPts val="600"/>
                        </a:spcBef>
                        <a:spcAft>
                          <a:spcPts val="600"/>
                        </a:spcAft>
                      </a:pPr>
                      <a:r>
                        <a:rPr lang="es-ES" sz="1000" dirty="0">
                          <a:solidFill>
                            <a:schemeClr val="tx1"/>
                          </a:solidFill>
                          <a:effectLst/>
                        </a:rPr>
                        <a:t>Descripción general </a:t>
                      </a:r>
                      <a:r>
                        <a:rPr lang="es-ES" sz="1000" dirty="0" smtClean="0">
                          <a:solidFill>
                            <a:schemeClr val="tx1"/>
                          </a:solidFill>
                          <a:effectLst/>
                        </a:rPr>
                        <a:t>de los Reductores de Frecuencias</a:t>
                      </a:r>
                      <a:endParaRPr lang="en-US" sz="1000" dirty="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tc>
                <a:tc>
                  <a:txBody>
                    <a:bodyPr/>
                    <a:lstStyle/>
                    <a:p>
                      <a:pPr marL="0" marR="0" algn="ctr">
                        <a:spcBef>
                          <a:spcPts val="600"/>
                        </a:spcBef>
                        <a:spcAft>
                          <a:spcPts val="600"/>
                        </a:spcAft>
                      </a:pPr>
                      <a:r>
                        <a:rPr lang="es-ES" sz="1000" dirty="0">
                          <a:solidFill>
                            <a:schemeClr val="tx1"/>
                          </a:solidFill>
                          <a:effectLst/>
                        </a:rPr>
                        <a:t>Robustez</a:t>
                      </a:r>
                      <a:endParaRPr lang="en-US" sz="1000" dirty="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tc>
                <a:tc>
                  <a:txBody>
                    <a:bodyPr/>
                    <a:lstStyle/>
                    <a:p>
                      <a:pPr marL="0" marR="0" algn="ctr">
                        <a:spcBef>
                          <a:spcPts val="600"/>
                        </a:spcBef>
                        <a:spcAft>
                          <a:spcPts val="600"/>
                        </a:spcAft>
                      </a:pPr>
                      <a:r>
                        <a:rPr lang="es-ES" sz="1000">
                          <a:solidFill>
                            <a:schemeClr val="tx1"/>
                          </a:solidFill>
                          <a:effectLst/>
                        </a:rPr>
                        <a:t>Peso</a:t>
                      </a:r>
                      <a:endParaRPr lang="en-US" sz="100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tc>
                <a:extLst>
                  <a:ext uri="{0D108BD9-81ED-4DB2-BD59-A6C34878D82A}">
                    <a16:rowId xmlns="" xmlns:a16="http://schemas.microsoft.com/office/drawing/2014/main" val="10000"/>
                  </a:ext>
                </a:extLst>
              </a:tr>
              <a:tr h="321827">
                <a:tc>
                  <a:txBody>
                    <a:bodyPr/>
                    <a:lstStyle/>
                    <a:p>
                      <a:pPr marL="0" marR="0" algn="just">
                        <a:spcBef>
                          <a:spcPts val="600"/>
                        </a:spcBef>
                        <a:spcAft>
                          <a:spcPts val="600"/>
                        </a:spcAft>
                      </a:pPr>
                      <a:r>
                        <a:rPr lang="es-ES" sz="1000" dirty="0" smtClean="0">
                          <a:solidFill>
                            <a:schemeClr val="tx1"/>
                          </a:solidFill>
                          <a:effectLst/>
                        </a:rPr>
                        <a:t>Enclavamientos y Mejoras </a:t>
                      </a:r>
                      <a:r>
                        <a:rPr lang="es-ES" sz="1000" dirty="0">
                          <a:solidFill>
                            <a:schemeClr val="tx1"/>
                          </a:solidFill>
                          <a:effectLst/>
                        </a:rPr>
                        <a:t>tecnológicas</a:t>
                      </a:r>
                      <a:endParaRPr lang="en-US" sz="1000" dirty="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tc>
                <a:tc>
                  <a:txBody>
                    <a:bodyPr/>
                    <a:lstStyle/>
                    <a:p>
                      <a:pPr marL="0" marR="0" algn="ctr">
                        <a:spcBef>
                          <a:spcPts val="600"/>
                        </a:spcBef>
                        <a:spcAft>
                          <a:spcPts val="600"/>
                        </a:spcAft>
                      </a:pPr>
                      <a:r>
                        <a:rPr lang="es-ES" sz="1000">
                          <a:solidFill>
                            <a:schemeClr val="tx1"/>
                          </a:solidFill>
                          <a:effectLst/>
                        </a:rPr>
                        <a:t>Muy Robusta</a:t>
                      </a:r>
                      <a:endParaRPr lang="en-US" sz="100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solidFill>
                      <a:schemeClr val="accent1"/>
                    </a:solidFill>
                  </a:tcPr>
                </a:tc>
                <a:tc>
                  <a:txBody>
                    <a:bodyPr/>
                    <a:lstStyle/>
                    <a:p>
                      <a:pPr marL="0" marR="0" algn="ctr">
                        <a:spcBef>
                          <a:spcPts val="600"/>
                        </a:spcBef>
                        <a:spcAft>
                          <a:spcPts val="600"/>
                        </a:spcAft>
                      </a:pPr>
                      <a:r>
                        <a:rPr lang="es-ES" sz="1000">
                          <a:solidFill>
                            <a:schemeClr val="tx1"/>
                          </a:solidFill>
                          <a:effectLst/>
                        </a:rPr>
                        <a:t>32</a:t>
                      </a:r>
                      <a:endParaRPr lang="en-US" sz="100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solidFill>
                      <a:schemeClr val="accent1"/>
                    </a:solidFill>
                  </a:tcPr>
                </a:tc>
                <a:extLst>
                  <a:ext uri="{0D108BD9-81ED-4DB2-BD59-A6C34878D82A}">
                    <a16:rowId xmlns="" xmlns:a16="http://schemas.microsoft.com/office/drawing/2014/main" val="10001"/>
                  </a:ext>
                </a:extLst>
              </a:tr>
              <a:tr h="306910">
                <a:tc>
                  <a:txBody>
                    <a:bodyPr/>
                    <a:lstStyle/>
                    <a:p>
                      <a:pPr marL="0" marR="0" algn="just">
                        <a:spcBef>
                          <a:spcPts val="600"/>
                        </a:spcBef>
                        <a:spcAft>
                          <a:spcPts val="600"/>
                        </a:spcAft>
                      </a:pPr>
                      <a:r>
                        <a:rPr lang="es-ES" sz="1000" dirty="0" smtClean="0">
                          <a:solidFill>
                            <a:schemeClr val="tx1"/>
                          </a:solidFill>
                          <a:effectLst/>
                        </a:rPr>
                        <a:t>Señales y alarmas</a:t>
                      </a:r>
                      <a:endParaRPr lang="en-US" sz="1000" dirty="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tc>
                <a:tc>
                  <a:txBody>
                    <a:bodyPr/>
                    <a:lstStyle/>
                    <a:p>
                      <a:pPr marL="0" marR="0" algn="ctr">
                        <a:spcBef>
                          <a:spcPts val="600"/>
                        </a:spcBef>
                        <a:spcAft>
                          <a:spcPts val="600"/>
                        </a:spcAft>
                      </a:pPr>
                      <a:r>
                        <a:rPr lang="es-ES" sz="1000" dirty="0">
                          <a:solidFill>
                            <a:schemeClr val="tx1"/>
                          </a:solidFill>
                          <a:effectLst/>
                        </a:rPr>
                        <a:t>Robusta</a:t>
                      </a:r>
                      <a:endParaRPr lang="en-US" sz="1000" dirty="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solidFill>
                      <a:schemeClr val="accent1"/>
                    </a:solidFill>
                  </a:tcPr>
                </a:tc>
                <a:tc>
                  <a:txBody>
                    <a:bodyPr/>
                    <a:lstStyle/>
                    <a:p>
                      <a:pPr marL="0" marR="0" algn="ctr">
                        <a:spcBef>
                          <a:spcPts val="600"/>
                        </a:spcBef>
                        <a:spcAft>
                          <a:spcPts val="600"/>
                        </a:spcAft>
                      </a:pPr>
                      <a:r>
                        <a:rPr lang="es-ES" sz="1000">
                          <a:solidFill>
                            <a:schemeClr val="tx1"/>
                          </a:solidFill>
                          <a:effectLst/>
                        </a:rPr>
                        <a:t>16</a:t>
                      </a:r>
                      <a:endParaRPr lang="en-US" sz="100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solidFill>
                      <a:schemeClr val="accent1"/>
                    </a:solidFill>
                  </a:tcPr>
                </a:tc>
                <a:extLst>
                  <a:ext uri="{0D108BD9-81ED-4DB2-BD59-A6C34878D82A}">
                    <a16:rowId xmlns="" xmlns:a16="http://schemas.microsoft.com/office/drawing/2014/main" val="10002"/>
                  </a:ext>
                </a:extLst>
              </a:tr>
              <a:tr h="321827">
                <a:tc>
                  <a:txBody>
                    <a:bodyPr/>
                    <a:lstStyle/>
                    <a:p>
                      <a:pPr marL="0" marR="0" algn="just">
                        <a:spcBef>
                          <a:spcPts val="600"/>
                        </a:spcBef>
                        <a:spcAft>
                          <a:spcPts val="600"/>
                        </a:spcAft>
                      </a:pPr>
                      <a:r>
                        <a:rPr lang="es-ES" sz="1000" dirty="0" smtClean="0">
                          <a:solidFill>
                            <a:schemeClr val="tx1"/>
                          </a:solidFill>
                          <a:effectLst/>
                        </a:rPr>
                        <a:t>Protocolos,</a:t>
                      </a:r>
                      <a:r>
                        <a:rPr lang="es-ES" sz="1000" baseline="0" dirty="0" smtClean="0">
                          <a:solidFill>
                            <a:schemeClr val="tx1"/>
                          </a:solidFill>
                          <a:effectLst/>
                        </a:rPr>
                        <a:t> procedimientos </a:t>
                      </a:r>
                      <a:r>
                        <a:rPr lang="es-ES" sz="1000" dirty="0" smtClean="0">
                          <a:solidFill>
                            <a:schemeClr val="tx1"/>
                          </a:solidFill>
                          <a:effectLst/>
                        </a:rPr>
                        <a:t>y </a:t>
                      </a:r>
                      <a:r>
                        <a:rPr lang="es-ES" sz="1000" dirty="0">
                          <a:solidFill>
                            <a:schemeClr val="tx1"/>
                          </a:solidFill>
                          <a:effectLst/>
                        </a:rPr>
                        <a:t>carga de </a:t>
                      </a:r>
                      <a:r>
                        <a:rPr lang="es-ES" sz="1000" dirty="0" smtClean="0">
                          <a:solidFill>
                            <a:schemeClr val="tx1"/>
                          </a:solidFill>
                          <a:effectLst/>
                        </a:rPr>
                        <a:t>trabajo moderada</a:t>
                      </a:r>
                      <a:endParaRPr lang="en-US" sz="1000" dirty="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tc>
                <a:tc>
                  <a:txBody>
                    <a:bodyPr/>
                    <a:lstStyle/>
                    <a:p>
                      <a:pPr marL="0" marR="0" algn="ctr">
                        <a:spcBef>
                          <a:spcPts val="600"/>
                        </a:spcBef>
                        <a:spcAft>
                          <a:spcPts val="600"/>
                        </a:spcAft>
                      </a:pPr>
                      <a:r>
                        <a:rPr lang="es-ES" sz="1000" dirty="0">
                          <a:solidFill>
                            <a:schemeClr val="tx1"/>
                          </a:solidFill>
                          <a:effectLst/>
                        </a:rPr>
                        <a:t>Normal</a:t>
                      </a:r>
                      <a:endParaRPr lang="en-US" sz="1000" dirty="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solidFill>
                      <a:schemeClr val="accent1"/>
                    </a:solidFill>
                  </a:tcPr>
                </a:tc>
                <a:tc>
                  <a:txBody>
                    <a:bodyPr/>
                    <a:lstStyle/>
                    <a:p>
                      <a:pPr marL="0" marR="0" algn="ctr">
                        <a:spcBef>
                          <a:spcPts val="600"/>
                        </a:spcBef>
                        <a:spcAft>
                          <a:spcPts val="600"/>
                        </a:spcAft>
                      </a:pPr>
                      <a:r>
                        <a:rPr lang="es-ES" sz="1000">
                          <a:solidFill>
                            <a:schemeClr val="tx1"/>
                          </a:solidFill>
                          <a:effectLst/>
                        </a:rPr>
                        <a:t>8</a:t>
                      </a:r>
                      <a:endParaRPr lang="en-US" sz="100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solidFill>
                      <a:schemeClr val="accent1"/>
                    </a:solidFill>
                  </a:tcPr>
                </a:tc>
                <a:extLst>
                  <a:ext uri="{0D108BD9-81ED-4DB2-BD59-A6C34878D82A}">
                    <a16:rowId xmlns="" xmlns:a16="http://schemas.microsoft.com/office/drawing/2014/main" val="10003"/>
                  </a:ext>
                </a:extLst>
              </a:tr>
              <a:tr h="306910">
                <a:tc>
                  <a:txBody>
                    <a:bodyPr/>
                    <a:lstStyle/>
                    <a:p>
                      <a:pPr marL="0" marR="0" algn="just">
                        <a:spcBef>
                          <a:spcPts val="600"/>
                        </a:spcBef>
                        <a:spcAft>
                          <a:spcPts val="600"/>
                        </a:spcAft>
                      </a:pPr>
                      <a:r>
                        <a:rPr lang="es-ES" sz="1000">
                          <a:solidFill>
                            <a:schemeClr val="tx1"/>
                          </a:solidFill>
                          <a:effectLst/>
                        </a:rPr>
                        <a:t>Formación</a:t>
                      </a:r>
                      <a:endParaRPr lang="en-US" sz="100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tc>
                <a:tc>
                  <a:txBody>
                    <a:bodyPr/>
                    <a:lstStyle/>
                    <a:p>
                      <a:pPr marL="0" marR="0" algn="ctr">
                        <a:spcBef>
                          <a:spcPts val="600"/>
                        </a:spcBef>
                        <a:spcAft>
                          <a:spcPts val="600"/>
                        </a:spcAft>
                      </a:pPr>
                      <a:r>
                        <a:rPr lang="es-ES" sz="1000" dirty="0">
                          <a:solidFill>
                            <a:schemeClr val="tx1"/>
                          </a:solidFill>
                          <a:effectLst/>
                        </a:rPr>
                        <a:t>Blanda</a:t>
                      </a:r>
                      <a:endParaRPr lang="en-US" sz="1000" dirty="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solidFill>
                      <a:schemeClr val="accent1"/>
                    </a:solidFill>
                  </a:tcPr>
                </a:tc>
                <a:tc>
                  <a:txBody>
                    <a:bodyPr/>
                    <a:lstStyle/>
                    <a:p>
                      <a:pPr marL="0" marR="0" algn="ctr">
                        <a:spcBef>
                          <a:spcPts val="600"/>
                        </a:spcBef>
                        <a:spcAft>
                          <a:spcPts val="600"/>
                        </a:spcAft>
                      </a:pPr>
                      <a:r>
                        <a:rPr lang="es-ES" sz="1000" dirty="0">
                          <a:solidFill>
                            <a:schemeClr val="tx1"/>
                          </a:solidFill>
                          <a:effectLst/>
                        </a:rPr>
                        <a:t>4</a:t>
                      </a:r>
                      <a:endParaRPr lang="en-US" sz="1000" dirty="0">
                        <a:solidFill>
                          <a:schemeClr val="tx1"/>
                        </a:solidFill>
                        <a:effectLst/>
                        <a:latin typeface="Times New Roman" panose="02020603050405020304" pitchFamily="18" charset="0"/>
                        <a:ea typeface="MS Mincho" panose="02020609040205080304" pitchFamily="49" charset="-128"/>
                      </a:endParaRPr>
                    </a:p>
                  </a:txBody>
                  <a:tcPr marL="68577" marR="68577" marT="0" marB="0" anchor="ctr">
                    <a:solidFill>
                      <a:schemeClr val="accent1"/>
                    </a:solidFill>
                  </a:tcPr>
                </a:tc>
                <a:extLst>
                  <a:ext uri="{0D108BD9-81ED-4DB2-BD59-A6C34878D82A}">
                    <a16:rowId xmlns="" xmlns:a16="http://schemas.microsoft.com/office/drawing/2014/main" val="10004"/>
                  </a:ext>
                </a:extLst>
              </a:tr>
            </a:tbl>
          </a:graphicData>
        </a:graphic>
      </p:graphicFrame>
      <p:sp>
        <p:nvSpPr>
          <p:cNvPr id="63519" name="CuadroTexto 1"/>
          <p:cNvSpPr txBox="1">
            <a:spLocks noChangeArrowheads="1"/>
          </p:cNvSpPr>
          <p:nvPr/>
        </p:nvSpPr>
        <p:spPr bwMode="auto">
          <a:xfrm>
            <a:off x="323850" y="1869281"/>
            <a:ext cx="7920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ES" altLang="es-ES" sz="1800" b="1" dirty="0">
                <a:solidFill>
                  <a:srgbClr val="FFFF00"/>
                </a:solidFill>
                <a:latin typeface="Arial" pitchFamily="34" charset="0"/>
              </a:rPr>
              <a:t>Robustez de los reductores de Frecuencia</a:t>
            </a:r>
          </a:p>
        </p:txBody>
      </p:sp>
    </p:spTree>
    <p:extLst>
      <p:ext uri="{BB962C8B-B14F-4D97-AF65-F5344CB8AC3E}">
        <p14:creationId xmlns:p14="http://schemas.microsoft.com/office/powerpoint/2010/main" val="790481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28600" y="1172767"/>
            <a:ext cx="8915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MX" altLang="es-MX" sz="2000" b="1" dirty="0">
                <a:solidFill>
                  <a:srgbClr val="FFFF00"/>
                </a:solidFill>
                <a:latin typeface="Arial" pitchFamily="34" charset="0"/>
                <a:cs typeface="Arial" pitchFamily="34" charset="0"/>
              </a:rPr>
              <a:t>A</a:t>
            </a:r>
            <a:r>
              <a:rPr lang="es-MX" altLang="es-MX" sz="2000" b="1" baseline="-25000" dirty="0">
                <a:solidFill>
                  <a:srgbClr val="FFFF00"/>
                </a:solidFill>
                <a:latin typeface="Arial" pitchFamily="34" charset="0"/>
                <a:cs typeface="Arial" pitchFamily="34" charset="0"/>
              </a:rPr>
              <a:t>2</a:t>
            </a:r>
            <a:r>
              <a:rPr lang="es-MX" altLang="es-MX" sz="2000" b="1" dirty="0">
                <a:solidFill>
                  <a:srgbClr val="FFFF00"/>
                </a:solidFill>
                <a:latin typeface="Arial" pitchFamily="34" charset="0"/>
                <a:cs typeface="Arial" pitchFamily="34" charset="0"/>
              </a:rPr>
              <a:t>-</a:t>
            </a:r>
            <a:r>
              <a:rPr lang="es-MX" altLang="es-MX" sz="2000" b="1" dirty="0">
                <a:solidFill>
                  <a:schemeClr val="tx1"/>
                </a:solidFill>
                <a:latin typeface="Arial" pitchFamily="34" charset="0"/>
                <a:cs typeface="Arial" pitchFamily="34" charset="0"/>
              </a:rPr>
              <a:t>	</a:t>
            </a:r>
            <a:r>
              <a:rPr lang="es-ES" altLang="es-MX" sz="2000" b="1" dirty="0">
                <a:solidFill>
                  <a:srgbClr val="FF3300"/>
                </a:solidFill>
                <a:latin typeface="Arial" pitchFamily="34" charset="0"/>
                <a:cs typeface="Arial" pitchFamily="34" charset="0"/>
              </a:rPr>
              <a:t>¿Son suficientemente robustos los reductores de frecuencia o los reductores de consecuencias existentes?</a:t>
            </a:r>
            <a:r>
              <a:rPr lang="es-ES" altLang="es-MX" sz="2000" dirty="0">
                <a:solidFill>
                  <a:schemeClr val="tx1"/>
                </a:solidFill>
                <a:latin typeface="Arial" pitchFamily="34" charset="0"/>
                <a:cs typeface="Arial" pitchFamily="34" charset="0"/>
              </a:rPr>
              <a:t> </a:t>
            </a:r>
            <a:endParaRPr lang="es-ES" altLang="es-MX" sz="2000" b="1" dirty="0">
              <a:solidFill>
                <a:srgbClr val="FF3300"/>
              </a:solidFill>
              <a:latin typeface="Arial" pitchFamily="34" charset="0"/>
              <a:cs typeface="Arial" pitchFamily="34" charset="0"/>
            </a:endParaRPr>
          </a:p>
        </p:txBody>
      </p:sp>
      <p:sp>
        <p:nvSpPr>
          <p:cNvPr id="65539" name="Rectangle 4"/>
          <p:cNvSpPr>
            <a:spLocks noChangeArrowheads="1"/>
          </p:cNvSpPr>
          <p:nvPr/>
        </p:nvSpPr>
        <p:spPr bwMode="auto">
          <a:xfrm>
            <a:off x="1258888" y="357113"/>
            <a:ext cx="67691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_tradnl" altLang="es-MX" sz="2800" b="1" dirty="0">
                <a:solidFill>
                  <a:srgbClr val="FFFF00"/>
                </a:solidFill>
                <a:latin typeface="Arial" pitchFamily="34" charset="0"/>
                <a:cs typeface="Arial" pitchFamily="34" charset="0"/>
              </a:rPr>
              <a:t>Segundo Cribado</a:t>
            </a:r>
            <a:r>
              <a:rPr lang="es-ES" altLang="es-MX" sz="2800" b="1" dirty="0">
                <a:solidFill>
                  <a:srgbClr val="FFFF00"/>
                </a:solidFill>
                <a:latin typeface="Times New Roman" pitchFamily="18" charset="0"/>
                <a:cs typeface="Arial" pitchFamily="34" charset="0"/>
              </a:rPr>
              <a:t>.</a:t>
            </a:r>
          </a:p>
        </p:txBody>
      </p:sp>
      <p:sp>
        <p:nvSpPr>
          <p:cNvPr id="7" name="CuadroTexto 6"/>
          <p:cNvSpPr txBox="1"/>
          <p:nvPr/>
        </p:nvSpPr>
        <p:spPr>
          <a:xfrm>
            <a:off x="539751" y="2461023"/>
            <a:ext cx="8353425" cy="2308324"/>
          </a:xfrm>
          <a:prstGeom prst="rect">
            <a:avLst/>
          </a:prstGeom>
          <a:noFill/>
        </p:spPr>
        <p:txBody>
          <a:bodyPr>
            <a:spAutoFit/>
          </a:bodyPr>
          <a:lstStyle/>
          <a:p>
            <a:pPr marL="342900" indent="-342900" eaLnBrk="1" hangingPunct="1">
              <a:buFont typeface="+mj-lt"/>
              <a:buAutoNum type="arabicPeriod"/>
              <a:defRPr/>
            </a:pPr>
            <a:r>
              <a:rPr lang="es-ES" sz="1600" dirty="0">
                <a:solidFill>
                  <a:srgbClr val="FFFF00"/>
                </a:solidFill>
              </a:rPr>
              <a:t>Si la multiplicación de la robustez de los reductores de Frecuencia es mayor o igual que 32 Puntos (RF1*RF2*RF3*…*</a:t>
            </a:r>
            <a:r>
              <a:rPr lang="es-ES" sz="1600" dirty="0" err="1">
                <a:solidFill>
                  <a:srgbClr val="FFFF00"/>
                </a:solidFill>
              </a:rPr>
              <a:t>RFn</a:t>
            </a:r>
            <a:r>
              <a:rPr lang="es-ES" sz="1600" dirty="0">
                <a:solidFill>
                  <a:srgbClr val="FFFF00"/>
                </a:solidFill>
              </a:rPr>
              <a:t> ≥ 32) es posible reducir un nivel de Frecuencia, es decir: por ejemplo, de FA pasa a FM.</a:t>
            </a:r>
            <a:endParaRPr lang="en-US" sz="1600" dirty="0">
              <a:solidFill>
                <a:srgbClr val="FFFF00"/>
              </a:solidFill>
            </a:endParaRPr>
          </a:p>
          <a:p>
            <a:pPr marL="342900" indent="-342900" eaLnBrk="1" hangingPunct="1">
              <a:buFont typeface="+mj-lt"/>
              <a:buAutoNum type="arabicPeriod"/>
              <a:defRPr/>
            </a:pPr>
            <a:r>
              <a:rPr lang="es-ES" sz="1600" dirty="0">
                <a:solidFill>
                  <a:srgbClr val="FFFF00"/>
                </a:solidFill>
              </a:rPr>
              <a:t>Si la multiplicación de la robustez de los reductores de Frecuencia es mayor que 64 Puntos (RF1*RF2*RF3*…*</a:t>
            </a:r>
            <a:r>
              <a:rPr lang="es-ES" sz="1600" dirty="0" err="1">
                <a:solidFill>
                  <a:srgbClr val="FFFF00"/>
                </a:solidFill>
              </a:rPr>
              <a:t>RFn</a:t>
            </a:r>
            <a:r>
              <a:rPr lang="es-ES" sz="1600" dirty="0">
                <a:solidFill>
                  <a:srgbClr val="FFFF00"/>
                </a:solidFill>
              </a:rPr>
              <a:t> &gt; 64) es posible reducir dos niveles de Frecuencia, es decir: por ejemplo, de FA pasa a FB.</a:t>
            </a:r>
            <a:endParaRPr lang="en-US" sz="1600" dirty="0">
              <a:solidFill>
                <a:srgbClr val="FFFF00"/>
              </a:solidFill>
            </a:endParaRPr>
          </a:p>
          <a:p>
            <a:pPr eaLnBrk="1" hangingPunct="1">
              <a:defRPr/>
            </a:pPr>
            <a:endParaRPr lang="es-ES" sz="1600" dirty="0">
              <a:solidFill>
                <a:srgbClr val="FFFF00"/>
              </a:solidFill>
            </a:endParaRPr>
          </a:p>
          <a:p>
            <a:pPr eaLnBrk="1" hangingPunct="1">
              <a:defRPr/>
            </a:pPr>
            <a:r>
              <a:rPr lang="es-ES" sz="1600" dirty="0">
                <a:solidFill>
                  <a:srgbClr val="FFFF00"/>
                </a:solidFill>
              </a:rPr>
              <a:t>Nota: En ambos casos no se permite alcanzar el nivel de frecuencia muy bajo (FMB) para el caso de sucesos derivados de errores humanos.</a:t>
            </a:r>
            <a:endParaRPr lang="en-US" sz="1500" i="1" dirty="0">
              <a:solidFill>
                <a:srgbClr val="FFFF00"/>
              </a:solidFill>
            </a:endParaRPr>
          </a:p>
        </p:txBody>
      </p:sp>
      <p:sp>
        <p:nvSpPr>
          <p:cNvPr id="8" name="CuadroTexto 7"/>
          <p:cNvSpPr txBox="1"/>
          <p:nvPr/>
        </p:nvSpPr>
        <p:spPr>
          <a:xfrm>
            <a:off x="233364" y="2005012"/>
            <a:ext cx="4103687" cy="323165"/>
          </a:xfrm>
          <a:prstGeom prst="rect">
            <a:avLst/>
          </a:prstGeom>
          <a:noFill/>
        </p:spPr>
        <p:txBody>
          <a:bodyPr>
            <a:spAutoFit/>
          </a:bodyPr>
          <a:lstStyle/>
          <a:p>
            <a:pPr eaLnBrk="1" hangingPunct="1">
              <a:defRPr/>
            </a:pPr>
            <a:r>
              <a:rPr lang="es-ES" sz="1500" i="1" dirty="0">
                <a:solidFill>
                  <a:srgbClr val="FFFF00"/>
                </a:solidFill>
                <a:latin typeface="+mn-lt"/>
              </a:rPr>
              <a:t>Para los Reductores de Frecuencia</a:t>
            </a:r>
            <a:endParaRPr lang="en-US" sz="1500" i="1" dirty="0">
              <a:solidFill>
                <a:srgbClr val="FFFF00"/>
              </a:solidFill>
              <a:latin typeface="+mn-lt"/>
            </a:endParaRPr>
          </a:p>
        </p:txBody>
      </p:sp>
    </p:spTree>
    <p:extLst>
      <p:ext uri="{BB962C8B-B14F-4D97-AF65-F5344CB8AC3E}">
        <p14:creationId xmlns:p14="http://schemas.microsoft.com/office/powerpoint/2010/main" val="191587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28600" y="1172767"/>
            <a:ext cx="8915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MX" altLang="es-MX" sz="2000" b="1" dirty="0">
                <a:solidFill>
                  <a:srgbClr val="FFFF00"/>
                </a:solidFill>
                <a:latin typeface="Arial" pitchFamily="34" charset="0"/>
                <a:cs typeface="Arial" pitchFamily="34" charset="0"/>
              </a:rPr>
              <a:t>A</a:t>
            </a:r>
            <a:r>
              <a:rPr lang="es-MX" altLang="es-MX" sz="2000" b="1" baseline="-25000" dirty="0">
                <a:solidFill>
                  <a:srgbClr val="FFFF00"/>
                </a:solidFill>
                <a:latin typeface="Arial" pitchFamily="34" charset="0"/>
                <a:cs typeface="Arial" pitchFamily="34" charset="0"/>
              </a:rPr>
              <a:t>2</a:t>
            </a:r>
            <a:r>
              <a:rPr lang="es-MX" altLang="es-MX" sz="2000" b="1" dirty="0">
                <a:solidFill>
                  <a:srgbClr val="FFFF00"/>
                </a:solidFill>
                <a:latin typeface="Arial" pitchFamily="34" charset="0"/>
                <a:cs typeface="Arial" pitchFamily="34" charset="0"/>
              </a:rPr>
              <a:t>-	</a:t>
            </a:r>
            <a:r>
              <a:rPr lang="es-ES" altLang="es-MX" sz="2000" b="1" dirty="0">
                <a:solidFill>
                  <a:srgbClr val="FF3300"/>
                </a:solidFill>
                <a:latin typeface="Arial" pitchFamily="34" charset="0"/>
                <a:cs typeface="Arial" pitchFamily="34" charset="0"/>
              </a:rPr>
              <a:t>¿Son suficientemente robustos los reductores de frecuencia o los reductores de consecuencias existentes?</a:t>
            </a:r>
            <a:r>
              <a:rPr lang="es-ES" altLang="es-MX" sz="2000" dirty="0">
                <a:solidFill>
                  <a:schemeClr val="tx1"/>
                </a:solidFill>
                <a:latin typeface="Arial" pitchFamily="34" charset="0"/>
                <a:cs typeface="Arial" pitchFamily="34" charset="0"/>
              </a:rPr>
              <a:t> </a:t>
            </a:r>
            <a:endParaRPr lang="es-ES" altLang="es-MX" sz="2000" b="1" dirty="0">
              <a:solidFill>
                <a:srgbClr val="FF3300"/>
              </a:solidFill>
              <a:latin typeface="Arial" pitchFamily="34" charset="0"/>
              <a:cs typeface="Arial" pitchFamily="34" charset="0"/>
            </a:endParaRPr>
          </a:p>
        </p:txBody>
      </p:sp>
      <p:sp>
        <p:nvSpPr>
          <p:cNvPr id="71683" name="Rectangle 4"/>
          <p:cNvSpPr>
            <a:spLocks noChangeArrowheads="1"/>
          </p:cNvSpPr>
          <p:nvPr/>
        </p:nvSpPr>
        <p:spPr bwMode="auto">
          <a:xfrm>
            <a:off x="1258888" y="429121"/>
            <a:ext cx="67691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_tradnl" altLang="es-MX" sz="2800" b="1" dirty="0">
                <a:solidFill>
                  <a:srgbClr val="FFFF00"/>
                </a:solidFill>
                <a:latin typeface="Arial" pitchFamily="34" charset="0"/>
                <a:cs typeface="Arial" pitchFamily="34" charset="0"/>
              </a:rPr>
              <a:t>Segundo Cribado</a:t>
            </a:r>
            <a:r>
              <a:rPr lang="es-ES" altLang="es-MX" sz="2800" b="1" dirty="0">
                <a:solidFill>
                  <a:srgbClr val="FFFF00"/>
                </a:solidFill>
                <a:latin typeface="Times New Roman" pitchFamily="18" charset="0"/>
                <a:cs typeface="Arial" pitchFamily="34" charset="0"/>
              </a:rPr>
              <a:t>.</a:t>
            </a:r>
          </a:p>
        </p:txBody>
      </p:sp>
      <p:sp>
        <p:nvSpPr>
          <p:cNvPr id="71685" name="CuadroTexto 9"/>
          <p:cNvSpPr txBox="1">
            <a:spLocks noChangeArrowheads="1"/>
          </p:cNvSpPr>
          <p:nvPr/>
        </p:nvSpPr>
        <p:spPr bwMode="auto">
          <a:xfrm>
            <a:off x="323850" y="1869281"/>
            <a:ext cx="7920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ES" altLang="es-ES" sz="1800" b="1" dirty="0">
                <a:solidFill>
                  <a:srgbClr val="FFFF00"/>
                </a:solidFill>
                <a:latin typeface="Arial" pitchFamily="34" charset="0"/>
              </a:rPr>
              <a:t>Robustez de los reductores de Consecuencias</a:t>
            </a:r>
          </a:p>
        </p:txBody>
      </p:sp>
      <p:graphicFrame>
        <p:nvGraphicFramePr>
          <p:cNvPr id="2" name="Tabla 1"/>
          <p:cNvGraphicFramePr>
            <a:graphicFrameLocks noGrp="1"/>
          </p:cNvGraphicFramePr>
          <p:nvPr/>
        </p:nvGraphicFramePr>
        <p:xfrm>
          <a:off x="323851" y="2983706"/>
          <a:ext cx="8550275" cy="1370409"/>
        </p:xfrm>
        <a:graphic>
          <a:graphicData uri="http://schemas.openxmlformats.org/drawingml/2006/table">
            <a:tbl>
              <a:tblPr firstRow="1" firstCol="1" bandRow="1">
                <a:tableStyleId>{5C22544A-7EE6-4342-B048-85BDC9FD1C3A}</a:tableStyleId>
              </a:tblPr>
              <a:tblGrid>
                <a:gridCol w="4824571">
                  <a:extLst>
                    <a:ext uri="{9D8B030D-6E8A-4147-A177-3AD203B41FA5}">
                      <a16:colId xmlns="" xmlns:a16="http://schemas.microsoft.com/office/drawing/2014/main" val="177426549"/>
                    </a:ext>
                  </a:extLst>
                </a:gridCol>
                <a:gridCol w="2109915">
                  <a:extLst>
                    <a:ext uri="{9D8B030D-6E8A-4147-A177-3AD203B41FA5}">
                      <a16:colId xmlns="" xmlns:a16="http://schemas.microsoft.com/office/drawing/2014/main" val="1370277584"/>
                    </a:ext>
                  </a:extLst>
                </a:gridCol>
                <a:gridCol w="1615789">
                  <a:extLst>
                    <a:ext uri="{9D8B030D-6E8A-4147-A177-3AD203B41FA5}">
                      <a16:colId xmlns="" xmlns:a16="http://schemas.microsoft.com/office/drawing/2014/main" val="1416251113"/>
                    </a:ext>
                  </a:extLst>
                </a:gridCol>
              </a:tblGrid>
              <a:tr h="391544">
                <a:tc>
                  <a:txBody>
                    <a:bodyPr/>
                    <a:lstStyle/>
                    <a:p>
                      <a:pPr>
                        <a:lnSpc>
                          <a:spcPct val="107000"/>
                        </a:lnSpc>
                        <a:spcAft>
                          <a:spcPts val="0"/>
                        </a:spcAft>
                      </a:pPr>
                      <a:r>
                        <a:rPr lang="es-ES" sz="1200" dirty="0">
                          <a:solidFill>
                            <a:schemeClr val="tx1"/>
                          </a:solidFill>
                          <a:effectLst/>
                        </a:rPr>
                        <a:t>Descripción general de los Reductores de Consecuencias</a:t>
                      </a:r>
                      <a:endParaRPr lang="es-E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dirty="0">
                          <a:solidFill>
                            <a:schemeClr val="tx1"/>
                          </a:solidFill>
                          <a:effectLst/>
                        </a:rPr>
                        <a:t>Robustez</a:t>
                      </a:r>
                      <a:endParaRPr lang="es-E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dirty="0">
                          <a:solidFill>
                            <a:schemeClr val="tx1"/>
                          </a:solidFill>
                          <a:effectLst/>
                        </a:rPr>
                        <a:t>Peso</a:t>
                      </a:r>
                      <a:endParaRPr lang="es-E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extLst>
                  <a:ext uri="{0D108BD9-81ED-4DB2-BD59-A6C34878D82A}">
                    <a16:rowId xmlns="" xmlns:a16="http://schemas.microsoft.com/office/drawing/2014/main" val="3762001264"/>
                  </a:ext>
                </a:extLst>
              </a:tr>
              <a:tr h="195773">
                <a:tc>
                  <a:txBody>
                    <a:bodyPr/>
                    <a:lstStyle/>
                    <a:p>
                      <a:pPr>
                        <a:lnSpc>
                          <a:spcPct val="107000"/>
                        </a:lnSpc>
                        <a:spcAft>
                          <a:spcPts val="0"/>
                        </a:spcAft>
                      </a:pPr>
                      <a:r>
                        <a:rPr lang="es-ES" sz="1200">
                          <a:solidFill>
                            <a:srgbClr val="0000CC"/>
                          </a:solidFill>
                          <a:effectLst/>
                        </a:rPr>
                        <a:t>Enclavamientos</a:t>
                      </a:r>
                      <a:endParaRPr lang="es-ES" sz="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a:solidFill>
                            <a:srgbClr val="0000CC"/>
                          </a:solidFill>
                          <a:effectLst/>
                        </a:rPr>
                        <a:t>Muy Robusta</a:t>
                      </a:r>
                      <a:endParaRPr lang="es-ES" sz="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a:solidFill>
                            <a:srgbClr val="0000CC"/>
                          </a:solidFill>
                          <a:effectLst/>
                        </a:rPr>
                        <a:t>32</a:t>
                      </a:r>
                      <a:endParaRPr lang="es-ES" sz="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extLst>
                  <a:ext uri="{0D108BD9-81ED-4DB2-BD59-A6C34878D82A}">
                    <a16:rowId xmlns="" xmlns:a16="http://schemas.microsoft.com/office/drawing/2014/main" val="265344197"/>
                  </a:ext>
                </a:extLst>
              </a:tr>
              <a:tr h="195773">
                <a:tc>
                  <a:txBody>
                    <a:bodyPr/>
                    <a:lstStyle/>
                    <a:p>
                      <a:pPr>
                        <a:lnSpc>
                          <a:spcPct val="107000"/>
                        </a:lnSpc>
                        <a:spcAft>
                          <a:spcPts val="0"/>
                        </a:spcAft>
                      </a:pPr>
                      <a:r>
                        <a:rPr lang="es-ES" sz="1200">
                          <a:solidFill>
                            <a:srgbClr val="0000CC"/>
                          </a:solidFill>
                          <a:effectLst/>
                        </a:rPr>
                        <a:t>Alarmas</a:t>
                      </a:r>
                      <a:endParaRPr lang="es-ES" sz="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a:solidFill>
                            <a:srgbClr val="0000CC"/>
                          </a:solidFill>
                          <a:effectLst/>
                        </a:rPr>
                        <a:t>Robusta</a:t>
                      </a:r>
                      <a:endParaRPr lang="es-ES" sz="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a:solidFill>
                            <a:srgbClr val="0000CC"/>
                          </a:solidFill>
                          <a:effectLst/>
                        </a:rPr>
                        <a:t>16</a:t>
                      </a:r>
                      <a:endParaRPr lang="es-ES" sz="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extLst>
                  <a:ext uri="{0D108BD9-81ED-4DB2-BD59-A6C34878D82A}">
                    <a16:rowId xmlns="" xmlns:a16="http://schemas.microsoft.com/office/drawing/2014/main" val="4038975960"/>
                  </a:ext>
                </a:extLst>
              </a:tr>
              <a:tr h="195773">
                <a:tc>
                  <a:txBody>
                    <a:bodyPr/>
                    <a:lstStyle/>
                    <a:p>
                      <a:pPr>
                        <a:lnSpc>
                          <a:spcPct val="107000"/>
                        </a:lnSpc>
                        <a:spcAft>
                          <a:spcPts val="0"/>
                        </a:spcAft>
                      </a:pPr>
                      <a:r>
                        <a:rPr lang="es-ES" sz="1200" dirty="0">
                          <a:solidFill>
                            <a:srgbClr val="0000CC"/>
                          </a:solidFill>
                          <a:effectLst/>
                        </a:rPr>
                        <a:t>Protocolos y procedimientos</a:t>
                      </a:r>
                      <a:endParaRPr lang="es-ES" sz="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a:solidFill>
                            <a:srgbClr val="0000CC"/>
                          </a:solidFill>
                          <a:effectLst/>
                        </a:rPr>
                        <a:t>Normal</a:t>
                      </a:r>
                      <a:endParaRPr lang="es-ES" sz="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a:solidFill>
                            <a:srgbClr val="0000CC"/>
                          </a:solidFill>
                          <a:effectLst/>
                        </a:rPr>
                        <a:t>8</a:t>
                      </a:r>
                      <a:endParaRPr lang="es-ES" sz="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extLst>
                  <a:ext uri="{0D108BD9-81ED-4DB2-BD59-A6C34878D82A}">
                    <a16:rowId xmlns="" xmlns:a16="http://schemas.microsoft.com/office/drawing/2014/main" val="2087492853"/>
                  </a:ext>
                </a:extLst>
              </a:tr>
              <a:tr h="195773">
                <a:tc>
                  <a:txBody>
                    <a:bodyPr/>
                    <a:lstStyle/>
                    <a:p>
                      <a:pPr>
                        <a:lnSpc>
                          <a:spcPct val="107000"/>
                        </a:lnSpc>
                        <a:spcAft>
                          <a:spcPts val="0"/>
                        </a:spcAft>
                      </a:pPr>
                      <a:r>
                        <a:rPr lang="es-ES" sz="1200" dirty="0">
                          <a:solidFill>
                            <a:srgbClr val="0000CC"/>
                          </a:solidFill>
                          <a:effectLst/>
                        </a:rPr>
                        <a:t>Planes de Emergencias</a:t>
                      </a:r>
                      <a:endParaRPr lang="es-ES" sz="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a:solidFill>
                            <a:srgbClr val="0000CC"/>
                          </a:solidFill>
                          <a:effectLst/>
                        </a:rPr>
                        <a:t>Blanda</a:t>
                      </a:r>
                      <a:endParaRPr lang="es-ES" sz="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a:solidFill>
                            <a:srgbClr val="0000CC"/>
                          </a:solidFill>
                          <a:effectLst/>
                        </a:rPr>
                        <a:t>4</a:t>
                      </a:r>
                      <a:endParaRPr lang="es-ES" sz="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extLst>
                  <a:ext uri="{0D108BD9-81ED-4DB2-BD59-A6C34878D82A}">
                    <a16:rowId xmlns="" xmlns:a16="http://schemas.microsoft.com/office/drawing/2014/main" val="1450125482"/>
                  </a:ext>
                </a:extLst>
              </a:tr>
              <a:tr h="195773">
                <a:tc>
                  <a:txBody>
                    <a:bodyPr/>
                    <a:lstStyle/>
                    <a:p>
                      <a:pPr>
                        <a:lnSpc>
                          <a:spcPct val="107000"/>
                        </a:lnSpc>
                        <a:spcAft>
                          <a:spcPts val="0"/>
                        </a:spcAft>
                      </a:pPr>
                      <a:r>
                        <a:rPr lang="es-ES" sz="1200" dirty="0">
                          <a:solidFill>
                            <a:srgbClr val="0000CC"/>
                          </a:solidFill>
                          <a:effectLst/>
                        </a:rPr>
                        <a:t>Controles de calidad (mensuales y anuales)</a:t>
                      </a:r>
                      <a:endParaRPr lang="es-ES" sz="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dirty="0" smtClean="0">
                          <a:solidFill>
                            <a:srgbClr val="0000CC"/>
                          </a:solidFill>
                          <a:effectLst/>
                        </a:rPr>
                        <a:t>Teórica</a:t>
                      </a:r>
                      <a:endParaRPr lang="es-ES" sz="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dirty="0">
                          <a:solidFill>
                            <a:srgbClr val="0000CC"/>
                          </a:solidFill>
                          <a:effectLst/>
                        </a:rPr>
                        <a:t>1</a:t>
                      </a:r>
                      <a:endParaRPr lang="es-ES" sz="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extLst>
                  <a:ext uri="{0D108BD9-81ED-4DB2-BD59-A6C34878D82A}">
                    <a16:rowId xmlns="" xmlns:a16="http://schemas.microsoft.com/office/drawing/2014/main" val="2677574358"/>
                  </a:ext>
                </a:extLst>
              </a:tr>
            </a:tbl>
          </a:graphicData>
        </a:graphic>
      </p:graphicFrame>
    </p:spTree>
    <p:extLst>
      <p:ext uri="{BB962C8B-B14F-4D97-AF65-F5344CB8AC3E}">
        <p14:creationId xmlns:p14="http://schemas.microsoft.com/office/powerpoint/2010/main" val="2364904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Box 4"/>
          <p:cNvSpPr/>
          <p:nvPr/>
        </p:nvSpPr>
        <p:spPr>
          <a:xfrm>
            <a:off x="899664" y="368366"/>
            <a:ext cx="7776792" cy="5472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3000" b="1" strike="noStrike" spc="-1" dirty="0">
                <a:solidFill>
                  <a:srgbClr val="FFFF00"/>
                </a:solidFill>
                <a:latin typeface="Arial "/>
                <a:ea typeface="DejaVu Sans"/>
              </a:rPr>
              <a:t>Enfoque de la Evaluación de Seguridad.</a:t>
            </a:r>
            <a:endParaRPr lang="en-GB" sz="3000" b="0" strike="noStrike" spc="-1" dirty="0">
              <a:solidFill>
                <a:srgbClr val="FFFF00"/>
              </a:solidFill>
              <a:latin typeface="Aria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13" t="21030" r="16741" b="11911"/>
          <a:stretch/>
        </p:blipFill>
        <p:spPr bwMode="auto">
          <a:xfrm>
            <a:off x="2771801" y="1200404"/>
            <a:ext cx="6351418" cy="392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2"/>
          <p:cNvSpPr/>
          <p:nvPr/>
        </p:nvSpPr>
        <p:spPr>
          <a:xfrm>
            <a:off x="35495" y="1347614"/>
            <a:ext cx="2808313" cy="2680819"/>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90000"/>
              </a:lnSpc>
            </a:pPr>
            <a:r>
              <a:rPr lang="es-ES_tradnl" sz="1700" spc="-1" dirty="0">
                <a:solidFill>
                  <a:srgbClr val="FFFF00"/>
                </a:solidFill>
                <a:latin typeface="Arial "/>
              </a:rPr>
              <a:t>Los accidentes ocurridos han mostrado la necesidad de prestar especial atención a la prevención de los mismos </a:t>
            </a:r>
            <a:endParaRPr lang="es-ES_tradnl" sz="1700" spc="-1" dirty="0" smtClean="0">
              <a:solidFill>
                <a:srgbClr val="FFFF00"/>
              </a:solidFill>
              <a:latin typeface="Arial "/>
            </a:endParaRPr>
          </a:p>
          <a:p>
            <a:pPr>
              <a:lnSpc>
                <a:spcPct val="90000"/>
              </a:lnSpc>
            </a:pPr>
            <a:endParaRPr lang="es-ES_tradnl" sz="1700" spc="-1" dirty="0" smtClean="0">
              <a:solidFill>
                <a:srgbClr val="FFFF00"/>
              </a:solidFill>
              <a:latin typeface="Arial "/>
            </a:endParaRPr>
          </a:p>
          <a:p>
            <a:pPr>
              <a:lnSpc>
                <a:spcPct val="90000"/>
              </a:lnSpc>
            </a:pPr>
            <a:r>
              <a:rPr lang="es-ES_tradnl" sz="1700" spc="-1" dirty="0" smtClean="0">
                <a:solidFill>
                  <a:srgbClr val="FFFF00"/>
                </a:solidFill>
                <a:latin typeface="Arial "/>
              </a:rPr>
              <a:t>Las </a:t>
            </a:r>
            <a:r>
              <a:rPr lang="es-ES_tradnl" sz="1700" b="0" strike="noStrike" spc="-1" dirty="0">
                <a:solidFill>
                  <a:srgbClr val="FFFF00"/>
                </a:solidFill>
                <a:latin typeface="Arial "/>
                <a:ea typeface="DejaVu Sans"/>
              </a:rPr>
              <a:t>evaluaciones de seguridad son la herramienta fundamental para la prevención de las exposiciones accidentales. </a:t>
            </a:r>
            <a:endParaRPr lang="en-GB" sz="1700" b="0" strike="noStrike" spc="-1" dirty="0">
              <a:solidFill>
                <a:srgbClr val="FFFF00"/>
              </a:solidFill>
              <a:latin typeface="Arial"/>
            </a:endParaRPr>
          </a:p>
        </p:txBody>
      </p:sp>
    </p:spTree>
    <p:extLst>
      <p:ext uri="{BB962C8B-B14F-4D97-AF65-F5344CB8AC3E}">
        <p14:creationId xmlns:p14="http://schemas.microsoft.com/office/powerpoint/2010/main" val="160826793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28600" y="771550"/>
            <a:ext cx="8915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MX" altLang="es-MX" sz="2000" b="1" dirty="0">
                <a:solidFill>
                  <a:srgbClr val="FFFF00"/>
                </a:solidFill>
                <a:latin typeface="Arial" pitchFamily="34" charset="0"/>
                <a:cs typeface="Arial" pitchFamily="34" charset="0"/>
              </a:rPr>
              <a:t>A</a:t>
            </a:r>
            <a:r>
              <a:rPr lang="es-MX" altLang="es-MX" sz="2000" b="1" baseline="-25000" dirty="0">
                <a:solidFill>
                  <a:srgbClr val="FFFF00"/>
                </a:solidFill>
                <a:latin typeface="Arial" pitchFamily="34" charset="0"/>
                <a:cs typeface="Arial" pitchFamily="34" charset="0"/>
              </a:rPr>
              <a:t>2</a:t>
            </a:r>
            <a:r>
              <a:rPr lang="es-MX" altLang="es-MX" sz="2000" b="1" dirty="0">
                <a:solidFill>
                  <a:srgbClr val="FFFF00"/>
                </a:solidFill>
                <a:latin typeface="Arial" pitchFamily="34" charset="0"/>
                <a:cs typeface="Arial" pitchFamily="34" charset="0"/>
              </a:rPr>
              <a:t>-</a:t>
            </a:r>
            <a:r>
              <a:rPr lang="es-MX" altLang="es-MX" sz="2000" b="1" dirty="0">
                <a:solidFill>
                  <a:schemeClr val="tx1"/>
                </a:solidFill>
                <a:latin typeface="Arial" pitchFamily="34" charset="0"/>
                <a:cs typeface="Arial" pitchFamily="34" charset="0"/>
              </a:rPr>
              <a:t>	</a:t>
            </a:r>
            <a:r>
              <a:rPr lang="es-ES" altLang="es-MX" sz="2000" b="1" dirty="0">
                <a:solidFill>
                  <a:srgbClr val="FF3300"/>
                </a:solidFill>
                <a:latin typeface="Arial" pitchFamily="34" charset="0"/>
                <a:cs typeface="Arial" pitchFamily="34" charset="0"/>
              </a:rPr>
              <a:t>¿Son suficientemente robustos los reductores de frecuencia o los reductores de consecuencias existentes?</a:t>
            </a:r>
            <a:r>
              <a:rPr lang="es-ES" altLang="es-MX" sz="2000" dirty="0">
                <a:solidFill>
                  <a:schemeClr val="tx1"/>
                </a:solidFill>
                <a:latin typeface="Arial" pitchFamily="34" charset="0"/>
                <a:cs typeface="Arial" pitchFamily="34" charset="0"/>
              </a:rPr>
              <a:t> </a:t>
            </a:r>
            <a:endParaRPr lang="es-ES" altLang="es-MX" sz="2000" b="1" dirty="0">
              <a:solidFill>
                <a:srgbClr val="FF3300"/>
              </a:solidFill>
              <a:latin typeface="Arial" pitchFamily="34" charset="0"/>
              <a:cs typeface="Arial" pitchFamily="34" charset="0"/>
            </a:endParaRPr>
          </a:p>
        </p:txBody>
      </p:sp>
      <p:sp>
        <p:nvSpPr>
          <p:cNvPr id="69635" name="Rectangle 4"/>
          <p:cNvSpPr>
            <a:spLocks noChangeArrowheads="1"/>
          </p:cNvSpPr>
          <p:nvPr/>
        </p:nvSpPr>
        <p:spPr bwMode="auto">
          <a:xfrm>
            <a:off x="1258888" y="213097"/>
            <a:ext cx="67691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_tradnl" altLang="es-MX" sz="2800" b="1" dirty="0">
                <a:solidFill>
                  <a:srgbClr val="FFFF00"/>
                </a:solidFill>
                <a:latin typeface="Arial" pitchFamily="34" charset="0"/>
                <a:cs typeface="Arial" pitchFamily="34" charset="0"/>
              </a:rPr>
              <a:t>Segundo Cribado</a:t>
            </a:r>
            <a:r>
              <a:rPr lang="es-ES" altLang="es-MX" sz="2800" b="1" dirty="0">
                <a:solidFill>
                  <a:srgbClr val="FFFF00"/>
                </a:solidFill>
                <a:latin typeface="Times New Roman" pitchFamily="18" charset="0"/>
                <a:cs typeface="Arial" pitchFamily="34" charset="0"/>
              </a:rPr>
              <a:t>.</a:t>
            </a:r>
          </a:p>
        </p:txBody>
      </p:sp>
      <p:sp>
        <p:nvSpPr>
          <p:cNvPr id="7" name="CuadroTexto 6"/>
          <p:cNvSpPr txBox="1"/>
          <p:nvPr/>
        </p:nvSpPr>
        <p:spPr>
          <a:xfrm>
            <a:off x="539751" y="1995686"/>
            <a:ext cx="8353425" cy="3170099"/>
          </a:xfrm>
          <a:prstGeom prst="rect">
            <a:avLst/>
          </a:prstGeom>
          <a:noFill/>
        </p:spPr>
        <p:txBody>
          <a:bodyPr>
            <a:spAutoFit/>
          </a:bodyPr>
          <a:lstStyle/>
          <a:p>
            <a:pPr marL="342900" indent="-342900" eaLnBrk="1" hangingPunct="1">
              <a:buFont typeface="+mj-lt"/>
              <a:buAutoNum type="arabicPeriod"/>
              <a:defRPr/>
            </a:pPr>
            <a:r>
              <a:rPr lang="es-ES" sz="2000" dirty="0">
                <a:solidFill>
                  <a:srgbClr val="FFFF00"/>
                </a:solidFill>
              </a:rPr>
              <a:t>Si la multiplicación de la robustez de los reductores de Consecuencia es mayor o igual que 64 Puntos (RC1*RC2*RC3*…*</a:t>
            </a:r>
            <a:r>
              <a:rPr lang="es-ES" sz="2000" dirty="0" err="1">
                <a:solidFill>
                  <a:srgbClr val="FFFF00"/>
                </a:solidFill>
              </a:rPr>
              <a:t>RCn</a:t>
            </a:r>
            <a:r>
              <a:rPr lang="es-ES" sz="2000" dirty="0">
                <a:solidFill>
                  <a:srgbClr val="FFFF00"/>
                </a:solidFill>
              </a:rPr>
              <a:t> &gt; 64) es posible reducir un nivel de Consecuencia, es decir: por ejemplo, de CMA pasa a CA.</a:t>
            </a:r>
            <a:endParaRPr lang="en-US" sz="2000" dirty="0">
              <a:solidFill>
                <a:srgbClr val="FFFF00"/>
              </a:solidFill>
            </a:endParaRPr>
          </a:p>
          <a:p>
            <a:pPr eaLnBrk="1" hangingPunct="1">
              <a:defRPr/>
            </a:pPr>
            <a:endParaRPr lang="es-ES" sz="2000" dirty="0">
              <a:solidFill>
                <a:srgbClr val="FFFF00"/>
              </a:solidFill>
            </a:endParaRPr>
          </a:p>
          <a:p>
            <a:pPr eaLnBrk="1" hangingPunct="1">
              <a:defRPr/>
            </a:pPr>
            <a:r>
              <a:rPr lang="es-ES" sz="2000" dirty="0">
                <a:solidFill>
                  <a:srgbClr val="FFFF00"/>
                </a:solidFill>
              </a:rPr>
              <a:t>Nota: En el caso de los reductores de consecuencia, en ningún caso, se puede reducir las Consecuencias medias (CM) hasta las consecuencias bajas (CB) ya que, por definición nunca pueden alcanzarse la consecuencias bajas a partir de secuencias que tienen consecuencias medias.</a:t>
            </a:r>
            <a:endParaRPr lang="en-US" sz="2000" i="1" dirty="0">
              <a:solidFill>
                <a:srgbClr val="FFFF00"/>
              </a:solidFill>
            </a:endParaRPr>
          </a:p>
        </p:txBody>
      </p:sp>
      <p:sp>
        <p:nvSpPr>
          <p:cNvPr id="8" name="CuadroTexto 7"/>
          <p:cNvSpPr txBox="1"/>
          <p:nvPr/>
        </p:nvSpPr>
        <p:spPr>
          <a:xfrm>
            <a:off x="233364" y="1603795"/>
            <a:ext cx="4103687" cy="323165"/>
          </a:xfrm>
          <a:prstGeom prst="rect">
            <a:avLst/>
          </a:prstGeom>
          <a:noFill/>
        </p:spPr>
        <p:txBody>
          <a:bodyPr>
            <a:spAutoFit/>
          </a:bodyPr>
          <a:lstStyle/>
          <a:p>
            <a:pPr eaLnBrk="1" hangingPunct="1">
              <a:defRPr/>
            </a:pPr>
            <a:r>
              <a:rPr lang="es-ES" sz="1500" i="1" dirty="0">
                <a:solidFill>
                  <a:srgbClr val="FFFF00"/>
                </a:solidFill>
                <a:latin typeface="+mn-lt"/>
              </a:rPr>
              <a:t>Para los Reductores de Consecuencia</a:t>
            </a:r>
            <a:endParaRPr lang="en-US" sz="1500" i="1" dirty="0">
              <a:solidFill>
                <a:srgbClr val="FFFF00"/>
              </a:solidFill>
              <a:latin typeface="+mn-lt"/>
            </a:endParaRPr>
          </a:p>
        </p:txBody>
      </p:sp>
    </p:spTree>
    <p:extLst>
      <p:ext uri="{BB962C8B-B14F-4D97-AF65-F5344CB8AC3E}">
        <p14:creationId xmlns:p14="http://schemas.microsoft.com/office/powerpoint/2010/main" val="3196636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403351" y="141089"/>
            <a:ext cx="7129463"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_tradnl" altLang="es-ES" sz="3200" b="1" dirty="0">
                <a:solidFill>
                  <a:srgbClr val="FFFF00"/>
                </a:solidFill>
                <a:latin typeface="Century Gothic" pitchFamily="34" charset="0"/>
              </a:rPr>
              <a:t>Criterios para la gestión de riesgo</a:t>
            </a:r>
            <a:r>
              <a:rPr lang="es-ES" altLang="es-ES" sz="3600" b="1" dirty="0">
                <a:solidFill>
                  <a:srgbClr val="FFFF00"/>
                </a:solidFill>
                <a:latin typeface="Times New Roman" pitchFamily="18" charset="0"/>
              </a:rPr>
              <a:t>.</a:t>
            </a:r>
          </a:p>
        </p:txBody>
      </p:sp>
      <p:sp>
        <p:nvSpPr>
          <p:cNvPr id="78851" name="Rectangle 3"/>
          <p:cNvSpPr>
            <a:spLocks noChangeArrowheads="1"/>
          </p:cNvSpPr>
          <p:nvPr/>
        </p:nvSpPr>
        <p:spPr bwMode="auto">
          <a:xfrm>
            <a:off x="5292726" y="844154"/>
            <a:ext cx="3851275" cy="1494234"/>
          </a:xfrm>
          <a:prstGeom prst="rect">
            <a:avLst/>
          </a:prstGeom>
          <a:solidFill>
            <a:schemeClr val="bg2"/>
          </a:solidFill>
          <a:ln>
            <a:noFill/>
          </a:ln>
        </p:spPr>
        <p:txBody>
          <a:bodyPr/>
          <a:lstStyle>
            <a:lvl1pPr algn="just">
              <a:spcBef>
                <a:spcPct val="20000"/>
              </a:spcBef>
              <a:buChar char="•"/>
              <a:defRPr sz="2600">
                <a:solidFill>
                  <a:srgbClr val="5F5F5F"/>
                </a:solidFill>
                <a:latin typeface="Tahoma" pitchFamily="34" charset="0"/>
              </a:defRPr>
            </a:lvl1pPr>
            <a:lvl2pPr marL="1169988" indent="-533400">
              <a:spcBef>
                <a:spcPct val="20000"/>
              </a:spcBef>
              <a:buChar char="–"/>
              <a:defRPr sz="2800">
                <a:solidFill>
                  <a:schemeClr val="tx1"/>
                </a:solidFill>
                <a:latin typeface="Arial" pitchFamily="34" charset="0"/>
              </a:defRPr>
            </a:lvl2pPr>
            <a:lvl3pPr marL="1806575" indent="-457200">
              <a:spcBef>
                <a:spcPct val="20000"/>
              </a:spcBef>
              <a:buChar char="•"/>
              <a:defRPr sz="2400">
                <a:solidFill>
                  <a:schemeClr val="tx1"/>
                </a:solidFill>
                <a:latin typeface="Arial" pitchFamily="34" charset="0"/>
              </a:defRPr>
            </a:lvl3pPr>
            <a:lvl4pPr marL="2366963" indent="-381000">
              <a:spcBef>
                <a:spcPct val="20000"/>
              </a:spcBef>
              <a:buChar char="–"/>
              <a:defRPr sz="2000">
                <a:solidFill>
                  <a:schemeClr val="tx1"/>
                </a:solidFill>
                <a:latin typeface="Arial" pitchFamily="34" charset="0"/>
              </a:defRPr>
            </a:lvl4pPr>
            <a:lvl5pPr marL="2927350" indent="-381000">
              <a:spcBef>
                <a:spcPct val="20000"/>
              </a:spcBef>
              <a:buChar char="»"/>
              <a:defRPr sz="2000">
                <a:solidFill>
                  <a:schemeClr val="tx1"/>
                </a:solidFill>
                <a:latin typeface="Arial" pitchFamily="34" charset="0"/>
              </a:defRPr>
            </a:lvl5pPr>
            <a:lvl6pPr marL="3384550" indent="-381000" eaLnBrk="0" fontAlgn="base" hangingPunct="0">
              <a:spcBef>
                <a:spcPct val="20000"/>
              </a:spcBef>
              <a:spcAft>
                <a:spcPct val="0"/>
              </a:spcAft>
              <a:buChar char="»"/>
              <a:defRPr sz="2000">
                <a:solidFill>
                  <a:schemeClr val="tx1"/>
                </a:solidFill>
                <a:latin typeface="Arial" pitchFamily="34" charset="0"/>
              </a:defRPr>
            </a:lvl6pPr>
            <a:lvl7pPr marL="3841750" indent="-381000" eaLnBrk="0" fontAlgn="base" hangingPunct="0">
              <a:spcBef>
                <a:spcPct val="20000"/>
              </a:spcBef>
              <a:spcAft>
                <a:spcPct val="0"/>
              </a:spcAft>
              <a:buChar char="»"/>
              <a:defRPr sz="2000">
                <a:solidFill>
                  <a:schemeClr val="tx1"/>
                </a:solidFill>
                <a:latin typeface="Arial" pitchFamily="34" charset="0"/>
              </a:defRPr>
            </a:lvl7pPr>
            <a:lvl8pPr marL="4298950" indent="-381000" eaLnBrk="0" fontAlgn="base" hangingPunct="0">
              <a:spcBef>
                <a:spcPct val="20000"/>
              </a:spcBef>
              <a:spcAft>
                <a:spcPct val="0"/>
              </a:spcAft>
              <a:buChar char="»"/>
              <a:defRPr sz="2000">
                <a:solidFill>
                  <a:schemeClr val="tx1"/>
                </a:solidFill>
                <a:latin typeface="Arial" pitchFamily="34" charset="0"/>
              </a:defRPr>
            </a:lvl8pPr>
            <a:lvl9pPr marL="4756150" indent="-3810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_tradnl" altLang="es-ES" sz="1400" b="1" dirty="0">
                <a:solidFill>
                  <a:schemeClr val="tx1"/>
                </a:solidFill>
                <a:latin typeface="Arial" pitchFamily="34" charset="0"/>
                <a:ea typeface="Times New Roman" pitchFamily="18" charset="0"/>
                <a:cs typeface="Arial" pitchFamily="34" charset="0"/>
              </a:rPr>
              <a:t>RMA: Se consideran inaceptable. Riesgo inminente se debe parar la práctica.</a:t>
            </a:r>
          </a:p>
          <a:p>
            <a:pPr eaLnBrk="1" hangingPunct="1">
              <a:spcBef>
                <a:spcPct val="0"/>
              </a:spcBef>
              <a:buFontTx/>
              <a:buNone/>
            </a:pPr>
            <a:r>
              <a:rPr lang="es-ES_tradnl" altLang="es-ES" sz="1400" b="1" dirty="0">
                <a:solidFill>
                  <a:schemeClr val="tx1"/>
                </a:solidFill>
                <a:latin typeface="Arial" pitchFamily="34" charset="0"/>
                <a:ea typeface="Times New Roman" pitchFamily="18" charset="0"/>
                <a:cs typeface="Arial" pitchFamily="34" charset="0"/>
              </a:rPr>
              <a:t>RA: Se considera inaceptable a largo plazo. Debe elaborarse un plan de acción para reducir el riesgo en el plazo mas breve posible.</a:t>
            </a:r>
          </a:p>
        </p:txBody>
      </p:sp>
      <p:grpSp>
        <p:nvGrpSpPr>
          <p:cNvPr id="78852" name="Group 7"/>
          <p:cNvGrpSpPr>
            <a:grpSpLocks/>
          </p:cNvGrpSpPr>
          <p:nvPr/>
        </p:nvGrpSpPr>
        <p:grpSpPr bwMode="auto">
          <a:xfrm>
            <a:off x="-36513" y="1653779"/>
            <a:ext cx="7048501" cy="3433763"/>
            <a:chOff x="444" y="1152"/>
            <a:chExt cx="4440" cy="2884"/>
          </a:xfrm>
        </p:grpSpPr>
        <p:sp>
          <p:nvSpPr>
            <p:cNvPr id="78853" name="AutoShape 8"/>
            <p:cNvSpPr>
              <a:spLocks noChangeArrowheads="1"/>
            </p:cNvSpPr>
            <p:nvPr/>
          </p:nvSpPr>
          <p:spPr bwMode="auto">
            <a:xfrm flipV="1">
              <a:off x="1656" y="1152"/>
              <a:ext cx="2064" cy="2352"/>
            </a:xfrm>
            <a:prstGeom prst="triangle">
              <a:avLst>
                <a:gd name="adj" fmla="val 50000"/>
              </a:avLst>
            </a:prstGeom>
            <a:gradFill rotWithShape="0">
              <a:gsLst>
                <a:gs pos="0">
                  <a:srgbClr val="FF0000"/>
                </a:gs>
                <a:gs pos="100000">
                  <a:srgbClr val="00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endParaRPr lang="es-ES" altLang="es-ES" sz="1800">
                <a:solidFill>
                  <a:schemeClr val="tx1"/>
                </a:solidFill>
                <a:latin typeface="Arial" pitchFamily="34" charset="0"/>
              </a:endParaRPr>
            </a:p>
          </p:txBody>
        </p:sp>
        <p:sp>
          <p:nvSpPr>
            <p:cNvPr id="78854" name="Line 9"/>
            <p:cNvSpPr>
              <a:spLocks noChangeShapeType="1"/>
            </p:cNvSpPr>
            <p:nvPr/>
          </p:nvSpPr>
          <p:spPr bwMode="auto">
            <a:xfrm>
              <a:off x="1248" y="1802"/>
              <a:ext cx="36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8855" name="Text Box 10"/>
            <p:cNvSpPr txBox="1">
              <a:spLocks noChangeArrowheads="1"/>
            </p:cNvSpPr>
            <p:nvPr/>
          </p:nvSpPr>
          <p:spPr bwMode="auto">
            <a:xfrm>
              <a:off x="588" y="2074"/>
              <a:ext cx="1188"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s-ES_tradnl" altLang="es-ES" sz="2400" b="1" dirty="0">
                  <a:solidFill>
                    <a:srgbClr val="FFFF00"/>
                  </a:solidFill>
                  <a:latin typeface="Comic Sans MS" pitchFamily="66" charset="0"/>
                </a:rPr>
                <a:t>Región Tolerable </a:t>
              </a:r>
            </a:p>
          </p:txBody>
        </p:sp>
        <p:sp>
          <p:nvSpPr>
            <p:cNvPr id="78856" name="Line 11"/>
            <p:cNvSpPr>
              <a:spLocks noChangeShapeType="1"/>
            </p:cNvSpPr>
            <p:nvPr/>
          </p:nvSpPr>
          <p:spPr bwMode="auto">
            <a:xfrm>
              <a:off x="1284" y="2951"/>
              <a:ext cx="36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8857" name="Text Box 12"/>
            <p:cNvSpPr txBox="1">
              <a:spLocks noChangeArrowheads="1"/>
            </p:cNvSpPr>
            <p:nvPr/>
          </p:nvSpPr>
          <p:spPr bwMode="auto">
            <a:xfrm>
              <a:off x="444" y="3082"/>
              <a:ext cx="1968"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s-ES_tradnl" altLang="es-ES" sz="2400" b="1" dirty="0">
                  <a:solidFill>
                    <a:srgbClr val="92D050"/>
                  </a:solidFill>
                  <a:latin typeface="Comic Sans MS" pitchFamily="66" charset="0"/>
                </a:rPr>
                <a:t>Región Ampliamente Aceptado</a:t>
              </a:r>
            </a:p>
          </p:txBody>
        </p:sp>
        <p:sp>
          <p:nvSpPr>
            <p:cNvPr id="78858" name="Text Box 13"/>
            <p:cNvSpPr txBox="1">
              <a:spLocks noChangeArrowheads="1"/>
            </p:cNvSpPr>
            <p:nvPr/>
          </p:nvSpPr>
          <p:spPr bwMode="auto">
            <a:xfrm>
              <a:off x="1934" y="3648"/>
              <a:ext cx="197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ES_tradnl" altLang="es-ES" sz="2400" b="1" dirty="0">
                  <a:solidFill>
                    <a:schemeClr val="bg1"/>
                  </a:solidFill>
                  <a:latin typeface="Comic Sans MS" pitchFamily="66" charset="0"/>
                </a:rPr>
                <a:t>Riesgo Despreciable</a:t>
              </a:r>
            </a:p>
          </p:txBody>
        </p:sp>
        <p:sp>
          <p:nvSpPr>
            <p:cNvPr id="78859" name="Text Box 14"/>
            <p:cNvSpPr txBox="1">
              <a:spLocks noChangeArrowheads="1"/>
            </p:cNvSpPr>
            <p:nvPr/>
          </p:nvSpPr>
          <p:spPr bwMode="auto">
            <a:xfrm>
              <a:off x="2016" y="1152"/>
              <a:ext cx="1632"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50000"/>
                </a:spcBef>
                <a:buFontTx/>
                <a:buNone/>
              </a:pPr>
              <a:r>
                <a:rPr lang="pt-BR" altLang="es-ES" sz="3600">
                  <a:solidFill>
                    <a:schemeClr val="tx1"/>
                  </a:solidFill>
                  <a:latin typeface="Times New Roman" pitchFamily="18" charset="0"/>
                </a:rPr>
                <a:t>R</a:t>
              </a:r>
              <a:r>
                <a:rPr lang="pt-BR" altLang="es-ES" sz="3600" baseline="-25000">
                  <a:solidFill>
                    <a:schemeClr val="tx1"/>
                  </a:solidFill>
                  <a:latin typeface="Times New Roman" pitchFamily="18" charset="0"/>
                </a:rPr>
                <a:t>MA </a:t>
              </a:r>
              <a:r>
                <a:rPr lang="pt-BR" altLang="es-ES" sz="3600">
                  <a:solidFill>
                    <a:schemeClr val="tx1"/>
                  </a:solidFill>
                  <a:latin typeface="Times New Roman" pitchFamily="18" charset="0"/>
                </a:rPr>
                <a:t>; R</a:t>
              </a:r>
              <a:r>
                <a:rPr lang="pt-BR" altLang="es-ES" sz="3600" baseline="-25000">
                  <a:solidFill>
                    <a:schemeClr val="tx1"/>
                  </a:solidFill>
                  <a:latin typeface="Times New Roman" pitchFamily="18" charset="0"/>
                </a:rPr>
                <a:t>A</a:t>
              </a:r>
              <a:endParaRPr lang="es-ES" altLang="es-ES" sz="3600" baseline="-25000">
                <a:solidFill>
                  <a:schemeClr val="tx1"/>
                </a:solidFill>
                <a:latin typeface="Times New Roman" pitchFamily="18" charset="0"/>
              </a:endParaRPr>
            </a:p>
          </p:txBody>
        </p:sp>
        <p:sp>
          <p:nvSpPr>
            <p:cNvPr id="78860" name="Text Box 15"/>
            <p:cNvSpPr txBox="1">
              <a:spLocks noChangeArrowheads="1"/>
            </p:cNvSpPr>
            <p:nvPr/>
          </p:nvSpPr>
          <p:spPr bwMode="auto">
            <a:xfrm>
              <a:off x="2448" y="1996"/>
              <a:ext cx="576"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50000"/>
                </a:spcBef>
                <a:buFontTx/>
                <a:buNone/>
              </a:pPr>
              <a:r>
                <a:rPr lang="pt-BR" altLang="es-ES" sz="3600" dirty="0">
                  <a:solidFill>
                    <a:schemeClr val="tx1"/>
                  </a:solidFill>
                  <a:latin typeface="Times New Roman" pitchFamily="18" charset="0"/>
                </a:rPr>
                <a:t>R</a:t>
              </a:r>
              <a:r>
                <a:rPr lang="pt-BR" altLang="es-ES" sz="3600" baseline="-25000" dirty="0">
                  <a:solidFill>
                    <a:schemeClr val="tx1"/>
                  </a:solidFill>
                  <a:latin typeface="Times New Roman" pitchFamily="18" charset="0"/>
                </a:rPr>
                <a:t>M</a:t>
              </a:r>
              <a:endParaRPr lang="es-ES" altLang="es-ES" sz="3600" baseline="-25000" dirty="0">
                <a:solidFill>
                  <a:schemeClr val="tx1"/>
                </a:solidFill>
                <a:latin typeface="Times New Roman" pitchFamily="18" charset="0"/>
              </a:endParaRPr>
            </a:p>
          </p:txBody>
        </p:sp>
        <p:sp>
          <p:nvSpPr>
            <p:cNvPr id="78861" name="Text Box 16"/>
            <p:cNvSpPr txBox="1">
              <a:spLocks noChangeArrowheads="1"/>
            </p:cNvSpPr>
            <p:nvPr/>
          </p:nvSpPr>
          <p:spPr bwMode="auto">
            <a:xfrm>
              <a:off x="2832" y="3148"/>
              <a:ext cx="672"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600">
                  <a:solidFill>
                    <a:srgbClr val="5F5F5F"/>
                  </a:solidFill>
                  <a:latin typeface="Tahom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50000"/>
                </a:spcBef>
                <a:buFontTx/>
                <a:buNone/>
              </a:pPr>
              <a:r>
                <a:rPr lang="pt-BR" altLang="es-ES" sz="3600" dirty="0">
                  <a:solidFill>
                    <a:srgbClr val="FFFF00"/>
                  </a:solidFill>
                  <a:latin typeface="Times New Roman" pitchFamily="18" charset="0"/>
                </a:rPr>
                <a:t>R</a:t>
              </a:r>
              <a:r>
                <a:rPr lang="pt-BR" altLang="es-ES" sz="3600" baseline="-25000" dirty="0">
                  <a:solidFill>
                    <a:srgbClr val="FFFF00"/>
                  </a:solidFill>
                  <a:latin typeface="Times New Roman" pitchFamily="18" charset="0"/>
                </a:rPr>
                <a:t>B</a:t>
              </a:r>
              <a:endParaRPr lang="es-ES" altLang="es-ES" sz="3600" baseline="-25000" dirty="0">
                <a:solidFill>
                  <a:srgbClr val="FFFF00"/>
                </a:solidFill>
                <a:latin typeface="Times New Roman" pitchFamily="18" charset="0"/>
              </a:endParaRPr>
            </a:p>
          </p:txBody>
        </p:sp>
      </p:grpSp>
      <p:sp>
        <p:nvSpPr>
          <p:cNvPr id="14" name="Text Box 10"/>
          <p:cNvSpPr txBox="1">
            <a:spLocks noChangeArrowheads="1"/>
          </p:cNvSpPr>
          <p:nvPr/>
        </p:nvSpPr>
        <p:spPr bwMode="auto">
          <a:xfrm>
            <a:off x="0" y="1275606"/>
            <a:ext cx="2029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s-ES_tradnl" altLang="es-ES" sz="2400" b="1" dirty="0">
                <a:solidFill>
                  <a:srgbClr val="C00000"/>
                </a:solidFill>
                <a:latin typeface="Comic Sans MS" pitchFamily="66" charset="0"/>
              </a:rPr>
              <a:t>Región </a:t>
            </a:r>
            <a:r>
              <a:rPr lang="es-ES_tradnl" altLang="es-ES" sz="2400" b="1" dirty="0" smtClean="0">
                <a:solidFill>
                  <a:srgbClr val="C00000"/>
                </a:solidFill>
                <a:latin typeface="Comic Sans MS" pitchFamily="66" charset="0"/>
              </a:rPr>
              <a:t>Inaceptable </a:t>
            </a:r>
            <a:endParaRPr lang="es-ES_tradnl" altLang="es-ES" sz="2400" b="1" dirty="0">
              <a:solidFill>
                <a:srgbClr val="C00000"/>
              </a:solidFill>
              <a:latin typeface="Comic Sans MS" pitchFamily="66" charset="0"/>
            </a:endParaRPr>
          </a:p>
        </p:txBody>
      </p:sp>
    </p:spTree>
    <p:extLst>
      <p:ext uri="{BB962C8B-B14F-4D97-AF65-F5344CB8AC3E}">
        <p14:creationId xmlns:p14="http://schemas.microsoft.com/office/powerpoint/2010/main" val="3798374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9" t="13971" r="1364" b="5147"/>
          <a:stretch/>
        </p:blipFill>
        <p:spPr bwMode="auto">
          <a:xfrm>
            <a:off x="35496" y="863408"/>
            <a:ext cx="8981953" cy="4300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179512" y="289560"/>
            <a:ext cx="88569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defRPr/>
            </a:pPr>
            <a:r>
              <a:rPr lang="es-ES" altLang="es-MX" sz="3000" b="1" dirty="0" smtClean="0">
                <a:solidFill>
                  <a:srgbClr val="FFFF00"/>
                </a:solidFill>
                <a:latin typeface="Arial "/>
                <a:ea typeface="+mj-ea"/>
                <a:cs typeface="+mj-cs"/>
              </a:rPr>
              <a:t>Metodología de Matrices de Riesgo. SEVRRA</a:t>
            </a:r>
            <a:endParaRPr lang="es-ES" altLang="es-MX" sz="3000" b="1" dirty="0">
              <a:solidFill>
                <a:srgbClr val="FFFF00"/>
              </a:solidFill>
              <a:latin typeface="Arial "/>
              <a:ea typeface="+mj-ea"/>
              <a:cs typeface="+mj-cs"/>
            </a:endParaRPr>
          </a:p>
        </p:txBody>
      </p:sp>
    </p:spTree>
    <p:extLst>
      <p:ext uri="{BB962C8B-B14F-4D97-AF65-F5344CB8AC3E}">
        <p14:creationId xmlns:p14="http://schemas.microsoft.com/office/powerpoint/2010/main" val="1649531734"/>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8" t="13823" r="618" b="11470"/>
          <a:stretch/>
        </p:blipFill>
        <p:spPr bwMode="auto">
          <a:xfrm>
            <a:off x="-22081" y="1195487"/>
            <a:ext cx="9166081" cy="3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4"/>
          <p:cNvSpPr txBox="1">
            <a:spLocks noChangeArrowheads="1"/>
          </p:cNvSpPr>
          <p:nvPr/>
        </p:nvSpPr>
        <p:spPr bwMode="auto">
          <a:xfrm>
            <a:off x="179512" y="289560"/>
            <a:ext cx="88569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defRPr/>
            </a:pPr>
            <a:r>
              <a:rPr lang="es-ES" altLang="es-MX" sz="3000" b="1" dirty="0" smtClean="0">
                <a:solidFill>
                  <a:srgbClr val="FFFF00"/>
                </a:solidFill>
                <a:latin typeface="Arial "/>
                <a:ea typeface="+mj-ea"/>
                <a:cs typeface="+mj-cs"/>
              </a:rPr>
              <a:t>Metodología de Matrices de Riesgo. SEVRRA</a:t>
            </a:r>
            <a:endParaRPr lang="es-ES" altLang="es-MX" sz="3000" b="1" dirty="0">
              <a:solidFill>
                <a:srgbClr val="FFFF00"/>
              </a:solidFill>
              <a:latin typeface="Arial "/>
              <a:ea typeface="+mj-ea"/>
              <a:cs typeface="+mj-cs"/>
            </a:endParaRPr>
          </a:p>
        </p:txBody>
      </p:sp>
    </p:spTree>
    <p:extLst>
      <p:ext uri="{BB962C8B-B14F-4D97-AF65-F5344CB8AC3E}">
        <p14:creationId xmlns:p14="http://schemas.microsoft.com/office/powerpoint/2010/main" val="153616054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266" r="1115" b="7793"/>
          <a:stretch/>
        </p:blipFill>
        <p:spPr bwMode="auto">
          <a:xfrm>
            <a:off x="0" y="975652"/>
            <a:ext cx="9108504" cy="411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179512" y="289560"/>
            <a:ext cx="88569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defRPr/>
            </a:pPr>
            <a:r>
              <a:rPr lang="es-ES" altLang="es-MX" sz="3000" b="1" dirty="0" smtClean="0">
                <a:solidFill>
                  <a:srgbClr val="FFFF00"/>
                </a:solidFill>
                <a:latin typeface="Arial "/>
                <a:ea typeface="+mj-ea"/>
                <a:cs typeface="+mj-cs"/>
              </a:rPr>
              <a:t>Metodología de Matrices de Riesgo. SEVRRA</a:t>
            </a:r>
            <a:endParaRPr lang="es-ES" altLang="es-MX" sz="3000" b="1" dirty="0">
              <a:solidFill>
                <a:srgbClr val="FFFF00"/>
              </a:solidFill>
              <a:latin typeface="Arial "/>
              <a:ea typeface="+mj-ea"/>
              <a:cs typeface="+mj-cs"/>
            </a:endParaRPr>
          </a:p>
        </p:txBody>
      </p:sp>
    </p:spTree>
    <p:extLst>
      <p:ext uri="{BB962C8B-B14F-4D97-AF65-F5344CB8AC3E}">
        <p14:creationId xmlns:p14="http://schemas.microsoft.com/office/powerpoint/2010/main" val="121326686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706" r="784" b="7941"/>
          <a:stretch/>
        </p:blipFill>
        <p:spPr bwMode="auto">
          <a:xfrm>
            <a:off x="35496" y="1020337"/>
            <a:ext cx="9073008" cy="407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4"/>
          <p:cNvSpPr txBox="1">
            <a:spLocks noChangeArrowheads="1"/>
          </p:cNvSpPr>
          <p:nvPr/>
        </p:nvSpPr>
        <p:spPr bwMode="auto">
          <a:xfrm>
            <a:off x="179512" y="289560"/>
            <a:ext cx="88569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defRPr/>
            </a:pPr>
            <a:r>
              <a:rPr lang="es-ES" altLang="es-MX" sz="3000" b="1" dirty="0" smtClean="0">
                <a:solidFill>
                  <a:srgbClr val="FFFF00"/>
                </a:solidFill>
                <a:latin typeface="Arial "/>
                <a:ea typeface="+mj-ea"/>
                <a:cs typeface="+mj-cs"/>
              </a:rPr>
              <a:t>Metodología de Matrices de Riesgo. SEVRRA</a:t>
            </a:r>
            <a:endParaRPr lang="es-ES" altLang="es-MX" sz="3000" b="1" dirty="0">
              <a:solidFill>
                <a:srgbClr val="FFFF00"/>
              </a:solidFill>
              <a:latin typeface="Arial "/>
              <a:ea typeface="+mj-ea"/>
              <a:cs typeface="+mj-cs"/>
            </a:endParaRPr>
          </a:p>
        </p:txBody>
      </p:sp>
    </p:spTree>
    <p:extLst>
      <p:ext uri="{BB962C8B-B14F-4D97-AF65-F5344CB8AC3E}">
        <p14:creationId xmlns:p14="http://schemas.microsoft.com/office/powerpoint/2010/main" val="339836391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147" b="8530"/>
          <a:stretch/>
        </p:blipFill>
        <p:spPr bwMode="auto">
          <a:xfrm>
            <a:off x="0" y="895174"/>
            <a:ext cx="9144000" cy="412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179512" y="289560"/>
            <a:ext cx="88569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defRPr/>
            </a:pPr>
            <a:r>
              <a:rPr lang="es-ES" altLang="es-MX" sz="3000" b="1" dirty="0" smtClean="0">
                <a:solidFill>
                  <a:srgbClr val="FFFF00"/>
                </a:solidFill>
                <a:latin typeface="Arial "/>
                <a:ea typeface="+mj-ea"/>
                <a:cs typeface="+mj-cs"/>
              </a:rPr>
              <a:t>Metodología de Matrices de Riesgo. SEVRRA</a:t>
            </a:r>
            <a:endParaRPr lang="es-ES" altLang="es-MX" sz="3000" b="1" dirty="0">
              <a:solidFill>
                <a:srgbClr val="FFFF00"/>
              </a:solidFill>
              <a:latin typeface="Arial "/>
              <a:ea typeface="+mj-ea"/>
              <a:cs typeface="+mj-cs"/>
            </a:endParaRPr>
          </a:p>
        </p:txBody>
      </p:sp>
    </p:spTree>
    <p:extLst>
      <p:ext uri="{BB962C8B-B14F-4D97-AF65-F5344CB8AC3E}">
        <p14:creationId xmlns:p14="http://schemas.microsoft.com/office/powerpoint/2010/main" val="129969317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79512" y="289560"/>
            <a:ext cx="88569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defRPr/>
            </a:pPr>
            <a:r>
              <a:rPr lang="es-ES" altLang="es-MX" sz="3000" b="1" dirty="0" smtClean="0">
                <a:solidFill>
                  <a:srgbClr val="FFFF00"/>
                </a:solidFill>
                <a:latin typeface="Arial "/>
                <a:ea typeface="+mj-ea"/>
                <a:cs typeface="+mj-cs"/>
              </a:rPr>
              <a:t>Metodología de Matrices de Riesgo. SEVRRA</a:t>
            </a:r>
            <a:endParaRPr lang="es-ES" altLang="es-MX" sz="3000" b="1" dirty="0">
              <a:solidFill>
                <a:srgbClr val="FFFF00"/>
              </a:solidFill>
              <a:latin typeface="Arial "/>
              <a:ea typeface="+mj-ea"/>
              <a:cs typeface="+mj-cs"/>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45" t="15736" r="23108" b="34265"/>
          <a:stretch/>
        </p:blipFill>
        <p:spPr bwMode="auto">
          <a:xfrm>
            <a:off x="35496" y="1950102"/>
            <a:ext cx="6264696" cy="319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558" t="15547" r="20980" b="20156"/>
          <a:stretch/>
        </p:blipFill>
        <p:spPr bwMode="auto">
          <a:xfrm>
            <a:off x="5371869" y="797145"/>
            <a:ext cx="3736635" cy="2350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55127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
          <p:cNvPicPr/>
          <p:nvPr/>
        </p:nvPicPr>
        <p:blipFill>
          <a:blip r:embed="rId3"/>
          <a:srcRect t="1828" r="1086" b="170"/>
          <a:stretch/>
        </p:blipFill>
        <p:spPr>
          <a:xfrm>
            <a:off x="6300856" y="1980000"/>
            <a:ext cx="2735640" cy="1439640"/>
          </a:xfrm>
          <a:prstGeom prst="rect">
            <a:avLst/>
          </a:prstGeom>
          <a:ln w="0">
            <a:noFill/>
          </a:ln>
        </p:spPr>
      </p:pic>
      <p:sp>
        <p:nvSpPr>
          <p:cNvPr id="210" name="Rectángulo 181"/>
          <p:cNvSpPr/>
          <p:nvPr/>
        </p:nvSpPr>
        <p:spPr>
          <a:xfrm>
            <a:off x="35496" y="483518"/>
            <a:ext cx="6480720" cy="41044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400" b="0" i="1" strike="noStrike" spc="-1" dirty="0">
                <a:solidFill>
                  <a:srgbClr val="FFFF00"/>
                </a:solidFill>
                <a:latin typeface="Times New Roman"/>
                <a:ea typeface="DejaVu Sans"/>
              </a:rPr>
              <a:t>Conclusiones:</a:t>
            </a:r>
            <a:endParaRPr lang="en-GB" sz="2400" b="0" strike="noStrike" spc="-1" dirty="0">
              <a:solidFill>
                <a:srgbClr val="FFFF00"/>
              </a:solidFill>
              <a:latin typeface="Arial"/>
            </a:endParaRPr>
          </a:p>
          <a:p>
            <a:pPr marL="216000" indent="-214560">
              <a:lnSpc>
                <a:spcPct val="100000"/>
              </a:lnSpc>
              <a:buClr>
                <a:srgbClr val="FFFFFF"/>
              </a:buClr>
              <a:buFont typeface="StarSymbol"/>
              <a:buAutoNum type="arabicParenR"/>
            </a:pPr>
            <a:r>
              <a:rPr lang="es-ES" b="1" strike="noStrike" spc="-1" dirty="0" smtClean="0">
                <a:solidFill>
                  <a:srgbClr val="FFFF00"/>
                </a:solidFill>
                <a:latin typeface="Arial"/>
                <a:ea typeface="DejaVu Sans"/>
              </a:rPr>
              <a:t>Las evaluaciones de seguridad son la herramienta fundamental usada para la prevención de accidente y deben incluir los enfoques prescriptivo, retrospectivo y prospectivo.</a:t>
            </a:r>
            <a:endParaRPr lang="en-GB" b="1" strike="noStrike" spc="-1" dirty="0">
              <a:solidFill>
                <a:srgbClr val="FFFF00"/>
              </a:solidFill>
              <a:latin typeface="Arial"/>
              <a:ea typeface="DejaVu Sans"/>
            </a:endParaRPr>
          </a:p>
          <a:p>
            <a:pPr marL="216000" indent="-214560">
              <a:lnSpc>
                <a:spcPct val="100000"/>
              </a:lnSpc>
              <a:buClr>
                <a:srgbClr val="FFFFFF"/>
              </a:buClr>
              <a:buFont typeface="StarSymbol"/>
              <a:buAutoNum type="arabicParenR"/>
            </a:pPr>
            <a:r>
              <a:rPr lang="es-ES" b="1" spc="-1" dirty="0" smtClean="0">
                <a:solidFill>
                  <a:srgbClr val="FFFF00"/>
                </a:solidFill>
                <a:latin typeface="Arial"/>
                <a:ea typeface="DejaVu Sans"/>
              </a:rPr>
              <a:t>El enfoque retrospectivo implica el análisis de accidentes reportados y las lecciones aprendidas de los mismos. SAFRON es un ejemplo de herramienta muy desarrollada por el OIEA para implementar este enfoque. </a:t>
            </a:r>
          </a:p>
          <a:p>
            <a:pPr marL="216000" indent="-214560">
              <a:lnSpc>
                <a:spcPct val="100000"/>
              </a:lnSpc>
              <a:buClr>
                <a:srgbClr val="FFFFFF"/>
              </a:buClr>
              <a:buFont typeface="StarSymbol"/>
              <a:buAutoNum type="arabicParenR"/>
            </a:pPr>
            <a:r>
              <a:rPr lang="es-ES" b="1" spc="-1" dirty="0" smtClean="0">
                <a:solidFill>
                  <a:srgbClr val="FFFF00"/>
                </a:solidFill>
                <a:latin typeface="Arial"/>
                <a:ea typeface="DejaVu Sans"/>
              </a:rPr>
              <a:t>El enfoque prospectivo implica el uso de técnicas de análisis de riesgo. SEVRRA es un ejemplo de herramienta desarrollada por el FORO para implementar este enfoque.</a:t>
            </a:r>
            <a:endParaRPr lang="en-GB" b="1" strike="noStrike" spc="-1" dirty="0">
              <a:solidFill>
                <a:srgbClr val="FFFF00"/>
              </a:solidFill>
              <a:latin typeface="Arial"/>
              <a:ea typeface="DejaVu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Box 4"/>
          <p:cNvSpPr/>
          <p:nvPr/>
        </p:nvSpPr>
        <p:spPr>
          <a:xfrm>
            <a:off x="714240" y="368366"/>
            <a:ext cx="7745760" cy="54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000" b="1" strike="noStrike" spc="-1" dirty="0">
                <a:solidFill>
                  <a:srgbClr val="FFFF00"/>
                </a:solidFill>
                <a:latin typeface="Arial "/>
                <a:ea typeface="DejaVu Sans"/>
              </a:rPr>
              <a:t>Enfoque de la Evaluación de Seguridad.</a:t>
            </a:r>
            <a:endParaRPr lang="en-GB" sz="3000" b="0" strike="noStrike" spc="-1" dirty="0">
              <a:solidFill>
                <a:srgbClr val="FFFF00"/>
              </a:solidFill>
              <a:latin typeface="Arial"/>
            </a:endParaRPr>
          </a:p>
        </p:txBody>
      </p:sp>
      <p:sp>
        <p:nvSpPr>
          <p:cNvPr id="112" name="Text Box 2"/>
          <p:cNvSpPr/>
          <p:nvPr/>
        </p:nvSpPr>
        <p:spPr>
          <a:xfrm>
            <a:off x="250920" y="916502"/>
            <a:ext cx="8281800" cy="409428"/>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pPr>
            <a:r>
              <a:rPr lang="es-ES_tradnl" sz="2300" b="0" strike="noStrike" spc="-1">
                <a:solidFill>
                  <a:srgbClr val="FFFF00"/>
                </a:solidFill>
                <a:latin typeface="Arial "/>
                <a:ea typeface="DejaVu Sans"/>
              </a:rPr>
              <a:t>Existen tres enfoques básicos para prevención de accidentes:</a:t>
            </a:r>
            <a:endParaRPr lang="en-GB" sz="2300" b="0" strike="noStrike" spc="-1">
              <a:solidFill>
                <a:srgbClr val="FFFF00"/>
              </a:solidFill>
              <a:latin typeface="Arial"/>
            </a:endParaRPr>
          </a:p>
        </p:txBody>
      </p:sp>
      <p:sp>
        <p:nvSpPr>
          <p:cNvPr id="113" name="Text Box 6"/>
          <p:cNvSpPr/>
          <p:nvPr/>
        </p:nvSpPr>
        <p:spPr>
          <a:xfrm>
            <a:off x="324000" y="1582560"/>
            <a:ext cx="5328720" cy="6390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800"/>
              </a:spcBef>
            </a:pPr>
            <a:r>
              <a:rPr lang="es-ES_tradnl" sz="3600" b="0" strike="noStrike" spc="-1">
                <a:solidFill>
                  <a:srgbClr val="FFFF00"/>
                </a:solidFill>
                <a:latin typeface="Arial"/>
                <a:ea typeface="DejaVu Sans"/>
              </a:rPr>
              <a:t>Prescriptivo.</a:t>
            </a:r>
            <a:endParaRPr lang="en-GB" sz="3600" b="0" strike="noStrike" spc="-1">
              <a:solidFill>
                <a:srgbClr val="FFFF00"/>
              </a:solidFill>
              <a:latin typeface="Arial"/>
            </a:endParaRPr>
          </a:p>
        </p:txBody>
      </p:sp>
      <p:sp>
        <p:nvSpPr>
          <p:cNvPr id="114" name="Text Box 7"/>
          <p:cNvSpPr/>
          <p:nvPr/>
        </p:nvSpPr>
        <p:spPr>
          <a:xfrm>
            <a:off x="285840" y="2786040"/>
            <a:ext cx="4962240" cy="6390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800"/>
              </a:spcBef>
            </a:pPr>
            <a:r>
              <a:rPr lang="es-ES_tradnl" sz="3600" b="0" strike="noStrike" spc="-1">
                <a:solidFill>
                  <a:srgbClr val="FFFF00"/>
                </a:solidFill>
                <a:latin typeface="Arial"/>
                <a:ea typeface="DejaVu Sans"/>
              </a:rPr>
              <a:t>Retrospectivo.</a:t>
            </a:r>
            <a:endParaRPr lang="en-GB" sz="3600" b="0" strike="noStrike" spc="-1">
              <a:solidFill>
                <a:srgbClr val="FFFF00"/>
              </a:solidFill>
              <a:latin typeface="Arial"/>
            </a:endParaRPr>
          </a:p>
        </p:txBody>
      </p:sp>
      <p:sp>
        <p:nvSpPr>
          <p:cNvPr id="115" name="Text Box 8"/>
          <p:cNvSpPr/>
          <p:nvPr/>
        </p:nvSpPr>
        <p:spPr>
          <a:xfrm>
            <a:off x="357120" y="4143240"/>
            <a:ext cx="4890600" cy="6390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800"/>
              </a:spcBef>
            </a:pPr>
            <a:r>
              <a:rPr lang="es-ES_tradnl" sz="3600" b="0" strike="noStrike" spc="-1">
                <a:solidFill>
                  <a:srgbClr val="FFFF00"/>
                </a:solidFill>
                <a:latin typeface="Arial"/>
                <a:ea typeface="DejaVu Sans"/>
              </a:rPr>
              <a:t>Prospectivo.</a:t>
            </a:r>
            <a:endParaRPr lang="en-GB" sz="3600" b="0" strike="noStrike" spc="-1">
              <a:solidFill>
                <a:srgbClr val="FFFF00"/>
              </a:solidFill>
              <a:latin typeface="Arial"/>
            </a:endParaRPr>
          </a:p>
        </p:txBody>
      </p:sp>
      <p:pic>
        <p:nvPicPr>
          <p:cNvPr id="116" name="Picture 9" descr="trabajos"/>
          <p:cNvPicPr/>
          <p:nvPr/>
        </p:nvPicPr>
        <p:blipFill>
          <a:blip r:embed="rId3"/>
          <a:srcRect t="3850" b="3850"/>
          <a:stretch/>
        </p:blipFill>
        <p:spPr>
          <a:xfrm>
            <a:off x="6500880" y="3571920"/>
            <a:ext cx="990360" cy="1447560"/>
          </a:xfrm>
          <a:prstGeom prst="rect">
            <a:avLst/>
          </a:prstGeom>
          <a:ln w="9525">
            <a:solidFill>
              <a:srgbClr val="FF0000"/>
            </a:solidFill>
            <a:miter/>
          </a:ln>
        </p:spPr>
      </p:pic>
      <p:pic>
        <p:nvPicPr>
          <p:cNvPr id="117" name="Picture 11"/>
          <p:cNvPicPr/>
          <p:nvPr/>
        </p:nvPicPr>
        <p:blipFill>
          <a:blip r:embed="rId4"/>
          <a:stretch/>
        </p:blipFill>
        <p:spPr>
          <a:xfrm>
            <a:off x="4714920" y="2357280"/>
            <a:ext cx="999720" cy="1466640"/>
          </a:xfrm>
          <a:prstGeom prst="rect">
            <a:avLst/>
          </a:prstGeom>
          <a:ln w="12700">
            <a:noFill/>
          </a:ln>
        </p:spPr>
      </p:pic>
      <p:pic>
        <p:nvPicPr>
          <p:cNvPr id="118" name="5 Imagen" descr="Imagen que contiene captura de pantalla&#10;&#10;Descripción generada automáticamente"/>
          <p:cNvPicPr/>
          <p:nvPr/>
        </p:nvPicPr>
        <p:blipFill>
          <a:blip r:embed="rId5"/>
          <a:stretch/>
        </p:blipFill>
        <p:spPr>
          <a:xfrm>
            <a:off x="6215040" y="1328342"/>
            <a:ext cx="1023120" cy="1531440"/>
          </a:xfrm>
          <a:prstGeom prst="rect">
            <a:avLst/>
          </a:prstGeom>
          <a:ln w="9525">
            <a:noFill/>
          </a:ln>
        </p:spPr>
      </p:pic>
    </p:spTree>
    <p:extLst>
      <p:ext uri="{BB962C8B-B14F-4D97-AF65-F5344CB8AC3E}">
        <p14:creationId xmlns:p14="http://schemas.microsoft.com/office/powerpoint/2010/main" val="220918913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 Box 4"/>
          <p:cNvSpPr/>
          <p:nvPr/>
        </p:nvSpPr>
        <p:spPr>
          <a:xfrm>
            <a:off x="714240" y="243422"/>
            <a:ext cx="774576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dirty="0">
                <a:solidFill>
                  <a:srgbClr val="FFFF00"/>
                </a:solidFill>
                <a:latin typeface="Arial "/>
                <a:ea typeface="DejaVu Sans"/>
              </a:rPr>
              <a:t>Enfoque de la Evaluación de Seguridad.</a:t>
            </a:r>
            <a:endParaRPr lang="en-GB" sz="2400" b="0" strike="noStrike" spc="-1" dirty="0">
              <a:solidFill>
                <a:srgbClr val="FFFF00"/>
              </a:solidFill>
              <a:latin typeface="Arial"/>
            </a:endParaRPr>
          </a:p>
        </p:txBody>
      </p:sp>
      <p:pic>
        <p:nvPicPr>
          <p:cNvPr id="120" name="Picture 9"/>
          <p:cNvPicPr/>
          <p:nvPr/>
        </p:nvPicPr>
        <p:blipFill>
          <a:blip r:embed="rId3"/>
          <a:stretch/>
        </p:blipFill>
        <p:spPr>
          <a:xfrm>
            <a:off x="3492360" y="2227320"/>
            <a:ext cx="1409400" cy="1800000"/>
          </a:xfrm>
          <a:prstGeom prst="rect">
            <a:avLst/>
          </a:prstGeom>
          <a:ln w="12700">
            <a:noFill/>
          </a:ln>
        </p:spPr>
      </p:pic>
      <p:sp>
        <p:nvSpPr>
          <p:cNvPr id="121" name="Text Box 11"/>
          <p:cNvSpPr/>
          <p:nvPr/>
        </p:nvSpPr>
        <p:spPr>
          <a:xfrm>
            <a:off x="108000" y="1148400"/>
            <a:ext cx="2088720" cy="913320"/>
          </a:xfrm>
          <a:prstGeom prst="rect">
            <a:avLst/>
          </a:prstGeom>
          <a:solidFill>
            <a:srgbClr val="FF6600"/>
          </a:solid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0" strike="noStrike" spc="-1">
                <a:solidFill>
                  <a:srgbClr val="000000"/>
                </a:solidFill>
                <a:latin typeface="Arial"/>
                <a:ea typeface="DejaVu Sans"/>
              </a:rPr>
              <a:t>Investigar sobre los accidentes ocurridos</a:t>
            </a:r>
            <a:endParaRPr lang="en-GB" sz="1800" b="0" strike="noStrike" spc="-1">
              <a:latin typeface="Arial"/>
            </a:endParaRPr>
          </a:p>
        </p:txBody>
      </p:sp>
      <p:sp>
        <p:nvSpPr>
          <p:cNvPr id="122" name="AutoShape 13"/>
          <p:cNvSpPr/>
          <p:nvPr/>
        </p:nvSpPr>
        <p:spPr>
          <a:xfrm>
            <a:off x="2238480" y="1500120"/>
            <a:ext cx="975960" cy="485280"/>
          </a:xfrm>
          <a:prstGeom prst="rightArrow">
            <a:avLst>
              <a:gd name="adj1" fmla="val 50000"/>
              <a:gd name="adj2" fmla="val 50245"/>
            </a:avLst>
          </a:prstGeom>
          <a:solidFill>
            <a:schemeClr val="accent1"/>
          </a:solidFill>
          <a:ln w="9525">
            <a:solidFill>
              <a:srgbClr val="000000"/>
            </a:solidFill>
            <a:miter/>
          </a:ln>
        </p:spPr>
        <p:style>
          <a:lnRef idx="0">
            <a:scrgbClr r="0" g="0" b="0"/>
          </a:lnRef>
          <a:fillRef idx="0">
            <a:scrgbClr r="0" g="0" b="0"/>
          </a:fillRef>
          <a:effectRef idx="0">
            <a:scrgbClr r="0" g="0" b="0"/>
          </a:effectRef>
          <a:fontRef idx="minor"/>
        </p:style>
      </p:sp>
      <p:sp>
        <p:nvSpPr>
          <p:cNvPr id="123" name="Text Box 14"/>
          <p:cNvSpPr/>
          <p:nvPr/>
        </p:nvSpPr>
        <p:spPr>
          <a:xfrm>
            <a:off x="3276720" y="845280"/>
            <a:ext cx="1800000" cy="1187640"/>
          </a:xfrm>
          <a:prstGeom prst="rect">
            <a:avLst/>
          </a:prstGeom>
          <a:solidFill>
            <a:srgbClr val="FF6600"/>
          </a:solid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0" strike="noStrike" spc="-1">
                <a:solidFill>
                  <a:srgbClr val="000000"/>
                </a:solidFill>
                <a:latin typeface="Arial"/>
                <a:ea typeface="DejaVu Sans"/>
              </a:rPr>
              <a:t>Identificar las causas y lecciones aprendidas</a:t>
            </a:r>
            <a:endParaRPr lang="en-GB" sz="1800" b="0" strike="noStrike" spc="-1">
              <a:latin typeface="Arial"/>
            </a:endParaRPr>
          </a:p>
        </p:txBody>
      </p:sp>
      <p:sp>
        <p:nvSpPr>
          <p:cNvPr id="124" name="AutoShape 15"/>
          <p:cNvSpPr/>
          <p:nvPr/>
        </p:nvSpPr>
        <p:spPr>
          <a:xfrm>
            <a:off x="5148360" y="1500120"/>
            <a:ext cx="975960" cy="485280"/>
          </a:xfrm>
          <a:prstGeom prst="rightArrow">
            <a:avLst>
              <a:gd name="adj1" fmla="val 50000"/>
              <a:gd name="adj2" fmla="val 50245"/>
            </a:avLst>
          </a:prstGeom>
          <a:solidFill>
            <a:schemeClr val="accent1"/>
          </a:solidFill>
          <a:ln w="9525">
            <a:solidFill>
              <a:srgbClr val="000000"/>
            </a:solidFill>
            <a:miter/>
          </a:ln>
        </p:spPr>
        <p:style>
          <a:lnRef idx="0">
            <a:scrgbClr r="0" g="0" b="0"/>
          </a:lnRef>
          <a:fillRef idx="0">
            <a:scrgbClr r="0" g="0" b="0"/>
          </a:fillRef>
          <a:effectRef idx="0">
            <a:scrgbClr r="0" g="0" b="0"/>
          </a:effectRef>
          <a:fontRef idx="minor"/>
        </p:style>
      </p:sp>
      <p:sp>
        <p:nvSpPr>
          <p:cNvPr id="125" name="Text Box 16"/>
          <p:cNvSpPr/>
          <p:nvPr/>
        </p:nvSpPr>
        <p:spPr>
          <a:xfrm>
            <a:off x="6156360" y="871200"/>
            <a:ext cx="2592000" cy="1187640"/>
          </a:xfrm>
          <a:prstGeom prst="rect">
            <a:avLst/>
          </a:prstGeom>
          <a:solidFill>
            <a:srgbClr val="FF6600"/>
          </a:solid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0" strike="noStrike" spc="-1">
                <a:solidFill>
                  <a:srgbClr val="000000"/>
                </a:solidFill>
                <a:latin typeface="Arial"/>
                <a:ea typeface="DejaVu Sans"/>
              </a:rPr>
              <a:t>Revisar como está preparado su servicio para enfrentar accidentes similares</a:t>
            </a:r>
            <a:endParaRPr lang="en-GB" sz="1800" b="0" strike="noStrike" spc="-1">
              <a:latin typeface="Arial"/>
            </a:endParaRPr>
          </a:p>
        </p:txBody>
      </p:sp>
      <p:pic>
        <p:nvPicPr>
          <p:cNvPr id="126" name="Picture 17" descr="j0233018"/>
          <p:cNvPicPr/>
          <p:nvPr/>
        </p:nvPicPr>
        <p:blipFill>
          <a:blip r:embed="rId4"/>
          <a:stretch/>
        </p:blipFill>
        <p:spPr>
          <a:xfrm>
            <a:off x="6300720" y="2227320"/>
            <a:ext cx="2374560" cy="1944360"/>
          </a:xfrm>
          <a:prstGeom prst="rect">
            <a:avLst/>
          </a:prstGeom>
          <a:ln w="9525">
            <a:noFill/>
          </a:ln>
        </p:spPr>
      </p:pic>
      <p:sp>
        <p:nvSpPr>
          <p:cNvPr id="127" name="AutoShape 19"/>
          <p:cNvSpPr/>
          <p:nvPr/>
        </p:nvSpPr>
        <p:spPr>
          <a:xfrm>
            <a:off x="6877080" y="4172040"/>
            <a:ext cx="852120" cy="852120"/>
          </a:xfrm>
          <a:custGeom>
            <a:avLst/>
            <a:gdLst/>
            <a:ahLst/>
            <a:cxnLst/>
            <a:rect l="l" t="t" r="r" b="b"/>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chemeClr val="accent1"/>
          </a:solidFill>
          <a:ln w="9525">
            <a:solidFill>
              <a:srgbClr val="000000"/>
            </a:solidFill>
            <a:miter/>
          </a:ln>
        </p:spPr>
        <p:style>
          <a:lnRef idx="0">
            <a:scrgbClr r="0" g="0" b="0"/>
          </a:lnRef>
          <a:fillRef idx="0">
            <a:scrgbClr r="0" g="0" b="0"/>
          </a:fillRef>
          <a:effectRef idx="0">
            <a:scrgbClr r="0" g="0" b="0"/>
          </a:effectRef>
          <a:fontRef idx="minor"/>
        </p:style>
      </p:sp>
      <p:sp>
        <p:nvSpPr>
          <p:cNvPr id="128" name="Text Box 20"/>
          <p:cNvSpPr/>
          <p:nvPr/>
        </p:nvSpPr>
        <p:spPr>
          <a:xfrm>
            <a:off x="593640" y="4143240"/>
            <a:ext cx="6192360" cy="913320"/>
          </a:xfrm>
          <a:prstGeom prst="rect">
            <a:avLst/>
          </a:prstGeom>
          <a:solidFill>
            <a:srgbClr val="FF6600"/>
          </a:solid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0" strike="noStrike" spc="-1">
                <a:solidFill>
                  <a:srgbClr val="000000"/>
                </a:solidFill>
                <a:latin typeface="Arial"/>
                <a:ea typeface="DejaVu Sans"/>
              </a:rPr>
              <a:t>Identificar e implementar mejoras de seguridad que tengan en cuenta las lecciones aprendidas de accidentes ocurridos</a:t>
            </a:r>
            <a:endParaRPr lang="en-GB" sz="1800" b="0" strike="noStrike" spc="-1">
              <a:latin typeface="Arial"/>
            </a:endParaRPr>
          </a:p>
        </p:txBody>
      </p:sp>
      <p:pic>
        <p:nvPicPr>
          <p:cNvPr id="129" name="Picture 2056"/>
          <p:cNvPicPr/>
          <p:nvPr/>
        </p:nvPicPr>
        <p:blipFill>
          <a:blip r:embed="rId5"/>
          <a:stretch/>
        </p:blipFill>
        <p:spPr>
          <a:xfrm>
            <a:off x="468360" y="2155680"/>
            <a:ext cx="1174320" cy="1794600"/>
          </a:xfrm>
          <a:prstGeom prst="rect">
            <a:avLst/>
          </a:prstGeom>
          <a:ln w="12700">
            <a:noFill/>
          </a:ln>
        </p:spPr>
      </p:pic>
      <p:sp>
        <p:nvSpPr>
          <p:cNvPr id="130" name="14 CuadroTexto"/>
          <p:cNvSpPr/>
          <p:nvPr/>
        </p:nvSpPr>
        <p:spPr>
          <a:xfrm>
            <a:off x="500040" y="766910"/>
            <a:ext cx="2714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dirty="0">
                <a:solidFill>
                  <a:srgbClr val="FFFF00"/>
                </a:solidFill>
                <a:latin typeface="Arial"/>
                <a:ea typeface="DejaVu Sans"/>
              </a:rPr>
              <a:t>Enfoque Retrospectivo</a:t>
            </a:r>
            <a:endParaRPr lang="en-GB" sz="1800" b="0" strike="noStrike" spc="-1" dirty="0">
              <a:solidFill>
                <a:srgbClr val="FFFF00"/>
              </a:solidFill>
              <a:latin typeface="Arial"/>
            </a:endParaRPr>
          </a:p>
        </p:txBody>
      </p:sp>
    </p:spTree>
    <p:extLst>
      <p:ext uri="{BB962C8B-B14F-4D97-AF65-F5344CB8AC3E}">
        <p14:creationId xmlns:p14="http://schemas.microsoft.com/office/powerpoint/2010/main" val="186451095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 Box 4"/>
          <p:cNvSpPr/>
          <p:nvPr/>
        </p:nvSpPr>
        <p:spPr>
          <a:xfrm>
            <a:off x="714240" y="296358"/>
            <a:ext cx="7745760" cy="54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000" b="1" strike="noStrike" spc="-1" dirty="0">
                <a:solidFill>
                  <a:srgbClr val="FFFF00"/>
                </a:solidFill>
                <a:latin typeface="Arial "/>
                <a:ea typeface="DejaVu Sans"/>
              </a:rPr>
              <a:t>Enfoque de la Evaluación de Seguridad.</a:t>
            </a:r>
            <a:endParaRPr lang="en-GB" sz="3000" b="0" strike="noStrike" spc="-1" dirty="0">
              <a:solidFill>
                <a:srgbClr val="FFFF00"/>
              </a:solidFill>
              <a:latin typeface="Arial"/>
            </a:endParaRPr>
          </a:p>
        </p:txBody>
      </p:sp>
      <p:sp>
        <p:nvSpPr>
          <p:cNvPr id="134" name="18 CuadroTexto"/>
          <p:cNvSpPr/>
          <p:nvPr/>
        </p:nvSpPr>
        <p:spPr>
          <a:xfrm>
            <a:off x="7572240" y="3000240"/>
            <a:ext cx="149976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1" strike="noStrike" spc="-1">
                <a:solidFill>
                  <a:srgbClr val="FFFF00"/>
                </a:solidFill>
                <a:latin typeface="Arial"/>
                <a:ea typeface="DejaVu Sans"/>
              </a:rPr>
              <a:t>SAFRON</a:t>
            </a:r>
            <a:endParaRPr lang="en-GB" sz="1800" b="0" strike="noStrike" spc="-1">
              <a:solidFill>
                <a:srgbClr val="FFFF00"/>
              </a:solidFill>
              <a:latin typeface="Arial"/>
            </a:endParaRPr>
          </a:p>
        </p:txBody>
      </p:sp>
      <p:pic>
        <p:nvPicPr>
          <p:cNvPr id="2" name="Imagen 1"/>
          <p:cNvPicPr>
            <a:picLocks noChangeAspect="1"/>
          </p:cNvPicPr>
          <p:nvPr/>
        </p:nvPicPr>
        <p:blipFill rotWithShape="1">
          <a:blip r:embed="rId3"/>
          <a:srcRect l="18501" t="5179" r="20862" b="9381"/>
          <a:stretch/>
        </p:blipFill>
        <p:spPr>
          <a:xfrm>
            <a:off x="179512" y="726621"/>
            <a:ext cx="5832648" cy="4392488"/>
          </a:xfrm>
          <a:prstGeom prst="rect">
            <a:avLst/>
          </a:prstGeom>
        </p:spPr>
      </p:pic>
      <p:sp>
        <p:nvSpPr>
          <p:cNvPr id="7" name="17 Conector recto de flecha"/>
          <p:cNvSpPr/>
          <p:nvPr/>
        </p:nvSpPr>
        <p:spPr>
          <a:xfrm flipV="1">
            <a:off x="5868144" y="3356640"/>
            <a:ext cx="1704096" cy="1087318"/>
          </a:xfrm>
          <a:custGeom>
            <a:avLst/>
            <a:gdLst/>
            <a:ahLst/>
            <a:cxnLst/>
            <a:rect l="l" t="t" r="r" b="b"/>
            <a:pathLst>
              <a:path w="21600" h="21600">
                <a:moveTo>
                  <a:pt x="0" y="0"/>
                </a:moveTo>
                <a:lnTo>
                  <a:pt x="21600" y="21600"/>
                </a:lnTo>
              </a:path>
            </a:pathLst>
          </a:custGeom>
          <a:noFill/>
          <a:ln w="38100">
            <a:solidFill>
              <a:srgbClr val="FF0000"/>
            </a:solidFill>
            <a:tailEnd type="arrow" w="med" len="me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194277830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 Box 4"/>
          <p:cNvSpPr/>
          <p:nvPr/>
        </p:nvSpPr>
        <p:spPr>
          <a:xfrm>
            <a:off x="714240" y="174798"/>
            <a:ext cx="7745760" cy="54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000" b="1" strike="noStrike" spc="-1" dirty="0">
                <a:solidFill>
                  <a:srgbClr val="FFFF00"/>
                </a:solidFill>
                <a:latin typeface="Arial "/>
                <a:ea typeface="DejaVu Sans"/>
              </a:rPr>
              <a:t>Enfoque de la Evaluación de Seguridad.</a:t>
            </a:r>
            <a:endParaRPr lang="en-GB" sz="3000" b="0" strike="noStrike" spc="-1" dirty="0">
              <a:solidFill>
                <a:srgbClr val="FFFF00"/>
              </a:solidFill>
              <a:latin typeface="Arial"/>
            </a:endParaRPr>
          </a:p>
        </p:txBody>
      </p:sp>
      <p:sp>
        <p:nvSpPr>
          <p:cNvPr id="137" name="18 CuadroTexto"/>
          <p:cNvSpPr/>
          <p:nvPr/>
        </p:nvSpPr>
        <p:spPr>
          <a:xfrm>
            <a:off x="6894144" y="1195038"/>
            <a:ext cx="2214360" cy="28300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1" strike="noStrike" spc="-1" dirty="0">
                <a:solidFill>
                  <a:srgbClr val="FFFF00"/>
                </a:solidFill>
                <a:latin typeface="Arial"/>
                <a:ea typeface="DejaVu Sans"/>
              </a:rPr>
              <a:t>SAFRON </a:t>
            </a:r>
            <a:r>
              <a:rPr lang="es-ES" sz="1600" b="0" strike="noStrike" spc="-1" dirty="0">
                <a:solidFill>
                  <a:srgbClr val="FFFF00"/>
                </a:solidFill>
                <a:latin typeface="Arial"/>
                <a:ea typeface="DejaVu Sans"/>
              </a:rPr>
              <a:t>es un sistema de aprendizaje sobre accidentes, </a:t>
            </a:r>
            <a:r>
              <a:rPr lang="es-ES" sz="1600" b="0" strike="noStrike" spc="-1" dirty="0" err="1">
                <a:solidFill>
                  <a:srgbClr val="FFFF00"/>
                </a:solidFill>
                <a:latin typeface="Arial"/>
                <a:ea typeface="DejaVu Sans"/>
              </a:rPr>
              <a:t>cuasiaccidentes</a:t>
            </a:r>
            <a:r>
              <a:rPr lang="es-ES" sz="1600" b="0" strike="noStrike" spc="-1" dirty="0">
                <a:solidFill>
                  <a:srgbClr val="FFFF00"/>
                </a:solidFill>
                <a:latin typeface="Arial"/>
                <a:ea typeface="DejaVu Sans"/>
              </a:rPr>
              <a:t> e incidentes ocurridos en la práctica de Radioterapia. Basado en reportes voluntarios y anónimos.</a:t>
            </a:r>
            <a:endParaRPr lang="en-GB" sz="1600" b="0" strike="noStrike" spc="-1" dirty="0">
              <a:solidFill>
                <a:srgbClr val="FFFF00"/>
              </a:solidFill>
              <a:latin typeface="Arial"/>
            </a:endParaRPr>
          </a:p>
        </p:txBody>
      </p:sp>
      <p:pic>
        <p:nvPicPr>
          <p:cNvPr id="2" name="Imagen 1"/>
          <p:cNvPicPr>
            <a:picLocks noChangeAspect="1"/>
          </p:cNvPicPr>
          <p:nvPr/>
        </p:nvPicPr>
        <p:blipFill rotWithShape="1">
          <a:blip r:embed="rId3"/>
          <a:srcRect l="9839" r="12201" b="7629"/>
          <a:stretch/>
        </p:blipFill>
        <p:spPr>
          <a:xfrm>
            <a:off x="251519" y="693550"/>
            <a:ext cx="6602947" cy="4398480"/>
          </a:xfrm>
          <a:prstGeom prst="rect">
            <a:avLst/>
          </a:prstGeom>
        </p:spPr>
      </p:pic>
    </p:spTree>
    <p:extLst>
      <p:ext uri="{BB962C8B-B14F-4D97-AF65-F5344CB8AC3E}">
        <p14:creationId xmlns:p14="http://schemas.microsoft.com/office/powerpoint/2010/main" val="372925404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Marcador de número de diapositiva 3"/>
          <p:cNvSpPr txBox="1"/>
          <p:nvPr/>
        </p:nvSpPr>
        <p:spPr>
          <a:xfrm>
            <a:off x="3486240" y="4683960"/>
            <a:ext cx="2171520" cy="356760"/>
          </a:xfrm>
          <a:prstGeom prst="rect">
            <a:avLst/>
          </a:prstGeom>
          <a:noFill/>
          <a:ln w="0">
            <a:noFill/>
          </a:ln>
        </p:spPr>
        <p:txBody>
          <a:bodyPr lIns="90000" tIns="45000" rIns="90000" bIns="45000">
            <a:noAutofit/>
          </a:bodyPr>
          <a:lstStyle/>
          <a:p>
            <a:pPr algn="ctr">
              <a:lnSpc>
                <a:spcPct val="100000"/>
              </a:lnSpc>
            </a:pPr>
            <a:r>
              <a:rPr lang="es-ES" sz="680" b="0" strike="noStrike" spc="-1">
                <a:solidFill>
                  <a:srgbClr val="0000CC"/>
                </a:solidFill>
                <a:latin typeface="Arial"/>
                <a:ea typeface="DejaVu Sans"/>
              </a:rPr>
              <a:t>Diapositiva </a:t>
            </a:r>
            <a:fld id="{7DBA94D7-9BCF-4502-8520-01F93EA6D8D9}" type="slidenum">
              <a:rPr lang="es-ES" sz="680" b="0" strike="noStrike" spc="-1">
                <a:solidFill>
                  <a:srgbClr val="0000CC"/>
                </a:solidFill>
                <a:latin typeface="Arial"/>
                <a:ea typeface="DejaVu Sans"/>
              </a:rPr>
              <a:t>9</a:t>
            </a:fld>
            <a:endParaRPr lang="en-GB" sz="680" b="0" strike="noStrike" spc="-1">
              <a:latin typeface="Times New Roman"/>
            </a:endParaRPr>
          </a:p>
        </p:txBody>
      </p:sp>
      <p:sp>
        <p:nvSpPr>
          <p:cNvPr id="140" name="Text Box 4"/>
          <p:cNvSpPr/>
          <p:nvPr/>
        </p:nvSpPr>
        <p:spPr>
          <a:xfrm>
            <a:off x="714240" y="177776"/>
            <a:ext cx="77457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800" b="1" strike="noStrike" spc="-1" dirty="0">
                <a:solidFill>
                  <a:srgbClr val="FFFF00"/>
                </a:solidFill>
                <a:latin typeface="Arial "/>
                <a:ea typeface="DejaVu Sans"/>
              </a:rPr>
              <a:t>Enfoque de la Evaluación de Seguridad.</a:t>
            </a:r>
            <a:endParaRPr lang="en-GB" sz="2800" b="0" strike="noStrike" spc="-1" dirty="0">
              <a:solidFill>
                <a:srgbClr val="FFFF00"/>
              </a:solidFill>
              <a:latin typeface="Arial"/>
            </a:endParaRPr>
          </a:p>
        </p:txBody>
      </p:sp>
      <p:pic>
        <p:nvPicPr>
          <p:cNvPr id="141" name="Imagen 2"/>
          <p:cNvPicPr/>
          <p:nvPr/>
        </p:nvPicPr>
        <p:blipFill>
          <a:blip r:embed="rId3"/>
          <a:stretch/>
        </p:blipFill>
        <p:spPr>
          <a:xfrm>
            <a:off x="5700600" y="687918"/>
            <a:ext cx="3408120" cy="2315880"/>
          </a:xfrm>
          <a:prstGeom prst="rect">
            <a:avLst/>
          </a:prstGeom>
          <a:ln w="9525">
            <a:noFill/>
          </a:ln>
        </p:spPr>
      </p:pic>
      <p:sp>
        <p:nvSpPr>
          <p:cNvPr id="142" name="CuadroTexto 1"/>
          <p:cNvSpPr/>
          <p:nvPr/>
        </p:nvSpPr>
        <p:spPr>
          <a:xfrm>
            <a:off x="100080" y="620640"/>
            <a:ext cx="5600520" cy="17362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1800" b="0" strike="noStrike" spc="-1">
                <a:solidFill>
                  <a:srgbClr val="FFFF00"/>
                </a:solidFill>
                <a:latin typeface="Arial"/>
                <a:ea typeface="DejaVu Sans"/>
              </a:rPr>
              <a:t>Habiendo comenzado en diciembre de 2012, ya en el 2018 SAFRON contaba con más de 50 instalaciones y hospitales de radioterapia registrados en todo el mundo. El sistema contaba con más de 1300 informes de incidentes reportados que abarcan varios tipos de errores humanos y fallos de equipos.</a:t>
            </a:r>
            <a:endParaRPr lang="en-GB" sz="1800" b="0" strike="noStrike" spc="-1">
              <a:solidFill>
                <a:srgbClr val="FFFF00"/>
              </a:solidFill>
              <a:latin typeface="Arial"/>
            </a:endParaRPr>
          </a:p>
        </p:txBody>
      </p:sp>
      <p:sp>
        <p:nvSpPr>
          <p:cNvPr id="143" name="CuadroTexto 3"/>
          <p:cNvSpPr/>
          <p:nvPr/>
        </p:nvSpPr>
        <p:spPr>
          <a:xfrm>
            <a:off x="100080" y="2571840"/>
            <a:ext cx="5543280" cy="4255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200" b="0" strike="noStrike" spc="-1">
                <a:solidFill>
                  <a:srgbClr val="FFFF00"/>
                </a:solidFill>
                <a:latin typeface="Arial"/>
                <a:ea typeface="DejaVu Sans"/>
              </a:rPr>
              <a:t>¿Cuáles son los objetivos de SAFRON?</a:t>
            </a:r>
            <a:endParaRPr lang="en-GB" sz="2200" b="0" strike="noStrike" spc="-1">
              <a:solidFill>
                <a:srgbClr val="FFFF00"/>
              </a:solidFill>
              <a:latin typeface="Arial"/>
            </a:endParaRPr>
          </a:p>
        </p:txBody>
      </p:sp>
      <p:sp>
        <p:nvSpPr>
          <p:cNvPr id="144" name="CuadroTexto 5"/>
          <p:cNvSpPr/>
          <p:nvPr/>
        </p:nvSpPr>
        <p:spPr>
          <a:xfrm>
            <a:off x="100080" y="3000240"/>
            <a:ext cx="9008640" cy="2037240"/>
          </a:xfrm>
          <a:prstGeom prst="rect">
            <a:avLst/>
          </a:prstGeom>
          <a:solidFill>
            <a:schemeClr val="bg2"/>
          </a:solid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Arial"/>
              <a:buChar char="•"/>
            </a:pPr>
            <a:r>
              <a:rPr lang="es-ES" sz="1600" b="0" strike="noStrike" spc="-1">
                <a:solidFill>
                  <a:srgbClr val="000000"/>
                </a:solidFill>
                <a:latin typeface="Arial"/>
                <a:ea typeface="DejaVu Sans"/>
              </a:rPr>
              <a:t>Promover la seguridad de los pacientes en las instalaciones de radioterapia aprendiendo sobre los eventos informados en un esfuerzo por reducir la probabilidad de que los eventos se repitan;</a:t>
            </a:r>
            <a:endParaRPr lang="en-GB" sz="1600" b="0" strike="noStrike" spc="-1">
              <a:latin typeface="Arial"/>
            </a:endParaRPr>
          </a:p>
          <a:p>
            <a:pPr marL="343080" indent="-342720">
              <a:lnSpc>
                <a:spcPct val="100000"/>
              </a:lnSpc>
              <a:buClr>
                <a:srgbClr val="000000"/>
              </a:buClr>
              <a:buFont typeface="Arial"/>
              <a:buChar char="•"/>
            </a:pPr>
            <a:r>
              <a:rPr lang="es-ES" sz="1600" b="0" strike="noStrike" spc="-1">
                <a:solidFill>
                  <a:srgbClr val="000000"/>
                </a:solidFill>
                <a:latin typeface="Arial"/>
                <a:ea typeface="DejaVu Sans"/>
              </a:rPr>
              <a:t>Ayudar a las instalaciones de radioterapia a promover la cultura de seguridad y mejorar la seguridad del paciente mediante el análisis de cuasi-accidentes e incidentes;</a:t>
            </a:r>
            <a:endParaRPr lang="en-GB" sz="1600" b="0" strike="noStrike" spc="-1">
              <a:latin typeface="Arial"/>
            </a:endParaRPr>
          </a:p>
          <a:p>
            <a:pPr marL="343080" indent="-342720">
              <a:lnSpc>
                <a:spcPct val="100000"/>
              </a:lnSpc>
              <a:buClr>
                <a:srgbClr val="000000"/>
              </a:buClr>
              <a:buFont typeface="Arial"/>
              <a:buChar char="•"/>
            </a:pPr>
            <a:r>
              <a:rPr lang="es-ES" sz="1600" b="0" strike="noStrike" spc="-1">
                <a:solidFill>
                  <a:srgbClr val="000000"/>
                </a:solidFill>
                <a:latin typeface="Arial"/>
                <a:ea typeface="DejaVu Sans"/>
              </a:rPr>
              <a:t>Establecer una base de datos de recursos relacionados con la seguridad radioterapéutica.</a:t>
            </a:r>
            <a:endParaRPr lang="en-GB" sz="1600" b="0" strike="noStrike" spc="-1">
              <a:latin typeface="Arial"/>
            </a:endParaRPr>
          </a:p>
          <a:p>
            <a:pPr marL="343080" indent="-342720">
              <a:lnSpc>
                <a:spcPct val="100000"/>
              </a:lnSpc>
              <a:buClr>
                <a:srgbClr val="000000"/>
              </a:buClr>
              <a:buFont typeface="Arial"/>
              <a:buChar char="•"/>
            </a:pPr>
            <a:r>
              <a:rPr lang="es-ES" sz="1600" b="0" strike="noStrike" spc="-1">
                <a:solidFill>
                  <a:srgbClr val="000000"/>
                </a:solidFill>
                <a:latin typeface="Arial"/>
                <a:ea typeface="DejaVu Sans"/>
              </a:rPr>
              <a:t>Brindar a los usuarios la capacidad de analizar y comparar los esfuerzos de mejora de la seguridad</a:t>
            </a:r>
            <a:endParaRPr lang="en-GB" sz="1600" b="0" strike="noStrike" spc="-1">
              <a:latin typeface="Arial"/>
            </a:endParaRPr>
          </a:p>
        </p:txBody>
      </p:sp>
    </p:spTree>
    <p:extLst>
      <p:ext uri="{BB962C8B-B14F-4D97-AF65-F5344CB8AC3E}">
        <p14:creationId xmlns:p14="http://schemas.microsoft.com/office/powerpoint/2010/main" val="148452165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3467</TotalTime>
  <Words>4811</Words>
  <Application>Microsoft Office PowerPoint</Application>
  <PresentationFormat>Presentación en pantalla (16:9)</PresentationFormat>
  <Paragraphs>433</Paragraphs>
  <Slides>48</Slides>
  <Notes>43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48</vt:i4>
      </vt:variant>
    </vt:vector>
  </HeadingPairs>
  <TitlesOfParts>
    <vt:vector size="62" baseType="lpstr">
      <vt:lpstr>Arial Unicode MS</vt:lpstr>
      <vt:lpstr>Arial</vt:lpstr>
      <vt:lpstr>Arial </vt:lpstr>
      <vt:lpstr>Calibri</vt:lpstr>
      <vt:lpstr>Century Gothic</vt:lpstr>
      <vt:lpstr>Comic Sans MS</vt:lpstr>
      <vt:lpstr>DejaVu Sans</vt:lpstr>
      <vt:lpstr>ＭＳ 明朝</vt:lpstr>
      <vt:lpstr>ＭＳ 明朝</vt:lpstr>
      <vt:lpstr>StarSymbol</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Criterio para evaluar los niveles de probabilidad de fallo de las barreras</vt:lpstr>
      <vt:lpstr>Presentación de PowerPoint</vt:lpstr>
      <vt:lpstr>Presentación de PowerPoint</vt:lpstr>
      <vt:lpstr>Pasos que deben seguirse para la aplicación práctica del método</vt:lpstr>
      <vt:lpstr>Presentación de PowerPoint</vt:lpstr>
      <vt:lpstr>Presentación de PowerPoint</vt:lpstr>
      <vt:lpstr>Análisis de las defensas. Defensa en Profundidad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IAEA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Safety Standards 42nd Meeting 1 to 3 November 2017</dc:title>
  <dc:creator>DELATTRE, Dominique Jules</dc:creator>
  <cp:lastModifiedBy>Cruz Duménigo</cp:lastModifiedBy>
  <cp:revision>527</cp:revision>
  <dcterms:created xsi:type="dcterms:W3CDTF">2018-03-19T08:58:41Z</dcterms:created>
  <dcterms:modified xsi:type="dcterms:W3CDTF">2024-03-11T19:52:12Z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vt:i4>
  </property>
  <property fmtid="{D5CDD505-2E9C-101B-9397-08002B2CF9AE}" pid="4" name="PresentationFormat">
    <vt:lpwstr>Presentación en pantalla (16:9)</vt:lpwstr>
  </property>
  <property fmtid="{D5CDD505-2E9C-101B-9397-08002B2CF9AE}" pid="5" name="Slides">
    <vt:i4>30</vt:i4>
  </property>
</Properties>
</file>