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424" r:id="rId2"/>
    <p:sldId id="425" r:id="rId3"/>
    <p:sldId id="426" r:id="rId4"/>
    <p:sldId id="422" r:id="rId5"/>
    <p:sldId id="423" r:id="rId6"/>
    <p:sldId id="405" r:id="rId7"/>
    <p:sldId id="436" r:id="rId8"/>
    <p:sldId id="437" r:id="rId9"/>
    <p:sldId id="406" r:id="rId10"/>
    <p:sldId id="415" r:id="rId11"/>
    <p:sldId id="416" r:id="rId12"/>
    <p:sldId id="396" r:id="rId13"/>
    <p:sldId id="397" r:id="rId14"/>
    <p:sldId id="398" r:id="rId15"/>
    <p:sldId id="400" r:id="rId16"/>
    <p:sldId id="419" r:id="rId17"/>
    <p:sldId id="401" r:id="rId18"/>
    <p:sldId id="403" r:id="rId19"/>
    <p:sldId id="404" r:id="rId20"/>
    <p:sldId id="418" r:id="rId21"/>
    <p:sldId id="420" r:id="rId22"/>
    <p:sldId id="434" r:id="rId23"/>
    <p:sldId id="435" r:id="rId24"/>
    <p:sldId id="431" r:id="rId25"/>
    <p:sldId id="427" r:id="rId26"/>
    <p:sldId id="428" r:id="rId27"/>
    <p:sldId id="429" r:id="rId28"/>
    <p:sldId id="430" r:id="rId29"/>
    <p:sldId id="413" r:id="rId30"/>
    <p:sldId id="432" r:id="rId31"/>
    <p:sldId id="433" r:id="rId32"/>
    <p:sldId id="43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FF99"/>
    <a:srgbClr val="00B853"/>
    <a:srgbClr val="00D25F"/>
    <a:srgbClr val="00E266"/>
    <a:srgbClr val="00FE73"/>
    <a:srgbClr val="47FF9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736" y="1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2251D-A3D2-4271-82E3-5FDE1E309787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691-E49E-427C-B2D4-45DDFD7F7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05691-E49E-427C-B2D4-45DDFD7F70D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DC6B-4CDB-4FF2-9AB7-7AF04529880D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71DE-C3AA-4378-8C23-857896404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DC6B-4CDB-4FF2-9AB7-7AF04529880D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71DE-C3AA-4378-8C23-857896404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DC6B-4CDB-4FF2-9AB7-7AF04529880D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71DE-C3AA-4378-8C23-857896404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DC6B-4CDB-4FF2-9AB7-7AF04529880D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71DE-C3AA-4378-8C23-857896404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DC6B-4CDB-4FF2-9AB7-7AF04529880D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71DE-C3AA-4378-8C23-857896404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DC6B-4CDB-4FF2-9AB7-7AF04529880D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71DE-C3AA-4378-8C23-857896404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DC6B-4CDB-4FF2-9AB7-7AF04529880D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71DE-C3AA-4378-8C23-857896404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DC6B-4CDB-4FF2-9AB7-7AF04529880D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71DE-C3AA-4378-8C23-857896404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DC6B-4CDB-4FF2-9AB7-7AF04529880D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71DE-C3AA-4378-8C23-857896404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DC6B-4CDB-4FF2-9AB7-7AF04529880D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71DE-C3AA-4378-8C23-857896404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DC6B-4CDB-4FF2-9AB7-7AF04529880D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71DE-C3AA-4378-8C23-857896404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DDC6B-4CDB-4FF2-9AB7-7AF04529880D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071DE-C3AA-4378-8C23-857896404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1.emf"/><Relationship Id="rId4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-science.com/thermodynamics/kinetic-theory-of-gases/determination-of-the-velocity-distribution-in-a-gas/" TargetMode="External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"/>
          <p:cNvSpPr>
            <a:spLocks noGrp="1"/>
          </p:cNvSpPr>
          <p:nvPr>
            <p:ph type="title"/>
          </p:nvPr>
        </p:nvSpPr>
        <p:spPr bwMode="auto">
          <a:xfrm>
            <a:off x="628515" y="122440"/>
            <a:ext cx="7886971" cy="1326657"/>
          </a:xfrm>
          <a:noFill/>
          <a:ln>
            <a:miter lim="800000"/>
            <a:headEnd/>
            <a:tailEnd/>
          </a:ln>
        </p:spPr>
        <p:txBody>
          <a:bodyPr vert="horz" wrap="square" lIns="80165" tIns="40083" rIns="80165" bIns="40083" numCol="1" anchor="t" anchorCtr="0" compatLnSpc="1">
            <a:prstTxWarp prst="textNoShape">
              <a:avLst/>
            </a:prstTxWarp>
          </a:bodyPr>
          <a:lstStyle/>
          <a:p>
            <a:r>
              <a:rPr lang="es-ES_tradnl" b="1" dirty="0" smtClean="0">
                <a:solidFill>
                  <a:srgbClr val="FF0000"/>
                </a:solidFill>
              </a:rPr>
              <a:t>RECOMENDACIÓN </a:t>
            </a:r>
            <a:r>
              <a:rPr lang="es-ES_tradnl" dirty="0" smtClean="0">
                <a:solidFill>
                  <a:srgbClr val="FF0000"/>
                </a:solidFill>
              </a:rPr>
              <a:t/>
            </a:r>
            <a:br>
              <a:rPr lang="es-ES_tradnl" dirty="0" smtClean="0">
                <a:solidFill>
                  <a:srgbClr val="FF0000"/>
                </a:solidFill>
              </a:rPr>
            </a:br>
            <a:r>
              <a:rPr lang="es-ES_tradnl" sz="2800" dirty="0" smtClean="0">
                <a:solidFill>
                  <a:srgbClr val="FF0000"/>
                </a:solidFill>
              </a:rPr>
              <a:t>(antes de comenzar cada clase)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1366" y="1418846"/>
            <a:ext cx="8542634" cy="1933954"/>
          </a:xfrm>
          <a:noFill/>
          <a:ln>
            <a:miter lim="800000"/>
            <a:headEnd/>
            <a:tailEnd/>
          </a:ln>
        </p:spPr>
        <p:txBody>
          <a:bodyPr vert="horz" wrap="square" lIns="80165" tIns="40083" rIns="80165" bIns="40083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s-ES_tradnl" sz="2800" dirty="0" smtClean="0"/>
              <a:t>Sin mirar las notas del curso, intente recordar:</a:t>
            </a:r>
          </a:p>
          <a:p>
            <a:pPr>
              <a:buNone/>
            </a:pPr>
            <a:r>
              <a:rPr lang="es-ES_tradnl" sz="2800" dirty="0" smtClean="0"/>
              <a:t>    </a:t>
            </a:r>
            <a:r>
              <a:rPr lang="es-ES_tradnl" sz="16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s-ES_tradnl" sz="2800" dirty="0" smtClean="0"/>
              <a:t>  Primero cuales fueron </a:t>
            </a:r>
            <a:r>
              <a:rPr lang="es-ES_tradnl" sz="2800" b="1" u="sng" dirty="0" smtClean="0"/>
              <a:t>los conceptos más importantes </a:t>
            </a:r>
            <a:r>
              <a:rPr lang="es-ES_tradnl" sz="2800" dirty="0" smtClean="0"/>
              <a:t>que tratamos en la clase anterior.</a:t>
            </a:r>
          </a:p>
          <a:p>
            <a:pPr>
              <a:buNone/>
            </a:pPr>
            <a:r>
              <a:rPr lang="es-ES_tradnl" sz="28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ES_tradnl" sz="16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s-ES_tradnl" sz="2800" dirty="0" smtClean="0"/>
              <a:t> Segundo, todos los detalles e información que pueda.</a:t>
            </a:r>
          </a:p>
          <a:p>
            <a:pPr>
              <a:buNone/>
            </a:pPr>
            <a:endParaRPr lang="es-ES_tradnl" sz="28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352800"/>
            <a:ext cx="5334000" cy="1981200"/>
          </a:xfrm>
          <a:prstGeom prst="rect">
            <a:avLst/>
          </a:prstGeom>
        </p:spPr>
        <p:txBody>
          <a:bodyPr lIns="80165" tIns="40083" rIns="80165" bIns="40083"/>
          <a:lstStyle/>
          <a:p>
            <a:pPr marL="300620" indent="-300620">
              <a:spcBef>
                <a:spcPct val="20000"/>
              </a:spcBef>
              <a:buFontTx/>
              <a:buChar char="•"/>
              <a:defRPr/>
            </a:pPr>
            <a:r>
              <a:rPr lang="es-ES_tradnl" sz="2600" kern="0" dirty="0">
                <a:latin typeface="Times New Roman" pitchFamily="18" charset="0"/>
                <a:cs typeface="Times New Roman" pitchFamily="18" charset="0"/>
              </a:rPr>
              <a:t>Ayuda: </a:t>
            </a:r>
            <a:r>
              <a:rPr lang="es-ES_tradnl" sz="2600" kern="0" dirty="0" smtClean="0">
                <a:latin typeface="Times New Roman" pitchFamily="18" charset="0"/>
                <a:cs typeface="Times New Roman" pitchFamily="18" charset="0"/>
              </a:rPr>
              <a:t>vimos como conectar </a:t>
            </a:r>
            <a:r>
              <a:rPr lang="es-ES_tradnl" sz="2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variables macroscópicas</a:t>
            </a:r>
            <a:r>
              <a:rPr lang="es-ES_tradnl" sz="2600" kern="0" dirty="0" smtClean="0">
                <a:latin typeface="Times New Roman" pitchFamily="18" charset="0"/>
                <a:cs typeface="Times New Roman" pitchFamily="18" charset="0"/>
              </a:rPr>
              <a:t> de un gas (presión y temperatura) con </a:t>
            </a:r>
            <a:r>
              <a:rPr lang="es-ES_tradnl" sz="26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variables microscópicas </a:t>
            </a:r>
            <a:r>
              <a:rPr lang="es-ES_tradnl" sz="2600" kern="0" dirty="0" smtClean="0">
                <a:latin typeface="Times New Roman" pitchFamily="18" charset="0"/>
                <a:cs typeface="Times New Roman" pitchFamily="18" charset="0"/>
              </a:rPr>
              <a:t>asociadas al movimiento de las moléculas.</a:t>
            </a:r>
            <a:endParaRPr lang="es-ES_tradnl" sz="26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1366" y="5439874"/>
            <a:ext cx="7886971" cy="1418126"/>
          </a:xfrm>
          <a:prstGeom prst="rect">
            <a:avLst/>
          </a:prstGeom>
        </p:spPr>
        <p:txBody>
          <a:bodyPr lIns="80165" tIns="40083" rIns="80165" bIns="40083"/>
          <a:lstStyle/>
          <a:p>
            <a:pPr marL="300620" indent="-300620">
              <a:spcBef>
                <a:spcPct val="20000"/>
              </a:spcBef>
              <a:buFontTx/>
              <a:buChar char="•"/>
              <a:defRPr/>
            </a:pPr>
            <a:r>
              <a:rPr lang="es-ES_tradnl" sz="2600" kern="0" dirty="0">
                <a:latin typeface="Times New Roman" pitchFamily="18" charset="0"/>
                <a:cs typeface="Times New Roman" pitchFamily="18" charset="0"/>
              </a:rPr>
              <a:t>Ahora si, con las notas del curso compruebe que era lo que efectivamente recordaba acerca de los conceptos que tratamos en la clase anterior.</a:t>
            </a:r>
          </a:p>
        </p:txBody>
      </p:sp>
      <p:pic>
        <p:nvPicPr>
          <p:cNvPr id="7" name="Ink 2">
            <a:extLst>
              <a:ext uri="{FF2B5EF4-FFF2-40B4-BE49-F238E27FC236}">
                <a16:creationId xmlns:mc="http://schemas.openxmlformats.org/markup-compatibility/2006" xmlns:a16="http://schemas.microsoft.com/office/drawing/2014/main" xmlns="" id="{39B05467-CD68-48DC-8E1F-B6E5078C0D7D}"/>
              </a:ext>
            </a:extLst>
          </p:cNvPr>
          <p:cNvPicPr/>
          <p:nvPr/>
        </p:nvPicPr>
        <p:blipFill>
          <a:blip r:embed="rId2"/>
          <a:srcRect l="16720" t="60160" r="48910"/>
          <a:stretch>
            <a:fillRect/>
          </a:stretch>
        </p:blipFill>
        <p:spPr>
          <a:xfrm>
            <a:off x="5562600" y="3200400"/>
            <a:ext cx="2819400" cy="2427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k 1">
            <a:extLst>
              <a:ext uri="{FF2B5EF4-FFF2-40B4-BE49-F238E27FC236}">
                <a16:creationId xmlns:mc="http://schemas.openxmlformats.org/markup-compatibility/2006" xmlns:a16="http://schemas.microsoft.com/office/drawing/2014/main" xmlns="" id="{D132D444-15C3-49BE-9516-6ED1F00C197F}"/>
              </a:ext>
            </a:extLst>
          </p:cNvPr>
          <p:cNvPicPr/>
          <p:nvPr/>
        </p:nvPicPr>
        <p:blipFill>
          <a:blip r:embed="rId2">
            <a:grayscl/>
          </a:blip>
          <a:srcRect r="50207" b="81501"/>
          <a:stretch>
            <a:fillRect/>
          </a:stretch>
        </p:blipFill>
        <p:spPr>
          <a:xfrm>
            <a:off x="304800" y="1752600"/>
            <a:ext cx="4114800" cy="990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CB364B-9B40-4A65-91ED-16016B7D8C6D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89916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el ejercicio 2 del práctico 1, </a:t>
            </a:r>
            <a:r>
              <a:rPr lang="es-ES" dirty="0" smtClean="0"/>
              <a:t>consideramos el caso de un gas ideal en un campo gravitatorio constante de aceleración g.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dirty="0" smtClean="0"/>
              <a:t>Se muestra que:</a:t>
            </a:r>
            <a:endParaRPr kumimoji="0" lang="es-E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Ink 1">
            <a:extLst>
              <a:ext uri="{FF2B5EF4-FFF2-40B4-BE49-F238E27FC236}">
                <a16:creationId xmlns:mc="http://schemas.openxmlformats.org/markup-compatibility/2006" xmlns:a16="http://schemas.microsoft.com/office/drawing/2014/main" xmlns="" id="{D132D444-15C3-49BE-9516-6ED1F00C197F}"/>
              </a:ext>
            </a:extLst>
          </p:cNvPr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4546" t="15653" b="45927"/>
          <a:stretch>
            <a:fillRect/>
          </a:stretch>
        </p:blipFill>
        <p:spPr>
          <a:xfrm>
            <a:off x="5638800" y="2590800"/>
            <a:ext cx="2929890" cy="2057400"/>
          </a:xfrm>
          <a:prstGeom prst="rect">
            <a:avLst/>
          </a:prstGeom>
        </p:spPr>
      </p:pic>
      <p:pic>
        <p:nvPicPr>
          <p:cNvPr id="5" name="Ink 1">
            <a:extLst>
              <a:ext uri="{FF2B5EF4-FFF2-40B4-BE49-F238E27FC236}">
                <a16:creationId xmlns:mc="http://schemas.openxmlformats.org/markup-compatibility/2006" xmlns:a16="http://schemas.microsoft.com/office/drawing/2014/main" xmlns="" id="{D132D444-15C3-49BE-9516-6ED1F00C197F}"/>
              </a:ext>
            </a:extLst>
          </p:cNvPr>
          <p:cNvPicPr/>
          <p:nvPr/>
        </p:nvPicPr>
        <p:blipFill>
          <a:blip r:embed="rId2"/>
          <a:srcRect l="46104" r="32688" b="81501"/>
          <a:stretch>
            <a:fillRect/>
          </a:stretch>
        </p:blipFill>
        <p:spPr>
          <a:xfrm>
            <a:off x="4114800" y="1752600"/>
            <a:ext cx="1752600" cy="990600"/>
          </a:xfrm>
          <a:prstGeom prst="rect">
            <a:avLst/>
          </a:prstGeom>
        </p:spPr>
      </p:pic>
      <p:pic>
        <p:nvPicPr>
          <p:cNvPr id="6" name="Ink 1">
            <a:extLst>
              <a:ext uri="{FF2B5EF4-FFF2-40B4-BE49-F238E27FC236}">
                <a16:creationId xmlns:mc="http://schemas.openxmlformats.org/markup-compatibility/2006" xmlns:a16="http://schemas.microsoft.com/office/drawing/2014/main" xmlns="" id="{D132D444-15C3-49BE-9516-6ED1F00C197F}"/>
              </a:ext>
            </a:extLst>
          </p:cNvPr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7312" b="81501"/>
          <a:stretch>
            <a:fillRect/>
          </a:stretch>
        </p:blipFill>
        <p:spPr>
          <a:xfrm>
            <a:off x="5867400" y="1752600"/>
            <a:ext cx="2701290" cy="990600"/>
          </a:xfrm>
          <a:prstGeom prst="rect">
            <a:avLst/>
          </a:prstGeom>
        </p:spPr>
      </p:pic>
      <p:pic>
        <p:nvPicPr>
          <p:cNvPr id="7" name="Ink 1">
            <a:extLst>
              <a:ext uri="{FF2B5EF4-FFF2-40B4-BE49-F238E27FC236}">
                <a16:creationId xmlns:mc="http://schemas.openxmlformats.org/markup-compatibility/2006" xmlns:a16="http://schemas.microsoft.com/office/drawing/2014/main" xmlns="" id="{D132D444-15C3-49BE-9516-6ED1F00C197F}"/>
              </a:ext>
            </a:extLst>
          </p:cNvPr>
          <p:cNvPicPr/>
          <p:nvPr/>
        </p:nvPicPr>
        <p:blipFill>
          <a:blip r:embed="rId2"/>
          <a:srcRect t="35575" r="33610" b="-12417"/>
          <a:stretch>
            <a:fillRect/>
          </a:stretch>
        </p:blipFill>
        <p:spPr>
          <a:xfrm>
            <a:off x="228600" y="2514600"/>
            <a:ext cx="5486400" cy="41148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E7CB364B-9B40-4A65-91ED-16016B7D8C6D}"/>
              </a:ext>
            </a:extLst>
          </p:cNvPr>
          <p:cNvSpPr txBox="1">
            <a:spLocks/>
          </p:cNvSpPr>
          <p:nvPr/>
        </p:nvSpPr>
        <p:spPr>
          <a:xfrm>
            <a:off x="152400" y="6172200"/>
            <a:ext cx="89916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s-E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 constante que normaliza a la probabilidad de maxwell-Boltzmann se la suele denotar como 1/</a:t>
            </a:r>
            <a:r>
              <a:rPr kumimoji="0" lang="es-ES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0" lang="es-E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siendo </a:t>
            </a:r>
            <a:r>
              <a:rPr kumimoji="0" lang="es-ES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0" lang="es-E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 llamada función </a:t>
            </a:r>
            <a:r>
              <a:rPr kumimoji="0" lang="es-ES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partición. </a:t>
            </a:r>
            <a:endParaRPr lang="es-E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076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k 2">
            <a:extLst>
              <a:ext uri="{FF2B5EF4-FFF2-40B4-BE49-F238E27FC236}">
                <a16:creationId xmlns:mc="http://schemas.openxmlformats.org/markup-compatibility/2006" xmlns:a16="http://schemas.microsoft.com/office/drawing/2014/main" xmlns="" id="{A1CC5526-01D3-49A8-BD3B-E8DA7EB59127}"/>
              </a:ext>
            </a:extLst>
          </p:cNvPr>
          <p:cNvPicPr/>
          <p:nvPr/>
        </p:nvPicPr>
        <p:blipFill>
          <a:blip r:embed="rId2"/>
          <a:srcRect t="20118"/>
          <a:stretch>
            <a:fillRect/>
          </a:stretch>
        </p:blipFill>
        <p:spPr>
          <a:xfrm>
            <a:off x="457200" y="990600"/>
            <a:ext cx="8194230" cy="484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800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0" y="762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I.A.3 Teorema de Equipartición de la Energía. 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2400" y="609600"/>
            <a:ext cx="89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En mecánica estadística </a:t>
            </a:r>
            <a:r>
              <a:rPr lang="es-ES" i="1" dirty="0" smtClean="0"/>
              <a:t>clásica </a:t>
            </a:r>
            <a:r>
              <a:rPr lang="es-ES" dirty="0" smtClean="0"/>
              <a:t>existe una propiedad general muy útil.</a:t>
            </a:r>
            <a:r>
              <a:rPr lang="es-ES" i="1" dirty="0" smtClean="0"/>
              <a:t> </a:t>
            </a:r>
          </a:p>
          <a:p>
            <a:r>
              <a:rPr lang="es-ES" dirty="0" smtClean="0"/>
              <a:t>Como es normal, la energía de un sistema es una función de ciertas coordenadas (generalizadas) </a:t>
            </a:r>
            <a:r>
              <a:rPr lang="es-ES" i="1" dirty="0" err="1" smtClean="0"/>
              <a:t>q</a:t>
            </a:r>
            <a:r>
              <a:rPr lang="es-ES" i="1" baseline="-25000" dirty="0" err="1" smtClean="0"/>
              <a:t>k</a:t>
            </a:r>
            <a:r>
              <a:rPr lang="es-ES" i="1" dirty="0" smtClean="0"/>
              <a:t> </a:t>
            </a:r>
            <a:r>
              <a:rPr lang="es-ES" dirty="0" smtClean="0"/>
              <a:t>y de las correspondientes cantidades de movimiento generalizadas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;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decir</a:t>
            </a:r>
            <a:r>
              <a:rPr lang="en-US" dirty="0" smtClean="0"/>
              <a:t>,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600200"/>
            <a:ext cx="485467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/>
        </p:nvSpPr>
        <p:spPr>
          <a:xfrm>
            <a:off x="76200" y="2200870"/>
            <a:ext cx="891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/>
              <a:t>Consideremos una coordenada (generalizada) arbitraria, </a:t>
            </a:r>
            <a:r>
              <a:rPr lang="es-ES_tradnl" i="1" dirty="0" smtClean="0"/>
              <a:t>x</a:t>
            </a:r>
            <a:r>
              <a:rPr lang="es-ES_tradnl" i="1" baseline="-25000" dirty="0" smtClean="0"/>
              <a:t>i </a:t>
            </a:r>
            <a:r>
              <a:rPr lang="es-ES_tradnl" dirty="0" smtClean="0"/>
              <a:t>que puede ser tanto una </a:t>
            </a:r>
            <a:r>
              <a:rPr lang="es-ES_tradnl" i="1" dirty="0" err="1" smtClean="0"/>
              <a:t>q</a:t>
            </a:r>
            <a:r>
              <a:rPr lang="es-ES_tradnl" i="1" baseline="-25000" dirty="0" err="1" smtClean="0"/>
              <a:t>i</a:t>
            </a:r>
            <a:r>
              <a:rPr lang="es-ES_tradnl" i="1" dirty="0" smtClean="0"/>
              <a:t> </a:t>
            </a:r>
            <a:r>
              <a:rPr lang="es-ES_tradnl" dirty="0" smtClean="0"/>
              <a:t>como una </a:t>
            </a:r>
            <a:r>
              <a:rPr lang="es-ES_tradnl" i="1" dirty="0" smtClean="0"/>
              <a:t>p</a:t>
            </a:r>
            <a:r>
              <a:rPr lang="es-ES_tradnl" i="1" baseline="-25000" dirty="0" smtClean="0"/>
              <a:t>i</a:t>
            </a:r>
            <a:r>
              <a:rPr lang="es-ES_tradnl" i="1" dirty="0" smtClean="0"/>
              <a:t>, </a:t>
            </a:r>
            <a:r>
              <a:rPr lang="es-ES_tradnl" dirty="0" smtClean="0"/>
              <a:t>por ejemplo para fijar ideas  </a:t>
            </a:r>
            <a:r>
              <a:rPr lang="es-ES_tradnl" i="1" dirty="0" smtClean="0"/>
              <a:t>x</a:t>
            </a:r>
            <a:r>
              <a:rPr lang="es-ES_tradnl" i="1" baseline="-25000" dirty="0" smtClean="0"/>
              <a:t>i </a:t>
            </a:r>
            <a:r>
              <a:rPr lang="es-ES_tradnl" i="1" dirty="0" smtClean="0"/>
              <a:t>=</a:t>
            </a:r>
            <a:r>
              <a:rPr lang="es-ES_tradnl" i="1" baseline="-25000" dirty="0" smtClean="0"/>
              <a:t> </a:t>
            </a:r>
            <a:r>
              <a:rPr lang="es-ES_tradnl" i="1" dirty="0" smtClean="0"/>
              <a:t>p</a:t>
            </a:r>
            <a:r>
              <a:rPr lang="es-ES_tradnl" i="1" baseline="-25000" dirty="0" smtClean="0"/>
              <a:t>i </a:t>
            </a:r>
            <a:r>
              <a:rPr lang="es-ES_tradnl" dirty="0" smtClean="0"/>
              <a:t>. La hipótesis del teorema de </a:t>
            </a:r>
            <a:r>
              <a:rPr lang="es-ES_tradnl" dirty="0" err="1" smtClean="0"/>
              <a:t>equipartición</a:t>
            </a:r>
            <a:r>
              <a:rPr lang="es-ES_tradnl" dirty="0" smtClean="0"/>
              <a:t> de la energía es: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048000"/>
            <a:ext cx="79819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Rectangle 27"/>
          <p:cNvSpPr/>
          <p:nvPr/>
        </p:nvSpPr>
        <p:spPr>
          <a:xfrm>
            <a:off x="228600" y="556260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La tesis del teorema es que si el sistema está en equilibrio a la temperatura absoluta </a:t>
            </a:r>
            <a:r>
              <a:rPr lang="es-ES" b="1" i="1" dirty="0" smtClean="0"/>
              <a:t>T </a:t>
            </a:r>
            <a:r>
              <a:rPr lang="es-ES" dirty="0" smtClean="0"/>
              <a:t>entonces el valor medio de la energía asociada a la coordenada </a:t>
            </a:r>
            <a:r>
              <a:rPr lang="es-ES_tradnl" i="1" dirty="0" smtClean="0"/>
              <a:t>p</a:t>
            </a:r>
            <a:r>
              <a:rPr lang="es-ES_tradnl" i="1" baseline="-25000" dirty="0" smtClean="0"/>
              <a:t>i</a:t>
            </a:r>
            <a:r>
              <a:rPr lang="es-ES" dirty="0" smtClean="0"/>
              <a:t> vale:</a:t>
            </a:r>
            <a:endParaRPr lang="es-ES_tradnl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2698" t="29630" r="4762" b="11111"/>
          <a:stretch>
            <a:fillRect/>
          </a:stretch>
        </p:blipFill>
        <p:spPr bwMode="auto">
          <a:xfrm>
            <a:off x="4038600" y="6248400"/>
            <a:ext cx="148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24" grpId="0" build="p"/>
      <p:bldP spid="2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876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/>
              <a:t>Demostración</a:t>
            </a:r>
            <a:r>
              <a:rPr lang="es-ES" dirty="0" smtClean="0"/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52400" y="1066800"/>
            <a:ext cx="8991600" cy="5257800"/>
            <a:chOff x="152400" y="1066800"/>
            <a:chExt cx="8991600" cy="52578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 l="2427" b="79245"/>
            <a:stretch>
              <a:fillRect/>
            </a:stretch>
          </p:blipFill>
          <p:spPr bwMode="auto">
            <a:xfrm>
              <a:off x="152400" y="1066800"/>
              <a:ext cx="8847505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 l="2427" t="20755" r="25302" b="50943"/>
            <a:stretch>
              <a:fillRect/>
            </a:stretch>
          </p:blipFill>
          <p:spPr bwMode="auto">
            <a:xfrm>
              <a:off x="152400" y="1905000"/>
              <a:ext cx="65532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 l="2427" t="52830" r="25302" b="39623"/>
            <a:stretch>
              <a:fillRect/>
            </a:stretch>
          </p:blipFill>
          <p:spPr bwMode="auto">
            <a:xfrm>
              <a:off x="152400" y="3048000"/>
              <a:ext cx="65532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/>
            <a:srcRect l="2427" t="67924" r="25302"/>
            <a:stretch>
              <a:fillRect/>
            </a:stretch>
          </p:blipFill>
          <p:spPr bwMode="auto">
            <a:xfrm>
              <a:off x="152400" y="3352800"/>
              <a:ext cx="65532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152400" y="4648200"/>
              <a:ext cx="89916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en </a:t>
              </a:r>
              <a:r>
                <a:rPr lang="en-US" dirty="0" err="1" smtClean="0"/>
                <a:t>donde</a:t>
              </a:r>
              <a:r>
                <a:rPr lang="en-US" dirty="0" smtClean="0"/>
                <a:t> </a:t>
              </a:r>
              <a:r>
                <a:rPr lang="es-ES" dirty="0" smtClean="0"/>
                <a:t>las últimas integrales del numerador y denominador se extienden a todos los términos</a:t>
              </a:r>
            </a:p>
            <a:p>
              <a:r>
                <a:rPr lang="es-ES" i="1" dirty="0" smtClean="0"/>
                <a:t>q </a:t>
              </a:r>
              <a:r>
                <a:rPr lang="es-ES" dirty="0" smtClean="0"/>
                <a:t>y</a:t>
              </a:r>
              <a:r>
                <a:rPr lang="es-ES" i="1" dirty="0" smtClean="0"/>
                <a:t> p, </a:t>
              </a:r>
              <a:r>
                <a:rPr lang="es-ES" dirty="0" smtClean="0"/>
                <a:t>excepto a</a:t>
              </a:r>
              <a:r>
                <a:rPr lang="es-ES" i="1" dirty="0" smtClean="0"/>
                <a:t> p</a:t>
              </a:r>
              <a:r>
                <a:rPr lang="es-ES" i="1" baseline="-25000" dirty="0" smtClean="0"/>
                <a:t>i</a:t>
              </a:r>
              <a:r>
                <a:rPr lang="es-ES" i="1" dirty="0" smtClean="0"/>
                <a:t>. </a:t>
              </a:r>
              <a:r>
                <a:rPr lang="es-ES" dirty="0" smtClean="0"/>
                <a:t>Estas integrales son iguales y, por consiguiente, se eliminan; de aquí</a:t>
              </a:r>
            </a:p>
            <a:p>
              <a:r>
                <a:rPr lang="es-ES" dirty="0" smtClean="0"/>
                <a:t>que únicamente se mantienen las integrales unidimensionales:</a:t>
              </a:r>
              <a:endParaRPr lang="en-US" dirty="0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/>
            <a:srcRect l="8743"/>
            <a:stretch>
              <a:fillRect/>
            </a:stretch>
          </p:blipFill>
          <p:spPr bwMode="auto">
            <a:xfrm>
              <a:off x="3657600" y="5562600"/>
              <a:ext cx="21209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930" b="86765"/>
          <a:stretch>
            <a:fillRect/>
          </a:stretch>
        </p:blipFill>
        <p:spPr bwMode="auto">
          <a:xfrm>
            <a:off x="152400" y="152400"/>
            <a:ext cx="885008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1930" t="16176" b="66177"/>
          <a:stretch>
            <a:fillRect/>
          </a:stretch>
        </p:blipFill>
        <p:spPr bwMode="auto">
          <a:xfrm>
            <a:off x="152400" y="838200"/>
            <a:ext cx="885008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1930" t="33823" r="26297" b="54412"/>
          <a:stretch>
            <a:fillRect/>
          </a:stretch>
        </p:blipFill>
        <p:spPr bwMode="auto">
          <a:xfrm>
            <a:off x="152400" y="1752600"/>
            <a:ext cx="647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l="19662" t="61764" r="17008" b="25000"/>
          <a:stretch>
            <a:fillRect/>
          </a:stretch>
        </p:blipFill>
        <p:spPr bwMode="auto">
          <a:xfrm>
            <a:off x="2209800" y="2971800"/>
            <a:ext cx="571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52400" y="2600236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Hasta ahora solo hemos hecho uso de la hipótesis a). Empleemos ahora la b). Entonces la integral se reduce a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21559" r="19610" b="80488"/>
          <a:stretch>
            <a:fillRect/>
          </a:stretch>
        </p:blipFill>
        <p:spPr bwMode="auto">
          <a:xfrm>
            <a:off x="1905000" y="4038600"/>
            <a:ext cx="525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52400" y="3697069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Y entonces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 l="31791" t="53658" r="39220" b="21951"/>
          <a:stretch>
            <a:fillRect/>
          </a:stretch>
        </p:blipFill>
        <p:spPr bwMode="auto">
          <a:xfrm>
            <a:off x="762000" y="51054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76200" y="4724400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Pero aquí la integral de la derecha no depende en absoluto de </a:t>
            </a:r>
            <a:r>
              <a:rPr lang="es-ES" i="1" dirty="0" smtClean="0">
                <a:latin typeface="Symbol" pitchFamily="18" charset="2"/>
              </a:rPr>
              <a:t>b</a:t>
            </a:r>
            <a:r>
              <a:rPr lang="es-ES" i="1" dirty="0" smtClean="0"/>
              <a:t>. </a:t>
            </a:r>
            <a:r>
              <a:rPr lang="es-ES" dirty="0" smtClean="0"/>
              <a:t>De aquí que obtenemos: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 l="33862" t="29630" r="4762" b="11111"/>
          <a:stretch>
            <a:fillRect/>
          </a:stretch>
        </p:blipFill>
        <p:spPr bwMode="auto">
          <a:xfrm>
            <a:off x="4572000" y="5305097"/>
            <a:ext cx="990600" cy="40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715000" y="54864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L.q.q.d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152400" y="6059269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Expresado en palabras el teorema de </a:t>
            </a:r>
            <a:r>
              <a:rPr lang="es-ES" dirty="0" err="1" smtClean="0"/>
              <a:t>equipartición</a:t>
            </a:r>
            <a:r>
              <a:rPr lang="es-ES" dirty="0" smtClean="0"/>
              <a:t> dice que:  </a:t>
            </a:r>
            <a:r>
              <a:rPr lang="es-ES" sz="2000" b="1" dirty="0" smtClean="0">
                <a:solidFill>
                  <a:srgbClr val="FF0000"/>
                </a:solidFill>
              </a:rPr>
              <a:t>el valor medio de cada término cuadrático de la energía independiente es igual a 1/2 </a:t>
            </a:r>
            <a:r>
              <a:rPr lang="es-ES" sz="2000" b="1" i="1" dirty="0" err="1" smtClean="0">
                <a:solidFill>
                  <a:srgbClr val="FF0000"/>
                </a:solidFill>
              </a:rPr>
              <a:t>kT</a:t>
            </a:r>
            <a:r>
              <a:rPr lang="es-ES" sz="2000" b="1" i="1" dirty="0" smtClean="0">
                <a:solidFill>
                  <a:srgbClr val="FF0000"/>
                </a:solidFill>
              </a:rPr>
              <a:t>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/>
          <a:srcRect l="61632" t="53658" r="26431" b="21951"/>
          <a:stretch>
            <a:fillRect/>
          </a:stretch>
        </p:blipFill>
        <p:spPr bwMode="auto">
          <a:xfrm>
            <a:off x="3429000" y="5105400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9868" r="53353" b="91860"/>
          <a:stretch>
            <a:fillRect/>
          </a:stretch>
        </p:blipFill>
        <p:spPr bwMode="auto">
          <a:xfrm>
            <a:off x="1143000" y="152400"/>
            <a:ext cx="3124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302" b="74419"/>
          <a:stretch>
            <a:fillRect/>
          </a:stretch>
        </p:blipFill>
        <p:spPr bwMode="auto">
          <a:xfrm>
            <a:off x="304800" y="762000"/>
            <a:ext cx="849450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7907" b="63953"/>
          <a:stretch>
            <a:fillRect/>
          </a:stretch>
        </p:blipFill>
        <p:spPr bwMode="auto">
          <a:xfrm>
            <a:off x="304800" y="1828800"/>
            <a:ext cx="849450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38372" b="31395"/>
          <a:stretch>
            <a:fillRect/>
          </a:stretch>
        </p:blipFill>
        <p:spPr bwMode="auto">
          <a:xfrm>
            <a:off x="304800" y="2362200"/>
            <a:ext cx="849450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4088" t="69767" b="22093"/>
          <a:stretch>
            <a:fillRect/>
          </a:stretch>
        </p:blipFill>
        <p:spPr bwMode="auto">
          <a:xfrm>
            <a:off x="3200400" y="4191000"/>
            <a:ext cx="559890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80232" b="16280"/>
          <a:stretch>
            <a:fillRect/>
          </a:stretch>
        </p:blipFill>
        <p:spPr bwMode="auto">
          <a:xfrm>
            <a:off x="304800" y="4648200"/>
            <a:ext cx="849450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83720"/>
          <a:stretch>
            <a:fillRect/>
          </a:stretch>
        </p:blipFill>
        <p:spPr bwMode="auto">
          <a:xfrm>
            <a:off x="304800" y="4876800"/>
            <a:ext cx="849450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4292" b="61133"/>
          <a:stretch>
            <a:fillRect/>
          </a:stretch>
        </p:blipFill>
        <p:spPr bwMode="auto">
          <a:xfrm>
            <a:off x="304800" y="5943600"/>
            <a:ext cx="849477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6778" t="58300"/>
          <a:stretch>
            <a:fillRect/>
          </a:stretch>
        </p:blipFill>
        <p:spPr bwMode="auto">
          <a:xfrm>
            <a:off x="3200400" y="6172200"/>
            <a:ext cx="5370576" cy="65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9078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Hasta ahora hemos considerado a las moléculas del gas ideal como puntuales, sin estructura interna.</a:t>
            </a:r>
          </a:p>
          <a:p>
            <a:endParaRPr lang="es-ES" dirty="0" smtClean="0"/>
          </a:p>
          <a:p>
            <a:r>
              <a:rPr lang="es-ES" dirty="0" smtClean="0"/>
              <a:t>Las moléculas no son partículas puntuales verdaderas y poseen una estructura interna. </a:t>
            </a:r>
          </a:p>
          <a:p>
            <a:r>
              <a:rPr lang="es-ES" dirty="0" smtClean="0"/>
              <a:t>Esto introduce dos nuevos elementos a tener en cuenta: 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Al ser un objeto extenso, la molécula adquiere nuevos grados de libertad, además de los modos de traslación, es posible que rote y que vibre.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Cierta energía cinética puede convertirse en energía interna durante la colisión. </a:t>
            </a:r>
          </a:p>
          <a:p>
            <a:r>
              <a:rPr lang="es-ES" dirty="0" smtClean="0"/>
              <a:t>[Sin decirlo en el caso del gas monoatómico, supusimos que la molécula no retenía esta energía interna, </a:t>
            </a:r>
          </a:p>
          <a:p>
            <a:r>
              <a:rPr lang="es-ES" dirty="0" smtClean="0"/>
              <a:t>la cual esta entonces nuevamente disponible como energía cinética después de un tiempo tan breve (el tiempo entre colisiones) que podíamos despreciar este cambio por completo.]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1160" y="579353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/>
              <a:t>Moléculas diatómicas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"/>
            <a:ext cx="4584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i="1" dirty="0" smtClean="0"/>
              <a:t>Calor especifico de la molécula biatómica</a:t>
            </a:r>
            <a:endParaRPr lang="es-ES_tradnl" sz="2000" b="1" i="1" dirty="0"/>
          </a:p>
        </p:txBody>
      </p:sp>
      <p:sp>
        <p:nvSpPr>
          <p:cNvPr id="3" name="Rectangle 2"/>
          <p:cNvSpPr/>
          <p:nvPr/>
        </p:nvSpPr>
        <p:spPr>
          <a:xfrm>
            <a:off x="76200" y="457200"/>
            <a:ext cx="8915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 La molécula biatómica es un sistema que se puede modelar en forma relativamente sencilla. </a:t>
            </a:r>
          </a:p>
          <a:p>
            <a:r>
              <a:rPr lang="es-ES" dirty="0" smtClean="0"/>
              <a:t>Procederemos en 2 etapas para incluir los grados de libertad relevantes.</a:t>
            </a:r>
          </a:p>
          <a:p>
            <a:endParaRPr lang="es-ES" dirty="0" smtClean="0"/>
          </a:p>
          <a:p>
            <a:r>
              <a:rPr lang="es-ES" dirty="0" smtClean="0"/>
              <a:t>La primera etapa es considerar a la molécula biatómica como una mancuerna en la que los átomos son las pesas y el enlace la barrita que las une:</a:t>
            </a:r>
          </a:p>
        </p:txBody>
      </p:sp>
      <p:pic>
        <p:nvPicPr>
          <p:cNvPr id="6152" name="Picture 8" descr="Diatomic Oxygen Images, Stock Photos &amp; Vectors | Shutterstock"/>
          <p:cNvPicPr>
            <a:picLocks noChangeAspect="1" noChangeArrowheads="1"/>
          </p:cNvPicPr>
          <p:nvPr/>
        </p:nvPicPr>
        <p:blipFill>
          <a:blip r:embed="rId2"/>
          <a:srcRect b="21311"/>
          <a:stretch>
            <a:fillRect/>
          </a:stretch>
        </p:blipFill>
        <p:spPr bwMode="auto">
          <a:xfrm>
            <a:off x="7086600" y="1676400"/>
            <a:ext cx="1828800" cy="95762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1981200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 Los grados de libertad de este rígido son: 3 de traslación del centro de masa más 2 de rotación respecto a los ejes perpendiculares a la barrita (que a asumiremos unidimensional, </a:t>
            </a:r>
            <a:r>
              <a:rPr lang="es-ES" dirty="0" err="1" smtClean="0"/>
              <a:t>i.e.</a:t>
            </a:r>
            <a:r>
              <a:rPr lang="es-ES" dirty="0" smtClean="0"/>
              <a:t> de radio 0 y entonces el momento de inercia respecto a ese tercer eje es 0):</a:t>
            </a:r>
          </a:p>
        </p:txBody>
      </p:sp>
      <p:pic>
        <p:nvPicPr>
          <p:cNvPr id="6154" name="Picture 10" descr="Equipartition theorem - tec-scie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282678"/>
            <a:ext cx="1828800" cy="975122"/>
          </a:xfrm>
          <a:prstGeom prst="rect">
            <a:avLst/>
          </a:prstGeom>
          <a:noFill/>
        </p:spPr>
      </p:pic>
      <p:pic>
        <p:nvPicPr>
          <p:cNvPr id="6156" name="Picture 12" descr="http://img.brainkart.com/extra3/vf8Sj0O.jpg"/>
          <p:cNvPicPr>
            <a:picLocks noChangeAspect="1" noChangeArrowheads="1"/>
          </p:cNvPicPr>
          <p:nvPr/>
        </p:nvPicPr>
        <p:blipFill>
          <a:blip r:embed="rId4"/>
          <a:srcRect l="27587" t="9339" r="10345" b="67834"/>
          <a:stretch>
            <a:fillRect/>
          </a:stretch>
        </p:blipFill>
        <p:spPr bwMode="auto">
          <a:xfrm>
            <a:off x="76200" y="3200400"/>
            <a:ext cx="2057400" cy="1676400"/>
          </a:xfrm>
          <a:prstGeom prst="rect">
            <a:avLst/>
          </a:prstGeom>
          <a:noFill/>
        </p:spPr>
      </p:pic>
      <p:pic>
        <p:nvPicPr>
          <p:cNvPr id="11" name="Picture 12" descr="http://img.brainkart.com/extra3/vf8Sj0O.jpg"/>
          <p:cNvPicPr>
            <a:picLocks noChangeAspect="1" noChangeArrowheads="1"/>
          </p:cNvPicPr>
          <p:nvPr/>
        </p:nvPicPr>
        <p:blipFill>
          <a:blip r:embed="rId4"/>
          <a:srcRect l="29885" t="43580" r="12644" b="34630"/>
          <a:stretch>
            <a:fillRect/>
          </a:stretch>
        </p:blipFill>
        <p:spPr bwMode="auto">
          <a:xfrm>
            <a:off x="2209800" y="3200400"/>
            <a:ext cx="1905000" cy="1600200"/>
          </a:xfrm>
          <a:prstGeom prst="rect">
            <a:avLst/>
          </a:prstGeom>
          <a:noFill/>
        </p:spPr>
      </p:pic>
      <p:pic>
        <p:nvPicPr>
          <p:cNvPr id="12" name="Picture 12" descr="http://img.brainkart.com/extra3/vf8Sj0O.jpg"/>
          <p:cNvPicPr>
            <a:picLocks noChangeAspect="1" noChangeArrowheads="1"/>
          </p:cNvPicPr>
          <p:nvPr/>
        </p:nvPicPr>
        <p:blipFill>
          <a:blip r:embed="rId4"/>
          <a:srcRect l="22989" t="78859" r="21839" b="12841"/>
          <a:stretch>
            <a:fillRect/>
          </a:stretch>
        </p:blipFill>
        <p:spPr bwMode="auto">
          <a:xfrm>
            <a:off x="4343400" y="4876800"/>
            <a:ext cx="1828800" cy="609600"/>
          </a:xfrm>
          <a:prstGeom prst="rect">
            <a:avLst/>
          </a:prstGeom>
          <a:noFill/>
        </p:spPr>
      </p:pic>
      <p:sp>
        <p:nvSpPr>
          <p:cNvPr id="14" name="Arc 13"/>
          <p:cNvSpPr/>
          <p:nvPr/>
        </p:nvSpPr>
        <p:spPr>
          <a:xfrm>
            <a:off x="2590800" y="4191000"/>
            <a:ext cx="304800" cy="304800"/>
          </a:xfrm>
          <a:prstGeom prst="arc">
            <a:avLst>
              <a:gd name="adj1" fmla="val 16200000"/>
              <a:gd name="adj2" fmla="val 1162963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38600" y="3124200"/>
            <a:ext cx="4648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En la segunda etapa, notamos que los átomos pueden vibrar respecto a sus posiciones de equilibrio y entonces es más realista reemplazar a la barrita por un resorte que puede estirarse o comprimirse: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200" y="4923472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Entonces debemos agregar un modo de vibración: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200" y="5602069"/>
            <a:ext cx="906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Ahora vamos a aplicar el teorema de </a:t>
            </a:r>
            <a:r>
              <a:rPr lang="es-ES" dirty="0" err="1" smtClean="0"/>
              <a:t>equipartición</a:t>
            </a:r>
            <a:r>
              <a:rPr lang="es-ES" dirty="0" smtClean="0"/>
              <a:t> de la energía para calcular el calor especifico de la molécula biatómica. </a:t>
            </a:r>
          </a:p>
          <a:p>
            <a:r>
              <a:rPr lang="es-ES" dirty="0" smtClean="0"/>
              <a:t>Como los grados de libertad de traslación, rotación y vibración están desacoplados, podemos aplicar la propiedad que vimos para la función de partición molecular y escribir a </a:t>
            </a:r>
            <a:r>
              <a:rPr lang="es-ES" dirty="0" err="1" smtClean="0"/>
              <a:t>ln</a:t>
            </a:r>
            <a:r>
              <a:rPr lang="es-ES" dirty="0" smtClean="0"/>
              <a:t>(</a:t>
            </a:r>
            <a:r>
              <a:rPr lang="es-ES" b="1" dirty="0" smtClean="0"/>
              <a:t>z</a:t>
            </a:r>
            <a:r>
              <a:rPr lang="es-ES" baseline="-25000" dirty="0" smtClean="0"/>
              <a:t>1</a:t>
            </a:r>
            <a:r>
              <a:rPr lang="es-ES" dirty="0" smtClean="0"/>
              <a:t> ) como: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14" grpId="0" animBg="1"/>
      <p:bldP spid="15" grpId="0" build="p"/>
      <p:bldP spid="16" grpId="0" build="p"/>
      <p:bldP spid="1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762000" y="228600"/>
          <a:ext cx="3994484" cy="457200"/>
        </p:xfrm>
        <a:graphic>
          <a:graphicData uri="http://schemas.openxmlformats.org/presentationml/2006/ole">
            <p:oleObj spid="_x0000_s25602" name="Equation" r:id="rId3" imgW="2108160" imgH="241200" progId="Equation.DSMT4">
              <p:embed/>
            </p:oleObj>
          </a:graphicData>
        </a:graphic>
      </p:graphicFrame>
      <p:sp>
        <p:nvSpPr>
          <p:cNvPr id="19" name="Rectangle 18"/>
          <p:cNvSpPr/>
          <p:nvPr/>
        </p:nvSpPr>
        <p:spPr>
          <a:xfrm>
            <a:off x="76200" y="685800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 Lo que obviamente implica para el valor esperado de la energía molecular:</a:t>
            </a: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2895600" y="990600"/>
          <a:ext cx="3176587" cy="528638"/>
        </p:xfrm>
        <a:graphic>
          <a:graphicData uri="http://schemas.openxmlformats.org/presentationml/2006/ole">
            <p:oleObj spid="_x0000_s25603" name="Equation" r:id="rId4" imgW="1676160" imgH="279360" progId="Equation.DSMT4">
              <p:embed/>
            </p:oleObj>
          </a:graphicData>
        </a:graphic>
      </p:graphicFrame>
      <p:sp>
        <p:nvSpPr>
          <p:cNvPr id="20" name="Rectangle 19"/>
          <p:cNvSpPr/>
          <p:nvPr/>
        </p:nvSpPr>
        <p:spPr>
          <a:xfrm>
            <a:off x="152400" y="137160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 El valor esperado de la energía de traslación coincide con el calculado para la molécula monoatómica (cuyos únicos grados de libertad son los de traslación):</a:t>
            </a: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3316288" y="1943100"/>
          <a:ext cx="1443037" cy="576263"/>
        </p:xfrm>
        <a:graphic>
          <a:graphicData uri="http://schemas.openxmlformats.org/presentationml/2006/ole">
            <p:oleObj spid="_x0000_s25604" name="Equation" r:id="rId5" imgW="761760" imgH="304560" progId="Equation.DSMT4">
              <p:embed/>
            </p:oleObj>
          </a:graphicData>
        </a:graphic>
      </p:graphicFrame>
      <p:sp>
        <p:nvSpPr>
          <p:cNvPr id="21" name="Rectangle 20"/>
          <p:cNvSpPr/>
          <p:nvPr/>
        </p:nvSpPr>
        <p:spPr>
          <a:xfrm>
            <a:off x="152400" y="2468007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 Por su parte, la energía de rotación respecto a un eje perpendicular al enlace está dada por:</a:t>
            </a:r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2830513" y="2772807"/>
          <a:ext cx="2286000" cy="576263"/>
        </p:xfrm>
        <a:graphic>
          <a:graphicData uri="http://schemas.openxmlformats.org/presentationml/2006/ole">
            <p:oleObj spid="_x0000_s25605" name="Equation" r:id="rId6" imgW="1206360" imgH="304560" progId="Equation.DSMT4">
              <p:embed/>
            </p:oleObj>
          </a:graphicData>
        </a:graphic>
      </p:graphicFrame>
      <p:sp>
        <p:nvSpPr>
          <p:cNvPr id="22" name="Rectangle 21"/>
          <p:cNvSpPr/>
          <p:nvPr/>
        </p:nvSpPr>
        <p:spPr>
          <a:xfrm>
            <a:off x="0" y="3306207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siendo </a:t>
            </a:r>
            <a:r>
              <a:rPr lang="es-ES" i="1" dirty="0" smtClean="0"/>
              <a:t>I</a:t>
            </a:r>
            <a:r>
              <a:rPr lang="es-ES" dirty="0" smtClean="0"/>
              <a:t> el momento de inercia y </a:t>
            </a:r>
            <a:r>
              <a:rPr lang="es-ES" i="1" dirty="0" smtClean="0">
                <a:latin typeface="Symbol" pitchFamily="18" charset="2"/>
              </a:rPr>
              <a:t>w</a:t>
            </a:r>
            <a:r>
              <a:rPr lang="es-ES" dirty="0" smtClean="0"/>
              <a:t> la frecuencia angular.</a:t>
            </a:r>
          </a:p>
          <a:p>
            <a:r>
              <a:rPr lang="es-ES" dirty="0" smtClean="0"/>
              <a:t>  Entonces, de acuerdo al teorema de </a:t>
            </a:r>
            <a:r>
              <a:rPr lang="es-ES" dirty="0" err="1" smtClean="0"/>
              <a:t>equipartición</a:t>
            </a:r>
            <a:r>
              <a:rPr lang="es-ES" dirty="0" smtClean="0"/>
              <a:t> tenemos:</a:t>
            </a:r>
          </a:p>
        </p:txBody>
      </p:sp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2819400" y="3919538"/>
          <a:ext cx="2695575" cy="576262"/>
        </p:xfrm>
        <a:graphic>
          <a:graphicData uri="http://schemas.openxmlformats.org/presentationml/2006/ole">
            <p:oleObj spid="_x0000_s25606" name="Equation" r:id="rId7" imgW="1422360" imgH="304560" progId="Equation.DSMT4">
              <p:embed/>
            </p:oleObj>
          </a:graphicData>
        </a:graphic>
      </p:graphicFrame>
      <p:sp>
        <p:nvSpPr>
          <p:cNvPr id="23" name="Rectangle 22"/>
          <p:cNvSpPr/>
          <p:nvPr/>
        </p:nvSpPr>
        <p:spPr>
          <a:xfrm>
            <a:off x="76200" y="4444225"/>
            <a:ext cx="906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A la vibración la podemos representar por un oscilador armónico, cuya energía se escribe como: </a:t>
            </a:r>
          </a:p>
        </p:txBody>
      </p:sp>
      <p:graphicFrame>
        <p:nvGraphicFramePr>
          <p:cNvPr id="24" name="Object 5"/>
          <p:cNvGraphicFramePr>
            <a:graphicFrameLocks noChangeAspect="1"/>
          </p:cNvGraphicFramePr>
          <p:nvPr/>
        </p:nvGraphicFramePr>
        <p:xfrm>
          <a:off x="2830513" y="4703762"/>
          <a:ext cx="2743200" cy="576262"/>
        </p:xfrm>
        <a:graphic>
          <a:graphicData uri="http://schemas.openxmlformats.org/presentationml/2006/ole">
            <p:oleObj spid="_x0000_s25607" name="Equation" r:id="rId8" imgW="1447560" imgH="304560" progId="Equation.DSMT4">
              <p:embed/>
            </p:oleObj>
          </a:graphicData>
        </a:graphic>
      </p:graphicFrame>
      <p:sp>
        <p:nvSpPr>
          <p:cNvPr id="25" name="Rectangle 24"/>
          <p:cNvSpPr/>
          <p:nvPr/>
        </p:nvSpPr>
        <p:spPr>
          <a:xfrm>
            <a:off x="76200" y="5167093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 Entonces, de acuerdo al teorema de </a:t>
            </a:r>
            <a:r>
              <a:rPr lang="es-ES" dirty="0" err="1" smtClean="0"/>
              <a:t>equipartición</a:t>
            </a:r>
            <a:r>
              <a:rPr lang="es-ES" dirty="0" smtClean="0"/>
              <a:t> tenemos:</a:t>
            </a:r>
          </a:p>
        </p:txBody>
      </p:sp>
      <p:graphicFrame>
        <p:nvGraphicFramePr>
          <p:cNvPr id="26" name="Object 6"/>
          <p:cNvGraphicFramePr>
            <a:graphicFrameLocks noChangeAspect="1"/>
          </p:cNvGraphicFramePr>
          <p:nvPr/>
        </p:nvGraphicFramePr>
        <p:xfrm>
          <a:off x="2743200" y="5465762"/>
          <a:ext cx="2695575" cy="576262"/>
        </p:xfrm>
        <a:graphic>
          <a:graphicData uri="http://schemas.openxmlformats.org/presentationml/2006/ole">
            <p:oleObj spid="_x0000_s25608" name="Equation" r:id="rId9" imgW="1422360" imgH="304560" progId="Equation.DSMT4">
              <p:embed/>
            </p:oleObj>
          </a:graphicData>
        </a:graphic>
      </p:graphicFrame>
      <p:sp>
        <p:nvSpPr>
          <p:cNvPr id="27" name="Rectangle 26"/>
          <p:cNvSpPr/>
          <p:nvPr/>
        </p:nvSpPr>
        <p:spPr>
          <a:xfrm>
            <a:off x="152400" y="5846762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 Finalmente, juntando todo, tenemos:</a:t>
            </a:r>
          </a:p>
        </p:txBody>
      </p:sp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2795588" y="6203950"/>
          <a:ext cx="3605212" cy="577850"/>
        </p:xfrm>
        <a:graphic>
          <a:graphicData uri="http://schemas.openxmlformats.org/presentationml/2006/ole">
            <p:oleObj spid="_x0000_s25609" name="Equation" r:id="rId10" imgW="1904760" imgH="3045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 build="p"/>
      <p:bldP spid="21" grpId="0" build="p"/>
      <p:bldP spid="22" grpId="0" build="p"/>
      <p:bldP spid="23" grpId="0" build="p"/>
      <p:bldP spid="25" grpId="0" build="p"/>
      <p:bldP spid="2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52400" y="838200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 De modo que el calor especifico molecular a volumen constante queda:</a:t>
            </a:r>
          </a:p>
        </p:txBody>
      </p:sp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3551238" y="1239838"/>
          <a:ext cx="2092325" cy="795337"/>
        </p:xfrm>
        <a:graphic>
          <a:graphicData uri="http://schemas.openxmlformats.org/presentationml/2006/ole">
            <p:oleObj spid="_x0000_s26633" name="Equation" r:id="rId3" imgW="1104840" imgH="419040" progId="Equation.DSMT4">
              <p:embed/>
            </p:oleObj>
          </a:graphicData>
        </a:graphic>
      </p:graphicFrame>
      <p:sp>
        <p:nvSpPr>
          <p:cNvPr id="17" name="Rectangle 16"/>
          <p:cNvSpPr/>
          <p:nvPr/>
        </p:nvSpPr>
        <p:spPr>
          <a:xfrm>
            <a:off x="152400" y="2087563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 O, lo que es lo mismo, el calor especifico molar del gas diatómico a volumen constante queda:</a:t>
            </a:r>
          </a:p>
        </p:txBody>
      </p:sp>
      <p:graphicFrame>
        <p:nvGraphicFramePr>
          <p:cNvPr id="28" name="Object 9"/>
          <p:cNvGraphicFramePr>
            <a:graphicFrameLocks noChangeAspect="1"/>
          </p:cNvGraphicFramePr>
          <p:nvPr/>
        </p:nvGraphicFramePr>
        <p:xfrm>
          <a:off x="3983038" y="2468563"/>
          <a:ext cx="1227137" cy="579437"/>
        </p:xfrm>
        <a:graphic>
          <a:graphicData uri="http://schemas.openxmlformats.org/presentationml/2006/ole">
            <p:oleObj spid="_x0000_s26634" name="Equation" r:id="rId4" imgW="647640" imgH="304560" progId="Equation.DSMT4">
              <p:embed/>
            </p:oleObj>
          </a:graphicData>
        </a:graphic>
      </p:graphicFrame>
      <p:sp>
        <p:nvSpPr>
          <p:cNvPr id="29" name="Rectangle 28"/>
          <p:cNvSpPr/>
          <p:nvPr/>
        </p:nvSpPr>
        <p:spPr>
          <a:xfrm>
            <a:off x="0" y="5486400"/>
            <a:ext cx="906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 Veamos lo que muestran los experimentos.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C372BF9-D71E-4F05-BBEB-8576AC86D4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4495800"/>
            <a:ext cx="3494428" cy="5104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2DF2810-2902-4CD2-9CC2-C0A24745B6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00" y="3276600"/>
            <a:ext cx="3258115" cy="53691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3962400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 Mientras que el calor especifico molar del gas monoatómico a volumen constante queda: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subSp spid="_x0000_s2663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9">
                                            <p:subSp spid="_x0000_s2663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subSp spid="_x0000_s2663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">
                                            <p:subSp spid="_x0000_s2663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  <p:bldP spid="29" grpId="0" autoUpdateAnimBg="0"/>
      <p:bldP spid="1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 bwMode="auto">
          <a:xfrm>
            <a:off x="628515" y="122439"/>
            <a:ext cx="7886971" cy="713024"/>
          </a:xfrm>
          <a:noFill/>
          <a:ln>
            <a:miter lim="800000"/>
            <a:headEnd/>
            <a:tailEnd/>
          </a:ln>
        </p:spPr>
        <p:txBody>
          <a:bodyPr vert="horz" wrap="square" lIns="80165" tIns="40083" rIns="80165" bIns="40083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s-ES_tradnl" b="1" dirty="0" smtClean="0">
                <a:solidFill>
                  <a:srgbClr val="FF0000"/>
                </a:solidFill>
              </a:rPr>
              <a:t>Una recomendación más  </a:t>
            </a:r>
            <a:endParaRPr lang="es-ES_tradnl" sz="2800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1366" y="1418847"/>
            <a:ext cx="7886971" cy="1475024"/>
          </a:xfrm>
          <a:noFill/>
          <a:ln>
            <a:miter lim="800000"/>
            <a:headEnd/>
            <a:tailEnd/>
          </a:ln>
        </p:spPr>
        <p:txBody>
          <a:bodyPr vert="horz" wrap="square" lIns="80165" tIns="40083" rIns="80165" bIns="40083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s-ES_tradnl" smtClean="0"/>
              <a:t>Hacer los ejercicios intercalados </a:t>
            </a:r>
            <a:r>
              <a:rPr lang="es-ES_tradnl" b="1" smtClean="0">
                <a:solidFill>
                  <a:srgbClr val="0070C0"/>
                </a:solidFill>
              </a:rPr>
              <a:t>en azul </a:t>
            </a:r>
            <a:r>
              <a:rPr lang="es-ES_tradnl" smtClean="0"/>
              <a:t>en el material teórico para ir fijando mejor los conceptos, practicar y dominarlos.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784598" y="2975254"/>
            <a:ext cx="8124588" cy="2250774"/>
          </a:xfrm>
          <a:prstGeom prst="rect">
            <a:avLst/>
          </a:prstGeom>
          <a:noFill/>
        </p:spPr>
        <p:txBody>
          <a:bodyPr lIns="80165" tIns="40083" rIns="80165" bIns="4008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s-ES_tradnl" sz="4700" b="1" kern="0" spc="44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</a:rPr>
              <a:t>Saber hacer cuentas y calcular es FUNDAMENTAL para un físico!</a:t>
            </a:r>
            <a:endParaRPr lang="en-US" sz="4700" b="1" spc="44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566842-8EB3-485F-8A7B-1E189FCB1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3238"/>
            <a:ext cx="9144000" cy="1143000"/>
          </a:xfrm>
        </p:spPr>
        <p:txBody>
          <a:bodyPr>
            <a:normAutofit/>
          </a:bodyPr>
          <a:lstStyle/>
          <a:p>
            <a:r>
              <a:rPr lang="es-ES" sz="2800" dirty="0"/>
              <a:t>C</a:t>
            </a:r>
            <a:r>
              <a:rPr lang="es-ES" sz="2800" dirty="0" smtClean="0"/>
              <a:t>alores </a:t>
            </a:r>
            <a:r>
              <a:rPr lang="es-ES" sz="2800" dirty="0"/>
              <a:t>específicos reales vs ideales (a temperatura ambiente)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288285-840B-4E67-B746-7E535D1E9E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0623"/>
          <a:stretch>
            <a:fillRect/>
          </a:stretch>
        </p:blipFill>
        <p:spPr>
          <a:xfrm>
            <a:off x="228600" y="1703060"/>
            <a:ext cx="3729612" cy="134494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038600" y="1700872"/>
            <a:ext cx="5105400" cy="943150"/>
            <a:chOff x="4038600" y="1472272"/>
            <a:chExt cx="5105400" cy="9431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C372BF9-D71E-4F05-BBEB-8576AC86D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8600" y="1905000"/>
              <a:ext cx="3494428" cy="51042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0AB47826-E427-4A83-9327-DA6C314A1F29}"/>
                </a:ext>
              </a:extLst>
            </p:cNvPr>
            <p:cNvSpPr txBox="1"/>
            <p:nvPr/>
          </p:nvSpPr>
          <p:spPr>
            <a:xfrm>
              <a:off x="4038600" y="1472272"/>
              <a:ext cx="510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/>
                <a:t>Calores específicos </a:t>
              </a:r>
              <a:r>
                <a:rPr lang="es-ES" sz="2000" dirty="0" smtClean="0"/>
                <a:t>gas ideal monoatómico</a:t>
              </a:r>
              <a:endParaRPr lang="en-US" sz="2000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A288285-840B-4E67-B746-7E535D1E9E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042" b="60636"/>
          <a:stretch>
            <a:fillRect/>
          </a:stretch>
        </p:blipFill>
        <p:spPr>
          <a:xfrm>
            <a:off x="228600" y="3124200"/>
            <a:ext cx="3729612" cy="381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A288285-840B-4E67-B746-7E535D1E9E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9364" b="53978"/>
          <a:stretch>
            <a:fillRect/>
          </a:stretch>
        </p:blipFill>
        <p:spPr>
          <a:xfrm>
            <a:off x="228600" y="3505200"/>
            <a:ext cx="3729612" cy="304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A288285-840B-4E67-B746-7E535D1E9E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7686" b="43992"/>
          <a:stretch>
            <a:fillRect/>
          </a:stretch>
        </p:blipFill>
        <p:spPr>
          <a:xfrm>
            <a:off x="228600" y="3886200"/>
            <a:ext cx="3729612" cy="381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A288285-840B-4E67-B746-7E535D1E9E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008" b="35670"/>
          <a:stretch>
            <a:fillRect/>
          </a:stretch>
        </p:blipFill>
        <p:spPr>
          <a:xfrm>
            <a:off x="228600" y="4267200"/>
            <a:ext cx="3729612" cy="381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62400" y="4648200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 </a:t>
            </a:r>
            <a:r>
              <a:rPr lang="es-ES" dirty="0" smtClean="0">
                <a:sym typeface="Symbol"/>
              </a:rPr>
              <a:t></a:t>
            </a:r>
            <a:r>
              <a:rPr lang="es-ES" dirty="0" smtClean="0"/>
              <a:t>Incluso</a:t>
            </a:r>
            <a:r>
              <a:rPr lang="es-ES" dirty="0" smtClean="0"/>
              <a:t>, los átomos no tienen por que ser iguales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A288285-840B-4E67-B746-7E535D1E9E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5994" b="27348"/>
          <a:stretch>
            <a:fillRect/>
          </a:stretch>
        </p:blipFill>
        <p:spPr>
          <a:xfrm>
            <a:off x="232788" y="4724400"/>
            <a:ext cx="3729612" cy="304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A288285-840B-4E67-B746-7E535D1E9E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2652" b="718"/>
          <a:stretch>
            <a:fillRect/>
          </a:stretch>
        </p:blipFill>
        <p:spPr>
          <a:xfrm>
            <a:off x="232788" y="5029200"/>
            <a:ext cx="3729612" cy="12192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038600" y="2971800"/>
            <a:ext cx="5105400" cy="994118"/>
            <a:chOff x="4038600" y="1472272"/>
            <a:chExt cx="5105400" cy="99411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92DF2810-2902-4CD2-9CC2-C0A24745B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038600" y="1929472"/>
              <a:ext cx="3258115" cy="53691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AB47826-E427-4A83-9327-DA6C314A1F29}"/>
                </a:ext>
              </a:extLst>
            </p:cNvPr>
            <p:cNvSpPr txBox="1"/>
            <p:nvPr/>
          </p:nvSpPr>
          <p:spPr>
            <a:xfrm>
              <a:off x="4038600" y="1472272"/>
              <a:ext cx="510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/>
                <a:t>Calores específicos </a:t>
              </a:r>
              <a:r>
                <a:rPr lang="es-ES" sz="2000" dirty="0" smtClean="0"/>
                <a:t>gas ideal </a:t>
              </a:r>
              <a:r>
                <a:rPr lang="es-ES" sz="2000" dirty="0" smtClean="0"/>
                <a:t>di</a:t>
              </a:r>
              <a:r>
                <a:rPr lang="es-ES" sz="2000" dirty="0" smtClean="0"/>
                <a:t>atómico</a:t>
              </a:r>
              <a:endParaRPr lang="en-US" sz="2000" dirty="0"/>
            </a:p>
          </p:txBody>
        </p:sp>
      </p:grpSp>
      <p:graphicFrame>
        <p:nvGraphicFramePr>
          <p:cNvPr id="70657" name="Object 10"/>
          <p:cNvGraphicFramePr>
            <a:graphicFrameLocks noChangeAspect="1"/>
          </p:cNvGraphicFramePr>
          <p:nvPr/>
        </p:nvGraphicFramePr>
        <p:xfrm>
          <a:off x="4156075" y="3962400"/>
          <a:ext cx="2092325" cy="579438"/>
        </p:xfrm>
        <a:graphic>
          <a:graphicData uri="http://schemas.openxmlformats.org/presentationml/2006/ole">
            <p:oleObj spid="_x0000_s70657" name="Equation" r:id="rId6" imgW="1104840" imgH="30456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4763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70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11430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 </a:t>
            </a:r>
            <a:r>
              <a:rPr lang="es-ES" dirty="0" smtClean="0"/>
              <a:t>P</a:t>
            </a:r>
            <a:r>
              <a:rPr lang="es-ES" dirty="0" smtClean="0"/>
              <a:t>eor aun;</a:t>
            </a:r>
            <a:r>
              <a:rPr lang="es-ES" dirty="0" smtClean="0"/>
              <a:t> </a:t>
            </a:r>
            <a:r>
              <a:rPr lang="es-ES" dirty="0" smtClean="0"/>
              <a:t>experimentalmente se observó que al medir el calor específico molar de los gases diatómicos (H2, O2, N2) a temperaturas diferentes de la ambiente, en realidad </a:t>
            </a:r>
            <a:r>
              <a:rPr lang="es-ES" b="1" dirty="0" smtClean="0">
                <a:solidFill>
                  <a:srgbClr val="FF0000"/>
                </a:solidFill>
              </a:rPr>
              <a:t>dependen de la temperatura!</a:t>
            </a:r>
          </a:p>
        </p:txBody>
      </p:sp>
      <p:pic>
        <p:nvPicPr>
          <p:cNvPr id="26636" name="Picture 12" descr="https://upload.wikimedia.org/wikipedia/commons/thumb/0/07/DiatomicSpecHeat1.png/1024px-DiatomicSpecHeat1.png"/>
          <p:cNvPicPr>
            <a:picLocks noChangeAspect="1" noChangeArrowheads="1"/>
          </p:cNvPicPr>
          <p:nvPr/>
        </p:nvPicPr>
        <p:blipFill>
          <a:blip r:embed="rId3"/>
          <a:srcRect l="3092" t="8333" b="4167"/>
          <a:stretch>
            <a:fillRect/>
          </a:stretch>
        </p:blipFill>
        <p:spPr bwMode="auto">
          <a:xfrm>
            <a:off x="228599" y="3124200"/>
            <a:ext cx="4332741" cy="2934097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0" y="2133600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 Si graficamos </a:t>
            </a:r>
            <a:r>
              <a:rPr lang="es-ES" i="1" dirty="0" err="1" smtClean="0"/>
              <a:t>c</a:t>
            </a:r>
            <a:r>
              <a:rPr lang="es-ES" i="1" baseline="-25000" dirty="0" err="1" smtClean="0"/>
              <a:t>V</a:t>
            </a:r>
            <a:r>
              <a:rPr lang="es-ES" dirty="0" smtClean="0"/>
              <a:t> contra la temperatura observamos algo así: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0" y="61722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 Este fue uno de los primeros indicios que indicaron a fines del siglo XIX que la mecánica clásica no era correcta (no debemos olvidar que el teorema de equipartición es clásico!).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486400" y="2602468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 O sea:</a:t>
            </a:r>
          </a:p>
        </p:txBody>
      </p:sp>
      <p:graphicFrame>
        <p:nvGraphicFramePr>
          <p:cNvPr id="26637" name="Object 13"/>
          <p:cNvGraphicFramePr>
            <a:graphicFrameLocks noChangeAspect="1"/>
          </p:cNvGraphicFramePr>
          <p:nvPr/>
        </p:nvGraphicFramePr>
        <p:xfrm>
          <a:off x="6553200" y="2590800"/>
          <a:ext cx="1419225" cy="434975"/>
        </p:xfrm>
        <a:graphic>
          <a:graphicData uri="http://schemas.openxmlformats.org/presentationml/2006/ole">
            <p:oleObj spid="_x0000_s52228" name="Equation" r:id="rId4" imgW="749160" imgH="228600" progId="Equation.DSMT4">
              <p:embed/>
            </p:oleObj>
          </a:graphicData>
        </a:graphic>
      </p:graphicFrame>
      <p:sp>
        <p:nvSpPr>
          <p:cNvPr id="33" name="Rectangle 32"/>
          <p:cNvSpPr/>
          <p:nvPr/>
        </p:nvSpPr>
        <p:spPr>
          <a:xfrm>
            <a:off x="4800600" y="3482876"/>
            <a:ext cx="434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Siendo </a:t>
            </a:r>
            <a:r>
              <a:rPr lang="es-ES" i="1" dirty="0" smtClean="0"/>
              <a:t>f</a:t>
            </a:r>
            <a:r>
              <a:rPr lang="es-ES" dirty="0" smtClean="0"/>
              <a:t>(</a:t>
            </a:r>
            <a:r>
              <a:rPr lang="es-ES" i="1" dirty="0" smtClean="0"/>
              <a:t>T</a:t>
            </a:r>
            <a:r>
              <a:rPr lang="es-ES" dirty="0" smtClean="0"/>
              <a:t>) una función de la temperatura que varía entre 3/2 para temperaturas bajas a 7/2 para temperaturas altas.</a:t>
            </a:r>
          </a:p>
          <a:p>
            <a:endParaRPr lang="es-ES" dirty="0" smtClean="0"/>
          </a:p>
          <a:p>
            <a:r>
              <a:rPr lang="es-ES" dirty="0" smtClean="0"/>
              <a:t>En otras palabras</a:t>
            </a:r>
            <a:r>
              <a:rPr lang="es-ES" dirty="0" smtClean="0"/>
              <a:t>, </a:t>
            </a:r>
            <a:r>
              <a:rPr lang="es-ES" dirty="0" smtClean="0"/>
              <a:t>a bajas temperaturas los gases diatómicos se comportan como </a:t>
            </a:r>
            <a:r>
              <a:rPr lang="es-ES" dirty="0" smtClean="0"/>
              <a:t>mono-atómicos </a:t>
            </a:r>
            <a:r>
              <a:rPr lang="es-ES" dirty="0" smtClean="0"/>
              <a:t>y solamente a altas temperaturas como diatómicos.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C4F83EF-8B15-4DB6-9006-FFFDF100625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14" t="8057" r="7143"/>
          <a:stretch>
            <a:fillRect/>
          </a:stretch>
        </p:blipFill>
        <p:spPr>
          <a:xfrm>
            <a:off x="152400" y="2667000"/>
            <a:ext cx="46482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utoUpdateAnimBg="0"/>
      <p:bldP spid="29" grpId="1"/>
      <p:bldP spid="30" grpId="0" autoUpdateAnimBg="0"/>
      <p:bldP spid="31" grpId="0" autoUpdateAnimBg="0"/>
      <p:bldP spid="31" grpId="1"/>
      <p:bldP spid="32" grpId="0" autoUpdateAnimBg="0"/>
      <p:bldP spid="3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3048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I-A.4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Calores específicos de los s</a:t>
            </a:r>
            <a:r>
              <a:rPr lang="es-E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ólidos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143000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Un sólido cristalino, por ejemplo el diamante, los átomos se distribuyen en una red espacial (</a:t>
            </a:r>
            <a:r>
              <a:rPr lang="es-ES" dirty="0" err="1" smtClean="0"/>
              <a:t>lattice</a:t>
            </a:r>
            <a:r>
              <a:rPr lang="es-ES" dirty="0" smtClean="0"/>
              <a:t>) cristalina cuya separación es del orden de 1.54 Å.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82880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modelo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sencillo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representar</a:t>
            </a:r>
            <a:r>
              <a:rPr lang="en-US" dirty="0" smtClean="0"/>
              <a:t> a un </a:t>
            </a:r>
            <a:r>
              <a:rPr lang="en-US" dirty="0" err="1" smtClean="0"/>
              <a:t>sólido</a:t>
            </a:r>
            <a:r>
              <a:rPr lang="en-US" dirty="0" smtClean="0"/>
              <a:t> </a:t>
            </a:r>
            <a:r>
              <a:rPr lang="en-US" dirty="0" err="1" smtClean="0"/>
              <a:t>cristalino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un </a:t>
            </a:r>
            <a:r>
              <a:rPr lang="en-US" dirty="0" err="1" smtClean="0"/>
              <a:t>conjunto</a:t>
            </a:r>
            <a:r>
              <a:rPr lang="en-US" dirty="0" smtClean="0"/>
              <a:t> de </a:t>
            </a:r>
            <a:r>
              <a:rPr lang="es-ES" b="1" i="1" dirty="0" smtClean="0"/>
              <a:t> </a:t>
            </a:r>
            <a:r>
              <a:rPr lang="es-ES" b="1" dirty="0" smtClean="0"/>
              <a:t>osciladores</a:t>
            </a:r>
            <a:r>
              <a:rPr lang="es-ES" b="1" i="1" dirty="0" smtClean="0"/>
              <a:t> </a:t>
            </a:r>
            <a:r>
              <a:rPr lang="es-ES" b="1" dirty="0" smtClean="0"/>
              <a:t>armónicos unidimensionales independientes</a:t>
            </a:r>
            <a:r>
              <a:rPr lang="es-ES" dirty="0" smtClean="0"/>
              <a:t>. </a:t>
            </a:r>
          </a:p>
          <a:p>
            <a:r>
              <a:rPr lang="es-ES" dirty="0" smtClean="0"/>
              <a:t>Si la temperatura </a:t>
            </a:r>
            <a:r>
              <a:rPr lang="es-ES" i="1" dirty="0" smtClean="0"/>
              <a:t>T </a:t>
            </a:r>
            <a:r>
              <a:rPr lang="es-ES" dirty="0" smtClean="0"/>
              <a:t>es lo bastante grande</a:t>
            </a:r>
            <a:r>
              <a:rPr lang="es-ES" i="1" dirty="0" smtClean="0"/>
              <a:t> </a:t>
            </a:r>
            <a:r>
              <a:rPr lang="es-ES" dirty="0" smtClean="0"/>
              <a:t>para que sea aplicable la mecánica clásica (y la temperatura ambiente es normalmente lo suficiente alta para ello), el teorema de </a:t>
            </a:r>
            <a:r>
              <a:rPr lang="es-ES" dirty="0" err="1" smtClean="0"/>
              <a:t>equipartición</a:t>
            </a:r>
            <a:r>
              <a:rPr lang="es-ES" dirty="0" smtClean="0"/>
              <a:t> de la energía nos permite llegar a que la energía media por mol es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352800"/>
            <a:ext cx="2579078" cy="68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038600"/>
            <a:ext cx="70993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52400" y="5429071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Este </a:t>
            </a:r>
            <a:r>
              <a:rPr lang="en-US" dirty="0" err="1" smtClean="0"/>
              <a:t>resultado</a:t>
            </a:r>
            <a:r>
              <a:rPr lang="en-US" dirty="0" smtClean="0"/>
              <a:t> </a:t>
            </a:r>
            <a:r>
              <a:rPr lang="en-US" dirty="0" err="1" smtClean="0"/>
              <a:t>afirma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a </a:t>
            </a:r>
            <a:r>
              <a:rPr lang="en-US" dirty="0" err="1" smtClean="0"/>
              <a:t>temperatura</a:t>
            </a:r>
            <a:r>
              <a:rPr lang="en-US" dirty="0" smtClean="0"/>
              <a:t> </a:t>
            </a:r>
            <a:r>
              <a:rPr lang="en-US" dirty="0" err="1" smtClean="0"/>
              <a:t>suficientemente</a:t>
            </a:r>
            <a:r>
              <a:rPr lang="en-US" dirty="0" smtClean="0"/>
              <a:t> </a:t>
            </a:r>
            <a:r>
              <a:rPr lang="en-US" dirty="0" err="1" smtClean="0"/>
              <a:t>alta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los </a:t>
            </a:r>
            <a:r>
              <a:rPr lang="en-US" dirty="0" err="1" smtClean="0"/>
              <a:t>sólidos</a:t>
            </a:r>
            <a:r>
              <a:rPr lang="en-US" dirty="0" smtClean="0"/>
              <a:t> simples </a:t>
            </a:r>
            <a:r>
              <a:rPr lang="es-ES" dirty="0" smtClean="0"/>
              <a:t>tienen el mismo calor específico molar de 3</a:t>
            </a:r>
            <a:r>
              <a:rPr lang="es-ES" i="1" dirty="0" smtClean="0"/>
              <a:t>R = </a:t>
            </a:r>
            <a:r>
              <a:rPr lang="es-ES" b="1" dirty="0" smtClean="0"/>
              <a:t>25</a:t>
            </a:r>
            <a:r>
              <a:rPr lang="es-ES" b="1" i="1" dirty="0" smtClean="0"/>
              <a:t> </a:t>
            </a:r>
            <a:r>
              <a:rPr lang="es-ES" b="1" dirty="0" smtClean="0"/>
              <a:t>J mol </a:t>
            </a:r>
            <a:r>
              <a:rPr lang="es-ES" b="1" baseline="30000" dirty="0" smtClean="0"/>
              <a:t>-1 </a:t>
            </a:r>
            <a:r>
              <a:rPr lang="es-ES" b="1" dirty="0" smtClean="0"/>
              <a:t>K</a:t>
            </a:r>
            <a:r>
              <a:rPr lang="es-ES" b="1" baseline="30000" dirty="0" smtClean="0"/>
              <a:t>-1</a:t>
            </a:r>
            <a:r>
              <a:rPr lang="es-ES" i="1" dirty="0" smtClean="0"/>
              <a:t>. </a:t>
            </a:r>
          </a:p>
          <a:p>
            <a:r>
              <a:rPr lang="es-ES" dirty="0" smtClean="0"/>
              <a:t>Históricamente la validez de este resultado se descubrió primero empíricamente y se conoce como </a:t>
            </a:r>
            <a:r>
              <a:rPr lang="es-ES" b="1" dirty="0" smtClean="0"/>
              <a:t>ley de </a:t>
            </a:r>
            <a:r>
              <a:rPr lang="es-ES" b="1" dirty="0" err="1" smtClean="0"/>
              <a:t>Dulong</a:t>
            </a:r>
            <a:r>
              <a:rPr lang="es-ES" b="1" dirty="0" smtClean="0"/>
              <a:t> y </a:t>
            </a:r>
            <a:r>
              <a:rPr lang="es-ES" b="1" dirty="0" err="1" smtClean="0"/>
              <a:t>Petit</a:t>
            </a:r>
            <a:r>
              <a:rPr lang="es-ES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6" grpId="0" build="p"/>
      <p:bldP spid="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892175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0" y="76200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600" dirty="0" smtClean="0"/>
              <a:t>La tabla muestra los valores medidos del calor molar específico para algunos sólidos a temperatura ambiente. </a:t>
            </a:r>
            <a:endParaRPr lang="es-UY" sz="16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 l="2083" b="113"/>
          <a:stretch>
            <a:fillRect/>
          </a:stretch>
        </p:blipFill>
        <p:spPr bwMode="auto">
          <a:xfrm>
            <a:off x="4038600" y="3352800"/>
            <a:ext cx="5105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0" y="3810000"/>
            <a:ext cx="434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Sin embargo, si medimos lo que pasa a temperaturas menores a la ambiente esto es lo que se obtiene: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257800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En particular, el calor específico del sólido tiende </a:t>
            </a:r>
            <a:r>
              <a:rPr lang="es-ES" b="1" dirty="0" smtClean="0">
                <a:solidFill>
                  <a:srgbClr val="FF0000"/>
                </a:solidFill>
              </a:rPr>
              <a:t>a cero cuando </a:t>
            </a:r>
            <a:r>
              <a:rPr lang="es-ES" b="1" i="1" dirty="0" smtClean="0">
                <a:solidFill>
                  <a:srgbClr val="FF0000"/>
                </a:solidFill>
              </a:rPr>
              <a:t>T </a:t>
            </a:r>
            <a:r>
              <a:rPr lang="es-ES" b="1" i="1" dirty="0" smtClean="0">
                <a:solidFill>
                  <a:srgbClr val="FF0000"/>
                </a:solidFill>
                <a:sym typeface="Symbol"/>
              </a:rPr>
              <a:t> </a:t>
            </a:r>
            <a:r>
              <a:rPr lang="es-ES" b="1" dirty="0" smtClean="0">
                <a:solidFill>
                  <a:srgbClr val="FF0000"/>
                </a:solidFill>
              </a:rPr>
              <a:t>0</a:t>
            </a:r>
            <a:r>
              <a:rPr lang="es-ES" b="1" i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19200"/>
            <a:ext cx="81545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4000" b="1" dirty="0" smtClean="0"/>
              <a:t>MATERIAL COMPLEMENTARIO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FA3F7B-8492-4D78-BE69-28420403B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dirty="0"/>
              <a:t>Experimento para medir distribución de rapideces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726CD72-6C2B-41B3-A75F-60A2181C3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0200"/>
            <a:ext cx="6209180" cy="33706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FE9BB1-4BAB-4863-8EC9-6513A2572557}"/>
              </a:ext>
            </a:extLst>
          </p:cNvPr>
          <p:cNvSpPr txBox="1"/>
          <p:nvPr/>
        </p:nvSpPr>
        <p:spPr>
          <a:xfrm>
            <a:off x="0" y="5257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Video y GIF </a:t>
            </a:r>
            <a:r>
              <a:rPr lang="en-US" dirty="0" err="1"/>
              <a:t>tomados</a:t>
            </a:r>
            <a:r>
              <a:rPr lang="en-US" dirty="0"/>
              <a:t> de: 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5867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https://</a:t>
            </a:r>
            <a:r>
              <a:rPr lang="en-US" sz="1400" dirty="0" smtClean="0">
                <a:hlinkClick r:id="rId3"/>
              </a:rPr>
              <a:t>www.tec-science.com/thermodynamics/kinetic-theory-of-gases/determination-of-the-velocity-distribution-in-a-gas</a:t>
            </a:r>
            <a:r>
              <a:rPr lang="en-US" sz="1400" dirty="0" smtClean="0"/>
              <a:t>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404131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51FE42-432F-45FD-A9F5-A9C9A9F7ECEA}"/>
              </a:ext>
            </a:extLst>
          </p:cNvPr>
          <p:cNvSpPr txBox="1">
            <a:spLocks/>
          </p:cNvSpPr>
          <p:nvPr/>
        </p:nvSpPr>
        <p:spPr>
          <a:xfrm>
            <a:off x="628650" y="538121"/>
            <a:ext cx="7886700" cy="53691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/>
              <a:t>Distribución de velocidades vs. distribución de rapideces</a:t>
            </a:r>
            <a:endParaRPr lang="en-US" sz="3200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17EE9D0-6365-43F1-9C67-C890705DA523}"/>
                  </a:ext>
                </a:extLst>
              </p14:cNvPr>
              <p14:cNvContentPartPr/>
              <p14:nvPr/>
            </p14:nvContentPartPr>
            <p14:xfrm>
              <a:off x="485640" y="958680"/>
              <a:ext cx="11550600" cy="4713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xmlns="" id="{617EE9D0-6365-43F1-9C67-C890705DA523}"/>
                  </a:ext>
                </a:extLst>
              </p:cNvPr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57210" y="949320"/>
                <a:ext cx="8676990" cy="473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97790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8EEF0D7-9743-40B8-B1B5-89905D93A14F}"/>
                  </a:ext>
                </a:extLst>
              </p14:cNvPr>
              <p14:cNvContentPartPr/>
              <p14:nvPr/>
            </p14:nvContentPartPr>
            <p14:xfrm>
              <a:off x="145800" y="590040"/>
              <a:ext cx="10904040" cy="6120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xmlns="" id="{F8EEF0D7-9743-40B8-B1B5-89905D93A14F}"/>
                  </a:ext>
                </a:extLst>
              </p:cNvPr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2330" y="580680"/>
                <a:ext cx="8192070" cy="613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424375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DC5097-D0C3-4E64-B654-5FC64ECC9EBD}"/>
                  </a:ext>
                </a:extLst>
              </p14:cNvPr>
              <p14:cNvContentPartPr/>
              <p14:nvPr/>
            </p14:nvContentPartPr>
            <p14:xfrm>
              <a:off x="345960" y="205200"/>
              <a:ext cx="6352920" cy="4503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xmlns="" id="{4BDC5097-D0C3-4E64-B654-5FC64ECC9EBD}"/>
                  </a:ext>
                </a:extLst>
              </p:cNvPr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2450" y="195840"/>
                <a:ext cx="4778730" cy="452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80648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56AF00-B609-47FA-95C4-7D229E696116}"/>
              </a:ext>
            </a:extLst>
          </p:cNvPr>
          <p:cNvSpPr txBox="1">
            <a:spLocks/>
          </p:cNvSpPr>
          <p:nvPr/>
        </p:nvSpPr>
        <p:spPr>
          <a:xfrm>
            <a:off x="628650" y="538121"/>
            <a:ext cx="7886700" cy="9817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/>
              <a:t>Gas ideal en presencia de campo gravitacional uniforme (sec. 4.5 y 4.6 RKC)</a:t>
            </a:r>
            <a:endParaRPr lang="en-US" sz="3200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E699683-F9CF-406F-A970-B4F6E0E0CA5B}"/>
                  </a:ext>
                </a:extLst>
              </p14:cNvPr>
              <p14:cNvContentPartPr/>
              <p14:nvPr/>
            </p14:nvContentPartPr>
            <p14:xfrm>
              <a:off x="188280" y="118440"/>
              <a:ext cx="10729440" cy="6421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xmlns="" id="{FE699683-F9CF-406F-A970-B4F6E0E0CA5B}"/>
                  </a:ext>
                </a:extLst>
              </p:cNvPr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4190" y="109080"/>
                <a:ext cx="8061120" cy="644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03138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k 2">
            <a:extLst>
              <a:ext uri="{FF2B5EF4-FFF2-40B4-BE49-F238E27FC236}">
                <a16:creationId xmlns:mc="http://schemas.openxmlformats.org/markup-compatibility/2006" xmlns:a16="http://schemas.microsoft.com/office/drawing/2014/main" xmlns="" id="{39B05467-CD68-48DC-8E1F-B6E5078C0D7D}"/>
              </a:ext>
            </a:extLst>
          </p:cNvPr>
          <p:cNvPicPr/>
          <p:nvPr/>
        </p:nvPicPr>
        <p:blipFill>
          <a:blip r:embed="rId2"/>
          <a:srcRect t="20136" r="19185" b="63604"/>
          <a:stretch>
            <a:fillRect/>
          </a:stretch>
        </p:blipFill>
        <p:spPr>
          <a:xfrm>
            <a:off x="0" y="990600"/>
            <a:ext cx="6019800" cy="685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2216CF9C-C232-4B0F-B887-54CF6DF324F6}"/>
              </a:ext>
            </a:extLst>
          </p:cNvPr>
          <p:cNvSpPr txBox="1">
            <a:spLocks/>
          </p:cNvSpPr>
          <p:nvPr/>
        </p:nvSpPr>
        <p:spPr>
          <a:xfrm>
            <a:off x="152400" y="228600"/>
            <a:ext cx="2419350" cy="6254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Repaso</a:t>
            </a:r>
            <a:endParaRPr lang="en-US" dirty="0"/>
          </a:p>
        </p:txBody>
      </p:sp>
      <p:pic>
        <p:nvPicPr>
          <p:cNvPr id="6" name="Ink 2">
            <a:extLst>
              <a:ext uri="{FF2B5EF4-FFF2-40B4-BE49-F238E27FC236}">
                <a16:creationId xmlns:mc="http://schemas.openxmlformats.org/markup-compatibility/2006" xmlns:a16="http://schemas.microsoft.com/office/drawing/2014/main" xmlns="" id="{39B05467-CD68-48DC-8E1F-B6E5078C0D7D}"/>
              </a:ext>
            </a:extLst>
          </p:cNvPr>
          <p:cNvPicPr/>
          <p:nvPr/>
        </p:nvPicPr>
        <p:blipFill>
          <a:blip r:embed="rId2"/>
          <a:srcRect l="26009" t="37523" r="28474" b="51220"/>
          <a:stretch>
            <a:fillRect/>
          </a:stretch>
        </p:blipFill>
        <p:spPr>
          <a:xfrm>
            <a:off x="2895600" y="1524000"/>
            <a:ext cx="3733800" cy="685800"/>
          </a:xfrm>
          <a:prstGeom prst="rect">
            <a:avLst/>
          </a:prstGeom>
        </p:spPr>
      </p:pic>
      <p:pic>
        <p:nvPicPr>
          <p:cNvPr id="7" name="Ink 2">
            <a:extLst>
              <a:ext uri="{FF2B5EF4-FFF2-40B4-BE49-F238E27FC236}">
                <a16:creationId xmlns:mc="http://schemas.openxmlformats.org/markup-compatibility/2006" xmlns:a16="http://schemas.microsoft.com/office/drawing/2014/main" xmlns="" id="{39B05467-CD68-48DC-8E1F-B6E5078C0D7D}"/>
              </a:ext>
            </a:extLst>
          </p:cNvPr>
          <p:cNvPicPr/>
          <p:nvPr/>
        </p:nvPicPr>
        <p:blipFill>
          <a:blip r:embed="rId2"/>
          <a:srcRect r="47981" b="78737"/>
          <a:stretch>
            <a:fillRect/>
          </a:stretch>
        </p:blipFill>
        <p:spPr>
          <a:xfrm>
            <a:off x="2514600" y="2819400"/>
            <a:ext cx="4267200" cy="1295400"/>
          </a:xfrm>
          <a:prstGeom prst="rect">
            <a:avLst/>
          </a:prstGeom>
        </p:spPr>
      </p:pic>
      <p:pic>
        <p:nvPicPr>
          <p:cNvPr id="8" name="Ink 2">
            <a:extLst>
              <a:ext uri="{FF2B5EF4-FFF2-40B4-BE49-F238E27FC236}">
                <a16:creationId xmlns:mc="http://schemas.openxmlformats.org/markup-compatibility/2006" xmlns:a16="http://schemas.microsoft.com/office/drawing/2014/main" xmlns="" id="{39B05467-CD68-48DC-8E1F-B6E5078C0D7D}"/>
              </a:ext>
            </a:extLst>
          </p:cNvPr>
          <p:cNvPicPr/>
          <p:nvPr/>
        </p:nvPicPr>
        <p:blipFill>
          <a:blip r:embed="rId2"/>
          <a:srcRect t="48749" r="37763" b="39994"/>
          <a:stretch>
            <a:fillRect/>
          </a:stretch>
        </p:blipFill>
        <p:spPr>
          <a:xfrm>
            <a:off x="2362200" y="2133600"/>
            <a:ext cx="5105400" cy="6858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048000" y="0"/>
            <a:ext cx="5002740" cy="2209800"/>
            <a:chOff x="2362200" y="76200"/>
            <a:chExt cx="5002740" cy="2209800"/>
          </a:xfrm>
        </p:grpSpPr>
        <p:pic>
          <p:nvPicPr>
            <p:cNvPr id="9" name="Ink 2">
              <a:extLst>
                <a:ext uri="{FF2B5EF4-FFF2-40B4-BE49-F238E27FC236}">
                  <a16:creationId xmlns:mc="http://schemas.openxmlformats.org/markup-compatibility/2006" xmlns:a16="http://schemas.microsoft.com/office/drawing/2014/main" xmlns="" id="{39B05467-CD68-48DC-8E1F-B6E5078C0D7D}"/>
                </a:ext>
              </a:extLst>
            </p:cNvPr>
            <p:cNvPicPr/>
            <p:nvPr/>
          </p:nvPicPr>
          <p:blipFill>
            <a:blip r:embed="rId2"/>
            <a:srcRect l="79886" t="22484" b="41245"/>
            <a:stretch>
              <a:fillRect/>
            </a:stretch>
          </p:blipFill>
          <p:spPr>
            <a:xfrm>
              <a:off x="5715000" y="76200"/>
              <a:ext cx="1649940" cy="22098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362200" y="457200"/>
              <a:ext cx="3634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 smtClean="0"/>
                <a:t>Gas de moléculas en una caja cúbica:</a:t>
              </a:r>
              <a:endParaRPr lang="en-US" dirty="0"/>
            </a:p>
          </p:txBody>
        </p:sp>
      </p:grpSp>
      <p:pic>
        <p:nvPicPr>
          <p:cNvPr id="13" name="Picture 12" descr="Gas_box.png"/>
          <p:cNvPicPr>
            <a:picLocks noChangeAspect="1"/>
          </p:cNvPicPr>
          <p:nvPr/>
        </p:nvPicPr>
        <p:blipFill>
          <a:blip r:embed="rId3"/>
          <a:srcRect r="81463" b="44132"/>
          <a:stretch>
            <a:fillRect/>
          </a:stretch>
        </p:blipFill>
        <p:spPr>
          <a:xfrm>
            <a:off x="0" y="3733800"/>
            <a:ext cx="1524000" cy="1543436"/>
          </a:xfrm>
          <a:prstGeom prst="rect">
            <a:avLst/>
          </a:prstGeom>
        </p:spPr>
      </p:pic>
      <p:pic>
        <p:nvPicPr>
          <p:cNvPr id="17" name="Picture 16" descr="Gas_box00.png"/>
          <p:cNvPicPr>
            <a:picLocks noChangeAspect="1"/>
          </p:cNvPicPr>
          <p:nvPr/>
        </p:nvPicPr>
        <p:blipFill>
          <a:blip r:embed="rId4"/>
          <a:srcRect r="24684"/>
          <a:stretch>
            <a:fillRect/>
          </a:stretch>
        </p:blipFill>
        <p:spPr>
          <a:xfrm>
            <a:off x="1295400" y="4075575"/>
            <a:ext cx="5181600" cy="2782425"/>
          </a:xfrm>
          <a:prstGeom prst="rect">
            <a:avLst/>
          </a:prstGeom>
        </p:spPr>
      </p:pic>
      <p:pic>
        <p:nvPicPr>
          <p:cNvPr id="18" name="Picture 17" descr="Gas_box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4076312"/>
            <a:ext cx="6878010" cy="2781688"/>
          </a:xfrm>
          <a:prstGeom prst="rect">
            <a:avLst/>
          </a:prstGeom>
        </p:spPr>
      </p:pic>
      <p:pic>
        <p:nvPicPr>
          <p:cNvPr id="14" name="Picture 13" descr="Gas_box.png"/>
          <p:cNvPicPr>
            <a:picLocks noChangeAspect="1"/>
          </p:cNvPicPr>
          <p:nvPr/>
        </p:nvPicPr>
        <p:blipFill>
          <a:blip r:embed="rId3"/>
          <a:srcRect l="16684" r="46241"/>
          <a:stretch>
            <a:fillRect/>
          </a:stretch>
        </p:blipFill>
        <p:spPr>
          <a:xfrm>
            <a:off x="1295400" y="4095364"/>
            <a:ext cx="3048000" cy="2762636"/>
          </a:xfrm>
          <a:prstGeom prst="rect">
            <a:avLst/>
          </a:prstGeom>
        </p:spPr>
      </p:pic>
      <p:pic>
        <p:nvPicPr>
          <p:cNvPr id="20" name="Picture 19" descr="Gas_box.png"/>
          <p:cNvPicPr>
            <a:picLocks noChangeAspect="1"/>
          </p:cNvPicPr>
          <p:nvPr/>
        </p:nvPicPr>
        <p:blipFill>
          <a:blip r:embed="rId3"/>
          <a:srcRect t="55164" r="81463" b="17253"/>
          <a:stretch>
            <a:fillRect/>
          </a:stretch>
        </p:blipFill>
        <p:spPr>
          <a:xfrm>
            <a:off x="0" y="5257800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055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16D5FD8-AA1A-4594-B716-B375986E732D}"/>
                  </a:ext>
                </a:extLst>
              </p14:cNvPr>
              <p14:cNvContentPartPr/>
              <p14:nvPr/>
            </p14:nvContentPartPr>
            <p14:xfrm>
              <a:off x="212760" y="360000"/>
              <a:ext cx="9749520" cy="4982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xmlns="" id="{516D5FD8-AA1A-4594-B716-B375986E732D}"/>
                  </a:ext>
                </a:extLst>
              </p:cNvPr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2550" y="350640"/>
                <a:ext cx="7326180" cy="500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93316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B2A21A-C2DA-44D0-90AC-0F233AC689D1}"/>
                  </a:ext>
                </a:extLst>
              </p14:cNvPr>
              <p14:cNvContentPartPr/>
              <p14:nvPr/>
            </p14:nvContentPartPr>
            <p14:xfrm>
              <a:off x="300600" y="312480"/>
              <a:ext cx="11826360" cy="6219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xmlns="" id="{44B2A21A-C2DA-44D0-90AC-0F233AC689D1}"/>
                  </a:ext>
                </a:extLst>
              </p:cNvPr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8430" y="303120"/>
                <a:ext cx="8883810" cy="623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35688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CB8DB-783E-42D6-92C2-D06CAD797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6828"/>
          </a:xfrm>
        </p:spPr>
        <p:txBody>
          <a:bodyPr>
            <a:normAutofit/>
          </a:bodyPr>
          <a:lstStyle/>
          <a:p>
            <a:r>
              <a:rPr lang="es-ES" sz="2800" dirty="0"/>
              <a:t>Forma funcional de distribución de rapideces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E9E91B1-3844-49D6-8E1A-12DD566A4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409" y="1204588"/>
            <a:ext cx="6633261" cy="9272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9CFB5E-5D7A-4171-9D9C-8247A29E1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409" y="2121415"/>
            <a:ext cx="2414292" cy="31296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967BF26-43B4-4EB1-98C1-DFA91E40D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514" y="2291366"/>
            <a:ext cx="2717089" cy="29596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57822B6-8E41-434A-A0C4-31A7B5CD6988}"/>
                  </a:ext>
                </a:extLst>
              </p14:cNvPr>
              <p14:cNvContentPartPr/>
              <p14:nvPr/>
            </p14:nvContentPartPr>
            <p14:xfrm>
              <a:off x="4720680" y="1275480"/>
              <a:ext cx="3290400" cy="1768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xmlns="" id="{057822B6-8E41-434A-A0C4-31A7B5CD69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33490" y="1266120"/>
                <a:ext cx="2481840" cy="178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C98ECEC-A907-4067-90E5-03A5DB90B633}"/>
                  </a:ext>
                </a:extLst>
              </p14:cNvPr>
              <p14:cNvContentPartPr/>
              <p14:nvPr/>
            </p14:nvContentPartPr>
            <p14:xfrm>
              <a:off x="3048840" y="1423800"/>
              <a:ext cx="2035080" cy="1136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xmlns="" id="{FC98ECEC-A907-4067-90E5-03A5DB90B6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79610" y="1414440"/>
                <a:ext cx="1540350" cy="115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94370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k 2">
            <a:extLst>
              <a:ext uri="{FF2B5EF4-FFF2-40B4-BE49-F238E27FC236}">
                <a16:creationId xmlns:mc="http://schemas.openxmlformats.org/markup-compatibility/2006" xmlns:a16="http://schemas.microsoft.com/office/drawing/2014/main" xmlns="" id="{D9576C91-FFBA-4653-869E-285D17397EBA}"/>
              </a:ext>
            </a:extLst>
          </p:cNvPr>
          <p:cNvPicPr/>
          <p:nvPr/>
        </p:nvPicPr>
        <p:blipFill>
          <a:blip r:embed="rId2"/>
          <a:srcRect t="38644" r="61629" b="40969"/>
          <a:stretch>
            <a:fillRect/>
          </a:stretch>
        </p:blipFill>
        <p:spPr>
          <a:xfrm>
            <a:off x="152400" y="914400"/>
            <a:ext cx="3276600" cy="1295400"/>
          </a:xfrm>
          <a:prstGeom prst="rect">
            <a:avLst/>
          </a:prstGeom>
        </p:spPr>
      </p:pic>
      <p:pic>
        <p:nvPicPr>
          <p:cNvPr id="4" name="Ink 2">
            <a:extLst>
              <a:ext uri="{FF2B5EF4-FFF2-40B4-BE49-F238E27FC236}">
                <a16:creationId xmlns:mc="http://schemas.openxmlformats.org/markup-compatibility/2006" xmlns:a16="http://schemas.microsoft.com/office/drawing/2014/main" xmlns="" id="{D9576C91-FFBA-4653-869E-285D17397EBA}"/>
              </a:ext>
            </a:extLst>
          </p:cNvPr>
          <p:cNvPicPr/>
          <p:nvPr/>
        </p:nvPicPr>
        <p:blipFill>
          <a:blip r:embed="rId2"/>
          <a:srcRect l="39264" t="5066" r="-3514" b="82942"/>
          <a:stretch>
            <a:fillRect/>
          </a:stretch>
        </p:blipFill>
        <p:spPr>
          <a:xfrm>
            <a:off x="76200" y="3733800"/>
            <a:ext cx="5486400" cy="762000"/>
          </a:xfrm>
          <a:prstGeom prst="rect">
            <a:avLst/>
          </a:prstGeom>
        </p:spPr>
      </p:pic>
      <p:pic>
        <p:nvPicPr>
          <p:cNvPr id="5" name="Ink 2">
            <a:extLst>
              <a:ext uri="{FF2B5EF4-FFF2-40B4-BE49-F238E27FC236}">
                <a16:creationId xmlns:mc="http://schemas.openxmlformats.org/markup-compatibility/2006" xmlns:a16="http://schemas.microsoft.com/office/drawing/2014/main" xmlns="" id="{D9576C91-FFBA-4653-869E-285D17397EBA}"/>
              </a:ext>
            </a:extLst>
          </p:cNvPr>
          <p:cNvPicPr/>
          <p:nvPr/>
        </p:nvPicPr>
        <p:blipFill>
          <a:blip r:embed="rId2"/>
          <a:srcRect l="52649" t="17058" r="23257" b="73348"/>
          <a:stretch>
            <a:fillRect/>
          </a:stretch>
        </p:blipFill>
        <p:spPr>
          <a:xfrm>
            <a:off x="5410200" y="3733800"/>
            <a:ext cx="2057400" cy="609600"/>
          </a:xfrm>
          <a:prstGeom prst="rect">
            <a:avLst/>
          </a:prstGeom>
        </p:spPr>
      </p:pic>
      <p:pic>
        <p:nvPicPr>
          <p:cNvPr id="6" name="Ink 2">
            <a:extLst>
              <a:ext uri="{FF2B5EF4-FFF2-40B4-BE49-F238E27FC236}">
                <a16:creationId xmlns:mc="http://schemas.openxmlformats.org/markup-compatibility/2006" xmlns:a16="http://schemas.microsoft.com/office/drawing/2014/main" xmlns="" id="{D9576C91-FFBA-4653-869E-285D17397EBA}"/>
              </a:ext>
            </a:extLst>
          </p:cNvPr>
          <p:cNvPicPr/>
          <p:nvPr/>
        </p:nvPicPr>
        <p:blipFill>
          <a:blip r:embed="rId2"/>
          <a:srcRect l="7138" t="59031" r="56275" b="24180"/>
          <a:stretch>
            <a:fillRect/>
          </a:stretch>
        </p:blipFill>
        <p:spPr>
          <a:xfrm>
            <a:off x="3581400" y="1066800"/>
            <a:ext cx="3124200" cy="1066800"/>
          </a:xfrm>
          <a:prstGeom prst="rect">
            <a:avLst/>
          </a:prstGeom>
        </p:spPr>
      </p:pic>
      <p:pic>
        <p:nvPicPr>
          <p:cNvPr id="7" name="Ink 2">
            <a:extLst>
              <a:ext uri="{FF2B5EF4-FFF2-40B4-BE49-F238E27FC236}">
                <a16:creationId xmlns:mc="http://schemas.openxmlformats.org/markup-compatibility/2006" xmlns:a16="http://schemas.microsoft.com/office/drawing/2014/main" xmlns="" id="{D9576C91-FFBA-4653-869E-285D17397EBA}"/>
              </a:ext>
            </a:extLst>
          </p:cNvPr>
          <p:cNvPicPr/>
          <p:nvPr/>
        </p:nvPicPr>
        <p:blipFill>
          <a:blip r:embed="rId2"/>
          <a:srcRect l="51756" t="48238" r="25935" b="31376"/>
          <a:stretch>
            <a:fillRect/>
          </a:stretch>
        </p:blipFill>
        <p:spPr>
          <a:xfrm>
            <a:off x="0" y="2286000"/>
            <a:ext cx="1905000" cy="1295400"/>
          </a:xfrm>
          <a:prstGeom prst="rect">
            <a:avLst/>
          </a:prstGeom>
        </p:spPr>
      </p:pic>
      <p:pic>
        <p:nvPicPr>
          <p:cNvPr id="8" name="Ink 2">
            <a:extLst>
              <a:ext uri="{FF2B5EF4-FFF2-40B4-BE49-F238E27FC236}">
                <a16:creationId xmlns:mc="http://schemas.openxmlformats.org/markup-compatibility/2006" xmlns:a16="http://schemas.microsoft.com/office/drawing/2014/main" xmlns="" id="{D9576C91-FFBA-4653-869E-285D17397EBA}"/>
              </a:ext>
            </a:extLst>
          </p:cNvPr>
          <p:cNvPicPr/>
          <p:nvPr/>
        </p:nvPicPr>
        <p:blipFill>
          <a:blip r:embed="rId2"/>
          <a:srcRect l="3568" t="91410" r="51813" b="-2203"/>
          <a:stretch>
            <a:fillRect/>
          </a:stretch>
        </p:blipFill>
        <p:spPr>
          <a:xfrm>
            <a:off x="1295400" y="4572000"/>
            <a:ext cx="3810000" cy="685800"/>
          </a:xfrm>
          <a:prstGeom prst="rect">
            <a:avLst/>
          </a:prstGeom>
        </p:spPr>
      </p:pic>
      <p:pic>
        <p:nvPicPr>
          <p:cNvPr id="9" name="Ink 2">
            <a:extLst>
              <a:ext uri="{FF2B5EF4-FFF2-40B4-BE49-F238E27FC236}">
                <a16:creationId xmlns:mc="http://schemas.openxmlformats.org/markup-compatibility/2006" xmlns:a16="http://schemas.microsoft.com/office/drawing/2014/main" xmlns="" id="{D9576C91-FFBA-4653-869E-285D17397EBA}"/>
              </a:ext>
            </a:extLst>
          </p:cNvPr>
          <p:cNvPicPr/>
          <p:nvPr/>
        </p:nvPicPr>
        <p:blipFill>
          <a:blip r:embed="rId2"/>
          <a:srcRect l="51756" t="48238" r="-8868" b="27778"/>
          <a:stretch>
            <a:fillRect/>
          </a:stretch>
        </p:blipFill>
        <p:spPr>
          <a:xfrm>
            <a:off x="0" y="2286000"/>
            <a:ext cx="4876800" cy="1524000"/>
          </a:xfrm>
          <a:prstGeom prst="rect">
            <a:avLst/>
          </a:prstGeom>
        </p:spPr>
      </p:pic>
      <p:pic>
        <p:nvPicPr>
          <p:cNvPr id="10" name="Ink 2">
            <a:extLst>
              <a:ext uri="{FF2B5EF4-FFF2-40B4-BE49-F238E27FC236}">
                <a16:creationId xmlns:mc="http://schemas.openxmlformats.org/markup-compatibility/2006" xmlns:a16="http://schemas.microsoft.com/office/drawing/2014/main" xmlns="" id="{D9576C91-FFBA-4653-869E-285D17397EBA}"/>
              </a:ext>
            </a:extLst>
          </p:cNvPr>
          <p:cNvPicPr/>
          <p:nvPr/>
        </p:nvPicPr>
        <p:blipFill>
          <a:blip r:embed="rId2"/>
          <a:srcRect l="891" t="77020" r="57167" b="8589"/>
          <a:stretch>
            <a:fillRect/>
          </a:stretch>
        </p:blipFill>
        <p:spPr>
          <a:xfrm>
            <a:off x="4419600" y="2209800"/>
            <a:ext cx="3581400" cy="914400"/>
          </a:xfrm>
          <a:prstGeom prst="rect">
            <a:avLst/>
          </a:prstGeom>
        </p:spPr>
      </p:pic>
      <p:pic>
        <p:nvPicPr>
          <p:cNvPr id="11" name="Ink 2">
            <a:extLst>
              <a:ext uri="{FF2B5EF4-FFF2-40B4-BE49-F238E27FC236}">
                <a16:creationId xmlns:mc="http://schemas.openxmlformats.org/markup-compatibility/2006" xmlns:a16="http://schemas.microsoft.com/office/drawing/2014/main" xmlns="" id="{D9576C91-FFBA-4653-869E-285D17397EBA}"/>
              </a:ext>
            </a:extLst>
          </p:cNvPr>
          <p:cNvPicPr/>
          <p:nvPr/>
        </p:nvPicPr>
        <p:blipFill>
          <a:blip r:embed="rId2"/>
          <a:srcRect l="891" t="73422" r="31289" b="10989"/>
          <a:stretch>
            <a:fillRect/>
          </a:stretch>
        </p:blipFill>
        <p:spPr>
          <a:xfrm>
            <a:off x="838200" y="4876800"/>
            <a:ext cx="5791200" cy="990600"/>
          </a:xfrm>
          <a:prstGeom prst="rect">
            <a:avLst/>
          </a:prstGeom>
        </p:spPr>
      </p:pic>
      <p:pic>
        <p:nvPicPr>
          <p:cNvPr id="12" name="Ink 2">
            <a:extLst>
              <a:ext uri="{FF2B5EF4-FFF2-40B4-BE49-F238E27FC236}">
                <a16:creationId xmlns:mc="http://schemas.openxmlformats.org/markup-compatibility/2006" xmlns:a16="http://schemas.microsoft.com/office/drawing/2014/main" xmlns="" id="{D9576C91-FFBA-4653-869E-285D17397EBA}"/>
              </a:ext>
            </a:extLst>
          </p:cNvPr>
          <p:cNvPicPr/>
          <p:nvPr/>
        </p:nvPicPr>
        <p:blipFill>
          <a:blip r:embed="rId2"/>
          <a:srcRect l="891" t="73422" r="6302" b="15785"/>
          <a:stretch>
            <a:fillRect/>
          </a:stretch>
        </p:blipFill>
        <p:spPr>
          <a:xfrm>
            <a:off x="838200" y="4876800"/>
            <a:ext cx="7924800" cy="685800"/>
          </a:xfrm>
          <a:prstGeom prst="rect">
            <a:avLst/>
          </a:prstGeom>
        </p:spPr>
      </p:pic>
      <p:pic>
        <p:nvPicPr>
          <p:cNvPr id="13" name="Ink 2">
            <a:extLst>
              <a:ext uri="{FF2B5EF4-FFF2-40B4-BE49-F238E27FC236}">
                <a16:creationId xmlns:mc="http://schemas.openxmlformats.org/markup-compatibility/2006" xmlns:a16="http://schemas.microsoft.com/office/drawing/2014/main" xmlns="" id="{D9576C91-FFBA-4653-869E-285D17397EBA}"/>
              </a:ext>
            </a:extLst>
          </p:cNvPr>
          <p:cNvPicPr/>
          <p:nvPr/>
        </p:nvPicPr>
        <p:blipFill>
          <a:blip r:embed="rId2"/>
          <a:srcRect l="79420" t="73422" r="-837" b="7391"/>
          <a:stretch>
            <a:fillRect/>
          </a:stretch>
        </p:blipFill>
        <p:spPr>
          <a:xfrm>
            <a:off x="7543800" y="4876800"/>
            <a:ext cx="18288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151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k 2">
            <a:extLst>
              <a:ext uri="{FF2B5EF4-FFF2-40B4-BE49-F238E27FC236}">
                <a16:creationId xmlns:mc="http://schemas.openxmlformats.org/markup-compatibility/2006" xmlns:a16="http://schemas.microsoft.com/office/drawing/2014/main" xmlns="" id="{096CEA61-48E0-4EDD-8D4C-16A221E73CC3}"/>
              </a:ext>
            </a:extLst>
          </p:cNvPr>
          <p:cNvPicPr/>
          <p:nvPr/>
        </p:nvPicPr>
        <p:blipFill>
          <a:blip r:embed="rId2"/>
          <a:srcRect b="78885"/>
          <a:stretch>
            <a:fillRect/>
          </a:stretch>
        </p:blipFill>
        <p:spPr>
          <a:xfrm>
            <a:off x="118530" y="423000"/>
            <a:ext cx="9034740" cy="1253400"/>
          </a:xfrm>
          <a:prstGeom prst="rect">
            <a:avLst/>
          </a:prstGeom>
        </p:spPr>
      </p:pic>
      <p:pic>
        <p:nvPicPr>
          <p:cNvPr id="4" name="Ink 2">
            <a:extLst>
              <a:ext uri="{FF2B5EF4-FFF2-40B4-BE49-F238E27FC236}">
                <a16:creationId xmlns:mc="http://schemas.openxmlformats.org/markup-compatibility/2006" xmlns:a16="http://schemas.microsoft.com/office/drawing/2014/main" xmlns="" id="{096CEA61-48E0-4EDD-8D4C-16A221E73CC3}"/>
              </a:ext>
            </a:extLst>
          </p:cNvPr>
          <p:cNvPicPr/>
          <p:nvPr/>
        </p:nvPicPr>
        <p:blipFill>
          <a:blip r:embed="rId2"/>
          <a:srcRect b="18552"/>
          <a:stretch>
            <a:fillRect/>
          </a:stretch>
        </p:blipFill>
        <p:spPr>
          <a:xfrm>
            <a:off x="118530" y="423000"/>
            <a:ext cx="9034740" cy="4834800"/>
          </a:xfrm>
          <a:prstGeom prst="rect">
            <a:avLst/>
          </a:prstGeom>
        </p:spPr>
      </p:pic>
      <p:pic>
        <p:nvPicPr>
          <p:cNvPr id="5" name="Ink 2">
            <a:extLst>
              <a:ext uri="{FF2B5EF4-FFF2-40B4-BE49-F238E27FC236}">
                <a16:creationId xmlns:mc="http://schemas.openxmlformats.org/markup-compatibility/2006" xmlns:a16="http://schemas.microsoft.com/office/drawing/2014/main" xmlns="" id="{096CEA61-48E0-4EDD-8D4C-16A221E73CC3}"/>
              </a:ext>
            </a:extLst>
          </p:cNvPr>
          <p:cNvPicPr/>
          <p:nvPr/>
        </p:nvPicPr>
        <p:blipFill>
          <a:blip r:embed="rId2"/>
          <a:srcRect t="81448" r="62515"/>
          <a:stretch>
            <a:fillRect/>
          </a:stretch>
        </p:blipFill>
        <p:spPr>
          <a:xfrm>
            <a:off x="118530" y="5257800"/>
            <a:ext cx="3386670" cy="1101240"/>
          </a:xfrm>
          <a:prstGeom prst="rect">
            <a:avLst/>
          </a:prstGeom>
        </p:spPr>
      </p:pic>
      <p:pic>
        <p:nvPicPr>
          <p:cNvPr id="6" name="Ink 2">
            <a:extLst>
              <a:ext uri="{FF2B5EF4-FFF2-40B4-BE49-F238E27FC236}">
                <a16:creationId xmlns:mc="http://schemas.openxmlformats.org/markup-compatibility/2006" xmlns:a16="http://schemas.microsoft.com/office/drawing/2014/main" xmlns="" id="{096CEA61-48E0-4EDD-8D4C-16A221E73CC3}"/>
              </a:ext>
            </a:extLst>
          </p:cNvPr>
          <p:cNvPicPr/>
          <p:nvPr/>
        </p:nvPicPr>
        <p:blipFill>
          <a:blip r:embed="rId2"/>
          <a:srcRect l="36642" t="81448" r="38056"/>
          <a:stretch>
            <a:fillRect/>
          </a:stretch>
        </p:blipFill>
        <p:spPr>
          <a:xfrm>
            <a:off x="3429000" y="5257800"/>
            <a:ext cx="2286000" cy="1101240"/>
          </a:xfrm>
          <a:prstGeom prst="rect">
            <a:avLst/>
          </a:prstGeom>
        </p:spPr>
      </p:pic>
      <p:pic>
        <p:nvPicPr>
          <p:cNvPr id="7" name="Ink 2">
            <a:extLst>
              <a:ext uri="{FF2B5EF4-FFF2-40B4-BE49-F238E27FC236}">
                <a16:creationId xmlns:mc="http://schemas.openxmlformats.org/markup-compatibility/2006" xmlns:a16="http://schemas.microsoft.com/office/drawing/2014/main" xmlns="" id="{096CEA61-48E0-4EDD-8D4C-16A221E73CC3}"/>
              </a:ext>
            </a:extLst>
          </p:cNvPr>
          <p:cNvPicPr/>
          <p:nvPr/>
        </p:nvPicPr>
        <p:blipFill>
          <a:blip r:embed="rId2"/>
          <a:srcRect l="36642" t="81448"/>
          <a:stretch>
            <a:fillRect/>
          </a:stretch>
        </p:blipFill>
        <p:spPr>
          <a:xfrm>
            <a:off x="3429000" y="5257800"/>
            <a:ext cx="5724270" cy="110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659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k 2">
            <a:extLst>
              <a:ext uri="{FF2B5EF4-FFF2-40B4-BE49-F238E27FC236}">
                <a16:creationId xmlns:mc="http://schemas.openxmlformats.org/markup-compatibility/2006" xmlns:a16="http://schemas.microsoft.com/office/drawing/2014/main" xmlns="" id="{F823362E-0289-4123-AE4F-719A9378C28E}"/>
              </a:ext>
            </a:extLst>
          </p:cNvPr>
          <p:cNvPicPr/>
          <p:nvPr/>
        </p:nvPicPr>
        <p:blipFill>
          <a:blip r:embed="rId2"/>
          <a:srcRect r="45279" b="46827"/>
          <a:stretch>
            <a:fillRect/>
          </a:stretch>
        </p:blipFill>
        <p:spPr>
          <a:xfrm>
            <a:off x="457200" y="533400"/>
            <a:ext cx="4572000" cy="3048000"/>
          </a:xfrm>
          <a:prstGeom prst="rect">
            <a:avLst/>
          </a:prstGeom>
        </p:spPr>
      </p:pic>
      <p:pic>
        <p:nvPicPr>
          <p:cNvPr id="4" name="Ink 2">
            <a:extLst>
              <a:ext uri="{FF2B5EF4-FFF2-40B4-BE49-F238E27FC236}">
                <a16:creationId xmlns:mc="http://schemas.openxmlformats.org/markup-compatibility/2006" xmlns:a16="http://schemas.microsoft.com/office/drawing/2014/main" xmlns="" id="{F823362E-0289-4123-AE4F-719A9378C28E}"/>
              </a:ext>
            </a:extLst>
          </p:cNvPr>
          <p:cNvPicPr/>
          <p:nvPr/>
        </p:nvPicPr>
        <p:blipFill>
          <a:blip r:embed="rId2"/>
          <a:srcRect r="43455" b="28217"/>
          <a:stretch>
            <a:fillRect/>
          </a:stretch>
        </p:blipFill>
        <p:spPr>
          <a:xfrm>
            <a:off x="457200" y="533400"/>
            <a:ext cx="4724400" cy="4114800"/>
          </a:xfrm>
          <a:prstGeom prst="rect">
            <a:avLst/>
          </a:prstGeom>
        </p:spPr>
      </p:pic>
      <p:pic>
        <p:nvPicPr>
          <p:cNvPr id="5" name="Ink 2">
            <a:extLst>
              <a:ext uri="{FF2B5EF4-FFF2-40B4-BE49-F238E27FC236}">
                <a16:creationId xmlns:mc="http://schemas.openxmlformats.org/markup-compatibility/2006" xmlns:a16="http://schemas.microsoft.com/office/drawing/2014/main" xmlns="" id="{F823362E-0289-4123-AE4F-719A9378C28E}"/>
              </a:ext>
            </a:extLst>
          </p:cNvPr>
          <p:cNvPicPr/>
          <p:nvPr/>
        </p:nvPicPr>
        <p:blipFill>
          <a:blip r:embed="rId2"/>
          <a:srcRect r="43455"/>
          <a:stretch>
            <a:fillRect/>
          </a:stretch>
        </p:blipFill>
        <p:spPr>
          <a:xfrm>
            <a:off x="457200" y="533400"/>
            <a:ext cx="4724400" cy="5732280"/>
          </a:xfrm>
          <a:prstGeom prst="rect">
            <a:avLst/>
          </a:prstGeom>
        </p:spPr>
      </p:pic>
      <p:pic>
        <p:nvPicPr>
          <p:cNvPr id="6" name="Ink 2">
            <a:extLst>
              <a:ext uri="{FF2B5EF4-FFF2-40B4-BE49-F238E27FC236}">
                <a16:creationId xmlns:mc="http://schemas.openxmlformats.org/markup-compatibility/2006" xmlns:a16="http://schemas.microsoft.com/office/drawing/2014/main" xmlns="" id="{F823362E-0289-4123-AE4F-719A9378C2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533400"/>
            <a:ext cx="8355150" cy="573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956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666751" y="4197350"/>
          <a:ext cx="2202656" cy="457200"/>
        </p:xfrm>
        <a:graphic>
          <a:graphicData uri="http://schemas.openxmlformats.org/presentationml/2006/ole">
            <p:oleObj spid="_x0000_s72706" name="Equation" r:id="rId3" imgW="1574640" imgH="24120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910924" y="3893158"/>
          <a:ext cx="1566862" cy="762000"/>
        </p:xfrm>
        <a:graphic>
          <a:graphicData uri="http://schemas.openxmlformats.org/presentationml/2006/ole">
            <p:oleObj spid="_x0000_s72707" name="Equation" r:id="rId4" imgW="1206360" imgH="431640" progId="Equation.DSMT4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4529247" y="2031799"/>
            <a:ext cx="152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GB" i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  <a:sym typeface="Symbol"/>
              </a:rPr>
              <a:t>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352689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La distribución de probabilidad de velocidades (rapideces) de Maxwell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s-ES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67898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400" b="1" spc="-80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s-ES" sz="2400" b="1" i="0" u="none" strike="noStrike" cap="none" spc="-8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.A.2 La</a:t>
            </a:r>
            <a:r>
              <a:rPr kumimoji="0" lang="es-ES" sz="2400" b="1" i="0" u="none" strike="noStrike" cap="none" spc="-80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distribución de energías para los gases de Maxwell-Boltzmann</a:t>
            </a:r>
            <a:r>
              <a:rPr kumimoji="0" lang="es-ES" sz="2400" b="1" i="0" u="none" strike="noStrike" cap="none" spc="-8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endParaRPr lang="es-ES" sz="2400" b="1" spc="-80" dirty="0" smtClean="0">
              <a:solidFill>
                <a:srgbClr val="FF0000"/>
              </a:solidFill>
              <a:latin typeface="+mj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143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 smtClean="0"/>
              <a:t>Acabamos de ver, la presión y temperatura de un gas se pueden expresar en términos de la velocidad cuadrática media,</a:t>
            </a: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88724" y="1794500"/>
          <a:ext cx="1005923" cy="690440"/>
        </p:xfrm>
        <a:graphic>
          <a:graphicData uri="http://schemas.openxmlformats.org/presentationml/2006/ole">
            <p:oleObj spid="_x0000_s72708" name="Equation" r:id="rId5" imgW="787320" imgH="393480" progId="Equation.DSMT4">
              <p:embed/>
            </p:oleObj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1649413" y="1727200"/>
          <a:ext cx="1171575" cy="804863"/>
        </p:xfrm>
        <a:graphic>
          <a:graphicData uri="http://schemas.openxmlformats.org/presentationml/2006/ole">
            <p:oleObj spid="_x0000_s72709" name="Equation" r:id="rId6" imgW="914400" imgH="457200" progId="Equation.DSMT4">
              <p:embed/>
            </p:oleObj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3026570" y="1695650"/>
          <a:ext cx="886258" cy="880032"/>
        </p:xfrm>
        <a:graphic>
          <a:graphicData uri="http://schemas.openxmlformats.org/presentationml/2006/ole">
            <p:oleObj spid="_x0000_s72710" name="Equation" r:id="rId7" imgW="685800" imgH="49500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2567538"/>
            <a:ext cx="914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pc="-100" dirty="0" smtClean="0"/>
              <a:t>Otra forma de escribir promedios como </a:t>
            </a:r>
            <a:r>
              <a:rPr lang="es-UY" spc="-100" dirty="0" smtClean="0">
                <a:sym typeface="Symbol"/>
              </a:rPr>
              <a:t></a:t>
            </a:r>
            <a:r>
              <a:rPr lang="es-UY" i="1" spc="-100" dirty="0" smtClean="0">
                <a:sym typeface="Symbol"/>
              </a:rPr>
              <a:t>v</a:t>
            </a:r>
            <a:r>
              <a:rPr lang="es-UY" spc="-100" baseline="30000" dirty="0" smtClean="0">
                <a:sym typeface="Symbol"/>
              </a:rPr>
              <a:t>2</a:t>
            </a:r>
            <a:r>
              <a:rPr lang="es-UY" spc="-100" dirty="0" smtClean="0">
                <a:sym typeface="Symbol"/>
              </a:rPr>
              <a:t> es en términos de la distribución de probabilidad de las velocidades. </a:t>
            </a:r>
          </a:p>
          <a:p>
            <a:endParaRPr lang="es-UY" sz="900" dirty="0" smtClean="0">
              <a:sym typeface="Symbol"/>
            </a:endParaRPr>
          </a:p>
          <a:p>
            <a:r>
              <a:rPr lang="es-UY" dirty="0" smtClean="0">
                <a:sym typeface="Symbol"/>
              </a:rPr>
              <a:t>De hecho Maxwell derivó la distribución de las velocidades de las moléculas de un gas ideal. </a:t>
            </a:r>
            <a:endParaRPr lang="es-UY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0" y="4779052"/>
            <a:ext cx="8480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 smtClean="0"/>
              <a:t>Como </a:t>
            </a:r>
            <a:r>
              <a:rPr lang="es-UY" dirty="0" smtClean="0">
                <a:sym typeface="Symbol"/>
              </a:rPr>
              <a:t>la distribución de probabilidad de las velocidades depende solamente de su módulo (</a:t>
            </a:r>
            <a:r>
              <a:rPr lang="es-UY" dirty="0" err="1" smtClean="0">
                <a:sym typeface="Symbol"/>
              </a:rPr>
              <a:t>i.e.</a:t>
            </a:r>
            <a:r>
              <a:rPr lang="es-UY" dirty="0" smtClean="0">
                <a:sym typeface="Symbol"/>
              </a:rPr>
              <a:t> de la rapidez),  entonces conviene pasar a coordenadas esféricas y escribir la distribución de rapideces como: </a:t>
            </a:r>
          </a:p>
          <a:p>
            <a:endParaRPr lang="es-UY" dirty="0" smtClean="0">
              <a:sym typeface="Symbol"/>
            </a:endParaRPr>
          </a:p>
        </p:txBody>
      </p:sp>
      <p:graphicFrame>
        <p:nvGraphicFramePr>
          <p:cNvPr id="7175" name="Object 3"/>
          <p:cNvGraphicFramePr>
            <a:graphicFrameLocks noChangeAspect="1"/>
          </p:cNvGraphicFramePr>
          <p:nvPr/>
        </p:nvGraphicFramePr>
        <p:xfrm>
          <a:off x="2369344" y="5386388"/>
          <a:ext cx="3267075" cy="963612"/>
        </p:xfrm>
        <a:graphic>
          <a:graphicData uri="http://schemas.openxmlformats.org/presentationml/2006/ole">
            <p:oleObj spid="_x0000_s72711" name="Equation" r:id="rId8" imgW="2514600" imgH="54576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-870" y="6132022"/>
            <a:ext cx="91448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700" b="1" dirty="0" smtClean="0">
                <a:solidFill>
                  <a:srgbClr val="0070C0"/>
                </a:solidFill>
              </a:rPr>
              <a:t>Ejercicio: </a:t>
            </a:r>
            <a:br>
              <a:rPr lang="es-UY" sz="1700" b="1" dirty="0" smtClean="0">
                <a:solidFill>
                  <a:srgbClr val="0070C0"/>
                </a:solidFill>
              </a:rPr>
            </a:br>
            <a:r>
              <a:rPr lang="es-UY" sz="1700" b="1" dirty="0" smtClean="0">
                <a:solidFill>
                  <a:srgbClr val="0070C0"/>
                </a:solidFill>
              </a:rPr>
              <a:t>Probar que la distribución de rapideces se deduce de la distribución de velocidades de Maxwell. </a:t>
            </a:r>
            <a:endParaRPr lang="es-UY" sz="1700" b="1" dirty="0" smtClean="0">
              <a:solidFill>
                <a:srgbClr val="0070C0"/>
              </a:solidFill>
              <a:sym typeface="Symbol"/>
            </a:endParaRPr>
          </a:p>
        </p:txBody>
      </p:sp>
      <p:graphicFrame>
        <p:nvGraphicFramePr>
          <p:cNvPr id="7176" name="Object 3"/>
          <p:cNvGraphicFramePr>
            <a:graphicFrameLocks noChangeAspect="1"/>
          </p:cNvGraphicFramePr>
          <p:nvPr/>
        </p:nvGraphicFramePr>
        <p:xfrm>
          <a:off x="5642214" y="5461728"/>
          <a:ext cx="2194322" cy="852488"/>
        </p:xfrm>
        <a:graphic>
          <a:graphicData uri="http://schemas.openxmlformats.org/presentationml/2006/ole">
            <p:oleObj spid="_x0000_s72712" name="Equation" r:id="rId9" imgW="1688760" imgH="482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12" grpId="0"/>
      <p:bldP spid="9" grpId="0"/>
      <p:bldP spid="11" grpId="0" build="p"/>
      <p:bldP spid="13" grpId="0" build="p"/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16" y="828133"/>
            <a:ext cx="3007938" cy="3096057"/>
          </a:xfrm>
          <a:prstGeom prst="rect">
            <a:avLst/>
          </a:prstGeom>
        </p:spPr>
      </p:pic>
      <p:pic>
        <p:nvPicPr>
          <p:cNvPr id="34820" name="Picture 4" descr="What kinds of speeds can be found from a Maxwell-Boltzmann distribution? |  Socrat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8941" y="827610"/>
            <a:ext cx="2993231" cy="30765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1" y="4008934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b="1" dirty="0" smtClean="0">
                <a:solidFill>
                  <a:srgbClr val="0070C0"/>
                </a:solidFill>
              </a:rPr>
              <a:t>Ejercicio: </a:t>
            </a:r>
            <a:br>
              <a:rPr lang="es-UY" b="1" dirty="0" smtClean="0">
                <a:solidFill>
                  <a:srgbClr val="0070C0"/>
                </a:solidFill>
              </a:rPr>
            </a:br>
            <a:r>
              <a:rPr lang="es-UY" b="1" dirty="0" smtClean="0">
                <a:solidFill>
                  <a:srgbClr val="0070C0"/>
                </a:solidFill>
              </a:rPr>
              <a:t>Calcular </a:t>
            </a:r>
            <a:r>
              <a:rPr lang="es-UY" b="1" i="1" dirty="0" err="1" smtClean="0">
                <a:solidFill>
                  <a:srgbClr val="0070C0"/>
                </a:solidFill>
              </a:rPr>
              <a:t>v</a:t>
            </a:r>
            <a:r>
              <a:rPr lang="es-UY" b="1" baseline="-25000" dirty="0" err="1" smtClean="0">
                <a:solidFill>
                  <a:srgbClr val="0070C0"/>
                </a:solidFill>
              </a:rPr>
              <a:t>p</a:t>
            </a:r>
            <a:r>
              <a:rPr lang="es-UY" b="1" dirty="0" smtClean="0">
                <a:solidFill>
                  <a:srgbClr val="0070C0"/>
                </a:solidFill>
              </a:rPr>
              <a:t> y a la velocidad media. </a:t>
            </a:r>
            <a:endParaRPr lang="es-UY" b="1" dirty="0" smtClean="0">
              <a:solidFill>
                <a:srgbClr val="0070C0"/>
              </a:solidFill>
              <a:sym typeface="Symbol"/>
            </a:endParaRPr>
          </a:p>
        </p:txBody>
      </p:sp>
      <p:pic>
        <p:nvPicPr>
          <p:cNvPr id="34823" name="Picture 7" descr="Maxwell-Boltzman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5453" y="1524000"/>
            <a:ext cx="3726924" cy="307708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72000" y="8382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 smtClean="0"/>
              <a:t>Dependencia de f(v) con la temperatura:</a:t>
            </a:r>
          </a:p>
          <a:p>
            <a:r>
              <a:rPr lang="es-UY" dirty="0" smtClean="0">
                <a:sym typeface="Symbol"/>
              </a:rPr>
              <a:t>[Pausa para que pensemos antes de mostrarla]</a:t>
            </a:r>
          </a:p>
          <a:p>
            <a:endParaRPr lang="es-UY" dirty="0" smtClean="0">
              <a:sym typeface="Symbol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 l="1799" t="40589" r="26226" b="14954"/>
          <a:stretch>
            <a:fillRect/>
          </a:stretch>
        </p:blipFill>
        <p:spPr bwMode="auto">
          <a:xfrm>
            <a:off x="0" y="4724400"/>
            <a:ext cx="3048000" cy="158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971800" y="5410200"/>
            <a:ext cx="617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pc="-20" dirty="0" smtClean="0"/>
              <a:t>Por qué si las moléculas a temperatura ambiente se mueven tan rápido existe </a:t>
            </a:r>
            <a:r>
              <a:rPr lang="es-ES" spc="-20" dirty="0" smtClean="0"/>
              <a:t>una demora </a:t>
            </a:r>
            <a:r>
              <a:rPr lang="es-ES" spc="-20" dirty="0" smtClean="0"/>
              <a:t>entre que abrimos un frasco de amoniaco en un extremo de un salón y su olor llega al otro extremo?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657600" y="4876800"/>
            <a:ext cx="548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Para pensar: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s-ES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CB364B-9B40-4A65-91ED-16016B7D8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05001"/>
            <a:ext cx="8991600" cy="3657599"/>
          </a:xfrm>
        </p:spPr>
        <p:txBody>
          <a:bodyPr>
            <a:normAutofit/>
          </a:bodyPr>
          <a:lstStyle/>
          <a:p>
            <a:r>
              <a:rPr lang="es-ES" sz="1800" dirty="0" smtClean="0"/>
              <a:t>Vimos a la distribución de rapideces de </a:t>
            </a:r>
            <a:r>
              <a:rPr lang="es-ES" sz="1800" dirty="0"/>
              <a:t>Maxwell </a:t>
            </a:r>
            <a:r>
              <a:rPr lang="es-ES" sz="1800" dirty="0" smtClean="0"/>
              <a:t>(1860) para un gas ideal, en el que las moléculas no tienen interacción.</a:t>
            </a:r>
          </a:p>
          <a:p>
            <a:endParaRPr lang="es-ES" sz="900" dirty="0" smtClean="0"/>
          </a:p>
          <a:p>
            <a:r>
              <a:rPr lang="es-ES" sz="1800" dirty="0" smtClean="0"/>
              <a:t>Esta distribución fue comprobada experimentalmente en 1920 por Otto </a:t>
            </a:r>
            <a:r>
              <a:rPr lang="es-ES" sz="1800" dirty="0" err="1" smtClean="0"/>
              <a:t>Stern</a:t>
            </a:r>
            <a:r>
              <a:rPr lang="es-ES" sz="1800" dirty="0" smtClean="0"/>
              <a:t> (ver notas del final)</a:t>
            </a:r>
          </a:p>
          <a:p>
            <a:pPr>
              <a:buNone/>
            </a:pPr>
            <a:endParaRPr lang="es-ES" sz="900" dirty="0"/>
          </a:p>
          <a:p>
            <a:r>
              <a:rPr lang="es-ES" sz="1800" dirty="0"/>
              <a:t>En los 1870s Boltzmann </a:t>
            </a:r>
            <a:r>
              <a:rPr lang="es-ES" sz="1800" dirty="0" smtClean="0"/>
              <a:t>introdujo un </a:t>
            </a:r>
            <a:r>
              <a:rPr lang="es-ES" sz="1800" dirty="0"/>
              <a:t>tratamiento estadístico </a:t>
            </a:r>
            <a:r>
              <a:rPr lang="es-ES" sz="1800" dirty="0" smtClean="0"/>
              <a:t>más </a:t>
            </a:r>
            <a:r>
              <a:rPr lang="es-ES" sz="1800" dirty="0"/>
              <a:t>general </a:t>
            </a:r>
            <a:r>
              <a:rPr lang="es-ES" sz="1800" dirty="0" smtClean="0"/>
              <a:t>incluyendo el caso de un gas real, con interacciones entre las moléculas y de estas con campos externos, de forma tal de que la energía pueda incluir términos de </a:t>
            </a:r>
            <a:r>
              <a:rPr lang="es-ES" sz="1800" b="1" dirty="0" smtClean="0"/>
              <a:t>energía potencial </a:t>
            </a:r>
            <a:r>
              <a:rPr lang="es-ES" sz="1800" dirty="0" smtClean="0"/>
              <a:t>(nacimiento </a:t>
            </a:r>
            <a:r>
              <a:rPr lang="es-ES" sz="1800" dirty="0"/>
              <a:t>de la </a:t>
            </a:r>
            <a:r>
              <a:rPr lang="es-ES" sz="1800" b="1" u="sng" dirty="0">
                <a:solidFill>
                  <a:srgbClr val="FF0000"/>
                </a:solidFill>
              </a:rPr>
              <a:t>Mecánica Estadística</a:t>
            </a:r>
            <a:r>
              <a:rPr lang="es-ES" sz="1800" dirty="0" smtClean="0"/>
              <a:t>).</a:t>
            </a:r>
            <a:br>
              <a:rPr lang="es-ES" sz="1800" dirty="0" smtClean="0"/>
            </a:br>
            <a:endParaRPr lang="es-ES" sz="1800" dirty="0" smtClean="0"/>
          </a:p>
          <a:p>
            <a:r>
              <a:rPr lang="es-ES" sz="1800" dirty="0" smtClean="0"/>
              <a:t>Para pasar de la distribución de rapideces de Maxwell a la de energías de Maxwell-Boltzmann, lo primero es que en el caso de moléculas libres de Maxwell podemos escribir  </a:t>
            </a:r>
            <a:endParaRPr lang="es-ES" sz="18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0668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</a:t>
            </a:r>
            <a:r>
              <a:rPr kumimoji="0" lang="es-ES" sz="20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 </a:t>
            </a:r>
            <a:r>
              <a:rPr kumimoji="0" lang="es-ES" sz="20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distribución </a:t>
            </a:r>
            <a:r>
              <a:rPr kumimoji="0" lang="es-ES" sz="20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</a:t>
            </a:r>
            <a:r>
              <a:rPr kumimoji="0" lang="es-ES" sz="20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rapideces de Maxwell a la distribución de energías de </a:t>
            </a:r>
            <a:r>
              <a:rPr lang="es-E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20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Maxwell-Boltzmann </a:t>
            </a:r>
            <a:endParaRPr lang="es-ES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1730375" y="5551488"/>
          <a:ext cx="2619375" cy="695325"/>
        </p:xfrm>
        <a:graphic>
          <a:graphicData uri="http://schemas.openxmlformats.org/presentationml/2006/ole">
            <p:oleObj spid="_x0000_s39937" name="Equation" r:id="rId3" imgW="1511280" imgH="393480" progId="Equation.DSMT4">
              <p:embed/>
            </p:oleObj>
          </a:graphicData>
        </a:graphic>
      </p:graphicFrame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4495800" y="5611813"/>
          <a:ext cx="814387" cy="560387"/>
        </p:xfrm>
        <a:graphic>
          <a:graphicData uri="http://schemas.openxmlformats.org/presentationml/2006/ole">
            <p:oleObj spid="_x0000_s39938" name="Equation" r:id="rId4" imgW="469800" imgH="31716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4396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37682</TotalTime>
  <Words>1653</Words>
  <Application>Microsoft Office PowerPoint</Application>
  <PresentationFormat>On-screen Show (4:3)</PresentationFormat>
  <Paragraphs>108</Paragraphs>
  <Slides>32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Office Theme</vt:lpstr>
      <vt:lpstr>Equation</vt:lpstr>
      <vt:lpstr>MathType 5.0 Equation</vt:lpstr>
      <vt:lpstr>RECOMENDACIÓN  (antes de comenzar cada clase)</vt:lpstr>
      <vt:lpstr>Una recomendación más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Calores específicos reales vs ideales (a temperatura ambiente)</vt:lpstr>
      <vt:lpstr>Slide 21</vt:lpstr>
      <vt:lpstr>Slide 22</vt:lpstr>
      <vt:lpstr>Slide 23</vt:lpstr>
      <vt:lpstr>Slide 24</vt:lpstr>
      <vt:lpstr>Experimento para medir distribución de rapideces</vt:lpstr>
      <vt:lpstr>Slide 26</vt:lpstr>
      <vt:lpstr>Slide 27</vt:lpstr>
      <vt:lpstr>Slide 28</vt:lpstr>
      <vt:lpstr>Slide 29</vt:lpstr>
      <vt:lpstr>Slide 30</vt:lpstr>
      <vt:lpstr>Slide 31</vt:lpstr>
      <vt:lpstr>Forma funcional de distribución de rapideces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MECÁNICA ESTADÍSTICA 2020</dc:title>
  <dc:creator>Hugo</dc:creator>
  <cp:lastModifiedBy>Hugo</cp:lastModifiedBy>
  <cp:revision>91</cp:revision>
  <dcterms:created xsi:type="dcterms:W3CDTF">2020-08-17T20:33:51Z</dcterms:created>
  <dcterms:modified xsi:type="dcterms:W3CDTF">2022-03-17T13:57:27Z</dcterms:modified>
</cp:coreProperties>
</file>