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11" r:id="rId2"/>
    <p:sldId id="312" r:id="rId3"/>
    <p:sldId id="284" r:id="rId4"/>
    <p:sldId id="295" r:id="rId5"/>
    <p:sldId id="296" r:id="rId6"/>
    <p:sldId id="304" r:id="rId7"/>
    <p:sldId id="313" r:id="rId8"/>
    <p:sldId id="305" r:id="rId9"/>
    <p:sldId id="314" r:id="rId10"/>
    <p:sldId id="297" r:id="rId11"/>
    <p:sldId id="289" r:id="rId12"/>
    <p:sldId id="300" r:id="rId13"/>
    <p:sldId id="316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0FE22DF1-613C-4A1A-9193-F37C434C501D}">
          <p14:sldIdLst>
            <p14:sldId id="293"/>
            <p14:sldId id="294"/>
            <p14:sldId id="284"/>
            <p14:sldId id="295"/>
            <p14:sldId id="296"/>
            <p14:sldId id="297"/>
            <p14:sldId id="289"/>
            <p14:sldId id="300"/>
            <p14:sldId id="290"/>
            <p14:sldId id="301"/>
            <p14:sldId id="298"/>
            <p14:sldId id="299"/>
            <p14:sldId id="291"/>
            <p14:sldId id="279"/>
            <p14:sldId id="302"/>
            <p14:sldId id="292"/>
            <p14:sldId id="30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459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52" y="-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uz_infrarroja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es.wikipedia.org/wiki/Espectro_electromagn%C3%A9tic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Radiaci%C3%B3n_t%C3%A9rmic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7273417" y="1525167"/>
          <a:ext cx="1329399" cy="579437"/>
        </p:xfrm>
        <a:graphic>
          <a:graphicData uri="http://schemas.openxmlformats.org/presentationml/2006/ole">
            <p:oleObj spid="_x0000_s6146" name="Equation" r:id="rId3" imgW="647640" imgH="304560" progId="Equation.DSMT4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947554"/>
            <a:ext cx="9906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40" dirty="0" smtClean="0"/>
              <a:t> Vimos que los resultados experimentales para el calor específico molar de los gases diatómicos y los sólidos  contradecían las predicciones de la física clásica; </a:t>
            </a:r>
            <a:r>
              <a:rPr lang="es-ES" b="1" spc="-40" dirty="0" smtClean="0">
                <a:solidFill>
                  <a:srgbClr val="FF0000"/>
                </a:solidFill>
              </a:rPr>
              <a:t>en lugar de ser constantes dependían de la temperatura</a:t>
            </a:r>
            <a:r>
              <a:rPr lang="es-ES" spc="-40" dirty="0" smtClean="0"/>
              <a:t>. </a:t>
            </a:r>
          </a:p>
          <a:p>
            <a:endParaRPr lang="es-ES" sz="900" spc="-40" dirty="0" smtClean="0"/>
          </a:p>
          <a:p>
            <a:r>
              <a:rPr lang="es-ES" spc="-40" dirty="0" smtClean="0"/>
              <a:t>La predicción clásica para el calor específico molar de los gases diatómicos era:</a:t>
            </a:r>
          </a:p>
        </p:txBody>
      </p:sp>
      <p:pic>
        <p:nvPicPr>
          <p:cNvPr id="26636" name="Picture 12" descr="https://upload.wikimedia.org/wikipedia/commons/thumb/0/07/DiatomicSpecHeat1.png/1024px-DiatomicSpecHeat1.png"/>
          <p:cNvPicPr>
            <a:picLocks noChangeAspect="1" noChangeArrowheads="1"/>
          </p:cNvPicPr>
          <p:nvPr/>
        </p:nvPicPr>
        <p:blipFill>
          <a:blip r:embed="rId4"/>
          <a:srcRect l="3092" t="8333" b="4167"/>
          <a:stretch>
            <a:fillRect/>
          </a:stretch>
        </p:blipFill>
        <p:spPr bwMode="auto">
          <a:xfrm>
            <a:off x="247649" y="3124202"/>
            <a:ext cx="4693803" cy="29340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0" y="2133600"/>
            <a:ext cx="965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Sin embargo, al medir el calor específico molar de los gases diatómicos (H2, O2, N2)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observamos algo así: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17220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Este fue uno de los primeros indicios que indicaron a fines del siglo XIX que la mecánica clásica no era correcta (no debemos olvidar que el teorema de equipartición es clásico!).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22291" y="261399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/>
              <a:t>De modo que</a:t>
            </a:r>
            <a:r>
              <a:rPr lang="es-ES" dirty="0" smtClean="0"/>
              <a:t>:</a:t>
            </a:r>
            <a:endParaRPr lang="es-ES" dirty="0" smtClean="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7099301" y="2590802"/>
          <a:ext cx="1537494" cy="434975"/>
        </p:xfrm>
        <a:graphic>
          <a:graphicData uri="http://schemas.openxmlformats.org/presentationml/2006/ole">
            <p:oleObj spid="_x0000_s6147" name="Equation" r:id="rId5" imgW="749160" imgH="228600" progId="Equation.DSMT4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5200650" y="3482876"/>
            <a:ext cx="4705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Siendo </a:t>
            </a:r>
            <a:r>
              <a:rPr lang="es-ES" i="1" dirty="0" smtClean="0"/>
              <a:t>f</a:t>
            </a:r>
            <a:r>
              <a:rPr lang="es-ES" dirty="0" smtClean="0"/>
              <a:t>(</a:t>
            </a:r>
            <a:r>
              <a:rPr lang="es-ES" i="1" dirty="0" smtClean="0"/>
              <a:t>T</a:t>
            </a:r>
            <a:r>
              <a:rPr lang="es-ES" dirty="0" smtClean="0"/>
              <a:t>) una función de la temperatura que varía entre 3/2 para temperaturas bajas a 7/2 para temperaturas altas.</a:t>
            </a:r>
          </a:p>
          <a:p>
            <a:endParaRPr lang="es-ES" dirty="0" smtClean="0"/>
          </a:p>
          <a:p>
            <a:r>
              <a:rPr lang="es-ES" dirty="0" smtClean="0"/>
              <a:t>O sea, a bajas temperaturas los gases diatómicos se comportan como monoatómicos y solamente a altas temperaturas como diatómicos.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4F83EF-8B15-4DB6-9006-FFFDF10062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14" t="8057" r="7143"/>
          <a:stretch>
            <a:fillRect/>
          </a:stretch>
        </p:blipFill>
        <p:spPr>
          <a:xfrm>
            <a:off x="165100" y="2667000"/>
            <a:ext cx="5035550" cy="358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095" y="488612"/>
            <a:ext cx="1525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200" b="1" dirty="0" smtClean="0"/>
              <a:t>REPASO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subSp spid="_x0000_s614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>
                                            <p:subSp spid="_x0000_s614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utoUpdateAnimBg="0"/>
      <p:bldP spid="30" grpId="0" autoUpdateAnimBg="0"/>
      <p:bldP spid="31" grpId="0" autoUpdateAnimBg="0"/>
      <p:bldP spid="31" grpId="1"/>
      <p:bldP spid="32" grpId="0" autoUpdateAnimBg="0"/>
      <p:bldP spid="3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AC8328E-4FAB-4BD0-A333-E9E78FEF49E9}"/>
              </a:ext>
            </a:extLst>
          </p:cNvPr>
          <p:cNvSpPr txBox="1">
            <a:spLocks/>
          </p:cNvSpPr>
          <p:nvPr/>
        </p:nvSpPr>
        <p:spPr>
          <a:xfrm>
            <a:off x="512054" y="219937"/>
            <a:ext cx="8412251" cy="686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4000" dirty="0"/>
              <a:t>Algunas características de </a:t>
            </a:r>
            <a:r>
              <a:rPr lang="en-US" sz="4000" i="1" dirty="0" smtClean="0">
                <a:latin typeface="French Script MT" pitchFamily="66" charset="0"/>
              </a:rPr>
              <a:t>R</a:t>
            </a:r>
            <a:r>
              <a:rPr lang="en-US" sz="4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Symbol" pitchFamily="18" charset="2"/>
              </a:rPr>
              <a:t>(n)</a:t>
            </a:r>
            <a:endParaRPr lang="es-ES" sz="4000" dirty="0">
              <a:latin typeface="Symbol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70977D-3F2C-4AB3-A64D-27416F39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5" y="846443"/>
            <a:ext cx="3544491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0EC107-0961-49DC-BB22-26307E2C27D0}"/>
              </a:ext>
            </a:extLst>
          </p:cNvPr>
          <p:cNvSpPr txBox="1"/>
          <p:nvPr/>
        </p:nvSpPr>
        <p:spPr>
          <a:xfrm>
            <a:off x="4682217" y="1186313"/>
            <a:ext cx="4700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Ley de Stefan</a:t>
            </a:r>
            <a:r>
              <a:rPr lang="es-ES" sz="3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Ley de </a:t>
            </a:r>
            <a:r>
              <a:rPr lang="es-ES" sz="2400" dirty="0" err="1"/>
              <a:t>Wien</a:t>
            </a:r>
            <a:r>
              <a:rPr lang="es-ES" sz="2400" dirty="0"/>
              <a:t>: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7F8707-E990-4C23-B5FE-A01176A07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115" y="1346723"/>
            <a:ext cx="1000323" cy="373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E41072-7852-4F2E-9EFE-3AF75E59C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443" y="2190834"/>
            <a:ext cx="950744" cy="441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063788E-CB92-4375-AC58-2C3C86877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563" y="1047820"/>
            <a:ext cx="1439466" cy="97155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57010" y="2643459"/>
          <a:ext cx="2437613" cy="687532"/>
        </p:xfrm>
        <a:graphic>
          <a:graphicData uri="http://schemas.openxmlformats.org/presentationml/2006/ole">
            <p:oleObj spid="_x0000_s46082" name="Equation" r:id="rId7" imgW="1485720" imgH="41904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035138" y="2793633"/>
            <a:ext cx="26956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O, lo que es equivalente: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244" r="8641" b="76442"/>
          <a:stretch>
            <a:fillRect/>
          </a:stretch>
        </p:blipFill>
        <p:spPr bwMode="auto">
          <a:xfrm>
            <a:off x="3481475" y="3333495"/>
            <a:ext cx="6400800" cy="19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5229585"/>
            <a:ext cx="91499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Cuáles son las temperaturas de las superficies de estas estrellas?</a:t>
            </a:r>
          </a:p>
          <a:p>
            <a:pPr marL="342900" indent="-342900"/>
            <a:endParaRPr lang="es-ES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la ley de </a:t>
            </a:r>
            <a:r>
              <a:rPr lang="es-ES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Wien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hallamos para Sirio:</a:t>
            </a:r>
            <a:endParaRPr lang="es-ES" sz="17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957638" y="5580063"/>
          <a:ext cx="2189162" cy="687387"/>
        </p:xfrm>
        <a:graphic>
          <a:graphicData uri="http://schemas.openxmlformats.org/presentationml/2006/ole">
            <p:oleObj spid="_x0000_s46084" name="Equation" r:id="rId9" imgW="1333440" imgH="41904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6256317" y="5714528"/>
            <a:ext cx="15754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12000 K</a:t>
            </a:r>
          </a:p>
        </p:txBody>
      </p:sp>
    </p:spTree>
    <p:extLst>
      <p:ext uri="{BB962C8B-B14F-4D97-AF65-F5344CB8AC3E}">
        <p14:creationId xmlns="" xmlns:p14="http://schemas.microsoft.com/office/powerpoint/2010/main" val="26012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 autoUpdateAnimBg="0"/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645" t="75317" b="17517"/>
          <a:stretch>
            <a:fillRect/>
          </a:stretch>
        </p:blipFill>
        <p:spPr bwMode="auto">
          <a:xfrm>
            <a:off x="445323" y="771896"/>
            <a:ext cx="7196447" cy="59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02977" y="1056904"/>
            <a:ext cx="1525979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742519"/>
            <a:ext cx="990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5800 K la mayor parte de la radiación de la superficie del Sol se encuentra en la región visible del espectro. Esto indica que, a través de los tiempos de su evolución, los ojos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 han adaptado al Sol hasta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volverse más sensibles a aquellas </a:t>
            </a:r>
            <a:r>
              <a:rPr lang="es-UY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longiludes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onda a las que este irradia mas intensamente.</a:t>
            </a:r>
          </a:p>
          <a:p>
            <a:endParaRPr lang="es-UY" sz="1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600" dirty="0" smtClean="0">
                <a:solidFill>
                  <a:srgbClr val="0070C0"/>
                </a:solidFill>
              </a:rPr>
              <a:t>(b) Cuáles son las intensidades radiantes de estas tres </a:t>
            </a:r>
            <a:r>
              <a:rPr lang="en-US" sz="1600" dirty="0" err="1" smtClean="0">
                <a:solidFill>
                  <a:srgbClr val="0070C0"/>
                </a:solidFill>
              </a:rPr>
              <a:t>estrellas</a:t>
            </a:r>
            <a:r>
              <a:rPr lang="en-US" sz="1600" dirty="0" smtClean="0">
                <a:solidFill>
                  <a:srgbClr val="0070C0"/>
                </a:solidFill>
              </a:rPr>
              <a:t>?</a:t>
            </a:r>
            <a:endParaRPr lang="es-UY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007" b="76596"/>
          <a:stretch>
            <a:fillRect/>
          </a:stretch>
        </p:blipFill>
        <p:spPr bwMode="auto">
          <a:xfrm>
            <a:off x="112816" y="3343894"/>
            <a:ext cx="6561957" cy="40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007" t="22369" b="55204"/>
          <a:stretch>
            <a:fillRect/>
          </a:stretch>
        </p:blipFill>
        <p:spPr bwMode="auto">
          <a:xfrm>
            <a:off x="112816" y="3728852"/>
            <a:ext cx="6561957" cy="3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007" t="45486" b="34502"/>
          <a:stretch>
            <a:fillRect/>
          </a:stretch>
        </p:blipFill>
        <p:spPr bwMode="auto">
          <a:xfrm>
            <a:off x="112816" y="4126675"/>
            <a:ext cx="6561957" cy="34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007" t="65842"/>
          <a:stretch>
            <a:fillRect/>
          </a:stretch>
        </p:blipFill>
        <p:spPr bwMode="auto">
          <a:xfrm>
            <a:off x="112816" y="4476997"/>
            <a:ext cx="6561957" cy="5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955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439550AF-032E-498E-A5EF-7A797235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906000" cy="737534"/>
          </a:xfrm>
        </p:spPr>
        <p:txBody>
          <a:bodyPr>
            <a:normAutofit/>
          </a:bodyPr>
          <a:lstStyle/>
          <a:p>
            <a:r>
              <a:rPr lang="es-ES" sz="2400" b="1" dirty="0"/>
              <a:t>Cálculo </a:t>
            </a:r>
            <a:r>
              <a:rPr lang="es-ES" sz="2400" b="1" dirty="0" smtClean="0"/>
              <a:t>del número de modos normales en 3d del problema 7 repartido 1: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4EEB34-39A8-421A-9424-F7AA5DA1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3" y="1007950"/>
            <a:ext cx="3345338" cy="446116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9980" y="1314202"/>
            <a:ext cx="673602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17580" y="933202"/>
            <a:ext cx="44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Hagámoslo primero para 2D que es más fácil:</a:t>
            </a:r>
            <a:endParaRPr lang="es-ES_tradnl" dirty="0"/>
          </a:p>
        </p:txBody>
      </p:sp>
      <p:grpSp>
        <p:nvGrpSpPr>
          <p:cNvPr id="10" name="Group 9"/>
          <p:cNvGrpSpPr/>
          <p:nvPr/>
        </p:nvGrpSpPr>
        <p:grpSpPr>
          <a:xfrm>
            <a:off x="4091049" y="2006933"/>
            <a:ext cx="4180090" cy="3230089"/>
            <a:chOff x="4091049" y="2006933"/>
            <a:chExt cx="4180090" cy="3230089"/>
          </a:xfrm>
        </p:grpSpPr>
        <p:pic>
          <p:nvPicPr>
            <p:cNvPr id="8" name="Picture 7" descr="quadrant.png"/>
            <p:cNvPicPr>
              <a:picLocks noChangeAspect="1"/>
            </p:cNvPicPr>
            <p:nvPr/>
          </p:nvPicPr>
          <p:blipFill>
            <a:blip r:embed="rId4"/>
            <a:srcRect l="13063" t="12876" r="25751" b="27638"/>
            <a:stretch>
              <a:fillRect/>
            </a:stretch>
          </p:blipFill>
          <p:spPr>
            <a:xfrm>
              <a:off x="4138526" y="2006933"/>
              <a:ext cx="4132613" cy="32300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91049" y="284414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s-UY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s-UY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s-UY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870465" y="2042566"/>
            <a:ext cx="5676405" cy="5973289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5137" t="34740" r="35553" b="57319"/>
          <a:stretch>
            <a:fillRect/>
          </a:stretch>
        </p:blipFill>
        <p:spPr bwMode="auto">
          <a:xfrm>
            <a:off x="285008" y="5777345"/>
            <a:ext cx="243444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524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81" y="1074717"/>
            <a:ext cx="18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Para 3D tenemos:</a:t>
            </a:r>
            <a:endParaRPr lang="es-ES_trad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651" y="304801"/>
            <a:ext cx="6593681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b="67681"/>
          <a:stretch>
            <a:fillRect/>
          </a:stretch>
        </p:blipFill>
        <p:spPr bwMode="auto">
          <a:xfrm>
            <a:off x="247650" y="4114800"/>
            <a:ext cx="9286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3831" t="60179" r="31338" b="29975"/>
          <a:stretch>
            <a:fillRect/>
          </a:stretch>
        </p:blipFill>
        <p:spPr bwMode="auto">
          <a:xfrm>
            <a:off x="3313215" y="6222670"/>
            <a:ext cx="2654135" cy="55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313432"/>
            <a:ext cx="9906000" cy="2738737"/>
            <a:chOff x="0" y="1313432"/>
            <a:chExt cx="9906000" cy="27387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39169"/>
              <a:ext cx="9665229" cy="24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0" y="1313432"/>
              <a:ext cx="9906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UY" sz="1600" dirty="0" smtClean="0"/>
                <a:t>La tabla muestra los valores medidos del calor molar específico para algunos sólidos a temperatura ambiente. </a:t>
              </a:r>
              <a:endParaRPr lang="es-UY" sz="16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083" b="113"/>
          <a:stretch>
            <a:fillRect/>
          </a:stretch>
        </p:blipFill>
        <p:spPr bwMode="auto">
          <a:xfrm>
            <a:off x="5135987" y="4018425"/>
            <a:ext cx="4480560" cy="283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-1" y="4298608"/>
            <a:ext cx="5186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Sin embargo, si medimos lo que pasa a temperaturas menores a la ambiente esto es lo que se obtiene: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257802"/>
            <a:ext cx="470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particular, el calor específico del sólido tiende </a:t>
            </a:r>
            <a:r>
              <a:rPr lang="es-ES" b="1" dirty="0" smtClean="0">
                <a:solidFill>
                  <a:srgbClr val="FF0000"/>
                </a:solidFill>
              </a:rPr>
              <a:t>a cero cuando </a:t>
            </a:r>
            <a:r>
              <a:rPr lang="es-ES" b="1" i="1" dirty="0" smtClean="0">
                <a:solidFill>
                  <a:srgbClr val="FF0000"/>
                </a:solidFill>
              </a:rPr>
              <a:t>T </a:t>
            </a:r>
            <a:r>
              <a:rPr lang="es-ES" b="1" i="1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es-ES" b="1" dirty="0" smtClean="0">
                <a:solidFill>
                  <a:srgbClr val="FF0000"/>
                </a:solidFill>
              </a:rPr>
              <a:t>0</a:t>
            </a:r>
            <a:r>
              <a:rPr lang="es-ES" b="1" i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632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smtClean="0"/>
              <a:t>Análogamente, para los sólidos, la predicción clásica era la </a:t>
            </a:r>
            <a:r>
              <a:rPr lang="es-UY" b="1" dirty="0" smtClean="0"/>
              <a:t>ley de </a:t>
            </a:r>
            <a:r>
              <a:rPr lang="es-UY" b="1" dirty="0" err="1" smtClean="0"/>
              <a:t>Dulong</a:t>
            </a:r>
            <a:r>
              <a:rPr lang="es-UY" b="1" dirty="0" smtClean="0"/>
              <a:t> y </a:t>
            </a:r>
            <a:r>
              <a:rPr lang="es-UY" b="1" dirty="0" err="1" smtClean="0"/>
              <a:t>Petit</a:t>
            </a:r>
            <a:endParaRPr lang="es-UY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384211" y="1002493"/>
            <a:ext cx="317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J mol </a:t>
            </a:r>
            <a:r>
              <a:rPr lang="es-ES" b="1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091344"/>
            <a:ext cx="5186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smtClean="0">
                <a:solidFill>
                  <a:srgbClr val="00B050"/>
                </a:solidFill>
              </a:rPr>
              <a:t>Ahora vamos a ver otro indicio importante de que la física clásica no era del todo correcta.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Orion the Hunter Reigns in the Winter Sky | Old Farmer's Almanac">
            <a:extLst>
              <a:ext uri="{FF2B5EF4-FFF2-40B4-BE49-F238E27FC236}">
                <a16:creationId xmlns="" xmlns:a16="http://schemas.microsoft.com/office/drawing/2014/main" id="{848EB724-A712-474B-908E-04AE9B7B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14802" y="2500252"/>
            <a:ext cx="3937635" cy="4146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65D637-BE3A-484A-A86C-F652A249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9" y="2572639"/>
            <a:ext cx="3566160" cy="2930382"/>
          </a:xfrm>
          <a:prstGeom prst="rect">
            <a:avLst/>
          </a:prstGeom>
        </p:spPr>
      </p:pic>
      <p:pic>
        <p:nvPicPr>
          <p:cNvPr id="2052" name="Picture 4" descr="Thermal imaging service developed to protect against the spread of  coronavirus - Smart Cities World">
            <a:extLst>
              <a:ext uri="{FF2B5EF4-FFF2-40B4-BE49-F238E27FC236}">
                <a16:creationId xmlns="" xmlns:a16="http://schemas.microsoft.com/office/drawing/2014/main" id="{A4CCF955-0C1C-4696-93C5-190F3DBD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36" y="3601156"/>
            <a:ext cx="3976510" cy="3256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32412"/>
            <a:ext cx="990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spc="-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S" sz="2800" b="1" i="0" u="none" strike="noStrike" cap="none" spc="-140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.B </a:t>
            </a:r>
            <a:r>
              <a:rPr lang="es-ES" sz="2800" b="1" spc="-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RADIACIÓN DEL CUERPO NEGRO Y LA </a:t>
            </a:r>
            <a:r>
              <a:rPr kumimoji="0" lang="es-ES" sz="2800" b="1" i="0" u="none" strike="noStrike" cap="none" spc="-140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CATÁSTROFE</a:t>
            </a:r>
            <a:r>
              <a:rPr kumimoji="0" lang="es-ES" sz="2800" b="1" i="0" u="none" strike="noStrike" cap="none" spc="-140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UV</a:t>
            </a:r>
            <a:r>
              <a:rPr kumimoji="0" lang="es-ES" sz="2800" b="0" i="0" u="none" strike="noStrike" cap="none" spc="-14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spc="-14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021007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spc="-8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S" sz="2400" b="1" i="0" u="none" strike="noStrike" cap="none" spc="-8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.B.1 Radiación térmica.</a:t>
            </a:r>
            <a:endParaRPr lang="es-ES" sz="2400" b="1" spc="-8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890EF3-F421-4F64-9314-8080C84BF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84" y="4539446"/>
            <a:ext cx="1996855" cy="23185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59263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Los cuerpos calientes emiten </a:t>
            </a:r>
            <a:r>
              <a:rPr lang="es-ES" dirty="0" smtClean="0">
                <a:hlinkClick r:id="rId6" tooltip="Radiación térmica"/>
              </a:rPr>
              <a:t>radiación térmica</a:t>
            </a:r>
            <a:r>
              <a:rPr lang="es-ES" dirty="0" smtClean="0"/>
              <a:t> en todo el </a:t>
            </a:r>
            <a:r>
              <a:rPr lang="es-ES" dirty="0" smtClean="0">
                <a:hlinkClick r:id="rId7" tooltip="Espectro electromagnético"/>
              </a:rPr>
              <a:t>espectro electromagnético</a:t>
            </a:r>
            <a:r>
              <a:rPr lang="es-ES" dirty="0" smtClean="0"/>
              <a:t>, sobre todo en la zona del </a:t>
            </a:r>
            <a:r>
              <a:rPr lang="es-ES" dirty="0" smtClean="0">
                <a:hlinkClick r:id="rId8" tooltip="Luz infrarroja"/>
              </a:rPr>
              <a:t>infrarrojo</a:t>
            </a:r>
            <a:r>
              <a:rPr lang="es-ES" dirty="0" smtClean="0"/>
              <a:t>: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120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20867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spc="-8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S" sz="2400" b="1" i="0" u="none" strike="noStrike" cap="none" spc="-8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.B.2 </a:t>
            </a:r>
            <a:r>
              <a:rPr lang="es-ES" sz="2400" b="1" spc="-8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s-ES" sz="2400" b="1" i="0" u="none" strike="noStrike" cap="none" spc="-8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adiancia</a:t>
            </a:r>
            <a:r>
              <a:rPr lang="es-ES" sz="2400" b="1" spc="-8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espectral.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08736"/>
            <a:ext cx="9906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Si se mide la potencia radiada por un cuerpo por unidad de área para todo el espectro de frecuencias, se obtiene la 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intensidad radiada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por el cuerpo 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b="1" i="1" dirty="0" smtClean="0">
                <a:latin typeface="French Script MT" pitchFamily="66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(en unidades de W/m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 define la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 radiancia espectral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  como la intensidad entre una frecuencia </a:t>
            </a:r>
            <a:r>
              <a:rPr lang="es-ES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+d</a:t>
            </a:r>
            <a:r>
              <a:rPr lang="es-ES" i="1" dirty="0" err="1" smtClean="0">
                <a:latin typeface="Symbol" pitchFamily="18" charset="2"/>
                <a:cs typeface="Times New Roman" pitchFamily="18" charset="0"/>
              </a:rPr>
              <a:t>n</a:t>
            </a:r>
            <a:endParaRPr lang="es-ES" i="1" dirty="0" smtClean="0">
              <a:latin typeface="Symbol" pitchFamily="18" charset="2"/>
              <a:cs typeface="Times New Roman" pitchFamily="18" charset="0"/>
            </a:endParaRPr>
          </a:p>
          <a:p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					 </a:t>
            </a:r>
            <a:r>
              <a:rPr lang="es-ES" b="1" i="1" dirty="0" smtClean="0">
                <a:latin typeface="French Script MT" pitchFamily="66" charset="0"/>
                <a:cs typeface="Times New Roman" pitchFamily="18" charset="0"/>
              </a:rPr>
              <a:t>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 (Wm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Hz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				                   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        (o una longitud de onda </a:t>
            </a:r>
            <a:r>
              <a:rPr lang="es-ES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i="1" dirty="0" err="1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+d</a:t>
            </a:r>
            <a:r>
              <a:rPr lang="es-ES" i="1" dirty="0" err="1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i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i="1" dirty="0" smtClean="0">
                <a:latin typeface="French Script MT" pitchFamily="66" charset="0"/>
                <a:cs typeface="Times New Roman" pitchFamily="18" charset="0"/>
              </a:rPr>
              <a:t>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(Wm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s-ES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Al analizar las curvas obtenidas con el cuerpo a distintas temperaturas, </a:t>
            </a:r>
            <a:br>
              <a:rPr lang="es-ES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 evidente que esta curva depende fuertemente de la temperatura: </a:t>
            </a:r>
          </a:p>
          <a:p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s-ES" b="1" i="1" dirty="0" smtClean="0">
                <a:latin typeface="French Script MT" pitchFamily="66" charset="0"/>
                <a:cs typeface="Times New Roman" pitchFamily="18" charset="0"/>
              </a:rPr>
              <a:t> 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o </a:t>
            </a:r>
            <a:r>
              <a:rPr lang="es-ES" b="1" i="1" dirty="0" smtClean="0">
                <a:latin typeface="French Script MT" pitchFamily="66" charset="0"/>
                <a:cs typeface="Times New Roman" pitchFamily="18" charset="0"/>
              </a:rPr>
              <a:t>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err="1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3554" name="Picture 2" descr="https://upload.wikimedia.org/wikipedia/commons/thumb/a/a2/Wiens_law.svg/330px-Wiens_law.svg.png"/>
          <p:cNvPicPr>
            <a:picLocks noChangeAspect="1" noChangeArrowheads="1"/>
          </p:cNvPicPr>
          <p:nvPr/>
        </p:nvPicPr>
        <p:blipFill>
          <a:blip r:embed="rId2"/>
          <a:srcRect l="13980" r="5859"/>
          <a:stretch>
            <a:fillRect/>
          </a:stretch>
        </p:blipFill>
        <p:spPr bwMode="auto">
          <a:xfrm>
            <a:off x="6742828" y="2283820"/>
            <a:ext cx="3023569" cy="3143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889122"/>
            <a:ext cx="71197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(la radiancia también depende del material).</a:t>
            </a:r>
          </a:p>
          <a:p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Podemos hallar la intensidad radiante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para cualquier temperatura  sumando (esto es, integrando) la radiancia espectral en toda la banda de longitudes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frecuencias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550741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pc="-40" dirty="0" smtClean="0">
                <a:latin typeface="Times New Roman" pitchFamily="18" charset="0"/>
                <a:cs typeface="Times New Roman" pitchFamily="18" charset="0"/>
              </a:rPr>
              <a:t>Podemos interpretar a la intensidad radiante </a:t>
            </a:r>
            <a:r>
              <a:rPr lang="es-UY" i="1" spc="-4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UY" spc="-4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UY" i="1" spc="-4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UY" spc="-4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UY" i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pc="-40" dirty="0" smtClean="0">
                <a:latin typeface="Times New Roman" pitchFamily="18" charset="0"/>
                <a:cs typeface="Times New Roman" pitchFamily="18" charset="0"/>
              </a:rPr>
              <a:t>como el área bajo la curva de la radiancia espectral apropiada. </a:t>
            </a:r>
          </a:p>
          <a:p>
            <a:r>
              <a:rPr lang="es-UY" dirty="0" smtClean="0">
                <a:latin typeface="Times New Roman" pitchFamily="18" charset="0"/>
                <a:cs typeface="Times New Roman" pitchFamily="18" charset="0"/>
              </a:rPr>
              <a:t>De la figura vemos que, al aumentar la temperatura, aumenta también esta área y por lo tanto la intensidad radiante, como lo predice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dirty="0" smtClean="0"/>
              <a:t>a </a:t>
            </a:r>
            <a:r>
              <a:rPr lang="es-ES" i="1" dirty="0" smtClean="0"/>
              <a:t>ley empírica </a:t>
            </a:r>
            <a:r>
              <a:rPr lang="es-ES" dirty="0" smtClean="0"/>
              <a:t>de</a:t>
            </a:r>
            <a:r>
              <a:rPr lang="es-ES" i="1" dirty="0" smtClean="0"/>
              <a:t> Stefan· </a:t>
            </a:r>
            <a:r>
              <a:rPr lang="es-ES" i="1" dirty="0" err="1" smtClean="0"/>
              <a:t>Boltznann</a:t>
            </a:r>
            <a:endParaRPr lang="es-UY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65123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i="1" spc="-60" dirty="0" smtClean="0">
                <a:latin typeface="Symbol" pitchFamily="18" charset="2"/>
                <a:cs typeface="Times New Roman" pitchFamily="18" charset="0"/>
              </a:rPr>
              <a:t>e </a:t>
            </a:r>
            <a:r>
              <a:rPr lang="es-UY" spc="-60" dirty="0" smtClean="0">
                <a:latin typeface="Times New Roman" pitchFamily="18" charset="0"/>
                <a:cs typeface="Times New Roman" pitchFamily="18" charset="0"/>
              </a:rPr>
              <a:t>es un </a:t>
            </a:r>
            <a:r>
              <a:rPr lang="es-UY" spc="-60" dirty="0" err="1" smtClean="0">
                <a:latin typeface="Times New Roman" pitchFamily="18" charset="0"/>
                <a:cs typeface="Times New Roman" pitchFamily="18" charset="0"/>
              </a:rPr>
              <a:t>coef</a:t>
            </a:r>
            <a:r>
              <a:rPr lang="es-UY" spc="-6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UY" spc="-60" dirty="0" err="1" smtClean="0">
                <a:latin typeface="Times New Roman" pitchFamily="18" charset="0"/>
                <a:cs typeface="Times New Roman" pitchFamily="18" charset="0"/>
              </a:rPr>
              <a:t>adim</a:t>
            </a:r>
            <a:r>
              <a:rPr lang="es-UY" spc="-6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UY" spc="-60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s-UY" spc="-60" dirty="0" smtClean="0">
                <a:latin typeface="Times New Roman" pitchFamily="18" charset="0"/>
                <a:cs typeface="Times New Roman" pitchFamily="18" charset="0"/>
              </a:rPr>
              <a:t>1, la </a:t>
            </a:r>
            <a:r>
              <a:rPr lang="es-UY" b="1" spc="-60" dirty="0" smtClean="0">
                <a:latin typeface="Times New Roman" pitchFamily="18" charset="0"/>
                <a:cs typeface="Times New Roman" pitchFamily="18" charset="0"/>
              </a:rPr>
              <a:t>emisividad</a:t>
            </a:r>
            <a:r>
              <a:rPr lang="es-UY" spc="-60" dirty="0" smtClean="0">
                <a:latin typeface="Times New Roman" pitchFamily="18" charset="0"/>
                <a:cs typeface="Times New Roman" pitchFamily="18" charset="0"/>
              </a:rPr>
              <a:t>, del material y </a:t>
            </a:r>
            <a:r>
              <a:rPr lang="es-UY" i="1" spc="-6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s-UY" spc="-60" dirty="0" smtClean="0">
                <a:latin typeface="Times New Roman" pitchFamily="18" charset="0"/>
                <a:cs typeface="Times New Roman" pitchFamily="18" charset="0"/>
              </a:rPr>
              <a:t> es la constante </a:t>
            </a:r>
            <a:r>
              <a:rPr lang="es-ES" i="1" spc="-60" dirty="0" smtClean="0">
                <a:latin typeface="Times New Roman" pitchFamily="18" charset="0"/>
                <a:cs typeface="Times New Roman" pitchFamily="18" charset="0"/>
              </a:rPr>
              <a:t>de Stefan· </a:t>
            </a:r>
            <a:r>
              <a:rPr lang="es-ES" i="1" spc="-60" dirty="0" err="1" smtClean="0">
                <a:latin typeface="Times New Roman" pitchFamily="18" charset="0"/>
                <a:cs typeface="Times New Roman" pitchFamily="18" charset="0"/>
              </a:rPr>
              <a:t>Boltznann</a:t>
            </a:r>
            <a:r>
              <a:rPr lang="es-ES" i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pc="-60" dirty="0" smtClean="0">
                <a:latin typeface="Times New Roman" pitchFamily="18" charset="0"/>
                <a:cs typeface="Times New Roman" pitchFamily="18" charset="0"/>
              </a:rPr>
              <a:t>= 5.67</a:t>
            </a:r>
            <a:r>
              <a:rPr lang="es-ES" spc="-60" dirty="0" smtClean="0">
                <a:cs typeface="Times New Roman" pitchFamily="18" charset="0"/>
              </a:rPr>
              <a:t>x</a:t>
            </a:r>
            <a:r>
              <a:rPr lang="es-ES" spc="-6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s-ES" spc="-60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s-ES" spc="-60" dirty="0" smtClean="0">
                <a:latin typeface="Times New Roman" pitchFamily="18" charset="0"/>
                <a:cs typeface="Times New Roman" pitchFamily="18" charset="0"/>
              </a:rPr>
              <a:t> Wm</a:t>
            </a:r>
            <a:r>
              <a:rPr lang="es-ES" spc="-6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s-ES" spc="-6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pc="-6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es-UY" spc="-6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812" b="4834"/>
          <a:stretch>
            <a:fillRect/>
          </a:stretch>
        </p:blipFill>
        <p:spPr bwMode="auto">
          <a:xfrm>
            <a:off x="6959213" y="6144486"/>
            <a:ext cx="1700903" cy="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3566860" y="4889150"/>
            <a:ext cx="3224830" cy="731520"/>
            <a:chOff x="3566860" y="4889150"/>
            <a:chExt cx="3224830" cy="73152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3824"/>
            <a:stretch>
              <a:fillRect/>
            </a:stretch>
          </p:blipFill>
          <p:spPr bwMode="auto">
            <a:xfrm>
              <a:off x="3566860" y="4889150"/>
              <a:ext cx="322483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4486690" y="5067197"/>
              <a:ext cx="7325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s-ES" b="1" i="1" noProof="1" smtClean="0">
                  <a:solidFill>
                    <a:srgbClr val="CB6459"/>
                  </a:solidFill>
                  <a:latin typeface="French Script MT" pitchFamily="66" charset="0"/>
                  <a:cs typeface="Times New Roman" pitchFamily="18" charset="0"/>
                </a:rPr>
                <a:t>R</a:t>
              </a:r>
              <a:r>
                <a:rPr lang="es-ES" b="1" noProof="1" smtClean="0">
                  <a:solidFill>
                    <a:srgbClr val="CB6459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s-ES" b="1" i="1" noProof="1" smtClean="0">
                  <a:solidFill>
                    <a:srgbClr val="CB6459"/>
                  </a:solidFill>
                  <a:latin typeface="Symbol" pitchFamily="18" charset="2"/>
                  <a:cs typeface="Times New Roman" pitchFamily="18" charset="0"/>
                </a:rPr>
                <a:t>l</a:t>
              </a:r>
              <a:r>
                <a:rPr lang="es-ES" b="1" i="1" noProof="1" smtClean="0">
                  <a:solidFill>
                    <a:srgbClr val="CB6459"/>
                  </a:solidFill>
                  <a:latin typeface="Times New Roman" pitchFamily="18" charset="0"/>
                  <a:cs typeface="Times New Roman" pitchFamily="18" charset="0"/>
                </a:rPr>
                <a:t>,T </a:t>
              </a:r>
              <a:r>
                <a:rPr lang="es-ES" b="1" noProof="1" smtClean="0">
                  <a:solidFill>
                    <a:srgbClr val="CB6459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s-ES" b="1" noProof="1">
                <a:solidFill>
                  <a:srgbClr val="CB6459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265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436E8C22-C29F-41C1-9684-E0313DCF3533}"/>
              </a:ext>
            </a:extLst>
          </p:cNvPr>
          <p:cNvSpPr txBox="1">
            <a:spLocks/>
          </p:cNvSpPr>
          <p:nvPr/>
        </p:nvSpPr>
        <p:spPr>
          <a:xfrm>
            <a:off x="2757816" y="2346073"/>
            <a:ext cx="7148184" cy="828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Kirchhoff (1859) Regla empírica:</a:t>
            </a:r>
            <a:br>
              <a:rPr lang="es-UY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La emisividad térmica de un cuerpo es proporcional a su capacidad de absorción. </a:t>
            </a:r>
          </a:p>
          <a:p>
            <a:pPr>
              <a:buNone/>
            </a:pPr>
            <a:endParaRPr lang="es-UY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UY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9663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Mencionamos que la radiancia depende del material.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8" y="1244901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 hecho, la emisividad </a:t>
            </a:r>
            <a:r>
              <a:rPr lang="es-UY" i="1" spc="-60" dirty="0" smtClean="0">
                <a:latin typeface="Symbol" pitchFamily="18" charset="2"/>
                <a:cs typeface="Times New Roman" pitchFamily="18" charset="0"/>
              </a:rPr>
              <a:t>e  </a:t>
            </a:r>
            <a:r>
              <a:rPr lang="es-ES" spc="-60" dirty="0" smtClean="0">
                <a:latin typeface="Times New Roman" pitchFamily="18" charset="0"/>
                <a:cs typeface="Times New Roman" pitchFamily="18" charset="0"/>
              </a:rPr>
              <a:t>varía de material a material.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Peor aún, depende de la temperatura.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2201" y="2308484"/>
            <a:ext cx="2789097" cy="3660063"/>
            <a:chOff x="-22201" y="2308484"/>
            <a:chExt cx="2789097" cy="3660063"/>
          </a:xfrm>
        </p:grpSpPr>
        <p:pic>
          <p:nvPicPr>
            <p:cNvPr id="3" name="Picture 2" descr="Gustav Robert Kirchhoff">
              <a:extLst>
                <a:ext uri="{FF2B5EF4-FFF2-40B4-BE49-F238E27FC236}">
                  <a16:creationId xmlns="" xmlns:a16="http://schemas.microsoft.com/office/drawing/2014/main" id="{579EE909-6558-4BF7-AEE0-800DA5B16C81}"/>
                </a:ext>
                <a:ext uri="{C183D7F6-B498-43B3-948B-1728B52AA6E4}">
                  <adec:decorative xmlns="" xmlns:adec="http://schemas.microsoft.com/office/drawing/2017/decorative" val="0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8484"/>
              <a:ext cx="2710160" cy="32946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22201" y="5599215"/>
              <a:ext cx="2789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Gustav Kirchhoff 1824-1887</a:t>
              </a:r>
              <a:endParaRPr lang="en-US" dirty="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36E8C22-C29F-41C1-9684-E0313DCF3533}"/>
              </a:ext>
            </a:extLst>
          </p:cNvPr>
          <p:cNvSpPr txBox="1">
            <a:spLocks/>
          </p:cNvSpPr>
          <p:nvPr/>
        </p:nvSpPr>
        <p:spPr>
          <a:xfrm>
            <a:off x="2807514" y="3230656"/>
            <a:ext cx="7148184" cy="8046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Introduce </a:t>
            </a:r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el concepto de </a:t>
            </a:r>
            <a:r>
              <a:rPr lang="es-UY" sz="1800" b="1" dirty="0" smtClean="0">
                <a:latin typeface="Times New Roman" pitchFamily="18" charset="0"/>
                <a:cs typeface="Times New Roman" pitchFamily="18" charset="0"/>
              </a:rPr>
              <a:t>Cuerpo negro</a:t>
            </a:r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s-UY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Cuerpo ideal que absorbe toda la radiación que recibe</a:t>
            </a:r>
            <a:r>
              <a:rPr lang="es-UY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UY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UY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UY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36E8C22-C29F-41C1-9684-E0313DCF3533}"/>
              </a:ext>
            </a:extLst>
          </p:cNvPr>
          <p:cNvSpPr txBox="1">
            <a:spLocks/>
          </p:cNvSpPr>
          <p:nvPr/>
        </p:nvSpPr>
        <p:spPr>
          <a:xfrm>
            <a:off x="2787633" y="4174880"/>
            <a:ext cx="7148184" cy="1748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la regla de arriba se deduce que se emisividad térmica es máxima.</a:t>
            </a:r>
          </a:p>
          <a:p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Más aún, si está en equilibrio térmico debe radiar la misma potencia que absorbe.</a:t>
            </a:r>
          </a:p>
          <a:p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O sea, tiene </a:t>
            </a:r>
            <a:r>
              <a:rPr lang="es-UY" sz="1800" i="1" spc="-60" dirty="0" smtClean="0">
                <a:latin typeface="Symbol" pitchFamily="18" charset="2"/>
                <a:cs typeface="Times New Roman" pitchFamily="18" charset="0"/>
              </a:rPr>
              <a:t>e </a:t>
            </a:r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=1; </a:t>
            </a:r>
          </a:p>
          <a:p>
            <a:pPr>
              <a:buNone/>
            </a:pPr>
            <a:r>
              <a:rPr lang="es-UY" sz="1800" dirty="0" smtClean="0">
                <a:latin typeface="Times New Roman" pitchFamily="18" charset="0"/>
                <a:cs typeface="Times New Roman" pitchFamily="18" charset="0"/>
              </a:rPr>
              <a:t>es un emisor térmico ideal!</a:t>
            </a:r>
          </a:p>
          <a:p>
            <a:pPr>
              <a:buNone/>
            </a:pPr>
            <a:endParaRPr lang="es-UY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UY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3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9090"/>
            <a:ext cx="990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/>
              <a:t>Radiación de cuerpo negro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295402"/>
            <a:ext cx="9906000" cy="353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En1859 Kirchhoff planteó un desafío: derivar la fórmula matemática para el espectro de radiación de un cuerpo negro. </a:t>
            </a:r>
          </a:p>
          <a:p>
            <a:r>
              <a:rPr lang="es-ES" dirty="0" smtClean="0"/>
              <a:t>Este desafío, como veremos, fue uno de los factores clave en la desarrollo de la teoría cuántica.</a:t>
            </a:r>
          </a:p>
          <a:p>
            <a:endParaRPr lang="es-ES" sz="900" dirty="0" smtClean="0"/>
          </a:p>
          <a:p>
            <a:r>
              <a:rPr lang="es-ES" dirty="0" smtClean="0"/>
              <a:t>Remarcamos que Kirchhoff apreció que la radiación fuera térmica en equilibrio con el cuerpo y que, por tanto, </a:t>
            </a:r>
            <a:r>
              <a:rPr lang="es-ES" b="1" dirty="0" smtClean="0">
                <a:solidFill>
                  <a:srgbClr val="FF0000"/>
                </a:solidFill>
              </a:rPr>
              <a:t>el espectro dependía sólo de la temperatura</a:t>
            </a:r>
            <a:r>
              <a:rPr lang="es-ES" dirty="0" smtClean="0"/>
              <a:t>. </a:t>
            </a:r>
          </a:p>
          <a:p>
            <a:endParaRPr lang="es-ES" sz="900" dirty="0" smtClean="0"/>
          </a:p>
          <a:p>
            <a:r>
              <a:rPr lang="es-ES" dirty="0" smtClean="0"/>
              <a:t>La intensidad del espectro es, por lo tanto, una función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dirty="0" smtClean="0"/>
              <a:t>(</a:t>
            </a:r>
            <a:r>
              <a:rPr lang="es-ES" i="1" dirty="0" err="1" smtClean="0">
                <a:latin typeface="Symbol" pitchFamily="18" charset="2"/>
              </a:rPr>
              <a:t>n</a:t>
            </a:r>
            <a:r>
              <a:rPr lang="es-ES" dirty="0" err="1" smtClean="0"/>
              <a:t>,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dirty="0" smtClean="0"/>
              <a:t>) y el desafío de </a:t>
            </a:r>
            <a:r>
              <a:rPr lang="es-ES" dirty="0" err="1" smtClean="0"/>
              <a:t>Kirchhoff</a:t>
            </a:r>
            <a:r>
              <a:rPr lang="es-ES" dirty="0" smtClean="0"/>
              <a:t> fue encontrar la forma de esta función.</a:t>
            </a:r>
          </a:p>
          <a:p>
            <a:endParaRPr lang="es-ES" sz="900" dirty="0" smtClean="0"/>
          </a:p>
          <a:p>
            <a:r>
              <a:rPr lang="es-ES" dirty="0" smtClean="0"/>
              <a:t>Lo importante de esta suposición de </a:t>
            </a:r>
            <a:r>
              <a:rPr lang="es-ES" dirty="0" err="1" smtClean="0"/>
              <a:t>Kirchhoff</a:t>
            </a:r>
            <a:r>
              <a:rPr lang="es-ES" dirty="0" smtClean="0"/>
              <a:t> es que el </a:t>
            </a:r>
            <a:r>
              <a:rPr lang="es-ES" b="1" dirty="0" smtClean="0">
                <a:solidFill>
                  <a:srgbClr val="FF0000"/>
                </a:solidFill>
              </a:rPr>
              <a:t>espectro es entonces una propiedad de la radiación y no del cuerpo bajo consideración</a:t>
            </a:r>
            <a:r>
              <a:rPr lang="es-ES" dirty="0" smtClean="0"/>
              <a:t>. Así podemos inventar un sistema modelo, una idealización de la situación que conserva las características importantes del problema, </a:t>
            </a:r>
            <a:r>
              <a:rPr lang="es-ES" b="1" dirty="0" smtClean="0">
                <a:solidFill>
                  <a:srgbClr val="FF0000"/>
                </a:solidFill>
              </a:rPr>
              <a:t>pero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que es posible resolver.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4918353"/>
            <a:ext cx="5415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30" dirty="0" smtClean="0">
                <a:latin typeface="Times New Roman" pitchFamily="18" charset="0"/>
                <a:cs typeface="Times New Roman" pitchFamily="18" charset="0"/>
              </a:rPr>
              <a:t>Nuestro modelo es simplemente una cavidad radiante, en equilibrio térmico, que está conectada al mundo exterior por un pequeño agujero.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6ED435-032A-4C7B-B586-476B9035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79" y="4623693"/>
            <a:ext cx="2007240" cy="206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717297" y="2974047"/>
            <a:ext cx="2439367" cy="1737360"/>
            <a:chOff x="4815444" y="1377538"/>
            <a:chExt cx="2439367" cy="173736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7333" r="30733" b="21850"/>
            <a:stretch>
              <a:fillRect/>
            </a:stretch>
          </p:blipFill>
          <p:spPr bwMode="auto">
            <a:xfrm>
              <a:off x="4921335" y="1377538"/>
              <a:ext cx="2333476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4"/>
            <a:srcRect l="28506" t="33174" r="67816" b="61098"/>
            <a:stretch>
              <a:fillRect/>
            </a:stretch>
          </p:blipFill>
          <p:spPr bwMode="auto">
            <a:xfrm>
              <a:off x="4815444" y="1941615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Rectangle 3"/>
          <p:cNvSpPr/>
          <p:nvPr/>
        </p:nvSpPr>
        <p:spPr>
          <a:xfrm>
            <a:off x="0" y="1054794"/>
            <a:ext cx="668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Veremos a través del agujero el espectro de la radiación en la cavidad.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/>
          <a:srcRect l="4399" t="4119"/>
          <a:stretch>
            <a:fillRect/>
          </a:stretch>
        </p:blipFill>
        <p:spPr bwMode="auto">
          <a:xfrm>
            <a:off x="6780810" y="872835"/>
            <a:ext cx="3067746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408178"/>
            <a:ext cx="9906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Consideramos que las ondas electromagnéticas están en equilibrio</a:t>
            </a:r>
            <a:br>
              <a:rPr lang="es-ES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térmico con las paredes.</a:t>
            </a:r>
          </a:p>
          <a:p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Y son ondas estacionarias (como las de una cuerda atada a dos paredes).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 un caso unidimensional tendríamos (eje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751538"/>
            <a:ext cx="68045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mtClean="0">
                <a:latin typeface="Times New Roman" pitchFamily="18" charset="0"/>
                <a:cs typeface="Times New Roman" pitchFamily="18" charset="0"/>
              </a:rPr>
              <a:t>La idea es que se puede expresar a </a:t>
            </a:r>
            <a:r>
              <a:rPr lang="es-ES" sz="1700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1700" smtClean="0"/>
              <a:t>(</a:t>
            </a:r>
            <a:r>
              <a:rPr lang="es-ES" sz="1700" i="1" smtClean="0">
                <a:latin typeface="Symbol" pitchFamily="18" charset="2"/>
              </a:rPr>
              <a:t>n</a:t>
            </a:r>
            <a:r>
              <a:rPr lang="es-ES" sz="1700" smtClean="0"/>
              <a:t>,</a:t>
            </a:r>
            <a:r>
              <a:rPr lang="es-ES" sz="17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smtClean="0"/>
              <a:t>) </a:t>
            </a:r>
            <a:r>
              <a:rPr lang="es-ES" sz="1700" smtClean="0">
                <a:latin typeface="Times New Roman" pitchFamily="18" charset="0"/>
                <a:cs typeface="Times New Roman" pitchFamily="18" charset="0"/>
              </a:rPr>
              <a:t> como el producto 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3923" t="17184" r="30497" b="78860"/>
          <a:stretch>
            <a:fillRect/>
          </a:stretch>
        </p:blipFill>
        <p:spPr bwMode="auto">
          <a:xfrm>
            <a:off x="7408434" y="2594578"/>
            <a:ext cx="2119745" cy="3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/>
          <a:srcRect l="28113" t="33257" r="45304" b="62056"/>
          <a:stretch>
            <a:fillRect/>
          </a:stretch>
        </p:blipFill>
        <p:spPr bwMode="auto">
          <a:xfrm>
            <a:off x="148442" y="2956944"/>
            <a:ext cx="2202873" cy="3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0094" t="46539" r="28563" b="45824"/>
          <a:stretch>
            <a:fillRect/>
          </a:stretch>
        </p:blipFill>
        <p:spPr bwMode="auto">
          <a:xfrm>
            <a:off x="2755076" y="2788714"/>
            <a:ext cx="34260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0" y="6407373"/>
            <a:ext cx="98050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modo que calcular a </a:t>
            </a:r>
            <a:r>
              <a:rPr lang="es-ES" sz="16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600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equivale a calcular </a:t>
            </a:r>
            <a:r>
              <a:rPr lang="es-ES" sz="16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).  </a:t>
            </a:r>
            <a:endParaRPr lang="es-ES" sz="17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4367244"/>
            <a:ext cx="9906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siendo</a:t>
            </a:r>
            <a:r>
              <a:rPr lang="es-ES" sz="1700" i="1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spc="-5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1700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spc="-5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 el número de estados con frecuencia entre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  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1700" i="1" spc="-5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1700" i="1" spc="-50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1700" i="1" spc="-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s-ES" sz="1700" spc="-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</a:t>
            </a:r>
            <a:r>
              <a:rPr lang="es-ES" sz="1700" i="1" spc="-5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s-ES" sz="1700" spc="-5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i="1" spc="-50" dirty="0" err="1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n,T</a:t>
            </a:r>
            <a:r>
              <a:rPr lang="es-ES" sz="1700" spc="-5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)</a:t>
            </a:r>
            <a:r>
              <a:rPr lang="es-ES" sz="1700" spc="-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</a:t>
            </a:r>
            <a:r>
              <a:rPr lang="es-ES" sz="1700" i="1" spc="-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la energía media del modo de frecuencia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4962276"/>
            <a:ext cx="9906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Calcularemos por separado a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) como a 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  <a:sym typeface="Symbol"/>
              </a:rPr>
              <a:t>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i="1" spc="-50" dirty="0" err="1" smtClean="0">
                <a:latin typeface="Symbol" pitchFamily="18" charset="2"/>
                <a:cs typeface="Times New Roman" pitchFamily="18" charset="0"/>
              </a:rPr>
              <a:t>n,T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)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  <a:sym typeface="Symbol"/>
              </a:rPr>
              <a:t>.</a:t>
            </a:r>
            <a:r>
              <a:rPr lang="es-ES" sz="1700" i="1" spc="-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 Cálculo de </a:t>
            </a:r>
            <a:r>
              <a:rPr lang="es-ES" sz="1700" i="1" spc="-5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1700" spc="-5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i="1" spc="-5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calcular a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)</a:t>
            </a:r>
            <a:r>
              <a:rPr lang="es-ES" sz="1700" i="1" spc="-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ecordemos que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están relacionados por:   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que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1700" i="1" dirty="0" err="1" smtClean="0">
                <a:latin typeface="Symbol" pitchFamily="18" charset="2"/>
                <a:cs typeface="Times New Roman" pitchFamily="18" charset="0"/>
              </a:rPr>
              <a:t>nl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,</a:t>
            </a:r>
            <a:endParaRPr lang="es-ES" sz="1700" dirty="0" smtClean="0">
              <a:latin typeface="Symbol" pitchFamily="18" charset="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entonces obtenemos que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n 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 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k.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3374644"/>
            <a:ext cx="94107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Veamos el cálculo que hicieron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Rayleigh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-Jeans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1700" dirty="0" smtClean="0"/>
              <a:t>(</a:t>
            </a:r>
            <a:r>
              <a:rPr lang="es-ES" sz="1700" i="1" dirty="0" err="1" smtClean="0">
                <a:latin typeface="Symbol" pitchFamily="18" charset="2"/>
              </a:rPr>
              <a:t>n</a:t>
            </a:r>
            <a:r>
              <a:rPr lang="es-ES" sz="1700" dirty="0" err="1" smtClean="0"/>
              <a:t>,</a:t>
            </a:r>
            <a:r>
              <a:rPr lang="es-ES" sz="1700" i="1" dirty="0" err="1" smtClean="0"/>
              <a:t>T</a:t>
            </a:r>
            <a:r>
              <a:rPr lang="es-ES" sz="1700" dirty="0" smtClean="0"/>
              <a:t>).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338390" y="4109084"/>
          <a:ext cx="2162175" cy="342900"/>
        </p:xfrm>
        <a:graphic>
          <a:graphicData uri="http://schemas.openxmlformats.org/presentationml/2006/ole">
            <p:oleObj spid="_x0000_s38920" name="Equation" r:id="rId6" imgW="14731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22" grpId="0" build="p"/>
      <p:bldP spid="36" grpId="0" build="p"/>
      <p:bldP spid="37" grpId="0" build="p" bldLvl="2"/>
      <p:bldP spid="39" grpId="0" build="p"/>
      <p:bldP spid="4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70450" y="2182201"/>
            <a:ext cx="50355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número de modos con número de onda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26807" y="3204449"/>
          <a:ext cx="1360743" cy="533400"/>
        </p:xfrm>
        <a:graphic>
          <a:graphicData uri="http://schemas.openxmlformats.org/presentationml/2006/ole">
            <p:oleObj spid="_x0000_s1026" name="Equation" r:id="rId3" imgW="926698" imgH="393529" progId="Equation.DSMT4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570288" y="4117975"/>
          <a:ext cx="1508125" cy="533400"/>
        </p:xfrm>
        <a:graphic>
          <a:graphicData uri="http://schemas.openxmlformats.org/presentationml/2006/ole">
            <p:oleObj spid="_x0000_s1027" name="Equation" r:id="rId4" imgW="1028520" imgH="39348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2624530"/>
            <a:ext cx="9906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700" spc="-20" dirty="0" smtClean="0">
                <a:latin typeface="Times New Roman" pitchFamily="18" charset="0"/>
                <a:cs typeface="Times New Roman" pitchFamily="18" charset="0"/>
              </a:rPr>
              <a:t>En el ejercicio 7 del repartido de práctico 1 se pide derivar que la fórmula anterior se generaliza para 3 dimensiones (donde en lugar de una “cavidad unidimensional” tenemos una tridimensional de volumen </a:t>
            </a:r>
            <a:r>
              <a:rPr lang="es-UY" sz="1700" i="1" spc="-20" dirty="0" smtClean="0">
                <a:latin typeface="Times New Roman" pitchFamily="18" charset="0"/>
                <a:cs typeface="Times New Roman" pitchFamily="18" charset="0"/>
              </a:rPr>
              <a:t>V)</a:t>
            </a:r>
            <a:r>
              <a:rPr lang="es-UY" sz="1700" spc="-20" dirty="0" smtClean="0">
                <a:latin typeface="Times New Roman" pitchFamily="18" charset="0"/>
                <a:cs typeface="Times New Roman" pitchFamily="18" charset="0"/>
              </a:rPr>
              <a:t> como:</a:t>
            </a:r>
            <a:endParaRPr lang="en-US" sz="17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19167"/>
            <a:ext cx="90489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Análogamente se puede obtener a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 w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): número de estados con longitud de onda entre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 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739178"/>
            <a:ext cx="9906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 es lo mismo que decir que el número de estados con frecuencia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n 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está dado por:  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4632410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En realidad para cada frecuencia </a:t>
            </a:r>
            <a:r>
              <a:rPr lang="es-ES" sz="1600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600" dirty="0" smtClean="0">
                <a:latin typeface="Symbol" pitchFamily="18" charset="2"/>
                <a:cs typeface="Times New Roman" pitchFamily="18" charset="0"/>
              </a:rPr>
              <a:t> 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hay dos ondas electromagnéticas (2 estados de polarización), de modo que hay que multiplicar </a:t>
            </a:r>
            <a:r>
              <a:rPr lang="es-ES" sz="1600" dirty="0" smtClean="0">
                <a:cs typeface="Times New Roman" pitchFamily="18" charset="0"/>
              </a:rPr>
              <a:t>x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2 a la expresión de arriba y obtenemos: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587750" y="5187950"/>
          <a:ext cx="1825625" cy="531813"/>
        </p:xfrm>
        <a:graphic>
          <a:graphicData uri="http://schemas.openxmlformats.org/presentationml/2006/ole">
            <p:oleObj spid="_x0000_s1029" name="Equation" r:id="rId5" imgW="1244520" imgH="393480" progId="Equation.DSMT4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499100" y="5191125"/>
          <a:ext cx="1004888" cy="533400"/>
        </p:xfrm>
        <a:graphic>
          <a:graphicData uri="http://schemas.openxmlformats.org/presentationml/2006/ole">
            <p:oleObj spid="_x0000_s1031" name="Equation" r:id="rId6" imgW="685800" imgH="393480" progId="Equation.DSMT4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0" y="463766"/>
            <a:ext cx="98050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realidad, es más fácil contar cuantos modos normales hay con un número de onda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menor a uno dado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 ,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llamemos a ese número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luego se puede calcular cuantos hay entre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+d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derivando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N(k).</a:t>
            </a:r>
            <a:br>
              <a:rPr lang="es-ES" sz="1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Como</a:t>
            </a:r>
          </a:p>
          <a:p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0094" t="46539" r="28563" b="45824"/>
          <a:stretch>
            <a:fillRect/>
          </a:stretch>
        </p:blipFill>
        <p:spPr bwMode="auto">
          <a:xfrm>
            <a:off x="2808515" y="1339927"/>
            <a:ext cx="34260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0" y="1936330"/>
            <a:ext cx="98050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 fácil ver que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 el número de ENTEROS menores que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p:</a:t>
            </a:r>
            <a:endParaRPr lang="es-ES" sz="17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k)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b="1" i="1" dirty="0" err="1" smtClean="0">
                <a:latin typeface="Times New Roman" pitchFamily="18" charset="0"/>
                <a:cs typeface="Times New Roman" pitchFamily="18" charset="0"/>
              </a:rPr>
              <a:t>L/</a:t>
            </a:r>
            <a:r>
              <a:rPr lang="es-ES" sz="1700" b="1" i="1" dirty="0" smtClean="0">
                <a:latin typeface="Symbol" pitchFamily="18" charset="2"/>
                <a:cs typeface="Times New Roman" pitchFamily="18" charset="0"/>
              </a:rPr>
              <a:t>p.</a:t>
            </a:r>
            <a:endParaRPr lang="es-ES" sz="17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672876"/>
            <a:ext cx="9906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Finalmente, derivando respecto a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obtenemos:  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292168" y="5840062"/>
          <a:ext cx="1435100" cy="531813"/>
        </p:xfrm>
        <a:graphic>
          <a:graphicData uri="http://schemas.openxmlformats.org/presentationml/2006/ole">
            <p:oleObj spid="_x0000_s1032" name="Equation" r:id="rId8" imgW="9777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6" grpId="0"/>
      <p:bldP spid="17" grpId="0"/>
      <p:bldP spid="19" grpId="0" build="p"/>
      <p:bldP spid="21" grpId="0" build="p" bldLvl="2"/>
      <p:bldP spid="23" grpId="0" build="p"/>
      <p:bldP spid="25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33817"/>
            <a:ext cx="9906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20" dirty="0" smtClean="0">
                <a:latin typeface="Times New Roman" pitchFamily="18" charset="0"/>
                <a:cs typeface="Times New Roman" pitchFamily="18" charset="0"/>
              </a:rPr>
              <a:t>Las ondas son radiadas por los electrones de las paredes de la cavidad. </a:t>
            </a:r>
          </a:p>
          <a:p>
            <a:r>
              <a:rPr lang="es-ES" sz="1700" spc="-20" dirty="0" err="1" smtClean="0">
                <a:latin typeface="Times New Roman" pitchFamily="18" charset="0"/>
                <a:cs typeface="Times New Roman" pitchFamily="18" charset="0"/>
              </a:rPr>
              <a:t>Rayleigh</a:t>
            </a:r>
            <a:r>
              <a:rPr lang="es-ES" sz="1700" spc="-20" dirty="0" smtClean="0">
                <a:latin typeface="Times New Roman" pitchFamily="18" charset="0"/>
                <a:cs typeface="Times New Roman" pitchFamily="18" charset="0"/>
              </a:rPr>
              <a:t>-Jeans asumieron que esos electrones se comportan como osciladores armónicos y, usando el teorema de equipartición (clásico) llegaron entonces a que</a:t>
            </a:r>
          </a:p>
          <a:p>
            <a:r>
              <a:rPr lang="es-ES" sz="1700" spc="-50" dirty="0" smtClean="0">
                <a:latin typeface="Times New Roman" pitchFamily="18" charset="0"/>
                <a:cs typeface="Times New Roman" pitchFamily="18" charset="0"/>
                <a:sym typeface="Symbol"/>
              </a:rPr>
              <a:t>				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i="1" spc="-50" dirty="0" err="1" smtClean="0">
                <a:latin typeface="Symbol" pitchFamily="18" charset="2"/>
                <a:cs typeface="Times New Roman" pitchFamily="18" charset="0"/>
              </a:rPr>
              <a:t>n,T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) 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  <a:sym typeface="Symbol"/>
              </a:rPr>
              <a:t> = </a:t>
            </a:r>
            <a:r>
              <a:rPr lang="es-ES" sz="1700" i="1" spc="-5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kT</a:t>
            </a:r>
            <a:r>
              <a:rPr lang="es-ES" sz="1700" i="1" spc="-5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es-ES" sz="1700" spc="-50" dirty="0" smtClean="0">
                <a:latin typeface="Times New Roman" pitchFamily="18" charset="0"/>
                <a:cs typeface="Times New Roman" pitchFamily="18" charset="0"/>
                <a:sym typeface="Symbol"/>
              </a:rPr>
              <a:t>Y entonces, juntando los dos factores obtuvieron:</a:t>
            </a:r>
            <a:endParaRPr lang="es-ES" sz="1700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960303"/>
            <a:ext cx="532895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Dividiendo 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obtenemos a la densidad de energía</a:t>
            </a: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986088" y="2334449"/>
          <a:ext cx="969962" cy="628650"/>
        </p:xfrm>
        <a:graphic>
          <a:graphicData uri="http://schemas.openxmlformats.org/presentationml/2006/ole">
            <p:oleObj spid="_x0000_s39941" name="Equation" r:id="rId3" imgW="596880" imgH="419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634" y="569069"/>
            <a:ext cx="20697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7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►Cálculo de</a:t>
            </a:r>
            <a:r>
              <a:rPr lang="es-ES" sz="1700" spc="-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</a:t>
            </a:r>
            <a:r>
              <a:rPr lang="es-ES" sz="1700" i="1" spc="-5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s-ES" sz="1700" spc="-5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i="1" spc="-50" dirty="0" err="1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n,T</a:t>
            </a:r>
            <a:r>
              <a:rPr lang="es-ES" sz="1700" spc="-50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)</a:t>
            </a:r>
            <a:r>
              <a:rPr lang="es-ES" sz="1700" spc="-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 </a:t>
            </a:r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73648" y="2462996"/>
          <a:ext cx="2525048" cy="393514"/>
        </p:xfrm>
        <a:graphic>
          <a:graphicData uri="http://schemas.openxmlformats.org/presentationml/2006/ole">
            <p:oleObj spid="_x0000_s39942" name="Equation" r:id="rId4" imgW="1498320" imgH="253800" progId="Equation.DSMT4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009653" y="2497257"/>
          <a:ext cx="350838" cy="266700"/>
        </p:xfrm>
        <a:graphic>
          <a:graphicData uri="http://schemas.openxmlformats.org/presentationml/2006/ole">
            <p:oleObj spid="_x0000_s39943" name="Equation" r:id="rId5" imgW="215640" imgH="177480" progId="Equation.DSMT4">
              <p:embed/>
            </p:oleObj>
          </a:graphicData>
        </a:graphic>
      </p:graphicFrame>
      <p:graphicFrame>
        <p:nvGraphicFramePr>
          <p:cNvPr id="39944" name="Object 7"/>
          <p:cNvGraphicFramePr>
            <a:graphicFrameLocks noChangeAspect="1"/>
          </p:cNvGraphicFramePr>
          <p:nvPr/>
        </p:nvGraphicFramePr>
        <p:xfrm>
          <a:off x="291694" y="4311851"/>
          <a:ext cx="1731963" cy="635000"/>
        </p:xfrm>
        <a:graphic>
          <a:graphicData uri="http://schemas.openxmlformats.org/presentationml/2006/ole">
            <p:oleObj spid="_x0000_s39944" name="Equation" r:id="rId6" imgW="1180800" imgH="469800" progId="Equation.DSMT4">
              <p:embed/>
            </p:oleObj>
          </a:graphicData>
        </a:graphic>
      </p:graphicFrame>
      <p:graphicFrame>
        <p:nvGraphicFramePr>
          <p:cNvPr id="39945" name="Object 8"/>
          <p:cNvGraphicFramePr>
            <a:graphicFrameLocks noChangeAspect="1"/>
          </p:cNvGraphicFramePr>
          <p:nvPr/>
        </p:nvGraphicFramePr>
        <p:xfrm>
          <a:off x="2158825" y="4340814"/>
          <a:ext cx="1398588" cy="635000"/>
        </p:xfrm>
        <a:graphic>
          <a:graphicData uri="http://schemas.openxmlformats.org/presentationml/2006/ole">
            <p:oleObj spid="_x0000_s39945" name="Equation" r:id="rId7" imgW="952200" imgH="4698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5156063"/>
            <a:ext cx="41683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integral en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diverge: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44541" y="4603827"/>
            <a:ext cx="3777148" cy="2084615"/>
            <a:chOff x="3515083" y="4197431"/>
            <a:chExt cx="3777148" cy="2084615"/>
          </a:xfrm>
        </p:grpSpPr>
        <p:pic>
          <p:nvPicPr>
            <p:cNvPr id="39947" name="Picture 11" descr="Radiación de cuerpo negro y catástrofe ultravioleta | Los Mundos de Brana"/>
            <p:cNvPicPr>
              <a:picLocks noChangeAspect="1" noChangeArrowheads="1"/>
            </p:cNvPicPr>
            <p:nvPr/>
          </p:nvPicPr>
          <p:blipFill>
            <a:blip r:embed="rId8" cstate="print"/>
            <a:srcRect l="-1836"/>
            <a:stretch>
              <a:fillRect/>
            </a:stretch>
          </p:blipFill>
          <p:spPr bwMode="auto">
            <a:xfrm>
              <a:off x="3604161" y="4197431"/>
              <a:ext cx="3688070" cy="2084615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3515083" y="4479368"/>
              <a:ext cx="5757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s-ES" sz="1200" i="1" noProof="1" smtClean="0">
                  <a:latin typeface="French Script MT" pitchFamily="66" charset="0"/>
                  <a:cs typeface="Times New Roman" pitchFamily="18" charset="0"/>
                </a:rPr>
                <a:t>R</a:t>
              </a:r>
              <a:r>
                <a:rPr lang="es-ES" sz="1200" noProof="1" smtClean="0">
                  <a:latin typeface="French Script MT" pitchFamily="66" charset="0"/>
                </a:rPr>
                <a:t>(</a:t>
              </a:r>
              <a:r>
                <a:rPr lang="es-ES" sz="1200" i="1" noProof="1" smtClean="0">
                  <a:latin typeface="Symbol" pitchFamily="18" charset="2"/>
                </a:rPr>
                <a:t>n</a:t>
              </a:r>
              <a:r>
                <a:rPr lang="es-ES" sz="1200" noProof="1" smtClean="0"/>
                <a:t>,</a:t>
              </a:r>
              <a:r>
                <a:rPr lang="es-ES" sz="1200" i="1" noProof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s-ES" sz="1200" noProof="1" smtClean="0"/>
                <a:t>)</a:t>
              </a:r>
              <a:endParaRPr lang="es-ES" sz="1200" noProof="1"/>
            </a:p>
          </p:txBody>
        </p:sp>
      </p:grp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288139" y="2808524"/>
          <a:ext cx="1857375" cy="628650"/>
        </p:xfrm>
        <a:graphic>
          <a:graphicData uri="http://schemas.openxmlformats.org/presentationml/2006/ole">
            <p:oleObj spid="_x0000_s39946" name="Equation" r:id="rId9" imgW="1143000" imgH="41904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7056" y="3470007"/>
            <a:ext cx="72960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densidad de energía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se puede probar que está conectada con la radiancia por</a:t>
            </a:r>
          </a:p>
        </p:txBody>
      </p:sp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7130992" y="3349625"/>
          <a:ext cx="1733550" cy="590550"/>
        </p:xfrm>
        <a:graphic>
          <a:graphicData uri="http://schemas.openxmlformats.org/presentationml/2006/ole">
            <p:oleObj spid="_x0000_s39949" name="Equation" r:id="rId10" imgW="1066680" imgH="393480" progId="Equation.DSMT4">
              <p:embed/>
            </p:oleObj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8807274" y="3305337"/>
          <a:ext cx="1135062" cy="628650"/>
        </p:xfrm>
        <a:graphic>
          <a:graphicData uri="http://schemas.openxmlformats.org/presentationml/2006/ole">
            <p:oleObj spid="_x0000_s39950" name="Equation" r:id="rId11" imgW="698400" imgH="419040" progId="Equation.DSMT4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-4056" y="3913095"/>
            <a:ext cx="99100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Pero aparece un problema, si integramos a </a:t>
            </a:r>
            <a:r>
              <a:rPr lang="es-ES" sz="1600" b="1" i="1" dirty="0" smtClean="0">
                <a:latin typeface="French Script MT" pitchFamily="66" charset="0"/>
                <a:cs typeface="Times New Roman" pitchFamily="18" charset="0"/>
              </a:rPr>
              <a:t>R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600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6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para obtener a la intensidad radiada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37134" y="5095532"/>
            <a:ext cx="3468866" cy="3539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Esa fue la llamada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catástrofe UV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1" y="5561815"/>
            <a:ext cx="50746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Esto implicaría que la energía radiada por un cuerpo negro sería infinita!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subSp spid="_x0000_s3994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2">
                                            <p:subSp spid="_x0000_s3994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subSp spid="_x0000_s3994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1">
                                            <p:subSp spid="_x0000_s3994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subSp spid="_x0000_s3994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3">
                                            <p:subSp spid="_x0000_s3994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subSp spid="_x0000_s3994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944">
                                            <p:subSp spid="_x0000_s3994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subSp spid="_x0000_s3994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945">
                                            <p:subSp spid="_x0000_s3994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22" grpId="0" build="p" autoUpdateAnimBg="0"/>
      <p:bldP spid="17" grpId="0" build="p" autoUpdateAnimBg="0"/>
      <p:bldP spid="18" grpId="0" build="p" autoUpdateAnimBg="0"/>
      <p:bldP spid="26" grpId="0" build="p" autoUpdateAnimBg="0"/>
      <p:bldP spid="27" grpId="0" build="p" autoUpdateAnimBg="0"/>
      <p:bldP spid="28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6785</TotalTime>
  <Words>1290</Words>
  <Application>Microsoft Office PowerPoint</Application>
  <PresentationFormat>A4 Paper (210x297 mm)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Cálculo del número de modos normales en 3d del problema 7 repartido 1: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125</cp:revision>
  <dcterms:created xsi:type="dcterms:W3CDTF">2020-04-13T11:54:26Z</dcterms:created>
  <dcterms:modified xsi:type="dcterms:W3CDTF">2022-03-22T14:06:27Z</dcterms:modified>
</cp:coreProperties>
</file>