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03" r:id="rId2"/>
    <p:sldId id="305" r:id="rId3"/>
    <p:sldId id="323" r:id="rId4"/>
    <p:sldId id="324" r:id="rId5"/>
    <p:sldId id="312" r:id="rId6"/>
    <p:sldId id="325" r:id="rId7"/>
    <p:sldId id="326" r:id="rId8"/>
    <p:sldId id="327" r:id="rId9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Untitled Section" id="{0FE22DF1-613C-4A1A-9193-F37C434C501D}">
          <p14:sldIdLst>
            <p14:sldId id="322"/>
            <p14:sldId id="302"/>
            <p14:sldId id="303"/>
            <p14:sldId id="304"/>
            <p14:sldId id="305"/>
            <p14:sldId id="306"/>
            <p14:sldId id="307"/>
            <p14:sldId id="323"/>
            <p14:sldId id="308"/>
            <p14:sldId id="324"/>
            <p14:sldId id="309"/>
            <p14:sldId id="310"/>
            <p14:sldId id="312"/>
            <p14:sldId id="311"/>
            <p14:sldId id="256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646" autoAdjust="0"/>
    <p:restoredTop sz="94660" autoAdjust="0"/>
  </p:normalViewPr>
  <p:slideViewPr>
    <p:cSldViewPr snapToGrid="0">
      <p:cViewPr varScale="1">
        <p:scale>
          <a:sx n="64" d="100"/>
          <a:sy n="64" d="100"/>
        </p:scale>
        <p:origin x="-800" y="-7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14FF5-BF18-4A92-A0EA-1B590CD8F11D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F5B0D-738A-48A4-A5D1-0D0AFCD80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367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164CE7-3E3E-4FBE-B481-CA6DF033C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679A3B0-CF37-448F-8BDA-8DC6F14958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D2042EB-39B4-474A-A53C-F6977708B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E4EEC1-5003-419F-8A13-40738951C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11BAF1-B4C4-43AE-A210-80E6F0EF5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6382-5627-4C16-8C4B-B693CDEC1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729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134AEC-3640-431C-AC11-3E2AB1BD7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8C6BAD2-6153-47FF-A5C2-AC266B3A6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1A4056-2935-45BB-8F96-E2ABFF231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D1E90C-EDB3-435A-9346-1557388FF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DEBF67E-4B7B-4904-84DE-EB68FD36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6382-5627-4C16-8C4B-B693CDEC1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768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E33E275-8309-44D8-B459-1DEB675BB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8F57ABD-8D71-4BB6-813E-32E843612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2DD4CFA-16EB-45CD-99E5-1A7501BB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FE9CB1D-5FC1-4F19-9AC0-EC909063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7B9B8EA-C525-4D2D-A5D8-BF495617E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6382-5627-4C16-8C4B-B693CDEC1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247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CA5198-DFFC-451C-A7C4-72965B65C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9B1A707-95A0-4984-82BD-B34D72129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F0D06E2-B269-44CE-B7D6-B38CC0C39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10CCF1-699E-49E7-90FA-5DE4EA026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493C948-F5D8-4935-8E16-B86C5D1B3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6382-5627-4C16-8C4B-B693CDEC1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850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9784BB-A675-4E07-BA09-93A5F787A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438B1F3-DED6-4356-9806-5528F7961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9C7645-703A-4027-8F36-A875BC3C6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48C1894-9238-4277-9446-E9157918C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B449A31-729A-4817-A233-880F2874C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6382-5627-4C16-8C4B-B693CDEC1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303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8BCF5B-8C00-415E-8B50-D4C5A9198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1C1F5BC-582E-4EB4-90E7-A235C11D11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E6DD358-CF68-433D-A878-F88F13243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4436A1A-69F0-466B-A9FA-42B2C5C97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3C11F06-D25B-4158-AF8C-421BE9C78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C614920-0AA6-461E-83FD-8DED8B4CE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6382-5627-4C16-8C4B-B693CDEC1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258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BEEC1C-63E1-483E-AF76-278BBEB79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31AF6B4-61A5-4838-A850-89B7FC0ED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FB16846-D07B-48CF-B319-F53201B4C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BE43965-0A09-4373-AE95-78BAB634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88C7D07-8B2E-4BAA-8362-C96144114A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DF9B83F-8FE5-427A-AA85-A5FC780FC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7A9D9B6-3F2F-4CF6-A687-5E3E8DD30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E86917A-5B2A-4518-88F7-B24C60EB0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6382-5627-4C16-8C4B-B693CDEC1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3254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2036BC-C607-4155-96ED-70EDAD4B8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038CB51-ABD3-47CF-9E37-53577DB55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3D5F664-8AB7-454F-B3C1-1E881631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8C10AA6-B775-4F7E-8265-8C08BFD2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6382-5627-4C16-8C4B-B693CDEC1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253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D6BFE9D-ABF1-43EC-A61D-EFC0B6584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11CC759-F3C9-4D49-9352-3942BA977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EF3065E-6205-4990-A6E5-1696F8500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6382-5627-4C16-8C4B-B693CDEC1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727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7999EF-467C-4F7D-946F-5AD3BDCDF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643912F-5E5F-4562-A40C-301374F4F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C9712C-F669-4ED7-A4B8-D69B74514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92D364B-26F7-4B24-A4F9-5337174A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F58C7E8-060F-4024-AC67-0E7E23CA6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BF02967-FD01-4AC3-BA27-E303AE8F0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6382-5627-4C16-8C4B-B693CDEC1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738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8DDF08-5E5B-4890-B3AD-E07D5B008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A2E9D3B-108A-4DF5-A72A-4440A2FD11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BC05596-C889-453A-A762-2F2B0CB30E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EF14CE2-E304-4962-B767-A4919D885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381F13C-6AAA-41AA-92FF-E0CF8DCC1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13A1104-DE65-44F6-854A-5568395EE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6382-5627-4C16-8C4B-B693CDEC1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95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7B1A655-E201-43D9-8D22-B794AFD13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5DDCD37-41DD-472A-97DF-EAB722F9E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78D23C-DC6C-48D1-BFC1-7F2A93804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14B41B-B48F-4CA0-88AE-0B6BD67FD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5624C2-980A-48D7-AF8D-59B330D04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C6382-5627-4C16-8C4B-B693CDEC16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094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976971-78FF-46BC-9945-4A2A24D0F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98132"/>
            <a:ext cx="8115921" cy="697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700" dirty="0">
                <a:latin typeface="Times New Roman" pitchFamily="18" charset="0"/>
                <a:cs typeface="Times New Roman" pitchFamily="18" charset="0"/>
              </a:rPr>
              <a:t>En 1900 </a:t>
            </a:r>
            <a:r>
              <a:rPr lang="es-ES" sz="1700" dirty="0" err="1" smtClean="0">
                <a:latin typeface="Times New Roman" pitchFamily="18" charset="0"/>
                <a:cs typeface="Times New Roman" pitchFamily="18" charset="0"/>
              </a:rPr>
              <a:t>Philipp</a:t>
            </a:r>
            <a:r>
              <a:rPr lang="es-ES" sz="1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1700" dirty="0" err="1">
                <a:latin typeface="Times New Roman" pitchFamily="18" charset="0"/>
                <a:cs typeface="Times New Roman" pitchFamily="18" charset="0"/>
              </a:rPr>
              <a:t>Lenard</a:t>
            </a:r>
            <a:r>
              <a:rPr lang="es-ES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700" dirty="0" smtClean="0">
                <a:latin typeface="Times New Roman" pitchFamily="18" charset="0"/>
                <a:cs typeface="Times New Roman" pitchFamily="18" charset="0"/>
              </a:rPr>
              <a:t>mostró </a:t>
            </a:r>
            <a:r>
              <a:rPr lang="es-ES" sz="1700" dirty="0">
                <a:latin typeface="Times New Roman" pitchFamily="18" charset="0"/>
                <a:cs typeface="Times New Roman" pitchFamily="18" charset="0"/>
              </a:rPr>
              <a:t>que los electrones pueden ser “arrancados” del cátodo al ser iluminados por </a:t>
            </a:r>
            <a:r>
              <a:rPr lang="es-ES" sz="1700" dirty="0" smtClean="0">
                <a:latin typeface="Times New Roman" pitchFamily="18" charset="0"/>
                <a:cs typeface="Times New Roman" pitchFamily="18" charset="0"/>
              </a:rPr>
              <a:t>luz </a:t>
            </a:r>
            <a:r>
              <a:rPr lang="es-ES" sz="1700" dirty="0" err="1" smtClean="0">
                <a:latin typeface="Times New Roman" pitchFamily="18" charset="0"/>
                <a:cs typeface="Times New Roman" pitchFamily="18" charset="0"/>
              </a:rPr>
              <a:t>uv</a:t>
            </a:r>
            <a:r>
              <a:rPr lang="es-ES" sz="1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700" dirty="0">
                <a:latin typeface="Times New Roman" pitchFamily="18" charset="0"/>
                <a:cs typeface="Times New Roman" pitchFamily="18" charset="0"/>
              </a:rPr>
              <a:t>“Efecto fotoeléctrico”</a:t>
            </a:r>
            <a:endParaRPr lang="en-US" sz="1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E96F426-1BBA-4075-8BA4-2789A8657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6" y="2413703"/>
            <a:ext cx="5131809" cy="4122357"/>
          </a:xfrm>
          <a:prstGeom prst="rect">
            <a:avLst/>
          </a:prstGeom>
        </p:spPr>
      </p:pic>
      <p:pic>
        <p:nvPicPr>
          <p:cNvPr id="1026" name="Picture 2" descr="Philipp Lenard - Wikipedia">
            <a:extLst>
              <a:ext uri="{FF2B5EF4-FFF2-40B4-BE49-F238E27FC236}">
                <a16:creationId xmlns="" xmlns:a16="http://schemas.microsoft.com/office/drawing/2014/main" id="{6EA3E31C-638D-4191-9542-05B648C94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19" y="1401418"/>
            <a:ext cx="1822381" cy="25046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DF4105F-1EF3-43C3-876B-372F174E4B08}"/>
              </a:ext>
            </a:extLst>
          </p:cNvPr>
          <p:cNvSpPr txBox="1"/>
          <p:nvPr/>
        </p:nvSpPr>
        <p:spPr>
          <a:xfrm>
            <a:off x="1058327" y="2364721"/>
            <a:ext cx="143946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Luz incidente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189996B-F760-452B-BC4D-0327CA0DF2CF}"/>
              </a:ext>
            </a:extLst>
          </p:cNvPr>
          <p:cNvSpPr txBox="1">
            <a:spLocks/>
          </p:cNvSpPr>
          <p:nvPr/>
        </p:nvSpPr>
        <p:spPr>
          <a:xfrm>
            <a:off x="0" y="621924"/>
            <a:ext cx="6941939" cy="73753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REPASO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A5976971-78FF-46BC-9945-4A2A24D0F841}"/>
              </a:ext>
            </a:extLst>
          </p:cNvPr>
          <p:cNvSpPr txBox="1">
            <a:spLocks/>
          </p:cNvSpPr>
          <p:nvPr/>
        </p:nvSpPr>
        <p:spPr>
          <a:xfrm>
            <a:off x="3216758" y="1134315"/>
            <a:ext cx="2468425" cy="446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Efecto fotoeléctrico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38530" y="4067845"/>
            <a:ext cx="4827104" cy="192360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UY" sz="1700" dirty="0" smtClean="0"/>
              <a:t> Si la frecuencia de la luz </a:t>
            </a:r>
            <a:r>
              <a:rPr lang="es-UY" sz="1700" dirty="0" smtClean="0">
                <a:latin typeface="Symbol" pitchFamily="18" charset="2"/>
              </a:rPr>
              <a:t>n</a:t>
            </a:r>
            <a:r>
              <a:rPr lang="es-UY" sz="1700" dirty="0" smtClean="0"/>
              <a:t> es lo suficientemente grande, la luz expulsara electrones de la superficie. </a:t>
            </a:r>
          </a:p>
          <a:p>
            <a:endParaRPr lang="es-UY" sz="1700" dirty="0" smtClean="0"/>
          </a:p>
          <a:p>
            <a:pPr>
              <a:buFont typeface="Arial" pitchFamily="34" charset="0"/>
              <a:buChar char="•"/>
            </a:pPr>
            <a:r>
              <a:rPr lang="es-UY" sz="1700" dirty="0" smtClean="0"/>
              <a:t> Si se aplica una diferencia de potencial </a:t>
            </a:r>
            <a:r>
              <a:rPr lang="es-UY" sz="1700" i="1" dirty="0" smtClean="0"/>
              <a:t>V </a:t>
            </a:r>
            <a:r>
              <a:rPr lang="es-UY" sz="1700" dirty="0" smtClean="0"/>
              <a:t>apropiada entre el emisor E (o cátodo)  y el colector C (o ánodo)</a:t>
            </a:r>
            <a:r>
              <a:rPr lang="es-UY" sz="1700" i="1" dirty="0" smtClean="0"/>
              <a:t>, </a:t>
            </a:r>
            <a:r>
              <a:rPr lang="es-UY" sz="1700" dirty="0" smtClean="0"/>
              <a:t>podemos captar estos fotoelectrones y medirlos como una corriente fotoeléctrica de intensidad </a:t>
            </a:r>
            <a:r>
              <a:rPr lang="es-UY" sz="1700" i="1" dirty="0" smtClean="0"/>
              <a:t>i</a:t>
            </a:r>
            <a:r>
              <a:rPr lang="es-UY" sz="1700" dirty="0" smtClean="0"/>
              <a:t>.</a:t>
            </a:r>
            <a:endParaRPr lang="es-UY" sz="1700" dirty="0"/>
          </a:p>
        </p:txBody>
      </p:sp>
    </p:spTree>
    <p:extLst>
      <p:ext uri="{BB962C8B-B14F-4D97-AF65-F5344CB8AC3E}">
        <p14:creationId xmlns="" xmlns:p14="http://schemas.microsoft.com/office/powerpoint/2010/main" val="252090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16FAFA5-E615-4171-8C9C-EDACA3FB489C}"/>
              </a:ext>
            </a:extLst>
          </p:cNvPr>
          <p:cNvSpPr txBox="1"/>
          <p:nvPr/>
        </p:nvSpPr>
        <p:spPr>
          <a:xfrm>
            <a:off x="0" y="1341211"/>
            <a:ext cx="423295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700" b="1" dirty="0" smtClean="0"/>
              <a:t> Si aumentamos la intensidad </a:t>
            </a:r>
            <a:r>
              <a:rPr lang="es-ES" sz="1700" b="1" dirty="0"/>
              <a:t>de la luz </a:t>
            </a:r>
            <a:r>
              <a:rPr lang="es-ES" sz="1700" b="1" dirty="0" smtClean="0"/>
              <a:t>incidente </a:t>
            </a:r>
            <a:r>
              <a:rPr lang="es-ES" sz="1700" b="1" i="1" dirty="0" smtClean="0"/>
              <a:t>I,</a:t>
            </a:r>
            <a:r>
              <a:rPr lang="es-ES" sz="1700" b="1" dirty="0" smtClean="0"/>
              <a:t> aumenta la corriente eléctrica</a:t>
            </a:r>
            <a:r>
              <a:rPr lang="es-ES" sz="1700" b="1" i="1" dirty="0" smtClean="0"/>
              <a:t> i</a:t>
            </a:r>
            <a:r>
              <a:rPr lang="en-US" sz="1700" b="1" dirty="0" smtClean="0"/>
              <a:t>.</a:t>
            </a:r>
            <a:endParaRPr lang="es-ES" sz="1700" b="1" dirty="0" smtClean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16FAFA5-E615-4171-8C9C-EDACA3FB489C}"/>
              </a:ext>
            </a:extLst>
          </p:cNvPr>
          <p:cNvSpPr txBox="1"/>
          <p:nvPr/>
        </p:nvSpPr>
        <p:spPr>
          <a:xfrm>
            <a:off x="0" y="2091261"/>
            <a:ext cx="484035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700" b="1" dirty="0" smtClean="0"/>
              <a:t> </a:t>
            </a:r>
            <a:r>
              <a:rPr lang="es-ES" sz="1700" b="1" i="1" dirty="0" err="1" smtClean="0"/>
              <a:t>K</a:t>
            </a:r>
            <a:r>
              <a:rPr lang="es-ES" sz="1700" b="1" baseline="-25000" dirty="0" err="1" smtClean="0"/>
              <a:t>max</a:t>
            </a:r>
            <a:r>
              <a:rPr lang="es-ES" sz="1700" b="1" dirty="0" smtClean="0"/>
              <a:t> </a:t>
            </a:r>
            <a:r>
              <a:rPr lang="es-ES" sz="1700" b="1" dirty="0" smtClean="0"/>
              <a:t>al </a:t>
            </a:r>
            <a:r>
              <a:rPr lang="es-ES" sz="1700" b="1" dirty="0" smtClean="0"/>
              <a:t>igual que </a:t>
            </a:r>
            <a:r>
              <a:rPr lang="es-ES" sz="1700" i="1" dirty="0" smtClean="0"/>
              <a:t>V</a:t>
            </a:r>
            <a:r>
              <a:rPr lang="es-ES" sz="1700" baseline="-25000" dirty="0" smtClean="0"/>
              <a:t>0 </a:t>
            </a:r>
            <a:r>
              <a:rPr lang="es-ES" sz="1700" b="1" dirty="0" smtClean="0"/>
              <a:t> </a:t>
            </a:r>
            <a:r>
              <a:rPr lang="es-ES" sz="1700" b="1" dirty="0" smtClean="0"/>
              <a:t>es independiente de </a:t>
            </a:r>
            <a:r>
              <a:rPr lang="es-ES" sz="1700" b="1" i="1" dirty="0" smtClean="0"/>
              <a:t>I</a:t>
            </a:r>
            <a:r>
              <a:rPr lang="es-ES" sz="1700" b="1" dirty="0" smtClean="0"/>
              <a:t>!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516FAFA5-E615-4171-8C9C-EDACA3FB489C}"/>
              </a:ext>
            </a:extLst>
          </p:cNvPr>
          <p:cNvSpPr txBox="1"/>
          <p:nvPr/>
        </p:nvSpPr>
        <p:spPr>
          <a:xfrm>
            <a:off x="0" y="3314807"/>
            <a:ext cx="431514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700" b="1" dirty="0" smtClean="0"/>
              <a:t> Hay una frecuencia de corte </a:t>
            </a:r>
            <a:r>
              <a:rPr lang="es-ES" sz="1700" i="1" dirty="0" smtClean="0">
                <a:latin typeface="Symbol" pitchFamily="18" charset="2"/>
              </a:rPr>
              <a:t>n</a:t>
            </a:r>
            <a:r>
              <a:rPr lang="es-ES" sz="1700" baseline="-25000" dirty="0" smtClean="0"/>
              <a:t>0 </a:t>
            </a:r>
            <a:r>
              <a:rPr lang="es-ES" sz="1700" b="1" dirty="0" smtClean="0"/>
              <a:t>por debajo de la cual no hay efecto fotoeléctrico!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8296" y="944217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mtClean="0"/>
              <a:t>Principales</a:t>
            </a:r>
            <a:r>
              <a:rPr lang="es-UY" smtClean="0"/>
              <a:t> </a:t>
            </a:r>
            <a:r>
              <a:rPr lang="es-UY" smtClean="0"/>
              <a:t>resultados:</a:t>
            </a:r>
            <a:endParaRPr lang="es-UY"/>
          </a:p>
        </p:txBody>
      </p:sp>
      <p:sp>
        <p:nvSpPr>
          <p:cNvPr id="23" name="Rectangle 22"/>
          <p:cNvSpPr/>
          <p:nvPr/>
        </p:nvSpPr>
        <p:spPr>
          <a:xfrm>
            <a:off x="4304872" y="1328917"/>
            <a:ext cx="5601128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s-UY" sz="1700" b="1" i="1" dirty="0" smtClean="0">
                <a:solidFill>
                  <a:srgbClr val="FF0000"/>
                </a:solidFill>
              </a:rPr>
              <a:t>El problema de la intensidad. </a:t>
            </a:r>
          </a:p>
          <a:p>
            <a:r>
              <a:rPr lang="es-UY" sz="1700" dirty="0" smtClean="0"/>
              <a:t>La teoría ondulatoria requiere que el vector eléctrico oscilatorio </a:t>
            </a:r>
            <a:r>
              <a:rPr lang="es-UY" sz="1700" b="1" dirty="0" smtClean="0"/>
              <a:t>E</a:t>
            </a:r>
            <a:r>
              <a:rPr lang="es-UY" sz="1700" dirty="0" smtClean="0"/>
              <a:t> de tal onda luminosa aumente de amplitud cuando aumenta la intensidad de haz luminoso. </a:t>
            </a:r>
          </a:p>
          <a:p>
            <a:r>
              <a:rPr lang="es-UY" sz="1700" dirty="0" smtClean="0"/>
              <a:t>Puesto que la fuerza aplicada al electrón es </a:t>
            </a:r>
            <a:r>
              <a:rPr lang="es-UY" sz="1700" i="1" dirty="0" err="1" smtClean="0"/>
              <a:t>e</a:t>
            </a:r>
            <a:r>
              <a:rPr lang="es-UY" sz="1700" b="1" dirty="0" err="1" smtClean="0"/>
              <a:t>E</a:t>
            </a:r>
            <a:r>
              <a:rPr lang="es-UY" sz="1700" i="1" dirty="0" smtClean="0"/>
              <a:t>, </a:t>
            </a:r>
            <a:r>
              <a:rPr lang="es-UY" sz="1700" dirty="0" smtClean="0"/>
              <a:t>esto implica que la energía cinética de los fotoelectrones aumentaría también al aumentar la intensidad del haz luminoso. </a:t>
            </a:r>
          </a:p>
          <a:p>
            <a:endParaRPr lang="es-UY" sz="800" dirty="0" smtClean="0"/>
          </a:p>
          <a:p>
            <a:r>
              <a:rPr lang="es-UY" sz="1700" b="1" dirty="0" smtClean="0">
                <a:solidFill>
                  <a:srgbClr val="0070C0"/>
                </a:solidFill>
              </a:rPr>
              <a:t>2. </a:t>
            </a:r>
            <a:r>
              <a:rPr lang="es-UY" sz="1700" b="1" i="1" dirty="0" smtClean="0">
                <a:solidFill>
                  <a:srgbClr val="0070C0"/>
                </a:solidFill>
              </a:rPr>
              <a:t>El problema de la frecuencia. </a:t>
            </a:r>
          </a:p>
          <a:p>
            <a:r>
              <a:rPr lang="es-UY" sz="1700" i="1" dirty="0" smtClean="0"/>
              <a:t>De acuerdo con la </a:t>
            </a:r>
            <a:r>
              <a:rPr lang="es-UY" sz="1700" dirty="0" smtClean="0"/>
              <a:t>teoría ondulatoria, el efecto fotoeléctrico ocurriría para cualquier frecuencia de la luz, tan s</a:t>
            </a:r>
            <a:r>
              <a:rPr lang="es-ES" sz="1700" dirty="0" smtClean="0"/>
              <a:t>ó</a:t>
            </a:r>
            <a:r>
              <a:rPr lang="es-UY" sz="1700" dirty="0" smtClean="0"/>
              <a:t>lo si la luz es lo suficientemente intensa como para suministrar la energía necesaria para expulsar los fotoelectrones. </a:t>
            </a:r>
          </a:p>
          <a:p>
            <a:r>
              <a:rPr lang="es-UY" sz="1700" dirty="0" smtClean="0"/>
              <a:t>No se puede explicar la</a:t>
            </a:r>
            <a:r>
              <a:rPr lang="es-UY" sz="1700" dirty="0" smtClean="0"/>
              <a:t> </a:t>
            </a:r>
            <a:r>
              <a:rPr lang="es-UY" sz="1700" dirty="0" smtClean="0"/>
              <a:t>frecuencia de corte </a:t>
            </a:r>
            <a:r>
              <a:rPr lang="es-UY" sz="1700" i="1" dirty="0" smtClean="0">
                <a:latin typeface="Symbol" pitchFamily="18" charset="2"/>
              </a:rPr>
              <a:t>n</a:t>
            </a:r>
            <a:r>
              <a:rPr lang="es-UY" sz="1700" baseline="-25000" dirty="0" smtClean="0"/>
              <a:t>0</a:t>
            </a:r>
            <a:endParaRPr lang="es-UY" sz="1700" spc="-80" dirty="0"/>
          </a:p>
        </p:txBody>
      </p:sp>
      <p:sp>
        <p:nvSpPr>
          <p:cNvPr id="24" name="Rectangle 23"/>
          <p:cNvSpPr/>
          <p:nvPr/>
        </p:nvSpPr>
        <p:spPr>
          <a:xfrm>
            <a:off x="4293704" y="4926065"/>
            <a:ext cx="56122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b="1" dirty="0" smtClean="0">
                <a:solidFill>
                  <a:srgbClr val="00B050"/>
                </a:solidFill>
              </a:rPr>
              <a:t>3. </a:t>
            </a:r>
            <a:r>
              <a:rPr lang="es-UY" b="1" i="1" dirty="0" smtClean="0">
                <a:solidFill>
                  <a:srgbClr val="00B050"/>
                </a:solidFill>
              </a:rPr>
              <a:t>El problema del retraso de tiempo. </a:t>
            </a:r>
          </a:p>
          <a:p>
            <a:r>
              <a:rPr lang="es-UY" spc="-60" dirty="0" smtClean="0"/>
              <a:t>Si la energía adquirida por un electrón es absorbida </a:t>
            </a:r>
            <a:r>
              <a:rPr lang="es-UY" spc="-60" dirty="0" smtClean="0"/>
              <a:t> </a:t>
            </a:r>
            <a:r>
              <a:rPr lang="es-UY" spc="-60" dirty="0" smtClean="0"/>
              <a:t>de la onda incidente sobre la placa </a:t>
            </a:r>
            <a:r>
              <a:rPr lang="es-UY" spc="-60" dirty="0" smtClean="0"/>
              <a:t>metálica, y como</a:t>
            </a:r>
            <a:r>
              <a:rPr lang="es-UY" spc="-60" dirty="0" smtClean="0"/>
              <a:t> </a:t>
            </a:r>
            <a:r>
              <a:rPr lang="es-UY" dirty="0" smtClean="0"/>
              <a:t>la </a:t>
            </a:r>
            <a:r>
              <a:rPr lang="es-UY" dirty="0" smtClean="0"/>
              <a:t>energía luminosa se distribuye uniformemente en el frente de la onda. </a:t>
            </a:r>
            <a:endParaRPr lang="es-UY" dirty="0" smtClean="0"/>
          </a:p>
          <a:p>
            <a:r>
              <a:rPr lang="es-UY" dirty="0" smtClean="0"/>
              <a:t>En el caso en que</a:t>
            </a:r>
            <a:r>
              <a:rPr lang="es-UY" dirty="0" smtClean="0"/>
              <a:t> </a:t>
            </a:r>
            <a:r>
              <a:rPr lang="es-UY" dirty="0" smtClean="0"/>
              <a:t>la luz es Io suficientemente débil, </a:t>
            </a:r>
            <a:r>
              <a:rPr lang="es-UY" dirty="0" smtClean="0"/>
              <a:t>debería</a:t>
            </a:r>
            <a:r>
              <a:rPr lang="es-UY" dirty="0" smtClean="0"/>
              <a:t> existir un </a:t>
            </a:r>
            <a:r>
              <a:rPr lang="es-UY" dirty="0" smtClean="0"/>
              <a:t>retraso de tiempo </a:t>
            </a:r>
            <a:r>
              <a:rPr lang="es-UY" dirty="0" smtClean="0"/>
              <a:t>mensurable.</a:t>
            </a:r>
            <a:endParaRPr lang="es-UY" dirty="0"/>
          </a:p>
        </p:txBody>
      </p:sp>
      <p:sp>
        <p:nvSpPr>
          <p:cNvPr id="25" name="Rectangle 24"/>
          <p:cNvSpPr/>
          <p:nvPr/>
        </p:nvSpPr>
        <p:spPr>
          <a:xfrm>
            <a:off x="0" y="4826675"/>
            <a:ext cx="422413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UY" sz="1700" b="1" dirty="0" smtClean="0"/>
              <a:t> Apenas </a:t>
            </a:r>
            <a:r>
              <a:rPr lang="es-UY" sz="1700" b="1" dirty="0" smtClean="0"/>
              <a:t>incide la luz, se detecta una corriente eléctrica, sin que haya </a:t>
            </a:r>
            <a:r>
              <a:rPr lang="es-UY" sz="1700" b="1" dirty="0" smtClean="0"/>
              <a:t>un </a:t>
            </a:r>
            <a:r>
              <a:rPr lang="es-UY" sz="1700" b="1" dirty="0" smtClean="0"/>
              <a:t>retraso de tiempo </a:t>
            </a:r>
            <a:r>
              <a:rPr lang="es-UY" sz="1700" b="1" dirty="0" smtClean="0"/>
              <a:t>mensurable</a:t>
            </a:r>
            <a:r>
              <a:rPr lang="es-UY" sz="1700" b="1" dirty="0" smtClean="0"/>
              <a:t>.</a:t>
            </a:r>
            <a:endParaRPr lang="es-UY" sz="1700" dirty="0"/>
          </a:p>
        </p:txBody>
      </p:sp>
      <p:sp>
        <p:nvSpPr>
          <p:cNvPr id="26" name="TextBox 25"/>
          <p:cNvSpPr txBox="1"/>
          <p:nvPr/>
        </p:nvSpPr>
        <p:spPr>
          <a:xfrm>
            <a:off x="4277089" y="937593"/>
            <a:ext cx="2704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 smtClean="0"/>
              <a:t>Problemas que se plantean:</a:t>
            </a:r>
            <a:endParaRPr lang="es-UY" dirty="0"/>
          </a:p>
        </p:txBody>
      </p:sp>
    </p:spTree>
    <p:extLst>
      <p:ext uri="{BB962C8B-B14F-4D97-AF65-F5344CB8AC3E}">
        <p14:creationId xmlns="" xmlns:p14="http://schemas.microsoft.com/office/powerpoint/2010/main" val="192037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9" grpId="0"/>
      <p:bldP spid="23" grpId="0" build="p"/>
      <p:bldP spid="24" grpId="0" build="p"/>
      <p:bldP spid="25" grpId="0" build="p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C7165424-9AEF-4978-A020-7C108A074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999" y="1172804"/>
            <a:ext cx="1910001" cy="24351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" y="853424"/>
            <a:ext cx="89564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xplicación del efecto fotoeléctrico por Einstein utilizando la hipótesis de </a:t>
            </a:r>
            <a:r>
              <a:rPr kumimoji="0" lang="es-E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Planck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s-E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1767942"/>
            <a:ext cx="8408505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700" dirty="0" smtClean="0">
                <a:latin typeface="Times New Roman"/>
                <a:cs typeface="Times New Roman"/>
              </a:rPr>
              <a:t>►</a:t>
            </a:r>
            <a:r>
              <a:rPr lang="es-ES" sz="1700" dirty="0" smtClean="0"/>
              <a:t> </a:t>
            </a:r>
            <a:r>
              <a:rPr lang="es-ES" sz="1700" b="1" dirty="0" smtClean="0"/>
              <a:t>La luz se comporta como </a:t>
            </a:r>
            <a:r>
              <a:rPr lang="es-ES" sz="1700" b="1" dirty="0" smtClean="0"/>
              <a:t>paquetes </a:t>
            </a:r>
            <a:r>
              <a:rPr lang="es-ES" sz="1700" b="1" dirty="0" smtClean="0"/>
              <a:t>localizados de energía, más </a:t>
            </a:r>
            <a:r>
              <a:rPr lang="es-ES" sz="1700" b="1" dirty="0" smtClean="0"/>
              <a:t>tarde </a:t>
            </a:r>
            <a:r>
              <a:rPr lang="es-ES" sz="1700" b="1" dirty="0" smtClean="0"/>
              <a:t>llamados fotones</a:t>
            </a:r>
            <a:r>
              <a:rPr lang="es-ES" sz="1700" b="1" dirty="0" smtClean="0"/>
              <a:t>.</a:t>
            </a:r>
          </a:p>
          <a:p>
            <a:r>
              <a:rPr lang="es-ES" sz="1700" dirty="0" smtClean="0"/>
              <a:t>La </a:t>
            </a:r>
            <a:r>
              <a:rPr lang="es-ES" sz="1700" dirty="0" smtClean="0"/>
              <a:t>energía de </a:t>
            </a:r>
            <a:r>
              <a:rPr lang="es-ES" sz="1700" dirty="0" smtClean="0"/>
              <a:t>un solo </a:t>
            </a:r>
            <a:r>
              <a:rPr lang="es-ES" sz="1700" dirty="0" smtClean="0"/>
              <a:t>fotón </a:t>
            </a:r>
            <a:r>
              <a:rPr lang="es-ES" sz="1700" dirty="0" smtClean="0"/>
              <a:t>esta dada por</a:t>
            </a:r>
          </a:p>
          <a:p>
            <a:r>
              <a:rPr lang="en-US" sz="1700" i="1" dirty="0" smtClean="0"/>
              <a:t>			E=</a:t>
            </a:r>
            <a:r>
              <a:rPr lang="en-US" sz="1700" i="1" dirty="0" err="1" smtClean="0"/>
              <a:t>hv</a:t>
            </a:r>
            <a:r>
              <a:rPr lang="en-US" sz="1700" i="1" dirty="0" smtClean="0"/>
              <a:t>, </a:t>
            </a:r>
          </a:p>
          <a:p>
            <a:r>
              <a:rPr lang="es-ES" sz="1700" dirty="0" smtClean="0"/>
              <a:t>donde </a:t>
            </a:r>
            <a:r>
              <a:rPr lang="es-ES" sz="1700" i="1" dirty="0" smtClean="0"/>
              <a:t>v </a:t>
            </a:r>
            <a:r>
              <a:rPr lang="es-ES" sz="1700" dirty="0" smtClean="0"/>
              <a:t>es la frecuencia de la luz</a:t>
            </a:r>
            <a:r>
              <a:rPr lang="es-ES" sz="1700" i="1" dirty="0" smtClean="0"/>
              <a:t>. </a:t>
            </a:r>
            <a:endParaRPr lang="es-ES" sz="1700" i="1" dirty="0" smtClean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7B190D62-C868-4339-9723-D25A1D8C0C1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2125"/>
          <a:stretch>
            <a:fillRect/>
          </a:stretch>
        </p:blipFill>
        <p:spPr>
          <a:xfrm>
            <a:off x="0" y="2925931"/>
            <a:ext cx="6586779" cy="2272236"/>
          </a:xfrm>
          <a:custGeom>
            <a:avLst/>
            <a:gdLst>
              <a:gd name="connsiteX0" fmla="*/ 0 w 8106805"/>
              <a:gd name="connsiteY0" fmla="*/ 0 h 3926131"/>
              <a:gd name="connsiteX1" fmla="*/ 497989 w 8106805"/>
              <a:gd name="connsiteY1" fmla="*/ 0 h 3926131"/>
              <a:gd name="connsiteX2" fmla="*/ 1077047 w 8106805"/>
              <a:gd name="connsiteY2" fmla="*/ 0 h 3926131"/>
              <a:gd name="connsiteX3" fmla="*/ 1412900 w 8106805"/>
              <a:gd name="connsiteY3" fmla="*/ 0 h 3926131"/>
              <a:gd name="connsiteX4" fmla="*/ 2154094 w 8106805"/>
              <a:gd name="connsiteY4" fmla="*/ 0 h 3926131"/>
              <a:gd name="connsiteX5" fmla="*/ 2814219 w 8106805"/>
              <a:gd name="connsiteY5" fmla="*/ 0 h 3926131"/>
              <a:gd name="connsiteX6" fmla="*/ 3555413 w 8106805"/>
              <a:gd name="connsiteY6" fmla="*/ 0 h 3926131"/>
              <a:gd name="connsiteX7" fmla="*/ 4134471 w 8106805"/>
              <a:gd name="connsiteY7" fmla="*/ 0 h 3926131"/>
              <a:gd name="connsiteX8" fmla="*/ 4551392 w 8106805"/>
              <a:gd name="connsiteY8" fmla="*/ 0 h 3926131"/>
              <a:gd name="connsiteX9" fmla="*/ 5049381 w 8106805"/>
              <a:gd name="connsiteY9" fmla="*/ 0 h 3926131"/>
              <a:gd name="connsiteX10" fmla="*/ 5466303 w 8106805"/>
              <a:gd name="connsiteY10" fmla="*/ 0 h 3926131"/>
              <a:gd name="connsiteX11" fmla="*/ 6126428 w 8106805"/>
              <a:gd name="connsiteY11" fmla="*/ 0 h 3926131"/>
              <a:gd name="connsiteX12" fmla="*/ 6624418 w 8106805"/>
              <a:gd name="connsiteY12" fmla="*/ 0 h 3926131"/>
              <a:gd name="connsiteX13" fmla="*/ 7203475 w 8106805"/>
              <a:gd name="connsiteY13" fmla="*/ 0 h 3926131"/>
              <a:gd name="connsiteX14" fmla="*/ 8106805 w 8106805"/>
              <a:gd name="connsiteY14" fmla="*/ 0 h 3926131"/>
              <a:gd name="connsiteX15" fmla="*/ 8106805 w 8106805"/>
              <a:gd name="connsiteY15" fmla="*/ 600137 h 3926131"/>
              <a:gd name="connsiteX16" fmla="*/ 8106805 w 8106805"/>
              <a:gd name="connsiteY16" fmla="*/ 1200274 h 3926131"/>
              <a:gd name="connsiteX17" fmla="*/ 8106805 w 8106805"/>
              <a:gd name="connsiteY17" fmla="*/ 1800412 h 3926131"/>
              <a:gd name="connsiteX18" fmla="*/ 8106805 w 8106805"/>
              <a:gd name="connsiteY18" fmla="*/ 2439810 h 3926131"/>
              <a:gd name="connsiteX19" fmla="*/ 8106805 w 8106805"/>
              <a:gd name="connsiteY19" fmla="*/ 3079208 h 3926131"/>
              <a:gd name="connsiteX20" fmla="*/ 8106805 w 8106805"/>
              <a:gd name="connsiteY20" fmla="*/ 3926131 h 3926131"/>
              <a:gd name="connsiteX21" fmla="*/ 7608816 w 8106805"/>
              <a:gd name="connsiteY21" fmla="*/ 3926131 h 3926131"/>
              <a:gd name="connsiteX22" fmla="*/ 7110826 w 8106805"/>
              <a:gd name="connsiteY22" fmla="*/ 3926131 h 3926131"/>
              <a:gd name="connsiteX23" fmla="*/ 6612837 w 8106805"/>
              <a:gd name="connsiteY23" fmla="*/ 3926131 h 3926131"/>
              <a:gd name="connsiteX24" fmla="*/ 5871643 w 8106805"/>
              <a:gd name="connsiteY24" fmla="*/ 3926131 h 3926131"/>
              <a:gd name="connsiteX25" fmla="*/ 5211518 w 8106805"/>
              <a:gd name="connsiteY25" fmla="*/ 3926131 h 3926131"/>
              <a:gd name="connsiteX26" fmla="*/ 4794596 w 8106805"/>
              <a:gd name="connsiteY26" fmla="*/ 3926131 h 3926131"/>
              <a:gd name="connsiteX27" fmla="*/ 4296607 w 8106805"/>
              <a:gd name="connsiteY27" fmla="*/ 3926131 h 3926131"/>
              <a:gd name="connsiteX28" fmla="*/ 3717549 w 8106805"/>
              <a:gd name="connsiteY28" fmla="*/ 3926131 h 3926131"/>
              <a:gd name="connsiteX29" fmla="*/ 3300628 w 8106805"/>
              <a:gd name="connsiteY29" fmla="*/ 3926131 h 3926131"/>
              <a:gd name="connsiteX30" fmla="*/ 2802638 w 8106805"/>
              <a:gd name="connsiteY30" fmla="*/ 3926131 h 3926131"/>
              <a:gd name="connsiteX31" fmla="*/ 2142513 w 8106805"/>
              <a:gd name="connsiteY31" fmla="*/ 3926131 h 3926131"/>
              <a:gd name="connsiteX32" fmla="*/ 1725591 w 8106805"/>
              <a:gd name="connsiteY32" fmla="*/ 3926131 h 3926131"/>
              <a:gd name="connsiteX33" fmla="*/ 1146534 w 8106805"/>
              <a:gd name="connsiteY33" fmla="*/ 3926131 h 3926131"/>
              <a:gd name="connsiteX34" fmla="*/ 810681 w 8106805"/>
              <a:gd name="connsiteY34" fmla="*/ 3926131 h 3926131"/>
              <a:gd name="connsiteX35" fmla="*/ 0 w 8106805"/>
              <a:gd name="connsiteY35" fmla="*/ 3926131 h 3926131"/>
              <a:gd name="connsiteX36" fmla="*/ 0 w 8106805"/>
              <a:gd name="connsiteY36" fmla="*/ 3286733 h 3926131"/>
              <a:gd name="connsiteX37" fmla="*/ 0 w 8106805"/>
              <a:gd name="connsiteY37" fmla="*/ 2765118 h 3926131"/>
              <a:gd name="connsiteX38" fmla="*/ 0 w 8106805"/>
              <a:gd name="connsiteY38" fmla="*/ 2322026 h 3926131"/>
              <a:gd name="connsiteX39" fmla="*/ 0 w 8106805"/>
              <a:gd name="connsiteY39" fmla="*/ 1839673 h 3926131"/>
              <a:gd name="connsiteX40" fmla="*/ 0 w 8106805"/>
              <a:gd name="connsiteY40" fmla="*/ 1396581 h 3926131"/>
              <a:gd name="connsiteX41" fmla="*/ 0 w 8106805"/>
              <a:gd name="connsiteY41" fmla="*/ 757182 h 3926131"/>
              <a:gd name="connsiteX42" fmla="*/ 0 w 8106805"/>
              <a:gd name="connsiteY42" fmla="*/ 0 h 3926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8106805" h="3926131" fill="none" extrusionOk="0">
                <a:moveTo>
                  <a:pt x="0" y="0"/>
                </a:moveTo>
                <a:cubicBezTo>
                  <a:pt x="139624" y="-57021"/>
                  <a:pt x="370859" y="46096"/>
                  <a:pt x="497989" y="0"/>
                </a:cubicBezTo>
                <a:cubicBezTo>
                  <a:pt x="625119" y="-46096"/>
                  <a:pt x="892231" y="17109"/>
                  <a:pt x="1077047" y="0"/>
                </a:cubicBezTo>
                <a:cubicBezTo>
                  <a:pt x="1261863" y="-17109"/>
                  <a:pt x="1259599" y="24162"/>
                  <a:pt x="1412900" y="0"/>
                </a:cubicBezTo>
                <a:cubicBezTo>
                  <a:pt x="1566201" y="-24162"/>
                  <a:pt x="1817782" y="36932"/>
                  <a:pt x="2154094" y="0"/>
                </a:cubicBezTo>
                <a:cubicBezTo>
                  <a:pt x="2490406" y="-36932"/>
                  <a:pt x="2626216" y="10524"/>
                  <a:pt x="2814219" y="0"/>
                </a:cubicBezTo>
                <a:cubicBezTo>
                  <a:pt x="3002222" y="-10524"/>
                  <a:pt x="3217478" y="50134"/>
                  <a:pt x="3555413" y="0"/>
                </a:cubicBezTo>
                <a:cubicBezTo>
                  <a:pt x="3893348" y="-50134"/>
                  <a:pt x="3867712" y="52748"/>
                  <a:pt x="4134471" y="0"/>
                </a:cubicBezTo>
                <a:cubicBezTo>
                  <a:pt x="4401230" y="-52748"/>
                  <a:pt x="4363241" y="47421"/>
                  <a:pt x="4551392" y="0"/>
                </a:cubicBezTo>
                <a:cubicBezTo>
                  <a:pt x="4739543" y="-47421"/>
                  <a:pt x="4898284" y="18966"/>
                  <a:pt x="5049381" y="0"/>
                </a:cubicBezTo>
                <a:cubicBezTo>
                  <a:pt x="5200478" y="-18966"/>
                  <a:pt x="5293986" y="49876"/>
                  <a:pt x="5466303" y="0"/>
                </a:cubicBezTo>
                <a:cubicBezTo>
                  <a:pt x="5638620" y="-49876"/>
                  <a:pt x="5856165" y="2663"/>
                  <a:pt x="6126428" y="0"/>
                </a:cubicBezTo>
                <a:cubicBezTo>
                  <a:pt x="6396691" y="-2663"/>
                  <a:pt x="6401381" y="18047"/>
                  <a:pt x="6624418" y="0"/>
                </a:cubicBezTo>
                <a:cubicBezTo>
                  <a:pt x="6847455" y="-18047"/>
                  <a:pt x="6990203" y="59314"/>
                  <a:pt x="7203475" y="0"/>
                </a:cubicBezTo>
                <a:cubicBezTo>
                  <a:pt x="7416747" y="-59314"/>
                  <a:pt x="7732842" y="31699"/>
                  <a:pt x="8106805" y="0"/>
                </a:cubicBezTo>
                <a:cubicBezTo>
                  <a:pt x="8141746" y="172162"/>
                  <a:pt x="8095597" y="343551"/>
                  <a:pt x="8106805" y="600137"/>
                </a:cubicBezTo>
                <a:cubicBezTo>
                  <a:pt x="8118013" y="856723"/>
                  <a:pt x="8100538" y="1057794"/>
                  <a:pt x="8106805" y="1200274"/>
                </a:cubicBezTo>
                <a:cubicBezTo>
                  <a:pt x="8113072" y="1342754"/>
                  <a:pt x="8088107" y="1619101"/>
                  <a:pt x="8106805" y="1800412"/>
                </a:cubicBezTo>
                <a:cubicBezTo>
                  <a:pt x="8125503" y="1981723"/>
                  <a:pt x="8076127" y="2166327"/>
                  <a:pt x="8106805" y="2439810"/>
                </a:cubicBezTo>
                <a:cubicBezTo>
                  <a:pt x="8137483" y="2713293"/>
                  <a:pt x="8074843" y="2838598"/>
                  <a:pt x="8106805" y="3079208"/>
                </a:cubicBezTo>
                <a:cubicBezTo>
                  <a:pt x="8138767" y="3319818"/>
                  <a:pt x="8105228" y="3593783"/>
                  <a:pt x="8106805" y="3926131"/>
                </a:cubicBezTo>
                <a:cubicBezTo>
                  <a:pt x="7968659" y="3979247"/>
                  <a:pt x="7785677" y="3876725"/>
                  <a:pt x="7608816" y="3926131"/>
                </a:cubicBezTo>
                <a:cubicBezTo>
                  <a:pt x="7431955" y="3975537"/>
                  <a:pt x="7221274" y="3884113"/>
                  <a:pt x="7110826" y="3926131"/>
                </a:cubicBezTo>
                <a:cubicBezTo>
                  <a:pt x="7000378" y="3968149"/>
                  <a:pt x="6753580" y="3907001"/>
                  <a:pt x="6612837" y="3926131"/>
                </a:cubicBezTo>
                <a:cubicBezTo>
                  <a:pt x="6472094" y="3945261"/>
                  <a:pt x="6190839" y="3868969"/>
                  <a:pt x="5871643" y="3926131"/>
                </a:cubicBezTo>
                <a:cubicBezTo>
                  <a:pt x="5552447" y="3983293"/>
                  <a:pt x="5511082" y="3904254"/>
                  <a:pt x="5211518" y="3926131"/>
                </a:cubicBezTo>
                <a:cubicBezTo>
                  <a:pt x="4911954" y="3948008"/>
                  <a:pt x="4909461" y="3924720"/>
                  <a:pt x="4794596" y="3926131"/>
                </a:cubicBezTo>
                <a:cubicBezTo>
                  <a:pt x="4679731" y="3927542"/>
                  <a:pt x="4528667" y="3882871"/>
                  <a:pt x="4296607" y="3926131"/>
                </a:cubicBezTo>
                <a:cubicBezTo>
                  <a:pt x="4064547" y="3969391"/>
                  <a:pt x="3877384" y="3920606"/>
                  <a:pt x="3717549" y="3926131"/>
                </a:cubicBezTo>
                <a:cubicBezTo>
                  <a:pt x="3557714" y="3931656"/>
                  <a:pt x="3463433" y="3922466"/>
                  <a:pt x="3300628" y="3926131"/>
                </a:cubicBezTo>
                <a:cubicBezTo>
                  <a:pt x="3137823" y="3929796"/>
                  <a:pt x="3010583" y="3883285"/>
                  <a:pt x="2802638" y="3926131"/>
                </a:cubicBezTo>
                <a:cubicBezTo>
                  <a:pt x="2594693" y="3968977"/>
                  <a:pt x="2368133" y="3854691"/>
                  <a:pt x="2142513" y="3926131"/>
                </a:cubicBezTo>
                <a:cubicBezTo>
                  <a:pt x="1916893" y="3997571"/>
                  <a:pt x="1891277" y="3882153"/>
                  <a:pt x="1725591" y="3926131"/>
                </a:cubicBezTo>
                <a:cubicBezTo>
                  <a:pt x="1559905" y="3970109"/>
                  <a:pt x="1377421" y="3923171"/>
                  <a:pt x="1146534" y="3926131"/>
                </a:cubicBezTo>
                <a:cubicBezTo>
                  <a:pt x="915647" y="3929091"/>
                  <a:pt x="937969" y="3921244"/>
                  <a:pt x="810681" y="3926131"/>
                </a:cubicBezTo>
                <a:cubicBezTo>
                  <a:pt x="683393" y="3931018"/>
                  <a:pt x="306076" y="3839298"/>
                  <a:pt x="0" y="3926131"/>
                </a:cubicBezTo>
                <a:cubicBezTo>
                  <a:pt x="-30466" y="3784266"/>
                  <a:pt x="18544" y="3588156"/>
                  <a:pt x="0" y="3286733"/>
                </a:cubicBezTo>
                <a:cubicBezTo>
                  <a:pt x="-18544" y="2985310"/>
                  <a:pt x="55731" y="2888581"/>
                  <a:pt x="0" y="2765118"/>
                </a:cubicBezTo>
                <a:cubicBezTo>
                  <a:pt x="-55731" y="2641656"/>
                  <a:pt x="40079" y="2507699"/>
                  <a:pt x="0" y="2322026"/>
                </a:cubicBezTo>
                <a:cubicBezTo>
                  <a:pt x="-40079" y="2136353"/>
                  <a:pt x="10043" y="2023145"/>
                  <a:pt x="0" y="1839673"/>
                </a:cubicBezTo>
                <a:cubicBezTo>
                  <a:pt x="-10043" y="1656201"/>
                  <a:pt x="42781" y="1570326"/>
                  <a:pt x="0" y="1396581"/>
                </a:cubicBezTo>
                <a:cubicBezTo>
                  <a:pt x="-42781" y="1222836"/>
                  <a:pt x="49518" y="991106"/>
                  <a:pt x="0" y="757182"/>
                </a:cubicBezTo>
                <a:cubicBezTo>
                  <a:pt x="-49518" y="523258"/>
                  <a:pt x="38589" y="249622"/>
                  <a:pt x="0" y="0"/>
                </a:cubicBezTo>
                <a:close/>
              </a:path>
              <a:path w="8106805" h="3926131" stroke="0" extrusionOk="0">
                <a:moveTo>
                  <a:pt x="0" y="0"/>
                </a:moveTo>
                <a:cubicBezTo>
                  <a:pt x="185952" y="-29535"/>
                  <a:pt x="301325" y="11793"/>
                  <a:pt x="416921" y="0"/>
                </a:cubicBezTo>
                <a:cubicBezTo>
                  <a:pt x="532517" y="-11793"/>
                  <a:pt x="776023" y="77560"/>
                  <a:pt x="1077047" y="0"/>
                </a:cubicBezTo>
                <a:cubicBezTo>
                  <a:pt x="1378071" y="-77560"/>
                  <a:pt x="1606371" y="58590"/>
                  <a:pt x="1818241" y="0"/>
                </a:cubicBezTo>
                <a:cubicBezTo>
                  <a:pt x="2030111" y="-58590"/>
                  <a:pt x="2188135" y="75103"/>
                  <a:pt x="2478366" y="0"/>
                </a:cubicBezTo>
                <a:cubicBezTo>
                  <a:pt x="2768597" y="-75103"/>
                  <a:pt x="3055138" y="55798"/>
                  <a:pt x="3219560" y="0"/>
                </a:cubicBezTo>
                <a:cubicBezTo>
                  <a:pt x="3383982" y="-55798"/>
                  <a:pt x="3615497" y="4404"/>
                  <a:pt x="3879685" y="0"/>
                </a:cubicBezTo>
                <a:cubicBezTo>
                  <a:pt x="4143873" y="-4404"/>
                  <a:pt x="4429958" y="79529"/>
                  <a:pt x="4620879" y="0"/>
                </a:cubicBezTo>
                <a:cubicBezTo>
                  <a:pt x="4811800" y="-79529"/>
                  <a:pt x="4949257" y="37702"/>
                  <a:pt x="5199936" y="0"/>
                </a:cubicBezTo>
                <a:cubicBezTo>
                  <a:pt x="5450615" y="-37702"/>
                  <a:pt x="5398595" y="39867"/>
                  <a:pt x="5535790" y="0"/>
                </a:cubicBezTo>
                <a:cubicBezTo>
                  <a:pt x="5672985" y="-39867"/>
                  <a:pt x="5876718" y="46375"/>
                  <a:pt x="6195915" y="0"/>
                </a:cubicBezTo>
                <a:cubicBezTo>
                  <a:pt x="6515112" y="-46375"/>
                  <a:pt x="6723777" y="88879"/>
                  <a:pt x="6937109" y="0"/>
                </a:cubicBezTo>
                <a:cubicBezTo>
                  <a:pt x="7150441" y="-88879"/>
                  <a:pt x="7293179" y="27160"/>
                  <a:pt x="7516166" y="0"/>
                </a:cubicBezTo>
                <a:cubicBezTo>
                  <a:pt x="7739153" y="-27160"/>
                  <a:pt x="7906576" y="10269"/>
                  <a:pt x="8106805" y="0"/>
                </a:cubicBezTo>
                <a:cubicBezTo>
                  <a:pt x="8116914" y="225659"/>
                  <a:pt x="8072679" y="412388"/>
                  <a:pt x="8106805" y="600137"/>
                </a:cubicBezTo>
                <a:cubicBezTo>
                  <a:pt x="8140931" y="787886"/>
                  <a:pt x="8070277" y="955025"/>
                  <a:pt x="8106805" y="1121752"/>
                </a:cubicBezTo>
                <a:cubicBezTo>
                  <a:pt x="8143333" y="1288479"/>
                  <a:pt x="8038535" y="1453801"/>
                  <a:pt x="8106805" y="1721889"/>
                </a:cubicBezTo>
                <a:cubicBezTo>
                  <a:pt x="8175075" y="1989977"/>
                  <a:pt x="8076041" y="2050204"/>
                  <a:pt x="8106805" y="2322026"/>
                </a:cubicBezTo>
                <a:cubicBezTo>
                  <a:pt x="8137569" y="2593848"/>
                  <a:pt x="8097383" y="2612104"/>
                  <a:pt x="8106805" y="2804379"/>
                </a:cubicBezTo>
                <a:cubicBezTo>
                  <a:pt x="8116227" y="2996654"/>
                  <a:pt x="8085756" y="3233444"/>
                  <a:pt x="8106805" y="3404516"/>
                </a:cubicBezTo>
                <a:cubicBezTo>
                  <a:pt x="8127854" y="3575588"/>
                  <a:pt x="8044399" y="3740232"/>
                  <a:pt x="8106805" y="3926131"/>
                </a:cubicBezTo>
                <a:cubicBezTo>
                  <a:pt x="7967293" y="3946242"/>
                  <a:pt x="7922971" y="3917605"/>
                  <a:pt x="7770952" y="3926131"/>
                </a:cubicBezTo>
                <a:cubicBezTo>
                  <a:pt x="7618933" y="3934657"/>
                  <a:pt x="7321648" y="3919646"/>
                  <a:pt x="7191894" y="3926131"/>
                </a:cubicBezTo>
                <a:cubicBezTo>
                  <a:pt x="7062140" y="3932616"/>
                  <a:pt x="6935228" y="3883695"/>
                  <a:pt x="6693905" y="3926131"/>
                </a:cubicBezTo>
                <a:cubicBezTo>
                  <a:pt x="6452582" y="3968567"/>
                  <a:pt x="6321155" y="3872012"/>
                  <a:pt x="6114847" y="3926131"/>
                </a:cubicBezTo>
                <a:cubicBezTo>
                  <a:pt x="5908539" y="3980250"/>
                  <a:pt x="5856863" y="3901330"/>
                  <a:pt x="5616858" y="3926131"/>
                </a:cubicBezTo>
                <a:cubicBezTo>
                  <a:pt x="5376853" y="3950932"/>
                  <a:pt x="5290822" y="3908022"/>
                  <a:pt x="5118868" y="3926131"/>
                </a:cubicBezTo>
                <a:cubicBezTo>
                  <a:pt x="4946914" y="3944240"/>
                  <a:pt x="4851026" y="3878773"/>
                  <a:pt x="4620879" y="3926131"/>
                </a:cubicBezTo>
                <a:cubicBezTo>
                  <a:pt x="4390732" y="3973489"/>
                  <a:pt x="4356393" y="3913632"/>
                  <a:pt x="4203957" y="3926131"/>
                </a:cubicBezTo>
                <a:cubicBezTo>
                  <a:pt x="4051521" y="3938630"/>
                  <a:pt x="3992672" y="3922637"/>
                  <a:pt x="3868104" y="3926131"/>
                </a:cubicBezTo>
                <a:cubicBezTo>
                  <a:pt x="3743536" y="3929625"/>
                  <a:pt x="3543743" y="3885791"/>
                  <a:pt x="3370115" y="3926131"/>
                </a:cubicBezTo>
                <a:cubicBezTo>
                  <a:pt x="3196487" y="3966471"/>
                  <a:pt x="2928747" y="3856070"/>
                  <a:pt x="2628921" y="3926131"/>
                </a:cubicBezTo>
                <a:cubicBezTo>
                  <a:pt x="2329095" y="3996192"/>
                  <a:pt x="2236163" y="3896890"/>
                  <a:pt x="1887727" y="3926131"/>
                </a:cubicBezTo>
                <a:cubicBezTo>
                  <a:pt x="1539291" y="3955372"/>
                  <a:pt x="1316191" y="3861692"/>
                  <a:pt x="1146534" y="3926131"/>
                </a:cubicBezTo>
                <a:cubicBezTo>
                  <a:pt x="976877" y="3990570"/>
                  <a:pt x="913171" y="3886393"/>
                  <a:pt x="729612" y="3926131"/>
                </a:cubicBezTo>
                <a:cubicBezTo>
                  <a:pt x="546053" y="3965869"/>
                  <a:pt x="340274" y="3875217"/>
                  <a:pt x="0" y="3926131"/>
                </a:cubicBezTo>
                <a:cubicBezTo>
                  <a:pt x="-10359" y="3615587"/>
                  <a:pt x="45957" y="3505020"/>
                  <a:pt x="0" y="3286733"/>
                </a:cubicBezTo>
                <a:cubicBezTo>
                  <a:pt x="-45957" y="3068446"/>
                  <a:pt x="11587" y="2874994"/>
                  <a:pt x="0" y="2647334"/>
                </a:cubicBezTo>
                <a:cubicBezTo>
                  <a:pt x="-11587" y="2419674"/>
                  <a:pt x="556" y="2333203"/>
                  <a:pt x="0" y="2204242"/>
                </a:cubicBezTo>
                <a:cubicBezTo>
                  <a:pt x="-556" y="2075281"/>
                  <a:pt x="48319" y="1852140"/>
                  <a:pt x="0" y="1643366"/>
                </a:cubicBezTo>
                <a:cubicBezTo>
                  <a:pt x="-48319" y="1434592"/>
                  <a:pt x="43926" y="1311346"/>
                  <a:pt x="0" y="1200274"/>
                </a:cubicBezTo>
                <a:cubicBezTo>
                  <a:pt x="-43926" y="1089202"/>
                  <a:pt x="10411" y="842139"/>
                  <a:pt x="0" y="639398"/>
                </a:cubicBezTo>
                <a:cubicBezTo>
                  <a:pt x="-10411" y="436657"/>
                  <a:pt x="51890" y="283012"/>
                  <a:pt x="0" y="0"/>
                </a:cubicBezTo>
                <a:close/>
              </a:path>
            </a:pathLst>
          </a:custGeom>
          <a:ln w="19050">
            <a:solidFill>
              <a:srgbClr val="0070C0"/>
            </a:solidFill>
            <a:extLst>
              <a:ext uri="{C807C97D-BFC1-408E-A445-0C87EB9F89A2}">
                <ask:lineSketchStyleProps xmlns="" xmlns:ask="http://schemas.microsoft.com/office/drawing/2018/sketchyshapes" sd="5520556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7B190D62-C868-4339-9723-D25A1D8C0C1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57875"/>
          <a:stretch>
            <a:fillRect/>
          </a:stretch>
        </p:blipFill>
        <p:spPr>
          <a:xfrm>
            <a:off x="0" y="5218045"/>
            <a:ext cx="6586779" cy="1653895"/>
          </a:xfrm>
          <a:custGeom>
            <a:avLst/>
            <a:gdLst>
              <a:gd name="connsiteX0" fmla="*/ 0 w 8106805"/>
              <a:gd name="connsiteY0" fmla="*/ 0 h 3926131"/>
              <a:gd name="connsiteX1" fmla="*/ 497989 w 8106805"/>
              <a:gd name="connsiteY1" fmla="*/ 0 h 3926131"/>
              <a:gd name="connsiteX2" fmla="*/ 1077047 w 8106805"/>
              <a:gd name="connsiteY2" fmla="*/ 0 h 3926131"/>
              <a:gd name="connsiteX3" fmla="*/ 1412900 w 8106805"/>
              <a:gd name="connsiteY3" fmla="*/ 0 h 3926131"/>
              <a:gd name="connsiteX4" fmla="*/ 2154094 w 8106805"/>
              <a:gd name="connsiteY4" fmla="*/ 0 h 3926131"/>
              <a:gd name="connsiteX5" fmla="*/ 2814219 w 8106805"/>
              <a:gd name="connsiteY5" fmla="*/ 0 h 3926131"/>
              <a:gd name="connsiteX6" fmla="*/ 3555413 w 8106805"/>
              <a:gd name="connsiteY6" fmla="*/ 0 h 3926131"/>
              <a:gd name="connsiteX7" fmla="*/ 4134471 w 8106805"/>
              <a:gd name="connsiteY7" fmla="*/ 0 h 3926131"/>
              <a:gd name="connsiteX8" fmla="*/ 4551392 w 8106805"/>
              <a:gd name="connsiteY8" fmla="*/ 0 h 3926131"/>
              <a:gd name="connsiteX9" fmla="*/ 5049381 w 8106805"/>
              <a:gd name="connsiteY9" fmla="*/ 0 h 3926131"/>
              <a:gd name="connsiteX10" fmla="*/ 5466303 w 8106805"/>
              <a:gd name="connsiteY10" fmla="*/ 0 h 3926131"/>
              <a:gd name="connsiteX11" fmla="*/ 6126428 w 8106805"/>
              <a:gd name="connsiteY11" fmla="*/ 0 h 3926131"/>
              <a:gd name="connsiteX12" fmla="*/ 6624418 w 8106805"/>
              <a:gd name="connsiteY12" fmla="*/ 0 h 3926131"/>
              <a:gd name="connsiteX13" fmla="*/ 7203475 w 8106805"/>
              <a:gd name="connsiteY13" fmla="*/ 0 h 3926131"/>
              <a:gd name="connsiteX14" fmla="*/ 8106805 w 8106805"/>
              <a:gd name="connsiteY14" fmla="*/ 0 h 3926131"/>
              <a:gd name="connsiteX15" fmla="*/ 8106805 w 8106805"/>
              <a:gd name="connsiteY15" fmla="*/ 600137 h 3926131"/>
              <a:gd name="connsiteX16" fmla="*/ 8106805 w 8106805"/>
              <a:gd name="connsiteY16" fmla="*/ 1200274 h 3926131"/>
              <a:gd name="connsiteX17" fmla="*/ 8106805 w 8106805"/>
              <a:gd name="connsiteY17" fmla="*/ 1800412 h 3926131"/>
              <a:gd name="connsiteX18" fmla="*/ 8106805 w 8106805"/>
              <a:gd name="connsiteY18" fmla="*/ 2439810 h 3926131"/>
              <a:gd name="connsiteX19" fmla="*/ 8106805 w 8106805"/>
              <a:gd name="connsiteY19" fmla="*/ 3079208 h 3926131"/>
              <a:gd name="connsiteX20" fmla="*/ 8106805 w 8106805"/>
              <a:gd name="connsiteY20" fmla="*/ 3926131 h 3926131"/>
              <a:gd name="connsiteX21" fmla="*/ 7608816 w 8106805"/>
              <a:gd name="connsiteY21" fmla="*/ 3926131 h 3926131"/>
              <a:gd name="connsiteX22" fmla="*/ 7110826 w 8106805"/>
              <a:gd name="connsiteY22" fmla="*/ 3926131 h 3926131"/>
              <a:gd name="connsiteX23" fmla="*/ 6612837 w 8106805"/>
              <a:gd name="connsiteY23" fmla="*/ 3926131 h 3926131"/>
              <a:gd name="connsiteX24" fmla="*/ 5871643 w 8106805"/>
              <a:gd name="connsiteY24" fmla="*/ 3926131 h 3926131"/>
              <a:gd name="connsiteX25" fmla="*/ 5211518 w 8106805"/>
              <a:gd name="connsiteY25" fmla="*/ 3926131 h 3926131"/>
              <a:gd name="connsiteX26" fmla="*/ 4794596 w 8106805"/>
              <a:gd name="connsiteY26" fmla="*/ 3926131 h 3926131"/>
              <a:gd name="connsiteX27" fmla="*/ 4296607 w 8106805"/>
              <a:gd name="connsiteY27" fmla="*/ 3926131 h 3926131"/>
              <a:gd name="connsiteX28" fmla="*/ 3717549 w 8106805"/>
              <a:gd name="connsiteY28" fmla="*/ 3926131 h 3926131"/>
              <a:gd name="connsiteX29" fmla="*/ 3300628 w 8106805"/>
              <a:gd name="connsiteY29" fmla="*/ 3926131 h 3926131"/>
              <a:gd name="connsiteX30" fmla="*/ 2802638 w 8106805"/>
              <a:gd name="connsiteY30" fmla="*/ 3926131 h 3926131"/>
              <a:gd name="connsiteX31" fmla="*/ 2142513 w 8106805"/>
              <a:gd name="connsiteY31" fmla="*/ 3926131 h 3926131"/>
              <a:gd name="connsiteX32" fmla="*/ 1725591 w 8106805"/>
              <a:gd name="connsiteY32" fmla="*/ 3926131 h 3926131"/>
              <a:gd name="connsiteX33" fmla="*/ 1146534 w 8106805"/>
              <a:gd name="connsiteY33" fmla="*/ 3926131 h 3926131"/>
              <a:gd name="connsiteX34" fmla="*/ 810681 w 8106805"/>
              <a:gd name="connsiteY34" fmla="*/ 3926131 h 3926131"/>
              <a:gd name="connsiteX35" fmla="*/ 0 w 8106805"/>
              <a:gd name="connsiteY35" fmla="*/ 3926131 h 3926131"/>
              <a:gd name="connsiteX36" fmla="*/ 0 w 8106805"/>
              <a:gd name="connsiteY36" fmla="*/ 3286733 h 3926131"/>
              <a:gd name="connsiteX37" fmla="*/ 0 w 8106805"/>
              <a:gd name="connsiteY37" fmla="*/ 2765118 h 3926131"/>
              <a:gd name="connsiteX38" fmla="*/ 0 w 8106805"/>
              <a:gd name="connsiteY38" fmla="*/ 2322026 h 3926131"/>
              <a:gd name="connsiteX39" fmla="*/ 0 w 8106805"/>
              <a:gd name="connsiteY39" fmla="*/ 1839673 h 3926131"/>
              <a:gd name="connsiteX40" fmla="*/ 0 w 8106805"/>
              <a:gd name="connsiteY40" fmla="*/ 1396581 h 3926131"/>
              <a:gd name="connsiteX41" fmla="*/ 0 w 8106805"/>
              <a:gd name="connsiteY41" fmla="*/ 757182 h 3926131"/>
              <a:gd name="connsiteX42" fmla="*/ 0 w 8106805"/>
              <a:gd name="connsiteY42" fmla="*/ 0 h 3926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8106805" h="3926131" fill="none" extrusionOk="0">
                <a:moveTo>
                  <a:pt x="0" y="0"/>
                </a:moveTo>
                <a:cubicBezTo>
                  <a:pt x="139624" y="-57021"/>
                  <a:pt x="370859" y="46096"/>
                  <a:pt x="497989" y="0"/>
                </a:cubicBezTo>
                <a:cubicBezTo>
                  <a:pt x="625119" y="-46096"/>
                  <a:pt x="892231" y="17109"/>
                  <a:pt x="1077047" y="0"/>
                </a:cubicBezTo>
                <a:cubicBezTo>
                  <a:pt x="1261863" y="-17109"/>
                  <a:pt x="1259599" y="24162"/>
                  <a:pt x="1412900" y="0"/>
                </a:cubicBezTo>
                <a:cubicBezTo>
                  <a:pt x="1566201" y="-24162"/>
                  <a:pt x="1817782" y="36932"/>
                  <a:pt x="2154094" y="0"/>
                </a:cubicBezTo>
                <a:cubicBezTo>
                  <a:pt x="2490406" y="-36932"/>
                  <a:pt x="2626216" y="10524"/>
                  <a:pt x="2814219" y="0"/>
                </a:cubicBezTo>
                <a:cubicBezTo>
                  <a:pt x="3002222" y="-10524"/>
                  <a:pt x="3217478" y="50134"/>
                  <a:pt x="3555413" y="0"/>
                </a:cubicBezTo>
                <a:cubicBezTo>
                  <a:pt x="3893348" y="-50134"/>
                  <a:pt x="3867712" y="52748"/>
                  <a:pt x="4134471" y="0"/>
                </a:cubicBezTo>
                <a:cubicBezTo>
                  <a:pt x="4401230" y="-52748"/>
                  <a:pt x="4363241" y="47421"/>
                  <a:pt x="4551392" y="0"/>
                </a:cubicBezTo>
                <a:cubicBezTo>
                  <a:pt x="4739543" y="-47421"/>
                  <a:pt x="4898284" y="18966"/>
                  <a:pt x="5049381" y="0"/>
                </a:cubicBezTo>
                <a:cubicBezTo>
                  <a:pt x="5200478" y="-18966"/>
                  <a:pt x="5293986" y="49876"/>
                  <a:pt x="5466303" y="0"/>
                </a:cubicBezTo>
                <a:cubicBezTo>
                  <a:pt x="5638620" y="-49876"/>
                  <a:pt x="5856165" y="2663"/>
                  <a:pt x="6126428" y="0"/>
                </a:cubicBezTo>
                <a:cubicBezTo>
                  <a:pt x="6396691" y="-2663"/>
                  <a:pt x="6401381" y="18047"/>
                  <a:pt x="6624418" y="0"/>
                </a:cubicBezTo>
                <a:cubicBezTo>
                  <a:pt x="6847455" y="-18047"/>
                  <a:pt x="6990203" y="59314"/>
                  <a:pt x="7203475" y="0"/>
                </a:cubicBezTo>
                <a:cubicBezTo>
                  <a:pt x="7416747" y="-59314"/>
                  <a:pt x="7732842" y="31699"/>
                  <a:pt x="8106805" y="0"/>
                </a:cubicBezTo>
                <a:cubicBezTo>
                  <a:pt x="8141746" y="172162"/>
                  <a:pt x="8095597" y="343551"/>
                  <a:pt x="8106805" y="600137"/>
                </a:cubicBezTo>
                <a:cubicBezTo>
                  <a:pt x="8118013" y="856723"/>
                  <a:pt x="8100538" y="1057794"/>
                  <a:pt x="8106805" y="1200274"/>
                </a:cubicBezTo>
                <a:cubicBezTo>
                  <a:pt x="8113072" y="1342754"/>
                  <a:pt x="8088107" y="1619101"/>
                  <a:pt x="8106805" y="1800412"/>
                </a:cubicBezTo>
                <a:cubicBezTo>
                  <a:pt x="8125503" y="1981723"/>
                  <a:pt x="8076127" y="2166327"/>
                  <a:pt x="8106805" y="2439810"/>
                </a:cubicBezTo>
                <a:cubicBezTo>
                  <a:pt x="8137483" y="2713293"/>
                  <a:pt x="8074843" y="2838598"/>
                  <a:pt x="8106805" y="3079208"/>
                </a:cubicBezTo>
                <a:cubicBezTo>
                  <a:pt x="8138767" y="3319818"/>
                  <a:pt x="8105228" y="3593783"/>
                  <a:pt x="8106805" y="3926131"/>
                </a:cubicBezTo>
                <a:cubicBezTo>
                  <a:pt x="7968659" y="3979247"/>
                  <a:pt x="7785677" y="3876725"/>
                  <a:pt x="7608816" y="3926131"/>
                </a:cubicBezTo>
                <a:cubicBezTo>
                  <a:pt x="7431955" y="3975537"/>
                  <a:pt x="7221274" y="3884113"/>
                  <a:pt x="7110826" y="3926131"/>
                </a:cubicBezTo>
                <a:cubicBezTo>
                  <a:pt x="7000378" y="3968149"/>
                  <a:pt x="6753580" y="3907001"/>
                  <a:pt x="6612837" y="3926131"/>
                </a:cubicBezTo>
                <a:cubicBezTo>
                  <a:pt x="6472094" y="3945261"/>
                  <a:pt x="6190839" y="3868969"/>
                  <a:pt x="5871643" y="3926131"/>
                </a:cubicBezTo>
                <a:cubicBezTo>
                  <a:pt x="5552447" y="3983293"/>
                  <a:pt x="5511082" y="3904254"/>
                  <a:pt x="5211518" y="3926131"/>
                </a:cubicBezTo>
                <a:cubicBezTo>
                  <a:pt x="4911954" y="3948008"/>
                  <a:pt x="4909461" y="3924720"/>
                  <a:pt x="4794596" y="3926131"/>
                </a:cubicBezTo>
                <a:cubicBezTo>
                  <a:pt x="4679731" y="3927542"/>
                  <a:pt x="4528667" y="3882871"/>
                  <a:pt x="4296607" y="3926131"/>
                </a:cubicBezTo>
                <a:cubicBezTo>
                  <a:pt x="4064547" y="3969391"/>
                  <a:pt x="3877384" y="3920606"/>
                  <a:pt x="3717549" y="3926131"/>
                </a:cubicBezTo>
                <a:cubicBezTo>
                  <a:pt x="3557714" y="3931656"/>
                  <a:pt x="3463433" y="3922466"/>
                  <a:pt x="3300628" y="3926131"/>
                </a:cubicBezTo>
                <a:cubicBezTo>
                  <a:pt x="3137823" y="3929796"/>
                  <a:pt x="3010583" y="3883285"/>
                  <a:pt x="2802638" y="3926131"/>
                </a:cubicBezTo>
                <a:cubicBezTo>
                  <a:pt x="2594693" y="3968977"/>
                  <a:pt x="2368133" y="3854691"/>
                  <a:pt x="2142513" y="3926131"/>
                </a:cubicBezTo>
                <a:cubicBezTo>
                  <a:pt x="1916893" y="3997571"/>
                  <a:pt x="1891277" y="3882153"/>
                  <a:pt x="1725591" y="3926131"/>
                </a:cubicBezTo>
                <a:cubicBezTo>
                  <a:pt x="1559905" y="3970109"/>
                  <a:pt x="1377421" y="3923171"/>
                  <a:pt x="1146534" y="3926131"/>
                </a:cubicBezTo>
                <a:cubicBezTo>
                  <a:pt x="915647" y="3929091"/>
                  <a:pt x="937969" y="3921244"/>
                  <a:pt x="810681" y="3926131"/>
                </a:cubicBezTo>
                <a:cubicBezTo>
                  <a:pt x="683393" y="3931018"/>
                  <a:pt x="306076" y="3839298"/>
                  <a:pt x="0" y="3926131"/>
                </a:cubicBezTo>
                <a:cubicBezTo>
                  <a:pt x="-30466" y="3784266"/>
                  <a:pt x="18544" y="3588156"/>
                  <a:pt x="0" y="3286733"/>
                </a:cubicBezTo>
                <a:cubicBezTo>
                  <a:pt x="-18544" y="2985310"/>
                  <a:pt x="55731" y="2888581"/>
                  <a:pt x="0" y="2765118"/>
                </a:cubicBezTo>
                <a:cubicBezTo>
                  <a:pt x="-55731" y="2641656"/>
                  <a:pt x="40079" y="2507699"/>
                  <a:pt x="0" y="2322026"/>
                </a:cubicBezTo>
                <a:cubicBezTo>
                  <a:pt x="-40079" y="2136353"/>
                  <a:pt x="10043" y="2023145"/>
                  <a:pt x="0" y="1839673"/>
                </a:cubicBezTo>
                <a:cubicBezTo>
                  <a:pt x="-10043" y="1656201"/>
                  <a:pt x="42781" y="1570326"/>
                  <a:pt x="0" y="1396581"/>
                </a:cubicBezTo>
                <a:cubicBezTo>
                  <a:pt x="-42781" y="1222836"/>
                  <a:pt x="49518" y="991106"/>
                  <a:pt x="0" y="757182"/>
                </a:cubicBezTo>
                <a:cubicBezTo>
                  <a:pt x="-49518" y="523258"/>
                  <a:pt x="38589" y="249622"/>
                  <a:pt x="0" y="0"/>
                </a:cubicBezTo>
                <a:close/>
              </a:path>
              <a:path w="8106805" h="3926131" stroke="0" extrusionOk="0">
                <a:moveTo>
                  <a:pt x="0" y="0"/>
                </a:moveTo>
                <a:cubicBezTo>
                  <a:pt x="185952" y="-29535"/>
                  <a:pt x="301325" y="11793"/>
                  <a:pt x="416921" y="0"/>
                </a:cubicBezTo>
                <a:cubicBezTo>
                  <a:pt x="532517" y="-11793"/>
                  <a:pt x="776023" y="77560"/>
                  <a:pt x="1077047" y="0"/>
                </a:cubicBezTo>
                <a:cubicBezTo>
                  <a:pt x="1378071" y="-77560"/>
                  <a:pt x="1606371" y="58590"/>
                  <a:pt x="1818241" y="0"/>
                </a:cubicBezTo>
                <a:cubicBezTo>
                  <a:pt x="2030111" y="-58590"/>
                  <a:pt x="2188135" y="75103"/>
                  <a:pt x="2478366" y="0"/>
                </a:cubicBezTo>
                <a:cubicBezTo>
                  <a:pt x="2768597" y="-75103"/>
                  <a:pt x="3055138" y="55798"/>
                  <a:pt x="3219560" y="0"/>
                </a:cubicBezTo>
                <a:cubicBezTo>
                  <a:pt x="3383982" y="-55798"/>
                  <a:pt x="3615497" y="4404"/>
                  <a:pt x="3879685" y="0"/>
                </a:cubicBezTo>
                <a:cubicBezTo>
                  <a:pt x="4143873" y="-4404"/>
                  <a:pt x="4429958" y="79529"/>
                  <a:pt x="4620879" y="0"/>
                </a:cubicBezTo>
                <a:cubicBezTo>
                  <a:pt x="4811800" y="-79529"/>
                  <a:pt x="4949257" y="37702"/>
                  <a:pt x="5199936" y="0"/>
                </a:cubicBezTo>
                <a:cubicBezTo>
                  <a:pt x="5450615" y="-37702"/>
                  <a:pt x="5398595" y="39867"/>
                  <a:pt x="5535790" y="0"/>
                </a:cubicBezTo>
                <a:cubicBezTo>
                  <a:pt x="5672985" y="-39867"/>
                  <a:pt x="5876718" y="46375"/>
                  <a:pt x="6195915" y="0"/>
                </a:cubicBezTo>
                <a:cubicBezTo>
                  <a:pt x="6515112" y="-46375"/>
                  <a:pt x="6723777" y="88879"/>
                  <a:pt x="6937109" y="0"/>
                </a:cubicBezTo>
                <a:cubicBezTo>
                  <a:pt x="7150441" y="-88879"/>
                  <a:pt x="7293179" y="27160"/>
                  <a:pt x="7516166" y="0"/>
                </a:cubicBezTo>
                <a:cubicBezTo>
                  <a:pt x="7739153" y="-27160"/>
                  <a:pt x="7906576" y="10269"/>
                  <a:pt x="8106805" y="0"/>
                </a:cubicBezTo>
                <a:cubicBezTo>
                  <a:pt x="8116914" y="225659"/>
                  <a:pt x="8072679" y="412388"/>
                  <a:pt x="8106805" y="600137"/>
                </a:cubicBezTo>
                <a:cubicBezTo>
                  <a:pt x="8140931" y="787886"/>
                  <a:pt x="8070277" y="955025"/>
                  <a:pt x="8106805" y="1121752"/>
                </a:cubicBezTo>
                <a:cubicBezTo>
                  <a:pt x="8143333" y="1288479"/>
                  <a:pt x="8038535" y="1453801"/>
                  <a:pt x="8106805" y="1721889"/>
                </a:cubicBezTo>
                <a:cubicBezTo>
                  <a:pt x="8175075" y="1989977"/>
                  <a:pt x="8076041" y="2050204"/>
                  <a:pt x="8106805" y="2322026"/>
                </a:cubicBezTo>
                <a:cubicBezTo>
                  <a:pt x="8137569" y="2593848"/>
                  <a:pt x="8097383" y="2612104"/>
                  <a:pt x="8106805" y="2804379"/>
                </a:cubicBezTo>
                <a:cubicBezTo>
                  <a:pt x="8116227" y="2996654"/>
                  <a:pt x="8085756" y="3233444"/>
                  <a:pt x="8106805" y="3404516"/>
                </a:cubicBezTo>
                <a:cubicBezTo>
                  <a:pt x="8127854" y="3575588"/>
                  <a:pt x="8044399" y="3740232"/>
                  <a:pt x="8106805" y="3926131"/>
                </a:cubicBezTo>
                <a:cubicBezTo>
                  <a:pt x="7967293" y="3946242"/>
                  <a:pt x="7922971" y="3917605"/>
                  <a:pt x="7770952" y="3926131"/>
                </a:cubicBezTo>
                <a:cubicBezTo>
                  <a:pt x="7618933" y="3934657"/>
                  <a:pt x="7321648" y="3919646"/>
                  <a:pt x="7191894" y="3926131"/>
                </a:cubicBezTo>
                <a:cubicBezTo>
                  <a:pt x="7062140" y="3932616"/>
                  <a:pt x="6935228" y="3883695"/>
                  <a:pt x="6693905" y="3926131"/>
                </a:cubicBezTo>
                <a:cubicBezTo>
                  <a:pt x="6452582" y="3968567"/>
                  <a:pt x="6321155" y="3872012"/>
                  <a:pt x="6114847" y="3926131"/>
                </a:cubicBezTo>
                <a:cubicBezTo>
                  <a:pt x="5908539" y="3980250"/>
                  <a:pt x="5856863" y="3901330"/>
                  <a:pt x="5616858" y="3926131"/>
                </a:cubicBezTo>
                <a:cubicBezTo>
                  <a:pt x="5376853" y="3950932"/>
                  <a:pt x="5290822" y="3908022"/>
                  <a:pt x="5118868" y="3926131"/>
                </a:cubicBezTo>
                <a:cubicBezTo>
                  <a:pt x="4946914" y="3944240"/>
                  <a:pt x="4851026" y="3878773"/>
                  <a:pt x="4620879" y="3926131"/>
                </a:cubicBezTo>
                <a:cubicBezTo>
                  <a:pt x="4390732" y="3973489"/>
                  <a:pt x="4356393" y="3913632"/>
                  <a:pt x="4203957" y="3926131"/>
                </a:cubicBezTo>
                <a:cubicBezTo>
                  <a:pt x="4051521" y="3938630"/>
                  <a:pt x="3992672" y="3922637"/>
                  <a:pt x="3868104" y="3926131"/>
                </a:cubicBezTo>
                <a:cubicBezTo>
                  <a:pt x="3743536" y="3929625"/>
                  <a:pt x="3543743" y="3885791"/>
                  <a:pt x="3370115" y="3926131"/>
                </a:cubicBezTo>
                <a:cubicBezTo>
                  <a:pt x="3196487" y="3966471"/>
                  <a:pt x="2928747" y="3856070"/>
                  <a:pt x="2628921" y="3926131"/>
                </a:cubicBezTo>
                <a:cubicBezTo>
                  <a:pt x="2329095" y="3996192"/>
                  <a:pt x="2236163" y="3896890"/>
                  <a:pt x="1887727" y="3926131"/>
                </a:cubicBezTo>
                <a:cubicBezTo>
                  <a:pt x="1539291" y="3955372"/>
                  <a:pt x="1316191" y="3861692"/>
                  <a:pt x="1146534" y="3926131"/>
                </a:cubicBezTo>
                <a:cubicBezTo>
                  <a:pt x="976877" y="3990570"/>
                  <a:pt x="913171" y="3886393"/>
                  <a:pt x="729612" y="3926131"/>
                </a:cubicBezTo>
                <a:cubicBezTo>
                  <a:pt x="546053" y="3965869"/>
                  <a:pt x="340274" y="3875217"/>
                  <a:pt x="0" y="3926131"/>
                </a:cubicBezTo>
                <a:cubicBezTo>
                  <a:pt x="-10359" y="3615587"/>
                  <a:pt x="45957" y="3505020"/>
                  <a:pt x="0" y="3286733"/>
                </a:cubicBezTo>
                <a:cubicBezTo>
                  <a:pt x="-45957" y="3068446"/>
                  <a:pt x="11587" y="2874994"/>
                  <a:pt x="0" y="2647334"/>
                </a:cubicBezTo>
                <a:cubicBezTo>
                  <a:pt x="-11587" y="2419674"/>
                  <a:pt x="556" y="2333203"/>
                  <a:pt x="0" y="2204242"/>
                </a:cubicBezTo>
                <a:cubicBezTo>
                  <a:pt x="-556" y="2075281"/>
                  <a:pt x="48319" y="1852140"/>
                  <a:pt x="0" y="1643366"/>
                </a:cubicBezTo>
                <a:cubicBezTo>
                  <a:pt x="-48319" y="1434592"/>
                  <a:pt x="43926" y="1311346"/>
                  <a:pt x="0" y="1200274"/>
                </a:cubicBezTo>
                <a:cubicBezTo>
                  <a:pt x="-43926" y="1089202"/>
                  <a:pt x="10411" y="842139"/>
                  <a:pt x="0" y="639398"/>
                </a:cubicBezTo>
                <a:cubicBezTo>
                  <a:pt x="-10411" y="436657"/>
                  <a:pt x="51890" y="283012"/>
                  <a:pt x="0" y="0"/>
                </a:cubicBezTo>
                <a:close/>
              </a:path>
            </a:pathLst>
          </a:custGeom>
          <a:ln w="19050">
            <a:solidFill>
              <a:srgbClr val="0070C0"/>
            </a:solidFill>
            <a:extLst>
              <a:ext uri="{C807C97D-BFC1-408E-A445-0C87EB9F89A2}">
                <ask:lineSketchStyleProps xmlns="" xmlns:ask="http://schemas.microsoft.com/office/drawing/2018/sketchyshapes" sd="5520556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="" xmlns:p14="http://schemas.microsoft.com/office/powerpoint/2010/main" val="376359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1164" y="1388551"/>
            <a:ext cx="445144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s-UY" sz="1700" b="1" i="1" dirty="0" smtClean="0">
                <a:solidFill>
                  <a:srgbClr val="FF0000"/>
                </a:solidFill>
              </a:rPr>
              <a:t>El problema de la intensidad. </a:t>
            </a:r>
          </a:p>
          <a:p>
            <a:r>
              <a:rPr lang="es-UY" sz="1700" dirty="0" smtClean="0"/>
              <a:t>La teoría ondulatoria requiere que </a:t>
            </a:r>
            <a:r>
              <a:rPr lang="es-UY" sz="1700" dirty="0" smtClean="0"/>
              <a:t>la </a:t>
            </a:r>
            <a:r>
              <a:rPr lang="es-UY" sz="1700" dirty="0" smtClean="0"/>
              <a:t>fuerza </a:t>
            </a:r>
            <a:r>
              <a:rPr lang="es-UY" sz="1700" dirty="0" err="1" smtClean="0"/>
              <a:t>apli</a:t>
            </a:r>
            <a:r>
              <a:rPr lang="es-UY" sz="1700" dirty="0" smtClean="0"/>
              <a:t>-cada </a:t>
            </a:r>
            <a:r>
              <a:rPr lang="es-UY" sz="1700" dirty="0" smtClean="0"/>
              <a:t>al electrón es </a:t>
            </a:r>
            <a:r>
              <a:rPr lang="es-UY" sz="1700" i="1" dirty="0" err="1" smtClean="0"/>
              <a:t>e</a:t>
            </a:r>
            <a:r>
              <a:rPr lang="es-UY" sz="1700" b="1" dirty="0" err="1" smtClean="0"/>
              <a:t>E</a:t>
            </a:r>
            <a:r>
              <a:rPr lang="es-UY" sz="1700" b="1" i="1" dirty="0" smtClean="0"/>
              <a:t> </a:t>
            </a:r>
            <a:r>
              <a:rPr lang="es-UY" sz="1700" dirty="0" smtClean="0"/>
              <a:t>aumente con la intensidad; </a:t>
            </a:r>
          </a:p>
          <a:p>
            <a:r>
              <a:rPr lang="es-UY" sz="1700" dirty="0" smtClean="0"/>
              <a:t>esto </a:t>
            </a:r>
            <a:r>
              <a:rPr lang="es-UY" sz="1700" dirty="0" smtClean="0"/>
              <a:t>implica que la energía cinética de los </a:t>
            </a:r>
            <a:r>
              <a:rPr lang="es-UY" sz="1700" dirty="0" smtClean="0"/>
              <a:t>foto-electrones </a:t>
            </a:r>
            <a:r>
              <a:rPr lang="es-UY" sz="1700" dirty="0" smtClean="0"/>
              <a:t>aumentaría también al aumentar la intensidad del haz luminoso.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9996" y="4985699"/>
            <a:ext cx="4571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b="1" dirty="0" smtClean="0">
                <a:solidFill>
                  <a:srgbClr val="00B050"/>
                </a:solidFill>
              </a:rPr>
              <a:t>3. </a:t>
            </a:r>
            <a:r>
              <a:rPr lang="es-UY" b="1" i="1" dirty="0" smtClean="0">
                <a:solidFill>
                  <a:srgbClr val="00B050"/>
                </a:solidFill>
              </a:rPr>
              <a:t>El problema del retraso de tiempo. </a:t>
            </a:r>
          </a:p>
          <a:p>
            <a:r>
              <a:rPr lang="es-UY" spc="-60" dirty="0" smtClean="0"/>
              <a:t>Si la energía adquirida por un electrón es absorbida </a:t>
            </a:r>
            <a:r>
              <a:rPr lang="es-UY" spc="-60" dirty="0" smtClean="0"/>
              <a:t> </a:t>
            </a:r>
            <a:r>
              <a:rPr lang="es-UY" spc="-60" dirty="0" smtClean="0"/>
              <a:t>de la onda incidente sobre la placa </a:t>
            </a:r>
            <a:r>
              <a:rPr lang="es-UY" spc="-60" dirty="0" smtClean="0"/>
              <a:t>metálica,</a:t>
            </a:r>
            <a:endParaRPr lang="es-UY" dirty="0" smtClean="0"/>
          </a:p>
          <a:p>
            <a:r>
              <a:rPr lang="es-UY" dirty="0" smtClean="0"/>
              <a:t>e</a:t>
            </a:r>
            <a:r>
              <a:rPr lang="es-UY" dirty="0" smtClean="0"/>
              <a:t>n el caso en que</a:t>
            </a:r>
            <a:r>
              <a:rPr lang="es-UY" dirty="0" smtClean="0"/>
              <a:t> </a:t>
            </a:r>
            <a:r>
              <a:rPr lang="es-UY" dirty="0" smtClean="0"/>
              <a:t>la luz es Io suficientemente débil, </a:t>
            </a:r>
            <a:endParaRPr lang="es-UY" dirty="0" smtClean="0"/>
          </a:p>
          <a:p>
            <a:r>
              <a:rPr lang="es-UY" dirty="0" smtClean="0"/>
              <a:t>debería</a:t>
            </a:r>
            <a:r>
              <a:rPr lang="es-UY" dirty="0" smtClean="0"/>
              <a:t> existir un </a:t>
            </a:r>
            <a:r>
              <a:rPr lang="es-UY" dirty="0" smtClean="0"/>
              <a:t>retraso de tiempo </a:t>
            </a:r>
            <a:r>
              <a:rPr lang="es-UY" dirty="0" smtClean="0"/>
              <a:t>mensurable.</a:t>
            </a:r>
            <a:endParaRPr lang="es-UY" dirty="0"/>
          </a:p>
        </p:txBody>
      </p:sp>
      <p:sp>
        <p:nvSpPr>
          <p:cNvPr id="9" name="Rectangle 8"/>
          <p:cNvSpPr/>
          <p:nvPr/>
        </p:nvSpPr>
        <p:spPr>
          <a:xfrm>
            <a:off x="0" y="705681"/>
            <a:ext cx="9906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700" dirty="0" smtClean="0"/>
              <a:t>Vimos </a:t>
            </a:r>
            <a:r>
              <a:rPr lang="es-ES" sz="1700" dirty="0" smtClean="0"/>
              <a:t>cómo la hipótesis del fotón de Einstein anula las tres objeciones que surgen contra la interpretación</a:t>
            </a:r>
          </a:p>
          <a:p>
            <a:r>
              <a:rPr lang="es-ES" sz="1700" dirty="0" smtClean="0"/>
              <a:t>basada en la teoría ondulatoria del efecto </a:t>
            </a:r>
            <a:r>
              <a:rPr lang="es-ES" sz="1700" dirty="0" smtClean="0"/>
              <a:t>fotoeléctrico:</a:t>
            </a:r>
            <a:endParaRPr lang="es-ES" sz="17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4601817" y="1424747"/>
            <a:ext cx="5378077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700" dirty="0" smtClean="0">
                <a:solidFill>
                  <a:srgbClr val="FF0000"/>
                </a:solidFill>
              </a:rPr>
              <a:t>Si la luz es un haz de</a:t>
            </a:r>
            <a:r>
              <a:rPr lang="es-ES" sz="1700" dirty="0" smtClean="0">
                <a:solidFill>
                  <a:srgbClr val="FF0000"/>
                </a:solidFill>
              </a:rPr>
              <a:t> fotones desaparece la contradicción</a:t>
            </a:r>
            <a:r>
              <a:rPr lang="es-ES" sz="1700" dirty="0" smtClean="0">
                <a:solidFill>
                  <a:srgbClr val="FF0000"/>
                </a:solidFill>
              </a:rPr>
              <a:t> </a:t>
            </a:r>
            <a:r>
              <a:rPr lang="es-ES" sz="1700" dirty="0" smtClean="0">
                <a:solidFill>
                  <a:srgbClr val="FF0000"/>
                </a:solidFill>
              </a:rPr>
              <a:t>y </a:t>
            </a:r>
            <a:r>
              <a:rPr lang="es-ES" sz="1700" dirty="0" smtClean="0">
                <a:solidFill>
                  <a:srgbClr val="FF0000"/>
                </a:solidFill>
              </a:rPr>
              <a:t>existe </a:t>
            </a:r>
            <a:r>
              <a:rPr lang="es-ES" sz="1700" dirty="0" smtClean="0">
                <a:solidFill>
                  <a:srgbClr val="FF0000"/>
                </a:solidFill>
              </a:rPr>
              <a:t>una completa concordancia </a:t>
            </a:r>
            <a:r>
              <a:rPr lang="es-ES" sz="1700" dirty="0" smtClean="0">
                <a:solidFill>
                  <a:srgbClr val="FF0000"/>
                </a:solidFill>
              </a:rPr>
              <a:t>con </a:t>
            </a:r>
            <a:r>
              <a:rPr lang="es-ES" sz="1700" dirty="0" smtClean="0">
                <a:solidFill>
                  <a:srgbClr val="FF0000"/>
                </a:solidFill>
              </a:rPr>
              <a:t>el experimento. </a:t>
            </a:r>
            <a:endParaRPr lang="es-ES" sz="800" dirty="0" smtClean="0">
              <a:solidFill>
                <a:srgbClr val="FF0000"/>
              </a:solidFill>
            </a:endParaRPr>
          </a:p>
          <a:p>
            <a:r>
              <a:rPr lang="es-ES" sz="1700" spc="-30" dirty="0" smtClean="0">
                <a:solidFill>
                  <a:srgbClr val="FF0000"/>
                </a:solidFill>
              </a:rPr>
              <a:t>Si duplicamos la intensidad de la luz, se duplica el numero de fotones y también se duplica la corriente fotoeléctrica; </a:t>
            </a:r>
          </a:p>
          <a:p>
            <a:r>
              <a:rPr lang="es-ES" sz="1700" dirty="0" smtClean="0">
                <a:solidFill>
                  <a:srgbClr val="FF0000"/>
                </a:solidFill>
              </a:rPr>
              <a:t>Pero no </a:t>
            </a:r>
            <a:r>
              <a:rPr lang="es-ES" sz="1700" dirty="0" smtClean="0">
                <a:solidFill>
                  <a:srgbClr val="FF0000"/>
                </a:solidFill>
              </a:rPr>
              <a:t>cambiarnos la energía de los fotones </a:t>
            </a:r>
            <a:r>
              <a:rPr lang="es-ES" sz="1700" dirty="0" smtClean="0">
                <a:solidFill>
                  <a:srgbClr val="FF0000"/>
                </a:solidFill>
              </a:rPr>
              <a:t>individuales</a:t>
            </a:r>
            <a:endParaRPr lang="en-US" sz="1700" dirty="0" smtClean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52122" y="3064682"/>
            <a:ext cx="535387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700" dirty="0" smtClean="0">
                <a:solidFill>
                  <a:srgbClr val="0070C0"/>
                </a:solidFill>
              </a:rPr>
              <a:t>P</a:t>
            </a:r>
            <a:r>
              <a:rPr lang="es-ES" sz="1700" dirty="0" smtClean="0">
                <a:solidFill>
                  <a:srgbClr val="0070C0"/>
                </a:solidFill>
              </a:rPr>
              <a:t>or </a:t>
            </a:r>
            <a:r>
              <a:rPr lang="es-ES" sz="1700" dirty="0" smtClean="0">
                <a:solidFill>
                  <a:srgbClr val="0070C0"/>
                </a:solidFill>
              </a:rPr>
              <a:t>la </a:t>
            </a:r>
            <a:r>
              <a:rPr lang="es-UY" sz="1700" dirty="0" smtClean="0">
                <a:solidFill>
                  <a:srgbClr val="0070C0"/>
                </a:solidFill>
              </a:rPr>
              <a:t>ecuación </a:t>
            </a:r>
            <a:r>
              <a:rPr lang="en-US" sz="1700" dirty="0" smtClean="0">
                <a:solidFill>
                  <a:srgbClr val="0070C0"/>
                </a:solidFill>
              </a:rPr>
              <a:t>de Einstein</a:t>
            </a:r>
            <a:r>
              <a:rPr lang="es-ES" sz="1700" dirty="0" smtClean="0">
                <a:solidFill>
                  <a:srgbClr val="0070C0"/>
                </a:solidFill>
              </a:rPr>
              <a:t>. Si </a:t>
            </a:r>
            <a:r>
              <a:rPr lang="es-ES" sz="1700" i="1" dirty="0" err="1" smtClean="0">
                <a:solidFill>
                  <a:srgbClr val="0070C0"/>
                </a:solidFill>
              </a:rPr>
              <a:t>K</a:t>
            </a:r>
            <a:r>
              <a:rPr lang="es-ES" sz="1700" baseline="-25000" dirty="0" err="1" smtClean="0">
                <a:solidFill>
                  <a:srgbClr val="0070C0"/>
                </a:solidFill>
              </a:rPr>
              <a:t>max</a:t>
            </a:r>
            <a:r>
              <a:rPr lang="es-ES" sz="1700" baseline="-25000" dirty="0" smtClean="0">
                <a:solidFill>
                  <a:srgbClr val="0070C0"/>
                </a:solidFill>
              </a:rPr>
              <a:t> </a:t>
            </a:r>
            <a:r>
              <a:rPr lang="es-ES" sz="1700" dirty="0" smtClean="0">
                <a:solidFill>
                  <a:srgbClr val="0070C0"/>
                </a:solidFill>
              </a:rPr>
              <a:t>es igual </a:t>
            </a:r>
            <a:r>
              <a:rPr lang="es-ES" sz="1700" b="1" dirty="0" smtClean="0">
                <a:solidFill>
                  <a:srgbClr val="0070C0"/>
                </a:solidFill>
              </a:rPr>
              <a:t>a cero</a:t>
            </a:r>
            <a:r>
              <a:rPr lang="es-ES" sz="1700" b="1" i="1" dirty="0" smtClean="0">
                <a:solidFill>
                  <a:srgbClr val="0070C0"/>
                </a:solidFill>
              </a:rPr>
              <a:t>, </a:t>
            </a:r>
            <a:r>
              <a:rPr lang="en-US" sz="1700" dirty="0" err="1" smtClean="0">
                <a:solidFill>
                  <a:srgbClr val="0070C0"/>
                </a:solidFill>
              </a:rPr>
              <a:t>tenemos</a:t>
            </a:r>
            <a:endParaRPr lang="en-US" sz="1700" dirty="0" smtClean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164" y="3068242"/>
            <a:ext cx="4610472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1700" b="1" dirty="0" smtClean="0">
                <a:solidFill>
                  <a:srgbClr val="0070C0"/>
                </a:solidFill>
              </a:rPr>
              <a:t>2</a:t>
            </a:r>
            <a:r>
              <a:rPr lang="es-UY" sz="1700" b="1" dirty="0" smtClean="0">
                <a:solidFill>
                  <a:srgbClr val="0070C0"/>
                </a:solidFill>
              </a:rPr>
              <a:t>. </a:t>
            </a:r>
            <a:r>
              <a:rPr lang="es-UY" sz="1700" b="1" i="1" dirty="0" smtClean="0">
                <a:solidFill>
                  <a:srgbClr val="0070C0"/>
                </a:solidFill>
              </a:rPr>
              <a:t>El problema de la frecuencia. </a:t>
            </a:r>
          </a:p>
          <a:p>
            <a:r>
              <a:rPr lang="es-UY" sz="1700" i="1" dirty="0" smtClean="0"/>
              <a:t>De acuerdo con la </a:t>
            </a:r>
            <a:r>
              <a:rPr lang="es-UY" sz="1700" dirty="0" smtClean="0"/>
              <a:t>teoría ondulatoria, el efecto fotoeléctrico ocurriría para cualquier frecuencia de la luz, tan s</a:t>
            </a:r>
            <a:r>
              <a:rPr lang="es-ES" sz="1700" dirty="0" smtClean="0"/>
              <a:t>ó</a:t>
            </a:r>
            <a:r>
              <a:rPr lang="es-UY" sz="1700" dirty="0" smtClean="0"/>
              <a:t>lo si la luz es lo suficientemente intensa como para suministrar la energía necesaria para expulsar los fotoelectrones. </a:t>
            </a:r>
          </a:p>
          <a:p>
            <a:r>
              <a:rPr lang="es-UY" sz="1700" dirty="0" smtClean="0"/>
              <a:t>No se puede explicar la</a:t>
            </a:r>
            <a:r>
              <a:rPr lang="es-UY" sz="1700" dirty="0" smtClean="0"/>
              <a:t> </a:t>
            </a:r>
            <a:r>
              <a:rPr lang="es-UY" sz="1700" dirty="0" smtClean="0"/>
              <a:t>frecuencia de corte </a:t>
            </a:r>
            <a:r>
              <a:rPr lang="es-UY" sz="1700" i="1" dirty="0" smtClean="0">
                <a:latin typeface="Symbol" pitchFamily="18" charset="2"/>
              </a:rPr>
              <a:t>n</a:t>
            </a:r>
            <a:r>
              <a:rPr lang="es-UY" sz="1700" baseline="-25000" dirty="0" smtClean="0"/>
              <a:t>0</a:t>
            </a:r>
            <a:endParaRPr lang="es-UY" sz="1700" spc="-80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5926206" y="3363843"/>
          <a:ext cx="1092200" cy="393700"/>
        </p:xfrm>
        <a:graphic>
          <a:graphicData uri="http://schemas.openxmlformats.org/presentationml/2006/ole">
            <p:oleObj spid="_x0000_s16386" name="Equation" r:id="rId3" imgW="634680" imgH="228600" progId="Equation.DSMT4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4552122" y="3745263"/>
            <a:ext cx="5353878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1700" dirty="0" smtClean="0">
                <a:solidFill>
                  <a:srgbClr val="0070C0"/>
                </a:solidFill>
              </a:rPr>
              <a:t>Si </a:t>
            </a:r>
            <a:r>
              <a:rPr lang="es-UY" sz="1700" i="1" dirty="0" smtClean="0">
                <a:solidFill>
                  <a:srgbClr val="0070C0"/>
                </a:solidFill>
              </a:rPr>
              <a:t>v </a:t>
            </a:r>
            <a:r>
              <a:rPr lang="es-UY" sz="1700" dirty="0" smtClean="0">
                <a:solidFill>
                  <a:srgbClr val="0070C0"/>
                </a:solidFill>
              </a:rPr>
              <a:t>se reduce por debajo de </a:t>
            </a:r>
            <a:r>
              <a:rPr lang="es-UY" sz="1700" i="1" dirty="0" smtClean="0">
                <a:solidFill>
                  <a:srgbClr val="0070C0"/>
                </a:solidFill>
              </a:rPr>
              <a:t>v</a:t>
            </a:r>
            <a:r>
              <a:rPr lang="es-UY" sz="1700" baseline="-25000" dirty="0" smtClean="0">
                <a:solidFill>
                  <a:srgbClr val="0070C0"/>
                </a:solidFill>
              </a:rPr>
              <a:t>0</a:t>
            </a:r>
            <a:r>
              <a:rPr lang="es-UY" sz="1700" i="1" dirty="0" smtClean="0">
                <a:solidFill>
                  <a:srgbClr val="0070C0"/>
                </a:solidFill>
              </a:rPr>
              <a:t>, </a:t>
            </a:r>
            <a:r>
              <a:rPr lang="es-UY" sz="1700" i="1" dirty="0" err="1" smtClean="0">
                <a:solidFill>
                  <a:srgbClr val="0070C0"/>
                </a:solidFill>
              </a:rPr>
              <a:t>hv</a:t>
            </a:r>
            <a:r>
              <a:rPr lang="es-UY" sz="1700" b="1" i="1" dirty="0" smtClean="0">
                <a:solidFill>
                  <a:srgbClr val="0070C0"/>
                </a:solidFill>
              </a:rPr>
              <a:t> </a:t>
            </a:r>
            <a:r>
              <a:rPr lang="es-UY" sz="1700" dirty="0" smtClean="0">
                <a:solidFill>
                  <a:srgbClr val="0070C0"/>
                </a:solidFill>
              </a:rPr>
              <a:t>será </a:t>
            </a:r>
            <a:r>
              <a:rPr lang="es-UY" sz="1700" dirty="0" err="1" smtClean="0">
                <a:solidFill>
                  <a:srgbClr val="0070C0"/>
                </a:solidFill>
              </a:rPr>
              <a:t>rnenor</a:t>
            </a:r>
            <a:r>
              <a:rPr lang="es-UY" sz="1700" dirty="0" smtClean="0">
                <a:solidFill>
                  <a:srgbClr val="0070C0"/>
                </a:solidFill>
              </a:rPr>
              <a:t> que </a:t>
            </a:r>
            <a:r>
              <a:rPr lang="es-UY" sz="1700" i="1" dirty="0" smtClean="0">
                <a:solidFill>
                  <a:srgbClr val="0070C0"/>
                </a:solidFill>
              </a:rPr>
              <a:t>&lt; w</a:t>
            </a:r>
            <a:r>
              <a:rPr lang="es-UY" sz="1700" baseline="-25000" dirty="0" smtClean="0">
                <a:solidFill>
                  <a:srgbClr val="0070C0"/>
                </a:solidFill>
              </a:rPr>
              <a:t>0  </a:t>
            </a:r>
            <a:r>
              <a:rPr lang="es-UY" sz="1700" dirty="0" smtClean="0">
                <a:solidFill>
                  <a:srgbClr val="0070C0"/>
                </a:solidFill>
              </a:rPr>
              <a:t>los fotones individuales, no importa cuantos de ellos haya (es decir, independientemente de lo intensa que sea la iluminación), no tendrá la energía suficiente para expulsar fotoelectrones</a:t>
            </a:r>
            <a:r>
              <a:rPr lang="es-UY" sz="1700" dirty="0" smtClean="0">
                <a:solidFill>
                  <a:srgbClr val="0070C0"/>
                </a:solidFill>
              </a:rPr>
              <a:t>.</a:t>
            </a:r>
            <a:endParaRPr lang="es-UY" sz="1700" dirty="0" smtClean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52122" y="5232566"/>
            <a:ext cx="5353878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1700" dirty="0" smtClean="0">
                <a:solidFill>
                  <a:srgbClr val="00B050"/>
                </a:solidFill>
              </a:rPr>
              <a:t>La energía </a:t>
            </a:r>
            <a:r>
              <a:rPr lang="es-UY" sz="1700" dirty="0" smtClean="0">
                <a:solidFill>
                  <a:srgbClr val="00B050"/>
                </a:solidFill>
              </a:rPr>
              <a:t>requerida se suministra </a:t>
            </a:r>
            <a:r>
              <a:rPr lang="es-UY" sz="1700" b="1" dirty="0" smtClean="0">
                <a:solidFill>
                  <a:srgbClr val="00B050"/>
                </a:solidFill>
              </a:rPr>
              <a:t>en un paquete concentrado</a:t>
            </a:r>
            <a:r>
              <a:rPr lang="es-UY" sz="1700" dirty="0" smtClean="0">
                <a:solidFill>
                  <a:srgbClr val="00B050"/>
                </a:solidFill>
              </a:rPr>
              <a:t>. </a:t>
            </a:r>
          </a:p>
          <a:p>
            <a:r>
              <a:rPr lang="es-UY" sz="1700" dirty="0" smtClean="0">
                <a:solidFill>
                  <a:srgbClr val="00B050"/>
                </a:solidFill>
              </a:rPr>
              <a:t>No se distribuye uniformemente sobre la sección transversal del haz como en la teoría </a:t>
            </a:r>
            <a:r>
              <a:rPr lang="es-UY" sz="1700" dirty="0" smtClean="0">
                <a:solidFill>
                  <a:srgbClr val="00B050"/>
                </a:solidFill>
              </a:rPr>
              <a:t>ondulatoria y llega toda de golpe al electrón.</a:t>
            </a:r>
            <a:endParaRPr lang="es-UY" sz="1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037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4" grpId="0" build="p"/>
      <p:bldP spid="11" grpId="0" build="p"/>
      <p:bldP spid="12" grpId="0" build="p"/>
      <p:bldP spid="13" grpId="0" build="p"/>
      <p:bldP spid="14" grpId="0" build="p"/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66237C6A-32B0-4B22-9293-6AB98DF57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54904"/>
            <a:ext cx="9906000" cy="1212436"/>
          </a:xfrm>
        </p:spPr>
        <p:txBody>
          <a:bodyPr>
            <a:normAutofit fontScale="92500" lnSpcReduction="20000"/>
          </a:bodyPr>
          <a:lstStyle/>
          <a:p>
            <a:r>
              <a:rPr lang="es-ES" sz="1800" b="1" dirty="0"/>
              <a:t>Otros fenómenos donde se manifiesta la naturaleza corpuscular de la luz</a:t>
            </a:r>
            <a:r>
              <a:rPr lang="es-ES" sz="1800" dirty="0"/>
              <a:t>:</a:t>
            </a:r>
          </a:p>
          <a:p>
            <a:pPr marL="514350" indent="-514350">
              <a:buAutoNum type="arabicParenR"/>
            </a:pPr>
            <a:r>
              <a:rPr lang="es-ES" sz="1800" dirty="0"/>
              <a:t>Efecto Compton</a:t>
            </a:r>
          </a:p>
          <a:p>
            <a:pPr marL="514350" indent="-514350">
              <a:buAutoNum type="arabicParenR"/>
            </a:pPr>
            <a:r>
              <a:rPr lang="es-ES" sz="1800" dirty="0"/>
              <a:t>Frecuencia de corte en espectro de rayos </a:t>
            </a:r>
            <a:r>
              <a:rPr lang="es-ES" sz="1800" dirty="0" smtClean="0"/>
              <a:t>X</a:t>
            </a:r>
          </a:p>
          <a:p>
            <a:pPr marL="514350" indent="-514350">
              <a:buAutoNum type="arabicParenR"/>
            </a:pPr>
            <a:r>
              <a:rPr lang="es-ES" sz="1800" dirty="0" smtClean="0"/>
              <a:t>Creación de pares e</a:t>
            </a:r>
            <a:r>
              <a:rPr lang="es-ES" sz="1800" baseline="30000" dirty="0" smtClean="0"/>
              <a:t>-</a:t>
            </a:r>
            <a:r>
              <a:rPr lang="es-ES" sz="1800" dirty="0" smtClean="0"/>
              <a:t>—e</a:t>
            </a:r>
            <a:r>
              <a:rPr lang="es-ES" sz="1800" baseline="30000" dirty="0" smtClean="0"/>
              <a:t>+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2961287"/>
            <a:ext cx="9906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En </a:t>
            </a:r>
            <a:r>
              <a:rPr lang="es-ES" dirty="0" smtClean="0"/>
              <a:t>1923 los experimentos de Arthur </a:t>
            </a:r>
            <a:r>
              <a:rPr lang="es-ES" dirty="0" err="1" smtClean="0"/>
              <a:t>Holly</a:t>
            </a:r>
            <a:r>
              <a:rPr lang="es-ES" dirty="0" smtClean="0"/>
              <a:t> </a:t>
            </a:r>
            <a:r>
              <a:rPr lang="es-ES" dirty="0" err="1" smtClean="0"/>
              <a:t>Compton</a:t>
            </a:r>
            <a:r>
              <a:rPr lang="es-ES" dirty="0" smtClean="0"/>
              <a:t> dieron una nueva confirmación de la </a:t>
            </a:r>
            <a:r>
              <a:rPr lang="es-ES" dirty="0" smtClean="0"/>
              <a:t>naturaleza corpuscular </a:t>
            </a:r>
            <a:r>
              <a:rPr lang="es-ES" dirty="0" smtClean="0"/>
              <a:t>de la radiación. </a:t>
            </a:r>
            <a:endParaRPr lang="es-ES" dirty="0" smtClean="0"/>
          </a:p>
          <a:p>
            <a:r>
              <a:rPr lang="es-ES" dirty="0" err="1" smtClean="0"/>
              <a:t>Compton</a:t>
            </a:r>
            <a:r>
              <a:rPr lang="es-ES" dirty="0" smtClean="0"/>
              <a:t> </a:t>
            </a:r>
            <a:r>
              <a:rPr lang="es-ES" dirty="0" smtClean="0"/>
              <a:t>hizo incidir un haz colimado de rayos X de </a:t>
            </a:r>
            <a:r>
              <a:rPr lang="es-ES" dirty="0" smtClean="0"/>
              <a:t>longitud de </a:t>
            </a:r>
            <a:r>
              <a:rPr lang="es-ES" dirty="0" smtClean="0"/>
              <a:t>onda λ bien definida sobre un blanco de grafito y midió la intensidad y la longitud de onda </a:t>
            </a:r>
            <a:r>
              <a:rPr lang="es-ES" dirty="0" smtClean="0"/>
              <a:t>de los </a:t>
            </a:r>
            <a:r>
              <a:rPr lang="es-ES" dirty="0" smtClean="0"/>
              <a:t>rayos dispersados en varias direcciones</a:t>
            </a:r>
            <a:r>
              <a:rPr lang="es-ES" dirty="0" smtClean="0"/>
              <a:t>.</a:t>
            </a:r>
          </a:p>
          <a:p>
            <a:r>
              <a:rPr lang="es-ES" dirty="0" smtClean="0"/>
              <a:t>Se observó que aunque el haz incidente </a:t>
            </a:r>
            <a:r>
              <a:rPr lang="es-ES" dirty="0" smtClean="0"/>
              <a:t>consiste esencialmente </a:t>
            </a:r>
            <a:r>
              <a:rPr lang="es-ES" dirty="0" smtClean="0"/>
              <a:t>de </a:t>
            </a:r>
            <a:r>
              <a:rPr lang="es-ES" i="1" dirty="0" smtClean="0"/>
              <a:t>una única longitud de onda, </a:t>
            </a:r>
            <a:endParaRPr lang="es-ES" i="1" dirty="0" smtClean="0"/>
          </a:p>
          <a:p>
            <a:r>
              <a:rPr lang="es-ES" i="1" dirty="0" smtClean="0"/>
              <a:t>en </a:t>
            </a:r>
            <a:r>
              <a:rPr lang="es-ES" i="1" dirty="0" smtClean="0"/>
              <a:t>los rayos X dispersados en direcciones </a:t>
            </a:r>
            <a:r>
              <a:rPr lang="es-ES" i="1" dirty="0" smtClean="0"/>
              <a:t>que </a:t>
            </a:r>
            <a:r>
              <a:rPr lang="es-ES" dirty="0" smtClean="0"/>
              <a:t>forman </a:t>
            </a:r>
            <a:r>
              <a:rPr lang="es-ES" dirty="0" smtClean="0"/>
              <a:t>un ángulo θ no nulo con la dirección del haz, aparecen </a:t>
            </a:r>
            <a:r>
              <a:rPr lang="es-ES" i="1" dirty="0" smtClean="0"/>
              <a:t>dos longitudes de onda: </a:t>
            </a:r>
            <a:endParaRPr lang="es-ES" i="1" dirty="0" smtClean="0"/>
          </a:p>
          <a:p>
            <a:r>
              <a:rPr lang="es-ES" i="1" dirty="0" smtClean="0"/>
              <a:t>una </a:t>
            </a:r>
            <a:r>
              <a:rPr lang="es-ES" i="1" dirty="0" smtClean="0"/>
              <a:t>es </a:t>
            </a:r>
            <a:r>
              <a:rPr lang="es-ES" i="1" dirty="0" smtClean="0"/>
              <a:t>la </a:t>
            </a:r>
            <a:r>
              <a:rPr lang="es-ES" dirty="0" smtClean="0"/>
              <a:t>misma </a:t>
            </a:r>
            <a:r>
              <a:rPr lang="es-ES" dirty="0" smtClean="0"/>
              <a:t>λ de la radiación incidente </a:t>
            </a:r>
            <a:endParaRPr lang="es-ES" dirty="0" smtClean="0"/>
          </a:p>
          <a:p>
            <a:r>
              <a:rPr lang="es-ES" dirty="0" smtClean="0"/>
              <a:t>y </a:t>
            </a:r>
            <a:r>
              <a:rPr lang="es-ES" dirty="0" smtClean="0"/>
              <a:t>la otra, λ ′ , es mayor, esto es λ ′ = λ + </a:t>
            </a:r>
            <a:r>
              <a:rPr lang="es-ES" dirty="0" err="1" smtClean="0"/>
              <a:t>Δλ</a:t>
            </a:r>
            <a:r>
              <a:rPr lang="es-ES" dirty="0" smtClean="0"/>
              <a:t> . </a:t>
            </a:r>
            <a:endParaRPr lang="es-ES" dirty="0" smtClean="0"/>
          </a:p>
          <a:p>
            <a:r>
              <a:rPr lang="es-ES" dirty="0" smtClean="0"/>
              <a:t>Este corrimiento </a:t>
            </a:r>
            <a:r>
              <a:rPr lang="es-ES" dirty="0" err="1" smtClean="0"/>
              <a:t>Δλ</a:t>
            </a:r>
            <a:r>
              <a:rPr lang="es-ES" dirty="0" smtClean="0"/>
              <a:t> </a:t>
            </a:r>
            <a:r>
              <a:rPr lang="es-ES" dirty="0" smtClean="0"/>
              <a:t>, denominado </a:t>
            </a:r>
            <a:r>
              <a:rPr lang="es-ES" b="1" i="1" dirty="0" smtClean="0">
                <a:solidFill>
                  <a:srgbClr val="FF0000"/>
                </a:solidFill>
              </a:rPr>
              <a:t>corrimiento </a:t>
            </a:r>
            <a:r>
              <a:rPr lang="es-ES" b="1" i="1" dirty="0" err="1" smtClean="0">
                <a:solidFill>
                  <a:srgbClr val="FF0000"/>
                </a:solidFill>
              </a:rPr>
              <a:t>Compton</a:t>
            </a:r>
            <a:r>
              <a:rPr lang="es-ES" i="1" dirty="0" smtClean="0"/>
              <a:t>, varía con el ángulo en que se observan los rayos </a:t>
            </a:r>
            <a:r>
              <a:rPr lang="es-ES" i="1" dirty="0" smtClean="0"/>
              <a:t>X </a:t>
            </a:r>
            <a:r>
              <a:rPr lang="en-US" dirty="0" err="1" smtClean="0"/>
              <a:t>dispersados</a:t>
            </a:r>
            <a:r>
              <a:rPr lang="en-US" dirty="0" smtClean="0"/>
              <a:t>.</a:t>
            </a:r>
          </a:p>
          <a:p>
            <a:r>
              <a:rPr lang="es-ES" dirty="0" smtClean="0"/>
              <a:t>La presencia de una longitud de onda </a:t>
            </a:r>
            <a:r>
              <a:rPr lang="es-ES" i="1" dirty="0" smtClean="0"/>
              <a:t>diferente de la de la radiación incidente en la </a:t>
            </a:r>
            <a:r>
              <a:rPr lang="es-ES" i="1" dirty="0" smtClean="0"/>
              <a:t>radiación </a:t>
            </a:r>
            <a:r>
              <a:rPr lang="es-ES" dirty="0" smtClean="0"/>
              <a:t>dispersada </a:t>
            </a:r>
            <a:r>
              <a:rPr lang="es-ES" i="1" dirty="0" smtClean="0"/>
              <a:t>no se puede explicar si se considera la radiación X como una onda </a:t>
            </a:r>
            <a:r>
              <a:rPr lang="es-ES" i="1" dirty="0" smtClean="0"/>
              <a:t>electromagnética </a:t>
            </a:r>
            <a:r>
              <a:rPr lang="en-US" dirty="0" err="1" smtClean="0"/>
              <a:t>clásica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7189996B-F760-452B-BC4D-0327CA0DF2CF}"/>
              </a:ext>
            </a:extLst>
          </p:cNvPr>
          <p:cNvSpPr txBox="1">
            <a:spLocks/>
          </p:cNvSpPr>
          <p:nvPr/>
        </p:nvSpPr>
        <p:spPr>
          <a:xfrm>
            <a:off x="0" y="2301629"/>
            <a:ext cx="8543925" cy="73753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II-C. </a:t>
            </a:r>
            <a:r>
              <a:rPr lang="es-E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 Efecto </a:t>
            </a:r>
            <a:r>
              <a:rPr lang="es-E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Compton</a:t>
            </a:r>
            <a:r>
              <a:rPr lang="es-E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54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5607"/>
            <a:ext cx="9906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700" dirty="0" smtClean="0"/>
              <a:t>De </a:t>
            </a:r>
            <a:r>
              <a:rPr lang="es-ES" sz="1700" dirty="0" smtClean="0"/>
              <a:t>acuerdo con el Electromagnetismo clásico el campo eléctrico de la onda </a:t>
            </a:r>
            <a:r>
              <a:rPr lang="es-ES" sz="1700" dirty="0" smtClean="0"/>
              <a:t>incidente, que </a:t>
            </a:r>
            <a:r>
              <a:rPr lang="es-ES" sz="1700" dirty="0" smtClean="0"/>
              <a:t>oscila con la frecuencia ν, actúa sobre los electrones libres del blanco y los fuerza a </a:t>
            </a:r>
            <a:r>
              <a:rPr lang="es-ES" sz="1700" dirty="0" smtClean="0"/>
              <a:t>oscilar con </a:t>
            </a:r>
            <a:r>
              <a:rPr lang="es-ES" sz="1700" dirty="0" smtClean="0"/>
              <a:t>esa misma frecuencia. </a:t>
            </a:r>
            <a:endParaRPr lang="es-ES" sz="17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1910968"/>
            <a:ext cx="9906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700" dirty="0" smtClean="0"/>
              <a:t>Los </a:t>
            </a:r>
            <a:r>
              <a:rPr lang="es-ES" sz="1700" dirty="0" smtClean="0"/>
              <a:t>electrones oscilantes irradian en todas las direcciones </a:t>
            </a:r>
            <a:r>
              <a:rPr lang="es-ES" sz="1700" dirty="0" smtClean="0"/>
              <a:t>ondas electromagnéticas, </a:t>
            </a:r>
            <a:r>
              <a:rPr lang="es-ES" sz="1700" dirty="0" smtClean="0"/>
              <a:t>de frecuencia igual a la de la oscilación. </a:t>
            </a:r>
            <a:endParaRPr lang="es-ES" sz="17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3948482"/>
            <a:ext cx="9906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700" dirty="0" smtClean="0"/>
              <a:t>Por </a:t>
            </a:r>
            <a:r>
              <a:rPr lang="es-ES" sz="1700" dirty="0" smtClean="0"/>
              <a:t>lo tanto, según la teoría clásica, </a:t>
            </a:r>
            <a:r>
              <a:rPr lang="es-ES" sz="1700" dirty="0" smtClean="0"/>
              <a:t>la radiación </a:t>
            </a:r>
            <a:r>
              <a:rPr lang="es-ES" sz="1700" dirty="0" smtClean="0"/>
              <a:t>dispersada tiene la misma frecuencia y longitud de onda que la radiación incidente.</a:t>
            </a:r>
            <a:endParaRPr lang="en-US" sz="17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9699" y="2647124"/>
            <a:ext cx="3081249" cy="871329"/>
            <a:chOff x="29699" y="2647124"/>
            <a:chExt cx="3081249" cy="871329"/>
          </a:xfrm>
        </p:grpSpPr>
        <p:pic>
          <p:nvPicPr>
            <p:cNvPr id="17410" name="Picture 2" descr="Brain Waves, Sine Waves and the Fourier Transform - Sapien Labs |  Neuroscience | Human Brain Diversity Project"/>
            <p:cNvPicPr>
              <a:picLocks noChangeAspect="1" noChangeArrowheads="1"/>
            </p:cNvPicPr>
            <p:nvPr/>
          </p:nvPicPr>
          <p:blipFill>
            <a:blip r:embed="rId2"/>
            <a:srcRect t="59802" b="19843"/>
            <a:stretch>
              <a:fillRect/>
            </a:stretch>
          </p:blipFill>
          <p:spPr bwMode="auto">
            <a:xfrm>
              <a:off x="1368149" y="2653748"/>
              <a:ext cx="1742799" cy="864705"/>
            </a:xfrm>
            <a:prstGeom prst="rect">
              <a:avLst/>
            </a:prstGeom>
            <a:noFill/>
          </p:spPr>
        </p:pic>
        <p:pic>
          <p:nvPicPr>
            <p:cNvPr id="9" name="Picture 2" descr="Brain Waves, Sine Waves and the Fourier Transform - Sapien Labs |  Neuroscience | Human Brain Diversity Project"/>
            <p:cNvPicPr>
              <a:picLocks noChangeAspect="1" noChangeArrowheads="1"/>
            </p:cNvPicPr>
            <p:nvPr/>
          </p:nvPicPr>
          <p:blipFill>
            <a:blip r:embed="rId2"/>
            <a:srcRect t="59802" b="19843"/>
            <a:stretch>
              <a:fillRect/>
            </a:stretch>
          </p:blipFill>
          <p:spPr bwMode="auto">
            <a:xfrm>
              <a:off x="29699" y="2647124"/>
              <a:ext cx="1742799" cy="864705"/>
            </a:xfrm>
            <a:prstGeom prst="rect">
              <a:avLst/>
            </a:prstGeom>
            <a:noFill/>
          </p:spPr>
        </p:pic>
      </p:grpSp>
      <p:grpSp>
        <p:nvGrpSpPr>
          <p:cNvPr id="11" name="Group 10"/>
          <p:cNvGrpSpPr/>
          <p:nvPr/>
        </p:nvGrpSpPr>
        <p:grpSpPr>
          <a:xfrm>
            <a:off x="1394657" y="2650439"/>
            <a:ext cx="2958680" cy="871329"/>
            <a:chOff x="29699" y="2647124"/>
            <a:chExt cx="2958680" cy="871329"/>
          </a:xfrm>
        </p:grpSpPr>
        <p:pic>
          <p:nvPicPr>
            <p:cNvPr id="12" name="Picture 2" descr="Brain Waves, Sine Waves and the Fourier Transform - Sapien Labs |  Neuroscience | Human Brain Diversity Project"/>
            <p:cNvPicPr>
              <a:picLocks noChangeAspect="1" noChangeArrowheads="1"/>
            </p:cNvPicPr>
            <p:nvPr/>
          </p:nvPicPr>
          <p:blipFill>
            <a:blip r:embed="rId2"/>
            <a:srcRect t="59802" r="7033" b="19843"/>
            <a:stretch>
              <a:fillRect/>
            </a:stretch>
          </p:blipFill>
          <p:spPr bwMode="auto">
            <a:xfrm>
              <a:off x="1368149" y="2653748"/>
              <a:ext cx="1620230" cy="864705"/>
            </a:xfrm>
            <a:prstGeom prst="rect">
              <a:avLst/>
            </a:prstGeom>
            <a:noFill/>
          </p:spPr>
        </p:pic>
        <p:pic>
          <p:nvPicPr>
            <p:cNvPr id="13" name="Picture 2" descr="Brain Waves, Sine Waves and the Fourier Transform - Sapien Labs |  Neuroscience | Human Brain Diversity Project"/>
            <p:cNvPicPr>
              <a:picLocks noChangeAspect="1" noChangeArrowheads="1"/>
            </p:cNvPicPr>
            <p:nvPr/>
          </p:nvPicPr>
          <p:blipFill>
            <a:blip r:embed="rId2"/>
            <a:srcRect t="59802" b="19843"/>
            <a:stretch>
              <a:fillRect/>
            </a:stretch>
          </p:blipFill>
          <p:spPr bwMode="auto">
            <a:xfrm>
              <a:off x="29699" y="2647124"/>
              <a:ext cx="1742799" cy="864705"/>
            </a:xfrm>
            <a:prstGeom prst="rect">
              <a:avLst/>
            </a:prstGeom>
            <a:noFill/>
          </p:spPr>
        </p:pic>
      </p:grpSp>
      <p:sp>
        <p:nvSpPr>
          <p:cNvPr id="8" name="TextBox 7"/>
          <p:cNvSpPr txBox="1"/>
          <p:nvPr/>
        </p:nvSpPr>
        <p:spPr>
          <a:xfrm>
            <a:off x="4204256" y="2922105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●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7624" y="2574238"/>
            <a:ext cx="3241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●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0573" y="2647126"/>
            <a:ext cx="32412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endParaRPr lang="en-US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●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50645" y="2597431"/>
            <a:ext cx="324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●</a:t>
            </a:r>
          </a:p>
          <a:p>
            <a:endParaRPr lang="en-US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34071" y="2680258"/>
            <a:ext cx="32412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endParaRPr lang="en-US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●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 rot="20409422">
            <a:off x="4429405" y="2683570"/>
            <a:ext cx="2958680" cy="871329"/>
            <a:chOff x="29699" y="2647124"/>
            <a:chExt cx="2958680" cy="871329"/>
          </a:xfrm>
        </p:grpSpPr>
        <p:pic>
          <p:nvPicPr>
            <p:cNvPr id="20" name="Picture 2" descr="Brain Waves, Sine Waves and the Fourier Transform - Sapien Labs |  Neuroscience | Human Brain Diversity Project"/>
            <p:cNvPicPr>
              <a:picLocks noChangeAspect="1" noChangeArrowheads="1"/>
            </p:cNvPicPr>
            <p:nvPr/>
          </p:nvPicPr>
          <p:blipFill>
            <a:blip r:embed="rId2"/>
            <a:srcRect t="59802" b="19843"/>
            <a:stretch>
              <a:fillRect/>
            </a:stretch>
          </p:blipFill>
          <p:spPr bwMode="auto">
            <a:xfrm>
              <a:off x="29699" y="2647124"/>
              <a:ext cx="1742799" cy="864705"/>
            </a:xfrm>
            <a:prstGeom prst="rect">
              <a:avLst/>
            </a:prstGeom>
            <a:noFill/>
          </p:spPr>
        </p:pic>
        <p:pic>
          <p:nvPicPr>
            <p:cNvPr id="19" name="Picture 2" descr="Brain Waves, Sine Waves and the Fourier Transform - Sapien Labs |  Neuroscience | Human Brain Diversity Project"/>
            <p:cNvPicPr>
              <a:picLocks noChangeAspect="1" noChangeArrowheads="1"/>
            </p:cNvPicPr>
            <p:nvPr/>
          </p:nvPicPr>
          <p:blipFill>
            <a:blip r:embed="rId2"/>
            <a:srcRect t="59802" r="7033" b="19843"/>
            <a:stretch>
              <a:fillRect/>
            </a:stretch>
          </p:blipFill>
          <p:spPr bwMode="auto">
            <a:xfrm>
              <a:off x="1368149" y="2653748"/>
              <a:ext cx="1620230" cy="864705"/>
            </a:xfrm>
            <a:prstGeom prst="rect">
              <a:avLst/>
            </a:prstGeom>
            <a:noFill/>
          </p:spPr>
        </p:pic>
      </p:grpSp>
      <p:sp>
        <p:nvSpPr>
          <p:cNvPr id="21" name="Rectangle 20"/>
          <p:cNvSpPr/>
          <p:nvPr/>
        </p:nvSpPr>
        <p:spPr>
          <a:xfrm>
            <a:off x="1" y="4655768"/>
            <a:ext cx="9905999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700" dirty="0" err="1" smtClean="0"/>
              <a:t>Compton</a:t>
            </a:r>
            <a:r>
              <a:rPr lang="es-ES" sz="1700" dirty="0" smtClean="0"/>
              <a:t> interpretó este resultado </a:t>
            </a:r>
            <a:r>
              <a:rPr lang="es-ES" sz="1700" dirty="0" smtClean="0"/>
              <a:t>del experimento suponiendo que la radiación X incidente está compuesta por </a:t>
            </a:r>
            <a:r>
              <a:rPr lang="es-ES" sz="1700" dirty="0" smtClean="0"/>
              <a:t>fotones, cada </a:t>
            </a:r>
            <a:r>
              <a:rPr lang="es-ES" sz="1700" dirty="0" smtClean="0"/>
              <a:t>uno de los cuales lleva una energía </a:t>
            </a:r>
            <a:r>
              <a:rPr lang="es-ES" sz="1700" i="1" dirty="0" smtClean="0"/>
              <a:t>E = </a:t>
            </a:r>
            <a:r>
              <a:rPr lang="es-ES" sz="1700" i="1" dirty="0" err="1" smtClean="0"/>
              <a:t>hν</a:t>
            </a:r>
            <a:r>
              <a:rPr lang="es-ES" sz="1700" i="1" dirty="0" smtClean="0"/>
              <a:t> </a:t>
            </a:r>
            <a:r>
              <a:rPr lang="es-ES" sz="1700" i="1" dirty="0" smtClean="0"/>
              <a:t>y </a:t>
            </a:r>
            <a:r>
              <a:rPr lang="es-ES" sz="1700" dirty="0" smtClean="0"/>
              <a:t>que </a:t>
            </a:r>
            <a:r>
              <a:rPr lang="es-ES" sz="1700" dirty="0" smtClean="0"/>
              <a:t>esos fotones chocan con los electrones libres</a:t>
            </a:r>
          </a:p>
          <a:p>
            <a:r>
              <a:rPr lang="es-ES" sz="1700" dirty="0" smtClean="0"/>
              <a:t>del blanco. </a:t>
            </a:r>
            <a:endParaRPr lang="es-ES" sz="1700" dirty="0" smtClean="0"/>
          </a:p>
          <a:p>
            <a:r>
              <a:rPr lang="es-ES" sz="1700" dirty="0" smtClean="0"/>
              <a:t>Según </a:t>
            </a:r>
            <a:r>
              <a:rPr lang="es-ES" sz="1700" dirty="0" smtClean="0"/>
              <a:t>este punto de vista, los </a:t>
            </a:r>
            <a:r>
              <a:rPr lang="es-ES" sz="1700" dirty="0" smtClean="0"/>
              <a:t>fotones que </a:t>
            </a:r>
            <a:r>
              <a:rPr lang="es-ES" sz="1700" dirty="0" smtClean="0"/>
              <a:t>han chocado constituyen la </a:t>
            </a:r>
            <a:r>
              <a:rPr lang="es-ES" sz="1700" dirty="0" smtClean="0"/>
              <a:t>radiación dispersada</a:t>
            </a:r>
            <a:r>
              <a:rPr lang="es-ES" sz="1700" dirty="0" smtClean="0"/>
              <a:t>. Como en la colisión el fotón </a:t>
            </a:r>
            <a:r>
              <a:rPr lang="es-ES" sz="1700" dirty="0" smtClean="0"/>
              <a:t>cede parte </a:t>
            </a:r>
            <a:r>
              <a:rPr lang="es-ES" sz="1700" dirty="0" smtClean="0"/>
              <a:t>de su energía al electrón, el fotón </a:t>
            </a:r>
            <a:r>
              <a:rPr lang="es-ES" sz="1700" dirty="0" smtClean="0"/>
              <a:t>dispersado debe </a:t>
            </a:r>
            <a:r>
              <a:rPr lang="es-ES" sz="1700" dirty="0" smtClean="0"/>
              <a:t>tener una energía menor, </a:t>
            </a:r>
            <a:r>
              <a:rPr lang="es-ES" sz="1700" i="1" dirty="0" smtClean="0"/>
              <a:t>E′ &lt; E, </a:t>
            </a:r>
            <a:r>
              <a:rPr lang="es-ES" sz="1700" dirty="0" smtClean="0"/>
              <a:t>y por consiguiente</a:t>
            </a:r>
            <a:r>
              <a:rPr lang="es-ES" sz="1700" i="1" dirty="0" smtClean="0"/>
              <a:t> </a:t>
            </a:r>
            <a:r>
              <a:rPr lang="es-ES" sz="1700" dirty="0" smtClean="0"/>
              <a:t>una frecuencia </a:t>
            </a:r>
            <a:r>
              <a:rPr lang="es-ES" sz="1700" dirty="0" smtClean="0"/>
              <a:t>menor ν ′ = </a:t>
            </a:r>
            <a:r>
              <a:rPr lang="es-ES" sz="1700" i="1" dirty="0" smtClean="0"/>
              <a:t>E′ / </a:t>
            </a:r>
            <a:r>
              <a:rPr lang="es-ES" sz="1700" i="1" dirty="0" smtClean="0"/>
              <a:t>h </a:t>
            </a:r>
          </a:p>
          <a:p>
            <a:r>
              <a:rPr lang="es-ES" sz="1700" dirty="0" err="1" smtClean="0"/>
              <a:t>i.e.</a:t>
            </a:r>
            <a:r>
              <a:rPr lang="es-ES" sz="1700" i="1" dirty="0" smtClean="0"/>
              <a:t> </a:t>
            </a:r>
            <a:r>
              <a:rPr lang="es-ES" sz="1700" dirty="0" smtClean="0"/>
              <a:t>una longitud </a:t>
            </a:r>
            <a:r>
              <a:rPr lang="es-ES" sz="1700" dirty="0" smtClean="0"/>
              <a:t>de onda mayor λ ′ = </a:t>
            </a:r>
            <a:r>
              <a:rPr lang="es-ES" sz="1700" i="1" dirty="0" smtClean="0"/>
              <a:t>c /ν ′. </a:t>
            </a:r>
            <a:endParaRPr lang="es-ES" sz="1700" i="1" dirty="0" smtClean="0"/>
          </a:p>
          <a:p>
            <a:r>
              <a:rPr lang="es-ES" sz="1700" dirty="0" smtClean="0"/>
              <a:t>Así </a:t>
            </a:r>
            <a:r>
              <a:rPr lang="es-ES" sz="1700" dirty="0" smtClean="0"/>
              <a:t>se </a:t>
            </a:r>
            <a:r>
              <a:rPr lang="es-ES" sz="1700" dirty="0" smtClean="0"/>
              <a:t>explica cualitativamente </a:t>
            </a:r>
            <a:r>
              <a:rPr lang="es-ES" sz="1700" dirty="0" smtClean="0"/>
              <a:t>el corrimiento </a:t>
            </a:r>
            <a:r>
              <a:rPr lang="es-ES" sz="1700" dirty="0" err="1" smtClean="0"/>
              <a:t>Δλ</a:t>
            </a:r>
            <a:r>
              <a:rPr lang="es-ES" sz="1700" dirty="0" smtClean="0"/>
              <a:t> = λ ′ − λ .</a:t>
            </a: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92892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i="1" dirty="0" smtClean="0"/>
              <a:t>Análisis cuantitativo del efecto Compton</a:t>
            </a:r>
            <a:endParaRPr lang="es-UY" b="1" i="1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3266874"/>
            <a:ext cx="3840480" cy="246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0" y="540029"/>
            <a:ext cx="9906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700" dirty="0" smtClean="0"/>
              <a:t>Los experimentos indican que la frecuencia de </a:t>
            </a:r>
            <a:r>
              <a:rPr lang="es-ES" sz="1700" dirty="0" smtClean="0"/>
              <a:t>la radiación </a:t>
            </a:r>
            <a:r>
              <a:rPr lang="es-ES" sz="1700" dirty="0" smtClean="0"/>
              <a:t>dispersada es </a:t>
            </a:r>
            <a:r>
              <a:rPr lang="es-ES" sz="1700" i="1" dirty="0" smtClean="0"/>
              <a:t>independiente del </a:t>
            </a:r>
            <a:r>
              <a:rPr lang="es-ES" sz="1700" i="1" dirty="0" smtClean="0"/>
              <a:t>material </a:t>
            </a:r>
            <a:r>
              <a:rPr lang="es-ES" sz="1700" dirty="0" smtClean="0"/>
              <a:t>del </a:t>
            </a:r>
            <a:r>
              <a:rPr lang="es-ES" sz="1700" dirty="0" smtClean="0"/>
              <a:t>blanco, lo que significa que la colisión no involucra átomos completos. </a:t>
            </a:r>
            <a:endParaRPr lang="es-ES" sz="1700" dirty="0" smtClean="0"/>
          </a:p>
          <a:p>
            <a:r>
              <a:rPr lang="es-ES" sz="1700" dirty="0" smtClean="0"/>
              <a:t>Por </a:t>
            </a:r>
            <a:r>
              <a:rPr lang="es-ES" sz="1700" dirty="0" smtClean="0"/>
              <a:t>lo tanto </a:t>
            </a:r>
            <a:r>
              <a:rPr lang="es-ES" sz="1700" dirty="0" smtClean="0"/>
              <a:t>Compton supuso </a:t>
            </a:r>
            <a:r>
              <a:rPr lang="es-ES" sz="1700" dirty="0" smtClean="0"/>
              <a:t>que la dispersión se debe a la colisión entre un fotón y un particular electrón del </a:t>
            </a:r>
            <a:r>
              <a:rPr lang="es-ES" sz="1700" dirty="0" smtClean="0"/>
              <a:t>blanco, y </a:t>
            </a:r>
            <a:r>
              <a:rPr lang="es-ES" sz="1700" dirty="0" smtClean="0"/>
              <a:t>además supuso que los electrones que participan en estos procesos se pueden considerar </a:t>
            </a:r>
            <a:r>
              <a:rPr lang="es-ES" sz="1700" i="1" dirty="0" smtClean="0"/>
              <a:t>libres</a:t>
            </a:r>
          </a:p>
          <a:p>
            <a:r>
              <a:rPr lang="es-ES" sz="1700" dirty="0" smtClean="0"/>
              <a:t>e inicialmente en reposo. </a:t>
            </a:r>
            <a:endParaRPr lang="es-ES" sz="1700" dirty="0" smtClean="0"/>
          </a:p>
          <a:p>
            <a:r>
              <a:rPr lang="es-ES" sz="1700" dirty="0" smtClean="0"/>
              <a:t>Se </a:t>
            </a:r>
            <a:r>
              <a:rPr lang="es-ES" sz="1700" dirty="0" smtClean="0"/>
              <a:t>pueden justificar estas suposiciones teniendo en cuenta que </a:t>
            </a:r>
            <a:r>
              <a:rPr lang="es-ES" sz="1700" dirty="0" smtClean="0"/>
              <a:t>la energía </a:t>
            </a:r>
            <a:r>
              <a:rPr lang="es-ES" sz="1700" dirty="0" smtClean="0"/>
              <a:t>de un fotón X es varios órdenes de magnitud mayor que la de un fotón ultravioleta, y </a:t>
            </a:r>
            <a:r>
              <a:rPr lang="es-ES" sz="1700" dirty="0" smtClean="0"/>
              <a:t>al estudiar </a:t>
            </a:r>
            <a:r>
              <a:rPr lang="es-ES" sz="1700" dirty="0" smtClean="0"/>
              <a:t>el efecto fotoeléctrico vimos que esta última es comparable a la energía mínima con </a:t>
            </a:r>
            <a:r>
              <a:rPr lang="es-ES" sz="1700" dirty="0" smtClean="0"/>
              <a:t>la cual </a:t>
            </a:r>
            <a:r>
              <a:rPr lang="es-ES" sz="1700" dirty="0" smtClean="0"/>
              <a:t>un electrón está ligado a un metal.</a:t>
            </a:r>
            <a:endParaRPr lang="en-US" sz="1700" dirty="0"/>
          </a:p>
        </p:txBody>
      </p:sp>
      <p:sp>
        <p:nvSpPr>
          <p:cNvPr id="5" name="Rectangle 4"/>
          <p:cNvSpPr/>
          <p:nvPr/>
        </p:nvSpPr>
        <p:spPr>
          <a:xfrm>
            <a:off x="3997185" y="3269401"/>
            <a:ext cx="59088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En la colisión entre un fotón y un electrón de la figura, si</a:t>
            </a:r>
          </a:p>
          <a:p>
            <a:r>
              <a:rPr lang="es-ES" dirty="0" smtClean="0"/>
              <a:t>suponemos que el fotón es una partícula de energía </a:t>
            </a:r>
            <a:r>
              <a:rPr lang="es-ES" i="1" dirty="0" smtClean="0"/>
              <a:t>E = </a:t>
            </a:r>
            <a:r>
              <a:rPr lang="es-ES" i="1" dirty="0" err="1" smtClean="0"/>
              <a:t>hν</a:t>
            </a:r>
            <a:r>
              <a:rPr lang="es-ES" i="1" dirty="0" smtClean="0"/>
              <a:t> </a:t>
            </a:r>
            <a:r>
              <a:rPr lang="es-ES" dirty="0" smtClean="0"/>
              <a:t>que se mueve con la velocidad </a:t>
            </a:r>
            <a:r>
              <a:rPr lang="es-ES" i="1" dirty="0" smtClean="0"/>
              <a:t>c</a:t>
            </a:r>
            <a:r>
              <a:rPr lang="es-ES" dirty="0" smtClean="0"/>
              <a:t> de la luz, es evidente que su masa en reposo debe ser nula, por lo tanto su energía total relativista es puramente cinética. </a:t>
            </a:r>
          </a:p>
          <a:p>
            <a:r>
              <a:rPr lang="es-ES" dirty="0" smtClean="0"/>
              <a:t>La cantidad de movimiento del fotón se puede obtener de la relación general entre la energía relativista </a:t>
            </a:r>
            <a:r>
              <a:rPr lang="es-ES" i="1" dirty="0" smtClean="0"/>
              <a:t>E, </a:t>
            </a:r>
            <a:r>
              <a:rPr lang="es-ES" dirty="0" smtClean="0"/>
              <a:t>la cantidad de movimiento</a:t>
            </a:r>
            <a:r>
              <a:rPr lang="es-ES" i="1" dirty="0" smtClean="0"/>
              <a:t> p </a:t>
            </a:r>
            <a:r>
              <a:rPr lang="es-ES" dirty="0" smtClean="0"/>
              <a:t>y la masa en reposo </a:t>
            </a:r>
            <a:r>
              <a:rPr lang="es-ES" i="1" dirty="0" smtClean="0"/>
              <a:t>m:</a:t>
            </a:r>
            <a:endParaRPr lang="en-US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 b="13077"/>
          <a:stretch>
            <a:fillRect/>
          </a:stretch>
        </p:blipFill>
        <p:spPr bwMode="auto">
          <a:xfrm>
            <a:off x="4054544" y="5504832"/>
            <a:ext cx="2103120" cy="405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/>
          <a:srcRect l="1790" r="35007" b="58220"/>
          <a:stretch>
            <a:fillRect/>
          </a:stretch>
        </p:blipFill>
        <p:spPr bwMode="auto">
          <a:xfrm>
            <a:off x="0" y="5869478"/>
            <a:ext cx="3707296" cy="34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/>
          <a:srcRect l="60248" t="67242"/>
          <a:stretch>
            <a:fillRect/>
          </a:stretch>
        </p:blipFill>
        <p:spPr bwMode="auto">
          <a:xfrm>
            <a:off x="3945834" y="5933660"/>
            <a:ext cx="2331720" cy="2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0" y="6211669"/>
            <a:ext cx="53373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La conservación de la cantidad de </a:t>
            </a:r>
            <a:r>
              <a:rPr lang="es-ES" dirty="0" smtClean="0"/>
              <a:t>movimiento implica</a:t>
            </a:r>
            <a:endParaRPr lang="en-US" dirty="0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5"/>
          <a:srcRect l="7350" b="5280"/>
          <a:stretch>
            <a:fillRect/>
          </a:stretch>
        </p:blipFill>
        <p:spPr bwMode="auto">
          <a:xfrm>
            <a:off x="5178287" y="6173859"/>
            <a:ext cx="2286000" cy="38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Group 12"/>
          <p:cNvGrpSpPr/>
          <p:nvPr/>
        </p:nvGrpSpPr>
        <p:grpSpPr>
          <a:xfrm>
            <a:off x="4810541" y="6508546"/>
            <a:ext cx="2095168" cy="353943"/>
            <a:chOff x="4810541" y="6508546"/>
            <a:chExt cx="2095168" cy="353943"/>
          </a:xfrm>
        </p:grpSpPr>
        <p:sp>
          <p:nvSpPr>
            <p:cNvPr id="11" name="TextBox 10"/>
            <p:cNvSpPr txBox="1"/>
            <p:nvPr/>
          </p:nvSpPr>
          <p:spPr>
            <a:xfrm>
              <a:off x="4810541" y="6508546"/>
              <a:ext cx="293670" cy="353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700" dirty="0" smtClean="0"/>
                <a:t>y</a:t>
              </a:r>
              <a:endParaRPr lang="en-US" sz="1700" dirty="0"/>
            </a:p>
          </p:txBody>
        </p:sp>
        <p:pic>
          <p:nvPicPr>
            <p:cNvPr id="22534" name="Picture 6"/>
            <p:cNvPicPr>
              <a:picLocks noChangeAspect="1" noChangeArrowheads="1"/>
            </p:cNvPicPr>
            <p:nvPr/>
          </p:nvPicPr>
          <p:blipFill>
            <a:blip r:embed="rId6"/>
            <a:srcRect l="4656"/>
            <a:stretch>
              <a:fillRect/>
            </a:stretch>
          </p:blipFill>
          <p:spPr bwMode="auto">
            <a:xfrm>
              <a:off x="5168349" y="6556928"/>
              <a:ext cx="1737360" cy="302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25756"/>
            <a:ext cx="5589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1700" dirty="0" smtClean="0"/>
              <a:t>Con un poco de algebra se llega a la </a:t>
            </a:r>
            <a:r>
              <a:rPr lang="es-UY" b="1" dirty="0" smtClean="0">
                <a:solidFill>
                  <a:srgbClr val="FF0000"/>
                </a:solidFill>
              </a:rPr>
              <a:t>fórmula de Compton</a:t>
            </a:r>
            <a:endParaRPr lang="es-UY" b="1" dirty="0">
              <a:solidFill>
                <a:srgbClr val="FF0000"/>
              </a:solidFill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 t="10870"/>
          <a:stretch>
            <a:fillRect/>
          </a:stretch>
        </p:blipFill>
        <p:spPr bwMode="auto">
          <a:xfrm>
            <a:off x="0" y="1212587"/>
            <a:ext cx="6035040" cy="879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749331" y="2805945"/>
            <a:ext cx="2560320" cy="627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3488635"/>
            <a:ext cx="5091458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 smtClean="0"/>
              <a:t>Se define la </a:t>
            </a:r>
            <a:r>
              <a:rPr lang="es-ES" sz="1600" i="1" dirty="0" smtClean="0"/>
              <a:t>longitud de onda Compton del electrón</a:t>
            </a:r>
            <a:r>
              <a:rPr lang="en-US" sz="1700" dirty="0" smtClean="0"/>
              <a:t> </a:t>
            </a:r>
            <a:r>
              <a:rPr lang="en-US" sz="1700" dirty="0" err="1" smtClean="0"/>
              <a:t>como</a:t>
            </a:r>
            <a:r>
              <a:rPr lang="en-US" sz="1700" dirty="0" smtClean="0"/>
              <a:t>:</a:t>
            </a:r>
            <a:endParaRPr lang="en-US" sz="1700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1230" y="3934657"/>
            <a:ext cx="3291840" cy="596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-1" y="4438326"/>
            <a:ext cx="7454349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700" dirty="0" smtClean="0"/>
              <a:t>En términos de </a:t>
            </a:r>
            <a:r>
              <a:rPr lang="es-ES" sz="1700" dirty="0" err="1" smtClean="0"/>
              <a:t>λ</a:t>
            </a:r>
            <a:r>
              <a:rPr lang="es-ES" sz="1700" i="1" baseline="-25000" dirty="0" err="1" smtClean="0"/>
              <a:t>C</a:t>
            </a:r>
            <a:r>
              <a:rPr lang="es-ES" sz="1700" i="1" dirty="0" smtClean="0"/>
              <a:t> </a:t>
            </a:r>
            <a:r>
              <a:rPr lang="es-ES" sz="1700" dirty="0" smtClean="0"/>
              <a:t>el</a:t>
            </a:r>
            <a:r>
              <a:rPr lang="es-ES" sz="1700" i="1" dirty="0" smtClean="0"/>
              <a:t> </a:t>
            </a:r>
            <a:r>
              <a:rPr lang="es-ES" sz="1700" b="1" i="1" dirty="0" smtClean="0">
                <a:solidFill>
                  <a:srgbClr val="FF0000"/>
                </a:solidFill>
              </a:rPr>
              <a:t>corrimiento </a:t>
            </a:r>
            <a:r>
              <a:rPr lang="en-US" sz="1700" b="1" dirty="0" smtClean="0">
                <a:solidFill>
                  <a:srgbClr val="FF0000"/>
                </a:solidFill>
              </a:rPr>
              <a:t>Compton </a:t>
            </a:r>
            <a:r>
              <a:rPr lang="en-US" sz="1700" dirty="0" smtClean="0"/>
              <a:t>se </a:t>
            </a:r>
            <a:r>
              <a:rPr lang="en-US" sz="1700" dirty="0" err="1" smtClean="0"/>
              <a:t>expresa</a:t>
            </a:r>
            <a:r>
              <a:rPr lang="en-US" sz="1700" dirty="0" smtClean="0"/>
              <a:t> </a:t>
            </a:r>
            <a:r>
              <a:rPr lang="en-US" sz="1700" dirty="0" err="1" smtClean="0"/>
              <a:t>como</a:t>
            </a:r>
            <a:endParaRPr lang="en-US" sz="1700" dirty="0" smtClean="0"/>
          </a:p>
          <a:p>
            <a:r>
              <a:rPr lang="en-US" sz="1700" dirty="0" smtClean="0"/>
              <a:t>					</a:t>
            </a:r>
            <a:r>
              <a:rPr lang="el-GR" sz="2000" b="1" dirty="0" smtClean="0">
                <a:solidFill>
                  <a:srgbClr val="FF0000"/>
                </a:solidFill>
              </a:rPr>
              <a:t>Δλ </a:t>
            </a:r>
            <a:r>
              <a:rPr lang="el-GR" sz="2000" b="1" dirty="0" smtClean="0">
                <a:solidFill>
                  <a:srgbClr val="FF0000"/>
                </a:solidFill>
              </a:rPr>
              <a:t>= λ</a:t>
            </a:r>
            <a:r>
              <a:rPr lang="en-US" sz="2000" b="1" i="1" baseline="-25000" dirty="0" smtClean="0">
                <a:solidFill>
                  <a:srgbClr val="FF0000"/>
                </a:solidFill>
              </a:rPr>
              <a:t>C</a:t>
            </a:r>
            <a:r>
              <a:rPr lang="en-US" sz="2000" b="1" dirty="0" smtClean="0">
                <a:solidFill>
                  <a:srgbClr val="FF0000"/>
                </a:solidFill>
              </a:rPr>
              <a:t>(1</a:t>
            </a:r>
            <a:r>
              <a:rPr lang="en-US" sz="2000" b="1" i="1" dirty="0" smtClean="0">
                <a:solidFill>
                  <a:srgbClr val="FF0000"/>
                </a:solidFill>
              </a:rPr>
              <a:t>− </a:t>
            </a:r>
            <a:r>
              <a:rPr lang="en-US" sz="2000" b="1" dirty="0" err="1" smtClean="0">
                <a:solidFill>
                  <a:srgbClr val="FF0000"/>
                </a:solidFill>
              </a:rPr>
              <a:t>cos</a:t>
            </a:r>
            <a:r>
              <a:rPr lang="el-GR" sz="2000" b="1" i="1" dirty="0" smtClean="0">
                <a:solidFill>
                  <a:srgbClr val="FF0000"/>
                </a:solidFill>
              </a:rPr>
              <a:t>θ </a:t>
            </a:r>
            <a:r>
              <a:rPr lang="el-GR" sz="2000" b="1" dirty="0" smtClean="0">
                <a:solidFill>
                  <a:srgbClr val="FF0000"/>
                </a:solidFill>
              </a:rPr>
              <a:t>)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6031</TotalTime>
  <Words>1392</Words>
  <Application>Microsoft Office PowerPoint</Application>
  <PresentationFormat>A4 Paper (210x297 mm)</PresentationFormat>
  <Paragraphs>91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José Poey Daguerre</dc:creator>
  <cp:lastModifiedBy>Hugo</cp:lastModifiedBy>
  <cp:revision>159</cp:revision>
  <dcterms:created xsi:type="dcterms:W3CDTF">2020-04-13T11:54:26Z</dcterms:created>
  <dcterms:modified xsi:type="dcterms:W3CDTF">2022-03-31T13:39:59Z</dcterms:modified>
</cp:coreProperties>
</file>