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95" r:id="rId2"/>
    <p:sldId id="300" r:id="rId3"/>
    <p:sldId id="296" r:id="rId4"/>
    <p:sldId id="299" r:id="rId5"/>
    <p:sldId id="293" r:id="rId6"/>
    <p:sldId id="261" r:id="rId7"/>
    <p:sldId id="292" r:id="rId8"/>
    <p:sldId id="294" r:id="rId9"/>
    <p:sldId id="263" r:id="rId10"/>
    <p:sldId id="264" r:id="rId11"/>
    <p:sldId id="289" r:id="rId12"/>
    <p:sldId id="268" r:id="rId13"/>
    <p:sldId id="267" r:id="rId14"/>
    <p:sldId id="282" r:id="rId15"/>
    <p:sldId id="290" r:id="rId16"/>
    <p:sldId id="302" r:id="rId17"/>
    <p:sldId id="303" r:id="rId18"/>
    <p:sldId id="291" r:id="rId19"/>
    <p:sldId id="30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Untitled Section" id="{0FE22DF1-613C-4A1A-9193-F37C434C501D}">
          <p14:sldIdLst>
            <p14:sldId id="261"/>
            <p14:sldId id="259"/>
            <p14:sldId id="263"/>
            <p14:sldId id="264"/>
            <p14:sldId id="289"/>
            <p14:sldId id="268"/>
            <p14:sldId id="267"/>
            <p14:sldId id="282"/>
            <p14:sldId id="290"/>
            <p14:sldId id="291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66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340" y="-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14FF5-BF18-4A92-A0EA-1B590CD8F11D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F5B0D-738A-48A4-A5D1-0D0AFCD80E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836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164CE7-3E3E-4FBE-B481-CA6DF033C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679A3B0-CF37-448F-8BDA-8DC6F1495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2042EB-39B4-474A-A53C-F6977708B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viernes 15 de mayo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8E4EEC1-5003-419F-8A13-40738951C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11BAF1-B4C4-43AE-A210-80E6F0EF5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7292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134AEC-3640-431C-AC11-3E2AB1BD7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8C6BAD2-6153-47FF-A5C2-AC266B3A6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21A4056-2935-45BB-8F96-E2ABFF231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viernes 15 de mayo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D1E90C-EDB3-435A-9346-1557388FF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DEBF67E-4B7B-4904-84DE-EB68FD36A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768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E33E275-8309-44D8-B459-1DEB675BB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8F57ABD-8D71-4BB6-813E-32E843612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DD4CFA-16EB-45CD-99E5-1A7501BB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viernes 15 de mayo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E9CB1D-5FC1-4F19-9AC0-EC909063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B9B8EA-C525-4D2D-A5D8-BF495617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247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CA5198-DFFC-451C-A7C4-72965B65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B1A707-95A0-4984-82BD-B34D72129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F0D06E2-B269-44CE-B7D6-B38CC0C39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viernes 15 de mayo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10CCF1-699E-49E7-90FA-5DE4EA026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93C948-F5D8-4935-8E16-B86C5D1B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850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9784BB-A675-4E07-BA09-93A5F787A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438B1F3-DED6-4356-9806-5528F7961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9C7645-703A-4027-8F36-A875BC3C6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viernes 15 de mayo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8C1894-9238-4277-9446-E9157918C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B449A31-729A-4817-A233-880F2874C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303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8BCF5B-8C00-415E-8B50-D4C5A9198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C1F5BC-582E-4EB4-90E7-A235C11D11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E6DD358-CF68-433D-A878-F88F13243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4436A1A-69F0-466B-A9FA-42B2C5C9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viernes 15 de mayo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3C11F06-D25B-4158-AF8C-421BE9C78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C614920-0AA6-461E-83FD-8DED8B4C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258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BEEC1C-63E1-483E-AF76-278BBEB79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31AF6B4-61A5-4838-A850-89B7FC0ED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FB16846-D07B-48CF-B319-F53201B4C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BE43965-0A09-4373-AE95-78BAB634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88C7D07-8B2E-4BAA-8362-C96144114A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DF9B83F-8FE5-427A-AA85-A5FC780FC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viernes 15 de mayo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7A9D9B6-3F2F-4CF6-A687-5E3E8DD30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E86917A-5B2A-4518-88F7-B24C60EB0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325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2036BC-C607-4155-96ED-70EDAD4B8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038CB51-ABD3-47CF-9E37-53577DB5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viernes 15 de mayo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3D5F664-8AB7-454F-B3C1-1E881631A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8C10AA6-B775-4F7E-8265-8C08BFD2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253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D6BFE9D-ABF1-43EC-A61D-EFC0B6584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viernes 15 de mayo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11CC759-F3C9-4D49-9352-3942BA977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EF3065E-6205-4990-A6E5-1696F8500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727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7999EF-467C-4F7D-946F-5AD3BDCDF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43912F-5E5F-4562-A40C-301374F4F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2C9712C-F669-4ED7-A4B8-D69B74514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2D364B-26F7-4B24-A4F9-5337174A0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viernes 15 de mayo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F58C7E8-060F-4024-AC67-0E7E23CA6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F02967-FD01-4AC3-BA27-E303AE8F0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738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8DDF08-5E5B-4890-B3AD-E07D5B008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A2E9D3B-108A-4DF5-A72A-4440A2FD11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BC05596-C889-453A-A762-2F2B0CB30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EF14CE2-E304-4962-B767-A4919D885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viernes 15 de mayo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381F13C-6AAA-41AA-92FF-E0CF8DCC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13A1104-DE65-44F6-854A-5568395EE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95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7B1A655-E201-43D9-8D22-B794AFD13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5DDCD37-41DD-472A-97DF-EAB722F9E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78D23C-DC6C-48D1-BFC1-7F2A938044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viernes 15 de mayo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14B41B-B48F-4CA0-88AE-0B6BD67FD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5624C2-980A-48D7-AF8D-59B330D04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C6382-5627-4C16-8C4B-B693CDEC1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094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oleObject" Target="../embeddings/oleObject3.bin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Ox%C3%ADgen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es.wikipedia.org/wiki/Atm%C3%B3sfera_terrestr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96304"/>
            <a:ext cx="109926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CAPITULO III: EL MODELO DEL ATOMO </a:t>
            </a:r>
            <a:endParaRPr lang="es-E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s-E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RUTHERFORD-BOHR.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7189996B-F760-452B-BC4D-0327CA0DF2CF}"/>
              </a:ext>
            </a:extLst>
          </p:cNvPr>
          <p:cNvSpPr txBox="1">
            <a:spLocks/>
          </p:cNvSpPr>
          <p:nvPr/>
        </p:nvSpPr>
        <p:spPr>
          <a:xfrm>
            <a:off x="0" y="2808532"/>
            <a:ext cx="8543925" cy="7375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III-A. Modelos Atómicos Antiguos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40AD17E4-0994-4534-8CFF-817A516BE2EC}"/>
              </a:ext>
            </a:extLst>
          </p:cNvPr>
          <p:cNvSpPr txBox="1">
            <a:spLocks/>
          </p:cNvSpPr>
          <p:nvPr/>
        </p:nvSpPr>
        <p:spPr>
          <a:xfrm>
            <a:off x="0" y="3458813"/>
            <a:ext cx="10515600" cy="41744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Entendimiento del átomo hacia 1910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E9FD9E0A-D199-4C3C-913B-90CB7703C25E}"/>
              </a:ext>
            </a:extLst>
          </p:cNvPr>
          <p:cNvSpPr txBox="1">
            <a:spLocks/>
          </p:cNvSpPr>
          <p:nvPr/>
        </p:nvSpPr>
        <p:spPr>
          <a:xfrm>
            <a:off x="0" y="4012229"/>
            <a:ext cx="11062252" cy="121575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Los </a:t>
            </a:r>
            <a:r>
              <a:rPr lang="es-ES" dirty="0" smtClean="0"/>
              <a:t>átomos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tienen número de electrones que coincide con su posición en la tabla periódica (dispersión de rayos X ,…)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¿Cómo se distribuye la carga positiva del átomo?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Modelo de 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Thomson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“budín de pasas”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7189996B-F760-452B-BC4D-0327CA0DF2CF}"/>
              </a:ext>
            </a:extLst>
          </p:cNvPr>
          <p:cNvSpPr txBox="1">
            <a:spLocks/>
          </p:cNvSpPr>
          <p:nvPr/>
        </p:nvSpPr>
        <p:spPr>
          <a:xfrm>
            <a:off x="0" y="810767"/>
            <a:ext cx="6941939" cy="7375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REPASO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Thomson's atomic mod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7028" y="4359619"/>
            <a:ext cx="333375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F7599613-B212-4D65-A71A-D3B30D617C89}"/>
              </a:ext>
            </a:extLst>
          </p:cNvPr>
          <p:cNvSpPr txBox="1">
            <a:spLocks/>
          </p:cNvSpPr>
          <p:nvPr/>
        </p:nvSpPr>
        <p:spPr>
          <a:xfrm>
            <a:off x="0" y="858109"/>
            <a:ext cx="7546049" cy="4240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+mn-lt"/>
              </a:rPr>
              <a:t>Espectro de emisión del hidrógeno</a:t>
            </a:r>
            <a:endParaRPr lang="en-US" sz="2000" dirty="0">
              <a:latin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44AAB36E-D895-4050-AA69-97A20D151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08" y="1386087"/>
            <a:ext cx="4235382" cy="1963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92381D1-F1CE-4435-9EDB-3121C521257A}"/>
              </a:ext>
            </a:extLst>
          </p:cNvPr>
          <p:cNvSpPr txBox="1"/>
          <p:nvPr/>
        </p:nvSpPr>
        <p:spPr>
          <a:xfrm>
            <a:off x="227842" y="3453688"/>
            <a:ext cx="3171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Fórmula de Balmer (1885):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572BEDD-2D16-4089-89D8-5E98F288B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260" y="3349211"/>
            <a:ext cx="2132218" cy="7950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882BAD1-5D85-4299-A306-6346D40DE822}"/>
              </a:ext>
            </a:extLst>
          </p:cNvPr>
          <p:cNvSpPr txBox="1"/>
          <p:nvPr/>
        </p:nvSpPr>
        <p:spPr>
          <a:xfrm>
            <a:off x="6120324" y="3528390"/>
            <a:ext cx="396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n=3,4,5,…. (en Å)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9C3435F-1EF1-4ACF-B805-0A6820925CD0}"/>
              </a:ext>
            </a:extLst>
          </p:cNvPr>
          <p:cNvSpPr txBox="1"/>
          <p:nvPr/>
        </p:nvSpPr>
        <p:spPr>
          <a:xfrm>
            <a:off x="247721" y="4231795"/>
            <a:ext cx="2793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Rydberg: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9DC24C4-05E4-4A58-8134-2269111E0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1982" y="4240595"/>
            <a:ext cx="3558210" cy="4989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91E5684-54AC-43E3-90C9-C5C83AA956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2400" y="4965064"/>
            <a:ext cx="3085323" cy="477491"/>
          </a:xfrm>
          <a:prstGeom prst="rect">
            <a:avLst/>
          </a:prstGeom>
        </p:spPr>
      </p:pic>
      <p:pic>
        <p:nvPicPr>
          <p:cNvPr id="2" name="Ink 1">
            <a:extLst>
              <a:ext uri="{FF2B5EF4-FFF2-40B4-BE49-F238E27FC236}">
                <a16:creationId xmlns:p14="http://schemas.microsoft.com/office/powerpoint/2010/main" xmlns="" xmlns:a16="http://schemas.microsoft.com/office/drawing/2014/main" xmlns:mc="http://schemas.openxmlformats.org/markup-compatibility/2006" id="{CC1D28D8-BC0C-4F80-A11B-37D765256A32}"/>
              </a:ext>
            </a:extLst>
          </p:cNvPr>
          <p:cNvPicPr/>
          <p:nvPr/>
        </p:nvPicPr>
        <p:blipFill>
          <a:blip r:embed="rId6"/>
          <a:srcRect b="61430"/>
          <a:stretch>
            <a:fillRect/>
          </a:stretch>
        </p:blipFill>
        <p:spPr>
          <a:xfrm>
            <a:off x="5828009" y="4326292"/>
            <a:ext cx="3516120" cy="732725"/>
          </a:xfrm>
          <a:prstGeom prst="rect">
            <a:avLst/>
          </a:prstGeom>
        </p:spPr>
      </p:pic>
      <p:pic>
        <p:nvPicPr>
          <p:cNvPr id="11" name="Ink 1">
            <a:extLst>
              <a:ext uri="{FF2B5EF4-FFF2-40B4-BE49-F238E27FC236}">
                <a16:creationId xmlns:p14="http://schemas.microsoft.com/office/powerpoint/2010/main" xmlns="" xmlns:a16="http://schemas.microsoft.com/office/drawing/2014/main" xmlns:mc="http://schemas.openxmlformats.org/markup-compatibility/2006" id="{CC1D28D8-BC0C-4F80-A11B-37D765256A32}"/>
              </a:ext>
            </a:extLst>
          </p:cNvPr>
          <p:cNvPicPr/>
          <p:nvPr/>
        </p:nvPicPr>
        <p:blipFill>
          <a:blip r:embed="rId6"/>
          <a:srcRect t="33861"/>
          <a:stretch>
            <a:fillRect/>
          </a:stretch>
        </p:blipFill>
        <p:spPr>
          <a:xfrm>
            <a:off x="8302852" y="4313582"/>
            <a:ext cx="3516120" cy="12564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300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3A64A58-DF95-4E5B-8343-1DCF694B1B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2413"/>
          <a:stretch>
            <a:fillRect/>
          </a:stretch>
        </p:blipFill>
        <p:spPr>
          <a:xfrm>
            <a:off x="1242341" y="3330961"/>
            <a:ext cx="5890162" cy="1250978"/>
          </a:xfrm>
          <a:prstGeom prst="rect">
            <a:avLst/>
          </a:prstGeom>
        </p:spPr>
      </p:pic>
      <p:pic>
        <p:nvPicPr>
          <p:cNvPr id="6146" name="Picture 2" descr="Spectral Series- Explained along with Hydrogen spectrum, Rydberg ...">
            <a:extLst>
              <a:ext uri="{FF2B5EF4-FFF2-40B4-BE49-F238E27FC236}">
                <a16:creationId xmlns="" xmlns:a16="http://schemas.microsoft.com/office/drawing/2014/main" id="{39602D94-D9C9-499D-B4BE-DE79620A1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231" r="62430" b="14802"/>
          <a:stretch>
            <a:fillRect/>
          </a:stretch>
        </p:blipFill>
        <p:spPr bwMode="auto">
          <a:xfrm>
            <a:off x="1500809" y="463436"/>
            <a:ext cx="1431234" cy="26773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453496"/>
            <a:ext cx="7804172" cy="2826416"/>
            <a:chOff x="0" y="463436"/>
            <a:chExt cx="7804172" cy="2826416"/>
          </a:xfrm>
        </p:grpSpPr>
        <p:pic>
          <p:nvPicPr>
            <p:cNvPr id="7" name="Picture 2" descr="Spectral Series- Explained along with Hydrogen spectrum, Rydberg ...">
              <a:extLst>
                <a:ext uri="{FF2B5EF4-FFF2-40B4-BE49-F238E27FC236}">
                  <a16:creationId xmlns="" xmlns:a16="http://schemas.microsoft.com/office/drawing/2014/main" id="{39602D94-D9C9-499D-B4BE-DE79620A12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0058"/>
            <a:stretch>
              <a:fillRect/>
            </a:stretch>
          </p:blipFill>
          <p:spPr bwMode="auto">
            <a:xfrm>
              <a:off x="0" y="463436"/>
              <a:ext cx="7804172" cy="28264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3432574" y="496957"/>
              <a:ext cx="4319947" cy="2166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Ink 1">
            <a:extLst>
              <a:ext uri="{FF2B5EF4-FFF2-40B4-BE49-F238E27FC236}">
                <a16:creationId xmlns:p14="http://schemas.microsoft.com/office/powerpoint/2010/main" xmlns="" xmlns:a16="http://schemas.microsoft.com/office/drawing/2014/main" xmlns:mc="http://schemas.openxmlformats.org/markup-compatibility/2006" id="{3B46A383-3AD6-4E42-A8AE-71DD3AE257B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2496146"/>
            <a:ext cx="2249640" cy="5680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3A64A58-DF95-4E5B-8343-1DCF694B1B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795" b="47482"/>
          <a:stretch>
            <a:fillRect/>
          </a:stretch>
        </p:blipFill>
        <p:spPr>
          <a:xfrm>
            <a:off x="1242341" y="4522304"/>
            <a:ext cx="5890162" cy="5565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3A64A58-DF95-4E5B-8343-1DCF694B1B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2518" b="32551"/>
          <a:stretch>
            <a:fillRect/>
          </a:stretch>
        </p:blipFill>
        <p:spPr>
          <a:xfrm>
            <a:off x="1242341" y="5078896"/>
            <a:ext cx="5890162" cy="4969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3A64A58-DF95-4E5B-8343-1DCF694B1B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5956" b="19112"/>
          <a:stretch>
            <a:fillRect/>
          </a:stretch>
        </p:blipFill>
        <p:spPr>
          <a:xfrm>
            <a:off x="1242341" y="5526157"/>
            <a:ext cx="5890162" cy="4969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3A64A58-DF95-4E5B-8343-1DCF694B1B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0290" b="5973"/>
          <a:stretch>
            <a:fillRect/>
          </a:stretch>
        </p:blipFill>
        <p:spPr>
          <a:xfrm>
            <a:off x="1222462" y="6082747"/>
            <a:ext cx="5890162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12776" y="1769165"/>
            <a:ext cx="1765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9*3646/5=6563 </a:t>
            </a:r>
            <a:r>
              <a:rPr lang="en-US" sz="1600" b="1" dirty="0" err="1" smtClean="0">
                <a:solidFill>
                  <a:srgbClr val="C00000"/>
                </a:solidFill>
              </a:rPr>
              <a:t>A</a:t>
            </a:r>
            <a:r>
              <a:rPr lang="en-US" sz="1600" b="1" baseline="30000" dirty="0" err="1" smtClean="0">
                <a:solidFill>
                  <a:srgbClr val="C00000"/>
                </a:solidFill>
              </a:rPr>
              <a:t>o</a:t>
            </a:r>
            <a:endParaRPr lang="en-US" sz="1600" b="1" baseline="30000" dirty="0">
              <a:solidFill>
                <a:srgbClr val="C00000"/>
              </a:solidFill>
            </a:endParaRPr>
          </a:p>
        </p:txBody>
      </p:sp>
      <p:pic>
        <p:nvPicPr>
          <p:cNvPr id="12" name="Picture 2" descr="Spectral Series- Explained along with Hydrogen spectrum, Rydberg ...">
            <a:extLst>
              <a:ext uri="{FF2B5EF4-FFF2-40B4-BE49-F238E27FC236}">
                <a16:creationId xmlns="" xmlns:a16="http://schemas.microsoft.com/office/drawing/2014/main" id="{39602D94-D9C9-499D-B4BE-DE79620A1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193"/>
          <a:stretch>
            <a:fillRect/>
          </a:stretch>
        </p:blipFill>
        <p:spPr bwMode="auto">
          <a:xfrm>
            <a:off x="3433586" y="454823"/>
            <a:ext cx="4355293" cy="3142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692886" y="1411356"/>
            <a:ext cx="3536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 smtClean="0">
                <a:solidFill>
                  <a:srgbClr val="0070C0"/>
                </a:solidFill>
              </a:rPr>
              <a:t>Ejercicio</a:t>
            </a:r>
          </a:p>
          <a:p>
            <a:r>
              <a:rPr lang="es-UY" dirty="0" smtClean="0">
                <a:solidFill>
                  <a:srgbClr val="0070C0"/>
                </a:solidFill>
              </a:rPr>
              <a:t>Calcular la longitud de onda de la línea de más a la izquierda de la siguiente serie, que arranca en </a:t>
            </a:r>
            <a:r>
              <a:rPr lang="es-UY" i="1" dirty="0" err="1" smtClean="0">
                <a:solidFill>
                  <a:srgbClr val="0070C0"/>
                </a:solidFill>
              </a:rPr>
              <a:t>n</a:t>
            </a:r>
            <a:r>
              <a:rPr lang="es-UY" i="1" baseline="-25000" dirty="0" err="1" smtClean="0">
                <a:solidFill>
                  <a:srgbClr val="0070C0"/>
                </a:solidFill>
              </a:rPr>
              <a:t>l</a:t>
            </a:r>
            <a:r>
              <a:rPr lang="es-UY" i="1" dirty="0" smtClean="0">
                <a:solidFill>
                  <a:srgbClr val="0070C0"/>
                </a:solidFill>
              </a:rPr>
              <a:t> </a:t>
            </a:r>
            <a:r>
              <a:rPr lang="es-UY" dirty="0" smtClean="0">
                <a:solidFill>
                  <a:srgbClr val="0070C0"/>
                </a:solidFill>
              </a:rPr>
              <a:t>=3 (serie de </a:t>
            </a:r>
            <a:r>
              <a:rPr lang="es-UY" dirty="0" err="1" smtClean="0">
                <a:solidFill>
                  <a:srgbClr val="0070C0"/>
                </a:solidFill>
              </a:rPr>
              <a:t>Paschen</a:t>
            </a:r>
            <a:r>
              <a:rPr lang="es-UY" dirty="0" smtClean="0">
                <a:solidFill>
                  <a:srgbClr val="0070C0"/>
                </a:solidFill>
              </a:rPr>
              <a:t>)</a:t>
            </a:r>
            <a:endParaRPr lang="es-UY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012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k 1">
            <a:extLst>
              <a:ext uri="{FF2B5EF4-FFF2-40B4-BE49-F238E27FC236}">
                <a16:creationId xmlns:p14="http://schemas.microsoft.com/office/powerpoint/2010/main" xmlns="" xmlns:a16="http://schemas.microsoft.com/office/drawing/2014/main" xmlns:mc="http://schemas.openxmlformats.org/markup-compatibility/2006" id="{21B0CB63-F381-46C3-86D1-F7308548EAC0}"/>
              </a:ext>
            </a:extLst>
          </p:cNvPr>
          <p:cNvPicPr/>
          <p:nvPr/>
        </p:nvPicPr>
        <p:blipFill>
          <a:blip r:embed="rId2"/>
          <a:srcRect b="54324"/>
          <a:stretch>
            <a:fillRect/>
          </a:stretch>
        </p:blipFill>
        <p:spPr>
          <a:xfrm>
            <a:off x="223434" y="911739"/>
            <a:ext cx="10649975" cy="27160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5313" y="2932043"/>
            <a:ext cx="5277678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k 1">
            <a:extLst>
              <a:ext uri="{FF2B5EF4-FFF2-40B4-BE49-F238E27FC236}">
                <a16:creationId xmlns:p14="http://schemas.microsoft.com/office/powerpoint/2010/main" xmlns="" xmlns:a16="http://schemas.microsoft.com/office/drawing/2014/main" xmlns:mc="http://schemas.openxmlformats.org/markup-compatibility/2006" id="{21B0CB63-F381-46C3-86D1-F7308548EAC0}"/>
              </a:ext>
            </a:extLst>
          </p:cNvPr>
          <p:cNvPicPr/>
          <p:nvPr/>
        </p:nvPicPr>
        <p:blipFill>
          <a:blip r:embed="rId2"/>
          <a:srcRect t="31803" b="35770"/>
          <a:stretch>
            <a:fillRect/>
          </a:stretch>
        </p:blipFill>
        <p:spPr>
          <a:xfrm>
            <a:off x="223434" y="2802835"/>
            <a:ext cx="10649975" cy="1928191"/>
          </a:xfrm>
          <a:prstGeom prst="rect">
            <a:avLst/>
          </a:prstGeom>
        </p:spPr>
      </p:pic>
      <p:pic>
        <p:nvPicPr>
          <p:cNvPr id="6" name="Ink 1">
            <a:extLst>
              <a:ext uri="{FF2B5EF4-FFF2-40B4-BE49-F238E27FC236}">
                <a16:creationId xmlns:p14="http://schemas.microsoft.com/office/powerpoint/2010/main" xmlns="" xmlns:a16="http://schemas.microsoft.com/office/drawing/2014/main" xmlns:mc="http://schemas.openxmlformats.org/markup-compatibility/2006" id="{21B0CB63-F381-46C3-86D1-F7308548EAC0}"/>
              </a:ext>
            </a:extLst>
          </p:cNvPr>
          <p:cNvPicPr/>
          <p:nvPr/>
        </p:nvPicPr>
        <p:blipFill>
          <a:blip r:embed="rId2"/>
          <a:srcRect t="64899" r="19412" b="23568"/>
          <a:stretch>
            <a:fillRect/>
          </a:stretch>
        </p:blipFill>
        <p:spPr>
          <a:xfrm>
            <a:off x="223434" y="4552123"/>
            <a:ext cx="8582636" cy="685799"/>
          </a:xfrm>
          <a:prstGeom prst="rect">
            <a:avLst/>
          </a:prstGeom>
        </p:spPr>
      </p:pic>
      <p:pic>
        <p:nvPicPr>
          <p:cNvPr id="7" name="Ink 1">
            <a:extLst>
              <a:ext uri="{FF2B5EF4-FFF2-40B4-BE49-F238E27FC236}">
                <a16:creationId xmlns:p14="http://schemas.microsoft.com/office/powerpoint/2010/main" xmlns="" xmlns:a16="http://schemas.microsoft.com/office/drawing/2014/main" xmlns:mc="http://schemas.openxmlformats.org/markup-compatibility/2006" id="{21B0CB63-F381-46C3-86D1-F7308548EAC0}"/>
              </a:ext>
            </a:extLst>
          </p:cNvPr>
          <p:cNvPicPr/>
          <p:nvPr/>
        </p:nvPicPr>
        <p:blipFill>
          <a:blip r:embed="rId2"/>
          <a:srcRect l="60497" t="78453" r="21173" b="6866"/>
          <a:stretch>
            <a:fillRect/>
          </a:stretch>
        </p:blipFill>
        <p:spPr>
          <a:xfrm>
            <a:off x="8685349" y="4514042"/>
            <a:ext cx="1952090" cy="872968"/>
          </a:xfrm>
          <a:prstGeom prst="rect">
            <a:avLst/>
          </a:prstGeom>
        </p:spPr>
      </p:pic>
      <p:pic>
        <p:nvPicPr>
          <p:cNvPr id="8" name="Ink 1">
            <a:extLst>
              <a:ext uri="{FF2B5EF4-FFF2-40B4-BE49-F238E27FC236}">
                <a16:creationId xmlns:p14="http://schemas.microsoft.com/office/powerpoint/2010/main" xmlns="" xmlns:a16="http://schemas.microsoft.com/office/drawing/2014/main" xmlns:mc="http://schemas.openxmlformats.org/markup-compatibility/2006" id="{21B0CB63-F381-46C3-86D1-F7308548EAC0}"/>
              </a:ext>
            </a:extLst>
          </p:cNvPr>
          <p:cNvPicPr/>
          <p:nvPr/>
        </p:nvPicPr>
        <p:blipFill>
          <a:blip r:embed="rId2"/>
          <a:srcRect t="81944" r="47785"/>
          <a:stretch>
            <a:fillRect/>
          </a:stretch>
        </p:blipFill>
        <p:spPr>
          <a:xfrm>
            <a:off x="233708" y="5238596"/>
            <a:ext cx="5560917" cy="10736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04452" y="5555977"/>
            <a:ext cx="108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hcR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5694" y="5986673"/>
            <a:ext cx="221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hc</a:t>
            </a:r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. R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1.98.10</a:t>
            </a:r>
            <a:r>
              <a:rPr lang="en-US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-25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n-US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955" y="5989988"/>
            <a:ext cx="205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1.98.10</a:t>
            </a:r>
            <a:r>
              <a:rPr lang="en-US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-25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1.1.10</a:t>
            </a:r>
            <a:r>
              <a:rPr lang="en-US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-7</a:t>
            </a:r>
            <a:endParaRPr lang="en-US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96887" y="5983364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2.18.10</a:t>
            </a:r>
            <a:r>
              <a:rPr lang="en-US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-18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en-US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5240" y="6327915"/>
            <a:ext cx="1961178" cy="461665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hcR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13.6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eV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616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4F75E44-4959-47EC-8B2F-503148FAD9AB}"/>
              </a:ext>
            </a:extLst>
          </p:cNvPr>
          <p:cNvSpPr txBox="1"/>
          <p:nvPr/>
        </p:nvSpPr>
        <p:spPr>
          <a:xfrm>
            <a:off x="15832" y="3034020"/>
            <a:ext cx="837929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UY" sz="1700" dirty="0" smtClean="0"/>
              <a:t>Un sistema atómico solamente puede existir en ciertos </a:t>
            </a:r>
            <a:r>
              <a:rPr lang="es-UY" sz="1700" b="1" dirty="0" smtClean="0">
                <a:solidFill>
                  <a:srgbClr val="FF0000"/>
                </a:solidFill>
              </a:rPr>
              <a:t>estados estacionarios </a:t>
            </a:r>
            <a:r>
              <a:rPr lang="es-UY" sz="1700" b="1" dirty="0" smtClean="0">
                <a:solidFill>
                  <a:srgbClr val="FF0000"/>
                </a:solidFill>
              </a:rPr>
              <a:t> </a:t>
            </a:r>
            <a:r>
              <a:rPr lang="es-UY" sz="1700" dirty="0" smtClean="0"/>
              <a:t>con  energía discreta definida y que corresponden al electrón moviéndose en órbitas circulares de acuerdo a fuerza de Coulomb </a:t>
            </a:r>
            <a:br>
              <a:rPr lang="es-UY" sz="1700" dirty="0" smtClean="0"/>
            </a:br>
            <a:endParaRPr lang="es-UY" sz="800" dirty="0" smtClean="0"/>
          </a:p>
          <a:p>
            <a:pPr marL="342900" indent="-342900">
              <a:buFont typeface="+mj-lt"/>
              <a:buAutoNum type="arabicPeriod"/>
            </a:pPr>
            <a:r>
              <a:rPr lang="es-UY" sz="1700" dirty="0" smtClean="0"/>
              <a:t>Sólo están permitidas órbitas con momento angular orbital </a:t>
            </a:r>
            <a:r>
              <a:rPr lang="es-UY" sz="17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L= n h/2π</a:t>
            </a:r>
            <a:r>
              <a:rPr lang="es-UY" sz="1700" dirty="0" smtClean="0"/>
              <a:t>, n=1,2,…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8057A2-E1CC-4F6E-8B9F-952E303F6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05" y="908630"/>
            <a:ext cx="5133878" cy="1027609"/>
          </a:xfrm>
          <a:custGeom>
            <a:avLst/>
            <a:gdLst>
              <a:gd name="connsiteX0" fmla="*/ 0 w 5133878"/>
              <a:gd name="connsiteY0" fmla="*/ 0 h 1027609"/>
              <a:gd name="connsiteX1" fmla="*/ 621770 w 5133878"/>
              <a:gd name="connsiteY1" fmla="*/ 0 h 1027609"/>
              <a:gd name="connsiteX2" fmla="*/ 1294878 w 5133878"/>
              <a:gd name="connsiteY2" fmla="*/ 0 h 1027609"/>
              <a:gd name="connsiteX3" fmla="*/ 1967987 w 5133878"/>
              <a:gd name="connsiteY3" fmla="*/ 0 h 1027609"/>
              <a:gd name="connsiteX4" fmla="*/ 2538417 w 5133878"/>
              <a:gd name="connsiteY4" fmla="*/ 0 h 1027609"/>
              <a:gd name="connsiteX5" fmla="*/ 3057510 w 5133878"/>
              <a:gd name="connsiteY5" fmla="*/ 0 h 1027609"/>
              <a:gd name="connsiteX6" fmla="*/ 3730618 w 5133878"/>
              <a:gd name="connsiteY6" fmla="*/ 0 h 1027609"/>
              <a:gd name="connsiteX7" fmla="*/ 4147033 w 5133878"/>
              <a:gd name="connsiteY7" fmla="*/ 0 h 1027609"/>
              <a:gd name="connsiteX8" fmla="*/ 4614786 w 5133878"/>
              <a:gd name="connsiteY8" fmla="*/ 0 h 1027609"/>
              <a:gd name="connsiteX9" fmla="*/ 5133878 w 5133878"/>
              <a:gd name="connsiteY9" fmla="*/ 0 h 1027609"/>
              <a:gd name="connsiteX10" fmla="*/ 5133878 w 5133878"/>
              <a:gd name="connsiteY10" fmla="*/ 482976 h 1027609"/>
              <a:gd name="connsiteX11" fmla="*/ 5133878 w 5133878"/>
              <a:gd name="connsiteY11" fmla="*/ 1027609 h 1027609"/>
              <a:gd name="connsiteX12" fmla="*/ 4460770 w 5133878"/>
              <a:gd name="connsiteY12" fmla="*/ 1027609 h 1027609"/>
              <a:gd name="connsiteX13" fmla="*/ 3839000 w 5133878"/>
              <a:gd name="connsiteY13" fmla="*/ 1027609 h 1027609"/>
              <a:gd name="connsiteX14" fmla="*/ 3371247 w 5133878"/>
              <a:gd name="connsiteY14" fmla="*/ 1027609 h 1027609"/>
              <a:gd name="connsiteX15" fmla="*/ 2800816 w 5133878"/>
              <a:gd name="connsiteY15" fmla="*/ 1027609 h 1027609"/>
              <a:gd name="connsiteX16" fmla="*/ 2333062 w 5133878"/>
              <a:gd name="connsiteY16" fmla="*/ 1027609 h 1027609"/>
              <a:gd name="connsiteX17" fmla="*/ 1813970 w 5133878"/>
              <a:gd name="connsiteY17" fmla="*/ 1027609 h 1027609"/>
              <a:gd name="connsiteX18" fmla="*/ 1294878 w 5133878"/>
              <a:gd name="connsiteY18" fmla="*/ 1027609 h 1027609"/>
              <a:gd name="connsiteX19" fmla="*/ 827125 w 5133878"/>
              <a:gd name="connsiteY19" fmla="*/ 1027609 h 1027609"/>
              <a:gd name="connsiteX20" fmla="*/ 0 w 5133878"/>
              <a:gd name="connsiteY20" fmla="*/ 1027609 h 1027609"/>
              <a:gd name="connsiteX21" fmla="*/ 0 w 5133878"/>
              <a:gd name="connsiteY21" fmla="*/ 524081 h 1027609"/>
              <a:gd name="connsiteX22" fmla="*/ 0 w 5133878"/>
              <a:gd name="connsiteY22" fmla="*/ 0 h 102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133878" h="1027609" fill="none" extrusionOk="0">
                <a:moveTo>
                  <a:pt x="0" y="0"/>
                </a:moveTo>
                <a:cubicBezTo>
                  <a:pt x="294534" y="-20301"/>
                  <a:pt x="347195" y="51000"/>
                  <a:pt x="621770" y="0"/>
                </a:cubicBezTo>
                <a:cubicBezTo>
                  <a:pt x="896345" y="-51000"/>
                  <a:pt x="1012040" y="76454"/>
                  <a:pt x="1294878" y="0"/>
                </a:cubicBezTo>
                <a:cubicBezTo>
                  <a:pt x="1577716" y="-76454"/>
                  <a:pt x="1658700" y="38593"/>
                  <a:pt x="1967987" y="0"/>
                </a:cubicBezTo>
                <a:cubicBezTo>
                  <a:pt x="2277274" y="-38593"/>
                  <a:pt x="2336847" y="58188"/>
                  <a:pt x="2538417" y="0"/>
                </a:cubicBezTo>
                <a:cubicBezTo>
                  <a:pt x="2739987" y="-58188"/>
                  <a:pt x="2917895" y="20235"/>
                  <a:pt x="3057510" y="0"/>
                </a:cubicBezTo>
                <a:cubicBezTo>
                  <a:pt x="3197125" y="-20235"/>
                  <a:pt x="3414600" y="45733"/>
                  <a:pt x="3730618" y="0"/>
                </a:cubicBezTo>
                <a:cubicBezTo>
                  <a:pt x="4046636" y="-45733"/>
                  <a:pt x="3986099" y="4227"/>
                  <a:pt x="4147033" y="0"/>
                </a:cubicBezTo>
                <a:cubicBezTo>
                  <a:pt x="4307968" y="-4227"/>
                  <a:pt x="4442799" y="14575"/>
                  <a:pt x="4614786" y="0"/>
                </a:cubicBezTo>
                <a:cubicBezTo>
                  <a:pt x="4786773" y="-14575"/>
                  <a:pt x="4958978" y="49804"/>
                  <a:pt x="5133878" y="0"/>
                </a:cubicBezTo>
                <a:cubicBezTo>
                  <a:pt x="5141569" y="163571"/>
                  <a:pt x="5094161" y="367459"/>
                  <a:pt x="5133878" y="482976"/>
                </a:cubicBezTo>
                <a:cubicBezTo>
                  <a:pt x="5173595" y="598493"/>
                  <a:pt x="5129851" y="884818"/>
                  <a:pt x="5133878" y="1027609"/>
                </a:cubicBezTo>
                <a:cubicBezTo>
                  <a:pt x="4980863" y="1049697"/>
                  <a:pt x="4678192" y="1001022"/>
                  <a:pt x="4460770" y="1027609"/>
                </a:cubicBezTo>
                <a:cubicBezTo>
                  <a:pt x="4243348" y="1054196"/>
                  <a:pt x="4038895" y="983384"/>
                  <a:pt x="3839000" y="1027609"/>
                </a:cubicBezTo>
                <a:cubicBezTo>
                  <a:pt x="3639105" y="1071834"/>
                  <a:pt x="3579047" y="1001761"/>
                  <a:pt x="3371247" y="1027609"/>
                </a:cubicBezTo>
                <a:cubicBezTo>
                  <a:pt x="3163447" y="1053457"/>
                  <a:pt x="3074280" y="983066"/>
                  <a:pt x="2800816" y="1027609"/>
                </a:cubicBezTo>
                <a:cubicBezTo>
                  <a:pt x="2527352" y="1072152"/>
                  <a:pt x="2539882" y="980410"/>
                  <a:pt x="2333062" y="1027609"/>
                </a:cubicBezTo>
                <a:cubicBezTo>
                  <a:pt x="2126242" y="1074808"/>
                  <a:pt x="1991251" y="1019885"/>
                  <a:pt x="1813970" y="1027609"/>
                </a:cubicBezTo>
                <a:cubicBezTo>
                  <a:pt x="1636689" y="1035333"/>
                  <a:pt x="1452912" y="1025968"/>
                  <a:pt x="1294878" y="1027609"/>
                </a:cubicBezTo>
                <a:cubicBezTo>
                  <a:pt x="1136844" y="1029250"/>
                  <a:pt x="922027" y="988912"/>
                  <a:pt x="827125" y="1027609"/>
                </a:cubicBezTo>
                <a:cubicBezTo>
                  <a:pt x="732223" y="1066306"/>
                  <a:pt x="260597" y="934756"/>
                  <a:pt x="0" y="1027609"/>
                </a:cubicBezTo>
                <a:cubicBezTo>
                  <a:pt x="-25427" y="842485"/>
                  <a:pt x="39472" y="730537"/>
                  <a:pt x="0" y="524081"/>
                </a:cubicBezTo>
                <a:cubicBezTo>
                  <a:pt x="-39472" y="317625"/>
                  <a:pt x="40707" y="138163"/>
                  <a:pt x="0" y="0"/>
                </a:cubicBezTo>
                <a:close/>
              </a:path>
              <a:path w="5133878" h="1027609" stroke="0" extrusionOk="0">
                <a:moveTo>
                  <a:pt x="0" y="0"/>
                </a:moveTo>
                <a:cubicBezTo>
                  <a:pt x="131750" y="-4432"/>
                  <a:pt x="325389" y="28171"/>
                  <a:pt x="570431" y="0"/>
                </a:cubicBezTo>
                <a:cubicBezTo>
                  <a:pt x="815473" y="-28171"/>
                  <a:pt x="1055372" y="63454"/>
                  <a:pt x="1192201" y="0"/>
                </a:cubicBezTo>
                <a:cubicBezTo>
                  <a:pt x="1329030" y="-63454"/>
                  <a:pt x="1630099" y="24519"/>
                  <a:pt x="1762631" y="0"/>
                </a:cubicBezTo>
                <a:cubicBezTo>
                  <a:pt x="1895163" y="-24519"/>
                  <a:pt x="2055772" y="47654"/>
                  <a:pt x="2281724" y="0"/>
                </a:cubicBezTo>
                <a:cubicBezTo>
                  <a:pt x="2507676" y="-47654"/>
                  <a:pt x="2601023" y="55315"/>
                  <a:pt x="2800816" y="0"/>
                </a:cubicBezTo>
                <a:cubicBezTo>
                  <a:pt x="3000609" y="-55315"/>
                  <a:pt x="3043887" y="42768"/>
                  <a:pt x="3217230" y="0"/>
                </a:cubicBezTo>
                <a:cubicBezTo>
                  <a:pt x="3390573" y="-42768"/>
                  <a:pt x="3573051" y="27748"/>
                  <a:pt x="3890339" y="0"/>
                </a:cubicBezTo>
                <a:cubicBezTo>
                  <a:pt x="4207627" y="-27748"/>
                  <a:pt x="4132895" y="23900"/>
                  <a:pt x="4306753" y="0"/>
                </a:cubicBezTo>
                <a:cubicBezTo>
                  <a:pt x="4480611" y="-23900"/>
                  <a:pt x="4912539" y="84870"/>
                  <a:pt x="5133878" y="0"/>
                </a:cubicBezTo>
                <a:cubicBezTo>
                  <a:pt x="5149547" y="190542"/>
                  <a:pt x="5107727" y="373821"/>
                  <a:pt x="5133878" y="503528"/>
                </a:cubicBezTo>
                <a:cubicBezTo>
                  <a:pt x="5160029" y="633235"/>
                  <a:pt x="5085746" y="766632"/>
                  <a:pt x="5133878" y="1027609"/>
                </a:cubicBezTo>
                <a:cubicBezTo>
                  <a:pt x="4952601" y="1052899"/>
                  <a:pt x="4637707" y="979527"/>
                  <a:pt x="4460770" y="1027609"/>
                </a:cubicBezTo>
                <a:cubicBezTo>
                  <a:pt x="4283833" y="1075691"/>
                  <a:pt x="4110670" y="970189"/>
                  <a:pt x="3839000" y="1027609"/>
                </a:cubicBezTo>
                <a:cubicBezTo>
                  <a:pt x="3567330" y="1085029"/>
                  <a:pt x="3568502" y="1025485"/>
                  <a:pt x="3319908" y="1027609"/>
                </a:cubicBezTo>
                <a:cubicBezTo>
                  <a:pt x="3071314" y="1029733"/>
                  <a:pt x="3032772" y="990944"/>
                  <a:pt x="2749477" y="1027609"/>
                </a:cubicBezTo>
                <a:cubicBezTo>
                  <a:pt x="2466182" y="1064274"/>
                  <a:pt x="2389691" y="980860"/>
                  <a:pt x="2076368" y="1027609"/>
                </a:cubicBezTo>
                <a:cubicBezTo>
                  <a:pt x="1763045" y="1074358"/>
                  <a:pt x="1712171" y="971109"/>
                  <a:pt x="1557276" y="1027609"/>
                </a:cubicBezTo>
                <a:cubicBezTo>
                  <a:pt x="1402381" y="1084109"/>
                  <a:pt x="1133566" y="957333"/>
                  <a:pt x="884168" y="1027609"/>
                </a:cubicBezTo>
                <a:cubicBezTo>
                  <a:pt x="634770" y="1097885"/>
                  <a:pt x="295067" y="955389"/>
                  <a:pt x="0" y="1027609"/>
                </a:cubicBezTo>
                <a:cubicBezTo>
                  <a:pt x="-18981" y="870273"/>
                  <a:pt x="49000" y="634055"/>
                  <a:pt x="0" y="534357"/>
                </a:cubicBezTo>
                <a:cubicBezTo>
                  <a:pt x="-49000" y="434659"/>
                  <a:pt x="14283" y="126402"/>
                  <a:pt x="0" y="0"/>
                </a:cubicBezTo>
                <a:close/>
              </a:path>
            </a:pathLst>
          </a:custGeom>
          <a:ln w="28575">
            <a:solidFill>
              <a:srgbClr val="0070C0"/>
            </a:solidFill>
            <a:extLst>
              <a:ext uri="{C807C97D-BFC1-408E-A445-0C87EB9F89A2}">
                <ask:lineSketchStyleProps xmlns="" xmlns:ask="http://schemas.microsoft.com/office/drawing/2018/sketchyshapes" sd="238227235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r>
              <a:rPr lang="en-US" sz="4000" dirty="0" err="1"/>
              <a:t>Modelo</a:t>
            </a:r>
            <a:r>
              <a:rPr lang="en-US" sz="4000" dirty="0"/>
              <a:t> de Bohr (1913)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BCF6D89-A6B9-49C9-8B83-D1D5E94A6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9489" y="-1"/>
            <a:ext cx="2172511" cy="31742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57B4F92-2F3B-4B8D-875A-E6472143E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0167" y="3429000"/>
            <a:ext cx="3761833" cy="3405350"/>
          </a:xfrm>
          <a:custGeom>
            <a:avLst/>
            <a:gdLst>
              <a:gd name="connsiteX0" fmla="*/ 0 w 3761833"/>
              <a:gd name="connsiteY0" fmla="*/ 0 h 3405350"/>
              <a:gd name="connsiteX1" fmla="*/ 499786 w 3761833"/>
              <a:gd name="connsiteY1" fmla="*/ 0 h 3405350"/>
              <a:gd name="connsiteX2" fmla="*/ 924336 w 3761833"/>
              <a:gd name="connsiteY2" fmla="*/ 0 h 3405350"/>
              <a:gd name="connsiteX3" fmla="*/ 1499359 w 3761833"/>
              <a:gd name="connsiteY3" fmla="*/ 0 h 3405350"/>
              <a:gd name="connsiteX4" fmla="*/ 1961527 w 3761833"/>
              <a:gd name="connsiteY4" fmla="*/ 0 h 3405350"/>
              <a:gd name="connsiteX5" fmla="*/ 2536550 w 3761833"/>
              <a:gd name="connsiteY5" fmla="*/ 0 h 3405350"/>
              <a:gd name="connsiteX6" fmla="*/ 2998718 w 3761833"/>
              <a:gd name="connsiteY6" fmla="*/ 0 h 3405350"/>
              <a:gd name="connsiteX7" fmla="*/ 3761833 w 3761833"/>
              <a:gd name="connsiteY7" fmla="*/ 0 h 3405350"/>
              <a:gd name="connsiteX8" fmla="*/ 3761833 w 3761833"/>
              <a:gd name="connsiteY8" fmla="*/ 567558 h 3405350"/>
              <a:gd name="connsiteX9" fmla="*/ 3761833 w 3761833"/>
              <a:gd name="connsiteY9" fmla="*/ 1203224 h 3405350"/>
              <a:gd name="connsiteX10" fmla="*/ 3761833 w 3761833"/>
              <a:gd name="connsiteY10" fmla="*/ 1702675 h 3405350"/>
              <a:gd name="connsiteX11" fmla="*/ 3761833 w 3761833"/>
              <a:gd name="connsiteY11" fmla="*/ 2236180 h 3405350"/>
              <a:gd name="connsiteX12" fmla="*/ 3761833 w 3761833"/>
              <a:gd name="connsiteY12" fmla="*/ 2701578 h 3405350"/>
              <a:gd name="connsiteX13" fmla="*/ 3761833 w 3761833"/>
              <a:gd name="connsiteY13" fmla="*/ 3405350 h 3405350"/>
              <a:gd name="connsiteX14" fmla="*/ 3224428 w 3761833"/>
              <a:gd name="connsiteY14" fmla="*/ 3405350 h 3405350"/>
              <a:gd name="connsiteX15" fmla="*/ 2687024 w 3761833"/>
              <a:gd name="connsiteY15" fmla="*/ 3405350 h 3405350"/>
              <a:gd name="connsiteX16" fmla="*/ 2262474 w 3761833"/>
              <a:gd name="connsiteY16" fmla="*/ 3405350 h 3405350"/>
              <a:gd name="connsiteX17" fmla="*/ 1725069 w 3761833"/>
              <a:gd name="connsiteY17" fmla="*/ 3405350 h 3405350"/>
              <a:gd name="connsiteX18" fmla="*/ 1300519 w 3761833"/>
              <a:gd name="connsiteY18" fmla="*/ 3405350 h 3405350"/>
              <a:gd name="connsiteX19" fmla="*/ 875970 w 3761833"/>
              <a:gd name="connsiteY19" fmla="*/ 3405350 h 3405350"/>
              <a:gd name="connsiteX20" fmla="*/ 0 w 3761833"/>
              <a:gd name="connsiteY20" fmla="*/ 3405350 h 3405350"/>
              <a:gd name="connsiteX21" fmla="*/ 0 w 3761833"/>
              <a:gd name="connsiteY21" fmla="*/ 2837792 h 3405350"/>
              <a:gd name="connsiteX22" fmla="*/ 0 w 3761833"/>
              <a:gd name="connsiteY22" fmla="*/ 2304287 h 3405350"/>
              <a:gd name="connsiteX23" fmla="*/ 0 w 3761833"/>
              <a:gd name="connsiteY23" fmla="*/ 1702675 h 3405350"/>
              <a:gd name="connsiteX24" fmla="*/ 0 w 3761833"/>
              <a:gd name="connsiteY24" fmla="*/ 1067010 h 3405350"/>
              <a:gd name="connsiteX25" fmla="*/ 0 w 3761833"/>
              <a:gd name="connsiteY25" fmla="*/ 0 h 34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761833" h="3405350" fill="none" extrusionOk="0">
                <a:moveTo>
                  <a:pt x="0" y="0"/>
                </a:moveTo>
                <a:cubicBezTo>
                  <a:pt x="167166" y="-53713"/>
                  <a:pt x="397725" y="5943"/>
                  <a:pt x="499786" y="0"/>
                </a:cubicBezTo>
                <a:cubicBezTo>
                  <a:pt x="601847" y="-5943"/>
                  <a:pt x="743204" y="11789"/>
                  <a:pt x="924336" y="0"/>
                </a:cubicBezTo>
                <a:cubicBezTo>
                  <a:pt x="1105468" y="-11789"/>
                  <a:pt x="1272048" y="68442"/>
                  <a:pt x="1499359" y="0"/>
                </a:cubicBezTo>
                <a:cubicBezTo>
                  <a:pt x="1726670" y="-68442"/>
                  <a:pt x="1731478" y="16526"/>
                  <a:pt x="1961527" y="0"/>
                </a:cubicBezTo>
                <a:cubicBezTo>
                  <a:pt x="2191576" y="-16526"/>
                  <a:pt x="2412509" y="30190"/>
                  <a:pt x="2536550" y="0"/>
                </a:cubicBezTo>
                <a:cubicBezTo>
                  <a:pt x="2660591" y="-30190"/>
                  <a:pt x="2845797" y="48693"/>
                  <a:pt x="2998718" y="0"/>
                </a:cubicBezTo>
                <a:cubicBezTo>
                  <a:pt x="3151639" y="-48693"/>
                  <a:pt x="3529642" y="60915"/>
                  <a:pt x="3761833" y="0"/>
                </a:cubicBezTo>
                <a:cubicBezTo>
                  <a:pt x="3816949" y="212352"/>
                  <a:pt x="3724854" y="399614"/>
                  <a:pt x="3761833" y="567558"/>
                </a:cubicBezTo>
                <a:cubicBezTo>
                  <a:pt x="3798812" y="735502"/>
                  <a:pt x="3691062" y="902778"/>
                  <a:pt x="3761833" y="1203224"/>
                </a:cubicBezTo>
                <a:cubicBezTo>
                  <a:pt x="3832604" y="1503670"/>
                  <a:pt x="3730436" y="1456762"/>
                  <a:pt x="3761833" y="1702675"/>
                </a:cubicBezTo>
                <a:cubicBezTo>
                  <a:pt x="3793230" y="1948588"/>
                  <a:pt x="3704977" y="2074160"/>
                  <a:pt x="3761833" y="2236180"/>
                </a:cubicBezTo>
                <a:cubicBezTo>
                  <a:pt x="3818689" y="2398200"/>
                  <a:pt x="3709248" y="2500078"/>
                  <a:pt x="3761833" y="2701578"/>
                </a:cubicBezTo>
                <a:cubicBezTo>
                  <a:pt x="3814418" y="2903078"/>
                  <a:pt x="3755804" y="3259829"/>
                  <a:pt x="3761833" y="3405350"/>
                </a:cubicBezTo>
                <a:cubicBezTo>
                  <a:pt x="3533876" y="3433145"/>
                  <a:pt x="3419931" y="3377115"/>
                  <a:pt x="3224428" y="3405350"/>
                </a:cubicBezTo>
                <a:cubicBezTo>
                  <a:pt x="3028926" y="3433585"/>
                  <a:pt x="2891281" y="3353668"/>
                  <a:pt x="2687024" y="3405350"/>
                </a:cubicBezTo>
                <a:cubicBezTo>
                  <a:pt x="2482767" y="3457032"/>
                  <a:pt x="2406023" y="3371357"/>
                  <a:pt x="2262474" y="3405350"/>
                </a:cubicBezTo>
                <a:cubicBezTo>
                  <a:pt x="2118925" y="3439343"/>
                  <a:pt x="1881593" y="3354883"/>
                  <a:pt x="1725069" y="3405350"/>
                </a:cubicBezTo>
                <a:cubicBezTo>
                  <a:pt x="1568546" y="3455817"/>
                  <a:pt x="1390969" y="3390336"/>
                  <a:pt x="1300519" y="3405350"/>
                </a:cubicBezTo>
                <a:cubicBezTo>
                  <a:pt x="1210069" y="3420364"/>
                  <a:pt x="1084549" y="3377573"/>
                  <a:pt x="875970" y="3405350"/>
                </a:cubicBezTo>
                <a:cubicBezTo>
                  <a:pt x="667391" y="3433127"/>
                  <a:pt x="235797" y="3365596"/>
                  <a:pt x="0" y="3405350"/>
                </a:cubicBezTo>
                <a:cubicBezTo>
                  <a:pt x="-13672" y="3194021"/>
                  <a:pt x="52776" y="3022557"/>
                  <a:pt x="0" y="2837792"/>
                </a:cubicBezTo>
                <a:cubicBezTo>
                  <a:pt x="-52776" y="2653027"/>
                  <a:pt x="19663" y="2468480"/>
                  <a:pt x="0" y="2304287"/>
                </a:cubicBezTo>
                <a:cubicBezTo>
                  <a:pt x="-19663" y="2140095"/>
                  <a:pt x="68344" y="1884694"/>
                  <a:pt x="0" y="1702675"/>
                </a:cubicBezTo>
                <a:cubicBezTo>
                  <a:pt x="-68344" y="1520656"/>
                  <a:pt x="7819" y="1254112"/>
                  <a:pt x="0" y="1067010"/>
                </a:cubicBezTo>
                <a:cubicBezTo>
                  <a:pt x="-7819" y="879908"/>
                  <a:pt x="100870" y="280327"/>
                  <a:pt x="0" y="0"/>
                </a:cubicBezTo>
                <a:close/>
              </a:path>
              <a:path w="3761833" h="3405350" stroke="0" extrusionOk="0">
                <a:moveTo>
                  <a:pt x="0" y="0"/>
                </a:moveTo>
                <a:cubicBezTo>
                  <a:pt x="264691" y="-73057"/>
                  <a:pt x="409932" y="30825"/>
                  <a:pt x="612641" y="0"/>
                </a:cubicBezTo>
                <a:cubicBezTo>
                  <a:pt x="815350" y="-30825"/>
                  <a:pt x="946793" y="2059"/>
                  <a:pt x="1074809" y="0"/>
                </a:cubicBezTo>
                <a:cubicBezTo>
                  <a:pt x="1202825" y="-2059"/>
                  <a:pt x="1393473" y="43732"/>
                  <a:pt x="1536977" y="0"/>
                </a:cubicBezTo>
                <a:cubicBezTo>
                  <a:pt x="1680481" y="-43732"/>
                  <a:pt x="1833141" y="14777"/>
                  <a:pt x="2074382" y="0"/>
                </a:cubicBezTo>
                <a:cubicBezTo>
                  <a:pt x="2315624" y="-14777"/>
                  <a:pt x="2349219" y="54033"/>
                  <a:pt x="2536550" y="0"/>
                </a:cubicBezTo>
                <a:cubicBezTo>
                  <a:pt x="2723881" y="-54033"/>
                  <a:pt x="2861244" y="7080"/>
                  <a:pt x="2961100" y="0"/>
                </a:cubicBezTo>
                <a:cubicBezTo>
                  <a:pt x="3060956" y="-7080"/>
                  <a:pt x="3386909" y="45506"/>
                  <a:pt x="3761833" y="0"/>
                </a:cubicBezTo>
                <a:cubicBezTo>
                  <a:pt x="3778756" y="275471"/>
                  <a:pt x="3701774" y="382009"/>
                  <a:pt x="3761833" y="567558"/>
                </a:cubicBezTo>
                <a:cubicBezTo>
                  <a:pt x="3821892" y="753107"/>
                  <a:pt x="3720299" y="973864"/>
                  <a:pt x="3761833" y="1169170"/>
                </a:cubicBezTo>
                <a:cubicBezTo>
                  <a:pt x="3803367" y="1364476"/>
                  <a:pt x="3745030" y="1536201"/>
                  <a:pt x="3761833" y="1770782"/>
                </a:cubicBezTo>
                <a:cubicBezTo>
                  <a:pt x="3778636" y="2005363"/>
                  <a:pt x="3714800" y="2007255"/>
                  <a:pt x="3761833" y="2236180"/>
                </a:cubicBezTo>
                <a:cubicBezTo>
                  <a:pt x="3808866" y="2465105"/>
                  <a:pt x="3745520" y="2615831"/>
                  <a:pt x="3761833" y="2837792"/>
                </a:cubicBezTo>
                <a:cubicBezTo>
                  <a:pt x="3778146" y="3059753"/>
                  <a:pt x="3727241" y="3159012"/>
                  <a:pt x="3761833" y="3405350"/>
                </a:cubicBezTo>
                <a:cubicBezTo>
                  <a:pt x="3547193" y="3444372"/>
                  <a:pt x="3420252" y="3389516"/>
                  <a:pt x="3299665" y="3405350"/>
                </a:cubicBezTo>
                <a:cubicBezTo>
                  <a:pt x="3179078" y="3421184"/>
                  <a:pt x="2971648" y="3355930"/>
                  <a:pt x="2762260" y="3405350"/>
                </a:cubicBezTo>
                <a:cubicBezTo>
                  <a:pt x="2552872" y="3454770"/>
                  <a:pt x="2405052" y="3400890"/>
                  <a:pt x="2149619" y="3405350"/>
                </a:cubicBezTo>
                <a:cubicBezTo>
                  <a:pt x="1894186" y="3409810"/>
                  <a:pt x="1844614" y="3365995"/>
                  <a:pt x="1725069" y="3405350"/>
                </a:cubicBezTo>
                <a:cubicBezTo>
                  <a:pt x="1605524" y="3444705"/>
                  <a:pt x="1412737" y="3363464"/>
                  <a:pt x="1187664" y="3405350"/>
                </a:cubicBezTo>
                <a:cubicBezTo>
                  <a:pt x="962592" y="3447236"/>
                  <a:pt x="769543" y="3358231"/>
                  <a:pt x="575023" y="3405350"/>
                </a:cubicBezTo>
                <a:cubicBezTo>
                  <a:pt x="380503" y="3452469"/>
                  <a:pt x="182254" y="3352708"/>
                  <a:pt x="0" y="3405350"/>
                </a:cubicBezTo>
                <a:cubicBezTo>
                  <a:pt x="-106" y="3233240"/>
                  <a:pt x="51207" y="2976760"/>
                  <a:pt x="0" y="2803738"/>
                </a:cubicBezTo>
                <a:cubicBezTo>
                  <a:pt x="-51207" y="2630716"/>
                  <a:pt x="8106" y="2416902"/>
                  <a:pt x="0" y="2202126"/>
                </a:cubicBezTo>
                <a:cubicBezTo>
                  <a:pt x="-8106" y="1987350"/>
                  <a:pt x="43306" y="1818694"/>
                  <a:pt x="0" y="1702675"/>
                </a:cubicBezTo>
                <a:cubicBezTo>
                  <a:pt x="-43306" y="1586656"/>
                  <a:pt x="30609" y="1283086"/>
                  <a:pt x="0" y="1067010"/>
                </a:cubicBezTo>
                <a:cubicBezTo>
                  <a:pt x="-30609" y="850934"/>
                  <a:pt x="13754" y="825091"/>
                  <a:pt x="0" y="601612"/>
                </a:cubicBezTo>
                <a:cubicBezTo>
                  <a:pt x="-13754" y="378133"/>
                  <a:pt x="65440" y="177118"/>
                  <a:pt x="0" y="0"/>
                </a:cubicBezTo>
                <a:close/>
              </a:path>
            </a:pathLst>
          </a:custGeom>
          <a:ln w="19050">
            <a:solidFill>
              <a:srgbClr val="0070C0"/>
            </a:solidFill>
            <a:extLst>
              <a:ext uri="{C807C97D-BFC1-408E-A445-0C87EB9F89A2}">
                <ask:lineSketchStyleProps xmlns="" xmlns:ask="http://schemas.microsoft.com/office/drawing/2018/sketchyshapes" sd="14652884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3" name="Ink 2">
            <a:extLst>
              <a:ext uri="{FF2B5EF4-FFF2-40B4-BE49-F238E27FC236}">
                <a16:creationId xmlns:p14="http://schemas.microsoft.com/office/powerpoint/2010/main" xmlns="" xmlns:a16="http://schemas.microsoft.com/office/drawing/2014/main" xmlns:mc="http://schemas.openxmlformats.org/markup-compatibility/2006" id="{FEB46088-E1A6-46FF-BAF7-FBB7B3EC268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935352" y="3244742"/>
            <a:ext cx="3053160" cy="1068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017643"/>
            <a:ext cx="988943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700" dirty="0" err="1" smtClean="0"/>
              <a:t>Bohr</a:t>
            </a:r>
            <a:r>
              <a:rPr lang="es-UY" sz="1700" dirty="0" smtClean="0"/>
              <a:t> junta el modelo de Rutherford y los espectros de líneas y propone un nuevo modelo con una solución para explicar la estabilidad del átomo planetario de Rutherford.</a:t>
            </a:r>
          </a:p>
          <a:p>
            <a:endParaRPr lang="es-UY" sz="600" dirty="0" smtClean="0"/>
          </a:p>
          <a:p>
            <a:r>
              <a:rPr lang="es-UY" sz="1700" dirty="0" smtClean="0"/>
              <a:t>El modelo se construye en base a 3 postulados</a:t>
            </a:r>
            <a:endParaRPr lang="es-UY" sz="17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F75E44-4959-47EC-8B2F-503148FAD9AB}"/>
              </a:ext>
            </a:extLst>
          </p:cNvPr>
          <p:cNvSpPr txBox="1"/>
          <p:nvPr/>
        </p:nvSpPr>
        <p:spPr>
          <a:xfrm>
            <a:off x="-9939" y="4395683"/>
            <a:ext cx="83792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s-UY" sz="800" dirty="0" smtClean="0"/>
          </a:p>
          <a:p>
            <a:pPr marL="342900" indent="-342900"/>
            <a:r>
              <a:rPr lang="es-UY" sz="1700" dirty="0" smtClean="0"/>
              <a:t>3.   La única radiación electromagnética posible se </a:t>
            </a:r>
            <a:r>
              <a:rPr lang="es-UY" sz="1700" dirty="0" err="1" smtClean="0"/>
              <a:t>dá</a:t>
            </a:r>
            <a:r>
              <a:rPr lang="es-UY" sz="1700" dirty="0" smtClean="0"/>
              <a:t> cuando el </a:t>
            </a:r>
            <a:r>
              <a:rPr lang="es-UY" sz="1700" dirty="0" err="1" smtClean="0"/>
              <a:t>electron</a:t>
            </a:r>
            <a:r>
              <a:rPr lang="es-UY" sz="1700" dirty="0" smtClean="0"/>
              <a:t> “salta” de una órbita de mayor energía a una de menor energía, emitiendo un fotón con frecuencia </a:t>
            </a:r>
            <a:r>
              <a:rPr lang="es-UY" sz="1700" dirty="0" smtClean="0">
                <a:latin typeface="Symbol" pitchFamily="18" charset="2"/>
              </a:rPr>
              <a:t>n </a:t>
            </a:r>
            <a:r>
              <a:rPr lang="es-UY" sz="1700" dirty="0" smtClean="0"/>
              <a:t>=(</a:t>
            </a:r>
            <a:r>
              <a:rPr lang="es-UY" sz="1700" dirty="0" err="1" smtClean="0"/>
              <a:t>E</a:t>
            </a:r>
            <a:r>
              <a:rPr lang="es-UY" sz="1700" baseline="-25000" dirty="0" err="1" smtClean="0"/>
              <a:t>i</a:t>
            </a:r>
            <a:r>
              <a:rPr lang="es-UY" sz="1700" dirty="0" smtClean="0"/>
              <a:t>- </a:t>
            </a:r>
            <a:r>
              <a:rPr lang="es-UY" sz="1700" dirty="0" err="1" smtClean="0"/>
              <a:t>E</a:t>
            </a:r>
            <a:r>
              <a:rPr lang="es-UY" sz="1700" baseline="-25000" dirty="0" err="1" smtClean="0"/>
              <a:t>f</a:t>
            </a:r>
            <a:r>
              <a:rPr lang="es-UY" sz="1700" dirty="0" smtClean="0"/>
              <a:t>)/h</a:t>
            </a:r>
            <a:endParaRPr lang="es-UY" sz="1700" dirty="0"/>
          </a:p>
        </p:txBody>
      </p:sp>
    </p:spTree>
    <p:extLst>
      <p:ext uri="{BB962C8B-B14F-4D97-AF65-F5344CB8AC3E}">
        <p14:creationId xmlns="" xmlns:p14="http://schemas.microsoft.com/office/powerpoint/2010/main" val="297657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10988" y="1603465"/>
            <a:ext cx="3070412" cy="4589571"/>
            <a:chOff x="510988" y="1603465"/>
            <a:chExt cx="3070412" cy="4589571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84B07A9D-D9C1-4624-B785-BD7207D90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0988" y="1603465"/>
              <a:ext cx="3070412" cy="4589571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2845942" y="2476072"/>
              <a:ext cx="667820" cy="3246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2" descr="Spectral Series- Explained along with Hydrogen spectrum, Rydberg ...">
            <a:extLst>
              <a:ext uri="{FF2B5EF4-FFF2-40B4-BE49-F238E27FC236}">
                <a16:creationId xmlns="" xmlns:a16="http://schemas.microsoft.com/office/drawing/2014/main" id="{8EEB74A3-3D52-4B4C-BC24-FE0260883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455" y="1566228"/>
            <a:ext cx="7143750" cy="2876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nk 1">
            <a:extLst>
              <a:ext uri="{FF2B5EF4-FFF2-40B4-BE49-F238E27FC236}">
                <a16:creationId xmlns:p14="http://schemas.microsoft.com/office/powerpoint/2010/main" xmlns="" xmlns:a16="http://schemas.microsoft.com/office/drawing/2014/main" xmlns:mc="http://schemas.openxmlformats.org/markup-compatibility/2006" id="{6982618E-0879-4609-926B-69B96C08D70A}"/>
              </a:ext>
            </a:extLst>
          </p:cNvPr>
          <p:cNvPicPr/>
          <p:nvPr/>
        </p:nvPicPr>
        <p:blipFill>
          <a:blip r:embed="rId4"/>
          <a:srcRect l="9407" t="38456" b="32266"/>
          <a:stretch>
            <a:fillRect/>
          </a:stretch>
        </p:blipFill>
        <p:spPr>
          <a:xfrm>
            <a:off x="4123735" y="4421449"/>
            <a:ext cx="7731038" cy="164140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999161"/>
            <a:ext cx="11003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Veamos más en detalle la conexión entre las transiciones de niveles energéticos  del electrón  el átomo de Bohr y las líneas espectroscópicas. </a:t>
            </a:r>
            <a:endParaRPr lang="es-ES" dirty="0"/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84B07A9D-D9C1-4624-B785-BD7207D90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02" y="1601754"/>
            <a:ext cx="3070412" cy="458957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104549" y="3881944"/>
            <a:ext cx="2772271" cy="470935"/>
            <a:chOff x="885329" y="5539447"/>
            <a:chExt cx="2772271" cy="470935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83A64A58-DF95-4E5B-8343-1DCF694B1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8796" t="35795" r="8062" b="50055"/>
            <a:stretch>
              <a:fillRect/>
            </a:stretch>
          </p:blipFill>
          <p:spPr>
            <a:xfrm>
              <a:off x="1705510" y="5539447"/>
              <a:ext cx="1952090" cy="47093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85329" y="5627078"/>
              <a:ext cx="917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hcR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4" name="Ink 1">
            <a:extLst>
              <a:ext uri="{FF2B5EF4-FFF2-40B4-BE49-F238E27FC236}">
                <a16:creationId xmlns:p14="http://schemas.microsoft.com/office/powerpoint/2010/main" xmlns="" xmlns:a16="http://schemas.microsoft.com/office/drawing/2014/main" xmlns:mc="http://schemas.openxmlformats.org/markup-compatibility/2006" id="{6982618E-0879-4609-926B-69B96C08D70A}"/>
              </a:ext>
            </a:extLst>
          </p:cNvPr>
          <p:cNvPicPr/>
          <p:nvPr/>
        </p:nvPicPr>
        <p:blipFill>
          <a:blip r:embed="rId4"/>
          <a:srcRect t="65956" r="90288" b="21811"/>
          <a:stretch>
            <a:fillRect/>
          </a:stretch>
        </p:blipFill>
        <p:spPr>
          <a:xfrm>
            <a:off x="2909969" y="3446406"/>
            <a:ext cx="828783" cy="685800"/>
          </a:xfrm>
          <a:prstGeom prst="rect">
            <a:avLst/>
          </a:prstGeom>
        </p:spPr>
      </p:pic>
      <p:pic>
        <p:nvPicPr>
          <p:cNvPr id="2" name="Ink 1">
            <a:extLst>
              <a:ext uri="{FF2B5EF4-FFF2-40B4-BE49-F238E27FC236}">
                <a16:creationId xmlns:p14="http://schemas.microsoft.com/office/powerpoint/2010/main" xmlns="" xmlns:a16="http://schemas.microsoft.com/office/drawing/2014/main" xmlns:mc="http://schemas.openxmlformats.org/markup-compatibility/2006" id="{6982618E-0879-4609-926B-69B96C08D70A}"/>
              </a:ext>
            </a:extLst>
          </p:cNvPr>
          <p:cNvPicPr/>
          <p:nvPr/>
        </p:nvPicPr>
        <p:blipFill>
          <a:blip r:embed="rId4"/>
          <a:srcRect t="65956" r="90288" b="21811"/>
          <a:stretch>
            <a:fillRect/>
          </a:stretch>
        </p:blipFill>
        <p:spPr>
          <a:xfrm>
            <a:off x="2808939" y="5605656"/>
            <a:ext cx="828783" cy="685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26126" y="3639086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hcR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140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23AD428-7BCC-4375-B2AE-F03EBB282D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8764" r="59941"/>
          <a:stretch>
            <a:fillRect/>
          </a:stretch>
        </p:blipFill>
        <p:spPr>
          <a:xfrm>
            <a:off x="614364" y="1392252"/>
            <a:ext cx="1278277" cy="7051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9153208-82F3-48C0-B575-542A9921D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663" y="2090146"/>
            <a:ext cx="1589088" cy="743828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="" xmlns:a16="http://schemas.microsoft.com/office/drawing/2014/main" id="{AD4F9719-8CDA-4824-AF15-5226042C4D5D}"/>
              </a:ext>
            </a:extLst>
          </p:cNvPr>
          <p:cNvSpPr/>
          <p:nvPr/>
        </p:nvSpPr>
        <p:spPr>
          <a:xfrm>
            <a:off x="1952001" y="2207468"/>
            <a:ext cx="733831" cy="291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7D7B093-8744-4252-A0F4-7351CAA977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1219" y="2017974"/>
            <a:ext cx="1870841" cy="800179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="" xmlns:a16="http://schemas.microsoft.com/office/drawing/2014/main" id="{0ED14B66-F6BC-4B86-9E17-DA34DCB623FE}"/>
              </a:ext>
            </a:extLst>
          </p:cNvPr>
          <p:cNvSpPr/>
          <p:nvPr/>
        </p:nvSpPr>
        <p:spPr>
          <a:xfrm>
            <a:off x="5056572" y="1561163"/>
            <a:ext cx="620201" cy="257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86409" y="844826"/>
            <a:ext cx="939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Cuentas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23AD428-7BCC-4375-B2AE-F03EBB282D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820" t="28764"/>
          <a:stretch>
            <a:fillRect/>
          </a:stretch>
        </p:blipFill>
        <p:spPr>
          <a:xfrm>
            <a:off x="1679712" y="1392252"/>
            <a:ext cx="1888435" cy="705177"/>
          </a:xfrm>
          <a:prstGeom prst="rect">
            <a:avLst/>
          </a:prstGeom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6"/>
          <a:srcRect l="65881" r="10882" b="87544"/>
          <a:stretch>
            <a:fillRect/>
          </a:stretch>
        </p:blipFill>
        <p:spPr bwMode="auto">
          <a:xfrm>
            <a:off x="2951922" y="2756449"/>
            <a:ext cx="1915769" cy="85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0" y="3041372"/>
            <a:ext cx="2783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Segundo </a:t>
            </a:r>
            <a:r>
              <a:rPr lang="en-US" dirty="0" err="1" smtClean="0"/>
              <a:t>postulado</a:t>
            </a:r>
            <a:r>
              <a:rPr lang="en-US" dirty="0" smtClean="0"/>
              <a:t> de Bohr</a:t>
            </a:r>
            <a:endParaRPr lang="en-US" dirty="0"/>
          </a:p>
        </p:txBody>
      </p:sp>
      <p:sp>
        <p:nvSpPr>
          <p:cNvPr id="25" name="Arrow: Right 5">
            <a:extLst>
              <a:ext uri="{FF2B5EF4-FFF2-40B4-BE49-F238E27FC236}">
                <a16:creationId xmlns="" xmlns:a16="http://schemas.microsoft.com/office/drawing/2014/main" id="{AD4F9719-8CDA-4824-AF15-5226042C4D5D}"/>
              </a:ext>
            </a:extLst>
          </p:cNvPr>
          <p:cNvSpPr/>
          <p:nvPr/>
        </p:nvSpPr>
        <p:spPr>
          <a:xfrm>
            <a:off x="5056323" y="3075485"/>
            <a:ext cx="733831" cy="291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6"/>
          <a:srcRect l="31965" r="44286" b="87544"/>
          <a:stretch>
            <a:fillRect/>
          </a:stretch>
        </p:blipFill>
        <p:spPr bwMode="auto">
          <a:xfrm>
            <a:off x="5913783" y="2739884"/>
            <a:ext cx="1958008" cy="85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37993" t="32182" r="16076" b="34084"/>
          <a:stretch>
            <a:fillRect/>
          </a:stretch>
        </p:blipFill>
        <p:spPr bwMode="auto">
          <a:xfrm>
            <a:off x="834910" y="4373217"/>
            <a:ext cx="3786808" cy="230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78E7E3A-FEE1-4609-A4CF-2909990A6E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2512" y="1162879"/>
            <a:ext cx="1447310" cy="850612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5555974" y="2026754"/>
            <a:ext cx="1152939" cy="579783"/>
            <a:chOff x="5555974" y="2026754"/>
            <a:chExt cx="1152939" cy="579783"/>
          </a:xfrm>
        </p:grpSpPr>
        <p:sp>
          <p:nvSpPr>
            <p:cNvPr id="31" name="TextBox 30"/>
            <p:cNvSpPr txBox="1"/>
            <p:nvPr/>
          </p:nvSpPr>
          <p:spPr>
            <a:xfrm>
              <a:off x="5555974" y="2077278"/>
              <a:ext cx="341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 </a:t>
              </a:r>
              <a:endParaRPr lang="en-US" dirty="0"/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/>
          </p:nvGraphicFramePr>
          <p:xfrm>
            <a:off x="5935869" y="2026754"/>
            <a:ext cx="773044" cy="579783"/>
          </p:xfrm>
          <a:graphic>
            <a:graphicData uri="http://schemas.openxmlformats.org/presentationml/2006/ole">
              <p:oleObj spid="_x0000_s4099" name="Equation" r:id="rId8" imgW="558720" imgH="419040" progId="Equation.DSMT4">
                <p:embed/>
              </p:oleObj>
            </a:graphicData>
          </a:graphic>
        </p:graphicFrame>
      </p:grpSp>
      <p:sp>
        <p:nvSpPr>
          <p:cNvPr id="35" name="TextBox 34"/>
          <p:cNvSpPr txBox="1"/>
          <p:nvPr/>
        </p:nvSpPr>
        <p:spPr>
          <a:xfrm>
            <a:off x="7219121" y="1613450"/>
            <a:ext cx="203459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700" dirty="0" smtClean="0"/>
              <a:t>Y se generalizan para</a:t>
            </a:r>
            <a:br>
              <a:rPr lang="es-UY" sz="1700" dirty="0" smtClean="0"/>
            </a:br>
            <a:r>
              <a:rPr lang="es-UY" sz="1700" dirty="0" smtClean="0"/>
              <a:t>un átomo con </a:t>
            </a:r>
            <a:r>
              <a:rPr lang="es-UY" sz="1700" i="1" dirty="0" smtClean="0"/>
              <a:t>Z</a:t>
            </a:r>
            <a:r>
              <a:rPr lang="es-UY" sz="1700" dirty="0" smtClean="0"/>
              <a:t> &gt; 1</a:t>
            </a:r>
            <a:endParaRPr lang="es-UY" sz="1700" dirty="0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9043988" y="1185863"/>
          <a:ext cx="1544637" cy="579437"/>
        </p:xfrm>
        <a:graphic>
          <a:graphicData uri="http://schemas.openxmlformats.org/presentationml/2006/ole">
            <p:oleObj spid="_x0000_s4101" name="Equation" r:id="rId9" imgW="1117440" imgH="419040" progId="Equation.DSMT4">
              <p:embed/>
            </p:oleObj>
          </a:graphicData>
        </a:graphic>
      </p:graphicFrame>
      <p:grpSp>
        <p:nvGrpSpPr>
          <p:cNvPr id="43" name="Group 42"/>
          <p:cNvGrpSpPr/>
          <p:nvPr/>
        </p:nvGrpSpPr>
        <p:grpSpPr>
          <a:xfrm>
            <a:off x="9051649" y="1987205"/>
            <a:ext cx="1593777" cy="657225"/>
            <a:chOff x="9051649" y="1987205"/>
            <a:chExt cx="1593777" cy="65722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051649" y="1987205"/>
              <a:ext cx="1085850" cy="657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TextBox 41"/>
            <p:cNvSpPr txBox="1"/>
            <p:nvPr/>
          </p:nvSpPr>
          <p:spPr>
            <a:xfrm>
              <a:off x="10207486" y="2126974"/>
              <a:ext cx="437940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latin typeface="Times New Roman" pitchFamily="18" charset="0"/>
                  <a:cs typeface="Times New Roman" pitchFamily="18" charset="0"/>
                </a:rPr>
                <a:t>(2)</a:t>
              </a:r>
              <a:endParaRPr lang="en-US" sz="17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7934738" y="2965174"/>
            <a:ext cx="43794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(3)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0" y="3621155"/>
            <a:ext cx="112682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Ejercicio</a:t>
            </a:r>
          </a:p>
          <a:p>
            <a:r>
              <a:rPr lang="es-UY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Resolviendo el sistema de 3 ecuaciones (1)-(3) con incógnitas r, E y v , obtenga las siguientes magnitudes </a:t>
            </a:r>
            <a:r>
              <a:rPr lang="es-UY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cuantizadas</a:t>
            </a:r>
            <a:r>
              <a:rPr lang="es-UY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UY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UY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para el átomo de Bohr:</a:t>
            </a:r>
            <a:endParaRPr lang="es-UY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91630" y="4638261"/>
            <a:ext cx="109004" cy="353943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lang="en-US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7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74514" y="4885397"/>
            <a:ext cx="5487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Sustituyendo por los valores de </a:t>
            </a:r>
            <a:r>
              <a:rPr lang="es-UY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k,m,e</a:t>
            </a:r>
            <a:r>
              <a:rPr lang="es-UY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UY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UY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s-UY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obtener que: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581650" y="5232168"/>
            <a:ext cx="4686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1" name="Group 50"/>
          <p:cNvGrpSpPr/>
          <p:nvPr/>
        </p:nvGrpSpPr>
        <p:grpSpPr>
          <a:xfrm>
            <a:off x="3120887" y="4244009"/>
            <a:ext cx="3496586" cy="1252331"/>
            <a:chOff x="3120887" y="4244009"/>
            <a:chExt cx="3496586" cy="1252331"/>
          </a:xfrm>
        </p:grpSpPr>
        <p:pic>
          <p:nvPicPr>
            <p:cNvPr id="49" name="Ink 2">
              <a:extLst>
                <a:ext uri="{FF2B5EF4-FFF2-40B4-BE49-F238E27FC236}">
                  <a16:creationId xmlns:p14="http://schemas.microsoft.com/office/powerpoint/2010/main" xmlns="" xmlns:a16="http://schemas.microsoft.com/office/drawing/2014/main" xmlns:mc="http://schemas.openxmlformats.org/markup-compatibility/2006" id="{7AD6FFAA-886D-48F9-AB71-6606F6D6FC5F}"/>
                </a:ext>
              </a:extLst>
            </p:cNvPr>
            <p:cNvPicPr/>
            <p:nvPr/>
          </p:nvPicPr>
          <p:blipFill>
            <a:blip r:embed="rId12"/>
            <a:srcRect l="67183" t="57789" b="26302"/>
            <a:stretch>
              <a:fillRect/>
            </a:stretch>
          </p:blipFill>
          <p:spPr>
            <a:xfrm>
              <a:off x="3796748" y="4244009"/>
              <a:ext cx="2820725" cy="745435"/>
            </a:xfrm>
            <a:prstGeom prst="rect">
              <a:avLst/>
            </a:prstGeom>
          </p:spPr>
        </p:pic>
        <p:sp>
          <p:nvSpPr>
            <p:cNvPr id="50" name="Oval 49"/>
            <p:cNvSpPr/>
            <p:nvPr/>
          </p:nvSpPr>
          <p:spPr>
            <a:xfrm>
              <a:off x="3120887" y="4651514"/>
              <a:ext cx="1441174" cy="84482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084444" y="5801209"/>
            <a:ext cx="5817825" cy="901079"/>
            <a:chOff x="3084444" y="5801209"/>
            <a:chExt cx="5817825" cy="901079"/>
          </a:xfrm>
        </p:grpSpPr>
        <p:sp>
          <p:nvSpPr>
            <p:cNvPr id="54" name="Oval 53"/>
            <p:cNvSpPr/>
            <p:nvPr/>
          </p:nvSpPr>
          <p:spPr>
            <a:xfrm>
              <a:off x="3084444" y="5857462"/>
              <a:ext cx="1441174" cy="84482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522306" y="5874026"/>
              <a:ext cx="29922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rgbClr val="FF0000"/>
                  </a:solidFill>
                  <a:latin typeface="Brush Script MT" pitchFamily="66" charset="0"/>
                </a:rPr>
                <a:t>Constante</a:t>
              </a:r>
              <a:r>
                <a:rPr lang="en-US" sz="2400" dirty="0" smtClean="0">
                  <a:solidFill>
                    <a:srgbClr val="FF0000"/>
                  </a:solidFill>
                  <a:latin typeface="Brush Script MT" pitchFamily="66" charset="0"/>
                </a:rPr>
                <a:t> de </a:t>
              </a:r>
              <a:r>
                <a:rPr lang="en-US" sz="2400" dirty="0" err="1" smtClean="0">
                  <a:solidFill>
                    <a:srgbClr val="FF0000"/>
                  </a:solidFill>
                  <a:latin typeface="Brush Script MT" pitchFamily="66" charset="0"/>
                </a:rPr>
                <a:t>estructura</a:t>
              </a:r>
              <a:r>
                <a:rPr lang="en-US" sz="2400" dirty="0" smtClean="0">
                  <a:solidFill>
                    <a:srgbClr val="FF0000"/>
                  </a:solidFill>
                  <a:latin typeface="Brush Script MT" pitchFamily="66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Brush Script MT" pitchFamily="66" charset="0"/>
                </a:rPr>
                <a:t>fina</a:t>
              </a:r>
              <a:endParaRPr lang="en-US" sz="2400" dirty="0">
                <a:solidFill>
                  <a:srgbClr val="FF0000"/>
                </a:solidFill>
                <a:latin typeface="Brush Script MT" pitchFamily="66" charset="0"/>
              </a:endParaRPr>
            </a:p>
          </p:txBody>
        </p:sp>
        <p:graphicFrame>
          <p:nvGraphicFramePr>
            <p:cNvPr id="4103" name="Object 7"/>
            <p:cNvGraphicFramePr>
              <a:graphicFrameLocks noChangeAspect="1"/>
            </p:cNvGraphicFramePr>
            <p:nvPr/>
          </p:nvGraphicFramePr>
          <p:xfrm>
            <a:off x="7482648" y="5801209"/>
            <a:ext cx="1419621" cy="689044"/>
          </p:xfrm>
          <a:graphic>
            <a:graphicData uri="http://schemas.openxmlformats.org/presentationml/2006/ole">
              <p:oleObj spid="_x0000_s4103" name="Equation" r:id="rId13" imgW="863280" imgH="419040" progId="Equation.DSMT4">
                <p:embed/>
              </p:oleObj>
            </a:graphicData>
          </a:graphic>
        </p:graphicFrame>
      </p:grpSp>
    </p:spTree>
    <p:extLst>
      <p:ext uri="{BB962C8B-B14F-4D97-AF65-F5344CB8AC3E}">
        <p14:creationId xmlns="" xmlns:p14="http://schemas.microsoft.com/office/powerpoint/2010/main" val="54144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FE5D0EE-7BED-47CE-8BB5-69DB96277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615" y="1581678"/>
            <a:ext cx="2300508" cy="556402"/>
          </a:xfrm>
          <a:custGeom>
            <a:avLst/>
            <a:gdLst>
              <a:gd name="connsiteX0" fmla="*/ 0 w 2300508"/>
              <a:gd name="connsiteY0" fmla="*/ 0 h 556402"/>
              <a:gd name="connsiteX1" fmla="*/ 506112 w 2300508"/>
              <a:gd name="connsiteY1" fmla="*/ 0 h 556402"/>
              <a:gd name="connsiteX2" fmla="*/ 1012224 w 2300508"/>
              <a:gd name="connsiteY2" fmla="*/ 0 h 556402"/>
              <a:gd name="connsiteX3" fmla="*/ 1518335 w 2300508"/>
              <a:gd name="connsiteY3" fmla="*/ 0 h 556402"/>
              <a:gd name="connsiteX4" fmla="*/ 2300508 w 2300508"/>
              <a:gd name="connsiteY4" fmla="*/ 0 h 556402"/>
              <a:gd name="connsiteX5" fmla="*/ 2300508 w 2300508"/>
              <a:gd name="connsiteY5" fmla="*/ 556402 h 556402"/>
              <a:gd name="connsiteX6" fmla="*/ 1702376 w 2300508"/>
              <a:gd name="connsiteY6" fmla="*/ 556402 h 556402"/>
              <a:gd name="connsiteX7" fmla="*/ 1081239 w 2300508"/>
              <a:gd name="connsiteY7" fmla="*/ 556402 h 556402"/>
              <a:gd name="connsiteX8" fmla="*/ 0 w 2300508"/>
              <a:gd name="connsiteY8" fmla="*/ 556402 h 556402"/>
              <a:gd name="connsiteX9" fmla="*/ 0 w 2300508"/>
              <a:gd name="connsiteY9" fmla="*/ 0 h 55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0508" h="556402" fill="none" extrusionOk="0">
                <a:moveTo>
                  <a:pt x="0" y="0"/>
                </a:moveTo>
                <a:cubicBezTo>
                  <a:pt x="136090" y="-17527"/>
                  <a:pt x="327886" y="38069"/>
                  <a:pt x="506112" y="0"/>
                </a:cubicBezTo>
                <a:cubicBezTo>
                  <a:pt x="684338" y="-38069"/>
                  <a:pt x="841374" y="34610"/>
                  <a:pt x="1012224" y="0"/>
                </a:cubicBezTo>
                <a:cubicBezTo>
                  <a:pt x="1183074" y="-34610"/>
                  <a:pt x="1354995" y="19878"/>
                  <a:pt x="1518335" y="0"/>
                </a:cubicBezTo>
                <a:cubicBezTo>
                  <a:pt x="1681675" y="-19878"/>
                  <a:pt x="2127239" y="65897"/>
                  <a:pt x="2300508" y="0"/>
                </a:cubicBezTo>
                <a:cubicBezTo>
                  <a:pt x="2347244" y="190459"/>
                  <a:pt x="2269723" y="430515"/>
                  <a:pt x="2300508" y="556402"/>
                </a:cubicBezTo>
                <a:cubicBezTo>
                  <a:pt x="2132607" y="595836"/>
                  <a:pt x="1899295" y="499249"/>
                  <a:pt x="1702376" y="556402"/>
                </a:cubicBezTo>
                <a:cubicBezTo>
                  <a:pt x="1505457" y="613555"/>
                  <a:pt x="1266541" y="517028"/>
                  <a:pt x="1081239" y="556402"/>
                </a:cubicBezTo>
                <a:cubicBezTo>
                  <a:pt x="895937" y="595776"/>
                  <a:pt x="521083" y="532794"/>
                  <a:pt x="0" y="556402"/>
                </a:cubicBezTo>
                <a:cubicBezTo>
                  <a:pt x="-51657" y="290485"/>
                  <a:pt x="23464" y="257308"/>
                  <a:pt x="0" y="0"/>
                </a:cubicBezTo>
                <a:close/>
              </a:path>
              <a:path w="2300508" h="556402" stroke="0" extrusionOk="0">
                <a:moveTo>
                  <a:pt x="0" y="0"/>
                </a:moveTo>
                <a:cubicBezTo>
                  <a:pt x="173453" y="-29948"/>
                  <a:pt x="369895" y="21851"/>
                  <a:pt x="529117" y="0"/>
                </a:cubicBezTo>
                <a:cubicBezTo>
                  <a:pt x="688339" y="-21851"/>
                  <a:pt x="830487" y="60404"/>
                  <a:pt x="1081239" y="0"/>
                </a:cubicBezTo>
                <a:cubicBezTo>
                  <a:pt x="1331991" y="-60404"/>
                  <a:pt x="1456294" y="35484"/>
                  <a:pt x="1610356" y="0"/>
                </a:cubicBezTo>
                <a:cubicBezTo>
                  <a:pt x="1764418" y="-35484"/>
                  <a:pt x="2004739" y="69756"/>
                  <a:pt x="2300508" y="0"/>
                </a:cubicBezTo>
                <a:cubicBezTo>
                  <a:pt x="2301796" y="173988"/>
                  <a:pt x="2256674" y="376549"/>
                  <a:pt x="2300508" y="556402"/>
                </a:cubicBezTo>
                <a:cubicBezTo>
                  <a:pt x="2175276" y="583056"/>
                  <a:pt x="1926509" y="546492"/>
                  <a:pt x="1771391" y="556402"/>
                </a:cubicBezTo>
                <a:cubicBezTo>
                  <a:pt x="1616273" y="566312"/>
                  <a:pt x="1316416" y="524046"/>
                  <a:pt x="1150254" y="556402"/>
                </a:cubicBezTo>
                <a:cubicBezTo>
                  <a:pt x="984092" y="588758"/>
                  <a:pt x="874056" y="532368"/>
                  <a:pt x="598132" y="556402"/>
                </a:cubicBezTo>
                <a:cubicBezTo>
                  <a:pt x="322208" y="580436"/>
                  <a:pt x="176947" y="524615"/>
                  <a:pt x="0" y="556402"/>
                </a:cubicBezTo>
                <a:cubicBezTo>
                  <a:pt x="-49727" y="342404"/>
                  <a:pt x="35995" y="176740"/>
                  <a:pt x="0" y="0"/>
                </a:cubicBezTo>
                <a:close/>
              </a:path>
            </a:pathLst>
          </a:custGeom>
          <a:ln w="28575">
            <a:solidFill>
              <a:srgbClr val="C00000"/>
            </a:solidFill>
            <a:extLst>
              <a:ext uri="{C807C97D-BFC1-408E-A445-0C87EB9F89A2}">
                <ask:lineSketchStyleProps xmlns="" xmlns:ask="http://schemas.microsoft.com/office/drawing/2018/sketchyshapes" sd="54864792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A8A121C-D972-4D18-87CD-B61BEFB2F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525" y="1531380"/>
            <a:ext cx="2047875" cy="676275"/>
          </a:xfrm>
          <a:custGeom>
            <a:avLst/>
            <a:gdLst>
              <a:gd name="connsiteX0" fmla="*/ 0 w 2047875"/>
              <a:gd name="connsiteY0" fmla="*/ 0 h 676275"/>
              <a:gd name="connsiteX1" fmla="*/ 621189 w 2047875"/>
              <a:gd name="connsiteY1" fmla="*/ 0 h 676275"/>
              <a:gd name="connsiteX2" fmla="*/ 1283335 w 2047875"/>
              <a:gd name="connsiteY2" fmla="*/ 0 h 676275"/>
              <a:gd name="connsiteX3" fmla="*/ 2047875 w 2047875"/>
              <a:gd name="connsiteY3" fmla="*/ 0 h 676275"/>
              <a:gd name="connsiteX4" fmla="*/ 2047875 w 2047875"/>
              <a:gd name="connsiteY4" fmla="*/ 676275 h 676275"/>
              <a:gd name="connsiteX5" fmla="*/ 1365250 w 2047875"/>
              <a:gd name="connsiteY5" fmla="*/ 676275 h 676275"/>
              <a:gd name="connsiteX6" fmla="*/ 744061 w 2047875"/>
              <a:gd name="connsiteY6" fmla="*/ 676275 h 676275"/>
              <a:gd name="connsiteX7" fmla="*/ 0 w 2047875"/>
              <a:gd name="connsiteY7" fmla="*/ 676275 h 676275"/>
              <a:gd name="connsiteX8" fmla="*/ 0 w 2047875"/>
              <a:gd name="connsiteY8" fmla="*/ 0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875" h="676275" fill="none" extrusionOk="0">
                <a:moveTo>
                  <a:pt x="0" y="0"/>
                </a:moveTo>
                <a:cubicBezTo>
                  <a:pt x="291539" y="-19751"/>
                  <a:pt x="331106" y="-22534"/>
                  <a:pt x="621189" y="0"/>
                </a:cubicBezTo>
                <a:cubicBezTo>
                  <a:pt x="911272" y="22534"/>
                  <a:pt x="987688" y="405"/>
                  <a:pt x="1283335" y="0"/>
                </a:cubicBezTo>
                <a:cubicBezTo>
                  <a:pt x="1578982" y="-405"/>
                  <a:pt x="1884589" y="-10510"/>
                  <a:pt x="2047875" y="0"/>
                </a:cubicBezTo>
                <a:cubicBezTo>
                  <a:pt x="2069084" y="157433"/>
                  <a:pt x="2046238" y="447697"/>
                  <a:pt x="2047875" y="676275"/>
                </a:cubicBezTo>
                <a:cubicBezTo>
                  <a:pt x="1906651" y="648852"/>
                  <a:pt x="1556695" y="707851"/>
                  <a:pt x="1365250" y="676275"/>
                </a:cubicBezTo>
                <a:cubicBezTo>
                  <a:pt x="1173805" y="644699"/>
                  <a:pt x="955841" y="672642"/>
                  <a:pt x="744061" y="676275"/>
                </a:cubicBezTo>
                <a:cubicBezTo>
                  <a:pt x="532281" y="679908"/>
                  <a:pt x="286106" y="653990"/>
                  <a:pt x="0" y="676275"/>
                </a:cubicBezTo>
                <a:cubicBezTo>
                  <a:pt x="7016" y="432481"/>
                  <a:pt x="-23709" y="296228"/>
                  <a:pt x="0" y="0"/>
                </a:cubicBezTo>
                <a:close/>
              </a:path>
              <a:path w="2047875" h="676275" stroke="0" extrusionOk="0">
                <a:moveTo>
                  <a:pt x="0" y="0"/>
                </a:moveTo>
                <a:cubicBezTo>
                  <a:pt x="171943" y="-21894"/>
                  <a:pt x="544251" y="19795"/>
                  <a:pt x="703104" y="0"/>
                </a:cubicBezTo>
                <a:cubicBezTo>
                  <a:pt x="861957" y="-19795"/>
                  <a:pt x="1131804" y="6035"/>
                  <a:pt x="1385729" y="0"/>
                </a:cubicBezTo>
                <a:cubicBezTo>
                  <a:pt x="1639655" y="-6035"/>
                  <a:pt x="1748416" y="-16669"/>
                  <a:pt x="2047875" y="0"/>
                </a:cubicBezTo>
                <a:cubicBezTo>
                  <a:pt x="2044726" y="330149"/>
                  <a:pt x="2027060" y="398149"/>
                  <a:pt x="2047875" y="676275"/>
                </a:cubicBezTo>
                <a:cubicBezTo>
                  <a:pt x="1746731" y="663445"/>
                  <a:pt x="1661958" y="691719"/>
                  <a:pt x="1385729" y="676275"/>
                </a:cubicBezTo>
                <a:cubicBezTo>
                  <a:pt x="1109500" y="660831"/>
                  <a:pt x="835234" y="687870"/>
                  <a:pt x="662146" y="676275"/>
                </a:cubicBezTo>
                <a:cubicBezTo>
                  <a:pt x="489058" y="664680"/>
                  <a:pt x="265097" y="699185"/>
                  <a:pt x="0" y="676275"/>
                </a:cubicBezTo>
                <a:cubicBezTo>
                  <a:pt x="14073" y="432976"/>
                  <a:pt x="8777" y="224940"/>
                  <a:pt x="0" y="0"/>
                </a:cubicBezTo>
                <a:close/>
              </a:path>
            </a:pathLst>
          </a:custGeom>
          <a:solidFill>
            <a:srgbClr val="0070C0"/>
          </a:solidFill>
          <a:ln w="2857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85408912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20" name="Ink 1">
            <a:extLst>
              <a:ext uri="{FF2B5EF4-FFF2-40B4-BE49-F238E27FC236}">
                <a16:creationId xmlns:p14="http://schemas.microsoft.com/office/powerpoint/2010/main" xmlns="" xmlns:a16="http://schemas.microsoft.com/office/drawing/2014/main" xmlns:mc="http://schemas.openxmlformats.org/markup-compatibility/2006" id="{6982618E-0879-4609-926B-69B96C08D70A}"/>
              </a:ext>
            </a:extLst>
          </p:cNvPr>
          <p:cNvPicPr/>
          <p:nvPr/>
        </p:nvPicPr>
        <p:blipFill>
          <a:blip r:embed="rId4"/>
          <a:srcRect l="9407" t="73231" r="42705" b="-6"/>
          <a:stretch>
            <a:fillRect/>
          </a:stretch>
        </p:blipFill>
        <p:spPr>
          <a:xfrm>
            <a:off x="3543250" y="2216415"/>
            <a:ext cx="4086690" cy="150081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23737" y="4321846"/>
            <a:ext cx="8027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800" b="1" dirty="0" smtClean="0">
                <a:solidFill>
                  <a:srgbClr val="0070C0"/>
                </a:solidFill>
              </a:rPr>
              <a:t>Intenten hacer todos los ejercicios marcados en azul.</a:t>
            </a:r>
            <a:endParaRPr lang="es-UY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144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8496" y="2375452"/>
            <a:ext cx="6608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 COMPLEMENTARIO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DBBB741-90B0-4C04-9CED-80D6D2844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79" y="475248"/>
            <a:ext cx="6000750" cy="5257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D82CB2B-32B3-426A-8F98-EDD4161F9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336" y="619627"/>
            <a:ext cx="3552825" cy="6572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625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68535"/>
            <a:ext cx="113206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Solución del Ejercicio: Tamaño de los átomos</a:t>
            </a:r>
          </a:p>
        </p:txBody>
      </p:sp>
      <p:sp>
        <p:nvSpPr>
          <p:cNvPr id="3" name="Rectangle 2"/>
          <p:cNvSpPr/>
          <p:nvPr/>
        </p:nvSpPr>
        <p:spPr>
          <a:xfrm>
            <a:off x="-1" y="1565492"/>
            <a:ext cx="1155921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Exprese al radio </a:t>
            </a:r>
            <a:r>
              <a:rPr lang="es-UY" sz="1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s-UY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 un átomo en términos de la masa atómica </a:t>
            </a:r>
            <a:r>
              <a:rPr lang="es-UY" sz="1700" dirty="0" smtClean="0">
                <a:solidFill>
                  <a:srgbClr val="0070C0"/>
                </a:solidFill>
                <a:latin typeface="Brush Script MT" pitchFamily="66" charset="0"/>
                <a:cs typeface="Times New Roman" pitchFamily="18" charset="0"/>
              </a:rPr>
              <a:t>A</a:t>
            </a:r>
            <a:r>
              <a:rPr lang="es-UY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de la sustancia, su densidad </a:t>
            </a:r>
            <a:r>
              <a:rPr lang="es-UY" sz="1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ρ </a:t>
            </a:r>
            <a:r>
              <a:rPr lang="es-UY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 del número de Avogadro </a:t>
            </a:r>
            <a:r>
              <a:rPr lang="es-UY" sz="1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UY" sz="17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s-UY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s-UY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Haga este cálculo para el </a:t>
            </a:r>
            <a:r>
              <a:rPr lang="es-UY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litio ( </a:t>
            </a:r>
            <a:r>
              <a:rPr lang="es-UY" sz="1700" i="1" dirty="0" smtClean="0">
                <a:solidFill>
                  <a:srgbClr val="0070C0"/>
                </a:solidFill>
                <a:latin typeface="Brush Script MT" pitchFamily="66" charset="0"/>
                <a:cs typeface="Times New Roman" pitchFamily="18" charset="0"/>
              </a:rPr>
              <a:t>A </a:t>
            </a:r>
            <a:r>
              <a:rPr lang="es-UY" sz="1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s-UY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7, </a:t>
            </a:r>
            <a:r>
              <a:rPr lang="es-UY" sz="1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ρ = </a:t>
            </a:r>
            <a:r>
              <a:rPr lang="en-US" sz="1700" dirty="0" smtClean="0">
                <a:solidFill>
                  <a:srgbClr val="0070C0"/>
                </a:solidFill>
              </a:rPr>
              <a:t>0.534 g/cm</a:t>
            </a:r>
            <a:r>
              <a:rPr lang="en-US" sz="1700" baseline="30000" dirty="0" smtClean="0">
                <a:solidFill>
                  <a:srgbClr val="0070C0"/>
                </a:solidFill>
              </a:rPr>
              <a:t>3</a:t>
            </a:r>
            <a:r>
              <a:rPr lang="es-UY" sz="1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UY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s-UY" sz="1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18975" y="2222085"/>
          <a:ext cx="1692054" cy="680140"/>
        </p:xfrm>
        <a:graphic>
          <a:graphicData uri="http://schemas.openxmlformats.org/presentationml/2006/ole">
            <p:oleObj spid="_x0000_s28674" name="Equation" r:id="rId3" imgW="1295280" imgH="520560" progId="Equation.DSMT4">
              <p:embed/>
            </p:oleObj>
          </a:graphicData>
        </a:graphic>
      </p:graphicFrame>
      <p:graphicFrame>
        <p:nvGraphicFramePr>
          <p:cNvPr id="28675" name="Object 2"/>
          <p:cNvGraphicFramePr>
            <a:graphicFrameLocks noChangeAspect="1"/>
          </p:cNvGraphicFramePr>
          <p:nvPr/>
        </p:nvGraphicFramePr>
        <p:xfrm>
          <a:off x="484256" y="3003343"/>
          <a:ext cx="2006600" cy="298450"/>
        </p:xfrm>
        <a:graphic>
          <a:graphicData uri="http://schemas.openxmlformats.org/presentationml/2006/ole">
            <p:oleObj spid="_x0000_s28675" name="Equation" r:id="rId4" imgW="153648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68535"/>
            <a:ext cx="113206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Ejercicio: Tamaño de los átomos</a:t>
            </a:r>
          </a:p>
        </p:txBody>
      </p:sp>
      <p:sp>
        <p:nvSpPr>
          <p:cNvPr id="3" name="Rectangle 2"/>
          <p:cNvSpPr/>
          <p:nvPr/>
        </p:nvSpPr>
        <p:spPr>
          <a:xfrm>
            <a:off x="-1" y="1565492"/>
            <a:ext cx="11559210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Las primeras estimaciones modernas del tamaño de los átomos fueron realizadas por Joseph </a:t>
            </a:r>
            <a:r>
              <a:rPr lang="es-UY" sz="17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Lotschmidt</a:t>
            </a:r>
            <a:r>
              <a:rPr lang="es-UY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en 1865, y se basaron en los resultados de la Teoría Cinética. </a:t>
            </a:r>
          </a:p>
          <a:p>
            <a:endParaRPr lang="es-UY" sz="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UY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Nosotros aquí vamos a hacer otra estimación bien sencilla. </a:t>
            </a:r>
          </a:p>
          <a:p>
            <a:r>
              <a:rPr lang="es-UY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UY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onociendo el número de Avogadro </a:t>
            </a:r>
            <a:r>
              <a:rPr lang="es-UY" sz="1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UY" sz="17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UY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podemos calcular el tamaño</a:t>
            </a:r>
            <a:r>
              <a:rPr lang="es-UY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UY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 los átomos de un solido (por ejemplo un metal) si suponemos que están ubicados uno junto al otro de modo que los átomos vecinos se tocan entre si. </a:t>
            </a:r>
          </a:p>
          <a:p>
            <a:r>
              <a:rPr lang="es-UY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Exprese al </a:t>
            </a:r>
            <a:r>
              <a:rPr lang="es-UY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radio </a:t>
            </a:r>
            <a:r>
              <a:rPr lang="es-UY" sz="1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s-UY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 un átomo </a:t>
            </a:r>
            <a:r>
              <a:rPr lang="es-UY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 términos de la masa atómica </a:t>
            </a:r>
            <a:r>
              <a:rPr lang="es-UY" sz="1700" dirty="0" smtClean="0">
                <a:solidFill>
                  <a:srgbClr val="0070C0"/>
                </a:solidFill>
                <a:latin typeface="Brush Script MT" pitchFamily="66" charset="0"/>
                <a:cs typeface="Times New Roman" pitchFamily="18" charset="0"/>
              </a:rPr>
              <a:t>A</a:t>
            </a:r>
            <a:r>
              <a:rPr lang="es-UY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UY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 la sustancia, su densidad </a:t>
            </a:r>
            <a:r>
              <a:rPr lang="es-UY" sz="1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ρ </a:t>
            </a:r>
            <a:r>
              <a:rPr lang="es-UY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 del </a:t>
            </a:r>
            <a:r>
              <a:rPr lang="es-UY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número de Avogadro </a:t>
            </a:r>
            <a:r>
              <a:rPr lang="es-UY" sz="1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UY" sz="17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s-UY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s-UY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Haga este cálculo para el </a:t>
            </a:r>
            <a:r>
              <a:rPr lang="es-UY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litio ( </a:t>
            </a:r>
            <a:r>
              <a:rPr lang="es-UY" sz="1700" i="1" dirty="0" smtClean="0">
                <a:solidFill>
                  <a:srgbClr val="0070C0"/>
                </a:solidFill>
                <a:latin typeface="Brush Script MT" pitchFamily="66" charset="0"/>
                <a:cs typeface="Times New Roman" pitchFamily="18" charset="0"/>
              </a:rPr>
              <a:t>A </a:t>
            </a:r>
            <a:r>
              <a:rPr lang="es-UY" sz="1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s-UY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7, </a:t>
            </a:r>
            <a:r>
              <a:rPr lang="es-UY" sz="1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ρ = </a:t>
            </a:r>
            <a:r>
              <a:rPr lang="en-US" sz="1700" dirty="0" smtClean="0">
                <a:solidFill>
                  <a:srgbClr val="0070C0"/>
                </a:solidFill>
              </a:rPr>
              <a:t>0.534 g/cm</a:t>
            </a:r>
            <a:r>
              <a:rPr lang="en-US" sz="1700" baseline="30000" dirty="0" smtClean="0">
                <a:solidFill>
                  <a:srgbClr val="0070C0"/>
                </a:solidFill>
              </a:rPr>
              <a:t>3</a:t>
            </a:r>
            <a:r>
              <a:rPr lang="es-UY" sz="1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UY" sz="1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s-UY" sz="1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831227"/>
            <a:ext cx="1155921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Para varios elementos, desde el litio ( </a:t>
            </a:r>
            <a:r>
              <a:rPr lang="es-UY" sz="1700" b="1" i="1" dirty="0" smtClean="0">
                <a:solidFill>
                  <a:srgbClr val="FF0000"/>
                </a:solidFill>
                <a:latin typeface="Brush Script MT" pitchFamily="66" charset="0"/>
                <a:cs typeface="Times New Roman" pitchFamily="18" charset="0"/>
              </a:rPr>
              <a:t>A </a:t>
            </a:r>
            <a:r>
              <a:rPr lang="es-UY" sz="1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7) </a:t>
            </a:r>
            <a:r>
              <a:rPr lang="es-UY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 plomo </a:t>
            </a:r>
            <a:r>
              <a:rPr lang="es-UY" sz="1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s-UY" sz="1700" b="1" i="1" dirty="0" smtClean="0">
                <a:solidFill>
                  <a:srgbClr val="FF0000"/>
                </a:solidFill>
                <a:latin typeface="Brush Script MT" pitchFamily="66" charset="0"/>
                <a:cs typeface="Times New Roman" pitchFamily="18" charset="0"/>
              </a:rPr>
              <a:t>A</a:t>
            </a:r>
            <a:r>
              <a:rPr lang="es-UY" sz="1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207) </a:t>
            </a:r>
            <a:r>
              <a:rPr lang="es-UY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 encuentra que r varia entre 1.3 y 1.55 </a:t>
            </a:r>
            <a:r>
              <a:rPr lang="es-UY" sz="1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UY" sz="1700" b="1" baseline="30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s-UY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s-UY" sz="17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UY" sz="1700" dirty="0" smtClean="0">
                <a:latin typeface="Times New Roman" pitchFamily="18" charset="0"/>
                <a:cs typeface="Times New Roman" pitchFamily="18" charset="0"/>
              </a:rPr>
              <a:t>De acuerdo con estas estimaciones todos los átomos tienen un tamaño del orden de 1 A. </a:t>
            </a:r>
          </a:p>
          <a:p>
            <a:r>
              <a:rPr lang="es-UY" sz="1700" dirty="0" smtClean="0">
                <a:latin typeface="Times New Roman" pitchFamily="18" charset="0"/>
                <a:cs typeface="Times New Roman" pitchFamily="18" charset="0"/>
              </a:rPr>
              <a:t>Otros métodos, como la teoría</a:t>
            </a:r>
            <a:r>
              <a:rPr lang="es-UY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UY" sz="1700" dirty="0" smtClean="0">
                <a:latin typeface="Times New Roman" pitchFamily="18" charset="0"/>
                <a:cs typeface="Times New Roman" pitchFamily="18" charset="0"/>
              </a:rPr>
              <a:t>cinética, dan resultados semejantes.</a:t>
            </a:r>
            <a:endParaRPr lang="es-UY" sz="1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205260"/>
            <a:ext cx="1099267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/>
              <a:t>S</a:t>
            </a:r>
            <a:r>
              <a:rPr lang="es-ES" sz="1700" dirty="0" smtClean="0"/>
              <a:t>e observó que:  </a:t>
            </a:r>
          </a:p>
          <a:p>
            <a:r>
              <a:rPr lang="es-ES" sz="1700" dirty="0" smtClean="0"/>
              <a:t>A) Casi </a:t>
            </a:r>
            <a:r>
              <a:rPr lang="es-ES" sz="1700" dirty="0" smtClean="0"/>
              <a:t>todas la atraviesan con una leve perdida de </a:t>
            </a:r>
            <a:r>
              <a:rPr lang="es-ES" sz="1700" dirty="0" smtClean="0"/>
              <a:t>energía, y la mayoría se desvían </a:t>
            </a:r>
            <a:r>
              <a:rPr lang="es-ES" sz="1700" dirty="0" smtClean="0"/>
              <a:t>menos de 1˚ desde su </a:t>
            </a:r>
            <a:r>
              <a:rPr lang="es-ES" sz="1700" dirty="0" smtClean="0"/>
              <a:t>dirección </a:t>
            </a:r>
            <a:r>
              <a:rPr lang="es-ES" sz="1700" dirty="0" smtClean="0"/>
              <a:t>original. </a:t>
            </a:r>
            <a:endParaRPr lang="es-ES" sz="17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0" y="1012539"/>
            <a:ext cx="107442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/>
              <a:t>Experimento de Rutherford </a:t>
            </a:r>
            <a:r>
              <a:rPr lang="es-ES" sz="1700" dirty="0" smtClean="0"/>
              <a:t>y sus </a:t>
            </a:r>
            <a:r>
              <a:rPr lang="es-ES" sz="1700" dirty="0" smtClean="0"/>
              <a:t>colaboradores Hans </a:t>
            </a:r>
            <a:r>
              <a:rPr lang="es-ES" sz="1700" dirty="0" err="1" smtClean="0"/>
              <a:t>Geiger</a:t>
            </a:r>
            <a:r>
              <a:rPr lang="es-ES" sz="1700" dirty="0" smtClean="0"/>
              <a:t> y </a:t>
            </a:r>
            <a:r>
              <a:rPr lang="es-ES" sz="1700" dirty="0" err="1" smtClean="0"/>
              <a:t>Ernest</a:t>
            </a:r>
            <a:r>
              <a:rPr lang="es-ES" sz="1700" dirty="0" smtClean="0"/>
              <a:t> </a:t>
            </a:r>
            <a:r>
              <a:rPr lang="es-ES" sz="1700" dirty="0" err="1" smtClean="0"/>
              <a:t>Marsden</a:t>
            </a:r>
            <a:r>
              <a:rPr lang="es-ES" sz="1700" dirty="0" smtClean="0"/>
              <a:t> en 1911. </a:t>
            </a:r>
            <a:endParaRPr lang="en-US" sz="1700" dirty="0"/>
          </a:p>
        </p:txBody>
      </p:sp>
      <p:sp>
        <p:nvSpPr>
          <p:cNvPr id="11" name="Rectangle 10"/>
          <p:cNvSpPr/>
          <p:nvPr/>
        </p:nvSpPr>
        <p:spPr>
          <a:xfrm>
            <a:off x="0" y="2842594"/>
            <a:ext cx="1115170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/>
              <a:t>B) </a:t>
            </a:r>
            <a:r>
              <a:rPr lang="es-ES" sz="1700" dirty="0" smtClean="0"/>
              <a:t>U</a:t>
            </a:r>
            <a:r>
              <a:rPr lang="es-ES" sz="1700" dirty="0" smtClean="0"/>
              <a:t>na pequeña fracción </a:t>
            </a:r>
            <a:r>
              <a:rPr lang="es-ES" sz="1700" dirty="0" smtClean="0"/>
              <a:t>sufre desviaciones mayores y alrededor de una en cada 10</a:t>
            </a:r>
            <a:r>
              <a:rPr lang="es-ES" sz="1700" baseline="30000" dirty="0" smtClean="0"/>
              <a:t>4</a:t>
            </a:r>
            <a:r>
              <a:rPr lang="es-ES" sz="1700" dirty="0" smtClean="0"/>
              <a:t> se </a:t>
            </a:r>
            <a:r>
              <a:rPr lang="es-ES" sz="1700" dirty="0" smtClean="0"/>
              <a:t>desvía </a:t>
            </a:r>
            <a:r>
              <a:rPr lang="es-ES" sz="1700" dirty="0" smtClean="0"/>
              <a:t>en 90˚ </a:t>
            </a:r>
            <a:r>
              <a:rPr lang="es-ES" sz="1700" dirty="0" smtClean="0"/>
              <a:t>o </a:t>
            </a:r>
            <a:r>
              <a:rPr lang="es-ES" sz="1700" dirty="0" smtClean="0"/>
              <a:t>mas. </a:t>
            </a:r>
            <a:endParaRPr lang="es-ES" sz="17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0" y="1465877"/>
            <a:ext cx="10972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/>
              <a:t>Hicieron </a:t>
            </a:r>
            <a:r>
              <a:rPr lang="es-ES" sz="1700" dirty="0" smtClean="0"/>
              <a:t>incidir un haz colimado de partículas α sobre una hoja </a:t>
            </a:r>
            <a:r>
              <a:rPr lang="es-ES" sz="1700" dirty="0" smtClean="0"/>
              <a:t>material delgada </a:t>
            </a:r>
            <a:r>
              <a:rPr lang="es-ES" sz="1700" dirty="0" smtClean="0"/>
              <a:t>(por ej. una lamina de oro de 10</a:t>
            </a:r>
            <a:r>
              <a:rPr lang="es-ES" sz="1700" baseline="30000" dirty="0" smtClean="0"/>
              <a:t>–4 </a:t>
            </a:r>
            <a:r>
              <a:rPr lang="es-ES" sz="1700" dirty="0" smtClean="0"/>
              <a:t>cm de espesor) </a:t>
            </a:r>
            <a:endParaRPr lang="en-US" sz="17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26A126E-F2FF-4A3E-9169-EC6E66E3B8B7}"/>
              </a:ext>
            </a:extLst>
          </p:cNvPr>
          <p:cNvSpPr txBox="1"/>
          <p:nvPr/>
        </p:nvSpPr>
        <p:spPr>
          <a:xfrm>
            <a:off x="2226366" y="3310646"/>
            <a:ext cx="830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“</a:t>
            </a:r>
            <a:r>
              <a:rPr lang="en-US" b="1" i="1" dirty="0" err="1">
                <a:solidFill>
                  <a:srgbClr val="FF0000"/>
                </a:solidFill>
              </a:rPr>
              <a:t>Fue</a:t>
            </a:r>
            <a:r>
              <a:rPr lang="en-US" b="1" i="1" dirty="0">
                <a:solidFill>
                  <a:srgbClr val="FF0000"/>
                </a:solidFill>
              </a:rPr>
              <a:t> tan </a:t>
            </a:r>
            <a:r>
              <a:rPr lang="en-US" b="1" i="1" dirty="0" err="1">
                <a:solidFill>
                  <a:srgbClr val="FF0000"/>
                </a:solidFill>
              </a:rPr>
              <a:t>increíble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como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disparar</a:t>
            </a:r>
            <a:r>
              <a:rPr lang="en-US" b="1" i="1" dirty="0">
                <a:solidFill>
                  <a:srgbClr val="FF0000"/>
                </a:solidFill>
              </a:rPr>
              <a:t> una </a:t>
            </a:r>
            <a:r>
              <a:rPr lang="en-US" b="1" i="1" dirty="0" err="1">
                <a:solidFill>
                  <a:srgbClr val="FF0000"/>
                </a:solidFill>
              </a:rPr>
              <a:t>bala</a:t>
            </a:r>
            <a:r>
              <a:rPr lang="en-US" b="1" i="1" dirty="0">
                <a:solidFill>
                  <a:srgbClr val="FF0000"/>
                </a:solidFill>
              </a:rPr>
              <a:t> a una hoja de </a:t>
            </a:r>
            <a:r>
              <a:rPr lang="en-US" b="1" i="1" dirty="0" err="1">
                <a:solidFill>
                  <a:srgbClr val="FF0000"/>
                </a:solidFill>
              </a:rPr>
              <a:t>papel</a:t>
            </a:r>
            <a:r>
              <a:rPr lang="en-US" b="1" i="1" dirty="0">
                <a:solidFill>
                  <a:srgbClr val="FF0000"/>
                </a:solidFill>
              </a:rPr>
              <a:t> y que la </a:t>
            </a:r>
            <a:r>
              <a:rPr lang="en-US" b="1" i="1" dirty="0" err="1">
                <a:solidFill>
                  <a:srgbClr val="FF0000"/>
                </a:solidFill>
              </a:rPr>
              <a:t>bala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rebote</a:t>
            </a:r>
            <a:r>
              <a:rPr lang="en-US" b="1" i="1" dirty="0">
                <a:solidFill>
                  <a:srgbClr val="FF0000"/>
                </a:solidFill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75263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44116"/>
            <a:ext cx="106448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i="1" dirty="0" smtClean="0"/>
              <a:t>El modelo de Rutherford y el núcleo </a:t>
            </a:r>
            <a:r>
              <a:rPr lang="es-ES" sz="2000" b="1" i="1" dirty="0" smtClean="0"/>
              <a:t>atómico</a:t>
            </a:r>
            <a:endParaRPr lang="es-ES" sz="2000" b="1" i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0" y="1580828"/>
            <a:ext cx="563548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/>
              <a:t>En base a los resultados </a:t>
            </a:r>
            <a:r>
              <a:rPr lang="es-ES" sz="1700" dirty="0" smtClean="0"/>
              <a:t>de </a:t>
            </a:r>
            <a:r>
              <a:rPr lang="es-ES" sz="1700" dirty="0" smtClean="0"/>
              <a:t>su experimento,  </a:t>
            </a:r>
            <a:r>
              <a:rPr lang="es-ES" sz="1700" dirty="0" smtClean="0"/>
              <a:t>Rutherford propuso en 1911 que </a:t>
            </a:r>
            <a:r>
              <a:rPr lang="es-ES" sz="1700" dirty="0" smtClean="0"/>
              <a:t>el átomo </a:t>
            </a:r>
            <a:r>
              <a:rPr lang="es-ES" sz="1700" dirty="0" smtClean="0"/>
              <a:t>tiene un </a:t>
            </a:r>
            <a:r>
              <a:rPr lang="es-ES" sz="1700" i="1" dirty="0" smtClean="0"/>
              <a:t>núcleo central diminuto donde reside toda la carga positiva y la mayor parte de </a:t>
            </a:r>
            <a:r>
              <a:rPr lang="es-ES" sz="1700" i="1" dirty="0" smtClean="0"/>
              <a:t>la </a:t>
            </a:r>
            <a:r>
              <a:rPr lang="es-ES" sz="1700" dirty="0" smtClean="0"/>
              <a:t>masa</a:t>
            </a:r>
            <a:r>
              <a:rPr lang="es-ES" sz="1700" dirty="0" smtClean="0"/>
              <a:t>, y que los electrones giran alrededor de </a:t>
            </a:r>
            <a:r>
              <a:rPr lang="es-ES" sz="1700" dirty="0" smtClean="0"/>
              <a:t>el.</a:t>
            </a:r>
          </a:p>
        </p:txBody>
      </p:sp>
      <p:sp>
        <p:nvSpPr>
          <p:cNvPr id="5" name="Rectangle 4"/>
          <p:cNvSpPr/>
          <p:nvPr/>
        </p:nvSpPr>
        <p:spPr>
          <a:xfrm>
            <a:off x="1" y="2841516"/>
            <a:ext cx="573487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/>
              <a:t>E</a:t>
            </a:r>
            <a:r>
              <a:rPr lang="es-ES" sz="1700" dirty="0" smtClean="0"/>
              <a:t>ste modelo está de acuerdo con los resultados de los experimentos de dispersión de partículas α.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642098"/>
            <a:ext cx="10551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 smtClean="0"/>
              <a:t>La fórmula de dispersión de Rutherford</a:t>
            </a:r>
          </a:p>
        </p:txBody>
      </p:sp>
      <p:pic>
        <p:nvPicPr>
          <p:cNvPr id="26630" name="Picture 6" descr="✓ rutherford free vector eps, cdr, ai, svg vector illustration graphic art"/>
          <p:cNvPicPr>
            <a:picLocks noChangeAspect="1" noChangeArrowheads="1"/>
          </p:cNvPicPr>
          <p:nvPr/>
        </p:nvPicPr>
        <p:blipFill>
          <a:blip r:embed="rId2"/>
          <a:srcRect t="15652" r="1323" b="13227"/>
          <a:stretch>
            <a:fillRect/>
          </a:stretch>
        </p:blipFill>
        <p:spPr bwMode="auto">
          <a:xfrm rot="1636891">
            <a:off x="5646235" y="1114416"/>
            <a:ext cx="3571598" cy="2574235"/>
          </a:xfrm>
          <a:prstGeom prst="rect">
            <a:avLst/>
          </a:prstGeom>
          <a:noFill/>
        </p:spPr>
      </p:pic>
      <p:pic>
        <p:nvPicPr>
          <p:cNvPr id="26626" name="Picture 2" descr="Rutherford Atomic Model Observations and Limitations In Detail"/>
          <p:cNvPicPr>
            <a:picLocks noChangeAspect="1" noChangeArrowheads="1"/>
          </p:cNvPicPr>
          <p:nvPr/>
        </p:nvPicPr>
        <p:blipFill>
          <a:blip r:embed="rId3"/>
          <a:srcRect l="6828" r="7607"/>
          <a:stretch>
            <a:fillRect/>
          </a:stretch>
        </p:blipFill>
        <p:spPr bwMode="auto">
          <a:xfrm>
            <a:off x="5701616" y="597223"/>
            <a:ext cx="5120640" cy="3246580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87280" y="5052802"/>
            <a:ext cx="3232832" cy="81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4422910"/>
            <a:ext cx="635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smtClean="0"/>
              <a:t>La sección eficaz diferencial de Rutherford se puede calcular y es: </a:t>
            </a:r>
            <a:endParaRPr lang="es-UY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857452"/>
            <a:ext cx="716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b="1" dirty="0" smtClean="0">
                <a:solidFill>
                  <a:srgbClr val="FF0000"/>
                </a:solidFill>
              </a:rPr>
              <a:t>Problema: este sistema clásicamente es inestable y colapsa rápidamente!</a:t>
            </a:r>
            <a:endParaRPr lang="es-UY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 t="44" b="38316"/>
          <a:stretch>
            <a:fillRect/>
          </a:stretch>
        </p:blipFill>
        <p:spPr bwMode="auto">
          <a:xfrm>
            <a:off x="0" y="298174"/>
            <a:ext cx="5486400" cy="404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t="62441"/>
          <a:stretch>
            <a:fillRect/>
          </a:stretch>
        </p:blipFill>
        <p:spPr bwMode="auto">
          <a:xfrm>
            <a:off x="0" y="4393096"/>
            <a:ext cx="5486400" cy="24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8168" y="710027"/>
            <a:ext cx="27813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78726" y="2694126"/>
            <a:ext cx="69723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6811617" y="4803914"/>
            <a:ext cx="1441174" cy="844826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E5744097-3043-43DA-A704-826FB6B38300}"/>
              </a:ext>
            </a:extLst>
          </p:cNvPr>
          <p:cNvSpPr txBox="1">
            <a:spLocks/>
          </p:cNvSpPr>
          <p:nvPr/>
        </p:nvSpPr>
        <p:spPr>
          <a:xfrm>
            <a:off x="0" y="937628"/>
            <a:ext cx="6410899" cy="4240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 smtClean="0">
                <a:latin typeface="+mn-lt"/>
              </a:rPr>
              <a:t>Espectros de líneas</a:t>
            </a:r>
            <a:endParaRPr lang="en-US" sz="2000" b="1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1430017"/>
            <a:ext cx="1059511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/>
              <a:t>En contraste con el espectro continuo de la </a:t>
            </a:r>
            <a:r>
              <a:rPr lang="es-ES" sz="1700" dirty="0" smtClean="0"/>
              <a:t>radiación térmica de un material, </a:t>
            </a:r>
            <a:r>
              <a:rPr lang="es-ES" sz="1700" dirty="0" smtClean="0"/>
              <a:t>la </a:t>
            </a:r>
            <a:r>
              <a:rPr lang="es-ES" sz="1700" dirty="0" smtClean="0"/>
              <a:t>radiación electromagnética emitida </a:t>
            </a:r>
            <a:r>
              <a:rPr lang="es-ES" sz="1700" dirty="0" smtClean="0"/>
              <a:t>por un </a:t>
            </a:r>
            <a:r>
              <a:rPr lang="es-ES" sz="1700" dirty="0" smtClean="0"/>
              <a:t>átomo </a:t>
            </a:r>
            <a:r>
              <a:rPr lang="es-ES" sz="1700" dirty="0" smtClean="0"/>
              <a:t>libre consiste de </a:t>
            </a:r>
            <a:r>
              <a:rPr lang="es-ES" sz="1700" b="1" dirty="0" smtClean="0">
                <a:solidFill>
                  <a:srgbClr val="FF0000"/>
                </a:solidFill>
              </a:rPr>
              <a:t>un conjunto discreto de longitudes de onda</a:t>
            </a:r>
            <a:r>
              <a:rPr lang="es-ES" sz="1700" dirty="0" smtClean="0"/>
              <a:t>. </a:t>
            </a:r>
            <a:endParaRPr lang="es-ES" sz="1700" dirty="0" smtClean="0"/>
          </a:p>
          <a:p>
            <a:endParaRPr lang="es-ES" sz="600" dirty="0" smtClean="0"/>
          </a:p>
          <a:p>
            <a:r>
              <a:rPr lang="es-ES" sz="1700" dirty="0" smtClean="0"/>
              <a:t>Cada </a:t>
            </a:r>
            <a:r>
              <a:rPr lang="es-ES" sz="1700" dirty="0" smtClean="0"/>
              <a:t>una </a:t>
            </a:r>
            <a:r>
              <a:rPr lang="es-ES" sz="1700" dirty="0" smtClean="0"/>
              <a:t>de estas </a:t>
            </a:r>
            <a:r>
              <a:rPr lang="es-ES" sz="1700" dirty="0" smtClean="0"/>
              <a:t>longitudes de onda recibe el nombre de </a:t>
            </a:r>
            <a:r>
              <a:rPr lang="es-ES" sz="1700" b="1" i="1" dirty="0" smtClean="0">
                <a:solidFill>
                  <a:srgbClr val="FF0000"/>
                </a:solidFill>
              </a:rPr>
              <a:t>línea</a:t>
            </a:r>
            <a:r>
              <a:rPr lang="es-ES" sz="1700" i="1" dirty="0" smtClean="0"/>
              <a:t>, </a:t>
            </a:r>
            <a:r>
              <a:rPr lang="es-ES" sz="1700" dirty="0" smtClean="0"/>
              <a:t>pues </a:t>
            </a:r>
            <a:r>
              <a:rPr lang="es-ES" sz="1700" dirty="0" smtClean="0"/>
              <a:t>así </a:t>
            </a:r>
            <a:r>
              <a:rPr lang="es-ES" sz="1700" dirty="0" smtClean="0"/>
              <a:t>es como aparece en las placas </a:t>
            </a:r>
            <a:r>
              <a:rPr lang="es-ES" sz="1700" dirty="0" smtClean="0"/>
              <a:t>fotográficas obtenidas </a:t>
            </a:r>
            <a:r>
              <a:rPr lang="es-ES" sz="1700" dirty="0" smtClean="0"/>
              <a:t>con los </a:t>
            </a:r>
            <a:r>
              <a:rPr lang="es-ES" sz="1700" dirty="0" smtClean="0"/>
              <a:t>espectrómetro. </a:t>
            </a:r>
          </a:p>
        </p:txBody>
      </p:sp>
      <p:sp>
        <p:nvSpPr>
          <p:cNvPr id="8" name="Rectangle 7"/>
          <p:cNvSpPr/>
          <p:nvPr/>
        </p:nvSpPr>
        <p:spPr>
          <a:xfrm>
            <a:off x="-1" y="3510274"/>
            <a:ext cx="1143994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/>
              <a:t>La </a:t>
            </a:r>
            <a:r>
              <a:rPr lang="es-ES" sz="1700" dirty="0" smtClean="0"/>
              <a:t>imagen de arriba muestra el </a:t>
            </a:r>
            <a:r>
              <a:rPr lang="es-ES" sz="1700" b="1" dirty="0" smtClean="0">
                <a:solidFill>
                  <a:srgbClr val="FF0000"/>
                </a:solidFill>
              </a:rPr>
              <a:t>espectro de emisión </a:t>
            </a:r>
            <a:r>
              <a:rPr lang="es-ES" sz="1700" dirty="0" smtClean="0"/>
              <a:t>de luz visible para el hidrógeno. </a:t>
            </a:r>
            <a:endParaRPr lang="es-ES" sz="1700" dirty="0" smtClean="0"/>
          </a:p>
          <a:p>
            <a:r>
              <a:rPr lang="es-ES" sz="1700" spc="-30" dirty="0" smtClean="0"/>
              <a:t>Si </a:t>
            </a:r>
            <a:r>
              <a:rPr lang="es-ES" sz="1700" spc="-30" dirty="0" smtClean="0"/>
              <a:t>solo estuviera presente un solo átomo de hidrógeno, entonces solo se observaría una sola longitud de onda en un instante dado</a:t>
            </a:r>
            <a:r>
              <a:rPr lang="es-ES" sz="1700" spc="-30" dirty="0" smtClean="0"/>
              <a:t>.</a:t>
            </a:r>
          </a:p>
          <a:p>
            <a:endParaRPr lang="es-ES" sz="600" dirty="0" smtClean="0"/>
          </a:p>
          <a:p>
            <a:r>
              <a:rPr lang="es-ES" sz="1700" dirty="0" smtClean="0"/>
              <a:t>De hecho, </a:t>
            </a:r>
            <a:r>
              <a:rPr lang="es-ES" sz="1600" dirty="0" smtClean="0"/>
              <a:t> </a:t>
            </a:r>
            <a:r>
              <a:rPr lang="es-ES" sz="1700" dirty="0" smtClean="0"/>
              <a:t>Kirchhoff y Bunsen descubrieron que cada elemento </a:t>
            </a:r>
            <a:r>
              <a:rPr lang="es-ES" sz="1700" dirty="0" smtClean="0"/>
              <a:t>químico tiene </a:t>
            </a:r>
            <a:r>
              <a:rPr lang="es-ES" sz="1700" dirty="0" smtClean="0"/>
              <a:t>su propio espectro, </a:t>
            </a:r>
            <a:r>
              <a:rPr lang="es-ES" sz="1700" dirty="0" smtClean="0"/>
              <a:t>integrado por </a:t>
            </a:r>
            <a:r>
              <a:rPr lang="es-ES" sz="1700" dirty="0" smtClean="0"/>
              <a:t>un conjunto de </a:t>
            </a:r>
            <a:r>
              <a:rPr lang="es-ES" sz="1700" dirty="0" smtClean="0"/>
              <a:t>líneas características. </a:t>
            </a:r>
          </a:p>
        </p:txBody>
      </p:sp>
      <p:pic>
        <p:nvPicPr>
          <p:cNvPr id="12290" name="Picture 2" descr="https://upload.wikimedia.org/wikipedia/commons/thumb/6/60/Emission_spectrum-H.svg/757px-Emission_spectrum-H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6827" y="2504667"/>
            <a:ext cx="7210425" cy="9525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5355034"/>
            <a:ext cx="704684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/>
              <a:t>Este </a:t>
            </a:r>
            <a:r>
              <a:rPr lang="es-ES" sz="1700" dirty="0" smtClean="0"/>
              <a:t>hecho tiene gran importancia practica, </a:t>
            </a:r>
            <a:r>
              <a:rPr lang="es-ES" sz="1700" dirty="0" smtClean="0"/>
              <a:t>pues permite </a:t>
            </a:r>
            <a:r>
              <a:rPr lang="es-ES" sz="1700" dirty="0" smtClean="0"/>
              <a:t>identificar los elementos presentes en una fuente de luz. </a:t>
            </a:r>
            <a:endParaRPr lang="es-ES" sz="1700" dirty="0" smtClean="0"/>
          </a:p>
          <a:p>
            <a:r>
              <a:rPr lang="es-ES" sz="1700" dirty="0" smtClean="0"/>
              <a:t>Por </a:t>
            </a:r>
            <a:r>
              <a:rPr lang="es-ES" sz="1700" dirty="0" smtClean="0"/>
              <a:t>esta </a:t>
            </a:r>
            <a:r>
              <a:rPr lang="es-ES" sz="1700" dirty="0" smtClean="0"/>
              <a:t>razón </a:t>
            </a:r>
            <a:r>
              <a:rPr lang="es-ES" sz="1700" dirty="0" smtClean="0"/>
              <a:t>durante el </a:t>
            </a:r>
            <a:r>
              <a:rPr lang="es-ES" sz="1700" dirty="0" smtClean="0"/>
              <a:t>siglo XIX </a:t>
            </a:r>
            <a:r>
              <a:rPr lang="es-ES" sz="1700" dirty="0" smtClean="0"/>
              <a:t>se </a:t>
            </a:r>
            <a:r>
              <a:rPr lang="es-ES" sz="1700" dirty="0" smtClean="0"/>
              <a:t>dedicó </a:t>
            </a:r>
            <a:r>
              <a:rPr lang="es-ES" sz="1700" dirty="0" smtClean="0"/>
              <a:t>mucho esfuerzo a medir con </a:t>
            </a:r>
            <a:r>
              <a:rPr lang="es-ES" sz="1700" dirty="0" smtClean="0"/>
              <a:t>precisión </a:t>
            </a:r>
            <a:r>
              <a:rPr lang="es-ES" sz="1700" dirty="0" smtClean="0"/>
              <a:t>los espectros de los diferentes </a:t>
            </a:r>
            <a:r>
              <a:rPr lang="es-ES" sz="1700" dirty="0" smtClean="0"/>
              <a:t>átomos.</a:t>
            </a:r>
          </a:p>
          <a:p>
            <a:endParaRPr lang="es-ES" sz="60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0" y="4451545"/>
            <a:ext cx="9491870" cy="1390636"/>
            <a:chOff x="0" y="4372032"/>
            <a:chExt cx="9491870" cy="1390636"/>
          </a:xfrm>
        </p:grpSpPr>
        <p:sp>
          <p:nvSpPr>
            <p:cNvPr id="10" name="TextBox 9"/>
            <p:cNvSpPr txBox="1"/>
            <p:nvPr/>
          </p:nvSpPr>
          <p:spPr>
            <a:xfrm>
              <a:off x="0" y="4830423"/>
              <a:ext cx="4089068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sz="1700" dirty="0" smtClean="0"/>
                <a:t>Es como “el código de barras” del elemento.</a:t>
              </a:r>
              <a:endParaRPr lang="es-UY" sz="1700" dirty="0"/>
            </a:p>
          </p:txBody>
        </p:sp>
        <p:pic>
          <p:nvPicPr>
            <p:cNvPr id="12292" name="Picture 4" descr="New CreateSpace Barcode Polic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24123" y="4372032"/>
              <a:ext cx="2567747" cy="139063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4574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E5744097-3043-43DA-A704-826FB6B38300}"/>
              </a:ext>
            </a:extLst>
          </p:cNvPr>
          <p:cNvSpPr txBox="1">
            <a:spLocks/>
          </p:cNvSpPr>
          <p:nvPr/>
        </p:nvSpPr>
        <p:spPr>
          <a:xfrm>
            <a:off x="0" y="1017136"/>
            <a:ext cx="6410899" cy="4240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 smtClean="0">
                <a:solidFill>
                  <a:srgbClr val="0070C0"/>
                </a:solidFill>
                <a:latin typeface="+mn-lt"/>
              </a:rPr>
              <a:t>Espectros de líneas de absorción </a:t>
            </a:r>
            <a:endParaRPr lang="en-US" sz="20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92F037-5397-46D6-BE67-9C14A74EC2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60"/>
          <a:stretch>
            <a:fillRect/>
          </a:stretch>
        </p:blipFill>
        <p:spPr>
          <a:xfrm>
            <a:off x="0" y="3230217"/>
            <a:ext cx="7315200" cy="36277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9148" y="1410135"/>
            <a:ext cx="1059511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/>
              <a:t>En realidad los primeros espectros  de líneas observados fueron los </a:t>
            </a:r>
            <a:r>
              <a:rPr lang="es-ES" sz="1700" b="1" dirty="0" smtClean="0">
                <a:solidFill>
                  <a:srgbClr val="0070C0"/>
                </a:solidFill>
              </a:rPr>
              <a:t>espectros de absorción</a:t>
            </a:r>
            <a:r>
              <a:rPr lang="es-ES" sz="1700" dirty="0" smtClean="0"/>
              <a:t>, por el </a:t>
            </a:r>
            <a:r>
              <a:rPr lang="es-ES" sz="1700" dirty="0" smtClean="0"/>
              <a:t>químico inglés William </a:t>
            </a:r>
            <a:r>
              <a:rPr lang="es-ES" sz="1700" dirty="0" smtClean="0"/>
              <a:t>Wollaston</a:t>
            </a:r>
            <a:r>
              <a:rPr lang="es-ES" sz="1700" dirty="0" smtClean="0"/>
              <a:t> fue </a:t>
            </a:r>
            <a:r>
              <a:rPr lang="es-ES" sz="1700" dirty="0" smtClean="0"/>
              <a:t>el primero en</a:t>
            </a:r>
            <a:r>
              <a:rPr lang="es-ES" sz="1700" dirty="0" smtClean="0"/>
              <a:t> 1802, </a:t>
            </a:r>
            <a:r>
              <a:rPr lang="es-ES" sz="1700" dirty="0" smtClean="0"/>
              <a:t>como </a:t>
            </a:r>
            <a:r>
              <a:rPr lang="es-ES" sz="1700" dirty="0" smtClean="0"/>
              <a:t>la aparición de una cierta cantidad de bandas oscuras en el espectro </a:t>
            </a:r>
            <a:r>
              <a:rPr lang="es-ES" sz="1700" dirty="0" smtClean="0"/>
              <a:t>solar .</a:t>
            </a:r>
          </a:p>
          <a:p>
            <a:r>
              <a:rPr lang="es-ES" sz="1700" dirty="0" smtClean="0"/>
              <a:t>Como si fuesen el negativo de los espectros de emisión. </a:t>
            </a:r>
            <a:endParaRPr lang="en-US" sz="1700" dirty="0"/>
          </a:p>
        </p:txBody>
      </p:sp>
      <p:pic>
        <p:nvPicPr>
          <p:cNvPr id="7" name="Picture 2" descr="https://upload.wikimedia.org/wikipedia/commons/thumb/2/2f/Fraunhofer_lines.svg/320px-Fraunhofer_lines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1182" y="2008049"/>
            <a:ext cx="6292195" cy="1848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574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155617"/>
            <a:ext cx="1142006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/>
              <a:t>En</a:t>
            </a:r>
            <a:r>
              <a:rPr lang="es-ES" sz="1700" dirty="0" smtClean="0"/>
              <a:t> 1814, Fraunhofer redescubrió las líneas de forma independiente y comenzó un estudio sistemático y medición cuidadosa de la longitud de onda de estas bandas. </a:t>
            </a:r>
            <a:endParaRPr lang="es-ES" sz="1700" dirty="0" smtClean="0"/>
          </a:p>
          <a:p>
            <a:r>
              <a:rPr lang="es-ES" sz="1700" dirty="0" smtClean="0"/>
              <a:t>En </a:t>
            </a:r>
            <a:r>
              <a:rPr lang="es-ES" sz="1700" dirty="0" smtClean="0"/>
              <a:t>total, describió alrededor de 570 líneas y asignó a las bandas principales las letras de la A </a:t>
            </a:r>
            <a:r>
              <a:rPr lang="es-ES" sz="1700" dirty="0" err="1" smtClean="0"/>
              <a:t>a</a:t>
            </a:r>
            <a:r>
              <a:rPr lang="es-ES" sz="1700" dirty="0" smtClean="0"/>
              <a:t> la K, y a las más delgadas con otras letras</a:t>
            </a:r>
            <a:r>
              <a:rPr lang="es-ES" sz="1700" dirty="0" smtClean="0"/>
              <a:t>.</a:t>
            </a:r>
          </a:p>
        </p:txBody>
      </p:sp>
      <p:pic>
        <p:nvPicPr>
          <p:cNvPr id="26626" name="Picture 2" descr="https://upload.wikimedia.org/wikipedia/commons/thumb/2/2f/Fraunhofer_lines.svg/320px-Fraunhofer_lines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279" y="884928"/>
            <a:ext cx="6292195" cy="184833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5338708"/>
            <a:ext cx="11420061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 smtClean="0"/>
              <a:t>Más </a:t>
            </a:r>
            <a:r>
              <a:rPr lang="es-ES" sz="1700" dirty="0" smtClean="0"/>
              <a:t>adelante</a:t>
            </a:r>
            <a:r>
              <a:rPr lang="es-ES" sz="1700" dirty="0" smtClean="0"/>
              <a:t>, </a:t>
            </a:r>
            <a:r>
              <a:rPr lang="es-ES" sz="1700" dirty="0" smtClean="0"/>
              <a:t> </a:t>
            </a:r>
            <a:r>
              <a:rPr lang="es-ES" sz="1700" dirty="0" smtClean="0"/>
              <a:t>Bunsen y Kirchhoff dedujo </a:t>
            </a:r>
            <a:r>
              <a:rPr lang="es-ES" sz="1700" dirty="0" smtClean="0"/>
              <a:t>que las bandas oscuras en el espectro solar las causaban los elementos de las capas más externas del Sol mediante </a:t>
            </a:r>
            <a:r>
              <a:rPr lang="es-ES" sz="1700" b="1" dirty="0" smtClean="0">
                <a:solidFill>
                  <a:srgbClr val="0070C0"/>
                </a:solidFill>
              </a:rPr>
              <a:t>absorción</a:t>
            </a:r>
            <a:r>
              <a:rPr lang="es-ES" sz="1700" dirty="0" smtClean="0"/>
              <a:t>. </a:t>
            </a:r>
            <a:endParaRPr lang="es-ES" sz="1700" dirty="0" smtClean="0"/>
          </a:p>
          <a:p>
            <a:r>
              <a:rPr lang="es-ES" sz="1700" dirty="0" smtClean="0"/>
              <a:t>(</a:t>
            </a:r>
            <a:r>
              <a:rPr lang="es-ES" sz="1700" dirty="0" smtClean="0"/>
              <a:t>Algunas </a:t>
            </a:r>
            <a:r>
              <a:rPr lang="es-ES" sz="1700" dirty="0" smtClean="0"/>
              <a:t>de las bandas observadas también las causan las moléculas de </a:t>
            </a:r>
            <a:r>
              <a:rPr lang="es-ES" sz="1700" dirty="0" smtClean="0">
                <a:hlinkClick r:id="rId3" tooltip="Oxígeno"/>
              </a:rPr>
              <a:t>oxígeno</a:t>
            </a:r>
            <a:r>
              <a:rPr lang="es-ES" sz="1700" dirty="0" smtClean="0"/>
              <a:t> de la </a:t>
            </a:r>
            <a:r>
              <a:rPr lang="es-ES" sz="1700" dirty="0" smtClean="0">
                <a:hlinkClick r:id="rId4" tooltip="Atmósfera terrestre"/>
              </a:rPr>
              <a:t>atmósfera terrestre</a:t>
            </a:r>
            <a:r>
              <a:rPr lang="es-ES" sz="1700" dirty="0" smtClean="0"/>
              <a:t>.)</a:t>
            </a:r>
            <a:endParaRPr lang="en-US" sz="17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6B2310E-5ABA-4D6C-A369-9A7B6D7D3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921" y="917961"/>
            <a:ext cx="6583657" cy="33012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EBBB4E1-66A7-4429-BEC2-FAF166BC07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1266" y="1016155"/>
            <a:ext cx="3771413" cy="29657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74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C1A09B0-0E92-4F72-A4F4-8D5AF031A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012" y="1765053"/>
            <a:ext cx="6638262" cy="29635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7BFE92E-2B90-45A9-A8F3-B1CC74DCBC7F}"/>
              </a:ext>
            </a:extLst>
          </p:cNvPr>
          <p:cNvSpPr/>
          <p:nvPr/>
        </p:nvSpPr>
        <p:spPr>
          <a:xfrm>
            <a:off x="775859" y="1007504"/>
            <a:ext cx="10361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Bunsen y Kirchhoff ~1860: </a:t>
            </a:r>
            <a:r>
              <a:rPr lang="en-US" sz="2800" dirty="0" err="1"/>
              <a:t>Espectros</a:t>
            </a:r>
            <a:r>
              <a:rPr lang="en-US" sz="2800" dirty="0"/>
              <a:t> de </a:t>
            </a:r>
            <a:r>
              <a:rPr lang="en-US" sz="2800" dirty="0" err="1"/>
              <a:t>emisión</a:t>
            </a:r>
            <a:r>
              <a:rPr lang="en-US" sz="2800" dirty="0"/>
              <a:t> y </a:t>
            </a:r>
            <a:r>
              <a:rPr lang="en-US" sz="2800" dirty="0" err="1"/>
              <a:t>absorción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4B40E93-0C1B-428E-B266-DF81F3F7FA4A}"/>
              </a:ext>
            </a:extLst>
          </p:cNvPr>
          <p:cNvSpPr/>
          <p:nvPr/>
        </p:nvSpPr>
        <p:spPr>
          <a:xfrm>
            <a:off x="1498528" y="4962892"/>
            <a:ext cx="65740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Identifican</a:t>
            </a:r>
            <a:r>
              <a:rPr lang="en-US" sz="2400" dirty="0"/>
              <a:t> </a:t>
            </a:r>
            <a:r>
              <a:rPr lang="en-US" sz="2400" dirty="0" err="1"/>
              <a:t>elementos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el sol (</a:t>
            </a:r>
            <a:r>
              <a:rPr lang="en-US" sz="2400" dirty="0" err="1"/>
              <a:t>sodio</a:t>
            </a:r>
            <a:r>
              <a:rPr lang="en-US" sz="2400" dirty="0"/>
              <a:t>, </a:t>
            </a:r>
            <a:r>
              <a:rPr lang="en-US" sz="2400" dirty="0" err="1"/>
              <a:t>hierro</a:t>
            </a:r>
            <a:r>
              <a:rPr lang="en-US" sz="2400" dirty="0"/>
              <a:t>,…)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Descubren</a:t>
            </a:r>
            <a:r>
              <a:rPr lang="en-US" sz="2400" dirty="0"/>
              <a:t> el </a:t>
            </a:r>
            <a:r>
              <a:rPr lang="en-US" sz="2400" dirty="0" err="1"/>
              <a:t>Cesio</a:t>
            </a:r>
            <a:r>
              <a:rPr lang="en-US" sz="2400" dirty="0"/>
              <a:t> y el </a:t>
            </a:r>
            <a:r>
              <a:rPr lang="en-US" sz="2400" dirty="0" err="1"/>
              <a:t>Rubidio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77710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8475</TotalTime>
  <Words>1015</Words>
  <Application>Microsoft Office PowerPoint</Application>
  <PresentationFormat>Custom</PresentationFormat>
  <Paragraphs>91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MathType 5.0 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Modelo de Bohr (1913)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José Poey Daguerre</dc:creator>
  <cp:lastModifiedBy>Hugo</cp:lastModifiedBy>
  <cp:revision>272</cp:revision>
  <dcterms:created xsi:type="dcterms:W3CDTF">2020-04-13T11:54:26Z</dcterms:created>
  <dcterms:modified xsi:type="dcterms:W3CDTF">2022-04-07T21:40:39Z</dcterms:modified>
</cp:coreProperties>
</file>