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09" r:id="rId2"/>
    <p:sldId id="306" r:id="rId3"/>
    <p:sldId id="310" r:id="rId4"/>
    <p:sldId id="307" r:id="rId5"/>
    <p:sldId id="294" r:id="rId6"/>
    <p:sldId id="297" r:id="rId7"/>
    <p:sldId id="295" r:id="rId8"/>
    <p:sldId id="296" r:id="rId9"/>
    <p:sldId id="298" r:id="rId10"/>
    <p:sldId id="299" r:id="rId11"/>
    <p:sldId id="300" r:id="rId12"/>
    <p:sldId id="301" r:id="rId13"/>
    <p:sldId id="302" r:id="rId14"/>
    <p:sldId id="311" r:id="rId15"/>
    <p:sldId id="312" r:id="rId16"/>
    <p:sldId id="313" r:id="rId17"/>
    <p:sldId id="3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Untitled Section" id="{0FE22DF1-613C-4A1A-9193-F37C434C501D}">
          <p14:sldIdLst>
            <p14:sldId id="294"/>
            <p14:sldId id="297"/>
            <p14:sldId id="295"/>
            <p14:sldId id="296"/>
            <p14:sldId id="298"/>
            <p14:sldId id="299"/>
            <p14:sldId id="300"/>
            <p14:sldId id="301"/>
            <p14:sldId id="305"/>
            <p14:sldId id="302"/>
            <p14:sldId id="271"/>
            <p14:sldId id="275"/>
            <p14:sldId id="304"/>
            <p14:sldId id="276"/>
            <p14:sldId id="277"/>
            <p14:sldId id="303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24" autoAdjust="0"/>
    <p:restoredTop sz="94660"/>
  </p:normalViewPr>
  <p:slideViewPr>
    <p:cSldViewPr snapToGrid="0">
      <p:cViewPr varScale="1">
        <p:scale>
          <a:sx n="55" d="100"/>
          <a:sy n="55" d="100"/>
        </p:scale>
        <p:origin x="-34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5:22:15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6665 5315 1050 0,'60'-29'382'16,"-61"27"-294"-16,5 4-85 15,-5-2-1-15,0 0-14 16,0 0-15-16,0 0 8 16,-1 0 2-16,1 0 14 15,1 0 5-15,0 6 1 16,1 4 0-16,5 10-1 16,14 32 3-16,-10-26 0 15,2 4-4-15,-1 3 1 16,0 2 1-16,0 3-3 15,-3 1-2-15,0 4-3 16,-2-2-7-16,-4 1 9 16,3-4 10-16,-2-10 7 0,3-3 5 15,-1-10-2-15,0-3-7 16,1-2 0-16,-2-3 0 16,1 0 4-16,-1 1-3 15,-2-4-4-15,1 3-1 16,-3-4-6-16,0 0 5 15,0-3-2-15,0 0 1 0,0 0 9 16,0 0 6-16,0 0 15 16,0 0 3-16,0 0-6 15,0 0 0-15,0-1-14 16,0 0-20-16,-2 0 3 16</inkml:trace>
  <inkml:trace contextRef="#ctx0" brushRef="#br0" timeOffset="832.8">6824 5348 1170 0,'-68'-3'475'0,"64"0"-213"16,0-1-298-16,1 3 16 15,2 1 15-15,0-2 10 16,0 2 21-16,0 0 1 0,0 0-17 15,1 0-10-15,0 0-2 16,-1 0 11-16,-1-1 29 16,1 0 12-16,0 0 29 15,1 0-6-15,0 0-17 16,0 0-13-16,0-1-23 16,0 1-10-16,0 0-17 15,0 0-2-15,5-6-13 16,5-9 4-16,41-35 6 15,-27 25 3-15,2-2 9 16,-1 3 0-16,0-2 0 16,3 9 3-16,-4 0 1 15,0 5 4-15,-1 7-6 16,-2-2-5-16,1 8-3 16,1 3-6-16,-1 2 2 15,6 5 0-15,-1-1 1 16,2 2-3-16,-2 0 3 0,-8-4 5 15,0-1 4-15,-6-1 1 16,-1-1 0-16,-2 3-3 16,-4 2-11-16,-2 4 3 15,-4 5-14-15,-5 1-3 16,-4 4 5-16,-4-5 2 0,0-5 15 16,3 0 5-1,0-10 0-15,4 4 1 0,-6 0 1 16,-6 3-1-16,-6 8 5 15,-12-4-4-15,-6 4 0 16,3-3 0-16,-1-2-1 16,9-1-1-16,5-4-1 15,2-3 5-15,7-3-1 16,1-1 1-16,3-1 0 16,3 0-2-16,2 0 6 15,2 0-4-15,3 0 0 16,3 2 1-16,0-2-14 15,0 0-3-15,0 0-15 16,0 0-22-16,0 0-102 16,0-2 104-16</inkml:trace>
  <inkml:trace contextRef="#ctx0" brushRef="#br0" timeOffset="2061.38">14358 9746 1416 0,'0'7'454'0,"0"-4"-475"16,6 0-28-16,-6 0 19 16,0-4 5-16,0 1 7 15,-2 0 11-15,2 0 1 16,-1 0 15-16,0 0 34 16,0 0 10-16,0 0 19 15,0 0-10-15,-17 13-25 16,-25 32-10-16,15-23-16 15,-1 2-1-15,-6 4-7 16,-9 1-1-16,5-3-1 16,4 1 0-16,8-4-1 15,2-3 2-15,3 3 0 16,0-1 0-16,0-1-1 16,4 0-1-16,2-4 1 15,4-1-1-15,3-4-41 0,2-4-25 16,-3-7-139-16,0-2 127 15</inkml:trace>
  <inkml:trace contextRef="#ctx0" brushRef="#br0" timeOffset="2664.79">13839 9792 1599 0,'63'-26'515'15,"-61"26"-485"-15,0 0-153 16,-2 5-43-16,-1-5 12 0,1 0 18 16,-1 0 63-16,1 0 85 15,0 0 81-15,0 0 12 16,0 0 7-16,0 0-19 16,0 0-38-16,0 0-9 15,0 0-19-15,0 0-8 16,0 0-9-16,0 0-2 15,0 0-9-15,1 2 1 16,6 11-6-16,1 0 2 16,25 35 6-16,-19-26-3 0,6 4 7 15,0 1-7-15,6 3 1 16,1-4 2-16,2-1-4 16,5 3 7-16,1-5-5 15,-1 4 2-15,-3-2-2 16,0-1 1-16,-6 0 5 15,2 0-4-15,-4-3 1 16,-5 0-3-16,-1-4 3 16,-6 0 4-16,-2-6 0 15,2-2 3-15,-4-3-6 16,-2 0 7-16,-1-3-7 16,-3 0 5-16,-1-3-6 15,0 0-3-15,0-1 2 16,0-1-42-16,-1 1 32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4FF5-BF18-4A92-A0EA-1B590CD8F11D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F5B0D-738A-48A4-A5D1-0D0AFCD80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836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164CE7-3E3E-4FBE-B481-CA6DF033C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79A3B0-CF37-448F-8BDA-8DC6F1495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2042EB-39B4-474A-A53C-F6977708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25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E4EEC1-5003-419F-8A13-40738951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11BAF1-B4C4-43AE-A210-80E6F0EF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729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134AEC-3640-431C-AC11-3E2AB1BD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C6BAD2-6153-47FF-A5C2-AC266B3A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1A4056-2935-45BB-8F96-E2ABFF23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25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D1E90C-EDB3-435A-9346-1557388F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EBF67E-4B7B-4904-84DE-EB68FD36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768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E33E275-8309-44D8-B459-1DEB675BB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F57ABD-8D71-4BB6-813E-32E843612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DD4CFA-16EB-45CD-99E5-1A7501B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25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E9CB1D-5FC1-4F19-9AC0-EC909063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B9B8EA-C525-4D2D-A5D8-BF495617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4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CA5198-DFFC-451C-A7C4-72965B65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B1A707-95A0-4984-82BD-B34D72129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0D06E2-B269-44CE-B7D6-B38CC0C3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25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10CCF1-699E-49E7-90FA-5DE4EA02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93C948-F5D8-4935-8E16-B86C5D1B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50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9784BB-A675-4E07-BA09-93A5F787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38B1F3-DED6-4356-9806-5528F796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9C7645-703A-4027-8F36-A875BC3C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25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8C1894-9238-4277-9446-E9157918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449A31-729A-4817-A233-880F2874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03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8BCF5B-8C00-415E-8B50-D4C5A91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C1F5BC-582E-4EB4-90E7-A235C11D1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6DD358-CF68-433D-A878-F88F13243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436A1A-69F0-466B-A9FA-42B2C5C9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25 de mayo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C11F06-D25B-4158-AF8C-421BE9C7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614920-0AA6-461E-83FD-8DED8B4C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258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BEEC1C-63E1-483E-AF76-278BBEB7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1AF6B4-61A5-4838-A850-89B7FC0ED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B16846-D07B-48CF-B319-F53201B4C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BE43965-0A09-4373-AE95-78BAB634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88C7D07-8B2E-4BAA-8362-C96144114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F9B83F-8FE5-427A-AA85-A5FC780F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25 de mayo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7A9D9B6-3F2F-4CF6-A687-5E3E8DD3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E86917A-5B2A-4518-88F7-B24C60EB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25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2036BC-C607-4155-96ED-70EDAD4B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038CB51-ABD3-47CF-9E37-53577DB5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25 de mayo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D5F664-8AB7-454F-B3C1-1E881631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8C10AA6-B775-4F7E-8265-8C08BFD2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253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D6BFE9D-ABF1-43EC-A61D-EFC0B65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25 de mayo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11CC759-F3C9-4D49-9352-3942BA97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F3065E-6205-4990-A6E5-1696F850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727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999EF-467C-4F7D-946F-5AD3BDCD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43912F-5E5F-4562-A40C-301374F4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C9712C-F669-4ED7-A4B8-D69B74514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2D364B-26F7-4B24-A4F9-5337174A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25 de mayo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58C7E8-060F-4024-AC67-0E7E23CA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F02967-FD01-4AC3-BA27-E303AE8F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738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DDF08-5E5B-4890-B3AD-E07D5B00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A2E9D3B-108A-4DF5-A72A-4440A2FD1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C05596-C889-453A-A762-2F2B0CB30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F14CE2-E304-4962-B767-A4919D88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25 de mayo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381F13C-6AAA-41AA-92FF-E0CF8DCC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3A1104-DE65-44F6-854A-5568395E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7B1A655-E201-43D9-8D22-B794AFD1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DDCD37-41DD-472A-97DF-EAB722F9E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78D23C-DC6C-48D1-BFC1-7F2A93804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lunes 25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14B41B-B48F-4CA0-88AE-0B6BD67FD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5624C2-980A-48D7-AF8D-59B330D0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94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4F75E44-4959-47EC-8B2F-503148FAD9AB}"/>
              </a:ext>
            </a:extLst>
          </p:cNvPr>
          <p:cNvSpPr txBox="1"/>
          <p:nvPr/>
        </p:nvSpPr>
        <p:spPr>
          <a:xfrm>
            <a:off x="15832" y="3034020"/>
            <a:ext cx="83792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UY" sz="1700" dirty="0" smtClean="0"/>
              <a:t>Un sistema atómico solamente puede existir en ciertos </a:t>
            </a:r>
            <a:r>
              <a:rPr lang="es-UY" sz="1700" b="1" dirty="0" smtClean="0">
                <a:solidFill>
                  <a:srgbClr val="FF0000"/>
                </a:solidFill>
              </a:rPr>
              <a:t>estados estacionarios  </a:t>
            </a:r>
            <a:r>
              <a:rPr lang="es-UY" sz="1700" dirty="0" smtClean="0"/>
              <a:t>con  energía discreta definida y que corresponden al electrón moviéndose en órbitas circulares de acuerdo a fuerza de Coulomb </a:t>
            </a:r>
            <a:br>
              <a:rPr lang="es-UY" sz="1700" dirty="0" smtClean="0"/>
            </a:br>
            <a:endParaRPr lang="es-UY" sz="800" dirty="0" smtClean="0"/>
          </a:p>
          <a:p>
            <a:pPr marL="342900" indent="-342900">
              <a:buFont typeface="+mj-lt"/>
              <a:buAutoNum type="arabicPeriod"/>
            </a:pPr>
            <a:r>
              <a:rPr lang="es-UY" sz="1700" dirty="0" smtClean="0"/>
              <a:t>Sólo están permitidas órbitas con momento angular orbital </a:t>
            </a:r>
            <a:r>
              <a:rPr lang="es-UY" sz="1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L= n h/2π</a:t>
            </a:r>
            <a:r>
              <a:rPr lang="es-UY" sz="1700" dirty="0" smtClean="0"/>
              <a:t>, n=1,2,…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CF6D89-A6B9-49C9-8B83-D1D5E94A6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489" y="-1"/>
            <a:ext cx="2172511" cy="3174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7B4F92-2F3B-4B8D-875A-E6472143E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167" y="3429000"/>
            <a:ext cx="3761833" cy="3405350"/>
          </a:xfrm>
          <a:custGeom>
            <a:avLst/>
            <a:gdLst>
              <a:gd name="connsiteX0" fmla="*/ 0 w 3761833"/>
              <a:gd name="connsiteY0" fmla="*/ 0 h 3405350"/>
              <a:gd name="connsiteX1" fmla="*/ 499786 w 3761833"/>
              <a:gd name="connsiteY1" fmla="*/ 0 h 3405350"/>
              <a:gd name="connsiteX2" fmla="*/ 924336 w 3761833"/>
              <a:gd name="connsiteY2" fmla="*/ 0 h 3405350"/>
              <a:gd name="connsiteX3" fmla="*/ 1499359 w 3761833"/>
              <a:gd name="connsiteY3" fmla="*/ 0 h 3405350"/>
              <a:gd name="connsiteX4" fmla="*/ 1961527 w 3761833"/>
              <a:gd name="connsiteY4" fmla="*/ 0 h 3405350"/>
              <a:gd name="connsiteX5" fmla="*/ 2536550 w 3761833"/>
              <a:gd name="connsiteY5" fmla="*/ 0 h 3405350"/>
              <a:gd name="connsiteX6" fmla="*/ 2998718 w 3761833"/>
              <a:gd name="connsiteY6" fmla="*/ 0 h 3405350"/>
              <a:gd name="connsiteX7" fmla="*/ 3761833 w 3761833"/>
              <a:gd name="connsiteY7" fmla="*/ 0 h 3405350"/>
              <a:gd name="connsiteX8" fmla="*/ 3761833 w 3761833"/>
              <a:gd name="connsiteY8" fmla="*/ 567558 h 3405350"/>
              <a:gd name="connsiteX9" fmla="*/ 3761833 w 3761833"/>
              <a:gd name="connsiteY9" fmla="*/ 1203224 h 3405350"/>
              <a:gd name="connsiteX10" fmla="*/ 3761833 w 3761833"/>
              <a:gd name="connsiteY10" fmla="*/ 1702675 h 3405350"/>
              <a:gd name="connsiteX11" fmla="*/ 3761833 w 3761833"/>
              <a:gd name="connsiteY11" fmla="*/ 2236180 h 3405350"/>
              <a:gd name="connsiteX12" fmla="*/ 3761833 w 3761833"/>
              <a:gd name="connsiteY12" fmla="*/ 2701578 h 3405350"/>
              <a:gd name="connsiteX13" fmla="*/ 3761833 w 3761833"/>
              <a:gd name="connsiteY13" fmla="*/ 3405350 h 3405350"/>
              <a:gd name="connsiteX14" fmla="*/ 3224428 w 3761833"/>
              <a:gd name="connsiteY14" fmla="*/ 3405350 h 3405350"/>
              <a:gd name="connsiteX15" fmla="*/ 2687024 w 3761833"/>
              <a:gd name="connsiteY15" fmla="*/ 3405350 h 3405350"/>
              <a:gd name="connsiteX16" fmla="*/ 2262474 w 3761833"/>
              <a:gd name="connsiteY16" fmla="*/ 3405350 h 3405350"/>
              <a:gd name="connsiteX17" fmla="*/ 1725069 w 3761833"/>
              <a:gd name="connsiteY17" fmla="*/ 3405350 h 3405350"/>
              <a:gd name="connsiteX18" fmla="*/ 1300519 w 3761833"/>
              <a:gd name="connsiteY18" fmla="*/ 3405350 h 3405350"/>
              <a:gd name="connsiteX19" fmla="*/ 875970 w 3761833"/>
              <a:gd name="connsiteY19" fmla="*/ 3405350 h 3405350"/>
              <a:gd name="connsiteX20" fmla="*/ 0 w 3761833"/>
              <a:gd name="connsiteY20" fmla="*/ 3405350 h 3405350"/>
              <a:gd name="connsiteX21" fmla="*/ 0 w 3761833"/>
              <a:gd name="connsiteY21" fmla="*/ 2837792 h 3405350"/>
              <a:gd name="connsiteX22" fmla="*/ 0 w 3761833"/>
              <a:gd name="connsiteY22" fmla="*/ 2304287 h 3405350"/>
              <a:gd name="connsiteX23" fmla="*/ 0 w 3761833"/>
              <a:gd name="connsiteY23" fmla="*/ 1702675 h 3405350"/>
              <a:gd name="connsiteX24" fmla="*/ 0 w 3761833"/>
              <a:gd name="connsiteY24" fmla="*/ 1067010 h 3405350"/>
              <a:gd name="connsiteX25" fmla="*/ 0 w 3761833"/>
              <a:gd name="connsiteY25" fmla="*/ 0 h 34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61833" h="3405350" fill="none" extrusionOk="0">
                <a:moveTo>
                  <a:pt x="0" y="0"/>
                </a:moveTo>
                <a:cubicBezTo>
                  <a:pt x="167166" y="-53713"/>
                  <a:pt x="397725" y="5943"/>
                  <a:pt x="499786" y="0"/>
                </a:cubicBezTo>
                <a:cubicBezTo>
                  <a:pt x="601847" y="-5943"/>
                  <a:pt x="743204" y="11789"/>
                  <a:pt x="924336" y="0"/>
                </a:cubicBezTo>
                <a:cubicBezTo>
                  <a:pt x="1105468" y="-11789"/>
                  <a:pt x="1272048" y="68442"/>
                  <a:pt x="1499359" y="0"/>
                </a:cubicBezTo>
                <a:cubicBezTo>
                  <a:pt x="1726670" y="-68442"/>
                  <a:pt x="1731478" y="16526"/>
                  <a:pt x="1961527" y="0"/>
                </a:cubicBezTo>
                <a:cubicBezTo>
                  <a:pt x="2191576" y="-16526"/>
                  <a:pt x="2412509" y="30190"/>
                  <a:pt x="2536550" y="0"/>
                </a:cubicBezTo>
                <a:cubicBezTo>
                  <a:pt x="2660591" y="-30190"/>
                  <a:pt x="2845797" y="48693"/>
                  <a:pt x="2998718" y="0"/>
                </a:cubicBezTo>
                <a:cubicBezTo>
                  <a:pt x="3151639" y="-48693"/>
                  <a:pt x="3529642" y="60915"/>
                  <a:pt x="3761833" y="0"/>
                </a:cubicBezTo>
                <a:cubicBezTo>
                  <a:pt x="3816949" y="212352"/>
                  <a:pt x="3724854" y="399614"/>
                  <a:pt x="3761833" y="567558"/>
                </a:cubicBezTo>
                <a:cubicBezTo>
                  <a:pt x="3798812" y="735502"/>
                  <a:pt x="3691062" y="902778"/>
                  <a:pt x="3761833" y="1203224"/>
                </a:cubicBezTo>
                <a:cubicBezTo>
                  <a:pt x="3832604" y="1503670"/>
                  <a:pt x="3730436" y="1456762"/>
                  <a:pt x="3761833" y="1702675"/>
                </a:cubicBezTo>
                <a:cubicBezTo>
                  <a:pt x="3793230" y="1948588"/>
                  <a:pt x="3704977" y="2074160"/>
                  <a:pt x="3761833" y="2236180"/>
                </a:cubicBezTo>
                <a:cubicBezTo>
                  <a:pt x="3818689" y="2398200"/>
                  <a:pt x="3709248" y="2500078"/>
                  <a:pt x="3761833" y="2701578"/>
                </a:cubicBezTo>
                <a:cubicBezTo>
                  <a:pt x="3814418" y="2903078"/>
                  <a:pt x="3755804" y="3259829"/>
                  <a:pt x="3761833" y="3405350"/>
                </a:cubicBezTo>
                <a:cubicBezTo>
                  <a:pt x="3533876" y="3433145"/>
                  <a:pt x="3419931" y="3377115"/>
                  <a:pt x="3224428" y="3405350"/>
                </a:cubicBezTo>
                <a:cubicBezTo>
                  <a:pt x="3028926" y="3433585"/>
                  <a:pt x="2891281" y="3353668"/>
                  <a:pt x="2687024" y="3405350"/>
                </a:cubicBezTo>
                <a:cubicBezTo>
                  <a:pt x="2482767" y="3457032"/>
                  <a:pt x="2406023" y="3371357"/>
                  <a:pt x="2262474" y="3405350"/>
                </a:cubicBezTo>
                <a:cubicBezTo>
                  <a:pt x="2118925" y="3439343"/>
                  <a:pt x="1881593" y="3354883"/>
                  <a:pt x="1725069" y="3405350"/>
                </a:cubicBezTo>
                <a:cubicBezTo>
                  <a:pt x="1568546" y="3455817"/>
                  <a:pt x="1390969" y="3390336"/>
                  <a:pt x="1300519" y="3405350"/>
                </a:cubicBezTo>
                <a:cubicBezTo>
                  <a:pt x="1210069" y="3420364"/>
                  <a:pt x="1084549" y="3377573"/>
                  <a:pt x="875970" y="3405350"/>
                </a:cubicBezTo>
                <a:cubicBezTo>
                  <a:pt x="667391" y="3433127"/>
                  <a:pt x="235797" y="3365596"/>
                  <a:pt x="0" y="3405350"/>
                </a:cubicBezTo>
                <a:cubicBezTo>
                  <a:pt x="-13672" y="3194021"/>
                  <a:pt x="52776" y="3022557"/>
                  <a:pt x="0" y="2837792"/>
                </a:cubicBezTo>
                <a:cubicBezTo>
                  <a:pt x="-52776" y="2653027"/>
                  <a:pt x="19663" y="2468480"/>
                  <a:pt x="0" y="2304287"/>
                </a:cubicBezTo>
                <a:cubicBezTo>
                  <a:pt x="-19663" y="2140095"/>
                  <a:pt x="68344" y="1884694"/>
                  <a:pt x="0" y="1702675"/>
                </a:cubicBezTo>
                <a:cubicBezTo>
                  <a:pt x="-68344" y="1520656"/>
                  <a:pt x="7819" y="1254112"/>
                  <a:pt x="0" y="1067010"/>
                </a:cubicBezTo>
                <a:cubicBezTo>
                  <a:pt x="-7819" y="879908"/>
                  <a:pt x="100870" y="280327"/>
                  <a:pt x="0" y="0"/>
                </a:cubicBezTo>
                <a:close/>
              </a:path>
              <a:path w="3761833" h="3405350" stroke="0" extrusionOk="0">
                <a:moveTo>
                  <a:pt x="0" y="0"/>
                </a:moveTo>
                <a:cubicBezTo>
                  <a:pt x="264691" y="-73057"/>
                  <a:pt x="409932" y="30825"/>
                  <a:pt x="612641" y="0"/>
                </a:cubicBezTo>
                <a:cubicBezTo>
                  <a:pt x="815350" y="-30825"/>
                  <a:pt x="946793" y="2059"/>
                  <a:pt x="1074809" y="0"/>
                </a:cubicBezTo>
                <a:cubicBezTo>
                  <a:pt x="1202825" y="-2059"/>
                  <a:pt x="1393473" y="43732"/>
                  <a:pt x="1536977" y="0"/>
                </a:cubicBezTo>
                <a:cubicBezTo>
                  <a:pt x="1680481" y="-43732"/>
                  <a:pt x="1833141" y="14777"/>
                  <a:pt x="2074382" y="0"/>
                </a:cubicBezTo>
                <a:cubicBezTo>
                  <a:pt x="2315624" y="-14777"/>
                  <a:pt x="2349219" y="54033"/>
                  <a:pt x="2536550" y="0"/>
                </a:cubicBezTo>
                <a:cubicBezTo>
                  <a:pt x="2723881" y="-54033"/>
                  <a:pt x="2861244" y="7080"/>
                  <a:pt x="2961100" y="0"/>
                </a:cubicBezTo>
                <a:cubicBezTo>
                  <a:pt x="3060956" y="-7080"/>
                  <a:pt x="3386909" y="45506"/>
                  <a:pt x="3761833" y="0"/>
                </a:cubicBezTo>
                <a:cubicBezTo>
                  <a:pt x="3778756" y="275471"/>
                  <a:pt x="3701774" y="382009"/>
                  <a:pt x="3761833" y="567558"/>
                </a:cubicBezTo>
                <a:cubicBezTo>
                  <a:pt x="3821892" y="753107"/>
                  <a:pt x="3720299" y="973864"/>
                  <a:pt x="3761833" y="1169170"/>
                </a:cubicBezTo>
                <a:cubicBezTo>
                  <a:pt x="3803367" y="1364476"/>
                  <a:pt x="3745030" y="1536201"/>
                  <a:pt x="3761833" y="1770782"/>
                </a:cubicBezTo>
                <a:cubicBezTo>
                  <a:pt x="3778636" y="2005363"/>
                  <a:pt x="3714800" y="2007255"/>
                  <a:pt x="3761833" y="2236180"/>
                </a:cubicBezTo>
                <a:cubicBezTo>
                  <a:pt x="3808866" y="2465105"/>
                  <a:pt x="3745520" y="2615831"/>
                  <a:pt x="3761833" y="2837792"/>
                </a:cubicBezTo>
                <a:cubicBezTo>
                  <a:pt x="3778146" y="3059753"/>
                  <a:pt x="3727241" y="3159012"/>
                  <a:pt x="3761833" y="3405350"/>
                </a:cubicBezTo>
                <a:cubicBezTo>
                  <a:pt x="3547193" y="3444372"/>
                  <a:pt x="3420252" y="3389516"/>
                  <a:pt x="3299665" y="3405350"/>
                </a:cubicBezTo>
                <a:cubicBezTo>
                  <a:pt x="3179078" y="3421184"/>
                  <a:pt x="2971648" y="3355930"/>
                  <a:pt x="2762260" y="3405350"/>
                </a:cubicBezTo>
                <a:cubicBezTo>
                  <a:pt x="2552872" y="3454770"/>
                  <a:pt x="2405052" y="3400890"/>
                  <a:pt x="2149619" y="3405350"/>
                </a:cubicBezTo>
                <a:cubicBezTo>
                  <a:pt x="1894186" y="3409810"/>
                  <a:pt x="1844614" y="3365995"/>
                  <a:pt x="1725069" y="3405350"/>
                </a:cubicBezTo>
                <a:cubicBezTo>
                  <a:pt x="1605524" y="3444705"/>
                  <a:pt x="1412737" y="3363464"/>
                  <a:pt x="1187664" y="3405350"/>
                </a:cubicBezTo>
                <a:cubicBezTo>
                  <a:pt x="962592" y="3447236"/>
                  <a:pt x="769543" y="3358231"/>
                  <a:pt x="575023" y="3405350"/>
                </a:cubicBezTo>
                <a:cubicBezTo>
                  <a:pt x="380503" y="3452469"/>
                  <a:pt x="182254" y="3352708"/>
                  <a:pt x="0" y="3405350"/>
                </a:cubicBezTo>
                <a:cubicBezTo>
                  <a:pt x="-106" y="3233240"/>
                  <a:pt x="51207" y="2976760"/>
                  <a:pt x="0" y="2803738"/>
                </a:cubicBezTo>
                <a:cubicBezTo>
                  <a:pt x="-51207" y="2630716"/>
                  <a:pt x="8106" y="2416902"/>
                  <a:pt x="0" y="2202126"/>
                </a:cubicBezTo>
                <a:cubicBezTo>
                  <a:pt x="-8106" y="1987350"/>
                  <a:pt x="43306" y="1818694"/>
                  <a:pt x="0" y="1702675"/>
                </a:cubicBezTo>
                <a:cubicBezTo>
                  <a:pt x="-43306" y="1586656"/>
                  <a:pt x="30609" y="1283086"/>
                  <a:pt x="0" y="1067010"/>
                </a:cubicBezTo>
                <a:cubicBezTo>
                  <a:pt x="-30609" y="850934"/>
                  <a:pt x="13754" y="825091"/>
                  <a:pt x="0" y="601612"/>
                </a:cubicBezTo>
                <a:cubicBezTo>
                  <a:pt x="-13754" y="378133"/>
                  <a:pt x="65440" y="177118"/>
                  <a:pt x="0" y="0"/>
                </a:cubicBezTo>
                <a:close/>
              </a:path>
            </a:pathLst>
          </a:custGeom>
          <a:ln w="1905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14652884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Ink 2">
            <a:extLst>
              <a:ext uri="{FF2B5EF4-FFF2-40B4-BE49-F238E27FC236}">
                <a16:creationId xmlns:p14="http://schemas.microsoft.com/office/powerpoint/2010/main" xmlns="" xmlns:a16="http://schemas.microsoft.com/office/drawing/2014/main" xmlns:mc="http://schemas.openxmlformats.org/markup-compatibility/2006" id="{FEB46088-E1A6-46FF-BAF7-FBB7B3EC268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35352" y="3244742"/>
            <a:ext cx="3053160" cy="1068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017643"/>
            <a:ext cx="988943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700" dirty="0" err="1" smtClean="0"/>
              <a:t>Bohr</a:t>
            </a:r>
            <a:r>
              <a:rPr lang="es-UY" sz="1700" dirty="0" smtClean="0"/>
              <a:t> junta el modelo de Rutherford y los espectros de líneas y propone un nuevo modelo con una solución para explicar la estabilidad del átomo planetario de Rutherford.</a:t>
            </a:r>
          </a:p>
          <a:p>
            <a:endParaRPr lang="es-UY" sz="600" dirty="0" smtClean="0"/>
          </a:p>
          <a:p>
            <a:r>
              <a:rPr lang="es-UY" sz="1700" dirty="0" smtClean="0"/>
              <a:t>El modelo se construye en base a 3 postulados</a:t>
            </a:r>
            <a:endParaRPr lang="es-UY" sz="17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F75E44-4959-47EC-8B2F-503148FAD9AB}"/>
              </a:ext>
            </a:extLst>
          </p:cNvPr>
          <p:cNvSpPr txBox="1"/>
          <p:nvPr/>
        </p:nvSpPr>
        <p:spPr>
          <a:xfrm>
            <a:off x="-9939" y="4395683"/>
            <a:ext cx="8379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UY" sz="800" dirty="0" smtClean="0"/>
          </a:p>
          <a:p>
            <a:pPr marL="342900" indent="-342900"/>
            <a:r>
              <a:rPr lang="es-UY" sz="1700" dirty="0" smtClean="0"/>
              <a:t>3.   La única radiación electromagnética posible se </a:t>
            </a:r>
            <a:r>
              <a:rPr lang="es-UY" sz="1700" dirty="0" err="1" smtClean="0"/>
              <a:t>dá</a:t>
            </a:r>
            <a:r>
              <a:rPr lang="es-UY" sz="1700" dirty="0" smtClean="0"/>
              <a:t> cuando el </a:t>
            </a:r>
            <a:r>
              <a:rPr lang="es-UY" sz="1700" dirty="0" err="1" smtClean="0"/>
              <a:t>electron</a:t>
            </a:r>
            <a:r>
              <a:rPr lang="es-UY" sz="1700" dirty="0" smtClean="0"/>
              <a:t> “salta” de una órbita de mayor energía a una de menor energía, emitiendo un fotón con frecuencia </a:t>
            </a:r>
            <a:r>
              <a:rPr lang="es-UY" sz="1700" dirty="0" smtClean="0">
                <a:latin typeface="Symbol" pitchFamily="18" charset="2"/>
              </a:rPr>
              <a:t>n </a:t>
            </a:r>
            <a:r>
              <a:rPr lang="es-UY" sz="1700" dirty="0" smtClean="0"/>
              <a:t>=(</a:t>
            </a:r>
            <a:r>
              <a:rPr lang="es-UY" sz="1700" dirty="0" err="1" smtClean="0"/>
              <a:t>E</a:t>
            </a:r>
            <a:r>
              <a:rPr lang="es-UY" sz="1700" baseline="-25000" dirty="0" err="1" smtClean="0"/>
              <a:t>i</a:t>
            </a:r>
            <a:r>
              <a:rPr lang="es-UY" sz="1700" dirty="0" smtClean="0"/>
              <a:t>- </a:t>
            </a:r>
            <a:r>
              <a:rPr lang="es-UY" sz="1700" dirty="0" err="1" smtClean="0"/>
              <a:t>E</a:t>
            </a:r>
            <a:r>
              <a:rPr lang="es-UY" sz="1700" baseline="-25000" dirty="0" err="1" smtClean="0"/>
              <a:t>f</a:t>
            </a:r>
            <a:r>
              <a:rPr lang="es-UY" sz="1700" dirty="0" smtClean="0"/>
              <a:t>)/h</a:t>
            </a:r>
            <a:endParaRPr lang="es-UY" sz="17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212575"/>
            <a:ext cx="63963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III-B 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odelo atómico de Bohr (1913).</a:t>
            </a: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96956"/>
            <a:ext cx="1693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3600" b="1" dirty="0" smtClean="0"/>
              <a:t>REPASO</a:t>
            </a:r>
            <a:endParaRPr lang="en-US" sz="3600" b="1" dirty="0"/>
          </a:p>
        </p:txBody>
      </p:sp>
      <p:pic>
        <p:nvPicPr>
          <p:cNvPr id="12" name="Ink 5">
            <a:extLst>
              <a:ext uri="{FF2B5EF4-FFF2-40B4-BE49-F238E27FC236}">
                <a16:creationId xmlns="" xmlns:mc="http://schemas.openxmlformats.org/markup-compatibility/2006" xmlns:a16="http://schemas.microsoft.com/office/drawing/2014/main" id="{DB41089E-8FC9-47DA-938E-3E56E9A00132}"/>
              </a:ext>
            </a:extLst>
          </p:cNvPr>
          <p:cNvPicPr/>
          <p:nvPr/>
        </p:nvPicPr>
        <p:blipFill>
          <a:blip r:embed="rId5"/>
          <a:srcRect r="57761" b="77668"/>
          <a:stretch>
            <a:fillRect/>
          </a:stretch>
        </p:blipFill>
        <p:spPr>
          <a:xfrm>
            <a:off x="4456255" y="5365916"/>
            <a:ext cx="3495554" cy="1150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65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A00534-FF3D-40B3-A7E5-FF717CF77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38" y="1493953"/>
            <a:ext cx="1425696" cy="1265187"/>
          </a:xfrm>
          <a:custGeom>
            <a:avLst/>
            <a:gdLst>
              <a:gd name="connsiteX0" fmla="*/ 0 w 1425696"/>
              <a:gd name="connsiteY0" fmla="*/ 0 h 1265187"/>
              <a:gd name="connsiteX1" fmla="*/ 475232 w 1425696"/>
              <a:gd name="connsiteY1" fmla="*/ 0 h 1265187"/>
              <a:gd name="connsiteX2" fmla="*/ 907693 w 1425696"/>
              <a:gd name="connsiteY2" fmla="*/ 0 h 1265187"/>
              <a:gd name="connsiteX3" fmla="*/ 1425696 w 1425696"/>
              <a:gd name="connsiteY3" fmla="*/ 0 h 1265187"/>
              <a:gd name="connsiteX4" fmla="*/ 1425696 w 1425696"/>
              <a:gd name="connsiteY4" fmla="*/ 447033 h 1265187"/>
              <a:gd name="connsiteX5" fmla="*/ 1425696 w 1425696"/>
              <a:gd name="connsiteY5" fmla="*/ 856110 h 1265187"/>
              <a:gd name="connsiteX6" fmla="*/ 1425696 w 1425696"/>
              <a:gd name="connsiteY6" fmla="*/ 1265187 h 1265187"/>
              <a:gd name="connsiteX7" fmla="*/ 964721 w 1425696"/>
              <a:gd name="connsiteY7" fmla="*/ 1265187 h 1265187"/>
              <a:gd name="connsiteX8" fmla="*/ 475232 w 1425696"/>
              <a:gd name="connsiteY8" fmla="*/ 1265187 h 1265187"/>
              <a:gd name="connsiteX9" fmla="*/ 0 w 1425696"/>
              <a:gd name="connsiteY9" fmla="*/ 1265187 h 1265187"/>
              <a:gd name="connsiteX10" fmla="*/ 0 w 1425696"/>
              <a:gd name="connsiteY10" fmla="*/ 843458 h 1265187"/>
              <a:gd name="connsiteX11" fmla="*/ 0 w 1425696"/>
              <a:gd name="connsiteY11" fmla="*/ 434381 h 1265187"/>
              <a:gd name="connsiteX12" fmla="*/ 0 w 1425696"/>
              <a:gd name="connsiteY12" fmla="*/ 0 h 12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696" h="1265187" fill="none" extrusionOk="0">
                <a:moveTo>
                  <a:pt x="0" y="0"/>
                </a:moveTo>
                <a:cubicBezTo>
                  <a:pt x="165023" y="-33910"/>
                  <a:pt x="239753" y="20177"/>
                  <a:pt x="475232" y="0"/>
                </a:cubicBezTo>
                <a:cubicBezTo>
                  <a:pt x="710711" y="-20177"/>
                  <a:pt x="819372" y="41406"/>
                  <a:pt x="907693" y="0"/>
                </a:cubicBezTo>
                <a:cubicBezTo>
                  <a:pt x="996014" y="-41406"/>
                  <a:pt x="1274665" y="49540"/>
                  <a:pt x="1425696" y="0"/>
                </a:cubicBezTo>
                <a:cubicBezTo>
                  <a:pt x="1434525" y="101375"/>
                  <a:pt x="1382729" y="234662"/>
                  <a:pt x="1425696" y="447033"/>
                </a:cubicBezTo>
                <a:cubicBezTo>
                  <a:pt x="1468663" y="659404"/>
                  <a:pt x="1416893" y="697817"/>
                  <a:pt x="1425696" y="856110"/>
                </a:cubicBezTo>
                <a:cubicBezTo>
                  <a:pt x="1434499" y="1014403"/>
                  <a:pt x="1402319" y="1126614"/>
                  <a:pt x="1425696" y="1265187"/>
                </a:cubicBezTo>
                <a:cubicBezTo>
                  <a:pt x="1281371" y="1317231"/>
                  <a:pt x="1190505" y="1247555"/>
                  <a:pt x="964721" y="1265187"/>
                </a:cubicBezTo>
                <a:cubicBezTo>
                  <a:pt x="738938" y="1282819"/>
                  <a:pt x="647012" y="1226580"/>
                  <a:pt x="475232" y="1265187"/>
                </a:cubicBezTo>
                <a:cubicBezTo>
                  <a:pt x="303452" y="1303794"/>
                  <a:pt x="100371" y="1217108"/>
                  <a:pt x="0" y="1265187"/>
                </a:cubicBezTo>
                <a:cubicBezTo>
                  <a:pt x="-28923" y="1120039"/>
                  <a:pt x="30027" y="953982"/>
                  <a:pt x="0" y="843458"/>
                </a:cubicBezTo>
                <a:cubicBezTo>
                  <a:pt x="-30027" y="732934"/>
                  <a:pt x="18703" y="628652"/>
                  <a:pt x="0" y="434381"/>
                </a:cubicBezTo>
                <a:cubicBezTo>
                  <a:pt x="-18703" y="240110"/>
                  <a:pt x="36677" y="131448"/>
                  <a:pt x="0" y="0"/>
                </a:cubicBezTo>
                <a:close/>
              </a:path>
              <a:path w="1425696" h="1265187" stroke="0" extrusionOk="0">
                <a:moveTo>
                  <a:pt x="0" y="0"/>
                </a:moveTo>
                <a:cubicBezTo>
                  <a:pt x="131240" y="-49373"/>
                  <a:pt x="389117" y="26258"/>
                  <a:pt x="489489" y="0"/>
                </a:cubicBezTo>
                <a:cubicBezTo>
                  <a:pt x="589861" y="-26258"/>
                  <a:pt x="840317" y="9937"/>
                  <a:pt x="993235" y="0"/>
                </a:cubicBezTo>
                <a:cubicBezTo>
                  <a:pt x="1146153" y="-9937"/>
                  <a:pt x="1304419" y="36488"/>
                  <a:pt x="1425696" y="0"/>
                </a:cubicBezTo>
                <a:cubicBezTo>
                  <a:pt x="1435762" y="150614"/>
                  <a:pt x="1380456" y="285283"/>
                  <a:pt x="1425696" y="434381"/>
                </a:cubicBezTo>
                <a:cubicBezTo>
                  <a:pt x="1470936" y="583479"/>
                  <a:pt x="1387640" y="658880"/>
                  <a:pt x="1425696" y="843458"/>
                </a:cubicBezTo>
                <a:cubicBezTo>
                  <a:pt x="1463752" y="1028036"/>
                  <a:pt x="1418156" y="1147685"/>
                  <a:pt x="1425696" y="1265187"/>
                </a:cubicBezTo>
                <a:cubicBezTo>
                  <a:pt x="1293595" y="1293696"/>
                  <a:pt x="1142468" y="1264063"/>
                  <a:pt x="993235" y="1265187"/>
                </a:cubicBezTo>
                <a:cubicBezTo>
                  <a:pt x="844002" y="1266311"/>
                  <a:pt x="717616" y="1249911"/>
                  <a:pt x="518003" y="1265187"/>
                </a:cubicBezTo>
                <a:cubicBezTo>
                  <a:pt x="318390" y="1280463"/>
                  <a:pt x="207497" y="1229482"/>
                  <a:pt x="0" y="1265187"/>
                </a:cubicBezTo>
                <a:cubicBezTo>
                  <a:pt x="-12345" y="1175019"/>
                  <a:pt x="5549" y="1006629"/>
                  <a:pt x="0" y="818154"/>
                </a:cubicBezTo>
                <a:cubicBezTo>
                  <a:pt x="-5549" y="629679"/>
                  <a:pt x="38861" y="596369"/>
                  <a:pt x="0" y="396425"/>
                </a:cubicBezTo>
                <a:cubicBezTo>
                  <a:pt x="-38861" y="196481"/>
                  <a:pt x="30680" y="97017"/>
                  <a:pt x="0" y="0"/>
                </a:cubicBezTo>
                <a:close/>
              </a:path>
            </a:pathLst>
          </a:custGeom>
          <a:ln w="28575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27711787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8650A85-7B56-4FD7-9FA5-75846761B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103" y="1776101"/>
            <a:ext cx="1257334" cy="407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1F01103-0E0C-4F17-8842-86FB1D8E4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103" y="2200832"/>
            <a:ext cx="1909616" cy="4077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354B5B6-1EB9-4200-930C-6100773C798D}"/>
              </a:ext>
            </a:extLst>
          </p:cNvPr>
          <p:cNvSpPr/>
          <p:nvPr/>
        </p:nvSpPr>
        <p:spPr>
          <a:xfrm>
            <a:off x="3873439" y="1709632"/>
            <a:ext cx="2051280" cy="970894"/>
          </a:xfrm>
          <a:custGeom>
            <a:avLst/>
            <a:gdLst>
              <a:gd name="connsiteX0" fmla="*/ 0 w 2051280"/>
              <a:gd name="connsiteY0" fmla="*/ 0 h 970894"/>
              <a:gd name="connsiteX1" fmla="*/ 451282 w 2051280"/>
              <a:gd name="connsiteY1" fmla="*/ 0 h 970894"/>
              <a:gd name="connsiteX2" fmla="*/ 923076 w 2051280"/>
              <a:gd name="connsiteY2" fmla="*/ 0 h 970894"/>
              <a:gd name="connsiteX3" fmla="*/ 1415383 w 2051280"/>
              <a:gd name="connsiteY3" fmla="*/ 0 h 970894"/>
              <a:gd name="connsiteX4" fmla="*/ 2051280 w 2051280"/>
              <a:gd name="connsiteY4" fmla="*/ 0 h 970894"/>
              <a:gd name="connsiteX5" fmla="*/ 2051280 w 2051280"/>
              <a:gd name="connsiteY5" fmla="*/ 456320 h 970894"/>
              <a:gd name="connsiteX6" fmla="*/ 2051280 w 2051280"/>
              <a:gd name="connsiteY6" fmla="*/ 970894 h 970894"/>
              <a:gd name="connsiteX7" fmla="*/ 1579486 w 2051280"/>
              <a:gd name="connsiteY7" fmla="*/ 970894 h 970894"/>
              <a:gd name="connsiteX8" fmla="*/ 1066666 w 2051280"/>
              <a:gd name="connsiteY8" fmla="*/ 970894 h 970894"/>
              <a:gd name="connsiteX9" fmla="*/ 594871 w 2051280"/>
              <a:gd name="connsiteY9" fmla="*/ 970894 h 970894"/>
              <a:gd name="connsiteX10" fmla="*/ 0 w 2051280"/>
              <a:gd name="connsiteY10" fmla="*/ 970894 h 970894"/>
              <a:gd name="connsiteX11" fmla="*/ 0 w 2051280"/>
              <a:gd name="connsiteY11" fmla="*/ 495156 h 970894"/>
              <a:gd name="connsiteX12" fmla="*/ 0 w 2051280"/>
              <a:gd name="connsiteY12" fmla="*/ 0 h 97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1280" h="970894" extrusionOk="0">
                <a:moveTo>
                  <a:pt x="0" y="0"/>
                </a:moveTo>
                <a:cubicBezTo>
                  <a:pt x="218884" y="-53440"/>
                  <a:pt x="290190" y="47993"/>
                  <a:pt x="451282" y="0"/>
                </a:cubicBezTo>
                <a:cubicBezTo>
                  <a:pt x="612374" y="-47993"/>
                  <a:pt x="709784" y="40155"/>
                  <a:pt x="923076" y="0"/>
                </a:cubicBezTo>
                <a:cubicBezTo>
                  <a:pt x="1136368" y="-40155"/>
                  <a:pt x="1219954" y="43081"/>
                  <a:pt x="1415383" y="0"/>
                </a:cubicBezTo>
                <a:cubicBezTo>
                  <a:pt x="1610812" y="-43081"/>
                  <a:pt x="1919119" y="60557"/>
                  <a:pt x="2051280" y="0"/>
                </a:cubicBezTo>
                <a:cubicBezTo>
                  <a:pt x="2059071" y="114867"/>
                  <a:pt x="2024405" y="232549"/>
                  <a:pt x="2051280" y="456320"/>
                </a:cubicBezTo>
                <a:cubicBezTo>
                  <a:pt x="2078155" y="680091"/>
                  <a:pt x="2016648" y="777778"/>
                  <a:pt x="2051280" y="970894"/>
                </a:cubicBezTo>
                <a:cubicBezTo>
                  <a:pt x="1901647" y="1008191"/>
                  <a:pt x="1798326" y="944911"/>
                  <a:pt x="1579486" y="970894"/>
                </a:cubicBezTo>
                <a:cubicBezTo>
                  <a:pt x="1360646" y="996877"/>
                  <a:pt x="1191504" y="957760"/>
                  <a:pt x="1066666" y="970894"/>
                </a:cubicBezTo>
                <a:cubicBezTo>
                  <a:pt x="941828" y="984028"/>
                  <a:pt x="752206" y="968609"/>
                  <a:pt x="594871" y="970894"/>
                </a:cubicBezTo>
                <a:cubicBezTo>
                  <a:pt x="437536" y="973179"/>
                  <a:pt x="230678" y="927531"/>
                  <a:pt x="0" y="970894"/>
                </a:cubicBezTo>
                <a:cubicBezTo>
                  <a:pt x="-23915" y="813645"/>
                  <a:pt x="6036" y="715448"/>
                  <a:pt x="0" y="495156"/>
                </a:cubicBezTo>
                <a:cubicBezTo>
                  <a:pt x="-6036" y="274864"/>
                  <a:pt x="24466" y="11212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80505170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C5A914EF-DB7F-4B8D-98CB-05FE9101612D}"/>
              </a:ext>
            </a:extLst>
          </p:cNvPr>
          <p:cNvSpPr/>
          <p:nvPr/>
        </p:nvSpPr>
        <p:spPr>
          <a:xfrm>
            <a:off x="2509355" y="1963539"/>
            <a:ext cx="959402" cy="342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F9570A5-3FBC-4300-83C9-58ABC7D03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899" y="1268715"/>
            <a:ext cx="2293782" cy="1980102"/>
          </a:xfrm>
          <a:custGeom>
            <a:avLst/>
            <a:gdLst>
              <a:gd name="connsiteX0" fmla="*/ 0 w 2293782"/>
              <a:gd name="connsiteY0" fmla="*/ 0 h 1980102"/>
              <a:gd name="connsiteX1" fmla="*/ 596383 w 2293782"/>
              <a:gd name="connsiteY1" fmla="*/ 0 h 1980102"/>
              <a:gd name="connsiteX2" fmla="*/ 1215704 w 2293782"/>
              <a:gd name="connsiteY2" fmla="*/ 0 h 1980102"/>
              <a:gd name="connsiteX3" fmla="*/ 1743274 w 2293782"/>
              <a:gd name="connsiteY3" fmla="*/ 0 h 1980102"/>
              <a:gd name="connsiteX4" fmla="*/ 2293782 w 2293782"/>
              <a:gd name="connsiteY4" fmla="*/ 0 h 1980102"/>
              <a:gd name="connsiteX5" fmla="*/ 2293782 w 2293782"/>
              <a:gd name="connsiteY5" fmla="*/ 514827 h 1980102"/>
              <a:gd name="connsiteX6" fmla="*/ 2293782 w 2293782"/>
              <a:gd name="connsiteY6" fmla="*/ 1049454 h 1980102"/>
              <a:gd name="connsiteX7" fmla="*/ 2293782 w 2293782"/>
              <a:gd name="connsiteY7" fmla="*/ 1980102 h 1980102"/>
              <a:gd name="connsiteX8" fmla="*/ 1674461 w 2293782"/>
              <a:gd name="connsiteY8" fmla="*/ 1980102 h 1980102"/>
              <a:gd name="connsiteX9" fmla="*/ 1078078 w 2293782"/>
              <a:gd name="connsiteY9" fmla="*/ 1980102 h 1980102"/>
              <a:gd name="connsiteX10" fmla="*/ 550508 w 2293782"/>
              <a:gd name="connsiteY10" fmla="*/ 1980102 h 1980102"/>
              <a:gd name="connsiteX11" fmla="*/ 0 w 2293782"/>
              <a:gd name="connsiteY11" fmla="*/ 1980102 h 1980102"/>
              <a:gd name="connsiteX12" fmla="*/ 0 w 2293782"/>
              <a:gd name="connsiteY12" fmla="*/ 1504878 h 1980102"/>
              <a:gd name="connsiteX13" fmla="*/ 0 w 2293782"/>
              <a:gd name="connsiteY13" fmla="*/ 1029653 h 1980102"/>
              <a:gd name="connsiteX14" fmla="*/ 0 w 2293782"/>
              <a:gd name="connsiteY14" fmla="*/ 534628 h 1980102"/>
              <a:gd name="connsiteX15" fmla="*/ 0 w 2293782"/>
              <a:gd name="connsiteY15" fmla="*/ 0 h 198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93782" h="1980102" fill="none" extrusionOk="0">
                <a:moveTo>
                  <a:pt x="0" y="0"/>
                </a:moveTo>
                <a:cubicBezTo>
                  <a:pt x="239175" y="-2298"/>
                  <a:pt x="376793" y="30752"/>
                  <a:pt x="596383" y="0"/>
                </a:cubicBezTo>
                <a:cubicBezTo>
                  <a:pt x="815973" y="-30752"/>
                  <a:pt x="965004" y="21695"/>
                  <a:pt x="1215704" y="0"/>
                </a:cubicBezTo>
                <a:cubicBezTo>
                  <a:pt x="1466404" y="-21695"/>
                  <a:pt x="1552906" y="11970"/>
                  <a:pt x="1743274" y="0"/>
                </a:cubicBezTo>
                <a:cubicBezTo>
                  <a:pt x="1933642" y="-11970"/>
                  <a:pt x="2147417" y="52643"/>
                  <a:pt x="2293782" y="0"/>
                </a:cubicBezTo>
                <a:cubicBezTo>
                  <a:pt x="2313175" y="202310"/>
                  <a:pt x="2247678" y="274805"/>
                  <a:pt x="2293782" y="514827"/>
                </a:cubicBezTo>
                <a:cubicBezTo>
                  <a:pt x="2339886" y="754849"/>
                  <a:pt x="2237784" y="931149"/>
                  <a:pt x="2293782" y="1049454"/>
                </a:cubicBezTo>
                <a:cubicBezTo>
                  <a:pt x="2349780" y="1167759"/>
                  <a:pt x="2253897" y="1720579"/>
                  <a:pt x="2293782" y="1980102"/>
                </a:cubicBezTo>
                <a:cubicBezTo>
                  <a:pt x="2025813" y="2006770"/>
                  <a:pt x="1863287" y="1941136"/>
                  <a:pt x="1674461" y="1980102"/>
                </a:cubicBezTo>
                <a:cubicBezTo>
                  <a:pt x="1485635" y="2019068"/>
                  <a:pt x="1211925" y="1927666"/>
                  <a:pt x="1078078" y="1980102"/>
                </a:cubicBezTo>
                <a:cubicBezTo>
                  <a:pt x="944231" y="2032538"/>
                  <a:pt x="788854" y="1961112"/>
                  <a:pt x="550508" y="1980102"/>
                </a:cubicBezTo>
                <a:cubicBezTo>
                  <a:pt x="312162" y="1999092"/>
                  <a:pt x="274422" y="1924493"/>
                  <a:pt x="0" y="1980102"/>
                </a:cubicBezTo>
                <a:cubicBezTo>
                  <a:pt x="-24412" y="1820434"/>
                  <a:pt x="16420" y="1691920"/>
                  <a:pt x="0" y="1504878"/>
                </a:cubicBezTo>
                <a:cubicBezTo>
                  <a:pt x="-16420" y="1317836"/>
                  <a:pt x="20435" y="1202273"/>
                  <a:pt x="0" y="1029653"/>
                </a:cubicBezTo>
                <a:cubicBezTo>
                  <a:pt x="-20435" y="857034"/>
                  <a:pt x="28097" y="743652"/>
                  <a:pt x="0" y="534628"/>
                </a:cubicBezTo>
                <a:cubicBezTo>
                  <a:pt x="-28097" y="325604"/>
                  <a:pt x="24865" y="266768"/>
                  <a:pt x="0" y="0"/>
                </a:cubicBezTo>
                <a:close/>
              </a:path>
              <a:path w="2293782" h="1980102" stroke="0" extrusionOk="0">
                <a:moveTo>
                  <a:pt x="0" y="0"/>
                </a:moveTo>
                <a:cubicBezTo>
                  <a:pt x="133929" y="-31460"/>
                  <a:pt x="303197" y="27086"/>
                  <a:pt x="527570" y="0"/>
                </a:cubicBezTo>
                <a:cubicBezTo>
                  <a:pt x="751943" y="-27086"/>
                  <a:pt x="1008324" y="9262"/>
                  <a:pt x="1146891" y="0"/>
                </a:cubicBezTo>
                <a:cubicBezTo>
                  <a:pt x="1285458" y="-9262"/>
                  <a:pt x="1451939" y="6062"/>
                  <a:pt x="1697399" y="0"/>
                </a:cubicBezTo>
                <a:cubicBezTo>
                  <a:pt x="1942859" y="-6062"/>
                  <a:pt x="2126239" y="31542"/>
                  <a:pt x="2293782" y="0"/>
                </a:cubicBezTo>
                <a:cubicBezTo>
                  <a:pt x="2310520" y="104390"/>
                  <a:pt x="2275227" y="285971"/>
                  <a:pt x="2293782" y="435622"/>
                </a:cubicBezTo>
                <a:cubicBezTo>
                  <a:pt x="2312337" y="585273"/>
                  <a:pt x="2278577" y="720641"/>
                  <a:pt x="2293782" y="871245"/>
                </a:cubicBezTo>
                <a:cubicBezTo>
                  <a:pt x="2308987" y="1021849"/>
                  <a:pt x="2282063" y="1164638"/>
                  <a:pt x="2293782" y="1405872"/>
                </a:cubicBezTo>
                <a:cubicBezTo>
                  <a:pt x="2305501" y="1647106"/>
                  <a:pt x="2279429" y="1784818"/>
                  <a:pt x="2293782" y="1980102"/>
                </a:cubicBezTo>
                <a:cubicBezTo>
                  <a:pt x="2070287" y="1993435"/>
                  <a:pt x="2020784" y="1919431"/>
                  <a:pt x="1766212" y="1980102"/>
                </a:cubicBezTo>
                <a:cubicBezTo>
                  <a:pt x="1511640" y="2040773"/>
                  <a:pt x="1401052" y="1976706"/>
                  <a:pt x="1261580" y="1980102"/>
                </a:cubicBezTo>
                <a:cubicBezTo>
                  <a:pt x="1122108" y="1983498"/>
                  <a:pt x="971176" y="1965481"/>
                  <a:pt x="688135" y="1980102"/>
                </a:cubicBezTo>
                <a:cubicBezTo>
                  <a:pt x="405095" y="1994723"/>
                  <a:pt x="180707" y="1966402"/>
                  <a:pt x="0" y="1980102"/>
                </a:cubicBezTo>
                <a:cubicBezTo>
                  <a:pt x="-53608" y="1815643"/>
                  <a:pt x="21268" y="1587650"/>
                  <a:pt x="0" y="1465275"/>
                </a:cubicBezTo>
                <a:cubicBezTo>
                  <a:pt x="-21268" y="1342900"/>
                  <a:pt x="41969" y="1055531"/>
                  <a:pt x="0" y="950449"/>
                </a:cubicBezTo>
                <a:cubicBezTo>
                  <a:pt x="-41969" y="845367"/>
                  <a:pt x="30591" y="658605"/>
                  <a:pt x="0" y="475224"/>
                </a:cubicBezTo>
                <a:cubicBezTo>
                  <a:pt x="-30591" y="291843"/>
                  <a:pt x="38220" y="104904"/>
                  <a:pt x="0" y="0"/>
                </a:cubicBezTo>
                <a:close/>
              </a:path>
            </a:pathLst>
          </a:custGeom>
          <a:ln w="28575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2522751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A774B953-B18F-422B-9255-D5BE5B229200}"/>
              </a:ext>
            </a:extLst>
          </p:cNvPr>
          <p:cNvSpPr/>
          <p:nvPr/>
        </p:nvSpPr>
        <p:spPr>
          <a:xfrm>
            <a:off x="7122577" y="1868556"/>
            <a:ext cx="1097084" cy="357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B40B5F7-B800-4C26-9E28-D5B8E3C0D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299" y="2664292"/>
            <a:ext cx="1489357" cy="4031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49913D2-DFC2-429D-BC42-A837F50934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7671" y="2745234"/>
            <a:ext cx="1457325" cy="4000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ED264B3-8656-4EC5-B9F3-1B97A09173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7671" y="3128502"/>
            <a:ext cx="1628775" cy="3238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AC9F10F-7D8E-4841-BBB5-082B74E3B6D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000"/>
          <a:stretch>
            <a:fillRect/>
          </a:stretch>
        </p:blipFill>
        <p:spPr>
          <a:xfrm>
            <a:off x="358215" y="3429000"/>
            <a:ext cx="4076700" cy="3429000"/>
          </a:xfrm>
          <a:custGeom>
            <a:avLst/>
            <a:gdLst>
              <a:gd name="connsiteX0" fmla="*/ 0 w 4076700"/>
              <a:gd name="connsiteY0" fmla="*/ 0 h 3571875"/>
              <a:gd name="connsiteX1" fmla="*/ 500852 w 4076700"/>
              <a:gd name="connsiteY1" fmla="*/ 0 h 3571875"/>
              <a:gd name="connsiteX2" fmla="*/ 1164771 w 4076700"/>
              <a:gd name="connsiteY2" fmla="*/ 0 h 3571875"/>
              <a:gd name="connsiteX3" fmla="*/ 1706390 w 4076700"/>
              <a:gd name="connsiteY3" fmla="*/ 0 h 3571875"/>
              <a:gd name="connsiteX4" fmla="*/ 2248009 w 4076700"/>
              <a:gd name="connsiteY4" fmla="*/ 0 h 3571875"/>
              <a:gd name="connsiteX5" fmla="*/ 2871162 w 4076700"/>
              <a:gd name="connsiteY5" fmla="*/ 0 h 3571875"/>
              <a:gd name="connsiteX6" fmla="*/ 3412780 w 4076700"/>
              <a:gd name="connsiteY6" fmla="*/ 0 h 3571875"/>
              <a:gd name="connsiteX7" fmla="*/ 4076700 w 4076700"/>
              <a:gd name="connsiteY7" fmla="*/ 0 h 3571875"/>
              <a:gd name="connsiteX8" fmla="*/ 4076700 w 4076700"/>
              <a:gd name="connsiteY8" fmla="*/ 523875 h 3571875"/>
              <a:gd name="connsiteX9" fmla="*/ 4076700 w 4076700"/>
              <a:gd name="connsiteY9" fmla="*/ 1190625 h 3571875"/>
              <a:gd name="connsiteX10" fmla="*/ 4076700 w 4076700"/>
              <a:gd name="connsiteY10" fmla="*/ 1785938 h 3571875"/>
              <a:gd name="connsiteX11" fmla="*/ 4076700 w 4076700"/>
              <a:gd name="connsiteY11" fmla="*/ 2274094 h 3571875"/>
              <a:gd name="connsiteX12" fmla="*/ 4076700 w 4076700"/>
              <a:gd name="connsiteY12" fmla="*/ 2797969 h 3571875"/>
              <a:gd name="connsiteX13" fmla="*/ 4076700 w 4076700"/>
              <a:gd name="connsiteY13" fmla="*/ 3571875 h 3571875"/>
              <a:gd name="connsiteX14" fmla="*/ 3494314 w 4076700"/>
              <a:gd name="connsiteY14" fmla="*/ 3571875 h 3571875"/>
              <a:gd name="connsiteX15" fmla="*/ 2952696 w 4076700"/>
              <a:gd name="connsiteY15" fmla="*/ 3571875 h 3571875"/>
              <a:gd name="connsiteX16" fmla="*/ 2451844 w 4076700"/>
              <a:gd name="connsiteY16" fmla="*/ 3571875 h 3571875"/>
              <a:gd name="connsiteX17" fmla="*/ 1910225 w 4076700"/>
              <a:gd name="connsiteY17" fmla="*/ 3571875 h 3571875"/>
              <a:gd name="connsiteX18" fmla="*/ 1287072 w 4076700"/>
              <a:gd name="connsiteY18" fmla="*/ 3571875 h 3571875"/>
              <a:gd name="connsiteX19" fmla="*/ 786221 w 4076700"/>
              <a:gd name="connsiteY19" fmla="*/ 3571875 h 3571875"/>
              <a:gd name="connsiteX20" fmla="*/ 0 w 4076700"/>
              <a:gd name="connsiteY20" fmla="*/ 3571875 h 3571875"/>
              <a:gd name="connsiteX21" fmla="*/ 0 w 4076700"/>
              <a:gd name="connsiteY21" fmla="*/ 3083719 h 3571875"/>
              <a:gd name="connsiteX22" fmla="*/ 0 w 4076700"/>
              <a:gd name="connsiteY22" fmla="*/ 2524125 h 3571875"/>
              <a:gd name="connsiteX23" fmla="*/ 0 w 4076700"/>
              <a:gd name="connsiteY23" fmla="*/ 2035969 h 3571875"/>
              <a:gd name="connsiteX24" fmla="*/ 0 w 4076700"/>
              <a:gd name="connsiteY24" fmla="*/ 1369219 h 3571875"/>
              <a:gd name="connsiteX25" fmla="*/ 0 w 4076700"/>
              <a:gd name="connsiteY25" fmla="*/ 845344 h 3571875"/>
              <a:gd name="connsiteX26" fmla="*/ 0 w 4076700"/>
              <a:gd name="connsiteY26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76700" h="3571875" fill="none" extrusionOk="0">
                <a:moveTo>
                  <a:pt x="0" y="0"/>
                </a:moveTo>
                <a:cubicBezTo>
                  <a:pt x="216155" y="-3194"/>
                  <a:pt x="356288" y="19624"/>
                  <a:pt x="500852" y="0"/>
                </a:cubicBezTo>
                <a:cubicBezTo>
                  <a:pt x="645416" y="-19624"/>
                  <a:pt x="892382" y="30190"/>
                  <a:pt x="1164771" y="0"/>
                </a:cubicBezTo>
                <a:cubicBezTo>
                  <a:pt x="1437160" y="-30190"/>
                  <a:pt x="1588756" y="60592"/>
                  <a:pt x="1706390" y="0"/>
                </a:cubicBezTo>
                <a:cubicBezTo>
                  <a:pt x="1824024" y="-60592"/>
                  <a:pt x="2124817" y="37601"/>
                  <a:pt x="2248009" y="0"/>
                </a:cubicBezTo>
                <a:cubicBezTo>
                  <a:pt x="2371201" y="-37601"/>
                  <a:pt x="2598542" y="74240"/>
                  <a:pt x="2871162" y="0"/>
                </a:cubicBezTo>
                <a:cubicBezTo>
                  <a:pt x="3143782" y="-74240"/>
                  <a:pt x="3170350" y="39784"/>
                  <a:pt x="3412780" y="0"/>
                </a:cubicBezTo>
                <a:cubicBezTo>
                  <a:pt x="3655210" y="-39784"/>
                  <a:pt x="3841277" y="2621"/>
                  <a:pt x="4076700" y="0"/>
                </a:cubicBezTo>
                <a:cubicBezTo>
                  <a:pt x="4111069" y="204314"/>
                  <a:pt x="4070709" y="351141"/>
                  <a:pt x="4076700" y="523875"/>
                </a:cubicBezTo>
                <a:cubicBezTo>
                  <a:pt x="4082691" y="696610"/>
                  <a:pt x="4037609" y="857658"/>
                  <a:pt x="4076700" y="1190625"/>
                </a:cubicBezTo>
                <a:cubicBezTo>
                  <a:pt x="4115791" y="1523592"/>
                  <a:pt x="4025912" y="1614298"/>
                  <a:pt x="4076700" y="1785938"/>
                </a:cubicBezTo>
                <a:cubicBezTo>
                  <a:pt x="4127488" y="1957578"/>
                  <a:pt x="4023227" y="2158214"/>
                  <a:pt x="4076700" y="2274094"/>
                </a:cubicBezTo>
                <a:cubicBezTo>
                  <a:pt x="4130173" y="2389974"/>
                  <a:pt x="4043085" y="2559610"/>
                  <a:pt x="4076700" y="2797969"/>
                </a:cubicBezTo>
                <a:cubicBezTo>
                  <a:pt x="4110315" y="3036329"/>
                  <a:pt x="4064747" y="3303553"/>
                  <a:pt x="4076700" y="3571875"/>
                </a:cubicBezTo>
                <a:cubicBezTo>
                  <a:pt x="3907800" y="3604609"/>
                  <a:pt x="3652977" y="3568220"/>
                  <a:pt x="3494314" y="3571875"/>
                </a:cubicBezTo>
                <a:cubicBezTo>
                  <a:pt x="3335651" y="3575530"/>
                  <a:pt x="3115343" y="3551115"/>
                  <a:pt x="2952696" y="3571875"/>
                </a:cubicBezTo>
                <a:cubicBezTo>
                  <a:pt x="2790049" y="3592635"/>
                  <a:pt x="2568715" y="3556519"/>
                  <a:pt x="2451844" y="3571875"/>
                </a:cubicBezTo>
                <a:cubicBezTo>
                  <a:pt x="2334973" y="3587231"/>
                  <a:pt x="2109385" y="3545656"/>
                  <a:pt x="1910225" y="3571875"/>
                </a:cubicBezTo>
                <a:cubicBezTo>
                  <a:pt x="1711065" y="3598094"/>
                  <a:pt x="1453631" y="3546694"/>
                  <a:pt x="1287072" y="3571875"/>
                </a:cubicBezTo>
                <a:cubicBezTo>
                  <a:pt x="1120513" y="3597056"/>
                  <a:pt x="898100" y="3546345"/>
                  <a:pt x="786221" y="3571875"/>
                </a:cubicBezTo>
                <a:cubicBezTo>
                  <a:pt x="674342" y="3597405"/>
                  <a:pt x="301934" y="3540179"/>
                  <a:pt x="0" y="3571875"/>
                </a:cubicBezTo>
                <a:cubicBezTo>
                  <a:pt x="-6118" y="3402742"/>
                  <a:pt x="19568" y="3213603"/>
                  <a:pt x="0" y="3083719"/>
                </a:cubicBezTo>
                <a:cubicBezTo>
                  <a:pt x="-19568" y="2953835"/>
                  <a:pt x="51082" y="2779763"/>
                  <a:pt x="0" y="2524125"/>
                </a:cubicBezTo>
                <a:cubicBezTo>
                  <a:pt x="-51082" y="2268487"/>
                  <a:pt x="21816" y="2176414"/>
                  <a:pt x="0" y="2035969"/>
                </a:cubicBezTo>
                <a:cubicBezTo>
                  <a:pt x="-21816" y="1895524"/>
                  <a:pt x="30864" y="1646522"/>
                  <a:pt x="0" y="1369219"/>
                </a:cubicBezTo>
                <a:cubicBezTo>
                  <a:pt x="-30864" y="1091916"/>
                  <a:pt x="52674" y="1026337"/>
                  <a:pt x="0" y="845344"/>
                </a:cubicBezTo>
                <a:cubicBezTo>
                  <a:pt x="-52674" y="664351"/>
                  <a:pt x="29917" y="369504"/>
                  <a:pt x="0" y="0"/>
                </a:cubicBezTo>
                <a:close/>
              </a:path>
              <a:path w="4076700" h="3571875" stroke="0" extrusionOk="0">
                <a:moveTo>
                  <a:pt x="0" y="0"/>
                </a:moveTo>
                <a:cubicBezTo>
                  <a:pt x="208794" y="-34221"/>
                  <a:pt x="454671" y="31227"/>
                  <a:pt x="582386" y="0"/>
                </a:cubicBezTo>
                <a:cubicBezTo>
                  <a:pt x="710101" y="-31227"/>
                  <a:pt x="988358" y="10105"/>
                  <a:pt x="1164771" y="0"/>
                </a:cubicBezTo>
                <a:cubicBezTo>
                  <a:pt x="1341184" y="-10105"/>
                  <a:pt x="1451941" y="33562"/>
                  <a:pt x="1665623" y="0"/>
                </a:cubicBezTo>
                <a:cubicBezTo>
                  <a:pt x="1879305" y="-33562"/>
                  <a:pt x="2050504" y="42266"/>
                  <a:pt x="2166475" y="0"/>
                </a:cubicBezTo>
                <a:cubicBezTo>
                  <a:pt x="2282446" y="-42266"/>
                  <a:pt x="2458834" y="19867"/>
                  <a:pt x="2708094" y="0"/>
                </a:cubicBezTo>
                <a:cubicBezTo>
                  <a:pt x="2957354" y="-19867"/>
                  <a:pt x="3106062" y="16083"/>
                  <a:pt x="3331246" y="0"/>
                </a:cubicBezTo>
                <a:cubicBezTo>
                  <a:pt x="3556430" y="-16083"/>
                  <a:pt x="3883939" y="53941"/>
                  <a:pt x="4076700" y="0"/>
                </a:cubicBezTo>
                <a:cubicBezTo>
                  <a:pt x="4102786" y="190895"/>
                  <a:pt x="4025862" y="362834"/>
                  <a:pt x="4076700" y="488156"/>
                </a:cubicBezTo>
                <a:cubicBezTo>
                  <a:pt x="4127538" y="613478"/>
                  <a:pt x="4063800" y="752247"/>
                  <a:pt x="4076700" y="976313"/>
                </a:cubicBezTo>
                <a:cubicBezTo>
                  <a:pt x="4089600" y="1200379"/>
                  <a:pt x="4046180" y="1226070"/>
                  <a:pt x="4076700" y="1464469"/>
                </a:cubicBezTo>
                <a:cubicBezTo>
                  <a:pt x="4107220" y="1702868"/>
                  <a:pt x="4004299" y="1865391"/>
                  <a:pt x="4076700" y="2095500"/>
                </a:cubicBezTo>
                <a:cubicBezTo>
                  <a:pt x="4149101" y="2325609"/>
                  <a:pt x="4022663" y="2525936"/>
                  <a:pt x="4076700" y="2690813"/>
                </a:cubicBezTo>
                <a:cubicBezTo>
                  <a:pt x="4130737" y="2855690"/>
                  <a:pt x="3997589" y="3370910"/>
                  <a:pt x="4076700" y="3571875"/>
                </a:cubicBezTo>
                <a:cubicBezTo>
                  <a:pt x="3859329" y="3613418"/>
                  <a:pt x="3663008" y="3540998"/>
                  <a:pt x="3453547" y="3571875"/>
                </a:cubicBezTo>
                <a:cubicBezTo>
                  <a:pt x="3244086" y="3602752"/>
                  <a:pt x="3021575" y="3497843"/>
                  <a:pt x="2830395" y="3571875"/>
                </a:cubicBezTo>
                <a:cubicBezTo>
                  <a:pt x="2639215" y="3645907"/>
                  <a:pt x="2517725" y="3562917"/>
                  <a:pt x="2207242" y="3571875"/>
                </a:cubicBezTo>
                <a:cubicBezTo>
                  <a:pt x="1896759" y="3580833"/>
                  <a:pt x="1891202" y="3526083"/>
                  <a:pt x="1747157" y="3571875"/>
                </a:cubicBezTo>
                <a:cubicBezTo>
                  <a:pt x="1603113" y="3617667"/>
                  <a:pt x="1321794" y="3511993"/>
                  <a:pt x="1164771" y="3571875"/>
                </a:cubicBezTo>
                <a:cubicBezTo>
                  <a:pt x="1007748" y="3631757"/>
                  <a:pt x="845730" y="3558236"/>
                  <a:pt x="663920" y="3571875"/>
                </a:cubicBezTo>
                <a:cubicBezTo>
                  <a:pt x="482110" y="3585514"/>
                  <a:pt x="172767" y="3550082"/>
                  <a:pt x="0" y="3571875"/>
                </a:cubicBezTo>
                <a:cubicBezTo>
                  <a:pt x="-51920" y="3368747"/>
                  <a:pt x="45600" y="3151271"/>
                  <a:pt x="0" y="3012281"/>
                </a:cubicBezTo>
                <a:cubicBezTo>
                  <a:pt x="-45600" y="2873291"/>
                  <a:pt x="32509" y="2728352"/>
                  <a:pt x="0" y="2488406"/>
                </a:cubicBezTo>
                <a:cubicBezTo>
                  <a:pt x="-32509" y="2248460"/>
                  <a:pt x="52713" y="2075735"/>
                  <a:pt x="0" y="1857375"/>
                </a:cubicBezTo>
                <a:cubicBezTo>
                  <a:pt x="-52713" y="1639015"/>
                  <a:pt x="19009" y="1504019"/>
                  <a:pt x="0" y="1190625"/>
                </a:cubicBezTo>
                <a:cubicBezTo>
                  <a:pt x="-19009" y="877231"/>
                  <a:pt x="46694" y="738655"/>
                  <a:pt x="0" y="595313"/>
                </a:cubicBezTo>
                <a:cubicBezTo>
                  <a:pt x="-46694" y="451971"/>
                  <a:pt x="10503" y="257801"/>
                  <a:pt x="0" y="0"/>
                </a:cubicBezTo>
                <a:close/>
              </a:path>
            </a:pathLst>
          </a:custGeom>
          <a:ln w="28575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15718157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03EBB16-D3C9-4B2B-B01C-3227634E8064}"/>
              </a:ext>
            </a:extLst>
          </p:cNvPr>
          <p:cNvSpPr txBox="1"/>
          <p:nvPr/>
        </p:nvSpPr>
        <p:spPr>
          <a:xfrm>
            <a:off x="9064486" y="4115002"/>
            <a:ext cx="3127513" cy="923330"/>
          </a:xfrm>
          <a:custGeom>
            <a:avLst/>
            <a:gdLst>
              <a:gd name="connsiteX0" fmla="*/ 0 w 4970834"/>
              <a:gd name="connsiteY0" fmla="*/ 0 h 1200329"/>
              <a:gd name="connsiteX1" fmla="*/ 452898 w 4970834"/>
              <a:gd name="connsiteY1" fmla="*/ 0 h 1200329"/>
              <a:gd name="connsiteX2" fmla="*/ 856088 w 4970834"/>
              <a:gd name="connsiteY2" fmla="*/ 0 h 1200329"/>
              <a:gd name="connsiteX3" fmla="*/ 1358695 w 4970834"/>
              <a:gd name="connsiteY3" fmla="*/ 0 h 1200329"/>
              <a:gd name="connsiteX4" fmla="*/ 1960718 w 4970834"/>
              <a:gd name="connsiteY4" fmla="*/ 0 h 1200329"/>
              <a:gd name="connsiteX5" fmla="*/ 2562741 w 4970834"/>
              <a:gd name="connsiteY5" fmla="*/ 0 h 1200329"/>
              <a:gd name="connsiteX6" fmla="*/ 3015639 w 4970834"/>
              <a:gd name="connsiteY6" fmla="*/ 0 h 1200329"/>
              <a:gd name="connsiteX7" fmla="*/ 3418829 w 4970834"/>
              <a:gd name="connsiteY7" fmla="*/ 0 h 1200329"/>
              <a:gd name="connsiteX8" fmla="*/ 3921436 w 4970834"/>
              <a:gd name="connsiteY8" fmla="*/ 0 h 1200329"/>
              <a:gd name="connsiteX9" fmla="*/ 4424042 w 4970834"/>
              <a:gd name="connsiteY9" fmla="*/ 0 h 1200329"/>
              <a:gd name="connsiteX10" fmla="*/ 4970834 w 4970834"/>
              <a:gd name="connsiteY10" fmla="*/ 0 h 1200329"/>
              <a:gd name="connsiteX11" fmla="*/ 4970834 w 4970834"/>
              <a:gd name="connsiteY11" fmla="*/ 376103 h 1200329"/>
              <a:gd name="connsiteX12" fmla="*/ 4970834 w 4970834"/>
              <a:gd name="connsiteY12" fmla="*/ 740203 h 1200329"/>
              <a:gd name="connsiteX13" fmla="*/ 4970834 w 4970834"/>
              <a:gd name="connsiteY13" fmla="*/ 1200329 h 1200329"/>
              <a:gd name="connsiteX14" fmla="*/ 4517936 w 4970834"/>
              <a:gd name="connsiteY14" fmla="*/ 1200329 h 1200329"/>
              <a:gd name="connsiteX15" fmla="*/ 4065038 w 4970834"/>
              <a:gd name="connsiteY15" fmla="*/ 1200329 h 1200329"/>
              <a:gd name="connsiteX16" fmla="*/ 3562431 w 4970834"/>
              <a:gd name="connsiteY16" fmla="*/ 1200329 h 1200329"/>
              <a:gd name="connsiteX17" fmla="*/ 3159241 w 4970834"/>
              <a:gd name="connsiteY17" fmla="*/ 1200329 h 1200329"/>
              <a:gd name="connsiteX18" fmla="*/ 2756051 w 4970834"/>
              <a:gd name="connsiteY18" fmla="*/ 1200329 h 1200329"/>
              <a:gd name="connsiteX19" fmla="*/ 2253445 w 4970834"/>
              <a:gd name="connsiteY19" fmla="*/ 1200329 h 1200329"/>
              <a:gd name="connsiteX20" fmla="*/ 1800547 w 4970834"/>
              <a:gd name="connsiteY20" fmla="*/ 1200329 h 1200329"/>
              <a:gd name="connsiteX21" fmla="*/ 1397357 w 4970834"/>
              <a:gd name="connsiteY21" fmla="*/ 1200329 h 1200329"/>
              <a:gd name="connsiteX22" fmla="*/ 745625 w 4970834"/>
              <a:gd name="connsiteY22" fmla="*/ 1200329 h 1200329"/>
              <a:gd name="connsiteX23" fmla="*/ 0 w 4970834"/>
              <a:gd name="connsiteY23" fmla="*/ 1200329 h 1200329"/>
              <a:gd name="connsiteX24" fmla="*/ 0 w 4970834"/>
              <a:gd name="connsiteY24" fmla="*/ 812223 h 1200329"/>
              <a:gd name="connsiteX25" fmla="*/ 0 w 4970834"/>
              <a:gd name="connsiteY25" fmla="*/ 412113 h 1200329"/>
              <a:gd name="connsiteX26" fmla="*/ 0 w 4970834"/>
              <a:gd name="connsiteY26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70834" h="1200329" extrusionOk="0">
                <a:moveTo>
                  <a:pt x="0" y="0"/>
                </a:moveTo>
                <a:cubicBezTo>
                  <a:pt x="110213" y="-11942"/>
                  <a:pt x="258454" y="14805"/>
                  <a:pt x="452898" y="0"/>
                </a:cubicBezTo>
                <a:cubicBezTo>
                  <a:pt x="647342" y="-14805"/>
                  <a:pt x="753288" y="24095"/>
                  <a:pt x="856088" y="0"/>
                </a:cubicBezTo>
                <a:cubicBezTo>
                  <a:pt x="958888" y="-24095"/>
                  <a:pt x="1247544" y="10947"/>
                  <a:pt x="1358695" y="0"/>
                </a:cubicBezTo>
                <a:cubicBezTo>
                  <a:pt x="1469846" y="-10947"/>
                  <a:pt x="1795491" y="42412"/>
                  <a:pt x="1960718" y="0"/>
                </a:cubicBezTo>
                <a:cubicBezTo>
                  <a:pt x="2125945" y="-42412"/>
                  <a:pt x="2318392" y="71047"/>
                  <a:pt x="2562741" y="0"/>
                </a:cubicBezTo>
                <a:cubicBezTo>
                  <a:pt x="2807090" y="-71047"/>
                  <a:pt x="2835917" y="47930"/>
                  <a:pt x="3015639" y="0"/>
                </a:cubicBezTo>
                <a:cubicBezTo>
                  <a:pt x="3195361" y="-47930"/>
                  <a:pt x="3284236" y="22716"/>
                  <a:pt x="3418829" y="0"/>
                </a:cubicBezTo>
                <a:cubicBezTo>
                  <a:pt x="3553422" y="-22716"/>
                  <a:pt x="3718843" y="9829"/>
                  <a:pt x="3921436" y="0"/>
                </a:cubicBezTo>
                <a:cubicBezTo>
                  <a:pt x="4124029" y="-9829"/>
                  <a:pt x="4230145" y="30848"/>
                  <a:pt x="4424042" y="0"/>
                </a:cubicBezTo>
                <a:cubicBezTo>
                  <a:pt x="4617939" y="-30848"/>
                  <a:pt x="4767426" y="8319"/>
                  <a:pt x="4970834" y="0"/>
                </a:cubicBezTo>
                <a:cubicBezTo>
                  <a:pt x="4984739" y="172750"/>
                  <a:pt x="4961620" y="248818"/>
                  <a:pt x="4970834" y="376103"/>
                </a:cubicBezTo>
                <a:cubicBezTo>
                  <a:pt x="4980048" y="503388"/>
                  <a:pt x="4935242" y="585623"/>
                  <a:pt x="4970834" y="740203"/>
                </a:cubicBezTo>
                <a:cubicBezTo>
                  <a:pt x="5006426" y="894783"/>
                  <a:pt x="4937677" y="1029103"/>
                  <a:pt x="4970834" y="1200329"/>
                </a:cubicBezTo>
                <a:cubicBezTo>
                  <a:pt x="4845682" y="1221308"/>
                  <a:pt x="4733310" y="1161573"/>
                  <a:pt x="4517936" y="1200329"/>
                </a:cubicBezTo>
                <a:cubicBezTo>
                  <a:pt x="4302562" y="1239085"/>
                  <a:pt x="4233432" y="1191446"/>
                  <a:pt x="4065038" y="1200329"/>
                </a:cubicBezTo>
                <a:cubicBezTo>
                  <a:pt x="3896644" y="1209212"/>
                  <a:pt x="3708295" y="1177498"/>
                  <a:pt x="3562431" y="1200329"/>
                </a:cubicBezTo>
                <a:cubicBezTo>
                  <a:pt x="3416567" y="1223160"/>
                  <a:pt x="3302363" y="1195368"/>
                  <a:pt x="3159241" y="1200329"/>
                </a:cubicBezTo>
                <a:cubicBezTo>
                  <a:pt x="3016119" y="1205290"/>
                  <a:pt x="2900308" y="1162931"/>
                  <a:pt x="2756051" y="1200329"/>
                </a:cubicBezTo>
                <a:cubicBezTo>
                  <a:pt x="2611794" y="1237727"/>
                  <a:pt x="2415424" y="1148923"/>
                  <a:pt x="2253445" y="1200329"/>
                </a:cubicBezTo>
                <a:cubicBezTo>
                  <a:pt x="2091466" y="1251735"/>
                  <a:pt x="1934129" y="1159322"/>
                  <a:pt x="1800547" y="1200329"/>
                </a:cubicBezTo>
                <a:cubicBezTo>
                  <a:pt x="1666965" y="1241336"/>
                  <a:pt x="1591310" y="1168344"/>
                  <a:pt x="1397357" y="1200329"/>
                </a:cubicBezTo>
                <a:cubicBezTo>
                  <a:pt x="1203404" y="1232314"/>
                  <a:pt x="969929" y="1131819"/>
                  <a:pt x="745625" y="1200329"/>
                </a:cubicBezTo>
                <a:cubicBezTo>
                  <a:pt x="521321" y="1268839"/>
                  <a:pt x="327050" y="1173515"/>
                  <a:pt x="0" y="1200329"/>
                </a:cubicBezTo>
                <a:cubicBezTo>
                  <a:pt x="-12501" y="1059461"/>
                  <a:pt x="36872" y="930910"/>
                  <a:pt x="0" y="812223"/>
                </a:cubicBezTo>
                <a:cubicBezTo>
                  <a:pt x="-36872" y="693536"/>
                  <a:pt x="21150" y="543055"/>
                  <a:pt x="0" y="412113"/>
                </a:cubicBezTo>
                <a:cubicBezTo>
                  <a:pt x="-21150" y="281171"/>
                  <a:pt x="38069" y="9536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11570245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“Degeneración”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s-E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propiedad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especial del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potencial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1/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4870" y="1064628"/>
            <a:ext cx="750992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aplicación de (5.22) a la coordenada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angular y radial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dá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0"/>
          <a:srcRect l="34294" t="36298" b="14163"/>
          <a:stretch>
            <a:fillRect/>
          </a:stretch>
        </p:blipFill>
        <p:spPr bwMode="auto">
          <a:xfrm>
            <a:off x="1878830" y="1659834"/>
            <a:ext cx="1828800" cy="30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5987010" y="2151029"/>
            <a:ext cx="31470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Conviene ahora definir el </a:t>
            </a:r>
            <a:r>
              <a:rPr lang="es-ES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número cuántico principal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n como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83355" y="2956739"/>
            <a:ext cx="3568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que coincide con el único numero cuántico que usamos para tratar las orbitas circulares,</a:t>
            </a:r>
          </a:p>
          <a:p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y que puede tomar los valores</a:t>
            </a: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1, 2, 3,…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9239" t="35962" r="43522" b="53859"/>
          <a:stretch>
            <a:fillRect/>
          </a:stretch>
        </p:blipFill>
        <p:spPr bwMode="auto">
          <a:xfrm>
            <a:off x="10545418" y="655983"/>
            <a:ext cx="1421295" cy="69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24"/>
          <p:cNvGrpSpPr/>
          <p:nvPr/>
        </p:nvGrpSpPr>
        <p:grpSpPr>
          <a:xfrm>
            <a:off x="5953539" y="4174229"/>
            <a:ext cx="2653748" cy="1184422"/>
            <a:chOff x="5953539" y="3672365"/>
            <a:chExt cx="2653748" cy="1184422"/>
          </a:xfrm>
        </p:grpSpPr>
        <p:sp>
          <p:nvSpPr>
            <p:cNvPr id="23" name="Rectangle 22"/>
            <p:cNvSpPr/>
            <p:nvPr/>
          </p:nvSpPr>
          <p:spPr>
            <a:xfrm>
              <a:off x="5953539" y="3672365"/>
              <a:ext cx="265374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 smtClean="0">
                  <a:latin typeface="Times New Roman" pitchFamily="18" charset="0"/>
                  <a:cs typeface="Times New Roman" pitchFamily="18" charset="0"/>
                </a:rPr>
                <a:t>Para un valor fijo de </a:t>
              </a:r>
              <a:r>
                <a:rPr lang="es-ES" sz="1600" i="1" dirty="0" smtClean="0">
                  <a:latin typeface="Times New Roman" pitchFamily="18" charset="0"/>
                  <a:cs typeface="Times New Roman" pitchFamily="18" charset="0"/>
                </a:rPr>
                <a:t>n, </a:t>
              </a:r>
              <a:r>
                <a:rPr lang="es-ES" sz="1600" dirty="0" smtClean="0">
                  <a:latin typeface="Times New Roman" pitchFamily="18" charset="0"/>
                  <a:cs typeface="Times New Roman" pitchFamily="18" charset="0"/>
                </a:rPr>
                <a:t>el número cuántico </a:t>
              </a:r>
              <a:r>
                <a:rPr lang="es-ES" sz="1600" dirty="0" err="1" smtClean="0">
                  <a:latin typeface="Times New Roman" pitchFamily="18" charset="0"/>
                  <a:cs typeface="Times New Roman" pitchFamily="18" charset="0"/>
                </a:rPr>
                <a:t>azimutal</a:t>
              </a:r>
              <a:r>
                <a:rPr lang="es-E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1600" i="1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s-ES" sz="1600" i="1" baseline="-25000" dirty="0" err="1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s-ES" sz="16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1600" dirty="0" smtClean="0">
                  <a:latin typeface="Times New Roman" pitchFamily="18" charset="0"/>
                  <a:cs typeface="Times New Roman" pitchFamily="18" charset="0"/>
                </a:rPr>
                <a:t>puede tomar los valores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099734" y="4575934"/>
              <a:ext cx="1371600" cy="280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4274" t="37185" r="14832" b="53859"/>
          <a:stretch>
            <a:fillRect/>
          </a:stretch>
        </p:blipFill>
        <p:spPr bwMode="auto">
          <a:xfrm>
            <a:off x="10596081" y="1366464"/>
            <a:ext cx="1722634" cy="6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9239" t="45179" r="43522" b="43096"/>
          <a:stretch>
            <a:fillRect/>
          </a:stretch>
        </p:blipFill>
        <p:spPr bwMode="auto">
          <a:xfrm>
            <a:off x="9136146" y="3318553"/>
            <a:ext cx="1280160" cy="7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4652" t="45655" r="14660" b="44274"/>
          <a:stretch>
            <a:fillRect/>
          </a:stretch>
        </p:blipFill>
        <p:spPr bwMode="auto">
          <a:xfrm>
            <a:off x="10397450" y="3277458"/>
            <a:ext cx="1812422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Group 34"/>
          <p:cNvGrpSpPr/>
          <p:nvPr/>
        </p:nvGrpSpPr>
        <p:grpSpPr>
          <a:xfrm>
            <a:off x="1192697" y="4283766"/>
            <a:ext cx="7660320" cy="1680330"/>
            <a:chOff x="1192697" y="4283766"/>
            <a:chExt cx="7660320" cy="1680330"/>
          </a:xfrm>
        </p:grpSpPr>
        <p:sp>
          <p:nvSpPr>
            <p:cNvPr id="31" name="Oval 30"/>
            <p:cNvSpPr/>
            <p:nvPr/>
          </p:nvSpPr>
          <p:spPr>
            <a:xfrm>
              <a:off x="7255569" y="5059025"/>
              <a:ext cx="258417" cy="45720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stCxn id="31" idx="2"/>
            </p:cNvCxnSpPr>
            <p:nvPr/>
          </p:nvCxnSpPr>
          <p:spPr>
            <a:xfrm rot="10800000">
              <a:off x="1192697" y="4283766"/>
              <a:ext cx="6062873" cy="1003861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559825" y="5625542"/>
              <a:ext cx="22931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Orbita circular es</a:t>
              </a:r>
              <a:r>
                <a:rPr lang="es-UY" sz="1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UY" sz="1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s-UY" sz="1600" b="1" i="1" baseline="-25000" dirty="0" err="1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q</a:t>
              </a:r>
              <a:r>
                <a:rPr lang="es-UY" sz="1600" b="1" i="1" baseline="-25000" dirty="0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 </a:t>
              </a:r>
              <a:r>
                <a:rPr lang="es-UY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s-UY" sz="1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7" name="Straight Arrow Connector 36"/>
          <p:cNvCxnSpPr>
            <a:stCxn id="31" idx="2"/>
          </p:cNvCxnSpPr>
          <p:nvPr/>
        </p:nvCxnSpPr>
        <p:spPr>
          <a:xfrm rot="10800000">
            <a:off x="3677479" y="4303644"/>
            <a:ext cx="3578091" cy="983983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1" idx="3"/>
          </p:cNvCxnSpPr>
          <p:nvPr/>
        </p:nvCxnSpPr>
        <p:spPr>
          <a:xfrm rot="5400000">
            <a:off x="4308972" y="3475996"/>
            <a:ext cx="1011167" cy="4957717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018A1AC5-2B08-4AD3-B809-1815FA74C2EC}"/>
              </a:ext>
            </a:extLst>
          </p:cNvPr>
          <p:cNvSpPr txBox="1">
            <a:spLocks/>
          </p:cNvSpPr>
          <p:nvPr/>
        </p:nvSpPr>
        <p:spPr>
          <a:xfrm>
            <a:off x="0" y="706713"/>
            <a:ext cx="10432677" cy="7006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i="1" dirty="0" smtClean="0"/>
              <a:t>3er</a:t>
            </a:r>
            <a:r>
              <a:rPr lang="es-ES" sz="2000" b="1" i="1" dirty="0" smtClean="0"/>
              <a:t> Ejemplo de Cuantización </a:t>
            </a:r>
            <a:r>
              <a:rPr lang="es-ES" sz="2000" b="1" i="1" dirty="0"/>
              <a:t>de </a:t>
            </a:r>
            <a:r>
              <a:rPr lang="es-ES" sz="2000" b="1" i="1" dirty="0" smtClean="0"/>
              <a:t>Wilson-</a:t>
            </a:r>
            <a:r>
              <a:rPr lang="es-ES" sz="2000" b="1" i="1" dirty="0" err="1" smtClean="0"/>
              <a:t>Sommerfeld</a:t>
            </a:r>
            <a:r>
              <a:rPr lang="es-ES" sz="2000" b="1" i="1" dirty="0"/>
              <a:t>: Órbitas </a:t>
            </a:r>
            <a:r>
              <a:rPr lang="es-ES" sz="2000" b="1" i="1" dirty="0" smtClean="0"/>
              <a:t>elípticas</a:t>
            </a:r>
            <a:endParaRPr lang="en-US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409088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29" grpId="0" animBg="1"/>
      <p:bldP spid="17" grpId="0"/>
      <p:bldP spid="19" grpId="0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D26A4-3ACE-439F-A396-DE88B2DAE43B}"/>
              </a:ext>
            </a:extLst>
          </p:cNvPr>
          <p:cNvSpPr txBox="1">
            <a:spLocks/>
          </p:cNvSpPr>
          <p:nvPr/>
        </p:nvSpPr>
        <p:spPr>
          <a:xfrm>
            <a:off x="0" y="3425375"/>
            <a:ext cx="10515600" cy="580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Principio de correspondencia (Bohr)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2FE8FD0-3D5C-43CA-A2EE-B2DC403CC3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819"/>
          <a:stretch>
            <a:fillRect/>
          </a:stretch>
        </p:blipFill>
        <p:spPr>
          <a:xfrm>
            <a:off x="656645" y="4177279"/>
            <a:ext cx="10598047" cy="1000975"/>
          </a:xfrm>
          <a:custGeom>
            <a:avLst/>
            <a:gdLst>
              <a:gd name="connsiteX0" fmla="*/ 0 w 10598047"/>
              <a:gd name="connsiteY0" fmla="*/ 0 h 1918270"/>
              <a:gd name="connsiteX1" fmla="*/ 800741 w 10598047"/>
              <a:gd name="connsiteY1" fmla="*/ 0 h 1918270"/>
              <a:gd name="connsiteX2" fmla="*/ 1071580 w 10598047"/>
              <a:gd name="connsiteY2" fmla="*/ 0 h 1918270"/>
              <a:gd name="connsiteX3" fmla="*/ 1872322 w 10598047"/>
              <a:gd name="connsiteY3" fmla="*/ 0 h 1918270"/>
              <a:gd name="connsiteX4" fmla="*/ 2673063 w 10598047"/>
              <a:gd name="connsiteY4" fmla="*/ 0 h 1918270"/>
              <a:gd name="connsiteX5" fmla="*/ 3261843 w 10598047"/>
              <a:gd name="connsiteY5" fmla="*/ 0 h 1918270"/>
              <a:gd name="connsiteX6" fmla="*/ 4062585 w 10598047"/>
              <a:gd name="connsiteY6" fmla="*/ 0 h 1918270"/>
              <a:gd name="connsiteX7" fmla="*/ 4439404 w 10598047"/>
              <a:gd name="connsiteY7" fmla="*/ 0 h 1918270"/>
              <a:gd name="connsiteX8" fmla="*/ 4922204 w 10598047"/>
              <a:gd name="connsiteY8" fmla="*/ 0 h 1918270"/>
              <a:gd name="connsiteX9" fmla="*/ 5193043 w 10598047"/>
              <a:gd name="connsiteY9" fmla="*/ 0 h 1918270"/>
              <a:gd name="connsiteX10" fmla="*/ 5569862 w 10598047"/>
              <a:gd name="connsiteY10" fmla="*/ 0 h 1918270"/>
              <a:gd name="connsiteX11" fmla="*/ 6264623 w 10598047"/>
              <a:gd name="connsiteY11" fmla="*/ 0 h 1918270"/>
              <a:gd name="connsiteX12" fmla="*/ 6535462 w 10598047"/>
              <a:gd name="connsiteY12" fmla="*/ 0 h 1918270"/>
              <a:gd name="connsiteX13" fmla="*/ 6912282 w 10598047"/>
              <a:gd name="connsiteY13" fmla="*/ 0 h 1918270"/>
              <a:gd name="connsiteX14" fmla="*/ 7607043 w 10598047"/>
              <a:gd name="connsiteY14" fmla="*/ 0 h 1918270"/>
              <a:gd name="connsiteX15" fmla="*/ 8407784 w 10598047"/>
              <a:gd name="connsiteY15" fmla="*/ 0 h 1918270"/>
              <a:gd name="connsiteX16" fmla="*/ 8784603 w 10598047"/>
              <a:gd name="connsiteY16" fmla="*/ 0 h 1918270"/>
              <a:gd name="connsiteX17" fmla="*/ 9373384 w 10598047"/>
              <a:gd name="connsiteY17" fmla="*/ 0 h 1918270"/>
              <a:gd name="connsiteX18" fmla="*/ 9856184 w 10598047"/>
              <a:gd name="connsiteY18" fmla="*/ 0 h 1918270"/>
              <a:gd name="connsiteX19" fmla="*/ 10598047 w 10598047"/>
              <a:gd name="connsiteY19" fmla="*/ 0 h 1918270"/>
              <a:gd name="connsiteX20" fmla="*/ 10598047 w 10598047"/>
              <a:gd name="connsiteY20" fmla="*/ 517933 h 1918270"/>
              <a:gd name="connsiteX21" fmla="*/ 10598047 w 10598047"/>
              <a:gd name="connsiteY21" fmla="*/ 959135 h 1918270"/>
              <a:gd name="connsiteX22" fmla="*/ 10598047 w 10598047"/>
              <a:gd name="connsiteY22" fmla="*/ 1419520 h 1918270"/>
              <a:gd name="connsiteX23" fmla="*/ 10598047 w 10598047"/>
              <a:gd name="connsiteY23" fmla="*/ 1918270 h 1918270"/>
              <a:gd name="connsiteX24" fmla="*/ 10115247 w 10598047"/>
              <a:gd name="connsiteY24" fmla="*/ 1918270 h 1918270"/>
              <a:gd name="connsiteX25" fmla="*/ 9314506 w 10598047"/>
              <a:gd name="connsiteY25" fmla="*/ 1918270 h 1918270"/>
              <a:gd name="connsiteX26" fmla="*/ 9043667 w 10598047"/>
              <a:gd name="connsiteY26" fmla="*/ 1918270 h 1918270"/>
              <a:gd name="connsiteX27" fmla="*/ 8772828 w 10598047"/>
              <a:gd name="connsiteY27" fmla="*/ 1918270 h 1918270"/>
              <a:gd name="connsiteX28" fmla="*/ 7972086 w 10598047"/>
              <a:gd name="connsiteY28" fmla="*/ 1918270 h 1918270"/>
              <a:gd name="connsiteX29" fmla="*/ 7171345 w 10598047"/>
              <a:gd name="connsiteY29" fmla="*/ 1918270 h 1918270"/>
              <a:gd name="connsiteX30" fmla="*/ 6476584 w 10598047"/>
              <a:gd name="connsiteY30" fmla="*/ 1918270 h 1918270"/>
              <a:gd name="connsiteX31" fmla="*/ 6099765 w 10598047"/>
              <a:gd name="connsiteY31" fmla="*/ 1918270 h 1918270"/>
              <a:gd name="connsiteX32" fmla="*/ 5405004 w 10598047"/>
              <a:gd name="connsiteY32" fmla="*/ 1918270 h 1918270"/>
              <a:gd name="connsiteX33" fmla="*/ 5028185 w 10598047"/>
              <a:gd name="connsiteY33" fmla="*/ 1918270 h 1918270"/>
              <a:gd name="connsiteX34" fmla="*/ 4545385 w 10598047"/>
              <a:gd name="connsiteY34" fmla="*/ 1918270 h 1918270"/>
              <a:gd name="connsiteX35" fmla="*/ 3850624 w 10598047"/>
              <a:gd name="connsiteY35" fmla="*/ 1918270 h 1918270"/>
              <a:gd name="connsiteX36" fmla="*/ 3261843 w 10598047"/>
              <a:gd name="connsiteY36" fmla="*/ 1918270 h 1918270"/>
              <a:gd name="connsiteX37" fmla="*/ 2779043 w 10598047"/>
              <a:gd name="connsiteY37" fmla="*/ 1918270 h 1918270"/>
              <a:gd name="connsiteX38" fmla="*/ 2402224 w 10598047"/>
              <a:gd name="connsiteY38" fmla="*/ 1918270 h 1918270"/>
              <a:gd name="connsiteX39" fmla="*/ 1707463 w 10598047"/>
              <a:gd name="connsiteY39" fmla="*/ 1918270 h 1918270"/>
              <a:gd name="connsiteX40" fmla="*/ 906722 w 10598047"/>
              <a:gd name="connsiteY40" fmla="*/ 1918270 h 1918270"/>
              <a:gd name="connsiteX41" fmla="*/ 0 w 10598047"/>
              <a:gd name="connsiteY41" fmla="*/ 1918270 h 1918270"/>
              <a:gd name="connsiteX42" fmla="*/ 0 w 10598047"/>
              <a:gd name="connsiteY42" fmla="*/ 1496251 h 1918270"/>
              <a:gd name="connsiteX43" fmla="*/ 0 w 10598047"/>
              <a:gd name="connsiteY43" fmla="*/ 1074231 h 1918270"/>
              <a:gd name="connsiteX44" fmla="*/ 0 w 10598047"/>
              <a:gd name="connsiteY44" fmla="*/ 556298 h 1918270"/>
              <a:gd name="connsiteX45" fmla="*/ 0 w 10598047"/>
              <a:gd name="connsiteY45" fmla="*/ 0 h 191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98047" h="1918270" fill="none" extrusionOk="0">
                <a:moveTo>
                  <a:pt x="0" y="0"/>
                </a:moveTo>
                <a:cubicBezTo>
                  <a:pt x="205394" y="-19704"/>
                  <a:pt x="541847" y="32924"/>
                  <a:pt x="800741" y="0"/>
                </a:cubicBezTo>
                <a:cubicBezTo>
                  <a:pt x="1059635" y="-32924"/>
                  <a:pt x="986499" y="24066"/>
                  <a:pt x="1071580" y="0"/>
                </a:cubicBezTo>
                <a:cubicBezTo>
                  <a:pt x="1156661" y="-24066"/>
                  <a:pt x="1678419" y="59309"/>
                  <a:pt x="1872322" y="0"/>
                </a:cubicBezTo>
                <a:cubicBezTo>
                  <a:pt x="2066225" y="-59309"/>
                  <a:pt x="2474007" y="78378"/>
                  <a:pt x="2673063" y="0"/>
                </a:cubicBezTo>
                <a:cubicBezTo>
                  <a:pt x="2872119" y="-78378"/>
                  <a:pt x="3061747" y="4824"/>
                  <a:pt x="3261843" y="0"/>
                </a:cubicBezTo>
                <a:cubicBezTo>
                  <a:pt x="3461939" y="-4824"/>
                  <a:pt x="3760307" y="60502"/>
                  <a:pt x="4062585" y="0"/>
                </a:cubicBezTo>
                <a:cubicBezTo>
                  <a:pt x="4364863" y="-60502"/>
                  <a:pt x="4301661" y="24945"/>
                  <a:pt x="4439404" y="0"/>
                </a:cubicBezTo>
                <a:cubicBezTo>
                  <a:pt x="4577147" y="-24945"/>
                  <a:pt x="4798292" y="26167"/>
                  <a:pt x="4922204" y="0"/>
                </a:cubicBezTo>
                <a:cubicBezTo>
                  <a:pt x="5046116" y="-26167"/>
                  <a:pt x="5114055" y="8341"/>
                  <a:pt x="5193043" y="0"/>
                </a:cubicBezTo>
                <a:cubicBezTo>
                  <a:pt x="5272031" y="-8341"/>
                  <a:pt x="5482150" y="17401"/>
                  <a:pt x="5569862" y="0"/>
                </a:cubicBezTo>
                <a:cubicBezTo>
                  <a:pt x="5657574" y="-17401"/>
                  <a:pt x="6080463" y="57369"/>
                  <a:pt x="6264623" y="0"/>
                </a:cubicBezTo>
                <a:cubicBezTo>
                  <a:pt x="6448783" y="-57369"/>
                  <a:pt x="6439385" y="13770"/>
                  <a:pt x="6535462" y="0"/>
                </a:cubicBezTo>
                <a:cubicBezTo>
                  <a:pt x="6631539" y="-13770"/>
                  <a:pt x="6825382" y="7216"/>
                  <a:pt x="6912282" y="0"/>
                </a:cubicBezTo>
                <a:cubicBezTo>
                  <a:pt x="6999182" y="-7216"/>
                  <a:pt x="7305836" y="10285"/>
                  <a:pt x="7607043" y="0"/>
                </a:cubicBezTo>
                <a:cubicBezTo>
                  <a:pt x="7908250" y="-10285"/>
                  <a:pt x="8079768" y="90116"/>
                  <a:pt x="8407784" y="0"/>
                </a:cubicBezTo>
                <a:cubicBezTo>
                  <a:pt x="8735800" y="-90116"/>
                  <a:pt x="8648732" y="13879"/>
                  <a:pt x="8784603" y="0"/>
                </a:cubicBezTo>
                <a:cubicBezTo>
                  <a:pt x="8920474" y="-13879"/>
                  <a:pt x="9249568" y="56053"/>
                  <a:pt x="9373384" y="0"/>
                </a:cubicBezTo>
                <a:cubicBezTo>
                  <a:pt x="9497200" y="-56053"/>
                  <a:pt x="9620010" y="54406"/>
                  <a:pt x="9856184" y="0"/>
                </a:cubicBezTo>
                <a:cubicBezTo>
                  <a:pt x="10092358" y="-54406"/>
                  <a:pt x="10405572" y="81741"/>
                  <a:pt x="10598047" y="0"/>
                </a:cubicBezTo>
                <a:cubicBezTo>
                  <a:pt x="10659433" y="255709"/>
                  <a:pt x="10584764" y="273564"/>
                  <a:pt x="10598047" y="517933"/>
                </a:cubicBezTo>
                <a:cubicBezTo>
                  <a:pt x="10611330" y="762302"/>
                  <a:pt x="10558887" y="767456"/>
                  <a:pt x="10598047" y="959135"/>
                </a:cubicBezTo>
                <a:cubicBezTo>
                  <a:pt x="10637207" y="1150814"/>
                  <a:pt x="10550553" y="1246225"/>
                  <a:pt x="10598047" y="1419520"/>
                </a:cubicBezTo>
                <a:cubicBezTo>
                  <a:pt x="10645541" y="1592815"/>
                  <a:pt x="10596136" y="1748892"/>
                  <a:pt x="10598047" y="1918270"/>
                </a:cubicBezTo>
                <a:cubicBezTo>
                  <a:pt x="10432262" y="1926726"/>
                  <a:pt x="10349003" y="1867916"/>
                  <a:pt x="10115247" y="1918270"/>
                </a:cubicBezTo>
                <a:cubicBezTo>
                  <a:pt x="9881491" y="1968624"/>
                  <a:pt x="9700927" y="1847392"/>
                  <a:pt x="9314506" y="1918270"/>
                </a:cubicBezTo>
                <a:cubicBezTo>
                  <a:pt x="8928085" y="1989148"/>
                  <a:pt x="9166443" y="1906832"/>
                  <a:pt x="9043667" y="1918270"/>
                </a:cubicBezTo>
                <a:cubicBezTo>
                  <a:pt x="8920891" y="1929708"/>
                  <a:pt x="8883165" y="1909505"/>
                  <a:pt x="8772828" y="1918270"/>
                </a:cubicBezTo>
                <a:cubicBezTo>
                  <a:pt x="8662491" y="1927035"/>
                  <a:pt x="8337757" y="1887972"/>
                  <a:pt x="7972086" y="1918270"/>
                </a:cubicBezTo>
                <a:cubicBezTo>
                  <a:pt x="7606415" y="1948568"/>
                  <a:pt x="7482937" y="1835971"/>
                  <a:pt x="7171345" y="1918270"/>
                </a:cubicBezTo>
                <a:cubicBezTo>
                  <a:pt x="6859753" y="2000569"/>
                  <a:pt x="6800118" y="1872291"/>
                  <a:pt x="6476584" y="1918270"/>
                </a:cubicBezTo>
                <a:cubicBezTo>
                  <a:pt x="6153050" y="1964249"/>
                  <a:pt x="6228126" y="1889152"/>
                  <a:pt x="6099765" y="1918270"/>
                </a:cubicBezTo>
                <a:cubicBezTo>
                  <a:pt x="5971404" y="1947388"/>
                  <a:pt x="5651752" y="1885484"/>
                  <a:pt x="5405004" y="1918270"/>
                </a:cubicBezTo>
                <a:cubicBezTo>
                  <a:pt x="5158256" y="1951056"/>
                  <a:pt x="5138210" y="1878399"/>
                  <a:pt x="5028185" y="1918270"/>
                </a:cubicBezTo>
                <a:cubicBezTo>
                  <a:pt x="4918160" y="1958141"/>
                  <a:pt x="4677685" y="1906237"/>
                  <a:pt x="4545385" y="1918270"/>
                </a:cubicBezTo>
                <a:cubicBezTo>
                  <a:pt x="4413085" y="1930303"/>
                  <a:pt x="4045102" y="1873270"/>
                  <a:pt x="3850624" y="1918270"/>
                </a:cubicBezTo>
                <a:cubicBezTo>
                  <a:pt x="3656146" y="1963270"/>
                  <a:pt x="3398387" y="1879774"/>
                  <a:pt x="3261843" y="1918270"/>
                </a:cubicBezTo>
                <a:cubicBezTo>
                  <a:pt x="3125299" y="1956766"/>
                  <a:pt x="2988226" y="1889958"/>
                  <a:pt x="2779043" y="1918270"/>
                </a:cubicBezTo>
                <a:cubicBezTo>
                  <a:pt x="2569860" y="1946582"/>
                  <a:pt x="2562215" y="1903643"/>
                  <a:pt x="2402224" y="1918270"/>
                </a:cubicBezTo>
                <a:cubicBezTo>
                  <a:pt x="2242233" y="1932897"/>
                  <a:pt x="1919314" y="1856259"/>
                  <a:pt x="1707463" y="1918270"/>
                </a:cubicBezTo>
                <a:cubicBezTo>
                  <a:pt x="1495612" y="1980281"/>
                  <a:pt x="1166600" y="1880641"/>
                  <a:pt x="906722" y="1918270"/>
                </a:cubicBezTo>
                <a:cubicBezTo>
                  <a:pt x="646844" y="1955899"/>
                  <a:pt x="449460" y="1897091"/>
                  <a:pt x="0" y="1918270"/>
                </a:cubicBezTo>
                <a:cubicBezTo>
                  <a:pt x="-8565" y="1791001"/>
                  <a:pt x="50175" y="1676494"/>
                  <a:pt x="0" y="1496251"/>
                </a:cubicBezTo>
                <a:cubicBezTo>
                  <a:pt x="-50175" y="1316008"/>
                  <a:pt x="34499" y="1279977"/>
                  <a:pt x="0" y="1074231"/>
                </a:cubicBezTo>
                <a:cubicBezTo>
                  <a:pt x="-34499" y="868485"/>
                  <a:pt x="3935" y="688167"/>
                  <a:pt x="0" y="556298"/>
                </a:cubicBezTo>
                <a:cubicBezTo>
                  <a:pt x="-3935" y="424429"/>
                  <a:pt x="33953" y="123655"/>
                  <a:pt x="0" y="0"/>
                </a:cubicBezTo>
                <a:close/>
              </a:path>
              <a:path w="10598047" h="1918270" stroke="0" extrusionOk="0">
                <a:moveTo>
                  <a:pt x="0" y="0"/>
                </a:moveTo>
                <a:cubicBezTo>
                  <a:pt x="237398" y="-14968"/>
                  <a:pt x="267453" y="10426"/>
                  <a:pt x="482800" y="0"/>
                </a:cubicBezTo>
                <a:cubicBezTo>
                  <a:pt x="698147" y="-10426"/>
                  <a:pt x="1034113" y="19647"/>
                  <a:pt x="1283541" y="0"/>
                </a:cubicBezTo>
                <a:cubicBezTo>
                  <a:pt x="1532969" y="-19647"/>
                  <a:pt x="1747865" y="35550"/>
                  <a:pt x="2084283" y="0"/>
                </a:cubicBezTo>
                <a:cubicBezTo>
                  <a:pt x="2420701" y="-35550"/>
                  <a:pt x="2360962" y="38043"/>
                  <a:pt x="2461102" y="0"/>
                </a:cubicBezTo>
                <a:cubicBezTo>
                  <a:pt x="2561242" y="-38043"/>
                  <a:pt x="3042481" y="90393"/>
                  <a:pt x="3261843" y="0"/>
                </a:cubicBezTo>
                <a:cubicBezTo>
                  <a:pt x="3481205" y="-90393"/>
                  <a:pt x="3792561" y="32905"/>
                  <a:pt x="3956604" y="0"/>
                </a:cubicBezTo>
                <a:cubicBezTo>
                  <a:pt x="4120647" y="-32905"/>
                  <a:pt x="4154725" y="23037"/>
                  <a:pt x="4227443" y="0"/>
                </a:cubicBezTo>
                <a:cubicBezTo>
                  <a:pt x="4300161" y="-23037"/>
                  <a:pt x="4647566" y="35713"/>
                  <a:pt x="4816224" y="0"/>
                </a:cubicBezTo>
                <a:cubicBezTo>
                  <a:pt x="4984882" y="-35713"/>
                  <a:pt x="5257092" y="67996"/>
                  <a:pt x="5405004" y="0"/>
                </a:cubicBezTo>
                <a:cubicBezTo>
                  <a:pt x="5552916" y="-67996"/>
                  <a:pt x="5615879" y="25882"/>
                  <a:pt x="5675843" y="0"/>
                </a:cubicBezTo>
                <a:cubicBezTo>
                  <a:pt x="5735807" y="-25882"/>
                  <a:pt x="5979462" y="46305"/>
                  <a:pt x="6264623" y="0"/>
                </a:cubicBezTo>
                <a:cubicBezTo>
                  <a:pt x="6549784" y="-46305"/>
                  <a:pt x="6624281" y="76796"/>
                  <a:pt x="6959384" y="0"/>
                </a:cubicBezTo>
                <a:cubicBezTo>
                  <a:pt x="7294487" y="-76796"/>
                  <a:pt x="7434133" y="46021"/>
                  <a:pt x="7760126" y="0"/>
                </a:cubicBezTo>
                <a:cubicBezTo>
                  <a:pt x="8086119" y="-46021"/>
                  <a:pt x="8244532" y="31111"/>
                  <a:pt x="8454886" y="0"/>
                </a:cubicBezTo>
                <a:cubicBezTo>
                  <a:pt x="8665240" y="-31111"/>
                  <a:pt x="8732536" y="16951"/>
                  <a:pt x="8831706" y="0"/>
                </a:cubicBezTo>
                <a:cubicBezTo>
                  <a:pt x="8930876" y="-16951"/>
                  <a:pt x="9157888" y="29207"/>
                  <a:pt x="9314506" y="0"/>
                </a:cubicBezTo>
                <a:cubicBezTo>
                  <a:pt x="9471124" y="-29207"/>
                  <a:pt x="9640952" y="50991"/>
                  <a:pt x="9797306" y="0"/>
                </a:cubicBezTo>
                <a:cubicBezTo>
                  <a:pt x="9953660" y="-50991"/>
                  <a:pt x="10273366" y="72642"/>
                  <a:pt x="10598047" y="0"/>
                </a:cubicBezTo>
                <a:cubicBezTo>
                  <a:pt x="10641843" y="101471"/>
                  <a:pt x="10594333" y="311459"/>
                  <a:pt x="10598047" y="422019"/>
                </a:cubicBezTo>
                <a:cubicBezTo>
                  <a:pt x="10601761" y="532579"/>
                  <a:pt x="10552300" y="734272"/>
                  <a:pt x="10598047" y="844039"/>
                </a:cubicBezTo>
                <a:cubicBezTo>
                  <a:pt x="10643794" y="953806"/>
                  <a:pt x="10589668" y="1209483"/>
                  <a:pt x="10598047" y="1323606"/>
                </a:cubicBezTo>
                <a:cubicBezTo>
                  <a:pt x="10606426" y="1437729"/>
                  <a:pt x="10572880" y="1696373"/>
                  <a:pt x="10598047" y="1918270"/>
                </a:cubicBezTo>
                <a:cubicBezTo>
                  <a:pt x="10271277" y="1930646"/>
                  <a:pt x="10136324" y="1837278"/>
                  <a:pt x="9903286" y="1918270"/>
                </a:cubicBezTo>
                <a:cubicBezTo>
                  <a:pt x="9670248" y="1999262"/>
                  <a:pt x="9605924" y="1917800"/>
                  <a:pt x="9526467" y="1918270"/>
                </a:cubicBezTo>
                <a:cubicBezTo>
                  <a:pt x="9447010" y="1918740"/>
                  <a:pt x="9340744" y="1887471"/>
                  <a:pt x="9255628" y="1918270"/>
                </a:cubicBezTo>
                <a:cubicBezTo>
                  <a:pt x="9170512" y="1949069"/>
                  <a:pt x="8779583" y="1913083"/>
                  <a:pt x="8454886" y="1918270"/>
                </a:cubicBezTo>
                <a:cubicBezTo>
                  <a:pt x="8130189" y="1923457"/>
                  <a:pt x="8097635" y="1859522"/>
                  <a:pt x="7866106" y="1918270"/>
                </a:cubicBezTo>
                <a:cubicBezTo>
                  <a:pt x="7634577" y="1977018"/>
                  <a:pt x="7464826" y="1902736"/>
                  <a:pt x="7171345" y="1918270"/>
                </a:cubicBezTo>
                <a:cubicBezTo>
                  <a:pt x="6877864" y="1933804"/>
                  <a:pt x="6625859" y="1877861"/>
                  <a:pt x="6370604" y="1918270"/>
                </a:cubicBezTo>
                <a:cubicBezTo>
                  <a:pt x="6115349" y="1958679"/>
                  <a:pt x="6224268" y="1908753"/>
                  <a:pt x="6099765" y="1918270"/>
                </a:cubicBezTo>
                <a:cubicBezTo>
                  <a:pt x="5975262" y="1927787"/>
                  <a:pt x="5908181" y="1897163"/>
                  <a:pt x="5722945" y="1918270"/>
                </a:cubicBezTo>
                <a:cubicBezTo>
                  <a:pt x="5537709" y="1939377"/>
                  <a:pt x="5225176" y="1907692"/>
                  <a:pt x="4922204" y="1918270"/>
                </a:cubicBezTo>
                <a:cubicBezTo>
                  <a:pt x="4619232" y="1928848"/>
                  <a:pt x="4780396" y="1893781"/>
                  <a:pt x="4651365" y="1918270"/>
                </a:cubicBezTo>
                <a:cubicBezTo>
                  <a:pt x="4522334" y="1942759"/>
                  <a:pt x="4515698" y="1890370"/>
                  <a:pt x="4380526" y="1918270"/>
                </a:cubicBezTo>
                <a:cubicBezTo>
                  <a:pt x="4245354" y="1946170"/>
                  <a:pt x="3998020" y="1899240"/>
                  <a:pt x="3685765" y="1918270"/>
                </a:cubicBezTo>
                <a:cubicBezTo>
                  <a:pt x="3373510" y="1937300"/>
                  <a:pt x="3428191" y="1887025"/>
                  <a:pt x="3308946" y="1918270"/>
                </a:cubicBezTo>
                <a:cubicBezTo>
                  <a:pt x="3189701" y="1949515"/>
                  <a:pt x="2995179" y="1884982"/>
                  <a:pt x="2826146" y="1918270"/>
                </a:cubicBezTo>
                <a:cubicBezTo>
                  <a:pt x="2657113" y="1951558"/>
                  <a:pt x="2245675" y="1902492"/>
                  <a:pt x="2025405" y="1918270"/>
                </a:cubicBezTo>
                <a:cubicBezTo>
                  <a:pt x="1805135" y="1934048"/>
                  <a:pt x="1851925" y="1903138"/>
                  <a:pt x="1754566" y="1918270"/>
                </a:cubicBezTo>
                <a:cubicBezTo>
                  <a:pt x="1657207" y="1933402"/>
                  <a:pt x="1372530" y="1865925"/>
                  <a:pt x="1059805" y="1918270"/>
                </a:cubicBezTo>
                <a:cubicBezTo>
                  <a:pt x="747080" y="1970615"/>
                  <a:pt x="747603" y="1891872"/>
                  <a:pt x="577005" y="1918270"/>
                </a:cubicBezTo>
                <a:cubicBezTo>
                  <a:pt x="406407" y="1944668"/>
                  <a:pt x="162535" y="1899859"/>
                  <a:pt x="0" y="1918270"/>
                </a:cubicBezTo>
                <a:cubicBezTo>
                  <a:pt x="-59678" y="1789779"/>
                  <a:pt x="46595" y="1547991"/>
                  <a:pt x="0" y="1400337"/>
                </a:cubicBezTo>
                <a:cubicBezTo>
                  <a:pt x="-46595" y="1252683"/>
                  <a:pt x="39435" y="1117721"/>
                  <a:pt x="0" y="901587"/>
                </a:cubicBezTo>
                <a:cubicBezTo>
                  <a:pt x="-39435" y="685453"/>
                  <a:pt x="7502" y="520857"/>
                  <a:pt x="0" y="422019"/>
                </a:cubicBezTo>
                <a:cubicBezTo>
                  <a:pt x="-7502" y="323181"/>
                  <a:pt x="25277" y="170065"/>
                  <a:pt x="0" y="0"/>
                </a:cubicBezTo>
                <a:close/>
              </a:path>
            </a:pathLst>
          </a:custGeom>
          <a:ln w="28575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2119187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FE8FD0-3D5C-43CA-A2EE-B2DC403CC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45" y="4177279"/>
            <a:ext cx="10598047" cy="1918270"/>
          </a:xfrm>
          <a:custGeom>
            <a:avLst/>
            <a:gdLst>
              <a:gd name="connsiteX0" fmla="*/ 0 w 10598047"/>
              <a:gd name="connsiteY0" fmla="*/ 0 h 1918270"/>
              <a:gd name="connsiteX1" fmla="*/ 800741 w 10598047"/>
              <a:gd name="connsiteY1" fmla="*/ 0 h 1918270"/>
              <a:gd name="connsiteX2" fmla="*/ 1071580 w 10598047"/>
              <a:gd name="connsiteY2" fmla="*/ 0 h 1918270"/>
              <a:gd name="connsiteX3" fmla="*/ 1872322 w 10598047"/>
              <a:gd name="connsiteY3" fmla="*/ 0 h 1918270"/>
              <a:gd name="connsiteX4" fmla="*/ 2673063 w 10598047"/>
              <a:gd name="connsiteY4" fmla="*/ 0 h 1918270"/>
              <a:gd name="connsiteX5" fmla="*/ 3261843 w 10598047"/>
              <a:gd name="connsiteY5" fmla="*/ 0 h 1918270"/>
              <a:gd name="connsiteX6" fmla="*/ 4062585 w 10598047"/>
              <a:gd name="connsiteY6" fmla="*/ 0 h 1918270"/>
              <a:gd name="connsiteX7" fmla="*/ 4439404 w 10598047"/>
              <a:gd name="connsiteY7" fmla="*/ 0 h 1918270"/>
              <a:gd name="connsiteX8" fmla="*/ 4922204 w 10598047"/>
              <a:gd name="connsiteY8" fmla="*/ 0 h 1918270"/>
              <a:gd name="connsiteX9" fmla="*/ 5193043 w 10598047"/>
              <a:gd name="connsiteY9" fmla="*/ 0 h 1918270"/>
              <a:gd name="connsiteX10" fmla="*/ 5569862 w 10598047"/>
              <a:gd name="connsiteY10" fmla="*/ 0 h 1918270"/>
              <a:gd name="connsiteX11" fmla="*/ 6264623 w 10598047"/>
              <a:gd name="connsiteY11" fmla="*/ 0 h 1918270"/>
              <a:gd name="connsiteX12" fmla="*/ 6535462 w 10598047"/>
              <a:gd name="connsiteY12" fmla="*/ 0 h 1918270"/>
              <a:gd name="connsiteX13" fmla="*/ 6912282 w 10598047"/>
              <a:gd name="connsiteY13" fmla="*/ 0 h 1918270"/>
              <a:gd name="connsiteX14" fmla="*/ 7607043 w 10598047"/>
              <a:gd name="connsiteY14" fmla="*/ 0 h 1918270"/>
              <a:gd name="connsiteX15" fmla="*/ 8407784 w 10598047"/>
              <a:gd name="connsiteY15" fmla="*/ 0 h 1918270"/>
              <a:gd name="connsiteX16" fmla="*/ 8784603 w 10598047"/>
              <a:gd name="connsiteY16" fmla="*/ 0 h 1918270"/>
              <a:gd name="connsiteX17" fmla="*/ 9373384 w 10598047"/>
              <a:gd name="connsiteY17" fmla="*/ 0 h 1918270"/>
              <a:gd name="connsiteX18" fmla="*/ 9856184 w 10598047"/>
              <a:gd name="connsiteY18" fmla="*/ 0 h 1918270"/>
              <a:gd name="connsiteX19" fmla="*/ 10598047 w 10598047"/>
              <a:gd name="connsiteY19" fmla="*/ 0 h 1918270"/>
              <a:gd name="connsiteX20" fmla="*/ 10598047 w 10598047"/>
              <a:gd name="connsiteY20" fmla="*/ 517933 h 1918270"/>
              <a:gd name="connsiteX21" fmla="*/ 10598047 w 10598047"/>
              <a:gd name="connsiteY21" fmla="*/ 959135 h 1918270"/>
              <a:gd name="connsiteX22" fmla="*/ 10598047 w 10598047"/>
              <a:gd name="connsiteY22" fmla="*/ 1419520 h 1918270"/>
              <a:gd name="connsiteX23" fmla="*/ 10598047 w 10598047"/>
              <a:gd name="connsiteY23" fmla="*/ 1918270 h 1918270"/>
              <a:gd name="connsiteX24" fmla="*/ 10115247 w 10598047"/>
              <a:gd name="connsiteY24" fmla="*/ 1918270 h 1918270"/>
              <a:gd name="connsiteX25" fmla="*/ 9314506 w 10598047"/>
              <a:gd name="connsiteY25" fmla="*/ 1918270 h 1918270"/>
              <a:gd name="connsiteX26" fmla="*/ 9043667 w 10598047"/>
              <a:gd name="connsiteY26" fmla="*/ 1918270 h 1918270"/>
              <a:gd name="connsiteX27" fmla="*/ 8772828 w 10598047"/>
              <a:gd name="connsiteY27" fmla="*/ 1918270 h 1918270"/>
              <a:gd name="connsiteX28" fmla="*/ 7972086 w 10598047"/>
              <a:gd name="connsiteY28" fmla="*/ 1918270 h 1918270"/>
              <a:gd name="connsiteX29" fmla="*/ 7171345 w 10598047"/>
              <a:gd name="connsiteY29" fmla="*/ 1918270 h 1918270"/>
              <a:gd name="connsiteX30" fmla="*/ 6476584 w 10598047"/>
              <a:gd name="connsiteY30" fmla="*/ 1918270 h 1918270"/>
              <a:gd name="connsiteX31" fmla="*/ 6099765 w 10598047"/>
              <a:gd name="connsiteY31" fmla="*/ 1918270 h 1918270"/>
              <a:gd name="connsiteX32" fmla="*/ 5405004 w 10598047"/>
              <a:gd name="connsiteY32" fmla="*/ 1918270 h 1918270"/>
              <a:gd name="connsiteX33" fmla="*/ 5028185 w 10598047"/>
              <a:gd name="connsiteY33" fmla="*/ 1918270 h 1918270"/>
              <a:gd name="connsiteX34" fmla="*/ 4545385 w 10598047"/>
              <a:gd name="connsiteY34" fmla="*/ 1918270 h 1918270"/>
              <a:gd name="connsiteX35" fmla="*/ 3850624 w 10598047"/>
              <a:gd name="connsiteY35" fmla="*/ 1918270 h 1918270"/>
              <a:gd name="connsiteX36" fmla="*/ 3261843 w 10598047"/>
              <a:gd name="connsiteY36" fmla="*/ 1918270 h 1918270"/>
              <a:gd name="connsiteX37" fmla="*/ 2779043 w 10598047"/>
              <a:gd name="connsiteY37" fmla="*/ 1918270 h 1918270"/>
              <a:gd name="connsiteX38" fmla="*/ 2402224 w 10598047"/>
              <a:gd name="connsiteY38" fmla="*/ 1918270 h 1918270"/>
              <a:gd name="connsiteX39" fmla="*/ 1707463 w 10598047"/>
              <a:gd name="connsiteY39" fmla="*/ 1918270 h 1918270"/>
              <a:gd name="connsiteX40" fmla="*/ 906722 w 10598047"/>
              <a:gd name="connsiteY40" fmla="*/ 1918270 h 1918270"/>
              <a:gd name="connsiteX41" fmla="*/ 0 w 10598047"/>
              <a:gd name="connsiteY41" fmla="*/ 1918270 h 1918270"/>
              <a:gd name="connsiteX42" fmla="*/ 0 w 10598047"/>
              <a:gd name="connsiteY42" fmla="*/ 1496251 h 1918270"/>
              <a:gd name="connsiteX43" fmla="*/ 0 w 10598047"/>
              <a:gd name="connsiteY43" fmla="*/ 1074231 h 1918270"/>
              <a:gd name="connsiteX44" fmla="*/ 0 w 10598047"/>
              <a:gd name="connsiteY44" fmla="*/ 556298 h 1918270"/>
              <a:gd name="connsiteX45" fmla="*/ 0 w 10598047"/>
              <a:gd name="connsiteY45" fmla="*/ 0 h 191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98047" h="1918270" fill="none" extrusionOk="0">
                <a:moveTo>
                  <a:pt x="0" y="0"/>
                </a:moveTo>
                <a:cubicBezTo>
                  <a:pt x="205394" y="-19704"/>
                  <a:pt x="541847" y="32924"/>
                  <a:pt x="800741" y="0"/>
                </a:cubicBezTo>
                <a:cubicBezTo>
                  <a:pt x="1059635" y="-32924"/>
                  <a:pt x="986499" y="24066"/>
                  <a:pt x="1071580" y="0"/>
                </a:cubicBezTo>
                <a:cubicBezTo>
                  <a:pt x="1156661" y="-24066"/>
                  <a:pt x="1678419" y="59309"/>
                  <a:pt x="1872322" y="0"/>
                </a:cubicBezTo>
                <a:cubicBezTo>
                  <a:pt x="2066225" y="-59309"/>
                  <a:pt x="2474007" y="78378"/>
                  <a:pt x="2673063" y="0"/>
                </a:cubicBezTo>
                <a:cubicBezTo>
                  <a:pt x="2872119" y="-78378"/>
                  <a:pt x="3061747" y="4824"/>
                  <a:pt x="3261843" y="0"/>
                </a:cubicBezTo>
                <a:cubicBezTo>
                  <a:pt x="3461939" y="-4824"/>
                  <a:pt x="3760307" y="60502"/>
                  <a:pt x="4062585" y="0"/>
                </a:cubicBezTo>
                <a:cubicBezTo>
                  <a:pt x="4364863" y="-60502"/>
                  <a:pt x="4301661" y="24945"/>
                  <a:pt x="4439404" y="0"/>
                </a:cubicBezTo>
                <a:cubicBezTo>
                  <a:pt x="4577147" y="-24945"/>
                  <a:pt x="4798292" y="26167"/>
                  <a:pt x="4922204" y="0"/>
                </a:cubicBezTo>
                <a:cubicBezTo>
                  <a:pt x="5046116" y="-26167"/>
                  <a:pt x="5114055" y="8341"/>
                  <a:pt x="5193043" y="0"/>
                </a:cubicBezTo>
                <a:cubicBezTo>
                  <a:pt x="5272031" y="-8341"/>
                  <a:pt x="5482150" y="17401"/>
                  <a:pt x="5569862" y="0"/>
                </a:cubicBezTo>
                <a:cubicBezTo>
                  <a:pt x="5657574" y="-17401"/>
                  <a:pt x="6080463" y="57369"/>
                  <a:pt x="6264623" y="0"/>
                </a:cubicBezTo>
                <a:cubicBezTo>
                  <a:pt x="6448783" y="-57369"/>
                  <a:pt x="6439385" y="13770"/>
                  <a:pt x="6535462" y="0"/>
                </a:cubicBezTo>
                <a:cubicBezTo>
                  <a:pt x="6631539" y="-13770"/>
                  <a:pt x="6825382" y="7216"/>
                  <a:pt x="6912282" y="0"/>
                </a:cubicBezTo>
                <a:cubicBezTo>
                  <a:pt x="6999182" y="-7216"/>
                  <a:pt x="7305836" y="10285"/>
                  <a:pt x="7607043" y="0"/>
                </a:cubicBezTo>
                <a:cubicBezTo>
                  <a:pt x="7908250" y="-10285"/>
                  <a:pt x="8079768" y="90116"/>
                  <a:pt x="8407784" y="0"/>
                </a:cubicBezTo>
                <a:cubicBezTo>
                  <a:pt x="8735800" y="-90116"/>
                  <a:pt x="8648732" y="13879"/>
                  <a:pt x="8784603" y="0"/>
                </a:cubicBezTo>
                <a:cubicBezTo>
                  <a:pt x="8920474" y="-13879"/>
                  <a:pt x="9249568" y="56053"/>
                  <a:pt x="9373384" y="0"/>
                </a:cubicBezTo>
                <a:cubicBezTo>
                  <a:pt x="9497200" y="-56053"/>
                  <a:pt x="9620010" y="54406"/>
                  <a:pt x="9856184" y="0"/>
                </a:cubicBezTo>
                <a:cubicBezTo>
                  <a:pt x="10092358" y="-54406"/>
                  <a:pt x="10405572" y="81741"/>
                  <a:pt x="10598047" y="0"/>
                </a:cubicBezTo>
                <a:cubicBezTo>
                  <a:pt x="10659433" y="255709"/>
                  <a:pt x="10584764" y="273564"/>
                  <a:pt x="10598047" y="517933"/>
                </a:cubicBezTo>
                <a:cubicBezTo>
                  <a:pt x="10611330" y="762302"/>
                  <a:pt x="10558887" y="767456"/>
                  <a:pt x="10598047" y="959135"/>
                </a:cubicBezTo>
                <a:cubicBezTo>
                  <a:pt x="10637207" y="1150814"/>
                  <a:pt x="10550553" y="1246225"/>
                  <a:pt x="10598047" y="1419520"/>
                </a:cubicBezTo>
                <a:cubicBezTo>
                  <a:pt x="10645541" y="1592815"/>
                  <a:pt x="10596136" y="1748892"/>
                  <a:pt x="10598047" y="1918270"/>
                </a:cubicBezTo>
                <a:cubicBezTo>
                  <a:pt x="10432262" y="1926726"/>
                  <a:pt x="10349003" y="1867916"/>
                  <a:pt x="10115247" y="1918270"/>
                </a:cubicBezTo>
                <a:cubicBezTo>
                  <a:pt x="9881491" y="1968624"/>
                  <a:pt x="9700927" y="1847392"/>
                  <a:pt x="9314506" y="1918270"/>
                </a:cubicBezTo>
                <a:cubicBezTo>
                  <a:pt x="8928085" y="1989148"/>
                  <a:pt x="9166443" y="1906832"/>
                  <a:pt x="9043667" y="1918270"/>
                </a:cubicBezTo>
                <a:cubicBezTo>
                  <a:pt x="8920891" y="1929708"/>
                  <a:pt x="8883165" y="1909505"/>
                  <a:pt x="8772828" y="1918270"/>
                </a:cubicBezTo>
                <a:cubicBezTo>
                  <a:pt x="8662491" y="1927035"/>
                  <a:pt x="8337757" y="1887972"/>
                  <a:pt x="7972086" y="1918270"/>
                </a:cubicBezTo>
                <a:cubicBezTo>
                  <a:pt x="7606415" y="1948568"/>
                  <a:pt x="7482937" y="1835971"/>
                  <a:pt x="7171345" y="1918270"/>
                </a:cubicBezTo>
                <a:cubicBezTo>
                  <a:pt x="6859753" y="2000569"/>
                  <a:pt x="6800118" y="1872291"/>
                  <a:pt x="6476584" y="1918270"/>
                </a:cubicBezTo>
                <a:cubicBezTo>
                  <a:pt x="6153050" y="1964249"/>
                  <a:pt x="6228126" y="1889152"/>
                  <a:pt x="6099765" y="1918270"/>
                </a:cubicBezTo>
                <a:cubicBezTo>
                  <a:pt x="5971404" y="1947388"/>
                  <a:pt x="5651752" y="1885484"/>
                  <a:pt x="5405004" y="1918270"/>
                </a:cubicBezTo>
                <a:cubicBezTo>
                  <a:pt x="5158256" y="1951056"/>
                  <a:pt x="5138210" y="1878399"/>
                  <a:pt x="5028185" y="1918270"/>
                </a:cubicBezTo>
                <a:cubicBezTo>
                  <a:pt x="4918160" y="1958141"/>
                  <a:pt x="4677685" y="1906237"/>
                  <a:pt x="4545385" y="1918270"/>
                </a:cubicBezTo>
                <a:cubicBezTo>
                  <a:pt x="4413085" y="1930303"/>
                  <a:pt x="4045102" y="1873270"/>
                  <a:pt x="3850624" y="1918270"/>
                </a:cubicBezTo>
                <a:cubicBezTo>
                  <a:pt x="3656146" y="1963270"/>
                  <a:pt x="3398387" y="1879774"/>
                  <a:pt x="3261843" y="1918270"/>
                </a:cubicBezTo>
                <a:cubicBezTo>
                  <a:pt x="3125299" y="1956766"/>
                  <a:pt x="2988226" y="1889958"/>
                  <a:pt x="2779043" y="1918270"/>
                </a:cubicBezTo>
                <a:cubicBezTo>
                  <a:pt x="2569860" y="1946582"/>
                  <a:pt x="2562215" y="1903643"/>
                  <a:pt x="2402224" y="1918270"/>
                </a:cubicBezTo>
                <a:cubicBezTo>
                  <a:pt x="2242233" y="1932897"/>
                  <a:pt x="1919314" y="1856259"/>
                  <a:pt x="1707463" y="1918270"/>
                </a:cubicBezTo>
                <a:cubicBezTo>
                  <a:pt x="1495612" y="1980281"/>
                  <a:pt x="1166600" y="1880641"/>
                  <a:pt x="906722" y="1918270"/>
                </a:cubicBezTo>
                <a:cubicBezTo>
                  <a:pt x="646844" y="1955899"/>
                  <a:pt x="449460" y="1897091"/>
                  <a:pt x="0" y="1918270"/>
                </a:cubicBezTo>
                <a:cubicBezTo>
                  <a:pt x="-8565" y="1791001"/>
                  <a:pt x="50175" y="1676494"/>
                  <a:pt x="0" y="1496251"/>
                </a:cubicBezTo>
                <a:cubicBezTo>
                  <a:pt x="-50175" y="1316008"/>
                  <a:pt x="34499" y="1279977"/>
                  <a:pt x="0" y="1074231"/>
                </a:cubicBezTo>
                <a:cubicBezTo>
                  <a:pt x="-34499" y="868485"/>
                  <a:pt x="3935" y="688167"/>
                  <a:pt x="0" y="556298"/>
                </a:cubicBezTo>
                <a:cubicBezTo>
                  <a:pt x="-3935" y="424429"/>
                  <a:pt x="33953" y="123655"/>
                  <a:pt x="0" y="0"/>
                </a:cubicBezTo>
                <a:close/>
              </a:path>
              <a:path w="10598047" h="1918270" stroke="0" extrusionOk="0">
                <a:moveTo>
                  <a:pt x="0" y="0"/>
                </a:moveTo>
                <a:cubicBezTo>
                  <a:pt x="237398" y="-14968"/>
                  <a:pt x="267453" y="10426"/>
                  <a:pt x="482800" y="0"/>
                </a:cubicBezTo>
                <a:cubicBezTo>
                  <a:pt x="698147" y="-10426"/>
                  <a:pt x="1034113" y="19647"/>
                  <a:pt x="1283541" y="0"/>
                </a:cubicBezTo>
                <a:cubicBezTo>
                  <a:pt x="1532969" y="-19647"/>
                  <a:pt x="1747865" y="35550"/>
                  <a:pt x="2084283" y="0"/>
                </a:cubicBezTo>
                <a:cubicBezTo>
                  <a:pt x="2420701" y="-35550"/>
                  <a:pt x="2360962" y="38043"/>
                  <a:pt x="2461102" y="0"/>
                </a:cubicBezTo>
                <a:cubicBezTo>
                  <a:pt x="2561242" y="-38043"/>
                  <a:pt x="3042481" y="90393"/>
                  <a:pt x="3261843" y="0"/>
                </a:cubicBezTo>
                <a:cubicBezTo>
                  <a:pt x="3481205" y="-90393"/>
                  <a:pt x="3792561" y="32905"/>
                  <a:pt x="3956604" y="0"/>
                </a:cubicBezTo>
                <a:cubicBezTo>
                  <a:pt x="4120647" y="-32905"/>
                  <a:pt x="4154725" y="23037"/>
                  <a:pt x="4227443" y="0"/>
                </a:cubicBezTo>
                <a:cubicBezTo>
                  <a:pt x="4300161" y="-23037"/>
                  <a:pt x="4647566" y="35713"/>
                  <a:pt x="4816224" y="0"/>
                </a:cubicBezTo>
                <a:cubicBezTo>
                  <a:pt x="4984882" y="-35713"/>
                  <a:pt x="5257092" y="67996"/>
                  <a:pt x="5405004" y="0"/>
                </a:cubicBezTo>
                <a:cubicBezTo>
                  <a:pt x="5552916" y="-67996"/>
                  <a:pt x="5615879" y="25882"/>
                  <a:pt x="5675843" y="0"/>
                </a:cubicBezTo>
                <a:cubicBezTo>
                  <a:pt x="5735807" y="-25882"/>
                  <a:pt x="5979462" y="46305"/>
                  <a:pt x="6264623" y="0"/>
                </a:cubicBezTo>
                <a:cubicBezTo>
                  <a:pt x="6549784" y="-46305"/>
                  <a:pt x="6624281" y="76796"/>
                  <a:pt x="6959384" y="0"/>
                </a:cubicBezTo>
                <a:cubicBezTo>
                  <a:pt x="7294487" y="-76796"/>
                  <a:pt x="7434133" y="46021"/>
                  <a:pt x="7760126" y="0"/>
                </a:cubicBezTo>
                <a:cubicBezTo>
                  <a:pt x="8086119" y="-46021"/>
                  <a:pt x="8244532" y="31111"/>
                  <a:pt x="8454886" y="0"/>
                </a:cubicBezTo>
                <a:cubicBezTo>
                  <a:pt x="8665240" y="-31111"/>
                  <a:pt x="8732536" y="16951"/>
                  <a:pt x="8831706" y="0"/>
                </a:cubicBezTo>
                <a:cubicBezTo>
                  <a:pt x="8930876" y="-16951"/>
                  <a:pt x="9157888" y="29207"/>
                  <a:pt x="9314506" y="0"/>
                </a:cubicBezTo>
                <a:cubicBezTo>
                  <a:pt x="9471124" y="-29207"/>
                  <a:pt x="9640952" y="50991"/>
                  <a:pt x="9797306" y="0"/>
                </a:cubicBezTo>
                <a:cubicBezTo>
                  <a:pt x="9953660" y="-50991"/>
                  <a:pt x="10273366" y="72642"/>
                  <a:pt x="10598047" y="0"/>
                </a:cubicBezTo>
                <a:cubicBezTo>
                  <a:pt x="10641843" y="101471"/>
                  <a:pt x="10594333" y="311459"/>
                  <a:pt x="10598047" y="422019"/>
                </a:cubicBezTo>
                <a:cubicBezTo>
                  <a:pt x="10601761" y="532579"/>
                  <a:pt x="10552300" y="734272"/>
                  <a:pt x="10598047" y="844039"/>
                </a:cubicBezTo>
                <a:cubicBezTo>
                  <a:pt x="10643794" y="953806"/>
                  <a:pt x="10589668" y="1209483"/>
                  <a:pt x="10598047" y="1323606"/>
                </a:cubicBezTo>
                <a:cubicBezTo>
                  <a:pt x="10606426" y="1437729"/>
                  <a:pt x="10572880" y="1696373"/>
                  <a:pt x="10598047" y="1918270"/>
                </a:cubicBezTo>
                <a:cubicBezTo>
                  <a:pt x="10271277" y="1930646"/>
                  <a:pt x="10136324" y="1837278"/>
                  <a:pt x="9903286" y="1918270"/>
                </a:cubicBezTo>
                <a:cubicBezTo>
                  <a:pt x="9670248" y="1999262"/>
                  <a:pt x="9605924" y="1917800"/>
                  <a:pt x="9526467" y="1918270"/>
                </a:cubicBezTo>
                <a:cubicBezTo>
                  <a:pt x="9447010" y="1918740"/>
                  <a:pt x="9340744" y="1887471"/>
                  <a:pt x="9255628" y="1918270"/>
                </a:cubicBezTo>
                <a:cubicBezTo>
                  <a:pt x="9170512" y="1949069"/>
                  <a:pt x="8779583" y="1913083"/>
                  <a:pt x="8454886" y="1918270"/>
                </a:cubicBezTo>
                <a:cubicBezTo>
                  <a:pt x="8130189" y="1923457"/>
                  <a:pt x="8097635" y="1859522"/>
                  <a:pt x="7866106" y="1918270"/>
                </a:cubicBezTo>
                <a:cubicBezTo>
                  <a:pt x="7634577" y="1977018"/>
                  <a:pt x="7464826" y="1902736"/>
                  <a:pt x="7171345" y="1918270"/>
                </a:cubicBezTo>
                <a:cubicBezTo>
                  <a:pt x="6877864" y="1933804"/>
                  <a:pt x="6625859" y="1877861"/>
                  <a:pt x="6370604" y="1918270"/>
                </a:cubicBezTo>
                <a:cubicBezTo>
                  <a:pt x="6115349" y="1958679"/>
                  <a:pt x="6224268" y="1908753"/>
                  <a:pt x="6099765" y="1918270"/>
                </a:cubicBezTo>
                <a:cubicBezTo>
                  <a:pt x="5975262" y="1927787"/>
                  <a:pt x="5908181" y="1897163"/>
                  <a:pt x="5722945" y="1918270"/>
                </a:cubicBezTo>
                <a:cubicBezTo>
                  <a:pt x="5537709" y="1939377"/>
                  <a:pt x="5225176" y="1907692"/>
                  <a:pt x="4922204" y="1918270"/>
                </a:cubicBezTo>
                <a:cubicBezTo>
                  <a:pt x="4619232" y="1928848"/>
                  <a:pt x="4780396" y="1893781"/>
                  <a:pt x="4651365" y="1918270"/>
                </a:cubicBezTo>
                <a:cubicBezTo>
                  <a:pt x="4522334" y="1942759"/>
                  <a:pt x="4515698" y="1890370"/>
                  <a:pt x="4380526" y="1918270"/>
                </a:cubicBezTo>
                <a:cubicBezTo>
                  <a:pt x="4245354" y="1946170"/>
                  <a:pt x="3998020" y="1899240"/>
                  <a:pt x="3685765" y="1918270"/>
                </a:cubicBezTo>
                <a:cubicBezTo>
                  <a:pt x="3373510" y="1937300"/>
                  <a:pt x="3428191" y="1887025"/>
                  <a:pt x="3308946" y="1918270"/>
                </a:cubicBezTo>
                <a:cubicBezTo>
                  <a:pt x="3189701" y="1949515"/>
                  <a:pt x="2995179" y="1884982"/>
                  <a:pt x="2826146" y="1918270"/>
                </a:cubicBezTo>
                <a:cubicBezTo>
                  <a:pt x="2657113" y="1951558"/>
                  <a:pt x="2245675" y="1902492"/>
                  <a:pt x="2025405" y="1918270"/>
                </a:cubicBezTo>
                <a:cubicBezTo>
                  <a:pt x="1805135" y="1934048"/>
                  <a:pt x="1851925" y="1903138"/>
                  <a:pt x="1754566" y="1918270"/>
                </a:cubicBezTo>
                <a:cubicBezTo>
                  <a:pt x="1657207" y="1933402"/>
                  <a:pt x="1372530" y="1865925"/>
                  <a:pt x="1059805" y="1918270"/>
                </a:cubicBezTo>
                <a:cubicBezTo>
                  <a:pt x="747080" y="1970615"/>
                  <a:pt x="747603" y="1891872"/>
                  <a:pt x="577005" y="1918270"/>
                </a:cubicBezTo>
                <a:cubicBezTo>
                  <a:pt x="406407" y="1944668"/>
                  <a:pt x="162535" y="1899859"/>
                  <a:pt x="0" y="1918270"/>
                </a:cubicBezTo>
                <a:cubicBezTo>
                  <a:pt x="-59678" y="1789779"/>
                  <a:pt x="46595" y="1547991"/>
                  <a:pt x="0" y="1400337"/>
                </a:cubicBezTo>
                <a:cubicBezTo>
                  <a:pt x="-46595" y="1252683"/>
                  <a:pt x="39435" y="1117721"/>
                  <a:pt x="0" y="901587"/>
                </a:cubicBezTo>
                <a:cubicBezTo>
                  <a:pt x="-39435" y="685453"/>
                  <a:pt x="7502" y="520857"/>
                  <a:pt x="0" y="422019"/>
                </a:cubicBezTo>
                <a:cubicBezTo>
                  <a:pt x="-7502" y="323181"/>
                  <a:pt x="25277" y="170065"/>
                  <a:pt x="0" y="0"/>
                </a:cubicBezTo>
                <a:close/>
              </a:path>
            </a:pathLst>
          </a:custGeom>
          <a:ln w="28575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2119187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6" name="Rectangle 5"/>
          <p:cNvSpPr/>
          <p:nvPr/>
        </p:nvSpPr>
        <p:spPr>
          <a:xfrm>
            <a:off x="424069" y="1262395"/>
            <a:ext cx="1045927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Por lo tanto: </a:t>
            </a:r>
          </a:p>
          <a:p>
            <a:pPr>
              <a:buFont typeface="Times New Roman" pitchFamily="18" charset="0"/>
              <a:buChar char="●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Para cada valor del numero cuántico principal hay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diferentes orbitas permitidas, que difieren por el valor del numero cuántico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azimutal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Times New Roman" pitchFamily="18" charset="0"/>
              <a:buChar char="●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Una de ellas, la que corresponde a </a:t>
            </a:r>
            <a:r>
              <a:rPr lang="es-ES" sz="1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s-ES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n,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 la orbita circular de Bohr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y las otras son elípticas. </a:t>
            </a:r>
          </a:p>
          <a:p>
            <a:pPr>
              <a:buFont typeface="Times New Roman" pitchFamily="18" charset="0"/>
              <a:buChar char="●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Todas esas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orbitas tienen el mismo valor de la energía, pues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depende solo del numero cuántico principal. Esta circunstancia se expresa diciendo que el correspondiente nivel de energía esta </a:t>
            </a:r>
            <a:r>
              <a:rPr lang="es-ES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degenerado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6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1FB6219-AF90-4534-8125-B77A8D41D358}"/>
              </a:ext>
            </a:extLst>
          </p:cNvPr>
          <p:cNvSpPr txBox="1"/>
          <p:nvPr/>
        </p:nvSpPr>
        <p:spPr>
          <a:xfrm>
            <a:off x="350197" y="496110"/>
            <a:ext cx="885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Ejemplo </a:t>
            </a:r>
            <a:r>
              <a:rPr lang="en-US" sz="2400" dirty="0" smtClean="0"/>
              <a:t>de </a:t>
            </a:r>
            <a:r>
              <a:rPr lang="es-ES" sz="2400" dirty="0" smtClean="0"/>
              <a:t>Principio </a:t>
            </a:r>
            <a:r>
              <a:rPr lang="es-ES" sz="2400" dirty="0"/>
              <a:t>de correspondencia en el átomo de Bohr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06C02AF-F09A-4ACB-B80A-AD8D5198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371" y="1486421"/>
            <a:ext cx="2647950" cy="685800"/>
          </a:xfrm>
          <a:custGeom>
            <a:avLst/>
            <a:gdLst>
              <a:gd name="connsiteX0" fmla="*/ 0 w 2647950"/>
              <a:gd name="connsiteY0" fmla="*/ 0 h 685800"/>
              <a:gd name="connsiteX1" fmla="*/ 529590 w 2647950"/>
              <a:gd name="connsiteY1" fmla="*/ 0 h 685800"/>
              <a:gd name="connsiteX2" fmla="*/ 1112139 w 2647950"/>
              <a:gd name="connsiteY2" fmla="*/ 0 h 685800"/>
              <a:gd name="connsiteX3" fmla="*/ 1668209 w 2647950"/>
              <a:gd name="connsiteY3" fmla="*/ 0 h 685800"/>
              <a:gd name="connsiteX4" fmla="*/ 2647950 w 2647950"/>
              <a:gd name="connsiteY4" fmla="*/ 0 h 685800"/>
              <a:gd name="connsiteX5" fmla="*/ 2647950 w 2647950"/>
              <a:gd name="connsiteY5" fmla="*/ 336042 h 685800"/>
              <a:gd name="connsiteX6" fmla="*/ 2647950 w 2647950"/>
              <a:gd name="connsiteY6" fmla="*/ 685800 h 685800"/>
              <a:gd name="connsiteX7" fmla="*/ 2197799 w 2647950"/>
              <a:gd name="connsiteY7" fmla="*/ 685800 h 685800"/>
              <a:gd name="connsiteX8" fmla="*/ 1641729 w 2647950"/>
              <a:gd name="connsiteY8" fmla="*/ 685800 h 685800"/>
              <a:gd name="connsiteX9" fmla="*/ 1191577 w 2647950"/>
              <a:gd name="connsiteY9" fmla="*/ 685800 h 685800"/>
              <a:gd name="connsiteX10" fmla="*/ 635508 w 2647950"/>
              <a:gd name="connsiteY10" fmla="*/ 685800 h 685800"/>
              <a:gd name="connsiteX11" fmla="*/ 0 w 2647950"/>
              <a:gd name="connsiteY11" fmla="*/ 685800 h 685800"/>
              <a:gd name="connsiteX12" fmla="*/ 0 w 2647950"/>
              <a:gd name="connsiteY12" fmla="*/ 356616 h 685800"/>
              <a:gd name="connsiteX13" fmla="*/ 0 w 2647950"/>
              <a:gd name="connsiteY1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7950" h="685800" fill="none" extrusionOk="0">
                <a:moveTo>
                  <a:pt x="0" y="0"/>
                </a:moveTo>
                <a:cubicBezTo>
                  <a:pt x="218204" y="-30329"/>
                  <a:pt x="326087" y="19234"/>
                  <a:pt x="529590" y="0"/>
                </a:cubicBezTo>
                <a:cubicBezTo>
                  <a:pt x="733093" y="-19234"/>
                  <a:pt x="913925" y="28387"/>
                  <a:pt x="1112139" y="0"/>
                </a:cubicBezTo>
                <a:cubicBezTo>
                  <a:pt x="1310353" y="-28387"/>
                  <a:pt x="1390736" y="60315"/>
                  <a:pt x="1668209" y="0"/>
                </a:cubicBezTo>
                <a:cubicBezTo>
                  <a:pt x="1945682" y="-60315"/>
                  <a:pt x="2401740" y="54846"/>
                  <a:pt x="2647950" y="0"/>
                </a:cubicBezTo>
                <a:cubicBezTo>
                  <a:pt x="2666556" y="125183"/>
                  <a:pt x="2633942" y="254121"/>
                  <a:pt x="2647950" y="336042"/>
                </a:cubicBezTo>
                <a:cubicBezTo>
                  <a:pt x="2661958" y="417963"/>
                  <a:pt x="2629716" y="573500"/>
                  <a:pt x="2647950" y="685800"/>
                </a:cubicBezTo>
                <a:cubicBezTo>
                  <a:pt x="2440896" y="729806"/>
                  <a:pt x="2362012" y="669286"/>
                  <a:pt x="2197799" y="685800"/>
                </a:cubicBezTo>
                <a:cubicBezTo>
                  <a:pt x="2033586" y="702314"/>
                  <a:pt x="1877691" y="631463"/>
                  <a:pt x="1641729" y="685800"/>
                </a:cubicBezTo>
                <a:cubicBezTo>
                  <a:pt x="1405767" y="740137"/>
                  <a:pt x="1320717" y="655498"/>
                  <a:pt x="1191577" y="685800"/>
                </a:cubicBezTo>
                <a:cubicBezTo>
                  <a:pt x="1062437" y="716102"/>
                  <a:pt x="875254" y="634561"/>
                  <a:pt x="635508" y="685800"/>
                </a:cubicBezTo>
                <a:cubicBezTo>
                  <a:pt x="395762" y="737039"/>
                  <a:pt x="203446" y="668269"/>
                  <a:pt x="0" y="685800"/>
                </a:cubicBezTo>
                <a:cubicBezTo>
                  <a:pt x="-19739" y="545425"/>
                  <a:pt x="38554" y="515210"/>
                  <a:pt x="0" y="356616"/>
                </a:cubicBezTo>
                <a:cubicBezTo>
                  <a:pt x="-38554" y="198022"/>
                  <a:pt x="20143" y="161748"/>
                  <a:pt x="0" y="0"/>
                </a:cubicBezTo>
                <a:close/>
              </a:path>
              <a:path w="2647950" h="685800" stroke="0" extrusionOk="0">
                <a:moveTo>
                  <a:pt x="0" y="0"/>
                </a:moveTo>
                <a:cubicBezTo>
                  <a:pt x="231457" y="-20647"/>
                  <a:pt x="328536" y="30301"/>
                  <a:pt x="503111" y="0"/>
                </a:cubicBezTo>
                <a:cubicBezTo>
                  <a:pt x="677686" y="-30301"/>
                  <a:pt x="833752" y="61587"/>
                  <a:pt x="1059180" y="0"/>
                </a:cubicBezTo>
                <a:cubicBezTo>
                  <a:pt x="1284608" y="-61587"/>
                  <a:pt x="1423689" y="16664"/>
                  <a:pt x="1615250" y="0"/>
                </a:cubicBezTo>
                <a:cubicBezTo>
                  <a:pt x="1806811" y="-16664"/>
                  <a:pt x="2240938" y="110589"/>
                  <a:pt x="2647950" y="0"/>
                </a:cubicBezTo>
                <a:cubicBezTo>
                  <a:pt x="2663997" y="125502"/>
                  <a:pt x="2621677" y="241515"/>
                  <a:pt x="2647950" y="349758"/>
                </a:cubicBezTo>
                <a:cubicBezTo>
                  <a:pt x="2674223" y="458001"/>
                  <a:pt x="2638473" y="532385"/>
                  <a:pt x="2647950" y="685800"/>
                </a:cubicBezTo>
                <a:cubicBezTo>
                  <a:pt x="2494141" y="696614"/>
                  <a:pt x="2318687" y="655916"/>
                  <a:pt x="2171319" y="685800"/>
                </a:cubicBezTo>
                <a:cubicBezTo>
                  <a:pt x="2023951" y="715684"/>
                  <a:pt x="1812945" y="637289"/>
                  <a:pt x="1721167" y="685800"/>
                </a:cubicBezTo>
                <a:cubicBezTo>
                  <a:pt x="1629389" y="734311"/>
                  <a:pt x="1455383" y="675177"/>
                  <a:pt x="1271016" y="685800"/>
                </a:cubicBezTo>
                <a:cubicBezTo>
                  <a:pt x="1086649" y="696423"/>
                  <a:pt x="930858" y="674696"/>
                  <a:pt x="820864" y="685800"/>
                </a:cubicBezTo>
                <a:cubicBezTo>
                  <a:pt x="710870" y="696904"/>
                  <a:pt x="347800" y="630370"/>
                  <a:pt x="0" y="685800"/>
                </a:cubicBezTo>
                <a:cubicBezTo>
                  <a:pt x="-19590" y="603526"/>
                  <a:pt x="37669" y="483941"/>
                  <a:pt x="0" y="363474"/>
                </a:cubicBezTo>
                <a:cubicBezTo>
                  <a:pt x="-37669" y="243007"/>
                  <a:pt x="34955" y="172827"/>
                  <a:pt x="0" y="0"/>
                </a:cubicBezTo>
                <a:close/>
              </a:path>
            </a:pathLst>
          </a:custGeom>
          <a:ln w="28575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29383783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6BAF18-2F61-4B6C-BF52-C8A5DF4D6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7" y="1130177"/>
            <a:ext cx="2286000" cy="1704975"/>
          </a:xfrm>
          <a:custGeom>
            <a:avLst/>
            <a:gdLst>
              <a:gd name="connsiteX0" fmla="*/ 0 w 2286000"/>
              <a:gd name="connsiteY0" fmla="*/ 0 h 1704975"/>
              <a:gd name="connsiteX1" fmla="*/ 617220 w 2286000"/>
              <a:gd name="connsiteY1" fmla="*/ 0 h 1704975"/>
              <a:gd name="connsiteX2" fmla="*/ 1143000 w 2286000"/>
              <a:gd name="connsiteY2" fmla="*/ 0 h 1704975"/>
              <a:gd name="connsiteX3" fmla="*/ 1737360 w 2286000"/>
              <a:gd name="connsiteY3" fmla="*/ 0 h 1704975"/>
              <a:gd name="connsiteX4" fmla="*/ 2286000 w 2286000"/>
              <a:gd name="connsiteY4" fmla="*/ 0 h 1704975"/>
              <a:gd name="connsiteX5" fmla="*/ 2286000 w 2286000"/>
              <a:gd name="connsiteY5" fmla="*/ 602425 h 1704975"/>
              <a:gd name="connsiteX6" fmla="*/ 2286000 w 2286000"/>
              <a:gd name="connsiteY6" fmla="*/ 1187799 h 1704975"/>
              <a:gd name="connsiteX7" fmla="*/ 2286000 w 2286000"/>
              <a:gd name="connsiteY7" fmla="*/ 1704975 h 1704975"/>
              <a:gd name="connsiteX8" fmla="*/ 1760220 w 2286000"/>
              <a:gd name="connsiteY8" fmla="*/ 1704975 h 1704975"/>
              <a:gd name="connsiteX9" fmla="*/ 1143000 w 2286000"/>
              <a:gd name="connsiteY9" fmla="*/ 1704975 h 1704975"/>
              <a:gd name="connsiteX10" fmla="*/ 525780 w 2286000"/>
              <a:gd name="connsiteY10" fmla="*/ 1704975 h 1704975"/>
              <a:gd name="connsiteX11" fmla="*/ 0 w 2286000"/>
              <a:gd name="connsiteY11" fmla="*/ 1704975 h 1704975"/>
              <a:gd name="connsiteX12" fmla="*/ 0 w 2286000"/>
              <a:gd name="connsiteY12" fmla="*/ 1136650 h 1704975"/>
              <a:gd name="connsiteX13" fmla="*/ 0 w 2286000"/>
              <a:gd name="connsiteY13" fmla="*/ 602425 h 1704975"/>
              <a:gd name="connsiteX14" fmla="*/ 0 w 2286000"/>
              <a:gd name="connsiteY14" fmla="*/ 0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6000" h="1704975" fill="none" extrusionOk="0">
                <a:moveTo>
                  <a:pt x="0" y="0"/>
                </a:moveTo>
                <a:cubicBezTo>
                  <a:pt x="273906" y="-7546"/>
                  <a:pt x="365674" y="37298"/>
                  <a:pt x="617220" y="0"/>
                </a:cubicBezTo>
                <a:cubicBezTo>
                  <a:pt x="868766" y="-37298"/>
                  <a:pt x="979455" y="62377"/>
                  <a:pt x="1143000" y="0"/>
                </a:cubicBezTo>
                <a:cubicBezTo>
                  <a:pt x="1306545" y="-62377"/>
                  <a:pt x="1509345" y="68735"/>
                  <a:pt x="1737360" y="0"/>
                </a:cubicBezTo>
                <a:cubicBezTo>
                  <a:pt x="1965375" y="-68735"/>
                  <a:pt x="2100890" y="19471"/>
                  <a:pt x="2286000" y="0"/>
                </a:cubicBezTo>
                <a:cubicBezTo>
                  <a:pt x="2317167" y="179155"/>
                  <a:pt x="2260797" y="354043"/>
                  <a:pt x="2286000" y="602425"/>
                </a:cubicBezTo>
                <a:cubicBezTo>
                  <a:pt x="2311203" y="850808"/>
                  <a:pt x="2248541" y="937600"/>
                  <a:pt x="2286000" y="1187799"/>
                </a:cubicBezTo>
                <a:cubicBezTo>
                  <a:pt x="2323459" y="1437998"/>
                  <a:pt x="2246631" y="1503317"/>
                  <a:pt x="2286000" y="1704975"/>
                </a:cubicBezTo>
                <a:cubicBezTo>
                  <a:pt x="2163021" y="1737389"/>
                  <a:pt x="1871656" y="1672948"/>
                  <a:pt x="1760220" y="1704975"/>
                </a:cubicBezTo>
                <a:cubicBezTo>
                  <a:pt x="1648784" y="1737002"/>
                  <a:pt x="1332477" y="1679130"/>
                  <a:pt x="1143000" y="1704975"/>
                </a:cubicBezTo>
                <a:cubicBezTo>
                  <a:pt x="953523" y="1730820"/>
                  <a:pt x="745964" y="1699965"/>
                  <a:pt x="525780" y="1704975"/>
                </a:cubicBezTo>
                <a:cubicBezTo>
                  <a:pt x="305596" y="1709985"/>
                  <a:pt x="255748" y="1648325"/>
                  <a:pt x="0" y="1704975"/>
                </a:cubicBezTo>
                <a:cubicBezTo>
                  <a:pt x="-43539" y="1550510"/>
                  <a:pt x="63786" y="1398230"/>
                  <a:pt x="0" y="1136650"/>
                </a:cubicBezTo>
                <a:cubicBezTo>
                  <a:pt x="-63786" y="875070"/>
                  <a:pt x="29393" y="833591"/>
                  <a:pt x="0" y="602425"/>
                </a:cubicBezTo>
                <a:cubicBezTo>
                  <a:pt x="-29393" y="371259"/>
                  <a:pt x="63802" y="168353"/>
                  <a:pt x="0" y="0"/>
                </a:cubicBezTo>
                <a:close/>
              </a:path>
              <a:path w="2286000" h="1704975" stroke="0" extrusionOk="0">
                <a:moveTo>
                  <a:pt x="0" y="0"/>
                </a:moveTo>
                <a:cubicBezTo>
                  <a:pt x="187147" y="-62560"/>
                  <a:pt x="332929" y="22420"/>
                  <a:pt x="617220" y="0"/>
                </a:cubicBezTo>
                <a:cubicBezTo>
                  <a:pt x="901511" y="-22420"/>
                  <a:pt x="981617" y="64868"/>
                  <a:pt x="1188720" y="0"/>
                </a:cubicBezTo>
                <a:cubicBezTo>
                  <a:pt x="1395823" y="-64868"/>
                  <a:pt x="1491223" y="33946"/>
                  <a:pt x="1737360" y="0"/>
                </a:cubicBezTo>
                <a:cubicBezTo>
                  <a:pt x="1983497" y="-33946"/>
                  <a:pt x="2131503" y="27239"/>
                  <a:pt x="2286000" y="0"/>
                </a:cubicBezTo>
                <a:cubicBezTo>
                  <a:pt x="2347875" y="169289"/>
                  <a:pt x="2280679" y="329398"/>
                  <a:pt x="2286000" y="585375"/>
                </a:cubicBezTo>
                <a:cubicBezTo>
                  <a:pt x="2291321" y="841352"/>
                  <a:pt x="2260605" y="889647"/>
                  <a:pt x="2286000" y="1119600"/>
                </a:cubicBezTo>
                <a:cubicBezTo>
                  <a:pt x="2311395" y="1349554"/>
                  <a:pt x="2259401" y="1553244"/>
                  <a:pt x="2286000" y="1704975"/>
                </a:cubicBezTo>
                <a:cubicBezTo>
                  <a:pt x="2009998" y="1768066"/>
                  <a:pt x="1844427" y="1695770"/>
                  <a:pt x="1668780" y="1704975"/>
                </a:cubicBezTo>
                <a:cubicBezTo>
                  <a:pt x="1493133" y="1714180"/>
                  <a:pt x="1286869" y="1677761"/>
                  <a:pt x="1120140" y="1704975"/>
                </a:cubicBezTo>
                <a:cubicBezTo>
                  <a:pt x="953411" y="1732189"/>
                  <a:pt x="733631" y="1634201"/>
                  <a:pt x="502920" y="1704975"/>
                </a:cubicBezTo>
                <a:cubicBezTo>
                  <a:pt x="272209" y="1775749"/>
                  <a:pt x="192795" y="1701378"/>
                  <a:pt x="0" y="1704975"/>
                </a:cubicBezTo>
                <a:cubicBezTo>
                  <a:pt x="-65895" y="1451813"/>
                  <a:pt x="62500" y="1424695"/>
                  <a:pt x="0" y="1153700"/>
                </a:cubicBezTo>
                <a:cubicBezTo>
                  <a:pt x="-62500" y="882706"/>
                  <a:pt x="62158" y="830829"/>
                  <a:pt x="0" y="602425"/>
                </a:cubicBezTo>
                <a:cubicBezTo>
                  <a:pt x="-62158" y="374022"/>
                  <a:pt x="66024" y="134766"/>
                  <a:pt x="0" y="0"/>
                </a:cubicBezTo>
                <a:close/>
              </a:path>
            </a:pathLst>
          </a:custGeom>
          <a:ln w="28575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7087688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DC48335-5CE3-4E4A-A6D1-25D3E0BD9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366" y="3248052"/>
            <a:ext cx="3352800" cy="676275"/>
          </a:xfrm>
          <a:custGeom>
            <a:avLst/>
            <a:gdLst>
              <a:gd name="connsiteX0" fmla="*/ 0 w 3352800"/>
              <a:gd name="connsiteY0" fmla="*/ 0 h 676275"/>
              <a:gd name="connsiteX1" fmla="*/ 625856 w 3352800"/>
              <a:gd name="connsiteY1" fmla="*/ 0 h 676275"/>
              <a:gd name="connsiteX2" fmla="*/ 1151128 w 3352800"/>
              <a:gd name="connsiteY2" fmla="*/ 0 h 676275"/>
              <a:gd name="connsiteX3" fmla="*/ 1609344 w 3352800"/>
              <a:gd name="connsiteY3" fmla="*/ 0 h 676275"/>
              <a:gd name="connsiteX4" fmla="*/ 2201672 w 3352800"/>
              <a:gd name="connsiteY4" fmla="*/ 0 h 676275"/>
              <a:gd name="connsiteX5" fmla="*/ 2760472 w 3352800"/>
              <a:gd name="connsiteY5" fmla="*/ 0 h 676275"/>
              <a:gd name="connsiteX6" fmla="*/ 3352800 w 3352800"/>
              <a:gd name="connsiteY6" fmla="*/ 0 h 676275"/>
              <a:gd name="connsiteX7" fmla="*/ 3352800 w 3352800"/>
              <a:gd name="connsiteY7" fmla="*/ 338138 h 676275"/>
              <a:gd name="connsiteX8" fmla="*/ 3352800 w 3352800"/>
              <a:gd name="connsiteY8" fmla="*/ 676275 h 676275"/>
              <a:gd name="connsiteX9" fmla="*/ 2794000 w 3352800"/>
              <a:gd name="connsiteY9" fmla="*/ 676275 h 676275"/>
              <a:gd name="connsiteX10" fmla="*/ 2268728 w 3352800"/>
              <a:gd name="connsiteY10" fmla="*/ 676275 h 676275"/>
              <a:gd name="connsiteX11" fmla="*/ 1676400 w 3352800"/>
              <a:gd name="connsiteY11" fmla="*/ 676275 h 676275"/>
              <a:gd name="connsiteX12" fmla="*/ 1084072 w 3352800"/>
              <a:gd name="connsiteY12" fmla="*/ 676275 h 676275"/>
              <a:gd name="connsiteX13" fmla="*/ 558800 w 3352800"/>
              <a:gd name="connsiteY13" fmla="*/ 676275 h 676275"/>
              <a:gd name="connsiteX14" fmla="*/ 0 w 3352800"/>
              <a:gd name="connsiteY14" fmla="*/ 676275 h 676275"/>
              <a:gd name="connsiteX15" fmla="*/ 0 w 3352800"/>
              <a:gd name="connsiteY15" fmla="*/ 358426 h 676275"/>
              <a:gd name="connsiteX16" fmla="*/ 0 w 3352800"/>
              <a:gd name="connsiteY16" fmla="*/ 0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2800" h="676275" fill="none" extrusionOk="0">
                <a:moveTo>
                  <a:pt x="0" y="0"/>
                </a:moveTo>
                <a:cubicBezTo>
                  <a:pt x="233355" y="-68702"/>
                  <a:pt x="464644" y="43117"/>
                  <a:pt x="625856" y="0"/>
                </a:cubicBezTo>
                <a:cubicBezTo>
                  <a:pt x="787068" y="-43117"/>
                  <a:pt x="909435" y="19742"/>
                  <a:pt x="1151128" y="0"/>
                </a:cubicBezTo>
                <a:cubicBezTo>
                  <a:pt x="1392821" y="-19742"/>
                  <a:pt x="1481200" y="49829"/>
                  <a:pt x="1609344" y="0"/>
                </a:cubicBezTo>
                <a:cubicBezTo>
                  <a:pt x="1737488" y="-49829"/>
                  <a:pt x="2024152" y="61442"/>
                  <a:pt x="2201672" y="0"/>
                </a:cubicBezTo>
                <a:cubicBezTo>
                  <a:pt x="2379192" y="-61442"/>
                  <a:pt x="2502107" y="49527"/>
                  <a:pt x="2760472" y="0"/>
                </a:cubicBezTo>
                <a:cubicBezTo>
                  <a:pt x="3018837" y="-49527"/>
                  <a:pt x="3083013" y="5254"/>
                  <a:pt x="3352800" y="0"/>
                </a:cubicBezTo>
                <a:cubicBezTo>
                  <a:pt x="3373441" y="74702"/>
                  <a:pt x="3330872" y="182922"/>
                  <a:pt x="3352800" y="338138"/>
                </a:cubicBezTo>
                <a:cubicBezTo>
                  <a:pt x="3374728" y="493354"/>
                  <a:pt x="3315257" y="603878"/>
                  <a:pt x="3352800" y="676275"/>
                </a:cubicBezTo>
                <a:cubicBezTo>
                  <a:pt x="3211401" y="732876"/>
                  <a:pt x="2952349" y="632682"/>
                  <a:pt x="2794000" y="676275"/>
                </a:cubicBezTo>
                <a:cubicBezTo>
                  <a:pt x="2635651" y="719868"/>
                  <a:pt x="2456964" y="647236"/>
                  <a:pt x="2268728" y="676275"/>
                </a:cubicBezTo>
                <a:cubicBezTo>
                  <a:pt x="2080492" y="705314"/>
                  <a:pt x="1920023" y="666063"/>
                  <a:pt x="1676400" y="676275"/>
                </a:cubicBezTo>
                <a:cubicBezTo>
                  <a:pt x="1432777" y="686487"/>
                  <a:pt x="1368995" y="665680"/>
                  <a:pt x="1084072" y="676275"/>
                </a:cubicBezTo>
                <a:cubicBezTo>
                  <a:pt x="799149" y="686870"/>
                  <a:pt x="746427" y="636723"/>
                  <a:pt x="558800" y="676275"/>
                </a:cubicBezTo>
                <a:cubicBezTo>
                  <a:pt x="371173" y="715827"/>
                  <a:pt x="250669" y="648808"/>
                  <a:pt x="0" y="676275"/>
                </a:cubicBezTo>
                <a:cubicBezTo>
                  <a:pt x="-16424" y="607029"/>
                  <a:pt x="32400" y="423828"/>
                  <a:pt x="0" y="358426"/>
                </a:cubicBezTo>
                <a:cubicBezTo>
                  <a:pt x="-32400" y="293024"/>
                  <a:pt x="37965" y="82740"/>
                  <a:pt x="0" y="0"/>
                </a:cubicBezTo>
                <a:close/>
              </a:path>
              <a:path w="3352800" h="676275" stroke="0" extrusionOk="0">
                <a:moveTo>
                  <a:pt x="0" y="0"/>
                </a:moveTo>
                <a:cubicBezTo>
                  <a:pt x="217304" y="-56297"/>
                  <a:pt x="328333" y="57646"/>
                  <a:pt x="525272" y="0"/>
                </a:cubicBezTo>
                <a:cubicBezTo>
                  <a:pt x="722211" y="-57646"/>
                  <a:pt x="893752" y="22582"/>
                  <a:pt x="1117600" y="0"/>
                </a:cubicBezTo>
                <a:cubicBezTo>
                  <a:pt x="1341448" y="-22582"/>
                  <a:pt x="1533716" y="55389"/>
                  <a:pt x="1676400" y="0"/>
                </a:cubicBezTo>
                <a:cubicBezTo>
                  <a:pt x="1819084" y="-55389"/>
                  <a:pt x="1999812" y="49305"/>
                  <a:pt x="2168144" y="0"/>
                </a:cubicBezTo>
                <a:cubicBezTo>
                  <a:pt x="2336476" y="-49305"/>
                  <a:pt x="2416699" y="39871"/>
                  <a:pt x="2659888" y="0"/>
                </a:cubicBezTo>
                <a:cubicBezTo>
                  <a:pt x="2903077" y="-39871"/>
                  <a:pt x="3055790" y="9120"/>
                  <a:pt x="3352800" y="0"/>
                </a:cubicBezTo>
                <a:cubicBezTo>
                  <a:pt x="3357533" y="156063"/>
                  <a:pt x="3348854" y="218225"/>
                  <a:pt x="3352800" y="338138"/>
                </a:cubicBezTo>
                <a:cubicBezTo>
                  <a:pt x="3356746" y="458051"/>
                  <a:pt x="3342760" y="547021"/>
                  <a:pt x="3352800" y="676275"/>
                </a:cubicBezTo>
                <a:cubicBezTo>
                  <a:pt x="3223962" y="700346"/>
                  <a:pt x="3009680" y="653781"/>
                  <a:pt x="2794000" y="676275"/>
                </a:cubicBezTo>
                <a:cubicBezTo>
                  <a:pt x="2578320" y="698769"/>
                  <a:pt x="2486176" y="635866"/>
                  <a:pt x="2268728" y="676275"/>
                </a:cubicBezTo>
                <a:cubicBezTo>
                  <a:pt x="2051280" y="716684"/>
                  <a:pt x="1909349" y="655550"/>
                  <a:pt x="1709928" y="676275"/>
                </a:cubicBezTo>
                <a:cubicBezTo>
                  <a:pt x="1510507" y="697000"/>
                  <a:pt x="1352799" y="633027"/>
                  <a:pt x="1084072" y="676275"/>
                </a:cubicBezTo>
                <a:cubicBezTo>
                  <a:pt x="815345" y="719523"/>
                  <a:pt x="670743" y="663349"/>
                  <a:pt x="525272" y="676275"/>
                </a:cubicBezTo>
                <a:cubicBezTo>
                  <a:pt x="379801" y="689201"/>
                  <a:pt x="186298" y="671508"/>
                  <a:pt x="0" y="676275"/>
                </a:cubicBezTo>
                <a:cubicBezTo>
                  <a:pt x="-17874" y="533612"/>
                  <a:pt x="29230" y="476448"/>
                  <a:pt x="0" y="358426"/>
                </a:cubicBezTo>
                <a:cubicBezTo>
                  <a:pt x="-29230" y="240404"/>
                  <a:pt x="1554" y="137381"/>
                  <a:pt x="0" y="0"/>
                </a:cubicBezTo>
                <a:close/>
              </a:path>
            </a:pathLst>
          </a:custGeom>
          <a:ln w="28575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4876350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B031161A-D0AC-419E-BB4C-0588402D45C2}"/>
              </a:ext>
            </a:extLst>
          </p:cNvPr>
          <p:cNvSpPr/>
          <p:nvPr/>
        </p:nvSpPr>
        <p:spPr>
          <a:xfrm>
            <a:off x="2785145" y="1728132"/>
            <a:ext cx="310393" cy="234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nk 13">
            <a:extLst>
              <a:ext uri="{FF2B5EF4-FFF2-40B4-BE49-F238E27FC236}">
                <a16:creationId xmlns="" xmlns:a16="http://schemas.microsoft.com/office/drawing/2014/main" xmlns:mc="http://schemas.openxmlformats.org/markup-compatibility/2006" id="{0DA5CB5A-A1D3-4518-A6C8-C944B7C0DB65}"/>
              </a:ext>
            </a:extLst>
          </p:cNvPr>
          <p:cNvPicPr/>
          <p:nvPr/>
        </p:nvPicPr>
        <p:blipFill>
          <a:blip r:embed="rId5"/>
          <a:srcRect l="50861" r="14538" b="82357"/>
          <a:stretch>
            <a:fillRect/>
          </a:stretch>
        </p:blipFill>
        <p:spPr>
          <a:xfrm>
            <a:off x="5845216" y="920683"/>
            <a:ext cx="4097438" cy="931265"/>
          </a:xfrm>
          <a:prstGeom prst="rect">
            <a:avLst/>
          </a:prstGeom>
        </p:spPr>
      </p:pic>
      <p:pic>
        <p:nvPicPr>
          <p:cNvPr id="9" name="Ink 13">
            <a:extLst>
              <a:ext uri="{FF2B5EF4-FFF2-40B4-BE49-F238E27FC236}">
                <a16:creationId xmlns="" xmlns:a16="http://schemas.microsoft.com/office/drawing/2014/main" xmlns:mc="http://schemas.openxmlformats.org/markup-compatibility/2006" id="{0DA5CB5A-A1D3-4518-A6C8-C944B7C0DB65}"/>
              </a:ext>
            </a:extLst>
          </p:cNvPr>
          <p:cNvPicPr/>
          <p:nvPr/>
        </p:nvPicPr>
        <p:blipFill>
          <a:blip r:embed="rId5"/>
          <a:srcRect l="28185" b="55823"/>
          <a:stretch>
            <a:fillRect/>
          </a:stretch>
        </p:blipFill>
        <p:spPr>
          <a:xfrm>
            <a:off x="3171455" y="909110"/>
            <a:ext cx="8504435" cy="2331801"/>
          </a:xfrm>
          <a:prstGeom prst="rect">
            <a:avLst/>
          </a:prstGeom>
        </p:spPr>
      </p:pic>
      <p:pic>
        <p:nvPicPr>
          <p:cNvPr id="11" name="Ink 13">
            <a:extLst>
              <a:ext uri="{FF2B5EF4-FFF2-40B4-BE49-F238E27FC236}">
                <a16:creationId xmlns="" xmlns:a16="http://schemas.microsoft.com/office/drawing/2014/main" xmlns:mc="http://schemas.openxmlformats.org/markup-compatibility/2006" id="{0DA5CB5A-A1D3-4518-A6C8-C944B7C0DB65}"/>
              </a:ext>
            </a:extLst>
          </p:cNvPr>
          <p:cNvPicPr/>
          <p:nvPr/>
        </p:nvPicPr>
        <p:blipFill>
          <a:blip r:embed="rId5"/>
          <a:srcRect l="36102" t="47247" r="13659" b="562"/>
          <a:stretch>
            <a:fillRect/>
          </a:stretch>
        </p:blipFill>
        <p:spPr>
          <a:xfrm>
            <a:off x="520861" y="3808071"/>
            <a:ext cx="5949387" cy="2754774"/>
          </a:xfrm>
          <a:prstGeom prst="rect">
            <a:avLst/>
          </a:prstGeom>
        </p:spPr>
      </p:pic>
      <p:pic>
        <p:nvPicPr>
          <p:cNvPr id="23" name="Picture 22" descr="Picture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8687">
            <a:off x="5522788" y="2571653"/>
            <a:ext cx="1956654" cy="7192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79940" y="3298787"/>
            <a:ext cx="1246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 dirty="0" smtClean="0">
                <a:solidFill>
                  <a:srgbClr val="0070C0"/>
                </a:solidFill>
              </a:rPr>
              <a:t>Ejercicio</a:t>
            </a:r>
          </a:p>
        </p:txBody>
      </p:sp>
    </p:spTree>
    <p:extLst>
      <p:ext uri="{BB962C8B-B14F-4D97-AF65-F5344CB8AC3E}">
        <p14:creationId xmlns="" xmlns:p14="http://schemas.microsoft.com/office/powerpoint/2010/main" val="38111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854765"/>
            <a:ext cx="114345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III-C Evidencia de los estados estacionarios: el experimento de </a:t>
            </a:r>
            <a:r>
              <a:rPr kumimoji="0" lang="es-E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Franck-Hertz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208" y="1411357"/>
            <a:ext cx="449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Presentación, en unos momentos, pero antes: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848680"/>
            <a:ext cx="5446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III-D Problemas del modelo de Bohr.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315818"/>
            <a:ext cx="12151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UY" b="1" dirty="0" smtClean="0"/>
              <a:t>Teoría </a:t>
            </a:r>
            <a:r>
              <a:rPr lang="es-UY" b="1" dirty="0" err="1" smtClean="0"/>
              <a:t>semiclásica</a:t>
            </a:r>
            <a:r>
              <a:rPr lang="es-UY" b="1" dirty="0" smtClean="0"/>
              <a:t> construida ad hoc para el hidrógeno, falla para explicar los espectros de átomos más complejos (ej. He).</a:t>
            </a:r>
          </a:p>
          <a:p>
            <a:pPr marL="342900" indent="-342900">
              <a:buFont typeface="+mj-lt"/>
              <a:buAutoNum type="arabicPeriod"/>
            </a:pPr>
            <a:r>
              <a:rPr lang="es-UY" b="1" i="1" dirty="0" smtClean="0"/>
              <a:t>L = </a:t>
            </a:r>
            <a:r>
              <a:rPr lang="es-UY" b="1" i="1" dirty="0" err="1" smtClean="0"/>
              <a:t>nh</a:t>
            </a:r>
            <a:r>
              <a:rPr lang="es-UY" b="1" i="1" dirty="0" smtClean="0"/>
              <a:t>/2</a:t>
            </a:r>
            <a:r>
              <a:rPr lang="es-UY" b="1" dirty="0" smtClean="0">
                <a:sym typeface="Symbol"/>
              </a:rPr>
              <a:t>, pero el estado fundamental del H (como luego veremos) tiene </a:t>
            </a:r>
            <a:r>
              <a:rPr lang="es-UY" b="1" i="1" dirty="0" smtClean="0">
                <a:sym typeface="Symbol"/>
              </a:rPr>
              <a:t>L </a:t>
            </a:r>
            <a:r>
              <a:rPr lang="es-UY" b="1" dirty="0" smtClean="0">
                <a:sym typeface="Symbol"/>
              </a:rPr>
              <a:t>= 0!</a:t>
            </a:r>
            <a:endParaRPr lang="es-UY" b="1" dirty="0" smtClean="0"/>
          </a:p>
          <a:p>
            <a:pPr marL="342900" indent="-342900">
              <a:buFont typeface="+mj-lt"/>
              <a:buAutoNum type="arabicPeriod"/>
            </a:pPr>
            <a:r>
              <a:rPr lang="es-UY" b="1" dirty="0" smtClean="0"/>
              <a:t>No permite explicar la intensidad de las líneas espectrales 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4818" t="4391"/>
          <a:stretch>
            <a:fillRect/>
          </a:stretch>
        </p:blipFill>
        <p:spPr bwMode="auto">
          <a:xfrm>
            <a:off x="6321288" y="3200399"/>
            <a:ext cx="5367131" cy="275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 descr="Spectrum of Atomic Hydrogen - Vernier"/>
          <p:cNvPicPr>
            <a:picLocks noChangeAspect="1" noChangeArrowheads="1"/>
          </p:cNvPicPr>
          <p:nvPr/>
        </p:nvPicPr>
        <p:blipFill>
          <a:blip r:embed="rId3"/>
          <a:srcRect l="1604" r="20529"/>
          <a:stretch>
            <a:fillRect/>
          </a:stretch>
        </p:blipFill>
        <p:spPr bwMode="auto">
          <a:xfrm>
            <a:off x="427383" y="3210339"/>
            <a:ext cx="5307494" cy="2857500"/>
          </a:xfrm>
          <a:prstGeom prst="rect">
            <a:avLst/>
          </a:prstGeom>
          <a:noFill/>
        </p:spPr>
      </p:pic>
      <p:pic>
        <p:nvPicPr>
          <p:cNvPr id="11272" name="Picture 8" descr="Hydrogen and helium spectra"/>
          <p:cNvPicPr>
            <a:picLocks noChangeAspect="1" noChangeArrowheads="1"/>
          </p:cNvPicPr>
          <p:nvPr/>
        </p:nvPicPr>
        <p:blipFill>
          <a:blip r:embed="rId4"/>
          <a:srcRect l="9828" t="25700" r="25001" b="60110"/>
          <a:stretch>
            <a:fillRect/>
          </a:stretch>
        </p:blipFill>
        <p:spPr bwMode="auto">
          <a:xfrm>
            <a:off x="2653743" y="5963484"/>
            <a:ext cx="2753141" cy="545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4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53547"/>
            <a:ext cx="11858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s-UY" b="1" dirty="0" smtClean="0"/>
              <a:t>No puede explicar el desdoblamiento de las líneas espectrales al aplicar un campo magnético externo (efecto </a:t>
            </a:r>
            <a:r>
              <a:rPr lang="es-UY" b="1" dirty="0" err="1" smtClean="0"/>
              <a:t>Zeeman</a:t>
            </a:r>
            <a:r>
              <a:rPr lang="es-UY" b="1" dirty="0" smtClean="0"/>
              <a:t>).</a:t>
            </a:r>
          </a:p>
          <a:p>
            <a:pPr marL="342900" indent="-342900">
              <a:buAutoNum type="arabicPeriod" startAt="4"/>
            </a:pPr>
            <a:r>
              <a:rPr lang="es-UY" b="1" dirty="0" smtClean="0"/>
              <a:t>No puede explicar el desdoblamiento de las líneas espectrales al aplicar un campo eléctrico externo (efecto </a:t>
            </a:r>
            <a:r>
              <a:rPr lang="es-UY" b="1" dirty="0" err="1" smtClean="0"/>
              <a:t>Stark</a:t>
            </a:r>
            <a:r>
              <a:rPr lang="es-UY" b="1" dirty="0" smtClean="0"/>
              <a:t>).</a:t>
            </a:r>
          </a:p>
          <a:p>
            <a:pPr marL="342900" indent="-342900">
              <a:buAutoNum type="arabicPeriod" startAt="4"/>
            </a:pPr>
            <a:r>
              <a:rPr lang="es-UY" b="1" dirty="0" smtClean="0"/>
              <a:t>No puede explicar la ESTRUCTURA FINA de las líneas espectrales:</a:t>
            </a:r>
          </a:p>
        </p:txBody>
      </p:sp>
      <p:pic>
        <p:nvPicPr>
          <p:cNvPr id="36866" name="Picture 2" descr="http://hyperphysics.phy-astr.gsu.edu/hbase/quantum/imgqua/hydfine.gif"/>
          <p:cNvPicPr>
            <a:picLocks noChangeAspect="1" noChangeArrowheads="1"/>
          </p:cNvPicPr>
          <p:nvPr/>
        </p:nvPicPr>
        <p:blipFill>
          <a:blip r:embed="rId2"/>
          <a:srcRect l="41246" t="46759"/>
          <a:stretch>
            <a:fillRect/>
          </a:stretch>
        </p:blipFill>
        <p:spPr bwMode="auto">
          <a:xfrm>
            <a:off x="2286006" y="3468756"/>
            <a:ext cx="1958698" cy="2276959"/>
          </a:xfrm>
          <a:prstGeom prst="rect">
            <a:avLst/>
          </a:prstGeom>
          <a:noFill/>
        </p:spPr>
      </p:pic>
      <p:pic>
        <p:nvPicPr>
          <p:cNvPr id="4" name="Picture 8" descr="Hydrogen and helium spectra"/>
          <p:cNvPicPr>
            <a:picLocks noChangeAspect="1" noChangeArrowheads="1"/>
          </p:cNvPicPr>
          <p:nvPr/>
        </p:nvPicPr>
        <p:blipFill>
          <a:blip r:embed="rId3"/>
          <a:srcRect l="9828" t="25700" r="25001" b="60110"/>
          <a:stretch>
            <a:fillRect/>
          </a:stretch>
        </p:blipFill>
        <p:spPr bwMode="auto">
          <a:xfrm>
            <a:off x="1272209" y="2345640"/>
            <a:ext cx="2753141" cy="545510"/>
          </a:xfrm>
          <a:prstGeom prst="rect">
            <a:avLst/>
          </a:prstGeom>
          <a:noFill/>
        </p:spPr>
      </p:pic>
      <p:sp>
        <p:nvSpPr>
          <p:cNvPr id="5" name="Flowchart: Extract 4"/>
          <p:cNvSpPr/>
          <p:nvPr/>
        </p:nvSpPr>
        <p:spPr>
          <a:xfrm>
            <a:off x="337937" y="2932043"/>
            <a:ext cx="6281530" cy="3925957"/>
          </a:xfrm>
          <a:prstGeom prst="flowChartExtract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2495" y="2524533"/>
            <a:ext cx="721580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El problema de la estructura fina está relacionado con la degeneración de los niveles de energía correspondientes a las orbitas con el mismo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n y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diferente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i="1" baseline="-25000" dirty="0" err="1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ES" sz="17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Esta degeneración es consecuencia de que </a:t>
            </a:r>
          </a:p>
          <a:p>
            <a:pPr marL="342900" indent="-342900">
              <a:buAutoNum type="alphaLcParenR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Como mencionamos, la fuerza de Coulomb depende de la inversa del cuadrado de la distancia, </a:t>
            </a: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marL="342900" indent="-342900">
              <a:buAutoNum type="alphaLcParenR" startAt="2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 que tratamos el problema como no relativista. </a:t>
            </a:r>
          </a:p>
          <a:p>
            <a:pPr marL="342900" indent="-342900"/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Por eso esta degeneración se suele denominar “accidental”. </a:t>
            </a:r>
          </a:p>
          <a:p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Si se calculan las correcciones relativistas, cosa que hizo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Sommerfeld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degeneración se rompe y los niveles de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energia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del mismo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pero diferentes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i="1" baseline="-25000" dirty="0" err="1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s-ES" sz="17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se separan, dando lugar a la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estructura fina.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t="22410" r="7218" b="100"/>
          <a:stretch>
            <a:fillRect/>
          </a:stretch>
        </p:blipFill>
        <p:spPr bwMode="auto">
          <a:xfrm>
            <a:off x="1554441" y="2067352"/>
            <a:ext cx="5187604" cy="349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15438" r="7218" b="62988"/>
          <a:stretch>
            <a:fillRect/>
          </a:stretch>
        </p:blipFill>
        <p:spPr bwMode="auto">
          <a:xfrm>
            <a:off x="1551126" y="1739348"/>
            <a:ext cx="5187604" cy="97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r="7218" b="83682"/>
          <a:stretch>
            <a:fillRect/>
          </a:stretch>
        </p:blipFill>
        <p:spPr bwMode="auto">
          <a:xfrm>
            <a:off x="1551126" y="1042366"/>
            <a:ext cx="5187604" cy="7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3488632" y="1023729"/>
            <a:ext cx="2782963" cy="934280"/>
            <a:chOff x="3488632" y="1023729"/>
            <a:chExt cx="2782963" cy="934280"/>
          </a:xfrm>
        </p:grpSpPr>
        <p:sp>
          <p:nvSpPr>
            <p:cNvPr id="3" name="TextBox 2"/>
            <p:cNvSpPr txBox="1"/>
            <p:nvPr/>
          </p:nvSpPr>
          <p:spPr>
            <a:xfrm>
              <a:off x="3488632" y="1023729"/>
              <a:ext cx="2553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sz="2400" dirty="0" smtClean="0">
                  <a:solidFill>
                    <a:srgbClr val="FF0000"/>
                  </a:solidFill>
                  <a:latin typeface="Brush Script MT" pitchFamily="66" charset="0"/>
                </a:rPr>
                <a:t>Correcciones relativistas</a:t>
              </a:r>
              <a:endParaRPr lang="en-US" sz="2400" dirty="0">
                <a:solidFill>
                  <a:srgbClr val="FF0000"/>
                </a:solidFill>
                <a:latin typeface="Brush Script MT" pitchFamily="66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013178" y="1282155"/>
              <a:ext cx="258417" cy="67585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5986676" y="1981200"/>
            <a:ext cx="258417" cy="675854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8496" y="2375452"/>
            <a:ext cx="6608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COMPLEMENTARIO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0286AE4-2AD3-4E13-93B8-08140A75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2" y="1339618"/>
            <a:ext cx="3352800" cy="676275"/>
          </a:xfrm>
          <a:custGeom>
            <a:avLst/>
            <a:gdLst>
              <a:gd name="connsiteX0" fmla="*/ 0 w 3352800"/>
              <a:gd name="connsiteY0" fmla="*/ 0 h 676275"/>
              <a:gd name="connsiteX1" fmla="*/ 625856 w 3352800"/>
              <a:gd name="connsiteY1" fmla="*/ 0 h 676275"/>
              <a:gd name="connsiteX2" fmla="*/ 1151128 w 3352800"/>
              <a:gd name="connsiteY2" fmla="*/ 0 h 676275"/>
              <a:gd name="connsiteX3" fmla="*/ 1609344 w 3352800"/>
              <a:gd name="connsiteY3" fmla="*/ 0 h 676275"/>
              <a:gd name="connsiteX4" fmla="*/ 2201672 w 3352800"/>
              <a:gd name="connsiteY4" fmla="*/ 0 h 676275"/>
              <a:gd name="connsiteX5" fmla="*/ 2760472 w 3352800"/>
              <a:gd name="connsiteY5" fmla="*/ 0 h 676275"/>
              <a:gd name="connsiteX6" fmla="*/ 3352800 w 3352800"/>
              <a:gd name="connsiteY6" fmla="*/ 0 h 676275"/>
              <a:gd name="connsiteX7" fmla="*/ 3352800 w 3352800"/>
              <a:gd name="connsiteY7" fmla="*/ 338138 h 676275"/>
              <a:gd name="connsiteX8" fmla="*/ 3352800 w 3352800"/>
              <a:gd name="connsiteY8" fmla="*/ 676275 h 676275"/>
              <a:gd name="connsiteX9" fmla="*/ 2794000 w 3352800"/>
              <a:gd name="connsiteY9" fmla="*/ 676275 h 676275"/>
              <a:gd name="connsiteX10" fmla="*/ 2268728 w 3352800"/>
              <a:gd name="connsiteY10" fmla="*/ 676275 h 676275"/>
              <a:gd name="connsiteX11" fmla="*/ 1676400 w 3352800"/>
              <a:gd name="connsiteY11" fmla="*/ 676275 h 676275"/>
              <a:gd name="connsiteX12" fmla="*/ 1084072 w 3352800"/>
              <a:gd name="connsiteY12" fmla="*/ 676275 h 676275"/>
              <a:gd name="connsiteX13" fmla="*/ 558800 w 3352800"/>
              <a:gd name="connsiteY13" fmla="*/ 676275 h 676275"/>
              <a:gd name="connsiteX14" fmla="*/ 0 w 3352800"/>
              <a:gd name="connsiteY14" fmla="*/ 676275 h 676275"/>
              <a:gd name="connsiteX15" fmla="*/ 0 w 3352800"/>
              <a:gd name="connsiteY15" fmla="*/ 358426 h 676275"/>
              <a:gd name="connsiteX16" fmla="*/ 0 w 3352800"/>
              <a:gd name="connsiteY16" fmla="*/ 0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2800" h="676275" fill="none" extrusionOk="0">
                <a:moveTo>
                  <a:pt x="0" y="0"/>
                </a:moveTo>
                <a:cubicBezTo>
                  <a:pt x="233355" y="-68702"/>
                  <a:pt x="464644" y="43117"/>
                  <a:pt x="625856" y="0"/>
                </a:cubicBezTo>
                <a:cubicBezTo>
                  <a:pt x="787068" y="-43117"/>
                  <a:pt x="909435" y="19742"/>
                  <a:pt x="1151128" y="0"/>
                </a:cubicBezTo>
                <a:cubicBezTo>
                  <a:pt x="1392821" y="-19742"/>
                  <a:pt x="1481200" y="49829"/>
                  <a:pt x="1609344" y="0"/>
                </a:cubicBezTo>
                <a:cubicBezTo>
                  <a:pt x="1737488" y="-49829"/>
                  <a:pt x="2024152" y="61442"/>
                  <a:pt x="2201672" y="0"/>
                </a:cubicBezTo>
                <a:cubicBezTo>
                  <a:pt x="2379192" y="-61442"/>
                  <a:pt x="2502107" y="49527"/>
                  <a:pt x="2760472" y="0"/>
                </a:cubicBezTo>
                <a:cubicBezTo>
                  <a:pt x="3018837" y="-49527"/>
                  <a:pt x="3083013" y="5254"/>
                  <a:pt x="3352800" y="0"/>
                </a:cubicBezTo>
                <a:cubicBezTo>
                  <a:pt x="3373441" y="74702"/>
                  <a:pt x="3330872" y="182922"/>
                  <a:pt x="3352800" y="338138"/>
                </a:cubicBezTo>
                <a:cubicBezTo>
                  <a:pt x="3374728" y="493354"/>
                  <a:pt x="3315257" y="603878"/>
                  <a:pt x="3352800" y="676275"/>
                </a:cubicBezTo>
                <a:cubicBezTo>
                  <a:pt x="3211401" y="732876"/>
                  <a:pt x="2952349" y="632682"/>
                  <a:pt x="2794000" y="676275"/>
                </a:cubicBezTo>
                <a:cubicBezTo>
                  <a:pt x="2635651" y="719868"/>
                  <a:pt x="2456964" y="647236"/>
                  <a:pt x="2268728" y="676275"/>
                </a:cubicBezTo>
                <a:cubicBezTo>
                  <a:pt x="2080492" y="705314"/>
                  <a:pt x="1920023" y="666063"/>
                  <a:pt x="1676400" y="676275"/>
                </a:cubicBezTo>
                <a:cubicBezTo>
                  <a:pt x="1432777" y="686487"/>
                  <a:pt x="1368995" y="665680"/>
                  <a:pt x="1084072" y="676275"/>
                </a:cubicBezTo>
                <a:cubicBezTo>
                  <a:pt x="799149" y="686870"/>
                  <a:pt x="746427" y="636723"/>
                  <a:pt x="558800" y="676275"/>
                </a:cubicBezTo>
                <a:cubicBezTo>
                  <a:pt x="371173" y="715827"/>
                  <a:pt x="250669" y="648808"/>
                  <a:pt x="0" y="676275"/>
                </a:cubicBezTo>
                <a:cubicBezTo>
                  <a:pt x="-16424" y="607029"/>
                  <a:pt x="32400" y="423828"/>
                  <a:pt x="0" y="358426"/>
                </a:cubicBezTo>
                <a:cubicBezTo>
                  <a:pt x="-32400" y="293024"/>
                  <a:pt x="37965" y="82740"/>
                  <a:pt x="0" y="0"/>
                </a:cubicBezTo>
                <a:close/>
              </a:path>
              <a:path w="3352800" h="676275" stroke="0" extrusionOk="0">
                <a:moveTo>
                  <a:pt x="0" y="0"/>
                </a:moveTo>
                <a:cubicBezTo>
                  <a:pt x="217304" y="-56297"/>
                  <a:pt x="328333" y="57646"/>
                  <a:pt x="525272" y="0"/>
                </a:cubicBezTo>
                <a:cubicBezTo>
                  <a:pt x="722211" y="-57646"/>
                  <a:pt x="893752" y="22582"/>
                  <a:pt x="1117600" y="0"/>
                </a:cubicBezTo>
                <a:cubicBezTo>
                  <a:pt x="1341448" y="-22582"/>
                  <a:pt x="1533716" y="55389"/>
                  <a:pt x="1676400" y="0"/>
                </a:cubicBezTo>
                <a:cubicBezTo>
                  <a:pt x="1819084" y="-55389"/>
                  <a:pt x="1999812" y="49305"/>
                  <a:pt x="2168144" y="0"/>
                </a:cubicBezTo>
                <a:cubicBezTo>
                  <a:pt x="2336476" y="-49305"/>
                  <a:pt x="2416699" y="39871"/>
                  <a:pt x="2659888" y="0"/>
                </a:cubicBezTo>
                <a:cubicBezTo>
                  <a:pt x="2903077" y="-39871"/>
                  <a:pt x="3055790" y="9120"/>
                  <a:pt x="3352800" y="0"/>
                </a:cubicBezTo>
                <a:cubicBezTo>
                  <a:pt x="3357533" y="156063"/>
                  <a:pt x="3348854" y="218225"/>
                  <a:pt x="3352800" y="338138"/>
                </a:cubicBezTo>
                <a:cubicBezTo>
                  <a:pt x="3356746" y="458051"/>
                  <a:pt x="3342760" y="547021"/>
                  <a:pt x="3352800" y="676275"/>
                </a:cubicBezTo>
                <a:cubicBezTo>
                  <a:pt x="3223962" y="700346"/>
                  <a:pt x="3009680" y="653781"/>
                  <a:pt x="2794000" y="676275"/>
                </a:cubicBezTo>
                <a:cubicBezTo>
                  <a:pt x="2578320" y="698769"/>
                  <a:pt x="2486176" y="635866"/>
                  <a:pt x="2268728" y="676275"/>
                </a:cubicBezTo>
                <a:cubicBezTo>
                  <a:pt x="2051280" y="716684"/>
                  <a:pt x="1909349" y="655550"/>
                  <a:pt x="1709928" y="676275"/>
                </a:cubicBezTo>
                <a:cubicBezTo>
                  <a:pt x="1510507" y="697000"/>
                  <a:pt x="1352799" y="633027"/>
                  <a:pt x="1084072" y="676275"/>
                </a:cubicBezTo>
                <a:cubicBezTo>
                  <a:pt x="815345" y="719523"/>
                  <a:pt x="670743" y="663349"/>
                  <a:pt x="525272" y="676275"/>
                </a:cubicBezTo>
                <a:cubicBezTo>
                  <a:pt x="379801" y="689201"/>
                  <a:pt x="186298" y="671508"/>
                  <a:pt x="0" y="676275"/>
                </a:cubicBezTo>
                <a:cubicBezTo>
                  <a:pt x="-17874" y="533612"/>
                  <a:pt x="29230" y="476448"/>
                  <a:pt x="0" y="358426"/>
                </a:cubicBezTo>
                <a:cubicBezTo>
                  <a:pt x="-29230" y="240404"/>
                  <a:pt x="1554" y="137381"/>
                  <a:pt x="0" y="0"/>
                </a:cubicBezTo>
                <a:close/>
              </a:path>
            </a:pathLst>
          </a:custGeom>
          <a:ln w="28575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4876350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Ink 2">
            <a:extLst>
              <a:ext uri="{FF2B5EF4-FFF2-40B4-BE49-F238E27FC236}">
                <a16:creationId xmlns="" xmlns:a16="http://schemas.microsoft.com/office/drawing/2014/main" xmlns:mc="http://schemas.openxmlformats.org/markup-compatibility/2006" id="{9534DD24-9D06-4D9E-8BED-28941FE174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236" r="23811" b="84788"/>
          <a:stretch>
            <a:fillRect/>
          </a:stretch>
        </p:blipFill>
        <p:spPr>
          <a:xfrm>
            <a:off x="3796496" y="1276133"/>
            <a:ext cx="2194560" cy="700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EC947B-0933-43B4-851A-502CD6E9D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108" y="1122599"/>
            <a:ext cx="2647950" cy="685800"/>
          </a:xfrm>
          <a:custGeom>
            <a:avLst/>
            <a:gdLst>
              <a:gd name="connsiteX0" fmla="*/ 0 w 2647950"/>
              <a:gd name="connsiteY0" fmla="*/ 0 h 685800"/>
              <a:gd name="connsiteX1" fmla="*/ 529590 w 2647950"/>
              <a:gd name="connsiteY1" fmla="*/ 0 h 685800"/>
              <a:gd name="connsiteX2" fmla="*/ 1112139 w 2647950"/>
              <a:gd name="connsiteY2" fmla="*/ 0 h 685800"/>
              <a:gd name="connsiteX3" fmla="*/ 1668209 w 2647950"/>
              <a:gd name="connsiteY3" fmla="*/ 0 h 685800"/>
              <a:gd name="connsiteX4" fmla="*/ 2647950 w 2647950"/>
              <a:gd name="connsiteY4" fmla="*/ 0 h 685800"/>
              <a:gd name="connsiteX5" fmla="*/ 2647950 w 2647950"/>
              <a:gd name="connsiteY5" fmla="*/ 336042 h 685800"/>
              <a:gd name="connsiteX6" fmla="*/ 2647950 w 2647950"/>
              <a:gd name="connsiteY6" fmla="*/ 685800 h 685800"/>
              <a:gd name="connsiteX7" fmla="*/ 2197799 w 2647950"/>
              <a:gd name="connsiteY7" fmla="*/ 685800 h 685800"/>
              <a:gd name="connsiteX8" fmla="*/ 1641729 w 2647950"/>
              <a:gd name="connsiteY8" fmla="*/ 685800 h 685800"/>
              <a:gd name="connsiteX9" fmla="*/ 1191577 w 2647950"/>
              <a:gd name="connsiteY9" fmla="*/ 685800 h 685800"/>
              <a:gd name="connsiteX10" fmla="*/ 635508 w 2647950"/>
              <a:gd name="connsiteY10" fmla="*/ 685800 h 685800"/>
              <a:gd name="connsiteX11" fmla="*/ 0 w 2647950"/>
              <a:gd name="connsiteY11" fmla="*/ 685800 h 685800"/>
              <a:gd name="connsiteX12" fmla="*/ 0 w 2647950"/>
              <a:gd name="connsiteY12" fmla="*/ 356616 h 685800"/>
              <a:gd name="connsiteX13" fmla="*/ 0 w 2647950"/>
              <a:gd name="connsiteY1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7950" h="685800" fill="none" extrusionOk="0">
                <a:moveTo>
                  <a:pt x="0" y="0"/>
                </a:moveTo>
                <a:cubicBezTo>
                  <a:pt x="218204" y="-30329"/>
                  <a:pt x="326087" y="19234"/>
                  <a:pt x="529590" y="0"/>
                </a:cubicBezTo>
                <a:cubicBezTo>
                  <a:pt x="733093" y="-19234"/>
                  <a:pt x="913925" y="28387"/>
                  <a:pt x="1112139" y="0"/>
                </a:cubicBezTo>
                <a:cubicBezTo>
                  <a:pt x="1310353" y="-28387"/>
                  <a:pt x="1390736" y="60315"/>
                  <a:pt x="1668209" y="0"/>
                </a:cubicBezTo>
                <a:cubicBezTo>
                  <a:pt x="1945682" y="-60315"/>
                  <a:pt x="2401740" y="54846"/>
                  <a:pt x="2647950" y="0"/>
                </a:cubicBezTo>
                <a:cubicBezTo>
                  <a:pt x="2666556" y="125183"/>
                  <a:pt x="2633942" y="254121"/>
                  <a:pt x="2647950" y="336042"/>
                </a:cubicBezTo>
                <a:cubicBezTo>
                  <a:pt x="2661958" y="417963"/>
                  <a:pt x="2629716" y="573500"/>
                  <a:pt x="2647950" y="685800"/>
                </a:cubicBezTo>
                <a:cubicBezTo>
                  <a:pt x="2440896" y="729806"/>
                  <a:pt x="2362012" y="669286"/>
                  <a:pt x="2197799" y="685800"/>
                </a:cubicBezTo>
                <a:cubicBezTo>
                  <a:pt x="2033586" y="702314"/>
                  <a:pt x="1877691" y="631463"/>
                  <a:pt x="1641729" y="685800"/>
                </a:cubicBezTo>
                <a:cubicBezTo>
                  <a:pt x="1405767" y="740137"/>
                  <a:pt x="1320717" y="655498"/>
                  <a:pt x="1191577" y="685800"/>
                </a:cubicBezTo>
                <a:cubicBezTo>
                  <a:pt x="1062437" y="716102"/>
                  <a:pt x="875254" y="634561"/>
                  <a:pt x="635508" y="685800"/>
                </a:cubicBezTo>
                <a:cubicBezTo>
                  <a:pt x="395762" y="737039"/>
                  <a:pt x="203446" y="668269"/>
                  <a:pt x="0" y="685800"/>
                </a:cubicBezTo>
                <a:cubicBezTo>
                  <a:pt x="-19739" y="545425"/>
                  <a:pt x="38554" y="515210"/>
                  <a:pt x="0" y="356616"/>
                </a:cubicBezTo>
                <a:cubicBezTo>
                  <a:pt x="-38554" y="198022"/>
                  <a:pt x="20143" y="161748"/>
                  <a:pt x="0" y="0"/>
                </a:cubicBezTo>
                <a:close/>
              </a:path>
              <a:path w="2647950" h="685800" stroke="0" extrusionOk="0">
                <a:moveTo>
                  <a:pt x="0" y="0"/>
                </a:moveTo>
                <a:cubicBezTo>
                  <a:pt x="231457" y="-20647"/>
                  <a:pt x="328536" y="30301"/>
                  <a:pt x="503111" y="0"/>
                </a:cubicBezTo>
                <a:cubicBezTo>
                  <a:pt x="677686" y="-30301"/>
                  <a:pt x="833752" y="61587"/>
                  <a:pt x="1059180" y="0"/>
                </a:cubicBezTo>
                <a:cubicBezTo>
                  <a:pt x="1284608" y="-61587"/>
                  <a:pt x="1423689" y="16664"/>
                  <a:pt x="1615250" y="0"/>
                </a:cubicBezTo>
                <a:cubicBezTo>
                  <a:pt x="1806811" y="-16664"/>
                  <a:pt x="2240938" y="110589"/>
                  <a:pt x="2647950" y="0"/>
                </a:cubicBezTo>
                <a:cubicBezTo>
                  <a:pt x="2663997" y="125502"/>
                  <a:pt x="2621677" y="241515"/>
                  <a:pt x="2647950" y="349758"/>
                </a:cubicBezTo>
                <a:cubicBezTo>
                  <a:pt x="2674223" y="458001"/>
                  <a:pt x="2638473" y="532385"/>
                  <a:pt x="2647950" y="685800"/>
                </a:cubicBezTo>
                <a:cubicBezTo>
                  <a:pt x="2494141" y="696614"/>
                  <a:pt x="2318687" y="655916"/>
                  <a:pt x="2171319" y="685800"/>
                </a:cubicBezTo>
                <a:cubicBezTo>
                  <a:pt x="2023951" y="715684"/>
                  <a:pt x="1812945" y="637289"/>
                  <a:pt x="1721167" y="685800"/>
                </a:cubicBezTo>
                <a:cubicBezTo>
                  <a:pt x="1629389" y="734311"/>
                  <a:pt x="1455383" y="675177"/>
                  <a:pt x="1271016" y="685800"/>
                </a:cubicBezTo>
                <a:cubicBezTo>
                  <a:pt x="1086649" y="696423"/>
                  <a:pt x="930858" y="674696"/>
                  <a:pt x="820864" y="685800"/>
                </a:cubicBezTo>
                <a:cubicBezTo>
                  <a:pt x="710870" y="696904"/>
                  <a:pt x="347800" y="630370"/>
                  <a:pt x="0" y="685800"/>
                </a:cubicBezTo>
                <a:cubicBezTo>
                  <a:pt x="-19590" y="603526"/>
                  <a:pt x="37669" y="483941"/>
                  <a:pt x="0" y="363474"/>
                </a:cubicBezTo>
                <a:cubicBezTo>
                  <a:pt x="-37669" y="243007"/>
                  <a:pt x="34955" y="172827"/>
                  <a:pt x="0" y="0"/>
                </a:cubicBezTo>
                <a:close/>
              </a:path>
            </a:pathLst>
          </a:custGeom>
          <a:ln w="28575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29383783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7628C6F-D690-4099-8C91-CE083EB53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620" y="5402065"/>
            <a:ext cx="5400675" cy="638175"/>
          </a:xfrm>
          <a:custGeom>
            <a:avLst/>
            <a:gdLst>
              <a:gd name="connsiteX0" fmla="*/ 0 w 5400675"/>
              <a:gd name="connsiteY0" fmla="*/ 0 h 638175"/>
              <a:gd name="connsiteX1" fmla="*/ 594074 w 5400675"/>
              <a:gd name="connsiteY1" fmla="*/ 0 h 638175"/>
              <a:gd name="connsiteX2" fmla="*/ 1026128 w 5400675"/>
              <a:gd name="connsiteY2" fmla="*/ 0 h 638175"/>
              <a:gd name="connsiteX3" fmla="*/ 1620203 w 5400675"/>
              <a:gd name="connsiteY3" fmla="*/ 0 h 638175"/>
              <a:gd name="connsiteX4" fmla="*/ 2160270 w 5400675"/>
              <a:gd name="connsiteY4" fmla="*/ 0 h 638175"/>
              <a:gd name="connsiteX5" fmla="*/ 2700338 w 5400675"/>
              <a:gd name="connsiteY5" fmla="*/ 0 h 638175"/>
              <a:gd name="connsiteX6" fmla="*/ 3078385 w 5400675"/>
              <a:gd name="connsiteY6" fmla="*/ 0 h 638175"/>
              <a:gd name="connsiteX7" fmla="*/ 3672459 w 5400675"/>
              <a:gd name="connsiteY7" fmla="*/ 0 h 638175"/>
              <a:gd name="connsiteX8" fmla="*/ 4266533 w 5400675"/>
              <a:gd name="connsiteY8" fmla="*/ 0 h 638175"/>
              <a:gd name="connsiteX9" fmla="*/ 4914614 w 5400675"/>
              <a:gd name="connsiteY9" fmla="*/ 0 h 638175"/>
              <a:gd name="connsiteX10" fmla="*/ 5400675 w 5400675"/>
              <a:gd name="connsiteY10" fmla="*/ 0 h 638175"/>
              <a:gd name="connsiteX11" fmla="*/ 5400675 w 5400675"/>
              <a:gd name="connsiteY11" fmla="*/ 325469 h 638175"/>
              <a:gd name="connsiteX12" fmla="*/ 5400675 w 5400675"/>
              <a:gd name="connsiteY12" fmla="*/ 638175 h 638175"/>
              <a:gd name="connsiteX13" fmla="*/ 4860608 w 5400675"/>
              <a:gd name="connsiteY13" fmla="*/ 638175 h 638175"/>
              <a:gd name="connsiteX14" fmla="*/ 4482560 w 5400675"/>
              <a:gd name="connsiteY14" fmla="*/ 638175 h 638175"/>
              <a:gd name="connsiteX15" fmla="*/ 4050506 w 5400675"/>
              <a:gd name="connsiteY15" fmla="*/ 638175 h 638175"/>
              <a:gd name="connsiteX16" fmla="*/ 3510439 w 5400675"/>
              <a:gd name="connsiteY16" fmla="*/ 638175 h 638175"/>
              <a:gd name="connsiteX17" fmla="*/ 2916365 w 5400675"/>
              <a:gd name="connsiteY17" fmla="*/ 638175 h 638175"/>
              <a:gd name="connsiteX18" fmla="*/ 2430304 w 5400675"/>
              <a:gd name="connsiteY18" fmla="*/ 638175 h 638175"/>
              <a:gd name="connsiteX19" fmla="*/ 1782223 w 5400675"/>
              <a:gd name="connsiteY19" fmla="*/ 638175 h 638175"/>
              <a:gd name="connsiteX20" fmla="*/ 1296162 w 5400675"/>
              <a:gd name="connsiteY20" fmla="*/ 638175 h 638175"/>
              <a:gd name="connsiteX21" fmla="*/ 810101 w 5400675"/>
              <a:gd name="connsiteY21" fmla="*/ 638175 h 638175"/>
              <a:gd name="connsiteX22" fmla="*/ 0 w 5400675"/>
              <a:gd name="connsiteY22" fmla="*/ 638175 h 638175"/>
              <a:gd name="connsiteX23" fmla="*/ 0 w 5400675"/>
              <a:gd name="connsiteY23" fmla="*/ 319088 h 638175"/>
              <a:gd name="connsiteX24" fmla="*/ 0 w 5400675"/>
              <a:gd name="connsiteY24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00675" h="638175" fill="none" extrusionOk="0">
                <a:moveTo>
                  <a:pt x="0" y="0"/>
                </a:moveTo>
                <a:cubicBezTo>
                  <a:pt x="177266" y="-15958"/>
                  <a:pt x="312534" y="1524"/>
                  <a:pt x="594074" y="0"/>
                </a:cubicBezTo>
                <a:cubicBezTo>
                  <a:pt x="875614" y="-1524"/>
                  <a:pt x="902129" y="33320"/>
                  <a:pt x="1026128" y="0"/>
                </a:cubicBezTo>
                <a:cubicBezTo>
                  <a:pt x="1150127" y="-33320"/>
                  <a:pt x="1355918" y="37977"/>
                  <a:pt x="1620203" y="0"/>
                </a:cubicBezTo>
                <a:cubicBezTo>
                  <a:pt x="1884489" y="-37977"/>
                  <a:pt x="1986034" y="24739"/>
                  <a:pt x="2160270" y="0"/>
                </a:cubicBezTo>
                <a:cubicBezTo>
                  <a:pt x="2334506" y="-24739"/>
                  <a:pt x="2475554" y="23347"/>
                  <a:pt x="2700338" y="0"/>
                </a:cubicBezTo>
                <a:cubicBezTo>
                  <a:pt x="2925122" y="-23347"/>
                  <a:pt x="2979390" y="6761"/>
                  <a:pt x="3078385" y="0"/>
                </a:cubicBezTo>
                <a:cubicBezTo>
                  <a:pt x="3177380" y="-6761"/>
                  <a:pt x="3502333" y="3080"/>
                  <a:pt x="3672459" y="0"/>
                </a:cubicBezTo>
                <a:cubicBezTo>
                  <a:pt x="3842585" y="-3080"/>
                  <a:pt x="4054992" y="32157"/>
                  <a:pt x="4266533" y="0"/>
                </a:cubicBezTo>
                <a:cubicBezTo>
                  <a:pt x="4478074" y="-32157"/>
                  <a:pt x="4714383" y="15878"/>
                  <a:pt x="4914614" y="0"/>
                </a:cubicBezTo>
                <a:cubicBezTo>
                  <a:pt x="5114845" y="-15878"/>
                  <a:pt x="5217960" y="18991"/>
                  <a:pt x="5400675" y="0"/>
                </a:cubicBezTo>
                <a:cubicBezTo>
                  <a:pt x="5417223" y="136398"/>
                  <a:pt x="5365964" y="247470"/>
                  <a:pt x="5400675" y="325469"/>
                </a:cubicBezTo>
                <a:cubicBezTo>
                  <a:pt x="5435386" y="403468"/>
                  <a:pt x="5365203" y="540422"/>
                  <a:pt x="5400675" y="638175"/>
                </a:cubicBezTo>
                <a:cubicBezTo>
                  <a:pt x="5233993" y="649473"/>
                  <a:pt x="5022584" y="618774"/>
                  <a:pt x="4860608" y="638175"/>
                </a:cubicBezTo>
                <a:cubicBezTo>
                  <a:pt x="4698632" y="657576"/>
                  <a:pt x="4659753" y="629800"/>
                  <a:pt x="4482560" y="638175"/>
                </a:cubicBezTo>
                <a:cubicBezTo>
                  <a:pt x="4305367" y="646550"/>
                  <a:pt x="4189832" y="611395"/>
                  <a:pt x="4050506" y="638175"/>
                </a:cubicBezTo>
                <a:cubicBezTo>
                  <a:pt x="3911180" y="664955"/>
                  <a:pt x="3685028" y="628412"/>
                  <a:pt x="3510439" y="638175"/>
                </a:cubicBezTo>
                <a:cubicBezTo>
                  <a:pt x="3335850" y="647938"/>
                  <a:pt x="3130716" y="604249"/>
                  <a:pt x="2916365" y="638175"/>
                </a:cubicBezTo>
                <a:cubicBezTo>
                  <a:pt x="2702014" y="672101"/>
                  <a:pt x="2607547" y="637179"/>
                  <a:pt x="2430304" y="638175"/>
                </a:cubicBezTo>
                <a:cubicBezTo>
                  <a:pt x="2253061" y="639171"/>
                  <a:pt x="1966774" y="574440"/>
                  <a:pt x="1782223" y="638175"/>
                </a:cubicBezTo>
                <a:cubicBezTo>
                  <a:pt x="1597672" y="701910"/>
                  <a:pt x="1412674" y="580640"/>
                  <a:pt x="1296162" y="638175"/>
                </a:cubicBezTo>
                <a:cubicBezTo>
                  <a:pt x="1179650" y="695710"/>
                  <a:pt x="993490" y="587199"/>
                  <a:pt x="810101" y="638175"/>
                </a:cubicBezTo>
                <a:cubicBezTo>
                  <a:pt x="626712" y="689151"/>
                  <a:pt x="168511" y="585098"/>
                  <a:pt x="0" y="638175"/>
                </a:cubicBezTo>
                <a:cubicBezTo>
                  <a:pt x="-26845" y="560205"/>
                  <a:pt x="24484" y="424423"/>
                  <a:pt x="0" y="319088"/>
                </a:cubicBezTo>
                <a:cubicBezTo>
                  <a:pt x="-24484" y="213753"/>
                  <a:pt x="24615" y="141433"/>
                  <a:pt x="0" y="0"/>
                </a:cubicBezTo>
                <a:close/>
              </a:path>
              <a:path w="5400675" h="638175" stroke="0" extrusionOk="0">
                <a:moveTo>
                  <a:pt x="0" y="0"/>
                </a:moveTo>
                <a:cubicBezTo>
                  <a:pt x="243559" y="-2976"/>
                  <a:pt x="382324" y="43640"/>
                  <a:pt x="540068" y="0"/>
                </a:cubicBezTo>
                <a:cubicBezTo>
                  <a:pt x="697812" y="-43640"/>
                  <a:pt x="842028" y="10426"/>
                  <a:pt x="972122" y="0"/>
                </a:cubicBezTo>
                <a:cubicBezTo>
                  <a:pt x="1102216" y="-10426"/>
                  <a:pt x="1231173" y="17990"/>
                  <a:pt x="1404176" y="0"/>
                </a:cubicBezTo>
                <a:cubicBezTo>
                  <a:pt x="1577179" y="-17990"/>
                  <a:pt x="1623048" y="5581"/>
                  <a:pt x="1836230" y="0"/>
                </a:cubicBezTo>
                <a:cubicBezTo>
                  <a:pt x="2049412" y="-5581"/>
                  <a:pt x="2313625" y="13793"/>
                  <a:pt x="2484311" y="0"/>
                </a:cubicBezTo>
                <a:cubicBezTo>
                  <a:pt x="2654997" y="-13793"/>
                  <a:pt x="2742416" y="36898"/>
                  <a:pt x="2862358" y="0"/>
                </a:cubicBezTo>
                <a:cubicBezTo>
                  <a:pt x="2982300" y="-36898"/>
                  <a:pt x="3321757" y="62750"/>
                  <a:pt x="3456432" y="0"/>
                </a:cubicBezTo>
                <a:cubicBezTo>
                  <a:pt x="3591107" y="-62750"/>
                  <a:pt x="3863992" y="65064"/>
                  <a:pt x="4050506" y="0"/>
                </a:cubicBezTo>
                <a:cubicBezTo>
                  <a:pt x="4237020" y="-65064"/>
                  <a:pt x="4282126" y="2484"/>
                  <a:pt x="4428554" y="0"/>
                </a:cubicBezTo>
                <a:cubicBezTo>
                  <a:pt x="4574982" y="-2484"/>
                  <a:pt x="4995852" y="46898"/>
                  <a:pt x="5400675" y="0"/>
                </a:cubicBezTo>
                <a:cubicBezTo>
                  <a:pt x="5401563" y="78581"/>
                  <a:pt x="5366282" y="206296"/>
                  <a:pt x="5400675" y="306324"/>
                </a:cubicBezTo>
                <a:cubicBezTo>
                  <a:pt x="5435068" y="406352"/>
                  <a:pt x="5376208" y="571074"/>
                  <a:pt x="5400675" y="638175"/>
                </a:cubicBezTo>
                <a:cubicBezTo>
                  <a:pt x="5163523" y="657912"/>
                  <a:pt x="5017843" y="605992"/>
                  <a:pt x="4752594" y="638175"/>
                </a:cubicBezTo>
                <a:cubicBezTo>
                  <a:pt x="4487345" y="670358"/>
                  <a:pt x="4473113" y="630337"/>
                  <a:pt x="4374547" y="638175"/>
                </a:cubicBezTo>
                <a:cubicBezTo>
                  <a:pt x="4275981" y="646013"/>
                  <a:pt x="4140764" y="632446"/>
                  <a:pt x="3996500" y="638175"/>
                </a:cubicBezTo>
                <a:cubicBezTo>
                  <a:pt x="3852236" y="643904"/>
                  <a:pt x="3744466" y="609598"/>
                  <a:pt x="3564445" y="638175"/>
                </a:cubicBezTo>
                <a:cubicBezTo>
                  <a:pt x="3384425" y="666752"/>
                  <a:pt x="3264942" y="602799"/>
                  <a:pt x="3078385" y="638175"/>
                </a:cubicBezTo>
                <a:cubicBezTo>
                  <a:pt x="2891828" y="673551"/>
                  <a:pt x="2777272" y="607114"/>
                  <a:pt x="2700338" y="638175"/>
                </a:cubicBezTo>
                <a:cubicBezTo>
                  <a:pt x="2623404" y="669236"/>
                  <a:pt x="2293729" y="591327"/>
                  <a:pt x="2052257" y="638175"/>
                </a:cubicBezTo>
                <a:cubicBezTo>
                  <a:pt x="1810785" y="685023"/>
                  <a:pt x="1831645" y="605472"/>
                  <a:pt x="1620203" y="638175"/>
                </a:cubicBezTo>
                <a:cubicBezTo>
                  <a:pt x="1408761" y="670878"/>
                  <a:pt x="1356350" y="606854"/>
                  <a:pt x="1188149" y="638175"/>
                </a:cubicBezTo>
                <a:cubicBezTo>
                  <a:pt x="1019948" y="669496"/>
                  <a:pt x="801837" y="629105"/>
                  <a:pt x="540068" y="638175"/>
                </a:cubicBezTo>
                <a:cubicBezTo>
                  <a:pt x="278299" y="647245"/>
                  <a:pt x="225874" y="597659"/>
                  <a:pt x="0" y="638175"/>
                </a:cubicBezTo>
                <a:cubicBezTo>
                  <a:pt x="-11662" y="540283"/>
                  <a:pt x="19804" y="418212"/>
                  <a:pt x="0" y="306324"/>
                </a:cubicBezTo>
                <a:cubicBezTo>
                  <a:pt x="-19804" y="194436"/>
                  <a:pt x="14171" y="141936"/>
                  <a:pt x="0" y="0"/>
                </a:cubicBezTo>
                <a:close/>
              </a:path>
            </a:pathLst>
          </a:custGeom>
          <a:ln w="28575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31316722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7" name="TextBox 6"/>
          <p:cNvSpPr txBox="1"/>
          <p:nvPr/>
        </p:nvSpPr>
        <p:spPr>
          <a:xfrm>
            <a:off x="6053560" y="1307956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 smtClean="0">
                <a:solidFill>
                  <a:srgbClr val="FF0000"/>
                </a:solidFill>
              </a:rPr>
              <a:t>= </a:t>
            </a:r>
            <a:r>
              <a:rPr lang="es-UY" sz="24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s-UY" sz="2400" baseline="-25000" dirty="0" smtClean="0">
                <a:solidFill>
                  <a:srgbClr val="FF0000"/>
                </a:solidFill>
              </a:rPr>
              <a:t>0</a:t>
            </a:r>
            <a:r>
              <a:rPr lang="es-UY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987" y="879676"/>
            <a:ext cx="857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Solución ejercicio de principio de correspondencia para frecuencias en el átomo de Bohr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nk 2">
            <a:extLst>
              <a:ext uri="{FF2B5EF4-FFF2-40B4-BE49-F238E27FC236}">
                <a16:creationId xmlns="" xmlns:a16="http://schemas.microsoft.com/office/drawing/2014/main" xmlns:mc="http://schemas.openxmlformats.org/markup-compatibility/2006" id="{9534DD24-9D06-4D9E-8BED-28941FE174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099" t="10888" r="-4144" b="-5119"/>
          <a:stretch>
            <a:fillRect/>
          </a:stretch>
        </p:blipFill>
        <p:spPr>
          <a:xfrm>
            <a:off x="740796" y="1782489"/>
            <a:ext cx="7132320" cy="4420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712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k 3">
            <a:extLst>
              <a:ext uri="{FF2B5EF4-FFF2-40B4-BE49-F238E27FC236}">
                <a16:creationId xmlns="" xmlns:a16="http://schemas.microsoft.com/office/drawing/2014/main" xmlns:mc="http://schemas.openxmlformats.org/markup-compatibility/2006" id="{2F504EA8-A240-4F03-A6B9-9F5B89EA55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941" b="82310"/>
          <a:stretch>
            <a:fillRect/>
          </a:stretch>
        </p:blipFill>
        <p:spPr>
          <a:xfrm>
            <a:off x="763929" y="1042541"/>
            <a:ext cx="3968494" cy="7283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91D59C-018C-4EC0-B973-2734F19CC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044" y="5057402"/>
            <a:ext cx="2047875" cy="676275"/>
          </a:xfrm>
          <a:custGeom>
            <a:avLst/>
            <a:gdLst>
              <a:gd name="connsiteX0" fmla="*/ 0 w 2047875"/>
              <a:gd name="connsiteY0" fmla="*/ 0 h 676275"/>
              <a:gd name="connsiteX1" fmla="*/ 621189 w 2047875"/>
              <a:gd name="connsiteY1" fmla="*/ 0 h 676275"/>
              <a:gd name="connsiteX2" fmla="*/ 1283335 w 2047875"/>
              <a:gd name="connsiteY2" fmla="*/ 0 h 676275"/>
              <a:gd name="connsiteX3" fmla="*/ 2047875 w 2047875"/>
              <a:gd name="connsiteY3" fmla="*/ 0 h 676275"/>
              <a:gd name="connsiteX4" fmla="*/ 2047875 w 2047875"/>
              <a:gd name="connsiteY4" fmla="*/ 676275 h 676275"/>
              <a:gd name="connsiteX5" fmla="*/ 1365250 w 2047875"/>
              <a:gd name="connsiteY5" fmla="*/ 676275 h 676275"/>
              <a:gd name="connsiteX6" fmla="*/ 744061 w 2047875"/>
              <a:gd name="connsiteY6" fmla="*/ 676275 h 676275"/>
              <a:gd name="connsiteX7" fmla="*/ 0 w 2047875"/>
              <a:gd name="connsiteY7" fmla="*/ 676275 h 676275"/>
              <a:gd name="connsiteX8" fmla="*/ 0 w 2047875"/>
              <a:gd name="connsiteY8" fmla="*/ 0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875" h="676275" fill="none" extrusionOk="0">
                <a:moveTo>
                  <a:pt x="0" y="0"/>
                </a:moveTo>
                <a:cubicBezTo>
                  <a:pt x="291539" y="-19751"/>
                  <a:pt x="331106" y="-22534"/>
                  <a:pt x="621189" y="0"/>
                </a:cubicBezTo>
                <a:cubicBezTo>
                  <a:pt x="911272" y="22534"/>
                  <a:pt x="987688" y="405"/>
                  <a:pt x="1283335" y="0"/>
                </a:cubicBezTo>
                <a:cubicBezTo>
                  <a:pt x="1578982" y="-405"/>
                  <a:pt x="1884589" y="-10510"/>
                  <a:pt x="2047875" y="0"/>
                </a:cubicBezTo>
                <a:cubicBezTo>
                  <a:pt x="2069084" y="157433"/>
                  <a:pt x="2046238" y="447697"/>
                  <a:pt x="2047875" y="676275"/>
                </a:cubicBezTo>
                <a:cubicBezTo>
                  <a:pt x="1906651" y="648852"/>
                  <a:pt x="1556695" y="707851"/>
                  <a:pt x="1365250" y="676275"/>
                </a:cubicBezTo>
                <a:cubicBezTo>
                  <a:pt x="1173805" y="644699"/>
                  <a:pt x="955841" y="672642"/>
                  <a:pt x="744061" y="676275"/>
                </a:cubicBezTo>
                <a:cubicBezTo>
                  <a:pt x="532281" y="679908"/>
                  <a:pt x="286106" y="653990"/>
                  <a:pt x="0" y="676275"/>
                </a:cubicBezTo>
                <a:cubicBezTo>
                  <a:pt x="7016" y="432481"/>
                  <a:pt x="-23709" y="296228"/>
                  <a:pt x="0" y="0"/>
                </a:cubicBezTo>
                <a:close/>
              </a:path>
              <a:path w="2047875" h="676275" stroke="0" extrusionOk="0">
                <a:moveTo>
                  <a:pt x="0" y="0"/>
                </a:moveTo>
                <a:cubicBezTo>
                  <a:pt x="171943" y="-21894"/>
                  <a:pt x="544251" y="19795"/>
                  <a:pt x="703104" y="0"/>
                </a:cubicBezTo>
                <a:cubicBezTo>
                  <a:pt x="861957" y="-19795"/>
                  <a:pt x="1131804" y="6035"/>
                  <a:pt x="1385729" y="0"/>
                </a:cubicBezTo>
                <a:cubicBezTo>
                  <a:pt x="1639655" y="-6035"/>
                  <a:pt x="1748416" y="-16669"/>
                  <a:pt x="2047875" y="0"/>
                </a:cubicBezTo>
                <a:cubicBezTo>
                  <a:pt x="2044726" y="330149"/>
                  <a:pt x="2027060" y="398149"/>
                  <a:pt x="2047875" y="676275"/>
                </a:cubicBezTo>
                <a:cubicBezTo>
                  <a:pt x="1746731" y="663445"/>
                  <a:pt x="1661958" y="691719"/>
                  <a:pt x="1385729" y="676275"/>
                </a:cubicBezTo>
                <a:cubicBezTo>
                  <a:pt x="1109500" y="660831"/>
                  <a:pt x="835234" y="687870"/>
                  <a:pt x="662146" y="676275"/>
                </a:cubicBezTo>
                <a:cubicBezTo>
                  <a:pt x="489058" y="664680"/>
                  <a:pt x="265097" y="699185"/>
                  <a:pt x="0" y="676275"/>
                </a:cubicBezTo>
                <a:cubicBezTo>
                  <a:pt x="14073" y="432976"/>
                  <a:pt x="8777" y="224940"/>
                  <a:pt x="0" y="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85408912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8" name="Ink 3">
            <a:extLst>
              <a:ext uri="{FF2B5EF4-FFF2-40B4-BE49-F238E27FC236}">
                <a16:creationId xmlns="" xmlns:a16="http://schemas.microsoft.com/office/drawing/2014/main" xmlns:mc="http://schemas.openxmlformats.org/markup-compatibility/2006" id="{2F504EA8-A240-4F03-A6B9-9F5B89EA55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78" t="35119" r="38103"/>
          <a:stretch>
            <a:fillRect/>
          </a:stretch>
        </p:blipFill>
        <p:spPr>
          <a:xfrm>
            <a:off x="4352081" y="1018572"/>
            <a:ext cx="3009418" cy="2671410"/>
          </a:xfrm>
          <a:prstGeom prst="rect">
            <a:avLst/>
          </a:prstGeom>
        </p:spPr>
      </p:pic>
      <p:pic>
        <p:nvPicPr>
          <p:cNvPr id="9" name="Ink 3">
            <a:extLst>
              <a:ext uri="{FF2B5EF4-FFF2-40B4-BE49-F238E27FC236}">
                <a16:creationId xmlns="" xmlns:a16="http://schemas.microsoft.com/office/drawing/2014/main" xmlns:mc="http://schemas.openxmlformats.org/markup-compatibility/2006" id="{2F504EA8-A240-4F03-A6B9-9F5B89EA55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557" t="19658" b="61788"/>
          <a:stretch>
            <a:fillRect/>
          </a:stretch>
        </p:blipFill>
        <p:spPr>
          <a:xfrm>
            <a:off x="7662440" y="995423"/>
            <a:ext cx="3065669" cy="763929"/>
          </a:xfrm>
          <a:prstGeom prst="rect">
            <a:avLst/>
          </a:prstGeom>
        </p:spPr>
      </p:pic>
      <p:pic>
        <p:nvPicPr>
          <p:cNvPr id="10" name="Ink 3">
            <a:extLst>
              <a:ext uri="{FF2B5EF4-FFF2-40B4-BE49-F238E27FC236}">
                <a16:creationId xmlns="" xmlns:a16="http://schemas.microsoft.com/office/drawing/2014/main" xmlns:mc="http://schemas.openxmlformats.org/markup-compatibility/2006" id="{2F504EA8-A240-4F03-A6B9-9F5B89EA55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557" t="50299" b="31147"/>
          <a:stretch>
            <a:fillRect/>
          </a:stretch>
        </p:blipFill>
        <p:spPr>
          <a:xfrm>
            <a:off x="7662440" y="2257063"/>
            <a:ext cx="3065669" cy="76392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163227" y="3125165"/>
            <a:ext cx="4086690" cy="1695098"/>
            <a:chOff x="7163227" y="3125165"/>
            <a:chExt cx="4086690" cy="1695098"/>
          </a:xfrm>
        </p:grpSpPr>
        <p:pic>
          <p:nvPicPr>
            <p:cNvPr id="7" name="Ink 1">
              <a:extLst>
                <a:ext uri="{FF2B5EF4-FFF2-40B4-BE49-F238E27FC236}">
                  <a16:creationId xmlns:p14="http://schemas.microsoft.com/office/powerpoint/2010/main" xmlns="" xmlns:a16="http://schemas.microsoft.com/office/drawing/2014/main" xmlns:mc="http://schemas.openxmlformats.org/markup-compatibility/2006" id="{6982618E-0879-4609-926B-69B96C08D70A}"/>
                </a:ext>
              </a:extLst>
            </p:cNvPr>
            <p:cNvPicPr/>
            <p:nvPr/>
          </p:nvPicPr>
          <p:blipFill>
            <a:blip r:embed="rId4"/>
            <a:srcRect l="9407" t="73231" r="42705" b="-6"/>
            <a:stretch>
              <a:fillRect/>
            </a:stretch>
          </p:blipFill>
          <p:spPr>
            <a:xfrm>
              <a:off x="7163227" y="3319453"/>
              <a:ext cx="4086690" cy="1500810"/>
            </a:xfrm>
            <a:prstGeom prst="rect">
              <a:avLst/>
            </a:prstGeom>
          </p:spPr>
        </p:pic>
        <p:pic>
          <p:nvPicPr>
            <p:cNvPr id="11" name="Ink 3">
              <a:extLst>
                <a:ext uri="{FF2B5EF4-FFF2-40B4-BE49-F238E27FC236}">
                  <a16:creationId xmlns="" xmlns:a16="http://schemas.microsoft.com/office/drawing/2014/main" xmlns:mc="http://schemas.openxmlformats.org/markup-compatibility/2006" id="{2F504EA8-A240-4F03-A6B9-9F5B89EA5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6812" t="70540" r="20381" b="12593"/>
            <a:stretch>
              <a:fillRect/>
            </a:stretch>
          </p:blipFill>
          <p:spPr>
            <a:xfrm>
              <a:off x="8055979" y="3125165"/>
              <a:ext cx="995423" cy="694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849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43007" y="5862392"/>
            <a:ext cx="8027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800" b="1" dirty="0" smtClean="0">
                <a:solidFill>
                  <a:srgbClr val="0070C0"/>
                </a:solidFill>
              </a:rPr>
              <a:t>Intenten hacer todos los ejercicios marcados en azul.</a:t>
            </a:r>
            <a:endParaRPr lang="es-UY" sz="2800" b="1" dirty="0">
              <a:solidFill>
                <a:srgbClr val="0070C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70214"/>
          <a:stretch>
            <a:fillRect/>
          </a:stretch>
        </p:blipFill>
        <p:spPr bwMode="auto">
          <a:xfrm>
            <a:off x="1053547" y="533813"/>
            <a:ext cx="2067340" cy="535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9069" r="46444"/>
          <a:stretch>
            <a:fillRect/>
          </a:stretch>
        </p:blipFill>
        <p:spPr bwMode="auto">
          <a:xfrm>
            <a:off x="3071191" y="533813"/>
            <a:ext cx="1699592" cy="535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52841" r="24247"/>
          <a:stretch>
            <a:fillRect/>
          </a:stretch>
        </p:blipFill>
        <p:spPr bwMode="auto">
          <a:xfrm>
            <a:off x="4721087" y="533813"/>
            <a:ext cx="1590261" cy="535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5037"/>
          <a:stretch>
            <a:fillRect/>
          </a:stretch>
        </p:blipFill>
        <p:spPr bwMode="auto">
          <a:xfrm>
            <a:off x="6261652" y="533813"/>
            <a:ext cx="1732631" cy="535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35796" y="2720079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s-UY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60871" y="1633954"/>
            <a:ext cx="764021" cy="1514360"/>
            <a:chOff x="2860871" y="1633954"/>
            <a:chExt cx="764021" cy="1514360"/>
          </a:xfrm>
        </p:grpSpPr>
        <p:sp>
          <p:nvSpPr>
            <p:cNvPr id="12" name="TextBox 11"/>
            <p:cNvSpPr txBox="1"/>
            <p:nvPr/>
          </p:nvSpPr>
          <p:spPr>
            <a:xfrm>
              <a:off x="2860871" y="1633954"/>
              <a:ext cx="58060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sz="17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s-UY" sz="1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=3</a:t>
              </a:r>
              <a:endPara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379808" y="1794964"/>
              <a:ext cx="245084" cy="135335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414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0B1E0BB1-1772-425B-9051-B8CD5EEC5D07}"/>
              </a:ext>
            </a:extLst>
          </p:cNvPr>
          <p:cNvSpPr txBox="1">
            <a:spLocks/>
          </p:cNvSpPr>
          <p:nvPr/>
        </p:nvSpPr>
        <p:spPr>
          <a:xfrm>
            <a:off x="815051" y="629854"/>
            <a:ext cx="8246806" cy="686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Corrección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masa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finita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núcleo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nk 1">
            <a:extLst>
              <a:ext uri="{FF2B5EF4-FFF2-40B4-BE49-F238E27FC236}">
                <a16:creationId xmlns="" xmlns:a16="http://schemas.microsoft.com/office/drawing/2014/main" xmlns:mc="http://schemas.openxmlformats.org/markup-compatibility/2006" id="{7280FF0C-F869-4397-A511-AD7A4E663C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0" r="12844" b="47859"/>
          <a:stretch>
            <a:fillRect/>
          </a:stretch>
        </p:blipFill>
        <p:spPr>
          <a:xfrm>
            <a:off x="694480" y="1088075"/>
            <a:ext cx="8866209" cy="24378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93266" y="2372810"/>
            <a:ext cx="5648445" cy="118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k 1">
            <a:extLst>
              <a:ext uri="{FF2B5EF4-FFF2-40B4-BE49-F238E27FC236}">
                <a16:creationId xmlns="" xmlns:a16="http://schemas.microsoft.com/office/drawing/2014/main" xmlns:mc="http://schemas.openxmlformats.org/markup-compatibility/2006" id="{7280FF0C-F869-4397-A511-AD7A4E663C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3401" t="27407" b="51202"/>
          <a:stretch>
            <a:fillRect/>
          </a:stretch>
        </p:blipFill>
        <p:spPr>
          <a:xfrm>
            <a:off x="2986268" y="2986281"/>
            <a:ext cx="5394960" cy="784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1074" y="2372811"/>
            <a:ext cx="819846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 smtClean="0">
                <a:solidFill>
                  <a:srgbClr val="0070C0"/>
                </a:solidFill>
              </a:rPr>
              <a:t>Ejercicio</a:t>
            </a:r>
          </a:p>
          <a:p>
            <a:r>
              <a:rPr lang="es-UY" sz="1700" dirty="0" smtClean="0">
                <a:solidFill>
                  <a:srgbClr val="0070C0"/>
                </a:solidFill>
              </a:rPr>
              <a:t>Usando el sistema de centro de masa, mostrar que la energía total se puede escribir como:</a:t>
            </a:r>
            <a:endParaRPr lang="en-US" sz="1700" dirty="0">
              <a:solidFill>
                <a:srgbClr val="0070C0"/>
              </a:solidFill>
            </a:endParaRPr>
          </a:p>
        </p:txBody>
      </p:sp>
      <p:pic>
        <p:nvPicPr>
          <p:cNvPr id="7" name="Ink 1">
            <a:extLst>
              <a:ext uri="{FF2B5EF4-FFF2-40B4-BE49-F238E27FC236}">
                <a16:creationId xmlns="" xmlns:a16="http://schemas.microsoft.com/office/drawing/2014/main" xmlns:mc="http://schemas.openxmlformats.org/markup-compatibility/2006" id="{7280FF0C-F869-4397-A511-AD7A4E663C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6178" t="44118" r="4980" b="28679"/>
          <a:stretch>
            <a:fillRect/>
          </a:stretch>
        </p:blipFill>
        <p:spPr>
          <a:xfrm>
            <a:off x="5393796" y="3492306"/>
            <a:ext cx="2963119" cy="1264889"/>
          </a:xfrm>
          <a:prstGeom prst="rect">
            <a:avLst/>
          </a:prstGeom>
        </p:spPr>
      </p:pic>
      <p:pic>
        <p:nvPicPr>
          <p:cNvPr id="8" name="Ink 1">
            <a:extLst>
              <a:ext uri="{FF2B5EF4-FFF2-40B4-BE49-F238E27FC236}">
                <a16:creationId xmlns="" xmlns:a16="http://schemas.microsoft.com/office/drawing/2014/main" xmlns:mc="http://schemas.openxmlformats.org/markup-compatibility/2006" id="{7280FF0C-F869-4397-A511-AD7A4E663C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50580" r="75575" b="14658"/>
          <a:stretch>
            <a:fillRect/>
          </a:stretch>
        </p:blipFill>
        <p:spPr>
          <a:xfrm>
            <a:off x="495557" y="3900670"/>
            <a:ext cx="2129375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10765" y="3784922"/>
            <a:ext cx="405114" cy="763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nk 1">
            <a:extLst>
              <a:ext uri="{FF2B5EF4-FFF2-40B4-BE49-F238E27FC236}">
                <a16:creationId xmlns="" xmlns:a16="http://schemas.microsoft.com/office/drawing/2014/main" xmlns:mc="http://schemas.openxmlformats.org/markup-compatibility/2006" id="{7280FF0C-F869-4397-A511-AD7A4E663C78}"/>
              </a:ext>
            </a:extLst>
          </p:cNvPr>
          <p:cNvPicPr/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0071" t="50580" r="68633" b="29402"/>
          <a:stretch>
            <a:fillRect/>
          </a:stretch>
        </p:blipFill>
        <p:spPr>
          <a:xfrm>
            <a:off x="2129728" y="3937317"/>
            <a:ext cx="1296378" cy="822960"/>
          </a:xfrm>
          <a:prstGeom prst="rect">
            <a:avLst/>
          </a:prstGeom>
        </p:spPr>
      </p:pic>
      <p:pic>
        <p:nvPicPr>
          <p:cNvPr id="13" name="Ink 1">
            <a:extLst>
              <a:ext uri="{FF2B5EF4-FFF2-40B4-BE49-F238E27FC236}">
                <a16:creationId xmlns="" xmlns:a16="http://schemas.microsoft.com/office/drawing/2014/main" xmlns:mc="http://schemas.openxmlformats.org/markup-compatibility/2006" id="{7280FF0C-F869-4397-A511-AD7A4E663C78}"/>
              </a:ext>
            </a:extLst>
          </p:cNvPr>
          <p:cNvPicPr/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1669" t="50580" r="60162" b="29402"/>
          <a:stretch>
            <a:fillRect/>
          </a:stretch>
        </p:blipFill>
        <p:spPr>
          <a:xfrm>
            <a:off x="3402956" y="3937321"/>
            <a:ext cx="937534" cy="822960"/>
          </a:xfrm>
          <a:prstGeom prst="rect">
            <a:avLst/>
          </a:prstGeom>
        </p:spPr>
      </p:pic>
      <p:pic>
        <p:nvPicPr>
          <p:cNvPr id="15" name="Ink 1">
            <a:extLst>
              <a:ext uri="{FF2B5EF4-FFF2-40B4-BE49-F238E27FC236}">
                <a16:creationId xmlns="" xmlns:a16="http://schemas.microsoft.com/office/drawing/2014/main" xmlns:mc="http://schemas.openxmlformats.org/markup-compatibility/2006" id="{7280FF0C-F869-4397-A511-AD7A4E663C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3401" t="71283" r="15535" b="-7700"/>
          <a:stretch>
            <a:fillRect/>
          </a:stretch>
        </p:blipFill>
        <p:spPr>
          <a:xfrm>
            <a:off x="3775276" y="4757195"/>
            <a:ext cx="3399336" cy="1097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B2C6935-3DA3-48BF-9654-D93F137092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63144"/>
          <a:stretch>
            <a:fillRect/>
          </a:stretch>
        </p:blipFill>
        <p:spPr>
          <a:xfrm>
            <a:off x="7211029" y="4501301"/>
            <a:ext cx="2468880" cy="860608"/>
          </a:xfrm>
          <a:prstGeom prst="rect">
            <a:avLst/>
          </a:prstGeom>
          <a:ln w="63500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" y="5939743"/>
            <a:ext cx="2986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>
                <a:latin typeface="Times New Roman" pitchFamily="18" charset="0"/>
                <a:cs typeface="Times New Roman" pitchFamily="18" charset="0"/>
              </a:rPr>
              <a:t>De modo que la expresión corregida nos queda para un número atómico Z arbitrario: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B2C6935-3DA3-48BF-9654-D93F137092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3733" r="15043"/>
          <a:stretch>
            <a:fillRect/>
          </a:stretch>
        </p:blipFill>
        <p:spPr>
          <a:xfrm>
            <a:off x="7755038" y="5265235"/>
            <a:ext cx="1713074" cy="70485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833150" y="5849752"/>
            <a:ext cx="4060754" cy="1010173"/>
            <a:chOff x="3833150" y="5849752"/>
            <a:chExt cx="4060754" cy="1010173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7B2C6935-3DA3-48BF-9654-D93F13709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r="91913"/>
            <a:stretch>
              <a:fillRect/>
            </a:stretch>
          </p:blipFill>
          <p:spPr>
            <a:xfrm>
              <a:off x="3833150" y="5849752"/>
              <a:ext cx="634678" cy="1008248"/>
            </a:xfrm>
            <a:prstGeom prst="rect">
              <a:avLst/>
            </a:prstGeom>
            <a:ln w="63500">
              <a:noFill/>
            </a:ln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7B2C6935-3DA3-48BF-9654-D93F13709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64246" r="15043"/>
            <a:stretch>
              <a:fillRect/>
            </a:stretch>
          </p:blipFill>
          <p:spPr>
            <a:xfrm>
              <a:off x="4444662" y="5996369"/>
              <a:ext cx="1326687" cy="8229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7B2C6935-3DA3-48BF-9654-D93F13709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3224" r="59197"/>
            <a:stretch>
              <a:fillRect/>
            </a:stretch>
          </p:blipFill>
          <p:spPr>
            <a:xfrm>
              <a:off x="5729438" y="5851677"/>
              <a:ext cx="2164466" cy="1008248"/>
            </a:xfrm>
            <a:prstGeom prst="rect">
              <a:avLst/>
            </a:prstGeom>
            <a:ln w="63500">
              <a:noFill/>
            </a:ln>
          </p:spPr>
        </p:pic>
      </p:grp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191D59C-018C-4EC0-B973-2734F19CC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629" y="6018101"/>
            <a:ext cx="2047875" cy="676275"/>
          </a:xfrm>
          <a:custGeom>
            <a:avLst/>
            <a:gdLst>
              <a:gd name="connsiteX0" fmla="*/ 0 w 2047875"/>
              <a:gd name="connsiteY0" fmla="*/ 0 h 676275"/>
              <a:gd name="connsiteX1" fmla="*/ 621189 w 2047875"/>
              <a:gd name="connsiteY1" fmla="*/ 0 h 676275"/>
              <a:gd name="connsiteX2" fmla="*/ 1283335 w 2047875"/>
              <a:gd name="connsiteY2" fmla="*/ 0 h 676275"/>
              <a:gd name="connsiteX3" fmla="*/ 2047875 w 2047875"/>
              <a:gd name="connsiteY3" fmla="*/ 0 h 676275"/>
              <a:gd name="connsiteX4" fmla="*/ 2047875 w 2047875"/>
              <a:gd name="connsiteY4" fmla="*/ 676275 h 676275"/>
              <a:gd name="connsiteX5" fmla="*/ 1365250 w 2047875"/>
              <a:gd name="connsiteY5" fmla="*/ 676275 h 676275"/>
              <a:gd name="connsiteX6" fmla="*/ 744061 w 2047875"/>
              <a:gd name="connsiteY6" fmla="*/ 676275 h 676275"/>
              <a:gd name="connsiteX7" fmla="*/ 0 w 2047875"/>
              <a:gd name="connsiteY7" fmla="*/ 676275 h 676275"/>
              <a:gd name="connsiteX8" fmla="*/ 0 w 2047875"/>
              <a:gd name="connsiteY8" fmla="*/ 0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875" h="676275" fill="none" extrusionOk="0">
                <a:moveTo>
                  <a:pt x="0" y="0"/>
                </a:moveTo>
                <a:cubicBezTo>
                  <a:pt x="291539" y="-19751"/>
                  <a:pt x="331106" y="-22534"/>
                  <a:pt x="621189" y="0"/>
                </a:cubicBezTo>
                <a:cubicBezTo>
                  <a:pt x="911272" y="22534"/>
                  <a:pt x="987688" y="405"/>
                  <a:pt x="1283335" y="0"/>
                </a:cubicBezTo>
                <a:cubicBezTo>
                  <a:pt x="1578982" y="-405"/>
                  <a:pt x="1884589" y="-10510"/>
                  <a:pt x="2047875" y="0"/>
                </a:cubicBezTo>
                <a:cubicBezTo>
                  <a:pt x="2069084" y="157433"/>
                  <a:pt x="2046238" y="447697"/>
                  <a:pt x="2047875" y="676275"/>
                </a:cubicBezTo>
                <a:cubicBezTo>
                  <a:pt x="1906651" y="648852"/>
                  <a:pt x="1556695" y="707851"/>
                  <a:pt x="1365250" y="676275"/>
                </a:cubicBezTo>
                <a:cubicBezTo>
                  <a:pt x="1173805" y="644699"/>
                  <a:pt x="955841" y="672642"/>
                  <a:pt x="744061" y="676275"/>
                </a:cubicBezTo>
                <a:cubicBezTo>
                  <a:pt x="532281" y="679908"/>
                  <a:pt x="286106" y="653990"/>
                  <a:pt x="0" y="676275"/>
                </a:cubicBezTo>
                <a:cubicBezTo>
                  <a:pt x="7016" y="432481"/>
                  <a:pt x="-23709" y="296228"/>
                  <a:pt x="0" y="0"/>
                </a:cubicBezTo>
                <a:close/>
              </a:path>
              <a:path w="2047875" h="676275" stroke="0" extrusionOk="0">
                <a:moveTo>
                  <a:pt x="0" y="0"/>
                </a:moveTo>
                <a:cubicBezTo>
                  <a:pt x="171943" y="-21894"/>
                  <a:pt x="544251" y="19795"/>
                  <a:pt x="703104" y="0"/>
                </a:cubicBezTo>
                <a:cubicBezTo>
                  <a:pt x="861957" y="-19795"/>
                  <a:pt x="1131804" y="6035"/>
                  <a:pt x="1385729" y="0"/>
                </a:cubicBezTo>
                <a:cubicBezTo>
                  <a:pt x="1639655" y="-6035"/>
                  <a:pt x="1748416" y="-16669"/>
                  <a:pt x="2047875" y="0"/>
                </a:cubicBezTo>
                <a:cubicBezTo>
                  <a:pt x="2044726" y="330149"/>
                  <a:pt x="2027060" y="398149"/>
                  <a:pt x="2047875" y="676275"/>
                </a:cubicBezTo>
                <a:cubicBezTo>
                  <a:pt x="1746731" y="663445"/>
                  <a:pt x="1661958" y="691719"/>
                  <a:pt x="1385729" y="676275"/>
                </a:cubicBezTo>
                <a:cubicBezTo>
                  <a:pt x="1109500" y="660831"/>
                  <a:pt x="835234" y="687870"/>
                  <a:pt x="662146" y="676275"/>
                </a:cubicBezTo>
                <a:cubicBezTo>
                  <a:pt x="489058" y="664680"/>
                  <a:pt x="265097" y="699185"/>
                  <a:pt x="0" y="676275"/>
                </a:cubicBezTo>
                <a:cubicBezTo>
                  <a:pt x="14073" y="432976"/>
                  <a:pt x="8777" y="224940"/>
                  <a:pt x="0" y="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85408912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="" xmlns:p14="http://schemas.microsoft.com/office/powerpoint/2010/main" val="7545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55F50D-D82E-492A-841A-4D873BAB3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855"/>
            <a:ext cx="10515600" cy="1325563"/>
          </a:xfrm>
        </p:spPr>
        <p:txBody>
          <a:bodyPr/>
          <a:lstStyle/>
          <a:p>
            <a:r>
              <a:rPr lang="es-ES" dirty="0"/>
              <a:t>¿Por qué L</a:t>
            </a:r>
            <a:r>
              <a:rPr lang="en-US" dirty="0"/>
              <a:t>= n h/2π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modelo</a:t>
            </a:r>
            <a:r>
              <a:rPr lang="en-US" dirty="0"/>
              <a:t> de Bohr?</a:t>
            </a:r>
            <a:r>
              <a:rPr lang="es-ES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2E5548-3D4F-4ACD-B9DC-8D1CD44FD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241" y="3126331"/>
            <a:ext cx="7199245" cy="125550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Cuantización de Sommerfeld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Principio de correspondencia de Bohr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Ondas de materia de </a:t>
            </a:r>
            <a:r>
              <a:rPr lang="es-ES" dirty="0" err="1"/>
              <a:t>de</a:t>
            </a:r>
            <a:r>
              <a:rPr lang="es-ES" dirty="0"/>
              <a:t> Broglie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CB5F9FB8-D428-4C08-A91C-06331CD09EA5}"/>
              </a:ext>
            </a:extLst>
          </p:cNvPr>
          <p:cNvSpPr txBox="1">
            <a:spLocks/>
          </p:cNvSpPr>
          <p:nvPr/>
        </p:nvSpPr>
        <p:spPr>
          <a:xfrm>
            <a:off x="1179442" y="2091626"/>
            <a:ext cx="9004793" cy="63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Vamos a ver 3 formas de entender esta fórmula: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358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AC013F-ACDC-4017-94A2-06094273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49" y="155400"/>
            <a:ext cx="10515600" cy="1325563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Cuantización de 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Wilson-</a:t>
            </a:r>
            <a:r>
              <a:rPr lang="es-ES" sz="2000" b="1" dirty="0" err="1" smtClean="0">
                <a:latin typeface="Times New Roman" pitchFamily="18" charset="0"/>
                <a:cs typeface="Times New Roman" pitchFamily="18" charset="0"/>
              </a:rPr>
              <a:t>Sommerfeld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508DD51-8C20-4E09-8259-92DB66418AC9}"/>
              </a:ext>
            </a:extLst>
          </p:cNvPr>
          <p:cNvSpPr txBox="1"/>
          <p:nvPr/>
        </p:nvSpPr>
        <p:spPr>
          <a:xfrm>
            <a:off x="158240" y="967066"/>
            <a:ext cx="1162956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700" dirty="0" smtClean="0"/>
              <a:t>Hasta ahora hemos visto dos ejemplos distintos de cuantización: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UY" sz="1700" dirty="0" smtClean="0"/>
              <a:t>Oscilador armónico:                   </a:t>
            </a:r>
            <a:r>
              <a:rPr lang="es-UY" sz="2400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s-UY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s-UY" sz="2400" i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s-UY" sz="2400" i="1" dirty="0" err="1" smtClean="0">
                <a:latin typeface="Symbol" pitchFamily="18" charset="2"/>
                <a:cs typeface="Times New Roman" pitchFamily="18" charset="0"/>
              </a:rPr>
              <a:t>n</a:t>
            </a:r>
            <a:endParaRPr lang="es-UY" sz="2400" i="1" dirty="0" smtClean="0">
              <a:latin typeface="Symbol" pitchFamily="18" charset="2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UY" sz="1700" dirty="0" smtClean="0"/>
              <a:t>Electrón orbitando núcleo:       </a:t>
            </a:r>
            <a:r>
              <a:rPr lang="es-UY" sz="2400" i="1" dirty="0" smtClean="0">
                <a:latin typeface="Times New Roman" pitchFamily="18" charset="0"/>
                <a:cs typeface="Times New Roman" pitchFamily="18" charset="0"/>
              </a:rPr>
              <a:t>L =</a:t>
            </a:r>
            <a:r>
              <a:rPr lang="es-UY" sz="2400" dirty="0" smtClean="0"/>
              <a:t> </a:t>
            </a:r>
            <a:r>
              <a:rPr lang="es-UY" sz="2400" i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s-UY" sz="2400" dirty="0" smtClean="0"/>
              <a:t>/2π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700" dirty="0" smtClean="0"/>
              <a:t>¿Existe alguna relación entre estas dos </a:t>
            </a:r>
            <a:r>
              <a:rPr lang="es-UY" sz="1700" dirty="0" err="1" smtClean="0"/>
              <a:t>cuantizaciones</a:t>
            </a:r>
            <a:r>
              <a:rPr lang="es-UY" sz="17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700" dirty="0" smtClean="0"/>
              <a:t>Las dos son casos particulares de la </a:t>
            </a:r>
            <a:r>
              <a:rPr lang="es-UY" sz="1700" b="1" dirty="0" smtClean="0">
                <a:solidFill>
                  <a:srgbClr val="FF0000"/>
                </a:solidFill>
              </a:rPr>
              <a:t>regla de cuantización de Wilson-</a:t>
            </a:r>
            <a:r>
              <a:rPr lang="es-UY" sz="1700" b="1" dirty="0" err="1" smtClean="0">
                <a:solidFill>
                  <a:srgbClr val="FF0000"/>
                </a:solidFill>
              </a:rPr>
              <a:t>Sommerfeld</a:t>
            </a:r>
            <a:endParaRPr lang="es-UY" dirty="0" smtClean="0"/>
          </a:p>
          <a:p>
            <a:r>
              <a:rPr lang="es-UY" dirty="0" err="1" smtClean="0"/>
              <a:t>Sommerfeld</a:t>
            </a:r>
            <a:r>
              <a:rPr lang="es-UY" dirty="0" smtClean="0"/>
              <a:t> y Wilson enunciaron una regla de cuantización para </a:t>
            </a:r>
            <a:r>
              <a:rPr lang="es-UY" i="1" dirty="0" smtClean="0"/>
              <a:t>cualquier </a:t>
            </a:r>
            <a:br>
              <a:rPr lang="es-UY" i="1" dirty="0" smtClean="0"/>
            </a:br>
            <a:r>
              <a:rPr lang="es-UY" i="1" dirty="0" smtClean="0"/>
              <a:t>sistema cuyas coordenadas varían periódicamente con el tiempo.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5F85200-4D4C-44D8-9DC9-FEF789B461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5740" b="16224"/>
          <a:stretch>
            <a:fillRect/>
          </a:stretch>
        </p:blipFill>
        <p:spPr>
          <a:xfrm>
            <a:off x="4269522" y="3965715"/>
            <a:ext cx="1930935" cy="815009"/>
          </a:xfrm>
          <a:custGeom>
            <a:avLst/>
            <a:gdLst>
              <a:gd name="connsiteX0" fmla="*/ 0 w 1930935"/>
              <a:gd name="connsiteY0" fmla="*/ 0 h 1044405"/>
              <a:gd name="connsiteX1" fmla="*/ 463424 w 1930935"/>
              <a:gd name="connsiteY1" fmla="*/ 0 h 1044405"/>
              <a:gd name="connsiteX2" fmla="*/ 946158 w 1930935"/>
              <a:gd name="connsiteY2" fmla="*/ 0 h 1044405"/>
              <a:gd name="connsiteX3" fmla="*/ 1370964 w 1930935"/>
              <a:gd name="connsiteY3" fmla="*/ 0 h 1044405"/>
              <a:gd name="connsiteX4" fmla="*/ 1930935 w 1930935"/>
              <a:gd name="connsiteY4" fmla="*/ 0 h 1044405"/>
              <a:gd name="connsiteX5" fmla="*/ 1930935 w 1930935"/>
              <a:gd name="connsiteY5" fmla="*/ 501314 h 1044405"/>
              <a:gd name="connsiteX6" fmla="*/ 1930935 w 1930935"/>
              <a:gd name="connsiteY6" fmla="*/ 1044405 h 1044405"/>
              <a:gd name="connsiteX7" fmla="*/ 1448201 w 1930935"/>
              <a:gd name="connsiteY7" fmla="*/ 1044405 h 1044405"/>
              <a:gd name="connsiteX8" fmla="*/ 1004086 w 1930935"/>
              <a:gd name="connsiteY8" fmla="*/ 1044405 h 1044405"/>
              <a:gd name="connsiteX9" fmla="*/ 482734 w 1930935"/>
              <a:gd name="connsiteY9" fmla="*/ 1044405 h 1044405"/>
              <a:gd name="connsiteX10" fmla="*/ 0 w 1930935"/>
              <a:gd name="connsiteY10" fmla="*/ 1044405 h 1044405"/>
              <a:gd name="connsiteX11" fmla="*/ 0 w 1930935"/>
              <a:gd name="connsiteY11" fmla="*/ 543091 h 1044405"/>
              <a:gd name="connsiteX12" fmla="*/ 0 w 1930935"/>
              <a:gd name="connsiteY12" fmla="*/ 0 h 104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0935" h="1044405" fill="none" extrusionOk="0">
                <a:moveTo>
                  <a:pt x="0" y="0"/>
                </a:moveTo>
                <a:cubicBezTo>
                  <a:pt x="156852" y="-45006"/>
                  <a:pt x="310153" y="8659"/>
                  <a:pt x="463424" y="0"/>
                </a:cubicBezTo>
                <a:cubicBezTo>
                  <a:pt x="616695" y="-8659"/>
                  <a:pt x="777048" y="19029"/>
                  <a:pt x="946158" y="0"/>
                </a:cubicBezTo>
                <a:cubicBezTo>
                  <a:pt x="1115268" y="-19029"/>
                  <a:pt x="1218545" y="50466"/>
                  <a:pt x="1370964" y="0"/>
                </a:cubicBezTo>
                <a:cubicBezTo>
                  <a:pt x="1523383" y="-50466"/>
                  <a:pt x="1803793" y="55006"/>
                  <a:pt x="1930935" y="0"/>
                </a:cubicBezTo>
                <a:cubicBezTo>
                  <a:pt x="1934090" y="232173"/>
                  <a:pt x="1896221" y="271936"/>
                  <a:pt x="1930935" y="501314"/>
                </a:cubicBezTo>
                <a:cubicBezTo>
                  <a:pt x="1965649" y="730692"/>
                  <a:pt x="1897746" y="878637"/>
                  <a:pt x="1930935" y="1044405"/>
                </a:cubicBezTo>
                <a:cubicBezTo>
                  <a:pt x="1724607" y="1077139"/>
                  <a:pt x="1619612" y="1017328"/>
                  <a:pt x="1448201" y="1044405"/>
                </a:cubicBezTo>
                <a:cubicBezTo>
                  <a:pt x="1276790" y="1071482"/>
                  <a:pt x="1212936" y="1015224"/>
                  <a:pt x="1004086" y="1044405"/>
                </a:cubicBezTo>
                <a:cubicBezTo>
                  <a:pt x="795236" y="1073586"/>
                  <a:pt x="659609" y="1006987"/>
                  <a:pt x="482734" y="1044405"/>
                </a:cubicBezTo>
                <a:cubicBezTo>
                  <a:pt x="305859" y="1081823"/>
                  <a:pt x="198029" y="1010090"/>
                  <a:pt x="0" y="1044405"/>
                </a:cubicBezTo>
                <a:cubicBezTo>
                  <a:pt x="-19524" y="933004"/>
                  <a:pt x="18864" y="724983"/>
                  <a:pt x="0" y="543091"/>
                </a:cubicBezTo>
                <a:cubicBezTo>
                  <a:pt x="-18864" y="361199"/>
                  <a:pt x="62997" y="173468"/>
                  <a:pt x="0" y="0"/>
                </a:cubicBezTo>
                <a:close/>
              </a:path>
              <a:path w="1930935" h="1044405" stroke="0" extrusionOk="0">
                <a:moveTo>
                  <a:pt x="0" y="0"/>
                </a:moveTo>
                <a:cubicBezTo>
                  <a:pt x="134300" y="-39115"/>
                  <a:pt x="262662" y="45010"/>
                  <a:pt x="482734" y="0"/>
                </a:cubicBezTo>
                <a:cubicBezTo>
                  <a:pt x="702806" y="-45010"/>
                  <a:pt x="881638" y="59035"/>
                  <a:pt x="984777" y="0"/>
                </a:cubicBezTo>
                <a:cubicBezTo>
                  <a:pt x="1087916" y="-59035"/>
                  <a:pt x="1297788" y="29554"/>
                  <a:pt x="1409583" y="0"/>
                </a:cubicBezTo>
                <a:cubicBezTo>
                  <a:pt x="1521378" y="-29554"/>
                  <a:pt x="1797486" y="27376"/>
                  <a:pt x="1930935" y="0"/>
                </a:cubicBezTo>
                <a:cubicBezTo>
                  <a:pt x="1979294" y="207900"/>
                  <a:pt x="1898601" y="365292"/>
                  <a:pt x="1930935" y="490870"/>
                </a:cubicBezTo>
                <a:cubicBezTo>
                  <a:pt x="1963269" y="616448"/>
                  <a:pt x="1918788" y="932705"/>
                  <a:pt x="1930935" y="1044405"/>
                </a:cubicBezTo>
                <a:cubicBezTo>
                  <a:pt x="1801311" y="1051333"/>
                  <a:pt x="1703467" y="1011491"/>
                  <a:pt x="1506129" y="1044405"/>
                </a:cubicBezTo>
                <a:cubicBezTo>
                  <a:pt x="1308791" y="1077319"/>
                  <a:pt x="1141389" y="1041424"/>
                  <a:pt x="1023396" y="1044405"/>
                </a:cubicBezTo>
                <a:cubicBezTo>
                  <a:pt x="905403" y="1047386"/>
                  <a:pt x="674289" y="986692"/>
                  <a:pt x="502043" y="1044405"/>
                </a:cubicBezTo>
                <a:cubicBezTo>
                  <a:pt x="329797" y="1102118"/>
                  <a:pt x="151416" y="1034540"/>
                  <a:pt x="0" y="1044405"/>
                </a:cubicBezTo>
                <a:cubicBezTo>
                  <a:pt x="-35933" y="883615"/>
                  <a:pt x="40614" y="788425"/>
                  <a:pt x="0" y="543091"/>
                </a:cubicBezTo>
                <a:cubicBezTo>
                  <a:pt x="-40614" y="297757"/>
                  <a:pt x="55397" y="163937"/>
                  <a:pt x="0" y="0"/>
                </a:cubicBezTo>
                <a:close/>
              </a:path>
            </a:pathLst>
          </a:custGeom>
          <a:ln w="19050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179617555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30" name="Picture 6" descr="Quimica: MODELOS ATOMICOS">
            <a:extLst>
              <a:ext uri="{FF2B5EF4-FFF2-40B4-BE49-F238E27FC236}">
                <a16:creationId xmlns="" xmlns:a16="http://schemas.microsoft.com/office/drawing/2014/main" id="{F853F5C5-2258-4796-A223-BF49954DC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623" y="347871"/>
            <a:ext cx="1828800" cy="2093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nk 15">
            <a:extLst>
              <a:ext uri="{FF2B5EF4-FFF2-40B4-BE49-F238E27FC236}">
                <a16:creationId xmlns="" xmlns:mc="http://schemas.openxmlformats.org/markup-compatibility/2006" xmlns:a16="http://schemas.microsoft.com/office/drawing/2014/main" id="{5992CC13-DBE6-4EC3-9052-08B9320708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396"/>
          <a:stretch>
            <a:fillRect/>
          </a:stretch>
        </p:blipFill>
        <p:spPr>
          <a:xfrm>
            <a:off x="0" y="3691975"/>
            <a:ext cx="3108960" cy="1988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69557" y="2435088"/>
            <a:ext cx="185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600" dirty="0" err="1" smtClean="0"/>
              <a:t>Arnold</a:t>
            </a:r>
            <a:r>
              <a:rPr lang="es-UY" sz="1600" dirty="0" smtClean="0"/>
              <a:t> </a:t>
            </a:r>
            <a:r>
              <a:rPr lang="es-UY" sz="1600" dirty="0" err="1" smtClean="0"/>
              <a:t>Sommerfeld</a:t>
            </a:r>
            <a:r>
              <a:rPr lang="es-UY" sz="1600" dirty="0" smtClean="0"/>
              <a:t> </a:t>
            </a:r>
          </a:p>
          <a:p>
            <a:r>
              <a:rPr lang="es-UY" sz="1600" dirty="0" smtClean="0"/>
              <a:t>1868-1951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08DD51-8C20-4E09-8259-92DB66418AC9}"/>
              </a:ext>
            </a:extLst>
          </p:cNvPr>
          <p:cNvSpPr txBox="1"/>
          <p:nvPr/>
        </p:nvSpPr>
        <p:spPr>
          <a:xfrm>
            <a:off x="0" y="3081937"/>
            <a:ext cx="1162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i="1" dirty="0" smtClean="0"/>
              <a:t>Esta regla permitió ampliar el dominio </a:t>
            </a:r>
            <a:r>
              <a:rPr lang="es-UY" dirty="0" smtClean="0"/>
              <a:t>de aplicación de la teoría cuántica, </a:t>
            </a:r>
            <a:r>
              <a:rPr lang="es-UY" b="1" dirty="0" smtClean="0">
                <a:solidFill>
                  <a:srgbClr val="00B050"/>
                </a:solidFill>
              </a:rPr>
              <a:t>incluye como casos particulares las cuantificaciones de Planck y Bohr</a:t>
            </a:r>
            <a:r>
              <a:rPr lang="es-UY" dirty="0" smtClean="0"/>
              <a:t>, y la podemos enunciar así:</a:t>
            </a:r>
          </a:p>
          <a:p>
            <a:r>
              <a:rPr lang="es-UY" dirty="0" smtClean="0"/>
              <a:t>“En un sistema cuántico, toda coordenada </a:t>
            </a:r>
            <a:r>
              <a:rPr lang="es-UY" i="1" dirty="0" smtClean="0"/>
              <a:t>q que varia periódicamente en el tiempo satisface </a:t>
            </a:r>
            <a:r>
              <a:rPr lang="es-UY" dirty="0" smtClean="0"/>
              <a:t>la condición de cuantificación:</a:t>
            </a:r>
            <a:endParaRPr lang="es-UY" dirty="0"/>
          </a:p>
        </p:txBody>
      </p:sp>
      <p:pic>
        <p:nvPicPr>
          <p:cNvPr id="10" name="Ink 15">
            <a:extLst>
              <a:ext uri="{FF2B5EF4-FFF2-40B4-BE49-F238E27FC236}">
                <a16:creationId xmlns="" xmlns:mc="http://schemas.openxmlformats.org/markup-compatibility/2006" xmlns:a16="http://schemas.microsoft.com/office/drawing/2014/main" id="{5992CC13-DBE6-4EC3-9052-08B9320708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602" r="-2265"/>
          <a:stretch>
            <a:fillRect/>
          </a:stretch>
        </p:blipFill>
        <p:spPr>
          <a:xfrm>
            <a:off x="8900160" y="3880820"/>
            <a:ext cx="3017520" cy="2017953"/>
          </a:xfrm>
          <a:prstGeom prst="rect">
            <a:avLst/>
          </a:prstGeom>
        </p:spPr>
      </p:pic>
      <p:pic>
        <p:nvPicPr>
          <p:cNvPr id="19458" name="Picture 2" descr="William Wilson Academic.jpg"/>
          <p:cNvPicPr>
            <a:picLocks noChangeAspect="1" noChangeArrowheads="1"/>
          </p:cNvPicPr>
          <p:nvPr/>
        </p:nvPicPr>
        <p:blipFill>
          <a:blip r:embed="rId5"/>
          <a:srcRect l="6805" b="7832"/>
          <a:stretch>
            <a:fillRect/>
          </a:stretch>
        </p:blipFill>
        <p:spPr bwMode="auto">
          <a:xfrm>
            <a:off x="8020879" y="335583"/>
            <a:ext cx="1828800" cy="20963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113669" y="2438403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600" dirty="0" smtClean="0"/>
              <a:t>William Wilson </a:t>
            </a:r>
          </a:p>
          <a:p>
            <a:r>
              <a:rPr lang="es-UY" sz="1600" dirty="0" smtClean="0"/>
              <a:t>1875-1965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385390" y="4835246"/>
            <a:ext cx="7335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donde </a:t>
            </a:r>
            <a:r>
              <a:rPr lang="es-ES" sz="16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ES" sz="1600" i="1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es el impulso asociado a 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q,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y la integración se efectúa sobre un periodo.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32870" y="4070078"/>
            <a:ext cx="1554480" cy="54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0" y="5719227"/>
            <a:ext cx="114697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Si una partícula se mueve en una orbita alrededor de un centro de fuerzas podemos describir el movimiento en el plano de la orbita usando las coordenadas polares </a:t>
            </a:r>
            <a:r>
              <a:rPr lang="es-UY" sz="1700" i="1" dirty="0" smtClean="0">
                <a:latin typeface="Times New Roman" pitchFamily="18" charset="0"/>
                <a:cs typeface="Times New Roman" pitchFamily="18" charset="0"/>
              </a:rPr>
              <a:t>r y θ, </a:t>
            </a: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donde</a:t>
            </a:r>
            <a:r>
              <a:rPr lang="es-UY" sz="1700" i="1" dirty="0" smtClean="0"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es la distancia al centro y θ es el ángulo medido desde una dirección fija. </a:t>
            </a:r>
          </a:p>
          <a:p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El impulso conjugado a </a:t>
            </a:r>
            <a:r>
              <a:rPr lang="es-UY" sz="1700" i="1" dirty="0" smtClean="0">
                <a:latin typeface="Times New Roman" pitchFamily="18" charset="0"/>
                <a:cs typeface="Times New Roman" pitchFamily="18" charset="0"/>
              </a:rPr>
              <a:t>r es </a:t>
            </a:r>
            <a:r>
              <a:rPr lang="es-UY" sz="17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UY" sz="1700" i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UY" sz="17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UY" sz="1700" i="1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˙</a:t>
            </a:r>
          </a:p>
          <a:p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y el impulso conjugado a </a:t>
            </a:r>
            <a:r>
              <a:rPr lang="es-UY" sz="17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 es el momento angular </a:t>
            </a:r>
            <a:r>
              <a:rPr lang="es-UY" sz="1700" i="1" dirty="0" smtClean="0">
                <a:latin typeface="Times New Roman" pitchFamily="18" charset="0"/>
                <a:cs typeface="Times New Roman" pitchFamily="18" charset="0"/>
              </a:rPr>
              <a:t>L = mr</a:t>
            </a:r>
            <a:r>
              <a:rPr lang="es-UY" sz="17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UY" sz="1700" i="1" dirty="0" smtClean="0">
                <a:latin typeface="Times New Roman" pitchFamily="18" charset="0"/>
                <a:cs typeface="Times New Roman" pitchFamily="18" charset="0"/>
              </a:rPr>
              <a:t>θ </a:t>
            </a: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˙</a:t>
            </a:r>
            <a:r>
              <a:rPr lang="es-UY" sz="17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que es una constante del movimiento.</a:t>
            </a:r>
            <a:endParaRPr lang="es-UY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98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56268D-8EFC-461E-B3AC-132ABEDCDC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9953"/>
          <a:stretch>
            <a:fillRect/>
          </a:stretch>
        </p:blipFill>
        <p:spPr>
          <a:xfrm>
            <a:off x="918784" y="1332069"/>
            <a:ext cx="2571750" cy="713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B3BBA14-230F-44C8-8CFD-6D164B7B6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30" y="3224246"/>
            <a:ext cx="1676400" cy="323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7D640F9-A9BC-4DB8-9DA4-6F06FB56A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96" y="3728860"/>
            <a:ext cx="3362325" cy="4476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E654CD0-2765-45A2-86B0-073C161EC593}"/>
              </a:ext>
            </a:extLst>
          </p:cNvPr>
          <p:cNvGrpSpPr/>
          <p:nvPr/>
        </p:nvGrpSpPr>
        <p:grpSpPr>
          <a:xfrm>
            <a:off x="4626821" y="936127"/>
            <a:ext cx="5429250" cy="3240408"/>
            <a:chOff x="5339886" y="2389683"/>
            <a:chExt cx="5429250" cy="3240408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AA493AE-808E-4B19-B1F9-459B80425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9886" y="2389683"/>
              <a:ext cx="5429250" cy="309562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A6191FA-8131-4838-9009-8AD6AEE64935}"/>
                </a:ext>
              </a:extLst>
            </p:cNvPr>
            <p:cNvSpPr/>
            <p:nvPr/>
          </p:nvSpPr>
          <p:spPr>
            <a:xfrm>
              <a:off x="8449798" y="5303325"/>
              <a:ext cx="733391" cy="3267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958F8DA-C7D7-4A20-A69F-FD871EBA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49" y="155400"/>
            <a:ext cx="10515600" cy="1325563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Primer Ejemplo de Cuantización </a:t>
            </a:r>
            <a:r>
              <a:rPr lang="es-ES" sz="2000" b="1" i="1" dirty="0"/>
              <a:t>de Sommerfeld: Oscilador armónico</a:t>
            </a:r>
            <a:endParaRPr lang="en-US" sz="2000" b="1" i="1" dirty="0"/>
          </a:p>
        </p:txBody>
      </p:sp>
      <p:pic>
        <p:nvPicPr>
          <p:cNvPr id="12" name="Ink 15">
            <a:extLst>
              <a:ext uri="{FF2B5EF4-FFF2-40B4-BE49-F238E27FC236}">
                <a16:creationId xmlns="" xmlns:a16="http://schemas.microsoft.com/office/drawing/2014/main" xmlns:mc="http://schemas.openxmlformats.org/markup-compatibility/2006" id="{A0B0EA98-7270-435E-8905-88C514138DB8}"/>
              </a:ext>
            </a:extLst>
          </p:cNvPr>
          <p:cNvPicPr/>
          <p:nvPr/>
        </p:nvPicPr>
        <p:blipFill>
          <a:blip r:embed="rId6"/>
          <a:srcRect l="30795" r="48263" b="83870"/>
          <a:stretch>
            <a:fillRect/>
          </a:stretch>
        </p:blipFill>
        <p:spPr>
          <a:xfrm>
            <a:off x="3633537" y="1095283"/>
            <a:ext cx="2177716" cy="8538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56268D-8EFC-461E-B3AC-132ABEDCDC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22" t="54232" r="16428"/>
          <a:stretch>
            <a:fillRect/>
          </a:stretch>
        </p:blipFill>
        <p:spPr>
          <a:xfrm>
            <a:off x="1130968" y="1997243"/>
            <a:ext cx="1888958" cy="815212"/>
          </a:xfrm>
          <a:prstGeom prst="rect">
            <a:avLst/>
          </a:prstGeom>
        </p:spPr>
      </p:pic>
      <p:pic>
        <p:nvPicPr>
          <p:cNvPr id="15" name="Ink 15">
            <a:extLst>
              <a:ext uri="{FF2B5EF4-FFF2-40B4-BE49-F238E27FC236}">
                <a16:creationId xmlns="" xmlns:a16="http://schemas.microsoft.com/office/drawing/2014/main" xmlns:mc="http://schemas.openxmlformats.org/markup-compatibility/2006" id="{A0B0EA98-7270-435E-8905-88C514138DB8}"/>
              </a:ext>
            </a:extLst>
          </p:cNvPr>
          <p:cNvPicPr/>
          <p:nvPr/>
        </p:nvPicPr>
        <p:blipFill>
          <a:blip r:embed="rId6"/>
          <a:srcRect r="23503" b="35230"/>
          <a:stretch>
            <a:fillRect/>
          </a:stretch>
        </p:blipFill>
        <p:spPr>
          <a:xfrm>
            <a:off x="431335" y="1095283"/>
            <a:ext cx="7954676" cy="3428591"/>
          </a:xfrm>
          <a:prstGeom prst="rect">
            <a:avLst/>
          </a:prstGeom>
        </p:spPr>
      </p:pic>
      <p:pic>
        <p:nvPicPr>
          <p:cNvPr id="18" name="Ink 15">
            <a:extLst>
              <a:ext uri="{FF2B5EF4-FFF2-40B4-BE49-F238E27FC236}">
                <a16:creationId xmlns="" xmlns:a16="http://schemas.microsoft.com/office/drawing/2014/main" xmlns:mc="http://schemas.openxmlformats.org/markup-compatibility/2006" id="{A0B0EA98-7270-435E-8905-88C514138DB8}"/>
              </a:ext>
            </a:extLst>
          </p:cNvPr>
          <p:cNvPicPr/>
          <p:nvPr/>
        </p:nvPicPr>
        <p:blipFill>
          <a:blip r:embed="rId6"/>
          <a:srcRect r="23114" b="20545"/>
          <a:stretch>
            <a:fillRect/>
          </a:stretch>
        </p:blipFill>
        <p:spPr>
          <a:xfrm>
            <a:off x="431335" y="1095283"/>
            <a:ext cx="7995035" cy="4205922"/>
          </a:xfrm>
          <a:prstGeom prst="rect">
            <a:avLst/>
          </a:prstGeom>
        </p:spPr>
      </p:pic>
      <p:pic>
        <p:nvPicPr>
          <p:cNvPr id="20" name="Ink 15">
            <a:extLst>
              <a:ext uri="{FF2B5EF4-FFF2-40B4-BE49-F238E27FC236}">
                <a16:creationId xmlns="" xmlns:a16="http://schemas.microsoft.com/office/drawing/2014/main" xmlns:mc="http://schemas.openxmlformats.org/markup-compatibility/2006" id="{A0B0EA98-7270-435E-8905-88C514138DB8}"/>
              </a:ext>
            </a:extLst>
          </p:cNvPr>
          <p:cNvPicPr/>
          <p:nvPr/>
        </p:nvPicPr>
        <p:blipFill>
          <a:blip r:embed="rId6"/>
          <a:srcRect t="81590" r="67354"/>
          <a:stretch>
            <a:fillRect/>
          </a:stretch>
        </p:blipFill>
        <p:spPr>
          <a:xfrm>
            <a:off x="431335" y="5414211"/>
            <a:ext cx="3394707" cy="974512"/>
          </a:xfrm>
          <a:prstGeom prst="rect">
            <a:avLst/>
          </a:prstGeom>
        </p:spPr>
      </p:pic>
      <p:pic>
        <p:nvPicPr>
          <p:cNvPr id="21" name="Ink 15">
            <a:extLst>
              <a:ext uri="{FF2B5EF4-FFF2-40B4-BE49-F238E27FC236}">
                <a16:creationId xmlns="" xmlns:a16="http://schemas.microsoft.com/office/drawing/2014/main" xmlns:mc="http://schemas.openxmlformats.org/markup-compatibility/2006" id="{A0B0EA98-7270-435E-8905-88C514138DB8}"/>
              </a:ext>
            </a:extLst>
          </p:cNvPr>
          <p:cNvPicPr/>
          <p:nvPr/>
        </p:nvPicPr>
        <p:blipFill>
          <a:blip r:embed="rId6"/>
          <a:srcRect l="76613" t="32722" b="26820"/>
          <a:stretch>
            <a:fillRect/>
          </a:stretch>
        </p:blipFill>
        <p:spPr>
          <a:xfrm>
            <a:off x="8398042" y="2827421"/>
            <a:ext cx="2431893" cy="2141621"/>
          </a:xfrm>
          <a:prstGeom prst="rect">
            <a:avLst/>
          </a:prstGeom>
        </p:spPr>
      </p:pic>
      <p:pic>
        <p:nvPicPr>
          <p:cNvPr id="22" name="Ink 15">
            <a:extLst>
              <a:ext uri="{FF2B5EF4-FFF2-40B4-BE49-F238E27FC236}">
                <a16:creationId xmlns="" xmlns:a16="http://schemas.microsoft.com/office/drawing/2014/main" xmlns:mc="http://schemas.openxmlformats.org/markup-compatibility/2006" id="{A0B0EA98-7270-435E-8905-88C514138DB8}"/>
              </a:ext>
            </a:extLst>
          </p:cNvPr>
          <p:cNvPicPr/>
          <p:nvPr/>
        </p:nvPicPr>
        <p:blipFill>
          <a:blip r:embed="rId6"/>
          <a:srcRect l="63423" t="73862" r="4643" b="10455"/>
          <a:stretch>
            <a:fillRect/>
          </a:stretch>
        </p:blipFill>
        <p:spPr>
          <a:xfrm>
            <a:off x="7026442" y="5005137"/>
            <a:ext cx="3320716" cy="8301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831179" y="5823285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err="1" smtClean="0"/>
              <a:t>l.q.q.d.</a:t>
            </a:r>
            <a:endParaRPr lang="en-US" dirty="0"/>
          </a:p>
        </p:txBody>
      </p:sp>
      <p:pic>
        <p:nvPicPr>
          <p:cNvPr id="24" name="Ink 15">
            <a:extLst>
              <a:ext uri="{FF2B5EF4-FFF2-40B4-BE49-F238E27FC236}">
                <a16:creationId xmlns="" xmlns:a16="http://schemas.microsoft.com/office/drawing/2014/main" xmlns:mc="http://schemas.openxmlformats.org/markup-compatibility/2006" id="{A0B0EA98-7270-435E-8905-88C514138DB8}"/>
              </a:ext>
            </a:extLst>
          </p:cNvPr>
          <p:cNvPicPr/>
          <p:nvPr/>
        </p:nvPicPr>
        <p:blipFill>
          <a:blip r:embed="rId6"/>
          <a:srcRect t="81590" r="52081"/>
          <a:stretch>
            <a:fillRect/>
          </a:stretch>
        </p:blipFill>
        <p:spPr>
          <a:xfrm>
            <a:off x="431335" y="5414211"/>
            <a:ext cx="4982876" cy="974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20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F067A1D-B211-4CA6-83F1-42FC0B3AB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95" y="1666535"/>
            <a:ext cx="4867275" cy="31432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411422D-5AB3-4120-B00E-7B30849A285B}"/>
              </a:ext>
            </a:extLst>
          </p:cNvPr>
          <p:cNvGrpSpPr/>
          <p:nvPr/>
        </p:nvGrpSpPr>
        <p:grpSpPr>
          <a:xfrm>
            <a:off x="2209800" y="772143"/>
            <a:ext cx="1285875" cy="685800"/>
            <a:chOff x="1219200" y="1651747"/>
            <a:chExt cx="1285875" cy="685800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DA7BC314-C222-4BF5-B91B-399BCBF0E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200" y="1651747"/>
              <a:ext cx="990600" cy="685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9A8F62E3-83CC-4515-9FA1-53305152B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9800" y="1847009"/>
              <a:ext cx="295275" cy="29527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C22452-8EA9-402B-A0FA-02E9E223168E}"/>
                  </a:ext>
                </a:extLst>
              </p14:cNvPr>
              <p14:cNvContentPartPr/>
              <p14:nvPr/>
            </p14:nvContentPartPr>
            <p14:xfrm>
              <a:off x="2399400" y="1829160"/>
              <a:ext cx="2789280" cy="187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A2C22452-8EA9-402B-A0FA-02E9E22316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0040" y="1819800"/>
                <a:ext cx="2808000" cy="18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6104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A1AC5-2B08-4AD3-B809-1815FA74C2EC}"/>
              </a:ext>
            </a:extLst>
          </p:cNvPr>
          <p:cNvSpPr txBox="1">
            <a:spLocks/>
          </p:cNvSpPr>
          <p:nvPr/>
        </p:nvSpPr>
        <p:spPr>
          <a:xfrm>
            <a:off x="0" y="533088"/>
            <a:ext cx="10432677" cy="7006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i="1" dirty="0" smtClean="0"/>
              <a:t>2do Ejemplo de Cuantización </a:t>
            </a:r>
            <a:r>
              <a:rPr lang="es-ES" sz="2000" b="1" i="1" dirty="0"/>
              <a:t>de </a:t>
            </a:r>
            <a:r>
              <a:rPr lang="es-ES" sz="2000" b="1" i="1" dirty="0" smtClean="0"/>
              <a:t>Wilson-</a:t>
            </a:r>
            <a:r>
              <a:rPr lang="es-ES" sz="2000" b="1" i="1" dirty="0" err="1" smtClean="0"/>
              <a:t>Sommerfeld</a:t>
            </a:r>
            <a:r>
              <a:rPr lang="es-ES" sz="2000" b="1" i="1" dirty="0"/>
              <a:t>: Órbitas circulares</a:t>
            </a:r>
            <a:endParaRPr lang="en-US" sz="2000" b="1" i="1" dirty="0"/>
          </a:p>
        </p:txBody>
      </p:sp>
      <p:pic>
        <p:nvPicPr>
          <p:cNvPr id="3" name="Ink 2">
            <a:extLst>
              <a:ext uri="{FF2B5EF4-FFF2-40B4-BE49-F238E27FC236}">
                <a16:creationId xmlns="" xmlns:mc="http://schemas.openxmlformats.org/markup-compatibility/2006" xmlns:a16="http://schemas.microsoft.com/office/drawing/2014/main" id="{8E4ABEFD-85A8-4E25-AE43-0C43C82CE4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108" b="25228"/>
          <a:stretch>
            <a:fillRect/>
          </a:stretch>
        </p:blipFill>
        <p:spPr>
          <a:xfrm>
            <a:off x="793862" y="861993"/>
            <a:ext cx="3118381" cy="345536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80654" y="3796496"/>
            <a:ext cx="3227416" cy="659757"/>
            <a:chOff x="-1294445" y="3345084"/>
            <a:chExt cx="3227416" cy="659757"/>
          </a:xfrm>
        </p:grpSpPr>
        <p:sp>
          <p:nvSpPr>
            <p:cNvPr id="5" name="TextBox 4"/>
            <p:cNvSpPr txBox="1"/>
            <p:nvPr/>
          </p:nvSpPr>
          <p:spPr>
            <a:xfrm>
              <a:off x="-1294445" y="3555356"/>
              <a:ext cx="3094117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sz="1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Momento conjugado de </a:t>
              </a:r>
              <a:r>
                <a:rPr lang="es-UY" sz="1700" i="1" dirty="0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q , </a:t>
              </a:r>
              <a:r>
                <a:rPr lang="es-UY" sz="1700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s-UY" sz="2000" i="1" baseline="-25000" dirty="0" err="1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q</a:t>
              </a:r>
              <a:r>
                <a:rPr lang="es-UY" sz="1700" i="1" dirty="0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  </a:t>
              </a:r>
              <a:r>
                <a:rPr lang="es-UY" sz="1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55178" y="3345084"/>
              <a:ext cx="277793" cy="65975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nk 2">
            <a:extLst>
              <a:ext uri="{FF2B5EF4-FFF2-40B4-BE49-F238E27FC236}">
                <a16:creationId xmlns="" xmlns:mc="http://schemas.openxmlformats.org/markup-compatibility/2006" xmlns:a16="http://schemas.microsoft.com/office/drawing/2014/main" id="{8E4ABEFD-85A8-4E25-AE43-0C43C82CE4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150" r="47926" b="69603"/>
          <a:stretch>
            <a:fillRect/>
          </a:stretch>
        </p:blipFill>
        <p:spPr>
          <a:xfrm>
            <a:off x="3935392" y="944943"/>
            <a:ext cx="1145894" cy="1404720"/>
          </a:xfrm>
          <a:prstGeom prst="rect">
            <a:avLst/>
          </a:prstGeom>
        </p:spPr>
      </p:pic>
      <p:pic>
        <p:nvPicPr>
          <p:cNvPr id="8" name="Ink 2">
            <a:extLst>
              <a:ext uri="{FF2B5EF4-FFF2-40B4-BE49-F238E27FC236}">
                <a16:creationId xmlns="" xmlns:mc="http://schemas.openxmlformats.org/markup-compatibility/2006" xmlns:a16="http://schemas.microsoft.com/office/drawing/2014/main" id="{8E4ABEFD-85A8-4E25-AE43-0C43C82CE4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066" t="7312" r="29947" b="81166"/>
          <a:stretch>
            <a:fillRect/>
          </a:stretch>
        </p:blipFill>
        <p:spPr>
          <a:xfrm>
            <a:off x="4988689" y="1273215"/>
            <a:ext cx="1562582" cy="532436"/>
          </a:xfrm>
          <a:prstGeom prst="rect">
            <a:avLst/>
          </a:prstGeom>
        </p:spPr>
      </p:pic>
      <p:pic>
        <p:nvPicPr>
          <p:cNvPr id="9" name="Ink 2">
            <a:extLst>
              <a:ext uri="{FF2B5EF4-FFF2-40B4-BE49-F238E27FC236}">
                <a16:creationId xmlns="" xmlns:mc="http://schemas.openxmlformats.org/markup-compatibility/2006" xmlns:a16="http://schemas.microsoft.com/office/drawing/2014/main" id="{8E4ABEFD-85A8-4E25-AE43-0C43C82CE4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693" r="-4652" b="80916"/>
          <a:stretch>
            <a:fillRect/>
          </a:stretch>
        </p:blipFill>
        <p:spPr>
          <a:xfrm>
            <a:off x="6204030" y="946868"/>
            <a:ext cx="3206188" cy="881932"/>
          </a:xfrm>
          <a:prstGeom prst="rect">
            <a:avLst/>
          </a:prstGeom>
        </p:spPr>
      </p:pic>
      <p:pic>
        <p:nvPicPr>
          <p:cNvPr id="10" name="Ink 2">
            <a:extLst>
              <a:ext uri="{FF2B5EF4-FFF2-40B4-BE49-F238E27FC236}">
                <a16:creationId xmlns="" xmlns:mc="http://schemas.openxmlformats.org/markup-compatibility/2006" xmlns:a16="http://schemas.microsoft.com/office/drawing/2014/main" id="{8E4ABEFD-85A8-4E25-AE43-0C43C82CE4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073" t="19543" r="12812" b="40132"/>
          <a:stretch>
            <a:fillRect/>
          </a:stretch>
        </p:blipFill>
        <p:spPr>
          <a:xfrm>
            <a:off x="4838218" y="1851949"/>
            <a:ext cx="3136739" cy="1863524"/>
          </a:xfrm>
          <a:prstGeom prst="rect">
            <a:avLst/>
          </a:prstGeom>
        </p:spPr>
      </p:pic>
      <p:pic>
        <p:nvPicPr>
          <p:cNvPr id="11" name="Ink 2">
            <a:extLst>
              <a:ext uri="{FF2B5EF4-FFF2-40B4-BE49-F238E27FC236}">
                <a16:creationId xmlns="" xmlns:mc="http://schemas.openxmlformats.org/markup-compatibility/2006" xmlns:a16="http://schemas.microsoft.com/office/drawing/2014/main" id="{8E4ABEFD-85A8-4E25-AE43-0C43C82CE4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188" t="19543" r="-4652" b="40132"/>
          <a:stretch>
            <a:fillRect/>
          </a:stretch>
        </p:blipFill>
        <p:spPr>
          <a:xfrm>
            <a:off x="7974957" y="1851949"/>
            <a:ext cx="1437186" cy="1863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14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18826</TotalTime>
  <Words>906</Words>
  <Application>Microsoft Office PowerPoint</Application>
  <PresentationFormat>Custom</PresentationFormat>
  <Paragraphs>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¿Por qué L= n h/2π en el modelo de Bohr?  </vt:lpstr>
      <vt:lpstr>Cuantización de Wilson-Sommerfeld</vt:lpstr>
      <vt:lpstr>Primer Ejemplo de Cuantización de Sommerfeld: Oscilador armónico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José Poey Daguerre</dc:creator>
  <cp:lastModifiedBy>Hugo</cp:lastModifiedBy>
  <cp:revision>328</cp:revision>
  <dcterms:created xsi:type="dcterms:W3CDTF">2020-04-13T11:54:26Z</dcterms:created>
  <dcterms:modified xsi:type="dcterms:W3CDTF">2022-04-18T20:52:27Z</dcterms:modified>
</cp:coreProperties>
</file>