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314" r:id="rId2"/>
    <p:sldId id="313" r:id="rId3"/>
    <p:sldId id="325" r:id="rId4"/>
    <p:sldId id="315" r:id="rId5"/>
    <p:sldId id="316" r:id="rId6"/>
    <p:sldId id="323" r:id="rId7"/>
    <p:sldId id="324" r:id="rId8"/>
    <p:sldId id="310" r:id="rId9"/>
    <p:sldId id="303" r:id="rId10"/>
    <p:sldId id="318" r:id="rId11"/>
    <p:sldId id="304" r:id="rId12"/>
    <p:sldId id="305" r:id="rId13"/>
    <p:sldId id="300" r:id="rId14"/>
    <p:sldId id="317" r:id="rId15"/>
    <p:sldId id="312" r:id="rId16"/>
    <p:sldId id="3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Untitled Section" id="{0FE22DF1-613C-4A1A-9193-F37C434C501D}">
          <p14:sldIdLst>
            <p14:sldId id="278"/>
            <p14:sldId id="280"/>
            <p14:sldId id="277"/>
            <p14:sldId id="300"/>
            <p14:sldId id="301"/>
            <p14:sldId id="297"/>
            <p14:sldId id="291"/>
            <p14:sldId id="292"/>
            <p14:sldId id="293"/>
            <p14:sldId id="294"/>
            <p14:sldId id="285"/>
            <p14:sldId id="302"/>
            <p14:sldId id="298"/>
            <p14:sldId id="284"/>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EE1C2"/>
    <a:srgbClr val="FEE9C2"/>
    <a:srgbClr val="FFDFA9"/>
    <a:srgbClr val="FDE0AD"/>
    <a:srgbClr val="E3D52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24" autoAdjust="0"/>
    <p:restoredTop sz="94660"/>
  </p:normalViewPr>
  <p:slideViewPr>
    <p:cSldViewPr snapToGrid="0">
      <p:cViewPr varScale="1">
        <p:scale>
          <a:sx n="55" d="100"/>
          <a:sy n="55" d="100"/>
        </p:scale>
        <p:origin x="-340"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4FF5-BF18-4A92-A0EA-1B590CD8F11D}" type="datetimeFigureOut">
              <a:rPr lang="en-US" smtClean="0"/>
              <a:pPr/>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F5B0D-738A-48A4-A5D1-0D0AFCD80E3A}" type="slidenum">
              <a:rPr lang="en-US" smtClean="0"/>
              <a:pPr/>
              <a:t>‹#›</a:t>
            </a:fld>
            <a:endParaRPr lang="en-US"/>
          </a:p>
        </p:txBody>
      </p:sp>
    </p:spTree>
    <p:extLst>
      <p:ext uri="{BB962C8B-B14F-4D97-AF65-F5344CB8AC3E}">
        <p14:creationId xmlns="" xmlns:p14="http://schemas.microsoft.com/office/powerpoint/2010/main" val="75836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64CE7-3E3E-4FBE-B481-CA6DF033C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679A3B0-CF37-448F-8BDA-8DC6F1495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D2042EB-39B4-474A-A53C-F6977708BEFA}"/>
              </a:ext>
            </a:extLst>
          </p:cNvPr>
          <p:cNvSpPr>
            <a:spLocks noGrp="1"/>
          </p:cNvSpPr>
          <p:nvPr>
            <p:ph type="dt" sz="half" idx="10"/>
          </p:nvPr>
        </p:nvSpPr>
        <p:spPr/>
        <p:txBody>
          <a:bodyPr/>
          <a:lstStyle/>
          <a:p>
            <a:r>
              <a:rPr lang="en-US"/>
              <a:t>miércoles 27 de mayo</a:t>
            </a:r>
          </a:p>
        </p:txBody>
      </p:sp>
      <p:sp>
        <p:nvSpPr>
          <p:cNvPr id="5" name="Footer Placeholder 4">
            <a:extLst>
              <a:ext uri="{FF2B5EF4-FFF2-40B4-BE49-F238E27FC236}">
                <a16:creationId xmlns="" xmlns:a16="http://schemas.microsoft.com/office/drawing/2014/main" id="{48E4EEC1-5003-419F-8A13-40738951C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11BAF1-B4C4-43AE-A210-80E6F0EF58F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397729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134AEC-3640-431C-AC11-3E2AB1BD71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C6BAD2-6153-47FF-A5C2-AC266B3A6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1A4056-2935-45BB-8F96-E2ABFF231A17}"/>
              </a:ext>
            </a:extLst>
          </p:cNvPr>
          <p:cNvSpPr>
            <a:spLocks noGrp="1"/>
          </p:cNvSpPr>
          <p:nvPr>
            <p:ph type="dt" sz="half" idx="10"/>
          </p:nvPr>
        </p:nvSpPr>
        <p:spPr/>
        <p:txBody>
          <a:bodyPr/>
          <a:lstStyle/>
          <a:p>
            <a:r>
              <a:rPr lang="en-US"/>
              <a:t>miércoles 27 de mayo</a:t>
            </a:r>
          </a:p>
        </p:txBody>
      </p:sp>
      <p:sp>
        <p:nvSpPr>
          <p:cNvPr id="5" name="Footer Placeholder 4">
            <a:extLst>
              <a:ext uri="{FF2B5EF4-FFF2-40B4-BE49-F238E27FC236}">
                <a16:creationId xmlns="" xmlns:a16="http://schemas.microsoft.com/office/drawing/2014/main" id="{6CD1E90C-EDB3-435A-9346-1557388FF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DEBF67E-4B7B-4904-84DE-EB68FD36A7F2}"/>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59768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E33E275-8309-44D8-B459-1DEB675BBF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8F57ABD-8D71-4BB6-813E-32E843612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DD4CFA-16EB-45CD-99E5-1A7501BB0310}"/>
              </a:ext>
            </a:extLst>
          </p:cNvPr>
          <p:cNvSpPr>
            <a:spLocks noGrp="1"/>
          </p:cNvSpPr>
          <p:nvPr>
            <p:ph type="dt" sz="half" idx="10"/>
          </p:nvPr>
        </p:nvSpPr>
        <p:spPr/>
        <p:txBody>
          <a:bodyPr/>
          <a:lstStyle/>
          <a:p>
            <a:r>
              <a:rPr lang="en-US"/>
              <a:t>miércoles 27 de mayo</a:t>
            </a:r>
          </a:p>
        </p:txBody>
      </p:sp>
      <p:sp>
        <p:nvSpPr>
          <p:cNvPr id="5" name="Footer Placeholder 4">
            <a:extLst>
              <a:ext uri="{FF2B5EF4-FFF2-40B4-BE49-F238E27FC236}">
                <a16:creationId xmlns="" xmlns:a16="http://schemas.microsoft.com/office/drawing/2014/main" id="{AFE9CB1D-5FC1-4F19-9AC0-EC909063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B9B8EA-C525-4D2D-A5D8-BF495617EAFE}"/>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61247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A5198-DFFC-451C-A7C4-72965B65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9B1A707-95A0-4984-82BD-B34D72129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0D06E2-B269-44CE-B7D6-B38CC0C3944E}"/>
              </a:ext>
            </a:extLst>
          </p:cNvPr>
          <p:cNvSpPr>
            <a:spLocks noGrp="1"/>
          </p:cNvSpPr>
          <p:nvPr>
            <p:ph type="dt" sz="half" idx="10"/>
          </p:nvPr>
        </p:nvSpPr>
        <p:spPr/>
        <p:txBody>
          <a:bodyPr/>
          <a:lstStyle/>
          <a:p>
            <a:r>
              <a:rPr lang="en-US"/>
              <a:t>miércoles 27 de mayo</a:t>
            </a:r>
          </a:p>
        </p:txBody>
      </p:sp>
      <p:sp>
        <p:nvSpPr>
          <p:cNvPr id="5" name="Footer Placeholder 4">
            <a:extLst>
              <a:ext uri="{FF2B5EF4-FFF2-40B4-BE49-F238E27FC236}">
                <a16:creationId xmlns="" xmlns:a16="http://schemas.microsoft.com/office/drawing/2014/main" id="{1D10CCF1-699E-49E7-90FA-5DE4EA026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493C948-F5D8-4935-8E16-B86C5D1B3DB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42850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9784BB-A675-4E07-BA09-93A5F787A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438B1F3-DED6-4356-9806-5528F7961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39C7645-703A-4027-8F36-A875BC3C65CB}"/>
              </a:ext>
            </a:extLst>
          </p:cNvPr>
          <p:cNvSpPr>
            <a:spLocks noGrp="1"/>
          </p:cNvSpPr>
          <p:nvPr>
            <p:ph type="dt" sz="half" idx="10"/>
          </p:nvPr>
        </p:nvSpPr>
        <p:spPr/>
        <p:txBody>
          <a:bodyPr/>
          <a:lstStyle/>
          <a:p>
            <a:r>
              <a:rPr lang="en-US"/>
              <a:t>miércoles 27 de mayo</a:t>
            </a:r>
          </a:p>
        </p:txBody>
      </p:sp>
      <p:sp>
        <p:nvSpPr>
          <p:cNvPr id="5" name="Footer Placeholder 4">
            <a:extLst>
              <a:ext uri="{FF2B5EF4-FFF2-40B4-BE49-F238E27FC236}">
                <a16:creationId xmlns="" xmlns:a16="http://schemas.microsoft.com/office/drawing/2014/main" id="{048C1894-9238-4277-9446-E9157918C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449A31-729A-4817-A233-880F2874C00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420303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8BCF5B-8C00-415E-8B50-D4C5A9198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1C1F5BC-582E-4EB4-90E7-A235C11D11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6DD358-CF68-433D-A878-F88F13243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4436A1A-69F0-466B-A9FA-42B2C5C97484}"/>
              </a:ext>
            </a:extLst>
          </p:cNvPr>
          <p:cNvSpPr>
            <a:spLocks noGrp="1"/>
          </p:cNvSpPr>
          <p:nvPr>
            <p:ph type="dt" sz="half" idx="10"/>
          </p:nvPr>
        </p:nvSpPr>
        <p:spPr/>
        <p:txBody>
          <a:bodyPr/>
          <a:lstStyle/>
          <a:p>
            <a:r>
              <a:rPr lang="en-US"/>
              <a:t>miércoles 27 de mayo</a:t>
            </a:r>
          </a:p>
        </p:txBody>
      </p:sp>
      <p:sp>
        <p:nvSpPr>
          <p:cNvPr id="6" name="Footer Placeholder 5">
            <a:extLst>
              <a:ext uri="{FF2B5EF4-FFF2-40B4-BE49-F238E27FC236}">
                <a16:creationId xmlns="" xmlns:a16="http://schemas.microsoft.com/office/drawing/2014/main" id="{33C11F06-D25B-4158-AF8C-421BE9C78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C614920-0AA6-461E-83FD-8DED8B4CEAF5}"/>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8625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BEEC1C-63E1-483E-AF76-278BBEB79E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31AF6B4-61A5-4838-A850-89B7FC0ED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FB16846-D07B-48CF-B319-F53201B4CA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BE43965-0A09-4373-AE95-78BAB634A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88C7D07-8B2E-4BAA-8362-C96144114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DF9B83F-8FE5-427A-AA85-A5FC780FC7D6}"/>
              </a:ext>
            </a:extLst>
          </p:cNvPr>
          <p:cNvSpPr>
            <a:spLocks noGrp="1"/>
          </p:cNvSpPr>
          <p:nvPr>
            <p:ph type="dt" sz="half" idx="10"/>
          </p:nvPr>
        </p:nvSpPr>
        <p:spPr/>
        <p:txBody>
          <a:bodyPr/>
          <a:lstStyle/>
          <a:p>
            <a:r>
              <a:rPr lang="en-US"/>
              <a:t>miércoles 27 de mayo</a:t>
            </a:r>
          </a:p>
        </p:txBody>
      </p:sp>
      <p:sp>
        <p:nvSpPr>
          <p:cNvPr id="8" name="Footer Placeholder 7">
            <a:extLst>
              <a:ext uri="{FF2B5EF4-FFF2-40B4-BE49-F238E27FC236}">
                <a16:creationId xmlns="" xmlns:a16="http://schemas.microsoft.com/office/drawing/2014/main" id="{D7A9D9B6-3F2F-4CF6-A687-5E3E8DD30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E86917A-5B2A-4518-88F7-B24C60EB0EDC}"/>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369325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2036BC-C607-4155-96ED-70EDAD4B8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038CB51-ABD3-47CF-9E37-53577DB55B78}"/>
              </a:ext>
            </a:extLst>
          </p:cNvPr>
          <p:cNvSpPr>
            <a:spLocks noGrp="1"/>
          </p:cNvSpPr>
          <p:nvPr>
            <p:ph type="dt" sz="half" idx="10"/>
          </p:nvPr>
        </p:nvSpPr>
        <p:spPr/>
        <p:txBody>
          <a:bodyPr/>
          <a:lstStyle/>
          <a:p>
            <a:r>
              <a:rPr lang="en-US"/>
              <a:t>miércoles 27 de mayo</a:t>
            </a:r>
          </a:p>
        </p:txBody>
      </p:sp>
      <p:sp>
        <p:nvSpPr>
          <p:cNvPr id="4" name="Footer Placeholder 3">
            <a:extLst>
              <a:ext uri="{FF2B5EF4-FFF2-40B4-BE49-F238E27FC236}">
                <a16:creationId xmlns="" xmlns:a16="http://schemas.microsoft.com/office/drawing/2014/main" id="{F3D5F664-8AB7-454F-B3C1-1E881631A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8C10AA6-B775-4F7E-8265-8C08BFD204B0}"/>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232253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D6BFE9D-ABF1-43EC-A61D-EFC0B658493B}"/>
              </a:ext>
            </a:extLst>
          </p:cNvPr>
          <p:cNvSpPr>
            <a:spLocks noGrp="1"/>
          </p:cNvSpPr>
          <p:nvPr>
            <p:ph type="dt" sz="half" idx="10"/>
          </p:nvPr>
        </p:nvSpPr>
        <p:spPr/>
        <p:txBody>
          <a:bodyPr/>
          <a:lstStyle/>
          <a:p>
            <a:r>
              <a:rPr lang="en-US"/>
              <a:t>miércoles 27 de mayo</a:t>
            </a:r>
          </a:p>
        </p:txBody>
      </p:sp>
      <p:sp>
        <p:nvSpPr>
          <p:cNvPr id="3" name="Footer Placeholder 2">
            <a:extLst>
              <a:ext uri="{FF2B5EF4-FFF2-40B4-BE49-F238E27FC236}">
                <a16:creationId xmlns="" xmlns:a16="http://schemas.microsoft.com/office/drawing/2014/main" id="{711CC759-F3C9-4D49-9352-3942BA9772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EF3065E-6205-4990-A6E5-1696F8500A7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348727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7999EF-467C-4F7D-946F-5AD3BDCDF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643912F-5E5F-4562-A40C-301374F4F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2C9712C-F669-4ED7-A4B8-D69B74514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92D364B-26F7-4B24-A4F9-5337174A042B}"/>
              </a:ext>
            </a:extLst>
          </p:cNvPr>
          <p:cNvSpPr>
            <a:spLocks noGrp="1"/>
          </p:cNvSpPr>
          <p:nvPr>
            <p:ph type="dt" sz="half" idx="10"/>
          </p:nvPr>
        </p:nvSpPr>
        <p:spPr/>
        <p:txBody>
          <a:bodyPr/>
          <a:lstStyle/>
          <a:p>
            <a:r>
              <a:rPr lang="en-US"/>
              <a:t>miércoles 27 de mayo</a:t>
            </a:r>
          </a:p>
        </p:txBody>
      </p:sp>
      <p:sp>
        <p:nvSpPr>
          <p:cNvPr id="6" name="Footer Placeholder 5">
            <a:extLst>
              <a:ext uri="{FF2B5EF4-FFF2-40B4-BE49-F238E27FC236}">
                <a16:creationId xmlns="" xmlns:a16="http://schemas.microsoft.com/office/drawing/2014/main" id="{8F58C7E8-060F-4024-AC67-0E7E23CA6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BF02967-FD01-4AC3-BA27-E303AE8F0B6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288738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DDF08-5E5B-4890-B3AD-E07D5B008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A2E9D3B-108A-4DF5-A72A-4440A2FD1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BC05596-C889-453A-A762-2F2B0CB30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F14CE2-E304-4962-B767-A4919D8856A8}"/>
              </a:ext>
            </a:extLst>
          </p:cNvPr>
          <p:cNvSpPr>
            <a:spLocks noGrp="1"/>
          </p:cNvSpPr>
          <p:nvPr>
            <p:ph type="dt" sz="half" idx="10"/>
          </p:nvPr>
        </p:nvSpPr>
        <p:spPr/>
        <p:txBody>
          <a:bodyPr/>
          <a:lstStyle/>
          <a:p>
            <a:r>
              <a:rPr lang="en-US"/>
              <a:t>miércoles 27 de mayo</a:t>
            </a:r>
          </a:p>
        </p:txBody>
      </p:sp>
      <p:sp>
        <p:nvSpPr>
          <p:cNvPr id="6" name="Footer Placeholder 5">
            <a:extLst>
              <a:ext uri="{FF2B5EF4-FFF2-40B4-BE49-F238E27FC236}">
                <a16:creationId xmlns="" xmlns:a16="http://schemas.microsoft.com/office/drawing/2014/main" id="{8381F13C-6AAA-41AA-92FF-E0CF8DCC1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13A1104-DE65-44F6-854A-5568395EEF79}"/>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9895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7B1A655-E201-43D9-8D22-B794AFD13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5DDCD37-41DD-472A-97DF-EAB722F9E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678D23C-DC6C-48D1-BFC1-7F2A93804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miércoles 27 de mayo</a:t>
            </a:r>
          </a:p>
        </p:txBody>
      </p:sp>
      <p:sp>
        <p:nvSpPr>
          <p:cNvPr id="5" name="Footer Placeholder 4">
            <a:extLst>
              <a:ext uri="{FF2B5EF4-FFF2-40B4-BE49-F238E27FC236}">
                <a16:creationId xmlns="" xmlns:a16="http://schemas.microsoft.com/office/drawing/2014/main" id="{A014B41B-B48F-4CA0-88AE-0B6BD67FD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E5624C2-980A-48D7-AF8D-59B330D04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C6382-5627-4C16-8C4B-B693CDEC163E}" type="slidenum">
              <a:rPr lang="en-US" smtClean="0"/>
              <a:pPr/>
              <a:t>‹#›</a:t>
            </a:fld>
            <a:endParaRPr lang="en-US"/>
          </a:p>
        </p:txBody>
      </p:sp>
    </p:spTree>
    <p:extLst>
      <p:ext uri="{BB962C8B-B14F-4D97-AF65-F5344CB8AC3E}">
        <p14:creationId xmlns="" xmlns:p14="http://schemas.microsoft.com/office/powerpoint/2010/main" val="122094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0.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5" Type="http://schemas.openxmlformats.org/officeDocument/2006/relationships/image" Target="../media/image22.png"/><Relationship Id="rId10" Type="http://schemas.openxmlformats.org/officeDocument/2006/relationships/oleObject" Target="../embeddings/oleObject5.bin"/><Relationship Id="rId4" Type="http://schemas.openxmlformats.org/officeDocument/2006/relationships/image" Target="../media/image21.png"/><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hyperlink" Target="http://www.librosmaravillosos.com/lafisicanuevayloscuantos/index.html" TargetMode="External"/><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424069" y="1262395"/>
            <a:ext cx="10459279" cy="1661993"/>
          </a:xfrm>
          <a:prstGeom prst="rect">
            <a:avLst/>
          </a:prstGeom>
        </p:spPr>
        <p:txBody>
          <a:bodyPr wrap="square">
            <a:spAutoFit/>
          </a:bodyPr>
          <a:lstStyle/>
          <a:p>
            <a:r>
              <a:rPr lang="es-ES" sz="1700" dirty="0" smtClean="0">
                <a:latin typeface="Times New Roman" pitchFamily="18" charset="0"/>
                <a:cs typeface="Times New Roman" pitchFamily="18" charset="0"/>
              </a:rPr>
              <a:t>Átomo de Bohr-Wilson-</a:t>
            </a:r>
            <a:r>
              <a:rPr lang="es-ES" sz="1700" dirty="0" err="1" smtClean="0">
                <a:latin typeface="Times New Roman" pitchFamily="18" charset="0"/>
                <a:cs typeface="Times New Roman" pitchFamily="18" charset="0"/>
              </a:rPr>
              <a:t>Sommerfeld</a:t>
            </a:r>
            <a:r>
              <a:rPr lang="es-ES" sz="1700" dirty="0" smtClean="0">
                <a:latin typeface="Times New Roman" pitchFamily="18" charset="0"/>
                <a:cs typeface="Times New Roman" pitchFamily="18" charset="0"/>
              </a:rPr>
              <a:t>: </a:t>
            </a:r>
          </a:p>
          <a:p>
            <a:pPr>
              <a:buFont typeface="Times New Roman" pitchFamily="18" charset="0"/>
              <a:buChar char="●"/>
            </a:pPr>
            <a:r>
              <a:rPr lang="es-ES" sz="1700" dirty="0" smtClean="0">
                <a:latin typeface="Times New Roman" pitchFamily="18" charset="0"/>
                <a:cs typeface="Times New Roman" pitchFamily="18" charset="0"/>
              </a:rPr>
              <a:t> Para cada valor del numero cuántico principal hay </a:t>
            </a:r>
            <a:r>
              <a:rPr lang="es-ES" sz="1700" i="1" dirty="0" smtClean="0">
                <a:latin typeface="Times New Roman" pitchFamily="18" charset="0"/>
                <a:cs typeface="Times New Roman" pitchFamily="18" charset="0"/>
              </a:rPr>
              <a:t>n </a:t>
            </a:r>
            <a:r>
              <a:rPr lang="es-ES" sz="1700" dirty="0" smtClean="0">
                <a:latin typeface="Times New Roman" pitchFamily="18" charset="0"/>
                <a:cs typeface="Times New Roman" pitchFamily="18" charset="0"/>
              </a:rPr>
              <a:t>diferentes orbitas permitidas, que difieren por el valor del numero cuántico </a:t>
            </a:r>
            <a:r>
              <a:rPr lang="es-ES" sz="1700" dirty="0" err="1" smtClean="0">
                <a:latin typeface="Times New Roman" pitchFamily="18" charset="0"/>
                <a:cs typeface="Times New Roman" pitchFamily="18" charset="0"/>
              </a:rPr>
              <a:t>azimutal</a:t>
            </a:r>
            <a:r>
              <a:rPr lang="es-ES" sz="1700" dirty="0" smtClean="0">
                <a:latin typeface="Times New Roman" pitchFamily="18" charset="0"/>
                <a:cs typeface="Times New Roman" pitchFamily="18" charset="0"/>
              </a:rPr>
              <a:t>. </a:t>
            </a:r>
          </a:p>
          <a:p>
            <a:pPr>
              <a:buFont typeface="Times New Roman" pitchFamily="18" charset="0"/>
              <a:buChar char="●"/>
            </a:pPr>
            <a:r>
              <a:rPr lang="es-ES" sz="1700" dirty="0" smtClean="0">
                <a:latin typeface="Times New Roman" pitchFamily="18" charset="0"/>
                <a:cs typeface="Times New Roman" pitchFamily="18" charset="0"/>
              </a:rPr>
              <a:t>Una de ellas, la que corresponde a </a:t>
            </a:r>
            <a:r>
              <a:rPr lang="es-ES" sz="1700" b="1" i="1" dirty="0" err="1" smtClean="0">
                <a:solidFill>
                  <a:srgbClr val="FF0000"/>
                </a:solidFill>
                <a:latin typeface="Times New Roman" pitchFamily="18" charset="0"/>
                <a:cs typeface="Times New Roman" pitchFamily="18" charset="0"/>
              </a:rPr>
              <a:t>n</a:t>
            </a:r>
            <a:r>
              <a:rPr lang="es-ES" sz="1700" b="1" i="1" baseline="-25000" dirty="0" err="1" smtClean="0">
                <a:solidFill>
                  <a:srgbClr val="FF0000"/>
                </a:solidFill>
                <a:latin typeface="Times New Roman" pitchFamily="18" charset="0"/>
                <a:cs typeface="Times New Roman" pitchFamily="18" charset="0"/>
              </a:rPr>
              <a:t>θ</a:t>
            </a:r>
            <a:r>
              <a:rPr lang="es-ES" sz="1700" b="1" i="1" dirty="0" smtClean="0">
                <a:solidFill>
                  <a:srgbClr val="FF0000"/>
                </a:solidFill>
                <a:latin typeface="Times New Roman" pitchFamily="18" charset="0"/>
                <a:cs typeface="Times New Roman" pitchFamily="18" charset="0"/>
              </a:rPr>
              <a:t> = n, </a:t>
            </a:r>
            <a:r>
              <a:rPr lang="es-ES" sz="1700" b="1" dirty="0" smtClean="0">
                <a:solidFill>
                  <a:srgbClr val="FF0000"/>
                </a:solidFill>
                <a:latin typeface="Times New Roman" pitchFamily="18" charset="0"/>
                <a:cs typeface="Times New Roman" pitchFamily="18" charset="0"/>
              </a:rPr>
              <a:t>es la orbita circular de Bohr </a:t>
            </a:r>
            <a:r>
              <a:rPr lang="es-ES" sz="1700" dirty="0" smtClean="0">
                <a:latin typeface="Times New Roman" pitchFamily="18" charset="0"/>
                <a:cs typeface="Times New Roman" pitchFamily="18" charset="0"/>
              </a:rPr>
              <a:t>y las otras son elípticas. </a:t>
            </a:r>
          </a:p>
          <a:p>
            <a:pPr>
              <a:buFont typeface="Times New Roman" pitchFamily="18" charset="0"/>
              <a:buChar char="●"/>
            </a:pPr>
            <a:r>
              <a:rPr lang="es-ES" sz="1700" dirty="0" smtClean="0">
                <a:latin typeface="Times New Roman" pitchFamily="18" charset="0"/>
                <a:cs typeface="Times New Roman" pitchFamily="18" charset="0"/>
              </a:rPr>
              <a:t>Todas esas </a:t>
            </a:r>
            <a:r>
              <a:rPr lang="es-ES" sz="1700" i="1" dirty="0" smtClean="0">
                <a:latin typeface="Times New Roman" pitchFamily="18" charset="0"/>
                <a:cs typeface="Times New Roman" pitchFamily="18" charset="0"/>
              </a:rPr>
              <a:t>n </a:t>
            </a:r>
            <a:r>
              <a:rPr lang="es-ES" sz="1700" dirty="0" smtClean="0">
                <a:latin typeface="Times New Roman" pitchFamily="18" charset="0"/>
                <a:cs typeface="Times New Roman" pitchFamily="18" charset="0"/>
              </a:rPr>
              <a:t>orbitas tienen el mismo valor de la energía, pues </a:t>
            </a:r>
            <a:r>
              <a:rPr lang="es-ES" sz="1700" i="1" dirty="0" smtClean="0">
                <a:latin typeface="Times New Roman" pitchFamily="18" charset="0"/>
                <a:cs typeface="Times New Roman" pitchFamily="18" charset="0"/>
              </a:rPr>
              <a:t>E </a:t>
            </a:r>
            <a:r>
              <a:rPr lang="es-ES" sz="1700" dirty="0" smtClean="0">
                <a:latin typeface="Times New Roman" pitchFamily="18" charset="0"/>
                <a:cs typeface="Times New Roman" pitchFamily="18" charset="0"/>
              </a:rPr>
              <a:t>depende solo del numero cuántico principal. Esta circunstancia se expresa diciendo que el correspondiente nivel de energía esta </a:t>
            </a:r>
            <a:r>
              <a:rPr lang="es-ES" sz="1700" b="1" i="1" dirty="0" smtClean="0">
                <a:solidFill>
                  <a:srgbClr val="FF0000"/>
                </a:solidFill>
                <a:latin typeface="Times New Roman" pitchFamily="18" charset="0"/>
                <a:cs typeface="Times New Roman" pitchFamily="18" charset="0"/>
              </a:rPr>
              <a:t>degenerado</a:t>
            </a:r>
            <a:r>
              <a:rPr lang="es-ES" sz="1700" i="1"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p:txBody>
      </p:sp>
      <p:sp>
        <p:nvSpPr>
          <p:cNvPr id="7" name="TextBox 6"/>
          <p:cNvSpPr txBox="1"/>
          <p:nvPr/>
        </p:nvSpPr>
        <p:spPr>
          <a:xfrm>
            <a:off x="0" y="496956"/>
            <a:ext cx="1693797" cy="646331"/>
          </a:xfrm>
          <a:prstGeom prst="rect">
            <a:avLst/>
          </a:prstGeom>
          <a:noFill/>
        </p:spPr>
        <p:txBody>
          <a:bodyPr wrap="none" rtlCol="0">
            <a:spAutoFit/>
          </a:bodyPr>
          <a:lstStyle/>
          <a:p>
            <a:r>
              <a:rPr lang="es-UY" sz="3600" b="1" dirty="0" smtClean="0"/>
              <a:t>REPASO</a:t>
            </a:r>
            <a:endParaRPr lang="en-US" sz="3600" b="1" dirty="0"/>
          </a:p>
        </p:txBody>
      </p:sp>
      <p:pic>
        <p:nvPicPr>
          <p:cNvPr id="8" name="Picture 7">
            <a:extLst>
              <a:ext uri="{FF2B5EF4-FFF2-40B4-BE49-F238E27FC236}">
                <a16:creationId xmlns="" xmlns:a16="http://schemas.microsoft.com/office/drawing/2014/main" id="{0AC9F10F-7D8E-4841-BBB5-082B74E3B6DA}"/>
              </a:ext>
            </a:extLst>
          </p:cNvPr>
          <p:cNvPicPr>
            <a:picLocks noChangeAspect="1"/>
          </p:cNvPicPr>
          <p:nvPr/>
        </p:nvPicPr>
        <p:blipFill>
          <a:blip r:embed="rId2"/>
          <a:srcRect t="4000"/>
          <a:stretch>
            <a:fillRect/>
          </a:stretch>
        </p:blipFill>
        <p:spPr>
          <a:xfrm>
            <a:off x="358215" y="3124202"/>
            <a:ext cx="4076700" cy="3429000"/>
          </a:xfrm>
          <a:custGeom>
            <a:avLst/>
            <a:gdLst>
              <a:gd name="connsiteX0" fmla="*/ 0 w 4076700"/>
              <a:gd name="connsiteY0" fmla="*/ 0 h 3571875"/>
              <a:gd name="connsiteX1" fmla="*/ 500852 w 4076700"/>
              <a:gd name="connsiteY1" fmla="*/ 0 h 3571875"/>
              <a:gd name="connsiteX2" fmla="*/ 1164771 w 4076700"/>
              <a:gd name="connsiteY2" fmla="*/ 0 h 3571875"/>
              <a:gd name="connsiteX3" fmla="*/ 1706390 w 4076700"/>
              <a:gd name="connsiteY3" fmla="*/ 0 h 3571875"/>
              <a:gd name="connsiteX4" fmla="*/ 2248009 w 4076700"/>
              <a:gd name="connsiteY4" fmla="*/ 0 h 3571875"/>
              <a:gd name="connsiteX5" fmla="*/ 2871162 w 4076700"/>
              <a:gd name="connsiteY5" fmla="*/ 0 h 3571875"/>
              <a:gd name="connsiteX6" fmla="*/ 3412780 w 4076700"/>
              <a:gd name="connsiteY6" fmla="*/ 0 h 3571875"/>
              <a:gd name="connsiteX7" fmla="*/ 4076700 w 4076700"/>
              <a:gd name="connsiteY7" fmla="*/ 0 h 3571875"/>
              <a:gd name="connsiteX8" fmla="*/ 4076700 w 4076700"/>
              <a:gd name="connsiteY8" fmla="*/ 523875 h 3571875"/>
              <a:gd name="connsiteX9" fmla="*/ 4076700 w 4076700"/>
              <a:gd name="connsiteY9" fmla="*/ 1190625 h 3571875"/>
              <a:gd name="connsiteX10" fmla="*/ 4076700 w 4076700"/>
              <a:gd name="connsiteY10" fmla="*/ 1785938 h 3571875"/>
              <a:gd name="connsiteX11" fmla="*/ 4076700 w 4076700"/>
              <a:gd name="connsiteY11" fmla="*/ 2274094 h 3571875"/>
              <a:gd name="connsiteX12" fmla="*/ 4076700 w 4076700"/>
              <a:gd name="connsiteY12" fmla="*/ 2797969 h 3571875"/>
              <a:gd name="connsiteX13" fmla="*/ 4076700 w 4076700"/>
              <a:gd name="connsiteY13" fmla="*/ 3571875 h 3571875"/>
              <a:gd name="connsiteX14" fmla="*/ 3494314 w 4076700"/>
              <a:gd name="connsiteY14" fmla="*/ 3571875 h 3571875"/>
              <a:gd name="connsiteX15" fmla="*/ 2952696 w 4076700"/>
              <a:gd name="connsiteY15" fmla="*/ 3571875 h 3571875"/>
              <a:gd name="connsiteX16" fmla="*/ 2451844 w 4076700"/>
              <a:gd name="connsiteY16" fmla="*/ 3571875 h 3571875"/>
              <a:gd name="connsiteX17" fmla="*/ 1910225 w 4076700"/>
              <a:gd name="connsiteY17" fmla="*/ 3571875 h 3571875"/>
              <a:gd name="connsiteX18" fmla="*/ 1287072 w 4076700"/>
              <a:gd name="connsiteY18" fmla="*/ 3571875 h 3571875"/>
              <a:gd name="connsiteX19" fmla="*/ 786221 w 4076700"/>
              <a:gd name="connsiteY19" fmla="*/ 3571875 h 3571875"/>
              <a:gd name="connsiteX20" fmla="*/ 0 w 4076700"/>
              <a:gd name="connsiteY20" fmla="*/ 3571875 h 3571875"/>
              <a:gd name="connsiteX21" fmla="*/ 0 w 4076700"/>
              <a:gd name="connsiteY21" fmla="*/ 3083719 h 3571875"/>
              <a:gd name="connsiteX22" fmla="*/ 0 w 4076700"/>
              <a:gd name="connsiteY22" fmla="*/ 2524125 h 3571875"/>
              <a:gd name="connsiteX23" fmla="*/ 0 w 4076700"/>
              <a:gd name="connsiteY23" fmla="*/ 2035969 h 3571875"/>
              <a:gd name="connsiteX24" fmla="*/ 0 w 4076700"/>
              <a:gd name="connsiteY24" fmla="*/ 1369219 h 3571875"/>
              <a:gd name="connsiteX25" fmla="*/ 0 w 4076700"/>
              <a:gd name="connsiteY25" fmla="*/ 845344 h 3571875"/>
              <a:gd name="connsiteX26" fmla="*/ 0 w 4076700"/>
              <a:gd name="connsiteY26" fmla="*/ 0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76700" h="3571875" fill="none" extrusionOk="0">
                <a:moveTo>
                  <a:pt x="0" y="0"/>
                </a:moveTo>
                <a:cubicBezTo>
                  <a:pt x="216155" y="-3194"/>
                  <a:pt x="356288" y="19624"/>
                  <a:pt x="500852" y="0"/>
                </a:cubicBezTo>
                <a:cubicBezTo>
                  <a:pt x="645416" y="-19624"/>
                  <a:pt x="892382" y="30190"/>
                  <a:pt x="1164771" y="0"/>
                </a:cubicBezTo>
                <a:cubicBezTo>
                  <a:pt x="1437160" y="-30190"/>
                  <a:pt x="1588756" y="60592"/>
                  <a:pt x="1706390" y="0"/>
                </a:cubicBezTo>
                <a:cubicBezTo>
                  <a:pt x="1824024" y="-60592"/>
                  <a:pt x="2124817" y="37601"/>
                  <a:pt x="2248009" y="0"/>
                </a:cubicBezTo>
                <a:cubicBezTo>
                  <a:pt x="2371201" y="-37601"/>
                  <a:pt x="2598542" y="74240"/>
                  <a:pt x="2871162" y="0"/>
                </a:cubicBezTo>
                <a:cubicBezTo>
                  <a:pt x="3143782" y="-74240"/>
                  <a:pt x="3170350" y="39784"/>
                  <a:pt x="3412780" y="0"/>
                </a:cubicBezTo>
                <a:cubicBezTo>
                  <a:pt x="3655210" y="-39784"/>
                  <a:pt x="3841277" y="2621"/>
                  <a:pt x="4076700" y="0"/>
                </a:cubicBezTo>
                <a:cubicBezTo>
                  <a:pt x="4111069" y="204314"/>
                  <a:pt x="4070709" y="351141"/>
                  <a:pt x="4076700" y="523875"/>
                </a:cubicBezTo>
                <a:cubicBezTo>
                  <a:pt x="4082691" y="696610"/>
                  <a:pt x="4037609" y="857658"/>
                  <a:pt x="4076700" y="1190625"/>
                </a:cubicBezTo>
                <a:cubicBezTo>
                  <a:pt x="4115791" y="1523592"/>
                  <a:pt x="4025912" y="1614298"/>
                  <a:pt x="4076700" y="1785938"/>
                </a:cubicBezTo>
                <a:cubicBezTo>
                  <a:pt x="4127488" y="1957578"/>
                  <a:pt x="4023227" y="2158214"/>
                  <a:pt x="4076700" y="2274094"/>
                </a:cubicBezTo>
                <a:cubicBezTo>
                  <a:pt x="4130173" y="2389974"/>
                  <a:pt x="4043085" y="2559610"/>
                  <a:pt x="4076700" y="2797969"/>
                </a:cubicBezTo>
                <a:cubicBezTo>
                  <a:pt x="4110315" y="3036329"/>
                  <a:pt x="4064747" y="3303553"/>
                  <a:pt x="4076700" y="3571875"/>
                </a:cubicBezTo>
                <a:cubicBezTo>
                  <a:pt x="3907800" y="3604609"/>
                  <a:pt x="3652977" y="3568220"/>
                  <a:pt x="3494314" y="3571875"/>
                </a:cubicBezTo>
                <a:cubicBezTo>
                  <a:pt x="3335651" y="3575530"/>
                  <a:pt x="3115343" y="3551115"/>
                  <a:pt x="2952696" y="3571875"/>
                </a:cubicBezTo>
                <a:cubicBezTo>
                  <a:pt x="2790049" y="3592635"/>
                  <a:pt x="2568715" y="3556519"/>
                  <a:pt x="2451844" y="3571875"/>
                </a:cubicBezTo>
                <a:cubicBezTo>
                  <a:pt x="2334973" y="3587231"/>
                  <a:pt x="2109385" y="3545656"/>
                  <a:pt x="1910225" y="3571875"/>
                </a:cubicBezTo>
                <a:cubicBezTo>
                  <a:pt x="1711065" y="3598094"/>
                  <a:pt x="1453631" y="3546694"/>
                  <a:pt x="1287072" y="3571875"/>
                </a:cubicBezTo>
                <a:cubicBezTo>
                  <a:pt x="1120513" y="3597056"/>
                  <a:pt x="898100" y="3546345"/>
                  <a:pt x="786221" y="3571875"/>
                </a:cubicBezTo>
                <a:cubicBezTo>
                  <a:pt x="674342" y="3597405"/>
                  <a:pt x="301934" y="3540179"/>
                  <a:pt x="0" y="3571875"/>
                </a:cubicBezTo>
                <a:cubicBezTo>
                  <a:pt x="-6118" y="3402742"/>
                  <a:pt x="19568" y="3213603"/>
                  <a:pt x="0" y="3083719"/>
                </a:cubicBezTo>
                <a:cubicBezTo>
                  <a:pt x="-19568" y="2953835"/>
                  <a:pt x="51082" y="2779763"/>
                  <a:pt x="0" y="2524125"/>
                </a:cubicBezTo>
                <a:cubicBezTo>
                  <a:pt x="-51082" y="2268487"/>
                  <a:pt x="21816" y="2176414"/>
                  <a:pt x="0" y="2035969"/>
                </a:cubicBezTo>
                <a:cubicBezTo>
                  <a:pt x="-21816" y="1895524"/>
                  <a:pt x="30864" y="1646522"/>
                  <a:pt x="0" y="1369219"/>
                </a:cubicBezTo>
                <a:cubicBezTo>
                  <a:pt x="-30864" y="1091916"/>
                  <a:pt x="52674" y="1026337"/>
                  <a:pt x="0" y="845344"/>
                </a:cubicBezTo>
                <a:cubicBezTo>
                  <a:pt x="-52674" y="664351"/>
                  <a:pt x="29917" y="369504"/>
                  <a:pt x="0" y="0"/>
                </a:cubicBezTo>
                <a:close/>
              </a:path>
              <a:path w="4076700" h="3571875" stroke="0" extrusionOk="0">
                <a:moveTo>
                  <a:pt x="0" y="0"/>
                </a:moveTo>
                <a:cubicBezTo>
                  <a:pt x="208794" y="-34221"/>
                  <a:pt x="454671" y="31227"/>
                  <a:pt x="582386" y="0"/>
                </a:cubicBezTo>
                <a:cubicBezTo>
                  <a:pt x="710101" y="-31227"/>
                  <a:pt x="988358" y="10105"/>
                  <a:pt x="1164771" y="0"/>
                </a:cubicBezTo>
                <a:cubicBezTo>
                  <a:pt x="1341184" y="-10105"/>
                  <a:pt x="1451941" y="33562"/>
                  <a:pt x="1665623" y="0"/>
                </a:cubicBezTo>
                <a:cubicBezTo>
                  <a:pt x="1879305" y="-33562"/>
                  <a:pt x="2050504" y="42266"/>
                  <a:pt x="2166475" y="0"/>
                </a:cubicBezTo>
                <a:cubicBezTo>
                  <a:pt x="2282446" y="-42266"/>
                  <a:pt x="2458834" y="19867"/>
                  <a:pt x="2708094" y="0"/>
                </a:cubicBezTo>
                <a:cubicBezTo>
                  <a:pt x="2957354" y="-19867"/>
                  <a:pt x="3106062" y="16083"/>
                  <a:pt x="3331246" y="0"/>
                </a:cubicBezTo>
                <a:cubicBezTo>
                  <a:pt x="3556430" y="-16083"/>
                  <a:pt x="3883939" y="53941"/>
                  <a:pt x="4076700" y="0"/>
                </a:cubicBezTo>
                <a:cubicBezTo>
                  <a:pt x="4102786" y="190895"/>
                  <a:pt x="4025862" y="362834"/>
                  <a:pt x="4076700" y="488156"/>
                </a:cubicBezTo>
                <a:cubicBezTo>
                  <a:pt x="4127538" y="613478"/>
                  <a:pt x="4063800" y="752247"/>
                  <a:pt x="4076700" y="976313"/>
                </a:cubicBezTo>
                <a:cubicBezTo>
                  <a:pt x="4089600" y="1200379"/>
                  <a:pt x="4046180" y="1226070"/>
                  <a:pt x="4076700" y="1464469"/>
                </a:cubicBezTo>
                <a:cubicBezTo>
                  <a:pt x="4107220" y="1702868"/>
                  <a:pt x="4004299" y="1865391"/>
                  <a:pt x="4076700" y="2095500"/>
                </a:cubicBezTo>
                <a:cubicBezTo>
                  <a:pt x="4149101" y="2325609"/>
                  <a:pt x="4022663" y="2525936"/>
                  <a:pt x="4076700" y="2690813"/>
                </a:cubicBezTo>
                <a:cubicBezTo>
                  <a:pt x="4130737" y="2855690"/>
                  <a:pt x="3997589" y="3370910"/>
                  <a:pt x="4076700" y="3571875"/>
                </a:cubicBezTo>
                <a:cubicBezTo>
                  <a:pt x="3859329" y="3613418"/>
                  <a:pt x="3663008" y="3540998"/>
                  <a:pt x="3453547" y="3571875"/>
                </a:cubicBezTo>
                <a:cubicBezTo>
                  <a:pt x="3244086" y="3602752"/>
                  <a:pt x="3021575" y="3497843"/>
                  <a:pt x="2830395" y="3571875"/>
                </a:cubicBezTo>
                <a:cubicBezTo>
                  <a:pt x="2639215" y="3645907"/>
                  <a:pt x="2517725" y="3562917"/>
                  <a:pt x="2207242" y="3571875"/>
                </a:cubicBezTo>
                <a:cubicBezTo>
                  <a:pt x="1896759" y="3580833"/>
                  <a:pt x="1891202" y="3526083"/>
                  <a:pt x="1747157" y="3571875"/>
                </a:cubicBezTo>
                <a:cubicBezTo>
                  <a:pt x="1603113" y="3617667"/>
                  <a:pt x="1321794" y="3511993"/>
                  <a:pt x="1164771" y="3571875"/>
                </a:cubicBezTo>
                <a:cubicBezTo>
                  <a:pt x="1007748" y="3631757"/>
                  <a:pt x="845730" y="3558236"/>
                  <a:pt x="663920" y="3571875"/>
                </a:cubicBezTo>
                <a:cubicBezTo>
                  <a:pt x="482110" y="3585514"/>
                  <a:pt x="172767" y="3550082"/>
                  <a:pt x="0" y="3571875"/>
                </a:cubicBezTo>
                <a:cubicBezTo>
                  <a:pt x="-51920" y="3368747"/>
                  <a:pt x="45600" y="3151271"/>
                  <a:pt x="0" y="3012281"/>
                </a:cubicBezTo>
                <a:cubicBezTo>
                  <a:pt x="-45600" y="2873291"/>
                  <a:pt x="32509" y="2728352"/>
                  <a:pt x="0" y="2488406"/>
                </a:cubicBezTo>
                <a:cubicBezTo>
                  <a:pt x="-32509" y="2248460"/>
                  <a:pt x="52713" y="2075735"/>
                  <a:pt x="0" y="1857375"/>
                </a:cubicBezTo>
                <a:cubicBezTo>
                  <a:pt x="-52713" y="1639015"/>
                  <a:pt x="19009" y="1504019"/>
                  <a:pt x="0" y="1190625"/>
                </a:cubicBezTo>
                <a:cubicBezTo>
                  <a:pt x="-19009" y="877231"/>
                  <a:pt x="46694" y="738655"/>
                  <a:pt x="0" y="595313"/>
                </a:cubicBezTo>
                <a:cubicBezTo>
                  <a:pt x="-46694" y="451971"/>
                  <a:pt x="10503" y="257801"/>
                  <a:pt x="0" y="0"/>
                </a:cubicBezTo>
                <a:close/>
              </a:path>
            </a:pathLst>
          </a:custGeom>
          <a:ln w="28575">
            <a:solidFill>
              <a:srgbClr val="0070C0"/>
            </a:solidFill>
            <a:extLst>
              <a:ext uri="{C807C97D-BFC1-408E-A445-0C87EB9F89A2}">
                <ask:lineSketchStyleProps xmlns="" xmlns:ask="http://schemas.microsoft.com/office/drawing/2018/sketchyshapes" sd="1571815783">
                  <a:prstGeom prst="rect">
                    <a:avLst/>
                  </a:prstGeom>
                  <ask:type>
                    <ask:lineSketchScribble/>
                  </ask:type>
                </ask:lineSketchStyleProps>
              </a:ext>
            </a:extLst>
          </a:ln>
        </p:spPr>
      </p:pic>
      <p:grpSp>
        <p:nvGrpSpPr>
          <p:cNvPr id="9" name="Group 8"/>
          <p:cNvGrpSpPr/>
          <p:nvPr/>
        </p:nvGrpSpPr>
        <p:grpSpPr>
          <a:xfrm>
            <a:off x="5953539" y="3869431"/>
            <a:ext cx="2653748" cy="1184422"/>
            <a:chOff x="5953539" y="3672365"/>
            <a:chExt cx="2653748" cy="1184422"/>
          </a:xfrm>
        </p:grpSpPr>
        <p:sp>
          <p:nvSpPr>
            <p:cNvPr id="10" name="Rectangle 9"/>
            <p:cNvSpPr/>
            <p:nvPr/>
          </p:nvSpPr>
          <p:spPr>
            <a:xfrm>
              <a:off x="5953539" y="3672365"/>
              <a:ext cx="2653748" cy="830997"/>
            </a:xfrm>
            <a:prstGeom prst="rect">
              <a:avLst/>
            </a:prstGeom>
          </p:spPr>
          <p:txBody>
            <a:bodyPr wrap="square">
              <a:spAutoFit/>
            </a:bodyPr>
            <a:lstStyle/>
            <a:p>
              <a:r>
                <a:rPr lang="es-ES" sz="1600" dirty="0" smtClean="0">
                  <a:latin typeface="Times New Roman" pitchFamily="18" charset="0"/>
                  <a:cs typeface="Times New Roman" pitchFamily="18" charset="0"/>
                </a:rPr>
                <a:t>Para un valor fijo de </a:t>
              </a:r>
              <a:r>
                <a:rPr lang="es-ES" sz="1600" i="1" dirty="0" smtClean="0">
                  <a:latin typeface="Times New Roman" pitchFamily="18" charset="0"/>
                  <a:cs typeface="Times New Roman" pitchFamily="18" charset="0"/>
                </a:rPr>
                <a:t>n, </a:t>
              </a:r>
              <a:r>
                <a:rPr lang="es-ES" sz="1600" dirty="0" smtClean="0">
                  <a:latin typeface="Times New Roman" pitchFamily="18" charset="0"/>
                  <a:cs typeface="Times New Roman" pitchFamily="18" charset="0"/>
                </a:rPr>
                <a:t>el número cuántico </a:t>
              </a:r>
              <a:r>
                <a:rPr lang="es-ES" sz="1600" dirty="0" err="1" smtClean="0">
                  <a:latin typeface="Times New Roman" pitchFamily="18" charset="0"/>
                  <a:cs typeface="Times New Roman" pitchFamily="18" charset="0"/>
                </a:rPr>
                <a:t>azimutal</a:t>
              </a:r>
              <a:r>
                <a:rPr lang="es-ES" sz="1600" dirty="0" smtClean="0">
                  <a:latin typeface="Times New Roman" pitchFamily="18" charset="0"/>
                  <a:cs typeface="Times New Roman" pitchFamily="18" charset="0"/>
                </a:rPr>
                <a:t> </a:t>
              </a:r>
              <a:r>
                <a:rPr lang="es-ES" sz="1600" i="1" dirty="0" err="1" smtClean="0">
                  <a:latin typeface="Times New Roman" pitchFamily="18" charset="0"/>
                  <a:cs typeface="Times New Roman" pitchFamily="18" charset="0"/>
                </a:rPr>
                <a:t>n</a:t>
              </a:r>
              <a:r>
                <a:rPr lang="es-ES" sz="1600" i="1" baseline="-25000" dirty="0" err="1" smtClean="0">
                  <a:latin typeface="Times New Roman" pitchFamily="18" charset="0"/>
                  <a:cs typeface="Times New Roman" pitchFamily="18" charset="0"/>
                </a:rPr>
                <a:t>θ</a:t>
              </a:r>
              <a:r>
                <a:rPr lang="es-ES" sz="1600" i="1" dirty="0" smtClean="0">
                  <a:latin typeface="Times New Roman" pitchFamily="18" charset="0"/>
                  <a:cs typeface="Times New Roman" pitchFamily="18" charset="0"/>
                </a:rPr>
                <a:t> </a:t>
              </a:r>
              <a:r>
                <a:rPr lang="es-ES" sz="1600" dirty="0" smtClean="0">
                  <a:latin typeface="Times New Roman" pitchFamily="18" charset="0"/>
                  <a:cs typeface="Times New Roman" pitchFamily="18" charset="0"/>
                </a:rPr>
                <a:t>puede tomar los valores</a:t>
              </a:r>
              <a:endParaRPr lang="en-US" sz="1600" dirty="0">
                <a:latin typeface="Times New Roman" pitchFamily="18" charset="0"/>
                <a:cs typeface="Times New Roman" pitchFamily="18" charset="0"/>
              </a:endParaRPr>
            </a:p>
          </p:txBody>
        </p:sp>
        <p:pic>
          <p:nvPicPr>
            <p:cNvPr id="11" name="Picture 3"/>
            <p:cNvPicPr>
              <a:picLocks noChangeAspect="1" noChangeArrowheads="1"/>
            </p:cNvPicPr>
            <p:nvPr/>
          </p:nvPicPr>
          <p:blipFill>
            <a:blip r:embed="rId3"/>
            <a:srcRect/>
            <a:stretch>
              <a:fillRect/>
            </a:stretch>
          </p:blipFill>
          <p:spPr bwMode="auto">
            <a:xfrm>
              <a:off x="6099734" y="4575934"/>
              <a:ext cx="1371600" cy="280853"/>
            </a:xfrm>
            <a:prstGeom prst="rect">
              <a:avLst/>
            </a:prstGeom>
            <a:noFill/>
            <a:ln w="9525">
              <a:noFill/>
              <a:miter lim="800000"/>
              <a:headEnd/>
              <a:tailEnd/>
            </a:ln>
            <a:effectLst/>
          </p:spPr>
        </p:pic>
      </p:grpSp>
      <p:grpSp>
        <p:nvGrpSpPr>
          <p:cNvPr id="12" name="Group 11"/>
          <p:cNvGrpSpPr/>
          <p:nvPr/>
        </p:nvGrpSpPr>
        <p:grpSpPr>
          <a:xfrm>
            <a:off x="1192697" y="3978968"/>
            <a:ext cx="7660320" cy="1680330"/>
            <a:chOff x="1192697" y="4283766"/>
            <a:chExt cx="7660320" cy="1680330"/>
          </a:xfrm>
        </p:grpSpPr>
        <p:sp>
          <p:nvSpPr>
            <p:cNvPr id="13" name="Oval 12"/>
            <p:cNvSpPr/>
            <p:nvPr/>
          </p:nvSpPr>
          <p:spPr>
            <a:xfrm>
              <a:off x="7255569" y="5059025"/>
              <a:ext cx="258417" cy="457201"/>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3" idx="2"/>
            </p:cNvCxnSpPr>
            <p:nvPr/>
          </p:nvCxnSpPr>
          <p:spPr>
            <a:xfrm rot="10800000">
              <a:off x="1192697" y="4283766"/>
              <a:ext cx="6062873" cy="1003861"/>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59825" y="5625542"/>
              <a:ext cx="2293192" cy="338554"/>
            </a:xfrm>
            <a:prstGeom prst="rect">
              <a:avLst/>
            </a:prstGeom>
            <a:noFill/>
          </p:spPr>
          <p:txBody>
            <a:bodyPr wrap="none" rtlCol="0">
              <a:spAutoFit/>
            </a:bodyPr>
            <a:lstStyle/>
            <a:p>
              <a:r>
                <a:rPr lang="es-UY" sz="1600" b="1" dirty="0" smtClean="0">
                  <a:solidFill>
                    <a:srgbClr val="FF0000"/>
                  </a:solidFill>
                  <a:latin typeface="Times New Roman" pitchFamily="18" charset="0"/>
                  <a:cs typeface="Times New Roman" pitchFamily="18" charset="0"/>
                </a:rPr>
                <a:t>Orbita circular es</a:t>
              </a:r>
              <a:r>
                <a:rPr lang="es-UY" sz="1600" b="1" i="1" dirty="0" smtClean="0">
                  <a:solidFill>
                    <a:srgbClr val="FF0000"/>
                  </a:solidFill>
                  <a:latin typeface="Times New Roman" pitchFamily="18" charset="0"/>
                  <a:cs typeface="Times New Roman" pitchFamily="18" charset="0"/>
                </a:rPr>
                <a:t> </a:t>
              </a:r>
              <a:r>
                <a:rPr lang="es-UY" sz="1600" b="1" i="1" dirty="0" err="1" smtClean="0">
                  <a:solidFill>
                    <a:srgbClr val="FF0000"/>
                  </a:solidFill>
                  <a:latin typeface="Times New Roman" pitchFamily="18" charset="0"/>
                  <a:cs typeface="Times New Roman" pitchFamily="18" charset="0"/>
                </a:rPr>
                <a:t>n</a:t>
              </a:r>
              <a:r>
                <a:rPr lang="es-UY" sz="1600" b="1" i="1" baseline="-25000" dirty="0" err="1" smtClean="0">
                  <a:solidFill>
                    <a:srgbClr val="FF0000"/>
                  </a:solidFill>
                  <a:latin typeface="Symbol" pitchFamily="18" charset="2"/>
                  <a:cs typeface="Times New Roman" pitchFamily="18" charset="0"/>
                </a:rPr>
                <a:t>q</a:t>
              </a:r>
              <a:r>
                <a:rPr lang="es-UY" sz="1600" b="1" i="1" baseline="-25000" dirty="0" smtClean="0">
                  <a:solidFill>
                    <a:srgbClr val="FF0000"/>
                  </a:solidFill>
                  <a:latin typeface="Symbol" pitchFamily="18" charset="2"/>
                  <a:cs typeface="Times New Roman" pitchFamily="18" charset="0"/>
                </a:rPr>
                <a:t> </a:t>
              </a:r>
              <a:r>
                <a:rPr lang="es-UY" sz="1600" b="1" dirty="0" smtClean="0">
                  <a:solidFill>
                    <a:srgbClr val="FF0000"/>
                  </a:solidFill>
                  <a:latin typeface="Times New Roman" pitchFamily="18" charset="0"/>
                  <a:cs typeface="Times New Roman" pitchFamily="18" charset="0"/>
                </a:rPr>
                <a:t>= </a:t>
              </a:r>
              <a:r>
                <a:rPr lang="es-UY" sz="1600" b="1" i="1" dirty="0" smtClean="0">
                  <a:solidFill>
                    <a:srgbClr val="FF0000"/>
                  </a:solidFill>
                  <a:latin typeface="Times New Roman" pitchFamily="18" charset="0"/>
                  <a:cs typeface="Times New Roman" pitchFamily="18" charset="0"/>
                </a:rPr>
                <a:t>n</a:t>
              </a:r>
              <a:endParaRPr lang="en-US" sz="1600" b="1" i="1" dirty="0">
                <a:solidFill>
                  <a:srgbClr val="FF0000"/>
                </a:solidFill>
                <a:latin typeface="Times New Roman" pitchFamily="18" charset="0"/>
                <a:cs typeface="Times New Roman" pitchFamily="18" charset="0"/>
              </a:endParaRPr>
            </a:p>
          </p:txBody>
        </p:sp>
      </p:grpSp>
      <p:cxnSp>
        <p:nvCxnSpPr>
          <p:cNvPr id="16" name="Straight Arrow Connector 15"/>
          <p:cNvCxnSpPr/>
          <p:nvPr/>
        </p:nvCxnSpPr>
        <p:spPr>
          <a:xfrm rot="5400000">
            <a:off x="4308972" y="3171198"/>
            <a:ext cx="1011167" cy="4957717"/>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3677479" y="3902594"/>
            <a:ext cx="3578091" cy="983983"/>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156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BC59A100-A34B-480B-805F-AD724EF6DA2F}"/>
              </a:ext>
            </a:extLst>
          </p:cNvPr>
          <p:cNvSpPr txBox="1">
            <a:spLocks/>
          </p:cNvSpPr>
          <p:nvPr/>
        </p:nvSpPr>
        <p:spPr>
          <a:xfrm>
            <a:off x="367748" y="1202589"/>
            <a:ext cx="7366348" cy="471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dirty="0">
                <a:latin typeface="Times New Roman" pitchFamily="18" charset="0"/>
                <a:cs typeface="Times New Roman" pitchFamily="18" charset="0"/>
              </a:rPr>
              <a:t>Postulado de </a:t>
            </a:r>
            <a:r>
              <a:rPr lang="es-ES" sz="2000" dirty="0" err="1">
                <a:latin typeface="Times New Roman" pitchFamily="18" charset="0"/>
                <a:cs typeface="Times New Roman" pitchFamily="18" charset="0"/>
              </a:rPr>
              <a:t>de</a:t>
            </a:r>
            <a:r>
              <a:rPr lang="es-ES" sz="2000" dirty="0">
                <a:latin typeface="Times New Roman" pitchFamily="18" charset="0"/>
                <a:cs typeface="Times New Roman" pitchFamily="18" charset="0"/>
              </a:rPr>
              <a:t> Broglie (1923)</a:t>
            </a:r>
            <a:endParaRPr lang="en-US" sz="2000" dirty="0">
              <a:latin typeface="Times New Roman" pitchFamily="18" charset="0"/>
              <a:cs typeface="Times New Roman" pitchFamily="18" charset="0"/>
            </a:endParaRPr>
          </a:p>
        </p:txBody>
      </p:sp>
      <p:pic>
        <p:nvPicPr>
          <p:cNvPr id="2" name="Ink 1">
            <a:extLst>
              <a:ext uri="{FF2B5EF4-FFF2-40B4-BE49-F238E27FC236}">
                <a16:creationId xmlns="" xmlns:a16="http://schemas.microsoft.com/office/drawing/2014/main" xmlns:mc="http://schemas.openxmlformats.org/markup-compatibility/2006" id="{9E6D009A-5D5A-42B5-96DD-348140DFCD72}"/>
              </a:ext>
            </a:extLst>
          </p:cNvPr>
          <p:cNvPicPr/>
          <p:nvPr/>
        </p:nvPicPr>
        <p:blipFill>
          <a:blip r:embed="rId2"/>
          <a:srcRect r="62342" b="77175"/>
          <a:stretch>
            <a:fillRect/>
          </a:stretch>
        </p:blipFill>
        <p:spPr>
          <a:xfrm>
            <a:off x="765158" y="2122424"/>
            <a:ext cx="2754480" cy="1103640"/>
          </a:xfrm>
          <a:prstGeom prst="rect">
            <a:avLst/>
          </a:prstGeom>
        </p:spPr>
      </p:pic>
      <p:pic>
        <p:nvPicPr>
          <p:cNvPr id="6" name="Ink 1">
            <a:extLst>
              <a:ext uri="{FF2B5EF4-FFF2-40B4-BE49-F238E27FC236}">
                <a16:creationId xmlns="" xmlns:a16="http://schemas.microsoft.com/office/drawing/2014/main" xmlns:mc="http://schemas.openxmlformats.org/markup-compatibility/2006" id="{9E6D009A-5D5A-42B5-96DD-348140DFCD72}"/>
              </a:ext>
            </a:extLst>
          </p:cNvPr>
          <p:cNvPicPr/>
          <p:nvPr/>
        </p:nvPicPr>
        <p:blipFill>
          <a:blip r:embed="rId2"/>
          <a:srcRect l="36616" b="65513"/>
          <a:stretch>
            <a:fillRect/>
          </a:stretch>
        </p:blipFill>
        <p:spPr>
          <a:xfrm>
            <a:off x="3459480" y="1769498"/>
            <a:ext cx="4636200" cy="1667520"/>
          </a:xfrm>
          <a:prstGeom prst="rect">
            <a:avLst/>
          </a:prstGeom>
        </p:spPr>
      </p:pic>
      <p:pic>
        <p:nvPicPr>
          <p:cNvPr id="7" name="Ink 1">
            <a:extLst>
              <a:ext uri="{FF2B5EF4-FFF2-40B4-BE49-F238E27FC236}">
                <a16:creationId xmlns="" xmlns:a16="http://schemas.microsoft.com/office/drawing/2014/main" xmlns:mc="http://schemas.openxmlformats.org/markup-compatibility/2006" id="{9E6D009A-5D5A-42B5-96DD-348140DFCD72}"/>
              </a:ext>
            </a:extLst>
          </p:cNvPr>
          <p:cNvPicPr/>
          <p:nvPr/>
        </p:nvPicPr>
        <p:blipFill>
          <a:blip r:embed="rId2"/>
          <a:srcRect t="35118"/>
          <a:stretch>
            <a:fillRect/>
          </a:stretch>
        </p:blipFill>
        <p:spPr>
          <a:xfrm>
            <a:off x="781200" y="3467498"/>
            <a:ext cx="7314480" cy="3137160"/>
          </a:xfrm>
          <a:prstGeom prst="rect">
            <a:avLst/>
          </a:prstGeom>
        </p:spPr>
      </p:pic>
      <p:sp>
        <p:nvSpPr>
          <p:cNvPr id="8" name="Rectangle 7"/>
          <p:cNvSpPr/>
          <p:nvPr/>
        </p:nvSpPr>
        <p:spPr>
          <a:xfrm>
            <a:off x="286549" y="725724"/>
            <a:ext cx="5115568" cy="400110"/>
          </a:xfrm>
          <a:prstGeom prst="rect">
            <a:avLst/>
          </a:prstGeom>
        </p:spPr>
        <p:txBody>
          <a:bodyPr wrap="none">
            <a:spAutoFit/>
          </a:bodyPr>
          <a:lstStyle/>
          <a:p>
            <a:r>
              <a:rPr lang="es-ES" sz="2000" b="1" dirty="0" smtClean="0"/>
              <a:t>Dualidad onda-partícula y ondas de </a:t>
            </a:r>
            <a:r>
              <a:rPr lang="es-ES" sz="2000" b="1" dirty="0" err="1" smtClean="0"/>
              <a:t>De</a:t>
            </a:r>
            <a:r>
              <a:rPr lang="es-ES" sz="2000" b="1" dirty="0" smtClean="0"/>
              <a:t> </a:t>
            </a:r>
            <a:r>
              <a:rPr lang="es-ES" sz="2000" b="1" dirty="0" err="1" smtClean="0"/>
              <a:t>Broglie</a:t>
            </a:r>
            <a:endParaRPr lang="en-US" sz="2000" b="1" dirty="0"/>
          </a:p>
        </p:txBody>
      </p:sp>
    </p:spTree>
    <p:extLst>
      <p:ext uri="{BB962C8B-B14F-4D97-AF65-F5344CB8AC3E}">
        <p14:creationId xmlns="" xmlns:p14="http://schemas.microsoft.com/office/powerpoint/2010/main" val="59316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A82AB11B-CDEE-4D10-9325-71B89AD8DC68}"/>
              </a:ext>
            </a:extLst>
          </p:cNvPr>
          <p:cNvSpPr txBox="1">
            <a:spLocks/>
          </p:cNvSpPr>
          <p:nvPr/>
        </p:nvSpPr>
        <p:spPr>
          <a:xfrm>
            <a:off x="395682" y="2426217"/>
            <a:ext cx="8878049" cy="5736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dirty="0">
                <a:solidFill>
                  <a:srgbClr val="FF0000"/>
                </a:solidFill>
              </a:rPr>
              <a:t>Interpretación de L</a:t>
            </a:r>
            <a:r>
              <a:rPr lang="en-US" sz="3600" dirty="0">
                <a:solidFill>
                  <a:srgbClr val="FF0000"/>
                </a:solidFill>
              </a:rPr>
              <a:t>= n h/2π  </a:t>
            </a:r>
            <a:r>
              <a:rPr lang="es-ES" sz="3600" dirty="0">
                <a:solidFill>
                  <a:srgbClr val="FF0000"/>
                </a:solidFill>
              </a:rPr>
              <a:t>según de Broglie</a:t>
            </a:r>
            <a:endParaRPr lang="en-US" sz="3600" dirty="0">
              <a:solidFill>
                <a:srgbClr val="FF0000"/>
              </a:solidFill>
            </a:endParaRPr>
          </a:p>
        </p:txBody>
      </p:sp>
      <p:pic>
        <p:nvPicPr>
          <p:cNvPr id="4" name="Picture 3">
            <a:extLst>
              <a:ext uri="{FF2B5EF4-FFF2-40B4-BE49-F238E27FC236}">
                <a16:creationId xmlns="" xmlns:a16="http://schemas.microsoft.com/office/drawing/2014/main" id="{3A39546C-948D-4EDF-AF9C-C2BB615E1468}"/>
              </a:ext>
            </a:extLst>
          </p:cNvPr>
          <p:cNvPicPr>
            <a:picLocks noChangeAspect="1"/>
          </p:cNvPicPr>
          <p:nvPr/>
        </p:nvPicPr>
        <p:blipFill>
          <a:blip r:embed="rId2"/>
          <a:stretch>
            <a:fillRect/>
          </a:stretch>
        </p:blipFill>
        <p:spPr>
          <a:xfrm>
            <a:off x="4205219" y="3240492"/>
            <a:ext cx="3409950" cy="3181350"/>
          </a:xfrm>
          <a:prstGeom prst="rect">
            <a:avLst/>
          </a:prstGeom>
        </p:spPr>
      </p:pic>
      <p:pic>
        <p:nvPicPr>
          <p:cNvPr id="2" name="Ink 1">
            <a:extLst>
              <a:ext uri="{FF2B5EF4-FFF2-40B4-BE49-F238E27FC236}">
                <a16:creationId xmlns="" xmlns:a16="http://schemas.microsoft.com/office/drawing/2014/main" xmlns:mc="http://schemas.openxmlformats.org/markup-compatibility/2006" id="{020EA639-846D-4C5B-A7F0-022CD5A1F057}"/>
              </a:ext>
            </a:extLst>
          </p:cNvPr>
          <p:cNvPicPr>
            <a:picLocks noChangeAspect="1"/>
          </p:cNvPicPr>
          <p:nvPr/>
        </p:nvPicPr>
        <p:blipFill>
          <a:blip r:embed="rId3"/>
          <a:srcRect b="65838"/>
          <a:stretch>
            <a:fillRect/>
          </a:stretch>
        </p:blipFill>
        <p:spPr>
          <a:xfrm>
            <a:off x="5885072" y="3093467"/>
            <a:ext cx="4572000" cy="1286028"/>
          </a:xfrm>
          <a:prstGeom prst="rect">
            <a:avLst/>
          </a:prstGeom>
        </p:spPr>
      </p:pic>
      <p:sp>
        <p:nvSpPr>
          <p:cNvPr id="5" name="Content Placeholder 2">
            <a:extLst>
              <a:ext uri="{FF2B5EF4-FFF2-40B4-BE49-F238E27FC236}">
                <a16:creationId xmlns="" xmlns:a16="http://schemas.microsoft.com/office/drawing/2014/main" id="{0B2E5548-3D4F-4ACD-B9DC-8D1CD44FDCEB}"/>
              </a:ext>
            </a:extLst>
          </p:cNvPr>
          <p:cNvSpPr txBox="1">
            <a:spLocks/>
          </p:cNvSpPr>
          <p:nvPr/>
        </p:nvSpPr>
        <p:spPr>
          <a:xfrm>
            <a:off x="1383985" y="1185244"/>
            <a:ext cx="7199245" cy="1255506"/>
          </a:xfrm>
          <a:prstGeom prst="rect">
            <a:avLst/>
          </a:prstGeom>
        </p:spPr>
        <p:txBody>
          <a:bodyPr>
            <a:normAutofit/>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Cuantización de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Sommerfeld</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Principio de correspondencia de Bohr</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Ondas de materia de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de</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Broglie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a:extLst>
              <a:ext uri="{FF2B5EF4-FFF2-40B4-BE49-F238E27FC236}">
                <a16:creationId xmlns="" xmlns:a16="http://schemas.microsoft.com/office/drawing/2014/main" id="{CB5F9FB8-D428-4C08-A91C-06331CD09EA5}"/>
              </a:ext>
            </a:extLst>
          </p:cNvPr>
          <p:cNvSpPr txBox="1">
            <a:spLocks/>
          </p:cNvSpPr>
          <p:nvPr/>
        </p:nvSpPr>
        <p:spPr>
          <a:xfrm>
            <a:off x="72544" y="808266"/>
            <a:ext cx="10306698" cy="631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smtClean="0"/>
              <a:t>Mencionamos en la clase 8 que íbamos </a:t>
            </a:r>
            <a:r>
              <a:rPr lang="es-ES" sz="1800" dirty="0"/>
              <a:t>a ver 3 formas de entender </a:t>
            </a:r>
            <a:r>
              <a:rPr lang="es-ES" sz="1800" dirty="0" smtClean="0"/>
              <a:t>la fórmula de cuantización de Bohr:</a:t>
            </a:r>
            <a:endParaRPr lang="en-US" sz="1800" dirty="0"/>
          </a:p>
        </p:txBody>
      </p:sp>
      <p:pic>
        <p:nvPicPr>
          <p:cNvPr id="7" name="Ink 1">
            <a:extLst>
              <a:ext uri="{FF2B5EF4-FFF2-40B4-BE49-F238E27FC236}">
                <a16:creationId xmlns="" xmlns:a16="http://schemas.microsoft.com/office/drawing/2014/main" xmlns:mc="http://schemas.openxmlformats.org/markup-compatibility/2006" id="{020EA639-846D-4C5B-A7F0-022CD5A1F057}"/>
              </a:ext>
            </a:extLst>
          </p:cNvPr>
          <p:cNvPicPr>
            <a:picLocks noChangeAspect="1"/>
          </p:cNvPicPr>
          <p:nvPr/>
        </p:nvPicPr>
        <p:blipFill>
          <a:blip r:embed="rId3"/>
          <a:srcRect l="22508" t="32883" b="44532"/>
          <a:stretch>
            <a:fillRect/>
          </a:stretch>
        </p:blipFill>
        <p:spPr>
          <a:xfrm>
            <a:off x="6914147" y="4331368"/>
            <a:ext cx="3542925" cy="850232"/>
          </a:xfrm>
          <a:prstGeom prst="rect">
            <a:avLst/>
          </a:prstGeom>
        </p:spPr>
      </p:pic>
      <p:pic>
        <p:nvPicPr>
          <p:cNvPr id="8" name="Ink 1">
            <a:extLst>
              <a:ext uri="{FF2B5EF4-FFF2-40B4-BE49-F238E27FC236}">
                <a16:creationId xmlns="" xmlns:a16="http://schemas.microsoft.com/office/drawing/2014/main" xmlns:mc="http://schemas.openxmlformats.org/markup-compatibility/2006" id="{020EA639-846D-4C5B-A7F0-022CD5A1F057}"/>
              </a:ext>
            </a:extLst>
          </p:cNvPr>
          <p:cNvPicPr>
            <a:picLocks noChangeAspect="1"/>
          </p:cNvPicPr>
          <p:nvPr/>
        </p:nvPicPr>
        <p:blipFill>
          <a:blip r:embed="rId3"/>
          <a:srcRect l="17596" t="53764" r="31176" b="34730"/>
          <a:stretch>
            <a:fillRect/>
          </a:stretch>
        </p:blipFill>
        <p:spPr>
          <a:xfrm>
            <a:off x="7267074" y="5117432"/>
            <a:ext cx="2342147" cy="433136"/>
          </a:xfrm>
          <a:prstGeom prst="rect">
            <a:avLst/>
          </a:prstGeom>
        </p:spPr>
      </p:pic>
      <p:pic>
        <p:nvPicPr>
          <p:cNvPr id="9" name="Ink 1">
            <a:extLst>
              <a:ext uri="{FF2B5EF4-FFF2-40B4-BE49-F238E27FC236}">
                <a16:creationId xmlns="" xmlns:a16="http://schemas.microsoft.com/office/drawing/2014/main" xmlns:mc="http://schemas.openxmlformats.org/markup-compatibility/2006" id="{020EA639-846D-4C5B-A7F0-022CD5A1F057}"/>
              </a:ext>
            </a:extLst>
          </p:cNvPr>
          <p:cNvPicPr>
            <a:picLocks noChangeAspect="1"/>
          </p:cNvPicPr>
          <p:nvPr/>
        </p:nvPicPr>
        <p:blipFill>
          <a:blip r:embed="rId3"/>
          <a:srcRect l="41806" t="67400" r="29773" b="18111"/>
          <a:stretch>
            <a:fillRect/>
          </a:stretch>
        </p:blipFill>
        <p:spPr>
          <a:xfrm>
            <a:off x="9464842" y="5197643"/>
            <a:ext cx="1299411" cy="545432"/>
          </a:xfrm>
          <a:prstGeom prst="rect">
            <a:avLst/>
          </a:prstGeom>
        </p:spPr>
      </p:pic>
      <p:pic>
        <p:nvPicPr>
          <p:cNvPr id="10" name="Ink 1">
            <a:extLst>
              <a:ext uri="{FF2B5EF4-FFF2-40B4-BE49-F238E27FC236}">
                <a16:creationId xmlns="" xmlns:a16="http://schemas.microsoft.com/office/drawing/2014/main" xmlns:mc="http://schemas.openxmlformats.org/markup-compatibility/2006" id="{020EA639-846D-4C5B-A7F0-022CD5A1F057}"/>
              </a:ext>
            </a:extLst>
          </p:cNvPr>
          <p:cNvPicPr>
            <a:picLocks noChangeAspect="1"/>
          </p:cNvPicPr>
          <p:nvPr/>
        </p:nvPicPr>
        <p:blipFill>
          <a:blip r:embed="rId3"/>
          <a:srcRect t="79332" b="-1491"/>
          <a:stretch>
            <a:fillRect/>
          </a:stretch>
        </p:blipFill>
        <p:spPr>
          <a:xfrm>
            <a:off x="6639051" y="5678905"/>
            <a:ext cx="4572000" cy="834189"/>
          </a:xfrm>
          <a:prstGeom prst="rect">
            <a:avLst/>
          </a:prstGeom>
        </p:spPr>
      </p:pic>
    </p:spTree>
    <p:extLst>
      <p:ext uri="{BB962C8B-B14F-4D97-AF65-F5344CB8AC3E}">
        <p14:creationId xmlns="" xmlns:p14="http://schemas.microsoft.com/office/powerpoint/2010/main" val="33010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61B7005-699A-4DD8-B117-3AD6E9640070}"/>
              </a:ext>
            </a:extLst>
          </p:cNvPr>
          <p:cNvPicPr>
            <a:picLocks noChangeAspect="1"/>
          </p:cNvPicPr>
          <p:nvPr/>
        </p:nvPicPr>
        <p:blipFill>
          <a:blip r:embed="rId2">
            <a:duotone>
              <a:schemeClr val="accent5">
                <a:shade val="45000"/>
                <a:satMod val="135000"/>
              </a:schemeClr>
              <a:prstClr val="white"/>
            </a:duotone>
          </a:blip>
          <a:srcRect l="2470" t="47582" r="6997" b="41536"/>
          <a:stretch>
            <a:fillRect/>
          </a:stretch>
        </p:blipFill>
        <p:spPr>
          <a:xfrm>
            <a:off x="426720" y="2118360"/>
            <a:ext cx="7924800" cy="411480"/>
          </a:xfrm>
          <a:prstGeom prst="rect">
            <a:avLst/>
          </a:prstGeom>
        </p:spPr>
      </p:pic>
      <p:sp>
        <p:nvSpPr>
          <p:cNvPr id="4" name="TextBox 3"/>
          <p:cNvSpPr txBox="1"/>
          <p:nvPr/>
        </p:nvSpPr>
        <p:spPr>
          <a:xfrm>
            <a:off x="365761" y="1143000"/>
            <a:ext cx="8671559" cy="923330"/>
          </a:xfrm>
          <a:prstGeom prst="rect">
            <a:avLst/>
          </a:prstGeom>
          <a:noFill/>
        </p:spPr>
        <p:txBody>
          <a:bodyPr wrap="square" rtlCol="0">
            <a:spAutoFit/>
          </a:bodyPr>
          <a:lstStyle/>
          <a:p>
            <a:r>
              <a:rPr lang="es-UY" dirty="0" smtClean="0">
                <a:solidFill>
                  <a:srgbClr val="0070C0"/>
                </a:solidFill>
                <a:latin typeface="Times New Roman" pitchFamily="18" charset="0"/>
                <a:cs typeface="Times New Roman" pitchFamily="18" charset="0"/>
              </a:rPr>
              <a:t>Ejercicio</a:t>
            </a:r>
          </a:p>
          <a:p>
            <a:pPr marL="342900" indent="-342900">
              <a:buAutoNum type="alphaLcParenBoth"/>
            </a:pPr>
            <a:r>
              <a:rPr lang="es-UY" dirty="0" smtClean="0">
                <a:solidFill>
                  <a:srgbClr val="0070C0"/>
                </a:solidFill>
                <a:latin typeface="Times New Roman" pitchFamily="18" charset="0"/>
                <a:cs typeface="Times New Roman" pitchFamily="18" charset="0"/>
              </a:rPr>
              <a:t>Calcule la longitud de onda de </a:t>
            </a:r>
            <a:r>
              <a:rPr lang="es-UY" dirty="0" err="1" smtClean="0">
                <a:solidFill>
                  <a:srgbClr val="0070C0"/>
                </a:solidFill>
                <a:latin typeface="Times New Roman" pitchFamily="18" charset="0"/>
                <a:cs typeface="Times New Roman" pitchFamily="18" charset="0"/>
              </a:rPr>
              <a:t>de</a:t>
            </a:r>
            <a:r>
              <a:rPr lang="es-UY" dirty="0" smtClean="0">
                <a:solidFill>
                  <a:srgbClr val="0070C0"/>
                </a:solidFill>
                <a:latin typeface="Times New Roman" pitchFamily="18" charset="0"/>
                <a:cs typeface="Times New Roman" pitchFamily="18" charset="0"/>
              </a:rPr>
              <a:t> </a:t>
            </a:r>
            <a:r>
              <a:rPr lang="es-UY" dirty="0" err="1" smtClean="0">
                <a:solidFill>
                  <a:srgbClr val="0070C0"/>
                </a:solidFill>
                <a:latin typeface="Times New Roman" pitchFamily="18" charset="0"/>
                <a:cs typeface="Times New Roman" pitchFamily="18" charset="0"/>
              </a:rPr>
              <a:t>Broglie</a:t>
            </a:r>
            <a:r>
              <a:rPr lang="es-UY" dirty="0" smtClean="0">
                <a:solidFill>
                  <a:srgbClr val="0070C0"/>
                </a:solidFill>
                <a:latin typeface="Times New Roman" pitchFamily="18" charset="0"/>
                <a:cs typeface="Times New Roman" pitchFamily="18" charset="0"/>
              </a:rPr>
              <a:t> de una pelota de fútbol de 450 gr moviéndose a una velocidad de 100 km/h.</a:t>
            </a:r>
          </a:p>
        </p:txBody>
      </p:sp>
    </p:spTree>
    <p:extLst>
      <p:ext uri="{BB962C8B-B14F-4D97-AF65-F5344CB8AC3E}">
        <p14:creationId xmlns="" xmlns:p14="http://schemas.microsoft.com/office/powerpoint/2010/main" val="2817978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k 1">
            <a:extLst>
              <a:ext uri="{FF2B5EF4-FFF2-40B4-BE49-F238E27FC236}">
                <a16:creationId xmlns="" xmlns:a16="http://schemas.microsoft.com/office/drawing/2014/main" xmlns:mc="http://schemas.openxmlformats.org/markup-compatibility/2006" id="{3FD5FE90-EE6C-4D74-816C-0014E5511993}"/>
              </a:ext>
            </a:extLst>
          </p:cNvPr>
          <p:cNvPicPr>
            <a:picLocks noChangeAspect="1"/>
          </p:cNvPicPr>
          <p:nvPr/>
        </p:nvPicPr>
        <p:blipFill>
          <a:blip r:embed="rId2"/>
          <a:srcRect r="16446" b="47147"/>
          <a:stretch>
            <a:fillRect/>
          </a:stretch>
        </p:blipFill>
        <p:spPr>
          <a:xfrm>
            <a:off x="292952" y="1317050"/>
            <a:ext cx="3667666" cy="937760"/>
          </a:xfrm>
          <a:prstGeom prst="rect">
            <a:avLst/>
          </a:prstGeom>
        </p:spPr>
      </p:pic>
      <p:sp>
        <p:nvSpPr>
          <p:cNvPr id="4" name="Rectangle 3"/>
          <p:cNvSpPr/>
          <p:nvPr/>
        </p:nvSpPr>
        <p:spPr>
          <a:xfrm>
            <a:off x="394772" y="821976"/>
            <a:ext cx="2316403" cy="400110"/>
          </a:xfrm>
          <a:prstGeom prst="rect">
            <a:avLst/>
          </a:prstGeom>
        </p:spPr>
        <p:txBody>
          <a:bodyPr wrap="none">
            <a:spAutoFit/>
          </a:bodyPr>
          <a:lstStyle/>
          <a:p>
            <a:r>
              <a:rPr lang="es-ES" sz="2000" b="1" dirty="0" smtClean="0"/>
              <a:t>Paquetes de ondas. </a:t>
            </a:r>
            <a:endParaRPr lang="en-US" sz="2000" b="1" dirty="0"/>
          </a:p>
        </p:txBody>
      </p:sp>
      <p:sp>
        <p:nvSpPr>
          <p:cNvPr id="7" name="TextBox 6"/>
          <p:cNvSpPr txBox="1"/>
          <p:nvPr/>
        </p:nvSpPr>
        <p:spPr>
          <a:xfrm>
            <a:off x="1921398" y="2709253"/>
            <a:ext cx="5185458" cy="338554"/>
          </a:xfrm>
          <a:prstGeom prst="rect">
            <a:avLst/>
          </a:prstGeom>
          <a:noFill/>
        </p:spPr>
        <p:txBody>
          <a:bodyPr wrap="square" rtlCol="0">
            <a:spAutoFit/>
          </a:bodyPr>
          <a:lstStyle/>
          <a:p>
            <a:r>
              <a:rPr lang="es-UY" sz="1600" dirty="0" smtClean="0">
                <a:latin typeface="Times New Roman" pitchFamily="18" charset="0"/>
                <a:cs typeface="Times New Roman" pitchFamily="18" charset="0"/>
              </a:rPr>
              <a:t>Estamos usando indistintamente para la frecuencias </a:t>
            </a:r>
            <a:r>
              <a:rPr lang="es-UY" sz="1600" i="1" dirty="0" smtClean="0">
                <a:latin typeface="Symbol" pitchFamily="18" charset="2"/>
                <a:cs typeface="Times New Roman" pitchFamily="18" charset="0"/>
              </a:rPr>
              <a:t>n</a:t>
            </a:r>
            <a:r>
              <a:rPr lang="es-UY" sz="1600" dirty="0" smtClean="0">
                <a:latin typeface="Times New Roman" pitchFamily="18" charset="0"/>
                <a:cs typeface="Times New Roman" pitchFamily="18" charset="0"/>
              </a:rPr>
              <a:t> o </a:t>
            </a:r>
            <a:r>
              <a:rPr lang="es-UY" sz="1600" i="1" dirty="0" smtClean="0">
                <a:latin typeface="Times New Roman" pitchFamily="18" charset="0"/>
                <a:cs typeface="Times New Roman" pitchFamily="18" charset="0"/>
              </a:rPr>
              <a:t>f</a:t>
            </a:r>
            <a:endParaRPr lang="en-US" sz="1600" i="1" dirty="0">
              <a:latin typeface="Times New Roman" pitchFamily="18" charset="0"/>
              <a:cs typeface="Times New Roman" pitchFamily="18" charset="0"/>
            </a:endParaRPr>
          </a:p>
        </p:txBody>
      </p:sp>
      <p:pic>
        <p:nvPicPr>
          <p:cNvPr id="12294" name="Picture 6" descr="File:Plane Wave Oblique View.jpg - Wikimedia Commons"/>
          <p:cNvPicPr>
            <a:picLocks noChangeAspect="1" noChangeArrowheads="1"/>
          </p:cNvPicPr>
          <p:nvPr/>
        </p:nvPicPr>
        <p:blipFill>
          <a:blip r:embed="rId3" cstate="print"/>
          <a:srcRect l="5396" b="8004"/>
          <a:stretch>
            <a:fillRect/>
          </a:stretch>
        </p:blipFill>
        <p:spPr bwMode="auto">
          <a:xfrm>
            <a:off x="6501509" y="949379"/>
            <a:ext cx="3460249" cy="1682416"/>
          </a:xfrm>
          <a:prstGeom prst="rect">
            <a:avLst/>
          </a:prstGeom>
          <a:noFill/>
        </p:spPr>
      </p:pic>
      <p:pic>
        <p:nvPicPr>
          <p:cNvPr id="13" name="Picture 6" descr="File:Plane Wave Oblique View.jpg - Wikimedia Commons"/>
          <p:cNvPicPr>
            <a:picLocks noChangeAspect="1" noChangeArrowheads="1"/>
          </p:cNvPicPr>
          <p:nvPr/>
        </p:nvPicPr>
        <p:blipFill>
          <a:blip r:embed="rId3" cstate="print"/>
          <a:srcRect l="5396" r="37172" b="8004"/>
          <a:stretch>
            <a:fillRect/>
          </a:stretch>
        </p:blipFill>
        <p:spPr bwMode="auto">
          <a:xfrm>
            <a:off x="4706562" y="509113"/>
            <a:ext cx="2100643" cy="1682416"/>
          </a:xfrm>
          <a:prstGeom prst="rect">
            <a:avLst/>
          </a:prstGeom>
          <a:noFill/>
        </p:spPr>
      </p:pic>
      <p:pic>
        <p:nvPicPr>
          <p:cNvPr id="14" name="Picture 6" descr="File:Plane Wave Oblique View.jpg - Wikimedia Commons"/>
          <p:cNvPicPr>
            <a:picLocks noChangeAspect="1" noChangeArrowheads="1"/>
          </p:cNvPicPr>
          <p:nvPr/>
        </p:nvPicPr>
        <p:blipFill>
          <a:blip r:embed="rId3" cstate="print"/>
          <a:srcRect l="16995" r="1061" b="8004"/>
          <a:stretch>
            <a:fillRect/>
          </a:stretch>
        </p:blipFill>
        <p:spPr bwMode="auto">
          <a:xfrm>
            <a:off x="8720671" y="1355782"/>
            <a:ext cx="2997196" cy="1682416"/>
          </a:xfrm>
          <a:prstGeom prst="rect">
            <a:avLst/>
          </a:prstGeom>
          <a:noFill/>
        </p:spPr>
      </p:pic>
      <p:pic>
        <p:nvPicPr>
          <p:cNvPr id="15" name="Picture 6" descr="File:Plane Wave Oblique View.jpg - Wikimedia Commons"/>
          <p:cNvPicPr>
            <a:picLocks noChangeAspect="1" noChangeArrowheads="1"/>
          </p:cNvPicPr>
          <p:nvPr/>
        </p:nvPicPr>
        <p:blipFill>
          <a:blip r:embed="rId4" cstate="print"/>
          <a:srcRect l="5396" r="33469" b="8004"/>
          <a:stretch>
            <a:fillRect/>
          </a:stretch>
        </p:blipFill>
        <p:spPr bwMode="auto">
          <a:xfrm>
            <a:off x="2877801" y="18059"/>
            <a:ext cx="2236064" cy="1682416"/>
          </a:xfrm>
          <a:prstGeom prst="rect">
            <a:avLst/>
          </a:prstGeom>
          <a:noFill/>
        </p:spPr>
      </p:pic>
      <p:sp>
        <p:nvSpPr>
          <p:cNvPr id="16" name="TextBox 15"/>
          <p:cNvSpPr txBox="1"/>
          <p:nvPr/>
        </p:nvSpPr>
        <p:spPr>
          <a:xfrm>
            <a:off x="1" y="3178240"/>
            <a:ext cx="4080932" cy="2539157"/>
          </a:xfrm>
          <a:prstGeom prst="rect">
            <a:avLst/>
          </a:prstGeom>
          <a:solidFill>
            <a:srgbClr val="FFFF00"/>
          </a:solidFill>
        </p:spPr>
        <p:txBody>
          <a:bodyPr wrap="square" rtlCol="0">
            <a:spAutoFit/>
          </a:bodyPr>
          <a:lstStyle/>
          <a:p>
            <a:r>
              <a:rPr lang="es-UY" sz="1700" dirty="0" smtClean="0">
                <a:latin typeface="Times New Roman" pitchFamily="18" charset="0"/>
                <a:cs typeface="Times New Roman" pitchFamily="18" charset="0"/>
              </a:rPr>
              <a:t>Lo que observó de </a:t>
            </a:r>
            <a:r>
              <a:rPr lang="es-UY" sz="1700" dirty="0" err="1" smtClean="0">
                <a:latin typeface="Times New Roman" pitchFamily="18" charset="0"/>
                <a:cs typeface="Times New Roman" pitchFamily="18" charset="0"/>
              </a:rPr>
              <a:t>Broglie</a:t>
            </a:r>
            <a:r>
              <a:rPr lang="es-UY" sz="1700" dirty="0" smtClean="0">
                <a:latin typeface="Times New Roman" pitchFamily="18" charset="0"/>
                <a:cs typeface="Times New Roman" pitchFamily="18" charset="0"/>
              </a:rPr>
              <a:t> es que la onda plana que se extiende por todo el espacio no se parece en nada a una partícula, que se halla localizada en el espacio. </a:t>
            </a:r>
          </a:p>
          <a:p>
            <a:endParaRPr lang="es-UY" sz="1700" dirty="0" smtClean="0">
              <a:latin typeface="Times New Roman" pitchFamily="18" charset="0"/>
              <a:cs typeface="Times New Roman" pitchFamily="18" charset="0"/>
            </a:endParaRPr>
          </a:p>
          <a:p>
            <a:r>
              <a:rPr lang="es-UY" sz="1700" dirty="0" smtClean="0">
                <a:latin typeface="Times New Roman" pitchFamily="18" charset="0"/>
                <a:cs typeface="Times New Roman" pitchFamily="18" charset="0"/>
              </a:rPr>
              <a:t>A de </a:t>
            </a:r>
            <a:r>
              <a:rPr lang="es-UY" sz="1700" dirty="0" err="1" smtClean="0">
                <a:latin typeface="Times New Roman" pitchFamily="18" charset="0"/>
                <a:cs typeface="Times New Roman" pitchFamily="18" charset="0"/>
              </a:rPr>
              <a:t>Broglie</a:t>
            </a:r>
            <a:r>
              <a:rPr lang="es-UY" sz="1700" dirty="0" smtClean="0">
                <a:latin typeface="Times New Roman" pitchFamily="18" charset="0"/>
                <a:cs typeface="Times New Roman" pitchFamily="18" charset="0"/>
              </a:rPr>
              <a:t> se le ocurrió entonces describir a las partículas por ondas piloto más localizadas, los llamados “</a:t>
            </a:r>
            <a:r>
              <a:rPr lang="es-UY" sz="2000" b="1" dirty="0" smtClean="0">
                <a:solidFill>
                  <a:srgbClr val="FF0000"/>
                </a:solidFill>
                <a:latin typeface="Times New Roman" pitchFamily="18" charset="0"/>
                <a:cs typeface="Times New Roman" pitchFamily="18" charset="0"/>
              </a:rPr>
              <a:t>paquetes de ondas</a:t>
            </a:r>
            <a:r>
              <a:rPr lang="es-UY"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p:txBody>
      </p:sp>
      <p:grpSp>
        <p:nvGrpSpPr>
          <p:cNvPr id="19" name="Group 18"/>
          <p:cNvGrpSpPr/>
          <p:nvPr/>
        </p:nvGrpSpPr>
        <p:grpSpPr>
          <a:xfrm>
            <a:off x="8349201" y="4275344"/>
            <a:ext cx="3114675" cy="1599142"/>
            <a:chOff x="8280930" y="4995333"/>
            <a:chExt cx="3114675" cy="1599142"/>
          </a:xfrm>
        </p:grpSpPr>
        <p:pic>
          <p:nvPicPr>
            <p:cNvPr id="12297" name="Picture 9"/>
            <p:cNvPicPr>
              <a:picLocks noChangeAspect="1" noChangeArrowheads="1"/>
            </p:cNvPicPr>
            <p:nvPr/>
          </p:nvPicPr>
          <p:blipFill>
            <a:blip r:embed="rId5"/>
            <a:srcRect t="3512"/>
            <a:stretch>
              <a:fillRect/>
            </a:stretch>
          </p:blipFill>
          <p:spPr bwMode="auto">
            <a:xfrm>
              <a:off x="8280930" y="4995333"/>
              <a:ext cx="3114675" cy="1599142"/>
            </a:xfrm>
            <a:prstGeom prst="rect">
              <a:avLst/>
            </a:prstGeom>
            <a:noFill/>
            <a:ln w="9525">
              <a:noFill/>
              <a:miter lim="800000"/>
              <a:headEnd/>
              <a:tailEnd/>
            </a:ln>
            <a:effectLst/>
          </p:spPr>
        </p:pic>
        <p:sp>
          <p:nvSpPr>
            <p:cNvPr id="18" name="Rectangle 17"/>
            <p:cNvSpPr/>
            <p:nvPr/>
          </p:nvSpPr>
          <p:spPr>
            <a:xfrm rot="569632">
              <a:off x="10360380" y="5046182"/>
              <a:ext cx="805088" cy="188155"/>
            </a:xfrm>
            <a:prstGeom prst="rect">
              <a:avLst/>
            </a:prstGeom>
            <a:solidFill>
              <a:srgbClr val="FDE0AD"/>
            </a:solidFill>
            <a:ln>
              <a:solidFill>
                <a:srgbClr val="FDE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043333" y="3114350"/>
            <a:ext cx="4148667" cy="3819525"/>
            <a:chOff x="8060266" y="215412"/>
            <a:chExt cx="4148667" cy="3819525"/>
          </a:xfrm>
          <a:solidFill>
            <a:srgbClr val="FEE1C2"/>
          </a:solidFill>
        </p:grpSpPr>
        <p:pic>
          <p:nvPicPr>
            <p:cNvPr id="12298" name="Picture 10"/>
            <p:cNvPicPr>
              <a:picLocks noChangeAspect="1" noChangeArrowheads="1"/>
            </p:cNvPicPr>
            <p:nvPr/>
          </p:nvPicPr>
          <p:blipFill>
            <a:blip r:embed="rId6"/>
            <a:srcRect l="51062"/>
            <a:stretch>
              <a:fillRect/>
            </a:stretch>
          </p:blipFill>
          <p:spPr bwMode="auto">
            <a:xfrm>
              <a:off x="8060266" y="215412"/>
              <a:ext cx="4148667" cy="3819525"/>
            </a:xfrm>
            <a:prstGeom prst="rect">
              <a:avLst/>
            </a:prstGeom>
            <a:grpFill/>
            <a:ln w="9525">
              <a:noFill/>
              <a:miter lim="800000"/>
              <a:headEnd/>
              <a:tailEnd/>
            </a:ln>
            <a:effectLst/>
          </p:spPr>
        </p:pic>
        <p:sp>
          <p:nvSpPr>
            <p:cNvPr id="21" name="Rectangle 20"/>
            <p:cNvSpPr/>
            <p:nvPr/>
          </p:nvSpPr>
          <p:spPr>
            <a:xfrm>
              <a:off x="9669459" y="1371600"/>
              <a:ext cx="778934" cy="220133"/>
            </a:xfrm>
            <a:prstGeom prst="rect">
              <a:avLst/>
            </a:prstGeom>
            <a:grpFill/>
            <a:ln>
              <a:solidFill>
                <a:srgbClr val="FDE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385390">
              <a:off x="10160527" y="1405466"/>
              <a:ext cx="778934" cy="389467"/>
            </a:xfrm>
            <a:prstGeom prst="rect">
              <a:avLst/>
            </a:prstGeom>
            <a:grpFill/>
            <a:ln>
              <a:solidFill>
                <a:srgbClr val="FDE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111067" y="3200399"/>
              <a:ext cx="4080933" cy="829734"/>
            </a:xfrm>
            <a:prstGeom prst="rect">
              <a:avLst/>
            </a:prstGeom>
            <a:grpFill/>
            <a:ln>
              <a:solidFill>
                <a:srgbClr val="FDE0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nk 2">
            <a:extLst>
              <a:ext uri="{FF2B5EF4-FFF2-40B4-BE49-F238E27FC236}">
                <a16:creationId xmlns="" xmlns:a16="http://schemas.microsoft.com/office/drawing/2014/main" xmlns:mc="http://schemas.openxmlformats.org/markup-compatibility/2006" id="{8A57DA99-5735-4D2E-ABA9-1E9B19B0E625}"/>
              </a:ext>
            </a:extLst>
          </p:cNvPr>
          <p:cNvPicPr>
            <a:picLocks noChangeAspect="1"/>
          </p:cNvPicPr>
          <p:nvPr/>
        </p:nvPicPr>
        <p:blipFill>
          <a:blip r:embed="rId7"/>
          <a:srcRect r="44613" b="49764"/>
          <a:stretch>
            <a:fillRect/>
          </a:stretch>
        </p:blipFill>
        <p:spPr>
          <a:xfrm>
            <a:off x="5405330" y="2301966"/>
            <a:ext cx="2807336" cy="576700"/>
          </a:xfrm>
          <a:prstGeom prst="rect">
            <a:avLst/>
          </a:prstGeom>
        </p:spPr>
      </p:pic>
      <p:pic>
        <p:nvPicPr>
          <p:cNvPr id="23" name="Picture 10"/>
          <p:cNvPicPr>
            <a:picLocks noChangeAspect="1" noChangeArrowheads="1"/>
          </p:cNvPicPr>
          <p:nvPr/>
        </p:nvPicPr>
        <p:blipFill>
          <a:blip r:embed="rId6"/>
          <a:srcRect l="4657" r="47803"/>
          <a:stretch>
            <a:fillRect/>
          </a:stretch>
        </p:blipFill>
        <p:spPr bwMode="auto">
          <a:xfrm>
            <a:off x="4097867" y="3114346"/>
            <a:ext cx="4030135" cy="3819525"/>
          </a:xfrm>
          <a:prstGeom prst="rect">
            <a:avLst/>
          </a:prstGeom>
          <a:noFill/>
          <a:ln w="9525">
            <a:noFill/>
            <a:miter lim="800000"/>
            <a:headEnd/>
            <a:tailEnd/>
          </a:ln>
          <a:effectLst/>
        </p:spPr>
      </p:pic>
      <p:pic>
        <p:nvPicPr>
          <p:cNvPr id="12" name="Ink 2">
            <a:extLst>
              <a:ext uri="{FF2B5EF4-FFF2-40B4-BE49-F238E27FC236}">
                <a16:creationId xmlns="" xmlns:a16="http://schemas.microsoft.com/office/drawing/2014/main" xmlns:mc="http://schemas.openxmlformats.org/markup-compatibility/2006" id="{8A57DA99-5735-4D2E-ABA9-1E9B19B0E625}"/>
              </a:ext>
            </a:extLst>
          </p:cNvPr>
          <p:cNvPicPr>
            <a:picLocks noChangeAspect="1"/>
          </p:cNvPicPr>
          <p:nvPr/>
        </p:nvPicPr>
        <p:blipFill>
          <a:blip r:embed="rId7"/>
          <a:srcRect t="38435" r="-10845" b="-10713"/>
          <a:stretch>
            <a:fillRect/>
          </a:stretch>
        </p:blipFill>
        <p:spPr>
          <a:xfrm>
            <a:off x="6573731" y="5900941"/>
            <a:ext cx="5618269" cy="829734"/>
          </a:xfrm>
          <a:prstGeom prst="rect">
            <a:avLst/>
          </a:prstGeom>
        </p:spPr>
      </p:pic>
      <p:sp>
        <p:nvSpPr>
          <p:cNvPr id="26" name="TextBox 25"/>
          <p:cNvSpPr txBox="1"/>
          <p:nvPr/>
        </p:nvSpPr>
        <p:spPr>
          <a:xfrm>
            <a:off x="256673" y="1652336"/>
            <a:ext cx="3698448" cy="923330"/>
          </a:xfrm>
          <a:prstGeom prst="rect">
            <a:avLst/>
          </a:prstGeom>
          <a:solidFill>
            <a:srgbClr val="FFDFA9"/>
          </a:solidFill>
        </p:spPr>
        <p:txBody>
          <a:bodyPr wrap="none" rtlCol="0">
            <a:spAutoFit/>
          </a:bodyPr>
          <a:lstStyle/>
          <a:p>
            <a:r>
              <a:rPr lang="es-UY" sz="4400" i="1" dirty="0" smtClean="0">
                <a:solidFill>
                  <a:srgbClr val="FF0000"/>
                </a:solidFill>
                <a:latin typeface="Symbol" pitchFamily="18" charset="2"/>
                <a:cs typeface="Times New Roman" pitchFamily="18" charset="0"/>
              </a:rPr>
              <a:t>  Y  </a:t>
            </a:r>
            <a:r>
              <a:rPr lang="es-UY" sz="4400" i="1" dirty="0" smtClean="0">
                <a:solidFill>
                  <a:srgbClr val="FF0000"/>
                </a:solidFill>
                <a:latin typeface="Times New Roman" pitchFamily="18" charset="0"/>
                <a:cs typeface="Times New Roman" pitchFamily="18" charset="0"/>
              </a:rPr>
              <a:t>=  e </a:t>
            </a:r>
            <a:r>
              <a:rPr lang="es-UY" sz="5400" i="1" baseline="30000" dirty="0" smtClean="0">
                <a:solidFill>
                  <a:srgbClr val="FF0000"/>
                </a:solidFill>
                <a:latin typeface="Times New Roman" pitchFamily="18" charset="0"/>
                <a:cs typeface="Times New Roman" pitchFamily="18" charset="0"/>
              </a:rPr>
              <a:t>i</a:t>
            </a:r>
            <a:r>
              <a:rPr lang="es-UY" sz="5400" baseline="30000" dirty="0" smtClean="0">
                <a:solidFill>
                  <a:srgbClr val="FF0000"/>
                </a:solidFill>
                <a:latin typeface="Times New Roman" pitchFamily="18" charset="0"/>
                <a:cs typeface="Times New Roman" pitchFamily="18" charset="0"/>
              </a:rPr>
              <a:t>(</a:t>
            </a:r>
            <a:r>
              <a:rPr lang="es-UY" sz="5400" i="1" baseline="30000" dirty="0" err="1" smtClean="0">
                <a:solidFill>
                  <a:srgbClr val="FF0000"/>
                </a:solidFill>
                <a:latin typeface="Times New Roman" pitchFamily="18" charset="0"/>
                <a:cs typeface="Times New Roman" pitchFamily="18" charset="0"/>
              </a:rPr>
              <a:t>kx-</a:t>
            </a:r>
            <a:r>
              <a:rPr lang="es-UY" sz="5400" i="1" baseline="30000" dirty="0" err="1" smtClean="0">
                <a:solidFill>
                  <a:srgbClr val="FF0000"/>
                </a:solidFill>
                <a:latin typeface="Symbol" pitchFamily="18" charset="2"/>
                <a:cs typeface="Times New Roman" pitchFamily="18" charset="0"/>
              </a:rPr>
              <a:t>w</a:t>
            </a:r>
            <a:r>
              <a:rPr lang="es-UY" sz="5400" i="1" baseline="30000" dirty="0" err="1" smtClean="0">
                <a:solidFill>
                  <a:srgbClr val="FF0000"/>
                </a:solidFill>
                <a:latin typeface="Times New Roman" pitchFamily="18" charset="0"/>
                <a:cs typeface="Times New Roman" pitchFamily="18" charset="0"/>
              </a:rPr>
              <a:t>t</a:t>
            </a:r>
            <a:r>
              <a:rPr lang="es-UY" sz="5400" baseline="30000" dirty="0" smtClean="0">
                <a:solidFill>
                  <a:srgbClr val="FF0000"/>
                </a:solidFill>
                <a:latin typeface="Times New Roman" pitchFamily="18" charset="0"/>
                <a:cs typeface="Times New Roman" pitchFamily="18" charset="0"/>
              </a:rPr>
              <a:t>)</a:t>
            </a:r>
            <a:endParaRPr lang="en-US" sz="5400" dirty="0">
              <a:solidFill>
                <a:srgbClr val="FF0000"/>
              </a:solidFill>
              <a:latin typeface="Times New Roman" pitchFamily="18" charset="0"/>
              <a:cs typeface="Times New Roman" pitchFamily="18" charset="0"/>
            </a:endParaRPr>
          </a:p>
        </p:txBody>
      </p:sp>
      <p:pic>
        <p:nvPicPr>
          <p:cNvPr id="5" name="Ink 1">
            <a:extLst>
              <a:ext uri="{FF2B5EF4-FFF2-40B4-BE49-F238E27FC236}">
                <a16:creationId xmlns="" xmlns:a16="http://schemas.microsoft.com/office/drawing/2014/main" xmlns:mc="http://schemas.openxmlformats.org/markup-compatibility/2006" id="{3FD5FE90-EE6C-4D74-816C-0014E5511993}"/>
              </a:ext>
            </a:extLst>
          </p:cNvPr>
          <p:cNvPicPr>
            <a:picLocks noChangeAspect="1"/>
          </p:cNvPicPr>
          <p:nvPr/>
        </p:nvPicPr>
        <p:blipFill>
          <a:blip r:embed="rId2"/>
          <a:srcRect t="51045" r="64686"/>
          <a:stretch>
            <a:fillRect/>
          </a:stretch>
        </p:blipFill>
        <p:spPr>
          <a:xfrm>
            <a:off x="341078" y="2148752"/>
            <a:ext cx="1550108" cy="868595"/>
          </a:xfrm>
          <a:prstGeom prst="rect">
            <a:avLst/>
          </a:prstGeom>
        </p:spPr>
      </p:pic>
      <p:pic>
        <p:nvPicPr>
          <p:cNvPr id="6" name="Ink 1">
            <a:extLst>
              <a:ext uri="{FF2B5EF4-FFF2-40B4-BE49-F238E27FC236}">
                <a16:creationId xmlns="" xmlns:a16="http://schemas.microsoft.com/office/drawing/2014/main" xmlns:mc="http://schemas.openxmlformats.org/markup-compatibility/2006" id="{3FD5FE90-EE6C-4D74-816C-0014E5511993}"/>
              </a:ext>
            </a:extLst>
          </p:cNvPr>
          <p:cNvPicPr>
            <a:picLocks noChangeAspect="1"/>
          </p:cNvPicPr>
          <p:nvPr/>
        </p:nvPicPr>
        <p:blipFill>
          <a:blip r:embed="rId2"/>
          <a:srcRect l="42622" t="51045"/>
          <a:stretch>
            <a:fillRect/>
          </a:stretch>
        </p:blipFill>
        <p:spPr>
          <a:xfrm>
            <a:off x="1732548" y="2195098"/>
            <a:ext cx="2518610" cy="868595"/>
          </a:xfrm>
          <a:prstGeom prst="rect">
            <a:avLst/>
          </a:prstGeom>
        </p:spPr>
      </p:pic>
    </p:spTree>
    <p:extLst>
      <p:ext uri="{BB962C8B-B14F-4D97-AF65-F5344CB8AC3E}">
        <p14:creationId xmlns="" xmlns:p14="http://schemas.microsoft.com/office/powerpoint/2010/main" val="132891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294"/>
                                        </p:tgtEl>
                                        <p:attrNameLst>
                                          <p:attrName>style.visibility</p:attrName>
                                        </p:attrNameLst>
                                      </p:cBhvr>
                                      <p:to>
                                        <p:strVal val="visible"/>
                                      </p:to>
                                    </p:set>
                                    <p:animEffect transition="in" filter="box(in)">
                                      <p:cBhvr>
                                        <p:cTn id="37" dur="500"/>
                                        <p:tgtEl>
                                          <p:spTgt spid="1229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linds(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i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ox(i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bg/>
                                          </p:spTgt>
                                        </p:tgtEl>
                                        <p:attrNameLst>
                                          <p:attrName>style.visibility</p:attrName>
                                        </p:attrNameLst>
                                      </p:cBhvr>
                                      <p:to>
                                        <p:strVal val="visible"/>
                                      </p:to>
                                    </p:set>
                                    <p:animEffect transition="in" filter="blinds(horizontal)">
                                      <p:cBhvr>
                                        <p:cTn id="62" dur="500"/>
                                        <p:tgtEl>
                                          <p:spTgt spid="16">
                                            <p:bg/>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blinds(horizontal)">
                                      <p:cBhvr>
                                        <p:cTn id="67" dur="500"/>
                                        <p:tgtEl>
                                          <p:spTgt spid="1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
                                            <p:txEl>
                                              <p:pRg st="2" end="2"/>
                                            </p:txEl>
                                          </p:spTgt>
                                        </p:tgtEl>
                                        <p:attrNameLst>
                                          <p:attrName>style.visibility</p:attrName>
                                        </p:attrNameLst>
                                      </p:cBhvr>
                                      <p:to>
                                        <p:strVal val="visible"/>
                                      </p:to>
                                    </p:set>
                                    <p:animEffect transition="in" filter="blinds(horizontal)">
                                      <p:cBhvr>
                                        <p:cTn id="72" dur="500"/>
                                        <p:tgtEl>
                                          <p:spTgt spid="1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ox(in)">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checkerboard(across)">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checkerboard(across)">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blinds(horizontal)">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6" grpId="0" build="p"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10373"/>
            <a:ext cx="10651958" cy="646331"/>
          </a:xfrm>
          <a:prstGeom prst="rect">
            <a:avLst/>
          </a:prstGeom>
        </p:spPr>
        <p:txBody>
          <a:bodyPr wrap="square">
            <a:spAutoFit/>
          </a:bodyPr>
          <a:lstStyle/>
          <a:p>
            <a:r>
              <a:rPr lang="es-ES" dirty="0" smtClean="0"/>
              <a:t>En primer lugar, para que se puedan presentar interferencia y difracción, las ondas piloto deben cumplir el </a:t>
            </a:r>
            <a:r>
              <a:rPr lang="es-ES" b="1" dirty="0" smtClean="0">
                <a:solidFill>
                  <a:srgbClr val="FF0000"/>
                </a:solidFill>
              </a:rPr>
              <a:t>principio de superposición</a:t>
            </a:r>
            <a:r>
              <a:rPr lang="es-ES" dirty="0" smtClean="0"/>
              <a:t>. </a:t>
            </a:r>
            <a:endParaRPr lang="en-US" dirty="0"/>
          </a:p>
        </p:txBody>
      </p:sp>
      <p:sp>
        <p:nvSpPr>
          <p:cNvPr id="4" name="Rectangle 3"/>
          <p:cNvSpPr/>
          <p:nvPr/>
        </p:nvSpPr>
        <p:spPr>
          <a:xfrm>
            <a:off x="0" y="1462002"/>
            <a:ext cx="7592992" cy="353943"/>
          </a:xfrm>
          <a:prstGeom prst="rect">
            <a:avLst/>
          </a:prstGeom>
        </p:spPr>
        <p:txBody>
          <a:bodyPr wrap="square">
            <a:spAutoFit/>
          </a:bodyPr>
          <a:lstStyle/>
          <a:p>
            <a:r>
              <a:rPr lang="es-UY" sz="1700" dirty="0" smtClean="0">
                <a:latin typeface="Times New Roman" pitchFamily="18" charset="0"/>
                <a:cs typeface="Times New Roman" pitchFamily="18" charset="0"/>
              </a:rPr>
              <a:t>Por lo tanto matemáticamente podemos construir a los paquetes de onda de la forma:</a:t>
            </a:r>
            <a:endParaRPr lang="es-UY" sz="1700" dirty="0">
              <a:latin typeface="Times New Roman" pitchFamily="18" charset="0"/>
              <a:cs typeface="Times New Roman" pitchFamily="18" charset="0"/>
            </a:endParaRPr>
          </a:p>
        </p:txBody>
      </p:sp>
      <p:pic>
        <p:nvPicPr>
          <p:cNvPr id="43010" name="Picture 2"/>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2947486" y="1803016"/>
            <a:ext cx="3931920" cy="849531"/>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a:srcRect/>
          <a:stretch>
            <a:fillRect/>
          </a:stretch>
        </p:blipFill>
        <p:spPr bwMode="auto">
          <a:xfrm>
            <a:off x="4324350" y="2907411"/>
            <a:ext cx="1920240" cy="495800"/>
          </a:xfrm>
          <a:prstGeom prst="rect">
            <a:avLst/>
          </a:prstGeom>
          <a:noFill/>
          <a:ln w="9525">
            <a:noFill/>
            <a:miter lim="800000"/>
            <a:headEnd/>
            <a:tailEnd/>
          </a:ln>
          <a:effectLst/>
        </p:spPr>
      </p:pic>
      <p:sp>
        <p:nvSpPr>
          <p:cNvPr id="7" name="Rectangle 6"/>
          <p:cNvSpPr/>
          <p:nvPr/>
        </p:nvSpPr>
        <p:spPr>
          <a:xfrm>
            <a:off x="0" y="2807802"/>
            <a:ext cx="10651958" cy="353943"/>
          </a:xfrm>
          <a:prstGeom prst="rect">
            <a:avLst/>
          </a:prstGeom>
        </p:spPr>
        <p:txBody>
          <a:bodyPr wrap="square">
            <a:spAutoFit/>
          </a:bodyPr>
          <a:lstStyle/>
          <a:p>
            <a:r>
              <a:rPr lang="es-ES" sz="1700" dirty="0" smtClean="0">
                <a:latin typeface="Times New Roman" pitchFamily="18" charset="0"/>
                <a:cs typeface="Times New Roman" pitchFamily="18" charset="0"/>
              </a:rPr>
              <a:t>que es una superposición de ondas planas del tipo</a:t>
            </a:r>
            <a:r>
              <a:rPr lang="es-UY" sz="1700" dirty="0" smtClean="0">
                <a:latin typeface="Times New Roman" pitchFamily="18" charset="0"/>
                <a:cs typeface="Times New Roman" pitchFamily="18" charset="0"/>
              </a:rPr>
              <a:t>:</a:t>
            </a:r>
            <a:endParaRPr lang="es-UY" sz="1700" dirty="0">
              <a:latin typeface="Times New Roman" pitchFamily="18" charset="0"/>
              <a:cs typeface="Times New Roman" pitchFamily="18" charset="0"/>
            </a:endParaRPr>
          </a:p>
        </p:txBody>
      </p:sp>
      <p:sp>
        <p:nvSpPr>
          <p:cNvPr id="8" name="Rectangle 7"/>
          <p:cNvSpPr/>
          <p:nvPr/>
        </p:nvSpPr>
        <p:spPr>
          <a:xfrm>
            <a:off x="0" y="3493881"/>
            <a:ext cx="11020926" cy="353943"/>
          </a:xfrm>
          <a:prstGeom prst="rect">
            <a:avLst/>
          </a:prstGeom>
        </p:spPr>
        <p:txBody>
          <a:bodyPr wrap="square">
            <a:spAutoFit/>
          </a:bodyPr>
          <a:lstStyle/>
          <a:p>
            <a:r>
              <a:rPr lang="es-ES" sz="1700" dirty="0" smtClean="0">
                <a:latin typeface="Times New Roman" pitchFamily="18" charset="0"/>
                <a:cs typeface="Times New Roman" pitchFamily="18" charset="0"/>
              </a:rPr>
              <a:t>con una distribución espectral dada por la función real </a:t>
            </a:r>
            <a:r>
              <a:rPr lang="es-ES" sz="1700" i="1" dirty="0" smtClean="0">
                <a:latin typeface="Times New Roman" pitchFamily="18" charset="0"/>
                <a:cs typeface="Times New Roman" pitchFamily="18" charset="0"/>
              </a:rPr>
              <a:t>A(k′) </a:t>
            </a:r>
            <a:r>
              <a:rPr lang="es-ES" sz="1700" dirty="0" smtClean="0">
                <a:latin typeface="Times New Roman" pitchFamily="18" charset="0"/>
                <a:cs typeface="Times New Roman" pitchFamily="18" charset="0"/>
              </a:rPr>
              <a:t>y fases </a:t>
            </a:r>
            <a:r>
              <a:rPr lang="es-ES" sz="1700" i="1" dirty="0" smtClean="0">
                <a:latin typeface="Times New Roman" pitchFamily="18" charset="0"/>
                <a:cs typeface="Times New Roman" pitchFamily="18" charset="0"/>
              </a:rPr>
              <a:t>ϕ(k′), </a:t>
            </a:r>
            <a:r>
              <a:rPr lang="es-ES" sz="1700" dirty="0" smtClean="0">
                <a:latin typeface="Times New Roman" pitchFamily="18" charset="0"/>
                <a:cs typeface="Times New Roman" pitchFamily="18" charset="0"/>
              </a:rPr>
              <a:t>donde</a:t>
            </a:r>
            <a:endParaRPr lang="en-US" sz="1700" dirty="0">
              <a:latin typeface="Times New Roman" pitchFamily="18" charset="0"/>
              <a:cs typeface="Times New Roman" pitchFamily="18" charset="0"/>
            </a:endParaRPr>
          </a:p>
        </p:txBody>
      </p:sp>
      <p:pic>
        <p:nvPicPr>
          <p:cNvPr id="43012" name="Picture 4"/>
          <p:cNvPicPr>
            <a:picLocks noChangeAspect="1" noChangeArrowheads="1"/>
          </p:cNvPicPr>
          <p:nvPr/>
        </p:nvPicPr>
        <p:blipFill>
          <a:blip r:embed="rId4"/>
          <a:srcRect/>
          <a:stretch>
            <a:fillRect/>
          </a:stretch>
        </p:blipFill>
        <p:spPr bwMode="auto">
          <a:xfrm>
            <a:off x="7044489" y="3316986"/>
            <a:ext cx="3992466" cy="680534"/>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t="12984" r="55728"/>
          <a:stretch>
            <a:fillRect/>
          </a:stretch>
        </p:blipFill>
        <p:spPr bwMode="auto">
          <a:xfrm>
            <a:off x="254650" y="4294208"/>
            <a:ext cx="3727771" cy="2320724"/>
          </a:xfrm>
          <a:prstGeom prst="rect">
            <a:avLst/>
          </a:prstGeom>
          <a:noFill/>
          <a:ln w="9525">
            <a:noFill/>
            <a:miter lim="800000"/>
            <a:headEnd/>
            <a:tailEnd/>
          </a:ln>
          <a:effectLst/>
        </p:spPr>
      </p:pic>
      <p:sp>
        <p:nvSpPr>
          <p:cNvPr id="14" name="Rectangle 13"/>
          <p:cNvSpPr/>
          <p:nvPr/>
        </p:nvSpPr>
        <p:spPr>
          <a:xfrm>
            <a:off x="185200" y="3978775"/>
            <a:ext cx="4143737" cy="353943"/>
          </a:xfrm>
          <a:prstGeom prst="rect">
            <a:avLst/>
          </a:prstGeom>
        </p:spPr>
        <p:txBody>
          <a:bodyPr wrap="square">
            <a:spAutoFit/>
          </a:bodyPr>
          <a:lstStyle/>
          <a:p>
            <a:r>
              <a:rPr lang="es-ES" sz="1700" dirty="0" smtClean="0">
                <a:latin typeface="Times New Roman" pitchFamily="18" charset="0"/>
                <a:cs typeface="Times New Roman" pitchFamily="18" charset="0"/>
              </a:rPr>
              <a:t>La lección 1 del Análisis de Fourier es que</a:t>
            </a:r>
            <a:r>
              <a:rPr lang="es-UY" sz="1700" dirty="0" smtClean="0">
                <a:latin typeface="Times New Roman" pitchFamily="18" charset="0"/>
                <a:cs typeface="Times New Roman" pitchFamily="18" charset="0"/>
              </a:rPr>
              <a:t>:</a:t>
            </a:r>
            <a:endParaRPr lang="es-UY" sz="1700" dirty="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5"/>
          <a:srcRect l="55511" t="3002" r="-49"/>
          <a:stretch>
            <a:fillRect/>
          </a:stretch>
        </p:blipFill>
        <p:spPr bwMode="auto">
          <a:xfrm>
            <a:off x="5995690" y="4271058"/>
            <a:ext cx="3750198" cy="2586942"/>
          </a:xfrm>
          <a:prstGeom prst="rect">
            <a:avLst/>
          </a:prstGeom>
          <a:noFill/>
          <a:ln w="9525">
            <a:noFill/>
            <a:miter lim="800000"/>
            <a:headEnd/>
            <a:tailEnd/>
          </a:ln>
          <a:effectLst/>
        </p:spPr>
      </p:pic>
      <p:sp>
        <p:nvSpPr>
          <p:cNvPr id="16" name="Rectangle 15"/>
          <p:cNvSpPr/>
          <p:nvPr/>
        </p:nvSpPr>
        <p:spPr>
          <a:xfrm>
            <a:off x="5893600" y="3980700"/>
            <a:ext cx="4143737" cy="353943"/>
          </a:xfrm>
          <a:prstGeom prst="rect">
            <a:avLst/>
          </a:prstGeom>
        </p:spPr>
        <p:txBody>
          <a:bodyPr wrap="square">
            <a:spAutoFit/>
          </a:bodyPr>
          <a:lstStyle/>
          <a:p>
            <a:r>
              <a:rPr lang="es-ES" sz="1700" dirty="0" smtClean="0">
                <a:latin typeface="Times New Roman" pitchFamily="18" charset="0"/>
                <a:cs typeface="Times New Roman" pitchFamily="18" charset="0"/>
              </a:rPr>
              <a:t>La lección 2 del Análisis de Fourier es que</a:t>
            </a:r>
            <a:r>
              <a:rPr lang="es-UY" sz="1700" dirty="0" smtClean="0">
                <a:latin typeface="Times New Roman" pitchFamily="18" charset="0"/>
                <a:cs typeface="Times New Roman" pitchFamily="18" charset="0"/>
              </a:rPr>
              <a:t>:</a:t>
            </a:r>
            <a:endParaRPr lang="es-UY" sz="17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box(in)">
                                      <p:cBhvr>
                                        <p:cTn id="12" dur="500"/>
                                        <p:tgtEl>
                                          <p:spTgt spid="430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3011"/>
                                        </p:tgtEl>
                                        <p:attrNameLst>
                                          <p:attrName>style.visibility</p:attrName>
                                        </p:attrNameLst>
                                      </p:cBhvr>
                                      <p:to>
                                        <p:strVal val="visible"/>
                                      </p:to>
                                    </p:set>
                                    <p:anim calcmode="lin" valueType="num">
                                      <p:cBhvr additive="base">
                                        <p:cTn id="22" dur="500" fill="hold"/>
                                        <p:tgtEl>
                                          <p:spTgt spid="43011"/>
                                        </p:tgtEl>
                                        <p:attrNameLst>
                                          <p:attrName>ppt_x</p:attrName>
                                        </p:attrNameLst>
                                      </p:cBhvr>
                                      <p:tavLst>
                                        <p:tav tm="0">
                                          <p:val>
                                            <p:strVal val="#ppt_x"/>
                                          </p:val>
                                        </p:tav>
                                        <p:tav tm="100000">
                                          <p:val>
                                            <p:strVal val="#ppt_x"/>
                                          </p:val>
                                        </p:tav>
                                      </p:tavLst>
                                    </p:anim>
                                    <p:anim calcmode="lin" valueType="num">
                                      <p:cBhvr additive="base">
                                        <p:cTn id="23"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3012"/>
                                        </p:tgtEl>
                                        <p:attrNameLst>
                                          <p:attrName>style.visibility</p:attrName>
                                        </p:attrNameLst>
                                      </p:cBhvr>
                                      <p:to>
                                        <p:strVal val="visible"/>
                                      </p:to>
                                    </p:set>
                                    <p:animEffect transition="in" filter="blinds(horizontal)">
                                      <p:cBhvr>
                                        <p:cTn id="33" dur="500"/>
                                        <p:tgtEl>
                                          <p:spTgt spid="430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box(in)">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i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8496" y="2375452"/>
            <a:ext cx="6608669"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MATERIAL COMPLEMENTARIO</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61B7005-699A-4DD8-B117-3AD6E9640070}"/>
              </a:ext>
            </a:extLst>
          </p:cNvPr>
          <p:cNvPicPr>
            <a:picLocks noChangeAspect="1"/>
          </p:cNvPicPr>
          <p:nvPr/>
        </p:nvPicPr>
        <p:blipFill>
          <a:blip r:embed="rId2">
            <a:duotone>
              <a:schemeClr val="accent5">
                <a:shade val="45000"/>
                <a:satMod val="135000"/>
              </a:schemeClr>
              <a:prstClr val="white"/>
            </a:duotone>
          </a:blip>
          <a:srcRect l="2470" t="47582" r="6997"/>
          <a:stretch>
            <a:fillRect/>
          </a:stretch>
        </p:blipFill>
        <p:spPr>
          <a:xfrm>
            <a:off x="350520" y="2707105"/>
            <a:ext cx="7924800" cy="1982152"/>
          </a:xfrm>
          <a:prstGeom prst="rect">
            <a:avLst/>
          </a:prstGeom>
        </p:spPr>
      </p:pic>
      <p:sp>
        <p:nvSpPr>
          <p:cNvPr id="4" name="TextBox 3"/>
          <p:cNvSpPr txBox="1"/>
          <p:nvPr/>
        </p:nvSpPr>
        <p:spPr>
          <a:xfrm>
            <a:off x="365761" y="483226"/>
            <a:ext cx="8671559" cy="2400657"/>
          </a:xfrm>
          <a:prstGeom prst="rect">
            <a:avLst/>
          </a:prstGeom>
          <a:noFill/>
        </p:spPr>
        <p:txBody>
          <a:bodyPr wrap="square" rtlCol="0">
            <a:spAutoFit/>
          </a:bodyPr>
          <a:lstStyle/>
          <a:p>
            <a:r>
              <a:rPr lang="es-UY" dirty="0" smtClean="0">
                <a:solidFill>
                  <a:srgbClr val="0070C0"/>
                </a:solidFill>
                <a:latin typeface="Times New Roman" pitchFamily="18" charset="0"/>
                <a:cs typeface="Times New Roman" pitchFamily="18" charset="0"/>
              </a:rPr>
              <a:t>Soluciones de Ejercicios</a:t>
            </a:r>
          </a:p>
          <a:p>
            <a:endParaRPr lang="es-UY" dirty="0" smtClean="0">
              <a:solidFill>
                <a:srgbClr val="0070C0"/>
              </a:solidFill>
              <a:latin typeface="Times New Roman" pitchFamily="18" charset="0"/>
              <a:cs typeface="Times New Roman" pitchFamily="18" charset="0"/>
            </a:endParaRPr>
          </a:p>
          <a:p>
            <a:r>
              <a:rPr lang="es-UY" dirty="0" smtClean="0">
                <a:solidFill>
                  <a:srgbClr val="0070C0"/>
                </a:solidFill>
                <a:latin typeface="Times New Roman" pitchFamily="18" charset="0"/>
                <a:cs typeface="Times New Roman" pitchFamily="18" charset="0"/>
              </a:rPr>
              <a:t>Ejercicio</a:t>
            </a:r>
          </a:p>
          <a:p>
            <a:pPr marL="342900" indent="-342900">
              <a:buAutoNum type="alphaLcParenBoth"/>
            </a:pPr>
            <a:r>
              <a:rPr lang="es-UY" dirty="0" smtClean="0">
                <a:solidFill>
                  <a:srgbClr val="0070C0"/>
                </a:solidFill>
                <a:latin typeface="Times New Roman" pitchFamily="18" charset="0"/>
                <a:cs typeface="Times New Roman" pitchFamily="18" charset="0"/>
              </a:rPr>
              <a:t>Calcule la longitud de onda de </a:t>
            </a:r>
            <a:r>
              <a:rPr lang="es-UY" dirty="0" err="1" smtClean="0">
                <a:solidFill>
                  <a:srgbClr val="0070C0"/>
                </a:solidFill>
                <a:latin typeface="Times New Roman" pitchFamily="18" charset="0"/>
                <a:cs typeface="Times New Roman" pitchFamily="18" charset="0"/>
              </a:rPr>
              <a:t>de</a:t>
            </a:r>
            <a:r>
              <a:rPr lang="es-UY" dirty="0" smtClean="0">
                <a:solidFill>
                  <a:srgbClr val="0070C0"/>
                </a:solidFill>
                <a:latin typeface="Times New Roman" pitchFamily="18" charset="0"/>
                <a:cs typeface="Times New Roman" pitchFamily="18" charset="0"/>
              </a:rPr>
              <a:t> </a:t>
            </a:r>
            <a:r>
              <a:rPr lang="es-UY" dirty="0" err="1" smtClean="0">
                <a:solidFill>
                  <a:srgbClr val="0070C0"/>
                </a:solidFill>
                <a:latin typeface="Times New Roman" pitchFamily="18" charset="0"/>
                <a:cs typeface="Times New Roman" pitchFamily="18" charset="0"/>
              </a:rPr>
              <a:t>Broglie</a:t>
            </a:r>
            <a:r>
              <a:rPr lang="es-UY" dirty="0" smtClean="0">
                <a:solidFill>
                  <a:srgbClr val="0070C0"/>
                </a:solidFill>
                <a:latin typeface="Times New Roman" pitchFamily="18" charset="0"/>
                <a:cs typeface="Times New Roman" pitchFamily="18" charset="0"/>
              </a:rPr>
              <a:t> de una pelota de fútbol de 450 gr moviéndose a una velocidad de 100 km/h.</a:t>
            </a:r>
          </a:p>
          <a:p>
            <a:pPr marL="342900" indent="-342900"/>
            <a:endParaRPr lang="es-UY" sz="600" dirty="0" smtClean="0">
              <a:solidFill>
                <a:srgbClr val="0070C0"/>
              </a:solidFill>
              <a:latin typeface="Times New Roman" pitchFamily="18" charset="0"/>
              <a:cs typeface="Times New Roman" pitchFamily="18" charset="0"/>
            </a:endParaRPr>
          </a:p>
          <a:p>
            <a:pPr marL="342900" indent="-342900"/>
            <a:r>
              <a:rPr lang="es-UY" dirty="0" smtClean="0">
                <a:solidFill>
                  <a:srgbClr val="0070C0"/>
                </a:solidFill>
                <a:latin typeface="Times New Roman" pitchFamily="18" charset="0"/>
                <a:cs typeface="Times New Roman" pitchFamily="18" charset="0"/>
              </a:rPr>
              <a:t>100 km/h = 27.8 m/s</a:t>
            </a:r>
          </a:p>
          <a:p>
            <a:pPr marL="342900" indent="-342900"/>
            <a:r>
              <a:rPr lang="es-UY" i="1" dirty="0" smtClean="0">
                <a:solidFill>
                  <a:srgbClr val="0070C0"/>
                </a:solidFill>
                <a:latin typeface="Times New Roman" pitchFamily="18" charset="0"/>
                <a:cs typeface="Times New Roman" pitchFamily="18" charset="0"/>
              </a:rPr>
              <a:t>p = </a:t>
            </a:r>
            <a:r>
              <a:rPr lang="es-UY" i="1" dirty="0" err="1" smtClean="0">
                <a:solidFill>
                  <a:srgbClr val="0070C0"/>
                </a:solidFill>
                <a:latin typeface="Times New Roman" pitchFamily="18" charset="0"/>
                <a:cs typeface="Times New Roman" pitchFamily="18" charset="0"/>
              </a:rPr>
              <a:t>mv</a:t>
            </a:r>
            <a:r>
              <a:rPr lang="es-UY" i="1" dirty="0" smtClean="0">
                <a:solidFill>
                  <a:srgbClr val="0070C0"/>
                </a:solidFill>
                <a:latin typeface="Times New Roman" pitchFamily="18" charset="0"/>
                <a:cs typeface="Times New Roman" pitchFamily="18" charset="0"/>
              </a:rPr>
              <a:t> </a:t>
            </a:r>
            <a:r>
              <a:rPr lang="es-UY" dirty="0" smtClean="0">
                <a:solidFill>
                  <a:srgbClr val="0070C0"/>
                </a:solidFill>
                <a:latin typeface="Times New Roman" pitchFamily="18" charset="0"/>
                <a:cs typeface="Times New Roman" pitchFamily="18" charset="0"/>
              </a:rPr>
              <a:t>= 0.45×27.8 kgm/s =12.5 kg m/s</a:t>
            </a:r>
          </a:p>
          <a:p>
            <a:pPr marL="342900" indent="-342900"/>
            <a:r>
              <a:rPr lang="es-UY" i="1" dirty="0" smtClean="0">
                <a:solidFill>
                  <a:srgbClr val="0070C0"/>
                </a:solidFill>
                <a:latin typeface="Symbol" pitchFamily="18" charset="2"/>
                <a:cs typeface="Times New Roman" pitchFamily="18" charset="0"/>
              </a:rPr>
              <a:t>l</a:t>
            </a:r>
            <a:r>
              <a:rPr lang="es-UY" i="1" dirty="0" smtClean="0">
                <a:solidFill>
                  <a:srgbClr val="0070C0"/>
                </a:solidFill>
                <a:latin typeface="Times New Roman" pitchFamily="18" charset="0"/>
                <a:cs typeface="Times New Roman" pitchFamily="18" charset="0"/>
              </a:rPr>
              <a:t> = h/p </a:t>
            </a:r>
            <a:r>
              <a:rPr lang="es-UY" dirty="0" smtClean="0">
                <a:solidFill>
                  <a:srgbClr val="0070C0"/>
                </a:solidFill>
                <a:latin typeface="Times New Roman" pitchFamily="18" charset="0"/>
                <a:cs typeface="Times New Roman" pitchFamily="18" charset="0"/>
              </a:rPr>
              <a:t>=6.63×10</a:t>
            </a:r>
            <a:r>
              <a:rPr lang="es-UY" baseline="30000" dirty="0" smtClean="0">
                <a:solidFill>
                  <a:srgbClr val="0070C0"/>
                </a:solidFill>
                <a:latin typeface="Times New Roman" pitchFamily="18" charset="0"/>
                <a:cs typeface="Times New Roman" pitchFamily="18" charset="0"/>
              </a:rPr>
              <a:t>-34</a:t>
            </a:r>
            <a:r>
              <a:rPr lang="es-UY" dirty="0" smtClean="0">
                <a:solidFill>
                  <a:srgbClr val="0070C0"/>
                </a:solidFill>
                <a:latin typeface="Times New Roman" pitchFamily="18" charset="0"/>
                <a:cs typeface="Times New Roman" pitchFamily="18" charset="0"/>
              </a:rPr>
              <a:t>kg m</a:t>
            </a:r>
            <a:r>
              <a:rPr lang="es-UY" baseline="30000" dirty="0" smtClean="0">
                <a:solidFill>
                  <a:srgbClr val="0070C0"/>
                </a:solidFill>
                <a:latin typeface="Times New Roman" pitchFamily="18" charset="0"/>
                <a:cs typeface="Times New Roman" pitchFamily="18" charset="0"/>
              </a:rPr>
              <a:t>2</a:t>
            </a:r>
            <a:r>
              <a:rPr lang="es-UY" dirty="0" smtClean="0">
                <a:solidFill>
                  <a:srgbClr val="0070C0"/>
                </a:solidFill>
                <a:latin typeface="Times New Roman" pitchFamily="18" charset="0"/>
                <a:cs typeface="Times New Roman" pitchFamily="18" charset="0"/>
              </a:rPr>
              <a:t>s</a:t>
            </a:r>
            <a:r>
              <a:rPr lang="es-UY" baseline="30000" dirty="0" smtClean="0">
                <a:solidFill>
                  <a:srgbClr val="0070C0"/>
                </a:solidFill>
                <a:latin typeface="Times New Roman" pitchFamily="18" charset="0"/>
                <a:cs typeface="Times New Roman" pitchFamily="18" charset="0"/>
              </a:rPr>
              <a:t>-1</a:t>
            </a:r>
            <a:r>
              <a:rPr lang="es-UY" dirty="0" smtClean="0">
                <a:solidFill>
                  <a:srgbClr val="0070C0"/>
                </a:solidFill>
                <a:latin typeface="Times New Roman" pitchFamily="18" charset="0"/>
                <a:cs typeface="Times New Roman" pitchFamily="18" charset="0"/>
              </a:rPr>
              <a:t> /12.5 kg m s</a:t>
            </a:r>
            <a:r>
              <a:rPr lang="es-UY" baseline="30000" dirty="0" smtClean="0">
                <a:solidFill>
                  <a:srgbClr val="0070C0"/>
                </a:solidFill>
                <a:latin typeface="Times New Roman" pitchFamily="18" charset="0"/>
                <a:cs typeface="Times New Roman" pitchFamily="18" charset="0"/>
              </a:rPr>
              <a:t>-1 </a:t>
            </a:r>
            <a:r>
              <a:rPr lang="es-UY" dirty="0" smtClean="0">
                <a:solidFill>
                  <a:srgbClr val="0070C0"/>
                </a:solidFill>
                <a:latin typeface="Times New Roman" pitchFamily="18" charset="0"/>
                <a:cs typeface="Times New Roman" pitchFamily="18" charset="0"/>
              </a:rPr>
              <a:t>= 5.3×10</a:t>
            </a:r>
            <a:r>
              <a:rPr lang="es-UY" baseline="30000" dirty="0" smtClean="0">
                <a:solidFill>
                  <a:srgbClr val="0070C0"/>
                </a:solidFill>
                <a:latin typeface="Times New Roman" pitchFamily="18" charset="0"/>
                <a:cs typeface="Times New Roman" pitchFamily="18" charset="0"/>
              </a:rPr>
              <a:t>-35</a:t>
            </a:r>
            <a:r>
              <a:rPr lang="es-UY" dirty="0" smtClean="0">
                <a:solidFill>
                  <a:srgbClr val="0070C0"/>
                </a:solidFill>
                <a:latin typeface="Times New Roman" pitchFamily="18" charset="0"/>
                <a:cs typeface="Times New Roman" pitchFamily="18" charset="0"/>
              </a:rPr>
              <a:t> m = 5.3×10</a:t>
            </a:r>
            <a:r>
              <a:rPr lang="es-UY" baseline="30000" dirty="0" smtClean="0">
                <a:solidFill>
                  <a:srgbClr val="0070C0"/>
                </a:solidFill>
                <a:latin typeface="Times New Roman" pitchFamily="18" charset="0"/>
                <a:cs typeface="Times New Roman" pitchFamily="18" charset="0"/>
              </a:rPr>
              <a:t>-25</a:t>
            </a:r>
            <a:r>
              <a:rPr lang="es-UY" dirty="0" smtClean="0">
                <a:solidFill>
                  <a:srgbClr val="0070C0"/>
                </a:solidFill>
                <a:latin typeface="Times New Roman" pitchFamily="18" charset="0"/>
                <a:cs typeface="Times New Roman" pitchFamily="18" charset="0"/>
              </a:rPr>
              <a:t> </a:t>
            </a:r>
            <a:r>
              <a:rPr lang="es-UY" dirty="0" err="1" smtClean="0">
                <a:solidFill>
                  <a:srgbClr val="0070C0"/>
                </a:solidFill>
                <a:latin typeface="Times New Roman" pitchFamily="18" charset="0"/>
                <a:cs typeface="Times New Roman" pitchFamily="18" charset="0"/>
              </a:rPr>
              <a:t>A</a:t>
            </a:r>
            <a:r>
              <a:rPr lang="es-UY" baseline="30000" dirty="0" err="1" smtClean="0">
                <a:solidFill>
                  <a:srgbClr val="0070C0"/>
                </a:solidFill>
                <a:latin typeface="Times New Roman" pitchFamily="18" charset="0"/>
                <a:cs typeface="Times New Roman" pitchFamily="18" charset="0"/>
              </a:rPr>
              <a:t>o</a:t>
            </a:r>
            <a:endParaRPr lang="en-US" dirty="0">
              <a:solidFill>
                <a:srgbClr val="0070C0"/>
              </a:solidFill>
              <a:latin typeface="Times New Roman" pitchFamily="18" charset="0"/>
              <a:cs typeface="Times New Roman" pitchFamily="18" charset="0"/>
            </a:endParaRPr>
          </a:p>
        </p:txBody>
      </p:sp>
      <p:sp>
        <p:nvSpPr>
          <p:cNvPr id="5" name="Rectangle 4"/>
          <p:cNvSpPr/>
          <p:nvPr/>
        </p:nvSpPr>
        <p:spPr>
          <a:xfrm>
            <a:off x="0" y="4739569"/>
            <a:ext cx="12192000" cy="1015663"/>
          </a:xfrm>
          <a:prstGeom prst="rect">
            <a:avLst/>
          </a:prstGeom>
        </p:spPr>
        <p:txBody>
          <a:bodyPr wrap="square">
            <a:spAutoFit/>
          </a:bodyPr>
          <a:lstStyle/>
          <a:p>
            <a:r>
              <a:rPr lang="es-ES" b="1" dirty="0" smtClean="0">
                <a:solidFill>
                  <a:srgbClr val="0070C0"/>
                </a:solidFill>
                <a:latin typeface="Times New Roman" pitchFamily="18" charset="0"/>
                <a:cs typeface="Times New Roman" pitchFamily="18" charset="0"/>
              </a:rPr>
              <a:t>Ejercicio 1 de Principio de Incertidumbre</a:t>
            </a:r>
            <a:r>
              <a:rPr lang="es-ES" dirty="0" smtClean="0">
                <a:solidFill>
                  <a:srgbClr val="0070C0"/>
                </a:solidFill>
                <a:latin typeface="Times New Roman" pitchFamily="18" charset="0"/>
                <a:cs typeface="Times New Roman" pitchFamily="18" charset="0"/>
              </a:rPr>
              <a:t/>
            </a:r>
            <a:br>
              <a:rPr lang="es-ES" dirty="0" smtClean="0">
                <a:solidFill>
                  <a:srgbClr val="0070C0"/>
                </a:solidFill>
                <a:latin typeface="Times New Roman" pitchFamily="18" charset="0"/>
                <a:cs typeface="Times New Roman" pitchFamily="18" charset="0"/>
              </a:rPr>
            </a:br>
            <a:r>
              <a:rPr lang="es-ES" sz="800" dirty="0" smtClean="0">
                <a:solidFill>
                  <a:srgbClr val="0070C0"/>
                </a:solidFill>
                <a:latin typeface="Times New Roman" pitchFamily="18" charset="0"/>
                <a:cs typeface="Times New Roman" pitchFamily="18" charset="0"/>
              </a:rPr>
              <a:t/>
            </a:r>
            <a:br>
              <a:rPr lang="es-ES" sz="800" dirty="0" smtClean="0">
                <a:solidFill>
                  <a:srgbClr val="0070C0"/>
                </a:solidFill>
                <a:latin typeface="Times New Roman" pitchFamily="18" charset="0"/>
                <a:cs typeface="Times New Roman" pitchFamily="18" charset="0"/>
              </a:rPr>
            </a:br>
            <a:r>
              <a:rPr lang="es-ES" sz="1700" dirty="0" smtClean="0">
                <a:solidFill>
                  <a:srgbClr val="0070C0"/>
                </a:solidFill>
                <a:latin typeface="Times New Roman" pitchFamily="18" charset="0"/>
                <a:cs typeface="Times New Roman" pitchFamily="18" charset="0"/>
              </a:rPr>
              <a:t>Si la incertidumbre en el momento de una partícula es igual a la magnitud de su propio momento </a:t>
            </a:r>
            <a:r>
              <a:rPr lang="es-UY" sz="1600" dirty="0" err="1" smtClean="0">
                <a:solidFill>
                  <a:srgbClr val="0070C0"/>
                </a:solidFill>
                <a:latin typeface="Symbol" pitchFamily="18" charset="2"/>
                <a:cs typeface="Times New Roman" pitchFamily="18" charset="0"/>
              </a:rPr>
              <a:t>D</a:t>
            </a:r>
            <a:r>
              <a:rPr lang="es-UY" sz="1600" i="1" dirty="0" err="1" smtClean="0">
                <a:solidFill>
                  <a:srgbClr val="0070C0"/>
                </a:solidFill>
                <a:latin typeface="Times New Roman" pitchFamily="18" charset="0"/>
                <a:cs typeface="Times New Roman" pitchFamily="18" charset="0"/>
              </a:rPr>
              <a:t>p</a:t>
            </a:r>
            <a:r>
              <a:rPr lang="es-UY" sz="1600" i="1" dirty="0" smtClean="0">
                <a:solidFill>
                  <a:srgbClr val="0070C0"/>
                </a:solidFill>
                <a:latin typeface="Times New Roman" pitchFamily="18" charset="0"/>
                <a:cs typeface="Times New Roman" pitchFamily="18" charset="0"/>
              </a:rPr>
              <a:t> = p </a:t>
            </a:r>
            <a:r>
              <a:rPr lang="es-UY" sz="1600" dirty="0" smtClean="0">
                <a:solidFill>
                  <a:srgbClr val="0070C0"/>
                </a:solidFill>
                <a:latin typeface="Times New Roman" pitchFamily="18" charset="0"/>
                <a:cs typeface="Times New Roman" pitchFamily="18" charset="0"/>
              </a:rPr>
              <a:t>entonces </a:t>
            </a:r>
            <a:br>
              <a:rPr lang="es-UY" sz="1600" dirty="0" smtClean="0">
                <a:solidFill>
                  <a:srgbClr val="0070C0"/>
                </a:solidFill>
                <a:latin typeface="Times New Roman" pitchFamily="18" charset="0"/>
                <a:cs typeface="Times New Roman" pitchFamily="18" charset="0"/>
              </a:rPr>
            </a:br>
            <a:r>
              <a:rPr lang="es-UY" sz="1600" i="1" dirty="0" err="1" smtClean="0">
                <a:solidFill>
                  <a:srgbClr val="0070C0"/>
                </a:solidFill>
                <a:latin typeface="Times New Roman" pitchFamily="18" charset="0"/>
                <a:cs typeface="Times New Roman" pitchFamily="18" charset="0"/>
              </a:rPr>
              <a:t>p</a:t>
            </a:r>
            <a:r>
              <a:rPr lang="es-UY" sz="1600" dirty="0" err="1" smtClean="0">
                <a:solidFill>
                  <a:srgbClr val="0070C0"/>
                </a:solidFill>
                <a:latin typeface="Symbol" pitchFamily="18" charset="2"/>
                <a:cs typeface="Times New Roman" pitchFamily="18" charset="0"/>
              </a:rPr>
              <a:t>D</a:t>
            </a:r>
            <a:r>
              <a:rPr lang="es-UY" sz="1600" i="1" dirty="0" err="1" smtClean="0">
                <a:solidFill>
                  <a:srgbClr val="0070C0"/>
                </a:solidFill>
                <a:latin typeface="Times New Roman" pitchFamily="18" charset="0"/>
                <a:cs typeface="Times New Roman" pitchFamily="18" charset="0"/>
              </a:rPr>
              <a:t>x</a:t>
            </a:r>
            <a:r>
              <a:rPr lang="es-UY" sz="1600" i="1" dirty="0" smtClean="0">
                <a:solidFill>
                  <a:srgbClr val="0070C0"/>
                </a:solidFill>
                <a:latin typeface="Times New Roman" pitchFamily="18" charset="0"/>
                <a:cs typeface="Times New Roman" pitchFamily="18" charset="0"/>
              </a:rPr>
              <a:t> </a:t>
            </a:r>
            <a:r>
              <a:rPr lang="es-UY" sz="1600" dirty="0" smtClean="0">
                <a:solidFill>
                  <a:srgbClr val="0070C0"/>
                </a:solidFill>
                <a:cs typeface="Calibri"/>
                <a:sym typeface="Symbol"/>
              </a:rPr>
              <a:t></a:t>
            </a:r>
            <a:r>
              <a:rPr lang="es-UY" sz="1600" dirty="0" smtClean="0">
                <a:solidFill>
                  <a:srgbClr val="0070C0"/>
                </a:solidFill>
                <a:cs typeface="Calibri"/>
              </a:rPr>
              <a:t> </a:t>
            </a:r>
            <a:r>
              <a:rPr lang="es-UY" sz="1600" dirty="0" smtClean="0">
                <a:solidFill>
                  <a:srgbClr val="0070C0"/>
                </a:solidFill>
                <a:latin typeface="Times New Roman"/>
                <a:cs typeface="Times New Roman"/>
              </a:rPr>
              <a:t>ħ </a:t>
            </a:r>
            <a:r>
              <a:rPr lang="es-UY" sz="1600" dirty="0" err="1" smtClean="0">
                <a:solidFill>
                  <a:srgbClr val="0070C0"/>
                </a:solidFill>
                <a:latin typeface="Times New Roman"/>
                <a:cs typeface="Times New Roman"/>
              </a:rPr>
              <a:t>i.e.</a:t>
            </a:r>
            <a:r>
              <a:rPr lang="es-UY" sz="1600" dirty="0" smtClean="0">
                <a:solidFill>
                  <a:srgbClr val="0070C0"/>
                </a:solidFill>
                <a:latin typeface="Times New Roman"/>
                <a:cs typeface="Times New Roman"/>
              </a:rPr>
              <a:t> </a:t>
            </a:r>
            <a:r>
              <a:rPr lang="es-UY" sz="1600" i="1" dirty="0" smtClean="0">
                <a:solidFill>
                  <a:srgbClr val="0070C0"/>
                </a:solidFill>
                <a:latin typeface="Times New Roman" pitchFamily="18" charset="0"/>
                <a:cs typeface="Times New Roman" pitchFamily="18" charset="0"/>
              </a:rPr>
              <a:t> </a:t>
            </a:r>
            <a:r>
              <a:rPr lang="es-UY" sz="1600" dirty="0" err="1" smtClean="0">
                <a:solidFill>
                  <a:srgbClr val="0070C0"/>
                </a:solidFill>
                <a:latin typeface="Symbol" pitchFamily="18" charset="2"/>
                <a:cs typeface="Times New Roman" pitchFamily="18" charset="0"/>
              </a:rPr>
              <a:t>D</a:t>
            </a:r>
            <a:r>
              <a:rPr lang="es-UY" sz="1600" i="1" dirty="0" err="1" smtClean="0">
                <a:solidFill>
                  <a:srgbClr val="0070C0"/>
                </a:solidFill>
                <a:latin typeface="Times New Roman" pitchFamily="18" charset="0"/>
                <a:cs typeface="Times New Roman" pitchFamily="18" charset="0"/>
              </a:rPr>
              <a:t>x</a:t>
            </a:r>
            <a:r>
              <a:rPr lang="es-UY" sz="1600" i="1" dirty="0" smtClean="0">
                <a:solidFill>
                  <a:srgbClr val="0070C0"/>
                </a:solidFill>
                <a:latin typeface="Times New Roman" pitchFamily="18" charset="0"/>
                <a:cs typeface="Times New Roman" pitchFamily="18" charset="0"/>
              </a:rPr>
              <a:t> </a:t>
            </a:r>
            <a:r>
              <a:rPr lang="es-UY" sz="1600" dirty="0" smtClean="0">
                <a:solidFill>
                  <a:srgbClr val="0070C0"/>
                </a:solidFill>
                <a:cs typeface="Calibri"/>
                <a:sym typeface="Symbol"/>
              </a:rPr>
              <a:t></a:t>
            </a:r>
            <a:r>
              <a:rPr lang="es-UY" sz="1600" dirty="0" smtClean="0">
                <a:solidFill>
                  <a:srgbClr val="0070C0"/>
                </a:solidFill>
                <a:cs typeface="Calibri"/>
              </a:rPr>
              <a:t> </a:t>
            </a:r>
            <a:r>
              <a:rPr lang="es-UY" sz="1600" dirty="0" smtClean="0">
                <a:solidFill>
                  <a:srgbClr val="0070C0"/>
                </a:solidFill>
                <a:latin typeface="Times New Roman"/>
                <a:cs typeface="Times New Roman"/>
              </a:rPr>
              <a:t>ħ/</a:t>
            </a:r>
            <a:r>
              <a:rPr lang="es-UY" sz="1600" i="1" dirty="0" smtClean="0">
                <a:solidFill>
                  <a:srgbClr val="0070C0"/>
                </a:solidFill>
                <a:latin typeface="Times New Roman"/>
                <a:cs typeface="Times New Roman"/>
              </a:rPr>
              <a:t>p</a:t>
            </a:r>
            <a:r>
              <a:rPr lang="es-UY" sz="1600" dirty="0" smtClean="0">
                <a:solidFill>
                  <a:srgbClr val="0070C0"/>
                </a:solidFill>
                <a:latin typeface="Times New Roman"/>
                <a:cs typeface="Times New Roman"/>
              </a:rPr>
              <a:t> = </a:t>
            </a:r>
            <a:r>
              <a:rPr lang="es-UY" sz="1600" i="1" dirty="0" smtClean="0">
                <a:solidFill>
                  <a:srgbClr val="0070C0"/>
                </a:solidFill>
                <a:latin typeface="Symbol" pitchFamily="18" charset="2"/>
                <a:cs typeface="Times New Roman"/>
              </a:rPr>
              <a:t>l</a:t>
            </a:r>
            <a:r>
              <a:rPr lang="es-UY" sz="1600" dirty="0" smtClean="0">
                <a:solidFill>
                  <a:srgbClr val="0070C0"/>
                </a:solidFill>
                <a:latin typeface="Times New Roman"/>
                <a:cs typeface="Times New Roman"/>
              </a:rPr>
              <a:t>/2</a:t>
            </a:r>
            <a:r>
              <a:rPr lang="es-UY" sz="1600" i="1" dirty="0" smtClean="0">
                <a:solidFill>
                  <a:srgbClr val="0070C0"/>
                </a:solidFill>
                <a:latin typeface="Symbol" pitchFamily="18" charset="2"/>
                <a:cs typeface="Times New Roman"/>
              </a:rPr>
              <a:t>p</a:t>
            </a:r>
            <a:r>
              <a:rPr lang="es-ES" sz="1700" dirty="0" smtClean="0">
                <a:solidFill>
                  <a:srgbClr val="0070C0"/>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281797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D26A4-3ACE-439F-A396-DE88B2DAE43B}"/>
              </a:ext>
            </a:extLst>
          </p:cNvPr>
          <p:cNvSpPr txBox="1">
            <a:spLocks/>
          </p:cNvSpPr>
          <p:nvPr/>
        </p:nvSpPr>
        <p:spPr>
          <a:xfrm>
            <a:off x="0" y="668574"/>
            <a:ext cx="10515600" cy="58009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Times New Roman" pitchFamily="18" charset="0"/>
                <a:cs typeface="Times New Roman" pitchFamily="18" charset="0"/>
              </a:rPr>
              <a:t>Principio de correspondencia (Bohr)</a:t>
            </a:r>
            <a:endParaRPr lang="en-US" sz="2400" b="1" dirty="0">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82FE8FD0-3D5C-43CA-A2EE-B2DC403CC39F}"/>
              </a:ext>
            </a:extLst>
          </p:cNvPr>
          <p:cNvPicPr>
            <a:picLocks noChangeAspect="1"/>
          </p:cNvPicPr>
          <p:nvPr/>
        </p:nvPicPr>
        <p:blipFill>
          <a:blip r:embed="rId2"/>
          <a:srcRect b="47819"/>
          <a:stretch>
            <a:fillRect/>
          </a:stretch>
        </p:blipFill>
        <p:spPr>
          <a:xfrm>
            <a:off x="656645" y="1223694"/>
            <a:ext cx="10598047" cy="1000975"/>
          </a:xfrm>
          <a:custGeom>
            <a:avLst/>
            <a:gdLst>
              <a:gd name="connsiteX0" fmla="*/ 0 w 10598047"/>
              <a:gd name="connsiteY0" fmla="*/ 0 h 1918270"/>
              <a:gd name="connsiteX1" fmla="*/ 800741 w 10598047"/>
              <a:gd name="connsiteY1" fmla="*/ 0 h 1918270"/>
              <a:gd name="connsiteX2" fmla="*/ 1071580 w 10598047"/>
              <a:gd name="connsiteY2" fmla="*/ 0 h 1918270"/>
              <a:gd name="connsiteX3" fmla="*/ 1872322 w 10598047"/>
              <a:gd name="connsiteY3" fmla="*/ 0 h 1918270"/>
              <a:gd name="connsiteX4" fmla="*/ 2673063 w 10598047"/>
              <a:gd name="connsiteY4" fmla="*/ 0 h 1918270"/>
              <a:gd name="connsiteX5" fmla="*/ 3261843 w 10598047"/>
              <a:gd name="connsiteY5" fmla="*/ 0 h 1918270"/>
              <a:gd name="connsiteX6" fmla="*/ 4062585 w 10598047"/>
              <a:gd name="connsiteY6" fmla="*/ 0 h 1918270"/>
              <a:gd name="connsiteX7" fmla="*/ 4439404 w 10598047"/>
              <a:gd name="connsiteY7" fmla="*/ 0 h 1918270"/>
              <a:gd name="connsiteX8" fmla="*/ 4922204 w 10598047"/>
              <a:gd name="connsiteY8" fmla="*/ 0 h 1918270"/>
              <a:gd name="connsiteX9" fmla="*/ 5193043 w 10598047"/>
              <a:gd name="connsiteY9" fmla="*/ 0 h 1918270"/>
              <a:gd name="connsiteX10" fmla="*/ 5569862 w 10598047"/>
              <a:gd name="connsiteY10" fmla="*/ 0 h 1918270"/>
              <a:gd name="connsiteX11" fmla="*/ 6264623 w 10598047"/>
              <a:gd name="connsiteY11" fmla="*/ 0 h 1918270"/>
              <a:gd name="connsiteX12" fmla="*/ 6535462 w 10598047"/>
              <a:gd name="connsiteY12" fmla="*/ 0 h 1918270"/>
              <a:gd name="connsiteX13" fmla="*/ 6912282 w 10598047"/>
              <a:gd name="connsiteY13" fmla="*/ 0 h 1918270"/>
              <a:gd name="connsiteX14" fmla="*/ 7607043 w 10598047"/>
              <a:gd name="connsiteY14" fmla="*/ 0 h 1918270"/>
              <a:gd name="connsiteX15" fmla="*/ 8407784 w 10598047"/>
              <a:gd name="connsiteY15" fmla="*/ 0 h 1918270"/>
              <a:gd name="connsiteX16" fmla="*/ 8784603 w 10598047"/>
              <a:gd name="connsiteY16" fmla="*/ 0 h 1918270"/>
              <a:gd name="connsiteX17" fmla="*/ 9373384 w 10598047"/>
              <a:gd name="connsiteY17" fmla="*/ 0 h 1918270"/>
              <a:gd name="connsiteX18" fmla="*/ 9856184 w 10598047"/>
              <a:gd name="connsiteY18" fmla="*/ 0 h 1918270"/>
              <a:gd name="connsiteX19" fmla="*/ 10598047 w 10598047"/>
              <a:gd name="connsiteY19" fmla="*/ 0 h 1918270"/>
              <a:gd name="connsiteX20" fmla="*/ 10598047 w 10598047"/>
              <a:gd name="connsiteY20" fmla="*/ 517933 h 1918270"/>
              <a:gd name="connsiteX21" fmla="*/ 10598047 w 10598047"/>
              <a:gd name="connsiteY21" fmla="*/ 959135 h 1918270"/>
              <a:gd name="connsiteX22" fmla="*/ 10598047 w 10598047"/>
              <a:gd name="connsiteY22" fmla="*/ 1419520 h 1918270"/>
              <a:gd name="connsiteX23" fmla="*/ 10598047 w 10598047"/>
              <a:gd name="connsiteY23" fmla="*/ 1918270 h 1918270"/>
              <a:gd name="connsiteX24" fmla="*/ 10115247 w 10598047"/>
              <a:gd name="connsiteY24" fmla="*/ 1918270 h 1918270"/>
              <a:gd name="connsiteX25" fmla="*/ 9314506 w 10598047"/>
              <a:gd name="connsiteY25" fmla="*/ 1918270 h 1918270"/>
              <a:gd name="connsiteX26" fmla="*/ 9043667 w 10598047"/>
              <a:gd name="connsiteY26" fmla="*/ 1918270 h 1918270"/>
              <a:gd name="connsiteX27" fmla="*/ 8772828 w 10598047"/>
              <a:gd name="connsiteY27" fmla="*/ 1918270 h 1918270"/>
              <a:gd name="connsiteX28" fmla="*/ 7972086 w 10598047"/>
              <a:gd name="connsiteY28" fmla="*/ 1918270 h 1918270"/>
              <a:gd name="connsiteX29" fmla="*/ 7171345 w 10598047"/>
              <a:gd name="connsiteY29" fmla="*/ 1918270 h 1918270"/>
              <a:gd name="connsiteX30" fmla="*/ 6476584 w 10598047"/>
              <a:gd name="connsiteY30" fmla="*/ 1918270 h 1918270"/>
              <a:gd name="connsiteX31" fmla="*/ 6099765 w 10598047"/>
              <a:gd name="connsiteY31" fmla="*/ 1918270 h 1918270"/>
              <a:gd name="connsiteX32" fmla="*/ 5405004 w 10598047"/>
              <a:gd name="connsiteY32" fmla="*/ 1918270 h 1918270"/>
              <a:gd name="connsiteX33" fmla="*/ 5028185 w 10598047"/>
              <a:gd name="connsiteY33" fmla="*/ 1918270 h 1918270"/>
              <a:gd name="connsiteX34" fmla="*/ 4545385 w 10598047"/>
              <a:gd name="connsiteY34" fmla="*/ 1918270 h 1918270"/>
              <a:gd name="connsiteX35" fmla="*/ 3850624 w 10598047"/>
              <a:gd name="connsiteY35" fmla="*/ 1918270 h 1918270"/>
              <a:gd name="connsiteX36" fmla="*/ 3261843 w 10598047"/>
              <a:gd name="connsiteY36" fmla="*/ 1918270 h 1918270"/>
              <a:gd name="connsiteX37" fmla="*/ 2779043 w 10598047"/>
              <a:gd name="connsiteY37" fmla="*/ 1918270 h 1918270"/>
              <a:gd name="connsiteX38" fmla="*/ 2402224 w 10598047"/>
              <a:gd name="connsiteY38" fmla="*/ 1918270 h 1918270"/>
              <a:gd name="connsiteX39" fmla="*/ 1707463 w 10598047"/>
              <a:gd name="connsiteY39" fmla="*/ 1918270 h 1918270"/>
              <a:gd name="connsiteX40" fmla="*/ 906722 w 10598047"/>
              <a:gd name="connsiteY40" fmla="*/ 1918270 h 1918270"/>
              <a:gd name="connsiteX41" fmla="*/ 0 w 10598047"/>
              <a:gd name="connsiteY41" fmla="*/ 1918270 h 1918270"/>
              <a:gd name="connsiteX42" fmla="*/ 0 w 10598047"/>
              <a:gd name="connsiteY42" fmla="*/ 1496251 h 1918270"/>
              <a:gd name="connsiteX43" fmla="*/ 0 w 10598047"/>
              <a:gd name="connsiteY43" fmla="*/ 1074231 h 1918270"/>
              <a:gd name="connsiteX44" fmla="*/ 0 w 10598047"/>
              <a:gd name="connsiteY44" fmla="*/ 556298 h 1918270"/>
              <a:gd name="connsiteX45" fmla="*/ 0 w 10598047"/>
              <a:gd name="connsiteY45" fmla="*/ 0 h 191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98047" h="1918270" fill="none" extrusionOk="0">
                <a:moveTo>
                  <a:pt x="0" y="0"/>
                </a:moveTo>
                <a:cubicBezTo>
                  <a:pt x="205394" y="-19704"/>
                  <a:pt x="541847" y="32924"/>
                  <a:pt x="800741" y="0"/>
                </a:cubicBezTo>
                <a:cubicBezTo>
                  <a:pt x="1059635" y="-32924"/>
                  <a:pt x="986499" y="24066"/>
                  <a:pt x="1071580" y="0"/>
                </a:cubicBezTo>
                <a:cubicBezTo>
                  <a:pt x="1156661" y="-24066"/>
                  <a:pt x="1678419" y="59309"/>
                  <a:pt x="1872322" y="0"/>
                </a:cubicBezTo>
                <a:cubicBezTo>
                  <a:pt x="2066225" y="-59309"/>
                  <a:pt x="2474007" y="78378"/>
                  <a:pt x="2673063" y="0"/>
                </a:cubicBezTo>
                <a:cubicBezTo>
                  <a:pt x="2872119" y="-78378"/>
                  <a:pt x="3061747" y="4824"/>
                  <a:pt x="3261843" y="0"/>
                </a:cubicBezTo>
                <a:cubicBezTo>
                  <a:pt x="3461939" y="-4824"/>
                  <a:pt x="3760307" y="60502"/>
                  <a:pt x="4062585" y="0"/>
                </a:cubicBezTo>
                <a:cubicBezTo>
                  <a:pt x="4364863" y="-60502"/>
                  <a:pt x="4301661" y="24945"/>
                  <a:pt x="4439404" y="0"/>
                </a:cubicBezTo>
                <a:cubicBezTo>
                  <a:pt x="4577147" y="-24945"/>
                  <a:pt x="4798292" y="26167"/>
                  <a:pt x="4922204" y="0"/>
                </a:cubicBezTo>
                <a:cubicBezTo>
                  <a:pt x="5046116" y="-26167"/>
                  <a:pt x="5114055" y="8341"/>
                  <a:pt x="5193043" y="0"/>
                </a:cubicBezTo>
                <a:cubicBezTo>
                  <a:pt x="5272031" y="-8341"/>
                  <a:pt x="5482150" y="17401"/>
                  <a:pt x="5569862" y="0"/>
                </a:cubicBezTo>
                <a:cubicBezTo>
                  <a:pt x="5657574" y="-17401"/>
                  <a:pt x="6080463" y="57369"/>
                  <a:pt x="6264623" y="0"/>
                </a:cubicBezTo>
                <a:cubicBezTo>
                  <a:pt x="6448783" y="-57369"/>
                  <a:pt x="6439385" y="13770"/>
                  <a:pt x="6535462" y="0"/>
                </a:cubicBezTo>
                <a:cubicBezTo>
                  <a:pt x="6631539" y="-13770"/>
                  <a:pt x="6825382" y="7216"/>
                  <a:pt x="6912282" y="0"/>
                </a:cubicBezTo>
                <a:cubicBezTo>
                  <a:pt x="6999182" y="-7216"/>
                  <a:pt x="7305836" y="10285"/>
                  <a:pt x="7607043" y="0"/>
                </a:cubicBezTo>
                <a:cubicBezTo>
                  <a:pt x="7908250" y="-10285"/>
                  <a:pt x="8079768" y="90116"/>
                  <a:pt x="8407784" y="0"/>
                </a:cubicBezTo>
                <a:cubicBezTo>
                  <a:pt x="8735800" y="-90116"/>
                  <a:pt x="8648732" y="13879"/>
                  <a:pt x="8784603" y="0"/>
                </a:cubicBezTo>
                <a:cubicBezTo>
                  <a:pt x="8920474" y="-13879"/>
                  <a:pt x="9249568" y="56053"/>
                  <a:pt x="9373384" y="0"/>
                </a:cubicBezTo>
                <a:cubicBezTo>
                  <a:pt x="9497200" y="-56053"/>
                  <a:pt x="9620010" y="54406"/>
                  <a:pt x="9856184" y="0"/>
                </a:cubicBezTo>
                <a:cubicBezTo>
                  <a:pt x="10092358" y="-54406"/>
                  <a:pt x="10405572" y="81741"/>
                  <a:pt x="10598047" y="0"/>
                </a:cubicBezTo>
                <a:cubicBezTo>
                  <a:pt x="10659433" y="255709"/>
                  <a:pt x="10584764" y="273564"/>
                  <a:pt x="10598047" y="517933"/>
                </a:cubicBezTo>
                <a:cubicBezTo>
                  <a:pt x="10611330" y="762302"/>
                  <a:pt x="10558887" y="767456"/>
                  <a:pt x="10598047" y="959135"/>
                </a:cubicBezTo>
                <a:cubicBezTo>
                  <a:pt x="10637207" y="1150814"/>
                  <a:pt x="10550553" y="1246225"/>
                  <a:pt x="10598047" y="1419520"/>
                </a:cubicBezTo>
                <a:cubicBezTo>
                  <a:pt x="10645541" y="1592815"/>
                  <a:pt x="10596136" y="1748892"/>
                  <a:pt x="10598047" y="1918270"/>
                </a:cubicBezTo>
                <a:cubicBezTo>
                  <a:pt x="10432262" y="1926726"/>
                  <a:pt x="10349003" y="1867916"/>
                  <a:pt x="10115247" y="1918270"/>
                </a:cubicBezTo>
                <a:cubicBezTo>
                  <a:pt x="9881491" y="1968624"/>
                  <a:pt x="9700927" y="1847392"/>
                  <a:pt x="9314506" y="1918270"/>
                </a:cubicBezTo>
                <a:cubicBezTo>
                  <a:pt x="8928085" y="1989148"/>
                  <a:pt x="9166443" y="1906832"/>
                  <a:pt x="9043667" y="1918270"/>
                </a:cubicBezTo>
                <a:cubicBezTo>
                  <a:pt x="8920891" y="1929708"/>
                  <a:pt x="8883165" y="1909505"/>
                  <a:pt x="8772828" y="1918270"/>
                </a:cubicBezTo>
                <a:cubicBezTo>
                  <a:pt x="8662491" y="1927035"/>
                  <a:pt x="8337757" y="1887972"/>
                  <a:pt x="7972086" y="1918270"/>
                </a:cubicBezTo>
                <a:cubicBezTo>
                  <a:pt x="7606415" y="1948568"/>
                  <a:pt x="7482937" y="1835971"/>
                  <a:pt x="7171345" y="1918270"/>
                </a:cubicBezTo>
                <a:cubicBezTo>
                  <a:pt x="6859753" y="2000569"/>
                  <a:pt x="6800118" y="1872291"/>
                  <a:pt x="6476584" y="1918270"/>
                </a:cubicBezTo>
                <a:cubicBezTo>
                  <a:pt x="6153050" y="1964249"/>
                  <a:pt x="6228126" y="1889152"/>
                  <a:pt x="6099765" y="1918270"/>
                </a:cubicBezTo>
                <a:cubicBezTo>
                  <a:pt x="5971404" y="1947388"/>
                  <a:pt x="5651752" y="1885484"/>
                  <a:pt x="5405004" y="1918270"/>
                </a:cubicBezTo>
                <a:cubicBezTo>
                  <a:pt x="5158256" y="1951056"/>
                  <a:pt x="5138210" y="1878399"/>
                  <a:pt x="5028185" y="1918270"/>
                </a:cubicBezTo>
                <a:cubicBezTo>
                  <a:pt x="4918160" y="1958141"/>
                  <a:pt x="4677685" y="1906237"/>
                  <a:pt x="4545385" y="1918270"/>
                </a:cubicBezTo>
                <a:cubicBezTo>
                  <a:pt x="4413085" y="1930303"/>
                  <a:pt x="4045102" y="1873270"/>
                  <a:pt x="3850624" y="1918270"/>
                </a:cubicBezTo>
                <a:cubicBezTo>
                  <a:pt x="3656146" y="1963270"/>
                  <a:pt x="3398387" y="1879774"/>
                  <a:pt x="3261843" y="1918270"/>
                </a:cubicBezTo>
                <a:cubicBezTo>
                  <a:pt x="3125299" y="1956766"/>
                  <a:pt x="2988226" y="1889958"/>
                  <a:pt x="2779043" y="1918270"/>
                </a:cubicBezTo>
                <a:cubicBezTo>
                  <a:pt x="2569860" y="1946582"/>
                  <a:pt x="2562215" y="1903643"/>
                  <a:pt x="2402224" y="1918270"/>
                </a:cubicBezTo>
                <a:cubicBezTo>
                  <a:pt x="2242233" y="1932897"/>
                  <a:pt x="1919314" y="1856259"/>
                  <a:pt x="1707463" y="1918270"/>
                </a:cubicBezTo>
                <a:cubicBezTo>
                  <a:pt x="1495612" y="1980281"/>
                  <a:pt x="1166600" y="1880641"/>
                  <a:pt x="906722" y="1918270"/>
                </a:cubicBezTo>
                <a:cubicBezTo>
                  <a:pt x="646844" y="1955899"/>
                  <a:pt x="449460" y="1897091"/>
                  <a:pt x="0" y="1918270"/>
                </a:cubicBezTo>
                <a:cubicBezTo>
                  <a:pt x="-8565" y="1791001"/>
                  <a:pt x="50175" y="1676494"/>
                  <a:pt x="0" y="1496251"/>
                </a:cubicBezTo>
                <a:cubicBezTo>
                  <a:pt x="-50175" y="1316008"/>
                  <a:pt x="34499" y="1279977"/>
                  <a:pt x="0" y="1074231"/>
                </a:cubicBezTo>
                <a:cubicBezTo>
                  <a:pt x="-34499" y="868485"/>
                  <a:pt x="3935" y="688167"/>
                  <a:pt x="0" y="556298"/>
                </a:cubicBezTo>
                <a:cubicBezTo>
                  <a:pt x="-3935" y="424429"/>
                  <a:pt x="33953" y="123655"/>
                  <a:pt x="0" y="0"/>
                </a:cubicBezTo>
                <a:close/>
              </a:path>
              <a:path w="10598047" h="1918270" stroke="0" extrusionOk="0">
                <a:moveTo>
                  <a:pt x="0" y="0"/>
                </a:moveTo>
                <a:cubicBezTo>
                  <a:pt x="237398" y="-14968"/>
                  <a:pt x="267453" y="10426"/>
                  <a:pt x="482800" y="0"/>
                </a:cubicBezTo>
                <a:cubicBezTo>
                  <a:pt x="698147" y="-10426"/>
                  <a:pt x="1034113" y="19647"/>
                  <a:pt x="1283541" y="0"/>
                </a:cubicBezTo>
                <a:cubicBezTo>
                  <a:pt x="1532969" y="-19647"/>
                  <a:pt x="1747865" y="35550"/>
                  <a:pt x="2084283" y="0"/>
                </a:cubicBezTo>
                <a:cubicBezTo>
                  <a:pt x="2420701" y="-35550"/>
                  <a:pt x="2360962" y="38043"/>
                  <a:pt x="2461102" y="0"/>
                </a:cubicBezTo>
                <a:cubicBezTo>
                  <a:pt x="2561242" y="-38043"/>
                  <a:pt x="3042481" y="90393"/>
                  <a:pt x="3261843" y="0"/>
                </a:cubicBezTo>
                <a:cubicBezTo>
                  <a:pt x="3481205" y="-90393"/>
                  <a:pt x="3792561" y="32905"/>
                  <a:pt x="3956604" y="0"/>
                </a:cubicBezTo>
                <a:cubicBezTo>
                  <a:pt x="4120647" y="-32905"/>
                  <a:pt x="4154725" y="23037"/>
                  <a:pt x="4227443" y="0"/>
                </a:cubicBezTo>
                <a:cubicBezTo>
                  <a:pt x="4300161" y="-23037"/>
                  <a:pt x="4647566" y="35713"/>
                  <a:pt x="4816224" y="0"/>
                </a:cubicBezTo>
                <a:cubicBezTo>
                  <a:pt x="4984882" y="-35713"/>
                  <a:pt x="5257092" y="67996"/>
                  <a:pt x="5405004" y="0"/>
                </a:cubicBezTo>
                <a:cubicBezTo>
                  <a:pt x="5552916" y="-67996"/>
                  <a:pt x="5615879" y="25882"/>
                  <a:pt x="5675843" y="0"/>
                </a:cubicBezTo>
                <a:cubicBezTo>
                  <a:pt x="5735807" y="-25882"/>
                  <a:pt x="5979462" y="46305"/>
                  <a:pt x="6264623" y="0"/>
                </a:cubicBezTo>
                <a:cubicBezTo>
                  <a:pt x="6549784" y="-46305"/>
                  <a:pt x="6624281" y="76796"/>
                  <a:pt x="6959384" y="0"/>
                </a:cubicBezTo>
                <a:cubicBezTo>
                  <a:pt x="7294487" y="-76796"/>
                  <a:pt x="7434133" y="46021"/>
                  <a:pt x="7760126" y="0"/>
                </a:cubicBezTo>
                <a:cubicBezTo>
                  <a:pt x="8086119" y="-46021"/>
                  <a:pt x="8244532" y="31111"/>
                  <a:pt x="8454886" y="0"/>
                </a:cubicBezTo>
                <a:cubicBezTo>
                  <a:pt x="8665240" y="-31111"/>
                  <a:pt x="8732536" y="16951"/>
                  <a:pt x="8831706" y="0"/>
                </a:cubicBezTo>
                <a:cubicBezTo>
                  <a:pt x="8930876" y="-16951"/>
                  <a:pt x="9157888" y="29207"/>
                  <a:pt x="9314506" y="0"/>
                </a:cubicBezTo>
                <a:cubicBezTo>
                  <a:pt x="9471124" y="-29207"/>
                  <a:pt x="9640952" y="50991"/>
                  <a:pt x="9797306" y="0"/>
                </a:cubicBezTo>
                <a:cubicBezTo>
                  <a:pt x="9953660" y="-50991"/>
                  <a:pt x="10273366" y="72642"/>
                  <a:pt x="10598047" y="0"/>
                </a:cubicBezTo>
                <a:cubicBezTo>
                  <a:pt x="10641843" y="101471"/>
                  <a:pt x="10594333" y="311459"/>
                  <a:pt x="10598047" y="422019"/>
                </a:cubicBezTo>
                <a:cubicBezTo>
                  <a:pt x="10601761" y="532579"/>
                  <a:pt x="10552300" y="734272"/>
                  <a:pt x="10598047" y="844039"/>
                </a:cubicBezTo>
                <a:cubicBezTo>
                  <a:pt x="10643794" y="953806"/>
                  <a:pt x="10589668" y="1209483"/>
                  <a:pt x="10598047" y="1323606"/>
                </a:cubicBezTo>
                <a:cubicBezTo>
                  <a:pt x="10606426" y="1437729"/>
                  <a:pt x="10572880" y="1696373"/>
                  <a:pt x="10598047" y="1918270"/>
                </a:cubicBezTo>
                <a:cubicBezTo>
                  <a:pt x="10271277" y="1930646"/>
                  <a:pt x="10136324" y="1837278"/>
                  <a:pt x="9903286" y="1918270"/>
                </a:cubicBezTo>
                <a:cubicBezTo>
                  <a:pt x="9670248" y="1999262"/>
                  <a:pt x="9605924" y="1917800"/>
                  <a:pt x="9526467" y="1918270"/>
                </a:cubicBezTo>
                <a:cubicBezTo>
                  <a:pt x="9447010" y="1918740"/>
                  <a:pt x="9340744" y="1887471"/>
                  <a:pt x="9255628" y="1918270"/>
                </a:cubicBezTo>
                <a:cubicBezTo>
                  <a:pt x="9170512" y="1949069"/>
                  <a:pt x="8779583" y="1913083"/>
                  <a:pt x="8454886" y="1918270"/>
                </a:cubicBezTo>
                <a:cubicBezTo>
                  <a:pt x="8130189" y="1923457"/>
                  <a:pt x="8097635" y="1859522"/>
                  <a:pt x="7866106" y="1918270"/>
                </a:cubicBezTo>
                <a:cubicBezTo>
                  <a:pt x="7634577" y="1977018"/>
                  <a:pt x="7464826" y="1902736"/>
                  <a:pt x="7171345" y="1918270"/>
                </a:cubicBezTo>
                <a:cubicBezTo>
                  <a:pt x="6877864" y="1933804"/>
                  <a:pt x="6625859" y="1877861"/>
                  <a:pt x="6370604" y="1918270"/>
                </a:cubicBezTo>
                <a:cubicBezTo>
                  <a:pt x="6115349" y="1958679"/>
                  <a:pt x="6224268" y="1908753"/>
                  <a:pt x="6099765" y="1918270"/>
                </a:cubicBezTo>
                <a:cubicBezTo>
                  <a:pt x="5975262" y="1927787"/>
                  <a:pt x="5908181" y="1897163"/>
                  <a:pt x="5722945" y="1918270"/>
                </a:cubicBezTo>
                <a:cubicBezTo>
                  <a:pt x="5537709" y="1939377"/>
                  <a:pt x="5225176" y="1907692"/>
                  <a:pt x="4922204" y="1918270"/>
                </a:cubicBezTo>
                <a:cubicBezTo>
                  <a:pt x="4619232" y="1928848"/>
                  <a:pt x="4780396" y="1893781"/>
                  <a:pt x="4651365" y="1918270"/>
                </a:cubicBezTo>
                <a:cubicBezTo>
                  <a:pt x="4522334" y="1942759"/>
                  <a:pt x="4515698" y="1890370"/>
                  <a:pt x="4380526" y="1918270"/>
                </a:cubicBezTo>
                <a:cubicBezTo>
                  <a:pt x="4245354" y="1946170"/>
                  <a:pt x="3998020" y="1899240"/>
                  <a:pt x="3685765" y="1918270"/>
                </a:cubicBezTo>
                <a:cubicBezTo>
                  <a:pt x="3373510" y="1937300"/>
                  <a:pt x="3428191" y="1887025"/>
                  <a:pt x="3308946" y="1918270"/>
                </a:cubicBezTo>
                <a:cubicBezTo>
                  <a:pt x="3189701" y="1949515"/>
                  <a:pt x="2995179" y="1884982"/>
                  <a:pt x="2826146" y="1918270"/>
                </a:cubicBezTo>
                <a:cubicBezTo>
                  <a:pt x="2657113" y="1951558"/>
                  <a:pt x="2245675" y="1902492"/>
                  <a:pt x="2025405" y="1918270"/>
                </a:cubicBezTo>
                <a:cubicBezTo>
                  <a:pt x="1805135" y="1934048"/>
                  <a:pt x="1851925" y="1903138"/>
                  <a:pt x="1754566" y="1918270"/>
                </a:cubicBezTo>
                <a:cubicBezTo>
                  <a:pt x="1657207" y="1933402"/>
                  <a:pt x="1372530" y="1865925"/>
                  <a:pt x="1059805" y="1918270"/>
                </a:cubicBezTo>
                <a:cubicBezTo>
                  <a:pt x="747080" y="1970615"/>
                  <a:pt x="747603" y="1891872"/>
                  <a:pt x="577005" y="1918270"/>
                </a:cubicBezTo>
                <a:cubicBezTo>
                  <a:pt x="406407" y="1944668"/>
                  <a:pt x="162535" y="1899859"/>
                  <a:pt x="0" y="1918270"/>
                </a:cubicBezTo>
                <a:cubicBezTo>
                  <a:pt x="-59678" y="1789779"/>
                  <a:pt x="46595" y="1547991"/>
                  <a:pt x="0" y="1400337"/>
                </a:cubicBezTo>
                <a:cubicBezTo>
                  <a:pt x="-46595" y="1252683"/>
                  <a:pt x="39435" y="1117721"/>
                  <a:pt x="0" y="901587"/>
                </a:cubicBezTo>
                <a:cubicBezTo>
                  <a:pt x="-39435" y="685453"/>
                  <a:pt x="7502" y="520857"/>
                  <a:pt x="0" y="422019"/>
                </a:cubicBezTo>
                <a:cubicBezTo>
                  <a:pt x="-7502" y="323181"/>
                  <a:pt x="25277" y="170065"/>
                  <a:pt x="0" y="0"/>
                </a:cubicBezTo>
                <a:close/>
              </a:path>
            </a:pathLst>
          </a:custGeom>
          <a:ln w="28575">
            <a:solidFill>
              <a:srgbClr val="FF0000"/>
            </a:solidFill>
            <a:extLst>
              <a:ext uri="{C807C97D-BFC1-408E-A445-0C87EB9F89A2}">
                <ask:lineSketchStyleProps xmlns="" xmlns:ask="http://schemas.microsoft.com/office/drawing/2018/sketchyshapes" sd="2119187046">
                  <a:prstGeom prst="rect">
                    <a:avLst/>
                  </a:prstGeom>
                  <ask:type>
                    <ask:lineSketchScribble/>
                  </ask:type>
                </ask:lineSketchStyleProps>
              </a:ext>
            </a:extLst>
          </a:ln>
        </p:spPr>
      </p:pic>
      <p:sp>
        <p:nvSpPr>
          <p:cNvPr id="6" name="Rectangle 5"/>
          <p:cNvSpPr/>
          <p:nvPr/>
        </p:nvSpPr>
        <p:spPr>
          <a:xfrm>
            <a:off x="582591" y="2515899"/>
            <a:ext cx="10517529" cy="646331"/>
          </a:xfrm>
          <a:prstGeom prst="rect">
            <a:avLst/>
          </a:prstGeom>
        </p:spPr>
        <p:txBody>
          <a:bodyPr wrap="square">
            <a:spAutoFit/>
          </a:bodyPr>
          <a:lstStyle/>
          <a:p>
            <a:r>
              <a:rPr lang="es-UY" b="1" i="1" dirty="0" smtClean="0">
                <a:solidFill>
                  <a:srgbClr val="FF0000"/>
                </a:solidFill>
                <a:latin typeface="Times New Roman" pitchFamily="18" charset="0"/>
                <a:cs typeface="Times New Roman" pitchFamily="18" charset="0"/>
              </a:rPr>
              <a:t>La teoría cuántica debe concordar con la teoría clásica en el límite en el cual se sabe que la teoría clásica concuerda con el experimento.</a:t>
            </a:r>
            <a:endParaRPr lang="es-UY" b="1" dirty="0">
              <a:solidFill>
                <a:srgbClr val="FF0000"/>
              </a:solidFill>
              <a:latin typeface="Times New Roman" pitchFamily="18" charset="0"/>
              <a:cs typeface="Times New Roman" pitchFamily="18" charset="0"/>
            </a:endParaRPr>
          </a:p>
        </p:txBody>
      </p:sp>
      <p:sp>
        <p:nvSpPr>
          <p:cNvPr id="7" name="Rectangle 6"/>
          <p:cNvSpPr/>
          <p:nvPr/>
        </p:nvSpPr>
        <p:spPr>
          <a:xfrm>
            <a:off x="478420" y="3221969"/>
            <a:ext cx="10806896" cy="369332"/>
          </a:xfrm>
          <a:prstGeom prst="rect">
            <a:avLst/>
          </a:prstGeom>
        </p:spPr>
        <p:txBody>
          <a:bodyPr wrap="square">
            <a:spAutoFit/>
          </a:bodyPr>
          <a:lstStyle/>
          <a:p>
            <a:r>
              <a:rPr lang="es-UY" b="1" dirty="0" smtClean="0">
                <a:solidFill>
                  <a:srgbClr val="0070C0"/>
                </a:solidFill>
              </a:rPr>
              <a:t>Ejercicio 1 de Principio de Correspondencia </a:t>
            </a:r>
            <a:endParaRPr lang="es-UY" dirty="0">
              <a:solidFill>
                <a:srgbClr val="0070C0"/>
              </a:solidFill>
            </a:endParaRPr>
          </a:p>
        </p:txBody>
      </p:sp>
      <p:pic>
        <p:nvPicPr>
          <p:cNvPr id="13" name="Picture 12">
            <a:extLst>
              <a:ext uri="{FF2B5EF4-FFF2-40B4-BE49-F238E27FC236}">
                <a16:creationId xmlns:a16="http://schemas.microsoft.com/office/drawing/2014/main" xmlns="" id="{B06C02AF-F09A-4ACB-B80A-AD8D519801B0}"/>
              </a:ext>
            </a:extLst>
          </p:cNvPr>
          <p:cNvPicPr>
            <a:picLocks noChangeAspect="1"/>
          </p:cNvPicPr>
          <p:nvPr/>
        </p:nvPicPr>
        <p:blipFill>
          <a:blip r:embed="rId3"/>
          <a:stretch>
            <a:fillRect/>
          </a:stretch>
        </p:blipFill>
        <p:spPr>
          <a:xfrm>
            <a:off x="3188371" y="3998196"/>
            <a:ext cx="2647950" cy="685800"/>
          </a:xfrm>
          <a:custGeom>
            <a:avLst/>
            <a:gdLst>
              <a:gd name="connsiteX0" fmla="*/ 0 w 2647950"/>
              <a:gd name="connsiteY0" fmla="*/ 0 h 685800"/>
              <a:gd name="connsiteX1" fmla="*/ 529590 w 2647950"/>
              <a:gd name="connsiteY1" fmla="*/ 0 h 685800"/>
              <a:gd name="connsiteX2" fmla="*/ 1112139 w 2647950"/>
              <a:gd name="connsiteY2" fmla="*/ 0 h 685800"/>
              <a:gd name="connsiteX3" fmla="*/ 1668209 w 2647950"/>
              <a:gd name="connsiteY3" fmla="*/ 0 h 685800"/>
              <a:gd name="connsiteX4" fmla="*/ 2647950 w 2647950"/>
              <a:gd name="connsiteY4" fmla="*/ 0 h 685800"/>
              <a:gd name="connsiteX5" fmla="*/ 2647950 w 2647950"/>
              <a:gd name="connsiteY5" fmla="*/ 336042 h 685800"/>
              <a:gd name="connsiteX6" fmla="*/ 2647950 w 2647950"/>
              <a:gd name="connsiteY6" fmla="*/ 685800 h 685800"/>
              <a:gd name="connsiteX7" fmla="*/ 2197799 w 2647950"/>
              <a:gd name="connsiteY7" fmla="*/ 685800 h 685800"/>
              <a:gd name="connsiteX8" fmla="*/ 1641729 w 2647950"/>
              <a:gd name="connsiteY8" fmla="*/ 685800 h 685800"/>
              <a:gd name="connsiteX9" fmla="*/ 1191577 w 2647950"/>
              <a:gd name="connsiteY9" fmla="*/ 685800 h 685800"/>
              <a:gd name="connsiteX10" fmla="*/ 635508 w 2647950"/>
              <a:gd name="connsiteY10" fmla="*/ 685800 h 685800"/>
              <a:gd name="connsiteX11" fmla="*/ 0 w 2647950"/>
              <a:gd name="connsiteY11" fmla="*/ 685800 h 685800"/>
              <a:gd name="connsiteX12" fmla="*/ 0 w 2647950"/>
              <a:gd name="connsiteY12" fmla="*/ 356616 h 685800"/>
              <a:gd name="connsiteX13" fmla="*/ 0 w 2647950"/>
              <a:gd name="connsiteY13"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685800" fill="none" extrusionOk="0">
                <a:moveTo>
                  <a:pt x="0" y="0"/>
                </a:moveTo>
                <a:cubicBezTo>
                  <a:pt x="218204" y="-30329"/>
                  <a:pt x="326087" y="19234"/>
                  <a:pt x="529590" y="0"/>
                </a:cubicBezTo>
                <a:cubicBezTo>
                  <a:pt x="733093" y="-19234"/>
                  <a:pt x="913925" y="28387"/>
                  <a:pt x="1112139" y="0"/>
                </a:cubicBezTo>
                <a:cubicBezTo>
                  <a:pt x="1310353" y="-28387"/>
                  <a:pt x="1390736" y="60315"/>
                  <a:pt x="1668209" y="0"/>
                </a:cubicBezTo>
                <a:cubicBezTo>
                  <a:pt x="1945682" y="-60315"/>
                  <a:pt x="2401740" y="54846"/>
                  <a:pt x="2647950" y="0"/>
                </a:cubicBezTo>
                <a:cubicBezTo>
                  <a:pt x="2666556" y="125183"/>
                  <a:pt x="2633942" y="254121"/>
                  <a:pt x="2647950" y="336042"/>
                </a:cubicBezTo>
                <a:cubicBezTo>
                  <a:pt x="2661958" y="417963"/>
                  <a:pt x="2629716" y="573500"/>
                  <a:pt x="2647950" y="685800"/>
                </a:cubicBezTo>
                <a:cubicBezTo>
                  <a:pt x="2440896" y="729806"/>
                  <a:pt x="2362012" y="669286"/>
                  <a:pt x="2197799" y="685800"/>
                </a:cubicBezTo>
                <a:cubicBezTo>
                  <a:pt x="2033586" y="702314"/>
                  <a:pt x="1877691" y="631463"/>
                  <a:pt x="1641729" y="685800"/>
                </a:cubicBezTo>
                <a:cubicBezTo>
                  <a:pt x="1405767" y="740137"/>
                  <a:pt x="1320717" y="655498"/>
                  <a:pt x="1191577" y="685800"/>
                </a:cubicBezTo>
                <a:cubicBezTo>
                  <a:pt x="1062437" y="716102"/>
                  <a:pt x="875254" y="634561"/>
                  <a:pt x="635508" y="685800"/>
                </a:cubicBezTo>
                <a:cubicBezTo>
                  <a:pt x="395762" y="737039"/>
                  <a:pt x="203446" y="668269"/>
                  <a:pt x="0" y="685800"/>
                </a:cubicBezTo>
                <a:cubicBezTo>
                  <a:pt x="-19739" y="545425"/>
                  <a:pt x="38554" y="515210"/>
                  <a:pt x="0" y="356616"/>
                </a:cubicBezTo>
                <a:cubicBezTo>
                  <a:pt x="-38554" y="198022"/>
                  <a:pt x="20143" y="161748"/>
                  <a:pt x="0" y="0"/>
                </a:cubicBezTo>
                <a:close/>
              </a:path>
              <a:path w="2647950" h="685800" stroke="0" extrusionOk="0">
                <a:moveTo>
                  <a:pt x="0" y="0"/>
                </a:moveTo>
                <a:cubicBezTo>
                  <a:pt x="231457" y="-20647"/>
                  <a:pt x="328536" y="30301"/>
                  <a:pt x="503111" y="0"/>
                </a:cubicBezTo>
                <a:cubicBezTo>
                  <a:pt x="677686" y="-30301"/>
                  <a:pt x="833752" y="61587"/>
                  <a:pt x="1059180" y="0"/>
                </a:cubicBezTo>
                <a:cubicBezTo>
                  <a:pt x="1284608" y="-61587"/>
                  <a:pt x="1423689" y="16664"/>
                  <a:pt x="1615250" y="0"/>
                </a:cubicBezTo>
                <a:cubicBezTo>
                  <a:pt x="1806811" y="-16664"/>
                  <a:pt x="2240938" y="110589"/>
                  <a:pt x="2647950" y="0"/>
                </a:cubicBezTo>
                <a:cubicBezTo>
                  <a:pt x="2663997" y="125502"/>
                  <a:pt x="2621677" y="241515"/>
                  <a:pt x="2647950" y="349758"/>
                </a:cubicBezTo>
                <a:cubicBezTo>
                  <a:pt x="2674223" y="458001"/>
                  <a:pt x="2638473" y="532385"/>
                  <a:pt x="2647950" y="685800"/>
                </a:cubicBezTo>
                <a:cubicBezTo>
                  <a:pt x="2494141" y="696614"/>
                  <a:pt x="2318687" y="655916"/>
                  <a:pt x="2171319" y="685800"/>
                </a:cubicBezTo>
                <a:cubicBezTo>
                  <a:pt x="2023951" y="715684"/>
                  <a:pt x="1812945" y="637289"/>
                  <a:pt x="1721167" y="685800"/>
                </a:cubicBezTo>
                <a:cubicBezTo>
                  <a:pt x="1629389" y="734311"/>
                  <a:pt x="1455383" y="675177"/>
                  <a:pt x="1271016" y="685800"/>
                </a:cubicBezTo>
                <a:cubicBezTo>
                  <a:pt x="1086649" y="696423"/>
                  <a:pt x="930858" y="674696"/>
                  <a:pt x="820864" y="685800"/>
                </a:cubicBezTo>
                <a:cubicBezTo>
                  <a:pt x="710870" y="696904"/>
                  <a:pt x="347800" y="630370"/>
                  <a:pt x="0" y="685800"/>
                </a:cubicBezTo>
                <a:cubicBezTo>
                  <a:pt x="-19590" y="603526"/>
                  <a:pt x="37669" y="483941"/>
                  <a:pt x="0" y="363474"/>
                </a:cubicBezTo>
                <a:cubicBezTo>
                  <a:pt x="-37669" y="243007"/>
                  <a:pt x="34955" y="172827"/>
                  <a:pt x="0" y="0"/>
                </a:cubicBezTo>
                <a:close/>
              </a:path>
            </a:pathLst>
          </a:custGeom>
          <a:ln w="28575">
            <a:solidFill>
              <a:schemeClr val="accent1"/>
            </a:solidFill>
            <a:extLst>
              <a:ext uri="{C807C97D-BFC1-408E-A445-0C87EB9F89A2}">
                <ask:lineSketchStyleProps xmlns:ask="http://schemas.microsoft.com/office/drawing/2018/sketchyshapes" xmlns="" sd="2938378340">
                  <a:prstGeom prst="rect">
                    <a:avLst/>
                  </a:prstGeom>
                  <ask:type>
                    <ask:lineSketchScribble/>
                  </ask:type>
                </ask:lineSketchStyleProps>
              </a:ext>
            </a:extLst>
          </a:ln>
        </p:spPr>
      </p:pic>
      <p:pic>
        <p:nvPicPr>
          <p:cNvPr id="14" name="Picture 13">
            <a:extLst>
              <a:ext uri="{FF2B5EF4-FFF2-40B4-BE49-F238E27FC236}">
                <a16:creationId xmlns:a16="http://schemas.microsoft.com/office/drawing/2014/main" xmlns="" id="{676BAF18-2F61-4B6C-BF52-C8A5DF4D6ABB}"/>
              </a:ext>
            </a:extLst>
          </p:cNvPr>
          <p:cNvPicPr>
            <a:picLocks noChangeAspect="1"/>
          </p:cNvPicPr>
          <p:nvPr/>
        </p:nvPicPr>
        <p:blipFill>
          <a:blip r:embed="rId4"/>
          <a:stretch>
            <a:fillRect/>
          </a:stretch>
        </p:blipFill>
        <p:spPr>
          <a:xfrm>
            <a:off x="350197" y="3641952"/>
            <a:ext cx="2286000" cy="1704975"/>
          </a:xfrm>
          <a:custGeom>
            <a:avLst/>
            <a:gdLst>
              <a:gd name="connsiteX0" fmla="*/ 0 w 2286000"/>
              <a:gd name="connsiteY0" fmla="*/ 0 h 1704975"/>
              <a:gd name="connsiteX1" fmla="*/ 617220 w 2286000"/>
              <a:gd name="connsiteY1" fmla="*/ 0 h 1704975"/>
              <a:gd name="connsiteX2" fmla="*/ 1143000 w 2286000"/>
              <a:gd name="connsiteY2" fmla="*/ 0 h 1704975"/>
              <a:gd name="connsiteX3" fmla="*/ 1737360 w 2286000"/>
              <a:gd name="connsiteY3" fmla="*/ 0 h 1704975"/>
              <a:gd name="connsiteX4" fmla="*/ 2286000 w 2286000"/>
              <a:gd name="connsiteY4" fmla="*/ 0 h 1704975"/>
              <a:gd name="connsiteX5" fmla="*/ 2286000 w 2286000"/>
              <a:gd name="connsiteY5" fmla="*/ 602425 h 1704975"/>
              <a:gd name="connsiteX6" fmla="*/ 2286000 w 2286000"/>
              <a:gd name="connsiteY6" fmla="*/ 1187799 h 1704975"/>
              <a:gd name="connsiteX7" fmla="*/ 2286000 w 2286000"/>
              <a:gd name="connsiteY7" fmla="*/ 1704975 h 1704975"/>
              <a:gd name="connsiteX8" fmla="*/ 1760220 w 2286000"/>
              <a:gd name="connsiteY8" fmla="*/ 1704975 h 1704975"/>
              <a:gd name="connsiteX9" fmla="*/ 1143000 w 2286000"/>
              <a:gd name="connsiteY9" fmla="*/ 1704975 h 1704975"/>
              <a:gd name="connsiteX10" fmla="*/ 525780 w 2286000"/>
              <a:gd name="connsiteY10" fmla="*/ 1704975 h 1704975"/>
              <a:gd name="connsiteX11" fmla="*/ 0 w 2286000"/>
              <a:gd name="connsiteY11" fmla="*/ 1704975 h 1704975"/>
              <a:gd name="connsiteX12" fmla="*/ 0 w 2286000"/>
              <a:gd name="connsiteY12" fmla="*/ 1136650 h 1704975"/>
              <a:gd name="connsiteX13" fmla="*/ 0 w 2286000"/>
              <a:gd name="connsiteY13" fmla="*/ 602425 h 1704975"/>
              <a:gd name="connsiteX14" fmla="*/ 0 w 2286000"/>
              <a:gd name="connsiteY14" fmla="*/ 0 h 17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6000" h="1704975" fill="none" extrusionOk="0">
                <a:moveTo>
                  <a:pt x="0" y="0"/>
                </a:moveTo>
                <a:cubicBezTo>
                  <a:pt x="273906" y="-7546"/>
                  <a:pt x="365674" y="37298"/>
                  <a:pt x="617220" y="0"/>
                </a:cubicBezTo>
                <a:cubicBezTo>
                  <a:pt x="868766" y="-37298"/>
                  <a:pt x="979455" y="62377"/>
                  <a:pt x="1143000" y="0"/>
                </a:cubicBezTo>
                <a:cubicBezTo>
                  <a:pt x="1306545" y="-62377"/>
                  <a:pt x="1509345" y="68735"/>
                  <a:pt x="1737360" y="0"/>
                </a:cubicBezTo>
                <a:cubicBezTo>
                  <a:pt x="1965375" y="-68735"/>
                  <a:pt x="2100890" y="19471"/>
                  <a:pt x="2286000" y="0"/>
                </a:cubicBezTo>
                <a:cubicBezTo>
                  <a:pt x="2317167" y="179155"/>
                  <a:pt x="2260797" y="354043"/>
                  <a:pt x="2286000" y="602425"/>
                </a:cubicBezTo>
                <a:cubicBezTo>
                  <a:pt x="2311203" y="850808"/>
                  <a:pt x="2248541" y="937600"/>
                  <a:pt x="2286000" y="1187799"/>
                </a:cubicBezTo>
                <a:cubicBezTo>
                  <a:pt x="2323459" y="1437998"/>
                  <a:pt x="2246631" y="1503317"/>
                  <a:pt x="2286000" y="1704975"/>
                </a:cubicBezTo>
                <a:cubicBezTo>
                  <a:pt x="2163021" y="1737389"/>
                  <a:pt x="1871656" y="1672948"/>
                  <a:pt x="1760220" y="1704975"/>
                </a:cubicBezTo>
                <a:cubicBezTo>
                  <a:pt x="1648784" y="1737002"/>
                  <a:pt x="1332477" y="1679130"/>
                  <a:pt x="1143000" y="1704975"/>
                </a:cubicBezTo>
                <a:cubicBezTo>
                  <a:pt x="953523" y="1730820"/>
                  <a:pt x="745964" y="1699965"/>
                  <a:pt x="525780" y="1704975"/>
                </a:cubicBezTo>
                <a:cubicBezTo>
                  <a:pt x="305596" y="1709985"/>
                  <a:pt x="255748" y="1648325"/>
                  <a:pt x="0" y="1704975"/>
                </a:cubicBezTo>
                <a:cubicBezTo>
                  <a:pt x="-43539" y="1550510"/>
                  <a:pt x="63786" y="1398230"/>
                  <a:pt x="0" y="1136650"/>
                </a:cubicBezTo>
                <a:cubicBezTo>
                  <a:pt x="-63786" y="875070"/>
                  <a:pt x="29393" y="833591"/>
                  <a:pt x="0" y="602425"/>
                </a:cubicBezTo>
                <a:cubicBezTo>
                  <a:pt x="-29393" y="371259"/>
                  <a:pt x="63802" y="168353"/>
                  <a:pt x="0" y="0"/>
                </a:cubicBezTo>
                <a:close/>
              </a:path>
              <a:path w="2286000" h="1704975" stroke="0" extrusionOk="0">
                <a:moveTo>
                  <a:pt x="0" y="0"/>
                </a:moveTo>
                <a:cubicBezTo>
                  <a:pt x="187147" y="-62560"/>
                  <a:pt x="332929" y="22420"/>
                  <a:pt x="617220" y="0"/>
                </a:cubicBezTo>
                <a:cubicBezTo>
                  <a:pt x="901511" y="-22420"/>
                  <a:pt x="981617" y="64868"/>
                  <a:pt x="1188720" y="0"/>
                </a:cubicBezTo>
                <a:cubicBezTo>
                  <a:pt x="1395823" y="-64868"/>
                  <a:pt x="1491223" y="33946"/>
                  <a:pt x="1737360" y="0"/>
                </a:cubicBezTo>
                <a:cubicBezTo>
                  <a:pt x="1983497" y="-33946"/>
                  <a:pt x="2131503" y="27239"/>
                  <a:pt x="2286000" y="0"/>
                </a:cubicBezTo>
                <a:cubicBezTo>
                  <a:pt x="2347875" y="169289"/>
                  <a:pt x="2280679" y="329398"/>
                  <a:pt x="2286000" y="585375"/>
                </a:cubicBezTo>
                <a:cubicBezTo>
                  <a:pt x="2291321" y="841352"/>
                  <a:pt x="2260605" y="889647"/>
                  <a:pt x="2286000" y="1119600"/>
                </a:cubicBezTo>
                <a:cubicBezTo>
                  <a:pt x="2311395" y="1349554"/>
                  <a:pt x="2259401" y="1553244"/>
                  <a:pt x="2286000" y="1704975"/>
                </a:cubicBezTo>
                <a:cubicBezTo>
                  <a:pt x="2009998" y="1768066"/>
                  <a:pt x="1844427" y="1695770"/>
                  <a:pt x="1668780" y="1704975"/>
                </a:cubicBezTo>
                <a:cubicBezTo>
                  <a:pt x="1493133" y="1714180"/>
                  <a:pt x="1286869" y="1677761"/>
                  <a:pt x="1120140" y="1704975"/>
                </a:cubicBezTo>
                <a:cubicBezTo>
                  <a:pt x="953411" y="1732189"/>
                  <a:pt x="733631" y="1634201"/>
                  <a:pt x="502920" y="1704975"/>
                </a:cubicBezTo>
                <a:cubicBezTo>
                  <a:pt x="272209" y="1775749"/>
                  <a:pt x="192795" y="1701378"/>
                  <a:pt x="0" y="1704975"/>
                </a:cubicBezTo>
                <a:cubicBezTo>
                  <a:pt x="-65895" y="1451813"/>
                  <a:pt x="62500" y="1424695"/>
                  <a:pt x="0" y="1153700"/>
                </a:cubicBezTo>
                <a:cubicBezTo>
                  <a:pt x="-62500" y="882706"/>
                  <a:pt x="62158" y="830829"/>
                  <a:pt x="0" y="602425"/>
                </a:cubicBezTo>
                <a:cubicBezTo>
                  <a:pt x="-62158" y="374022"/>
                  <a:pt x="66024" y="134766"/>
                  <a:pt x="0" y="0"/>
                </a:cubicBezTo>
                <a:close/>
              </a:path>
            </a:pathLst>
          </a:custGeom>
          <a:ln w="28575">
            <a:solidFill>
              <a:schemeClr val="accent1"/>
            </a:solidFill>
            <a:extLst>
              <a:ext uri="{C807C97D-BFC1-408E-A445-0C87EB9F89A2}">
                <ask:lineSketchStyleProps xmlns:ask="http://schemas.microsoft.com/office/drawing/2018/sketchyshapes" xmlns="" sd="708768838">
                  <a:prstGeom prst="rect">
                    <a:avLst/>
                  </a:prstGeom>
                  <ask:type>
                    <ask:lineSketchScribble/>
                  </ask:type>
                </ask:lineSketchStyleProps>
              </a:ext>
            </a:extLst>
          </a:ln>
        </p:spPr>
      </p:pic>
      <p:pic>
        <p:nvPicPr>
          <p:cNvPr id="15" name="Picture 14">
            <a:extLst>
              <a:ext uri="{FF2B5EF4-FFF2-40B4-BE49-F238E27FC236}">
                <a16:creationId xmlns:a16="http://schemas.microsoft.com/office/drawing/2014/main" xmlns="" id="{0DC48335-5CE3-4E4A-A6D1-25D3E0BD9A54}"/>
              </a:ext>
            </a:extLst>
          </p:cNvPr>
          <p:cNvPicPr>
            <a:picLocks noChangeAspect="1"/>
          </p:cNvPicPr>
          <p:nvPr/>
        </p:nvPicPr>
        <p:blipFill>
          <a:blip r:embed="rId5"/>
          <a:stretch>
            <a:fillRect/>
          </a:stretch>
        </p:blipFill>
        <p:spPr>
          <a:xfrm>
            <a:off x="7418366" y="5759827"/>
            <a:ext cx="3352800" cy="676275"/>
          </a:xfrm>
          <a:custGeom>
            <a:avLst/>
            <a:gdLst>
              <a:gd name="connsiteX0" fmla="*/ 0 w 3352800"/>
              <a:gd name="connsiteY0" fmla="*/ 0 h 676275"/>
              <a:gd name="connsiteX1" fmla="*/ 625856 w 3352800"/>
              <a:gd name="connsiteY1" fmla="*/ 0 h 676275"/>
              <a:gd name="connsiteX2" fmla="*/ 1151128 w 3352800"/>
              <a:gd name="connsiteY2" fmla="*/ 0 h 676275"/>
              <a:gd name="connsiteX3" fmla="*/ 1609344 w 3352800"/>
              <a:gd name="connsiteY3" fmla="*/ 0 h 676275"/>
              <a:gd name="connsiteX4" fmla="*/ 2201672 w 3352800"/>
              <a:gd name="connsiteY4" fmla="*/ 0 h 676275"/>
              <a:gd name="connsiteX5" fmla="*/ 2760472 w 3352800"/>
              <a:gd name="connsiteY5" fmla="*/ 0 h 676275"/>
              <a:gd name="connsiteX6" fmla="*/ 3352800 w 3352800"/>
              <a:gd name="connsiteY6" fmla="*/ 0 h 676275"/>
              <a:gd name="connsiteX7" fmla="*/ 3352800 w 3352800"/>
              <a:gd name="connsiteY7" fmla="*/ 338138 h 676275"/>
              <a:gd name="connsiteX8" fmla="*/ 3352800 w 3352800"/>
              <a:gd name="connsiteY8" fmla="*/ 676275 h 676275"/>
              <a:gd name="connsiteX9" fmla="*/ 2794000 w 3352800"/>
              <a:gd name="connsiteY9" fmla="*/ 676275 h 676275"/>
              <a:gd name="connsiteX10" fmla="*/ 2268728 w 3352800"/>
              <a:gd name="connsiteY10" fmla="*/ 676275 h 676275"/>
              <a:gd name="connsiteX11" fmla="*/ 1676400 w 3352800"/>
              <a:gd name="connsiteY11" fmla="*/ 676275 h 676275"/>
              <a:gd name="connsiteX12" fmla="*/ 1084072 w 3352800"/>
              <a:gd name="connsiteY12" fmla="*/ 676275 h 676275"/>
              <a:gd name="connsiteX13" fmla="*/ 558800 w 3352800"/>
              <a:gd name="connsiteY13" fmla="*/ 676275 h 676275"/>
              <a:gd name="connsiteX14" fmla="*/ 0 w 3352800"/>
              <a:gd name="connsiteY14" fmla="*/ 676275 h 676275"/>
              <a:gd name="connsiteX15" fmla="*/ 0 w 3352800"/>
              <a:gd name="connsiteY15" fmla="*/ 358426 h 676275"/>
              <a:gd name="connsiteX16" fmla="*/ 0 w 3352800"/>
              <a:gd name="connsiteY1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676275" fill="none" extrusionOk="0">
                <a:moveTo>
                  <a:pt x="0" y="0"/>
                </a:moveTo>
                <a:cubicBezTo>
                  <a:pt x="233355" y="-68702"/>
                  <a:pt x="464644" y="43117"/>
                  <a:pt x="625856" y="0"/>
                </a:cubicBezTo>
                <a:cubicBezTo>
                  <a:pt x="787068" y="-43117"/>
                  <a:pt x="909435" y="19742"/>
                  <a:pt x="1151128" y="0"/>
                </a:cubicBezTo>
                <a:cubicBezTo>
                  <a:pt x="1392821" y="-19742"/>
                  <a:pt x="1481200" y="49829"/>
                  <a:pt x="1609344" y="0"/>
                </a:cubicBezTo>
                <a:cubicBezTo>
                  <a:pt x="1737488" y="-49829"/>
                  <a:pt x="2024152" y="61442"/>
                  <a:pt x="2201672" y="0"/>
                </a:cubicBezTo>
                <a:cubicBezTo>
                  <a:pt x="2379192" y="-61442"/>
                  <a:pt x="2502107" y="49527"/>
                  <a:pt x="2760472" y="0"/>
                </a:cubicBezTo>
                <a:cubicBezTo>
                  <a:pt x="3018837" y="-49527"/>
                  <a:pt x="3083013" y="5254"/>
                  <a:pt x="3352800" y="0"/>
                </a:cubicBezTo>
                <a:cubicBezTo>
                  <a:pt x="3373441" y="74702"/>
                  <a:pt x="3330872" y="182922"/>
                  <a:pt x="3352800" y="338138"/>
                </a:cubicBezTo>
                <a:cubicBezTo>
                  <a:pt x="3374728" y="493354"/>
                  <a:pt x="3315257" y="603878"/>
                  <a:pt x="3352800" y="676275"/>
                </a:cubicBezTo>
                <a:cubicBezTo>
                  <a:pt x="3211401" y="732876"/>
                  <a:pt x="2952349" y="632682"/>
                  <a:pt x="2794000" y="676275"/>
                </a:cubicBezTo>
                <a:cubicBezTo>
                  <a:pt x="2635651" y="719868"/>
                  <a:pt x="2456964" y="647236"/>
                  <a:pt x="2268728" y="676275"/>
                </a:cubicBezTo>
                <a:cubicBezTo>
                  <a:pt x="2080492" y="705314"/>
                  <a:pt x="1920023" y="666063"/>
                  <a:pt x="1676400" y="676275"/>
                </a:cubicBezTo>
                <a:cubicBezTo>
                  <a:pt x="1432777" y="686487"/>
                  <a:pt x="1368995" y="665680"/>
                  <a:pt x="1084072" y="676275"/>
                </a:cubicBezTo>
                <a:cubicBezTo>
                  <a:pt x="799149" y="686870"/>
                  <a:pt x="746427" y="636723"/>
                  <a:pt x="558800" y="676275"/>
                </a:cubicBezTo>
                <a:cubicBezTo>
                  <a:pt x="371173" y="715827"/>
                  <a:pt x="250669" y="648808"/>
                  <a:pt x="0" y="676275"/>
                </a:cubicBezTo>
                <a:cubicBezTo>
                  <a:pt x="-16424" y="607029"/>
                  <a:pt x="32400" y="423828"/>
                  <a:pt x="0" y="358426"/>
                </a:cubicBezTo>
                <a:cubicBezTo>
                  <a:pt x="-32400" y="293024"/>
                  <a:pt x="37965" y="82740"/>
                  <a:pt x="0" y="0"/>
                </a:cubicBezTo>
                <a:close/>
              </a:path>
              <a:path w="3352800" h="676275" stroke="0" extrusionOk="0">
                <a:moveTo>
                  <a:pt x="0" y="0"/>
                </a:moveTo>
                <a:cubicBezTo>
                  <a:pt x="217304" y="-56297"/>
                  <a:pt x="328333" y="57646"/>
                  <a:pt x="525272" y="0"/>
                </a:cubicBezTo>
                <a:cubicBezTo>
                  <a:pt x="722211" y="-57646"/>
                  <a:pt x="893752" y="22582"/>
                  <a:pt x="1117600" y="0"/>
                </a:cubicBezTo>
                <a:cubicBezTo>
                  <a:pt x="1341448" y="-22582"/>
                  <a:pt x="1533716" y="55389"/>
                  <a:pt x="1676400" y="0"/>
                </a:cubicBezTo>
                <a:cubicBezTo>
                  <a:pt x="1819084" y="-55389"/>
                  <a:pt x="1999812" y="49305"/>
                  <a:pt x="2168144" y="0"/>
                </a:cubicBezTo>
                <a:cubicBezTo>
                  <a:pt x="2336476" y="-49305"/>
                  <a:pt x="2416699" y="39871"/>
                  <a:pt x="2659888" y="0"/>
                </a:cubicBezTo>
                <a:cubicBezTo>
                  <a:pt x="2903077" y="-39871"/>
                  <a:pt x="3055790" y="9120"/>
                  <a:pt x="3352800" y="0"/>
                </a:cubicBezTo>
                <a:cubicBezTo>
                  <a:pt x="3357533" y="156063"/>
                  <a:pt x="3348854" y="218225"/>
                  <a:pt x="3352800" y="338138"/>
                </a:cubicBezTo>
                <a:cubicBezTo>
                  <a:pt x="3356746" y="458051"/>
                  <a:pt x="3342760" y="547021"/>
                  <a:pt x="3352800" y="676275"/>
                </a:cubicBezTo>
                <a:cubicBezTo>
                  <a:pt x="3223962" y="700346"/>
                  <a:pt x="3009680" y="653781"/>
                  <a:pt x="2794000" y="676275"/>
                </a:cubicBezTo>
                <a:cubicBezTo>
                  <a:pt x="2578320" y="698769"/>
                  <a:pt x="2486176" y="635866"/>
                  <a:pt x="2268728" y="676275"/>
                </a:cubicBezTo>
                <a:cubicBezTo>
                  <a:pt x="2051280" y="716684"/>
                  <a:pt x="1909349" y="655550"/>
                  <a:pt x="1709928" y="676275"/>
                </a:cubicBezTo>
                <a:cubicBezTo>
                  <a:pt x="1510507" y="697000"/>
                  <a:pt x="1352799" y="633027"/>
                  <a:pt x="1084072" y="676275"/>
                </a:cubicBezTo>
                <a:cubicBezTo>
                  <a:pt x="815345" y="719523"/>
                  <a:pt x="670743" y="663349"/>
                  <a:pt x="525272" y="676275"/>
                </a:cubicBezTo>
                <a:cubicBezTo>
                  <a:pt x="379801" y="689201"/>
                  <a:pt x="186298" y="671508"/>
                  <a:pt x="0" y="676275"/>
                </a:cubicBezTo>
                <a:cubicBezTo>
                  <a:pt x="-17874" y="533612"/>
                  <a:pt x="29230" y="476448"/>
                  <a:pt x="0" y="358426"/>
                </a:cubicBezTo>
                <a:cubicBezTo>
                  <a:pt x="-29230" y="240404"/>
                  <a:pt x="1554" y="137381"/>
                  <a:pt x="0" y="0"/>
                </a:cubicBezTo>
                <a:close/>
              </a:path>
            </a:pathLst>
          </a:custGeom>
          <a:ln w="28575">
            <a:solidFill>
              <a:schemeClr val="accent1"/>
            </a:solidFill>
            <a:extLst>
              <a:ext uri="{C807C97D-BFC1-408E-A445-0C87EB9F89A2}">
                <ask:lineSketchStyleProps xmlns:ask="http://schemas.microsoft.com/office/drawing/2018/sketchyshapes" xmlns="" sd="487635015">
                  <a:prstGeom prst="rect">
                    <a:avLst/>
                  </a:prstGeom>
                  <ask:type>
                    <ask:lineSketchScribble/>
                  </ask:type>
                </ask:lineSketchStyleProps>
              </a:ext>
            </a:extLst>
          </a:ln>
        </p:spPr>
      </p:pic>
      <p:sp>
        <p:nvSpPr>
          <p:cNvPr id="16" name="Arrow: Right 12">
            <a:extLst>
              <a:ext uri="{FF2B5EF4-FFF2-40B4-BE49-F238E27FC236}">
                <a16:creationId xmlns:a16="http://schemas.microsoft.com/office/drawing/2014/main" xmlns="" id="{B031161A-D0AC-419E-BB4C-0588402D45C2}"/>
              </a:ext>
            </a:extLst>
          </p:cNvPr>
          <p:cNvSpPr/>
          <p:nvPr/>
        </p:nvSpPr>
        <p:spPr>
          <a:xfrm>
            <a:off x="2785145" y="4239907"/>
            <a:ext cx="310393" cy="234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nk 13">
            <a:extLst>
              <a:ext uri="{FF2B5EF4-FFF2-40B4-BE49-F238E27FC236}">
                <a16:creationId xmlns:mc="http://schemas.openxmlformats.org/markup-compatibility/2006" xmlns:a16="http://schemas.microsoft.com/office/drawing/2014/main" xmlns="" id="{0DA5CB5A-A1D3-4518-A6C8-C944B7C0DB65}"/>
              </a:ext>
            </a:extLst>
          </p:cNvPr>
          <p:cNvPicPr>
            <a:picLocks noChangeAspect="1"/>
          </p:cNvPicPr>
          <p:nvPr/>
        </p:nvPicPr>
        <p:blipFill>
          <a:blip r:embed="rId6"/>
          <a:srcRect l="50861" r="14538" b="82357"/>
          <a:stretch>
            <a:fillRect/>
          </a:stretch>
        </p:blipFill>
        <p:spPr>
          <a:xfrm>
            <a:off x="5845216" y="3432458"/>
            <a:ext cx="3333235" cy="757577"/>
          </a:xfrm>
          <a:prstGeom prst="rect">
            <a:avLst/>
          </a:prstGeom>
        </p:spPr>
      </p:pic>
      <p:pic>
        <p:nvPicPr>
          <p:cNvPr id="19" name="Picture 18" descr="Picture1.png"/>
          <p:cNvPicPr>
            <a:picLocks noChangeAspect="1"/>
          </p:cNvPicPr>
          <p:nvPr/>
        </p:nvPicPr>
        <p:blipFill>
          <a:blip r:embed="rId7"/>
          <a:stretch>
            <a:fillRect/>
          </a:stretch>
        </p:blipFill>
        <p:spPr>
          <a:xfrm rot="2048687">
            <a:off x="5522788" y="5083428"/>
            <a:ext cx="1956654" cy="719269"/>
          </a:xfrm>
          <a:prstGeom prst="rect">
            <a:avLst/>
          </a:prstGeom>
        </p:spPr>
      </p:pic>
      <p:pic>
        <p:nvPicPr>
          <p:cNvPr id="21" name="Ink 13">
            <a:extLst>
              <a:ext uri="{FF2B5EF4-FFF2-40B4-BE49-F238E27FC236}">
                <a16:creationId xmlns:mc="http://schemas.openxmlformats.org/markup-compatibility/2006" xmlns:a16="http://schemas.microsoft.com/office/drawing/2014/main" xmlns="" id="{0DA5CB5A-A1D3-4518-A6C8-C944B7C0DB65}"/>
              </a:ext>
            </a:extLst>
          </p:cNvPr>
          <p:cNvPicPr/>
          <p:nvPr/>
        </p:nvPicPr>
        <p:blipFill>
          <a:blip r:embed="rId6"/>
          <a:srcRect l="36102" t="47247" r="13659" b="562"/>
          <a:stretch>
            <a:fillRect/>
          </a:stretch>
        </p:blipFill>
        <p:spPr>
          <a:xfrm>
            <a:off x="2812650" y="5029201"/>
            <a:ext cx="2303362" cy="1689903"/>
          </a:xfrm>
          <a:prstGeom prst="rect">
            <a:avLst/>
          </a:prstGeom>
        </p:spPr>
      </p:pic>
      <p:pic>
        <p:nvPicPr>
          <p:cNvPr id="22" name="Ink 13">
            <a:extLst>
              <a:ext uri="{FF2B5EF4-FFF2-40B4-BE49-F238E27FC236}">
                <a16:creationId xmlns:mc="http://schemas.openxmlformats.org/markup-compatibility/2006" xmlns:a16="http://schemas.microsoft.com/office/drawing/2014/main" xmlns="" id="{0DA5CB5A-A1D3-4518-A6C8-C944B7C0DB65}"/>
              </a:ext>
            </a:extLst>
          </p:cNvPr>
          <p:cNvPicPr>
            <a:picLocks noChangeAspect="1"/>
          </p:cNvPicPr>
          <p:nvPr/>
        </p:nvPicPr>
        <p:blipFill>
          <a:blip r:embed="rId6"/>
          <a:srcRect l="50861" r="-2266" b="53559"/>
          <a:stretch>
            <a:fillRect/>
          </a:stretch>
        </p:blipFill>
        <p:spPr>
          <a:xfrm>
            <a:off x="5847141" y="3434383"/>
            <a:ext cx="4952035" cy="1994143"/>
          </a:xfrm>
          <a:prstGeom prst="rect">
            <a:avLst/>
          </a:prstGeom>
        </p:spPr>
      </p:pic>
    </p:spTree>
    <p:extLst>
      <p:ext uri="{BB962C8B-B14F-4D97-AF65-F5344CB8AC3E}">
        <p14:creationId xmlns="" xmlns:p14="http://schemas.microsoft.com/office/powerpoint/2010/main" val="37156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0286AE4-2AD3-4E13-93B8-08140A758EFD}"/>
              </a:ext>
            </a:extLst>
          </p:cNvPr>
          <p:cNvPicPr>
            <a:picLocks noChangeAspect="1"/>
          </p:cNvPicPr>
          <p:nvPr/>
        </p:nvPicPr>
        <p:blipFill>
          <a:blip r:embed="rId2"/>
          <a:stretch>
            <a:fillRect/>
          </a:stretch>
        </p:blipFill>
        <p:spPr>
          <a:xfrm>
            <a:off x="306942" y="1339618"/>
            <a:ext cx="3352800" cy="676275"/>
          </a:xfrm>
          <a:custGeom>
            <a:avLst/>
            <a:gdLst>
              <a:gd name="connsiteX0" fmla="*/ 0 w 3352800"/>
              <a:gd name="connsiteY0" fmla="*/ 0 h 676275"/>
              <a:gd name="connsiteX1" fmla="*/ 625856 w 3352800"/>
              <a:gd name="connsiteY1" fmla="*/ 0 h 676275"/>
              <a:gd name="connsiteX2" fmla="*/ 1151128 w 3352800"/>
              <a:gd name="connsiteY2" fmla="*/ 0 h 676275"/>
              <a:gd name="connsiteX3" fmla="*/ 1609344 w 3352800"/>
              <a:gd name="connsiteY3" fmla="*/ 0 h 676275"/>
              <a:gd name="connsiteX4" fmla="*/ 2201672 w 3352800"/>
              <a:gd name="connsiteY4" fmla="*/ 0 h 676275"/>
              <a:gd name="connsiteX5" fmla="*/ 2760472 w 3352800"/>
              <a:gd name="connsiteY5" fmla="*/ 0 h 676275"/>
              <a:gd name="connsiteX6" fmla="*/ 3352800 w 3352800"/>
              <a:gd name="connsiteY6" fmla="*/ 0 h 676275"/>
              <a:gd name="connsiteX7" fmla="*/ 3352800 w 3352800"/>
              <a:gd name="connsiteY7" fmla="*/ 338138 h 676275"/>
              <a:gd name="connsiteX8" fmla="*/ 3352800 w 3352800"/>
              <a:gd name="connsiteY8" fmla="*/ 676275 h 676275"/>
              <a:gd name="connsiteX9" fmla="*/ 2794000 w 3352800"/>
              <a:gd name="connsiteY9" fmla="*/ 676275 h 676275"/>
              <a:gd name="connsiteX10" fmla="*/ 2268728 w 3352800"/>
              <a:gd name="connsiteY10" fmla="*/ 676275 h 676275"/>
              <a:gd name="connsiteX11" fmla="*/ 1676400 w 3352800"/>
              <a:gd name="connsiteY11" fmla="*/ 676275 h 676275"/>
              <a:gd name="connsiteX12" fmla="*/ 1084072 w 3352800"/>
              <a:gd name="connsiteY12" fmla="*/ 676275 h 676275"/>
              <a:gd name="connsiteX13" fmla="*/ 558800 w 3352800"/>
              <a:gd name="connsiteY13" fmla="*/ 676275 h 676275"/>
              <a:gd name="connsiteX14" fmla="*/ 0 w 3352800"/>
              <a:gd name="connsiteY14" fmla="*/ 676275 h 676275"/>
              <a:gd name="connsiteX15" fmla="*/ 0 w 3352800"/>
              <a:gd name="connsiteY15" fmla="*/ 358426 h 676275"/>
              <a:gd name="connsiteX16" fmla="*/ 0 w 3352800"/>
              <a:gd name="connsiteY16"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676275" fill="none" extrusionOk="0">
                <a:moveTo>
                  <a:pt x="0" y="0"/>
                </a:moveTo>
                <a:cubicBezTo>
                  <a:pt x="233355" y="-68702"/>
                  <a:pt x="464644" y="43117"/>
                  <a:pt x="625856" y="0"/>
                </a:cubicBezTo>
                <a:cubicBezTo>
                  <a:pt x="787068" y="-43117"/>
                  <a:pt x="909435" y="19742"/>
                  <a:pt x="1151128" y="0"/>
                </a:cubicBezTo>
                <a:cubicBezTo>
                  <a:pt x="1392821" y="-19742"/>
                  <a:pt x="1481200" y="49829"/>
                  <a:pt x="1609344" y="0"/>
                </a:cubicBezTo>
                <a:cubicBezTo>
                  <a:pt x="1737488" y="-49829"/>
                  <a:pt x="2024152" y="61442"/>
                  <a:pt x="2201672" y="0"/>
                </a:cubicBezTo>
                <a:cubicBezTo>
                  <a:pt x="2379192" y="-61442"/>
                  <a:pt x="2502107" y="49527"/>
                  <a:pt x="2760472" y="0"/>
                </a:cubicBezTo>
                <a:cubicBezTo>
                  <a:pt x="3018837" y="-49527"/>
                  <a:pt x="3083013" y="5254"/>
                  <a:pt x="3352800" y="0"/>
                </a:cubicBezTo>
                <a:cubicBezTo>
                  <a:pt x="3373441" y="74702"/>
                  <a:pt x="3330872" y="182922"/>
                  <a:pt x="3352800" y="338138"/>
                </a:cubicBezTo>
                <a:cubicBezTo>
                  <a:pt x="3374728" y="493354"/>
                  <a:pt x="3315257" y="603878"/>
                  <a:pt x="3352800" y="676275"/>
                </a:cubicBezTo>
                <a:cubicBezTo>
                  <a:pt x="3211401" y="732876"/>
                  <a:pt x="2952349" y="632682"/>
                  <a:pt x="2794000" y="676275"/>
                </a:cubicBezTo>
                <a:cubicBezTo>
                  <a:pt x="2635651" y="719868"/>
                  <a:pt x="2456964" y="647236"/>
                  <a:pt x="2268728" y="676275"/>
                </a:cubicBezTo>
                <a:cubicBezTo>
                  <a:pt x="2080492" y="705314"/>
                  <a:pt x="1920023" y="666063"/>
                  <a:pt x="1676400" y="676275"/>
                </a:cubicBezTo>
                <a:cubicBezTo>
                  <a:pt x="1432777" y="686487"/>
                  <a:pt x="1368995" y="665680"/>
                  <a:pt x="1084072" y="676275"/>
                </a:cubicBezTo>
                <a:cubicBezTo>
                  <a:pt x="799149" y="686870"/>
                  <a:pt x="746427" y="636723"/>
                  <a:pt x="558800" y="676275"/>
                </a:cubicBezTo>
                <a:cubicBezTo>
                  <a:pt x="371173" y="715827"/>
                  <a:pt x="250669" y="648808"/>
                  <a:pt x="0" y="676275"/>
                </a:cubicBezTo>
                <a:cubicBezTo>
                  <a:pt x="-16424" y="607029"/>
                  <a:pt x="32400" y="423828"/>
                  <a:pt x="0" y="358426"/>
                </a:cubicBezTo>
                <a:cubicBezTo>
                  <a:pt x="-32400" y="293024"/>
                  <a:pt x="37965" y="82740"/>
                  <a:pt x="0" y="0"/>
                </a:cubicBezTo>
                <a:close/>
              </a:path>
              <a:path w="3352800" h="676275" stroke="0" extrusionOk="0">
                <a:moveTo>
                  <a:pt x="0" y="0"/>
                </a:moveTo>
                <a:cubicBezTo>
                  <a:pt x="217304" y="-56297"/>
                  <a:pt x="328333" y="57646"/>
                  <a:pt x="525272" y="0"/>
                </a:cubicBezTo>
                <a:cubicBezTo>
                  <a:pt x="722211" y="-57646"/>
                  <a:pt x="893752" y="22582"/>
                  <a:pt x="1117600" y="0"/>
                </a:cubicBezTo>
                <a:cubicBezTo>
                  <a:pt x="1341448" y="-22582"/>
                  <a:pt x="1533716" y="55389"/>
                  <a:pt x="1676400" y="0"/>
                </a:cubicBezTo>
                <a:cubicBezTo>
                  <a:pt x="1819084" y="-55389"/>
                  <a:pt x="1999812" y="49305"/>
                  <a:pt x="2168144" y="0"/>
                </a:cubicBezTo>
                <a:cubicBezTo>
                  <a:pt x="2336476" y="-49305"/>
                  <a:pt x="2416699" y="39871"/>
                  <a:pt x="2659888" y="0"/>
                </a:cubicBezTo>
                <a:cubicBezTo>
                  <a:pt x="2903077" y="-39871"/>
                  <a:pt x="3055790" y="9120"/>
                  <a:pt x="3352800" y="0"/>
                </a:cubicBezTo>
                <a:cubicBezTo>
                  <a:pt x="3357533" y="156063"/>
                  <a:pt x="3348854" y="218225"/>
                  <a:pt x="3352800" y="338138"/>
                </a:cubicBezTo>
                <a:cubicBezTo>
                  <a:pt x="3356746" y="458051"/>
                  <a:pt x="3342760" y="547021"/>
                  <a:pt x="3352800" y="676275"/>
                </a:cubicBezTo>
                <a:cubicBezTo>
                  <a:pt x="3223962" y="700346"/>
                  <a:pt x="3009680" y="653781"/>
                  <a:pt x="2794000" y="676275"/>
                </a:cubicBezTo>
                <a:cubicBezTo>
                  <a:pt x="2578320" y="698769"/>
                  <a:pt x="2486176" y="635866"/>
                  <a:pt x="2268728" y="676275"/>
                </a:cubicBezTo>
                <a:cubicBezTo>
                  <a:pt x="2051280" y="716684"/>
                  <a:pt x="1909349" y="655550"/>
                  <a:pt x="1709928" y="676275"/>
                </a:cubicBezTo>
                <a:cubicBezTo>
                  <a:pt x="1510507" y="697000"/>
                  <a:pt x="1352799" y="633027"/>
                  <a:pt x="1084072" y="676275"/>
                </a:cubicBezTo>
                <a:cubicBezTo>
                  <a:pt x="815345" y="719523"/>
                  <a:pt x="670743" y="663349"/>
                  <a:pt x="525272" y="676275"/>
                </a:cubicBezTo>
                <a:cubicBezTo>
                  <a:pt x="379801" y="689201"/>
                  <a:pt x="186298" y="671508"/>
                  <a:pt x="0" y="676275"/>
                </a:cubicBezTo>
                <a:cubicBezTo>
                  <a:pt x="-17874" y="533612"/>
                  <a:pt x="29230" y="476448"/>
                  <a:pt x="0" y="358426"/>
                </a:cubicBezTo>
                <a:cubicBezTo>
                  <a:pt x="-29230" y="240404"/>
                  <a:pt x="1554" y="137381"/>
                  <a:pt x="0" y="0"/>
                </a:cubicBezTo>
                <a:close/>
              </a:path>
            </a:pathLst>
          </a:custGeom>
          <a:ln w="28575">
            <a:solidFill>
              <a:schemeClr val="accent1"/>
            </a:solidFill>
            <a:extLst>
              <a:ext uri="{C807C97D-BFC1-408E-A445-0C87EB9F89A2}">
                <ask:lineSketchStyleProps xmlns:ask="http://schemas.microsoft.com/office/drawing/2018/sketchyshapes" xmlns="" sd="487635015">
                  <a:prstGeom prst="rect">
                    <a:avLst/>
                  </a:prstGeom>
                  <ask:type>
                    <ask:lineSketchScribble/>
                  </ask:type>
                </ask:lineSketchStyleProps>
              </a:ext>
            </a:extLst>
          </a:ln>
        </p:spPr>
      </p:pic>
      <p:pic>
        <p:nvPicPr>
          <p:cNvPr id="3" name="Ink 2">
            <a:extLst>
              <a:ext uri="{FF2B5EF4-FFF2-40B4-BE49-F238E27FC236}">
                <a16:creationId xmlns:mc="http://schemas.openxmlformats.org/markup-compatibility/2006" xmlns:a16="http://schemas.microsoft.com/office/drawing/2014/main" xmlns="" id="{9534DD24-9D06-4D9E-8BED-28941FE17438}"/>
              </a:ext>
            </a:extLst>
          </p:cNvPr>
          <p:cNvPicPr>
            <a:picLocks noChangeAspect="1"/>
          </p:cNvPicPr>
          <p:nvPr/>
        </p:nvPicPr>
        <p:blipFill>
          <a:blip r:embed="rId3"/>
          <a:srcRect l="42236" r="23811" b="84788"/>
          <a:stretch>
            <a:fillRect/>
          </a:stretch>
        </p:blipFill>
        <p:spPr>
          <a:xfrm>
            <a:off x="3796496" y="1276133"/>
            <a:ext cx="2194560" cy="700067"/>
          </a:xfrm>
          <a:prstGeom prst="rect">
            <a:avLst/>
          </a:prstGeom>
        </p:spPr>
      </p:pic>
      <p:pic>
        <p:nvPicPr>
          <p:cNvPr id="4" name="Picture 3">
            <a:extLst>
              <a:ext uri="{FF2B5EF4-FFF2-40B4-BE49-F238E27FC236}">
                <a16:creationId xmlns:a16="http://schemas.microsoft.com/office/drawing/2014/main" xmlns="" id="{ECEC947B-0933-43B4-851A-502CD6E9D4B3}"/>
              </a:ext>
            </a:extLst>
          </p:cNvPr>
          <p:cNvPicPr>
            <a:picLocks noChangeAspect="1"/>
          </p:cNvPicPr>
          <p:nvPr/>
        </p:nvPicPr>
        <p:blipFill>
          <a:blip r:embed="rId4"/>
          <a:stretch>
            <a:fillRect/>
          </a:stretch>
        </p:blipFill>
        <p:spPr>
          <a:xfrm>
            <a:off x="9237108" y="1122599"/>
            <a:ext cx="2647950" cy="685800"/>
          </a:xfrm>
          <a:custGeom>
            <a:avLst/>
            <a:gdLst>
              <a:gd name="connsiteX0" fmla="*/ 0 w 2647950"/>
              <a:gd name="connsiteY0" fmla="*/ 0 h 685800"/>
              <a:gd name="connsiteX1" fmla="*/ 529590 w 2647950"/>
              <a:gd name="connsiteY1" fmla="*/ 0 h 685800"/>
              <a:gd name="connsiteX2" fmla="*/ 1112139 w 2647950"/>
              <a:gd name="connsiteY2" fmla="*/ 0 h 685800"/>
              <a:gd name="connsiteX3" fmla="*/ 1668209 w 2647950"/>
              <a:gd name="connsiteY3" fmla="*/ 0 h 685800"/>
              <a:gd name="connsiteX4" fmla="*/ 2647950 w 2647950"/>
              <a:gd name="connsiteY4" fmla="*/ 0 h 685800"/>
              <a:gd name="connsiteX5" fmla="*/ 2647950 w 2647950"/>
              <a:gd name="connsiteY5" fmla="*/ 336042 h 685800"/>
              <a:gd name="connsiteX6" fmla="*/ 2647950 w 2647950"/>
              <a:gd name="connsiteY6" fmla="*/ 685800 h 685800"/>
              <a:gd name="connsiteX7" fmla="*/ 2197799 w 2647950"/>
              <a:gd name="connsiteY7" fmla="*/ 685800 h 685800"/>
              <a:gd name="connsiteX8" fmla="*/ 1641729 w 2647950"/>
              <a:gd name="connsiteY8" fmla="*/ 685800 h 685800"/>
              <a:gd name="connsiteX9" fmla="*/ 1191577 w 2647950"/>
              <a:gd name="connsiteY9" fmla="*/ 685800 h 685800"/>
              <a:gd name="connsiteX10" fmla="*/ 635508 w 2647950"/>
              <a:gd name="connsiteY10" fmla="*/ 685800 h 685800"/>
              <a:gd name="connsiteX11" fmla="*/ 0 w 2647950"/>
              <a:gd name="connsiteY11" fmla="*/ 685800 h 685800"/>
              <a:gd name="connsiteX12" fmla="*/ 0 w 2647950"/>
              <a:gd name="connsiteY12" fmla="*/ 356616 h 685800"/>
              <a:gd name="connsiteX13" fmla="*/ 0 w 2647950"/>
              <a:gd name="connsiteY13"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685800" fill="none" extrusionOk="0">
                <a:moveTo>
                  <a:pt x="0" y="0"/>
                </a:moveTo>
                <a:cubicBezTo>
                  <a:pt x="218204" y="-30329"/>
                  <a:pt x="326087" y="19234"/>
                  <a:pt x="529590" y="0"/>
                </a:cubicBezTo>
                <a:cubicBezTo>
                  <a:pt x="733093" y="-19234"/>
                  <a:pt x="913925" y="28387"/>
                  <a:pt x="1112139" y="0"/>
                </a:cubicBezTo>
                <a:cubicBezTo>
                  <a:pt x="1310353" y="-28387"/>
                  <a:pt x="1390736" y="60315"/>
                  <a:pt x="1668209" y="0"/>
                </a:cubicBezTo>
                <a:cubicBezTo>
                  <a:pt x="1945682" y="-60315"/>
                  <a:pt x="2401740" y="54846"/>
                  <a:pt x="2647950" y="0"/>
                </a:cubicBezTo>
                <a:cubicBezTo>
                  <a:pt x="2666556" y="125183"/>
                  <a:pt x="2633942" y="254121"/>
                  <a:pt x="2647950" y="336042"/>
                </a:cubicBezTo>
                <a:cubicBezTo>
                  <a:pt x="2661958" y="417963"/>
                  <a:pt x="2629716" y="573500"/>
                  <a:pt x="2647950" y="685800"/>
                </a:cubicBezTo>
                <a:cubicBezTo>
                  <a:pt x="2440896" y="729806"/>
                  <a:pt x="2362012" y="669286"/>
                  <a:pt x="2197799" y="685800"/>
                </a:cubicBezTo>
                <a:cubicBezTo>
                  <a:pt x="2033586" y="702314"/>
                  <a:pt x="1877691" y="631463"/>
                  <a:pt x="1641729" y="685800"/>
                </a:cubicBezTo>
                <a:cubicBezTo>
                  <a:pt x="1405767" y="740137"/>
                  <a:pt x="1320717" y="655498"/>
                  <a:pt x="1191577" y="685800"/>
                </a:cubicBezTo>
                <a:cubicBezTo>
                  <a:pt x="1062437" y="716102"/>
                  <a:pt x="875254" y="634561"/>
                  <a:pt x="635508" y="685800"/>
                </a:cubicBezTo>
                <a:cubicBezTo>
                  <a:pt x="395762" y="737039"/>
                  <a:pt x="203446" y="668269"/>
                  <a:pt x="0" y="685800"/>
                </a:cubicBezTo>
                <a:cubicBezTo>
                  <a:pt x="-19739" y="545425"/>
                  <a:pt x="38554" y="515210"/>
                  <a:pt x="0" y="356616"/>
                </a:cubicBezTo>
                <a:cubicBezTo>
                  <a:pt x="-38554" y="198022"/>
                  <a:pt x="20143" y="161748"/>
                  <a:pt x="0" y="0"/>
                </a:cubicBezTo>
                <a:close/>
              </a:path>
              <a:path w="2647950" h="685800" stroke="0" extrusionOk="0">
                <a:moveTo>
                  <a:pt x="0" y="0"/>
                </a:moveTo>
                <a:cubicBezTo>
                  <a:pt x="231457" y="-20647"/>
                  <a:pt x="328536" y="30301"/>
                  <a:pt x="503111" y="0"/>
                </a:cubicBezTo>
                <a:cubicBezTo>
                  <a:pt x="677686" y="-30301"/>
                  <a:pt x="833752" y="61587"/>
                  <a:pt x="1059180" y="0"/>
                </a:cubicBezTo>
                <a:cubicBezTo>
                  <a:pt x="1284608" y="-61587"/>
                  <a:pt x="1423689" y="16664"/>
                  <a:pt x="1615250" y="0"/>
                </a:cubicBezTo>
                <a:cubicBezTo>
                  <a:pt x="1806811" y="-16664"/>
                  <a:pt x="2240938" y="110589"/>
                  <a:pt x="2647950" y="0"/>
                </a:cubicBezTo>
                <a:cubicBezTo>
                  <a:pt x="2663997" y="125502"/>
                  <a:pt x="2621677" y="241515"/>
                  <a:pt x="2647950" y="349758"/>
                </a:cubicBezTo>
                <a:cubicBezTo>
                  <a:pt x="2674223" y="458001"/>
                  <a:pt x="2638473" y="532385"/>
                  <a:pt x="2647950" y="685800"/>
                </a:cubicBezTo>
                <a:cubicBezTo>
                  <a:pt x="2494141" y="696614"/>
                  <a:pt x="2318687" y="655916"/>
                  <a:pt x="2171319" y="685800"/>
                </a:cubicBezTo>
                <a:cubicBezTo>
                  <a:pt x="2023951" y="715684"/>
                  <a:pt x="1812945" y="637289"/>
                  <a:pt x="1721167" y="685800"/>
                </a:cubicBezTo>
                <a:cubicBezTo>
                  <a:pt x="1629389" y="734311"/>
                  <a:pt x="1455383" y="675177"/>
                  <a:pt x="1271016" y="685800"/>
                </a:cubicBezTo>
                <a:cubicBezTo>
                  <a:pt x="1086649" y="696423"/>
                  <a:pt x="930858" y="674696"/>
                  <a:pt x="820864" y="685800"/>
                </a:cubicBezTo>
                <a:cubicBezTo>
                  <a:pt x="710870" y="696904"/>
                  <a:pt x="347800" y="630370"/>
                  <a:pt x="0" y="685800"/>
                </a:cubicBezTo>
                <a:cubicBezTo>
                  <a:pt x="-19590" y="603526"/>
                  <a:pt x="37669" y="483941"/>
                  <a:pt x="0" y="363474"/>
                </a:cubicBezTo>
                <a:cubicBezTo>
                  <a:pt x="-37669" y="243007"/>
                  <a:pt x="34955" y="172827"/>
                  <a:pt x="0" y="0"/>
                </a:cubicBezTo>
                <a:close/>
              </a:path>
            </a:pathLst>
          </a:custGeom>
          <a:ln w="28575">
            <a:solidFill>
              <a:schemeClr val="accent1"/>
            </a:solidFill>
            <a:extLst>
              <a:ext uri="{C807C97D-BFC1-408E-A445-0C87EB9F89A2}">
                <ask:lineSketchStyleProps xmlns:ask="http://schemas.microsoft.com/office/drawing/2018/sketchyshapes" xmlns="" sd="2938378340">
                  <a:prstGeom prst="rect">
                    <a:avLst/>
                  </a:prstGeom>
                  <ask:type>
                    <ask:lineSketchScribble/>
                  </ask:type>
                </ask:lineSketchStyleProps>
              </a:ext>
            </a:extLst>
          </a:ln>
        </p:spPr>
      </p:pic>
      <p:pic>
        <p:nvPicPr>
          <p:cNvPr id="6" name="Picture 5">
            <a:extLst>
              <a:ext uri="{FF2B5EF4-FFF2-40B4-BE49-F238E27FC236}">
                <a16:creationId xmlns:a16="http://schemas.microsoft.com/office/drawing/2014/main" xmlns="" id="{77628C6F-D690-4099-8C91-CE083EB53389}"/>
              </a:ext>
            </a:extLst>
          </p:cNvPr>
          <p:cNvPicPr>
            <a:picLocks noChangeAspect="1"/>
          </p:cNvPicPr>
          <p:nvPr/>
        </p:nvPicPr>
        <p:blipFill>
          <a:blip r:embed="rId5"/>
          <a:stretch>
            <a:fillRect/>
          </a:stretch>
        </p:blipFill>
        <p:spPr>
          <a:xfrm>
            <a:off x="6010620" y="5402065"/>
            <a:ext cx="5400675" cy="638175"/>
          </a:xfrm>
          <a:custGeom>
            <a:avLst/>
            <a:gdLst>
              <a:gd name="connsiteX0" fmla="*/ 0 w 5400675"/>
              <a:gd name="connsiteY0" fmla="*/ 0 h 638175"/>
              <a:gd name="connsiteX1" fmla="*/ 594074 w 5400675"/>
              <a:gd name="connsiteY1" fmla="*/ 0 h 638175"/>
              <a:gd name="connsiteX2" fmla="*/ 1026128 w 5400675"/>
              <a:gd name="connsiteY2" fmla="*/ 0 h 638175"/>
              <a:gd name="connsiteX3" fmla="*/ 1620203 w 5400675"/>
              <a:gd name="connsiteY3" fmla="*/ 0 h 638175"/>
              <a:gd name="connsiteX4" fmla="*/ 2160270 w 5400675"/>
              <a:gd name="connsiteY4" fmla="*/ 0 h 638175"/>
              <a:gd name="connsiteX5" fmla="*/ 2700338 w 5400675"/>
              <a:gd name="connsiteY5" fmla="*/ 0 h 638175"/>
              <a:gd name="connsiteX6" fmla="*/ 3078385 w 5400675"/>
              <a:gd name="connsiteY6" fmla="*/ 0 h 638175"/>
              <a:gd name="connsiteX7" fmla="*/ 3672459 w 5400675"/>
              <a:gd name="connsiteY7" fmla="*/ 0 h 638175"/>
              <a:gd name="connsiteX8" fmla="*/ 4266533 w 5400675"/>
              <a:gd name="connsiteY8" fmla="*/ 0 h 638175"/>
              <a:gd name="connsiteX9" fmla="*/ 4914614 w 5400675"/>
              <a:gd name="connsiteY9" fmla="*/ 0 h 638175"/>
              <a:gd name="connsiteX10" fmla="*/ 5400675 w 5400675"/>
              <a:gd name="connsiteY10" fmla="*/ 0 h 638175"/>
              <a:gd name="connsiteX11" fmla="*/ 5400675 w 5400675"/>
              <a:gd name="connsiteY11" fmla="*/ 325469 h 638175"/>
              <a:gd name="connsiteX12" fmla="*/ 5400675 w 5400675"/>
              <a:gd name="connsiteY12" fmla="*/ 638175 h 638175"/>
              <a:gd name="connsiteX13" fmla="*/ 4860608 w 5400675"/>
              <a:gd name="connsiteY13" fmla="*/ 638175 h 638175"/>
              <a:gd name="connsiteX14" fmla="*/ 4482560 w 5400675"/>
              <a:gd name="connsiteY14" fmla="*/ 638175 h 638175"/>
              <a:gd name="connsiteX15" fmla="*/ 4050506 w 5400675"/>
              <a:gd name="connsiteY15" fmla="*/ 638175 h 638175"/>
              <a:gd name="connsiteX16" fmla="*/ 3510439 w 5400675"/>
              <a:gd name="connsiteY16" fmla="*/ 638175 h 638175"/>
              <a:gd name="connsiteX17" fmla="*/ 2916365 w 5400675"/>
              <a:gd name="connsiteY17" fmla="*/ 638175 h 638175"/>
              <a:gd name="connsiteX18" fmla="*/ 2430304 w 5400675"/>
              <a:gd name="connsiteY18" fmla="*/ 638175 h 638175"/>
              <a:gd name="connsiteX19" fmla="*/ 1782223 w 5400675"/>
              <a:gd name="connsiteY19" fmla="*/ 638175 h 638175"/>
              <a:gd name="connsiteX20" fmla="*/ 1296162 w 5400675"/>
              <a:gd name="connsiteY20" fmla="*/ 638175 h 638175"/>
              <a:gd name="connsiteX21" fmla="*/ 810101 w 5400675"/>
              <a:gd name="connsiteY21" fmla="*/ 638175 h 638175"/>
              <a:gd name="connsiteX22" fmla="*/ 0 w 5400675"/>
              <a:gd name="connsiteY22" fmla="*/ 638175 h 638175"/>
              <a:gd name="connsiteX23" fmla="*/ 0 w 5400675"/>
              <a:gd name="connsiteY23" fmla="*/ 319088 h 638175"/>
              <a:gd name="connsiteX24" fmla="*/ 0 w 5400675"/>
              <a:gd name="connsiteY24"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0675" h="638175" fill="none" extrusionOk="0">
                <a:moveTo>
                  <a:pt x="0" y="0"/>
                </a:moveTo>
                <a:cubicBezTo>
                  <a:pt x="177266" y="-15958"/>
                  <a:pt x="312534" y="1524"/>
                  <a:pt x="594074" y="0"/>
                </a:cubicBezTo>
                <a:cubicBezTo>
                  <a:pt x="875614" y="-1524"/>
                  <a:pt x="902129" y="33320"/>
                  <a:pt x="1026128" y="0"/>
                </a:cubicBezTo>
                <a:cubicBezTo>
                  <a:pt x="1150127" y="-33320"/>
                  <a:pt x="1355918" y="37977"/>
                  <a:pt x="1620203" y="0"/>
                </a:cubicBezTo>
                <a:cubicBezTo>
                  <a:pt x="1884489" y="-37977"/>
                  <a:pt x="1986034" y="24739"/>
                  <a:pt x="2160270" y="0"/>
                </a:cubicBezTo>
                <a:cubicBezTo>
                  <a:pt x="2334506" y="-24739"/>
                  <a:pt x="2475554" y="23347"/>
                  <a:pt x="2700338" y="0"/>
                </a:cubicBezTo>
                <a:cubicBezTo>
                  <a:pt x="2925122" y="-23347"/>
                  <a:pt x="2979390" y="6761"/>
                  <a:pt x="3078385" y="0"/>
                </a:cubicBezTo>
                <a:cubicBezTo>
                  <a:pt x="3177380" y="-6761"/>
                  <a:pt x="3502333" y="3080"/>
                  <a:pt x="3672459" y="0"/>
                </a:cubicBezTo>
                <a:cubicBezTo>
                  <a:pt x="3842585" y="-3080"/>
                  <a:pt x="4054992" y="32157"/>
                  <a:pt x="4266533" y="0"/>
                </a:cubicBezTo>
                <a:cubicBezTo>
                  <a:pt x="4478074" y="-32157"/>
                  <a:pt x="4714383" y="15878"/>
                  <a:pt x="4914614" y="0"/>
                </a:cubicBezTo>
                <a:cubicBezTo>
                  <a:pt x="5114845" y="-15878"/>
                  <a:pt x="5217960" y="18991"/>
                  <a:pt x="5400675" y="0"/>
                </a:cubicBezTo>
                <a:cubicBezTo>
                  <a:pt x="5417223" y="136398"/>
                  <a:pt x="5365964" y="247470"/>
                  <a:pt x="5400675" y="325469"/>
                </a:cubicBezTo>
                <a:cubicBezTo>
                  <a:pt x="5435386" y="403468"/>
                  <a:pt x="5365203" y="540422"/>
                  <a:pt x="5400675" y="638175"/>
                </a:cubicBezTo>
                <a:cubicBezTo>
                  <a:pt x="5233993" y="649473"/>
                  <a:pt x="5022584" y="618774"/>
                  <a:pt x="4860608" y="638175"/>
                </a:cubicBezTo>
                <a:cubicBezTo>
                  <a:pt x="4698632" y="657576"/>
                  <a:pt x="4659753" y="629800"/>
                  <a:pt x="4482560" y="638175"/>
                </a:cubicBezTo>
                <a:cubicBezTo>
                  <a:pt x="4305367" y="646550"/>
                  <a:pt x="4189832" y="611395"/>
                  <a:pt x="4050506" y="638175"/>
                </a:cubicBezTo>
                <a:cubicBezTo>
                  <a:pt x="3911180" y="664955"/>
                  <a:pt x="3685028" y="628412"/>
                  <a:pt x="3510439" y="638175"/>
                </a:cubicBezTo>
                <a:cubicBezTo>
                  <a:pt x="3335850" y="647938"/>
                  <a:pt x="3130716" y="604249"/>
                  <a:pt x="2916365" y="638175"/>
                </a:cubicBezTo>
                <a:cubicBezTo>
                  <a:pt x="2702014" y="672101"/>
                  <a:pt x="2607547" y="637179"/>
                  <a:pt x="2430304" y="638175"/>
                </a:cubicBezTo>
                <a:cubicBezTo>
                  <a:pt x="2253061" y="639171"/>
                  <a:pt x="1966774" y="574440"/>
                  <a:pt x="1782223" y="638175"/>
                </a:cubicBezTo>
                <a:cubicBezTo>
                  <a:pt x="1597672" y="701910"/>
                  <a:pt x="1412674" y="580640"/>
                  <a:pt x="1296162" y="638175"/>
                </a:cubicBezTo>
                <a:cubicBezTo>
                  <a:pt x="1179650" y="695710"/>
                  <a:pt x="993490" y="587199"/>
                  <a:pt x="810101" y="638175"/>
                </a:cubicBezTo>
                <a:cubicBezTo>
                  <a:pt x="626712" y="689151"/>
                  <a:pt x="168511" y="585098"/>
                  <a:pt x="0" y="638175"/>
                </a:cubicBezTo>
                <a:cubicBezTo>
                  <a:pt x="-26845" y="560205"/>
                  <a:pt x="24484" y="424423"/>
                  <a:pt x="0" y="319088"/>
                </a:cubicBezTo>
                <a:cubicBezTo>
                  <a:pt x="-24484" y="213753"/>
                  <a:pt x="24615" y="141433"/>
                  <a:pt x="0" y="0"/>
                </a:cubicBezTo>
                <a:close/>
              </a:path>
              <a:path w="5400675" h="638175" stroke="0" extrusionOk="0">
                <a:moveTo>
                  <a:pt x="0" y="0"/>
                </a:moveTo>
                <a:cubicBezTo>
                  <a:pt x="243559" y="-2976"/>
                  <a:pt x="382324" y="43640"/>
                  <a:pt x="540068" y="0"/>
                </a:cubicBezTo>
                <a:cubicBezTo>
                  <a:pt x="697812" y="-43640"/>
                  <a:pt x="842028" y="10426"/>
                  <a:pt x="972122" y="0"/>
                </a:cubicBezTo>
                <a:cubicBezTo>
                  <a:pt x="1102216" y="-10426"/>
                  <a:pt x="1231173" y="17990"/>
                  <a:pt x="1404176" y="0"/>
                </a:cubicBezTo>
                <a:cubicBezTo>
                  <a:pt x="1577179" y="-17990"/>
                  <a:pt x="1623048" y="5581"/>
                  <a:pt x="1836230" y="0"/>
                </a:cubicBezTo>
                <a:cubicBezTo>
                  <a:pt x="2049412" y="-5581"/>
                  <a:pt x="2313625" y="13793"/>
                  <a:pt x="2484311" y="0"/>
                </a:cubicBezTo>
                <a:cubicBezTo>
                  <a:pt x="2654997" y="-13793"/>
                  <a:pt x="2742416" y="36898"/>
                  <a:pt x="2862358" y="0"/>
                </a:cubicBezTo>
                <a:cubicBezTo>
                  <a:pt x="2982300" y="-36898"/>
                  <a:pt x="3321757" y="62750"/>
                  <a:pt x="3456432" y="0"/>
                </a:cubicBezTo>
                <a:cubicBezTo>
                  <a:pt x="3591107" y="-62750"/>
                  <a:pt x="3863992" y="65064"/>
                  <a:pt x="4050506" y="0"/>
                </a:cubicBezTo>
                <a:cubicBezTo>
                  <a:pt x="4237020" y="-65064"/>
                  <a:pt x="4282126" y="2484"/>
                  <a:pt x="4428554" y="0"/>
                </a:cubicBezTo>
                <a:cubicBezTo>
                  <a:pt x="4574982" y="-2484"/>
                  <a:pt x="4995852" y="46898"/>
                  <a:pt x="5400675" y="0"/>
                </a:cubicBezTo>
                <a:cubicBezTo>
                  <a:pt x="5401563" y="78581"/>
                  <a:pt x="5366282" y="206296"/>
                  <a:pt x="5400675" y="306324"/>
                </a:cubicBezTo>
                <a:cubicBezTo>
                  <a:pt x="5435068" y="406352"/>
                  <a:pt x="5376208" y="571074"/>
                  <a:pt x="5400675" y="638175"/>
                </a:cubicBezTo>
                <a:cubicBezTo>
                  <a:pt x="5163523" y="657912"/>
                  <a:pt x="5017843" y="605992"/>
                  <a:pt x="4752594" y="638175"/>
                </a:cubicBezTo>
                <a:cubicBezTo>
                  <a:pt x="4487345" y="670358"/>
                  <a:pt x="4473113" y="630337"/>
                  <a:pt x="4374547" y="638175"/>
                </a:cubicBezTo>
                <a:cubicBezTo>
                  <a:pt x="4275981" y="646013"/>
                  <a:pt x="4140764" y="632446"/>
                  <a:pt x="3996500" y="638175"/>
                </a:cubicBezTo>
                <a:cubicBezTo>
                  <a:pt x="3852236" y="643904"/>
                  <a:pt x="3744466" y="609598"/>
                  <a:pt x="3564445" y="638175"/>
                </a:cubicBezTo>
                <a:cubicBezTo>
                  <a:pt x="3384425" y="666752"/>
                  <a:pt x="3264942" y="602799"/>
                  <a:pt x="3078385" y="638175"/>
                </a:cubicBezTo>
                <a:cubicBezTo>
                  <a:pt x="2891828" y="673551"/>
                  <a:pt x="2777272" y="607114"/>
                  <a:pt x="2700338" y="638175"/>
                </a:cubicBezTo>
                <a:cubicBezTo>
                  <a:pt x="2623404" y="669236"/>
                  <a:pt x="2293729" y="591327"/>
                  <a:pt x="2052257" y="638175"/>
                </a:cubicBezTo>
                <a:cubicBezTo>
                  <a:pt x="1810785" y="685023"/>
                  <a:pt x="1831645" y="605472"/>
                  <a:pt x="1620203" y="638175"/>
                </a:cubicBezTo>
                <a:cubicBezTo>
                  <a:pt x="1408761" y="670878"/>
                  <a:pt x="1356350" y="606854"/>
                  <a:pt x="1188149" y="638175"/>
                </a:cubicBezTo>
                <a:cubicBezTo>
                  <a:pt x="1019948" y="669496"/>
                  <a:pt x="801837" y="629105"/>
                  <a:pt x="540068" y="638175"/>
                </a:cubicBezTo>
                <a:cubicBezTo>
                  <a:pt x="278299" y="647245"/>
                  <a:pt x="225874" y="597659"/>
                  <a:pt x="0" y="638175"/>
                </a:cubicBezTo>
                <a:cubicBezTo>
                  <a:pt x="-11662" y="540283"/>
                  <a:pt x="19804" y="418212"/>
                  <a:pt x="0" y="306324"/>
                </a:cubicBezTo>
                <a:cubicBezTo>
                  <a:pt x="-19804" y="194436"/>
                  <a:pt x="14171" y="141936"/>
                  <a:pt x="0" y="0"/>
                </a:cubicBezTo>
                <a:close/>
              </a:path>
            </a:pathLst>
          </a:custGeom>
          <a:ln w="28575">
            <a:solidFill>
              <a:schemeClr val="accent1"/>
            </a:solidFill>
            <a:extLst>
              <a:ext uri="{C807C97D-BFC1-408E-A445-0C87EB9F89A2}">
                <ask:lineSketchStyleProps xmlns:ask="http://schemas.microsoft.com/office/drawing/2018/sketchyshapes" xmlns="" sd="3131672229">
                  <a:prstGeom prst="rect">
                    <a:avLst/>
                  </a:prstGeom>
                  <ask:type>
                    <ask:lineSketchScribble/>
                  </ask:type>
                </ask:lineSketchStyleProps>
              </a:ext>
            </a:extLst>
          </a:ln>
        </p:spPr>
      </p:pic>
      <p:sp>
        <p:nvSpPr>
          <p:cNvPr id="7" name="TextBox 6"/>
          <p:cNvSpPr txBox="1"/>
          <p:nvPr/>
        </p:nvSpPr>
        <p:spPr>
          <a:xfrm>
            <a:off x="6053560" y="1307956"/>
            <a:ext cx="825867" cy="461665"/>
          </a:xfrm>
          <a:prstGeom prst="rect">
            <a:avLst/>
          </a:prstGeom>
          <a:noFill/>
        </p:spPr>
        <p:txBody>
          <a:bodyPr wrap="none" rtlCol="0">
            <a:spAutoFit/>
          </a:bodyPr>
          <a:lstStyle/>
          <a:p>
            <a:r>
              <a:rPr lang="es-UY" sz="2400" dirty="0" smtClean="0">
                <a:solidFill>
                  <a:srgbClr val="FF0000"/>
                </a:solidFill>
              </a:rPr>
              <a:t>= </a:t>
            </a:r>
            <a:r>
              <a:rPr lang="es-UY" sz="2400" dirty="0" smtClean="0">
                <a:solidFill>
                  <a:srgbClr val="FF0000"/>
                </a:solidFill>
                <a:latin typeface="Symbol" pitchFamily="18" charset="2"/>
              </a:rPr>
              <a:t>n</a:t>
            </a:r>
            <a:r>
              <a:rPr lang="es-UY" sz="2400" baseline="-25000" dirty="0" smtClean="0">
                <a:solidFill>
                  <a:srgbClr val="FF0000"/>
                </a:solidFill>
              </a:rPr>
              <a:t>0</a:t>
            </a:r>
            <a:r>
              <a:rPr lang="es-UY" sz="2400" dirty="0" smtClean="0">
                <a:solidFill>
                  <a:srgbClr val="FF0000"/>
                </a:solidFill>
                <a:latin typeface="Times New Roman" pitchFamily="18" charset="0"/>
                <a:cs typeface="Times New Roman" pitchFamily="18" charset="0"/>
              </a:rPr>
              <a:t>k</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462987" y="879676"/>
            <a:ext cx="8573437" cy="369332"/>
          </a:xfrm>
          <a:prstGeom prst="rect">
            <a:avLst/>
          </a:prstGeom>
          <a:noFill/>
        </p:spPr>
        <p:txBody>
          <a:bodyPr wrap="none" rtlCol="0">
            <a:spAutoFit/>
          </a:bodyPr>
          <a:lstStyle/>
          <a:p>
            <a:r>
              <a:rPr lang="es-UY" b="1" dirty="0" smtClean="0">
                <a:solidFill>
                  <a:srgbClr val="0070C0"/>
                </a:solidFill>
                <a:effectLst>
                  <a:outerShdw blurRad="38100" dist="38100" dir="2700000" algn="tl">
                    <a:srgbClr val="000000">
                      <a:alpha val="43137"/>
                    </a:srgbClr>
                  </a:outerShdw>
                </a:effectLst>
              </a:rPr>
              <a:t>Solución ejercicio de principio de correspondencia para frecuencias en el átomo de Bohr</a:t>
            </a:r>
            <a:endParaRPr lang="en-US" b="1" dirty="0">
              <a:solidFill>
                <a:srgbClr val="0070C0"/>
              </a:solidFill>
              <a:effectLst>
                <a:outerShdw blurRad="38100" dist="38100" dir="2700000" algn="tl">
                  <a:srgbClr val="000000">
                    <a:alpha val="43137"/>
                  </a:srgbClr>
                </a:outerShdw>
              </a:effectLst>
            </a:endParaRPr>
          </a:p>
        </p:txBody>
      </p:sp>
      <p:pic>
        <p:nvPicPr>
          <p:cNvPr id="9" name="Ink 2">
            <a:extLst>
              <a:ext uri="{FF2B5EF4-FFF2-40B4-BE49-F238E27FC236}">
                <a16:creationId xmlns:mc="http://schemas.openxmlformats.org/markup-compatibility/2006" xmlns:a16="http://schemas.microsoft.com/office/drawing/2014/main" xmlns="" id="{9534DD24-9D06-4D9E-8BED-28941FE17438}"/>
              </a:ext>
            </a:extLst>
          </p:cNvPr>
          <p:cNvPicPr>
            <a:picLocks noChangeAspect="1"/>
          </p:cNvPicPr>
          <p:nvPr/>
        </p:nvPicPr>
        <p:blipFill>
          <a:blip r:embed="rId3"/>
          <a:srcRect l="-4099" t="10888" r="-4144" b="-5119"/>
          <a:stretch>
            <a:fillRect/>
          </a:stretch>
        </p:blipFill>
        <p:spPr>
          <a:xfrm>
            <a:off x="740796" y="1782489"/>
            <a:ext cx="7132320" cy="4420799"/>
          </a:xfrm>
          <a:prstGeom prst="rect">
            <a:avLst/>
          </a:prstGeom>
        </p:spPr>
      </p:pic>
    </p:spTree>
    <p:extLst>
      <p:ext uri="{BB962C8B-B14F-4D97-AF65-F5344CB8AC3E}">
        <p14:creationId xmlns:p14="http://schemas.microsoft.com/office/powerpoint/2010/main" xmlns="" val="97712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1983987"/>
            <a:ext cx="11858567" cy="923330"/>
          </a:xfrm>
          <a:prstGeom prst="rect">
            <a:avLst/>
          </a:prstGeom>
          <a:noFill/>
        </p:spPr>
        <p:txBody>
          <a:bodyPr wrap="none" rtlCol="0">
            <a:spAutoFit/>
          </a:bodyPr>
          <a:lstStyle/>
          <a:p>
            <a:pPr marL="342900" indent="-342900">
              <a:buAutoNum type="arabicPeriod" startAt="4"/>
            </a:pPr>
            <a:r>
              <a:rPr lang="es-UY" b="1" dirty="0" smtClean="0"/>
              <a:t>No puede explicar el desdoblamiento de las líneas espectrales al aplicar un campo magnético externo (efecto </a:t>
            </a:r>
            <a:r>
              <a:rPr lang="es-UY" b="1" dirty="0" err="1" smtClean="0"/>
              <a:t>Zeeman</a:t>
            </a:r>
            <a:r>
              <a:rPr lang="es-UY" b="1" dirty="0" smtClean="0"/>
              <a:t>).</a:t>
            </a:r>
          </a:p>
          <a:p>
            <a:pPr marL="342900" indent="-342900">
              <a:buAutoNum type="arabicPeriod" startAt="4"/>
            </a:pPr>
            <a:r>
              <a:rPr lang="es-UY" b="1" dirty="0" smtClean="0"/>
              <a:t>No puede explicar el desdoblamiento de las líneas espectrales al aplicar un campo eléctrico externo (efecto </a:t>
            </a:r>
            <a:r>
              <a:rPr lang="es-UY" b="1" dirty="0" err="1" smtClean="0"/>
              <a:t>Stark</a:t>
            </a:r>
            <a:r>
              <a:rPr lang="es-UY" b="1" dirty="0" smtClean="0"/>
              <a:t>).</a:t>
            </a:r>
          </a:p>
          <a:p>
            <a:pPr marL="342900" indent="-342900">
              <a:buAutoNum type="arabicPeriod" startAt="4"/>
            </a:pPr>
            <a:r>
              <a:rPr lang="es-UY" b="1" dirty="0" smtClean="0"/>
              <a:t>                                                                         No puede explicar la ESTRUCTURA FINA de las líneas espectrales:</a:t>
            </a:r>
          </a:p>
        </p:txBody>
      </p:sp>
      <p:pic>
        <p:nvPicPr>
          <p:cNvPr id="36866" name="Picture 2" descr="http://hyperphysics.phy-astr.gsu.edu/hbase/quantum/imgqua/hydfine.gif"/>
          <p:cNvPicPr>
            <a:picLocks noChangeAspect="1" noChangeArrowheads="1"/>
          </p:cNvPicPr>
          <p:nvPr/>
        </p:nvPicPr>
        <p:blipFill>
          <a:blip r:embed="rId2"/>
          <a:srcRect l="41246" t="46759"/>
          <a:stretch>
            <a:fillRect/>
          </a:stretch>
        </p:blipFill>
        <p:spPr bwMode="auto">
          <a:xfrm>
            <a:off x="2286006" y="3725428"/>
            <a:ext cx="1958698" cy="2276959"/>
          </a:xfrm>
          <a:prstGeom prst="rect">
            <a:avLst/>
          </a:prstGeom>
          <a:noFill/>
        </p:spPr>
      </p:pic>
      <p:pic>
        <p:nvPicPr>
          <p:cNvPr id="4" name="Picture 8" descr="Hydrogen and helium spectra"/>
          <p:cNvPicPr>
            <a:picLocks noChangeAspect="1" noChangeArrowheads="1"/>
          </p:cNvPicPr>
          <p:nvPr/>
        </p:nvPicPr>
        <p:blipFill>
          <a:blip r:embed="rId3"/>
          <a:srcRect l="9828" t="25700" r="25001" b="60110"/>
          <a:stretch>
            <a:fillRect/>
          </a:stretch>
        </p:blipFill>
        <p:spPr bwMode="auto">
          <a:xfrm>
            <a:off x="1272209" y="2602312"/>
            <a:ext cx="2753141" cy="545510"/>
          </a:xfrm>
          <a:prstGeom prst="rect">
            <a:avLst/>
          </a:prstGeom>
          <a:noFill/>
        </p:spPr>
      </p:pic>
      <p:sp>
        <p:nvSpPr>
          <p:cNvPr id="5" name="Flowchart: Extract 4"/>
          <p:cNvSpPr/>
          <p:nvPr/>
        </p:nvSpPr>
        <p:spPr>
          <a:xfrm>
            <a:off x="337937" y="3188715"/>
            <a:ext cx="6281530" cy="3669285"/>
          </a:xfrm>
          <a:prstGeom prst="flowChartExtract">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p:cNvSpPr>
            <a:spLocks noChangeArrowheads="1"/>
          </p:cNvSpPr>
          <p:nvPr/>
        </p:nvSpPr>
        <p:spPr bwMode="auto">
          <a:xfrm>
            <a:off x="0" y="645530"/>
            <a:ext cx="544636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III-D Problemas del modelo de Bohr.</a:t>
            </a:r>
            <a:endParaRPr kumimoji="0" lang="es-E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0" y="1112668"/>
            <a:ext cx="12151147" cy="923330"/>
          </a:xfrm>
          <a:prstGeom prst="rect">
            <a:avLst/>
          </a:prstGeom>
          <a:noFill/>
        </p:spPr>
        <p:txBody>
          <a:bodyPr wrap="none" rtlCol="0">
            <a:spAutoFit/>
          </a:bodyPr>
          <a:lstStyle/>
          <a:p>
            <a:pPr marL="342900" indent="-342900">
              <a:buFont typeface="+mj-lt"/>
              <a:buAutoNum type="arabicPeriod"/>
            </a:pPr>
            <a:r>
              <a:rPr lang="es-UY" b="1" dirty="0" smtClean="0"/>
              <a:t>Teoría </a:t>
            </a:r>
            <a:r>
              <a:rPr lang="es-UY" b="1" dirty="0" err="1" smtClean="0"/>
              <a:t>semiclásica</a:t>
            </a:r>
            <a:r>
              <a:rPr lang="es-UY" b="1" dirty="0" smtClean="0"/>
              <a:t> construida ad hoc para el hidrógeno, falla para explicar los espectros de átomos más complejos (ej. He).</a:t>
            </a:r>
          </a:p>
          <a:p>
            <a:pPr marL="342900" indent="-342900">
              <a:buFont typeface="+mj-lt"/>
              <a:buAutoNum type="arabicPeriod"/>
            </a:pPr>
            <a:r>
              <a:rPr lang="es-UY" b="1" i="1" dirty="0" smtClean="0"/>
              <a:t>L = </a:t>
            </a:r>
            <a:r>
              <a:rPr lang="es-UY" b="1" i="1" dirty="0" err="1" smtClean="0"/>
              <a:t>nh</a:t>
            </a:r>
            <a:r>
              <a:rPr lang="es-UY" b="1" i="1" dirty="0" smtClean="0"/>
              <a:t>/2</a:t>
            </a:r>
            <a:r>
              <a:rPr lang="es-UY" b="1" dirty="0" smtClean="0">
                <a:sym typeface="Symbol"/>
              </a:rPr>
              <a:t>, pero el estado fundamental del H (como luego veremos) tiene </a:t>
            </a:r>
            <a:r>
              <a:rPr lang="es-UY" b="1" i="1" dirty="0" smtClean="0">
                <a:sym typeface="Symbol"/>
              </a:rPr>
              <a:t>L </a:t>
            </a:r>
            <a:r>
              <a:rPr lang="es-UY" b="1" dirty="0" smtClean="0">
                <a:sym typeface="Symbol"/>
              </a:rPr>
              <a:t>= 0!</a:t>
            </a:r>
            <a:endParaRPr lang="es-UY" b="1" dirty="0" smtClean="0"/>
          </a:p>
          <a:p>
            <a:pPr marL="342900" indent="-342900">
              <a:buFont typeface="+mj-lt"/>
              <a:buAutoNum type="arabicPeriod"/>
            </a:pPr>
            <a:r>
              <a:rPr lang="es-UY" b="1" dirty="0" smtClean="0"/>
              <a:t>No permite explicar la intensidad de las líneas espectrales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linds(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linds(horizont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linds(horizontal)">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36866"/>
                                        </p:tgtEl>
                                        <p:attrNameLst>
                                          <p:attrName>style.visibility</p:attrName>
                                        </p:attrNameLst>
                                      </p:cBhvr>
                                      <p:to>
                                        <p:strVal val="visible"/>
                                      </p:to>
                                    </p:set>
                                    <p:animEffect transition="in" filter="box(in)">
                                      <p:cBhvr>
                                        <p:cTn id="48"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srcRect t="22410" r="7218" b="100"/>
          <a:stretch>
            <a:fillRect/>
          </a:stretch>
        </p:blipFill>
        <p:spPr bwMode="auto">
          <a:xfrm>
            <a:off x="1554441" y="2067352"/>
            <a:ext cx="5187604" cy="3498574"/>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t="15438" r="7218" b="62988"/>
          <a:stretch>
            <a:fillRect/>
          </a:stretch>
        </p:blipFill>
        <p:spPr bwMode="auto">
          <a:xfrm>
            <a:off x="1551126" y="1739348"/>
            <a:ext cx="5187604" cy="974035"/>
          </a:xfrm>
          <a:prstGeom prst="rect">
            <a:avLst/>
          </a:prstGeom>
          <a:noFill/>
          <a:ln w="9525">
            <a:noFill/>
            <a:miter lim="800000"/>
            <a:headEnd/>
            <a:tailEnd/>
          </a:ln>
          <a:effectLst/>
        </p:spPr>
      </p:pic>
      <p:pic>
        <p:nvPicPr>
          <p:cNvPr id="37890" name="Picture 2"/>
          <p:cNvPicPr>
            <a:picLocks noChangeAspect="1" noChangeArrowheads="1"/>
          </p:cNvPicPr>
          <p:nvPr/>
        </p:nvPicPr>
        <p:blipFill>
          <a:blip r:embed="rId2"/>
          <a:srcRect r="7218" b="83682"/>
          <a:stretch>
            <a:fillRect/>
          </a:stretch>
        </p:blipFill>
        <p:spPr bwMode="auto">
          <a:xfrm>
            <a:off x="1551126" y="1042366"/>
            <a:ext cx="5187604" cy="736738"/>
          </a:xfrm>
          <a:prstGeom prst="rect">
            <a:avLst/>
          </a:prstGeom>
          <a:noFill/>
          <a:ln w="9525">
            <a:noFill/>
            <a:miter lim="800000"/>
            <a:headEnd/>
            <a:tailEnd/>
          </a:ln>
          <a:effectLst/>
        </p:spPr>
      </p:pic>
      <p:grpSp>
        <p:nvGrpSpPr>
          <p:cNvPr id="2" name="Group 4"/>
          <p:cNvGrpSpPr/>
          <p:nvPr/>
        </p:nvGrpSpPr>
        <p:grpSpPr>
          <a:xfrm>
            <a:off x="3488632" y="1023729"/>
            <a:ext cx="2782963" cy="934280"/>
            <a:chOff x="3488632" y="1023729"/>
            <a:chExt cx="2782963" cy="934280"/>
          </a:xfrm>
        </p:grpSpPr>
        <p:sp>
          <p:nvSpPr>
            <p:cNvPr id="3" name="TextBox 2"/>
            <p:cNvSpPr txBox="1"/>
            <p:nvPr/>
          </p:nvSpPr>
          <p:spPr>
            <a:xfrm>
              <a:off x="3488632" y="1023729"/>
              <a:ext cx="2553904" cy="461665"/>
            </a:xfrm>
            <a:prstGeom prst="rect">
              <a:avLst/>
            </a:prstGeom>
            <a:noFill/>
          </p:spPr>
          <p:txBody>
            <a:bodyPr wrap="none" rtlCol="0">
              <a:spAutoFit/>
            </a:bodyPr>
            <a:lstStyle/>
            <a:p>
              <a:r>
                <a:rPr lang="es-UY" sz="2400" dirty="0" smtClean="0">
                  <a:solidFill>
                    <a:srgbClr val="FF0000"/>
                  </a:solidFill>
                  <a:latin typeface="Brush Script MT" pitchFamily="66" charset="0"/>
                </a:rPr>
                <a:t>Correcciones relativistas</a:t>
              </a:r>
              <a:endParaRPr lang="en-US" sz="2400" dirty="0">
                <a:solidFill>
                  <a:srgbClr val="FF0000"/>
                </a:solidFill>
                <a:latin typeface="Brush Script MT" pitchFamily="66" charset="0"/>
              </a:endParaRPr>
            </a:p>
          </p:txBody>
        </p:sp>
        <p:sp>
          <p:nvSpPr>
            <p:cNvPr id="4" name="Oval 3"/>
            <p:cNvSpPr/>
            <p:nvPr/>
          </p:nvSpPr>
          <p:spPr>
            <a:xfrm>
              <a:off x="6013178" y="1282155"/>
              <a:ext cx="258417" cy="675854"/>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5986676" y="1981200"/>
            <a:ext cx="258417" cy="675854"/>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p:nvSpPr>
        <p:spPr>
          <a:xfrm>
            <a:off x="-1" y="918616"/>
            <a:ext cx="11053823" cy="923330"/>
          </a:xfrm>
          <a:prstGeom prst="rect">
            <a:avLst/>
          </a:prstGeom>
        </p:spPr>
        <p:txBody>
          <a:bodyPr wrap="square">
            <a:spAutoFit/>
          </a:bodyPr>
          <a:lstStyle/>
          <a:p>
            <a:r>
              <a:rPr lang="es-ES" b="1" dirty="0" smtClean="0">
                <a:solidFill>
                  <a:srgbClr val="0070C0"/>
                </a:solidFill>
              </a:rPr>
              <a:t>Ejercicio</a:t>
            </a:r>
            <a:r>
              <a:rPr lang="es-ES" dirty="0" smtClean="0">
                <a:solidFill>
                  <a:srgbClr val="0070C0"/>
                </a:solidFill>
              </a:rPr>
              <a:t/>
            </a:r>
            <a:br>
              <a:rPr lang="es-ES" dirty="0" smtClean="0">
                <a:solidFill>
                  <a:srgbClr val="0070C0"/>
                </a:solidFill>
              </a:rPr>
            </a:br>
            <a:r>
              <a:rPr lang="es-ES" dirty="0" smtClean="0">
                <a:solidFill>
                  <a:srgbClr val="0070C0"/>
                </a:solidFill>
              </a:rPr>
              <a:t>Según </a:t>
            </a:r>
            <a:r>
              <a:rPr lang="es-ES" dirty="0" smtClean="0">
                <a:solidFill>
                  <a:srgbClr val="0070C0"/>
                </a:solidFill>
              </a:rPr>
              <a:t>la teoría de Bohr, ¿cuántas revoluciones dará un electrón en el primer estado </a:t>
            </a:r>
            <a:r>
              <a:rPr lang="es-ES" dirty="0" smtClean="0">
                <a:solidFill>
                  <a:srgbClr val="0070C0"/>
                </a:solidFill>
              </a:rPr>
              <a:t>excitado (</a:t>
            </a:r>
            <a:r>
              <a:rPr lang="es-ES" i="1" dirty="0" smtClean="0">
                <a:solidFill>
                  <a:srgbClr val="0070C0"/>
                </a:solidFill>
              </a:rPr>
              <a:t>n</a:t>
            </a:r>
            <a:r>
              <a:rPr lang="es-ES" dirty="0" smtClean="0">
                <a:solidFill>
                  <a:srgbClr val="0070C0"/>
                </a:solidFill>
              </a:rPr>
              <a:t>=2) del </a:t>
            </a:r>
            <a:r>
              <a:rPr lang="es-ES" dirty="0" smtClean="0">
                <a:solidFill>
                  <a:srgbClr val="0070C0"/>
                </a:solidFill>
              </a:rPr>
              <a:t>hidrógeno si el tiempo de vida en ese estado es  </a:t>
            </a:r>
            <a:r>
              <a:rPr lang="es-ES" dirty="0" smtClean="0">
                <a:solidFill>
                  <a:srgbClr val="0070C0"/>
                </a:solidFill>
              </a:rPr>
              <a:t>10</a:t>
            </a:r>
            <a:r>
              <a:rPr lang="es-ES" baseline="30000" dirty="0" smtClean="0">
                <a:solidFill>
                  <a:srgbClr val="0070C0"/>
                </a:solidFill>
              </a:rPr>
              <a:t>-8</a:t>
            </a:r>
            <a:r>
              <a:rPr lang="es-ES" dirty="0" smtClean="0">
                <a:solidFill>
                  <a:srgbClr val="0070C0"/>
                </a:solidFill>
              </a:rPr>
              <a:t> s</a:t>
            </a:r>
            <a:r>
              <a:rPr lang="es-ES" dirty="0" smtClean="0">
                <a:solidFill>
                  <a:srgbClr val="0070C0"/>
                </a:solidFill>
              </a:rPr>
              <a:t>?</a:t>
            </a:r>
            <a:endParaRPr lang="en-US" dirty="0">
              <a:solidFill>
                <a:srgbClr val="0070C0"/>
              </a:solidFill>
            </a:endParaRPr>
          </a:p>
        </p:txBody>
      </p:sp>
      <p:pic>
        <p:nvPicPr>
          <p:cNvPr id="27655" name="Picture 7"/>
          <p:cNvPicPr>
            <a:picLocks noChangeAspect="1" noChangeArrowheads="1"/>
          </p:cNvPicPr>
          <p:nvPr/>
        </p:nvPicPr>
        <p:blipFill>
          <a:blip r:embed="rId3">
            <a:duotone>
              <a:schemeClr val="accent5">
                <a:shade val="45000"/>
                <a:satMod val="135000"/>
              </a:schemeClr>
              <a:prstClr val="white"/>
            </a:duotone>
          </a:blip>
          <a:srcRect r="54824" b="60932"/>
          <a:stretch>
            <a:fillRect/>
          </a:stretch>
        </p:blipFill>
        <p:spPr bwMode="auto">
          <a:xfrm>
            <a:off x="1805651" y="1898249"/>
            <a:ext cx="2071868" cy="312516"/>
          </a:xfrm>
          <a:prstGeom prst="rect">
            <a:avLst/>
          </a:prstGeom>
          <a:noFill/>
          <a:ln w="9525">
            <a:noFill/>
            <a:miter lim="800000"/>
            <a:headEnd/>
            <a:tailEnd/>
          </a:ln>
          <a:effectLst/>
        </p:spPr>
      </p:pic>
      <p:pic>
        <p:nvPicPr>
          <p:cNvPr id="13" name="Picture 7"/>
          <p:cNvPicPr>
            <a:picLocks noChangeAspect="1" noChangeArrowheads="1"/>
          </p:cNvPicPr>
          <p:nvPr/>
        </p:nvPicPr>
        <p:blipFill>
          <a:blip r:embed="rId3">
            <a:duotone>
              <a:schemeClr val="accent5">
                <a:shade val="45000"/>
                <a:satMod val="135000"/>
              </a:schemeClr>
              <a:prstClr val="white"/>
            </a:duotone>
          </a:blip>
          <a:srcRect l="44924" t="2894" b="60931"/>
          <a:stretch>
            <a:fillRect/>
          </a:stretch>
        </p:blipFill>
        <p:spPr bwMode="auto">
          <a:xfrm>
            <a:off x="3865944" y="1921397"/>
            <a:ext cx="2525915" cy="289368"/>
          </a:xfrm>
          <a:prstGeom prst="rect">
            <a:avLst/>
          </a:prstGeom>
          <a:noFill/>
          <a:ln w="9525">
            <a:noFill/>
            <a:miter lim="800000"/>
            <a:headEnd/>
            <a:tailEnd/>
          </a:ln>
          <a:effectLst/>
        </p:spPr>
      </p:pic>
      <p:pic>
        <p:nvPicPr>
          <p:cNvPr id="14" name="Picture 7"/>
          <p:cNvPicPr>
            <a:picLocks noChangeAspect="1" noChangeArrowheads="1"/>
          </p:cNvPicPr>
          <p:nvPr/>
        </p:nvPicPr>
        <p:blipFill>
          <a:blip r:embed="rId3">
            <a:duotone>
              <a:schemeClr val="accent5">
                <a:shade val="45000"/>
                <a:satMod val="135000"/>
              </a:schemeClr>
              <a:prstClr val="white"/>
            </a:duotone>
          </a:blip>
          <a:srcRect t="36174" r="63405"/>
          <a:stretch>
            <a:fillRect/>
          </a:stretch>
        </p:blipFill>
        <p:spPr bwMode="auto">
          <a:xfrm>
            <a:off x="1805651" y="2187615"/>
            <a:ext cx="1678329" cy="510554"/>
          </a:xfrm>
          <a:prstGeom prst="rect">
            <a:avLst/>
          </a:prstGeom>
          <a:noFill/>
          <a:ln w="9525">
            <a:noFill/>
            <a:miter lim="800000"/>
            <a:headEnd/>
            <a:tailEnd/>
          </a:ln>
          <a:effectLst/>
        </p:spPr>
      </p:pic>
      <p:pic>
        <p:nvPicPr>
          <p:cNvPr id="15" name="Picture 7"/>
          <p:cNvPicPr>
            <a:picLocks noChangeAspect="1" noChangeArrowheads="1"/>
          </p:cNvPicPr>
          <p:nvPr/>
        </p:nvPicPr>
        <p:blipFill>
          <a:blip r:embed="rId3">
            <a:duotone>
              <a:schemeClr val="accent5">
                <a:shade val="45000"/>
                <a:satMod val="135000"/>
              </a:schemeClr>
              <a:prstClr val="white"/>
            </a:duotone>
          </a:blip>
          <a:srcRect l="36090" t="30386" r="34886"/>
          <a:stretch>
            <a:fillRect/>
          </a:stretch>
        </p:blipFill>
        <p:spPr bwMode="auto">
          <a:xfrm>
            <a:off x="3460830" y="2141316"/>
            <a:ext cx="1331089" cy="556853"/>
          </a:xfrm>
          <a:prstGeom prst="rect">
            <a:avLst/>
          </a:prstGeom>
          <a:noFill/>
          <a:ln w="9525">
            <a:noFill/>
            <a:miter lim="800000"/>
            <a:headEnd/>
            <a:tailEnd/>
          </a:ln>
          <a:effectLst/>
        </p:spPr>
      </p:pic>
      <p:pic>
        <p:nvPicPr>
          <p:cNvPr id="16" name="Picture 7"/>
          <p:cNvPicPr>
            <a:picLocks noChangeAspect="1" noChangeArrowheads="1"/>
          </p:cNvPicPr>
          <p:nvPr/>
        </p:nvPicPr>
        <p:blipFill>
          <a:blip r:embed="rId3">
            <a:duotone>
              <a:schemeClr val="accent5">
                <a:shade val="45000"/>
                <a:satMod val="135000"/>
              </a:schemeClr>
              <a:prstClr val="white"/>
            </a:duotone>
          </a:blip>
          <a:srcRect l="64862" t="34727"/>
          <a:stretch>
            <a:fillRect/>
          </a:stretch>
        </p:blipFill>
        <p:spPr bwMode="auto">
          <a:xfrm>
            <a:off x="4780344" y="2176041"/>
            <a:ext cx="1611515" cy="522128"/>
          </a:xfrm>
          <a:prstGeom prst="rect">
            <a:avLst/>
          </a:prstGeom>
          <a:noFill/>
          <a:ln w="9525">
            <a:noFill/>
            <a:miter lim="800000"/>
            <a:headEnd/>
            <a:tailEnd/>
          </a:ln>
          <a:effectLst/>
        </p:spPr>
      </p:pic>
      <p:pic>
        <p:nvPicPr>
          <p:cNvPr id="27656" name="Picture 8"/>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6511303" y="2016406"/>
            <a:ext cx="3590925" cy="533400"/>
          </a:xfrm>
          <a:prstGeom prst="rect">
            <a:avLst/>
          </a:prstGeom>
          <a:noFill/>
          <a:ln w="9525">
            <a:noFill/>
            <a:miter lim="800000"/>
            <a:headEnd/>
            <a:tailEnd/>
          </a:ln>
          <a:effectLst/>
        </p:spPr>
      </p:pic>
      <p:pic>
        <p:nvPicPr>
          <p:cNvPr id="27657" name="Picture 9"/>
          <p:cNvPicPr>
            <a:picLocks noChangeAspect="1" noChangeArrowheads="1"/>
          </p:cNvPicPr>
          <p:nvPr/>
        </p:nvPicPr>
        <p:blipFill>
          <a:blip r:embed="rId5">
            <a:duotone>
              <a:schemeClr val="accent5">
                <a:shade val="45000"/>
                <a:satMod val="135000"/>
              </a:schemeClr>
              <a:prstClr val="white"/>
            </a:duotone>
          </a:blip>
          <a:srcRect r="29701"/>
          <a:stretch>
            <a:fillRect/>
          </a:stretch>
        </p:blipFill>
        <p:spPr bwMode="auto">
          <a:xfrm>
            <a:off x="3646447" y="2805535"/>
            <a:ext cx="2939548" cy="552450"/>
          </a:xfrm>
          <a:prstGeom prst="rect">
            <a:avLst/>
          </a:prstGeom>
          <a:noFill/>
          <a:ln w="9525">
            <a:noFill/>
            <a:miter lim="800000"/>
            <a:headEnd/>
            <a:tailEnd/>
          </a:ln>
          <a:effectLst/>
        </p:spPr>
      </p:pic>
      <p:pic>
        <p:nvPicPr>
          <p:cNvPr id="19" name="Picture 9"/>
          <p:cNvPicPr>
            <a:picLocks noChangeAspect="1" noChangeArrowheads="1"/>
          </p:cNvPicPr>
          <p:nvPr/>
        </p:nvPicPr>
        <p:blipFill>
          <a:blip r:embed="rId5">
            <a:duotone>
              <a:schemeClr val="accent5">
                <a:shade val="45000"/>
                <a:satMod val="135000"/>
              </a:schemeClr>
              <a:prstClr val="white"/>
            </a:duotone>
          </a:blip>
          <a:srcRect l="69192"/>
          <a:stretch>
            <a:fillRect/>
          </a:stretch>
        </p:blipFill>
        <p:spPr bwMode="auto">
          <a:xfrm>
            <a:off x="6539696" y="2805535"/>
            <a:ext cx="1288226" cy="552450"/>
          </a:xfrm>
          <a:prstGeom prst="rect">
            <a:avLst/>
          </a:prstGeom>
          <a:noFill/>
          <a:ln w="9525">
            <a:noFill/>
            <a:miter lim="800000"/>
            <a:headEnd/>
            <a:tailEnd/>
          </a:ln>
          <a:effectLst/>
        </p:spPr>
      </p:pic>
      <p:sp>
        <p:nvSpPr>
          <p:cNvPr id="20" name="Rectangle 19"/>
          <p:cNvSpPr/>
          <p:nvPr/>
        </p:nvSpPr>
        <p:spPr>
          <a:xfrm>
            <a:off x="478420" y="3384019"/>
            <a:ext cx="10806896" cy="1477328"/>
          </a:xfrm>
          <a:prstGeom prst="rect">
            <a:avLst/>
          </a:prstGeom>
        </p:spPr>
        <p:txBody>
          <a:bodyPr wrap="square">
            <a:spAutoFit/>
          </a:bodyPr>
          <a:lstStyle/>
          <a:p>
            <a:r>
              <a:rPr lang="es-UY" b="1" dirty="0" smtClean="0">
                <a:solidFill>
                  <a:srgbClr val="0070C0"/>
                </a:solidFill>
              </a:rPr>
              <a:t>Ejercicio 2 de Principio de Correspondencia </a:t>
            </a:r>
            <a:r>
              <a:rPr lang="es-UY" dirty="0" smtClean="0">
                <a:solidFill>
                  <a:srgbClr val="0070C0"/>
                </a:solidFill>
              </a:rPr>
              <a:t/>
            </a:r>
            <a:br>
              <a:rPr lang="es-UY" dirty="0" smtClean="0">
                <a:solidFill>
                  <a:srgbClr val="0070C0"/>
                </a:solidFill>
              </a:rPr>
            </a:br>
            <a:r>
              <a:rPr lang="es-UY" dirty="0" smtClean="0">
                <a:solidFill>
                  <a:srgbClr val="0070C0"/>
                </a:solidFill>
              </a:rPr>
              <a:t>Un cuerpo de 300 g, unido a un resorte cuya constante de fuerza </a:t>
            </a:r>
            <a:r>
              <a:rPr lang="es-UY" i="1" dirty="0" smtClean="0">
                <a:solidFill>
                  <a:srgbClr val="0070C0"/>
                </a:solidFill>
              </a:rPr>
              <a:t>k </a:t>
            </a:r>
            <a:r>
              <a:rPr lang="es-UY" dirty="0" smtClean="0">
                <a:solidFill>
                  <a:srgbClr val="0070C0"/>
                </a:solidFill>
              </a:rPr>
              <a:t>es de 3.0 N/m, oscila con una amplitud </a:t>
            </a:r>
            <a:r>
              <a:rPr lang="es-UY" i="1" dirty="0" smtClean="0">
                <a:solidFill>
                  <a:srgbClr val="0070C0"/>
                </a:solidFill>
              </a:rPr>
              <a:t>A </a:t>
            </a:r>
            <a:r>
              <a:rPr lang="es-UY" dirty="0" smtClean="0">
                <a:solidFill>
                  <a:srgbClr val="0070C0"/>
                </a:solidFill>
              </a:rPr>
              <a:t>de 10 cm. Trate este sistema como un oscilador cuántico y halle:</a:t>
            </a:r>
            <a:br>
              <a:rPr lang="es-UY" dirty="0" smtClean="0">
                <a:solidFill>
                  <a:srgbClr val="0070C0"/>
                </a:solidFill>
              </a:rPr>
            </a:br>
            <a:r>
              <a:rPr lang="es-UY" dirty="0" smtClean="0">
                <a:solidFill>
                  <a:srgbClr val="0070C0"/>
                </a:solidFill>
              </a:rPr>
              <a:t> (a) el intervalo de energía entre niveles de energía contiguos y </a:t>
            </a:r>
            <a:br>
              <a:rPr lang="es-UY" dirty="0" smtClean="0">
                <a:solidFill>
                  <a:srgbClr val="0070C0"/>
                </a:solidFill>
              </a:rPr>
            </a:br>
            <a:r>
              <a:rPr lang="es-UY" dirty="0" smtClean="0">
                <a:solidFill>
                  <a:srgbClr val="0070C0"/>
                </a:solidFill>
              </a:rPr>
              <a:t> (b) el rango de valores para el número cuántico que describe las oscilaciones.</a:t>
            </a:r>
            <a:endParaRPr lang="es-UY" dirty="0">
              <a:solidFill>
                <a:srgbClr val="0070C0"/>
              </a:solidFill>
            </a:endParaRPr>
          </a:p>
        </p:txBody>
      </p:sp>
      <p:graphicFrame>
        <p:nvGraphicFramePr>
          <p:cNvPr id="21" name="Object 20"/>
          <p:cNvGraphicFramePr>
            <a:graphicFrameLocks noChangeAspect="1"/>
          </p:cNvGraphicFramePr>
          <p:nvPr/>
        </p:nvGraphicFramePr>
        <p:xfrm>
          <a:off x="646625" y="4920000"/>
          <a:ext cx="1793875" cy="704850"/>
        </p:xfrm>
        <a:graphic>
          <a:graphicData uri="http://schemas.openxmlformats.org/presentationml/2006/ole">
            <p:oleObj spid="_x0000_s27658" name="Equation" r:id="rId6" imgW="1130040" imgH="444240" progId="Equation.DSMT4">
              <p:embed/>
            </p:oleObj>
          </a:graphicData>
        </a:graphic>
      </p:graphicFrame>
      <p:graphicFrame>
        <p:nvGraphicFramePr>
          <p:cNvPr id="22" name="Object 2"/>
          <p:cNvGraphicFramePr>
            <a:graphicFrameLocks noChangeAspect="1"/>
          </p:cNvGraphicFramePr>
          <p:nvPr/>
        </p:nvGraphicFramePr>
        <p:xfrm>
          <a:off x="2538392" y="4932901"/>
          <a:ext cx="2135188" cy="704850"/>
        </p:xfrm>
        <a:graphic>
          <a:graphicData uri="http://schemas.openxmlformats.org/presentationml/2006/ole">
            <p:oleObj spid="_x0000_s27659" name="Equation" r:id="rId7" imgW="1346040" imgH="444240" progId="Equation.DSMT4">
              <p:embed/>
            </p:oleObj>
          </a:graphicData>
        </a:graphic>
      </p:graphicFrame>
      <p:graphicFrame>
        <p:nvGraphicFramePr>
          <p:cNvPr id="23" name="Object 3"/>
          <p:cNvGraphicFramePr>
            <a:graphicFrameLocks noChangeAspect="1"/>
          </p:cNvGraphicFramePr>
          <p:nvPr/>
        </p:nvGraphicFramePr>
        <p:xfrm>
          <a:off x="4754563" y="5086688"/>
          <a:ext cx="4090987" cy="322262"/>
        </p:xfrm>
        <a:graphic>
          <a:graphicData uri="http://schemas.openxmlformats.org/presentationml/2006/ole">
            <p:oleObj spid="_x0000_s27660" name="Equation" r:id="rId8" imgW="2577960" imgH="203040" progId="Equation.DSMT4">
              <p:embed/>
            </p:oleObj>
          </a:graphicData>
        </a:graphic>
      </p:graphicFrame>
      <p:graphicFrame>
        <p:nvGraphicFramePr>
          <p:cNvPr id="24" name="Object 5"/>
          <p:cNvGraphicFramePr>
            <a:graphicFrameLocks noChangeAspect="1"/>
          </p:cNvGraphicFramePr>
          <p:nvPr/>
        </p:nvGraphicFramePr>
        <p:xfrm>
          <a:off x="670742" y="5726450"/>
          <a:ext cx="5602288" cy="785813"/>
        </p:xfrm>
        <a:graphic>
          <a:graphicData uri="http://schemas.openxmlformats.org/presentationml/2006/ole">
            <p:oleObj spid="_x0000_s27661" name="Equation" r:id="rId9" imgW="3530520" imgH="495000" progId="Equation.DSMT4">
              <p:embed/>
            </p:oleObj>
          </a:graphicData>
        </a:graphic>
      </p:graphicFrame>
      <p:graphicFrame>
        <p:nvGraphicFramePr>
          <p:cNvPr id="25" name="Object 6"/>
          <p:cNvGraphicFramePr>
            <a:graphicFrameLocks noChangeAspect="1"/>
          </p:cNvGraphicFramePr>
          <p:nvPr/>
        </p:nvGraphicFramePr>
        <p:xfrm>
          <a:off x="6646864" y="6006353"/>
          <a:ext cx="1108075" cy="322263"/>
        </p:xfrm>
        <a:graphic>
          <a:graphicData uri="http://schemas.openxmlformats.org/presentationml/2006/ole">
            <p:oleObj spid="_x0000_s27662" name="Equation" r:id="rId10" imgW="698400" imgH="203040" progId="Equation.DSMT4">
              <p:embed/>
            </p:oleObj>
          </a:graphicData>
        </a:graphic>
      </p:graphicFrame>
      <p:graphicFrame>
        <p:nvGraphicFramePr>
          <p:cNvPr id="27663" name="Object 1"/>
          <p:cNvGraphicFramePr>
            <a:graphicFrameLocks noChangeAspect="1"/>
          </p:cNvGraphicFramePr>
          <p:nvPr/>
        </p:nvGraphicFramePr>
        <p:xfrm>
          <a:off x="2260118" y="2740226"/>
          <a:ext cx="1047750" cy="558800"/>
        </p:xfrm>
        <a:graphic>
          <a:graphicData uri="http://schemas.openxmlformats.org/presentationml/2006/ole">
            <p:oleObj spid="_x0000_s27663" name="Equation" r:id="rId11" imgW="736560" imgH="393480" progId="Equation.DSMT4">
              <p:embed/>
            </p:oleObj>
          </a:graphicData>
        </a:graphic>
      </p:graphicFrame>
    </p:spTree>
    <p:extLst>
      <p:ext uri="{BB962C8B-B14F-4D97-AF65-F5344CB8AC3E}">
        <p14:creationId xmlns="" xmlns:p14="http://schemas.microsoft.com/office/powerpoint/2010/main" val="37156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ox(in)">
                                      <p:cBhvr>
                                        <p:cTn id="7" dur="500"/>
                                        <p:tgtEl>
                                          <p:spTgt spid="276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7656"/>
                                        </p:tgtEl>
                                        <p:attrNameLst>
                                          <p:attrName>style.visibility</p:attrName>
                                        </p:attrNameLst>
                                      </p:cBhvr>
                                      <p:to>
                                        <p:strVal val="visible"/>
                                      </p:to>
                                    </p:set>
                                    <p:animEffect transition="in" filter="box(in)">
                                      <p:cBhvr>
                                        <p:cTn id="32" dur="500"/>
                                        <p:tgtEl>
                                          <p:spTgt spid="2765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663"/>
                                        </p:tgtEl>
                                        <p:attrNameLst>
                                          <p:attrName>style.visibility</p:attrName>
                                        </p:attrNameLst>
                                      </p:cBhvr>
                                      <p:to>
                                        <p:strVal val="visible"/>
                                      </p:to>
                                    </p:set>
                                    <p:animEffect transition="in" filter="blinds(horizontal)">
                                      <p:cBhvr>
                                        <p:cTn id="37" dur="500"/>
                                        <p:tgtEl>
                                          <p:spTgt spid="2766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7657"/>
                                        </p:tgtEl>
                                        <p:attrNameLst>
                                          <p:attrName>style.visibility</p:attrName>
                                        </p:attrNameLst>
                                      </p:cBhvr>
                                      <p:to>
                                        <p:strVal val="visible"/>
                                      </p:to>
                                    </p:set>
                                    <p:animEffect transition="in" filter="box(in)">
                                      <p:cBhvr>
                                        <p:cTn id="42" dur="500"/>
                                        <p:tgtEl>
                                          <p:spTgt spid="2765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ox(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p:nvSpPr>
        <p:spPr>
          <a:xfrm>
            <a:off x="-1" y="710266"/>
            <a:ext cx="11053823" cy="923330"/>
          </a:xfrm>
          <a:prstGeom prst="rect">
            <a:avLst/>
          </a:prstGeom>
        </p:spPr>
        <p:txBody>
          <a:bodyPr wrap="square">
            <a:spAutoFit/>
          </a:bodyPr>
          <a:lstStyle/>
          <a:p>
            <a:r>
              <a:rPr lang="es-ES" b="1" dirty="0" smtClean="0">
                <a:solidFill>
                  <a:srgbClr val="0070C0"/>
                </a:solidFill>
              </a:rPr>
              <a:t>Ejercicio </a:t>
            </a:r>
            <a:r>
              <a:rPr lang="es-ES" dirty="0" smtClean="0">
                <a:solidFill>
                  <a:srgbClr val="0070C0"/>
                </a:solidFill>
              </a:rPr>
              <a:t/>
            </a:r>
            <a:br>
              <a:rPr lang="es-ES" dirty="0" smtClean="0">
                <a:solidFill>
                  <a:srgbClr val="0070C0"/>
                </a:solidFill>
              </a:rPr>
            </a:br>
            <a:r>
              <a:rPr lang="es-ES" dirty="0" smtClean="0">
                <a:solidFill>
                  <a:srgbClr val="0070C0"/>
                </a:solidFill>
              </a:rPr>
              <a:t>Determine la constante de Rydberg para el positronio  (sistema formado por un </a:t>
            </a:r>
            <a:r>
              <a:rPr lang="es-ES" dirty="0" smtClean="0">
                <a:solidFill>
                  <a:srgbClr val="0070C0"/>
                </a:solidFill>
              </a:rPr>
              <a:t>electrón y un positrón </a:t>
            </a:r>
            <a:r>
              <a:rPr lang="es-ES" dirty="0" smtClean="0">
                <a:solidFill>
                  <a:srgbClr val="0070C0"/>
                </a:solidFill>
              </a:rPr>
              <a:t>que giran </a:t>
            </a:r>
            <a:r>
              <a:rPr lang="es-ES" dirty="0" smtClean="0">
                <a:solidFill>
                  <a:srgbClr val="0070C0"/>
                </a:solidFill>
              </a:rPr>
              <a:t>alrededor de su centro </a:t>
            </a:r>
            <a:r>
              <a:rPr lang="es-ES" dirty="0" smtClean="0">
                <a:solidFill>
                  <a:srgbClr val="0070C0"/>
                </a:solidFill>
              </a:rPr>
              <a:t>de </a:t>
            </a:r>
            <a:r>
              <a:rPr lang="en-US" dirty="0" smtClean="0">
                <a:solidFill>
                  <a:srgbClr val="0070C0"/>
                </a:solidFill>
              </a:rPr>
              <a:t>masa).</a:t>
            </a:r>
            <a:endParaRPr lang="en-US" dirty="0">
              <a:solidFill>
                <a:srgbClr val="0070C0"/>
              </a:solidFill>
            </a:endParaRPr>
          </a:p>
        </p:txBody>
      </p:sp>
      <p:pic>
        <p:nvPicPr>
          <p:cNvPr id="28680" name="Picture 8"/>
          <p:cNvPicPr>
            <a:picLocks noChangeAspect="1" noChangeArrowheads="1"/>
          </p:cNvPicPr>
          <p:nvPr/>
        </p:nvPicPr>
        <p:blipFill>
          <a:blip r:embed="rId2">
            <a:duotone>
              <a:schemeClr val="accent5">
                <a:shade val="45000"/>
                <a:satMod val="135000"/>
              </a:schemeClr>
              <a:prstClr val="white"/>
            </a:duotone>
          </a:blip>
          <a:srcRect r="87797"/>
          <a:stretch>
            <a:fillRect/>
          </a:stretch>
        </p:blipFill>
        <p:spPr bwMode="auto">
          <a:xfrm>
            <a:off x="3828447" y="1898242"/>
            <a:ext cx="674105" cy="532436"/>
          </a:xfrm>
          <a:prstGeom prst="rect">
            <a:avLst/>
          </a:prstGeom>
          <a:noFill/>
          <a:ln w="9525">
            <a:noFill/>
            <a:miter lim="800000"/>
            <a:headEnd/>
            <a:tailEnd/>
          </a:ln>
          <a:effectLst/>
        </p:spPr>
      </p:pic>
      <p:pic>
        <p:nvPicPr>
          <p:cNvPr id="26" name="Picture 25">
            <a:extLst>
              <a:ext uri="{FF2B5EF4-FFF2-40B4-BE49-F238E27FC236}">
                <a16:creationId xmlns:a16="http://schemas.microsoft.com/office/drawing/2014/main" xmlns="" id="{7B2C6935-3DA3-48BF-9654-D93F13709272}"/>
              </a:ext>
            </a:extLst>
          </p:cNvPr>
          <p:cNvPicPr>
            <a:picLocks noChangeAspect="1"/>
          </p:cNvPicPr>
          <p:nvPr/>
        </p:nvPicPr>
        <p:blipFill>
          <a:blip r:embed="rId3">
            <a:duotone>
              <a:schemeClr val="accent5">
                <a:shade val="45000"/>
                <a:satMod val="135000"/>
              </a:schemeClr>
              <a:prstClr val="white"/>
            </a:duotone>
          </a:blip>
          <a:srcRect l="53733" r="15043"/>
          <a:stretch>
            <a:fillRect/>
          </a:stretch>
        </p:blipFill>
        <p:spPr>
          <a:xfrm>
            <a:off x="486136" y="1804399"/>
            <a:ext cx="1713074" cy="704850"/>
          </a:xfrm>
          <a:prstGeom prst="rect">
            <a:avLst/>
          </a:prstGeom>
        </p:spPr>
      </p:pic>
      <p:sp>
        <p:nvSpPr>
          <p:cNvPr id="27" name="TextBox 26"/>
          <p:cNvSpPr txBox="1"/>
          <p:nvPr/>
        </p:nvSpPr>
        <p:spPr>
          <a:xfrm>
            <a:off x="2407534" y="1979265"/>
            <a:ext cx="1436612" cy="369332"/>
          </a:xfrm>
          <a:prstGeom prst="rect">
            <a:avLst/>
          </a:prstGeom>
          <a:noFill/>
        </p:spPr>
        <p:txBody>
          <a:bodyPr wrap="none" rtlCol="0">
            <a:spAutoFit/>
          </a:bodyPr>
          <a:lstStyle/>
          <a:p>
            <a:r>
              <a:rPr lang="es-UY" dirty="0" smtClean="0">
                <a:solidFill>
                  <a:srgbClr val="0070C0"/>
                </a:solidFill>
                <a:latin typeface="Times New Roman" pitchFamily="18" charset="0"/>
                <a:cs typeface="Times New Roman" pitchFamily="18" charset="0"/>
              </a:rPr>
              <a:t>Como </a:t>
            </a:r>
            <a:r>
              <a:rPr lang="es-UY" i="1" dirty="0" smtClean="0">
                <a:solidFill>
                  <a:srgbClr val="0070C0"/>
                </a:solidFill>
                <a:latin typeface="Times New Roman" pitchFamily="18" charset="0"/>
                <a:cs typeface="Times New Roman" pitchFamily="18" charset="0"/>
              </a:rPr>
              <a:t>M = m</a:t>
            </a:r>
            <a:endParaRPr lang="en-US" i="1" dirty="0">
              <a:solidFill>
                <a:srgbClr val="0070C0"/>
              </a:solidFill>
              <a:latin typeface="Times New Roman" pitchFamily="18" charset="0"/>
              <a:cs typeface="Times New Roman" pitchFamily="18" charset="0"/>
            </a:endParaRPr>
          </a:p>
        </p:txBody>
      </p:sp>
      <p:pic>
        <p:nvPicPr>
          <p:cNvPr id="28" name="Picture 8"/>
          <p:cNvPicPr>
            <a:picLocks noChangeAspect="1" noChangeArrowheads="1"/>
          </p:cNvPicPr>
          <p:nvPr/>
        </p:nvPicPr>
        <p:blipFill>
          <a:blip r:embed="rId2">
            <a:duotone>
              <a:schemeClr val="accent5">
                <a:shade val="45000"/>
                <a:satMod val="135000"/>
              </a:schemeClr>
              <a:prstClr val="white"/>
            </a:duotone>
          </a:blip>
          <a:srcRect l="55786" r="36670"/>
          <a:stretch>
            <a:fillRect/>
          </a:stretch>
        </p:blipFill>
        <p:spPr bwMode="auto">
          <a:xfrm>
            <a:off x="4571936" y="1898242"/>
            <a:ext cx="416753" cy="532436"/>
          </a:xfrm>
          <a:prstGeom prst="rect">
            <a:avLst/>
          </a:prstGeom>
          <a:noFill/>
          <a:ln w="9525">
            <a:noFill/>
            <a:miter lim="800000"/>
            <a:headEnd/>
            <a:tailEnd/>
          </a:ln>
          <a:effectLst/>
        </p:spPr>
      </p:pic>
      <p:pic>
        <p:nvPicPr>
          <p:cNvPr id="29" name="Picture 8"/>
          <p:cNvPicPr>
            <a:picLocks noChangeAspect="1" noChangeArrowheads="1"/>
          </p:cNvPicPr>
          <p:nvPr/>
        </p:nvPicPr>
        <p:blipFill>
          <a:blip r:embed="rId2">
            <a:duotone>
              <a:schemeClr val="accent5">
                <a:shade val="45000"/>
                <a:satMod val="135000"/>
              </a:schemeClr>
              <a:prstClr val="white"/>
            </a:duotone>
          </a:blip>
          <a:srcRect l="55786"/>
          <a:stretch>
            <a:fillRect/>
          </a:stretch>
        </p:blipFill>
        <p:spPr bwMode="auto">
          <a:xfrm>
            <a:off x="4571936" y="1898242"/>
            <a:ext cx="2442385" cy="532436"/>
          </a:xfrm>
          <a:prstGeom prst="rect">
            <a:avLst/>
          </a:prstGeom>
          <a:noFill/>
          <a:ln w="9525">
            <a:noFill/>
            <a:miter lim="800000"/>
            <a:headEnd/>
            <a:tailEnd/>
          </a:ln>
          <a:effectLst/>
        </p:spPr>
      </p:pic>
      <p:pic>
        <p:nvPicPr>
          <p:cNvPr id="30" name="Picture 29">
            <a:extLst>
              <a:ext uri="{FF2B5EF4-FFF2-40B4-BE49-F238E27FC236}">
                <a16:creationId xmlns:a16="http://schemas.microsoft.com/office/drawing/2014/main" xmlns="" id="{CA8A121C-D972-4D18-87CD-B61BEFB2F9B6}"/>
              </a:ext>
            </a:extLst>
          </p:cNvPr>
          <p:cNvPicPr>
            <a:picLocks noChangeAspect="1"/>
          </p:cNvPicPr>
          <p:nvPr/>
        </p:nvPicPr>
        <p:blipFill>
          <a:blip r:embed="rId4"/>
          <a:stretch>
            <a:fillRect/>
          </a:stretch>
        </p:blipFill>
        <p:spPr>
          <a:xfrm>
            <a:off x="4513041" y="2480499"/>
            <a:ext cx="2047875" cy="676275"/>
          </a:xfrm>
          <a:custGeom>
            <a:avLst/>
            <a:gdLst>
              <a:gd name="connsiteX0" fmla="*/ 0 w 2047875"/>
              <a:gd name="connsiteY0" fmla="*/ 0 h 676275"/>
              <a:gd name="connsiteX1" fmla="*/ 621189 w 2047875"/>
              <a:gd name="connsiteY1" fmla="*/ 0 h 676275"/>
              <a:gd name="connsiteX2" fmla="*/ 1283335 w 2047875"/>
              <a:gd name="connsiteY2" fmla="*/ 0 h 676275"/>
              <a:gd name="connsiteX3" fmla="*/ 2047875 w 2047875"/>
              <a:gd name="connsiteY3" fmla="*/ 0 h 676275"/>
              <a:gd name="connsiteX4" fmla="*/ 2047875 w 2047875"/>
              <a:gd name="connsiteY4" fmla="*/ 676275 h 676275"/>
              <a:gd name="connsiteX5" fmla="*/ 1365250 w 2047875"/>
              <a:gd name="connsiteY5" fmla="*/ 676275 h 676275"/>
              <a:gd name="connsiteX6" fmla="*/ 744061 w 2047875"/>
              <a:gd name="connsiteY6" fmla="*/ 676275 h 676275"/>
              <a:gd name="connsiteX7" fmla="*/ 0 w 2047875"/>
              <a:gd name="connsiteY7" fmla="*/ 676275 h 676275"/>
              <a:gd name="connsiteX8" fmla="*/ 0 w 2047875"/>
              <a:gd name="connsiteY8"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875" h="676275" fill="none" extrusionOk="0">
                <a:moveTo>
                  <a:pt x="0" y="0"/>
                </a:moveTo>
                <a:cubicBezTo>
                  <a:pt x="291539" y="-19751"/>
                  <a:pt x="331106" y="-22534"/>
                  <a:pt x="621189" y="0"/>
                </a:cubicBezTo>
                <a:cubicBezTo>
                  <a:pt x="911272" y="22534"/>
                  <a:pt x="987688" y="405"/>
                  <a:pt x="1283335" y="0"/>
                </a:cubicBezTo>
                <a:cubicBezTo>
                  <a:pt x="1578982" y="-405"/>
                  <a:pt x="1884589" y="-10510"/>
                  <a:pt x="2047875" y="0"/>
                </a:cubicBezTo>
                <a:cubicBezTo>
                  <a:pt x="2069084" y="157433"/>
                  <a:pt x="2046238" y="447697"/>
                  <a:pt x="2047875" y="676275"/>
                </a:cubicBezTo>
                <a:cubicBezTo>
                  <a:pt x="1906651" y="648852"/>
                  <a:pt x="1556695" y="707851"/>
                  <a:pt x="1365250" y="676275"/>
                </a:cubicBezTo>
                <a:cubicBezTo>
                  <a:pt x="1173805" y="644699"/>
                  <a:pt x="955841" y="672642"/>
                  <a:pt x="744061" y="676275"/>
                </a:cubicBezTo>
                <a:cubicBezTo>
                  <a:pt x="532281" y="679908"/>
                  <a:pt x="286106" y="653990"/>
                  <a:pt x="0" y="676275"/>
                </a:cubicBezTo>
                <a:cubicBezTo>
                  <a:pt x="7016" y="432481"/>
                  <a:pt x="-23709" y="296228"/>
                  <a:pt x="0" y="0"/>
                </a:cubicBezTo>
                <a:close/>
              </a:path>
              <a:path w="2047875" h="676275" stroke="0" extrusionOk="0">
                <a:moveTo>
                  <a:pt x="0" y="0"/>
                </a:moveTo>
                <a:cubicBezTo>
                  <a:pt x="171943" y="-21894"/>
                  <a:pt x="544251" y="19795"/>
                  <a:pt x="703104" y="0"/>
                </a:cubicBezTo>
                <a:cubicBezTo>
                  <a:pt x="861957" y="-19795"/>
                  <a:pt x="1131804" y="6035"/>
                  <a:pt x="1385729" y="0"/>
                </a:cubicBezTo>
                <a:cubicBezTo>
                  <a:pt x="1639655" y="-6035"/>
                  <a:pt x="1748416" y="-16669"/>
                  <a:pt x="2047875" y="0"/>
                </a:cubicBezTo>
                <a:cubicBezTo>
                  <a:pt x="2044726" y="330149"/>
                  <a:pt x="2027060" y="398149"/>
                  <a:pt x="2047875" y="676275"/>
                </a:cubicBezTo>
                <a:cubicBezTo>
                  <a:pt x="1746731" y="663445"/>
                  <a:pt x="1661958" y="691719"/>
                  <a:pt x="1385729" y="676275"/>
                </a:cubicBezTo>
                <a:cubicBezTo>
                  <a:pt x="1109500" y="660831"/>
                  <a:pt x="835234" y="687870"/>
                  <a:pt x="662146" y="676275"/>
                </a:cubicBezTo>
                <a:cubicBezTo>
                  <a:pt x="489058" y="664680"/>
                  <a:pt x="265097" y="699185"/>
                  <a:pt x="0" y="676275"/>
                </a:cubicBezTo>
                <a:cubicBezTo>
                  <a:pt x="14073" y="432976"/>
                  <a:pt x="8777" y="224940"/>
                  <a:pt x="0" y="0"/>
                </a:cubicBezTo>
                <a:close/>
              </a:path>
            </a:pathLst>
          </a:custGeom>
          <a:solidFill>
            <a:srgbClr val="0070C0"/>
          </a:solidFill>
          <a:ln w="28575">
            <a:solidFill>
              <a:schemeClr val="accent2">
                <a:lumMod val="75000"/>
              </a:schemeClr>
            </a:solidFill>
            <a:extLst>
              <a:ext uri="{C807C97D-BFC1-408E-A445-0C87EB9F89A2}">
                <ask:lineSketchStyleProps xmlns:ask="http://schemas.microsoft.com/office/drawing/2018/sketchyshapes" xmlns="" sd="1854089127">
                  <a:prstGeom prst="rect">
                    <a:avLst/>
                  </a:prstGeom>
                  <ask:type>
                    <ask:lineSketchFreehand/>
                  </ask:type>
                </ask:lineSketchStyleProps>
              </a:ext>
            </a:extLst>
          </a:ln>
        </p:spPr>
      </p:pic>
      <p:sp>
        <p:nvSpPr>
          <p:cNvPr id="31" name="TextBox 30"/>
          <p:cNvSpPr txBox="1"/>
          <p:nvPr/>
        </p:nvSpPr>
        <p:spPr>
          <a:xfrm>
            <a:off x="6655443" y="2650598"/>
            <a:ext cx="1715534" cy="369332"/>
          </a:xfrm>
          <a:prstGeom prst="rect">
            <a:avLst/>
          </a:prstGeom>
          <a:noFill/>
        </p:spPr>
        <p:txBody>
          <a:bodyPr wrap="none" rtlCol="0">
            <a:spAutoFit/>
          </a:bodyPr>
          <a:lstStyle/>
          <a:p>
            <a:r>
              <a:rPr lang="es-UY" dirty="0" smtClean="0">
                <a:solidFill>
                  <a:srgbClr val="0070C0"/>
                </a:solidFill>
              </a:rPr>
              <a:t>= 1.097x10</a:t>
            </a:r>
            <a:r>
              <a:rPr lang="es-UY" baseline="30000" dirty="0" smtClean="0">
                <a:solidFill>
                  <a:srgbClr val="0070C0"/>
                </a:solidFill>
              </a:rPr>
              <a:t>7</a:t>
            </a:r>
            <a:r>
              <a:rPr lang="es-UY" dirty="0" smtClean="0">
                <a:solidFill>
                  <a:srgbClr val="0070C0"/>
                </a:solidFill>
              </a:rPr>
              <a:t> m</a:t>
            </a:r>
            <a:r>
              <a:rPr lang="es-UY" baseline="30000" dirty="0" smtClean="0">
                <a:solidFill>
                  <a:srgbClr val="0070C0"/>
                </a:solidFill>
              </a:rPr>
              <a:t>-1</a:t>
            </a:r>
            <a:endParaRPr lang="en-US" baseline="30000" dirty="0">
              <a:solidFill>
                <a:srgbClr val="0070C0"/>
              </a:solidFill>
            </a:endParaRPr>
          </a:p>
        </p:txBody>
      </p:sp>
      <p:sp>
        <p:nvSpPr>
          <p:cNvPr id="32" name="Rectangle 31"/>
          <p:cNvSpPr/>
          <p:nvPr/>
        </p:nvSpPr>
        <p:spPr>
          <a:xfrm>
            <a:off x="0" y="3059515"/>
            <a:ext cx="10671858" cy="646331"/>
          </a:xfrm>
          <a:prstGeom prst="rect">
            <a:avLst/>
          </a:prstGeom>
        </p:spPr>
        <p:txBody>
          <a:bodyPr wrap="square">
            <a:spAutoFit/>
          </a:bodyPr>
          <a:lstStyle/>
          <a:p>
            <a:r>
              <a:rPr lang="es-ES" b="1" dirty="0" smtClean="0">
                <a:solidFill>
                  <a:srgbClr val="0070C0"/>
                </a:solidFill>
              </a:rPr>
              <a:t>Ejercicio</a:t>
            </a:r>
            <a:r>
              <a:rPr lang="es-ES" dirty="0" smtClean="0">
                <a:solidFill>
                  <a:srgbClr val="0070C0"/>
                </a:solidFill>
              </a:rPr>
              <a:t/>
            </a:r>
            <a:br>
              <a:rPr lang="es-ES" dirty="0" smtClean="0">
                <a:solidFill>
                  <a:srgbClr val="0070C0"/>
                </a:solidFill>
              </a:rPr>
            </a:br>
            <a:r>
              <a:rPr lang="es-ES" dirty="0" smtClean="0">
                <a:solidFill>
                  <a:srgbClr val="0070C0"/>
                </a:solidFill>
              </a:rPr>
              <a:t>Determine </a:t>
            </a:r>
            <a:r>
              <a:rPr lang="es-ES" dirty="0" smtClean="0">
                <a:solidFill>
                  <a:srgbClr val="0070C0"/>
                </a:solidFill>
              </a:rPr>
              <a:t>las longitudes de onda del hidrógeno que se encuentran en el espectro óptico </a:t>
            </a:r>
            <a:r>
              <a:rPr lang="es-ES" dirty="0" smtClean="0">
                <a:solidFill>
                  <a:srgbClr val="0070C0"/>
                </a:solidFill>
              </a:rPr>
              <a:t>3800 </a:t>
            </a:r>
            <a:r>
              <a:rPr lang="es-ES" dirty="0" smtClean="0">
                <a:solidFill>
                  <a:srgbClr val="0070C0"/>
                </a:solidFill>
              </a:rPr>
              <a:t>A </a:t>
            </a:r>
            <a:r>
              <a:rPr lang="es-ES" dirty="0" err="1" smtClean="0">
                <a:solidFill>
                  <a:srgbClr val="0070C0"/>
                </a:solidFill>
              </a:rPr>
              <a:t>a</a:t>
            </a:r>
            <a:r>
              <a:rPr lang="es-ES" dirty="0" smtClean="0">
                <a:solidFill>
                  <a:srgbClr val="0070C0"/>
                </a:solidFill>
              </a:rPr>
              <a:t> </a:t>
            </a:r>
            <a:r>
              <a:rPr lang="es-ES" dirty="0" smtClean="0">
                <a:solidFill>
                  <a:srgbClr val="0070C0"/>
                </a:solidFill>
              </a:rPr>
              <a:t>7500 A.</a:t>
            </a:r>
            <a:endParaRPr lang="en-US" dirty="0">
              <a:solidFill>
                <a:srgbClr val="0070C0"/>
              </a:solidFill>
            </a:endParaRPr>
          </a:p>
        </p:txBody>
      </p:sp>
      <p:pic>
        <p:nvPicPr>
          <p:cNvPr id="28681" name="Picture 9"/>
          <p:cNvPicPr>
            <a:picLocks noChangeAspect="1" noChangeArrowheads="1"/>
          </p:cNvPicPr>
          <p:nvPr/>
        </p:nvPicPr>
        <p:blipFill>
          <a:blip r:embed="rId5">
            <a:duotone>
              <a:schemeClr val="accent5">
                <a:shade val="45000"/>
                <a:satMod val="135000"/>
              </a:schemeClr>
              <a:prstClr val="white"/>
            </a:duotone>
          </a:blip>
          <a:srcRect l="20961" t="393" r="36593" b="83918"/>
          <a:stretch>
            <a:fillRect/>
          </a:stretch>
        </p:blipFill>
        <p:spPr bwMode="auto">
          <a:xfrm>
            <a:off x="2118167" y="4433082"/>
            <a:ext cx="2870522" cy="590308"/>
          </a:xfrm>
          <a:prstGeom prst="rect">
            <a:avLst/>
          </a:prstGeom>
          <a:noFill/>
          <a:ln w="9525">
            <a:noFill/>
            <a:miter lim="800000"/>
            <a:headEnd/>
            <a:tailEnd/>
          </a:ln>
          <a:effectLst/>
        </p:spPr>
      </p:pic>
      <p:sp>
        <p:nvSpPr>
          <p:cNvPr id="33" name="Rectangle 32"/>
          <p:cNvSpPr/>
          <p:nvPr/>
        </p:nvSpPr>
        <p:spPr>
          <a:xfrm>
            <a:off x="0" y="3836948"/>
            <a:ext cx="10671858" cy="646331"/>
          </a:xfrm>
          <a:prstGeom prst="rect">
            <a:avLst/>
          </a:prstGeom>
        </p:spPr>
        <p:txBody>
          <a:bodyPr wrap="square">
            <a:spAutoFit/>
          </a:bodyPr>
          <a:lstStyle/>
          <a:p>
            <a:r>
              <a:rPr lang="es-ES" dirty="0" smtClean="0">
                <a:solidFill>
                  <a:srgbClr val="0070C0"/>
                </a:solidFill>
              </a:rPr>
              <a:t>Solución:</a:t>
            </a:r>
            <a:br>
              <a:rPr lang="es-ES" dirty="0" smtClean="0">
                <a:solidFill>
                  <a:srgbClr val="0070C0"/>
                </a:solidFill>
              </a:rPr>
            </a:br>
            <a:r>
              <a:rPr lang="es-ES" dirty="0" smtClean="0">
                <a:solidFill>
                  <a:srgbClr val="0070C0"/>
                </a:solidFill>
              </a:rPr>
              <a:t>Para </a:t>
            </a:r>
            <a:r>
              <a:rPr lang="es-ES" dirty="0" err="1" smtClean="0">
                <a:solidFill>
                  <a:srgbClr val="0070C0"/>
                </a:solidFill>
              </a:rPr>
              <a:t>Lyman</a:t>
            </a:r>
            <a:r>
              <a:rPr lang="es-ES" dirty="0" smtClean="0">
                <a:solidFill>
                  <a:srgbClr val="0070C0"/>
                </a:solidFill>
              </a:rPr>
              <a:t> (</a:t>
            </a:r>
            <a:r>
              <a:rPr lang="es-ES" dirty="0" err="1" smtClean="0">
                <a:solidFill>
                  <a:srgbClr val="0070C0"/>
                </a:solidFill>
              </a:rPr>
              <a:t>nf</a:t>
            </a:r>
            <a:r>
              <a:rPr lang="es-ES" dirty="0" smtClean="0">
                <a:solidFill>
                  <a:srgbClr val="0070C0"/>
                </a:solidFill>
              </a:rPr>
              <a:t>=1) , la </a:t>
            </a:r>
            <a:r>
              <a:rPr lang="es-ES" dirty="0" smtClean="0">
                <a:solidFill>
                  <a:srgbClr val="0070C0"/>
                </a:solidFill>
                <a:latin typeface="Symbol" pitchFamily="18" charset="2"/>
              </a:rPr>
              <a:t>l </a:t>
            </a:r>
            <a:r>
              <a:rPr lang="es-ES" dirty="0" smtClean="0">
                <a:solidFill>
                  <a:srgbClr val="0070C0"/>
                </a:solidFill>
              </a:rPr>
              <a:t>mayor es 1210 A. </a:t>
            </a:r>
            <a:endParaRPr lang="en-US" dirty="0">
              <a:solidFill>
                <a:srgbClr val="0070C0"/>
              </a:solidFill>
            </a:endParaRPr>
          </a:p>
        </p:txBody>
      </p:sp>
      <p:sp>
        <p:nvSpPr>
          <p:cNvPr id="34" name="Rectangle 33"/>
          <p:cNvSpPr/>
          <p:nvPr/>
        </p:nvSpPr>
        <p:spPr>
          <a:xfrm>
            <a:off x="13500" y="4487073"/>
            <a:ext cx="10671858" cy="369332"/>
          </a:xfrm>
          <a:prstGeom prst="rect">
            <a:avLst/>
          </a:prstGeom>
        </p:spPr>
        <p:txBody>
          <a:bodyPr wrap="square">
            <a:spAutoFit/>
          </a:bodyPr>
          <a:lstStyle/>
          <a:p>
            <a:r>
              <a:rPr lang="es-ES" dirty="0" smtClean="0">
                <a:solidFill>
                  <a:srgbClr val="0070C0"/>
                </a:solidFill>
              </a:rPr>
              <a:t>Para </a:t>
            </a:r>
            <a:r>
              <a:rPr lang="es-ES" dirty="0" err="1" smtClean="0">
                <a:solidFill>
                  <a:srgbClr val="0070C0"/>
                </a:solidFill>
              </a:rPr>
              <a:t>Balmer</a:t>
            </a:r>
            <a:r>
              <a:rPr lang="es-ES" dirty="0" smtClean="0">
                <a:solidFill>
                  <a:srgbClr val="0070C0"/>
                </a:solidFill>
              </a:rPr>
              <a:t> (</a:t>
            </a:r>
            <a:r>
              <a:rPr lang="es-ES" dirty="0" err="1" smtClean="0">
                <a:solidFill>
                  <a:srgbClr val="0070C0"/>
                </a:solidFill>
              </a:rPr>
              <a:t>nf</a:t>
            </a:r>
            <a:r>
              <a:rPr lang="es-ES" dirty="0" smtClean="0">
                <a:solidFill>
                  <a:srgbClr val="0070C0"/>
                </a:solidFill>
              </a:rPr>
              <a:t> = 2): </a:t>
            </a:r>
            <a:endParaRPr lang="en-US" dirty="0">
              <a:solidFill>
                <a:srgbClr val="0070C0"/>
              </a:solidFill>
            </a:endParaRPr>
          </a:p>
        </p:txBody>
      </p:sp>
      <p:pic>
        <p:nvPicPr>
          <p:cNvPr id="35" name="Picture 9"/>
          <p:cNvPicPr>
            <a:picLocks noChangeAspect="1" noChangeArrowheads="1"/>
          </p:cNvPicPr>
          <p:nvPr/>
        </p:nvPicPr>
        <p:blipFill>
          <a:blip r:embed="rId5">
            <a:duotone>
              <a:schemeClr val="accent5">
                <a:shade val="45000"/>
                <a:satMod val="135000"/>
              </a:schemeClr>
              <a:prstClr val="white"/>
            </a:duotone>
          </a:blip>
          <a:srcRect l="73676" t="3024" r="9380" b="87383"/>
          <a:stretch>
            <a:fillRect/>
          </a:stretch>
        </p:blipFill>
        <p:spPr bwMode="auto">
          <a:xfrm>
            <a:off x="5335015" y="4483966"/>
            <a:ext cx="1489664" cy="469232"/>
          </a:xfrm>
          <a:prstGeom prst="rect">
            <a:avLst/>
          </a:prstGeom>
          <a:noFill/>
          <a:ln w="9525">
            <a:noFill/>
            <a:miter lim="800000"/>
            <a:headEnd/>
            <a:tailEnd/>
          </a:ln>
          <a:effectLst/>
        </p:spPr>
      </p:pic>
      <p:pic>
        <p:nvPicPr>
          <p:cNvPr id="36" name="Picture 9"/>
          <p:cNvPicPr>
            <a:picLocks noChangeAspect="1" noChangeArrowheads="1"/>
          </p:cNvPicPr>
          <p:nvPr/>
        </p:nvPicPr>
        <p:blipFill>
          <a:blip r:embed="rId5">
            <a:duotone>
              <a:schemeClr val="accent5">
                <a:shade val="45000"/>
                <a:satMod val="135000"/>
              </a:schemeClr>
              <a:prstClr val="white"/>
            </a:duotone>
          </a:blip>
          <a:srcRect l="21483" t="25355" r="36352" b="58976"/>
          <a:stretch>
            <a:fillRect/>
          </a:stretch>
        </p:blipFill>
        <p:spPr bwMode="auto">
          <a:xfrm>
            <a:off x="3826041" y="5049450"/>
            <a:ext cx="2851484" cy="589547"/>
          </a:xfrm>
          <a:prstGeom prst="rect">
            <a:avLst/>
          </a:prstGeom>
          <a:noFill/>
          <a:ln w="9525">
            <a:noFill/>
            <a:miter lim="800000"/>
            <a:headEnd/>
            <a:tailEnd/>
          </a:ln>
          <a:effectLst/>
        </p:spPr>
      </p:pic>
      <p:sp>
        <p:nvSpPr>
          <p:cNvPr id="37" name="Rectangle 36"/>
          <p:cNvSpPr/>
          <p:nvPr/>
        </p:nvSpPr>
        <p:spPr>
          <a:xfrm>
            <a:off x="0" y="5048160"/>
            <a:ext cx="10671858" cy="369332"/>
          </a:xfrm>
          <a:prstGeom prst="rect">
            <a:avLst/>
          </a:prstGeom>
        </p:spPr>
        <p:txBody>
          <a:bodyPr wrap="square">
            <a:spAutoFit/>
          </a:bodyPr>
          <a:lstStyle/>
          <a:p>
            <a:r>
              <a:rPr lang="es-ES" dirty="0" smtClean="0">
                <a:solidFill>
                  <a:srgbClr val="0070C0"/>
                </a:solidFill>
              </a:rPr>
              <a:t>la </a:t>
            </a:r>
            <a:r>
              <a:rPr lang="es-ES" dirty="0" smtClean="0">
                <a:solidFill>
                  <a:srgbClr val="0070C0"/>
                </a:solidFill>
                <a:latin typeface="Symbol" pitchFamily="18" charset="2"/>
              </a:rPr>
              <a:t>l </a:t>
            </a:r>
            <a:r>
              <a:rPr lang="es-ES" dirty="0" smtClean="0">
                <a:solidFill>
                  <a:srgbClr val="0070C0"/>
                </a:solidFill>
              </a:rPr>
              <a:t>menor se obtiene con ni = infinito: </a:t>
            </a:r>
            <a:endParaRPr lang="en-US" dirty="0">
              <a:solidFill>
                <a:srgbClr val="0070C0"/>
              </a:solidFill>
            </a:endParaRPr>
          </a:p>
        </p:txBody>
      </p:sp>
      <p:pic>
        <p:nvPicPr>
          <p:cNvPr id="39" name="Picture 9"/>
          <p:cNvPicPr>
            <a:picLocks noChangeAspect="1" noChangeArrowheads="1"/>
          </p:cNvPicPr>
          <p:nvPr/>
        </p:nvPicPr>
        <p:blipFill>
          <a:blip r:embed="rId5">
            <a:duotone>
              <a:schemeClr val="accent5">
                <a:shade val="45000"/>
                <a:satMod val="135000"/>
              </a:schemeClr>
              <a:prstClr val="white"/>
            </a:duotone>
          </a:blip>
          <a:srcRect l="74204" t="29299" r="9251" b="63346"/>
          <a:stretch>
            <a:fillRect/>
          </a:stretch>
        </p:blipFill>
        <p:spPr bwMode="auto">
          <a:xfrm>
            <a:off x="7014410" y="5157734"/>
            <a:ext cx="1508129" cy="372979"/>
          </a:xfrm>
          <a:prstGeom prst="rect">
            <a:avLst/>
          </a:prstGeom>
          <a:noFill/>
          <a:ln w="9525">
            <a:noFill/>
            <a:miter lim="800000"/>
            <a:headEnd/>
            <a:tailEnd/>
          </a:ln>
          <a:effectLst/>
        </p:spPr>
      </p:pic>
      <p:pic>
        <p:nvPicPr>
          <p:cNvPr id="40" name="Picture 9"/>
          <p:cNvPicPr>
            <a:picLocks noChangeAspect="1" noChangeArrowheads="1"/>
          </p:cNvPicPr>
          <p:nvPr/>
        </p:nvPicPr>
        <p:blipFill>
          <a:blip r:embed="rId5">
            <a:duotone>
              <a:schemeClr val="accent5">
                <a:shade val="45000"/>
                <a:satMod val="135000"/>
              </a:schemeClr>
              <a:prstClr val="white"/>
            </a:duotone>
          </a:blip>
          <a:srcRect l="17628" t="57120" r="30600" b="27531"/>
          <a:stretch>
            <a:fillRect/>
          </a:stretch>
        </p:blipFill>
        <p:spPr bwMode="auto">
          <a:xfrm>
            <a:off x="7748336" y="5590872"/>
            <a:ext cx="3501190" cy="577516"/>
          </a:xfrm>
          <a:prstGeom prst="rect">
            <a:avLst/>
          </a:prstGeom>
          <a:noFill/>
          <a:ln w="9525">
            <a:noFill/>
            <a:miter lim="800000"/>
            <a:headEnd/>
            <a:tailEnd/>
          </a:ln>
          <a:effectLst/>
        </p:spPr>
      </p:pic>
      <p:sp>
        <p:nvSpPr>
          <p:cNvPr id="41" name="Rectangle 40"/>
          <p:cNvSpPr/>
          <p:nvPr/>
        </p:nvSpPr>
        <p:spPr>
          <a:xfrm>
            <a:off x="68176" y="5645744"/>
            <a:ext cx="10671858" cy="369332"/>
          </a:xfrm>
          <a:prstGeom prst="rect">
            <a:avLst/>
          </a:prstGeom>
        </p:spPr>
        <p:txBody>
          <a:bodyPr wrap="square">
            <a:spAutoFit/>
          </a:bodyPr>
          <a:lstStyle/>
          <a:p>
            <a:r>
              <a:rPr lang="es-ES" dirty="0" smtClean="0">
                <a:solidFill>
                  <a:srgbClr val="0070C0"/>
                </a:solidFill>
              </a:rPr>
              <a:t>El n mayor de </a:t>
            </a:r>
            <a:r>
              <a:rPr lang="es-ES" dirty="0" err="1" smtClean="0">
                <a:solidFill>
                  <a:srgbClr val="0070C0"/>
                </a:solidFill>
              </a:rPr>
              <a:t>Balmer</a:t>
            </a:r>
            <a:r>
              <a:rPr lang="es-ES" dirty="0" smtClean="0">
                <a:solidFill>
                  <a:srgbClr val="0070C0"/>
                </a:solidFill>
              </a:rPr>
              <a:t> dentro del espectro visible se obtiene usando </a:t>
            </a:r>
            <a:r>
              <a:rPr lang="es-ES" dirty="0" smtClean="0">
                <a:solidFill>
                  <a:srgbClr val="0070C0"/>
                </a:solidFill>
                <a:latin typeface="Symbol" pitchFamily="18" charset="2"/>
              </a:rPr>
              <a:t>l = 3800 A</a:t>
            </a:r>
            <a:r>
              <a:rPr lang="es-ES" dirty="0" smtClean="0">
                <a:solidFill>
                  <a:srgbClr val="0070C0"/>
                </a:solidFill>
              </a:rPr>
              <a:t>: </a:t>
            </a:r>
            <a:endParaRPr lang="en-US" dirty="0">
              <a:solidFill>
                <a:srgbClr val="0070C0"/>
              </a:solidFill>
            </a:endParaRPr>
          </a:p>
        </p:txBody>
      </p:sp>
      <p:pic>
        <p:nvPicPr>
          <p:cNvPr id="42" name="Picture 9"/>
          <p:cNvPicPr>
            <a:picLocks noChangeAspect="1" noChangeArrowheads="1"/>
          </p:cNvPicPr>
          <p:nvPr/>
        </p:nvPicPr>
        <p:blipFill>
          <a:blip r:embed="rId5">
            <a:duotone>
              <a:schemeClr val="accent5">
                <a:shade val="45000"/>
                <a:satMod val="135000"/>
              </a:schemeClr>
              <a:prstClr val="white"/>
            </a:duotone>
          </a:blip>
          <a:srcRect l="19644" t="85764" r="8835" b="-2950"/>
          <a:stretch>
            <a:fillRect/>
          </a:stretch>
        </p:blipFill>
        <p:spPr bwMode="auto">
          <a:xfrm>
            <a:off x="2909509" y="6058281"/>
            <a:ext cx="4836695" cy="637673"/>
          </a:xfrm>
          <a:prstGeom prst="rect">
            <a:avLst/>
          </a:prstGeom>
          <a:noFill/>
          <a:ln w="9525">
            <a:noFill/>
            <a:miter lim="800000"/>
            <a:headEnd/>
            <a:tailEnd/>
          </a:ln>
          <a:effectLst/>
        </p:spPr>
      </p:pic>
    </p:spTree>
    <p:extLst>
      <p:ext uri="{BB962C8B-B14F-4D97-AF65-F5344CB8AC3E}">
        <p14:creationId xmlns="" xmlns:p14="http://schemas.microsoft.com/office/powerpoint/2010/main" val="37156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680"/>
                                        </p:tgtEl>
                                        <p:attrNameLst>
                                          <p:attrName>style.visibility</p:attrName>
                                        </p:attrNameLst>
                                      </p:cBhvr>
                                      <p:to>
                                        <p:strVal val="visible"/>
                                      </p:to>
                                    </p:set>
                                    <p:animEffect transition="in" filter="box(in)">
                                      <p:cBhvr>
                                        <p:cTn id="17" dur="500"/>
                                        <p:tgtEl>
                                          <p:spTgt spid="2868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ox(in)">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linds(horizontal)">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linds(horizontal)">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linds(horizontal)">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8681"/>
                                        </p:tgtEl>
                                        <p:attrNameLst>
                                          <p:attrName>style.visibility</p:attrName>
                                        </p:attrNameLst>
                                      </p:cBhvr>
                                      <p:to>
                                        <p:strVal val="visible"/>
                                      </p:to>
                                    </p:set>
                                    <p:animEffect transition="in" filter="blinds(horizontal)">
                                      <p:cBhvr>
                                        <p:cTn id="56" dur="500"/>
                                        <p:tgtEl>
                                          <p:spTgt spid="28681"/>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linds(horizontal)">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blinds(horizontal)">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linds(horizontal)">
                                      <p:cBhvr>
                                        <p:cTn id="81" dur="500"/>
                                        <p:tgtEl>
                                          <p:spTgt spid="41"/>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linds(horizontal)">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blinds(horizontal)">
                                      <p:cBhvr>
                                        <p:cTn id="9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4" grpId="0"/>
      <p:bldP spid="37"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3010"/>
            <a:ext cx="9905999" cy="1200329"/>
          </a:xfrm>
          <a:prstGeom prst="rect">
            <a:avLst/>
          </a:prstGeom>
        </p:spPr>
        <p:txBody>
          <a:bodyPr wrap="square">
            <a:spAutoFit/>
          </a:bodyPr>
          <a:lstStyle/>
          <a:p>
            <a:r>
              <a:rPr lang="es-ES" sz="3600" b="1" dirty="0" smtClean="0">
                <a:solidFill>
                  <a:srgbClr val="FF0000"/>
                </a:solidFill>
                <a:effectLst>
                  <a:outerShdw blurRad="38100" dist="38100" dir="2700000" algn="tl">
                    <a:srgbClr val="000000">
                      <a:alpha val="43137"/>
                    </a:srgbClr>
                  </a:outerShdw>
                </a:effectLst>
              </a:rPr>
              <a:t>CAPITULO IV: </a:t>
            </a:r>
          </a:p>
          <a:p>
            <a:r>
              <a:rPr lang="es-ES" sz="3600" b="1" dirty="0" smtClean="0">
                <a:solidFill>
                  <a:srgbClr val="FF0000"/>
                </a:solidFill>
                <a:effectLst>
                  <a:outerShdw blurRad="38100" dist="38100" dir="2700000" algn="tl">
                    <a:srgbClr val="000000">
                      <a:alpha val="43137"/>
                    </a:srgbClr>
                  </a:outerShdw>
                </a:effectLst>
              </a:rPr>
              <a:t>PROPIEDADES ONDULATORIAS DE LA MATERIA</a:t>
            </a:r>
            <a:endParaRPr lang="en-US" sz="3600"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0" y="1861797"/>
            <a:ext cx="7699224" cy="461665"/>
          </a:xfrm>
          <a:prstGeom prst="rect">
            <a:avLst/>
          </a:prstGeom>
        </p:spPr>
        <p:txBody>
          <a:bodyPr wrap="none">
            <a:spAutoFit/>
          </a:bodyPr>
          <a:lstStyle/>
          <a:p>
            <a:r>
              <a:rPr lang="es-ES" sz="2400" b="1" dirty="0" smtClean="0">
                <a:solidFill>
                  <a:srgbClr val="FF0000"/>
                </a:solidFill>
              </a:rPr>
              <a:t>IV-A. La mecánica ondulatoria de </a:t>
            </a:r>
            <a:r>
              <a:rPr lang="es-ES" sz="2400" b="1" dirty="0" err="1" smtClean="0">
                <a:solidFill>
                  <a:srgbClr val="FF0000"/>
                </a:solidFill>
              </a:rPr>
              <a:t>de</a:t>
            </a:r>
            <a:r>
              <a:rPr lang="es-ES" sz="2400" b="1" dirty="0" smtClean="0">
                <a:solidFill>
                  <a:srgbClr val="FF0000"/>
                </a:solidFill>
              </a:rPr>
              <a:t> </a:t>
            </a:r>
            <a:r>
              <a:rPr lang="es-ES" sz="2400" b="1" dirty="0" err="1" smtClean="0">
                <a:solidFill>
                  <a:srgbClr val="FF0000"/>
                </a:solidFill>
              </a:rPr>
              <a:t>Broglie</a:t>
            </a:r>
            <a:r>
              <a:rPr lang="es-ES" sz="2400" b="1" dirty="0" smtClean="0">
                <a:solidFill>
                  <a:srgbClr val="FF0000"/>
                </a:solidFill>
              </a:rPr>
              <a:t> y </a:t>
            </a:r>
            <a:r>
              <a:rPr lang="es-ES" sz="2400" b="1" dirty="0" err="1" smtClean="0">
                <a:solidFill>
                  <a:srgbClr val="FF0000"/>
                </a:solidFill>
              </a:rPr>
              <a:t>Schrödinger</a:t>
            </a:r>
            <a:r>
              <a:rPr lang="es-ES" sz="2400" b="1" dirty="0" smtClean="0">
                <a:solidFill>
                  <a:srgbClr val="FF0000"/>
                </a:solidFill>
              </a:rPr>
              <a:t>. </a:t>
            </a:r>
            <a:endParaRPr lang="en-US" sz="2400" dirty="0">
              <a:solidFill>
                <a:srgbClr val="FF0000"/>
              </a:solidFill>
            </a:endParaRPr>
          </a:p>
        </p:txBody>
      </p:sp>
      <p:pic>
        <p:nvPicPr>
          <p:cNvPr id="1026" name="Picture 2" descr="La fisica nueva y los cuantos - Louis De Broglie"/>
          <p:cNvPicPr>
            <a:picLocks noChangeAspect="1" noChangeArrowheads="1"/>
          </p:cNvPicPr>
          <p:nvPr/>
        </p:nvPicPr>
        <p:blipFill>
          <a:blip r:embed="rId2"/>
          <a:srcRect/>
          <a:stretch>
            <a:fillRect/>
          </a:stretch>
        </p:blipFill>
        <p:spPr bwMode="auto">
          <a:xfrm>
            <a:off x="7988935" y="2072640"/>
            <a:ext cx="3383280" cy="4511040"/>
          </a:xfrm>
          <a:prstGeom prst="rect">
            <a:avLst/>
          </a:prstGeom>
          <a:noFill/>
        </p:spPr>
      </p:pic>
      <p:sp>
        <p:nvSpPr>
          <p:cNvPr id="5" name="Rectangle 4"/>
          <p:cNvSpPr/>
          <p:nvPr/>
        </p:nvSpPr>
        <p:spPr>
          <a:xfrm>
            <a:off x="1038725" y="2419234"/>
            <a:ext cx="7559040" cy="646331"/>
          </a:xfrm>
          <a:prstGeom prst="rect">
            <a:avLst/>
          </a:prstGeom>
        </p:spPr>
        <p:txBody>
          <a:bodyPr wrap="square">
            <a:spAutoFit/>
          </a:bodyPr>
          <a:lstStyle/>
          <a:p>
            <a:r>
              <a:rPr lang="en-US" dirty="0" smtClean="0">
                <a:hlinkClick r:id="rId3"/>
              </a:rPr>
              <a:t>http://www.librosmaravillosos.com/lafisicanuevayloscuantos/index.html</a:t>
            </a:r>
            <a:endParaRPr lang="es-UY" dirty="0" smtClean="0"/>
          </a:p>
          <a:p>
            <a:endParaRPr lang="en-US" dirty="0" smtClean="0"/>
          </a:p>
        </p:txBody>
      </p:sp>
      <p:sp>
        <p:nvSpPr>
          <p:cNvPr id="6" name="TextBox 5"/>
          <p:cNvSpPr txBox="1"/>
          <p:nvPr/>
        </p:nvSpPr>
        <p:spPr>
          <a:xfrm>
            <a:off x="8945880" y="6156960"/>
            <a:ext cx="1493101" cy="461665"/>
          </a:xfrm>
          <a:prstGeom prst="rect">
            <a:avLst/>
          </a:prstGeom>
          <a:solidFill>
            <a:srgbClr val="E3D525"/>
          </a:solidFill>
        </p:spPr>
        <p:txBody>
          <a:bodyPr wrap="none" rtlCol="0">
            <a:spAutoFit/>
          </a:bodyPr>
          <a:lstStyle/>
          <a:p>
            <a:r>
              <a:rPr lang="es-UY" sz="2400" b="1" dirty="0" smtClean="0">
                <a:solidFill>
                  <a:srgbClr val="FF0000"/>
                </a:solidFill>
              </a:rPr>
              <a:t>Paris 1937</a:t>
            </a:r>
            <a:endParaRPr lang="en-US" sz="2400" b="1" dirty="0">
              <a:solidFill>
                <a:srgbClr val="FF0000"/>
              </a:solidFill>
            </a:endParaRPr>
          </a:p>
        </p:txBody>
      </p:sp>
      <p:sp>
        <p:nvSpPr>
          <p:cNvPr id="7" name="Rectangle 6"/>
          <p:cNvSpPr/>
          <p:nvPr/>
        </p:nvSpPr>
        <p:spPr>
          <a:xfrm>
            <a:off x="2758437" y="2815674"/>
            <a:ext cx="6096000" cy="4031873"/>
          </a:xfrm>
          <a:prstGeom prst="rect">
            <a:avLst/>
          </a:prstGeom>
        </p:spPr>
        <p:txBody>
          <a:bodyPr>
            <a:spAutoFit/>
          </a:bodyPr>
          <a:lstStyle/>
          <a:p>
            <a:r>
              <a:rPr lang="es-ES" sz="1600" b="1" dirty="0" smtClean="0"/>
              <a:t>CONTENIDO</a:t>
            </a:r>
          </a:p>
          <a:p>
            <a:r>
              <a:rPr lang="es-ES" sz="1600" dirty="0" smtClean="0">
                <a:hlinkClick r:id="rId3"/>
              </a:rPr>
              <a:t>Introducción</a:t>
            </a:r>
            <a:endParaRPr lang="es-ES" sz="1600" dirty="0" smtClean="0"/>
          </a:p>
          <a:p>
            <a:r>
              <a:rPr lang="es-ES" sz="1600" dirty="0" smtClean="0"/>
              <a:t>1. </a:t>
            </a:r>
            <a:r>
              <a:rPr lang="es-ES" sz="1600" dirty="0" smtClean="0">
                <a:hlinkClick r:id="rId3"/>
              </a:rPr>
              <a:t>La mecánica clásica</a:t>
            </a:r>
            <a:endParaRPr lang="es-ES" sz="1600" dirty="0" smtClean="0"/>
          </a:p>
          <a:p>
            <a:r>
              <a:rPr lang="es-ES" sz="1600" dirty="0" smtClean="0"/>
              <a:t>2. </a:t>
            </a:r>
            <a:r>
              <a:rPr lang="es-ES" sz="1600" dirty="0" smtClean="0">
                <a:hlinkClick r:id="rId3"/>
              </a:rPr>
              <a:t>La física clásica</a:t>
            </a:r>
            <a:endParaRPr lang="es-ES" sz="1600" dirty="0" smtClean="0"/>
          </a:p>
          <a:p>
            <a:r>
              <a:rPr lang="es-ES" sz="1600" dirty="0" smtClean="0"/>
              <a:t>3. </a:t>
            </a:r>
            <a:r>
              <a:rPr lang="es-ES" sz="1600" dirty="0" smtClean="0">
                <a:hlinkClick r:id="rId3"/>
              </a:rPr>
              <a:t>Átomos y corpúsculos</a:t>
            </a:r>
            <a:endParaRPr lang="es-ES" sz="1600" dirty="0" smtClean="0"/>
          </a:p>
          <a:p>
            <a:r>
              <a:rPr lang="es-ES" sz="1600" dirty="0" smtClean="0"/>
              <a:t>4. </a:t>
            </a:r>
            <a:r>
              <a:rPr lang="es-ES" sz="1600" dirty="0" smtClean="0">
                <a:hlinkClick r:id="rId3"/>
              </a:rPr>
              <a:t>La teoría de la relatividad</a:t>
            </a:r>
            <a:endParaRPr lang="es-ES" sz="1600" dirty="0" smtClean="0"/>
          </a:p>
          <a:p>
            <a:r>
              <a:rPr lang="es-ES" sz="1600" dirty="0" smtClean="0"/>
              <a:t>5. </a:t>
            </a:r>
            <a:r>
              <a:rPr lang="es-ES" sz="1600" dirty="0" smtClean="0">
                <a:hlinkClick r:id="rId3"/>
              </a:rPr>
              <a:t>La aparición de los cuantos en la física</a:t>
            </a:r>
            <a:endParaRPr lang="es-ES" sz="1600" dirty="0" smtClean="0"/>
          </a:p>
          <a:p>
            <a:r>
              <a:rPr lang="es-ES" sz="1600" dirty="0" smtClean="0"/>
              <a:t>6. </a:t>
            </a:r>
            <a:r>
              <a:rPr lang="es-ES" sz="1600" dirty="0" smtClean="0">
                <a:hlinkClick r:id="rId3"/>
              </a:rPr>
              <a:t>El átomo de Bohr</a:t>
            </a:r>
            <a:endParaRPr lang="es-ES" sz="1600" dirty="0" smtClean="0"/>
          </a:p>
          <a:p>
            <a:r>
              <a:rPr lang="es-ES" sz="1600" dirty="0" smtClean="0"/>
              <a:t>7. </a:t>
            </a:r>
            <a:r>
              <a:rPr lang="es-ES" sz="1600" dirty="0" smtClean="0">
                <a:hlinkClick r:id="rId3"/>
              </a:rPr>
              <a:t>El principio de correspondencia</a:t>
            </a:r>
            <a:endParaRPr lang="es-ES" sz="1600" dirty="0" smtClean="0"/>
          </a:p>
          <a:p>
            <a:r>
              <a:rPr lang="es-ES" sz="1600" dirty="0" smtClean="0"/>
              <a:t>8. </a:t>
            </a:r>
            <a:r>
              <a:rPr lang="es-ES" sz="1600" dirty="0" smtClean="0">
                <a:hlinkClick r:id="rId3"/>
              </a:rPr>
              <a:t>La mecánica ondulatoria</a:t>
            </a:r>
            <a:r>
              <a:rPr lang="es-ES" sz="1600" dirty="0" smtClean="0"/>
              <a:t/>
            </a:r>
            <a:br>
              <a:rPr lang="es-ES" sz="1600" dirty="0" smtClean="0"/>
            </a:br>
            <a:r>
              <a:rPr lang="es-ES" sz="1600" dirty="0" smtClean="0"/>
              <a:t>9. </a:t>
            </a:r>
            <a:r>
              <a:rPr lang="es-ES" sz="1600" dirty="0" smtClean="0">
                <a:hlinkClick r:id="rId3"/>
              </a:rPr>
              <a:t>La mecánica cuántica de Heisenberg</a:t>
            </a:r>
            <a:r>
              <a:rPr lang="es-ES" sz="1600" dirty="0" smtClean="0"/>
              <a:t/>
            </a:r>
            <a:br>
              <a:rPr lang="es-ES" sz="1600" dirty="0" smtClean="0"/>
            </a:br>
            <a:r>
              <a:rPr lang="es-ES" sz="1600" dirty="0" smtClean="0"/>
              <a:t>10. </a:t>
            </a:r>
            <a:r>
              <a:rPr lang="es-ES" sz="1600" dirty="0" smtClean="0">
                <a:hlinkClick r:id="rId3"/>
              </a:rPr>
              <a:t>La interpretación probabilística de la nueva mecánica</a:t>
            </a:r>
            <a:r>
              <a:rPr lang="es-ES" sz="1600" dirty="0" smtClean="0"/>
              <a:t/>
            </a:r>
            <a:br>
              <a:rPr lang="es-ES" sz="1600" dirty="0" smtClean="0"/>
            </a:br>
            <a:r>
              <a:rPr lang="es-ES" sz="1600" dirty="0" smtClean="0"/>
              <a:t>11. </a:t>
            </a:r>
            <a:r>
              <a:rPr lang="es-ES" sz="1600" dirty="0" smtClean="0">
                <a:hlinkClick r:id="rId3"/>
              </a:rPr>
              <a:t>El “spin” del electrón</a:t>
            </a:r>
            <a:r>
              <a:rPr lang="es-ES" sz="1600" dirty="0" smtClean="0"/>
              <a:t/>
            </a:r>
            <a:br>
              <a:rPr lang="es-ES" sz="1600" dirty="0" smtClean="0"/>
            </a:br>
            <a:r>
              <a:rPr lang="es-ES" sz="1600" dirty="0" smtClean="0"/>
              <a:t>12. </a:t>
            </a:r>
            <a:r>
              <a:rPr lang="es-ES" sz="1600" dirty="0" smtClean="0">
                <a:hlinkClick r:id="rId3"/>
              </a:rPr>
              <a:t>La mecánica ondulatoria de los sistemas y el principio de </a:t>
            </a:r>
            <a:br>
              <a:rPr lang="es-ES" sz="1600" dirty="0" smtClean="0">
                <a:hlinkClick r:id="rId3"/>
              </a:rPr>
            </a:br>
            <a:r>
              <a:rPr lang="es-ES" sz="1600" dirty="0" err="1" smtClean="0">
                <a:hlinkClick r:id="rId3"/>
              </a:rPr>
              <a:t>Pauli</a:t>
            </a:r>
            <a:r>
              <a:rPr lang="es-ES" sz="1600" dirty="0" smtClean="0"/>
              <a:t/>
            </a:r>
            <a:br>
              <a:rPr lang="es-ES" sz="1600" dirty="0" smtClean="0"/>
            </a:br>
            <a:r>
              <a:rPr lang="es-ES" sz="1600" dirty="0" smtClean="0">
                <a:hlinkClick r:id="rId3"/>
              </a:rPr>
              <a:t>Epílogo</a:t>
            </a:r>
            <a:endParaRPr lang="en-US" sz="1600" dirty="0"/>
          </a:p>
        </p:txBody>
      </p:sp>
      <p:grpSp>
        <p:nvGrpSpPr>
          <p:cNvPr id="10" name="Group 9"/>
          <p:cNvGrpSpPr/>
          <p:nvPr/>
        </p:nvGrpSpPr>
        <p:grpSpPr>
          <a:xfrm>
            <a:off x="0" y="2858768"/>
            <a:ext cx="2724913" cy="3377964"/>
            <a:chOff x="0" y="2858768"/>
            <a:chExt cx="2724913" cy="3377964"/>
          </a:xfrm>
        </p:grpSpPr>
        <p:pic>
          <p:nvPicPr>
            <p:cNvPr id="8" name="Picture 2" descr="Louis de Broglie - Wikipedia">
              <a:extLst>
                <a:ext uri="{FF2B5EF4-FFF2-40B4-BE49-F238E27FC236}">
                  <a16:creationId xmlns="" xmlns:a16="http://schemas.microsoft.com/office/drawing/2014/main" id="{D6CCE315-6798-4F20-8C17-2E148CE0DA0F}"/>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52926" y="2858768"/>
              <a:ext cx="2329776" cy="29619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0" y="5867400"/>
              <a:ext cx="2724913" cy="369332"/>
            </a:xfrm>
            <a:prstGeom prst="rect">
              <a:avLst/>
            </a:prstGeom>
            <a:noFill/>
          </p:spPr>
          <p:txBody>
            <a:bodyPr wrap="none" rtlCol="0">
              <a:spAutoFit/>
            </a:bodyPr>
            <a:lstStyle/>
            <a:p>
              <a:r>
                <a:rPr lang="es-UY" dirty="0" smtClean="0"/>
                <a:t>Louis de </a:t>
              </a:r>
              <a:r>
                <a:rPr lang="es-UY" dirty="0" err="1" smtClean="0"/>
                <a:t>Broglie</a:t>
              </a:r>
              <a:r>
                <a:rPr lang="es-UY" dirty="0" smtClean="0"/>
                <a:t> 1892-1987</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ox(i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blinds(horizontal)">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blinds(horizontal)">
                                      <p:cBhvr>
                                        <p:cTn id="39" dur="500"/>
                                        <p:tgtEl>
                                          <p:spTgt spid="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blinds(horizontal)">
                                      <p:cBhvr>
                                        <p:cTn id="44" dur="500"/>
                                        <p:tgtEl>
                                          <p:spTgt spid="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blinds(horizontal)">
                                      <p:cBhvr>
                                        <p:cTn id="49" dur="500"/>
                                        <p:tgtEl>
                                          <p:spTgt spid="7">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animEffect transition="in" filter="blinds(horizontal)">
                                      <p:cBhvr>
                                        <p:cTn id="54" dur="500"/>
                                        <p:tgtEl>
                                          <p:spTgt spid="7">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animEffect transition="in" filter="blinds(horizontal)">
                                      <p:cBhvr>
                                        <p:cTn id="59" dur="500"/>
                                        <p:tgtEl>
                                          <p:spTgt spid="7">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blinds(horizontal)">
                                      <p:cBhvr>
                                        <p:cTn id="64" dur="500"/>
                                        <p:tgtEl>
                                          <p:spTgt spid="7">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Effect transition="in" filter="blinds(horizontal)">
                                      <p:cBhvr>
                                        <p:cTn id="69" dur="500"/>
                                        <p:tgtEl>
                                          <p:spTgt spid="7">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
                                            <p:txEl>
                                              <p:pRg st="8" end="8"/>
                                            </p:txEl>
                                          </p:spTgt>
                                        </p:tgtEl>
                                        <p:attrNameLst>
                                          <p:attrName>style.visibility</p:attrName>
                                        </p:attrNameLst>
                                      </p:cBhvr>
                                      <p:to>
                                        <p:strVal val="visible"/>
                                      </p:to>
                                    </p:set>
                                    <p:animEffect transition="in" filter="blinds(horizontal)">
                                      <p:cBhvr>
                                        <p:cTn id="74" dur="500"/>
                                        <p:tgtEl>
                                          <p:spTgt spid="7">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7">
                                            <p:txEl>
                                              <p:pRg st="9" end="9"/>
                                            </p:txEl>
                                          </p:spTgt>
                                        </p:tgtEl>
                                        <p:attrNameLst>
                                          <p:attrName>style.visibility</p:attrName>
                                        </p:attrNameLst>
                                      </p:cBhvr>
                                      <p:to>
                                        <p:strVal val="visible"/>
                                      </p:to>
                                    </p:set>
                                    <p:animEffect transition="in" filter="blinds(horizontal)">
                                      <p:cBhvr>
                                        <p:cTn id="79"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BC59A100-A34B-480B-805F-AD724EF6DA2F}"/>
              </a:ext>
            </a:extLst>
          </p:cNvPr>
          <p:cNvSpPr txBox="1">
            <a:spLocks/>
          </p:cNvSpPr>
          <p:nvPr/>
        </p:nvSpPr>
        <p:spPr>
          <a:xfrm>
            <a:off x="367748" y="1202589"/>
            <a:ext cx="7366348" cy="471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dirty="0">
                <a:latin typeface="Times New Roman" pitchFamily="18" charset="0"/>
                <a:cs typeface="Times New Roman" pitchFamily="18" charset="0"/>
              </a:rPr>
              <a:t>Postulado de </a:t>
            </a:r>
            <a:r>
              <a:rPr lang="es-ES" sz="2000" dirty="0" err="1">
                <a:latin typeface="Times New Roman" pitchFamily="18" charset="0"/>
                <a:cs typeface="Times New Roman" pitchFamily="18" charset="0"/>
              </a:rPr>
              <a:t>de</a:t>
            </a:r>
            <a:r>
              <a:rPr lang="es-ES" sz="2000" dirty="0">
                <a:latin typeface="Times New Roman" pitchFamily="18" charset="0"/>
                <a:cs typeface="Times New Roman" pitchFamily="18" charset="0"/>
              </a:rPr>
              <a:t> Broglie (1923)</a:t>
            </a:r>
            <a:endParaRPr lang="en-US" sz="2000" dirty="0">
              <a:latin typeface="Times New Roman" pitchFamily="18" charset="0"/>
              <a:cs typeface="Times New Roman" pitchFamily="18" charset="0"/>
            </a:endParaRPr>
          </a:p>
        </p:txBody>
      </p:sp>
      <p:sp>
        <p:nvSpPr>
          <p:cNvPr id="8" name="Rectangle 7"/>
          <p:cNvSpPr/>
          <p:nvPr/>
        </p:nvSpPr>
        <p:spPr>
          <a:xfrm>
            <a:off x="286549" y="725724"/>
            <a:ext cx="5115568" cy="400110"/>
          </a:xfrm>
          <a:prstGeom prst="rect">
            <a:avLst/>
          </a:prstGeom>
        </p:spPr>
        <p:txBody>
          <a:bodyPr wrap="none">
            <a:spAutoFit/>
          </a:bodyPr>
          <a:lstStyle/>
          <a:p>
            <a:r>
              <a:rPr lang="es-ES" sz="2000" b="1" dirty="0" smtClean="0"/>
              <a:t>Dualidad onda-partícula y ondas de </a:t>
            </a:r>
            <a:r>
              <a:rPr lang="es-ES" sz="2000" b="1" dirty="0" err="1" smtClean="0"/>
              <a:t>De</a:t>
            </a:r>
            <a:r>
              <a:rPr lang="es-ES" sz="2000" b="1" dirty="0" smtClean="0"/>
              <a:t> </a:t>
            </a:r>
            <a:r>
              <a:rPr lang="es-ES" sz="2000" b="1" dirty="0" err="1" smtClean="0"/>
              <a:t>Broglie</a:t>
            </a:r>
            <a:endParaRPr lang="en-US" sz="2000" b="1" dirty="0"/>
          </a:p>
        </p:txBody>
      </p:sp>
      <p:sp>
        <p:nvSpPr>
          <p:cNvPr id="9" name="Rectangle 8"/>
          <p:cNvSpPr/>
          <p:nvPr/>
        </p:nvSpPr>
        <p:spPr>
          <a:xfrm>
            <a:off x="0" y="1794586"/>
            <a:ext cx="10651958" cy="3600986"/>
          </a:xfrm>
          <a:prstGeom prst="rect">
            <a:avLst/>
          </a:prstGeom>
        </p:spPr>
        <p:txBody>
          <a:bodyPr wrap="square">
            <a:spAutoFit/>
          </a:bodyPr>
          <a:lstStyle/>
          <a:p>
            <a:r>
              <a:rPr lang="es-ES" sz="1700" dirty="0" smtClean="0">
                <a:latin typeface="Times New Roman" pitchFamily="18" charset="0"/>
                <a:cs typeface="Times New Roman" pitchFamily="18" charset="0"/>
              </a:rPr>
              <a:t>La naturaleza </a:t>
            </a:r>
            <a:r>
              <a:rPr lang="es-ES" sz="1700" b="1" dirty="0" smtClean="0">
                <a:solidFill>
                  <a:srgbClr val="0070C0"/>
                </a:solidFill>
                <a:latin typeface="Times New Roman" pitchFamily="18" charset="0"/>
                <a:cs typeface="Times New Roman" pitchFamily="18" charset="0"/>
              </a:rPr>
              <a:t>ondulatoria </a:t>
            </a:r>
            <a:r>
              <a:rPr lang="es-ES" sz="1700" dirty="0" smtClean="0">
                <a:latin typeface="Times New Roman" pitchFamily="18" charset="0"/>
                <a:cs typeface="Times New Roman" pitchFamily="18" charset="0"/>
              </a:rPr>
              <a:t>de la radiación electromagnética se manifiesta dando lugar a los fenómenos de </a:t>
            </a:r>
            <a:r>
              <a:rPr lang="es-ES" sz="1700" dirty="0" smtClean="0">
                <a:solidFill>
                  <a:srgbClr val="0070C0"/>
                </a:solidFill>
                <a:latin typeface="Times New Roman" pitchFamily="18" charset="0"/>
                <a:cs typeface="Times New Roman" pitchFamily="18" charset="0"/>
              </a:rPr>
              <a:t>interferencia</a:t>
            </a:r>
            <a:r>
              <a:rPr lang="es-ES" sz="1700" dirty="0" smtClean="0">
                <a:latin typeface="Times New Roman" pitchFamily="18" charset="0"/>
                <a:cs typeface="Times New Roman" pitchFamily="18" charset="0"/>
              </a:rPr>
              <a:t> y </a:t>
            </a:r>
            <a:r>
              <a:rPr lang="es-ES" sz="1700" dirty="0" smtClean="0">
                <a:solidFill>
                  <a:srgbClr val="0070C0"/>
                </a:solidFill>
                <a:latin typeface="Times New Roman" pitchFamily="18" charset="0"/>
                <a:cs typeface="Times New Roman" pitchFamily="18" charset="0"/>
              </a:rPr>
              <a:t>difracción</a:t>
            </a:r>
            <a:r>
              <a:rPr lang="es-ES" sz="1700" dirty="0" smtClean="0">
                <a:latin typeface="Times New Roman" pitchFamily="18" charset="0"/>
                <a:cs typeface="Times New Roman" pitchFamily="18" charset="0"/>
              </a:rPr>
              <a:t>. </a:t>
            </a:r>
          </a:p>
          <a:p>
            <a:endParaRPr lang="es-ES" sz="8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Por otro lado, hemos visto que la naturaleza </a:t>
            </a:r>
            <a:r>
              <a:rPr lang="es-ES" sz="1700" b="1" dirty="0" smtClean="0">
                <a:solidFill>
                  <a:srgbClr val="FF0000"/>
                </a:solidFill>
                <a:latin typeface="Times New Roman" pitchFamily="18" charset="0"/>
                <a:cs typeface="Times New Roman" pitchFamily="18" charset="0"/>
              </a:rPr>
              <a:t>corpuscular </a:t>
            </a:r>
            <a:r>
              <a:rPr lang="es-ES" sz="1700" dirty="0" smtClean="0">
                <a:latin typeface="Times New Roman" pitchFamily="18" charset="0"/>
                <a:cs typeface="Times New Roman" pitchFamily="18" charset="0"/>
              </a:rPr>
              <a:t>de la radiación electromagnética se pone en evidencia cuando se estudia su interacción con la materia en procesos tales como: </a:t>
            </a:r>
            <a:r>
              <a:rPr lang="es-ES" sz="1700" dirty="0" smtClean="0">
                <a:solidFill>
                  <a:srgbClr val="FF0000"/>
                </a:solidFill>
                <a:latin typeface="Times New Roman" pitchFamily="18" charset="0"/>
                <a:cs typeface="Times New Roman" pitchFamily="18" charset="0"/>
              </a:rPr>
              <a:t>emisión</a:t>
            </a:r>
            <a:r>
              <a:rPr lang="es-ES" sz="1700" dirty="0" smtClean="0">
                <a:latin typeface="Times New Roman" pitchFamily="18" charset="0"/>
                <a:cs typeface="Times New Roman" pitchFamily="18" charset="0"/>
              </a:rPr>
              <a:t> y </a:t>
            </a:r>
            <a:r>
              <a:rPr lang="es-ES" sz="1700" dirty="0" smtClean="0">
                <a:solidFill>
                  <a:srgbClr val="FF0000"/>
                </a:solidFill>
                <a:latin typeface="Times New Roman" pitchFamily="18" charset="0"/>
                <a:cs typeface="Times New Roman" pitchFamily="18" charset="0"/>
              </a:rPr>
              <a:t>absorción</a:t>
            </a:r>
            <a:r>
              <a:rPr lang="es-ES" sz="1700" dirty="0" smtClean="0">
                <a:latin typeface="Times New Roman" pitchFamily="18" charset="0"/>
                <a:cs typeface="Times New Roman" pitchFamily="18" charset="0"/>
              </a:rPr>
              <a:t>, </a:t>
            </a:r>
            <a:r>
              <a:rPr lang="es-ES" sz="1700" dirty="0" smtClean="0">
                <a:solidFill>
                  <a:srgbClr val="FF0000"/>
                </a:solidFill>
                <a:latin typeface="Times New Roman" pitchFamily="18" charset="0"/>
                <a:cs typeface="Times New Roman" pitchFamily="18" charset="0"/>
              </a:rPr>
              <a:t>efecto fotoeléctrico</a:t>
            </a:r>
            <a:r>
              <a:rPr lang="es-ES" sz="1700" dirty="0" smtClean="0">
                <a:latin typeface="Times New Roman" pitchFamily="18" charset="0"/>
                <a:cs typeface="Times New Roman" pitchFamily="18" charset="0"/>
              </a:rPr>
              <a:t>, </a:t>
            </a:r>
            <a:r>
              <a:rPr lang="es-ES" sz="1700" dirty="0" smtClean="0">
                <a:solidFill>
                  <a:srgbClr val="FF0000"/>
                </a:solidFill>
                <a:latin typeface="Times New Roman" pitchFamily="18" charset="0"/>
                <a:cs typeface="Times New Roman" pitchFamily="18" charset="0"/>
              </a:rPr>
              <a:t>efecto Compton,</a:t>
            </a:r>
            <a:r>
              <a:rPr lang="es-ES" sz="1700" dirty="0" smtClean="0">
                <a:latin typeface="Times New Roman" pitchFamily="18" charset="0"/>
                <a:cs typeface="Times New Roman" pitchFamily="18" charset="0"/>
              </a:rPr>
              <a:t> </a:t>
            </a:r>
            <a:r>
              <a:rPr lang="es-ES" sz="1700" dirty="0" smtClean="0">
                <a:solidFill>
                  <a:srgbClr val="FF0000"/>
                </a:solidFill>
                <a:latin typeface="Times New Roman" pitchFamily="18" charset="0"/>
                <a:cs typeface="Times New Roman" pitchFamily="18" charset="0"/>
              </a:rPr>
              <a:t>creación y aniquilación de pares</a:t>
            </a:r>
            <a:r>
              <a:rPr lang="es-ES" sz="1700" dirty="0" smtClean="0">
                <a:latin typeface="Times New Roman" pitchFamily="18" charset="0"/>
                <a:cs typeface="Times New Roman" pitchFamily="18" charset="0"/>
              </a:rPr>
              <a:t>, etc.). </a:t>
            </a:r>
          </a:p>
          <a:p>
            <a:endParaRPr lang="es-ES" sz="8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Entonces, con igual derecho, podemos también decir que la radiación electromagnética consta de partículas (los fotones) cuyo movimiento esta determinado por las propiedades de propagación de ciertas ondas que les están asociadas. </a:t>
            </a:r>
          </a:p>
          <a:p>
            <a:endParaRPr lang="es-ES" sz="8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Pensando en términos de la segunda alternativa y razonando por analogía, de </a:t>
            </a:r>
            <a:r>
              <a:rPr lang="es-ES" sz="1700" dirty="0" err="1" smtClean="0">
                <a:latin typeface="Times New Roman" pitchFamily="18" charset="0"/>
                <a:cs typeface="Times New Roman" pitchFamily="18" charset="0"/>
              </a:rPr>
              <a:t>Broglie</a:t>
            </a:r>
            <a:r>
              <a:rPr lang="es-ES" sz="1700" dirty="0" smtClean="0">
                <a:latin typeface="Times New Roman" pitchFamily="18" charset="0"/>
                <a:cs typeface="Times New Roman" pitchFamily="18" charset="0"/>
              </a:rPr>
              <a:t>  se le ocurrió la idea que el movimiento de una partícula, como el electrón,  esta gobernado por la propagación de ciertas </a:t>
            </a:r>
            <a:r>
              <a:rPr lang="es-ES" sz="1700" b="1" i="1" dirty="0" smtClean="0">
                <a:solidFill>
                  <a:srgbClr val="FF0000"/>
                </a:solidFill>
                <a:latin typeface="Times New Roman" pitchFamily="18" charset="0"/>
                <a:cs typeface="Times New Roman" pitchFamily="18" charset="0"/>
              </a:rPr>
              <a:t>ondas piloto </a:t>
            </a:r>
            <a:r>
              <a:rPr lang="es-ES" sz="1700" dirty="0" smtClean="0">
                <a:latin typeface="Times New Roman" pitchFamily="18" charset="0"/>
                <a:cs typeface="Times New Roman" pitchFamily="18" charset="0"/>
              </a:rPr>
              <a:t>asociadas</a:t>
            </a:r>
          </a:p>
          <a:p>
            <a:r>
              <a:rPr lang="es-ES" sz="1700" dirty="0" smtClean="0">
                <a:latin typeface="Times New Roman" pitchFamily="18" charset="0"/>
                <a:cs typeface="Times New Roman" pitchFamily="18" charset="0"/>
              </a:rPr>
              <a:t>con ella.</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De esta manera se completaría la dualidad onda-partícula para todo lo que conocemos en la naturaleza. </a:t>
            </a:r>
            <a:endParaRPr lang="en-US" sz="1700" dirty="0">
              <a:latin typeface="Times New Roman" pitchFamily="18" charset="0"/>
              <a:cs typeface="Times New Roman" pitchFamily="18" charset="0"/>
            </a:endParaRPr>
          </a:p>
        </p:txBody>
      </p:sp>
    </p:spTree>
    <p:extLst>
      <p:ext uri="{BB962C8B-B14F-4D97-AF65-F5344CB8AC3E}">
        <p14:creationId xmlns="" xmlns:p14="http://schemas.microsoft.com/office/powerpoint/2010/main" val="59316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linds(horizontal)">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blinds(horizontal)">
                                      <p:cBhvr>
                                        <p:cTn id="3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19337</TotalTime>
  <Words>850</Words>
  <Application>Microsoft Office PowerPoint</Application>
  <PresentationFormat>Custom</PresentationFormat>
  <Paragraphs>89</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MathType 5.0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José Poey Daguerre</dc:creator>
  <cp:lastModifiedBy>Hugo</cp:lastModifiedBy>
  <cp:revision>351</cp:revision>
  <dcterms:created xsi:type="dcterms:W3CDTF">2020-04-13T11:54:26Z</dcterms:created>
  <dcterms:modified xsi:type="dcterms:W3CDTF">2022-04-21T21:18:08Z</dcterms:modified>
</cp:coreProperties>
</file>