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322" r:id="rId2"/>
    <p:sldId id="325" r:id="rId3"/>
    <p:sldId id="326" r:id="rId4"/>
    <p:sldId id="316" r:id="rId5"/>
    <p:sldId id="337" r:id="rId6"/>
    <p:sldId id="277" r:id="rId7"/>
    <p:sldId id="334" r:id="rId8"/>
    <p:sldId id="333" r:id="rId9"/>
    <p:sldId id="318" r:id="rId10"/>
    <p:sldId id="341" r:id="rId11"/>
    <p:sldId id="340" r:id="rId12"/>
    <p:sldId id="338" r:id="rId13"/>
    <p:sldId id="345" r:id="rId14"/>
    <p:sldId id="339" r:id="rId15"/>
    <p:sldId id="320" r:id="rId16"/>
    <p:sldId id="306" r:id="rId17"/>
    <p:sldId id="343" r:id="rId18"/>
    <p:sldId id="344" r:id="rId19"/>
    <p:sldId id="346" r:id="rId20"/>
    <p:sldId id="348" r:id="rId21"/>
    <p:sldId id="347" r:id="rId22"/>
    <p:sldId id="312" r:id="rId23"/>
    <p:sldId id="342" r:id="rId24"/>
    <p:sldId id="328" r:id="rId25"/>
    <p:sldId id="329" r:id="rId26"/>
    <p:sldId id="330" r:id="rId27"/>
    <p:sldId id="331" r:id="rId28"/>
    <p:sldId id="33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0FE22DF1-613C-4A1A-9193-F37C434C501D}">
          <p14:sldIdLst>
            <p14:sldId id="278"/>
            <p14:sldId id="280"/>
            <p14:sldId id="277"/>
            <p14:sldId id="300"/>
            <p14:sldId id="301"/>
            <p14:sldId id="297"/>
            <p14:sldId id="291"/>
            <p14:sldId id="292"/>
            <p14:sldId id="293"/>
            <p14:sldId id="294"/>
            <p14:sldId id="285"/>
            <p14:sldId id="302"/>
            <p14:sldId id="298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2FA"/>
    <a:srgbClr val="FEE1C2"/>
    <a:srgbClr val="FEE9C2"/>
    <a:srgbClr val="FFDFA9"/>
    <a:srgbClr val="FDE0AD"/>
    <a:srgbClr val="E3D5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059" autoAdjust="0"/>
    <p:restoredTop sz="94660"/>
  </p:normalViewPr>
  <p:slideViewPr>
    <p:cSldViewPr snapToGrid="0">
      <p:cViewPr>
        <p:scale>
          <a:sx n="66" d="100"/>
          <a:sy n="66" d="100"/>
        </p:scale>
        <p:origin x="-536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2091428"/>
            <a:ext cx="10491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Los paquetes se desplazan con la 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velocidad de grupo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dada por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104" r="33167"/>
          <a:stretch>
            <a:fillRect/>
          </a:stretch>
        </p:blipFill>
        <p:spPr bwMode="auto">
          <a:xfrm>
            <a:off x="9272337" y="1914058"/>
            <a:ext cx="1443789" cy="84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104"/>
          <a:stretch>
            <a:fillRect/>
          </a:stretch>
        </p:blipFill>
        <p:spPr bwMode="auto">
          <a:xfrm>
            <a:off x="9272338" y="1925632"/>
            <a:ext cx="2232310" cy="84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32269A2E-4869-4305-B3D4-0A6A2D521C8D}"/>
              </a:ext>
            </a:extLst>
          </p:cNvPr>
          <p:cNvSpPr txBox="1">
            <a:spLocks/>
          </p:cNvSpPr>
          <p:nvPr/>
        </p:nvSpPr>
        <p:spPr>
          <a:xfrm>
            <a:off x="282599" y="1707825"/>
            <a:ext cx="7796529" cy="445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>
                <a:latin typeface="Times New Roman" pitchFamily="18" charset="0"/>
                <a:cs typeface="Times New Roman" pitchFamily="18" charset="0"/>
              </a:rPr>
              <a:t>Velocidad de fase vs velocidad de </a:t>
            </a:r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grupo para ondas de </a:t>
            </a:r>
            <a:r>
              <a:rPr lang="es-ES" sz="2000" b="1" i="1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 Broglie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46065E-0AA1-4BD2-AA7D-5F5A6BCD3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29" r="8779"/>
          <a:stretch>
            <a:fillRect/>
          </a:stretch>
        </p:blipFill>
        <p:spPr>
          <a:xfrm>
            <a:off x="7361499" y="2927707"/>
            <a:ext cx="4317357" cy="3836523"/>
          </a:xfrm>
          <a:prstGeom prst="rect">
            <a:avLst/>
          </a:prstGeom>
        </p:spPr>
      </p:pic>
      <p:pic>
        <p:nvPicPr>
          <p:cNvPr id="9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6EF8D92C-D6F5-471B-A2CE-EE00F295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67" t="4286" r="58896" b="70099"/>
          <a:stretch>
            <a:fillRect/>
          </a:stretch>
        </p:blipFill>
        <p:spPr>
          <a:xfrm>
            <a:off x="173620" y="2708479"/>
            <a:ext cx="2384384" cy="85652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33223" y="2698129"/>
          <a:ext cx="1520217" cy="589084"/>
        </p:xfrm>
        <a:graphic>
          <a:graphicData uri="http://schemas.openxmlformats.org/presentationml/2006/ole">
            <p:oleObj spid="_x0000_s1026" name="Equation" r:id="rId6" imgW="1015920" imgH="39348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3470732"/>
            <a:ext cx="1049153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Alternativamente , se puede hacer el cálculo usando la relación entre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6EF8D92C-D6F5-471B-A2CE-EE00F295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67" t="4286" r="1080" b="63926"/>
          <a:stretch>
            <a:fillRect/>
          </a:stretch>
        </p:blipFill>
        <p:spPr>
          <a:xfrm>
            <a:off x="0" y="3844724"/>
            <a:ext cx="6296628" cy="1062945"/>
          </a:xfrm>
          <a:prstGeom prst="rect">
            <a:avLst/>
          </a:prstGeom>
        </p:spPr>
      </p:pic>
      <p:pic>
        <p:nvPicPr>
          <p:cNvPr id="14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6EF8D92C-D6F5-471B-A2CE-EE00F295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67" t="61689" r="62146" b="10273"/>
          <a:stretch>
            <a:fillRect/>
          </a:stretch>
        </p:blipFill>
        <p:spPr>
          <a:xfrm>
            <a:off x="2789499" y="4907669"/>
            <a:ext cx="2164466" cy="937549"/>
          </a:xfrm>
          <a:prstGeom prst="rect">
            <a:avLst/>
          </a:prstGeom>
        </p:spPr>
      </p:pic>
      <p:pic>
        <p:nvPicPr>
          <p:cNvPr id="15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6EF8D92C-D6F5-471B-A2CE-EE00F295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854" t="62035" r="1080" b="19965"/>
          <a:stretch>
            <a:fillRect/>
          </a:stretch>
        </p:blipFill>
        <p:spPr>
          <a:xfrm>
            <a:off x="5023413" y="4953968"/>
            <a:ext cx="4132162" cy="601883"/>
          </a:xfrm>
          <a:prstGeom prst="rect">
            <a:avLst/>
          </a:prstGeom>
        </p:spPr>
      </p:pic>
      <p:pic>
        <p:nvPicPr>
          <p:cNvPr id="16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6EF8D92C-D6F5-471B-A2CE-EE00F295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854" t="78650" r="1080" b="2139"/>
          <a:stretch>
            <a:fillRect/>
          </a:stretch>
        </p:blipFill>
        <p:spPr>
          <a:xfrm>
            <a:off x="694481" y="5937816"/>
            <a:ext cx="4132162" cy="642395"/>
          </a:xfrm>
          <a:prstGeom prst="rect">
            <a:avLst/>
          </a:prstGeom>
        </p:spPr>
      </p:pic>
      <p:pic>
        <p:nvPicPr>
          <p:cNvPr id="17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6EF8D92C-D6F5-471B-A2CE-EE00F295C2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67" t="4286" r="1080" b="38657"/>
          <a:stretch>
            <a:fillRect/>
          </a:stretch>
        </p:blipFill>
        <p:spPr>
          <a:xfrm>
            <a:off x="0" y="3844724"/>
            <a:ext cx="6296628" cy="19078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949150"/>
            <a:ext cx="169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600" b="1" dirty="0" smtClean="0"/>
              <a:t>REPASO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0901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0017D648-30D9-409C-A8E2-D56511A78B86}"/>
              </a:ext>
            </a:extLst>
          </p:cNvPr>
          <p:cNvSpPr txBox="1">
            <a:spLocks/>
          </p:cNvSpPr>
          <p:nvPr/>
        </p:nvSpPr>
        <p:spPr>
          <a:xfrm>
            <a:off x="857450" y="68275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El ejemplo mas sencillo de valor esperado es:</a:t>
            </a:r>
            <a:endParaRPr lang="es-UY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48F8AD3-6612-4EF3-B829-5F8C5DED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52" y="958825"/>
            <a:ext cx="1657350" cy="84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B364AD-35AF-4D15-B709-CC5BE737B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097" y="1053781"/>
            <a:ext cx="1771650" cy="781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56274F-FB33-4AE1-961E-5EFB403BF2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17" b="57716"/>
          <a:stretch>
            <a:fillRect/>
          </a:stretch>
        </p:blipFill>
        <p:spPr>
          <a:xfrm>
            <a:off x="868596" y="1799933"/>
            <a:ext cx="2543175" cy="721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56274F-FB33-4AE1-961E-5EFB403BF2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952"/>
          <a:stretch>
            <a:fillRect/>
          </a:stretch>
        </p:blipFill>
        <p:spPr>
          <a:xfrm>
            <a:off x="907101" y="2579577"/>
            <a:ext cx="2543175" cy="7584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2689" y="3291379"/>
            <a:ext cx="101001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Otras variables dinámicas de interés son el impulso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p y la energía total E (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en el caso de movimiento en tres dimensiones, las tres componentes del impulso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del momento angular </a:t>
            </a:r>
            <a:r>
              <a:rPr lang="es-ES" sz="1700" b="1" i="1" dirty="0" smtClean="0">
                <a:latin typeface="Times New Roman" pitchFamily="18" charset="0"/>
                <a:cs typeface="Times New Roman" pitchFamily="18" charset="0"/>
              </a:rPr>
              <a:t>L).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Consideremos el impulso, por analogía con las expresiones de arriba podríamos pensar que el valor esperado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 calcule como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5"/>
          <a:srcRect l="30818" t="4122" b="68178"/>
          <a:stretch>
            <a:fillRect/>
          </a:stretch>
        </p:blipFill>
        <p:spPr bwMode="auto">
          <a:xfrm>
            <a:off x="895149" y="4389121"/>
            <a:ext cx="5913053" cy="6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 t="43364" b="11240"/>
          <a:stretch>
            <a:fillRect/>
          </a:stretch>
        </p:blipFill>
        <p:spPr bwMode="auto">
          <a:xfrm>
            <a:off x="811797" y="5149516"/>
            <a:ext cx="8547100" cy="11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827772" y="6342415"/>
            <a:ext cx="105492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Por lo tanto hay que encontrar otra forma de expresar el integrando en términos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 y t.</a:t>
            </a:r>
          </a:p>
        </p:txBody>
      </p:sp>
    </p:spTree>
    <p:extLst>
      <p:ext uri="{BB962C8B-B14F-4D97-AF65-F5344CB8AC3E}">
        <p14:creationId xmlns="" xmlns:p14="http://schemas.microsoft.com/office/powerpoint/2010/main" val="36796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759" y="981144"/>
            <a:ext cx="1054928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forma que buscamos se puede inferir considerando el caso de una partícula libre, cuya función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onda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b="64234"/>
          <a:stretch>
            <a:fillRect/>
          </a:stretch>
        </p:blipFill>
        <p:spPr bwMode="auto">
          <a:xfrm>
            <a:off x="533568" y="1497965"/>
            <a:ext cx="8718550" cy="4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52773"/>
          <a:stretch>
            <a:fillRect/>
          </a:stretch>
        </p:blipFill>
        <p:spPr bwMode="auto">
          <a:xfrm>
            <a:off x="533568" y="2011680"/>
            <a:ext cx="8718550" cy="61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 l="40742" b="74919"/>
          <a:stretch>
            <a:fillRect/>
          </a:stretch>
        </p:blipFill>
        <p:spPr bwMode="auto">
          <a:xfrm>
            <a:off x="4292868" y="2333123"/>
            <a:ext cx="5072380" cy="52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 t="12579" b="47000"/>
          <a:stretch>
            <a:fillRect/>
          </a:stretch>
        </p:blipFill>
        <p:spPr bwMode="auto">
          <a:xfrm>
            <a:off x="661369" y="2974216"/>
            <a:ext cx="8616950" cy="6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3261" t="62474"/>
          <a:stretch>
            <a:fillRect/>
          </a:stretch>
        </p:blipFill>
        <p:spPr bwMode="auto">
          <a:xfrm>
            <a:off x="4004110" y="3253348"/>
            <a:ext cx="4889199" cy="5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/>
          <a:srcRect t="4625" b="77758"/>
          <a:stretch>
            <a:fillRect/>
          </a:stretch>
        </p:blipFill>
        <p:spPr bwMode="auto">
          <a:xfrm>
            <a:off x="565118" y="4882443"/>
            <a:ext cx="8616950" cy="43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3484" t="25392" b="52167"/>
          <a:stretch>
            <a:fillRect/>
          </a:stretch>
        </p:blipFill>
        <p:spPr bwMode="auto">
          <a:xfrm>
            <a:off x="4360244" y="5236138"/>
            <a:ext cx="486995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 t="59645" b="24607"/>
          <a:stretch>
            <a:fillRect/>
          </a:stretch>
        </p:blipFill>
        <p:spPr bwMode="auto">
          <a:xfrm>
            <a:off x="584369" y="5775160"/>
            <a:ext cx="8616950" cy="38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74311" y="3782255"/>
            <a:ext cx="1010011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modo que en lugar de la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(7.36) el valor esperado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 calcula como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30" name="Object 7"/>
          <p:cNvGraphicFramePr>
            <a:graphicFrameLocks noChangeAspect="1"/>
          </p:cNvGraphicFramePr>
          <p:nvPr/>
        </p:nvGraphicFramePr>
        <p:xfrm>
          <a:off x="4104256" y="4112912"/>
          <a:ext cx="3235325" cy="723900"/>
        </p:xfrm>
        <a:graphic>
          <a:graphicData uri="http://schemas.openxmlformats.org/presentationml/2006/ole">
            <p:oleObj spid="_x0000_s52230" name="Equation" r:id="rId7" imgW="2044440" imgH="457200" progId="Equation.DSMT4">
              <p:embed/>
            </p:oleObj>
          </a:graphicData>
        </a:graphic>
      </p:graphicFrame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/>
          <a:srcRect l="42255" t="76574"/>
          <a:stretch>
            <a:fillRect/>
          </a:stretch>
        </p:blipFill>
        <p:spPr bwMode="auto">
          <a:xfrm>
            <a:off x="4254366" y="5977288"/>
            <a:ext cx="4975828" cy="5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273312" y="1113729"/>
            <a:ext cx="10275976" cy="362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modo que cualquier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observable de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la mecánica clásica se le debe asociar un operador en la mecánica cuántica.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Ejemplos de operadores son: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30861" y="2027372"/>
          <a:ext cx="3405187" cy="582612"/>
        </p:xfrm>
        <a:graphic>
          <a:graphicData uri="http://schemas.openxmlformats.org/presentationml/2006/ole">
            <p:oleObj spid="_x0000_s51202" name="Equation" r:id="rId3" imgW="2298600" imgH="393480" progId="Equation.DSMT4">
              <p:embed/>
            </p:oleObj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425711" y="4423206"/>
            <a:ext cx="10402710" cy="1226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s-UY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462614" y="3641860"/>
            <a:ext cx="10279180" cy="90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Es interesante notar que la ecuación de Schrödinger se puede escribir en términos del </a:t>
            </a:r>
            <a:r>
              <a:rPr lang="es-UY" sz="1700" b="1" dirty="0" smtClean="0">
                <a:latin typeface="Times New Roman" pitchFamily="18" charset="0"/>
                <a:cs typeface="Times New Roman" pitchFamily="18" charset="0"/>
              </a:rPr>
              <a:t>operador Hamiltoniano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Entonces, otra forma de escribir a la ecuación de Schrödinger :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29971" y="2698399"/>
          <a:ext cx="4633912" cy="714375"/>
        </p:xfrm>
        <a:graphic>
          <a:graphicData uri="http://schemas.openxmlformats.org/presentationml/2006/ole">
            <p:oleObj spid="_x0000_s51203" name="Equation" r:id="rId4" imgW="3124080" imgH="482400" progId="Equation.DSMT4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4718068" y="4658974"/>
          <a:ext cx="2035175" cy="582612"/>
        </p:xfrm>
        <a:graphic>
          <a:graphicData uri="http://schemas.openxmlformats.org/presentationml/2006/ole">
            <p:oleObj spid="_x0000_s51204" name="Equation" r:id="rId5" imgW="1371600" imgH="393480" progId="Equation.DSMT4">
              <p:embed/>
            </p:oleObj>
          </a:graphicData>
        </a:graphic>
      </p:graphicFrame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6"/>
          <a:srcRect l="28030" t="14210" b="61037"/>
          <a:stretch>
            <a:fillRect/>
          </a:stretch>
        </p:blipFill>
        <p:spPr bwMode="auto">
          <a:xfrm>
            <a:off x="2136807" y="5423835"/>
            <a:ext cx="6379812" cy="9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7664012" y="2281808"/>
            <a:ext cx="3001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Ecuaciones en autovalores y </a:t>
            </a:r>
            <a:b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autofunciones.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95512" y="1944303"/>
            <a:ext cx="2425566" cy="66414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10" name="Object 2"/>
          <p:cNvGraphicFramePr>
            <a:graphicFrameLocks noChangeAspect="1"/>
          </p:cNvGraphicFramePr>
          <p:nvPr/>
        </p:nvGraphicFramePr>
        <p:xfrm>
          <a:off x="5056723" y="2146801"/>
          <a:ext cx="1919287" cy="339725"/>
        </p:xfrm>
        <a:graphic>
          <a:graphicData uri="http://schemas.openxmlformats.org/presentationml/2006/ole">
            <p:oleObj spid="_x0000_s51210" name="Equation" r:id="rId7" imgW="1295280" imgH="228600" progId="Equation.DSMT4">
              <p:embed/>
            </p:oleObj>
          </a:graphicData>
        </a:graphic>
      </p:graphicFrame>
      <p:graphicFrame>
        <p:nvGraphicFramePr>
          <p:cNvPr id="51211" name="Object 2"/>
          <p:cNvGraphicFramePr>
            <a:graphicFrameLocks noChangeAspect="1"/>
          </p:cNvGraphicFramePr>
          <p:nvPr/>
        </p:nvGraphicFramePr>
        <p:xfrm>
          <a:off x="5159375" y="2770188"/>
          <a:ext cx="1882775" cy="377825"/>
        </p:xfrm>
        <a:graphic>
          <a:graphicData uri="http://schemas.openxmlformats.org/presentationml/2006/ole">
            <p:oleObj spid="_x0000_s51211" name="Equation" r:id="rId8" imgW="1269720" imgH="253800" progId="Equation.DSMT4">
              <p:embed/>
            </p:oleObj>
          </a:graphicData>
        </a:graphic>
      </p:graphicFrame>
      <p:sp>
        <p:nvSpPr>
          <p:cNvPr id="19" name="Oval 18"/>
          <p:cNvSpPr/>
          <p:nvPr/>
        </p:nvSpPr>
        <p:spPr>
          <a:xfrm>
            <a:off x="5032412" y="2597203"/>
            <a:ext cx="2425566" cy="66414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56573" y="5736657"/>
            <a:ext cx="211755" cy="279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6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425711" y="3730206"/>
            <a:ext cx="10402710" cy="1226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s-UY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578491" y="3339985"/>
            <a:ext cx="10289894" cy="1588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Estos resultados muestran que la función de onda, además de determinar la densidad de probabilidad y la corriente de probabilidad como ya vimos,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contiene mucha mas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informacion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pues por medio de la (7.48)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nos permite calcular el valor esperado de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cualquier variable dinámica.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realidad, la función de onda contiene 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toda la </a:t>
            </a:r>
            <a:r>
              <a:rPr lang="es-ES" sz="1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informacion</a:t>
            </a:r>
            <a:r>
              <a:rPr lang="es-ES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que podemos llegar a obtener acerca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la partícula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modo que la regla general para obtener el valor esperado para un observable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es construir su operador asociado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hacer el “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sandwich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” (producto interno) con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 y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Ψ*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540230" y="5508956"/>
          <a:ext cx="2130064" cy="723418"/>
        </p:xfrm>
        <a:graphic>
          <a:graphicData uri="http://schemas.openxmlformats.org/presentationml/2006/ole">
            <p:oleObj spid="_x0000_s55301" name="Equation" r:id="rId3" imgW="1346040" imgH="457200" progId="Equation.DSMT4">
              <p:embed/>
            </p:oleObj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 l="2514" t="45853" b="42153"/>
          <a:stretch>
            <a:fillRect/>
          </a:stretch>
        </p:blipFill>
        <p:spPr bwMode="auto">
          <a:xfrm>
            <a:off x="664143" y="914417"/>
            <a:ext cx="8641748" cy="45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/>
          <a:srcRect l="28139" t="61164" b="23525"/>
          <a:stretch>
            <a:fillRect/>
          </a:stretch>
        </p:blipFill>
        <p:spPr bwMode="auto">
          <a:xfrm>
            <a:off x="2868329" y="1318678"/>
            <a:ext cx="6370185" cy="5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 l="2514" t="83876"/>
          <a:stretch>
            <a:fillRect/>
          </a:stretch>
        </p:blipFill>
        <p:spPr bwMode="auto">
          <a:xfrm>
            <a:off x="616016" y="1905821"/>
            <a:ext cx="8641748" cy="60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5"/>
          <a:srcRect t="11767"/>
          <a:stretch>
            <a:fillRect/>
          </a:stretch>
        </p:blipFill>
        <p:spPr bwMode="auto">
          <a:xfrm>
            <a:off x="683995" y="2550714"/>
            <a:ext cx="8648700" cy="62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519136" y="6269244"/>
            <a:ext cx="10549917" cy="48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Volveremos sobre este producto interno y aspectos matemáticos del espacio de las funciones </a:t>
            </a:r>
            <a:r>
              <a:rPr lang="es-ES" sz="1700" i="1" spc="-3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spc="-30" dirty="0" err="1" smtClean="0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)  y de los operadores al terminar el capitulo.</a:t>
            </a:r>
          </a:p>
        </p:txBody>
      </p:sp>
    </p:spTree>
    <p:extLst>
      <p:ext uri="{BB962C8B-B14F-4D97-AF65-F5344CB8AC3E}">
        <p14:creationId xmlns:p14="http://schemas.microsoft.com/office/powerpoint/2010/main" xmlns="" val="34166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b="94796"/>
          <a:stretch>
            <a:fillRect/>
          </a:stretch>
        </p:blipFill>
        <p:spPr bwMode="auto">
          <a:xfrm>
            <a:off x="518511" y="791083"/>
            <a:ext cx="10058400" cy="30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0598" y="356135"/>
            <a:ext cx="307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/>
              <a:t>Tabla de operadores cuánticos</a:t>
            </a:r>
            <a:endParaRPr lang="es-UY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6185"/>
          <a:stretch>
            <a:fillRect/>
          </a:stretch>
        </p:blipFill>
        <p:spPr bwMode="auto">
          <a:xfrm>
            <a:off x="518511" y="1049157"/>
            <a:ext cx="10058400" cy="552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638800" y="1110851"/>
          <a:ext cx="914400" cy="198437"/>
        </p:xfrm>
        <a:graphic>
          <a:graphicData uri="http://schemas.openxmlformats.org/presentationml/2006/ole">
            <p:oleObj spid="_x0000_s4098" name="Equation" r:id="rId3" imgW="914400" imgH="19872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142753" y="1318738"/>
            <a:ext cx="109226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Vamos a ver ahora que la interpretación probabilística de la mecánica ondulatoria permite explicar los postulados de Bohr 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realidad los postulados I y III, el II (cuantización del momento angular ya  vimos como lo explicó  de Broglie.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893241"/>
            <a:ext cx="102744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radiación de los átomos (que son eléctricamente neutros) es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radiación de dipolo eléctrico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732629"/>
            <a:ext cx="4361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Explicación de los postulados de Bohr.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363696"/>
            <a:ext cx="109226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Resulta que podemos escribir a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es-ES" sz="17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BR" sz="17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What is an electric dipole? - Quora"/>
          <p:cNvPicPr>
            <a:picLocks noChangeAspect="1" noChangeArrowheads="1"/>
          </p:cNvPicPr>
          <p:nvPr/>
        </p:nvPicPr>
        <p:blipFill>
          <a:blip r:embed="rId4"/>
          <a:srcRect t="17841"/>
          <a:stretch>
            <a:fillRect/>
          </a:stretch>
        </p:blipFill>
        <p:spPr bwMode="auto">
          <a:xfrm>
            <a:off x="8471802" y="2675803"/>
            <a:ext cx="3267075" cy="114254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0" y="3825276"/>
            <a:ext cx="102744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momento de dipolo eléctrico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se extiende de dos cargas a una distribución continua de cargas como: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9106368" y="3847545"/>
          <a:ext cx="1181326" cy="426052"/>
        </p:xfrm>
        <a:graphic>
          <a:graphicData uri="http://schemas.openxmlformats.org/presentationml/2006/ole">
            <p:oleObj spid="_x0000_s4107" name="Equation" r:id="rId5" imgW="774360" imgH="279360" progId="Equation.DSMT4">
              <p:embed/>
            </p:oleObj>
          </a:graphicData>
        </a:graphic>
      </p:graphicFrame>
      <p:sp>
        <p:nvSpPr>
          <p:cNvPr id="30" name="Rectangle 29"/>
          <p:cNvSpPr/>
          <p:nvPr/>
        </p:nvSpPr>
        <p:spPr>
          <a:xfrm>
            <a:off x="8025" y="4362096"/>
            <a:ext cx="109226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Resulta que podemos escribir a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es-ES" sz="17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 = e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Ψ (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Ψ* (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17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650" y="4911301"/>
            <a:ext cx="102744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modo que el momento de dipolo eléctrico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queda: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068350" y="4867038"/>
          <a:ext cx="2420938" cy="425450"/>
        </p:xfrm>
        <a:graphic>
          <a:graphicData uri="http://schemas.openxmlformats.org/presentationml/2006/ole">
            <p:oleObj spid="_x0000_s4108" name="Equation" r:id="rId6" imgW="1587240" imgH="279360" progId="Equation.DSMT4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-1" y="2089506"/>
            <a:ext cx="113193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postulado I es inmediato: los estados estacionarios del postulado I corresponden simplemente a ondas estacionarias 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pt-BR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6222424" y="5231274"/>
          <a:ext cx="2189163" cy="425450"/>
        </p:xfrm>
        <a:graphic>
          <a:graphicData uri="http://schemas.openxmlformats.org/presentationml/2006/ole">
            <p:oleObj spid="_x0000_s4109" name="Equation" r:id="rId7" imgW="1434960" imgH="279360" progId="Equation.DSMT4">
              <p:embed/>
            </p:oleObj>
          </a:graphicData>
        </a:graphic>
      </p:graphicFrame>
      <p:sp>
        <p:nvSpPr>
          <p:cNvPr id="36" name="Rectangle 35"/>
          <p:cNvSpPr/>
          <p:nvPr/>
        </p:nvSpPr>
        <p:spPr>
          <a:xfrm>
            <a:off x="52950" y="5668476"/>
            <a:ext cx="102744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Como los estados estacionarios 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pt-BR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tienen simetría esférica, 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 0,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025" y="3344016"/>
            <a:ext cx="47083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intensidad de la radiación de dipolo eléctrico es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4657910" y="3267824"/>
          <a:ext cx="767672" cy="409006"/>
        </p:xfrm>
        <a:graphic>
          <a:graphicData uri="http://schemas.openxmlformats.org/presentationml/2006/ole">
            <p:oleObj spid="_x0000_s4110" name="Equation" r:id="rId8" imgW="380880" imgH="203040" progId="Equation.DSMT4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6181725" y="5699125"/>
          <a:ext cx="4213225" cy="347663"/>
        </p:xfrm>
        <a:graphic>
          <a:graphicData uri="http://schemas.openxmlformats.org/presentationml/2006/ole">
            <p:oleObj spid="_x0000_s4111" name="Equation" r:id="rId9" imgW="2768400" imgH="228600" progId="Equation.DSMT4">
              <p:embed/>
            </p:oleObj>
          </a:graphicData>
        </a:graphic>
      </p:graphicFrame>
      <p:sp>
        <p:nvSpPr>
          <p:cNvPr id="38" name="Rectangle 37"/>
          <p:cNvSpPr/>
          <p:nvPr/>
        </p:nvSpPr>
        <p:spPr>
          <a:xfrm>
            <a:off x="0" y="5254601"/>
            <a:ext cx="1027446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un estado estacionario 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pt-BR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el momento de dipolo eléctrico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es: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649" y="2463281"/>
            <a:ext cx="113193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postulado III recordemos que dice que los átomos en esos estacionarios </a:t>
            </a:r>
            <a:r>
              <a:rPr lang="pt-BR" sz="1700" i="1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pt-BR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no radian.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6186643"/>
            <a:ext cx="113193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►</a:t>
            </a:r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Queda demostrado entonces el postulado III: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 átomos en esos estacionarios </a:t>
            </a:r>
            <a:r>
              <a:rPr lang="pt-BR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pt-BR" sz="17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radian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0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17" grpId="0" build="p"/>
      <p:bldP spid="24" grpId="0"/>
      <p:bldP spid="30" grpId="0" build="p"/>
      <p:bldP spid="33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7E0870-D1E2-4A4C-AC98-5A06780C969E}"/>
              </a:ext>
            </a:extLst>
          </p:cNvPr>
          <p:cNvSpPr txBox="1">
            <a:spLocks/>
          </p:cNvSpPr>
          <p:nvPr/>
        </p:nvSpPr>
        <p:spPr>
          <a:xfrm>
            <a:off x="799943" y="709713"/>
            <a:ext cx="8878049" cy="1150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Experimento de </a:t>
            </a:r>
            <a:r>
              <a:rPr lang="es-ES" sz="2000" b="1" dirty="0" err="1">
                <a:latin typeface="Times New Roman" pitchFamily="18" charset="0"/>
                <a:cs typeface="Times New Roman" pitchFamily="18" charset="0"/>
              </a:rPr>
              <a:t>Davisson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Germer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(1927)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5931" y="1329341"/>
            <a:ext cx="5619750" cy="1052292"/>
            <a:chOff x="465931" y="1329341"/>
            <a:chExt cx="5619750" cy="1052292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931" y="1329341"/>
              <a:ext cx="561975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553903" y="2012301"/>
              <a:ext cx="4327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/>
                <a:t>Describimos ahora dos maneras de hacerlo.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617" y="1601554"/>
            <a:ext cx="11801374" cy="4829175"/>
            <a:chOff x="82617" y="1601554"/>
            <a:chExt cx="11801374" cy="4829175"/>
          </a:xfrm>
        </p:grpSpPr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617" y="2482064"/>
              <a:ext cx="5943600" cy="387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26116" y="1601554"/>
              <a:ext cx="5857875" cy="482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128111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352" y="995613"/>
            <a:ext cx="57721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79" y="3321750"/>
            <a:ext cx="10758618" cy="28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 b="22963"/>
          <a:stretch>
            <a:fillRect/>
          </a:stretch>
        </p:blipFill>
        <p:spPr bwMode="auto">
          <a:xfrm>
            <a:off x="0" y="930742"/>
            <a:ext cx="5953125" cy="344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79402"/>
          <a:stretch>
            <a:fillRect/>
          </a:stretch>
        </p:blipFill>
        <p:spPr bwMode="auto">
          <a:xfrm>
            <a:off x="0" y="4543125"/>
            <a:ext cx="5953125" cy="9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 t="27786"/>
          <a:stretch>
            <a:fillRect/>
          </a:stretch>
        </p:blipFill>
        <p:spPr bwMode="auto">
          <a:xfrm>
            <a:off x="6275022" y="1049154"/>
            <a:ext cx="5667375" cy="11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653" y="2271562"/>
            <a:ext cx="4985906" cy="43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b="70956"/>
          <a:stretch>
            <a:fillRect/>
          </a:stretch>
        </p:blipFill>
        <p:spPr bwMode="auto">
          <a:xfrm>
            <a:off x="228753" y="5534425"/>
            <a:ext cx="5667375" cy="48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53" y="711618"/>
            <a:ext cx="58483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641ED152-4B37-4832-9682-9B2F42B5FB9D}"/>
              </a:ext>
            </a:extLst>
          </p:cNvPr>
          <p:cNvPicPr/>
          <p:nvPr/>
        </p:nvPicPr>
        <p:blipFill>
          <a:blip r:embed="rId2"/>
          <a:srcRect b="63855"/>
          <a:stretch>
            <a:fillRect/>
          </a:stretch>
        </p:blipFill>
        <p:spPr>
          <a:xfrm>
            <a:off x="536760" y="746300"/>
            <a:ext cx="7429680" cy="2089497"/>
          </a:xfrm>
          <a:prstGeom prst="rect">
            <a:avLst/>
          </a:prstGeom>
        </p:spPr>
      </p:pic>
      <p:pic>
        <p:nvPicPr>
          <p:cNvPr id="3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641ED152-4B37-4832-9682-9B2F42B5FB9D}"/>
              </a:ext>
            </a:extLst>
          </p:cNvPr>
          <p:cNvPicPr/>
          <p:nvPr/>
        </p:nvPicPr>
        <p:blipFill>
          <a:blip r:embed="rId2"/>
          <a:srcRect l="45432" t="37947" b="51441"/>
          <a:stretch>
            <a:fillRect/>
          </a:stretch>
        </p:blipFill>
        <p:spPr>
          <a:xfrm>
            <a:off x="3912243" y="2858945"/>
            <a:ext cx="4054197" cy="613460"/>
          </a:xfrm>
          <a:prstGeom prst="rect">
            <a:avLst/>
          </a:prstGeom>
        </p:spPr>
      </p:pic>
      <p:pic>
        <p:nvPicPr>
          <p:cNvPr id="4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641ED152-4B37-4832-9682-9B2F42B5FB9D}"/>
              </a:ext>
            </a:extLst>
          </p:cNvPr>
          <p:cNvPicPr/>
          <p:nvPr/>
        </p:nvPicPr>
        <p:blipFill>
          <a:blip r:embed="rId2"/>
          <a:srcRect l="27049" t="47958" b="32820"/>
          <a:stretch>
            <a:fillRect/>
          </a:stretch>
        </p:blipFill>
        <p:spPr>
          <a:xfrm>
            <a:off x="2546430" y="3437681"/>
            <a:ext cx="5420010" cy="1111170"/>
          </a:xfrm>
          <a:prstGeom prst="rect">
            <a:avLst/>
          </a:prstGeom>
        </p:spPr>
      </p:pic>
      <p:pic>
        <p:nvPicPr>
          <p:cNvPr id="5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641ED152-4B37-4832-9682-9B2F42B5FB9D}"/>
              </a:ext>
            </a:extLst>
          </p:cNvPr>
          <p:cNvPicPr/>
          <p:nvPr/>
        </p:nvPicPr>
        <p:blipFill>
          <a:blip r:embed="rId2"/>
          <a:srcRect t="66579" r="59241" b="8393"/>
          <a:stretch>
            <a:fillRect/>
          </a:stretch>
        </p:blipFill>
        <p:spPr>
          <a:xfrm>
            <a:off x="536760" y="4618299"/>
            <a:ext cx="3028243" cy="1446834"/>
          </a:xfrm>
          <a:prstGeom prst="rect">
            <a:avLst/>
          </a:prstGeom>
        </p:spPr>
      </p:pic>
      <p:pic>
        <p:nvPicPr>
          <p:cNvPr id="6" name="Ink 1">
            <a:extLst>
              <a:ext uri="{FF2B5EF4-FFF2-40B4-BE49-F238E27FC236}">
                <a16:creationId xmlns:a16="http://schemas.microsoft.com/office/drawing/2014/main" xmlns="" xmlns:mc="http://schemas.openxmlformats.org/markup-compatibility/2006" id="{641ED152-4B37-4832-9682-9B2F42B5FB9D}"/>
              </a:ext>
            </a:extLst>
          </p:cNvPr>
          <p:cNvPicPr/>
          <p:nvPr/>
        </p:nvPicPr>
        <p:blipFill>
          <a:blip r:embed="rId2"/>
          <a:srcRect l="42005" t="66579" b="20807"/>
          <a:stretch>
            <a:fillRect/>
          </a:stretch>
        </p:blipFill>
        <p:spPr>
          <a:xfrm>
            <a:off x="3611301" y="4734046"/>
            <a:ext cx="4308840" cy="729205"/>
          </a:xfrm>
          <a:prstGeom prst="rect">
            <a:avLst/>
          </a:prstGeom>
        </p:spPr>
      </p:pic>
      <p:pic>
        <p:nvPicPr>
          <p:cNvPr id="7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6EF8D92C-D6F5-471B-A2CE-EE00F295C2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867" t="4286" r="50379" b="38657"/>
          <a:stretch>
            <a:fillRect/>
          </a:stretch>
        </p:blipFill>
        <p:spPr>
          <a:xfrm>
            <a:off x="8012119" y="1621622"/>
            <a:ext cx="3402156" cy="21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8948" y="986589"/>
            <a:ext cx="3831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>
                <a:solidFill>
                  <a:srgbClr val="00B050"/>
                </a:solidFill>
              </a:rPr>
              <a:t>Mientras que para la partícula masiva </a:t>
            </a:r>
            <a:br>
              <a:rPr lang="es-UY" b="1" dirty="0" smtClean="0">
                <a:solidFill>
                  <a:srgbClr val="00B050"/>
                </a:solidFill>
              </a:rPr>
            </a:br>
            <a:r>
              <a:rPr lang="es-UY" b="1" dirty="0" smtClean="0">
                <a:solidFill>
                  <a:srgbClr val="00B050"/>
                </a:solidFill>
              </a:rPr>
              <a:t>(no relativista)</a:t>
            </a:r>
            <a:endParaRPr lang="es-UY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5412" y="4038598"/>
            <a:ext cx="346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err="1" smtClean="0">
                <a:solidFill>
                  <a:srgbClr val="00B050"/>
                </a:solidFill>
              </a:rPr>
              <a:t>i.e.</a:t>
            </a:r>
            <a:r>
              <a:rPr lang="es-UY" b="1" dirty="0" smtClean="0">
                <a:solidFill>
                  <a:srgbClr val="00B050"/>
                </a:solidFill>
              </a:rPr>
              <a:t> la relación de dispersión es NO</a:t>
            </a:r>
          </a:p>
          <a:p>
            <a:r>
              <a:rPr lang="es-UY" b="1" dirty="0" smtClean="0">
                <a:solidFill>
                  <a:srgbClr val="00B050"/>
                </a:solidFill>
              </a:rPr>
              <a:t>lineal y por ese motivo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5644" y="4720436"/>
            <a:ext cx="245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hay dispersión  </a:t>
            </a:r>
          </a:p>
        </p:txBody>
      </p:sp>
    </p:spTree>
    <p:extLst>
      <p:ext uri="{BB962C8B-B14F-4D97-AF65-F5344CB8AC3E}">
        <p14:creationId xmlns:p14="http://schemas.microsoft.com/office/powerpoint/2010/main" xmlns="" val="5640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009650"/>
            <a:ext cx="118205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769" y="1142599"/>
            <a:ext cx="5857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96" y="2375452"/>
            <a:ext cx="660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COMPLEMENTARIO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7E0870-D1E2-4A4C-AC98-5A06780C969E}"/>
              </a:ext>
            </a:extLst>
          </p:cNvPr>
          <p:cNvSpPr txBox="1">
            <a:spLocks/>
          </p:cNvSpPr>
          <p:nvPr/>
        </p:nvSpPr>
        <p:spPr>
          <a:xfrm>
            <a:off x="1021324" y="517207"/>
            <a:ext cx="8878049" cy="1150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/>
              <a:t>Experimento de </a:t>
            </a:r>
            <a:r>
              <a:rPr lang="es-ES" sz="3600" dirty="0" err="1"/>
              <a:t>Davisson</a:t>
            </a:r>
            <a:r>
              <a:rPr lang="en-US" sz="3600" dirty="0"/>
              <a:t>-</a:t>
            </a:r>
            <a:r>
              <a:rPr lang="en-US" sz="3600" dirty="0" err="1"/>
              <a:t>Germer</a:t>
            </a:r>
            <a:r>
              <a:rPr lang="en-US" sz="3600" dirty="0"/>
              <a:t> (1927)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7346DD-0483-4830-8929-3C44E795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1" y="1440492"/>
            <a:ext cx="4257544" cy="4619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607448-D057-4D6A-A76B-75B3B2D48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71" y="1554111"/>
            <a:ext cx="6790408" cy="46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11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980FC2-A557-470A-8A78-A5912436D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189"/>
            <a:ext cx="5067300" cy="3448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03B809-E53D-4C90-A8C1-4357917D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44" y="733881"/>
            <a:ext cx="7791450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B91751-8EC8-476A-82A0-D4851E75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3291214"/>
            <a:ext cx="77152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5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74E8B0-1C88-4DDA-92AE-8AD61D7CA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379" y="0"/>
            <a:ext cx="71377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6D6CD2-6F38-40B7-8411-EC7A1BA46275}"/>
              </a:ext>
            </a:extLst>
          </p:cNvPr>
          <p:cNvSpPr txBox="1"/>
          <p:nvPr/>
        </p:nvSpPr>
        <p:spPr>
          <a:xfrm>
            <a:off x="421603" y="480275"/>
            <a:ext cx="4487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Difracción de electrones a través de películas delgadas </a:t>
            </a:r>
          </a:p>
          <a:p>
            <a:r>
              <a:rPr lang="es-ES" sz="2800" dirty="0"/>
              <a:t>(G.P. Thomson, 1927)</a:t>
            </a:r>
          </a:p>
        </p:txBody>
      </p:sp>
    </p:spTree>
    <p:extLst>
      <p:ext uri="{BB962C8B-B14F-4D97-AF65-F5344CB8AC3E}">
        <p14:creationId xmlns:p14="http://schemas.microsoft.com/office/powerpoint/2010/main" xmlns="" val="19291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ere Are the First Images of How Coronavirus Replicates in Cells ...">
            <a:extLst>
              <a:ext uri="{FF2B5EF4-FFF2-40B4-BE49-F238E27FC236}">
                <a16:creationId xmlns:a16="http://schemas.microsoft.com/office/drawing/2014/main" xmlns="" id="{9B0FA7B7-C5B8-4247-8CE1-3B3B595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252" y="553755"/>
            <a:ext cx="5750490" cy="57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8886AF-1424-4EE0-93D1-F0590CD0EDF9}"/>
              </a:ext>
            </a:extLst>
          </p:cNvPr>
          <p:cNvSpPr txBox="1"/>
          <p:nvPr/>
        </p:nvSpPr>
        <p:spPr>
          <a:xfrm>
            <a:off x="838199" y="889348"/>
            <a:ext cx="4172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Imagen de Microscopio Electrónico</a:t>
            </a:r>
          </a:p>
        </p:txBody>
      </p:sp>
    </p:spTree>
    <p:extLst>
      <p:ext uri="{BB962C8B-B14F-4D97-AF65-F5344CB8AC3E}">
        <p14:creationId xmlns:p14="http://schemas.microsoft.com/office/powerpoint/2010/main" xmlns="" val="33413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FBC77825-B99C-48C6-BF7F-F633F3D4BE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/>
              <a:t>¿Ondas o partícula?: Experimento de la doble rendija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AB9B41-DBA3-43D0-85E6-FA9DBDD25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70" y="1055204"/>
            <a:ext cx="7883436" cy="5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78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898A9C20-67DF-44EE-A7F9-6DE8A64508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599" y="1416549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3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B3CDE1E7-D446-4C52-B3E8-5F85033B2D30}"/>
              </a:ext>
            </a:extLst>
          </p:cNvPr>
          <p:cNvPicPr/>
          <p:nvPr/>
        </p:nvPicPr>
        <p:blipFill>
          <a:blip r:embed="rId2"/>
          <a:srcRect l="13379" t="52702" r="19100" b="24954"/>
          <a:stretch>
            <a:fillRect/>
          </a:stretch>
        </p:blipFill>
        <p:spPr>
          <a:xfrm>
            <a:off x="4734046" y="1585643"/>
            <a:ext cx="2812647" cy="7755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883099"/>
            <a:ext cx="4930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/>
              <a:t>El Principio de Incertidumbre de Heisenberg.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21849" y="1581800"/>
            <a:ext cx="3551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Principio de incertidumbre de </a:t>
            </a:r>
            <a:b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 ondas clásicas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B3CDE1E7-D446-4C52-B3E8-5F85033B2D30}"/>
              </a:ext>
            </a:extLst>
          </p:cNvPr>
          <p:cNvPicPr/>
          <p:nvPr/>
        </p:nvPicPr>
        <p:blipFill>
          <a:blip r:embed="rId2"/>
          <a:srcRect t="51034" b="27289"/>
          <a:stretch>
            <a:fillRect/>
          </a:stretch>
        </p:blipFill>
        <p:spPr>
          <a:xfrm>
            <a:off x="4176746" y="1516190"/>
            <a:ext cx="4165560" cy="752355"/>
          </a:xfrm>
          <a:prstGeom prst="rect">
            <a:avLst/>
          </a:prstGeom>
        </p:spPr>
      </p:pic>
      <p:pic>
        <p:nvPicPr>
          <p:cNvPr id="13" name="Ink 1">
            <a:extLst>
              <a:ext uri="{FF2B5EF4-FFF2-40B4-BE49-F238E27FC236}">
                <a16:creationId xmlns:mc="http://schemas.openxmlformats.org/markup-compatibility/2006" xmlns:a16="http://schemas.microsoft.com/office/drawing/2014/main" xmlns="" id="{B3CDE1E7-D446-4C52-B3E8-5F85033B2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92" t="83049" r="12987"/>
          <a:stretch>
            <a:fillRect/>
          </a:stretch>
        </p:blipFill>
        <p:spPr>
          <a:xfrm>
            <a:off x="4734046" y="2314842"/>
            <a:ext cx="3596869" cy="752355"/>
          </a:xfrm>
          <a:prstGeom prst="rect">
            <a:avLst/>
          </a:prstGeom>
          <a:ln w="6350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388963" y="3507147"/>
            <a:ext cx="24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Más cuantitativamente: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83488" y="4029947"/>
            <a:ext cx="1850186" cy="584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UY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s-UY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UY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s-UY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UY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Symbol"/>
              </a:rPr>
              <a:t></a:t>
            </a:r>
            <a:r>
              <a:rPr lang="es-U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s-U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ħ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4038" y="4967522"/>
            <a:ext cx="19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De manera análoga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62263" y="5386147"/>
            <a:ext cx="1827744" cy="584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U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s-UY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UY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D</a:t>
            </a:r>
            <a:r>
              <a:rPr lang="es-UY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UY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  <a:sym typeface="Symbol"/>
              </a:rPr>
              <a:t></a:t>
            </a:r>
            <a:r>
              <a:rPr lang="es-U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s-U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ħ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52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  <p:bldP spid="15" grpId="0" animBg="1"/>
      <p:bldP spid="15" grpId="1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k 1">
            <a:extLst>
              <a:ext uri="{FF2B5EF4-FFF2-40B4-BE49-F238E27FC236}">
                <a16:creationId xmlns:mc="http://schemas.openxmlformats.org/markup-compatibility/2006" xmlns="" xmlns:a16="http://schemas.microsoft.com/office/drawing/2014/main" id="{D643CC0A-BF4F-42EC-A06D-550DA00DA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7380" y="1086120"/>
            <a:ext cx="11524320" cy="5771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0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462002"/>
            <a:ext cx="837397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Vimos que los paquetes de onda son soluciones de la ecuación de ondas de Schrödinger. </a:t>
            </a:r>
            <a:endParaRPr lang="es-UY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09006"/>
            <a:ext cx="104161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La ecuación de ondas de Schrödinger para una partícula libre en una</a:t>
            </a:r>
            <a:br>
              <a:rPr lang="es-UY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dimensión queda:</a:t>
            </a:r>
            <a:endParaRPr lang="es-UY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28987" y="1878181"/>
            <a:ext cx="3677757" cy="94202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B1104DF9-54D7-461A-891F-CCC798156CE6}"/>
              </a:ext>
            </a:extLst>
          </p:cNvPr>
          <p:cNvSpPr txBox="1">
            <a:spLocks/>
          </p:cNvSpPr>
          <p:nvPr/>
        </p:nvSpPr>
        <p:spPr>
          <a:xfrm>
            <a:off x="0" y="918300"/>
            <a:ext cx="10515600" cy="706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Ecuación de Schrödinger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21462" y="3345206"/>
            <a:ext cx="9731928" cy="1226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Y  para un potencial arbitrario 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UY" sz="17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) la ecuación de Schrödinger se escribe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s-UY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endParaRPr kumimoji="0" lang="es-UY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6520708" y="3060834"/>
          <a:ext cx="4589125" cy="768129"/>
        </p:xfrm>
        <a:graphic>
          <a:graphicData uri="http://schemas.openxmlformats.org/presentationml/2006/ole">
            <p:oleObj spid="_x0000_s36866" name="Equation" r:id="rId4" imgW="2501640" imgH="419040" progId="Equation.DSMT4">
              <p:embed/>
            </p:oleObj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613" y="3805590"/>
            <a:ext cx="9731928" cy="573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Expresión que para 3 dimensiones se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generaliza como: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780702" y="4132608"/>
          <a:ext cx="5911850" cy="714375"/>
        </p:xfrm>
        <a:graphic>
          <a:graphicData uri="http://schemas.openxmlformats.org/presentationml/2006/ole">
            <p:oleObj spid="_x0000_s36867" name="Equation" r:id="rId5" imgW="3987720" imgH="482400" progId="Equation.DSMT4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3058088" y="4987838"/>
          <a:ext cx="3352800" cy="714375"/>
        </p:xfrm>
        <a:graphic>
          <a:graphicData uri="http://schemas.openxmlformats.org/presentationml/2006/ole">
            <p:oleObj spid="_x0000_s36868" name="Equation" r:id="rId6" imgW="226044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F5D54C5-617B-4720-A381-5977BDD61BBF}"/>
              </a:ext>
            </a:extLst>
          </p:cNvPr>
          <p:cNvSpPr txBox="1">
            <a:spLocks/>
          </p:cNvSpPr>
          <p:nvPr/>
        </p:nvSpPr>
        <p:spPr>
          <a:xfrm>
            <a:off x="398362" y="1557337"/>
            <a:ext cx="3768524" cy="445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¿Qué son las ondas de materia?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72D6DC9-AD8B-4581-A2B3-D1D68FA7F71B}"/>
              </a:ext>
            </a:extLst>
          </p:cNvPr>
          <p:cNvSpPr txBox="1">
            <a:spLocks/>
          </p:cNvSpPr>
          <p:nvPr/>
        </p:nvSpPr>
        <p:spPr>
          <a:xfrm>
            <a:off x="560407" y="1933059"/>
            <a:ext cx="8502570" cy="14235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Max Born (1926): </a:t>
            </a:r>
          </a:p>
          <a:p>
            <a:pPr marL="0" indent="0">
              <a:buNone/>
            </a:pP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Si Ψ(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) es la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función de onda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, │Ψ(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)│</a:t>
            </a:r>
            <a:r>
              <a:rPr lang="es-ES" sz="1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es la densidad de probabilidad de que la partícula se encuentre en posición x a tiempo t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(Misma interpretación estadística que Einstein dio al campo EM para el caso de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fotones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26C77B-2F8B-4F2D-B4D3-77F350D89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208" y="1073270"/>
            <a:ext cx="1885950" cy="2428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87271"/>
            <a:ext cx="7724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IV-B La interpretación probabilística de la función de onda.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84865"/>
          <a:stretch>
            <a:fillRect/>
          </a:stretch>
        </p:blipFill>
        <p:spPr bwMode="auto">
          <a:xfrm>
            <a:off x="420587" y="3249564"/>
            <a:ext cx="10378593" cy="5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14213" b="57519"/>
          <a:stretch>
            <a:fillRect/>
          </a:stretch>
        </p:blipFill>
        <p:spPr bwMode="auto">
          <a:xfrm>
            <a:off x="420587" y="3784974"/>
            <a:ext cx="10378593" cy="10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47397" b="21263"/>
          <a:stretch>
            <a:fillRect/>
          </a:stretch>
        </p:blipFill>
        <p:spPr bwMode="auto">
          <a:xfrm>
            <a:off x="420587" y="4838265"/>
            <a:ext cx="10378593" cy="118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83037"/>
          <a:stretch>
            <a:fillRect/>
          </a:stretch>
        </p:blipFill>
        <p:spPr bwMode="auto">
          <a:xfrm>
            <a:off x="420587" y="6007256"/>
            <a:ext cx="10378593" cy="6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37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72D6DC9-AD8B-4581-A2B3-D1D68FA7F71B}"/>
              </a:ext>
            </a:extLst>
          </p:cNvPr>
          <p:cNvSpPr txBox="1">
            <a:spLocks/>
          </p:cNvSpPr>
          <p:nvPr/>
        </p:nvSpPr>
        <p:spPr>
          <a:xfrm>
            <a:off x="421510" y="1180713"/>
            <a:ext cx="10447118" cy="821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La interpretación probabilística requiere que la integral de la densidad de probabilidad en todo el espacio de 1: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216" y="1889747"/>
            <a:ext cx="3073204" cy="62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72D6DC9-AD8B-4581-A2B3-D1D68FA7F71B}"/>
              </a:ext>
            </a:extLst>
          </p:cNvPr>
          <p:cNvSpPr txBox="1">
            <a:spLocks/>
          </p:cNvSpPr>
          <p:nvPr/>
        </p:nvSpPr>
        <p:spPr>
          <a:xfrm>
            <a:off x="527612" y="2702786"/>
            <a:ext cx="10341016" cy="2621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O sea que la función de onda Ψ(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)  debe ser tal que 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integral  de │Ψ(</a:t>
            </a:r>
            <a:r>
              <a:rPr lang="es-E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)│</a:t>
            </a:r>
            <a:r>
              <a:rPr lang="es-ES" sz="1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debe ser FINITA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Ψ(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x,t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)  debe ser es  lo que los matemáticos llaman una función de </a:t>
            </a: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cuadrado integrable </a:t>
            </a:r>
            <a:r>
              <a:rPr lang="es-ES" b="1" dirty="0" smtClean="0">
                <a:solidFill>
                  <a:srgbClr val="FF0000"/>
                </a:solidFill>
                <a:latin typeface="French Script MT" pitchFamily="66" charset="0"/>
                <a:cs typeface="Times New Roman" pitchFamily="18" charset="0"/>
              </a:rPr>
              <a:t>L</a:t>
            </a:r>
            <a:r>
              <a:rPr lang="es-E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En otras palabras, toda función de onda aceptable debe tender a cero con suficiente rapidez para </a:t>
            </a:r>
            <a:r>
              <a:rPr lang="es-ES" sz="1800" i="1" dirty="0" smtClean="0">
                <a:latin typeface="Times New Roman" pitchFamily="18" charset="0"/>
                <a:cs typeface="Times New Roman" pitchFamily="18" charset="0"/>
              </a:rPr>
              <a:t>x → ±∞ 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72D6DC9-AD8B-4581-A2B3-D1D68FA7F71B}"/>
              </a:ext>
            </a:extLst>
          </p:cNvPr>
          <p:cNvSpPr txBox="1">
            <a:spLocks/>
          </p:cNvSpPr>
          <p:nvPr/>
        </p:nvSpPr>
        <p:spPr>
          <a:xfrm>
            <a:off x="529541" y="4197879"/>
            <a:ext cx="10341016" cy="66348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Noten  que las soluciones de onda plana no son de cuadrado integrable y por lo tanto no son funciones de onda aceptables.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72D6DC9-AD8B-4581-A2B3-D1D68FA7F71B}"/>
              </a:ext>
            </a:extLst>
          </p:cNvPr>
          <p:cNvSpPr txBox="1">
            <a:spLocks/>
          </p:cNvSpPr>
          <p:nvPr/>
        </p:nvSpPr>
        <p:spPr>
          <a:xfrm>
            <a:off x="633713" y="5077573"/>
            <a:ext cx="10697902" cy="15662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Sin embargo no las vamos a descartar pues, como ya vimos,  a partir de ellas, mediante la integral de Fourier, se pueden formar paquetes que si son de cuadrado integrable y por lo tanto funciones de onda aceptables.</a:t>
            </a:r>
          </a:p>
          <a:p>
            <a:pPr marL="0" indent="0">
              <a:buNone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En adelante vamos a suponer que la función de onda esta normalizada de modo que la integral del cuadrado de su modulo (extendida a todo el dominio de la coordenada) es igual a la unidad.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7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6293" y="5479454"/>
            <a:ext cx="1032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 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Usando la ecuación de Schrödinger y su compleja conjugada obtener la ecuación de conservación de la probabilidad.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545" y="1045542"/>
            <a:ext cx="988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Corriente de probabilidad y ecuación de la continuidad mecánico cuántica</a:t>
            </a:r>
            <a:endParaRPr lang="en-US" sz="20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948" y="1936771"/>
            <a:ext cx="5829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72D6DC9-AD8B-4581-A2B3-D1D68FA7F71B}"/>
              </a:ext>
            </a:extLst>
          </p:cNvPr>
          <p:cNvSpPr txBox="1">
            <a:spLocks/>
          </p:cNvSpPr>
          <p:nvPr/>
        </p:nvSpPr>
        <p:spPr>
          <a:xfrm>
            <a:off x="494817" y="1651467"/>
            <a:ext cx="10697902" cy="3856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Hemos visto que podemos escribir a la densidad de probabilidad como: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72D6DC9-AD8B-4581-A2B3-D1D68FA7F71B}"/>
              </a:ext>
            </a:extLst>
          </p:cNvPr>
          <p:cNvSpPr txBox="1">
            <a:spLocks/>
          </p:cNvSpPr>
          <p:nvPr/>
        </p:nvSpPr>
        <p:spPr>
          <a:xfrm>
            <a:off x="485167" y="2602547"/>
            <a:ext cx="10697902" cy="719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Usando la ecuación de Schrödinger se puede obtener una ecuación de conservación de la probabilidad, análoga a la de </a:t>
            </a: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conservación de la carga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o de la de </a:t>
            </a: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continuidad de un fluido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del tipo: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2975"/>
          <a:stretch>
            <a:fillRect/>
          </a:stretch>
        </p:blipFill>
        <p:spPr bwMode="auto">
          <a:xfrm>
            <a:off x="1899684" y="3287208"/>
            <a:ext cx="1202331" cy="6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01574" y="4159124"/>
            <a:ext cx="7751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Efectivamente, integrando esta ecuación entre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obtenemos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372" y="3838743"/>
            <a:ext cx="3482051" cy="92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66844" y="4761807"/>
            <a:ext cx="99850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que nos dice que la variación de la probabilidad de encontrar la partícula en el intervalo (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x1, x2 )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esta dada por el flujo neto de la corriente de probabilidad que entra en dicho intervalo.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3743" y="3429530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siendo 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corriente de probabilidad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definida como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7705" y="3210899"/>
            <a:ext cx="2901387" cy="6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0017D648-30D9-409C-A8E2-D56511A78B8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Valores de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expectación y operadores cuánticos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CAFC5500-E20F-4146-B13D-D02B9437343A}"/>
              </a:ext>
            </a:extLst>
          </p:cNvPr>
          <p:cNvSpPr txBox="1">
            <a:spLocks/>
          </p:cNvSpPr>
          <p:nvPr/>
        </p:nvSpPr>
        <p:spPr>
          <a:xfrm>
            <a:off x="273312" y="1113729"/>
            <a:ext cx="10275976" cy="362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Como tenemos una distribución de probabilidad para cualquier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observable de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la mecánica clásica, es decir, cualquier cantidad que pueda medirse en un experimento físico, le podemos calcular en mecánica cuántica su valor esperado o valor de expectación.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Ejemplos de observables son posición, momento, energía cinética, energía total, momento angular, etc.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Como luego veremos más rigurosamente, los operadores “extraen” a los observables de la función de onda </a:t>
            </a:r>
            <a:r>
              <a:rPr lang="es-UY" sz="1700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UY" sz="1700" dirty="0" err="1" smtClean="0">
                <a:latin typeface="Bodoni MT Black" pitchFamily="18" charset="0"/>
                <a:cs typeface="Times New Roman" pitchFamily="18" charset="0"/>
              </a:rPr>
              <a:t>r</a:t>
            </a:r>
            <a:r>
              <a:rPr lang="es-UY" sz="1700" i="1" dirty="0" err="1" smtClean="0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6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21772</TotalTime>
  <Words>1193</Words>
  <Application>Microsoft Office PowerPoint</Application>
  <PresentationFormat>Custom</PresentationFormat>
  <Paragraphs>83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¿Ondas o partícula?: Experimento de la doble rendija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365</cp:revision>
  <dcterms:created xsi:type="dcterms:W3CDTF">2020-04-13T11:54:26Z</dcterms:created>
  <dcterms:modified xsi:type="dcterms:W3CDTF">2022-05-03T20:04:06Z</dcterms:modified>
</cp:coreProperties>
</file>