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362" r:id="rId2"/>
    <p:sldId id="361" r:id="rId3"/>
    <p:sldId id="363" r:id="rId4"/>
    <p:sldId id="349" r:id="rId5"/>
    <p:sldId id="355" r:id="rId6"/>
    <p:sldId id="357" r:id="rId7"/>
    <p:sldId id="365" r:id="rId8"/>
    <p:sldId id="366" r:id="rId9"/>
    <p:sldId id="367" r:id="rId10"/>
    <p:sldId id="351" r:id="rId11"/>
    <p:sldId id="375" r:id="rId12"/>
    <p:sldId id="354" r:id="rId13"/>
    <p:sldId id="353" r:id="rId14"/>
    <p:sldId id="345" r:id="rId15"/>
    <p:sldId id="348" r:id="rId16"/>
    <p:sldId id="352" r:id="rId17"/>
    <p:sldId id="368" r:id="rId18"/>
    <p:sldId id="369" r:id="rId19"/>
    <p:sldId id="373" r:id="rId20"/>
    <p:sldId id="347" r:id="rId21"/>
    <p:sldId id="376" r:id="rId22"/>
    <p:sldId id="312" r:id="rId23"/>
    <p:sldId id="370" r:id="rId24"/>
    <p:sldId id="371" r:id="rId25"/>
    <p:sldId id="37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Untitled Section" id="{0FE22DF1-613C-4A1A-9193-F37C434C501D}">
          <p14:sldIdLst>
            <p14:sldId id="278"/>
            <p14:sldId id="280"/>
            <p14:sldId id="277"/>
            <p14:sldId id="300"/>
            <p14:sldId id="301"/>
            <p14:sldId id="297"/>
            <p14:sldId id="291"/>
            <p14:sldId id="292"/>
            <p14:sldId id="293"/>
            <p14:sldId id="294"/>
            <p14:sldId id="285"/>
            <p14:sldId id="302"/>
            <p14:sldId id="298"/>
            <p14:sldId id="284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6C2"/>
    <a:srgbClr val="FFE0A7"/>
    <a:srgbClr val="FDDCC3"/>
    <a:srgbClr val="FEE1C2"/>
    <a:srgbClr val="FEE9C2"/>
    <a:srgbClr val="EAF2FA"/>
    <a:srgbClr val="FFDFA9"/>
    <a:srgbClr val="FDE0AD"/>
    <a:srgbClr val="E3D52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059" autoAdjust="0"/>
    <p:restoredTop sz="94660"/>
  </p:normalViewPr>
  <p:slideViewPr>
    <p:cSldViewPr snapToGrid="0">
      <p:cViewPr>
        <p:scale>
          <a:sx n="66" d="100"/>
          <a:sy n="66" d="100"/>
        </p:scale>
        <p:origin x="-180" y="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7.wmf"/><Relationship Id="rId1" Type="http://schemas.openxmlformats.org/officeDocument/2006/relationships/image" Target="../media/image34.wmf"/><Relationship Id="rId4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14FF5-BF18-4A92-A0EA-1B590CD8F11D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F5B0D-738A-48A4-A5D1-0D0AFCD80E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8367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164CE7-3E3E-4FBE-B481-CA6DF033C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679A3B0-CF37-448F-8BDA-8DC6F14958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2042EB-39B4-474A-A53C-F6977708B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miércoles 27 de mayo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8E4EEC1-5003-419F-8A13-40738951C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11BAF1-B4C4-43AE-A210-80E6F0EF5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7292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134AEC-3640-431C-AC11-3E2AB1BD7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8C6BAD2-6153-47FF-A5C2-AC266B3A6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1A4056-2935-45BB-8F96-E2ABFF231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miércoles 27 de mayo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D1E90C-EDB3-435A-9346-1557388FF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DEBF67E-4B7B-4904-84DE-EB68FD36A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7685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E33E275-8309-44D8-B459-1DEB675BBF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8F57ABD-8D71-4BB6-813E-32E843612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DD4CFA-16EB-45CD-99E5-1A7501BB0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miércoles 27 de mayo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E9CB1D-5FC1-4F19-9AC0-EC9090636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B9B8EA-C525-4D2D-A5D8-BF495617E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2479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CA5198-DFFC-451C-A7C4-72965B65C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B1A707-95A0-4984-82BD-B34D72129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F0D06E2-B269-44CE-B7D6-B38CC0C39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miércoles 27 de mayo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10CCF1-699E-49E7-90FA-5DE4EA026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93C948-F5D8-4935-8E16-B86C5D1B3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8500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9784BB-A675-4E07-BA09-93A5F787A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438B1F3-DED6-4356-9806-5528F7961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39C7645-703A-4027-8F36-A875BC3C6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miércoles 27 de mayo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48C1894-9238-4277-9446-E9157918C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B449A31-729A-4817-A233-880F2874C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3038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8BCF5B-8C00-415E-8B50-D4C5A9198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C1F5BC-582E-4EB4-90E7-A235C11D11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E6DD358-CF68-433D-A878-F88F132432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4436A1A-69F0-466B-A9FA-42B2C5C97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miércoles 27 de mayo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3C11F06-D25B-4158-AF8C-421BE9C78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C614920-0AA6-461E-83FD-8DED8B4CE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2587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BEEC1C-63E1-483E-AF76-278BBEB79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31AF6B4-61A5-4838-A850-89B7FC0ED5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FB16846-D07B-48CF-B319-F53201B4C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BE43965-0A09-4373-AE95-78BAB634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88C7D07-8B2E-4BAA-8362-C96144114A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DF9B83F-8FE5-427A-AA85-A5FC780FC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miércoles 27 de mayo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7A9D9B6-3F2F-4CF6-A687-5E3E8DD30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E86917A-5B2A-4518-88F7-B24C60EB0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3254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2036BC-C607-4155-96ED-70EDAD4B8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038CB51-ABD3-47CF-9E37-53577DB5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miércoles 27 de mayo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3D5F664-8AB7-454F-B3C1-1E881631A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8C10AA6-B775-4F7E-8265-8C08BFD2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2530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D6BFE9D-ABF1-43EC-A61D-EFC0B6584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miércoles 27 de mayo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11CC759-F3C9-4D49-9352-3942BA977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EF3065E-6205-4990-A6E5-1696F8500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7272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7999EF-467C-4F7D-946F-5AD3BDCDF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43912F-5E5F-4562-A40C-301374F4F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2C9712C-F669-4ED7-A4B8-D69B74514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92D364B-26F7-4B24-A4F9-5337174A0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miércoles 27 de mayo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F58C7E8-060F-4024-AC67-0E7E23CA6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BF02967-FD01-4AC3-BA27-E303AE8F0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7382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8DDF08-5E5B-4890-B3AD-E07D5B008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A2E9D3B-108A-4DF5-A72A-4440A2FD11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BC05596-C889-453A-A762-2F2B0CB30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EF14CE2-E304-4962-B767-A4919D885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miércoles 27 de mayo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381F13C-6AAA-41AA-92FF-E0CF8DCC1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13A1104-DE65-44F6-854A-5568395EE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951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7B1A655-E201-43D9-8D22-B794AFD13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5DDCD37-41DD-472A-97DF-EAB722F9EF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78D23C-DC6C-48D1-BFC1-7F2A938044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miércoles 27 de mayo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14B41B-B48F-4CA0-88AE-0B6BD67FD3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5624C2-980A-48D7-AF8D-59B330D04F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0944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hysicstoday.scitation.org/doi/pdf/10.1063/PT.3.4911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79" y="1802658"/>
            <a:ext cx="10645541" cy="615553"/>
          </a:xfrm>
          <a:prstGeom prst="rect">
            <a:avLst/>
          </a:prstGeom>
          <a:solidFill>
            <a:srgbClr val="FEE1C2"/>
          </a:solidFill>
        </p:spPr>
        <p:txBody>
          <a:bodyPr wrap="square">
            <a:spAutoFit/>
          </a:bodyPr>
          <a:lstStyle/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Al calcular la norma de la función de onda y los valores esperados de variables dinámicas nos encontramos con expresiones del tipo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ED6C2">
                <a:tint val="45000"/>
                <a:satMod val="400000"/>
              </a:srgbClr>
            </a:duotone>
          </a:blip>
          <a:srcRect l="50197"/>
          <a:stretch>
            <a:fillRect/>
          </a:stretch>
        </p:blipFill>
        <p:spPr bwMode="auto">
          <a:xfrm>
            <a:off x="4552749" y="2308038"/>
            <a:ext cx="834594" cy="714275"/>
          </a:xfrm>
          <a:prstGeom prst="rect">
            <a:avLst/>
          </a:prstGeom>
          <a:solidFill>
            <a:srgbClr val="FEE1C2"/>
          </a:solidFill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4995" name="Object 3"/>
          <p:cNvGraphicFramePr>
            <a:graphicFrameLocks noChangeAspect="1"/>
          </p:cNvGraphicFramePr>
          <p:nvPr/>
        </p:nvGraphicFramePr>
        <p:xfrm>
          <a:off x="2542323" y="2263839"/>
          <a:ext cx="1889125" cy="722312"/>
        </p:xfrm>
        <a:graphic>
          <a:graphicData uri="http://schemas.openxmlformats.org/presentationml/2006/ole">
            <p:oleObj spid="_x0000_s84995" name="Equation" r:id="rId4" imgW="1193760" imgH="457200" progId="Equation.DSMT4">
              <p:embed/>
            </p:oleObj>
          </a:graphicData>
        </a:graphic>
      </p:graphicFrame>
      <p:graphicFrame>
        <p:nvGraphicFramePr>
          <p:cNvPr id="84996" name="Object 4"/>
          <p:cNvGraphicFramePr>
            <a:graphicFrameLocks noChangeAspect="1"/>
          </p:cNvGraphicFramePr>
          <p:nvPr/>
        </p:nvGraphicFramePr>
        <p:xfrm>
          <a:off x="5575233" y="2441440"/>
          <a:ext cx="842963" cy="400050"/>
        </p:xfrm>
        <a:graphic>
          <a:graphicData uri="http://schemas.openxmlformats.org/presentationml/2006/ole">
            <p:oleObj spid="_x0000_s84996" name="Equation" r:id="rId5" imgW="533160" imgH="253800" progId="Equation.DSMT4">
              <p:embed/>
            </p:oleObj>
          </a:graphicData>
        </a:graphic>
      </p:graphicFrame>
      <p:sp>
        <p:nvSpPr>
          <p:cNvPr id="6" name="Rectangle 5"/>
          <p:cNvSpPr/>
          <p:nvPr/>
        </p:nvSpPr>
        <p:spPr>
          <a:xfrm>
            <a:off x="391427" y="3056603"/>
            <a:ext cx="9859477" cy="615553"/>
          </a:xfrm>
          <a:prstGeom prst="rect">
            <a:avLst/>
          </a:prstGeom>
          <a:solidFill>
            <a:srgbClr val="FEE1C2"/>
          </a:solidFill>
        </p:spPr>
        <p:txBody>
          <a:bodyPr wrap="square">
            <a:spAutoFit/>
          </a:bodyPr>
          <a:lstStyle/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que se suelen llamar </a:t>
            </a:r>
            <a:r>
              <a:rPr lang="es-ES" sz="1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producto interno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producto escalar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de las funciones 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ξ y η, por analogía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con el producto escalar ordinario de dos vectores.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5011" y="1299411"/>
            <a:ext cx="3044360" cy="461665"/>
          </a:xfrm>
          <a:prstGeom prst="rect">
            <a:avLst/>
          </a:prstGeom>
          <a:solidFill>
            <a:srgbClr val="FEE1C2"/>
          </a:solidFill>
        </p:spPr>
        <p:txBody>
          <a:bodyPr wrap="none" rtlCol="0">
            <a:spAutoFit/>
          </a:bodyPr>
          <a:lstStyle/>
          <a:p>
            <a:r>
              <a:rPr lang="es-UY" sz="2400" b="1" dirty="0" smtClean="0"/>
              <a:t>Interludio matemático</a:t>
            </a:r>
            <a:endParaRPr lang="es-UY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50767"/>
            <a:ext cx="1693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3600" b="1" dirty="0" smtClean="0"/>
              <a:t>REPASO</a:t>
            </a:r>
            <a:endParaRPr lang="en-US" sz="36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FEE1C2">
                <a:tint val="45000"/>
                <a:satMod val="400000"/>
              </a:srgbClr>
            </a:duotone>
          </a:blip>
          <a:srcRect b="83780"/>
          <a:stretch>
            <a:fillRect/>
          </a:stretch>
        </p:blipFill>
        <p:spPr bwMode="auto">
          <a:xfrm>
            <a:off x="421652" y="3652650"/>
            <a:ext cx="8788400" cy="98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FEE1C2">
                <a:tint val="45000"/>
                <a:satMod val="400000"/>
              </a:srgbClr>
            </a:duotone>
          </a:blip>
          <a:srcRect t="18752" b="74444"/>
          <a:stretch>
            <a:fillRect/>
          </a:stretch>
        </p:blipFill>
        <p:spPr bwMode="auto">
          <a:xfrm>
            <a:off x="421652" y="4629753"/>
            <a:ext cx="8788400" cy="413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FEE1C2">
                <a:tint val="45000"/>
                <a:satMod val="400000"/>
              </a:srgbClr>
            </a:duotone>
          </a:blip>
          <a:srcRect t="63845" b="22073"/>
          <a:stretch>
            <a:fillRect/>
          </a:stretch>
        </p:blipFill>
        <p:spPr bwMode="auto">
          <a:xfrm>
            <a:off x="431277" y="4957054"/>
            <a:ext cx="8788400" cy="8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FEE1C2">
                <a:tint val="45000"/>
                <a:satMod val="400000"/>
              </a:srgbClr>
            </a:duotone>
          </a:blip>
          <a:srcRect t="80933" b="8940"/>
          <a:stretch>
            <a:fillRect/>
          </a:stretch>
        </p:blipFill>
        <p:spPr bwMode="auto">
          <a:xfrm>
            <a:off x="431277" y="5794449"/>
            <a:ext cx="8788400" cy="6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FEE1C2">
                <a:tint val="45000"/>
                <a:satMod val="400000"/>
              </a:srgbClr>
            </a:duotone>
          </a:blip>
          <a:srcRect t="92958"/>
          <a:stretch>
            <a:fillRect/>
          </a:stretch>
        </p:blipFill>
        <p:spPr bwMode="auto">
          <a:xfrm>
            <a:off x="431277" y="6371964"/>
            <a:ext cx="8788400" cy="428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4995523" y="4514248"/>
            <a:ext cx="455444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^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72544" y="5271475"/>
            <a:ext cx="132989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^^       ^ ^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67844" y="5675737"/>
            <a:ext cx="132989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^     ^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10378" y="5675735"/>
            <a:ext cx="62884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^  ^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70414" y="6272500"/>
            <a:ext cx="167801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^  ^      ^  ^    ^ ^ 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69448" y="3896645"/>
            <a:ext cx="106037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^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9755" y="1703737"/>
            <a:ext cx="10656792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s-ES" sz="1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Postulado I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s-ES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Descripción del estado de un sistema</a:t>
            </a:r>
          </a:p>
          <a:p>
            <a:r>
              <a:rPr lang="es-ES" sz="1700" spc="-40" dirty="0" smtClean="0">
                <a:latin typeface="Times New Roman" pitchFamily="18" charset="0"/>
                <a:cs typeface="Times New Roman" pitchFamily="18" charset="0"/>
              </a:rPr>
              <a:t>La mecánica cuántica asigna a cada sistema una función de onda </a:t>
            </a:r>
            <a:r>
              <a:rPr lang="es-ES" sz="1700" spc="-40" dirty="0" smtClean="0"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es-ES" sz="1700" spc="-4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700" spc="-40" dirty="0" smtClean="0">
                <a:latin typeface="Times New Roman" pitchFamily="18" charset="0"/>
                <a:cs typeface="Times New Roman" pitchFamily="18" charset="0"/>
              </a:rPr>
              <a:t>que </a:t>
            </a:r>
            <a:r>
              <a:rPr lang="es-ES" sz="1700" spc="-40" dirty="0" smtClean="0">
                <a:latin typeface="Times New Roman" pitchFamily="18" charset="0"/>
                <a:cs typeface="Times New Roman" pitchFamily="18" charset="0"/>
              </a:rPr>
              <a:t>contiene TODA la información accesible sobre el sistema. </a:t>
            </a:r>
            <a:endParaRPr lang="es-ES" sz="1700" spc="-4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s-ES" sz="1700" spc="-40" dirty="0" smtClean="0"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es-ES" sz="1700" spc="-4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  <a:sym typeface="Symbol"/>
              </a:rPr>
              <a:t>es una amplitud de probabilidad.</a:t>
            </a:r>
          </a:p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  <a:sym typeface="Symbol"/>
              </a:rPr>
              <a:t>Para el caso de una partícula, esto quiere decir que </a:t>
            </a:r>
            <a:r>
              <a:rPr lang="es-ES" sz="1700" spc="-40" dirty="0" smtClean="0">
                <a:latin typeface="Times New Roman" pitchFamily="18" charset="0"/>
                <a:cs typeface="Times New Roman" pitchFamily="18" charset="0"/>
              </a:rPr>
              <a:t>Ψ*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" sz="1700" b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s-ES" sz="1700" dirty="0" err="1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s-ES" sz="1700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s-ES" sz="1700" spc="-40" dirty="0" smtClean="0"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" sz="1700" b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s-ES" sz="1700" dirty="0" err="1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s-ES" sz="1700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) = |</a:t>
            </a:r>
            <a:r>
              <a:rPr lang="es-ES" sz="1700" spc="-40" dirty="0" smtClean="0">
                <a:latin typeface="Times New Roman" pitchFamily="18" charset="0"/>
                <a:cs typeface="Times New Roman" pitchFamily="18" charset="0"/>
              </a:rPr>
              <a:t> Ψ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" sz="1700" b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s-ES" sz="1700" dirty="0" err="1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s-ES" sz="1700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)|</a:t>
            </a:r>
            <a:r>
              <a:rPr lang="es-ES" sz="1700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es una densidad de probabilidad de que la partícula se encuentre en el tiempo 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 en el diferencial de volumen </a:t>
            </a:r>
            <a:r>
              <a:rPr lang="es-ES" sz="17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s-ES" sz="1700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 centrado en </a:t>
            </a:r>
            <a:r>
              <a:rPr lang="es-ES" sz="17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  <a:sym typeface="Symbol"/>
              </a:rPr>
              <a:t>La función de onda debe satisfacer ciertas propiedades como ser:</a:t>
            </a:r>
          </a:p>
          <a:p>
            <a:pPr marL="342900" indent="-342900">
              <a:buFont typeface="+mj-lt"/>
              <a:buAutoNum type="alphaLcParenR"/>
            </a:pPr>
            <a:r>
              <a:rPr lang="es-ES" sz="17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univaluada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  <a:sym typeface="Symbol"/>
              </a:rPr>
              <a:t>, </a:t>
            </a:r>
          </a:p>
          <a:p>
            <a:pPr marL="342900" indent="-342900">
              <a:buFont typeface="+mj-lt"/>
              <a:buAutoNum type="alphaLcParenR"/>
            </a:pPr>
            <a:r>
              <a:rPr lang="es-ES" sz="1700" dirty="0" smtClean="0"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  <a:sym typeface="Symbol"/>
              </a:rPr>
              <a:t>ontinua, </a:t>
            </a:r>
          </a:p>
          <a:p>
            <a:pPr marL="342900" indent="-342900">
              <a:buFont typeface="+mj-lt"/>
              <a:buAutoNum type="alphaLcParenR"/>
            </a:pPr>
            <a:r>
              <a:rPr lang="es-ES" sz="1700" dirty="0" smtClean="0">
                <a:latin typeface="Times New Roman" pitchFamily="18" charset="0"/>
                <a:cs typeface="Times New Roman" pitchFamily="18" charset="0"/>
                <a:sym typeface="Symbol"/>
              </a:rPr>
              <a:t>diferenciable</a:t>
            </a:r>
          </a:p>
          <a:p>
            <a:pPr marL="342900" indent="-342900">
              <a:buFont typeface="+mj-lt"/>
              <a:buAutoNum type="alphaLcParenR"/>
            </a:pPr>
            <a:r>
              <a:rPr lang="es-ES" sz="1700" dirty="0" smtClean="0">
                <a:latin typeface="Times New Roman" pitchFamily="18" charset="0"/>
                <a:cs typeface="Times New Roman" pitchFamily="18" charset="0"/>
                <a:sym typeface="Symbol"/>
              </a:rPr>
              <a:t>de cuadrado integrable. </a:t>
            </a:r>
          </a:p>
          <a:p>
            <a:endParaRPr lang="es-ES" sz="17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  <a:sym typeface="Symbol"/>
              </a:rPr>
              <a:t>Más formalmente: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  <a:sym typeface="Symbol"/>
              </a:rPr>
              <a:t> </a:t>
            </a:r>
            <a:r>
              <a:rPr lang="es-ES" sz="1700" dirty="0" smtClean="0">
                <a:latin typeface="French Script MT" pitchFamily="66" charset="0"/>
                <a:cs typeface="Times New Roman" pitchFamily="18" charset="0"/>
                <a:sym typeface="Symbol"/>
              </a:rPr>
              <a:t>E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  <a:sym typeface="Symbol"/>
              </a:rPr>
              <a:t> que es un espacio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  <a:sym typeface="Symbol"/>
              </a:rPr>
              <a:t>de </a:t>
            </a:r>
            <a:r>
              <a:rPr lang="es-ES" sz="17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Hilbert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  <a:sym typeface="Symbol"/>
              </a:rPr>
              <a:t>.</a:t>
            </a:r>
            <a:r>
              <a:rPr lang="es-ES" sz="800" dirty="0" smtClean="0">
                <a:latin typeface="Times New Roman" pitchFamily="18" charset="0"/>
                <a:cs typeface="Times New Roman" pitchFamily="18" charset="0"/>
                <a:sym typeface="Symbol"/>
              </a:rPr>
              <a:t>.</a:t>
            </a:r>
            <a:endParaRPr lang="es-ES" sz="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66635" y="1146511"/>
            <a:ext cx="14221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i="1" dirty="0" smtClean="0">
                <a:latin typeface="Times New Roman" pitchFamily="18" charset="0"/>
                <a:cs typeface="Times New Roman" pitchFamily="18" charset="0"/>
              </a:rPr>
              <a:t>Postulados:</a:t>
            </a:r>
            <a:endParaRPr lang="en-US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8389" y="635893"/>
            <a:ext cx="49475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IV-E. La Interpretación de </a:t>
            </a:r>
            <a:r>
              <a:rPr lang="es-ES" sz="2400" b="1" dirty="0" err="1" smtClean="0">
                <a:solidFill>
                  <a:srgbClr val="FF0000"/>
                </a:solidFill>
              </a:rPr>
              <a:t>Copenhage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6884" y="5419089"/>
            <a:ext cx="1065679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  <a:sym typeface="Symbol"/>
              </a:rPr>
              <a:t>Antes de definir a este espacio,</a:t>
            </a:r>
          </a:p>
          <a:p>
            <a:r>
              <a:rPr lang="es-ES" sz="17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Observación importante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  <a:sym typeface="Symbol"/>
              </a:rPr>
              <a:t>:</a:t>
            </a:r>
          </a:p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  <a:sym typeface="Symbol"/>
              </a:rPr>
              <a:t>Este concepto se puede extender  un sistema de 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  <a:sym typeface="Symbol"/>
              </a:rPr>
              <a:t> partículas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</a:p>
          <a:p>
            <a:r>
              <a:rPr lang="es-ES" sz="1700" spc="-40" dirty="0" smtClean="0"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" sz="17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s-ES" sz="17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s-ES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7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s-ES" sz="1700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,…, </a:t>
            </a:r>
            <a:r>
              <a:rPr lang="es-ES" sz="1700" b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s-ES" sz="1700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s-ES" sz="1700" dirty="0" err="1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s-ES" sz="1700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s-ES" sz="17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7133" y="1309128"/>
            <a:ext cx="10445036" cy="4524315"/>
          </a:xfrm>
          <a:prstGeom prst="rect">
            <a:avLst/>
          </a:prstGeom>
          <a:solidFill>
            <a:srgbClr val="FEE9C2"/>
          </a:solidFill>
        </p:spPr>
        <p:txBody>
          <a:bodyPr wrap="square">
            <a:spAutoFit/>
          </a:bodyPr>
          <a:lstStyle/>
          <a:p>
            <a:r>
              <a:rPr lang="es-ES" b="1" spc="-40" dirty="0" smtClean="0">
                <a:cs typeface="Times New Roman" pitchFamily="18" charset="0"/>
              </a:rPr>
              <a:t> </a:t>
            </a:r>
            <a:r>
              <a:rPr lang="es-ES" sz="2000" b="1" spc="-40" dirty="0" smtClean="0">
                <a:cs typeface="Times New Roman" pitchFamily="18" charset="0"/>
              </a:rPr>
              <a:t>Digresión </a:t>
            </a:r>
            <a:r>
              <a:rPr lang="es-ES" sz="2000" b="1" spc="-40" dirty="0" smtClean="0">
                <a:cs typeface="Times New Roman" pitchFamily="18" charset="0"/>
              </a:rPr>
              <a:t>matemática</a:t>
            </a:r>
          </a:p>
          <a:p>
            <a:pPr marL="342900" indent="-342900"/>
            <a:endParaRPr lang="es-ES" sz="800" spc="-40" dirty="0" smtClean="0">
              <a:cs typeface="Times New Roman" pitchFamily="18" charset="0"/>
              <a:sym typeface="Symbol"/>
            </a:endParaRPr>
          </a:p>
          <a:p>
            <a:pPr marL="342900" indent="-342900"/>
            <a:r>
              <a:rPr lang="es-ES" sz="1700" dirty="0" smtClean="0">
                <a:cs typeface="Times New Roman" pitchFamily="18" charset="0"/>
                <a:sym typeface="Symbol"/>
              </a:rPr>
              <a:t>El espacio de </a:t>
            </a:r>
            <a:r>
              <a:rPr lang="es-ES" sz="1700" dirty="0" err="1" smtClean="0">
                <a:cs typeface="Times New Roman" pitchFamily="18" charset="0"/>
                <a:sym typeface="Symbol"/>
              </a:rPr>
              <a:t>Hilbert</a:t>
            </a:r>
            <a:r>
              <a:rPr lang="es-ES" sz="1700" dirty="0" smtClean="0">
                <a:cs typeface="Times New Roman" pitchFamily="18" charset="0"/>
                <a:sym typeface="Symbol"/>
              </a:rPr>
              <a:t> es una generalización del concepto de espacio elucídelo. </a:t>
            </a:r>
          </a:p>
          <a:p>
            <a:pPr marL="342900" indent="-342900"/>
            <a:endParaRPr lang="es-ES" sz="800" dirty="0" smtClean="0">
              <a:cs typeface="Times New Roman" pitchFamily="18" charset="0"/>
              <a:sym typeface="Symbol"/>
            </a:endParaRPr>
          </a:p>
          <a:p>
            <a:r>
              <a:rPr lang="es-ES" sz="1700" dirty="0" smtClean="0">
                <a:cs typeface="Times New Roman" pitchFamily="18" charset="0"/>
                <a:sym typeface="Symbol"/>
              </a:rPr>
              <a:t>E</a:t>
            </a:r>
            <a:r>
              <a:rPr lang="es-ES" sz="1700" dirty="0" smtClean="0">
                <a:cs typeface="Times New Roman" pitchFamily="18" charset="0"/>
                <a:sym typeface="Symbol"/>
              </a:rPr>
              <a:t>s </a:t>
            </a:r>
            <a:r>
              <a:rPr lang="es-ES" sz="1700" dirty="0" smtClean="0">
                <a:cs typeface="Times New Roman" pitchFamily="18" charset="0"/>
                <a:sym typeface="Symbol"/>
              </a:rPr>
              <a:t>un espacio vectorial con un </a:t>
            </a:r>
            <a:r>
              <a:rPr lang="es-ES" sz="1700" b="1" dirty="0" smtClean="0">
                <a:cs typeface="Times New Roman" pitchFamily="18" charset="0"/>
                <a:sym typeface="Symbol"/>
              </a:rPr>
              <a:t>producto interno, </a:t>
            </a:r>
            <a:r>
              <a:rPr lang="es-ES" sz="1700" dirty="0" smtClean="0">
                <a:cs typeface="Times New Roman" pitchFamily="18" charset="0"/>
                <a:sym typeface="Symbol"/>
              </a:rPr>
              <a:t>que define una </a:t>
            </a:r>
            <a:r>
              <a:rPr lang="es-ES" sz="1700" b="1" dirty="0" smtClean="0">
                <a:cs typeface="Times New Roman" pitchFamily="18" charset="0"/>
                <a:sym typeface="Symbol"/>
              </a:rPr>
              <a:t>norma.</a:t>
            </a:r>
            <a:endParaRPr lang="es-ES" sz="1700" dirty="0" smtClean="0">
              <a:cs typeface="Times New Roman" pitchFamily="18" charset="0"/>
              <a:sym typeface="Symbol"/>
            </a:endParaRPr>
          </a:p>
          <a:p>
            <a:r>
              <a:rPr lang="es-ES" sz="1700" dirty="0" smtClean="0">
                <a:cs typeface="Times New Roman" pitchFamily="18" charset="0"/>
                <a:sym typeface="Symbol"/>
              </a:rPr>
              <a:t>Los vectores de este espacio son en general funciones (la funciones de </a:t>
            </a:r>
            <a:r>
              <a:rPr lang="es-ES" sz="1700" dirty="0" smtClean="0">
                <a:cs typeface="Times New Roman" pitchFamily="18" charset="0"/>
                <a:sym typeface="Symbol"/>
              </a:rPr>
              <a:t>onda en el caso de la mecánica ondulatoria).</a:t>
            </a:r>
            <a:endParaRPr lang="es-ES" sz="1700" dirty="0" smtClean="0">
              <a:cs typeface="Times New Roman" pitchFamily="18" charset="0"/>
              <a:sym typeface="Symbol"/>
            </a:endParaRPr>
          </a:p>
          <a:p>
            <a:endParaRPr lang="es-ES" sz="1600" dirty="0" smtClean="0"/>
          </a:p>
          <a:p>
            <a:r>
              <a:rPr lang="es-ES" sz="1600" b="1" dirty="0" smtClean="0"/>
              <a:t>Producto escalar, norma y </a:t>
            </a:r>
            <a:r>
              <a:rPr lang="es-ES" sz="1600" b="1" dirty="0" err="1" smtClean="0"/>
              <a:t>ortogonalidad</a:t>
            </a:r>
            <a:endParaRPr lang="es-ES" sz="1600" b="1" dirty="0" smtClean="0"/>
          </a:p>
          <a:p>
            <a:endParaRPr lang="es-ES" sz="1600" b="1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>
              <a:buFont typeface="Times New Roman" pitchFamily="18" charset="0"/>
              <a:buChar char="●"/>
            </a:pPr>
            <a:r>
              <a:rPr lang="es-ES" sz="1600" dirty="0" smtClean="0"/>
              <a:t> El </a:t>
            </a:r>
            <a:r>
              <a:rPr lang="es-ES" sz="1600" i="1" dirty="0" smtClean="0"/>
              <a:t>producto escalar o producto interno (</a:t>
            </a:r>
            <a:r>
              <a:rPr lang="es-ES" sz="1600" i="1" dirty="0" err="1" smtClean="0"/>
              <a:t>ξ,η</a:t>
            </a:r>
            <a:r>
              <a:rPr lang="es-ES" sz="1600" i="1" dirty="0" smtClean="0"/>
              <a:t>) de dos funciones ξ y η (en este orden) es un numero </a:t>
            </a:r>
            <a:r>
              <a:rPr lang="es-ES" sz="1600" dirty="0" smtClean="0"/>
              <a:t>complejo y se cumple que</a:t>
            </a:r>
          </a:p>
          <a:p>
            <a:r>
              <a:rPr lang="en-US" sz="1600" dirty="0" smtClean="0"/>
              <a:t>			</a:t>
            </a:r>
            <a:r>
              <a:rPr lang="el-GR" sz="1600" dirty="0" smtClean="0"/>
              <a:t>(η,ξ ) = (ξ,η)* , (η,</a:t>
            </a:r>
            <a:r>
              <a:rPr lang="el-GR" sz="1600" i="1" dirty="0" smtClean="0"/>
              <a:t>aζ + bϕ ) = a(η,ζ ) + b(η,ϕ )</a:t>
            </a:r>
            <a:endParaRPr lang="en-US" sz="1600" i="1" dirty="0" smtClean="0"/>
          </a:p>
          <a:p>
            <a:r>
              <a:rPr lang="es-ES" sz="1600" dirty="0" smtClean="0"/>
              <a:t>donde </a:t>
            </a:r>
            <a:r>
              <a:rPr lang="es-ES" sz="1600" i="1" dirty="0" smtClean="0"/>
              <a:t>a, b son dos números complejos cualesquiera. </a:t>
            </a:r>
          </a:p>
          <a:p>
            <a:pPr>
              <a:buFont typeface="Times New Roman" pitchFamily="18" charset="0"/>
              <a:buChar char="●"/>
            </a:pPr>
            <a:r>
              <a:rPr lang="es-ES" sz="1600" i="1" dirty="0" smtClean="0"/>
              <a:t>  La norma N de una </a:t>
            </a:r>
            <a:r>
              <a:rPr lang="es-ES" sz="1600" i="1" dirty="0" smtClean="0"/>
              <a:t>función que se </a:t>
            </a:r>
            <a:r>
              <a:rPr lang="es-ES" sz="1600" i="1" dirty="0" smtClean="0"/>
              <a:t>define como</a:t>
            </a:r>
          </a:p>
          <a:p>
            <a:r>
              <a:rPr lang="en-US" sz="1600" i="1" dirty="0" smtClean="0"/>
              <a:t>			N ≡ (</a:t>
            </a:r>
            <a:r>
              <a:rPr lang="el-GR" sz="1600" i="1" dirty="0" smtClean="0"/>
              <a:t>ξ,ξ ) </a:t>
            </a:r>
            <a:endParaRPr lang="en-US" sz="1600" i="1" dirty="0" smtClean="0"/>
          </a:p>
          <a:p>
            <a:r>
              <a:rPr lang="es-ES" sz="1600" dirty="0" smtClean="0"/>
              <a:t>La norma es siempre real y positiva, salvo para la función nula ξ = 0 para la cual </a:t>
            </a:r>
            <a:r>
              <a:rPr lang="es-ES" sz="1600" i="1" dirty="0" smtClean="0"/>
              <a:t>N = 0. </a:t>
            </a:r>
          </a:p>
          <a:p>
            <a:pPr>
              <a:buFont typeface="Times New Roman" pitchFamily="18" charset="0"/>
              <a:buChar char="●"/>
            </a:pPr>
            <a:r>
              <a:rPr lang="es-ES" sz="1600" dirty="0" smtClean="0"/>
              <a:t>  Una función se dice </a:t>
            </a:r>
            <a:r>
              <a:rPr lang="es-ES" sz="1600" i="1" dirty="0" smtClean="0"/>
              <a:t>normalizada cuando su norma es 1:     </a:t>
            </a:r>
            <a:r>
              <a:rPr lang="el-GR" sz="1600" dirty="0" smtClean="0"/>
              <a:t>(ξ,ξ ) = 1</a:t>
            </a:r>
            <a:endParaRPr lang="en-US" sz="1600" dirty="0" smtClean="0"/>
          </a:p>
          <a:p>
            <a:pPr>
              <a:buFont typeface="Times New Roman" pitchFamily="18" charset="0"/>
              <a:buChar char="●"/>
            </a:pPr>
            <a:r>
              <a:rPr lang="es-ES" sz="1600" dirty="0" smtClean="0"/>
              <a:t>  Dos funciones ξ y η se dicen </a:t>
            </a:r>
            <a:r>
              <a:rPr lang="es-ES" sz="1600" i="1" dirty="0" smtClean="0"/>
              <a:t>ortogonales cuando su producto escalar es nulo:</a:t>
            </a:r>
          </a:p>
          <a:p>
            <a:r>
              <a:rPr lang="en-US" sz="1600" dirty="0" smtClean="0"/>
              <a:t>						</a:t>
            </a:r>
            <a:r>
              <a:rPr lang="el-GR" sz="1600" dirty="0" smtClean="0"/>
              <a:t>(ξ,η) = 0</a:t>
            </a:r>
            <a:endParaRPr lang="es-ES" sz="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44884" y="981842"/>
            <a:ext cx="10922643" cy="3462486"/>
          </a:xfrm>
          <a:prstGeom prst="rect">
            <a:avLst/>
          </a:prstGeom>
          <a:solidFill>
            <a:srgbClr val="FEE9C2"/>
          </a:solidFill>
        </p:spPr>
        <p:txBody>
          <a:bodyPr wrap="square">
            <a:spAutoFit/>
          </a:bodyPr>
          <a:lstStyle/>
          <a:p>
            <a:r>
              <a:rPr lang="es-ES" b="1" spc="-40" dirty="0" smtClean="0">
                <a:cs typeface="Times New Roman" pitchFamily="18" charset="0"/>
              </a:rPr>
              <a:t> </a:t>
            </a:r>
            <a:r>
              <a:rPr lang="es-ES" sz="2000" b="1" spc="-40" dirty="0" smtClean="0">
                <a:cs typeface="Times New Roman" pitchFamily="18" charset="0"/>
              </a:rPr>
              <a:t>Digresión matemática (cont.)</a:t>
            </a:r>
          </a:p>
          <a:p>
            <a:endParaRPr lang="es-ES" sz="2000" b="1" spc="-40" dirty="0" smtClean="0">
              <a:cs typeface="Times New Roman" pitchFamily="18" charset="0"/>
            </a:endParaRPr>
          </a:p>
          <a:p>
            <a:r>
              <a:rPr lang="en-US" b="1" i="1" dirty="0" smtClean="0"/>
              <a:t>Base </a:t>
            </a:r>
            <a:r>
              <a:rPr lang="en-US" b="1" i="1" dirty="0" err="1" smtClean="0"/>
              <a:t>ortonormal</a:t>
            </a:r>
            <a:endParaRPr lang="en-US" b="1" i="1" dirty="0" smtClean="0"/>
          </a:p>
          <a:p>
            <a:endParaRPr lang="en-US" b="1" i="1" spc="-40" dirty="0" smtClean="0">
              <a:cs typeface="Times New Roman" pitchFamily="18" charset="0"/>
            </a:endParaRPr>
          </a:p>
          <a:p>
            <a:r>
              <a:rPr lang="es-ES" dirty="0" smtClean="0"/>
              <a:t>Sea un conjunto finito (o infinito numerable) de funciones </a:t>
            </a:r>
          </a:p>
          <a:p>
            <a:r>
              <a:rPr lang="el-GR" dirty="0" smtClean="0"/>
              <a:t>ϕ1,ϕ2,ϕ3,… </a:t>
            </a:r>
          </a:p>
          <a:p>
            <a:r>
              <a:rPr lang="es-ES" dirty="0" smtClean="0"/>
              <a:t>definidas en </a:t>
            </a:r>
            <a:r>
              <a:rPr lang="es-ES" i="1" dirty="0" smtClean="0"/>
              <a:t>D. </a:t>
            </a:r>
          </a:p>
          <a:p>
            <a:r>
              <a:rPr lang="es-ES" i="1" dirty="0" smtClean="0"/>
              <a:t>El conjunto se dice </a:t>
            </a:r>
            <a:r>
              <a:rPr lang="es-ES" i="1" dirty="0" err="1" smtClean="0"/>
              <a:t>ortonormal</a:t>
            </a:r>
            <a:r>
              <a:rPr lang="es-ES" i="1" dirty="0" smtClean="0"/>
              <a:t> (ortogonal y normalizado) si se cumple</a:t>
            </a:r>
          </a:p>
          <a:p>
            <a:r>
              <a:rPr lang="en-US" dirty="0" smtClean="0"/>
              <a:t>			</a:t>
            </a:r>
            <a:r>
              <a:rPr lang="el-GR" dirty="0" smtClean="0"/>
              <a:t>(ϕ</a:t>
            </a:r>
            <a:r>
              <a:rPr lang="en-US" i="1" dirty="0" err="1" smtClean="0"/>
              <a:t>i</a:t>
            </a:r>
            <a:r>
              <a:rPr lang="en-US" i="1" dirty="0" smtClean="0"/>
              <a:t> ,</a:t>
            </a:r>
            <a:r>
              <a:rPr lang="el-GR" dirty="0" smtClean="0"/>
              <a:t> ϕ</a:t>
            </a:r>
            <a:r>
              <a:rPr lang="en-US" i="1" dirty="0" smtClean="0"/>
              <a:t>j ) = </a:t>
            </a:r>
            <a:r>
              <a:rPr lang="el-GR" i="1" dirty="0" smtClean="0"/>
              <a:t>δ</a:t>
            </a:r>
            <a:r>
              <a:rPr lang="en-US" i="1" dirty="0" err="1" smtClean="0"/>
              <a:t>ij</a:t>
            </a:r>
            <a:r>
              <a:rPr lang="en-US" i="1" dirty="0" smtClean="0"/>
              <a:t>              </a:t>
            </a:r>
            <a:r>
              <a:rPr lang="en-US" i="1" dirty="0" err="1" smtClean="0"/>
              <a:t>para</a:t>
            </a:r>
            <a:r>
              <a:rPr lang="en-US" i="1" dirty="0" smtClean="0"/>
              <a:t> </a:t>
            </a:r>
            <a:r>
              <a:rPr lang="en-US" i="1" dirty="0" err="1" smtClean="0"/>
              <a:t>todo</a:t>
            </a:r>
            <a:r>
              <a:rPr lang="en-US" i="1" dirty="0" smtClean="0"/>
              <a:t> </a:t>
            </a:r>
            <a:r>
              <a:rPr lang="en-US" i="1" dirty="0" err="1" smtClean="0"/>
              <a:t>i</a:t>
            </a:r>
            <a:r>
              <a:rPr lang="en-US" i="1" dirty="0" smtClean="0"/>
              <a:t>, j</a:t>
            </a:r>
          </a:p>
          <a:p>
            <a:r>
              <a:rPr lang="es-ES" dirty="0" smtClean="0"/>
              <a:t>Podemos representar a una función </a:t>
            </a:r>
            <a:r>
              <a:rPr lang="es-ES" i="1" dirty="0" smtClean="0"/>
              <a:t>f arbitraria de cuadrado integrable definida en D mediante </a:t>
            </a:r>
            <a:r>
              <a:rPr lang="es-ES" dirty="0" smtClean="0"/>
              <a:t>una serie de las </a:t>
            </a:r>
            <a:r>
              <a:rPr lang="es-ES" dirty="0" err="1" smtClean="0"/>
              <a:t>ϕ</a:t>
            </a:r>
            <a:r>
              <a:rPr lang="es-ES" i="1" dirty="0" err="1" smtClean="0"/>
              <a:t>j</a:t>
            </a:r>
            <a:r>
              <a:rPr lang="es-ES" i="1" dirty="0" smtClean="0"/>
              <a:t> . En el caso en que la serie tiene un numero finito n de términos de la </a:t>
            </a:r>
            <a:r>
              <a:rPr lang="en-US" dirty="0" smtClean="0"/>
              <a:t>forma</a:t>
            </a:r>
          </a:p>
          <a:p>
            <a:pPr marL="342900" indent="-342900"/>
            <a:endParaRPr lang="es-ES" sz="1700" spc="-40" dirty="0" smtClean="0">
              <a:cs typeface="Times New Roman" pitchFamily="18" charset="0"/>
              <a:sym typeface="Symbol"/>
            </a:endParaRP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2916" y="4349015"/>
            <a:ext cx="1368141" cy="777826"/>
          </a:xfrm>
          <a:prstGeom prst="rect">
            <a:avLst/>
          </a:prstGeom>
          <a:solidFill>
            <a:srgbClr val="FEE9C2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439532" y="5176852"/>
            <a:ext cx="10922643" cy="369332"/>
          </a:xfrm>
          <a:prstGeom prst="rect">
            <a:avLst/>
          </a:prstGeom>
          <a:solidFill>
            <a:srgbClr val="FEE9C2"/>
          </a:solidFill>
        </p:spPr>
        <p:txBody>
          <a:bodyPr wrap="square">
            <a:spAutoFit/>
          </a:bodyPr>
          <a:lstStyle/>
          <a:p>
            <a:pPr marL="342900" indent="-342900"/>
            <a:r>
              <a:rPr lang="es-ES" dirty="0" smtClean="0"/>
              <a:t>donde los </a:t>
            </a:r>
            <a:r>
              <a:rPr lang="es-ES" i="1" dirty="0" err="1" smtClean="0"/>
              <a:t>cj</a:t>
            </a:r>
            <a:r>
              <a:rPr lang="es-ES" i="1" dirty="0" smtClean="0"/>
              <a:t> </a:t>
            </a:r>
            <a:r>
              <a:rPr lang="es-ES" dirty="0" smtClean="0"/>
              <a:t>son coeficientes numéricos</a:t>
            </a:r>
            <a:r>
              <a:rPr lang="es-ES" sz="1700" dirty="0" smtClean="0"/>
              <a:t>.</a:t>
            </a:r>
            <a:endParaRPr lang="es-ES" sz="1700" spc="-40" dirty="0" smtClean="0">
              <a:cs typeface="Times New Roman" pitchFamily="18" charset="0"/>
              <a:sym typeface="Symbo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02419" y="4552759"/>
            <a:ext cx="102592" cy="369332"/>
          </a:xfrm>
          <a:prstGeom prst="rect">
            <a:avLst/>
          </a:prstGeom>
          <a:solidFill>
            <a:srgbClr val="FEE9C2"/>
          </a:solidFill>
        </p:spPr>
        <p:txBody>
          <a:bodyPr wrap="none" lIns="0" rIns="0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 rot="1319581">
            <a:off x="5510801" y="4633577"/>
            <a:ext cx="130960" cy="290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753" y="1155113"/>
            <a:ext cx="9992649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s-ES" sz="1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Postulado II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s-ES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Descripción de las magnitudes físicas</a:t>
            </a:r>
          </a:p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La mecánica cuántica asigna a cada observable físico 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 un operador </a:t>
            </a:r>
            <a:r>
              <a:rPr lang="es-ES" sz="1700" b="1" dirty="0" smtClean="0">
                <a:latin typeface="Times New Roman" pitchFamily="18" charset="0"/>
                <a:cs typeface="Times New Roman" pitchFamily="18" charset="0"/>
              </a:rPr>
              <a:t>Hermitico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700" dirty="0" smtClean="0">
                <a:latin typeface="Times New Roman"/>
                <a:cs typeface="Times New Roman"/>
              </a:rPr>
              <a:t>Â</a:t>
            </a:r>
            <a:r>
              <a:rPr lang="es-ES" sz="1700" b="1" dirty="0" smtClean="0">
                <a:latin typeface="Times New Roman"/>
                <a:cs typeface="Times New Roman"/>
              </a:rPr>
              <a:t>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que opera sobre Ψ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  <a:sym typeface="Symbol"/>
              </a:rPr>
              <a:t> </a:t>
            </a:r>
            <a:r>
              <a:rPr lang="es-ES" sz="1700" dirty="0" smtClean="0">
                <a:latin typeface="French Script MT" pitchFamily="66" charset="0"/>
                <a:cs typeface="Times New Roman" pitchFamily="18" charset="0"/>
                <a:sym typeface="Symbol"/>
              </a:rPr>
              <a:t>E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y el resultado de la medida de 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 es uno de los autovalores </a:t>
            </a:r>
            <a:r>
              <a:rPr lang="en-US" sz="17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s-UY" sz="1700" i="1" baseline="-25000" dirty="0" smtClean="0">
                <a:latin typeface="Times New Roman" pitchFamily="18" charset="0"/>
                <a:cs typeface="Times New Roman" pitchFamily="18" charset="0"/>
              </a:rPr>
              <a:t>n 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S" sz="1700" dirty="0" smtClean="0">
                <a:latin typeface="Times New Roman"/>
                <a:cs typeface="Times New Roman"/>
              </a:rPr>
              <a:t>Â</a:t>
            </a:r>
            <a:r>
              <a:rPr lang="es-ES" sz="1700" dirty="0" smtClean="0">
                <a:latin typeface="Times New Roman"/>
                <a:cs typeface="Times New Roman"/>
              </a:rPr>
              <a:t>, que verifican:</a:t>
            </a:r>
            <a:endParaRPr lang="es-ES" sz="17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ES" sz="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4995570"/>
            <a:ext cx="1087975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La ecuación de Schrödinger independiente del tiempo 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Ĥ</a:t>
            </a:r>
            <a:r>
              <a:rPr lang="es-UY" sz="1700" b="1" i="1" dirty="0" err="1" smtClean="0"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es-UY" sz="1700" i="1" baseline="-250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pt-BR" sz="17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pt-BR" sz="17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pt-BR" sz="17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pt-BR" sz="1700" b="1" i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1700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s-UY" sz="1700" b="1" i="1" dirty="0" err="1" smtClean="0"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es-UY" sz="1700" i="1" baseline="-250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pt-BR" sz="17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pt-BR" sz="17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pt-BR" sz="17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pt-BR" sz="17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sz="1700" dirty="0" smtClean="0"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Ĥ </a:t>
            </a:r>
            <a:r>
              <a:rPr lang="es-ES" sz="1700" i="1" dirty="0" err="1" smtClean="0"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es-ES" sz="1700" i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s-ES" sz="1700" i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s-ES" sz="1700" i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s-ES" sz="1700" i="1" dirty="0" err="1" smtClean="0"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es-ES" sz="1700" i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s-ES" sz="1700" b="1" dirty="0" smtClean="0">
                <a:latin typeface="Times New Roman" pitchFamily="18" charset="0"/>
                <a:cs typeface="Times New Roman" pitchFamily="18" charset="0"/>
              </a:rPr>
              <a:t>no es más que un caso particular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de la ecuación (I): las autofunciones </a:t>
            </a:r>
            <a:r>
              <a:rPr lang="es-ES" sz="1700" i="1" dirty="0" err="1" smtClean="0">
                <a:latin typeface="Times New Roman" pitchFamily="18" charset="0"/>
                <a:cs typeface="Times New Roman" pitchFamily="18" charset="0"/>
              </a:rPr>
              <a:t>Ψn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son los únicos estados en los cuales el sistema tiene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una energía bien definida 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s-ES" sz="1700" i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2026202"/>
            <a:ext cx="1115888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l-GR" sz="1600" dirty="0" smtClean="0"/>
              <a:t>ϕ</a:t>
            </a:r>
            <a:r>
              <a:rPr lang="es-UY" sz="1700" i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t-BR" sz="17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sz="1700" b="1" i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17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s-UY" sz="1700" i="1" baseline="-25000" dirty="0" smtClean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el-GR" sz="1600" dirty="0" smtClean="0"/>
              <a:t> ϕ</a:t>
            </a:r>
            <a:r>
              <a:rPr lang="en-US" sz="1600" i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t-BR" sz="1700" b="1" i="1" dirty="0" smtClean="0">
                <a:latin typeface="Times New Roman" pitchFamily="18" charset="0"/>
                <a:cs typeface="Times New Roman" pitchFamily="18" charset="0"/>
              </a:rPr>
              <a:t>            		</a:t>
            </a:r>
            <a:r>
              <a:rPr lang="pt-BR" sz="1700" b="1" dirty="0" smtClean="0">
                <a:latin typeface="Times New Roman" pitchFamily="18" charset="0"/>
                <a:cs typeface="Times New Roman" pitchFamily="18" charset="0"/>
              </a:rPr>
              <a:t>(I)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2846468"/>
            <a:ext cx="1063591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 	Ψ</a:t>
            </a:r>
            <a:r>
              <a:rPr lang="pt-BR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700" b="1" i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pt-BR" sz="1700" b="1" i="1" dirty="0" smtClean="0">
                <a:latin typeface="Symbol" pitchFamily="18" charset="2"/>
                <a:cs typeface="Times New Roman" pitchFamily="18" charset="0"/>
              </a:rPr>
              <a:t>S </a:t>
            </a:r>
            <a:r>
              <a:rPr lang="es-UY" sz="1700" i="1" baseline="-250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17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s-UY" sz="1700" i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l-GR" sz="1600" dirty="0" smtClean="0"/>
              <a:t> ϕ</a:t>
            </a:r>
            <a:r>
              <a:rPr lang="en-US" sz="1600" i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pt-BR" sz="17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1700" dirty="0" smtClean="0">
                <a:latin typeface="Times New Roman" pitchFamily="18" charset="0"/>
                <a:cs typeface="Times New Roman" pitchFamily="18" charset="0"/>
              </a:rPr>
              <a:t>Recordemos que estos autoestados son ortonormales</a:t>
            </a:r>
          </a:p>
          <a:p>
            <a:r>
              <a:rPr lang="en-US" sz="1600" dirty="0" smtClean="0"/>
              <a:t>					</a:t>
            </a:r>
            <a:r>
              <a:rPr lang="el-GR" sz="1700" dirty="0" smtClean="0"/>
              <a:t>(ϕ</a:t>
            </a:r>
            <a:r>
              <a:rPr lang="en-US" sz="1700" i="1" baseline="-25000" dirty="0" err="1" smtClean="0"/>
              <a:t>i</a:t>
            </a:r>
            <a:r>
              <a:rPr lang="en-US" sz="1700" i="1" baseline="-25000" dirty="0" smtClean="0"/>
              <a:t> </a:t>
            </a:r>
            <a:r>
              <a:rPr lang="en-US" sz="1700" i="1" dirty="0" smtClean="0"/>
              <a:t>,</a:t>
            </a:r>
            <a:r>
              <a:rPr lang="el-GR" sz="1700" dirty="0" smtClean="0"/>
              <a:t> ϕ</a:t>
            </a:r>
            <a:r>
              <a:rPr lang="en-US" sz="1700" i="1" baseline="-25000" dirty="0" smtClean="0"/>
              <a:t>j</a:t>
            </a:r>
            <a:r>
              <a:rPr lang="en-US" sz="1700" i="1" dirty="0" smtClean="0"/>
              <a:t> </a:t>
            </a:r>
            <a:r>
              <a:rPr lang="en-US" sz="1700" dirty="0" smtClean="0"/>
              <a:t>)</a:t>
            </a:r>
            <a:r>
              <a:rPr lang="en-US" sz="1700" i="1" dirty="0" smtClean="0"/>
              <a:t> </a:t>
            </a:r>
            <a:r>
              <a:rPr lang="en-US" sz="1700" i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l-GR" sz="1700" i="1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1700" i="1" baseline="-25000" dirty="0" err="1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pt-BR" sz="17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pt-BR" sz="1700" dirty="0" smtClean="0">
                <a:latin typeface="Times New Roman" pitchFamily="18" charset="0"/>
                <a:cs typeface="Times New Roman" pitchFamily="18" charset="0"/>
              </a:rPr>
              <a:t>Entonces, podemos calcular los coeficientes </a:t>
            </a:r>
            <a:r>
              <a:rPr lang="en-US" sz="17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s-UY" sz="1700" i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l-GR" sz="1600" dirty="0" smtClean="0"/>
              <a:t> </a:t>
            </a:r>
            <a:r>
              <a:rPr lang="pt-BR" sz="1700" dirty="0" smtClean="0">
                <a:latin typeface="Times New Roman" pitchFamily="18" charset="0"/>
                <a:cs typeface="Times New Roman" pitchFamily="18" charset="0"/>
              </a:rPr>
              <a:t>proyectando sobre cada “vector” propio (igual que como hacemos en el </a:t>
            </a:r>
            <a:r>
              <a:rPr lang="pt-BR" sz="1700" dirty="0" smtClean="0">
                <a:latin typeface="Times New Roman" pitchFamily="18" charset="0"/>
                <a:cs typeface="Times New Roman" pitchFamily="18" charset="0"/>
              </a:rPr>
              <a:t>espacio </a:t>
            </a:r>
            <a:r>
              <a:rPr lang="pt-BR" sz="1700" dirty="0" smtClean="0">
                <a:latin typeface="Times New Roman" pitchFamily="18" charset="0"/>
                <a:cs typeface="Times New Roman" pitchFamily="18" charset="0"/>
              </a:rPr>
              <a:t>Euclideo:       </a:t>
            </a:r>
            <a:r>
              <a:rPr lang="pt-BR" sz="1700" b="1" i="1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r>
              <a:rPr lang="en-US" sz="1700" dirty="0" smtClean="0"/>
              <a:t>			(</a:t>
            </a:r>
            <a:r>
              <a:rPr lang="el-GR" sz="1700" dirty="0" smtClean="0"/>
              <a:t>ϕ</a:t>
            </a:r>
            <a:r>
              <a:rPr lang="en-US" sz="1700" i="1" baseline="-250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,Ψ</a:t>
            </a:r>
            <a:r>
              <a:rPr lang="pt-BR" sz="1700" dirty="0" smtClean="0">
                <a:latin typeface="Times New Roman" pitchFamily="18" charset="0"/>
                <a:cs typeface="Times New Roman" pitchFamily="18" charset="0"/>
              </a:rPr>
              <a:t> ) </a:t>
            </a:r>
            <a:r>
              <a:rPr lang="pt-BR" sz="1700" b="1" i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pt-BR" sz="1700" b="1" i="1" dirty="0" smtClean="0">
                <a:latin typeface="Symbol" pitchFamily="18" charset="2"/>
                <a:cs typeface="Times New Roman" pitchFamily="18" charset="0"/>
              </a:rPr>
              <a:t>S </a:t>
            </a:r>
            <a:r>
              <a:rPr lang="es-UY" sz="1700" i="1" baseline="-250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17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s-UY" sz="1700" i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l-GR" sz="1700" dirty="0" smtClean="0"/>
              <a:t> </a:t>
            </a:r>
            <a:r>
              <a:rPr lang="en-US" sz="1700" dirty="0" smtClean="0"/>
              <a:t>(</a:t>
            </a:r>
            <a:r>
              <a:rPr lang="el-GR" sz="1700" dirty="0" smtClean="0"/>
              <a:t>ϕ</a:t>
            </a:r>
            <a:r>
              <a:rPr lang="en-US" sz="1700" i="1" baseline="-250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700" i="1" dirty="0" smtClean="0"/>
              <a:t> ,</a:t>
            </a:r>
            <a:r>
              <a:rPr lang="el-GR" sz="1700" dirty="0" smtClean="0"/>
              <a:t> ϕ</a:t>
            </a:r>
            <a:r>
              <a:rPr lang="en-US" sz="1700" i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7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/>
              <a:t>)</a:t>
            </a:r>
            <a:r>
              <a:rPr lang="en-US" sz="1700" i="1" dirty="0" smtClean="0"/>
              <a:t> </a:t>
            </a:r>
            <a:r>
              <a:rPr lang="en-US" sz="1700" i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pt-BR" sz="1700" b="1" i="1" dirty="0" smtClean="0">
                <a:latin typeface="Symbol" pitchFamily="18" charset="2"/>
                <a:cs typeface="Times New Roman" pitchFamily="18" charset="0"/>
              </a:rPr>
              <a:t>S </a:t>
            </a:r>
            <a:r>
              <a:rPr lang="es-UY" sz="1700" i="1" baseline="-250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17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s-UY" sz="1700" i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7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700" i="1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1700" i="1" baseline="-25000" dirty="0" err="1" smtClean="0"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pt-BR" sz="17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7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s-UY" sz="1700" i="1" baseline="-250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l-GR" sz="1700" dirty="0" smtClean="0"/>
              <a:t> </a:t>
            </a:r>
            <a:r>
              <a:rPr lang="en-US" sz="1700" dirty="0" smtClean="0"/>
              <a:t>  </a:t>
            </a:r>
          </a:p>
          <a:p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entonces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17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probabilidad</a:t>
            </a:r>
            <a:r>
              <a:rPr lang="en-US" sz="1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7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obtener</a:t>
            </a:r>
            <a:r>
              <a:rPr lang="en-US" sz="1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el valor </a:t>
            </a:r>
            <a:r>
              <a:rPr lang="en-US" sz="17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s-UY" sz="17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17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sz="1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sz="17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s-UY" sz="17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1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sz="17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t-BR" sz="17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406475"/>
            <a:ext cx="1047228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Mientras no realicemos una medición del observable 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, el sistema se encuentra en una superposición de los autoestados de </a:t>
            </a:r>
            <a:r>
              <a:rPr lang="es-ES" sz="1700" dirty="0" smtClean="0">
                <a:latin typeface="Times New Roman"/>
                <a:cs typeface="Times New Roman"/>
              </a:rPr>
              <a:t>Â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0" grpId="0" build="p"/>
      <p:bldP spid="12" grpId="0" build="p"/>
      <p:bldP spid="8" grpId="0" build="p"/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378" y="1260997"/>
            <a:ext cx="10922643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s-ES" sz="1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Postulado III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s-ES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 medida en mecánica cuántica y el “colapso” de la función de onda</a:t>
            </a:r>
          </a:p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Al medir a un observable 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obtenemos siempre uno de los autovalores </a:t>
            </a:r>
            <a:r>
              <a:rPr lang="es-ES" sz="1700" i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s-ES" sz="1700" i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s-ES" sz="1700" b="1" dirty="0" smtClean="0">
                <a:latin typeface="Times New Roman"/>
                <a:cs typeface="Times New Roman"/>
              </a:rPr>
              <a:t>Â</a:t>
            </a:r>
            <a:r>
              <a:rPr lang="es-ES" sz="1700" dirty="0" smtClean="0">
                <a:latin typeface="Times New Roman"/>
                <a:cs typeface="Times New Roman"/>
              </a:rPr>
              <a:t>, entonces inmediatamente después de la medición el sistema se encuentra en al </a:t>
            </a:r>
            <a:r>
              <a:rPr lang="es-ES" sz="1700" dirty="0" err="1" smtClean="0">
                <a:latin typeface="Times New Roman"/>
                <a:cs typeface="Times New Roman"/>
              </a:rPr>
              <a:t>autoestado</a:t>
            </a:r>
            <a:r>
              <a:rPr lang="es-ES" sz="1700" dirty="0" smtClean="0">
                <a:latin typeface="Times New Roman"/>
                <a:cs typeface="Times New Roman"/>
              </a:rPr>
              <a:t> correspondiente </a:t>
            </a:r>
            <a:r>
              <a:rPr lang="es-ES" sz="1700" dirty="0" err="1" smtClean="0"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es-ES" sz="1700" i="1" baseline="-25000" dirty="0" err="1" smtClean="0">
                <a:latin typeface="Times New Roman"/>
                <a:cs typeface="Times New Roman"/>
              </a:rPr>
              <a:t>n</a:t>
            </a:r>
            <a:r>
              <a:rPr lang="es-ES" sz="1700" i="1" dirty="0" smtClean="0">
                <a:latin typeface="Times New Roman"/>
                <a:cs typeface="Times New Roman"/>
              </a:rPr>
              <a:t>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S" sz="1700" b="1" dirty="0" smtClean="0">
                <a:latin typeface="Times New Roman"/>
                <a:cs typeface="Times New Roman"/>
              </a:rPr>
              <a:t>Â</a:t>
            </a:r>
            <a:r>
              <a:rPr lang="es-ES" sz="1700" dirty="0" smtClean="0">
                <a:latin typeface="Times New Roman"/>
                <a:cs typeface="Times New Roman"/>
              </a:rPr>
              <a:t>.</a:t>
            </a:r>
          </a:p>
        </p:txBody>
      </p:sp>
      <p:pic>
        <p:nvPicPr>
          <p:cNvPr id="58372" name="Picture 4" descr="http://afriedman.org/AndysWebPage/BSJ/WaveCollapse.jpg"/>
          <p:cNvPicPr>
            <a:picLocks noChangeAspect="1" noChangeArrowheads="1"/>
          </p:cNvPicPr>
          <p:nvPr/>
        </p:nvPicPr>
        <p:blipFill>
          <a:blip r:embed="rId3"/>
          <a:srcRect r="50906"/>
          <a:stretch>
            <a:fillRect/>
          </a:stretch>
        </p:blipFill>
        <p:spPr bwMode="auto">
          <a:xfrm>
            <a:off x="242282" y="2401550"/>
            <a:ext cx="2693503" cy="2743200"/>
          </a:xfrm>
          <a:prstGeom prst="rect">
            <a:avLst/>
          </a:prstGeom>
          <a:noFill/>
        </p:spPr>
      </p:pic>
      <p:pic>
        <p:nvPicPr>
          <p:cNvPr id="6" name="Picture 4" descr="http://afriedman.org/AndysWebPage/BSJ/WaveCollapse.jpg"/>
          <p:cNvPicPr>
            <a:picLocks noChangeAspect="1" noChangeArrowheads="1"/>
          </p:cNvPicPr>
          <p:nvPr/>
        </p:nvPicPr>
        <p:blipFill>
          <a:blip r:embed="rId3"/>
          <a:srcRect l="40673"/>
          <a:stretch>
            <a:fillRect/>
          </a:stretch>
        </p:blipFill>
        <p:spPr bwMode="auto">
          <a:xfrm>
            <a:off x="2473772" y="2401550"/>
            <a:ext cx="3254910" cy="2743200"/>
          </a:xfrm>
          <a:prstGeom prst="rect">
            <a:avLst/>
          </a:prstGeom>
          <a:noFill/>
        </p:spPr>
      </p:pic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8583516" y="2390871"/>
          <a:ext cx="1091566" cy="1594033"/>
        </p:xfrm>
        <a:graphic>
          <a:graphicData uri="http://schemas.openxmlformats.org/presentationml/2006/ole">
            <p:oleObj spid="_x0000_s58373" name="Equation" r:id="rId4" imgW="799920" imgH="1168200" progId="Equation.DSMT4">
              <p:embed/>
            </p:oleObj>
          </a:graphicData>
        </a:graphic>
      </p:graphicFrame>
      <p:graphicFrame>
        <p:nvGraphicFramePr>
          <p:cNvPr id="58375" name="Object 7"/>
          <p:cNvGraphicFramePr>
            <a:graphicFrameLocks noChangeAspect="1"/>
          </p:cNvGraphicFramePr>
          <p:nvPr/>
        </p:nvGraphicFramePr>
        <p:xfrm>
          <a:off x="8589197" y="2388048"/>
          <a:ext cx="1922463" cy="1593850"/>
        </p:xfrm>
        <a:graphic>
          <a:graphicData uri="http://schemas.openxmlformats.org/presentationml/2006/ole">
            <p:oleObj spid="_x0000_s58375" name="Equation" r:id="rId5" imgW="1409400" imgH="1168200" progId="Equation.DSMT4">
              <p:embed/>
            </p:oleObj>
          </a:graphicData>
        </a:graphic>
      </p:graphicFrame>
      <p:graphicFrame>
        <p:nvGraphicFramePr>
          <p:cNvPr id="58376" name="Object 8"/>
          <p:cNvGraphicFramePr>
            <a:graphicFrameLocks noChangeAspect="1"/>
          </p:cNvGraphicFramePr>
          <p:nvPr/>
        </p:nvGraphicFramePr>
        <p:xfrm>
          <a:off x="8582363" y="2388063"/>
          <a:ext cx="2147887" cy="1593850"/>
        </p:xfrm>
        <a:graphic>
          <a:graphicData uri="http://schemas.openxmlformats.org/presentationml/2006/ole">
            <p:oleObj spid="_x0000_s58376" name="Equation" r:id="rId6" imgW="1574640" imgH="1168200" progId="Equation.DSMT4">
              <p:embed/>
            </p:oleObj>
          </a:graphicData>
        </a:graphic>
      </p:graphicFrame>
      <p:sp>
        <p:nvSpPr>
          <p:cNvPr id="12" name="Rectangle 11"/>
          <p:cNvSpPr/>
          <p:nvPr/>
        </p:nvSpPr>
        <p:spPr>
          <a:xfrm>
            <a:off x="0" y="5196118"/>
            <a:ext cx="10922643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En otras palabras,</a:t>
            </a:r>
          </a:p>
          <a:p>
            <a:r>
              <a:rPr lang="es-ES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Mientras no medimos el sistema no tiene un valor del observable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(posición en este caso , pero podría ser energía, </a:t>
            </a:r>
            <a:r>
              <a:rPr lang="es-ES" sz="1700" dirty="0" err="1" smtClean="0">
                <a:latin typeface="Times New Roman" pitchFamily="18" charset="0"/>
                <a:cs typeface="Times New Roman" pitchFamily="18" charset="0"/>
              </a:rPr>
              <a:t>etc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s-ES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determinado sino que se encuentra en una SUPERPOSICIÓN de estados con todos los valores propios posibles.</a:t>
            </a:r>
            <a:endParaRPr lang="es-ES" sz="1700" dirty="0" smtClean="0">
              <a:latin typeface="Times New Roman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42535" y="2287685"/>
            <a:ext cx="2791327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Quizá se visualiza mejor en un caso en que los valores del observable son discretos (por ejemplo energías de un átomo de Bohr),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2" grpId="0" build="p"/>
      <p:bldP spid="1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The experim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456" y="1485097"/>
            <a:ext cx="5048250" cy="24669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63009" y="933651"/>
            <a:ext cx="8591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400" b="1" dirty="0" smtClean="0">
                <a:solidFill>
                  <a:srgbClr val="00B0F0"/>
                </a:solidFill>
              </a:rPr>
              <a:t>Colapso de la función de onda y paradoja del gato de Schrödinger:</a:t>
            </a:r>
          </a:p>
        </p:txBody>
      </p:sp>
      <p:pic>
        <p:nvPicPr>
          <p:cNvPr id="69636" name="Picture 4" descr="https://www.motherjones.com/wp-content/uploads/2018/09/blog_schrodinger1.jpg?w=608"/>
          <p:cNvPicPr>
            <a:picLocks noChangeAspect="1" noChangeArrowheads="1"/>
          </p:cNvPicPr>
          <p:nvPr/>
        </p:nvPicPr>
        <p:blipFill>
          <a:blip r:embed="rId3"/>
          <a:srcRect l="3131" t="25990" r="2797" b="19412"/>
          <a:stretch>
            <a:fillRect/>
          </a:stretch>
        </p:blipFill>
        <p:spPr bwMode="auto">
          <a:xfrm>
            <a:off x="5698157" y="1491917"/>
            <a:ext cx="5447899" cy="174217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35804" y="4068360"/>
            <a:ext cx="44789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 think I can safely say that nobody understands quantum mechanics.”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755907" y="3019421"/>
            <a:ext cx="6162970" cy="3636448"/>
            <a:chOff x="5755907" y="3019421"/>
            <a:chExt cx="6162970" cy="3636448"/>
          </a:xfrm>
        </p:grpSpPr>
        <p:pic>
          <p:nvPicPr>
            <p:cNvPr id="69637" name="Picture 5"/>
            <p:cNvPicPr>
              <a:picLocks noChangeAspect="1" noChangeArrowheads="1"/>
            </p:cNvPicPr>
            <p:nvPr/>
          </p:nvPicPr>
          <p:blipFill>
            <a:blip r:embed="rId4"/>
            <a:srcRect l="8649"/>
            <a:stretch>
              <a:fillRect/>
            </a:stretch>
          </p:blipFill>
          <p:spPr bwMode="auto">
            <a:xfrm>
              <a:off x="5755907" y="3019421"/>
              <a:ext cx="4260082" cy="3636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Rectangle 6"/>
            <p:cNvSpPr/>
            <p:nvPr/>
          </p:nvSpPr>
          <p:spPr>
            <a:xfrm>
              <a:off x="10033746" y="4514869"/>
              <a:ext cx="188513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Richard Feynman </a:t>
              </a:r>
            </a:p>
            <a:p>
              <a:r>
                <a:rPr lang="en-US" b="1" dirty="0" smtClean="0"/>
                <a:t>(1918 – 1988)</a:t>
              </a:r>
              <a:endParaRPr lang="en-US" b="1" dirty="0"/>
            </a:p>
          </p:txBody>
        </p:sp>
      </p:grpSp>
      <p:sp>
        <p:nvSpPr>
          <p:cNvPr id="9" name="Double Bracket 8"/>
          <p:cNvSpPr/>
          <p:nvPr/>
        </p:nvSpPr>
        <p:spPr>
          <a:xfrm>
            <a:off x="231006" y="981815"/>
            <a:ext cx="11627318" cy="5736619"/>
          </a:xfrm>
          <a:prstGeom prst="bracketPair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Bracket 8"/>
          <p:cNvSpPr/>
          <p:nvPr/>
        </p:nvSpPr>
        <p:spPr>
          <a:xfrm>
            <a:off x="231006" y="981815"/>
            <a:ext cx="11627318" cy="5736619"/>
          </a:xfrm>
          <a:prstGeom prst="bracketPair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2538" y="528638"/>
            <a:ext cx="9686925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2800692" y="6488668"/>
            <a:ext cx="595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</a:t>
            </a:r>
            <a:r>
              <a:rPr lang="en-US" dirty="0" smtClean="0">
                <a:hlinkClick r:id="rId3"/>
              </a:rPr>
              <a:t>physicstoday.scitation.org/doi/pdf/10.1063/PT.3.4911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3168" b="68402"/>
          <a:stretch>
            <a:fillRect/>
          </a:stretch>
        </p:blipFill>
        <p:spPr bwMode="auto">
          <a:xfrm>
            <a:off x="500514" y="1435705"/>
            <a:ext cx="9018540" cy="77811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068404" y="1078029"/>
            <a:ext cx="4142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Resumiendo</a:t>
            </a:r>
            <a:r>
              <a:rPr lang="en-US" dirty="0" smtClean="0"/>
              <a:t>, el </a:t>
            </a:r>
            <a:r>
              <a:rPr lang="en-US" dirty="0" err="1" smtClean="0"/>
              <a:t>postulado</a:t>
            </a:r>
            <a:r>
              <a:rPr lang="en-US" dirty="0" smtClean="0"/>
              <a:t> III </a:t>
            </a:r>
            <a:r>
              <a:rPr lang="en-US" dirty="0" err="1" smtClean="0"/>
              <a:t>nos</a:t>
            </a:r>
            <a:r>
              <a:rPr lang="en-US" dirty="0" smtClean="0"/>
              <a:t> dice </a:t>
            </a:r>
            <a:r>
              <a:rPr lang="en-US" dirty="0" err="1" smtClean="0"/>
              <a:t>que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27539" y="1732554"/>
            <a:ext cx="455444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^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3168" t="35507" b="34005"/>
          <a:stretch>
            <a:fillRect/>
          </a:stretch>
        </p:blipFill>
        <p:spPr bwMode="auto">
          <a:xfrm>
            <a:off x="500514" y="2194568"/>
            <a:ext cx="9018540" cy="7507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3168" t="67949"/>
          <a:stretch>
            <a:fillRect/>
          </a:stretch>
        </p:blipFill>
        <p:spPr bwMode="auto">
          <a:xfrm>
            <a:off x="500514" y="2935707"/>
            <a:ext cx="9018540" cy="78927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620124" y="2531451"/>
            <a:ext cx="102592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0" rIns="0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88101" y="2703098"/>
            <a:ext cx="38472" cy="261610"/>
          </a:xfrm>
          <a:prstGeom prst="rect">
            <a:avLst/>
          </a:prstGeom>
          <a:solidFill>
            <a:srgbClr val="FFFF00"/>
          </a:solidFill>
        </p:spPr>
        <p:txBody>
          <a:bodyPr wrap="none" lIns="0" rIns="0" rtlCol="0">
            <a:spAutoFit/>
          </a:bodyPr>
          <a:lstStyle/>
          <a:p>
            <a:r>
              <a:rPr lang="en-US" sz="1100" i="1" dirty="0" smtClean="0">
                <a:latin typeface="Times New Roman" pitchFamily="18" charset="0"/>
                <a:cs typeface="Times New Roman" pitchFamily="18" charset="0"/>
              </a:rPr>
              <a:t>j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03693" y="3490767"/>
            <a:ext cx="38472" cy="261610"/>
          </a:xfrm>
          <a:prstGeom prst="rect">
            <a:avLst/>
          </a:prstGeom>
          <a:solidFill>
            <a:srgbClr val="FFFF00"/>
          </a:solidFill>
        </p:spPr>
        <p:txBody>
          <a:bodyPr wrap="none" lIns="0" rIns="0" rtlCol="0">
            <a:spAutoFit/>
          </a:bodyPr>
          <a:lstStyle/>
          <a:p>
            <a:r>
              <a:rPr lang="en-US" sz="1100" i="1" dirty="0" smtClean="0">
                <a:latin typeface="Times New Roman" pitchFamily="18" charset="0"/>
                <a:cs typeface="Times New Roman" pitchFamily="18" charset="0"/>
              </a:rPr>
              <a:t>j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11474" y="3442639"/>
            <a:ext cx="38472" cy="261610"/>
          </a:xfrm>
          <a:prstGeom prst="rect">
            <a:avLst/>
          </a:prstGeom>
          <a:solidFill>
            <a:srgbClr val="FFFF00"/>
          </a:solidFill>
        </p:spPr>
        <p:txBody>
          <a:bodyPr wrap="none" lIns="0" rIns="0" rtlCol="0">
            <a:spAutoFit/>
          </a:bodyPr>
          <a:lstStyle/>
          <a:p>
            <a:r>
              <a:rPr lang="en-US" sz="1100" i="1" dirty="0" smtClean="0">
                <a:latin typeface="Times New Roman" pitchFamily="18" charset="0"/>
                <a:cs typeface="Times New Roman" pitchFamily="18" charset="0"/>
              </a:rPr>
              <a:t>j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3"/>
          <a:srcRect b="82842"/>
          <a:stretch>
            <a:fillRect/>
          </a:stretch>
        </p:blipFill>
        <p:spPr bwMode="auto">
          <a:xfrm>
            <a:off x="626243" y="4086429"/>
            <a:ext cx="8648700" cy="40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/>
          <a:srcRect t="14328" b="57781"/>
          <a:stretch>
            <a:fillRect/>
          </a:stretch>
        </p:blipFill>
        <p:spPr bwMode="auto">
          <a:xfrm>
            <a:off x="626243" y="4427624"/>
            <a:ext cx="8648700" cy="664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2887" t="40198" b="24636"/>
          <a:stretch>
            <a:fillRect/>
          </a:stretch>
        </p:blipFill>
        <p:spPr bwMode="auto">
          <a:xfrm>
            <a:off x="875899" y="5043641"/>
            <a:ext cx="8399044" cy="83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749167" y="3713750"/>
            <a:ext cx="3136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Antes de </a:t>
            </a:r>
            <a:r>
              <a:rPr lang="en-US" dirty="0" err="1" smtClean="0"/>
              <a:t>pasar</a:t>
            </a:r>
            <a:r>
              <a:rPr lang="en-US" dirty="0" smtClean="0"/>
              <a:t> al </a:t>
            </a:r>
            <a:r>
              <a:rPr lang="en-US" dirty="0" err="1" smtClean="0"/>
              <a:t>postulado</a:t>
            </a:r>
            <a:r>
              <a:rPr lang="en-US" dirty="0" smtClean="0"/>
              <a:t> IV:</a:t>
            </a:r>
            <a:endParaRPr lang="en-US" dirty="0"/>
          </a:p>
        </p:txBody>
      </p:sp>
      <p:pic>
        <p:nvPicPr>
          <p:cNvPr id="113668" name="Picture 4"/>
          <p:cNvPicPr>
            <a:picLocks noChangeAspect="1" noChangeArrowheads="1"/>
          </p:cNvPicPr>
          <p:nvPr/>
        </p:nvPicPr>
        <p:blipFill>
          <a:blip r:embed="rId4"/>
          <a:srcRect t="11138" b="40140"/>
          <a:stretch>
            <a:fillRect/>
          </a:stretch>
        </p:blipFill>
        <p:spPr bwMode="auto">
          <a:xfrm>
            <a:off x="856949" y="5842536"/>
            <a:ext cx="8591550" cy="606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372177" y="1279522"/>
            <a:ext cx="997498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Para que dos observables sean compatibles es necesario que los operadores que los representan </a:t>
            </a:r>
            <a:r>
              <a:rPr lang="es-ES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tengan un sistema completo de autofunciones en común.</a:t>
            </a:r>
          </a:p>
        </p:txBody>
      </p:sp>
      <p:graphicFrame>
        <p:nvGraphicFramePr>
          <p:cNvPr id="114690" name="Object 2"/>
          <p:cNvGraphicFramePr>
            <a:graphicFrameLocks noChangeAspect="1"/>
          </p:cNvGraphicFramePr>
          <p:nvPr/>
        </p:nvGraphicFramePr>
        <p:xfrm>
          <a:off x="4084538" y="2387891"/>
          <a:ext cx="1003300" cy="393700"/>
        </p:xfrm>
        <a:graphic>
          <a:graphicData uri="http://schemas.openxmlformats.org/presentationml/2006/ole">
            <p:oleObj spid="_x0000_s114690" name="Equation" r:id="rId3" imgW="647640" imgH="253800" progId="Equation.DSMT4">
              <p:embed/>
            </p:oleObj>
          </a:graphicData>
        </a:graphic>
      </p:graphicFrame>
      <p:sp>
        <p:nvSpPr>
          <p:cNvPr id="19" name="Rectangle 18"/>
          <p:cNvSpPr/>
          <p:nvPr/>
        </p:nvSpPr>
        <p:spPr>
          <a:xfrm>
            <a:off x="439554" y="2011042"/>
            <a:ext cx="997498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Para que tengan un sistema completo de autofunciones en común es fácil probar que es </a:t>
            </a:r>
            <a:r>
              <a:rPr lang="es-ES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necesario que ambos operadores conmuten, </a:t>
            </a:r>
            <a:r>
              <a:rPr lang="es-ES" sz="1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i.e.</a:t>
            </a:r>
            <a:r>
              <a:rPr lang="es-ES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17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37950" y="2625472"/>
            <a:ext cx="9974982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Ejercicio</a:t>
            </a:r>
          </a:p>
          <a:p>
            <a:r>
              <a:rPr lang="es-ES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Muestre que para que dos observables F y G tengan un sistema completo de autofunciones es necesario que los operadores asociados conmuten.</a:t>
            </a:r>
            <a:endParaRPr lang="en-US" sz="17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8804" y="3583364"/>
            <a:ext cx="10331115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Recíprocamente, si 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F y G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conmutan hay un sistema completo de autofunciones comunes a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ambos.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72177" y="4449636"/>
            <a:ext cx="9907604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s-E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 condición necesaria y suficiente para que dos observables sean compatibles es que conmuten los operadores que los representan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3" grpId="0" animBg="1"/>
      <p:bldP spid="2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80199" y="4685275"/>
            <a:ext cx="997498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Ejercicio</a:t>
            </a:r>
          </a:p>
          <a:p>
            <a:r>
              <a:rPr lang="es-ES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Muestre que para que si </a:t>
            </a:r>
            <a:r>
              <a:rPr lang="es-ES" sz="17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s-ES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 </a:t>
            </a:r>
            <a:r>
              <a:rPr lang="es-ES" sz="17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es-ES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s-ES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s-ES" sz="17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s-ES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 </a:t>
            </a:r>
            <a:r>
              <a:rPr lang="es-ES" sz="17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</a:t>
            </a:r>
            <a:r>
              <a:rPr lang="es-ES" sz="1700" i="1" baseline="-25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es-ES" sz="17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s-ES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entonces </a:t>
            </a:r>
            <a:r>
              <a:rPr lang="es-ES" sz="17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Ĉ = </a:t>
            </a:r>
            <a:r>
              <a:rPr lang="es-ES" sz="1700" i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iħ</a:t>
            </a:r>
            <a:r>
              <a:rPr lang="es-ES" sz="17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 se reobtiene la desigualdad de Heisenberg que obtuvimos anteriormente usando la incertidumbre de ondas clásica </a:t>
            </a:r>
            <a:r>
              <a:rPr lang="es-ES" sz="1700" dirty="0" err="1" smtClean="0">
                <a:solidFill>
                  <a:srgbClr val="0070C0"/>
                </a:solidFill>
                <a:latin typeface="Symbol" pitchFamily="18" charset="2"/>
                <a:cs typeface="Times New Roman" pitchFamily="18" charset="0"/>
              </a:rPr>
              <a:t>D</a:t>
            </a:r>
            <a:r>
              <a:rPr lang="es-ES" sz="17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s-ES" sz="1700" dirty="0" err="1" smtClean="0">
                <a:solidFill>
                  <a:srgbClr val="0070C0"/>
                </a:solidFill>
                <a:latin typeface="Symbol" pitchFamily="18" charset="2"/>
                <a:cs typeface="Times New Roman" pitchFamily="18" charset="0"/>
              </a:rPr>
              <a:t>D</a:t>
            </a:r>
            <a:r>
              <a:rPr lang="es-ES" sz="17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</a:t>
            </a:r>
            <a:r>
              <a:rPr lang="es-ES" sz="1700" i="1" baseline="-25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es-ES" sz="17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s-ES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 </a:t>
            </a:r>
            <a:r>
              <a:rPr lang="es-ES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½</a:t>
            </a:r>
            <a:r>
              <a:rPr lang="es-ES" sz="1700" i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ħ</a:t>
            </a:r>
            <a:r>
              <a:rPr lang="es-ES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(en realidad aparece un factor de ½ extra, que antes habíamos omitido).</a:t>
            </a:r>
            <a:endParaRPr lang="en-US" sz="17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29927" y="1356193"/>
            <a:ext cx="105236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i="1" dirty="0" smtClean="0"/>
              <a:t>Las relaciones de incertidumbre de Heisenberg</a:t>
            </a:r>
          </a:p>
          <a:p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Acabamos de ver que cuando dos observables conmutan se pueden especificar simultáneamente.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cambio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9552" y="2332091"/>
            <a:ext cx="9897981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s-E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Cuando dos observables </a:t>
            </a:r>
            <a:r>
              <a:rPr lang="es-E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 y G no conmutan no pueden ambos tener valores bien definidos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simultáneamente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09072" y="3177504"/>
            <a:ext cx="9755205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La medida de la inevitable falta de precisión en el conocimiento de 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F y G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está determinada por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conmutador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51321" y="4299862"/>
            <a:ext cx="10331115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En el material complementario pueden ver los detalles de esto y una prueba sacada del libro de </a:t>
            </a:r>
            <a:r>
              <a:rPr lang="es-ES" sz="1700" dirty="0" err="1" smtClean="0">
                <a:latin typeface="Times New Roman" pitchFamily="18" charset="0"/>
                <a:cs typeface="Times New Roman" pitchFamily="18" charset="0"/>
              </a:rPr>
              <a:t>Gratton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4691" name="Object 3"/>
          <p:cNvGraphicFramePr>
            <a:graphicFrameLocks noChangeAspect="1"/>
          </p:cNvGraphicFramePr>
          <p:nvPr/>
        </p:nvGraphicFramePr>
        <p:xfrm>
          <a:off x="4324350" y="3532188"/>
          <a:ext cx="2755900" cy="393700"/>
        </p:xfrm>
        <a:graphic>
          <a:graphicData uri="http://schemas.openxmlformats.org/presentationml/2006/ole">
            <p:oleObj spid="_x0000_s118787" name="Equation" r:id="rId3" imgW="1777680" imgH="253800" progId="Equation.DSMT4">
              <p:embed/>
            </p:oleObj>
          </a:graphicData>
        </a:graphic>
      </p:graphicFrame>
      <p:pic>
        <p:nvPicPr>
          <p:cNvPr id="114692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904271" y="3908599"/>
            <a:ext cx="165462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 build="p"/>
      <p:bldP spid="25" grpId="0" animBg="1"/>
      <p:bldP spid="25" grpId="1" animBg="1"/>
      <p:bldP spid="26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ED6C2">
                <a:tint val="45000"/>
                <a:satMod val="400000"/>
              </a:srgbClr>
            </a:duotone>
          </a:blip>
          <a:srcRect b="87238"/>
          <a:stretch>
            <a:fillRect/>
          </a:stretch>
        </p:blipFill>
        <p:spPr bwMode="auto">
          <a:xfrm>
            <a:off x="1223110" y="1183774"/>
            <a:ext cx="8667750" cy="32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ED6C2">
                <a:tint val="45000"/>
                <a:satMod val="400000"/>
              </a:srgbClr>
            </a:duotone>
          </a:blip>
          <a:srcRect t="11261" b="74857"/>
          <a:stretch>
            <a:fillRect/>
          </a:stretch>
        </p:blipFill>
        <p:spPr bwMode="auto">
          <a:xfrm>
            <a:off x="1223110" y="1472666"/>
            <a:ext cx="8667750" cy="356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ED6C2">
                <a:tint val="45000"/>
                <a:satMod val="400000"/>
              </a:srgbClr>
            </a:duotone>
          </a:blip>
          <a:srcRect t="22893" b="55721"/>
          <a:stretch>
            <a:fillRect/>
          </a:stretch>
        </p:blipFill>
        <p:spPr bwMode="auto">
          <a:xfrm>
            <a:off x="1223110" y="1771049"/>
            <a:ext cx="8667750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ED6C2">
                <a:tint val="45000"/>
                <a:satMod val="400000"/>
              </a:srgbClr>
            </a:duotone>
          </a:blip>
          <a:srcRect t="49531" b="33210"/>
          <a:stretch>
            <a:fillRect/>
          </a:stretch>
        </p:blipFill>
        <p:spPr bwMode="auto">
          <a:xfrm>
            <a:off x="1223097" y="2310083"/>
            <a:ext cx="8667750" cy="44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5265006" y="2358209"/>
            <a:ext cx="4591251" cy="375385"/>
          </a:xfrm>
          <a:prstGeom prst="rect">
            <a:avLst/>
          </a:prstGeom>
          <a:solidFill>
            <a:srgbClr val="FEE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01533" y="2781738"/>
            <a:ext cx="9347756" cy="3539430"/>
          </a:xfrm>
          <a:prstGeom prst="rect">
            <a:avLst/>
          </a:prstGeom>
          <a:solidFill>
            <a:srgbClr val="FEE9C2"/>
          </a:solidFill>
        </p:spPr>
        <p:txBody>
          <a:bodyPr wrap="square">
            <a:spAutoFit/>
          </a:bodyPr>
          <a:lstStyle/>
          <a:p>
            <a:r>
              <a:rPr lang="es-ES" sz="2000" b="1" spc="-40" dirty="0" smtClean="0">
                <a:cs typeface="Times New Roman" pitchFamily="18" charset="0"/>
              </a:rPr>
              <a:t> </a:t>
            </a:r>
            <a:r>
              <a:rPr lang="es-ES" sz="2000" b="1" dirty="0" smtClean="0">
                <a:cs typeface="Times New Roman" pitchFamily="18" charset="0"/>
                <a:sym typeface="Symbol"/>
              </a:rPr>
              <a:t>Operador Hermitico</a:t>
            </a:r>
            <a:endParaRPr lang="es-ES" sz="2000" dirty="0" smtClean="0">
              <a:cs typeface="Times New Roman" pitchFamily="18" charset="0"/>
              <a:sym typeface="Symbol"/>
            </a:endParaRPr>
          </a:p>
          <a:p>
            <a:r>
              <a:rPr lang="es-ES" sz="1700" dirty="0" smtClean="0"/>
              <a:t>Un operador </a:t>
            </a:r>
            <a:r>
              <a:rPr lang="es-ES" sz="1700" dirty="0" smtClean="0">
                <a:latin typeface="Times New Roman"/>
                <a:cs typeface="Times New Roman"/>
              </a:rPr>
              <a:t>Â</a:t>
            </a:r>
            <a:r>
              <a:rPr lang="es-ES" sz="1700" i="1" dirty="0" smtClean="0"/>
              <a:t> para el cual </a:t>
            </a:r>
            <a:r>
              <a:rPr lang="es-ES" sz="1700" dirty="0" smtClean="0">
                <a:latin typeface="Times New Roman"/>
                <a:cs typeface="Times New Roman"/>
              </a:rPr>
              <a:t>Â</a:t>
            </a:r>
            <a:r>
              <a:rPr lang="es-ES" sz="1700" i="1" dirty="0" smtClean="0"/>
              <a:t>† = </a:t>
            </a:r>
            <a:r>
              <a:rPr lang="es-ES" sz="1700" dirty="0" smtClean="0">
                <a:latin typeface="Times New Roman"/>
                <a:cs typeface="Times New Roman"/>
              </a:rPr>
              <a:t>Â</a:t>
            </a:r>
            <a:r>
              <a:rPr lang="es-ES" sz="1700" i="1" dirty="0" smtClean="0"/>
              <a:t> se dice </a:t>
            </a:r>
            <a:r>
              <a:rPr lang="es-ES" sz="1700" b="1" i="1" dirty="0" smtClean="0"/>
              <a:t>Hermitico o autoadjunto</a:t>
            </a:r>
            <a:r>
              <a:rPr lang="es-ES" sz="1700" i="1" dirty="0" smtClean="0"/>
              <a:t>. </a:t>
            </a:r>
          </a:p>
          <a:p>
            <a:r>
              <a:rPr lang="es-ES" sz="1700" i="1" dirty="0" smtClean="0"/>
              <a:t>Para un operador autoadjunto </a:t>
            </a:r>
            <a:r>
              <a:rPr lang="es-ES" sz="1700" dirty="0" smtClean="0">
                <a:solidFill>
                  <a:srgbClr val="FF0000"/>
                </a:solidFill>
              </a:rPr>
              <a:t>el producto escalar </a:t>
            </a:r>
            <a:r>
              <a:rPr lang="es-ES" sz="1700" dirty="0" smtClean="0"/>
              <a:t>(</a:t>
            </a:r>
            <a:r>
              <a:rPr lang="es-ES" sz="1700" dirty="0" smtClean="0">
                <a:latin typeface="Symbol" pitchFamily="18" charset="2"/>
                <a:cs typeface="Times New Roman" pitchFamily="18" charset="0"/>
              </a:rPr>
              <a:t>y</a:t>
            </a:r>
            <a:r>
              <a:rPr lang="es-ES" sz="1700" i="1" dirty="0" smtClean="0"/>
              <a:t> ,</a:t>
            </a:r>
            <a:r>
              <a:rPr lang="es-ES" sz="1700" dirty="0" err="1" smtClean="0">
                <a:latin typeface="Times New Roman"/>
                <a:cs typeface="Times New Roman"/>
              </a:rPr>
              <a:t>Â</a:t>
            </a:r>
            <a:r>
              <a:rPr lang="es-ES" sz="1700" dirty="0" err="1" smtClean="0">
                <a:latin typeface="Symbol" pitchFamily="18" charset="2"/>
                <a:cs typeface="Times New Roman" pitchFamily="18" charset="0"/>
              </a:rPr>
              <a:t>y</a:t>
            </a:r>
            <a:r>
              <a:rPr lang="es-ES" sz="1700" i="1" dirty="0" smtClean="0"/>
              <a:t>) es</a:t>
            </a:r>
            <a:r>
              <a:rPr lang="es-ES" sz="1700" b="1" i="1" dirty="0" smtClean="0">
                <a:solidFill>
                  <a:srgbClr val="FF0000"/>
                </a:solidFill>
              </a:rPr>
              <a:t> real </a:t>
            </a:r>
            <a:r>
              <a:rPr lang="es-ES" sz="1700" i="1" dirty="0" smtClean="0"/>
              <a:t>para cualquier </a:t>
            </a:r>
            <a:r>
              <a:rPr lang="es-ES" sz="1700" dirty="0" smtClean="0">
                <a:latin typeface="Symbol" pitchFamily="18" charset="2"/>
                <a:cs typeface="Times New Roman" pitchFamily="18" charset="0"/>
              </a:rPr>
              <a:t>y</a:t>
            </a:r>
            <a:r>
              <a:rPr lang="es-ES" sz="1700" i="1" dirty="0" smtClean="0"/>
              <a:t>, pues:</a:t>
            </a:r>
          </a:p>
          <a:p>
            <a:r>
              <a:rPr lang="en-US" sz="1700" dirty="0" smtClean="0"/>
              <a:t>( </a:t>
            </a:r>
            <a:r>
              <a:rPr lang="es-ES" sz="1700" dirty="0" smtClean="0">
                <a:latin typeface="Symbol" pitchFamily="18" charset="2"/>
                <a:cs typeface="Times New Roman" pitchFamily="18" charset="0"/>
              </a:rPr>
              <a:t>y</a:t>
            </a:r>
            <a:r>
              <a:rPr lang="en-US" sz="1700" i="1" dirty="0" smtClean="0"/>
              <a:t>,</a:t>
            </a:r>
            <a:r>
              <a:rPr lang="es-ES" sz="1700" dirty="0" smtClean="0">
                <a:latin typeface="Times New Roman"/>
                <a:cs typeface="Times New Roman"/>
              </a:rPr>
              <a:t> </a:t>
            </a:r>
            <a:r>
              <a:rPr lang="es-ES" sz="1700" dirty="0" err="1" smtClean="0">
                <a:latin typeface="Times New Roman"/>
                <a:cs typeface="Times New Roman"/>
              </a:rPr>
              <a:t>Â</a:t>
            </a:r>
            <a:r>
              <a:rPr lang="es-ES" sz="1700" dirty="0" err="1" smtClean="0">
                <a:latin typeface="Symbol" pitchFamily="18" charset="2"/>
                <a:cs typeface="Times New Roman" pitchFamily="18" charset="0"/>
              </a:rPr>
              <a:t>y</a:t>
            </a:r>
            <a:r>
              <a:rPr lang="en-US" sz="1700" dirty="0" smtClean="0"/>
              <a:t>)</a:t>
            </a:r>
            <a:r>
              <a:rPr lang="en-US" sz="1700" i="1" dirty="0" smtClean="0"/>
              <a:t> = (</a:t>
            </a:r>
            <a:r>
              <a:rPr lang="es-ES" sz="1700" dirty="0" smtClean="0">
                <a:latin typeface="Times New Roman"/>
                <a:cs typeface="Times New Roman"/>
              </a:rPr>
              <a:t>Â</a:t>
            </a:r>
            <a:r>
              <a:rPr lang="en-US" sz="1700" i="1" dirty="0" smtClean="0"/>
              <a:t>†</a:t>
            </a:r>
            <a:r>
              <a:rPr lang="es-ES" sz="1700" dirty="0" smtClean="0">
                <a:latin typeface="Symbol" pitchFamily="18" charset="2"/>
                <a:cs typeface="Times New Roman" pitchFamily="18" charset="0"/>
              </a:rPr>
              <a:t>y</a:t>
            </a:r>
            <a:r>
              <a:rPr lang="en-US" sz="1700" i="1" dirty="0" smtClean="0"/>
              <a:t> , </a:t>
            </a:r>
            <a:r>
              <a:rPr lang="es-ES" sz="1700" dirty="0" smtClean="0">
                <a:latin typeface="Symbol" pitchFamily="18" charset="2"/>
                <a:cs typeface="Times New Roman" pitchFamily="18" charset="0"/>
              </a:rPr>
              <a:t>y</a:t>
            </a:r>
            <a:r>
              <a:rPr lang="en-US" sz="1700" dirty="0" smtClean="0"/>
              <a:t>)</a:t>
            </a:r>
            <a:r>
              <a:rPr lang="en-US" sz="1700" i="1" dirty="0" smtClean="0"/>
              <a:t> = (</a:t>
            </a:r>
            <a:r>
              <a:rPr lang="es-ES" sz="1700" dirty="0" err="1" smtClean="0">
                <a:latin typeface="Times New Roman"/>
                <a:cs typeface="Times New Roman"/>
              </a:rPr>
              <a:t>Â</a:t>
            </a:r>
            <a:r>
              <a:rPr lang="es-ES" sz="1700" dirty="0" err="1" smtClean="0">
                <a:latin typeface="Symbol" pitchFamily="18" charset="2"/>
                <a:cs typeface="Times New Roman" pitchFamily="18" charset="0"/>
              </a:rPr>
              <a:t>y</a:t>
            </a:r>
            <a:r>
              <a:rPr lang="en-US" sz="1700" i="1" dirty="0" smtClean="0"/>
              <a:t>, </a:t>
            </a:r>
            <a:r>
              <a:rPr lang="es-ES" sz="1700" dirty="0" smtClean="0">
                <a:latin typeface="Symbol" pitchFamily="18" charset="2"/>
                <a:cs typeface="Times New Roman" pitchFamily="18" charset="0"/>
              </a:rPr>
              <a:t>y</a:t>
            </a:r>
            <a:r>
              <a:rPr lang="en-US" sz="1700" dirty="0" smtClean="0"/>
              <a:t>) </a:t>
            </a:r>
            <a:r>
              <a:rPr lang="en-US" sz="1700" i="1" dirty="0" smtClean="0"/>
              <a:t>= </a:t>
            </a:r>
            <a:r>
              <a:rPr lang="en-US" sz="1700" dirty="0" smtClean="0"/>
              <a:t>(</a:t>
            </a:r>
            <a:r>
              <a:rPr lang="es-ES" sz="1700" dirty="0" smtClean="0">
                <a:latin typeface="Symbol" pitchFamily="18" charset="2"/>
                <a:cs typeface="Times New Roman" pitchFamily="18" charset="0"/>
              </a:rPr>
              <a:t>y</a:t>
            </a:r>
            <a:r>
              <a:rPr lang="en-US" sz="1700" i="1" dirty="0" smtClean="0"/>
              <a:t> ,</a:t>
            </a:r>
            <a:r>
              <a:rPr lang="es-ES" sz="1700" dirty="0" smtClean="0">
                <a:latin typeface="Times New Roman"/>
                <a:cs typeface="Times New Roman"/>
              </a:rPr>
              <a:t> </a:t>
            </a:r>
            <a:r>
              <a:rPr lang="es-ES" sz="1700" dirty="0" err="1" smtClean="0">
                <a:latin typeface="Times New Roman"/>
                <a:cs typeface="Times New Roman"/>
              </a:rPr>
              <a:t>Â</a:t>
            </a:r>
            <a:r>
              <a:rPr lang="es-ES" sz="1700" dirty="0" err="1" smtClean="0">
                <a:latin typeface="Symbol" pitchFamily="18" charset="2"/>
                <a:cs typeface="Times New Roman" pitchFamily="18" charset="0"/>
              </a:rPr>
              <a:t>y</a:t>
            </a:r>
            <a:r>
              <a:rPr lang="en-US" sz="1700" dirty="0" smtClean="0"/>
              <a:t>)*</a:t>
            </a:r>
          </a:p>
          <a:p>
            <a:endParaRPr lang="en-US" sz="1700" dirty="0" smtClean="0">
              <a:cs typeface="Times New Roman" pitchFamily="18" charset="0"/>
              <a:sym typeface="Symbol"/>
            </a:endParaRPr>
          </a:p>
          <a:p>
            <a:r>
              <a:rPr lang="es-ES" sz="1700" b="1" dirty="0" smtClean="0"/>
              <a:t>Autovalores y autofunciones de un operador Hermitico</a:t>
            </a:r>
          </a:p>
          <a:p>
            <a:r>
              <a:rPr lang="es-ES" sz="1700" dirty="0" smtClean="0"/>
              <a:t>El problema de autovalores para un operador lineal </a:t>
            </a:r>
            <a:r>
              <a:rPr lang="es-ES" sz="1700" dirty="0" smtClean="0">
                <a:latin typeface="Times New Roman"/>
                <a:cs typeface="Times New Roman"/>
              </a:rPr>
              <a:t>Â </a:t>
            </a:r>
            <a:r>
              <a:rPr lang="es-ES" sz="1700" i="1" dirty="0" smtClean="0"/>
              <a:t>se expresa como</a:t>
            </a:r>
          </a:p>
          <a:p>
            <a:r>
              <a:rPr lang="es-ES" sz="1700" dirty="0" smtClean="0">
                <a:latin typeface="Times New Roman"/>
                <a:cs typeface="Times New Roman"/>
              </a:rPr>
              <a:t>			</a:t>
            </a:r>
            <a:r>
              <a:rPr lang="es-ES" sz="17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Â</a:t>
            </a:r>
            <a:r>
              <a:rPr lang="el-GR" sz="1700" dirty="0" smtClean="0">
                <a:solidFill>
                  <a:srgbClr val="FF0000"/>
                </a:solidFill>
              </a:rPr>
              <a:t>ϕ</a:t>
            </a:r>
            <a:r>
              <a:rPr lang="el-GR" sz="1700" i="1" dirty="0" smtClean="0">
                <a:solidFill>
                  <a:srgbClr val="FF0000"/>
                </a:solidFill>
              </a:rPr>
              <a:t> = λ</a:t>
            </a:r>
            <a:r>
              <a:rPr lang="el-GR" sz="1700" dirty="0" smtClean="0">
                <a:solidFill>
                  <a:srgbClr val="FF0000"/>
                </a:solidFill>
              </a:rPr>
              <a:t>ϕ</a:t>
            </a:r>
            <a:r>
              <a:rPr lang="el-GR" sz="1700" i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s-ES" sz="1700" dirty="0" smtClean="0"/>
              <a:t>Las soluciones de esta ecuación existen solo para ciertos valores particulares de λ, indicados con </a:t>
            </a:r>
            <a:r>
              <a:rPr lang="es-ES" sz="1700" dirty="0" err="1" smtClean="0"/>
              <a:t>λ</a:t>
            </a:r>
            <a:r>
              <a:rPr lang="es-ES" sz="1700" i="1" baseline="-25000" dirty="0" err="1" smtClean="0"/>
              <a:t>j</a:t>
            </a:r>
            <a:r>
              <a:rPr lang="es-ES" sz="1700" i="1" dirty="0" smtClean="0"/>
              <a:t> ,</a:t>
            </a:r>
          </a:p>
          <a:p>
            <a:r>
              <a:rPr lang="es-ES" sz="1700" dirty="0" smtClean="0"/>
              <a:t>que se denominan </a:t>
            </a:r>
            <a:r>
              <a:rPr lang="es-ES" sz="1700" b="1" i="1" dirty="0" smtClean="0">
                <a:solidFill>
                  <a:srgbClr val="FF0000"/>
                </a:solidFill>
              </a:rPr>
              <a:t>autovalore</a:t>
            </a:r>
            <a:r>
              <a:rPr lang="es-ES" sz="1700" i="1" dirty="0" smtClean="0"/>
              <a:t>s o </a:t>
            </a:r>
            <a:r>
              <a:rPr lang="es-ES" sz="1700" b="1" i="1" dirty="0" smtClean="0">
                <a:solidFill>
                  <a:srgbClr val="FF0000"/>
                </a:solidFill>
              </a:rPr>
              <a:t>valores propios </a:t>
            </a:r>
            <a:r>
              <a:rPr lang="es-ES" sz="1700" i="1" dirty="0" smtClean="0"/>
              <a:t>del operador </a:t>
            </a:r>
            <a:r>
              <a:rPr lang="es-ES" sz="1700" dirty="0" smtClean="0">
                <a:latin typeface="Times New Roman"/>
                <a:cs typeface="Times New Roman"/>
              </a:rPr>
              <a:t>Â</a:t>
            </a:r>
            <a:r>
              <a:rPr lang="es-ES" sz="1700" i="1" dirty="0" smtClean="0"/>
              <a:t>. </a:t>
            </a:r>
          </a:p>
          <a:p>
            <a:r>
              <a:rPr lang="es-ES" sz="1700" dirty="0" smtClean="0"/>
              <a:t>Las correspondientes soluciones </a:t>
            </a:r>
            <a:r>
              <a:rPr lang="es-ES" sz="1700" dirty="0" err="1" smtClean="0"/>
              <a:t>ϕ</a:t>
            </a:r>
            <a:r>
              <a:rPr lang="es-ES" sz="1700" i="1" baseline="-25000" dirty="0" err="1" smtClean="0"/>
              <a:t>j</a:t>
            </a:r>
            <a:r>
              <a:rPr lang="es-ES" sz="1700" i="1" dirty="0" smtClean="0"/>
              <a:t> (x</a:t>
            </a:r>
            <a:r>
              <a:rPr lang="es-ES" sz="1700" dirty="0" smtClean="0"/>
              <a:t>) se denominan</a:t>
            </a:r>
            <a:r>
              <a:rPr lang="es-ES" sz="1700" i="1" dirty="0" smtClean="0"/>
              <a:t> </a:t>
            </a:r>
            <a:r>
              <a:rPr lang="es-ES" sz="1700" b="1" i="1" dirty="0" smtClean="0">
                <a:solidFill>
                  <a:srgbClr val="FF0000"/>
                </a:solidFill>
              </a:rPr>
              <a:t>autofunciones</a:t>
            </a:r>
            <a:r>
              <a:rPr lang="es-ES" sz="1700" i="1" dirty="0" smtClean="0"/>
              <a:t> o </a:t>
            </a:r>
            <a:r>
              <a:rPr lang="es-ES" sz="1700" b="1" i="1" dirty="0" smtClean="0">
                <a:solidFill>
                  <a:srgbClr val="FF0000"/>
                </a:solidFill>
              </a:rPr>
              <a:t>funciones propias </a:t>
            </a:r>
            <a:r>
              <a:rPr lang="es-ES" sz="1700" i="1" dirty="0" smtClean="0"/>
              <a:t>de </a:t>
            </a:r>
            <a:r>
              <a:rPr lang="es-ES" sz="1700" dirty="0" smtClean="0">
                <a:latin typeface="Times New Roman"/>
                <a:cs typeface="Times New Roman"/>
              </a:rPr>
              <a:t>Â</a:t>
            </a:r>
            <a:r>
              <a:rPr lang="es-ES" sz="1700" i="1" dirty="0" smtClean="0"/>
              <a:t>. </a:t>
            </a:r>
          </a:p>
          <a:p>
            <a:r>
              <a:rPr lang="es-ES" sz="1700" dirty="0" smtClean="0"/>
              <a:t>O sea nos queda:</a:t>
            </a:r>
          </a:p>
          <a:p>
            <a:r>
              <a:rPr lang="es-ES" sz="17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			Â</a:t>
            </a:r>
            <a:r>
              <a:rPr lang="el-GR" sz="1700" dirty="0" smtClean="0">
                <a:solidFill>
                  <a:srgbClr val="FF0000"/>
                </a:solidFill>
              </a:rPr>
              <a:t>ϕ</a:t>
            </a:r>
            <a:r>
              <a:rPr lang="es-ES" sz="1700" i="1" baseline="-25000" dirty="0" smtClean="0">
                <a:solidFill>
                  <a:srgbClr val="FF0000"/>
                </a:solidFill>
              </a:rPr>
              <a:t>j</a:t>
            </a:r>
            <a:r>
              <a:rPr lang="el-GR" sz="1700" i="1" dirty="0" smtClean="0">
                <a:solidFill>
                  <a:srgbClr val="FF0000"/>
                </a:solidFill>
              </a:rPr>
              <a:t> = λ</a:t>
            </a:r>
            <a:r>
              <a:rPr lang="es-ES" sz="1700" i="1" baseline="-25000" dirty="0" smtClean="0">
                <a:solidFill>
                  <a:srgbClr val="FF0000"/>
                </a:solidFill>
              </a:rPr>
              <a:t>j </a:t>
            </a:r>
            <a:r>
              <a:rPr lang="el-GR" sz="1700" dirty="0" smtClean="0">
                <a:solidFill>
                  <a:srgbClr val="FF0000"/>
                </a:solidFill>
              </a:rPr>
              <a:t>ϕ</a:t>
            </a:r>
            <a:r>
              <a:rPr lang="es-ES" sz="1700" i="1" baseline="-25000" dirty="0" smtClean="0">
                <a:solidFill>
                  <a:srgbClr val="FF0000"/>
                </a:solidFill>
              </a:rPr>
              <a:t>j</a:t>
            </a:r>
            <a:endParaRPr lang="es-ES" sz="17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404701" y="1374813"/>
            <a:ext cx="163790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^                       ^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7900" y="1836822"/>
            <a:ext cx="132989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^           ^  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628" y="1289862"/>
            <a:ext cx="1092264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s-ES" sz="1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Postulado IV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s-ES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Valores esperados</a:t>
            </a:r>
          </a:p>
          <a:p>
            <a:pPr marL="342900" indent="-342900"/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El valor esperado de un observable 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" sz="1700" b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s-ES" sz="1700" dirty="0" err="1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s-ES" sz="1700" b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) para un sistema descrito por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" sz="1700" b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s-ES" sz="1700" dirty="0" err="1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s-ES" sz="1700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s-ES" sz="1700" i="1" dirty="0" smtClean="0">
                <a:latin typeface="Times New Roman"/>
                <a:cs typeface="Times New Roman"/>
              </a:rPr>
              <a:t>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está dado por</a:t>
            </a:r>
            <a:endParaRPr lang="es-ES" sz="1700" dirty="0" smtClean="0">
              <a:latin typeface="Times New Roman"/>
              <a:cs typeface="Times New Roman"/>
            </a:endParaRPr>
          </a:p>
        </p:txBody>
      </p:sp>
      <p:graphicFrame>
        <p:nvGraphicFramePr>
          <p:cNvPr id="56323" name="Object 3"/>
          <p:cNvGraphicFramePr>
            <a:graphicFrameLocks noChangeAspect="1"/>
          </p:cNvGraphicFramePr>
          <p:nvPr/>
        </p:nvGraphicFramePr>
        <p:xfrm>
          <a:off x="2396833" y="1994486"/>
          <a:ext cx="3279775" cy="739775"/>
        </p:xfrm>
        <a:graphic>
          <a:graphicData uri="http://schemas.openxmlformats.org/presentationml/2006/ole">
            <p:oleObj spid="_x0000_s56323" name="Equation" r:id="rId3" imgW="1803240" imgH="406080" progId="Equation.DSMT4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171628" y="3628737"/>
            <a:ext cx="1092264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s-ES" sz="1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Postulado V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s-ES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Evolución temporal</a:t>
            </a:r>
          </a:p>
          <a:p>
            <a:pPr marL="342900" indent="-342900"/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La evolución temporal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de la función de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onda Ψ(</a:t>
            </a:r>
            <a:r>
              <a:rPr lang="es-ES" sz="1700" b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s-ES" sz="1700" dirty="0" err="1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s-ES" sz="1700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s-ES" sz="1700" i="1" dirty="0" smtClean="0">
                <a:latin typeface="Times New Roman"/>
                <a:cs typeface="Times New Roman"/>
              </a:rPr>
              <a:t>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está dada por la ecuación de Schrödinger:</a:t>
            </a:r>
          </a:p>
        </p:txBody>
      </p:sp>
      <p:graphicFrame>
        <p:nvGraphicFramePr>
          <p:cNvPr id="56324" name="Object 4"/>
          <p:cNvGraphicFramePr>
            <a:graphicFrameLocks noChangeAspect="1"/>
          </p:cNvGraphicFramePr>
          <p:nvPr/>
        </p:nvGraphicFramePr>
        <p:xfrm>
          <a:off x="4525562" y="4408771"/>
          <a:ext cx="2419391" cy="692602"/>
        </p:xfrm>
        <a:graphic>
          <a:graphicData uri="http://schemas.openxmlformats.org/presentationml/2006/ole">
            <p:oleObj spid="_x0000_s56324" name="Equation" r:id="rId4" imgW="1371600" imgH="393480" progId="Equation.DSMT4">
              <p:embed/>
            </p:oleObj>
          </a:graphicData>
        </a:graphic>
      </p:graphicFrame>
      <p:graphicFrame>
        <p:nvGraphicFramePr>
          <p:cNvPr id="56325" name="Object 5"/>
          <p:cNvGraphicFramePr>
            <a:graphicFrameLocks noChangeAspect="1"/>
          </p:cNvGraphicFramePr>
          <p:nvPr/>
        </p:nvGraphicFramePr>
        <p:xfrm>
          <a:off x="329460" y="2849262"/>
          <a:ext cx="6697663" cy="601662"/>
        </p:xfrm>
        <a:graphic>
          <a:graphicData uri="http://schemas.openxmlformats.org/presentationml/2006/ole">
            <p:oleObj spid="_x0000_s56325" name="Equation" r:id="rId5" imgW="3682800" imgH="330120" progId="Equation.DSMT4">
              <p:embed/>
            </p:oleObj>
          </a:graphicData>
        </a:graphic>
      </p:graphicFrame>
      <p:graphicFrame>
        <p:nvGraphicFramePr>
          <p:cNvPr id="56326" name="Object 6"/>
          <p:cNvGraphicFramePr>
            <a:graphicFrameLocks noChangeAspect="1"/>
          </p:cNvGraphicFramePr>
          <p:nvPr/>
        </p:nvGraphicFramePr>
        <p:xfrm>
          <a:off x="5828475" y="2003425"/>
          <a:ext cx="4479925" cy="715963"/>
        </p:xfrm>
        <a:graphic>
          <a:graphicData uri="http://schemas.openxmlformats.org/presentationml/2006/ole">
            <p:oleObj spid="_x0000_s56326" name="Equation" r:id="rId6" imgW="246348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11191"/>
            <a:ext cx="10922643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s-ES" sz="1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Postulado </a:t>
            </a:r>
            <a:r>
              <a:rPr lang="es-ES" sz="1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s-ES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Propiedades de simetría de la función de onda bajo intercambio de partículas idénticas. </a:t>
            </a:r>
            <a:endParaRPr lang="es-ES" sz="17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s-ES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(Teorema de spin-estadística) </a:t>
            </a:r>
          </a:p>
          <a:p>
            <a:pPr marL="342900" indent="-342900"/>
            <a:endParaRPr lang="es-ES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función de onda total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para un sistema de varias partículas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idénticas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700" spc="-40" dirty="0" smtClean="0"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" sz="17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s-ES" sz="17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s-ES" sz="1700" b="1" dirty="0" smtClean="0"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es-ES" sz="1700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,…, </a:t>
            </a:r>
            <a:r>
              <a:rPr lang="es-ES" sz="1700" b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s-ES" sz="1700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s-ES" sz="1700" dirty="0" err="1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s-ES" sz="1700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)  cumple que:</a:t>
            </a:r>
          </a:p>
          <a:p>
            <a:pPr marL="342900" indent="-342900"/>
            <a:endParaRPr lang="es-ES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lphaLcParenR"/>
            </a:pP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Si las partículas tienen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espín entero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debe ser simétrica (invariante) bajo intercambio de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las posiciones de dos partículas cualesquiera. Las partículas con funciones de onda simétricas bajo intercambio se llaman </a:t>
            </a:r>
            <a:r>
              <a:rPr lang="es-ES" sz="17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bosones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/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       Ejemplos de bosones: fotón, </a:t>
            </a:r>
            <a:r>
              <a:rPr lang="es-ES" sz="1700" dirty="0" err="1" smtClean="0">
                <a:latin typeface="Times New Roman" pitchFamily="18" charset="0"/>
                <a:cs typeface="Times New Roman" pitchFamily="18" charset="0"/>
              </a:rPr>
              <a:t>glu</a:t>
            </a:r>
            <a:r>
              <a:rPr lang="es-ES" sz="1700" dirty="0" err="1" smtClean="0">
                <a:latin typeface="Times New Roman" pitchFamily="18" charset="0"/>
                <a:cs typeface="Times New Roman" pitchFamily="18" charset="0"/>
              </a:rPr>
              <a:t>ó</a:t>
            </a:r>
            <a:r>
              <a:rPr lang="es-ES" sz="17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>
              <a:buFont typeface="+mj-lt"/>
              <a:buAutoNum type="alphaLcParenR"/>
            </a:pPr>
            <a:endParaRPr lang="es-ES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b)   Si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las partículas tienen espín </a:t>
            </a:r>
            <a:r>
              <a:rPr lang="es-ES" sz="1700" dirty="0" err="1" smtClean="0">
                <a:latin typeface="Times New Roman" pitchFamily="18" charset="0"/>
                <a:cs typeface="Times New Roman" pitchFamily="18" charset="0"/>
              </a:rPr>
              <a:t>semi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-entero debe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ser </a:t>
            </a:r>
            <a:r>
              <a:rPr lang="es-ES" sz="1700" dirty="0" err="1" smtClean="0">
                <a:latin typeface="Times New Roman" pitchFamily="18" charset="0"/>
                <a:cs typeface="Times New Roman" pitchFamily="18" charset="0"/>
              </a:rPr>
              <a:t>antisimétrica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(cambia de signo) con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respecto al intercambio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cambia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de dos partículas cualesquiera.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Las partículas con funciones de onda </a:t>
            </a:r>
            <a:r>
              <a:rPr lang="es-ES" sz="1700" dirty="0" err="1" smtClean="0">
                <a:latin typeface="Times New Roman" pitchFamily="18" charset="0"/>
                <a:cs typeface="Times New Roman" pitchFamily="18" charset="0"/>
              </a:rPr>
              <a:t>antisimétricas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 bajo intercambio se llaman </a:t>
            </a:r>
            <a:r>
              <a:rPr lang="es-ES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fermiones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/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       Ejemplos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fermiones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electrón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quarks.</a:t>
            </a:r>
          </a:p>
          <a:p>
            <a:pPr marL="342900" indent="-342900"/>
            <a:endParaRPr lang="es-ES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       El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principio de exclusión de </a:t>
            </a:r>
            <a:r>
              <a:rPr lang="es-ES" sz="1700" dirty="0" err="1" smtClean="0">
                <a:latin typeface="Times New Roman" pitchFamily="18" charset="0"/>
                <a:cs typeface="Times New Roman" pitchFamily="18" charset="0"/>
              </a:rPr>
              <a:t>Pauli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 es un resultado directo de este principio de </a:t>
            </a:r>
            <a:r>
              <a:rPr lang="es-ES" sz="1700" dirty="0" err="1" smtClean="0">
                <a:latin typeface="Times New Roman" pitchFamily="18" charset="0"/>
                <a:cs typeface="Times New Roman" pitchFamily="18" charset="0"/>
              </a:rPr>
              <a:t>antisimetría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s-ES" sz="17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8496" y="2375452"/>
            <a:ext cx="66086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 COMPLEMENTARIO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5775" y="892175"/>
            <a:ext cx="8680450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2"/>
          <a:srcRect t="39685"/>
          <a:stretch>
            <a:fillRect/>
          </a:stretch>
        </p:blipFill>
        <p:spPr bwMode="auto">
          <a:xfrm>
            <a:off x="1210109" y="1203157"/>
            <a:ext cx="8636000" cy="1983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3"/>
          <a:srcRect b="74918"/>
          <a:stretch>
            <a:fillRect/>
          </a:stretch>
        </p:blipFill>
        <p:spPr bwMode="auto">
          <a:xfrm>
            <a:off x="1182339" y="3200411"/>
            <a:ext cx="8845550" cy="2440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t="28693" b="62996"/>
          <a:stretch>
            <a:fillRect/>
          </a:stretch>
        </p:blipFill>
        <p:spPr bwMode="auto">
          <a:xfrm>
            <a:off x="1249714" y="5717405"/>
            <a:ext cx="8845550" cy="808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t="39280" b="-326"/>
          <a:stretch>
            <a:fillRect/>
          </a:stretch>
        </p:blipFill>
        <p:spPr bwMode="auto">
          <a:xfrm>
            <a:off x="1499970" y="798897"/>
            <a:ext cx="8845550" cy="593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7401" y="1270571"/>
            <a:ext cx="9983011" cy="400110"/>
          </a:xfrm>
          <a:prstGeom prst="rect">
            <a:avLst/>
          </a:prstGeom>
          <a:solidFill>
            <a:srgbClr val="FEE9C2"/>
          </a:solidFill>
        </p:spPr>
        <p:txBody>
          <a:bodyPr wrap="square">
            <a:spAutoFit/>
          </a:bodyPr>
          <a:lstStyle/>
          <a:p>
            <a:r>
              <a:rPr lang="es-ES" sz="2000" b="1" spc="-40" dirty="0" smtClean="0">
                <a:cs typeface="Times New Roman" pitchFamily="18" charset="0"/>
              </a:rPr>
              <a:t> sigue </a:t>
            </a:r>
            <a:r>
              <a:rPr lang="es-ES" sz="2000" b="1" dirty="0" smtClean="0">
                <a:cs typeface="Times New Roman" pitchFamily="18" charset="0"/>
                <a:sym typeface="Symbol"/>
              </a:rPr>
              <a:t>Operador Hermitico</a:t>
            </a:r>
            <a:endParaRPr lang="es-ES" sz="2000" dirty="0" smtClean="0">
              <a:cs typeface="Times New Roman" pitchFamily="18" charset="0"/>
              <a:sym typeface="Symbo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7401" y="1684446"/>
            <a:ext cx="9983011" cy="353943"/>
          </a:xfrm>
          <a:prstGeom prst="rect">
            <a:avLst/>
          </a:prstGeom>
          <a:solidFill>
            <a:srgbClr val="FEE9C2"/>
          </a:solidFill>
        </p:spPr>
        <p:txBody>
          <a:bodyPr wrap="square">
            <a:spAutoFit/>
          </a:bodyPr>
          <a:lstStyle/>
          <a:p>
            <a:r>
              <a:rPr lang="en-US" sz="1700" dirty="0" smtClean="0"/>
              <a:t>El </a:t>
            </a:r>
            <a:r>
              <a:rPr lang="en-US" sz="1700" dirty="0" err="1" smtClean="0"/>
              <a:t>conjunto</a:t>
            </a:r>
            <a:r>
              <a:rPr lang="en-US" sz="1700" dirty="0" smtClean="0"/>
              <a:t> de autovalores </a:t>
            </a:r>
            <a:r>
              <a:rPr lang="es-ES" sz="1700" dirty="0" smtClean="0"/>
              <a:t>de </a:t>
            </a:r>
            <a:r>
              <a:rPr lang="es-ES" sz="1700" dirty="0" smtClean="0">
                <a:latin typeface="Times New Roman"/>
                <a:cs typeface="Times New Roman"/>
              </a:rPr>
              <a:t>Â</a:t>
            </a:r>
            <a:r>
              <a:rPr lang="es-ES" sz="1700" i="1" dirty="0" smtClean="0"/>
              <a:t> se denomina el </a:t>
            </a:r>
            <a:r>
              <a:rPr lang="es-ES" sz="1700" b="1" i="1" dirty="0" smtClean="0">
                <a:solidFill>
                  <a:srgbClr val="FF0000"/>
                </a:solidFill>
              </a:rPr>
              <a:t>espectro </a:t>
            </a:r>
            <a:r>
              <a:rPr lang="es-ES" sz="1700" i="1" dirty="0" smtClean="0"/>
              <a:t>de </a:t>
            </a:r>
            <a:r>
              <a:rPr lang="es-ES" sz="1700" dirty="0" smtClean="0">
                <a:latin typeface="Times New Roman"/>
                <a:cs typeface="Times New Roman"/>
              </a:rPr>
              <a:t>Â</a:t>
            </a:r>
            <a:r>
              <a:rPr lang="es-ES" sz="1700" i="1" dirty="0" smtClean="0"/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5897" y="2169476"/>
            <a:ext cx="9983011" cy="400110"/>
          </a:xfrm>
          <a:prstGeom prst="rect">
            <a:avLst/>
          </a:prstGeom>
          <a:solidFill>
            <a:srgbClr val="FEE9C2"/>
          </a:solidFill>
        </p:spPr>
        <p:txBody>
          <a:bodyPr wrap="square">
            <a:spAutoFit/>
          </a:bodyPr>
          <a:lstStyle/>
          <a:p>
            <a:r>
              <a:rPr lang="es-ES" sz="17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►</a:t>
            </a:r>
            <a:r>
              <a:rPr lang="es-ES" sz="1700" dirty="0" smtClean="0"/>
              <a:t>Una propiedad muy importante de los operadores </a:t>
            </a:r>
            <a:r>
              <a:rPr lang="es-ES" sz="1700" dirty="0" err="1" smtClean="0"/>
              <a:t>Hermiticos</a:t>
            </a:r>
            <a:r>
              <a:rPr lang="es-ES" sz="1700" dirty="0" smtClean="0"/>
              <a:t> es que </a:t>
            </a:r>
            <a:r>
              <a:rPr lang="es-ES" sz="2000" b="1" i="1" dirty="0" smtClean="0">
                <a:solidFill>
                  <a:srgbClr val="FF0000"/>
                </a:solidFill>
              </a:rPr>
              <a:t>todos sus autovalores son reale</a:t>
            </a:r>
            <a:r>
              <a:rPr lang="es-ES" sz="2000" i="1" dirty="0" smtClean="0">
                <a:solidFill>
                  <a:srgbClr val="FF0000"/>
                </a:solidFill>
              </a:rPr>
              <a:t>s</a:t>
            </a:r>
            <a:r>
              <a:rPr lang="es-ES" sz="1700" i="1" dirty="0" smtClean="0"/>
              <a:t>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7396" y="2669986"/>
            <a:ext cx="9983011" cy="353943"/>
          </a:xfrm>
          <a:prstGeom prst="rect">
            <a:avLst/>
          </a:prstGeom>
          <a:solidFill>
            <a:srgbClr val="FEE9C2"/>
          </a:solidFill>
        </p:spPr>
        <p:txBody>
          <a:bodyPr wrap="square">
            <a:spAutoFit/>
          </a:bodyPr>
          <a:lstStyle/>
          <a:p>
            <a:r>
              <a:rPr lang="es-ES" sz="1700" dirty="0" smtClean="0"/>
              <a:t>Vale también la propiedad reciproca, esto es, un operador todos cuyos autovalores son reales es Hermitico.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4773" y="3151216"/>
            <a:ext cx="9983011" cy="707886"/>
          </a:xfrm>
          <a:prstGeom prst="rect">
            <a:avLst/>
          </a:prstGeom>
          <a:solidFill>
            <a:srgbClr val="FEE9C2"/>
          </a:solidFill>
        </p:spPr>
        <p:txBody>
          <a:bodyPr wrap="square">
            <a:spAutoFit/>
          </a:bodyPr>
          <a:lstStyle/>
          <a:p>
            <a:r>
              <a:rPr lang="es-ES" sz="17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► </a:t>
            </a:r>
            <a:r>
              <a:rPr lang="es-ES" sz="1700" dirty="0" smtClean="0"/>
              <a:t>Otra propiedad importante: </a:t>
            </a:r>
            <a:r>
              <a:rPr lang="es-ES" sz="2000" b="1" dirty="0" smtClean="0">
                <a:solidFill>
                  <a:srgbClr val="FF0000"/>
                </a:solidFill>
              </a:rPr>
              <a:t>las autofunciones que corresponden a diferentes autovalores son ortogonales</a:t>
            </a:r>
            <a:r>
              <a:rPr lang="es-ES" sz="2000" dirty="0" smtClean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595153" y="3936758"/>
            <a:ext cx="9983011" cy="877163"/>
          </a:xfrm>
          <a:prstGeom prst="rect">
            <a:avLst/>
          </a:prstGeom>
          <a:solidFill>
            <a:srgbClr val="FEE9C2"/>
          </a:solidFill>
        </p:spPr>
        <p:txBody>
          <a:bodyPr wrap="square">
            <a:spAutoFit/>
          </a:bodyPr>
          <a:lstStyle/>
          <a:p>
            <a:r>
              <a:rPr lang="es-ES" sz="1700" dirty="0" smtClean="0"/>
              <a:t>En consecuencia de lo anterior, </a:t>
            </a:r>
            <a:r>
              <a:rPr lang="es-ES" sz="1700" i="1" dirty="0" smtClean="0"/>
              <a:t>a partir de las autofunciones de un operador Hermitico es siempre posible construir una BASE ortonormal</a:t>
            </a:r>
            <a:r>
              <a:rPr lang="es-ES" sz="1700" dirty="0" smtClean="0"/>
              <a:t>. </a:t>
            </a:r>
          </a:p>
          <a:p>
            <a:r>
              <a:rPr lang="es-ES" sz="1700" dirty="0" smtClean="0"/>
              <a:t>Surge entonces el problema de la completitud de ese sistema (que sea una base). </a:t>
            </a:r>
          </a:p>
        </p:txBody>
      </p:sp>
      <p:sp>
        <p:nvSpPr>
          <p:cNvPr id="9" name="Rectangle 8"/>
          <p:cNvSpPr/>
          <p:nvPr/>
        </p:nvSpPr>
        <p:spPr>
          <a:xfrm>
            <a:off x="566277" y="4812657"/>
            <a:ext cx="99830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Y" sz="2000" b="1" dirty="0" smtClean="0">
                <a:solidFill>
                  <a:srgbClr val="FF0000"/>
                </a:solidFill>
              </a:rPr>
              <a:t>Toda variable dinámica u observable está representado por un operador Hermitico cuyas autofunciones forman un sistema ortonormal completo.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11" grpId="0" build="p" animBg="1"/>
      <p:bldP spid="11" grpId="1" build="allAtOnce" animBg="1"/>
      <p:bldP spid="12" grpId="0" build="p" animBg="1"/>
      <p:bldP spid="13" grpId="0" build="p" animBg="1"/>
      <p:bldP spid="13" grpId="1" build="allAtOnce" animBg="1"/>
      <p:bldP spid="8" grpId="0" build="p" animBg="1"/>
      <p:bldP spid="9" grpId="0" build="p"/>
      <p:bldP spid="9" grpI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5638800" y="1110851"/>
          <a:ext cx="914400" cy="198437"/>
        </p:xfrm>
        <a:graphic>
          <a:graphicData uri="http://schemas.openxmlformats.org/presentationml/2006/ole">
            <p:oleObj spid="_x0000_s70658" name="Equation" r:id="rId3" imgW="914400" imgH="198720" progId="Equation.DSMT4">
              <p:embed/>
            </p:oleObj>
          </a:graphicData>
        </a:graphic>
      </p:graphicFrame>
      <p:sp>
        <p:nvSpPr>
          <p:cNvPr id="19" name="Rectangle 18"/>
          <p:cNvSpPr/>
          <p:nvPr/>
        </p:nvSpPr>
        <p:spPr>
          <a:xfrm>
            <a:off x="142754" y="1318738"/>
            <a:ext cx="1027446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Cuando 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V = V(</a:t>
            </a:r>
            <a:r>
              <a:rPr lang="es-ES" sz="1700" b="1" i="1" dirty="0" smtClean="0">
                <a:latin typeface="Times New Roman" pitchFamily="18" charset="0"/>
                <a:cs typeface="Times New Roman" pitchFamily="18" charset="0"/>
              </a:rPr>
              <a:t>r) no depende del tiempo, la ecuación de Schrödinger admite soluciones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separables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de la forma</a:t>
            </a:r>
          </a:p>
          <a:p>
            <a:r>
              <a:rPr lang="pt-BR" sz="1700" dirty="0" smtClean="0">
                <a:latin typeface="Times New Roman" pitchFamily="18" charset="0"/>
                <a:cs typeface="Times New Roman" pitchFamily="18" charset="0"/>
              </a:rPr>
              <a:t>Ψ (</a:t>
            </a:r>
            <a:r>
              <a:rPr lang="pt-BR" sz="1700" b="1" i="1" dirty="0" smtClean="0">
                <a:latin typeface="Times New Roman" pitchFamily="18" charset="0"/>
                <a:cs typeface="Times New Roman" pitchFamily="18" charset="0"/>
              </a:rPr>
              <a:t>r,t) =ψ (r)φ(t)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77479" y="1964113"/>
            <a:ext cx="1003139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entonces la ecuación de 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Schrödinger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se separa en dos ecuaciones, una para φ(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t) y la otra para ψ (</a:t>
            </a:r>
            <a:r>
              <a:rPr lang="es-ES" sz="1700" b="1" i="1" dirty="0" smtClean="0">
                <a:latin typeface="Times New Roman" pitchFamily="18" charset="0"/>
                <a:cs typeface="Times New Roman" pitchFamily="18" charset="0"/>
              </a:rPr>
              <a:t>r) :</a:t>
            </a:r>
            <a:endParaRPr lang="en-US" sz="1700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/>
          <a:srcRect b="74183"/>
          <a:stretch>
            <a:fillRect/>
          </a:stretch>
        </p:blipFill>
        <p:spPr bwMode="auto">
          <a:xfrm>
            <a:off x="0" y="2367644"/>
            <a:ext cx="8699500" cy="352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4"/>
          <a:srcRect l="43507" t="33447" r="39063" b="36880"/>
          <a:stretch>
            <a:fillRect/>
          </a:stretch>
        </p:blipFill>
        <p:spPr bwMode="auto">
          <a:xfrm>
            <a:off x="8576841" y="2374695"/>
            <a:ext cx="1516283" cy="405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4"/>
          <a:srcRect t="77533" r="20170" b="-12294"/>
          <a:stretch>
            <a:fillRect/>
          </a:stretch>
        </p:blipFill>
        <p:spPr bwMode="auto">
          <a:xfrm>
            <a:off x="0" y="2662232"/>
            <a:ext cx="6944810" cy="474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Rectangle 28"/>
          <p:cNvSpPr/>
          <p:nvPr/>
        </p:nvSpPr>
        <p:spPr>
          <a:xfrm>
            <a:off x="175896" y="3049189"/>
            <a:ext cx="382821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La segunda ecuación para 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ψ(</a:t>
            </a:r>
            <a:r>
              <a:rPr lang="es-ES" sz="1700" b="1" i="1" dirty="0" smtClean="0">
                <a:latin typeface="Times New Roman" pitchFamily="18" charset="0"/>
                <a:cs typeface="Times New Roman" pitchFamily="18" charset="0"/>
              </a:rPr>
              <a:t>r)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se escribe como: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70891" y="3075228"/>
            <a:ext cx="3361539" cy="708800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31" name="Rectangle 30"/>
          <p:cNvSpPr/>
          <p:nvPr/>
        </p:nvSpPr>
        <p:spPr>
          <a:xfrm>
            <a:off x="7480066" y="3052294"/>
            <a:ext cx="32906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Ecuación de Schrödinger independiente del tiempo</a:t>
            </a:r>
            <a:endParaRPr lang="en-US" sz="2000" i="1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732629"/>
            <a:ext cx="76755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IV-C La Ecuación de Schrödinger independiente del tiempo</a:t>
            </a:r>
            <a:r>
              <a:rPr lang="es-ES" sz="2400" dirty="0" smtClean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0257" y="3867920"/>
            <a:ext cx="10150999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1700" dirty="0" smtClean="0">
                <a:latin typeface="Times New Roman" pitchFamily="18" charset="0"/>
                <a:cs typeface="Times New Roman" pitchFamily="18" charset="0"/>
              </a:rPr>
              <a:t>Finalmente, la función de onda se escribe como</a:t>
            </a:r>
          </a:p>
          <a:p>
            <a:endParaRPr lang="es-UY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UY" sz="1700" dirty="0" smtClean="0">
                <a:latin typeface="Times New Roman" pitchFamily="18" charset="0"/>
                <a:cs typeface="Times New Roman" pitchFamily="18" charset="0"/>
              </a:rPr>
              <a:t>				Ψ(</a:t>
            </a:r>
            <a:r>
              <a:rPr lang="es-UY" sz="1700" b="1" i="1" dirty="0" err="1" smtClean="0">
                <a:latin typeface="Times New Roman" pitchFamily="18" charset="0"/>
                <a:cs typeface="Times New Roman" pitchFamily="18" charset="0"/>
              </a:rPr>
              <a:t>r,t</a:t>
            </a:r>
            <a:r>
              <a:rPr lang="es-UY" sz="1700" b="1" i="1" dirty="0" smtClean="0">
                <a:latin typeface="Times New Roman" pitchFamily="18" charset="0"/>
                <a:cs typeface="Times New Roman" pitchFamily="18" charset="0"/>
              </a:rPr>
              <a:t>) =</a:t>
            </a:r>
            <a:r>
              <a:rPr lang="es-UY" sz="1700" b="1" i="1" dirty="0" err="1" smtClean="0"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es-UY" sz="1700" i="1" baseline="-250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pt-BR" sz="16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s-UY" sz="1700" b="1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s-UY" sz="1700" b="1" i="1" baseline="30000" dirty="0" smtClean="0"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es-UY" sz="1700" b="1" i="1" baseline="30000" dirty="0" err="1" smtClean="0">
                <a:latin typeface="Times New Roman" pitchFamily="18" charset="0"/>
                <a:cs typeface="Times New Roman" pitchFamily="18" charset="0"/>
              </a:rPr>
              <a:t>iEt</a:t>
            </a:r>
            <a:r>
              <a:rPr lang="es-UY" sz="1700" b="1" i="1" baseline="30000" dirty="0" smtClean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s-UY" sz="1700" b="1" i="1" baseline="30000" dirty="0" smtClean="0">
                <a:latin typeface="Times New Roman"/>
                <a:cs typeface="Times New Roman"/>
              </a:rPr>
              <a:t>ħ</a:t>
            </a:r>
            <a:endParaRPr lang="es-UY" sz="17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7634" y="4648117"/>
            <a:ext cx="1114642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Si sustituimos a esta solución en la ecuación de Schrödinger</a:t>
            </a:r>
            <a:endParaRPr lang="es-ES" sz="17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Object 2"/>
          <p:cNvGraphicFramePr>
            <a:graphicFrameLocks noChangeAspect="1"/>
          </p:cNvGraphicFramePr>
          <p:nvPr/>
        </p:nvGraphicFramePr>
        <p:xfrm>
          <a:off x="5747971" y="4582045"/>
          <a:ext cx="2035175" cy="582612"/>
        </p:xfrm>
        <a:graphic>
          <a:graphicData uri="http://schemas.openxmlformats.org/presentationml/2006/ole">
            <p:oleObj spid="_x0000_s70659" name="Equation" r:id="rId6" imgW="1371600" imgH="393480" progId="Equation.DSMT4">
              <p:embed/>
            </p:oleObj>
          </a:graphicData>
        </a:graphic>
      </p:graphicFrame>
      <p:sp>
        <p:nvSpPr>
          <p:cNvPr id="24" name="Rectangle 23"/>
          <p:cNvSpPr/>
          <p:nvPr/>
        </p:nvSpPr>
        <p:spPr>
          <a:xfrm>
            <a:off x="342936" y="5011341"/>
            <a:ext cx="1114642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/>
              <a:t>obtenemos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</a:t>
            </a:r>
            <a:r>
              <a:rPr lang="pt-BR" sz="1600" b="1" i="1" dirty="0" smtClean="0"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es-UY" sz="1600" i="1" baseline="-25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t-BR" sz="16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(-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i.i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pt-BR" sz="1600" b="1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pt-BR" sz="1600" b="1" i="1" baseline="30000" dirty="0" smtClean="0">
                <a:latin typeface="Times New Roman" pitchFamily="18" charset="0"/>
                <a:cs typeface="Times New Roman" pitchFamily="18" charset="0"/>
              </a:rPr>
              <a:t>−iEt / 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600" dirty="0" smtClean="0">
                <a:latin typeface="Times New Roman"/>
                <a:cs typeface="Times New Roman"/>
              </a:rPr>
              <a:t>Ĥ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Ψ</a:t>
            </a: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t-BR" sz="1600" b="1" i="1" dirty="0" smtClean="0">
                <a:latin typeface="Times New Roman" pitchFamily="18" charset="0"/>
                <a:cs typeface="Times New Roman" pitchFamily="18" charset="0"/>
              </a:rPr>
              <a:t>r,t)</a:t>
            </a:r>
            <a:endParaRPr lang="en-US" sz="1600" baseline="30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ES" sz="1600" dirty="0" smtClean="0"/>
          </a:p>
          <a:p>
            <a:r>
              <a:rPr lang="es-ES" sz="1600" dirty="0" err="1" smtClean="0"/>
              <a:t>i.e.</a:t>
            </a:r>
            <a:r>
              <a:rPr lang="es-ES" sz="1600" dirty="0" smtClean="0"/>
              <a:t> </a:t>
            </a:r>
            <a:r>
              <a:rPr lang="pt-BR" sz="1600" b="1" i="1" dirty="0" smtClean="0">
                <a:latin typeface="Times New Roman" pitchFamily="18" charset="0"/>
                <a:cs typeface="Times New Roman" pitchFamily="18" charset="0"/>
              </a:rPr>
              <a:t> 				</a:t>
            </a:r>
            <a:r>
              <a:rPr lang="en-US" sz="1600" dirty="0" smtClean="0">
                <a:latin typeface="Times New Roman"/>
                <a:cs typeface="Times New Roman"/>
              </a:rPr>
              <a:t> Ĥ</a:t>
            </a:r>
            <a:r>
              <a:rPr lang="es-UY" sz="1700" b="1" i="1" dirty="0" err="1" smtClean="0"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es-UY" sz="1700" i="1" baseline="-250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pt-BR" sz="16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pt-BR" sz="1600" b="1" i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s-UY" sz="1700" b="1" i="1" dirty="0" err="1" smtClean="0"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es-UY" sz="1700" i="1" baseline="-250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pt-BR" sz="16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pt-BR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s-ES" sz="1600" dirty="0" smtClean="0"/>
          </a:p>
          <a:p>
            <a:endParaRPr lang="es-ES" sz="1600" dirty="0" smtClean="0"/>
          </a:p>
          <a:p>
            <a:r>
              <a:rPr lang="es-ES" sz="1600" dirty="0" smtClean="0"/>
              <a:t>En otras palabras, una ecuación en autovalores, </a:t>
            </a:r>
            <a:r>
              <a:rPr lang="es-ES" sz="1600" dirty="0" err="1" smtClean="0"/>
              <a:t>i.e.</a:t>
            </a:r>
            <a:endParaRPr lang="es-ES" sz="1600" dirty="0" smtClean="0"/>
          </a:p>
          <a:p>
            <a:r>
              <a:rPr lang="es-ES" sz="1600" dirty="0" smtClean="0"/>
              <a:t> </a:t>
            </a:r>
            <a:r>
              <a:rPr lang="es-UY" sz="1700" b="1" i="1" dirty="0" err="1" smtClean="0"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es-UY" sz="1700" i="1" baseline="-250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pt-BR" sz="16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s-UY" sz="1600" dirty="0" smtClean="0">
                <a:latin typeface="Times New Roman" pitchFamily="18" charset="0"/>
                <a:cs typeface="Times New Roman" pitchFamily="18" charset="0"/>
              </a:rPr>
              <a:t> son </a:t>
            </a:r>
            <a:r>
              <a:rPr lang="es-ES" sz="1600" dirty="0" smtClean="0"/>
              <a:t>autofunciones del operador Hamiltoniano con autovalor </a:t>
            </a:r>
            <a:r>
              <a:rPr lang="es-ES" sz="1600" i="1" dirty="0" smtClean="0"/>
              <a:t>E</a:t>
            </a:r>
            <a:r>
              <a:rPr lang="es-ES" sz="1600" dirty="0" smtClean="0"/>
              <a:t>. 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004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9" grpId="0" build="p"/>
      <p:bldP spid="31" grpId="0"/>
      <p:bldP spid="17" grpId="0" build="p"/>
      <p:bldP spid="18" grpId="0" build="p"/>
      <p:bldP spid="2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/>
          <a:srcRect r="28459" b="87128"/>
          <a:stretch>
            <a:fillRect/>
          </a:stretch>
        </p:blipFill>
        <p:spPr bwMode="auto">
          <a:xfrm>
            <a:off x="781451" y="1066532"/>
            <a:ext cx="6350869" cy="444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1714" t="11478" b="62609"/>
          <a:stretch>
            <a:fillRect/>
          </a:stretch>
        </p:blipFill>
        <p:spPr bwMode="auto">
          <a:xfrm>
            <a:off x="490901" y="1463040"/>
            <a:ext cx="8725100" cy="89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39663" t="39621" b="40317"/>
          <a:stretch>
            <a:fillRect/>
          </a:stretch>
        </p:blipFill>
        <p:spPr bwMode="auto">
          <a:xfrm>
            <a:off x="3859743" y="2367817"/>
            <a:ext cx="5356258" cy="693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535817" y="3150743"/>
            <a:ext cx="604786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Vimos que si resolvemos la ecuación (7.30) para un potencial 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V(x)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como se muestra en la </a:t>
            </a:r>
            <a:r>
              <a:rPr lang="es-ES" sz="17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Figura. </a:t>
            </a:r>
            <a:endParaRPr lang="en-US" sz="17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776185" y="3113785"/>
            <a:ext cx="3894973" cy="235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296778" y="3851783"/>
            <a:ext cx="6325403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Entonces lo que se observa es que en la región II, para </a:t>
            </a:r>
            <a:r>
              <a:rPr lang="es-ES" sz="17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s-ES" sz="17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&lt; </a:t>
            </a:r>
            <a:r>
              <a:rPr lang="es-ES" sz="17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s-ES" sz="1700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s-ES" sz="17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solamente existen soluciones matemática-mente aceptables (continuas y diferenciables) para un conjunto discreto de energías</a:t>
            </a:r>
            <a:r>
              <a:rPr lang="en-US" sz="17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s-ES" sz="17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s-ES" sz="1700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s-ES" sz="17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17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s-ES" sz="1700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s-ES" sz="17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E</a:t>
            </a:r>
            <a:r>
              <a:rPr lang="es-ES" sz="1700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s-ES" sz="17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</a:p>
          <a:p>
            <a:r>
              <a:rPr lang="es-ES" sz="17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En otras palabras, para </a:t>
            </a:r>
            <a:r>
              <a:rPr lang="es-ES" sz="17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s-ES" sz="17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&lt; </a:t>
            </a:r>
            <a:r>
              <a:rPr lang="es-ES" sz="17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s-ES" sz="1700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s-ES" sz="17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s-ES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 energía de la partícula está </a:t>
            </a:r>
            <a:r>
              <a:rPr lang="es-ES" sz="1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cuantizada</a:t>
            </a:r>
            <a:endParaRPr lang="en-US" sz="17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4866" y="2964001"/>
            <a:ext cx="3895344" cy="2507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296778" y="5603897"/>
            <a:ext cx="10627895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En el Capitulo 5, cuando veamos la solución de la </a:t>
            </a:r>
            <a:r>
              <a:rPr lang="es-ES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ecuación de Schrödinger independiente del tiempo para potenciales sencillos veremos como surge esta condición de cuantización de la energía cuando </a:t>
            </a:r>
            <a:r>
              <a:rPr lang="en-US" sz="17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el valor </a:t>
            </a:r>
            <a:r>
              <a:rPr lang="es-ES" sz="17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 la energía total sea tal que haya dos puntos clásicamente de retorno. </a:t>
            </a:r>
            <a:endParaRPr lang="en-US" sz="17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build="p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/>
          <a:srcRect b="86513"/>
          <a:stretch>
            <a:fillRect/>
          </a:stretch>
        </p:blipFill>
        <p:spPr bwMode="auto">
          <a:xfrm>
            <a:off x="626144" y="767389"/>
            <a:ext cx="8629650" cy="281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1890" t="14409" b="64067"/>
          <a:stretch>
            <a:fillRect/>
          </a:stretch>
        </p:blipFill>
        <p:spPr bwMode="auto">
          <a:xfrm>
            <a:off x="394633" y="1068421"/>
            <a:ext cx="9605293" cy="51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1890" t="34714" b="38077"/>
          <a:stretch>
            <a:fillRect/>
          </a:stretch>
        </p:blipFill>
        <p:spPr bwMode="auto">
          <a:xfrm>
            <a:off x="394633" y="1549685"/>
            <a:ext cx="9605293" cy="644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1890" t="59893" b="6807"/>
          <a:stretch>
            <a:fillRect/>
          </a:stretch>
        </p:blipFill>
        <p:spPr bwMode="auto">
          <a:xfrm>
            <a:off x="394633" y="2146451"/>
            <a:ext cx="9605293" cy="789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62550" y="2970011"/>
            <a:ext cx="9532219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El conjunto de todos los niveles permitidos de la energía se denomina </a:t>
            </a:r>
            <a:r>
              <a:rPr lang="es-E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espectro de energía</a:t>
            </a:r>
            <a:r>
              <a:rPr lang="es-ES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s-ES" sz="8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s-E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general, entonces, el espectro de energía de una partícula cuya energía potencial es </a:t>
            </a:r>
            <a:r>
              <a:rPr lang="es-ES" i="1" dirty="0" smtClean="0">
                <a:latin typeface="Times New Roman" pitchFamily="18" charset="0"/>
                <a:cs typeface="Times New Roman" pitchFamily="18" charset="0"/>
              </a:rPr>
              <a:t>V(x) 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tiene</a:t>
            </a:r>
          </a:p>
          <a:p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una parte discreta y una parte continua.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 t="3578" b="53245"/>
          <a:stretch>
            <a:fillRect/>
          </a:stretch>
        </p:blipFill>
        <p:spPr bwMode="auto">
          <a:xfrm>
            <a:off x="592756" y="4504616"/>
            <a:ext cx="7498080" cy="231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963904" y="4052849"/>
            <a:ext cx="55029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IV-D. La mecánica matricial de Heisenberg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atsApp Image 2022-04-26 at 7.25.49 PM.jpeg"/>
          <p:cNvPicPr>
            <a:picLocks noChangeAspect="1"/>
          </p:cNvPicPr>
          <p:nvPr/>
        </p:nvPicPr>
        <p:blipFill>
          <a:blip r:embed="rId2"/>
          <a:srcRect l="13021" t="2207" b="92599"/>
          <a:stretch>
            <a:fillRect/>
          </a:stretch>
        </p:blipFill>
        <p:spPr>
          <a:xfrm>
            <a:off x="2714324" y="991402"/>
            <a:ext cx="7158053" cy="577516"/>
          </a:xfrm>
          <a:prstGeom prst="rect">
            <a:avLst/>
          </a:prstGeom>
        </p:spPr>
      </p:pic>
      <p:pic>
        <p:nvPicPr>
          <p:cNvPr id="4" name="Picture 3" descr="WhatsApp Image 2022-04-26 at 7.25.49 PM.jpeg"/>
          <p:cNvPicPr>
            <a:picLocks noChangeAspect="1"/>
          </p:cNvPicPr>
          <p:nvPr/>
        </p:nvPicPr>
        <p:blipFill>
          <a:blip r:embed="rId2"/>
          <a:srcRect t="7920" b="83943"/>
          <a:stretch>
            <a:fillRect/>
          </a:stretch>
        </p:blipFill>
        <p:spPr>
          <a:xfrm>
            <a:off x="1642777" y="1626669"/>
            <a:ext cx="8229600" cy="904775"/>
          </a:xfrm>
          <a:prstGeom prst="rect">
            <a:avLst/>
          </a:prstGeom>
        </p:spPr>
      </p:pic>
      <p:pic>
        <p:nvPicPr>
          <p:cNvPr id="6" name="Picture 5" descr="WhatsApp Image 2022-04-26 at 7.25.49 PM.jpeg"/>
          <p:cNvPicPr>
            <a:picLocks noChangeAspect="1"/>
          </p:cNvPicPr>
          <p:nvPr/>
        </p:nvPicPr>
        <p:blipFill>
          <a:blip r:embed="rId2"/>
          <a:srcRect t="15537" b="78663"/>
          <a:stretch>
            <a:fillRect/>
          </a:stretch>
        </p:blipFill>
        <p:spPr>
          <a:xfrm>
            <a:off x="1642777" y="2473693"/>
            <a:ext cx="8229600" cy="644892"/>
          </a:xfrm>
          <a:prstGeom prst="rect">
            <a:avLst/>
          </a:prstGeom>
        </p:spPr>
      </p:pic>
      <p:pic>
        <p:nvPicPr>
          <p:cNvPr id="7" name="Picture 6" descr="WhatsApp Image 2022-04-26 at 7.25.49 PM.jpeg"/>
          <p:cNvPicPr>
            <a:picLocks noChangeAspect="1"/>
          </p:cNvPicPr>
          <p:nvPr/>
        </p:nvPicPr>
        <p:blipFill>
          <a:blip r:embed="rId2"/>
          <a:srcRect t="15537" b="74335"/>
          <a:stretch>
            <a:fillRect/>
          </a:stretch>
        </p:blipFill>
        <p:spPr>
          <a:xfrm>
            <a:off x="1642777" y="2473693"/>
            <a:ext cx="8229600" cy="1126155"/>
          </a:xfrm>
          <a:prstGeom prst="rect">
            <a:avLst/>
          </a:prstGeom>
        </p:spPr>
      </p:pic>
      <p:pic>
        <p:nvPicPr>
          <p:cNvPr id="8" name="Picture 7" descr="WhatsApp Image 2022-04-26 at 7.25.49 PM.jpeg"/>
          <p:cNvPicPr>
            <a:picLocks noChangeAspect="1"/>
          </p:cNvPicPr>
          <p:nvPr/>
        </p:nvPicPr>
        <p:blipFill>
          <a:blip r:embed="rId2"/>
          <a:srcRect t="25405" b="66285"/>
          <a:stretch>
            <a:fillRect/>
          </a:stretch>
        </p:blipFill>
        <p:spPr>
          <a:xfrm>
            <a:off x="1642777" y="3570973"/>
            <a:ext cx="8229600" cy="924025"/>
          </a:xfrm>
          <a:prstGeom prst="rect">
            <a:avLst/>
          </a:prstGeom>
        </p:spPr>
      </p:pic>
      <p:pic>
        <p:nvPicPr>
          <p:cNvPr id="9" name="Picture 8" descr="WhatsApp Image 2022-04-26 at 7.25.49 PM.jpeg"/>
          <p:cNvPicPr>
            <a:picLocks noChangeAspect="1"/>
          </p:cNvPicPr>
          <p:nvPr/>
        </p:nvPicPr>
        <p:blipFill>
          <a:blip r:embed="rId2"/>
          <a:srcRect t="33455" b="59273"/>
          <a:stretch>
            <a:fillRect/>
          </a:stretch>
        </p:blipFill>
        <p:spPr>
          <a:xfrm>
            <a:off x="1642777" y="4466122"/>
            <a:ext cx="8229600" cy="808522"/>
          </a:xfrm>
          <a:prstGeom prst="rect">
            <a:avLst/>
          </a:prstGeom>
        </p:spPr>
      </p:pic>
      <p:pic>
        <p:nvPicPr>
          <p:cNvPr id="11" name="Picture 10" descr="WhatsApp Image 2022-04-26 at 7.25.49 PM.jpeg"/>
          <p:cNvPicPr>
            <a:picLocks noChangeAspect="1"/>
          </p:cNvPicPr>
          <p:nvPr/>
        </p:nvPicPr>
        <p:blipFill>
          <a:blip r:embed="rId2"/>
          <a:srcRect t="40553" b="53387"/>
          <a:stretch>
            <a:fillRect/>
          </a:stretch>
        </p:blipFill>
        <p:spPr>
          <a:xfrm>
            <a:off x="1642777" y="5255394"/>
            <a:ext cx="8229600" cy="673768"/>
          </a:xfrm>
          <a:prstGeom prst="rect">
            <a:avLst/>
          </a:prstGeom>
        </p:spPr>
      </p:pic>
      <p:pic>
        <p:nvPicPr>
          <p:cNvPr id="12" name="Picture 11" descr="WhatsApp Image 2022-04-26 at 7.25.49 PM.jpeg"/>
          <p:cNvPicPr>
            <a:picLocks noChangeAspect="1"/>
          </p:cNvPicPr>
          <p:nvPr/>
        </p:nvPicPr>
        <p:blipFill>
          <a:blip r:embed="rId2"/>
          <a:srcRect t="46526" b="47977"/>
          <a:stretch>
            <a:fillRect/>
          </a:stretch>
        </p:blipFill>
        <p:spPr>
          <a:xfrm>
            <a:off x="1642777" y="5919537"/>
            <a:ext cx="8229600" cy="611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hatsApp Image 2022-04-26 at 7.25.49 PM.jpeg"/>
          <p:cNvPicPr>
            <a:picLocks noChangeAspect="1"/>
          </p:cNvPicPr>
          <p:nvPr/>
        </p:nvPicPr>
        <p:blipFill>
          <a:blip r:embed="rId2"/>
          <a:srcRect t="51980" b="42394"/>
          <a:stretch>
            <a:fillRect/>
          </a:stretch>
        </p:blipFill>
        <p:spPr>
          <a:xfrm>
            <a:off x="1681278" y="1212784"/>
            <a:ext cx="8229600" cy="625641"/>
          </a:xfrm>
          <a:prstGeom prst="rect">
            <a:avLst/>
          </a:prstGeom>
        </p:spPr>
      </p:pic>
      <p:pic>
        <p:nvPicPr>
          <p:cNvPr id="3" name="Picture 2" descr="WhatsApp Image 2022-04-26 at 7.25.49 PM.jpeg"/>
          <p:cNvPicPr>
            <a:picLocks noChangeAspect="1"/>
          </p:cNvPicPr>
          <p:nvPr/>
        </p:nvPicPr>
        <p:blipFill>
          <a:blip r:embed="rId2"/>
          <a:srcRect t="57519" b="38759"/>
          <a:stretch>
            <a:fillRect/>
          </a:stretch>
        </p:blipFill>
        <p:spPr>
          <a:xfrm>
            <a:off x="1681278" y="1828800"/>
            <a:ext cx="8229600" cy="413886"/>
          </a:xfrm>
          <a:prstGeom prst="rect">
            <a:avLst/>
          </a:prstGeom>
        </p:spPr>
      </p:pic>
      <p:pic>
        <p:nvPicPr>
          <p:cNvPr id="4" name="Picture 3" descr="WhatsApp Image 2022-04-26 at 7.25.49 PM.jpeg"/>
          <p:cNvPicPr>
            <a:picLocks noChangeAspect="1"/>
          </p:cNvPicPr>
          <p:nvPr/>
        </p:nvPicPr>
        <p:blipFill>
          <a:blip r:embed="rId2"/>
          <a:srcRect t="61068" r="63003" b="25602"/>
          <a:stretch>
            <a:fillRect/>
          </a:stretch>
        </p:blipFill>
        <p:spPr>
          <a:xfrm>
            <a:off x="1681278" y="2223436"/>
            <a:ext cx="3044726" cy="1482290"/>
          </a:xfrm>
          <a:prstGeom prst="rect">
            <a:avLst/>
          </a:prstGeom>
        </p:spPr>
      </p:pic>
      <p:pic>
        <p:nvPicPr>
          <p:cNvPr id="5" name="Picture 4" descr="WhatsApp Image 2022-04-26 at 7.25.49 PM.jpeg"/>
          <p:cNvPicPr>
            <a:picLocks noChangeAspect="1"/>
          </p:cNvPicPr>
          <p:nvPr/>
        </p:nvPicPr>
        <p:blipFill>
          <a:blip r:embed="rId2"/>
          <a:srcRect t="61068" b="31228"/>
          <a:stretch>
            <a:fillRect/>
          </a:stretch>
        </p:blipFill>
        <p:spPr>
          <a:xfrm>
            <a:off x="1681278" y="2223436"/>
            <a:ext cx="8229600" cy="856648"/>
          </a:xfrm>
          <a:prstGeom prst="rect">
            <a:avLst/>
          </a:prstGeom>
        </p:spPr>
      </p:pic>
      <p:pic>
        <p:nvPicPr>
          <p:cNvPr id="7" name="Picture 6" descr="WhatsApp Image 2022-04-26 at 7.25.49 PM.jpeg"/>
          <p:cNvPicPr>
            <a:picLocks noChangeAspect="1"/>
          </p:cNvPicPr>
          <p:nvPr/>
        </p:nvPicPr>
        <p:blipFill>
          <a:blip r:embed="rId2"/>
          <a:srcRect l="36763" t="67906" b="25083"/>
          <a:stretch>
            <a:fillRect/>
          </a:stretch>
        </p:blipFill>
        <p:spPr>
          <a:xfrm>
            <a:off x="4706754" y="2983832"/>
            <a:ext cx="5204124" cy="779646"/>
          </a:xfrm>
          <a:prstGeom prst="rect">
            <a:avLst/>
          </a:prstGeom>
        </p:spPr>
      </p:pic>
      <p:pic>
        <p:nvPicPr>
          <p:cNvPr id="8" name="Picture 7" descr="WhatsApp Image 2022-04-26 at 7.25.49 PM.jpeg"/>
          <p:cNvPicPr>
            <a:picLocks noChangeAspect="1"/>
          </p:cNvPicPr>
          <p:nvPr/>
        </p:nvPicPr>
        <p:blipFill>
          <a:blip r:embed="rId2"/>
          <a:srcRect t="74311" b="22486"/>
          <a:stretch>
            <a:fillRect/>
          </a:stretch>
        </p:blipFill>
        <p:spPr>
          <a:xfrm>
            <a:off x="1681278" y="3696101"/>
            <a:ext cx="8229600" cy="356135"/>
          </a:xfrm>
          <a:prstGeom prst="rect">
            <a:avLst/>
          </a:prstGeom>
        </p:spPr>
      </p:pic>
      <p:pic>
        <p:nvPicPr>
          <p:cNvPr id="9" name="Picture 8" descr="WhatsApp Image 2022-04-26 at 7.25.49 PM.jpeg"/>
          <p:cNvPicPr>
            <a:picLocks noChangeAspect="1"/>
          </p:cNvPicPr>
          <p:nvPr/>
        </p:nvPicPr>
        <p:blipFill>
          <a:blip r:embed="rId2"/>
          <a:srcRect t="77167" b="19371"/>
          <a:stretch>
            <a:fillRect/>
          </a:stretch>
        </p:blipFill>
        <p:spPr>
          <a:xfrm>
            <a:off x="1681278" y="4013735"/>
            <a:ext cx="8229600" cy="385010"/>
          </a:xfrm>
          <a:prstGeom prst="rect">
            <a:avLst/>
          </a:prstGeom>
        </p:spPr>
      </p:pic>
      <p:pic>
        <p:nvPicPr>
          <p:cNvPr id="10" name="Picture 9" descr="WhatsApp Image 2022-04-26 at 7.25.49 PM.jpeg"/>
          <p:cNvPicPr>
            <a:picLocks noChangeAspect="1"/>
          </p:cNvPicPr>
          <p:nvPr/>
        </p:nvPicPr>
        <p:blipFill>
          <a:blip r:embed="rId2"/>
          <a:srcRect t="80456" r="43471" b="15303"/>
          <a:stretch>
            <a:fillRect/>
          </a:stretch>
        </p:blipFill>
        <p:spPr>
          <a:xfrm>
            <a:off x="1681278" y="4379495"/>
            <a:ext cx="4652145" cy="471638"/>
          </a:xfrm>
          <a:prstGeom prst="rect">
            <a:avLst/>
          </a:prstGeom>
        </p:spPr>
      </p:pic>
      <p:pic>
        <p:nvPicPr>
          <p:cNvPr id="11" name="Picture 10" descr="WhatsApp Image 2022-04-26 at 7.25.49 PM.jpeg"/>
          <p:cNvPicPr>
            <a:picLocks noChangeAspect="1"/>
          </p:cNvPicPr>
          <p:nvPr/>
        </p:nvPicPr>
        <p:blipFill>
          <a:blip r:embed="rId2"/>
          <a:srcRect l="56529" t="80456" b="8984"/>
          <a:stretch>
            <a:fillRect/>
          </a:stretch>
        </p:blipFill>
        <p:spPr>
          <a:xfrm>
            <a:off x="6333423" y="4379495"/>
            <a:ext cx="3577455" cy="1174282"/>
          </a:xfrm>
          <a:prstGeom prst="rect">
            <a:avLst/>
          </a:prstGeom>
        </p:spPr>
      </p:pic>
      <p:pic>
        <p:nvPicPr>
          <p:cNvPr id="12" name="Picture 11" descr="WhatsApp Image 2022-04-26 at 7.25.49 PM.jpeg"/>
          <p:cNvPicPr>
            <a:picLocks noChangeAspect="1"/>
          </p:cNvPicPr>
          <p:nvPr/>
        </p:nvPicPr>
        <p:blipFill>
          <a:blip r:embed="rId2"/>
          <a:srcRect t="84438" b="5089"/>
          <a:stretch>
            <a:fillRect/>
          </a:stretch>
        </p:blipFill>
        <p:spPr>
          <a:xfrm>
            <a:off x="1681278" y="4822257"/>
            <a:ext cx="8229600" cy="1164657"/>
          </a:xfrm>
          <a:prstGeom prst="rect">
            <a:avLst/>
          </a:prstGeom>
        </p:spPr>
      </p:pic>
      <p:pic>
        <p:nvPicPr>
          <p:cNvPr id="13" name="Picture 12" descr="WhatsApp Image 2022-04-26 at 7.25.49 PM.jpeg"/>
          <p:cNvPicPr>
            <a:picLocks noChangeAspect="1"/>
          </p:cNvPicPr>
          <p:nvPr/>
        </p:nvPicPr>
        <p:blipFill>
          <a:blip r:embed="rId2"/>
          <a:srcRect t="94132" b="-191"/>
          <a:stretch>
            <a:fillRect/>
          </a:stretch>
        </p:blipFill>
        <p:spPr>
          <a:xfrm>
            <a:off x="1681278" y="5900286"/>
            <a:ext cx="8229600" cy="673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atsApp Image 2022-04-26 at 7.31.44 PM.jpeg"/>
          <p:cNvPicPr>
            <a:picLocks noChangeAspect="1"/>
          </p:cNvPicPr>
          <p:nvPr/>
        </p:nvPicPr>
        <p:blipFill>
          <a:blip r:embed="rId3"/>
          <a:srcRect l="2967" t="3930" r="2156" b="90868"/>
          <a:stretch>
            <a:fillRect/>
          </a:stretch>
        </p:blipFill>
        <p:spPr>
          <a:xfrm>
            <a:off x="1809548" y="986590"/>
            <a:ext cx="8229600" cy="601578"/>
          </a:xfrm>
          <a:prstGeom prst="rect">
            <a:avLst/>
          </a:prstGeom>
        </p:spPr>
      </p:pic>
      <p:pic>
        <p:nvPicPr>
          <p:cNvPr id="4" name="Picture 3" descr="WhatsApp Image 2022-04-26 at 7.31.44 PM.jpeg"/>
          <p:cNvPicPr>
            <a:picLocks noChangeAspect="1"/>
          </p:cNvPicPr>
          <p:nvPr/>
        </p:nvPicPr>
        <p:blipFill>
          <a:blip r:embed="rId3"/>
          <a:srcRect l="11401" t="31602" r="54532" b="64320"/>
          <a:stretch>
            <a:fillRect/>
          </a:stretch>
        </p:blipFill>
        <p:spPr>
          <a:xfrm>
            <a:off x="3609475" y="3465096"/>
            <a:ext cx="2954955" cy="471637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/>
          <a:srcRect t="34902" b="51864"/>
          <a:stretch>
            <a:fillRect/>
          </a:stretch>
        </p:blipFill>
        <p:spPr bwMode="auto">
          <a:xfrm>
            <a:off x="1902813" y="2030929"/>
            <a:ext cx="7876474" cy="952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002055" y="1905805"/>
            <a:ext cx="35416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ejemplo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39999" t="50141" r="31039" b="45983"/>
          <a:stretch>
            <a:fillRect/>
          </a:stretch>
        </p:blipFill>
        <p:spPr bwMode="auto">
          <a:xfrm>
            <a:off x="4263991" y="2983832"/>
            <a:ext cx="3736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105302" y="4108386"/>
            <a:ext cx="943436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700" dirty="0" smtClean="0">
                <a:latin typeface="Times New Roman" pitchFamily="18" charset="0"/>
                <a:cs typeface="Times New Roman" pitchFamily="18" charset="0"/>
              </a:rPr>
              <a:t>El producto de matrices, al igual que el de operadores, es no conmutativo.</a:t>
            </a:r>
          </a:p>
          <a:p>
            <a:r>
              <a:rPr lang="es-UY" sz="1700" dirty="0" smtClean="0">
                <a:latin typeface="Times New Roman" pitchFamily="18" charset="0"/>
                <a:cs typeface="Times New Roman" pitchFamily="18" charset="0"/>
              </a:rPr>
              <a:t>Se puede definir entonces el </a:t>
            </a:r>
            <a:r>
              <a:rPr lang="es-UY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conmutador</a:t>
            </a:r>
            <a:r>
              <a:rPr lang="es-UY" sz="1700" dirty="0" smtClean="0">
                <a:latin typeface="Times New Roman" pitchFamily="18" charset="0"/>
                <a:cs typeface="Times New Roman" pitchFamily="18" charset="0"/>
              </a:rPr>
              <a:t> de dos operadores </a:t>
            </a:r>
            <a:r>
              <a:rPr lang="es-UY" sz="1700" dirty="0" smtClean="0">
                <a:latin typeface="Times New Roman"/>
                <a:cs typeface="Times New Roman"/>
              </a:rPr>
              <a:t>Â y B </a:t>
            </a:r>
            <a:r>
              <a:rPr lang="es-UY" sz="1700" dirty="0" smtClean="0">
                <a:latin typeface="Times New Roman" pitchFamily="18" charset="0"/>
                <a:cs typeface="Times New Roman" pitchFamily="18" charset="0"/>
              </a:rPr>
              <a:t>(o de dos matrices) como:</a:t>
            </a:r>
            <a:endParaRPr lang="es-UY" sz="17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203391" y="4803540"/>
          <a:ext cx="1694634" cy="394101"/>
        </p:xfrm>
        <a:graphic>
          <a:graphicData uri="http://schemas.openxmlformats.org/presentationml/2006/ole">
            <p:oleObj spid="_x0000_s112642" name="Equation" r:id="rId5" imgW="1091880" imgH="253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24661</TotalTime>
  <Words>1635</Words>
  <Application>Microsoft Office PowerPoint</Application>
  <PresentationFormat>Custom</PresentationFormat>
  <Paragraphs>175</Paragraphs>
  <Slides>25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José Poey Daguerre</dc:creator>
  <cp:lastModifiedBy>Hugo</cp:lastModifiedBy>
  <cp:revision>371</cp:revision>
  <dcterms:created xsi:type="dcterms:W3CDTF">2020-04-13T11:54:26Z</dcterms:created>
  <dcterms:modified xsi:type="dcterms:W3CDTF">2022-05-05T23:14:24Z</dcterms:modified>
</cp:coreProperties>
</file>