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sldIdLst>
    <p:sldId id="362" r:id="rId2"/>
    <p:sldId id="345" r:id="rId3"/>
    <p:sldId id="368" r:id="rId4"/>
    <p:sldId id="369" r:id="rId5"/>
    <p:sldId id="347" r:id="rId6"/>
    <p:sldId id="374" r:id="rId7"/>
    <p:sldId id="375" r:id="rId8"/>
    <p:sldId id="389" r:id="rId9"/>
    <p:sldId id="388" r:id="rId10"/>
    <p:sldId id="376" r:id="rId11"/>
    <p:sldId id="377" r:id="rId12"/>
    <p:sldId id="378" r:id="rId13"/>
    <p:sldId id="379" r:id="rId14"/>
    <p:sldId id="380" r:id="rId15"/>
    <p:sldId id="373" r:id="rId16"/>
    <p:sldId id="382" r:id="rId17"/>
    <p:sldId id="384" r:id="rId18"/>
    <p:sldId id="385" r:id="rId19"/>
    <p:sldId id="387" r:id="rId20"/>
    <p:sldId id="381" r:id="rId21"/>
    <p:sldId id="386" r:id="rId22"/>
    <p:sldId id="312" r:id="rId23"/>
    <p:sldId id="37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Untitled Section" id="{0FE22DF1-613C-4A1A-9193-F37C434C501D}">
          <p14:sldIdLst>
            <p14:sldId id="278"/>
            <p14:sldId id="280"/>
            <p14:sldId id="277"/>
            <p14:sldId id="300"/>
            <p14:sldId id="301"/>
            <p14:sldId id="297"/>
            <p14:sldId id="291"/>
            <p14:sldId id="292"/>
            <p14:sldId id="293"/>
            <p14:sldId id="294"/>
            <p14:sldId id="285"/>
            <p14:sldId id="302"/>
            <p14:sldId id="298"/>
            <p14:sldId id="284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B893"/>
    <a:srgbClr val="FFD17D"/>
    <a:srgbClr val="FFE0A7"/>
    <a:srgbClr val="E3D525"/>
    <a:srgbClr val="FED6C2"/>
    <a:srgbClr val="FDDCC3"/>
    <a:srgbClr val="FEE1C2"/>
    <a:srgbClr val="FEE9C2"/>
    <a:srgbClr val="EAF2FA"/>
    <a:srgbClr val="FFDFA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059" autoAdjust="0"/>
    <p:restoredTop sz="95166" autoAdjust="0"/>
  </p:normalViewPr>
  <p:slideViewPr>
    <p:cSldViewPr snapToGrid="0">
      <p:cViewPr>
        <p:scale>
          <a:sx n="66" d="100"/>
          <a:sy n="66" d="100"/>
        </p:scale>
        <p:origin x="-180" y="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4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614FF5-BF18-4A92-A0EA-1B590CD8F11D}" type="datetimeFigureOut">
              <a:rPr lang="en-US" smtClean="0"/>
              <a:pPr/>
              <a:t>5/9/2022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AF5B0D-738A-48A4-A5D1-0D0AFCD80E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58367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4164CE7-3E3E-4FBE-B481-CA6DF033C6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679A3B0-CF37-448F-8BDA-8DC6F14958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D2042EB-39B4-474A-A53C-F6977708B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miércoles 27 de mayo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8E4EEC1-5003-419F-8A13-40738951C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011BAF1-B4C4-43AE-A210-80E6F0EF5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C6382-5627-4C16-8C4B-B693CDEC16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77292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134AEC-3640-431C-AC11-3E2AB1BD7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8C6BAD2-6153-47FF-A5C2-AC266B3A6A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21A4056-2935-45BB-8F96-E2ABFF231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miércoles 27 de mayo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CD1E90C-EDB3-435A-9346-1557388FF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DEBF67E-4B7B-4904-84DE-EB68FD36A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C6382-5627-4C16-8C4B-B693CDEC16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97685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DE33E275-8309-44D8-B459-1DEB675BBF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8F57ABD-8D71-4BB6-813E-32E8436124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2DD4CFA-16EB-45CD-99E5-1A7501BB0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miércoles 27 de mayo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FE9CB1D-5FC1-4F19-9AC0-EC9090636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7B9B8EA-C525-4D2D-A5D8-BF495617E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C6382-5627-4C16-8C4B-B693CDEC16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12479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CA5198-DFFC-451C-A7C4-72965B65C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9B1A707-95A0-4984-82BD-B34D721298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F0D06E2-B269-44CE-B7D6-B38CC0C39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miércoles 27 de mayo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D10CCF1-699E-49E7-90FA-5DE4EA026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493C948-F5D8-4935-8E16-B86C5D1B3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C6382-5627-4C16-8C4B-B693CDEC16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28500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9784BB-A675-4E07-BA09-93A5F787A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438B1F3-DED6-4356-9806-5528F7961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39C7645-703A-4027-8F36-A875BC3C6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miércoles 27 de mayo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48C1894-9238-4277-9446-E9157918C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B449A31-729A-4817-A233-880F2874C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C6382-5627-4C16-8C4B-B693CDEC16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03038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8BCF5B-8C00-415E-8B50-D4C5A9198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1C1F5BC-582E-4EB4-90E7-A235C11D11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E6DD358-CF68-433D-A878-F88F132432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4436A1A-69F0-466B-A9FA-42B2C5C97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miércoles 27 de mayo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3C11F06-D25B-4158-AF8C-421BE9C78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C614920-0AA6-461E-83FD-8DED8B4CE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C6382-5627-4C16-8C4B-B693CDEC16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2587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BEEC1C-63E1-483E-AF76-278BBEB79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31AF6B4-61A5-4838-A850-89B7FC0ED5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FB16846-D07B-48CF-B319-F53201B4CA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BE43965-0A09-4373-AE95-78BAB634A6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88C7D07-8B2E-4BAA-8362-C96144114A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DF9B83F-8FE5-427A-AA85-A5FC780FC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miércoles 27 de mayo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7A9D9B6-3F2F-4CF6-A687-5E3E8DD30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E86917A-5B2A-4518-88F7-B24C60EB0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C6382-5627-4C16-8C4B-B693CDEC16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93254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2036BC-C607-4155-96ED-70EDAD4B8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038CB51-ABD3-47CF-9E37-53577DB55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miércoles 27 de mayo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3D5F664-8AB7-454F-B3C1-1E881631A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8C10AA6-B775-4F7E-8265-8C08BFD2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C6382-5627-4C16-8C4B-B693CDEC16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22530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D6BFE9D-ABF1-43EC-A61D-EFC0B6584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miércoles 27 de mayo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11CC759-F3C9-4D49-9352-3942BA977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EF3065E-6205-4990-A6E5-1696F8500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C6382-5627-4C16-8C4B-B693CDEC16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87272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7999EF-467C-4F7D-946F-5AD3BDCDF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643912F-5E5F-4562-A40C-301374F4FE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2C9712C-F669-4ED7-A4B8-D69B745147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92D364B-26F7-4B24-A4F9-5337174A0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miércoles 27 de mayo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F58C7E8-060F-4024-AC67-0E7E23CA6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BF02967-FD01-4AC3-BA27-E303AE8F0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C6382-5627-4C16-8C4B-B693CDEC16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87382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8DDF08-5E5B-4890-B3AD-E07D5B008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A2E9D3B-108A-4DF5-A72A-4440A2FD11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BC05596-C889-453A-A762-2F2B0CB30E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EF14CE2-E304-4962-B767-A4919D885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miércoles 27 de mayo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381F13C-6AAA-41AA-92FF-E0CF8DCC1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13A1104-DE65-44F6-854A-5568395EE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C6382-5627-4C16-8C4B-B693CDEC16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8951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7B1A655-E201-43D9-8D22-B794AFD13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5DDCD37-41DD-472A-97DF-EAB722F9EF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678D23C-DC6C-48D1-BFC1-7F2A938044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miércoles 27 de mayo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014B41B-B48F-4CA0-88AE-0B6BD67FD3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E5624C2-980A-48D7-AF8D-59B330D04F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BC6382-5627-4C16-8C4B-B693CDEC16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20944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3.png"/><Relationship Id="rId4" Type="http://schemas.openxmlformats.org/officeDocument/2006/relationships/oleObject" Target="../embeddings/oleObject1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15.bin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0.png"/><Relationship Id="rId4" Type="http://schemas.openxmlformats.org/officeDocument/2006/relationships/oleObject" Target="../embeddings/oleObject5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0.gif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650767"/>
            <a:ext cx="16937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sz="3600" b="1" dirty="0" smtClean="0"/>
              <a:t>REPASO</a:t>
            </a:r>
            <a:endParaRPr lang="en-US" sz="3600" b="1" dirty="0"/>
          </a:p>
        </p:txBody>
      </p:sp>
      <p:sp>
        <p:nvSpPr>
          <p:cNvPr id="29" name="Rectangle 28"/>
          <p:cNvSpPr/>
          <p:nvPr/>
        </p:nvSpPr>
        <p:spPr>
          <a:xfrm>
            <a:off x="239005" y="2213860"/>
            <a:ext cx="10922643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s-ES" sz="1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Postulado I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s-ES" sz="1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Descripción del estado de un sistema</a:t>
            </a:r>
          </a:p>
          <a:p>
            <a:r>
              <a:rPr lang="es-ES" sz="1700" spc="-40" dirty="0" smtClean="0">
                <a:latin typeface="Times New Roman" pitchFamily="18" charset="0"/>
                <a:cs typeface="Times New Roman" pitchFamily="18" charset="0"/>
              </a:rPr>
              <a:t>La mecánica cuántica asigna a cada sistema una función de onda Ψ que contiene TODA la información accesible sobre el sistema. </a:t>
            </a:r>
          </a:p>
          <a:p>
            <a:pPr marL="342900" indent="-342900"/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Ψ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  <a:sym typeface="Symbol"/>
              </a:rPr>
              <a:t> </a:t>
            </a:r>
            <a:r>
              <a:rPr lang="es-ES" sz="1700" dirty="0" smtClean="0">
                <a:latin typeface="French Script MT" pitchFamily="66" charset="0"/>
                <a:cs typeface="Times New Roman" pitchFamily="18" charset="0"/>
                <a:sym typeface="Symbol"/>
              </a:rPr>
              <a:t>E 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  <a:sym typeface="Symbol"/>
              </a:rPr>
              <a:t>(espacio de </a:t>
            </a:r>
            <a:r>
              <a:rPr lang="es-ES" sz="17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Hilbert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  <a:sym typeface="Symbol"/>
              </a:rPr>
              <a:t>)</a:t>
            </a:r>
            <a:r>
              <a:rPr lang="es-ES" sz="800" dirty="0" smtClean="0">
                <a:latin typeface="Times New Roman" pitchFamily="18" charset="0"/>
                <a:cs typeface="Times New Roman" pitchFamily="18" charset="0"/>
                <a:sym typeface="Symbol"/>
              </a:rPr>
              <a:t>.</a:t>
            </a:r>
            <a:endParaRPr lang="es-ES" sz="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985885" y="2012769"/>
            <a:ext cx="14221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b="1" i="1" dirty="0" smtClean="0">
                <a:latin typeface="Times New Roman" pitchFamily="18" charset="0"/>
                <a:cs typeface="Times New Roman" pitchFamily="18" charset="0"/>
              </a:rPr>
              <a:t>Postulados:</a:t>
            </a:r>
            <a:endParaRPr lang="en-US" sz="2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27639" y="1502151"/>
            <a:ext cx="49475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dirty="0" smtClean="0">
                <a:solidFill>
                  <a:srgbClr val="FF0000"/>
                </a:solidFill>
              </a:rPr>
              <a:t>IV-E. La Interpretación de </a:t>
            </a:r>
            <a:r>
              <a:rPr lang="es-ES" sz="2400" b="1" dirty="0" err="1" smtClean="0">
                <a:solidFill>
                  <a:srgbClr val="FF0000"/>
                </a:solidFill>
              </a:rPr>
              <a:t>Copenhage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19753" y="3089738"/>
            <a:ext cx="9992649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s-ES" sz="1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Postulado II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s-ES" sz="1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Descripción de las magnitudes físicas</a:t>
            </a:r>
          </a:p>
          <a:p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La mecánica cuántica asigna a cada observable físico </a:t>
            </a:r>
            <a:r>
              <a:rPr lang="es-ES" sz="17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 un operador </a:t>
            </a:r>
            <a:r>
              <a:rPr lang="es-ES" sz="1700" b="1" dirty="0" smtClean="0">
                <a:latin typeface="Times New Roman" pitchFamily="18" charset="0"/>
                <a:cs typeface="Times New Roman" pitchFamily="18" charset="0"/>
              </a:rPr>
              <a:t>Hermitico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1700" dirty="0" smtClean="0">
                <a:latin typeface="Times New Roman"/>
                <a:cs typeface="Times New Roman"/>
              </a:rPr>
              <a:t>Â</a:t>
            </a:r>
            <a:r>
              <a:rPr lang="es-ES" sz="1700" b="1" dirty="0" smtClean="0">
                <a:latin typeface="Times New Roman"/>
                <a:cs typeface="Times New Roman"/>
              </a:rPr>
              <a:t> 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que opera sobre Ψ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  <a:sym typeface="Symbol"/>
              </a:rPr>
              <a:t> </a:t>
            </a:r>
            <a:r>
              <a:rPr lang="es-ES" sz="1700" dirty="0" smtClean="0">
                <a:latin typeface="French Script MT" pitchFamily="66" charset="0"/>
                <a:cs typeface="Times New Roman" pitchFamily="18" charset="0"/>
                <a:sym typeface="Symbol"/>
              </a:rPr>
              <a:t>E 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y el resultado de la medida de </a:t>
            </a:r>
            <a:r>
              <a:rPr lang="es-ES" sz="17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 es uno de los autovalores de </a:t>
            </a:r>
            <a:r>
              <a:rPr lang="es-ES" sz="1700" dirty="0" smtClean="0">
                <a:latin typeface="Times New Roman"/>
                <a:cs typeface="Times New Roman"/>
              </a:rPr>
              <a:t>Â</a:t>
            </a:r>
            <a:r>
              <a:rPr lang="es-ES" sz="1700" b="1" dirty="0" smtClean="0">
                <a:latin typeface="Times New Roman"/>
                <a:cs typeface="Times New Roman"/>
              </a:rPr>
              <a:t>.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s-ES" sz="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7000" y="3960827"/>
            <a:ext cx="11158888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					Â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600" dirty="0" smtClean="0"/>
              <a:t>ϕ</a:t>
            </a:r>
            <a:r>
              <a:rPr lang="es-UY" sz="1700" i="1" baseline="-25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pt-BR" sz="17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pt-BR" sz="1700" b="1" i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17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s-UY" sz="1700" i="1" baseline="-25000" dirty="0" smtClean="0"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el-GR" sz="1600" dirty="0" smtClean="0"/>
              <a:t> ϕ</a:t>
            </a:r>
            <a:r>
              <a:rPr lang="en-US" sz="1600" i="1" baseline="-25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pt-BR" sz="1700" b="1" i="1" dirty="0" smtClean="0">
                <a:latin typeface="Times New Roman" pitchFamily="18" charset="0"/>
                <a:cs typeface="Times New Roman" pitchFamily="18" charset="0"/>
              </a:rPr>
              <a:t>            		</a:t>
            </a:r>
            <a:r>
              <a:rPr lang="pt-BR" sz="1700" b="1" dirty="0" smtClean="0">
                <a:latin typeface="Times New Roman" pitchFamily="18" charset="0"/>
                <a:cs typeface="Times New Roman" pitchFamily="18" charset="0"/>
              </a:rPr>
              <a:t>(I)</a:t>
            </a:r>
          </a:p>
        </p:txBody>
      </p:sp>
      <p:sp>
        <p:nvSpPr>
          <p:cNvPr id="34" name="Rectangle 33"/>
          <p:cNvSpPr/>
          <p:nvPr/>
        </p:nvSpPr>
        <p:spPr>
          <a:xfrm>
            <a:off x="77000" y="4781093"/>
            <a:ext cx="10635916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 	Ψ</a:t>
            </a:r>
            <a:r>
              <a:rPr lang="pt-BR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1700" b="1" i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pt-BR" sz="1700" b="1" i="1" dirty="0" smtClean="0">
                <a:latin typeface="Symbol" pitchFamily="18" charset="2"/>
                <a:cs typeface="Times New Roman" pitchFamily="18" charset="0"/>
              </a:rPr>
              <a:t>S </a:t>
            </a:r>
            <a:r>
              <a:rPr lang="es-UY" sz="1700" i="1" baseline="-25000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1700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s-UY" sz="1700" i="1" baseline="-25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l-GR" sz="1600" dirty="0" smtClean="0"/>
              <a:t> ϕ</a:t>
            </a:r>
            <a:r>
              <a:rPr lang="en-US" sz="1600" i="1" baseline="-25000" dirty="0" smtClean="0">
                <a:latin typeface="Times New Roman" pitchFamily="18" charset="0"/>
                <a:cs typeface="Times New Roman" pitchFamily="18" charset="0"/>
              </a:rPr>
              <a:t>n</a:t>
            </a:r>
            <a:endParaRPr lang="pt-BR" sz="17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1700" dirty="0" smtClean="0">
                <a:latin typeface="Times New Roman" pitchFamily="18" charset="0"/>
                <a:cs typeface="Times New Roman" pitchFamily="18" charset="0"/>
              </a:rPr>
              <a:t>Recordemos que estos autoestados son ortonormales</a:t>
            </a:r>
          </a:p>
          <a:p>
            <a:r>
              <a:rPr lang="en-US" sz="1600" dirty="0" smtClean="0"/>
              <a:t>					</a:t>
            </a:r>
            <a:r>
              <a:rPr lang="el-GR" sz="1700" dirty="0" smtClean="0"/>
              <a:t>(ϕ</a:t>
            </a:r>
            <a:r>
              <a:rPr lang="en-US" sz="1700" i="1" baseline="-25000" dirty="0" err="1" smtClean="0"/>
              <a:t>i</a:t>
            </a:r>
            <a:r>
              <a:rPr lang="en-US" sz="1700" i="1" baseline="-25000" dirty="0" smtClean="0"/>
              <a:t> </a:t>
            </a:r>
            <a:r>
              <a:rPr lang="en-US" sz="1700" i="1" dirty="0" smtClean="0"/>
              <a:t>,</a:t>
            </a:r>
            <a:r>
              <a:rPr lang="el-GR" sz="1700" dirty="0" smtClean="0"/>
              <a:t> ϕ</a:t>
            </a:r>
            <a:r>
              <a:rPr lang="en-US" sz="1700" i="1" baseline="-25000" dirty="0" smtClean="0"/>
              <a:t>j</a:t>
            </a:r>
            <a:r>
              <a:rPr lang="en-US" sz="1700" i="1" dirty="0" smtClean="0"/>
              <a:t> </a:t>
            </a:r>
            <a:r>
              <a:rPr lang="en-US" sz="1700" dirty="0" smtClean="0"/>
              <a:t>)</a:t>
            </a:r>
            <a:r>
              <a:rPr lang="en-US" sz="1700" i="1" dirty="0" smtClean="0"/>
              <a:t> </a:t>
            </a:r>
            <a:r>
              <a:rPr lang="en-US" sz="1700" i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l-GR" sz="1700" i="1" dirty="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1700" i="1" baseline="-25000" dirty="0" err="1" smtClean="0">
                <a:latin typeface="Times New Roman" pitchFamily="18" charset="0"/>
                <a:cs typeface="Times New Roman" pitchFamily="18" charset="0"/>
              </a:rPr>
              <a:t>ij</a:t>
            </a:r>
            <a:r>
              <a:rPr lang="pt-BR" sz="17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pt-BR" sz="1700" dirty="0" smtClean="0">
                <a:latin typeface="Times New Roman" pitchFamily="18" charset="0"/>
                <a:cs typeface="Times New Roman" pitchFamily="18" charset="0"/>
              </a:rPr>
              <a:t>Entonces, podemos calcular los coeficientes </a:t>
            </a:r>
            <a:r>
              <a:rPr lang="en-US" sz="1700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s-UY" sz="1700" i="1" baseline="-25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l-GR" sz="1600" dirty="0" smtClean="0"/>
              <a:t> </a:t>
            </a:r>
            <a:r>
              <a:rPr lang="pt-BR" sz="1700" dirty="0" smtClean="0">
                <a:latin typeface="Times New Roman" pitchFamily="18" charset="0"/>
                <a:cs typeface="Times New Roman" pitchFamily="18" charset="0"/>
              </a:rPr>
              <a:t>proyectando sobre cada “vector” propio (igual que como hacemos en el espcio Euclideo:       </a:t>
            </a:r>
            <a:r>
              <a:rPr lang="pt-BR" sz="1700" b="1" i="1" dirty="0" smtClean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r>
              <a:rPr lang="en-US" sz="1700" dirty="0" smtClean="0"/>
              <a:t>			(</a:t>
            </a:r>
            <a:r>
              <a:rPr lang="el-GR" sz="1700" dirty="0" smtClean="0"/>
              <a:t>ϕ</a:t>
            </a:r>
            <a:r>
              <a:rPr lang="en-US" sz="1700" i="1" baseline="-25000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,Ψ</a:t>
            </a:r>
            <a:r>
              <a:rPr lang="pt-BR" sz="1700" dirty="0" smtClean="0">
                <a:latin typeface="Times New Roman" pitchFamily="18" charset="0"/>
                <a:cs typeface="Times New Roman" pitchFamily="18" charset="0"/>
              </a:rPr>
              <a:t> ) </a:t>
            </a:r>
            <a:r>
              <a:rPr lang="pt-BR" sz="1700" b="1" i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pt-BR" sz="1700" b="1" i="1" dirty="0" smtClean="0">
                <a:latin typeface="Symbol" pitchFamily="18" charset="2"/>
                <a:cs typeface="Times New Roman" pitchFamily="18" charset="0"/>
              </a:rPr>
              <a:t>S </a:t>
            </a:r>
            <a:r>
              <a:rPr lang="es-UY" sz="1700" i="1" baseline="-25000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1700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s-UY" sz="1700" i="1" baseline="-25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l-GR" sz="1700" dirty="0" smtClean="0"/>
              <a:t> </a:t>
            </a:r>
            <a:r>
              <a:rPr lang="en-US" sz="1700" dirty="0" smtClean="0"/>
              <a:t>(</a:t>
            </a:r>
            <a:r>
              <a:rPr lang="el-GR" sz="1700" dirty="0" smtClean="0"/>
              <a:t>ϕ</a:t>
            </a:r>
            <a:r>
              <a:rPr lang="en-US" sz="1700" i="1" baseline="-25000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1700" i="1" dirty="0" smtClean="0"/>
              <a:t> ,</a:t>
            </a:r>
            <a:r>
              <a:rPr lang="el-GR" sz="1700" dirty="0" smtClean="0"/>
              <a:t> ϕ</a:t>
            </a:r>
            <a:r>
              <a:rPr lang="en-US" sz="1700" i="1" baseline="-25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17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smtClean="0"/>
              <a:t>)</a:t>
            </a:r>
            <a:r>
              <a:rPr lang="en-US" sz="1700" i="1" dirty="0" smtClean="0"/>
              <a:t> </a:t>
            </a:r>
            <a:r>
              <a:rPr lang="en-US" sz="1700" i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pt-BR" sz="1700" b="1" i="1" dirty="0" smtClean="0">
                <a:latin typeface="Symbol" pitchFamily="18" charset="2"/>
                <a:cs typeface="Times New Roman" pitchFamily="18" charset="0"/>
              </a:rPr>
              <a:t>S </a:t>
            </a:r>
            <a:r>
              <a:rPr lang="es-UY" sz="1700" i="1" baseline="-25000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1700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s-UY" sz="1700" i="1" baseline="-25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17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700" i="1" dirty="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1700" i="1" baseline="-25000" dirty="0" err="1" smtClean="0">
                <a:latin typeface="Times New Roman" pitchFamily="18" charset="0"/>
                <a:cs typeface="Times New Roman" pitchFamily="18" charset="0"/>
              </a:rPr>
              <a:t>mn</a:t>
            </a:r>
            <a:r>
              <a:rPr lang="pt-BR" sz="1700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1700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s-UY" sz="1700" i="1" baseline="-25000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l-GR" sz="1700" dirty="0" smtClean="0"/>
              <a:t> </a:t>
            </a:r>
            <a:r>
              <a:rPr lang="en-US" sz="1700" dirty="0" smtClean="0"/>
              <a:t>  </a:t>
            </a:r>
            <a:endParaRPr lang="en-US" sz="17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entonces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n-US" sz="17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probabilidad</a:t>
            </a:r>
            <a:r>
              <a:rPr lang="en-US" sz="1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17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obtener</a:t>
            </a:r>
            <a:r>
              <a:rPr lang="en-US" sz="1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el valor </a:t>
            </a:r>
            <a:r>
              <a:rPr lang="en-US" sz="17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s-UY" sz="1700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17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es</a:t>
            </a:r>
            <a:r>
              <a:rPr lang="en-US" sz="1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|</a:t>
            </a:r>
            <a:r>
              <a:rPr lang="en-US" sz="17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es-UY" sz="1700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1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|</a:t>
            </a:r>
            <a:r>
              <a:rPr lang="en-US" sz="1700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pt-BR" sz="17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7000" y="4341100"/>
            <a:ext cx="1047228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Mientras no realicemos una medición del observable </a:t>
            </a:r>
            <a:r>
              <a:rPr lang="es-ES" sz="17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, el sistema se encuentra en una superposición de los autoestados de </a:t>
            </a:r>
            <a:r>
              <a:rPr lang="es-ES" sz="1700" dirty="0" smtClean="0">
                <a:latin typeface="Times New Roman"/>
                <a:cs typeface="Times New Roman"/>
              </a:rPr>
              <a:t>Â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17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/>
      <p:bldP spid="30" grpId="0"/>
      <p:bldP spid="31" grpId="0"/>
      <p:bldP spid="32" grpId="0" build="p"/>
      <p:bldP spid="33" grpId="0" build="p"/>
      <p:bldP spid="34" grpId="0" build="p"/>
      <p:bldP spid="3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452387" y="931634"/>
            <a:ext cx="106166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En resumen, tenemos 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que las soluciones para el pozo infinito (</a:t>
            </a:r>
            <a:r>
              <a:rPr lang="es-ES" dirty="0" err="1" smtClean="0">
                <a:latin typeface="Times New Roman" pitchFamily="18" charset="0"/>
                <a:cs typeface="Times New Roman" pitchFamily="18" charset="0"/>
              </a:rPr>
              <a:t>autufunciones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 del Hamiltoniano) </a:t>
            </a:r>
            <a:r>
              <a:rPr lang="es-E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son: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41159" y="3288226"/>
            <a:ext cx="58906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Y las correspondientes autoenergías  </a:t>
            </a:r>
          </a:p>
        </p:txBody>
      </p:sp>
      <p:graphicFrame>
        <p:nvGraphicFramePr>
          <p:cNvPr id="124931" name="Object 3"/>
          <p:cNvGraphicFramePr>
            <a:graphicFrameLocks noChangeAspect="1"/>
          </p:cNvGraphicFramePr>
          <p:nvPr/>
        </p:nvGraphicFramePr>
        <p:xfrm>
          <a:off x="3194485" y="1373524"/>
          <a:ext cx="4557713" cy="1784350"/>
        </p:xfrm>
        <a:graphic>
          <a:graphicData uri="http://schemas.openxmlformats.org/presentationml/2006/ole">
            <p:oleObj spid="_x0000_s124931" name="Equation" r:id="rId3" imgW="2920680" imgH="1143000" progId="Equation.DSMT4">
              <p:embed/>
            </p:oleObj>
          </a:graphicData>
        </a:graphic>
      </p:graphicFrame>
      <p:graphicFrame>
        <p:nvGraphicFramePr>
          <p:cNvPr id="124933" name="Object 5"/>
          <p:cNvGraphicFramePr>
            <a:graphicFrameLocks noChangeAspect="1"/>
          </p:cNvGraphicFramePr>
          <p:nvPr/>
        </p:nvGraphicFramePr>
        <p:xfrm>
          <a:off x="4135438" y="3258775"/>
          <a:ext cx="1268412" cy="654050"/>
        </p:xfrm>
        <a:graphic>
          <a:graphicData uri="http://schemas.openxmlformats.org/presentationml/2006/ole">
            <p:oleObj spid="_x0000_s124933" name="Equation" r:id="rId4" imgW="812520" imgH="419040" progId="Equation.DSMT4">
              <p:embed/>
            </p:oleObj>
          </a:graphicData>
        </a:graphic>
      </p:graphicFrame>
      <p:sp>
        <p:nvSpPr>
          <p:cNvPr id="25" name="Rectangle 24"/>
          <p:cNvSpPr/>
          <p:nvPr/>
        </p:nvSpPr>
        <p:spPr>
          <a:xfrm>
            <a:off x="526181" y="3873770"/>
            <a:ext cx="10359991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Notar que: </a:t>
            </a:r>
          </a:p>
          <a:p>
            <a:pPr marL="342900" indent="-342900"/>
            <a:endParaRPr lang="es-ES" sz="9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I. Las autoenergías crecen con el numero de nodos </a:t>
            </a:r>
            <a:r>
              <a:rPr lang="es-ES" i="1" dirty="0" smtClean="0">
                <a:latin typeface="Times New Roman" pitchFamily="18" charset="0"/>
                <a:cs typeface="Times New Roman" pitchFamily="18" charset="0"/>
              </a:rPr>
              <a:t>n+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1 (concretamente como </a:t>
            </a:r>
            <a:r>
              <a:rPr lang="es-E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s-ES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Esta es una característica general de las funciones de onda: cuanto más nodos, más curvatura (o concavidad) </a:t>
            </a:r>
          </a:p>
        </p:txBody>
      </p:sp>
      <p:sp>
        <p:nvSpPr>
          <p:cNvPr id="28" name="Rectangle 27"/>
          <p:cNvSpPr/>
          <p:nvPr/>
        </p:nvSpPr>
        <p:spPr>
          <a:xfrm>
            <a:off x="7825341" y="1679198"/>
            <a:ext cx="30993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Es inmediato probar que las autofunciones para diferentes </a:t>
            </a:r>
            <a:r>
              <a:rPr lang="es-ES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s-E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son ortogonales (convénzanse). </a:t>
            </a:r>
          </a:p>
        </p:txBody>
      </p:sp>
      <p:pic>
        <p:nvPicPr>
          <p:cNvPr id="29" name="Picture 6"/>
          <p:cNvPicPr>
            <a:picLocks noChangeAspect="1" noChangeArrowheads="1"/>
          </p:cNvPicPr>
          <p:nvPr/>
        </p:nvPicPr>
        <p:blipFill>
          <a:blip r:embed="rId5"/>
          <a:srcRect r="589" b="73986"/>
          <a:stretch>
            <a:fillRect/>
          </a:stretch>
        </p:blipFill>
        <p:spPr bwMode="auto">
          <a:xfrm>
            <a:off x="3785837" y="4987591"/>
            <a:ext cx="5435165" cy="441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/>
          <a:srcRect t="28285" r="589" b="35949"/>
          <a:stretch>
            <a:fillRect/>
          </a:stretch>
        </p:blipFill>
        <p:spPr bwMode="auto">
          <a:xfrm>
            <a:off x="3785837" y="5447899"/>
            <a:ext cx="5435165" cy="606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5"/>
          <a:srcRect l="12267" t="65186" r="49354"/>
          <a:stretch>
            <a:fillRect/>
          </a:stretch>
        </p:blipFill>
        <p:spPr bwMode="auto">
          <a:xfrm>
            <a:off x="4456497" y="6073541"/>
            <a:ext cx="2098307" cy="59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4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4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/>
      <p:bldP spid="25" grpId="0" build="p"/>
      <p:bldP spid="2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452387" y="1047134"/>
            <a:ext cx="10616665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II. Si llamamos </a:t>
            </a:r>
            <a:r>
              <a:rPr lang="es-ES" sz="1700" i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s-ES" sz="1700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 a la energía del estado fundamental (también se suele denotar como </a:t>
            </a:r>
            <a:r>
              <a:rPr lang="es-ES" sz="1700" i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s-ES" sz="17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s-ES" sz="17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 =1:</a:t>
            </a:r>
            <a:endParaRPr lang="es-E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10665" y="1767429"/>
            <a:ext cx="96268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Nos queda que las autoenergías estarán dadas por </a:t>
            </a:r>
            <a:r>
              <a:rPr lang="es-E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s-ES" sz="2400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s-E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= </a:t>
            </a:r>
            <a:r>
              <a:rPr lang="es-E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s-ES" sz="2400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s-E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s-ES" sz="24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s-E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4933" name="Object 5"/>
          <p:cNvGraphicFramePr>
            <a:graphicFrameLocks noChangeAspect="1"/>
          </p:cNvGraphicFramePr>
          <p:nvPr/>
        </p:nvGraphicFramePr>
        <p:xfrm>
          <a:off x="9055835" y="813435"/>
          <a:ext cx="1109663" cy="654050"/>
        </p:xfrm>
        <a:graphic>
          <a:graphicData uri="http://schemas.openxmlformats.org/presentationml/2006/ole">
            <p:oleObj spid="_x0000_s125955" name="Equation" r:id="rId3" imgW="711000" imgH="419040" progId="Equation.DSMT4">
              <p:embed/>
            </p:oleObj>
          </a:graphicData>
        </a:graphic>
      </p:graphicFrame>
      <p:sp>
        <p:nvSpPr>
          <p:cNvPr id="25" name="Rectangle 24"/>
          <p:cNvSpPr/>
          <p:nvPr/>
        </p:nvSpPr>
        <p:spPr>
          <a:xfrm>
            <a:off x="805314" y="2227844"/>
            <a:ext cx="75301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Las energías permitidas son pues </a:t>
            </a:r>
            <a:r>
              <a:rPr lang="es-ES" i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s-ES" baseline="-25000" dirty="0" smtClean="0"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, 4</a:t>
            </a:r>
            <a:r>
              <a:rPr lang="es-ES" i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s-ES" baseline="-25000" dirty="0" smtClean="0"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, 9</a:t>
            </a:r>
            <a:r>
              <a:rPr lang="es-ES" i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s-ES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, 16</a:t>
            </a:r>
            <a:r>
              <a:rPr lang="es-ES" i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s-ES" baseline="-25000" dirty="0" smtClean="0"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,…</a:t>
            </a:r>
          </a:p>
          <a:p>
            <a:pPr marL="342900" indent="-342900"/>
            <a:r>
              <a:rPr lang="es-E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Todos los valores intermedios como 2</a:t>
            </a:r>
            <a:r>
              <a:rPr lang="es-E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s-ES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s-E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o 3.1</a:t>
            </a:r>
            <a:r>
              <a:rPr lang="es-E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s-ES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  </a:t>
            </a:r>
            <a:r>
              <a:rPr lang="es-E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 están permitidos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4927" y="3416934"/>
            <a:ext cx="3150448" cy="312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5956" name="Picture 4"/>
          <p:cNvPicPr>
            <a:picLocks noChangeAspect="1" noChangeArrowheads="1"/>
          </p:cNvPicPr>
          <p:nvPr/>
        </p:nvPicPr>
        <p:blipFill>
          <a:blip r:embed="rId5"/>
          <a:srcRect l="3246" t="6454"/>
          <a:stretch>
            <a:fillRect/>
          </a:stretch>
        </p:blipFill>
        <p:spPr bwMode="auto">
          <a:xfrm>
            <a:off x="1376381" y="3248510"/>
            <a:ext cx="3442637" cy="3282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11"/>
          <p:cNvSpPr/>
          <p:nvPr/>
        </p:nvSpPr>
        <p:spPr>
          <a:xfrm>
            <a:off x="5415816" y="2891981"/>
            <a:ext cx="526822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El espectro es bien diferente al del átomo de Bohr, para el cual  </a:t>
            </a:r>
            <a:r>
              <a:rPr lang="es-ES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s-ES" sz="2000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s-E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= </a:t>
            </a:r>
            <a:r>
              <a:rPr lang="es-ES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s-ES" sz="20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s-E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s-ES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s-ES" sz="2000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s-E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84B07A9D-D9C1-4624-B785-BD7207D90C5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5366" r="1830"/>
          <a:stretch>
            <a:fillRect/>
          </a:stretch>
        </p:blipFill>
        <p:spPr>
          <a:xfrm>
            <a:off x="7737196" y="3335154"/>
            <a:ext cx="2284527" cy="3291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4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25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/>
      <p:bldP spid="25" grpId="0" build="p"/>
      <p:bldP spid="1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4261" y="1337912"/>
            <a:ext cx="101161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Ejercicio</a:t>
            </a:r>
          </a:p>
          <a:p>
            <a:r>
              <a:rPr lang="es-UY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Un electrón se encuentra atrapado en una región de 1 </a:t>
            </a:r>
            <a:r>
              <a:rPr lang="es-UY" dirty="0" smtClean="0">
                <a:solidFill>
                  <a:srgbClr val="0070C0"/>
                </a:solidFill>
                <a:latin typeface="Times New Roman"/>
                <a:cs typeface="Times New Roman"/>
              </a:rPr>
              <a:t>Å (radio atómico típico). Utilizando el modelo</a:t>
            </a:r>
          </a:p>
          <a:p>
            <a:r>
              <a:rPr lang="es-UY" dirty="0" smtClean="0">
                <a:solidFill>
                  <a:srgbClr val="0070C0"/>
                </a:solidFill>
                <a:latin typeface="Times New Roman"/>
                <a:cs typeface="Times New Roman"/>
              </a:rPr>
              <a:t>del pozo infinito de potencial:</a:t>
            </a:r>
          </a:p>
          <a:p>
            <a:pPr marL="342900" indent="-342900">
              <a:buAutoNum type="alphaLcParenR"/>
            </a:pPr>
            <a:r>
              <a:rPr lang="es-UY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Encuentre las energías en eV del estado fundamental (</a:t>
            </a:r>
            <a:r>
              <a:rPr lang="es-UY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s-UY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= 1) y de los dos primeros excitados (</a:t>
            </a:r>
            <a:r>
              <a:rPr lang="es-UY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s-UY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= 2 y 3).</a:t>
            </a:r>
          </a:p>
          <a:p>
            <a:pPr marL="342900" indent="-342900">
              <a:buAutoNum type="alphaLcParenR"/>
            </a:pPr>
            <a:r>
              <a:rPr lang="es-UY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Cual es la frecuencia del fotón que debe absorber el electrón para pasar del estado fundamental al primer excitado?  </a:t>
            </a:r>
          </a:p>
          <a:p>
            <a:pPr marL="342900" indent="-342900">
              <a:buAutoNum type="alphaLcParenR"/>
            </a:pPr>
            <a:r>
              <a:rPr lang="es-UY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Compare  los resultados a) y b) con los que predice el modelo de Bohr.  </a:t>
            </a:r>
            <a:endParaRPr lang="es-UY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Picture 2"/>
          <p:cNvPicPr>
            <a:picLocks noChangeAspect="1" noChangeArrowheads="1"/>
          </p:cNvPicPr>
          <p:nvPr/>
        </p:nvPicPr>
        <p:blipFill>
          <a:blip r:embed="rId2"/>
          <a:srcRect b="90676"/>
          <a:stretch>
            <a:fillRect/>
          </a:stretch>
        </p:blipFill>
        <p:spPr bwMode="auto">
          <a:xfrm>
            <a:off x="269508" y="1299945"/>
            <a:ext cx="6089884" cy="557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40630" y="875899"/>
            <a:ext cx="111749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2000" b="1" i="1" dirty="0" smtClean="0"/>
              <a:t>Implementación de un electrón en un pozo de potencial infinito o una “caja”  </a:t>
            </a:r>
            <a:r>
              <a:rPr lang="es-UY" dirty="0" smtClean="0"/>
              <a:t>(del libro de A. P. </a:t>
            </a:r>
            <a:r>
              <a:rPr lang="es-UY" dirty="0" err="1" smtClean="0"/>
              <a:t>French</a:t>
            </a:r>
            <a:r>
              <a:rPr lang="es-UY" dirty="0" smtClean="0"/>
              <a:t>)</a:t>
            </a:r>
            <a:endParaRPr lang="es-UY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3008" t="71303" r="14172" b="6490"/>
          <a:stretch>
            <a:fillRect/>
          </a:stretch>
        </p:blipFill>
        <p:spPr bwMode="auto">
          <a:xfrm>
            <a:off x="5929163" y="1482292"/>
            <a:ext cx="5738052" cy="1511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l="25289" t="10129" r="2639" b="69274"/>
          <a:stretch>
            <a:fillRect/>
          </a:stretch>
        </p:blipFill>
        <p:spPr bwMode="auto">
          <a:xfrm>
            <a:off x="288758" y="1925051"/>
            <a:ext cx="5657851" cy="1588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285561" y="3617017"/>
            <a:ext cx="1087974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El interior de la "caja" unidimensional se encuentra entre dos rejillas al potencial de tierra. </a:t>
            </a:r>
          </a:p>
          <a:p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Mientras el electrón de carga negativa permanece en esta región, no experimenta fuerza eléctrica. 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 l="26272" t="1796" b="67318"/>
          <a:stretch>
            <a:fillRect/>
          </a:stretch>
        </p:blipFill>
        <p:spPr bwMode="auto">
          <a:xfrm>
            <a:off x="6824310" y="4350615"/>
            <a:ext cx="4572000" cy="1589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179682" y="4329286"/>
            <a:ext cx="6875636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Sin embargo, si pasa a través de la cuadrícula A en cualquiera de los extremos de la caja, entra en una región en la que existe un campo eléctrico uniforme que ejerce una fuerza hacia atrás sobre la partícula, tendiendo a regresarla hacia el interior de la caja. </a:t>
            </a:r>
          </a:p>
          <a:p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Un diagrama de energía se muestra en la Figura 3-2a.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75935" y="5869328"/>
            <a:ext cx="687563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Siempre que la 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energía 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E del 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electrón 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sea menor que la altura de la energía potencial límite V0, la permanecerá atrapado y no escapará de la "caja".</a:t>
            </a:r>
            <a:endParaRPr lang="en-US" sz="17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6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1" grpId="0" build="p"/>
      <p:bldP spid="1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6884" y="1659344"/>
            <a:ext cx="6641432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Las dos regiones AB se pueden considerar como "</a:t>
            </a:r>
            <a:r>
              <a:rPr lang="es-ES" sz="1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paredes blandas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" en que la partícula rebota. </a:t>
            </a:r>
          </a:p>
          <a:p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¿Cómo podemos hacer una “</a:t>
            </a:r>
            <a:r>
              <a:rPr lang="es-ES" sz="1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pared rígida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”?</a:t>
            </a:r>
          </a:p>
          <a:p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Una forma de generar la rigidez como un caso límite es poner una diferencia de potencial cada vez mayor entre las rejillas A y B (Fig. 3-2b). </a:t>
            </a:r>
            <a:endParaRPr lang="en-US" sz="1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25774" t="2547" b="68837"/>
          <a:stretch>
            <a:fillRect/>
          </a:stretch>
        </p:blipFill>
        <p:spPr bwMode="auto">
          <a:xfrm>
            <a:off x="6891687" y="837397"/>
            <a:ext cx="4572000" cy="1463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 l="25774" t="32857" b="2697"/>
          <a:stretch>
            <a:fillRect/>
          </a:stretch>
        </p:blipFill>
        <p:spPr bwMode="auto">
          <a:xfrm>
            <a:off x="6891687" y="2387065"/>
            <a:ext cx="4572000" cy="3294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433137" y="3314890"/>
            <a:ext cx="6641432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Entonces la energía de la partícula </a:t>
            </a:r>
            <a:r>
              <a:rPr lang="es-ES" sz="1700" i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 es mucho menor que la energía potencial V0, por lo que la partícula no penetra mucho más allá de la cuadrícula A antes de dar marcha atrás. </a:t>
            </a:r>
          </a:p>
          <a:p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Para mayor y mayor diferencia de potencial entre las rejillas A y B las paredes volverse cada vez más rígidos como la partícula con poca energía </a:t>
            </a:r>
            <a:r>
              <a:rPr lang="es-ES" sz="1700" i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 penetra cada vez menos profundamente más allá de la primera rejilla A antes siendo reflejado. </a:t>
            </a:r>
          </a:p>
          <a:p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En el caso límite el potencial se hace de bordes verticales y corresponde a un “pozo cuadrado infinitamente profundo“.</a:t>
            </a:r>
            <a:endParaRPr lang="en-US" sz="17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042598" y="1059426"/>
            <a:ext cx="6718249" cy="2708891"/>
            <a:chOff x="1822223" y="1059426"/>
            <a:chExt cx="6718249" cy="2708891"/>
          </a:xfrm>
        </p:grpSpPr>
        <p:grpSp>
          <p:nvGrpSpPr>
            <p:cNvPr id="2" name="Group 1"/>
            <p:cNvGrpSpPr/>
            <p:nvPr/>
          </p:nvGrpSpPr>
          <p:grpSpPr>
            <a:xfrm>
              <a:off x="1822223" y="1059426"/>
              <a:ext cx="6718249" cy="2708891"/>
              <a:chOff x="176302" y="3600469"/>
              <a:chExt cx="6718249" cy="2708891"/>
            </a:xfrm>
          </p:grpSpPr>
          <p:pic>
            <p:nvPicPr>
              <p:cNvPr id="3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271337" y="3956685"/>
                <a:ext cx="3200400" cy="23526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4" name="Rectangle 3"/>
              <p:cNvSpPr/>
              <p:nvPr/>
            </p:nvSpPr>
            <p:spPr>
              <a:xfrm>
                <a:off x="176302" y="3600469"/>
                <a:ext cx="671824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ES" sz="2000" b="1" i="1" dirty="0" smtClean="0"/>
                  <a:t>Partícula en un pozo de potencial cuadrado de altura </a:t>
                </a:r>
                <a:r>
                  <a:rPr lang="es-ES" sz="2000" b="1" i="1" dirty="0" smtClean="0"/>
                  <a:t>finita . </a:t>
                </a:r>
                <a:endParaRPr lang="en-US" sz="2000" b="1" i="1" dirty="0"/>
              </a:p>
            </p:txBody>
          </p:sp>
        </p:grpSp>
        <p:cxnSp>
          <p:nvCxnSpPr>
            <p:cNvPr id="6" name="Straight Connector 5"/>
            <p:cNvCxnSpPr/>
            <p:nvPr/>
          </p:nvCxnSpPr>
          <p:spPr>
            <a:xfrm>
              <a:off x="2983831" y="1848051"/>
              <a:ext cx="606391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5119036" y="1836822"/>
              <a:ext cx="606391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 flipH="1">
              <a:off x="2993456" y="1501542"/>
              <a:ext cx="4427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V</a:t>
              </a:r>
              <a:r>
                <a:rPr lang="en-US" baseline="-25000" dirty="0" smtClean="0"/>
                <a:t>0</a:t>
              </a:r>
              <a:endParaRPr lang="en-US" baseline="-25000" dirty="0"/>
            </a:p>
          </p:txBody>
        </p:sp>
        <p:sp>
          <p:nvSpPr>
            <p:cNvPr id="9" name="TextBox 8"/>
            <p:cNvSpPr txBox="1"/>
            <p:nvPr/>
          </p:nvSpPr>
          <p:spPr>
            <a:xfrm flipH="1">
              <a:off x="5157536" y="1499936"/>
              <a:ext cx="4427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V</a:t>
              </a:r>
              <a:r>
                <a:rPr lang="en-US" baseline="-25000" dirty="0" smtClean="0"/>
                <a:t>0</a:t>
              </a:r>
              <a:endParaRPr lang="en-US" baseline="-25000" dirty="0"/>
            </a:p>
          </p:txBody>
        </p:sp>
      </p:grpSp>
      <p:pic>
        <p:nvPicPr>
          <p:cNvPr id="129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1190" y="3762375"/>
            <a:ext cx="3895725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5197642" y="2107932"/>
            <a:ext cx="58519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dirty="0" smtClean="0"/>
              <a:t>Lo va a contar en detalle  en un rato</a:t>
            </a:r>
            <a:r>
              <a:rPr lang="es-UY" b="1" dirty="0" smtClean="0"/>
              <a:t> </a:t>
            </a:r>
            <a:r>
              <a:rPr lang="es-UY" dirty="0" smtClean="0"/>
              <a:t>Iván </a:t>
            </a:r>
            <a:r>
              <a:rPr lang="es-UY" dirty="0" err="1" smtClean="0"/>
              <a:t>Marioni</a:t>
            </a:r>
            <a:r>
              <a:rPr lang="es-UY" dirty="0" smtClean="0"/>
              <a:t>, pero antes  lo vamos a desarrollar un poco y ver como analizar el </a:t>
            </a:r>
          </a:p>
          <a:p>
            <a:r>
              <a:rPr lang="es-UY" dirty="0" smtClean="0"/>
              <a:t>caso más general de pozo de profundidad variable</a:t>
            </a:r>
            <a:endParaRPr lang="es-UY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9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28DF9E-3D7D-41D4-BB19-23EE9B3AB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Estados ligados del pozo cuadrado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2561132" y="2050909"/>
            <a:ext cx="3200400" cy="2352675"/>
            <a:chOff x="2917258" y="1415642"/>
            <a:chExt cx="3200400" cy="2352675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917258" y="1415642"/>
              <a:ext cx="3200400" cy="2352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13" name="Straight Connector 12"/>
            <p:cNvCxnSpPr/>
            <p:nvPr/>
          </p:nvCxnSpPr>
          <p:spPr>
            <a:xfrm>
              <a:off x="2983831" y="1848051"/>
              <a:ext cx="606391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5119036" y="1836822"/>
              <a:ext cx="606391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 flipH="1">
              <a:off x="2993456" y="1501542"/>
              <a:ext cx="4427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V</a:t>
              </a:r>
              <a:r>
                <a:rPr lang="en-US" baseline="-25000" dirty="0" smtClean="0"/>
                <a:t>0</a:t>
              </a:r>
              <a:endParaRPr lang="en-US" baseline="-25000" dirty="0"/>
            </a:p>
          </p:txBody>
        </p:sp>
        <p:sp>
          <p:nvSpPr>
            <p:cNvPr id="16" name="TextBox 15"/>
            <p:cNvSpPr txBox="1"/>
            <p:nvPr/>
          </p:nvSpPr>
          <p:spPr>
            <a:xfrm flipH="1">
              <a:off x="5157536" y="1499936"/>
              <a:ext cx="4427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V</a:t>
              </a:r>
              <a:r>
                <a:rPr lang="en-US" baseline="-25000" dirty="0" smtClean="0"/>
                <a:t>0</a:t>
              </a:r>
              <a:endParaRPr lang="en-US" baseline="-25000" dirty="0"/>
            </a:p>
          </p:txBody>
        </p:sp>
      </p:grpSp>
      <p:pic>
        <p:nvPicPr>
          <p:cNvPr id="19" name="Ink 6">
            <a:extLst>
              <a:ext uri="{FF2B5EF4-FFF2-40B4-BE49-F238E27FC236}">
                <a16:creationId xmlns:a16="http://schemas.microsoft.com/office/drawing/2014/main" xmlns="" xmlns:mc="http://schemas.openxmlformats.org/markup-compatibility/2006" id="{6F1DB8DD-53B7-4275-ADEC-DC076A74D8CF}"/>
              </a:ext>
            </a:extLst>
          </p:cNvPr>
          <p:cNvPicPr/>
          <p:nvPr/>
        </p:nvPicPr>
        <p:blipFill>
          <a:blip r:embed="rId3"/>
          <a:srcRect r="83956" b="89582"/>
          <a:stretch>
            <a:fillRect/>
          </a:stretch>
        </p:blipFill>
        <p:spPr>
          <a:xfrm>
            <a:off x="129035" y="2649692"/>
            <a:ext cx="1738275" cy="545895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995375" y="2252322"/>
            <a:ext cx="9823422" cy="3710539"/>
            <a:chOff x="4007999" y="2252322"/>
            <a:chExt cx="10834200" cy="3710539"/>
          </a:xfrm>
        </p:grpSpPr>
        <p:pic>
          <p:nvPicPr>
            <p:cNvPr id="20" name="Ink 6">
              <a:extLst>
                <a:ext uri="{FF2B5EF4-FFF2-40B4-BE49-F238E27FC236}">
                  <a16:creationId xmlns:a16="http://schemas.microsoft.com/office/drawing/2014/main" xmlns="" xmlns:mc="http://schemas.openxmlformats.org/markup-compatibility/2006" id="{6F1DB8DD-53B7-4275-ADEC-DC076A74D8CF}"/>
                </a:ext>
              </a:extLst>
            </p:cNvPr>
            <p:cNvPicPr/>
            <p:nvPr/>
          </p:nvPicPr>
          <p:blipFill>
            <a:blip r:embed="rId3"/>
            <a:srcRect t="29185"/>
            <a:stretch>
              <a:fillRect/>
            </a:stretch>
          </p:blipFill>
          <p:spPr>
            <a:xfrm>
              <a:off x="4007999" y="2252322"/>
              <a:ext cx="10834200" cy="3710539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7055317" y="4331371"/>
              <a:ext cx="412292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  <a:latin typeface="Arial Rounded MT Bold" pitchFamily="34" charset="0"/>
                </a:rPr>
                <a:t>C</a:t>
              </a:r>
              <a:endParaRPr lang="en-US" sz="2400" dirty="0">
                <a:solidFill>
                  <a:srgbClr val="FF0000"/>
                </a:solidFill>
                <a:latin typeface="Arial Rounded MT Bold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622635" y="5417425"/>
              <a:ext cx="511739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  <a:latin typeface="Arial Rounded MT Bold" pitchFamily="34" charset="0"/>
                </a:rPr>
                <a:t>D</a:t>
              </a:r>
              <a:endParaRPr lang="en-US" sz="2400" dirty="0">
                <a:solidFill>
                  <a:srgbClr val="FF0000"/>
                </a:solidFill>
                <a:latin typeface="Arial Rounded MT Bold" pitchFamily="34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 rot="1931001">
            <a:off x="2234532" y="4455786"/>
            <a:ext cx="237744" cy="4754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400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 rot="5400000">
            <a:off x="1174151" y="5204954"/>
            <a:ext cx="237744" cy="4754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400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rot="5400000">
            <a:off x="2337176" y="5203354"/>
            <a:ext cx="237744" cy="4754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400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 rot="5400000">
            <a:off x="2000301" y="5636479"/>
            <a:ext cx="237744" cy="4754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400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9979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C9CAAA0-04BA-45CD-96E3-2D1D86813C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70036"/>
            <a:ext cx="3657600" cy="29813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689A654-4E21-4BC2-8D72-D886CF08F5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6365" y="1244600"/>
            <a:ext cx="4810125" cy="35147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5400000">
            <a:off x="1770917" y="4146185"/>
            <a:ext cx="237744" cy="4754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400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5400000">
            <a:off x="3657471" y="4155802"/>
            <a:ext cx="237744" cy="4754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400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5400000">
            <a:off x="8402731" y="4425312"/>
            <a:ext cx="237744" cy="4754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400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5400000">
            <a:off x="10347029" y="4425311"/>
            <a:ext cx="237744" cy="4754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400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91764" y="1694047"/>
            <a:ext cx="1116531" cy="3416968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 rot="5400000">
            <a:off x="6312445" y="4423707"/>
            <a:ext cx="237744" cy="4754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400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295372" y="1711690"/>
            <a:ext cx="1116531" cy="3416968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5097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9881" y="1244434"/>
            <a:ext cx="1019315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De modo que tenemos 5 variables a determinar  (las amplitudes </a:t>
            </a:r>
            <a:r>
              <a:rPr lang="es-ES" i="1" dirty="0" smtClean="0">
                <a:latin typeface="Times New Roman" pitchFamily="18" charset="0"/>
                <a:cs typeface="Times New Roman" pitchFamily="18" charset="0"/>
              </a:rPr>
              <a:t>A, B, C, D 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y la energía </a:t>
            </a:r>
            <a:r>
              <a:rPr lang="es-ES" i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 marL="342900" indent="-342900"/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En realidad, por simetría y conservación de la probabilidad, </a:t>
            </a:r>
            <a:r>
              <a:rPr lang="es-ES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s-ES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Planteando la continuidad de la función de onda y de su derivada (porque el pozo ahora es finito)  tenemos un sistema de 4 ecuaciones para 4 incógnitas. </a:t>
            </a:r>
          </a:p>
          <a:p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Resolver el sistema implica llegar a una ecuación trascendental para la energía: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208288" y="2773612"/>
          <a:ext cx="1676168" cy="624105"/>
        </p:xfrm>
        <a:graphic>
          <a:graphicData uri="http://schemas.openxmlformats.org/presentationml/2006/ole">
            <p:oleObj spid="_x0000_s126978" name="Equation" r:id="rId3" imgW="1193760" imgH="444240" progId="Equation.DSMT4">
              <p:embed/>
            </p:oleObj>
          </a:graphicData>
        </a:graphic>
      </p:graphicFrame>
      <p:sp>
        <p:nvSpPr>
          <p:cNvPr id="5" name="Rectangle 4"/>
          <p:cNvSpPr/>
          <p:nvPr/>
        </p:nvSpPr>
        <p:spPr>
          <a:xfrm>
            <a:off x="441156" y="3639516"/>
            <a:ext cx="101931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Introduciendo un cambio de variables  a variables </a:t>
            </a:r>
            <a:r>
              <a:rPr lang="es-ES" dirty="0" err="1" smtClean="0">
                <a:latin typeface="Times New Roman" pitchFamily="18" charset="0"/>
                <a:cs typeface="Times New Roman" pitchFamily="18" charset="0"/>
              </a:rPr>
              <a:t>adimensionadas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 llegamos a</a:t>
            </a:r>
          </a:p>
        </p:txBody>
      </p:sp>
      <p:graphicFrame>
        <p:nvGraphicFramePr>
          <p:cNvPr id="126979" name="Object 3"/>
          <p:cNvGraphicFramePr>
            <a:graphicFrameLocks noChangeAspect="1"/>
          </p:cNvGraphicFramePr>
          <p:nvPr/>
        </p:nvGraphicFramePr>
        <p:xfrm>
          <a:off x="3587750" y="4168775"/>
          <a:ext cx="1354138" cy="641350"/>
        </p:xfrm>
        <a:graphic>
          <a:graphicData uri="http://schemas.openxmlformats.org/presentationml/2006/ole">
            <p:oleObj spid="_x0000_s126979" name="Equation" r:id="rId4" imgW="965160" imgH="457200" progId="Equation.DSMT4">
              <p:embed/>
            </p:oleObj>
          </a:graphicData>
        </a:graphic>
      </p:graphicFrame>
      <p:sp>
        <p:nvSpPr>
          <p:cNvPr id="7" name="Rectangle 6"/>
          <p:cNvSpPr/>
          <p:nvPr/>
        </p:nvSpPr>
        <p:spPr>
          <a:xfrm>
            <a:off x="313307" y="4842128"/>
            <a:ext cx="10841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Para calcular sus raíces podemos usar un método gráfico o numéricamente usando por ejemplo MATLAB o R, etc.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6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4261" y="1337912"/>
            <a:ext cx="101161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Ejercicio</a:t>
            </a:r>
          </a:p>
          <a:p>
            <a:r>
              <a:rPr lang="es-UY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Al igual que hicimos para el pozo infinito, asumamos que tenemos un electrón en un pozo de potencial  de ancho 1 </a:t>
            </a:r>
            <a:r>
              <a:rPr lang="es-UY" dirty="0" smtClean="0">
                <a:solidFill>
                  <a:srgbClr val="0070C0"/>
                </a:solidFill>
                <a:latin typeface="Times New Roman"/>
                <a:cs typeface="Times New Roman"/>
              </a:rPr>
              <a:t>Å. Tomando la profundidad del pozo </a:t>
            </a:r>
            <a:r>
              <a:rPr lang="es-UY" i="1" dirty="0" smtClean="0">
                <a:solidFill>
                  <a:srgbClr val="0070C0"/>
                </a:solidFill>
                <a:latin typeface="Times New Roman"/>
                <a:cs typeface="Times New Roman"/>
              </a:rPr>
              <a:t>V</a:t>
            </a:r>
            <a:r>
              <a:rPr lang="es-UY" baseline="-25000" dirty="0" smtClean="0">
                <a:solidFill>
                  <a:srgbClr val="0070C0"/>
                </a:solidFill>
                <a:latin typeface="Times New Roman"/>
                <a:cs typeface="Times New Roman"/>
              </a:rPr>
              <a:t>0</a:t>
            </a:r>
            <a:r>
              <a:rPr lang="es-UY" dirty="0" smtClean="0">
                <a:solidFill>
                  <a:srgbClr val="0070C0"/>
                </a:solidFill>
                <a:latin typeface="Times New Roman"/>
                <a:cs typeface="Times New Roman"/>
              </a:rPr>
              <a:t> = 400 eV: </a:t>
            </a:r>
          </a:p>
          <a:p>
            <a:r>
              <a:rPr lang="es-UY" dirty="0" smtClean="0">
                <a:solidFill>
                  <a:srgbClr val="0070C0"/>
                </a:solidFill>
                <a:latin typeface="Times New Roman"/>
                <a:cs typeface="Times New Roman"/>
              </a:rPr>
              <a:t>a) </a:t>
            </a:r>
            <a:r>
              <a:rPr lang="es-UY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Resuelva numéricamente la ecuación trascendental y muestre que la primera raíz es </a:t>
            </a:r>
            <a:r>
              <a:rPr lang="es-UY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</a:t>
            </a:r>
            <a:r>
              <a:rPr lang="es-UY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</a:t>
            </a:r>
            <a:r>
              <a:rPr lang="es-UY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= 0.4174. </a:t>
            </a:r>
          </a:p>
          <a:p>
            <a:r>
              <a:rPr lang="es-UY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b) Muestre que las energías del estado fundamental (</a:t>
            </a:r>
            <a:r>
              <a:rPr lang="es-UY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s-UY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= 1) y de los dos primeros excitados (</a:t>
            </a:r>
            <a:r>
              <a:rPr lang="es-UY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s-UY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= 2 y 3) son, respectivamente 26 eV, 104 eV y 227 eV. </a:t>
            </a:r>
          </a:p>
          <a:p>
            <a:pPr marL="342900" indent="-342900"/>
            <a:r>
              <a:rPr lang="es-UY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c) Compare  los resultados de b) con los que se obtienen para el pozo infinito.  </a:t>
            </a:r>
            <a:endParaRPr lang="es-UY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378" y="1260997"/>
            <a:ext cx="109226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8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es-ES" sz="1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Postulado III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s-ES" sz="1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 medida en mecánica cuántica y el “colapso” de la función de onda</a:t>
            </a:r>
          </a:p>
          <a:p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Al medir a un observable </a:t>
            </a:r>
            <a:r>
              <a:rPr lang="es-ES" sz="1700" i="1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obtenemos siempre uno de los autovalores </a:t>
            </a:r>
            <a:r>
              <a:rPr lang="es-ES" sz="1700" i="1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s-ES" sz="1700" i="1" baseline="-250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s-ES" sz="1700" b="1" dirty="0" smtClean="0">
                <a:latin typeface="Times New Roman"/>
                <a:cs typeface="Times New Roman"/>
              </a:rPr>
              <a:t>Â</a:t>
            </a:r>
            <a:r>
              <a:rPr lang="es-ES" sz="1700" dirty="0" smtClean="0">
                <a:latin typeface="Times New Roman"/>
                <a:cs typeface="Times New Roman"/>
              </a:rPr>
              <a:t>, entonces inmediatamente después de la medición el sistema se encuentra en al </a:t>
            </a:r>
            <a:r>
              <a:rPr lang="es-ES" sz="1700" dirty="0" err="1" smtClean="0">
                <a:latin typeface="Times New Roman"/>
                <a:cs typeface="Times New Roman"/>
              </a:rPr>
              <a:t>autoestado</a:t>
            </a:r>
            <a:r>
              <a:rPr lang="es-ES" sz="1700" dirty="0" smtClean="0">
                <a:latin typeface="Times New Roman"/>
                <a:cs typeface="Times New Roman"/>
              </a:rPr>
              <a:t> correspondiente </a:t>
            </a:r>
            <a:r>
              <a:rPr lang="el-GR" sz="1600" dirty="0" smtClean="0"/>
              <a:t>ϕ</a:t>
            </a:r>
            <a:r>
              <a:rPr lang="es-ES" sz="1700" i="1" baseline="-25000" dirty="0" smtClean="0">
                <a:latin typeface="Times New Roman"/>
                <a:cs typeface="Times New Roman"/>
              </a:rPr>
              <a:t>n</a:t>
            </a:r>
            <a:r>
              <a:rPr lang="es-ES" sz="1700" i="1" dirty="0" smtClean="0">
                <a:latin typeface="Times New Roman"/>
                <a:cs typeface="Times New Roman"/>
              </a:rPr>
              <a:t> 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s-ES" sz="1700" b="1" dirty="0" smtClean="0">
                <a:latin typeface="Times New Roman"/>
                <a:cs typeface="Times New Roman"/>
              </a:rPr>
              <a:t>Â</a:t>
            </a:r>
            <a:r>
              <a:rPr lang="es-ES" sz="1700" dirty="0" smtClean="0">
                <a:latin typeface="Times New Roman"/>
                <a:cs typeface="Times New Roman"/>
              </a:rPr>
              <a:t>.</a:t>
            </a:r>
          </a:p>
        </p:txBody>
      </p:sp>
      <p:pic>
        <p:nvPicPr>
          <p:cNvPr id="58372" name="Picture 4" descr="http://afriedman.org/AndysWebPage/BSJ/WaveCollapse.jpg"/>
          <p:cNvPicPr>
            <a:picLocks noChangeAspect="1" noChangeArrowheads="1"/>
          </p:cNvPicPr>
          <p:nvPr/>
        </p:nvPicPr>
        <p:blipFill>
          <a:blip r:embed="rId3"/>
          <a:srcRect r="50906"/>
          <a:stretch>
            <a:fillRect/>
          </a:stretch>
        </p:blipFill>
        <p:spPr bwMode="auto">
          <a:xfrm>
            <a:off x="242282" y="2401550"/>
            <a:ext cx="2693503" cy="2743200"/>
          </a:xfrm>
          <a:prstGeom prst="rect">
            <a:avLst/>
          </a:prstGeom>
          <a:noFill/>
        </p:spPr>
      </p:pic>
      <p:pic>
        <p:nvPicPr>
          <p:cNvPr id="6" name="Picture 4" descr="http://afriedman.org/AndysWebPage/BSJ/WaveCollapse.jpg"/>
          <p:cNvPicPr>
            <a:picLocks noChangeAspect="1" noChangeArrowheads="1"/>
          </p:cNvPicPr>
          <p:nvPr/>
        </p:nvPicPr>
        <p:blipFill>
          <a:blip r:embed="rId3"/>
          <a:srcRect l="40673"/>
          <a:stretch>
            <a:fillRect/>
          </a:stretch>
        </p:blipFill>
        <p:spPr bwMode="auto">
          <a:xfrm>
            <a:off x="2473772" y="2401550"/>
            <a:ext cx="3254910" cy="2743200"/>
          </a:xfrm>
          <a:prstGeom prst="rect">
            <a:avLst/>
          </a:prstGeom>
          <a:noFill/>
        </p:spPr>
      </p:pic>
      <p:graphicFrame>
        <p:nvGraphicFramePr>
          <p:cNvPr id="58375" name="Object 7"/>
          <p:cNvGraphicFramePr>
            <a:graphicFrameLocks noChangeAspect="1"/>
          </p:cNvGraphicFramePr>
          <p:nvPr/>
        </p:nvGraphicFramePr>
        <p:xfrm>
          <a:off x="8876929" y="2223970"/>
          <a:ext cx="1887538" cy="1593850"/>
        </p:xfrm>
        <a:graphic>
          <a:graphicData uri="http://schemas.openxmlformats.org/presentationml/2006/ole">
            <p:oleObj spid="_x0000_s58375" name="Equation" r:id="rId4" imgW="1384200" imgH="1168200" progId="Equation.DSMT4">
              <p:embed/>
            </p:oleObj>
          </a:graphicData>
        </a:graphic>
      </p:graphicFrame>
      <p:graphicFrame>
        <p:nvGraphicFramePr>
          <p:cNvPr id="58376" name="Object 8"/>
          <p:cNvGraphicFramePr>
            <a:graphicFrameLocks noChangeAspect="1"/>
          </p:cNvGraphicFramePr>
          <p:nvPr/>
        </p:nvGraphicFramePr>
        <p:xfrm>
          <a:off x="8876925" y="2223975"/>
          <a:ext cx="2095500" cy="1593850"/>
        </p:xfrm>
        <a:graphic>
          <a:graphicData uri="http://schemas.openxmlformats.org/presentationml/2006/ole">
            <p:oleObj spid="_x0000_s58376" name="Equation" r:id="rId5" imgW="1536480" imgH="1168200" progId="Equation.DSMT4">
              <p:embed/>
            </p:oleObj>
          </a:graphicData>
        </a:graphic>
      </p:graphicFrame>
      <p:sp>
        <p:nvSpPr>
          <p:cNvPr id="12" name="Rectangle 11"/>
          <p:cNvSpPr/>
          <p:nvPr/>
        </p:nvSpPr>
        <p:spPr>
          <a:xfrm>
            <a:off x="0" y="5196118"/>
            <a:ext cx="10922643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8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En otras palabras,</a:t>
            </a:r>
          </a:p>
          <a:p>
            <a:r>
              <a:rPr lang="es-ES" sz="1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Mientras no medimos el sistema no tiene un valor del observable 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(posición en este caso , pero podría ser energía, </a:t>
            </a:r>
            <a:r>
              <a:rPr lang="es-ES" sz="1700" dirty="0" err="1" smtClean="0">
                <a:latin typeface="Times New Roman" pitchFamily="18" charset="0"/>
                <a:cs typeface="Times New Roman" pitchFamily="18" charset="0"/>
              </a:rPr>
              <a:t>etc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s-ES" sz="1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determinado sino que se encuentra en una SUPERPOSICIÓN de estados con todos los valores propios posibles.</a:t>
            </a:r>
            <a:endParaRPr lang="es-ES" sz="1700" dirty="0" smtClean="0">
              <a:latin typeface="Times New Roman"/>
              <a:cs typeface="Times New Roman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842535" y="2287685"/>
            <a:ext cx="2791327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Quizá se visualiza mejor en un caso en que los valores del observable son discretos (por ejemplo energías de un átomo de Bohr),</a:t>
            </a:r>
          </a:p>
        </p:txBody>
      </p:sp>
      <p:graphicFrame>
        <p:nvGraphicFramePr>
          <p:cNvPr id="58377" name="Object 9"/>
          <p:cNvGraphicFramePr>
            <a:graphicFrameLocks noChangeAspect="1"/>
          </p:cNvGraphicFramePr>
          <p:nvPr/>
        </p:nvGraphicFramePr>
        <p:xfrm>
          <a:off x="8877567" y="2213861"/>
          <a:ext cx="1074738" cy="1593850"/>
        </p:xfrm>
        <a:graphic>
          <a:graphicData uri="http://schemas.openxmlformats.org/presentationml/2006/ole">
            <p:oleObj spid="_x0000_s58377" name="Equation" r:id="rId6" imgW="787320" imgH="11682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8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8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8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2" grpId="0" build="p"/>
      <p:bldP spid="1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43814" y="1134744"/>
            <a:ext cx="93397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/>
              <a:t>El efecto de una profundidad de pozo variable</a:t>
            </a:r>
            <a:r>
              <a:rPr lang="es-ES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814938" y="1808512"/>
            <a:ext cx="9339713" cy="164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Analizaremos al pozo de profundidad variable en forma cualitativa.</a:t>
            </a:r>
          </a:p>
          <a:p>
            <a:endParaRPr lang="es-ES" sz="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Esto nos servirá para entrenarnos en una habilidad necesaria para cualquier científico que quiera modelar, a saber, antes de ponerse a hacer cuentas adquirir intuiciones sobre el problema que se quiere resolver.</a:t>
            </a:r>
          </a:p>
          <a:p>
            <a:endParaRPr lang="es-ES" sz="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Supongamos entonces que tenemos el pozo de potencial de abajo y queremos hacer un croquis de la función de onda correspondiente al quinto nivel de energía.</a:t>
            </a:r>
          </a:p>
        </p:txBody>
      </p:sp>
      <p:sp>
        <p:nvSpPr>
          <p:cNvPr id="4" name="Rectangle 3"/>
          <p:cNvSpPr/>
          <p:nvPr/>
        </p:nvSpPr>
        <p:spPr>
          <a:xfrm>
            <a:off x="4472540" y="3626346"/>
            <a:ext cx="618262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En el caso del pozo infinito sabemos que el estado </a:t>
            </a:r>
            <a:r>
              <a:rPr lang="es-ES" sz="17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 =5 debe tener 5 “barrigas” separadas por 4 nodos. </a:t>
            </a:r>
            <a:endParaRPr lang="en-US" sz="1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22240" b="59524"/>
          <a:stretch>
            <a:fillRect/>
          </a:stretch>
        </p:blipFill>
        <p:spPr bwMode="auto">
          <a:xfrm>
            <a:off x="577516" y="3659505"/>
            <a:ext cx="3621857" cy="144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Notes on Sinusoids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29067" t="14983" r="42926" b="39557"/>
          <a:stretch>
            <a:fillRect/>
          </a:stretch>
        </p:blipFill>
        <p:spPr bwMode="auto">
          <a:xfrm>
            <a:off x="1600199" y="3948328"/>
            <a:ext cx="1819275" cy="565919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4403558" y="4211884"/>
            <a:ext cx="6309359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Pensemos que cambia al pasar de la región I a la II. </a:t>
            </a:r>
          </a:p>
          <a:p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Vemos que la energía cinética </a:t>
            </a:r>
            <a:r>
              <a:rPr lang="es-ES" sz="1700" i="1" dirty="0" smtClean="0">
                <a:latin typeface="Times New Roman" pitchFamily="18" charset="0"/>
                <a:cs typeface="Times New Roman" pitchFamily="18" charset="0"/>
              </a:rPr>
              <a:t>K = E-V 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disminuye. </a:t>
            </a:r>
          </a:p>
          <a:p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Cómo afecta esto a</a:t>
            </a:r>
            <a:r>
              <a:rPr lang="es-ES" sz="1700" i="1" dirty="0" smtClean="0">
                <a:latin typeface="Symbol" pitchFamily="18" charset="2"/>
                <a:cs typeface="Times New Roman" pitchFamily="18" charset="0"/>
              </a:rPr>
              <a:t> l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 y a la amplitud </a:t>
            </a:r>
            <a:r>
              <a:rPr lang="es-ES" sz="17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 de la función de onda?</a:t>
            </a:r>
          </a:p>
          <a:p>
            <a:pPr>
              <a:buFont typeface="Arial" pitchFamily="34" charset="0"/>
              <a:buChar char="•"/>
            </a:pP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1700" i="1" dirty="0" smtClean="0">
                <a:latin typeface="Symbol" pitchFamily="18" charset="2"/>
                <a:cs typeface="Times New Roman" pitchFamily="18" charset="0"/>
              </a:rPr>
              <a:t>l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 es inversamente proporcional a </a:t>
            </a:r>
            <a:r>
              <a:rPr lang="es-ES" sz="1700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, o sea que si </a:t>
            </a:r>
            <a:r>
              <a:rPr lang="es-ES" sz="1700" i="1" dirty="0" smtClean="0">
                <a:latin typeface="Times New Roman" pitchFamily="18" charset="0"/>
                <a:cs typeface="Times New Roman" pitchFamily="18" charset="0"/>
              </a:rPr>
              <a:t>K 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disminuye, </a:t>
            </a:r>
            <a:r>
              <a:rPr lang="es-ES" sz="1700" i="1" dirty="0" smtClean="0">
                <a:latin typeface="Times New Roman" pitchFamily="18" charset="0"/>
                <a:cs typeface="Times New Roman" pitchFamily="18" charset="0"/>
              </a:rPr>
              <a:t>p 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disminuye  y </a:t>
            </a:r>
            <a:r>
              <a:rPr lang="es-ES" sz="1700" i="1" dirty="0" smtClean="0">
                <a:latin typeface="Symbol" pitchFamily="18" charset="2"/>
                <a:cs typeface="Times New Roman" pitchFamily="18" charset="0"/>
              </a:rPr>
              <a:t>l 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debe aumentar en la región II</a:t>
            </a:r>
            <a:r>
              <a:rPr lang="es-ES" sz="17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 Si </a:t>
            </a:r>
            <a:r>
              <a:rPr lang="es-ES" sz="1700" i="1" dirty="0" smtClean="0">
                <a:latin typeface="Times New Roman" pitchFamily="18" charset="0"/>
                <a:cs typeface="Times New Roman" pitchFamily="18" charset="0"/>
              </a:rPr>
              <a:t>p 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disminuye, la velocidad disminuye y la partícula va a pasar en promedio más tiempo, o sea </a:t>
            </a:r>
            <a:r>
              <a:rPr lang="es-ES" sz="1700" i="1" dirty="0" smtClean="0">
                <a:latin typeface="Symbol" pitchFamily="18" charset="2"/>
                <a:cs typeface="Times New Roman" pitchFamily="18" charset="0"/>
              </a:rPr>
              <a:t>A 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también debe aumentar en la región II</a:t>
            </a:r>
            <a:r>
              <a:rPr lang="es-ES" sz="17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924025" y="3587048"/>
            <a:ext cx="3041584" cy="1960555"/>
            <a:chOff x="924025" y="3587048"/>
            <a:chExt cx="3041584" cy="1960555"/>
          </a:xfrm>
        </p:grpSpPr>
        <p:grpSp>
          <p:nvGrpSpPr>
            <p:cNvPr id="14" name="Group 13"/>
            <p:cNvGrpSpPr/>
            <p:nvPr/>
          </p:nvGrpSpPr>
          <p:grpSpPr>
            <a:xfrm>
              <a:off x="1405289" y="3587048"/>
              <a:ext cx="2190399" cy="941632"/>
              <a:chOff x="1405289" y="5175217"/>
              <a:chExt cx="2190399" cy="941632"/>
            </a:xfrm>
          </p:grpSpPr>
          <p:pic>
            <p:nvPicPr>
              <p:cNvPr id="9" name="Picture 8" descr="Notes on Sinusoids"/>
              <p:cNvPicPr>
                <a:picLocks noChangeAspect="1" noChangeArrowheads="1"/>
              </p:cNvPicPr>
              <p:nvPr/>
            </p:nvPicPr>
            <p:blipFill>
              <a:blip r:embed="rId3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rcRect l="30092" t="14983" r="53685" b="39557"/>
              <a:stretch>
                <a:fillRect/>
              </a:stretch>
            </p:blipFill>
            <p:spPr bwMode="auto">
              <a:xfrm>
                <a:off x="1674796" y="5544479"/>
                <a:ext cx="914400" cy="565919"/>
              </a:xfrm>
              <a:prstGeom prst="rect">
                <a:avLst/>
              </a:prstGeom>
              <a:noFill/>
            </p:spPr>
          </p:pic>
          <p:pic>
            <p:nvPicPr>
              <p:cNvPr id="10" name="Picture 9" descr="Notes on Sinusoids"/>
              <p:cNvPicPr>
                <a:picLocks noChangeAspect="1" noChangeArrowheads="1"/>
              </p:cNvPicPr>
              <p:nvPr/>
            </p:nvPicPr>
            <p:blipFill>
              <a:blip r:embed="rId3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rcRect l="46243" t="14983" r="44217" b="39557"/>
              <a:stretch>
                <a:fillRect/>
              </a:stretch>
            </p:blipFill>
            <p:spPr bwMode="auto">
              <a:xfrm>
                <a:off x="2531544" y="5175217"/>
                <a:ext cx="779981" cy="941632"/>
              </a:xfrm>
              <a:prstGeom prst="rect">
                <a:avLst/>
              </a:prstGeom>
              <a:noFill/>
            </p:spPr>
          </p:pic>
          <p:sp>
            <p:nvSpPr>
              <p:cNvPr id="12" name="Freeform 11"/>
              <p:cNvSpPr/>
              <p:nvPr/>
            </p:nvSpPr>
            <p:spPr>
              <a:xfrm>
                <a:off x="1405289" y="5641375"/>
                <a:ext cx="284012" cy="278162"/>
              </a:xfrm>
              <a:custGeom>
                <a:avLst/>
                <a:gdLst>
                  <a:gd name="connsiteX0" fmla="*/ 250825 w 250825"/>
                  <a:gd name="connsiteY0" fmla="*/ 0 h 304800"/>
                  <a:gd name="connsiteX1" fmla="*/ 184150 w 250825"/>
                  <a:gd name="connsiteY1" fmla="*/ 146050 h 304800"/>
                  <a:gd name="connsiteX2" fmla="*/ 0 w 250825"/>
                  <a:gd name="connsiteY2" fmla="*/ 304800 h 304800"/>
                  <a:gd name="connsiteX3" fmla="*/ 0 w 250825"/>
                  <a:gd name="connsiteY3" fmla="*/ 304800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0825" h="304800">
                    <a:moveTo>
                      <a:pt x="250825" y="0"/>
                    </a:moveTo>
                    <a:cubicBezTo>
                      <a:pt x="238389" y="47625"/>
                      <a:pt x="225954" y="95250"/>
                      <a:pt x="184150" y="146050"/>
                    </a:cubicBezTo>
                    <a:cubicBezTo>
                      <a:pt x="142346" y="196850"/>
                      <a:pt x="0" y="304800"/>
                      <a:pt x="0" y="304800"/>
                    </a:cubicBezTo>
                    <a:lnTo>
                      <a:pt x="0" y="304800"/>
                    </a:lnTo>
                  </a:path>
                </a:pathLst>
              </a:custGeom>
              <a:ln w="25400">
                <a:solidFill>
                  <a:srgbClr val="E9B89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Freeform 12"/>
              <p:cNvSpPr/>
              <p:nvPr/>
            </p:nvSpPr>
            <p:spPr>
              <a:xfrm rot="5400000">
                <a:off x="3317875" y="5299079"/>
                <a:ext cx="250825" cy="304800"/>
              </a:xfrm>
              <a:custGeom>
                <a:avLst/>
                <a:gdLst>
                  <a:gd name="connsiteX0" fmla="*/ 250825 w 250825"/>
                  <a:gd name="connsiteY0" fmla="*/ 0 h 304800"/>
                  <a:gd name="connsiteX1" fmla="*/ 184150 w 250825"/>
                  <a:gd name="connsiteY1" fmla="*/ 146050 h 304800"/>
                  <a:gd name="connsiteX2" fmla="*/ 0 w 250825"/>
                  <a:gd name="connsiteY2" fmla="*/ 304800 h 304800"/>
                  <a:gd name="connsiteX3" fmla="*/ 0 w 250825"/>
                  <a:gd name="connsiteY3" fmla="*/ 304800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0825" h="304800">
                    <a:moveTo>
                      <a:pt x="250825" y="0"/>
                    </a:moveTo>
                    <a:cubicBezTo>
                      <a:pt x="238389" y="47625"/>
                      <a:pt x="225954" y="95250"/>
                      <a:pt x="184150" y="146050"/>
                    </a:cubicBezTo>
                    <a:cubicBezTo>
                      <a:pt x="142346" y="196850"/>
                      <a:pt x="0" y="304800"/>
                      <a:pt x="0" y="304800"/>
                    </a:cubicBezTo>
                    <a:lnTo>
                      <a:pt x="0" y="304800"/>
                    </a:lnTo>
                  </a:path>
                </a:pathLst>
              </a:custGeom>
              <a:ln w="25400">
                <a:solidFill>
                  <a:srgbClr val="E9B89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" name="Rectangle 14"/>
            <p:cNvSpPr/>
            <p:nvPr/>
          </p:nvSpPr>
          <p:spPr>
            <a:xfrm>
              <a:off x="924025" y="5193660"/>
              <a:ext cx="3041584" cy="3539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sz="1700" dirty="0" smtClean="0">
                  <a:latin typeface="Times New Roman" pitchFamily="18" charset="0"/>
                  <a:cs typeface="Times New Roman" pitchFamily="18" charset="0"/>
                </a:rPr>
                <a:t>De modo que quedaría algo así. </a:t>
              </a:r>
              <a:endParaRPr lang="en-US" sz="17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8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07457" y="1112549"/>
            <a:ext cx="984183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Usando los resultados cualitativos anteriores de que </a:t>
            </a:r>
            <a:r>
              <a:rPr lang="es-ES" sz="1700" i="1" dirty="0" smtClean="0">
                <a:solidFill>
                  <a:srgbClr val="0070C0"/>
                </a:solidFill>
                <a:latin typeface="Symbol" pitchFamily="18" charset="2"/>
                <a:cs typeface="Times New Roman" pitchFamily="18" charset="0"/>
              </a:rPr>
              <a:t>l  </a:t>
            </a:r>
            <a:r>
              <a:rPr lang="es-ES" sz="17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s-ES" sz="1700" i="1" dirty="0" err="1" smtClean="0">
                <a:solidFill>
                  <a:srgbClr val="0070C0"/>
                </a:solidFill>
                <a:latin typeface="Symbol" pitchFamily="18" charset="2"/>
                <a:cs typeface="Times New Roman" pitchFamily="18" charset="0"/>
              </a:rPr>
              <a:t>A</a:t>
            </a:r>
            <a:r>
              <a:rPr lang="es-ES" sz="1700" i="1" dirty="0" smtClean="0">
                <a:solidFill>
                  <a:srgbClr val="0070C0"/>
                </a:solidFill>
                <a:latin typeface="Symbol" pitchFamily="18" charset="2"/>
                <a:cs typeface="Times New Roman" pitchFamily="18" charset="0"/>
              </a:rPr>
              <a:t> </a:t>
            </a:r>
            <a:r>
              <a:rPr lang="es-ES" sz="1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deben aumentar en la región II</a:t>
            </a:r>
            <a:r>
              <a:rPr lang="es-ES" sz="17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1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del pozo anterior, convénzase de que la función de onda para el estado </a:t>
            </a:r>
            <a:r>
              <a:rPr lang="es-ES" sz="17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s-ES" sz="1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=5 del pozo de profundidad variable tiene la siguiente forma:</a:t>
            </a:r>
          </a:p>
          <a:p>
            <a:endParaRPr lang="en-US" sz="17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5183"/>
          <a:stretch>
            <a:fillRect/>
          </a:stretch>
        </p:blipFill>
        <p:spPr bwMode="auto">
          <a:xfrm>
            <a:off x="4331368" y="1874820"/>
            <a:ext cx="5301365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818147" y="818147"/>
            <a:ext cx="978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70C0"/>
                </a:solidFill>
              </a:rPr>
              <a:t>Ejercicio</a:t>
            </a:r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8496" y="2375452"/>
            <a:ext cx="66086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MATERIAL COMPLEMENTARIO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66046" t="14297" b="28568"/>
          <a:stretch>
            <a:fillRect/>
          </a:stretch>
        </p:blipFill>
        <p:spPr bwMode="auto">
          <a:xfrm>
            <a:off x="1116530" y="1636295"/>
            <a:ext cx="3325200" cy="2829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65759" y="1155032"/>
            <a:ext cx="101161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Solución del Ejercicio del </a:t>
            </a:r>
            <a:r>
              <a:rPr lang="es-UY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pozo de potencial  de ancho 1 </a:t>
            </a:r>
            <a:r>
              <a:rPr lang="es-UY" dirty="0" smtClean="0">
                <a:solidFill>
                  <a:srgbClr val="0070C0"/>
                </a:solidFill>
                <a:latin typeface="Times New Roman"/>
                <a:cs typeface="Times New Roman"/>
              </a:rPr>
              <a:t>Å y profundidad </a:t>
            </a:r>
            <a:r>
              <a:rPr lang="es-UY" i="1" dirty="0" smtClean="0">
                <a:solidFill>
                  <a:srgbClr val="0070C0"/>
                </a:solidFill>
                <a:latin typeface="Times New Roman"/>
                <a:cs typeface="Times New Roman"/>
              </a:rPr>
              <a:t>V</a:t>
            </a:r>
            <a:r>
              <a:rPr lang="es-UY" baseline="-25000" dirty="0" smtClean="0">
                <a:solidFill>
                  <a:srgbClr val="0070C0"/>
                </a:solidFill>
                <a:latin typeface="Times New Roman"/>
                <a:cs typeface="Times New Roman"/>
              </a:rPr>
              <a:t>0</a:t>
            </a:r>
            <a:r>
              <a:rPr lang="es-UY" dirty="0" smtClean="0">
                <a:solidFill>
                  <a:srgbClr val="0070C0"/>
                </a:solidFill>
                <a:latin typeface="Times New Roman"/>
                <a:cs typeface="Times New Roman"/>
              </a:rPr>
              <a:t> = 400 eV</a:t>
            </a:r>
          </a:p>
          <a:p>
            <a:r>
              <a:rPr lang="es-UY" dirty="0" smtClean="0">
                <a:solidFill>
                  <a:srgbClr val="0070C0"/>
                </a:solidFill>
                <a:latin typeface="Times New Roman"/>
                <a:cs typeface="Times New Roman"/>
              </a:rPr>
              <a:t>b) </a:t>
            </a:r>
          </a:p>
          <a:p>
            <a:endParaRPr lang="es-UY" dirty="0" smtClean="0">
              <a:solidFill>
                <a:srgbClr val="0070C0"/>
              </a:solidFill>
              <a:latin typeface="Times New Roman"/>
              <a:cs typeface="Times New Roman"/>
            </a:endParaRPr>
          </a:p>
          <a:p>
            <a:endParaRPr lang="es-UY" dirty="0" smtClean="0">
              <a:solidFill>
                <a:srgbClr val="0070C0"/>
              </a:solidFill>
              <a:latin typeface="Times New Roman"/>
              <a:cs typeface="Times New Roman"/>
            </a:endParaRPr>
          </a:p>
          <a:p>
            <a:endParaRPr lang="es-UY" dirty="0" smtClean="0">
              <a:solidFill>
                <a:srgbClr val="0070C0"/>
              </a:solidFill>
              <a:latin typeface="Times New Roman"/>
              <a:cs typeface="Times New Roman"/>
            </a:endParaRPr>
          </a:p>
          <a:p>
            <a:endParaRPr lang="es-UY" dirty="0" smtClean="0">
              <a:solidFill>
                <a:srgbClr val="0070C0"/>
              </a:solidFill>
              <a:latin typeface="Times New Roman"/>
              <a:cs typeface="Times New Roman"/>
            </a:endParaRPr>
          </a:p>
          <a:p>
            <a:endParaRPr lang="es-UY" dirty="0" smtClean="0">
              <a:solidFill>
                <a:srgbClr val="0070C0"/>
              </a:solidFill>
              <a:latin typeface="Times New Roman"/>
              <a:cs typeface="Times New Roman"/>
            </a:endParaRPr>
          </a:p>
          <a:p>
            <a:endParaRPr lang="es-UY" dirty="0" smtClean="0">
              <a:solidFill>
                <a:srgbClr val="0070C0"/>
              </a:solidFill>
              <a:latin typeface="Times New Roman"/>
              <a:cs typeface="Times New Roman"/>
            </a:endParaRPr>
          </a:p>
          <a:p>
            <a:endParaRPr lang="es-UY" dirty="0" smtClean="0">
              <a:solidFill>
                <a:srgbClr val="0070C0"/>
              </a:solidFill>
              <a:latin typeface="Times New Roman"/>
              <a:cs typeface="Times New Roman"/>
            </a:endParaRPr>
          </a:p>
          <a:p>
            <a:endParaRPr lang="es-UY" dirty="0" smtClean="0">
              <a:solidFill>
                <a:srgbClr val="0070C0"/>
              </a:solidFill>
              <a:latin typeface="Times New Roman"/>
              <a:cs typeface="Times New Roman"/>
            </a:endParaRPr>
          </a:p>
          <a:p>
            <a:endParaRPr lang="es-UY" dirty="0" smtClean="0">
              <a:solidFill>
                <a:srgbClr val="0070C0"/>
              </a:solidFill>
              <a:latin typeface="Times New Roman"/>
              <a:cs typeface="Times New Roman"/>
            </a:endParaRPr>
          </a:p>
          <a:p>
            <a:endParaRPr lang="es-UY" dirty="0" smtClean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17986" t="86591" r="65011" b="7773"/>
          <a:stretch>
            <a:fillRect/>
          </a:stretch>
        </p:blipFill>
        <p:spPr bwMode="auto">
          <a:xfrm>
            <a:off x="6564429" y="4803006"/>
            <a:ext cx="1665171" cy="279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9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3189" y="1609424"/>
            <a:ext cx="6553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87140" y="5274645"/>
            <a:ext cx="10116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dirty="0" smtClean="0">
                <a:solidFill>
                  <a:srgbClr val="0070C0"/>
                </a:solidFill>
                <a:latin typeface="Times New Roman"/>
                <a:cs typeface="Times New Roman"/>
              </a:rPr>
              <a:t>c) Las energías correspondientes del pozo infinito son mayores: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12114"/>
          <a:stretch>
            <a:fillRect/>
          </a:stretch>
        </p:blipFill>
        <p:spPr bwMode="auto">
          <a:xfrm>
            <a:off x="6756935" y="5277803"/>
            <a:ext cx="2651760" cy="720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9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l="3168" b="68402"/>
          <a:stretch>
            <a:fillRect/>
          </a:stretch>
        </p:blipFill>
        <p:spPr bwMode="auto">
          <a:xfrm>
            <a:off x="500514" y="1435705"/>
            <a:ext cx="9018540" cy="77811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068404" y="1078029"/>
            <a:ext cx="4142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Resumiendo</a:t>
            </a:r>
            <a:r>
              <a:rPr lang="en-US" dirty="0" smtClean="0"/>
              <a:t>, el </a:t>
            </a:r>
            <a:r>
              <a:rPr lang="en-US" dirty="0" err="1" smtClean="0"/>
              <a:t>postulado</a:t>
            </a:r>
            <a:r>
              <a:rPr lang="en-US" dirty="0" smtClean="0"/>
              <a:t> III </a:t>
            </a:r>
            <a:r>
              <a:rPr lang="en-US" dirty="0" err="1" smtClean="0"/>
              <a:t>nos</a:t>
            </a:r>
            <a:r>
              <a:rPr lang="en-US" dirty="0" smtClean="0"/>
              <a:t> dice </a:t>
            </a:r>
            <a:r>
              <a:rPr lang="en-US" dirty="0" err="1" smtClean="0"/>
              <a:t>que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227539" y="1732554"/>
            <a:ext cx="455444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^</a:t>
            </a:r>
            <a:endParaRPr lang="en-US" sz="1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l="3168" t="35507" b="34005"/>
          <a:stretch>
            <a:fillRect/>
          </a:stretch>
        </p:blipFill>
        <p:spPr bwMode="auto">
          <a:xfrm>
            <a:off x="500514" y="2194568"/>
            <a:ext cx="9018540" cy="75076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l="3168" t="67949"/>
          <a:stretch>
            <a:fillRect/>
          </a:stretch>
        </p:blipFill>
        <p:spPr bwMode="auto">
          <a:xfrm>
            <a:off x="500514" y="2935707"/>
            <a:ext cx="9018540" cy="78927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620124" y="2531451"/>
            <a:ext cx="102592" cy="369332"/>
          </a:xfrm>
          <a:prstGeom prst="rect">
            <a:avLst/>
          </a:prstGeom>
          <a:solidFill>
            <a:srgbClr val="FFFF00"/>
          </a:solidFill>
        </p:spPr>
        <p:txBody>
          <a:bodyPr wrap="none" lIns="0" rIns="0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88101" y="2703098"/>
            <a:ext cx="38472" cy="261610"/>
          </a:xfrm>
          <a:prstGeom prst="rect">
            <a:avLst/>
          </a:prstGeom>
          <a:solidFill>
            <a:srgbClr val="FFFF00"/>
          </a:solidFill>
        </p:spPr>
        <p:txBody>
          <a:bodyPr wrap="none" lIns="0" rIns="0" rtlCol="0">
            <a:spAutoFit/>
          </a:bodyPr>
          <a:lstStyle/>
          <a:p>
            <a:r>
              <a:rPr lang="en-US" sz="1100" i="1" dirty="0" smtClean="0">
                <a:latin typeface="Times New Roman" pitchFamily="18" charset="0"/>
                <a:cs typeface="Times New Roman" pitchFamily="18" charset="0"/>
              </a:rPr>
              <a:t>j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03693" y="3490767"/>
            <a:ext cx="38472" cy="261610"/>
          </a:xfrm>
          <a:prstGeom prst="rect">
            <a:avLst/>
          </a:prstGeom>
          <a:solidFill>
            <a:srgbClr val="FFFF00"/>
          </a:solidFill>
        </p:spPr>
        <p:txBody>
          <a:bodyPr wrap="none" lIns="0" rIns="0" rtlCol="0">
            <a:spAutoFit/>
          </a:bodyPr>
          <a:lstStyle/>
          <a:p>
            <a:r>
              <a:rPr lang="en-US" sz="1100" i="1" dirty="0" smtClean="0">
                <a:latin typeface="Times New Roman" pitchFamily="18" charset="0"/>
                <a:cs typeface="Times New Roman" pitchFamily="18" charset="0"/>
              </a:rPr>
              <a:t>j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11474" y="3442639"/>
            <a:ext cx="38472" cy="261610"/>
          </a:xfrm>
          <a:prstGeom prst="rect">
            <a:avLst/>
          </a:prstGeom>
          <a:solidFill>
            <a:srgbClr val="FFFF00"/>
          </a:solidFill>
        </p:spPr>
        <p:txBody>
          <a:bodyPr wrap="none" lIns="0" rIns="0" rtlCol="0">
            <a:spAutoFit/>
          </a:bodyPr>
          <a:lstStyle/>
          <a:p>
            <a:r>
              <a:rPr lang="en-US" sz="1100" i="1" dirty="0" smtClean="0">
                <a:latin typeface="Times New Roman" pitchFamily="18" charset="0"/>
                <a:cs typeface="Times New Roman" pitchFamily="18" charset="0"/>
              </a:rPr>
              <a:t>j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3667" name="Picture 3"/>
          <p:cNvPicPr>
            <a:picLocks noChangeAspect="1" noChangeArrowheads="1"/>
          </p:cNvPicPr>
          <p:nvPr/>
        </p:nvPicPr>
        <p:blipFill>
          <a:blip r:embed="rId3"/>
          <a:srcRect b="82842"/>
          <a:stretch>
            <a:fillRect/>
          </a:stretch>
        </p:blipFill>
        <p:spPr bwMode="auto">
          <a:xfrm>
            <a:off x="626243" y="4086429"/>
            <a:ext cx="8648700" cy="408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/>
          <a:srcRect t="14328" b="57781"/>
          <a:stretch>
            <a:fillRect/>
          </a:stretch>
        </p:blipFill>
        <p:spPr bwMode="auto">
          <a:xfrm>
            <a:off x="626243" y="4427624"/>
            <a:ext cx="8648700" cy="664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l="2887" t="40198" b="24636"/>
          <a:stretch>
            <a:fillRect/>
          </a:stretch>
        </p:blipFill>
        <p:spPr bwMode="auto">
          <a:xfrm>
            <a:off x="875899" y="5043641"/>
            <a:ext cx="8399044" cy="837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749167" y="3713750"/>
            <a:ext cx="31366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Antes de </a:t>
            </a:r>
            <a:r>
              <a:rPr lang="en-US" dirty="0" err="1" smtClean="0"/>
              <a:t>pasar</a:t>
            </a:r>
            <a:r>
              <a:rPr lang="en-US" dirty="0" smtClean="0"/>
              <a:t> al </a:t>
            </a:r>
            <a:r>
              <a:rPr lang="en-US" dirty="0" err="1" smtClean="0"/>
              <a:t>postulado</a:t>
            </a:r>
            <a:r>
              <a:rPr lang="en-US" dirty="0" smtClean="0"/>
              <a:t> IV:</a:t>
            </a:r>
            <a:endParaRPr lang="en-US" dirty="0"/>
          </a:p>
        </p:txBody>
      </p:sp>
      <p:pic>
        <p:nvPicPr>
          <p:cNvPr id="113668" name="Picture 4"/>
          <p:cNvPicPr>
            <a:picLocks noChangeAspect="1" noChangeArrowheads="1"/>
          </p:cNvPicPr>
          <p:nvPr/>
        </p:nvPicPr>
        <p:blipFill>
          <a:blip r:embed="rId4"/>
          <a:srcRect t="11138" b="40140"/>
          <a:stretch>
            <a:fillRect/>
          </a:stretch>
        </p:blipFill>
        <p:spPr bwMode="auto">
          <a:xfrm>
            <a:off x="856949" y="5842536"/>
            <a:ext cx="8591550" cy="606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3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3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3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372177" y="1279522"/>
            <a:ext cx="997498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Para que dos observables sean compatibles es necesario que los operadores que los representan </a:t>
            </a:r>
            <a:r>
              <a:rPr lang="es-ES" sz="1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tengan un sistema completo de autofunciones en común.</a:t>
            </a:r>
          </a:p>
        </p:txBody>
      </p:sp>
      <p:graphicFrame>
        <p:nvGraphicFramePr>
          <p:cNvPr id="114690" name="Object 2"/>
          <p:cNvGraphicFramePr>
            <a:graphicFrameLocks noChangeAspect="1"/>
          </p:cNvGraphicFramePr>
          <p:nvPr/>
        </p:nvGraphicFramePr>
        <p:xfrm>
          <a:off x="4142290" y="2734404"/>
          <a:ext cx="1003300" cy="393700"/>
        </p:xfrm>
        <a:graphic>
          <a:graphicData uri="http://schemas.openxmlformats.org/presentationml/2006/ole">
            <p:oleObj spid="_x0000_s114690" name="Equation" r:id="rId3" imgW="647640" imgH="253800" progId="Equation.DSMT4">
              <p:embed/>
            </p:oleObj>
          </a:graphicData>
        </a:graphic>
      </p:graphicFrame>
      <p:sp>
        <p:nvSpPr>
          <p:cNvPr id="23" name="Rectangle 22"/>
          <p:cNvSpPr/>
          <p:nvPr/>
        </p:nvSpPr>
        <p:spPr>
          <a:xfrm>
            <a:off x="410678" y="1927817"/>
            <a:ext cx="9907604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s-E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 condición necesaria y suficiente para que dos observables sean compatibles es que conmuten los operadores que los representan</a:t>
            </a:r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29927" y="3194568"/>
            <a:ext cx="1052362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i="1" dirty="0" smtClean="0"/>
              <a:t>Las relaciones de incertidumbre de Heisenberg</a:t>
            </a:r>
          </a:p>
          <a:p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Acabamos de ver que cuando dos observables conmutan se pueden especificar simultáneamente.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cambio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39552" y="4170466"/>
            <a:ext cx="9897981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s-E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Cuando dos observables </a:t>
            </a:r>
            <a:r>
              <a:rPr lang="es-E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 y G no conmutan no pueden ambos tener valores bien definidos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simultáneamente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09072" y="5015879"/>
            <a:ext cx="9755205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La medida de la inevitable falta de precisión en el conocimiento de </a:t>
            </a:r>
            <a:r>
              <a:rPr lang="es-ES" sz="1700" i="1" dirty="0" smtClean="0">
                <a:latin typeface="Times New Roman" pitchFamily="18" charset="0"/>
                <a:cs typeface="Times New Roman" pitchFamily="18" charset="0"/>
              </a:rPr>
              <a:t>F y G 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está determinada por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su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conmutador</a:t>
            </a:r>
          </a:p>
        </p:txBody>
      </p:sp>
      <p:graphicFrame>
        <p:nvGraphicFramePr>
          <p:cNvPr id="36" name="Object 3"/>
          <p:cNvGraphicFramePr>
            <a:graphicFrameLocks noChangeAspect="1"/>
          </p:cNvGraphicFramePr>
          <p:nvPr/>
        </p:nvGraphicFramePr>
        <p:xfrm>
          <a:off x="4324350" y="5370563"/>
          <a:ext cx="2755900" cy="393700"/>
        </p:xfrm>
        <a:graphic>
          <a:graphicData uri="http://schemas.openxmlformats.org/presentationml/2006/ole">
            <p:oleObj spid="_x0000_s114693" name="Equation" r:id="rId4" imgW="1777680" imgH="253800" progId="Equation.DSMT4">
              <p:embed/>
            </p:oleObj>
          </a:graphicData>
        </a:graphic>
      </p:graphicFrame>
      <p:pic>
        <p:nvPicPr>
          <p:cNvPr id="37" name="Picture 4"/>
          <p:cNvPicPr>
            <a:picLocks noChangeAspect="1" noChangeArrowheads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243210" y="5352338"/>
            <a:ext cx="165462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" name="Rectangle 37"/>
          <p:cNvSpPr/>
          <p:nvPr/>
        </p:nvSpPr>
        <p:spPr>
          <a:xfrm>
            <a:off x="380199" y="5628525"/>
            <a:ext cx="997498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Ejercicio</a:t>
            </a:r>
          </a:p>
          <a:p>
            <a:r>
              <a:rPr lang="es-ES" sz="1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Muestre que para que si </a:t>
            </a:r>
            <a:r>
              <a:rPr lang="es-ES" sz="17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s-ES" sz="1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1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 </a:t>
            </a:r>
            <a:r>
              <a:rPr lang="es-ES" sz="17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x</a:t>
            </a:r>
            <a:r>
              <a:rPr lang="es-ES" sz="1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s-ES" sz="1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es-ES" sz="17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s-ES" sz="1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1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 </a:t>
            </a:r>
            <a:r>
              <a:rPr lang="es-ES" sz="17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p</a:t>
            </a:r>
            <a:r>
              <a:rPr lang="es-ES" sz="1700" i="1" baseline="-25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x</a:t>
            </a:r>
            <a:r>
              <a:rPr lang="es-ES" sz="17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s-ES" sz="1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entonces </a:t>
            </a:r>
            <a:r>
              <a:rPr lang="es-ES" sz="1700" dirty="0" smtClean="0">
                <a:solidFill>
                  <a:srgbClr val="0070C0"/>
                </a:solidFill>
                <a:latin typeface="Times New Roman"/>
                <a:cs typeface="Times New Roman"/>
              </a:rPr>
              <a:t>Ĉ = </a:t>
            </a:r>
            <a:r>
              <a:rPr lang="es-ES" sz="1700" i="1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iħ</a:t>
            </a:r>
            <a:r>
              <a:rPr lang="es-ES" sz="17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1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y se reobtiene la desigualdad de Heisenberg que obtuvimos anteriormente usando la incertidumbre de ondas clásica </a:t>
            </a:r>
            <a:r>
              <a:rPr lang="es-ES" sz="1700" dirty="0" err="1" smtClean="0">
                <a:solidFill>
                  <a:srgbClr val="0070C0"/>
                </a:solidFill>
                <a:latin typeface="Symbol" pitchFamily="18" charset="2"/>
                <a:cs typeface="Times New Roman" pitchFamily="18" charset="0"/>
              </a:rPr>
              <a:t>D</a:t>
            </a:r>
            <a:r>
              <a:rPr lang="es-ES" sz="17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s-ES" sz="1700" dirty="0" err="1" smtClean="0">
                <a:solidFill>
                  <a:srgbClr val="0070C0"/>
                </a:solidFill>
                <a:latin typeface="Symbol" pitchFamily="18" charset="2"/>
                <a:cs typeface="Times New Roman" pitchFamily="18" charset="0"/>
              </a:rPr>
              <a:t>D</a:t>
            </a:r>
            <a:r>
              <a:rPr lang="es-ES" sz="17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p</a:t>
            </a:r>
            <a:r>
              <a:rPr lang="es-ES" sz="1700" i="1" baseline="-25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x</a:t>
            </a:r>
            <a:r>
              <a:rPr lang="es-ES" sz="17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s-ES" sz="1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 </a:t>
            </a:r>
            <a:r>
              <a:rPr lang="es-ES" sz="1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½</a:t>
            </a:r>
            <a:r>
              <a:rPr lang="es-ES" sz="1700" i="1" dirty="0" smtClean="0">
                <a:solidFill>
                  <a:srgbClr val="0070C0"/>
                </a:solidFill>
                <a:latin typeface="Times New Roman"/>
                <a:cs typeface="Times New Roman"/>
              </a:rPr>
              <a:t>ħ</a:t>
            </a:r>
            <a:r>
              <a:rPr lang="es-ES" sz="1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(en realidad aparece un factor de ½ extra, que antes habíamos omitido).</a:t>
            </a:r>
            <a:endParaRPr lang="en-US" sz="17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33" grpId="0" build="p"/>
      <p:bldP spid="34" grpId="0" animBg="1"/>
      <p:bldP spid="34" grpId="1" animBg="1"/>
      <p:bldP spid="35" grpId="0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1628" y="1289862"/>
            <a:ext cx="1092264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s-ES" sz="1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Postulado IV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s-ES" sz="1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Valores esperados</a:t>
            </a:r>
          </a:p>
          <a:p>
            <a:pPr marL="342900" indent="-342900"/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El valor esperado de un observable </a:t>
            </a:r>
            <a:r>
              <a:rPr lang="es-ES" sz="1700" i="1" dirty="0" smtClean="0">
                <a:latin typeface="Times New Roman" pitchFamily="18" charset="0"/>
                <a:cs typeface="Times New Roman" pitchFamily="18" charset="0"/>
              </a:rPr>
              <a:t>A(</a:t>
            </a:r>
            <a:r>
              <a:rPr lang="es-ES" sz="1700" i="1" dirty="0" err="1" smtClean="0">
                <a:latin typeface="Times New Roman" pitchFamily="18" charset="0"/>
                <a:cs typeface="Times New Roman" pitchFamily="18" charset="0"/>
              </a:rPr>
              <a:t>x,p</a:t>
            </a:r>
            <a:r>
              <a:rPr lang="es-ES" sz="1700" i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para un sistema descrito por Ψ</a:t>
            </a:r>
            <a:r>
              <a:rPr lang="es-ES" sz="1700" i="1" dirty="0" smtClean="0">
                <a:latin typeface="Times New Roman"/>
                <a:cs typeface="Times New Roman"/>
              </a:rPr>
              <a:t> 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está dado por</a:t>
            </a:r>
            <a:endParaRPr lang="es-ES" sz="1700" dirty="0" smtClean="0">
              <a:latin typeface="Times New Roman"/>
              <a:cs typeface="Times New Roman"/>
            </a:endParaRPr>
          </a:p>
        </p:txBody>
      </p:sp>
      <p:graphicFrame>
        <p:nvGraphicFramePr>
          <p:cNvPr id="56323" name="Object 3"/>
          <p:cNvGraphicFramePr>
            <a:graphicFrameLocks noChangeAspect="1"/>
          </p:cNvGraphicFramePr>
          <p:nvPr/>
        </p:nvGraphicFramePr>
        <p:xfrm>
          <a:off x="2396833" y="1994486"/>
          <a:ext cx="3279775" cy="739775"/>
        </p:xfrm>
        <a:graphic>
          <a:graphicData uri="http://schemas.openxmlformats.org/presentationml/2006/ole">
            <p:oleObj spid="_x0000_s56323" name="Equation" r:id="rId3" imgW="1803240" imgH="406080" progId="Equation.DSMT4">
              <p:embed/>
            </p:oleObj>
          </a:graphicData>
        </a:graphic>
      </p:graphicFrame>
      <p:sp>
        <p:nvSpPr>
          <p:cNvPr id="7" name="Rectangle 6"/>
          <p:cNvSpPr/>
          <p:nvPr/>
        </p:nvSpPr>
        <p:spPr>
          <a:xfrm>
            <a:off x="171628" y="3628737"/>
            <a:ext cx="1092264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s-ES" sz="1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Postulado V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s-ES" sz="1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Evolución temporal</a:t>
            </a:r>
          </a:p>
          <a:p>
            <a:pPr marL="342900" indent="-342900"/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La evolución temporal del estado Ψ está dada por la ecuación de Schrödinger:</a:t>
            </a:r>
          </a:p>
        </p:txBody>
      </p:sp>
      <p:graphicFrame>
        <p:nvGraphicFramePr>
          <p:cNvPr id="56324" name="Object 4"/>
          <p:cNvGraphicFramePr>
            <a:graphicFrameLocks noChangeAspect="1"/>
          </p:cNvGraphicFramePr>
          <p:nvPr/>
        </p:nvGraphicFramePr>
        <p:xfrm>
          <a:off x="4525562" y="4408771"/>
          <a:ext cx="2419391" cy="692602"/>
        </p:xfrm>
        <a:graphic>
          <a:graphicData uri="http://schemas.openxmlformats.org/presentationml/2006/ole">
            <p:oleObj spid="_x0000_s56324" name="Equation" r:id="rId4" imgW="1371600" imgH="393480" progId="Equation.DSMT4">
              <p:embed/>
            </p:oleObj>
          </a:graphicData>
        </a:graphic>
      </p:graphicFrame>
      <p:graphicFrame>
        <p:nvGraphicFramePr>
          <p:cNvPr id="56325" name="Object 5"/>
          <p:cNvGraphicFramePr>
            <a:graphicFrameLocks noChangeAspect="1"/>
          </p:cNvGraphicFramePr>
          <p:nvPr/>
        </p:nvGraphicFramePr>
        <p:xfrm>
          <a:off x="329460" y="2849262"/>
          <a:ext cx="6697663" cy="601662"/>
        </p:xfrm>
        <a:graphic>
          <a:graphicData uri="http://schemas.openxmlformats.org/presentationml/2006/ole">
            <p:oleObj spid="_x0000_s56325" name="Equation" r:id="rId5" imgW="3682800" imgH="330120" progId="Equation.DSMT4">
              <p:embed/>
            </p:oleObj>
          </a:graphicData>
        </a:graphic>
      </p:graphicFrame>
      <p:graphicFrame>
        <p:nvGraphicFramePr>
          <p:cNvPr id="56326" name="Object 6"/>
          <p:cNvGraphicFramePr>
            <a:graphicFrameLocks noChangeAspect="1"/>
          </p:cNvGraphicFramePr>
          <p:nvPr/>
        </p:nvGraphicFramePr>
        <p:xfrm>
          <a:off x="5828475" y="2003425"/>
          <a:ext cx="4479925" cy="715963"/>
        </p:xfrm>
        <a:graphic>
          <a:graphicData uri="http://schemas.openxmlformats.org/presentationml/2006/ole">
            <p:oleObj spid="_x0000_s56326" name="Equation" r:id="rId6" imgW="2463480" imgH="3934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53010"/>
            <a:ext cx="99059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CAPITULO V: </a:t>
            </a:r>
          </a:p>
          <a:p>
            <a:r>
              <a:rPr lang="es-ES" sz="3600" b="1" dirty="0" smtClean="0">
                <a:solidFill>
                  <a:srgbClr val="FF0000"/>
                </a:solidFill>
              </a:rPr>
              <a:t>RESOLUCIÓN DE LA ECUACIÓN DE SCHRÖDINGER PARA POTENCIALES ESQUEMÁTICOS 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1" y="2612244"/>
            <a:ext cx="10799546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En este capítulo vamos a resolver a la ecuación de Schrödinger para algunos potenciales sencillos en una dimensión y analizaremos a las soluciones. </a:t>
            </a:r>
          </a:p>
          <a:p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El propósito de estos ejemplos es entrenarnos con las técnicas de cálculo y ver el origen de algunas de las curiosas propiedades de las soluciones de la ecuación de Schrödinger. </a:t>
            </a:r>
          </a:p>
          <a:p>
            <a:endParaRPr lang="es-ES" sz="17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Estudiaremos dos fenómenos importantes: </a:t>
            </a:r>
          </a:p>
          <a:p>
            <a:pPr marL="342900" indent="-342900">
              <a:buFont typeface="+mj-lt"/>
              <a:buAutoNum type="arabicPeriod"/>
            </a:pP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Una partícula en un pozo de potencial como modelo de un electrón ligado  a un núcleo en un átomo. </a:t>
            </a:r>
          </a:p>
          <a:p>
            <a:pPr marL="342900" indent="-342900">
              <a:buFont typeface="+mj-lt"/>
              <a:buAutoNum type="arabicPeriod"/>
            </a:pP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Un importante fenómeno que es puramente cuántico: la penetración de una barrera o “efecto túnel”.</a:t>
            </a:r>
            <a:endParaRPr lang="en-US" sz="17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985911"/>
            <a:ext cx="108257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dirty="0" smtClean="0">
                <a:solidFill>
                  <a:srgbClr val="FF0000"/>
                </a:solidFill>
              </a:rPr>
              <a:t>V-A. Partícula en un pozo cuadrado de potencial como primer modelo de un átomo.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" y="1446565"/>
            <a:ext cx="10693668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Queremos modelar el problema de un electrón ligado a un núcleo. </a:t>
            </a:r>
          </a:p>
          <a:p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Procederemos por etapas partiendo de un potencial muy simplificado y luego lo iremos reemplazando por potenciales más realistas.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En este capitulo haremos la aproximación de que es un problema </a:t>
            </a:r>
            <a:r>
              <a:rPr lang="es-ES" sz="1700" b="1" dirty="0" smtClean="0">
                <a:latin typeface="Times New Roman" pitchFamily="18" charset="0"/>
                <a:cs typeface="Times New Roman" pitchFamily="18" charset="0"/>
              </a:rPr>
              <a:t>unidimensional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 (en realidad es </a:t>
            </a:r>
            <a:r>
              <a:rPr lang="es-ES" sz="1700" dirty="0" err="1" smtClean="0">
                <a:latin typeface="Times New Roman" pitchFamily="18" charset="0"/>
                <a:cs typeface="Times New Roman" pitchFamily="18" charset="0"/>
              </a:rPr>
              <a:t>tri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 dimensional) del tipo que ya hemos visto:</a:t>
            </a:r>
          </a:p>
        </p:txBody>
      </p:sp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3195588" y="2632520"/>
            <a:ext cx="3894973" cy="235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Rectangle 32"/>
          <p:cNvSpPr/>
          <p:nvPr/>
        </p:nvSpPr>
        <p:spPr>
          <a:xfrm>
            <a:off x="0" y="5096298"/>
            <a:ext cx="1069366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Otra aproximación que haremos es simplificar a la función de la energía potencial </a:t>
            </a:r>
            <a:r>
              <a:rPr lang="es-ES" sz="1700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s-ES" sz="17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) usando una función a tramos rectos.  </a:t>
            </a:r>
            <a:endParaRPr lang="en-US" sz="17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3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404262" y="1073227"/>
            <a:ext cx="3894973" cy="235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Rectangle 32"/>
          <p:cNvSpPr/>
          <p:nvPr/>
        </p:nvSpPr>
        <p:spPr>
          <a:xfrm>
            <a:off x="346509" y="3508130"/>
            <a:ext cx="10693668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Comenzaremos entonces por el caso más sencillo de resolver: un pozo de potencial cuadrado infinito.</a:t>
            </a:r>
          </a:p>
        </p:txBody>
      </p:sp>
      <p:sp>
        <p:nvSpPr>
          <p:cNvPr id="6" name="Rectangle 5"/>
          <p:cNvSpPr/>
          <p:nvPr/>
        </p:nvSpPr>
        <p:spPr>
          <a:xfrm>
            <a:off x="404261" y="3950891"/>
            <a:ext cx="10693668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700" spc="-30" dirty="0" smtClean="0">
                <a:latin typeface="Times New Roman" pitchFamily="18" charset="0"/>
                <a:cs typeface="Times New Roman" pitchFamily="18" charset="0"/>
              </a:rPr>
              <a:t>Luego 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pasaremos a un potencial cuadrado finito y luego a uno de profundidad variable.</a:t>
            </a:r>
            <a:endParaRPr lang="en-US" sz="1700" dirty="0"/>
          </a:p>
        </p:txBody>
      </p:sp>
      <p:grpSp>
        <p:nvGrpSpPr>
          <p:cNvPr id="21" name="Group 20"/>
          <p:cNvGrpSpPr/>
          <p:nvPr/>
        </p:nvGrpSpPr>
        <p:grpSpPr>
          <a:xfrm>
            <a:off x="943288" y="1424533"/>
            <a:ext cx="2308444" cy="1634690"/>
            <a:chOff x="943288" y="1424533"/>
            <a:chExt cx="2308444" cy="1634690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158829" y="2208992"/>
              <a:ext cx="1617044" cy="4812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989811" y="2512187"/>
              <a:ext cx="1541645" cy="54703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6200000" flipH="1">
              <a:off x="2150926" y="2150928"/>
              <a:ext cx="749808" cy="802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 flipV="1">
              <a:off x="2502565" y="1788692"/>
              <a:ext cx="749167" cy="1123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941588" y="1413303"/>
            <a:ext cx="2308444" cy="1634691"/>
            <a:chOff x="4608813" y="1576933"/>
            <a:chExt cx="2308444" cy="1634691"/>
          </a:xfrm>
        </p:grpSpPr>
        <p:cxnSp>
          <p:nvCxnSpPr>
            <p:cNvPr id="22" name="Straight Connector 21"/>
            <p:cNvCxnSpPr/>
            <p:nvPr/>
          </p:nvCxnSpPr>
          <p:spPr>
            <a:xfrm rot="16200000" flipH="1">
              <a:off x="3824354" y="2361392"/>
              <a:ext cx="1617044" cy="48126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4655336" y="3185962"/>
              <a:ext cx="763687" cy="25662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16200000" flipH="1">
              <a:off x="5806826" y="2303328"/>
              <a:ext cx="749808" cy="8022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0800000" flipV="1">
              <a:off x="6168090" y="1941092"/>
              <a:ext cx="749167" cy="11231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16200000" flipH="1">
              <a:off x="5178401" y="2926153"/>
              <a:ext cx="521208" cy="8022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10800000" flipV="1">
              <a:off x="5415740" y="2661367"/>
              <a:ext cx="749167" cy="11231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939983" y="1411698"/>
            <a:ext cx="2308444" cy="1634692"/>
            <a:chOff x="4608813" y="1576933"/>
            <a:chExt cx="2308444" cy="1634692"/>
          </a:xfrm>
        </p:grpSpPr>
        <p:cxnSp>
          <p:nvCxnSpPr>
            <p:cNvPr id="39" name="Straight Connector 38"/>
            <p:cNvCxnSpPr/>
            <p:nvPr/>
          </p:nvCxnSpPr>
          <p:spPr>
            <a:xfrm rot="16200000" flipH="1">
              <a:off x="3824354" y="2361392"/>
              <a:ext cx="1617044" cy="4812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V="1">
              <a:off x="4655336" y="3206818"/>
              <a:ext cx="1535312" cy="4807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5584259" y="2561926"/>
              <a:ext cx="1270534" cy="19255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10800000" flipV="1">
              <a:off x="6168090" y="1950717"/>
              <a:ext cx="749167" cy="11231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/>
          <p:cNvGrpSpPr/>
          <p:nvPr/>
        </p:nvGrpSpPr>
        <p:grpSpPr>
          <a:xfrm>
            <a:off x="938380" y="1174282"/>
            <a:ext cx="1614623" cy="1880130"/>
            <a:chOff x="4608813" y="1576933"/>
            <a:chExt cx="1614623" cy="1634692"/>
          </a:xfrm>
        </p:grpSpPr>
        <p:cxnSp>
          <p:nvCxnSpPr>
            <p:cNvPr id="50" name="Straight Connector 49"/>
            <p:cNvCxnSpPr/>
            <p:nvPr/>
          </p:nvCxnSpPr>
          <p:spPr>
            <a:xfrm rot="16200000" flipH="1">
              <a:off x="3824354" y="2361392"/>
              <a:ext cx="1617044" cy="48126"/>
            </a:xfrm>
            <a:prstGeom prst="line">
              <a:avLst/>
            </a:prstGeom>
            <a:ln w="38100">
              <a:solidFill>
                <a:srgbClr val="FF0000"/>
              </a:solidFill>
              <a:head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V="1">
              <a:off x="4655336" y="3206818"/>
              <a:ext cx="1535312" cy="480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16200000" flipH="1">
              <a:off x="5414561" y="2397943"/>
              <a:ext cx="1615442" cy="2309"/>
            </a:xfrm>
            <a:prstGeom prst="line">
              <a:avLst/>
            </a:prstGeom>
            <a:ln w="38100">
              <a:solidFill>
                <a:srgbClr val="FF0000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build="p"/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/>
        </p:nvGrpSpPr>
        <p:grpSpPr>
          <a:xfrm>
            <a:off x="532433" y="1617716"/>
            <a:ext cx="7631576" cy="2708891"/>
            <a:chOff x="330302" y="3600469"/>
            <a:chExt cx="7631576" cy="2708891"/>
          </a:xfrm>
        </p:grpSpPr>
        <p:pic>
          <p:nvPicPr>
            <p:cNvPr id="119810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71337" y="3956685"/>
              <a:ext cx="3200400" cy="2352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Rectangle 5"/>
            <p:cNvSpPr/>
            <p:nvPr/>
          </p:nvSpPr>
          <p:spPr>
            <a:xfrm>
              <a:off x="330302" y="3600469"/>
              <a:ext cx="763157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2000" b="1" i="1" dirty="0" smtClean="0"/>
                <a:t>Partícula en un pozo de potencial cuadrado o “caja” de altura infinita. </a:t>
              </a:r>
              <a:endParaRPr lang="en-US" sz="2000" b="1" i="1" dirty="0"/>
            </a:p>
          </p:txBody>
        </p:sp>
      </p:grpSp>
      <p:pic>
        <p:nvPicPr>
          <p:cNvPr id="11981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68655" y="4477704"/>
            <a:ext cx="239077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/>
          <a:srcRect l="39663" t="39621" r="34206" b="40317"/>
          <a:stretch>
            <a:fillRect/>
          </a:stretch>
        </p:blipFill>
        <p:spPr bwMode="auto">
          <a:xfrm>
            <a:off x="4976273" y="2050231"/>
            <a:ext cx="2319676" cy="693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2279582" y="2600022"/>
            <a:ext cx="15127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s-E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s-ES" sz="2400" i="1" baseline="30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ikx</a:t>
            </a:r>
            <a:r>
              <a:rPr lang="es-E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E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s-ES" sz="2400" i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s-ES" sz="2400" i="1" baseline="30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ikx</a:t>
            </a:r>
            <a:r>
              <a:rPr lang="es-E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19813" name="Picture 5" descr="Notes on Sinusoids"/>
          <p:cNvPicPr>
            <a:picLocks noChangeAspect="1" noChangeArrowheads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23363" t="13713" r="15294" b="39557"/>
          <a:stretch>
            <a:fillRect/>
          </a:stretch>
        </p:blipFill>
        <p:spPr bwMode="auto">
          <a:xfrm>
            <a:off x="2184935" y="3590251"/>
            <a:ext cx="1453414" cy="770021"/>
          </a:xfrm>
          <a:prstGeom prst="rect">
            <a:avLst/>
          </a:prstGeom>
          <a:noFill/>
        </p:spPr>
      </p:pic>
      <p:grpSp>
        <p:nvGrpSpPr>
          <p:cNvPr id="5" name="Group 15"/>
          <p:cNvGrpSpPr/>
          <p:nvPr/>
        </p:nvGrpSpPr>
        <p:grpSpPr>
          <a:xfrm>
            <a:off x="1556084" y="2617668"/>
            <a:ext cx="599975" cy="1405734"/>
            <a:chOff x="1556084" y="4176918"/>
            <a:chExt cx="599975" cy="1405734"/>
          </a:xfrm>
        </p:grpSpPr>
        <p:sp>
          <p:nvSpPr>
            <p:cNvPr id="12" name="Rectangle 11"/>
            <p:cNvSpPr/>
            <p:nvPr/>
          </p:nvSpPr>
          <p:spPr>
            <a:xfrm>
              <a:off x="1556084" y="4176918"/>
              <a:ext cx="445971" cy="4624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/>
              <a:r>
                <a:rPr lang="en-US" sz="2400" dirty="0" smtClean="0">
                  <a:solidFill>
                    <a:srgbClr val="FF0000"/>
                  </a:solidFill>
                </a:rPr>
                <a:t>0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 flipV="1">
              <a:off x="1698859" y="5573025"/>
              <a:ext cx="457200" cy="962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16"/>
          <p:cNvGrpSpPr/>
          <p:nvPr/>
        </p:nvGrpSpPr>
        <p:grpSpPr>
          <a:xfrm>
            <a:off x="3708943" y="2606439"/>
            <a:ext cx="620821" cy="1405734"/>
            <a:chOff x="1381234" y="4176918"/>
            <a:chExt cx="620821" cy="1405734"/>
          </a:xfrm>
        </p:grpSpPr>
        <p:sp>
          <p:nvSpPr>
            <p:cNvPr id="18" name="Rectangle 17"/>
            <p:cNvSpPr/>
            <p:nvPr/>
          </p:nvSpPr>
          <p:spPr>
            <a:xfrm>
              <a:off x="1556084" y="4176918"/>
              <a:ext cx="445971" cy="4624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/>
              <a:r>
                <a:rPr lang="en-US" sz="2400" dirty="0" smtClean="0">
                  <a:solidFill>
                    <a:srgbClr val="FF0000"/>
                  </a:solidFill>
                </a:rPr>
                <a:t>0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>
            <a:xfrm rot="10800000" flipV="1">
              <a:off x="1381234" y="5573025"/>
              <a:ext cx="457200" cy="962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7388994" y="2213412"/>
            <a:ext cx="3285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s-ES" i="1" dirty="0" smtClean="0">
                <a:latin typeface="Symbol" pitchFamily="18" charset="2"/>
                <a:cs typeface="Times New Roman" pitchFamily="18" charset="0"/>
              </a:rPr>
              <a:t>y</a:t>
            </a:r>
            <a:r>
              <a:rPr lang="es-E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s-E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s-ES" i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s-ES" i="1" dirty="0" err="1" smtClean="0">
                <a:latin typeface="Times New Roman" pitchFamily="18" charset="0"/>
                <a:cs typeface="Times New Roman" pitchFamily="18" charset="0"/>
              </a:rPr>
              <a:t>Ae</a:t>
            </a:r>
            <a:r>
              <a:rPr lang="es-ES" i="1" baseline="30000" dirty="0" err="1" smtClean="0">
                <a:latin typeface="Times New Roman" pitchFamily="18" charset="0"/>
                <a:cs typeface="Times New Roman" pitchFamily="18" charset="0"/>
              </a:rPr>
              <a:t>ikx</a:t>
            </a:r>
            <a:r>
              <a:rPr lang="es-ES" i="1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s-ES" i="1" dirty="0" smtClean="0"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es-ES" i="1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s-ES" i="1" baseline="30000" dirty="0" err="1" smtClean="0">
                <a:latin typeface="Times New Roman" pitchFamily="18" charset="0"/>
                <a:cs typeface="Times New Roman" pitchFamily="18" charset="0"/>
              </a:rPr>
              <a:t>ikx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024388" y="2741197"/>
            <a:ext cx="5890660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Imponiendo las condiciones de borde en </a:t>
            </a:r>
            <a:r>
              <a:rPr lang="es-ES" sz="1700" i="1" dirty="0" smtClean="0">
                <a:latin typeface="Times New Roman" pitchFamily="18" charset="0"/>
                <a:cs typeface="Times New Roman" pitchFamily="18" charset="0"/>
              </a:rPr>
              <a:t>x= 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  <a:sym typeface="Symbol"/>
              </a:rPr>
              <a:t> </a:t>
            </a:r>
            <a:r>
              <a:rPr lang="es-ES" sz="17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342900" indent="-342900"/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Continuidad de </a:t>
            </a:r>
            <a:r>
              <a:rPr lang="es-ES" sz="1700" i="1" dirty="0" smtClean="0">
                <a:latin typeface="Symbol" pitchFamily="18" charset="2"/>
                <a:cs typeface="Times New Roman" pitchFamily="18" charset="0"/>
              </a:rPr>
              <a:t>y</a:t>
            </a:r>
            <a:r>
              <a:rPr lang="es-ES" sz="17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  <a:sym typeface="Symbol"/>
              </a:rPr>
              <a:t></a:t>
            </a:r>
            <a:r>
              <a:rPr lang="es-ES" sz="17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marL="342900" indent="-342900"/>
            <a:r>
              <a:rPr lang="es-ES" sz="1700" i="1" dirty="0" smtClean="0">
                <a:latin typeface="Symbol" pitchFamily="18" charset="2"/>
                <a:cs typeface="Times New Roman" pitchFamily="18" charset="0"/>
              </a:rPr>
              <a:t>y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s-ES" sz="17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s-ES" sz="1700" i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s-ES" sz="1700" i="1" dirty="0" err="1" smtClean="0">
                <a:latin typeface="Times New Roman" pitchFamily="18" charset="0"/>
                <a:cs typeface="Times New Roman" pitchFamily="18" charset="0"/>
              </a:rPr>
              <a:t>Ae</a:t>
            </a:r>
            <a:r>
              <a:rPr lang="es-ES" sz="1700" i="1" baseline="30000" dirty="0" err="1" smtClean="0">
                <a:latin typeface="Times New Roman" pitchFamily="18" charset="0"/>
                <a:cs typeface="Times New Roman" pitchFamily="18" charset="0"/>
              </a:rPr>
              <a:t>ika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s-ES" sz="1700" i="1" dirty="0" smtClean="0"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es-ES" sz="1700" i="1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s-ES" sz="1700" i="1" baseline="30000" dirty="0" err="1" smtClean="0">
                <a:latin typeface="Times New Roman" pitchFamily="18" charset="0"/>
                <a:cs typeface="Times New Roman" pitchFamily="18" charset="0"/>
              </a:rPr>
              <a:t>ika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  = 0</a:t>
            </a:r>
          </a:p>
          <a:p>
            <a:pPr marL="342900" indent="-342900"/>
            <a:r>
              <a:rPr lang="es-ES" sz="1700" i="1" dirty="0" smtClean="0">
                <a:latin typeface="Symbol" pitchFamily="18" charset="2"/>
                <a:cs typeface="Times New Roman" pitchFamily="18" charset="0"/>
              </a:rPr>
              <a:t>y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(-</a:t>
            </a:r>
            <a:r>
              <a:rPr lang="es-ES" sz="17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s-ES" sz="1700" i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s-ES" sz="1700" i="1" dirty="0" err="1" smtClean="0">
                <a:latin typeface="Times New Roman" pitchFamily="18" charset="0"/>
                <a:cs typeface="Times New Roman" pitchFamily="18" charset="0"/>
              </a:rPr>
              <a:t>Ae</a:t>
            </a:r>
            <a:r>
              <a:rPr lang="es-ES" sz="1700" i="1" baseline="30000" dirty="0" err="1" smtClean="0">
                <a:latin typeface="Times New Roman" pitchFamily="18" charset="0"/>
                <a:cs typeface="Times New Roman" pitchFamily="18" charset="0"/>
              </a:rPr>
              <a:t>-ika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s-ES" sz="1700" i="1" dirty="0" err="1" smtClean="0"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es-ES" sz="1700" i="1" baseline="30000" dirty="0" err="1" smtClean="0">
                <a:latin typeface="Times New Roman" pitchFamily="18" charset="0"/>
                <a:cs typeface="Times New Roman" pitchFamily="18" charset="0"/>
              </a:rPr>
              <a:t>ika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 = 0</a:t>
            </a:r>
          </a:p>
          <a:p>
            <a:pPr marL="342900" indent="-342900"/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Tenemos que las soluciones quedan (verificarlo):</a:t>
            </a:r>
          </a:p>
          <a:p>
            <a:pPr marL="342900" indent="-342900"/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Soluciones tipo I:  </a:t>
            </a:r>
            <a:r>
              <a:rPr lang="es-ES" sz="1700" i="1" dirty="0" err="1" smtClean="0">
                <a:latin typeface="Symbol" pitchFamily="18" charset="2"/>
                <a:cs typeface="Times New Roman" pitchFamily="18" charset="0"/>
              </a:rPr>
              <a:t>y</a:t>
            </a:r>
            <a:r>
              <a:rPr lang="es-ES" sz="1700" baseline="30000" dirty="0" err="1" smtClean="0">
                <a:latin typeface="Symbol" pitchFamily="18" charset="2"/>
                <a:cs typeface="Times New Roman" pitchFamily="18" charset="0"/>
              </a:rPr>
              <a:t>I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s-ES" sz="17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s-ES" sz="1700" i="1" dirty="0" smtClean="0">
                <a:latin typeface="Times New Roman" pitchFamily="18" charset="0"/>
                <a:cs typeface="Times New Roman" pitchFamily="18" charset="0"/>
              </a:rPr>
              <a:t>= a </a:t>
            </a:r>
            <a:r>
              <a:rPr lang="es-ES" sz="1700" i="1" baseline="30000" dirty="0" smtClean="0">
                <a:latin typeface="Times New Roman" pitchFamily="18" charset="0"/>
                <a:cs typeface="Times New Roman" pitchFamily="18" charset="0"/>
                <a:sym typeface="Symbol"/>
              </a:rPr>
              <a:t></a:t>
            </a:r>
            <a:r>
              <a:rPr lang="es-ES" sz="1700" baseline="30000" dirty="0" smtClean="0">
                <a:latin typeface="Times New Roman" pitchFamily="18" charset="0"/>
                <a:cs typeface="Times New Roman" pitchFamily="18" charset="0"/>
              </a:rPr>
              <a:t>1/2</a:t>
            </a:r>
            <a:r>
              <a:rPr lang="es-ES" sz="1700" i="1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1700" dirty="0" err="1" smtClean="0"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s-ES" sz="17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1700" i="1" dirty="0" err="1" smtClean="0">
                <a:latin typeface="Times New Roman" pitchFamily="18" charset="0"/>
                <a:cs typeface="Times New Roman" pitchFamily="18" charset="0"/>
              </a:rPr>
              <a:t>kx</a:t>
            </a:r>
            <a:r>
              <a:rPr lang="es-ES" sz="17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s-ES" sz="17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Soluciones tipo II: </a:t>
            </a:r>
            <a:r>
              <a:rPr lang="es-ES" sz="1700" i="1" dirty="0" err="1" smtClean="0">
                <a:latin typeface="Symbol" pitchFamily="18" charset="2"/>
                <a:cs typeface="Times New Roman" pitchFamily="18" charset="0"/>
              </a:rPr>
              <a:t>y</a:t>
            </a:r>
            <a:r>
              <a:rPr lang="es-ES" sz="1700" baseline="30000" dirty="0" err="1" smtClean="0">
                <a:latin typeface="Symbol" pitchFamily="18" charset="2"/>
                <a:cs typeface="Times New Roman" pitchFamily="18" charset="0"/>
              </a:rPr>
              <a:t>II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s-ES" sz="17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s-ES" sz="1700" i="1" dirty="0" smtClean="0">
                <a:latin typeface="Times New Roman" pitchFamily="18" charset="0"/>
                <a:cs typeface="Times New Roman" pitchFamily="18" charset="0"/>
              </a:rPr>
              <a:t>= a</a:t>
            </a:r>
            <a:r>
              <a:rPr lang="es-ES" sz="1700" i="1" baseline="30000" dirty="0" smtClean="0">
                <a:latin typeface="Times New Roman" pitchFamily="18" charset="0"/>
                <a:cs typeface="Times New Roman" pitchFamily="18" charset="0"/>
                <a:sym typeface="Symbol"/>
              </a:rPr>
              <a:t> </a:t>
            </a:r>
            <a:r>
              <a:rPr lang="es-ES" sz="1700" baseline="30000" dirty="0" smtClean="0">
                <a:latin typeface="Times New Roman" pitchFamily="18" charset="0"/>
                <a:cs typeface="Times New Roman" pitchFamily="18" charset="0"/>
              </a:rPr>
              <a:t>1/2</a:t>
            </a:r>
            <a:r>
              <a:rPr lang="es-ES" sz="17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1700" dirty="0" err="1" smtClean="0">
                <a:latin typeface="Times New Roman" pitchFamily="18" charset="0"/>
                <a:cs typeface="Times New Roman" pitchFamily="18" charset="0"/>
              </a:rPr>
              <a:t>sen</a:t>
            </a:r>
            <a:r>
              <a:rPr lang="es-ES" sz="17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1700" i="1" dirty="0" err="1" smtClean="0">
                <a:latin typeface="Times New Roman" pitchFamily="18" charset="0"/>
                <a:cs typeface="Times New Roman" pitchFamily="18" charset="0"/>
              </a:rPr>
              <a:t>kx</a:t>
            </a:r>
            <a:r>
              <a:rPr lang="es-ES" sz="1700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/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Para que las soluciones tipo I (tipo II) se anulen en </a:t>
            </a:r>
            <a:r>
              <a:rPr lang="es-ES" sz="1700" i="1" dirty="0" smtClean="0">
                <a:latin typeface="Times New Roman" pitchFamily="18" charset="0"/>
                <a:cs typeface="Times New Roman" pitchFamily="18" charset="0"/>
              </a:rPr>
              <a:t>x= 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  <a:sym typeface="Symbol"/>
              </a:rPr>
              <a:t> </a:t>
            </a:r>
            <a:r>
              <a:rPr lang="es-ES" sz="1700" i="1" dirty="0" smtClean="0">
                <a:latin typeface="Times New Roman" pitchFamily="18" charset="0"/>
                <a:cs typeface="Times New Roman" pitchFamily="18" charset="0"/>
              </a:rPr>
              <a:t>a, </a:t>
            </a:r>
          </a:p>
          <a:p>
            <a:pPr marL="342900" indent="-342900"/>
            <a:r>
              <a:rPr lang="es-ES" sz="1700" i="1" dirty="0" err="1" smtClean="0">
                <a:latin typeface="Times New Roman" pitchFamily="18" charset="0"/>
                <a:cs typeface="Times New Roman" pitchFamily="18" charset="0"/>
              </a:rPr>
              <a:t>ka</a:t>
            </a:r>
            <a:r>
              <a:rPr lang="es-ES" sz="1700" i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s-ES" sz="17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s-ES" sz="1700" i="1" dirty="0" err="1" smtClean="0">
                <a:latin typeface="Symbol" pitchFamily="18" charset="2"/>
                <a:cs typeface="Times New Roman" pitchFamily="18" charset="0"/>
              </a:rPr>
              <a:t>p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/2  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s-ES" sz="17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s-ES" sz="1700" dirty="0" smtClean="0">
                <a:latin typeface="Times New Roman" pitchFamily="18" charset="0"/>
                <a:cs typeface="Times New Roman" pitchFamily="18" charset="0"/>
              </a:rPr>
              <a:t> IMPAR (PAR)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50784" y="5328785"/>
            <a:ext cx="58906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Entonces</a:t>
            </a:r>
            <a:r>
              <a:rPr lang="es-ES" i="1" dirty="0" smtClean="0">
                <a:latin typeface="Times New Roman" pitchFamily="18" charset="0"/>
                <a:cs typeface="Times New Roman" pitchFamily="18" charset="0"/>
              </a:rPr>
              <a:t>, E =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s-ES" i="1" dirty="0" err="1" smtClean="0">
                <a:latin typeface="Times New Roman"/>
                <a:cs typeface="Times New Roman"/>
              </a:rPr>
              <a:t>ħ</a:t>
            </a:r>
            <a:r>
              <a:rPr lang="es-ES" i="1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s-ES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/2</a:t>
            </a:r>
            <a:r>
              <a:rPr lang="es-ES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3048802" y="5173411"/>
          <a:ext cx="1190389" cy="654714"/>
        </p:xfrm>
        <a:graphic>
          <a:graphicData uri="http://schemas.openxmlformats.org/presentationml/2006/ole">
            <p:oleObj spid="_x0000_s129026" name="Equation" r:id="rId7" imgW="761760" imgH="419040" progId="Equation.DSMT4">
              <p:embed/>
            </p:oleObj>
          </a:graphicData>
        </a:graphic>
      </p:graphicFrame>
      <p:grpSp>
        <p:nvGrpSpPr>
          <p:cNvPr id="8" name="Group 27"/>
          <p:cNvGrpSpPr/>
          <p:nvPr/>
        </p:nvGrpSpPr>
        <p:grpSpPr>
          <a:xfrm>
            <a:off x="4408370" y="5072378"/>
            <a:ext cx="6525929" cy="901132"/>
            <a:chOff x="4408370" y="5900128"/>
            <a:chExt cx="6525929" cy="901132"/>
          </a:xfrm>
        </p:grpSpPr>
        <p:sp>
          <p:nvSpPr>
            <p:cNvPr id="25" name="Rectangle 24"/>
            <p:cNvSpPr/>
            <p:nvPr/>
          </p:nvSpPr>
          <p:spPr>
            <a:xfrm>
              <a:off x="4774132" y="6154929"/>
              <a:ext cx="616016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dirty="0" smtClean="0">
                  <a:solidFill>
                    <a:srgbClr val="FF0000"/>
                  </a:solidFill>
                  <a:latin typeface="Script MT Bold" pitchFamily="66" charset="0"/>
                  <a:cs typeface="Times New Roman" pitchFamily="18" charset="0"/>
                </a:rPr>
                <a:t>Cuantización de la energía dentro del pozo como resultado de las condiciones de borde.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408370" y="6208295"/>
              <a:ext cx="4876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sym typeface="Symbol"/>
                </a:rPr>
                <a:t>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 rot="5400000">
              <a:off x="5129490" y="5913112"/>
              <a:ext cx="4876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sym typeface="Symbol"/>
                </a:rPr>
                <a:t>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9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9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20" grpId="0" build="p"/>
      <p:bldP spid="21" grpId="0" build="p"/>
      <p:bldP spid="22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28859</TotalTime>
  <Words>1915</Words>
  <Application>Microsoft Office PowerPoint</Application>
  <PresentationFormat>Custom</PresentationFormat>
  <Paragraphs>155</Paragraphs>
  <Slides>23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Office Theme</vt:lpstr>
      <vt:lpstr>MathType 5.0 Equation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Estados ligados del pozo cuadrado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José Poey Daguerre</dc:creator>
  <cp:lastModifiedBy>Hugo</cp:lastModifiedBy>
  <cp:revision>386</cp:revision>
  <dcterms:created xsi:type="dcterms:W3CDTF">2020-04-13T11:54:26Z</dcterms:created>
  <dcterms:modified xsi:type="dcterms:W3CDTF">2022-05-10T20:20:32Z</dcterms:modified>
</cp:coreProperties>
</file>