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86" r:id="rId2"/>
    <p:sldId id="417" r:id="rId3"/>
    <p:sldId id="418" r:id="rId4"/>
    <p:sldId id="380" r:id="rId5"/>
    <p:sldId id="397" r:id="rId6"/>
    <p:sldId id="410" r:id="rId7"/>
    <p:sldId id="381" r:id="rId8"/>
    <p:sldId id="399" r:id="rId9"/>
    <p:sldId id="382" r:id="rId10"/>
    <p:sldId id="400" r:id="rId11"/>
    <p:sldId id="404" r:id="rId12"/>
    <p:sldId id="408" r:id="rId13"/>
    <p:sldId id="403" r:id="rId14"/>
    <p:sldId id="405" r:id="rId15"/>
    <p:sldId id="401" r:id="rId16"/>
    <p:sldId id="407" r:id="rId17"/>
    <p:sldId id="402" r:id="rId18"/>
    <p:sldId id="409" r:id="rId19"/>
    <p:sldId id="411" r:id="rId20"/>
    <p:sldId id="413" r:id="rId21"/>
    <p:sldId id="414" r:id="rId22"/>
    <p:sldId id="412" r:id="rId23"/>
    <p:sldId id="415" r:id="rId24"/>
    <p:sldId id="4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0FE22DF1-613C-4A1A-9193-F37C434C501D}">
          <p14:sldIdLst>
            <p14:sldId id="340"/>
            <p14:sldId id="341"/>
            <p14:sldId id="368"/>
            <p14:sldId id="369"/>
            <p14:sldId id="370"/>
            <p14:sldId id="371"/>
            <p14:sldId id="372"/>
            <p14:sldId id="373"/>
            <p14:sldId id="374"/>
            <p14:sldId id="375"/>
            <p14:sldId id="376"/>
            <p14:sldId id="377"/>
            <p14:sldId id="378"/>
            <p14:sldId id="379"/>
            <p14:sldId id="351"/>
            <p14:sldId id="332"/>
            <p14:sldId id="350"/>
            <p14:sldId id="35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24" autoAdjust="0"/>
    <p:restoredTop sz="94660"/>
  </p:normalViewPr>
  <p:slideViewPr>
    <p:cSldViewPr snapToGrid="0">
      <p:cViewPr>
        <p:scale>
          <a:sx n="66" d="100"/>
          <a:sy n="66" d="100"/>
        </p:scale>
        <p:origin x="-52" y="18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4FF5-BF18-4A92-A0EA-1B590CD8F11D}" type="datetimeFigureOut">
              <a:rPr lang="en-US" smtClean="0"/>
              <a:pPr/>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F5B0D-738A-48A4-A5D1-0D0AFCD80E3A}" type="slidenum">
              <a:rPr lang="en-US" smtClean="0"/>
              <a:pPr/>
              <a:t>‹#›</a:t>
            </a:fld>
            <a:endParaRPr lang="en-US"/>
          </a:p>
        </p:txBody>
      </p:sp>
    </p:spTree>
    <p:extLst>
      <p:ext uri="{BB962C8B-B14F-4D97-AF65-F5344CB8AC3E}">
        <p14:creationId xmlns:p14="http://schemas.microsoft.com/office/powerpoint/2010/main" xmlns="" val="75836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64CE7-3E3E-4FBE-B481-CA6DF033C6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79A3B0-CF37-448F-8BDA-8DC6F149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2042EB-39B4-474A-A53C-F6977708BEFA}"/>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48E4EEC1-5003-419F-8A13-40738951C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11BAF1-B4C4-43AE-A210-80E6F0EF58F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97729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34AEC-3640-431C-AC11-3E2AB1BD71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C6BAD2-6153-47FF-A5C2-AC266B3A6A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1A4056-2935-45BB-8F96-E2ABFF231A17}"/>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6CD1E90C-EDB3-435A-9346-1557388FF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EBF67E-4B7B-4904-84DE-EB68FD36A7F2}"/>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59768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E33E275-8309-44D8-B459-1DEB675BBF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8F57ABD-8D71-4BB6-813E-32E843612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DD4CFA-16EB-45CD-99E5-1A7501BB0310}"/>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AFE9CB1D-5FC1-4F19-9AC0-EC909063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B9B8EA-C525-4D2D-A5D8-BF495617EAFE}"/>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6124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A5198-DFFC-451C-A7C4-72965B65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1A707-95A0-4984-82BD-B34D721298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0D06E2-B269-44CE-B7D6-B38CC0C3944E}"/>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1D10CCF1-699E-49E7-90FA-5DE4EA026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93C948-F5D8-4935-8E16-B86C5D1B3DB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4285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9784BB-A675-4E07-BA09-93A5F787A3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438B1F3-DED6-4356-9806-5528F7961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39C7645-703A-4027-8F36-A875BC3C65CB}"/>
              </a:ext>
            </a:extLst>
          </p:cNvPr>
          <p:cNvSpPr>
            <a:spLocks noGrp="1"/>
          </p:cNvSpPr>
          <p:nvPr>
            <p:ph type="dt" sz="half" idx="10"/>
          </p:nvPr>
        </p:nvSpPr>
        <p:spPr/>
        <p:txBody>
          <a:bodyPr/>
          <a:lstStyle/>
          <a:p>
            <a:r>
              <a:rPr lang="en-US"/>
              <a:t>lunes 22 de junio</a:t>
            </a:r>
          </a:p>
        </p:txBody>
      </p:sp>
      <p:sp>
        <p:nvSpPr>
          <p:cNvPr id="5" name="Footer Placeholder 4">
            <a:extLst>
              <a:ext uri="{FF2B5EF4-FFF2-40B4-BE49-F238E27FC236}">
                <a16:creationId xmlns:a16="http://schemas.microsoft.com/office/drawing/2014/main" xmlns="" id="{048C1894-9238-4277-9446-E9157918C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449A31-729A-4817-A233-880F2874C00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420303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BCF5B-8C00-415E-8B50-D4C5A9198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1C1F5BC-582E-4EB4-90E7-A235C11D1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6DD358-CF68-433D-A878-F88F13243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4436A1A-69F0-466B-A9FA-42B2C5C97484}"/>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33C11F06-D25B-4158-AF8C-421BE9C78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C614920-0AA6-461E-83FD-8DED8B4CEAF5}"/>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8625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EEC1C-63E1-483E-AF76-278BBEB79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31AF6B4-61A5-4838-A850-89B7FC0ED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B16846-D07B-48CF-B319-F53201B4CA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E43965-0A09-4373-AE95-78BAB634A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8C7D07-8B2E-4BAA-8362-C96144114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9B83F-8FE5-427A-AA85-A5FC780FC7D6}"/>
              </a:ext>
            </a:extLst>
          </p:cNvPr>
          <p:cNvSpPr>
            <a:spLocks noGrp="1"/>
          </p:cNvSpPr>
          <p:nvPr>
            <p:ph type="dt" sz="half" idx="10"/>
          </p:nvPr>
        </p:nvSpPr>
        <p:spPr/>
        <p:txBody>
          <a:bodyPr/>
          <a:lstStyle/>
          <a:p>
            <a:r>
              <a:rPr lang="en-US"/>
              <a:t>lunes 22 de junio</a:t>
            </a:r>
          </a:p>
        </p:txBody>
      </p:sp>
      <p:sp>
        <p:nvSpPr>
          <p:cNvPr id="8" name="Footer Placeholder 7">
            <a:extLst>
              <a:ext uri="{FF2B5EF4-FFF2-40B4-BE49-F238E27FC236}">
                <a16:creationId xmlns:a16="http://schemas.microsoft.com/office/drawing/2014/main" xmlns="" id="{D7A9D9B6-3F2F-4CF6-A687-5E3E8DD30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E86917A-5B2A-4518-88F7-B24C60EB0EDC}"/>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69325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036BC-C607-4155-96ED-70EDAD4B8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38CB51-ABD3-47CF-9E37-53577DB55B78}"/>
              </a:ext>
            </a:extLst>
          </p:cNvPr>
          <p:cNvSpPr>
            <a:spLocks noGrp="1"/>
          </p:cNvSpPr>
          <p:nvPr>
            <p:ph type="dt" sz="half" idx="10"/>
          </p:nvPr>
        </p:nvSpPr>
        <p:spPr/>
        <p:txBody>
          <a:bodyPr/>
          <a:lstStyle/>
          <a:p>
            <a:r>
              <a:rPr lang="en-US"/>
              <a:t>lunes 22 de junio</a:t>
            </a:r>
          </a:p>
        </p:txBody>
      </p:sp>
      <p:sp>
        <p:nvSpPr>
          <p:cNvPr id="4" name="Footer Placeholder 3">
            <a:extLst>
              <a:ext uri="{FF2B5EF4-FFF2-40B4-BE49-F238E27FC236}">
                <a16:creationId xmlns:a16="http://schemas.microsoft.com/office/drawing/2014/main" xmlns="" id="{F3D5F664-8AB7-454F-B3C1-1E881631A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8C10AA6-B775-4F7E-8265-8C08BFD204B0}"/>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2322530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6BFE9D-ABF1-43EC-A61D-EFC0B658493B}"/>
              </a:ext>
            </a:extLst>
          </p:cNvPr>
          <p:cNvSpPr>
            <a:spLocks noGrp="1"/>
          </p:cNvSpPr>
          <p:nvPr>
            <p:ph type="dt" sz="half" idx="10"/>
          </p:nvPr>
        </p:nvSpPr>
        <p:spPr/>
        <p:txBody>
          <a:bodyPr/>
          <a:lstStyle/>
          <a:p>
            <a:r>
              <a:rPr lang="en-US"/>
              <a:t>lunes 22 de junio</a:t>
            </a:r>
          </a:p>
        </p:txBody>
      </p:sp>
      <p:sp>
        <p:nvSpPr>
          <p:cNvPr id="3" name="Footer Placeholder 2">
            <a:extLst>
              <a:ext uri="{FF2B5EF4-FFF2-40B4-BE49-F238E27FC236}">
                <a16:creationId xmlns:a16="http://schemas.microsoft.com/office/drawing/2014/main" xmlns="" id="{711CC759-F3C9-4D49-9352-3942BA977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EF3065E-6205-4990-A6E5-1696F8500A73}"/>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34872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999EF-467C-4F7D-946F-5AD3BDCDF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643912F-5E5F-4562-A40C-301374F4F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2C9712C-F669-4ED7-A4B8-D69B74514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2D364B-26F7-4B24-A4F9-5337174A042B}"/>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8F58C7E8-060F-4024-AC67-0E7E23CA6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F02967-FD01-4AC3-BA27-E303AE8F0B6F}"/>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2887382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DDF08-5E5B-4890-B3AD-E07D5B008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2E9D3B-108A-4DF5-A72A-4440A2FD1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BC05596-C889-453A-A762-2F2B0CB3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F14CE2-E304-4962-B767-A4919D8856A8}"/>
              </a:ext>
            </a:extLst>
          </p:cNvPr>
          <p:cNvSpPr>
            <a:spLocks noGrp="1"/>
          </p:cNvSpPr>
          <p:nvPr>
            <p:ph type="dt" sz="half" idx="10"/>
          </p:nvPr>
        </p:nvSpPr>
        <p:spPr/>
        <p:txBody>
          <a:bodyPr/>
          <a:lstStyle/>
          <a:p>
            <a:r>
              <a:rPr lang="en-US"/>
              <a:t>lunes 22 de junio</a:t>
            </a:r>
          </a:p>
        </p:txBody>
      </p:sp>
      <p:sp>
        <p:nvSpPr>
          <p:cNvPr id="6" name="Footer Placeholder 5">
            <a:extLst>
              <a:ext uri="{FF2B5EF4-FFF2-40B4-BE49-F238E27FC236}">
                <a16:creationId xmlns:a16="http://schemas.microsoft.com/office/drawing/2014/main" xmlns="" id="{8381F13C-6AAA-41AA-92FF-E0CF8DCC1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3A1104-DE65-44F6-854A-5568395EEF79}"/>
              </a:ext>
            </a:extLst>
          </p:cNvPr>
          <p:cNvSpPr>
            <a:spLocks noGrp="1"/>
          </p:cNvSpPr>
          <p:nvPr>
            <p:ph type="sldNum" sz="quarter" idx="12"/>
          </p:nvPr>
        </p:nvSpPr>
        <p:spPr/>
        <p:txBody>
          <a:body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9895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7B1A655-E201-43D9-8D22-B794AFD13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5DDCD37-41DD-472A-97DF-EAB722F9E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678D23C-DC6C-48D1-BFC1-7F2A93804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lunes 22 de junio</a:t>
            </a:r>
          </a:p>
        </p:txBody>
      </p:sp>
      <p:sp>
        <p:nvSpPr>
          <p:cNvPr id="5" name="Footer Placeholder 4">
            <a:extLst>
              <a:ext uri="{FF2B5EF4-FFF2-40B4-BE49-F238E27FC236}">
                <a16:creationId xmlns:a16="http://schemas.microsoft.com/office/drawing/2014/main" xmlns="" id="{A014B41B-B48F-4CA0-88AE-0B6BD67FD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E5624C2-980A-48D7-AF8D-59B330D0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C6382-5627-4C16-8C4B-B693CDEC163E}" type="slidenum">
              <a:rPr lang="en-US" smtClean="0"/>
              <a:pPr/>
              <a:t>‹#›</a:t>
            </a:fld>
            <a:endParaRPr lang="en-US"/>
          </a:p>
        </p:txBody>
      </p:sp>
    </p:spTree>
    <p:extLst>
      <p:ext uri="{BB962C8B-B14F-4D97-AF65-F5344CB8AC3E}">
        <p14:creationId xmlns:p14="http://schemas.microsoft.com/office/powerpoint/2010/main" xmlns="" val="122094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748303"/>
            <a:ext cx="1693797" cy="646331"/>
          </a:xfrm>
          <a:prstGeom prst="rect">
            <a:avLst/>
          </a:prstGeom>
          <a:noFill/>
        </p:spPr>
        <p:txBody>
          <a:bodyPr wrap="none" rtlCol="0">
            <a:spAutoFit/>
          </a:bodyPr>
          <a:lstStyle/>
          <a:p>
            <a:r>
              <a:rPr lang="es-UY" sz="3600" b="1" dirty="0" smtClean="0"/>
              <a:t>REPASO</a:t>
            </a:r>
            <a:endParaRPr lang="en-US" sz="3600" b="1" dirty="0"/>
          </a:p>
        </p:txBody>
      </p:sp>
      <p:sp>
        <p:nvSpPr>
          <p:cNvPr id="3" name="Title 1">
            <a:extLst>
              <a:ext uri="{FF2B5EF4-FFF2-40B4-BE49-F238E27FC236}">
                <a16:creationId xmlns="" xmlns:a16="http://schemas.microsoft.com/office/drawing/2014/main" id="{AC3752FA-F0DE-4F5E-9AF4-0E251E31E571}"/>
              </a:ext>
            </a:extLst>
          </p:cNvPr>
          <p:cNvSpPr txBox="1">
            <a:spLocks/>
          </p:cNvSpPr>
          <p:nvPr/>
        </p:nvSpPr>
        <p:spPr>
          <a:xfrm>
            <a:off x="0" y="1322576"/>
            <a:ext cx="8058912" cy="4401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smtClean="0">
                <a:effectLst>
                  <a:outerShdw blurRad="38100" dist="38100" dir="2700000" algn="tl">
                    <a:srgbClr val="000000">
                      <a:alpha val="43137"/>
                    </a:srgbClr>
                  </a:outerShdw>
                </a:effectLst>
                <a:latin typeface="Times New Roman" pitchFamily="18" charset="0"/>
                <a:cs typeface="Times New Roman" pitchFamily="18" charset="0"/>
              </a:rPr>
              <a:t>Potencial </a:t>
            </a:r>
            <a:r>
              <a:rPr lang="es-ES" sz="2400" b="1" dirty="0" smtClean="0">
                <a:effectLst>
                  <a:outerShdw blurRad="38100" dist="38100" dir="2700000" algn="tl">
                    <a:srgbClr val="000000">
                      <a:alpha val="43137"/>
                    </a:srgbClr>
                  </a:outerShdw>
                </a:effectLst>
                <a:latin typeface="Times New Roman" pitchFamily="18" charset="0"/>
                <a:cs typeface="Times New Roman" pitchFamily="18" charset="0"/>
              </a:rPr>
              <a:t>escalón vs. Barrera (ancho finito)</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178F7DCF-BD64-42D2-B03D-F3B9805F3508}"/>
              </a:ext>
            </a:extLst>
          </p:cNvPr>
          <p:cNvPicPr>
            <a:picLocks noChangeAspect="1"/>
          </p:cNvPicPr>
          <p:nvPr/>
        </p:nvPicPr>
        <p:blipFill>
          <a:blip r:embed="rId2"/>
          <a:srcRect b="62882"/>
          <a:stretch>
            <a:fillRect/>
          </a:stretch>
        </p:blipFill>
        <p:spPr>
          <a:xfrm>
            <a:off x="512064" y="2210943"/>
            <a:ext cx="3749040" cy="1655100"/>
          </a:xfrm>
          <a:prstGeom prst="rect">
            <a:avLst/>
          </a:prstGeom>
        </p:spPr>
      </p:pic>
      <p:pic>
        <p:nvPicPr>
          <p:cNvPr id="6" name="Picture 2"/>
          <p:cNvPicPr>
            <a:picLocks noChangeAspect="1" noChangeArrowheads="1"/>
          </p:cNvPicPr>
          <p:nvPr/>
        </p:nvPicPr>
        <p:blipFill>
          <a:blip r:embed="rId3"/>
          <a:srcRect/>
          <a:stretch>
            <a:fillRect/>
          </a:stretch>
        </p:blipFill>
        <p:spPr bwMode="auto">
          <a:xfrm>
            <a:off x="6523292" y="2211517"/>
            <a:ext cx="2145220" cy="16102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r="14763"/>
          <a:stretch>
            <a:fillRect/>
          </a:stretch>
        </p:blipFill>
        <p:spPr bwMode="auto">
          <a:xfrm>
            <a:off x="6547866" y="2133600"/>
            <a:ext cx="4997958" cy="3657600"/>
          </a:xfrm>
          <a:prstGeom prst="rect">
            <a:avLst/>
          </a:prstGeom>
          <a:noFill/>
          <a:ln w="9525">
            <a:noFill/>
            <a:miter lim="800000"/>
            <a:headEnd/>
            <a:tailEnd/>
          </a:ln>
          <a:effectLst/>
        </p:spPr>
      </p:pic>
      <p:sp>
        <p:nvSpPr>
          <p:cNvPr id="7" name="Rectangle 6"/>
          <p:cNvSpPr/>
          <p:nvPr/>
        </p:nvSpPr>
        <p:spPr>
          <a:xfrm>
            <a:off x="402336" y="4830771"/>
            <a:ext cx="4584192" cy="615553"/>
          </a:xfrm>
          <a:prstGeom prst="rect">
            <a:avLst/>
          </a:prstGeom>
        </p:spPr>
        <p:txBody>
          <a:bodyPr wrap="square">
            <a:spAutoFit/>
          </a:bodyPr>
          <a:lstStyle/>
          <a:p>
            <a:r>
              <a:rPr lang="es-ES" sz="1700" b="1" dirty="0" smtClean="0">
                <a:solidFill>
                  <a:srgbClr val="0070C0"/>
                </a:solidFill>
                <a:latin typeface="Times New Roman"/>
                <a:cs typeface="Times New Roman"/>
              </a:rPr>
              <a:t>►  </a:t>
            </a:r>
            <a:r>
              <a:rPr lang="es-ES" sz="1700" b="1" dirty="0" smtClean="0">
                <a:solidFill>
                  <a:srgbClr val="0070C0"/>
                </a:solidFill>
                <a:latin typeface="Times New Roman" pitchFamily="18" charset="0"/>
                <a:cs typeface="Times New Roman" pitchFamily="18" charset="0"/>
              </a:rPr>
              <a:t>E &lt; V</a:t>
            </a:r>
            <a:r>
              <a:rPr lang="es-ES" sz="1700" b="1" baseline="-25000" dirty="0" smtClean="0">
                <a:solidFill>
                  <a:srgbClr val="0070C0"/>
                </a:solidFill>
                <a:latin typeface="Times New Roman" pitchFamily="18" charset="0"/>
                <a:cs typeface="Times New Roman" pitchFamily="18" charset="0"/>
              </a:rPr>
              <a:t>0</a:t>
            </a:r>
            <a:r>
              <a:rPr lang="es-ES" sz="1700" b="1" dirty="0" smtClean="0">
                <a:solidFill>
                  <a:srgbClr val="0070C0"/>
                </a:solidFill>
                <a:latin typeface="Times New Roman" pitchFamily="18" charset="0"/>
                <a:cs typeface="Times New Roman" pitchFamily="18" charset="0"/>
              </a:rPr>
              <a:t>  </a:t>
            </a:r>
            <a:r>
              <a:rPr lang="es-ES" sz="1700" b="1" dirty="0" smtClean="0">
                <a:solidFill>
                  <a:srgbClr val="0070C0"/>
                </a:solidFill>
                <a:latin typeface="Times New Roman" pitchFamily="18" charset="0"/>
                <a:cs typeface="Times New Roman" pitchFamily="18" charset="0"/>
                <a:sym typeface="Symbol"/>
              </a:rPr>
              <a:t> </a:t>
            </a:r>
            <a:r>
              <a:rPr lang="es-ES" sz="1700" b="1" dirty="0" smtClean="0">
                <a:solidFill>
                  <a:srgbClr val="0070C0"/>
                </a:solidFill>
                <a:latin typeface="French Script MT" pitchFamily="66" charset="0"/>
                <a:cs typeface="Times New Roman" pitchFamily="18" charset="0"/>
                <a:sym typeface="Symbol"/>
              </a:rPr>
              <a:t>R</a:t>
            </a:r>
            <a:r>
              <a:rPr lang="es-ES" sz="1700" b="1" dirty="0" smtClean="0">
                <a:solidFill>
                  <a:srgbClr val="0070C0"/>
                </a:solidFill>
                <a:latin typeface="Times New Roman" pitchFamily="18" charset="0"/>
                <a:cs typeface="Times New Roman" pitchFamily="18" charset="0"/>
                <a:sym typeface="Symbol"/>
              </a:rPr>
              <a:t>  |R|</a:t>
            </a:r>
            <a:r>
              <a:rPr lang="es-ES" sz="1700" b="1" baseline="30000" dirty="0" smtClean="0">
                <a:solidFill>
                  <a:srgbClr val="0070C0"/>
                </a:solidFill>
                <a:latin typeface="Times New Roman" pitchFamily="18" charset="0"/>
                <a:cs typeface="Times New Roman" pitchFamily="18" charset="0"/>
                <a:sym typeface="Symbol"/>
              </a:rPr>
              <a:t>2</a:t>
            </a:r>
            <a:r>
              <a:rPr lang="es-ES" sz="1700" b="1" dirty="0" smtClean="0">
                <a:solidFill>
                  <a:srgbClr val="0070C0"/>
                </a:solidFill>
                <a:latin typeface="Times New Roman" pitchFamily="18" charset="0"/>
                <a:cs typeface="Times New Roman" pitchFamily="18" charset="0"/>
                <a:sym typeface="Symbol"/>
              </a:rPr>
              <a:t> = 1, </a:t>
            </a:r>
            <a:r>
              <a:rPr lang="es-ES" sz="1700" b="1" dirty="0" smtClean="0">
                <a:solidFill>
                  <a:srgbClr val="0070C0"/>
                </a:solidFill>
                <a:latin typeface="French Script MT" pitchFamily="66" charset="0"/>
                <a:cs typeface="Times New Roman" pitchFamily="18" charset="0"/>
                <a:sym typeface="Symbol"/>
              </a:rPr>
              <a:t>T</a:t>
            </a:r>
            <a:r>
              <a:rPr lang="es-ES" sz="1700" b="1" dirty="0" smtClean="0">
                <a:solidFill>
                  <a:srgbClr val="0070C0"/>
                </a:solidFill>
                <a:latin typeface="Times New Roman" pitchFamily="18" charset="0"/>
                <a:cs typeface="Times New Roman" pitchFamily="18" charset="0"/>
                <a:sym typeface="Symbol"/>
              </a:rPr>
              <a:t>  |T|</a:t>
            </a:r>
            <a:r>
              <a:rPr lang="es-ES" sz="1700" b="1" baseline="30000" dirty="0" smtClean="0">
                <a:solidFill>
                  <a:srgbClr val="0070C0"/>
                </a:solidFill>
                <a:latin typeface="Times New Roman" pitchFamily="18" charset="0"/>
                <a:cs typeface="Times New Roman" pitchFamily="18" charset="0"/>
                <a:sym typeface="Symbol"/>
              </a:rPr>
              <a:t>2</a:t>
            </a:r>
            <a:r>
              <a:rPr lang="es-ES" sz="1700" b="1" dirty="0" smtClean="0">
                <a:solidFill>
                  <a:srgbClr val="0070C0"/>
                </a:solidFill>
                <a:latin typeface="Times New Roman" pitchFamily="18" charset="0"/>
                <a:cs typeface="Times New Roman" pitchFamily="18" charset="0"/>
                <a:sym typeface="Symbol"/>
              </a:rPr>
              <a:t> = 0</a:t>
            </a:r>
          </a:p>
          <a:p>
            <a:r>
              <a:rPr lang="es-ES" sz="1700" b="1" dirty="0" smtClean="0">
                <a:solidFill>
                  <a:srgbClr val="FF0000"/>
                </a:solidFill>
                <a:latin typeface="Times New Roman"/>
                <a:cs typeface="Times New Roman"/>
              </a:rPr>
              <a:t>►  </a:t>
            </a:r>
            <a:r>
              <a:rPr lang="es-ES" sz="1700" b="1" dirty="0" smtClean="0">
                <a:solidFill>
                  <a:srgbClr val="FF0000"/>
                </a:solidFill>
                <a:latin typeface="Times New Roman" pitchFamily="18" charset="0"/>
                <a:cs typeface="Times New Roman" pitchFamily="18" charset="0"/>
              </a:rPr>
              <a:t>E </a:t>
            </a:r>
            <a:r>
              <a:rPr lang="es-ES" sz="1700" b="1" dirty="0" smtClean="0">
                <a:solidFill>
                  <a:srgbClr val="FF0000"/>
                </a:solidFill>
                <a:latin typeface="Times New Roman" pitchFamily="18" charset="0"/>
                <a:cs typeface="Times New Roman" pitchFamily="18" charset="0"/>
              </a:rPr>
              <a:t>&gt; V</a:t>
            </a:r>
            <a:r>
              <a:rPr lang="es-ES" sz="1700" b="1" baseline="-25000" dirty="0" smtClean="0">
                <a:solidFill>
                  <a:srgbClr val="FF0000"/>
                </a:solidFill>
                <a:latin typeface="Times New Roman" pitchFamily="18" charset="0"/>
                <a:cs typeface="Times New Roman" pitchFamily="18" charset="0"/>
              </a:rPr>
              <a:t>0</a:t>
            </a:r>
            <a:r>
              <a:rPr lang="es-ES" sz="1700" b="1" dirty="0" smtClean="0">
                <a:solidFill>
                  <a:srgbClr val="FF0000"/>
                </a:solidFill>
                <a:latin typeface="Times New Roman" pitchFamily="18" charset="0"/>
                <a:cs typeface="Times New Roman" pitchFamily="18" charset="0"/>
              </a:rPr>
              <a:t>  </a:t>
            </a:r>
            <a:r>
              <a:rPr lang="es-ES" sz="1700" b="1" dirty="0" smtClean="0">
                <a:solidFill>
                  <a:srgbClr val="FF0000"/>
                </a:solidFill>
                <a:latin typeface="Times New Roman" pitchFamily="18" charset="0"/>
                <a:cs typeface="Times New Roman" pitchFamily="18" charset="0"/>
                <a:sym typeface="Symbol"/>
              </a:rPr>
              <a:t> </a:t>
            </a:r>
            <a:r>
              <a:rPr lang="es-ES" sz="1700" b="1" dirty="0" smtClean="0">
                <a:solidFill>
                  <a:srgbClr val="FF0000"/>
                </a:solidFill>
                <a:latin typeface="Times New Roman" pitchFamily="18" charset="0"/>
                <a:cs typeface="Times New Roman" pitchFamily="18" charset="0"/>
                <a:sym typeface="Symbol"/>
              </a:rPr>
              <a:t>0 &lt; </a:t>
            </a:r>
            <a:r>
              <a:rPr lang="es-ES" sz="1700" b="1" dirty="0" smtClean="0">
                <a:solidFill>
                  <a:srgbClr val="FF0000"/>
                </a:solidFill>
                <a:latin typeface="French Script MT" pitchFamily="66" charset="0"/>
                <a:cs typeface="Times New Roman" pitchFamily="18" charset="0"/>
                <a:sym typeface="Symbol"/>
              </a:rPr>
              <a:t>R</a:t>
            </a:r>
            <a:r>
              <a:rPr lang="es-ES" sz="1700" b="1" dirty="0" smtClean="0">
                <a:solidFill>
                  <a:srgbClr val="FF0000"/>
                </a:solidFill>
                <a:latin typeface="Times New Roman" pitchFamily="18" charset="0"/>
                <a:cs typeface="Times New Roman" pitchFamily="18" charset="0"/>
                <a:sym typeface="Symbol"/>
              </a:rPr>
              <a:t> &lt; </a:t>
            </a:r>
            <a:r>
              <a:rPr lang="es-ES" sz="1700" b="1" dirty="0" smtClean="0">
                <a:solidFill>
                  <a:srgbClr val="FF0000"/>
                </a:solidFill>
                <a:latin typeface="Times New Roman" pitchFamily="18" charset="0"/>
                <a:cs typeface="Times New Roman" pitchFamily="18" charset="0"/>
                <a:sym typeface="Symbol"/>
              </a:rPr>
              <a:t>1, </a:t>
            </a:r>
            <a:r>
              <a:rPr lang="es-ES" sz="1700" b="1" dirty="0" smtClean="0">
                <a:solidFill>
                  <a:srgbClr val="FF0000"/>
                </a:solidFill>
                <a:latin typeface="Times New Roman" pitchFamily="18" charset="0"/>
                <a:cs typeface="Times New Roman" pitchFamily="18" charset="0"/>
                <a:sym typeface="Symbol"/>
              </a:rPr>
              <a:t>0 &lt; </a:t>
            </a:r>
            <a:r>
              <a:rPr lang="es-ES" sz="1700" b="1" dirty="0" smtClean="0">
                <a:solidFill>
                  <a:srgbClr val="FF0000"/>
                </a:solidFill>
                <a:latin typeface="French Script MT" pitchFamily="66" charset="0"/>
                <a:cs typeface="Times New Roman" pitchFamily="18" charset="0"/>
                <a:sym typeface="Symbol"/>
              </a:rPr>
              <a:t>T</a:t>
            </a:r>
            <a:r>
              <a:rPr lang="es-ES" sz="1700" b="1" dirty="0" smtClean="0">
                <a:solidFill>
                  <a:srgbClr val="FF0000"/>
                </a:solidFill>
                <a:latin typeface="Times New Roman" pitchFamily="18" charset="0"/>
                <a:cs typeface="Times New Roman" pitchFamily="18" charset="0"/>
                <a:sym typeface="Symbol"/>
              </a:rPr>
              <a:t>  &lt; 1</a:t>
            </a:r>
            <a:endParaRPr lang="es-ES" sz="1700" dirty="0" smtClean="0">
              <a:latin typeface="Times New Roman" pitchFamily="18" charset="0"/>
              <a:cs typeface="Times New Roman" pitchFamily="18" charset="0"/>
              <a:sym typeface="Symbol"/>
            </a:endParaRPr>
          </a:p>
        </p:txBody>
      </p:sp>
      <p:pic>
        <p:nvPicPr>
          <p:cNvPr id="1027" name="Picture 3"/>
          <p:cNvPicPr>
            <a:picLocks noChangeAspect="1" noChangeArrowheads="1"/>
          </p:cNvPicPr>
          <p:nvPr/>
        </p:nvPicPr>
        <p:blipFill>
          <a:blip r:embed="rId5">
            <a:duotone>
              <a:schemeClr val="accent4">
                <a:shade val="45000"/>
                <a:satMod val="135000"/>
              </a:schemeClr>
              <a:prstClr val="white"/>
            </a:duotone>
          </a:blip>
          <a:srcRect t="2689"/>
          <a:stretch>
            <a:fillRect/>
          </a:stretch>
        </p:blipFill>
        <p:spPr bwMode="auto">
          <a:xfrm>
            <a:off x="505778" y="4091847"/>
            <a:ext cx="3657600" cy="2556222"/>
          </a:xfrm>
          <a:prstGeom prst="rect">
            <a:avLst/>
          </a:prstGeom>
          <a:noFill/>
          <a:ln w="9525">
            <a:noFill/>
            <a:miter lim="800000"/>
            <a:headEnd/>
            <a:tailEnd/>
          </a:ln>
          <a:effectLst/>
        </p:spPr>
      </p:pic>
      <p:grpSp>
        <p:nvGrpSpPr>
          <p:cNvPr id="28" name="Group 27"/>
          <p:cNvGrpSpPr/>
          <p:nvPr/>
        </p:nvGrpSpPr>
        <p:grpSpPr>
          <a:xfrm>
            <a:off x="860425" y="4215866"/>
            <a:ext cx="3265696" cy="2129901"/>
            <a:chOff x="860425" y="4215866"/>
            <a:chExt cx="3265696" cy="2129901"/>
          </a:xfrm>
        </p:grpSpPr>
        <p:grpSp>
          <p:nvGrpSpPr>
            <p:cNvPr id="26" name="Group 25"/>
            <p:cNvGrpSpPr/>
            <p:nvPr/>
          </p:nvGrpSpPr>
          <p:grpSpPr>
            <a:xfrm>
              <a:off x="860425" y="4339167"/>
              <a:ext cx="2877608" cy="2006600"/>
              <a:chOff x="860425" y="4339167"/>
              <a:chExt cx="2877608" cy="2006600"/>
            </a:xfrm>
          </p:grpSpPr>
          <p:cxnSp>
            <p:nvCxnSpPr>
              <p:cNvPr id="10" name="Straight Connector 9"/>
              <p:cNvCxnSpPr/>
              <p:nvPr/>
            </p:nvCxnSpPr>
            <p:spPr>
              <a:xfrm flipV="1">
                <a:off x="860425" y="6337300"/>
                <a:ext cx="654050" cy="31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1507067" y="4339167"/>
                <a:ext cx="2230966" cy="419100"/>
              </a:xfrm>
              <a:custGeom>
                <a:avLst/>
                <a:gdLst>
                  <a:gd name="connsiteX0" fmla="*/ 2230966 w 2230966"/>
                  <a:gd name="connsiteY0" fmla="*/ 0 h 419100"/>
                  <a:gd name="connsiteX1" fmla="*/ 448733 w 2230966"/>
                  <a:gd name="connsiteY1" fmla="*/ 29633 h 419100"/>
                  <a:gd name="connsiteX2" fmla="*/ 0 w 2230966"/>
                  <a:gd name="connsiteY2" fmla="*/ 389466 h 419100"/>
                  <a:gd name="connsiteX3" fmla="*/ 0 w 2230966"/>
                  <a:gd name="connsiteY3" fmla="*/ 389466 h 419100"/>
                  <a:gd name="connsiteX4" fmla="*/ 16933 w 2230966"/>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966" h="419100">
                    <a:moveTo>
                      <a:pt x="2230966" y="0"/>
                    </a:moveTo>
                    <a:lnTo>
                      <a:pt x="448733" y="29633"/>
                    </a:lnTo>
                    <a:cubicBezTo>
                      <a:pt x="76905" y="94544"/>
                      <a:pt x="0" y="389466"/>
                      <a:pt x="0" y="389466"/>
                    </a:cubicBezTo>
                    <a:lnTo>
                      <a:pt x="0" y="389466"/>
                    </a:lnTo>
                    <a:lnTo>
                      <a:pt x="16933" y="419100"/>
                    </a:ln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rot="5400000" flipH="1" flipV="1">
                <a:off x="700616" y="5543550"/>
                <a:ext cx="1600200" cy="423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821229" y="4215866"/>
              <a:ext cx="304892" cy="369332"/>
            </a:xfrm>
            <a:prstGeom prst="rect">
              <a:avLst/>
            </a:prstGeom>
            <a:noFill/>
          </p:spPr>
          <p:txBody>
            <a:bodyPr wrap="none" rtlCol="0">
              <a:spAutoFit/>
            </a:bodyPr>
            <a:lstStyle/>
            <a:p>
              <a:r>
                <a:rPr lang="en-US" b="1" dirty="0" smtClean="0">
                  <a:solidFill>
                    <a:srgbClr val="00B050"/>
                  </a:solidFill>
                  <a:latin typeface="French Script MT" pitchFamily="66" charset="0"/>
                </a:rPr>
                <a:t>T</a:t>
              </a:r>
              <a:endParaRPr lang="en-US" b="1" dirty="0">
                <a:solidFill>
                  <a:srgbClr val="00B050"/>
                </a:solidFill>
                <a:latin typeface="French Script MT" pitchFamily="66" charset="0"/>
              </a:endParaRPr>
            </a:p>
          </p:txBody>
        </p:sp>
      </p:grpSp>
      <p:pic>
        <p:nvPicPr>
          <p:cNvPr id="29" name="Picture 28">
            <a:extLst>
              <a:ext uri="{FF2B5EF4-FFF2-40B4-BE49-F238E27FC236}">
                <a16:creationId xmlns:a16="http://schemas.microsoft.com/office/drawing/2014/main" xmlns="" id="{240B09E2-5E44-40C8-BA09-B2862AFCB926}"/>
              </a:ext>
            </a:extLst>
          </p:cNvPr>
          <p:cNvPicPr>
            <a:picLocks noChangeAspect="1"/>
          </p:cNvPicPr>
          <p:nvPr/>
        </p:nvPicPr>
        <p:blipFill>
          <a:blip r:embed="rId6"/>
          <a:srcRect t="2573" r="64673" b="69123"/>
          <a:stretch>
            <a:fillRect/>
          </a:stretch>
        </p:blipFill>
        <p:spPr>
          <a:xfrm>
            <a:off x="1009775" y="1463040"/>
            <a:ext cx="2330206" cy="2329319"/>
          </a:xfrm>
          <a:prstGeom prst="rect">
            <a:avLst/>
          </a:prstGeom>
        </p:spPr>
      </p:pic>
      <p:pic>
        <p:nvPicPr>
          <p:cNvPr id="30" name="Picture 29">
            <a:extLst>
              <a:ext uri="{FF2B5EF4-FFF2-40B4-BE49-F238E27FC236}">
                <a16:creationId xmlns:a16="http://schemas.microsoft.com/office/drawing/2014/main" xmlns="" id="{240B09E2-5E44-40C8-BA09-B2862AFCB926}"/>
              </a:ext>
            </a:extLst>
          </p:cNvPr>
          <p:cNvPicPr>
            <a:picLocks noChangeAspect="1"/>
          </p:cNvPicPr>
          <p:nvPr/>
        </p:nvPicPr>
        <p:blipFill>
          <a:blip r:embed="rId6"/>
          <a:srcRect l="34160" t="3041" r="33153" b="69006"/>
          <a:stretch>
            <a:fillRect/>
          </a:stretch>
        </p:blipFill>
        <p:spPr>
          <a:xfrm>
            <a:off x="1164656" y="1453414"/>
            <a:ext cx="2156059" cy="2300438"/>
          </a:xfrm>
          <a:prstGeom prst="rect">
            <a:avLst/>
          </a:prstGeom>
        </p:spPr>
      </p:pic>
      <p:pic>
        <p:nvPicPr>
          <p:cNvPr id="31" name="Picture 30">
            <a:extLst>
              <a:ext uri="{FF2B5EF4-FFF2-40B4-BE49-F238E27FC236}">
                <a16:creationId xmlns:a16="http://schemas.microsoft.com/office/drawing/2014/main" xmlns="" id="{240B09E2-5E44-40C8-BA09-B2862AFCB926}"/>
              </a:ext>
            </a:extLst>
          </p:cNvPr>
          <p:cNvPicPr>
            <a:picLocks noChangeAspect="1"/>
          </p:cNvPicPr>
          <p:nvPr/>
        </p:nvPicPr>
        <p:blipFill>
          <a:blip r:embed="rId6"/>
          <a:srcRect l="65533" t="2807" r="1926" b="69123"/>
          <a:stretch>
            <a:fillRect/>
          </a:stretch>
        </p:blipFill>
        <p:spPr>
          <a:xfrm>
            <a:off x="1174283" y="1434164"/>
            <a:ext cx="2146433" cy="2310063"/>
          </a:xfrm>
          <a:prstGeom prst="rect">
            <a:avLst/>
          </a:prstGeom>
        </p:spPr>
      </p:pic>
      <p:pic>
        <p:nvPicPr>
          <p:cNvPr id="32" name="Picture 31">
            <a:extLst>
              <a:ext uri="{FF2B5EF4-FFF2-40B4-BE49-F238E27FC236}">
                <a16:creationId xmlns:a16="http://schemas.microsoft.com/office/drawing/2014/main" xmlns="" id="{240B09E2-5E44-40C8-BA09-B2862AFCB926}"/>
              </a:ext>
            </a:extLst>
          </p:cNvPr>
          <p:cNvPicPr>
            <a:picLocks noChangeAspect="1"/>
          </p:cNvPicPr>
          <p:nvPr/>
        </p:nvPicPr>
        <p:blipFill>
          <a:blip r:embed="rId6"/>
          <a:srcRect l="65533" t="37212" r="1926" b="35303"/>
          <a:stretch>
            <a:fillRect/>
          </a:stretch>
        </p:blipFill>
        <p:spPr>
          <a:xfrm>
            <a:off x="1211181" y="1472664"/>
            <a:ext cx="2146433" cy="2261938"/>
          </a:xfrm>
          <a:prstGeom prst="rect">
            <a:avLst/>
          </a:prstGeom>
        </p:spPr>
      </p:pic>
      <p:pic>
        <p:nvPicPr>
          <p:cNvPr id="34" name="Picture 33">
            <a:extLst>
              <a:ext uri="{FF2B5EF4-FFF2-40B4-BE49-F238E27FC236}">
                <a16:creationId xmlns:a16="http://schemas.microsoft.com/office/drawing/2014/main" xmlns="" id="{240B09E2-5E44-40C8-BA09-B2862AFCB926}"/>
              </a:ext>
            </a:extLst>
          </p:cNvPr>
          <p:cNvPicPr>
            <a:picLocks noChangeAspect="1"/>
          </p:cNvPicPr>
          <p:nvPr/>
        </p:nvPicPr>
        <p:blipFill>
          <a:blip r:embed="rId6"/>
          <a:srcRect l="33332" t="70448" r="34419" b="781"/>
          <a:stretch>
            <a:fillRect/>
          </a:stretch>
        </p:blipFill>
        <p:spPr>
          <a:xfrm>
            <a:off x="1212785" y="1414916"/>
            <a:ext cx="2127181" cy="2367814"/>
          </a:xfrm>
          <a:prstGeom prst="rect">
            <a:avLst/>
          </a:prstGeom>
        </p:spPr>
      </p:pic>
      <p:pic>
        <p:nvPicPr>
          <p:cNvPr id="35" name="Picture 34">
            <a:extLst>
              <a:ext uri="{FF2B5EF4-FFF2-40B4-BE49-F238E27FC236}">
                <a16:creationId xmlns:a16="http://schemas.microsoft.com/office/drawing/2014/main" xmlns="" id="{240B09E2-5E44-40C8-BA09-B2862AFCB926}"/>
              </a:ext>
            </a:extLst>
          </p:cNvPr>
          <p:cNvPicPr>
            <a:picLocks noChangeAspect="1"/>
          </p:cNvPicPr>
          <p:nvPr/>
        </p:nvPicPr>
        <p:blipFill>
          <a:blip r:embed="rId6"/>
          <a:srcRect l="65435" t="70448" r="2753" b="781"/>
          <a:stretch>
            <a:fillRect/>
          </a:stretch>
        </p:blipFill>
        <p:spPr>
          <a:xfrm>
            <a:off x="1232035" y="1376414"/>
            <a:ext cx="2098306" cy="2367814"/>
          </a:xfrm>
          <a:prstGeom prst="rect">
            <a:avLst/>
          </a:prstGeom>
        </p:spPr>
      </p:pic>
      <p:pic>
        <p:nvPicPr>
          <p:cNvPr id="36" name="Picture 7"/>
          <p:cNvPicPr>
            <a:picLocks noChangeAspect="1" noChangeArrowheads="1"/>
          </p:cNvPicPr>
          <p:nvPr/>
        </p:nvPicPr>
        <p:blipFill>
          <a:blip r:embed="rId7"/>
          <a:srcRect b="71938"/>
          <a:stretch>
            <a:fillRect/>
          </a:stretch>
        </p:blipFill>
        <p:spPr bwMode="auto">
          <a:xfrm>
            <a:off x="6565653" y="5707400"/>
            <a:ext cx="4133850" cy="518541"/>
          </a:xfrm>
          <a:prstGeom prst="rect">
            <a:avLst/>
          </a:prstGeom>
          <a:noFill/>
          <a:ln w="9525">
            <a:noFill/>
            <a:miter lim="800000"/>
            <a:headEnd/>
            <a:tailEnd/>
          </a:ln>
          <a:effectLst/>
        </p:spPr>
      </p:pic>
      <p:pic>
        <p:nvPicPr>
          <p:cNvPr id="37" name="Picture 7"/>
          <p:cNvPicPr>
            <a:picLocks noChangeAspect="1" noChangeArrowheads="1"/>
          </p:cNvPicPr>
          <p:nvPr/>
        </p:nvPicPr>
        <p:blipFill>
          <a:blip r:embed="rId7"/>
          <a:srcRect t="42577" b="30371"/>
          <a:stretch>
            <a:fillRect/>
          </a:stretch>
        </p:blipFill>
        <p:spPr bwMode="auto">
          <a:xfrm>
            <a:off x="6565653" y="6213749"/>
            <a:ext cx="4133850" cy="4998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linds(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checkerboard(across)">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heckerboard(across)">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checkerboard(across)">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heckerboard(across)">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heckerboard(across)">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heckerboard(across)">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ox(in)">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ox(in)">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checkerboard(across)">
                                      <p:cBhvr>
                                        <p:cTn id="8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2F9A60B-EB39-483E-830A-2418C6DCA544}"/>
              </a:ext>
            </a:extLst>
          </p:cNvPr>
          <p:cNvSpPr txBox="1">
            <a:spLocks/>
          </p:cNvSpPr>
          <p:nvPr/>
        </p:nvSpPr>
        <p:spPr>
          <a:xfrm>
            <a:off x="838200" y="65773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Momento </a:t>
            </a:r>
            <a:r>
              <a:rPr lang="es-ES" dirty="0" smtClean="0"/>
              <a:t>angular</a:t>
            </a:r>
            <a:endParaRPr lang="en-US" dirty="0"/>
          </a:p>
        </p:txBody>
      </p:sp>
      <p:pic>
        <p:nvPicPr>
          <p:cNvPr id="4" name="Picture 3">
            <a:extLst>
              <a:ext uri="{FF2B5EF4-FFF2-40B4-BE49-F238E27FC236}">
                <a16:creationId xmlns:a16="http://schemas.microsoft.com/office/drawing/2014/main" xmlns="" id="{12525695-C796-408D-AE96-B3F3298E4A13}"/>
              </a:ext>
            </a:extLst>
          </p:cNvPr>
          <p:cNvPicPr>
            <a:picLocks noChangeAspect="1"/>
          </p:cNvPicPr>
          <p:nvPr/>
        </p:nvPicPr>
        <p:blipFill>
          <a:blip r:embed="rId2"/>
          <a:stretch>
            <a:fillRect/>
          </a:stretch>
        </p:blipFill>
        <p:spPr>
          <a:xfrm>
            <a:off x="4426305" y="1515602"/>
            <a:ext cx="1795883" cy="508269"/>
          </a:xfrm>
          <a:prstGeom prst="rect">
            <a:avLst/>
          </a:prstGeom>
        </p:spPr>
      </p:pic>
      <p:pic>
        <p:nvPicPr>
          <p:cNvPr id="5" name="Picture 4">
            <a:extLst>
              <a:ext uri="{FF2B5EF4-FFF2-40B4-BE49-F238E27FC236}">
                <a16:creationId xmlns:a16="http://schemas.microsoft.com/office/drawing/2014/main" xmlns="" id="{BC1EFCD3-FF46-40FC-AB4D-54459A19301A}"/>
              </a:ext>
            </a:extLst>
          </p:cNvPr>
          <p:cNvPicPr>
            <a:picLocks noChangeAspect="1"/>
          </p:cNvPicPr>
          <p:nvPr/>
        </p:nvPicPr>
        <p:blipFill>
          <a:blip r:embed="rId3"/>
          <a:stretch>
            <a:fillRect/>
          </a:stretch>
        </p:blipFill>
        <p:spPr>
          <a:xfrm>
            <a:off x="7109902" y="1229088"/>
            <a:ext cx="1875991" cy="1245888"/>
          </a:xfrm>
          <a:prstGeom prst="rect">
            <a:avLst/>
          </a:prstGeom>
        </p:spPr>
      </p:pic>
      <p:sp>
        <p:nvSpPr>
          <p:cNvPr id="6" name="TextBox 5">
            <a:extLst>
              <a:ext uri="{FF2B5EF4-FFF2-40B4-BE49-F238E27FC236}">
                <a16:creationId xmlns:a16="http://schemas.microsoft.com/office/drawing/2014/main" xmlns="" id="{9278A92F-519E-4737-B796-05F2F4C62D3B}"/>
              </a:ext>
            </a:extLst>
          </p:cNvPr>
          <p:cNvSpPr txBox="1"/>
          <p:nvPr/>
        </p:nvSpPr>
        <p:spPr>
          <a:xfrm>
            <a:off x="6447052" y="1637741"/>
            <a:ext cx="385893" cy="369332"/>
          </a:xfrm>
          <a:prstGeom prst="rect">
            <a:avLst/>
          </a:prstGeom>
          <a:noFill/>
        </p:spPr>
        <p:txBody>
          <a:bodyPr wrap="square" rtlCol="0">
            <a:spAutoFit/>
          </a:bodyPr>
          <a:lstStyle/>
          <a:p>
            <a:r>
              <a:rPr lang="es-ES" dirty="0"/>
              <a:t>ó:</a:t>
            </a:r>
            <a:endParaRPr lang="en-US" dirty="0"/>
          </a:p>
        </p:txBody>
      </p:sp>
      <p:sp>
        <p:nvSpPr>
          <p:cNvPr id="8" name="TextBox 7">
            <a:extLst>
              <a:ext uri="{FF2B5EF4-FFF2-40B4-BE49-F238E27FC236}">
                <a16:creationId xmlns:a16="http://schemas.microsoft.com/office/drawing/2014/main" xmlns="" id="{CC4CCEBE-A617-40A8-9D06-4FFABDD94906}"/>
              </a:ext>
            </a:extLst>
          </p:cNvPr>
          <p:cNvSpPr txBox="1"/>
          <p:nvPr/>
        </p:nvSpPr>
        <p:spPr>
          <a:xfrm>
            <a:off x="1287101" y="1478698"/>
            <a:ext cx="2869035" cy="523220"/>
          </a:xfrm>
          <a:prstGeom prst="rect">
            <a:avLst/>
          </a:prstGeom>
          <a:noFill/>
        </p:spPr>
        <p:txBody>
          <a:bodyPr wrap="square" rtlCol="0">
            <a:spAutoFit/>
          </a:bodyPr>
          <a:lstStyle/>
          <a:p>
            <a:r>
              <a:rPr lang="es-ES" sz="2800" dirty="0"/>
              <a:t>Mecánica Clásica:</a:t>
            </a:r>
            <a:endParaRPr lang="en-US" sz="2800" dirty="0"/>
          </a:p>
        </p:txBody>
      </p:sp>
      <p:pic>
        <p:nvPicPr>
          <p:cNvPr id="2" name="Ink 1">
            <a:extLst>
              <a:ext uri="{FF2B5EF4-FFF2-40B4-BE49-F238E27FC236}">
                <a16:creationId xmlns:a16="http://schemas.microsoft.com/office/drawing/2014/main" xmlns:mc="http://schemas.openxmlformats.org/markup-compatibility/2006" xmlns="" id="{AC7E1B5E-E31A-4C8E-A56F-E7CDD612E9D0}"/>
              </a:ext>
            </a:extLst>
          </p:cNvPr>
          <p:cNvPicPr/>
          <p:nvPr/>
        </p:nvPicPr>
        <p:blipFill>
          <a:blip r:embed="rId4"/>
          <a:srcRect b="87081"/>
          <a:stretch>
            <a:fillRect/>
          </a:stretch>
        </p:blipFill>
        <p:spPr>
          <a:xfrm>
            <a:off x="880392" y="795792"/>
            <a:ext cx="7320240" cy="716016"/>
          </a:xfrm>
          <a:prstGeom prst="rect">
            <a:avLst/>
          </a:prstGeom>
        </p:spPr>
      </p:pic>
      <p:sp>
        <p:nvSpPr>
          <p:cNvPr id="11" name="Rectangle 10"/>
          <p:cNvSpPr/>
          <p:nvPr/>
        </p:nvSpPr>
        <p:spPr>
          <a:xfrm>
            <a:off x="146304" y="2303669"/>
            <a:ext cx="7936992" cy="1923604"/>
          </a:xfrm>
          <a:prstGeom prst="rect">
            <a:avLst/>
          </a:prstGeom>
        </p:spPr>
        <p:txBody>
          <a:bodyPr wrap="square">
            <a:spAutoFit/>
          </a:bodyPr>
          <a:lstStyle/>
          <a:p>
            <a:r>
              <a:rPr lang="es-ES" sz="1700" dirty="0" smtClean="0">
                <a:latin typeface="Times New Roman" pitchFamily="18" charset="0"/>
                <a:cs typeface="Times New Roman" pitchFamily="18" charset="0"/>
              </a:rPr>
              <a:t>La dirección de ⃗</a:t>
            </a:r>
            <a:r>
              <a:rPr lang="es-ES" sz="1700" b="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es perpendicular al plano de la órbita. </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Junto con la energía, el momento angular permanece constante a medida que el planeta orbita. </a:t>
            </a:r>
          </a:p>
          <a:p>
            <a:endParaRPr lang="es-ES" sz="1700" dirty="0" smtClean="0">
              <a:latin typeface="Times New Roman" pitchFamily="18" charset="0"/>
              <a:cs typeface="Times New Roman" pitchFamily="18" charset="0"/>
            </a:endParaRPr>
          </a:p>
          <a:p>
            <a:r>
              <a:rPr lang="es-ES" sz="1700" b="1" dirty="0" smtClean="0">
                <a:solidFill>
                  <a:srgbClr val="FF0000"/>
                </a:solidFill>
                <a:latin typeface="Times New Roman" pitchFamily="18" charset="0"/>
                <a:cs typeface="Times New Roman" pitchFamily="18" charset="0"/>
              </a:rPr>
              <a:t>Para una energía total dada, muchas órbitas diferentes son posibles</a:t>
            </a:r>
            <a:r>
              <a:rPr lang="es-ES" sz="1700" dirty="0" smtClean="0">
                <a:latin typeface="Times New Roman" pitchFamily="18" charset="0"/>
                <a:cs typeface="Times New Roman" pitchFamily="18" charset="0"/>
              </a:rPr>
              <a:t>, desde la órbita casi circular de la Tierra hasta la órbitas elípticas altamente </a:t>
            </a:r>
            <a:r>
              <a:rPr lang="es-ES" sz="1700" dirty="0" err="1" smtClean="0">
                <a:latin typeface="Times New Roman" pitchFamily="18" charset="0"/>
                <a:cs typeface="Times New Roman" pitchFamily="18" charset="0"/>
              </a:rPr>
              <a:t>elongadas</a:t>
            </a:r>
            <a:r>
              <a:rPr lang="es-ES" sz="1700" dirty="0" smtClean="0">
                <a:latin typeface="Times New Roman" pitchFamily="18" charset="0"/>
                <a:cs typeface="Times New Roman" pitchFamily="18" charset="0"/>
              </a:rPr>
              <a:t> de los cometas. </a:t>
            </a:r>
          </a:p>
        </p:txBody>
      </p:sp>
      <p:pic>
        <p:nvPicPr>
          <p:cNvPr id="12" name="Picture 2"/>
          <p:cNvPicPr>
            <a:picLocks noChangeAspect="1" noChangeArrowheads="1"/>
          </p:cNvPicPr>
          <p:nvPr/>
        </p:nvPicPr>
        <p:blipFill>
          <a:blip r:embed="rId5"/>
          <a:srcRect l="2325"/>
          <a:stretch>
            <a:fillRect/>
          </a:stretch>
        </p:blipFill>
        <p:spPr bwMode="auto">
          <a:xfrm>
            <a:off x="7778496" y="2388695"/>
            <a:ext cx="3657600" cy="2248491"/>
          </a:xfrm>
          <a:prstGeom prst="rect">
            <a:avLst/>
          </a:prstGeom>
          <a:noFill/>
          <a:ln w="9525">
            <a:noFill/>
            <a:miter lim="800000"/>
            <a:headEnd/>
            <a:tailEnd/>
          </a:ln>
          <a:effectLst/>
        </p:spPr>
      </p:pic>
      <p:sp>
        <p:nvSpPr>
          <p:cNvPr id="10" name="Rectangle 9"/>
          <p:cNvSpPr/>
          <p:nvPr/>
        </p:nvSpPr>
        <p:spPr>
          <a:xfrm>
            <a:off x="170688" y="4284869"/>
            <a:ext cx="10497312" cy="2031325"/>
          </a:xfrm>
          <a:prstGeom prst="rect">
            <a:avLst/>
          </a:prstGeom>
        </p:spPr>
        <p:txBody>
          <a:bodyPr wrap="square">
            <a:spAutoFit/>
          </a:bodyPr>
          <a:lstStyle/>
          <a:p>
            <a:endParaRPr lang="es-ES" dirty="0" smtClean="0">
              <a:latin typeface="Times New Roman" pitchFamily="18" charset="0"/>
              <a:cs typeface="Times New Roman" pitchFamily="18" charset="0"/>
            </a:endParaRPr>
          </a:p>
          <a:p>
            <a:r>
              <a:rPr lang="es-ES" b="1" dirty="0" smtClean="0">
                <a:solidFill>
                  <a:srgbClr val="FF0000"/>
                </a:solidFill>
                <a:latin typeface="Times New Roman" pitchFamily="18" charset="0"/>
                <a:cs typeface="Times New Roman" pitchFamily="18" charset="0"/>
              </a:rPr>
              <a:t>Estas órbitas difieren en su momento angular L</a:t>
            </a:r>
            <a:r>
              <a:rPr lang="es-ES" dirty="0" smtClean="0">
                <a:latin typeface="Times New Roman" pitchFamily="18" charset="0"/>
                <a:cs typeface="Times New Roman" pitchFamily="18" charset="0"/>
              </a:rPr>
              <a:t>, que para una energía dada es mayor para la órbita circular y menor para la elipse alargada. </a:t>
            </a:r>
          </a:p>
          <a:p>
            <a:r>
              <a:rPr lang="es-ES" dirty="0" smtClean="0">
                <a:latin typeface="Times New Roman" pitchFamily="18" charset="0"/>
                <a:cs typeface="Times New Roman" pitchFamily="18" charset="0"/>
              </a:rPr>
              <a:t>La figura  muestra una variedad de órbitas planetarias con la misma energía total pero diferente momento angular. </a:t>
            </a:r>
          </a:p>
          <a:p>
            <a:r>
              <a:rPr lang="es-ES" dirty="0" smtClean="0">
                <a:latin typeface="Times New Roman" pitchFamily="18" charset="0"/>
                <a:cs typeface="Times New Roman" pitchFamily="18" charset="0"/>
              </a:rPr>
              <a:t>La completa especificación de la órbita requiere que demos no sólo la magnitud del vector de momento angular sino también su dirección; esta dirección identifica el plano de la órbita.</a:t>
            </a:r>
          </a:p>
        </p:txBody>
      </p:sp>
    </p:spTree>
    <p:extLst>
      <p:ext uri="{BB962C8B-B14F-4D97-AF65-F5344CB8AC3E}">
        <p14:creationId xmlns:p14="http://schemas.microsoft.com/office/powerpoint/2010/main" xmlns="" val="4262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blinds(horizontal)">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blinds(horizontal)">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blinds(horizontal)">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525695-C796-408D-AE96-B3F3298E4A13}"/>
              </a:ext>
            </a:extLst>
          </p:cNvPr>
          <p:cNvPicPr>
            <a:picLocks noChangeAspect="1"/>
          </p:cNvPicPr>
          <p:nvPr/>
        </p:nvPicPr>
        <p:blipFill>
          <a:blip r:embed="rId2"/>
          <a:stretch>
            <a:fillRect/>
          </a:stretch>
        </p:blipFill>
        <p:spPr>
          <a:xfrm>
            <a:off x="4255618" y="1637523"/>
            <a:ext cx="1445776" cy="409182"/>
          </a:xfrm>
          <a:prstGeom prst="rect">
            <a:avLst/>
          </a:prstGeom>
        </p:spPr>
      </p:pic>
      <p:pic>
        <p:nvPicPr>
          <p:cNvPr id="5" name="Picture 4">
            <a:extLst>
              <a:ext uri="{FF2B5EF4-FFF2-40B4-BE49-F238E27FC236}">
                <a16:creationId xmlns:a16="http://schemas.microsoft.com/office/drawing/2014/main" xmlns="" id="{BC1EFCD3-FF46-40FC-AB4D-54459A19301A}"/>
              </a:ext>
            </a:extLst>
          </p:cNvPr>
          <p:cNvPicPr>
            <a:picLocks noChangeAspect="1"/>
          </p:cNvPicPr>
          <p:nvPr/>
        </p:nvPicPr>
        <p:blipFill>
          <a:blip r:embed="rId3"/>
          <a:stretch>
            <a:fillRect/>
          </a:stretch>
        </p:blipFill>
        <p:spPr>
          <a:xfrm>
            <a:off x="7122094" y="1472928"/>
            <a:ext cx="1582279" cy="1050827"/>
          </a:xfrm>
          <a:prstGeom prst="rect">
            <a:avLst/>
          </a:prstGeom>
        </p:spPr>
      </p:pic>
      <p:sp>
        <p:nvSpPr>
          <p:cNvPr id="6" name="TextBox 5">
            <a:extLst>
              <a:ext uri="{FF2B5EF4-FFF2-40B4-BE49-F238E27FC236}">
                <a16:creationId xmlns:a16="http://schemas.microsoft.com/office/drawing/2014/main" xmlns="" id="{9278A92F-519E-4737-B796-05F2F4C62D3B}"/>
              </a:ext>
            </a:extLst>
          </p:cNvPr>
          <p:cNvSpPr txBox="1"/>
          <p:nvPr/>
        </p:nvSpPr>
        <p:spPr>
          <a:xfrm>
            <a:off x="5971564" y="1710893"/>
            <a:ext cx="385893" cy="369332"/>
          </a:xfrm>
          <a:prstGeom prst="rect">
            <a:avLst/>
          </a:prstGeom>
          <a:noFill/>
        </p:spPr>
        <p:txBody>
          <a:bodyPr wrap="square" rtlCol="0">
            <a:spAutoFit/>
          </a:bodyPr>
          <a:lstStyle/>
          <a:p>
            <a:r>
              <a:rPr lang="es-ES" dirty="0"/>
              <a:t>ó:</a:t>
            </a:r>
            <a:endParaRPr lang="en-US" dirty="0"/>
          </a:p>
        </p:txBody>
      </p:sp>
      <p:pic>
        <p:nvPicPr>
          <p:cNvPr id="7" name="Picture 6">
            <a:extLst>
              <a:ext uri="{FF2B5EF4-FFF2-40B4-BE49-F238E27FC236}">
                <a16:creationId xmlns:a16="http://schemas.microsoft.com/office/drawing/2014/main" xmlns="" id="{3DFC9C32-E93E-40E9-BDD0-C53ED4A1452B}"/>
              </a:ext>
            </a:extLst>
          </p:cNvPr>
          <p:cNvPicPr>
            <a:picLocks noChangeAspect="1"/>
          </p:cNvPicPr>
          <p:nvPr/>
        </p:nvPicPr>
        <p:blipFill>
          <a:blip r:embed="rId4"/>
          <a:stretch>
            <a:fillRect/>
          </a:stretch>
        </p:blipFill>
        <p:spPr>
          <a:xfrm>
            <a:off x="5889300" y="2713570"/>
            <a:ext cx="2587173" cy="1874263"/>
          </a:xfrm>
          <a:prstGeom prst="rect">
            <a:avLst/>
          </a:prstGeom>
        </p:spPr>
      </p:pic>
      <p:sp>
        <p:nvSpPr>
          <p:cNvPr id="8" name="TextBox 7">
            <a:extLst>
              <a:ext uri="{FF2B5EF4-FFF2-40B4-BE49-F238E27FC236}">
                <a16:creationId xmlns:a16="http://schemas.microsoft.com/office/drawing/2014/main" xmlns="" id="{CC4CCEBE-A617-40A8-9D06-4FFABDD94906}"/>
              </a:ext>
            </a:extLst>
          </p:cNvPr>
          <p:cNvSpPr txBox="1"/>
          <p:nvPr/>
        </p:nvSpPr>
        <p:spPr>
          <a:xfrm>
            <a:off x="1116413" y="1600618"/>
            <a:ext cx="2869035" cy="523220"/>
          </a:xfrm>
          <a:prstGeom prst="rect">
            <a:avLst/>
          </a:prstGeom>
          <a:noFill/>
        </p:spPr>
        <p:txBody>
          <a:bodyPr wrap="square" rtlCol="0">
            <a:spAutoFit/>
          </a:bodyPr>
          <a:lstStyle/>
          <a:p>
            <a:r>
              <a:rPr lang="es-ES" sz="2800" dirty="0"/>
              <a:t>Mecánica Clásica:</a:t>
            </a:r>
            <a:endParaRPr lang="en-US" sz="2800" dirty="0"/>
          </a:p>
        </p:txBody>
      </p:sp>
      <p:sp>
        <p:nvSpPr>
          <p:cNvPr id="10" name="TextBox 9">
            <a:extLst>
              <a:ext uri="{FF2B5EF4-FFF2-40B4-BE49-F238E27FC236}">
                <a16:creationId xmlns:a16="http://schemas.microsoft.com/office/drawing/2014/main" xmlns="" id="{AADDCAF0-D494-4CAB-8C5F-CC7C92282755}"/>
              </a:ext>
            </a:extLst>
          </p:cNvPr>
          <p:cNvSpPr txBox="1"/>
          <p:nvPr/>
        </p:nvSpPr>
        <p:spPr>
          <a:xfrm>
            <a:off x="1055453" y="2682949"/>
            <a:ext cx="3161972" cy="523220"/>
          </a:xfrm>
          <a:prstGeom prst="rect">
            <a:avLst/>
          </a:prstGeom>
          <a:noFill/>
        </p:spPr>
        <p:txBody>
          <a:bodyPr wrap="square" rtlCol="0">
            <a:spAutoFit/>
          </a:bodyPr>
          <a:lstStyle/>
          <a:p>
            <a:r>
              <a:rPr lang="es-ES" sz="2800" dirty="0"/>
              <a:t>Mecánica Cuántica:</a:t>
            </a:r>
            <a:endParaRPr lang="en-US" sz="2800" dirty="0"/>
          </a:p>
        </p:txBody>
      </p:sp>
      <p:pic>
        <p:nvPicPr>
          <p:cNvPr id="2" name="Ink 1">
            <a:extLst>
              <a:ext uri="{FF2B5EF4-FFF2-40B4-BE49-F238E27FC236}">
                <a16:creationId xmlns:a16="http://schemas.microsoft.com/office/drawing/2014/main" xmlns="" xmlns:mc="http://schemas.openxmlformats.org/markup-compatibility/2006" id="{AC7E1B5E-E31A-4C8E-A56F-E7CDD612E9D0}"/>
              </a:ext>
            </a:extLst>
          </p:cNvPr>
          <p:cNvPicPr/>
          <p:nvPr/>
        </p:nvPicPr>
        <p:blipFill>
          <a:blip r:embed="rId5"/>
          <a:srcRect t="10280" b="35599"/>
          <a:stretch>
            <a:fillRect/>
          </a:stretch>
        </p:blipFill>
        <p:spPr>
          <a:xfrm>
            <a:off x="1099848" y="2340864"/>
            <a:ext cx="5617944" cy="2279904"/>
          </a:xfrm>
          <a:prstGeom prst="rect">
            <a:avLst/>
          </a:prstGeom>
        </p:spPr>
      </p:pic>
      <p:pic>
        <p:nvPicPr>
          <p:cNvPr id="11" name="Ink 1">
            <a:extLst>
              <a:ext uri="{FF2B5EF4-FFF2-40B4-BE49-F238E27FC236}">
                <a16:creationId xmlns:a16="http://schemas.microsoft.com/office/drawing/2014/main" xmlns="" xmlns:mc="http://schemas.openxmlformats.org/markup-compatibility/2006" id="{AC7E1B5E-E31A-4C8E-A56F-E7CDD612E9D0}"/>
              </a:ext>
            </a:extLst>
          </p:cNvPr>
          <p:cNvPicPr/>
          <p:nvPr/>
        </p:nvPicPr>
        <p:blipFill>
          <a:blip r:embed="rId5"/>
          <a:srcRect t="82056"/>
          <a:stretch>
            <a:fillRect/>
          </a:stretch>
        </p:blipFill>
        <p:spPr>
          <a:xfrm>
            <a:off x="1002312" y="4840224"/>
            <a:ext cx="5617944" cy="755904"/>
          </a:xfrm>
          <a:prstGeom prst="rect">
            <a:avLst/>
          </a:prstGeom>
        </p:spPr>
      </p:pic>
    </p:spTree>
    <p:extLst>
      <p:ext uri="{BB962C8B-B14F-4D97-AF65-F5344CB8AC3E}">
        <p14:creationId xmlns:p14="http://schemas.microsoft.com/office/powerpoint/2010/main" xmlns="" val="4262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84" y="856179"/>
            <a:ext cx="10302240" cy="615553"/>
          </a:xfrm>
          <a:prstGeom prst="rect">
            <a:avLst/>
          </a:prstGeom>
        </p:spPr>
        <p:txBody>
          <a:bodyPr wrap="square">
            <a:spAutoFit/>
          </a:bodyPr>
          <a:lstStyle/>
          <a:p>
            <a:r>
              <a:rPr lang="es-ES" sz="1700" dirty="0" smtClean="0">
                <a:latin typeface="Times New Roman" pitchFamily="18" charset="0"/>
                <a:cs typeface="Times New Roman" pitchFamily="18" charset="0"/>
              </a:rPr>
              <a:t>En el ejercicio 1 del práctico 6 se piden demostrar una serie de identidades sobre los operadores de momento angular  que nos serán útiles:</a:t>
            </a:r>
          </a:p>
        </p:txBody>
      </p:sp>
      <p:pic>
        <p:nvPicPr>
          <p:cNvPr id="19458" name="Picture 2"/>
          <p:cNvPicPr>
            <a:picLocks noChangeAspect="1" noChangeArrowheads="1"/>
          </p:cNvPicPr>
          <p:nvPr/>
        </p:nvPicPr>
        <p:blipFill>
          <a:blip r:embed="rId2"/>
          <a:srcRect/>
          <a:stretch>
            <a:fillRect/>
          </a:stretch>
        </p:blipFill>
        <p:spPr bwMode="auto">
          <a:xfrm>
            <a:off x="2644521" y="1349126"/>
            <a:ext cx="3817239" cy="1140609"/>
          </a:xfrm>
          <a:prstGeom prst="rect">
            <a:avLst/>
          </a:prstGeom>
          <a:noFill/>
          <a:ln w="9525">
            <a:noFill/>
            <a:miter lim="800000"/>
            <a:headEnd/>
            <a:tailEnd/>
          </a:ln>
          <a:effectLst/>
        </p:spPr>
      </p:pic>
      <p:sp>
        <p:nvSpPr>
          <p:cNvPr id="4" name="Rectangle 3"/>
          <p:cNvSpPr/>
          <p:nvPr/>
        </p:nvSpPr>
        <p:spPr>
          <a:xfrm>
            <a:off x="0" y="2531638"/>
            <a:ext cx="11021568" cy="615553"/>
          </a:xfrm>
          <a:prstGeom prst="rect">
            <a:avLst/>
          </a:prstGeom>
        </p:spPr>
        <p:txBody>
          <a:bodyPr wrap="square">
            <a:spAutoFit/>
          </a:bodyPr>
          <a:lstStyle/>
          <a:p>
            <a:r>
              <a:rPr lang="es-UY" sz="1700" dirty="0" smtClean="0">
                <a:latin typeface="Times New Roman" pitchFamily="18" charset="0"/>
                <a:cs typeface="Times New Roman" pitchFamily="18" charset="0"/>
              </a:rPr>
              <a:t>A partir de estas relaciones  se puede probar (también lo pide el ejercicio en su parte b) ) que los conmutadores de las componentes del momento angular están dados por:</a:t>
            </a:r>
            <a:endParaRPr lang="es-UY" sz="1700" dirty="0">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3"/>
          <a:srcRect/>
          <a:stretch>
            <a:fillRect/>
          </a:stretch>
        </p:blipFill>
        <p:spPr bwMode="auto">
          <a:xfrm>
            <a:off x="2429829" y="3164945"/>
            <a:ext cx="5921692" cy="435796"/>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t="2482" b="85473"/>
          <a:stretch>
            <a:fillRect/>
          </a:stretch>
        </p:blipFill>
        <p:spPr bwMode="auto">
          <a:xfrm>
            <a:off x="0" y="3654400"/>
            <a:ext cx="8870950" cy="609600"/>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l="40681" t="23200" r="38841" b="68609"/>
          <a:stretch>
            <a:fillRect/>
          </a:stretch>
        </p:blipFill>
        <p:spPr bwMode="auto">
          <a:xfrm>
            <a:off x="8875776" y="4337152"/>
            <a:ext cx="1816608" cy="414528"/>
          </a:xfrm>
          <a:prstGeom prst="rect">
            <a:avLst/>
          </a:prstGeom>
          <a:noFill/>
          <a:ln w="9525">
            <a:noFill/>
            <a:miter lim="800000"/>
            <a:headEnd/>
            <a:tailEnd/>
          </a:ln>
          <a:effectLst/>
        </p:spPr>
      </p:pic>
      <p:sp>
        <p:nvSpPr>
          <p:cNvPr id="9" name="Rectangle 8"/>
          <p:cNvSpPr/>
          <p:nvPr/>
        </p:nvSpPr>
        <p:spPr>
          <a:xfrm>
            <a:off x="177184" y="4374990"/>
            <a:ext cx="8812028" cy="353943"/>
          </a:xfrm>
          <a:prstGeom prst="rect">
            <a:avLst/>
          </a:prstGeom>
        </p:spPr>
        <p:txBody>
          <a:bodyPr wrap="none">
            <a:spAutoFit/>
          </a:bodyPr>
          <a:lstStyle/>
          <a:p>
            <a:r>
              <a:rPr lang="es-ES" sz="1700" dirty="0" smtClean="0">
                <a:latin typeface="Times New Roman" pitchFamily="18" charset="0"/>
                <a:cs typeface="Times New Roman" pitchFamily="18" charset="0"/>
              </a:rPr>
              <a:t>Recordemos la relación general para las incertidumbres de dos operadores F y G que no conmutan:</a:t>
            </a:r>
            <a:endParaRPr lang="en-US" sz="1700" dirty="0">
              <a:latin typeface="Times New Roman" pitchFamily="18" charset="0"/>
              <a:cs typeface="Times New Roman" pitchFamily="18" charset="0"/>
            </a:endParaRPr>
          </a:p>
        </p:txBody>
      </p:sp>
      <p:sp>
        <p:nvSpPr>
          <p:cNvPr id="10" name="TextBox 9"/>
          <p:cNvSpPr txBox="1"/>
          <p:nvPr/>
        </p:nvSpPr>
        <p:spPr>
          <a:xfrm>
            <a:off x="6608064" y="4239616"/>
            <a:ext cx="679994" cy="369332"/>
          </a:xfrm>
          <a:prstGeom prst="rect">
            <a:avLst/>
          </a:prstGeom>
          <a:noFill/>
        </p:spPr>
        <p:txBody>
          <a:bodyPr wrap="none" rtlCol="0">
            <a:spAutoFit/>
          </a:bodyPr>
          <a:lstStyle/>
          <a:p>
            <a:r>
              <a:rPr lang="en-US" dirty="0" smtClean="0"/>
              <a:t>^     ^</a:t>
            </a:r>
            <a:endParaRPr lang="en-US" dirty="0"/>
          </a:p>
        </p:txBody>
      </p:sp>
      <p:pic>
        <p:nvPicPr>
          <p:cNvPr id="11" name="Picture 4"/>
          <p:cNvPicPr>
            <a:picLocks noChangeAspect="1" noChangeArrowheads="1"/>
          </p:cNvPicPr>
          <p:nvPr/>
        </p:nvPicPr>
        <p:blipFill>
          <a:blip r:embed="rId4"/>
          <a:srcRect t="36931" b="56806"/>
          <a:stretch>
            <a:fillRect/>
          </a:stretch>
        </p:blipFill>
        <p:spPr bwMode="auto">
          <a:xfrm>
            <a:off x="207264" y="4727296"/>
            <a:ext cx="8870950" cy="316992"/>
          </a:xfrm>
          <a:prstGeom prst="rect">
            <a:avLst/>
          </a:prstGeom>
          <a:noFill/>
          <a:ln w="9525">
            <a:noFill/>
            <a:miter lim="800000"/>
            <a:headEnd/>
            <a:tailEnd/>
          </a:ln>
          <a:effectLst/>
        </p:spPr>
      </p:pic>
      <p:pic>
        <p:nvPicPr>
          <p:cNvPr id="12" name="Picture 4"/>
          <p:cNvPicPr>
            <a:picLocks noChangeAspect="1" noChangeArrowheads="1"/>
          </p:cNvPicPr>
          <p:nvPr/>
        </p:nvPicPr>
        <p:blipFill>
          <a:blip r:embed="rId4"/>
          <a:srcRect l="17867" t="43676" r="16163" b="46930"/>
          <a:stretch>
            <a:fillRect/>
          </a:stretch>
        </p:blipFill>
        <p:spPr bwMode="auto">
          <a:xfrm>
            <a:off x="2011680" y="4812640"/>
            <a:ext cx="5852160" cy="475488"/>
          </a:xfrm>
          <a:prstGeom prst="rect">
            <a:avLst/>
          </a:prstGeom>
          <a:noFill/>
          <a:ln w="9525">
            <a:noFill/>
            <a:miter lim="800000"/>
            <a:headEnd/>
            <a:tailEnd/>
          </a:ln>
          <a:effectLst/>
        </p:spPr>
      </p:pic>
      <p:sp>
        <p:nvSpPr>
          <p:cNvPr id="13" name="TextBox 12"/>
          <p:cNvSpPr txBox="1"/>
          <p:nvPr/>
        </p:nvSpPr>
        <p:spPr>
          <a:xfrm>
            <a:off x="2859024" y="1186158"/>
            <a:ext cx="679994" cy="369332"/>
          </a:xfrm>
          <a:prstGeom prst="rect">
            <a:avLst/>
          </a:prstGeom>
          <a:noFill/>
        </p:spPr>
        <p:txBody>
          <a:bodyPr wrap="none" rtlCol="0">
            <a:spAutoFit/>
          </a:bodyPr>
          <a:lstStyle/>
          <a:p>
            <a:r>
              <a:rPr lang="en-US" dirty="0" smtClean="0"/>
              <a:t>^     ^</a:t>
            </a:r>
            <a:endParaRPr lang="en-US" dirty="0"/>
          </a:p>
        </p:txBody>
      </p:sp>
      <p:sp>
        <p:nvSpPr>
          <p:cNvPr id="14" name="TextBox 13"/>
          <p:cNvSpPr txBox="1"/>
          <p:nvPr/>
        </p:nvSpPr>
        <p:spPr>
          <a:xfrm>
            <a:off x="4797552" y="1173966"/>
            <a:ext cx="679994" cy="369332"/>
          </a:xfrm>
          <a:prstGeom prst="rect">
            <a:avLst/>
          </a:prstGeom>
          <a:noFill/>
        </p:spPr>
        <p:txBody>
          <a:bodyPr wrap="none" rtlCol="0">
            <a:spAutoFit/>
          </a:bodyPr>
          <a:lstStyle/>
          <a:p>
            <a:r>
              <a:rPr lang="en-US" dirty="0" smtClean="0"/>
              <a:t>^     ^</a:t>
            </a:r>
            <a:endParaRPr lang="en-US" dirty="0"/>
          </a:p>
        </p:txBody>
      </p:sp>
      <p:sp>
        <p:nvSpPr>
          <p:cNvPr id="15" name="TextBox 14"/>
          <p:cNvSpPr txBox="1"/>
          <p:nvPr/>
        </p:nvSpPr>
        <p:spPr>
          <a:xfrm>
            <a:off x="2859024" y="1588494"/>
            <a:ext cx="679994" cy="369332"/>
          </a:xfrm>
          <a:prstGeom prst="rect">
            <a:avLst/>
          </a:prstGeom>
          <a:noFill/>
        </p:spPr>
        <p:txBody>
          <a:bodyPr wrap="none" rtlCol="0">
            <a:spAutoFit/>
          </a:bodyPr>
          <a:lstStyle/>
          <a:p>
            <a:r>
              <a:rPr lang="en-US" dirty="0" smtClean="0"/>
              <a:t>^     ^</a:t>
            </a:r>
            <a:endParaRPr lang="en-US" dirty="0"/>
          </a:p>
        </p:txBody>
      </p:sp>
      <p:sp>
        <p:nvSpPr>
          <p:cNvPr id="16" name="TextBox 15"/>
          <p:cNvSpPr txBox="1"/>
          <p:nvPr/>
        </p:nvSpPr>
        <p:spPr>
          <a:xfrm>
            <a:off x="4797552" y="1576302"/>
            <a:ext cx="679994" cy="369332"/>
          </a:xfrm>
          <a:prstGeom prst="rect">
            <a:avLst/>
          </a:prstGeom>
          <a:noFill/>
        </p:spPr>
        <p:txBody>
          <a:bodyPr wrap="none" rtlCol="0">
            <a:spAutoFit/>
          </a:bodyPr>
          <a:lstStyle/>
          <a:p>
            <a:r>
              <a:rPr lang="en-US" dirty="0" smtClean="0"/>
              <a:t>^     ^</a:t>
            </a:r>
            <a:endParaRPr lang="en-US" dirty="0"/>
          </a:p>
        </p:txBody>
      </p:sp>
      <p:sp>
        <p:nvSpPr>
          <p:cNvPr id="17" name="TextBox 16"/>
          <p:cNvSpPr txBox="1"/>
          <p:nvPr/>
        </p:nvSpPr>
        <p:spPr>
          <a:xfrm>
            <a:off x="5967984" y="1625070"/>
            <a:ext cx="405880" cy="369332"/>
          </a:xfrm>
          <a:prstGeom prst="rect">
            <a:avLst/>
          </a:prstGeom>
          <a:noFill/>
        </p:spPr>
        <p:txBody>
          <a:bodyPr wrap="none" rtlCol="0">
            <a:spAutoFit/>
          </a:bodyPr>
          <a:lstStyle/>
          <a:p>
            <a:r>
              <a:rPr lang="en-US" dirty="0" smtClean="0"/>
              <a:t>^  </a:t>
            </a:r>
            <a:endParaRPr lang="en-US" dirty="0"/>
          </a:p>
        </p:txBody>
      </p:sp>
      <p:sp>
        <p:nvSpPr>
          <p:cNvPr id="18" name="TextBox 17"/>
          <p:cNvSpPr txBox="1"/>
          <p:nvPr/>
        </p:nvSpPr>
        <p:spPr>
          <a:xfrm>
            <a:off x="6108192" y="2021310"/>
            <a:ext cx="405880" cy="369332"/>
          </a:xfrm>
          <a:prstGeom prst="rect">
            <a:avLst/>
          </a:prstGeom>
          <a:noFill/>
        </p:spPr>
        <p:txBody>
          <a:bodyPr wrap="none" rtlCol="0">
            <a:spAutoFit/>
          </a:bodyPr>
          <a:lstStyle/>
          <a:p>
            <a:r>
              <a:rPr lang="en-US" dirty="0" smtClean="0"/>
              <a:t>^  </a:t>
            </a:r>
            <a:endParaRPr lang="en-US" dirty="0"/>
          </a:p>
        </p:txBody>
      </p:sp>
      <p:sp>
        <p:nvSpPr>
          <p:cNvPr id="19" name="TextBox 18"/>
          <p:cNvSpPr txBox="1"/>
          <p:nvPr/>
        </p:nvSpPr>
        <p:spPr>
          <a:xfrm>
            <a:off x="3877056" y="1618974"/>
            <a:ext cx="405880" cy="369332"/>
          </a:xfrm>
          <a:prstGeom prst="rect">
            <a:avLst/>
          </a:prstGeom>
          <a:noFill/>
        </p:spPr>
        <p:txBody>
          <a:bodyPr wrap="none" rtlCol="0">
            <a:spAutoFit/>
          </a:bodyPr>
          <a:lstStyle/>
          <a:p>
            <a:r>
              <a:rPr lang="en-US" dirty="0" smtClean="0"/>
              <a:t>^  </a:t>
            </a:r>
            <a:endParaRPr lang="en-US" dirty="0"/>
          </a:p>
        </p:txBody>
      </p:sp>
      <p:sp>
        <p:nvSpPr>
          <p:cNvPr id="20" name="TextBox 19"/>
          <p:cNvSpPr txBox="1"/>
          <p:nvPr/>
        </p:nvSpPr>
        <p:spPr>
          <a:xfrm>
            <a:off x="4047744" y="2009118"/>
            <a:ext cx="405880" cy="369332"/>
          </a:xfrm>
          <a:prstGeom prst="rect">
            <a:avLst/>
          </a:prstGeom>
          <a:noFill/>
        </p:spPr>
        <p:txBody>
          <a:bodyPr wrap="none" rtlCol="0">
            <a:spAutoFit/>
          </a:bodyPr>
          <a:lstStyle/>
          <a:p>
            <a:r>
              <a:rPr lang="en-US" dirty="0" smtClean="0"/>
              <a:t>^  </a:t>
            </a:r>
            <a:endParaRPr lang="en-US" dirty="0"/>
          </a:p>
        </p:txBody>
      </p:sp>
      <p:sp>
        <p:nvSpPr>
          <p:cNvPr id="21" name="TextBox 20"/>
          <p:cNvSpPr txBox="1"/>
          <p:nvPr/>
        </p:nvSpPr>
        <p:spPr>
          <a:xfrm>
            <a:off x="3950208" y="3051215"/>
            <a:ext cx="405880" cy="369332"/>
          </a:xfrm>
          <a:prstGeom prst="rect">
            <a:avLst/>
          </a:prstGeom>
          <a:noFill/>
        </p:spPr>
        <p:txBody>
          <a:bodyPr wrap="none" rtlCol="0">
            <a:spAutoFit/>
          </a:bodyPr>
          <a:lstStyle/>
          <a:p>
            <a:r>
              <a:rPr lang="en-US" dirty="0" smtClean="0"/>
              <a:t>^  </a:t>
            </a:r>
            <a:endParaRPr lang="en-US" dirty="0"/>
          </a:p>
        </p:txBody>
      </p:sp>
      <p:sp>
        <p:nvSpPr>
          <p:cNvPr id="22" name="TextBox 21"/>
          <p:cNvSpPr txBox="1"/>
          <p:nvPr/>
        </p:nvSpPr>
        <p:spPr>
          <a:xfrm>
            <a:off x="5949696" y="3063407"/>
            <a:ext cx="405880" cy="369332"/>
          </a:xfrm>
          <a:prstGeom prst="rect">
            <a:avLst/>
          </a:prstGeom>
          <a:noFill/>
        </p:spPr>
        <p:txBody>
          <a:bodyPr wrap="none" rtlCol="0">
            <a:spAutoFit/>
          </a:bodyPr>
          <a:lstStyle/>
          <a:p>
            <a:r>
              <a:rPr lang="en-US" dirty="0" smtClean="0"/>
              <a:t>^  </a:t>
            </a:r>
            <a:endParaRPr lang="en-US" dirty="0"/>
          </a:p>
        </p:txBody>
      </p:sp>
      <p:sp>
        <p:nvSpPr>
          <p:cNvPr id="23" name="TextBox 22"/>
          <p:cNvSpPr txBox="1"/>
          <p:nvPr/>
        </p:nvSpPr>
        <p:spPr>
          <a:xfrm>
            <a:off x="7973568" y="3063407"/>
            <a:ext cx="405880" cy="369332"/>
          </a:xfrm>
          <a:prstGeom prst="rect">
            <a:avLst/>
          </a:prstGeom>
          <a:noFill/>
        </p:spPr>
        <p:txBody>
          <a:bodyPr wrap="none" rtlCol="0">
            <a:spAutoFit/>
          </a:bodyPr>
          <a:lstStyle/>
          <a:p>
            <a:r>
              <a:rPr lang="en-US" dirty="0" smtClean="0"/>
              <a:t>^  </a:t>
            </a:r>
            <a:endParaRPr lang="en-US" dirty="0"/>
          </a:p>
        </p:txBody>
      </p:sp>
      <p:sp>
        <p:nvSpPr>
          <p:cNvPr id="24" name="TextBox 23"/>
          <p:cNvSpPr txBox="1"/>
          <p:nvPr/>
        </p:nvSpPr>
        <p:spPr>
          <a:xfrm>
            <a:off x="2828544" y="3039023"/>
            <a:ext cx="679994" cy="369332"/>
          </a:xfrm>
          <a:prstGeom prst="rect">
            <a:avLst/>
          </a:prstGeom>
          <a:noFill/>
        </p:spPr>
        <p:txBody>
          <a:bodyPr wrap="none" rtlCol="0">
            <a:spAutoFit/>
          </a:bodyPr>
          <a:lstStyle/>
          <a:p>
            <a:r>
              <a:rPr lang="en-US" dirty="0" smtClean="0"/>
              <a:t>^     ^</a:t>
            </a:r>
            <a:endParaRPr lang="en-US" dirty="0"/>
          </a:p>
        </p:txBody>
      </p:sp>
      <p:sp>
        <p:nvSpPr>
          <p:cNvPr id="25" name="TextBox 24"/>
          <p:cNvSpPr txBox="1"/>
          <p:nvPr/>
        </p:nvSpPr>
        <p:spPr>
          <a:xfrm>
            <a:off x="4821936" y="3057311"/>
            <a:ext cx="679994" cy="369332"/>
          </a:xfrm>
          <a:prstGeom prst="rect">
            <a:avLst/>
          </a:prstGeom>
          <a:noFill/>
        </p:spPr>
        <p:txBody>
          <a:bodyPr wrap="none" rtlCol="0">
            <a:spAutoFit/>
          </a:bodyPr>
          <a:lstStyle/>
          <a:p>
            <a:r>
              <a:rPr lang="en-US" dirty="0" smtClean="0"/>
              <a:t>^     ^</a:t>
            </a:r>
            <a:endParaRPr lang="en-US" dirty="0"/>
          </a:p>
        </p:txBody>
      </p:sp>
      <p:sp>
        <p:nvSpPr>
          <p:cNvPr id="26" name="TextBox 25"/>
          <p:cNvSpPr txBox="1"/>
          <p:nvPr/>
        </p:nvSpPr>
        <p:spPr>
          <a:xfrm>
            <a:off x="6845808" y="3057311"/>
            <a:ext cx="679994" cy="369332"/>
          </a:xfrm>
          <a:prstGeom prst="rect">
            <a:avLst/>
          </a:prstGeom>
          <a:noFill/>
        </p:spPr>
        <p:txBody>
          <a:bodyPr wrap="none" rtlCol="0">
            <a:spAutoFit/>
          </a:bodyPr>
          <a:lstStyle/>
          <a:p>
            <a:r>
              <a:rPr lang="en-US" dirty="0" smtClean="0"/>
              <a:t>^     ^</a:t>
            </a:r>
            <a:endParaRPr lang="en-US" dirty="0"/>
          </a:p>
        </p:txBody>
      </p:sp>
      <p:grpSp>
        <p:nvGrpSpPr>
          <p:cNvPr id="30" name="Group 29"/>
          <p:cNvGrpSpPr/>
          <p:nvPr/>
        </p:nvGrpSpPr>
        <p:grpSpPr>
          <a:xfrm>
            <a:off x="0" y="5244419"/>
            <a:ext cx="11692128" cy="315786"/>
            <a:chOff x="0" y="5658294"/>
            <a:chExt cx="11692128" cy="315786"/>
          </a:xfrm>
        </p:grpSpPr>
        <p:pic>
          <p:nvPicPr>
            <p:cNvPr id="27" name="Picture 4"/>
            <p:cNvPicPr>
              <a:picLocks noChangeAspect="1" noChangeArrowheads="1"/>
            </p:cNvPicPr>
            <p:nvPr/>
          </p:nvPicPr>
          <p:blipFill>
            <a:blip r:embed="rId4"/>
            <a:srcRect l="11820" t="57889" r="2145" b="36353"/>
            <a:stretch>
              <a:fillRect/>
            </a:stretch>
          </p:blipFill>
          <p:spPr bwMode="auto">
            <a:xfrm>
              <a:off x="0" y="5658294"/>
              <a:ext cx="7632192" cy="291402"/>
            </a:xfrm>
            <a:prstGeom prst="rect">
              <a:avLst/>
            </a:prstGeom>
            <a:noFill/>
            <a:ln w="9525">
              <a:noFill/>
              <a:miter lim="800000"/>
              <a:headEnd/>
              <a:tailEnd/>
            </a:ln>
            <a:effectLst/>
          </p:spPr>
        </p:pic>
        <p:pic>
          <p:nvPicPr>
            <p:cNvPr id="28" name="Picture 4"/>
            <p:cNvPicPr>
              <a:picLocks noChangeAspect="1" noChangeArrowheads="1"/>
            </p:cNvPicPr>
            <p:nvPr/>
          </p:nvPicPr>
          <p:blipFill>
            <a:blip r:embed="rId4"/>
            <a:srcRect l="1512" t="64129" r="53409" b="30090"/>
            <a:stretch>
              <a:fillRect/>
            </a:stretch>
          </p:blipFill>
          <p:spPr bwMode="auto">
            <a:xfrm>
              <a:off x="7693152" y="5681472"/>
              <a:ext cx="3998976" cy="292608"/>
            </a:xfrm>
            <a:prstGeom prst="rect">
              <a:avLst/>
            </a:prstGeom>
            <a:noFill/>
            <a:ln w="9525">
              <a:noFill/>
              <a:miter lim="800000"/>
              <a:headEnd/>
              <a:tailEnd/>
            </a:ln>
            <a:effectLst/>
          </p:spPr>
        </p:pic>
      </p:grpSp>
      <p:pic>
        <p:nvPicPr>
          <p:cNvPr id="29" name="Picture 4"/>
          <p:cNvPicPr>
            <a:picLocks noChangeAspect="1" noChangeArrowheads="1"/>
          </p:cNvPicPr>
          <p:nvPr/>
        </p:nvPicPr>
        <p:blipFill>
          <a:blip r:embed="rId4"/>
          <a:srcRect l="45492" t="72320" r="44338" b="20934"/>
          <a:stretch>
            <a:fillRect/>
          </a:stretch>
        </p:blipFill>
        <p:spPr bwMode="auto">
          <a:xfrm>
            <a:off x="5059680" y="5587156"/>
            <a:ext cx="902208" cy="341376"/>
          </a:xfrm>
          <a:prstGeom prst="rect">
            <a:avLst/>
          </a:prstGeom>
          <a:noFill/>
          <a:ln w="9525">
            <a:noFill/>
            <a:miter lim="800000"/>
            <a:headEnd/>
            <a:tailEnd/>
          </a:ln>
          <a:effectLst/>
        </p:spPr>
      </p:pic>
      <p:sp>
        <p:nvSpPr>
          <p:cNvPr id="31" name="Rectangle 30"/>
          <p:cNvSpPr/>
          <p:nvPr/>
        </p:nvSpPr>
        <p:spPr>
          <a:xfrm>
            <a:off x="150162" y="5877972"/>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En  la parte c) del ejercicio 1 del práctico 6 se </a:t>
            </a:r>
            <a:r>
              <a:rPr lang="es-ES" sz="1700" dirty="0" smtClean="0">
                <a:latin typeface="Times New Roman" pitchFamily="18" charset="0"/>
                <a:cs typeface="Times New Roman" pitchFamily="18" charset="0"/>
              </a:rPr>
              <a:t>pide a su vez </a:t>
            </a:r>
            <a:r>
              <a:rPr lang="es-ES" sz="1700" dirty="0" smtClean="0">
                <a:latin typeface="Times New Roman" pitchFamily="18" charset="0"/>
                <a:cs typeface="Times New Roman" pitchFamily="18" charset="0"/>
              </a:rPr>
              <a:t>demostrar que:</a:t>
            </a:r>
          </a:p>
        </p:txBody>
      </p:sp>
      <p:pic>
        <p:nvPicPr>
          <p:cNvPr id="32" name="Picture 2"/>
          <p:cNvPicPr>
            <a:picLocks noChangeAspect="1" noChangeArrowheads="1"/>
          </p:cNvPicPr>
          <p:nvPr/>
        </p:nvPicPr>
        <p:blipFill>
          <a:blip r:embed="rId5"/>
          <a:srcRect l="8226" t="6321" r="68814" b="64091"/>
          <a:stretch>
            <a:fillRect/>
          </a:stretch>
        </p:blipFill>
        <p:spPr bwMode="auto">
          <a:xfrm>
            <a:off x="5078938" y="6266047"/>
            <a:ext cx="1273735" cy="423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linds(horizontal)">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gtEl>
                                        <p:attrNameLst>
                                          <p:attrName>style.visibility</p:attrName>
                                        </p:attrNameLst>
                                      </p:cBhvr>
                                      <p:to>
                                        <p:strVal val="visible"/>
                                      </p:to>
                                    </p:set>
                                    <p:animEffect transition="in" filter="blinds(horizontal)">
                                      <p:cBhvr>
                                        <p:cTn id="22" dur="500"/>
                                        <p:tgtEl>
                                          <p:spTgt spid="194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blinds(horizontal)">
                                      <p:cBhvr>
                                        <p:cTn id="27" dur="500"/>
                                        <p:tgtEl>
                                          <p:spTgt spid="194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blinds(horizontal)">
                                      <p:cBhvr>
                                        <p:cTn id="62" dur="500"/>
                                        <p:tgtEl>
                                          <p:spTgt spid="3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heckerboard(across)">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9" grpId="0"/>
      <p:bldP spid="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srcRect l="28344" t="33330" r="26411" b="59161"/>
          <a:stretch>
            <a:fillRect/>
          </a:stretch>
        </p:blipFill>
        <p:spPr bwMode="auto">
          <a:xfrm>
            <a:off x="3418252" y="3732653"/>
            <a:ext cx="4279392" cy="512064"/>
          </a:xfrm>
          <a:prstGeom prst="rect">
            <a:avLst/>
          </a:prstGeom>
          <a:noFill/>
          <a:ln w="9525">
            <a:noFill/>
            <a:miter lim="800000"/>
            <a:headEnd/>
            <a:tailEnd/>
          </a:ln>
          <a:effectLst/>
        </p:spPr>
      </p:pic>
      <p:sp>
        <p:nvSpPr>
          <p:cNvPr id="4" name="Rectangle 3"/>
          <p:cNvSpPr/>
          <p:nvPr/>
        </p:nvSpPr>
        <p:spPr>
          <a:xfrm>
            <a:off x="292607" y="917139"/>
            <a:ext cx="11151831" cy="2831544"/>
          </a:xfrm>
          <a:prstGeom prst="rect">
            <a:avLst/>
          </a:prstGeom>
        </p:spPr>
        <p:txBody>
          <a:bodyPr wrap="square">
            <a:spAutoFit/>
          </a:bodyPr>
          <a:lstStyle/>
          <a:p>
            <a:r>
              <a:rPr lang="es-ES" sz="1700" dirty="0" smtClean="0">
                <a:latin typeface="Times New Roman" pitchFamily="18" charset="0"/>
                <a:cs typeface="Times New Roman" pitchFamily="18" charset="0"/>
              </a:rPr>
              <a:t>Entonces la mecánica cuántica nos da una descripción diferente del momento </a:t>
            </a:r>
            <a:r>
              <a:rPr lang="es-ES" sz="1700" dirty="0" smtClean="0">
                <a:latin typeface="Times New Roman" pitchFamily="18" charset="0"/>
                <a:cs typeface="Times New Roman" pitchFamily="18" charset="0"/>
              </a:rPr>
              <a:t>angular, en términos de </a:t>
            </a:r>
            <a:r>
              <a:rPr lang="es-ES" sz="1700" b="1" dirty="0" smtClean="0">
                <a:latin typeface="Times New Roman" pitchFamily="18" charset="0"/>
                <a:cs typeface="Times New Roman" pitchFamily="18" charset="0"/>
              </a:rPr>
              <a:t>dos números </a:t>
            </a:r>
            <a:r>
              <a:rPr lang="es-ES" sz="1700" b="1" dirty="0" smtClean="0">
                <a:latin typeface="Times New Roman" pitchFamily="18" charset="0"/>
                <a:cs typeface="Times New Roman" pitchFamily="18" charset="0"/>
              </a:rPr>
              <a:t>cuánticos </a:t>
            </a:r>
            <a:r>
              <a:rPr lang="es-ES" sz="1700" b="1" dirty="0" smtClean="0">
                <a:latin typeface="Times New Roman" pitchFamily="18" charset="0"/>
                <a:cs typeface="Times New Roman" pitchFamily="18" charset="0"/>
              </a:rPr>
              <a:t>asociados al par de operadores que conmutan: L</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 y el correspondiente a una de las componentes, </a:t>
            </a:r>
            <a:r>
              <a:rPr lang="es-ES" sz="1700" i="1" dirty="0" err="1" smtClean="0">
                <a:latin typeface="Times New Roman" pitchFamily="18" charset="0"/>
                <a:cs typeface="Times New Roman" pitchFamily="18" charset="0"/>
              </a:rPr>
              <a:t>L</a:t>
            </a:r>
            <a:r>
              <a:rPr lang="es-ES" sz="1700" i="1" baseline="-25000" dirty="0" err="1" smtClean="0">
                <a:latin typeface="Times New Roman" pitchFamily="18" charset="0"/>
                <a:cs typeface="Times New Roman" pitchFamily="18" charset="0"/>
              </a:rPr>
              <a:t>z</a:t>
            </a:r>
            <a:r>
              <a:rPr lang="es-ES" sz="1700" dirty="0" smtClean="0">
                <a:latin typeface="Times New Roman" pitchFamily="18" charset="0"/>
                <a:cs typeface="Times New Roman" pitchFamily="18" charset="0"/>
              </a:rPr>
              <a:t> por convención </a:t>
            </a:r>
          </a:p>
          <a:p>
            <a:r>
              <a:rPr lang="es-ES" sz="1700" dirty="0" smtClean="0">
                <a:latin typeface="Times New Roman" pitchFamily="18" charset="0"/>
                <a:cs typeface="Times New Roman" pitchFamily="18" charset="0"/>
              </a:rPr>
              <a:t>Los valores particulares de estos dos números cuánticos pueden deducir del algebra de los operadores de momento angular. </a:t>
            </a:r>
          </a:p>
          <a:p>
            <a:r>
              <a:rPr lang="es-ES" sz="1700" dirty="0" smtClean="0">
                <a:latin typeface="Times New Roman" pitchFamily="18" charset="0"/>
                <a:cs typeface="Times New Roman" pitchFamily="18" charset="0"/>
              </a:rPr>
              <a:t>Sin embargo, en este curso simplemente los aceptaremos sin demostrarlo. </a:t>
            </a:r>
            <a:endParaRPr lang="es-ES" sz="1700" dirty="0" smtClean="0">
              <a:latin typeface="Times New Roman" pitchFamily="18" charset="0"/>
              <a:cs typeface="Times New Roman" pitchFamily="18" charset="0"/>
            </a:endParaRPr>
          </a:p>
          <a:p>
            <a:endParaRPr lang="es-ES" sz="1700" dirty="0" smtClean="0">
              <a:latin typeface="Times New Roman"/>
              <a:cs typeface="Times New Roman"/>
            </a:endParaRPr>
          </a:p>
          <a:p>
            <a:r>
              <a:rPr lang="es-ES" sz="1700" dirty="0" smtClean="0">
                <a:latin typeface="Times New Roman"/>
                <a:cs typeface="Times New Roman"/>
              </a:rPr>
              <a:t>► </a:t>
            </a:r>
            <a:r>
              <a:rPr lang="es-ES" sz="1700" dirty="0" smtClean="0">
                <a:latin typeface="Times New Roman" pitchFamily="18" charset="0"/>
                <a:cs typeface="Times New Roman" pitchFamily="18" charset="0"/>
              </a:rPr>
              <a:t>El primero es el número cuántico de </a:t>
            </a:r>
            <a:r>
              <a:rPr lang="es-ES" sz="1700" b="1" dirty="0" smtClean="0">
                <a:solidFill>
                  <a:srgbClr val="FF0000"/>
                </a:solidFill>
                <a:latin typeface="Times New Roman" pitchFamily="18" charset="0"/>
                <a:cs typeface="Times New Roman" pitchFamily="18" charset="0"/>
              </a:rPr>
              <a:t>momento angular orbital </a:t>
            </a:r>
            <a:r>
              <a:rPr lang="es-ES" sz="1700" i="1" dirty="0" smtClean="0">
                <a:solidFill>
                  <a:srgbClr val="FF0000"/>
                </a:solidFill>
                <a:latin typeface="Times New Roman" pitchFamily="18" charset="0"/>
                <a:cs typeface="Times New Roman" pitchFamily="18" charset="0"/>
              </a:rPr>
              <a:t>l</a:t>
            </a:r>
            <a:r>
              <a:rPr lang="es-ES" sz="1700" i="1" dirty="0" smtClean="0">
                <a:latin typeface="Times New Roman" pitchFamily="18" charset="0"/>
                <a:cs typeface="Times New Roman" pitchFamily="18" charset="0"/>
              </a:rPr>
              <a:t>.</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Este número cuántico </a:t>
            </a:r>
            <a:r>
              <a:rPr lang="es-ES" sz="1700" dirty="0" smtClean="0">
                <a:latin typeface="Times New Roman" pitchFamily="18" charset="0"/>
                <a:cs typeface="Times New Roman" pitchFamily="18" charset="0"/>
              </a:rPr>
              <a:t>está relacionado con los autovalores del operador </a:t>
            </a:r>
            <a:r>
              <a:rPr lang="es-ES" sz="1700" b="1" dirty="0" smtClean="0">
                <a:latin typeface="Times New Roman" pitchFamily="18" charset="0"/>
                <a:cs typeface="Times New Roman" pitchFamily="18" charset="0"/>
              </a:rPr>
              <a:t>L</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 que </a:t>
            </a:r>
            <a:r>
              <a:rPr lang="es-ES" sz="1700" dirty="0" smtClean="0">
                <a:latin typeface="Times New Roman" pitchFamily="18" charset="0"/>
                <a:cs typeface="Times New Roman" pitchFamily="18" charset="0"/>
              </a:rPr>
              <a:t>son:</a:t>
            </a:r>
          </a:p>
          <a:p>
            <a:r>
              <a:rPr lang="es-ES" sz="1700" i="1" dirty="0" smtClean="0">
                <a:solidFill>
                  <a:srgbClr val="FF0000"/>
                </a:solidFill>
                <a:latin typeface="Times New Roman" pitchFamily="18" charset="0"/>
                <a:cs typeface="Times New Roman" pitchFamily="18" charset="0"/>
              </a:rPr>
              <a:t>                                                                                 l</a:t>
            </a:r>
            <a:r>
              <a:rPr lang="es-ES" sz="1700" dirty="0" smtClean="0">
                <a:solidFill>
                  <a:srgbClr val="FF0000"/>
                </a:solidFill>
                <a:latin typeface="Times New Roman" pitchFamily="18" charset="0"/>
                <a:cs typeface="Times New Roman" pitchFamily="18" charset="0"/>
              </a:rPr>
              <a:t>(</a:t>
            </a:r>
            <a:r>
              <a:rPr lang="es-ES" sz="1700" i="1" dirty="0" smtClean="0">
                <a:solidFill>
                  <a:srgbClr val="FF0000"/>
                </a:solidFill>
                <a:latin typeface="Times New Roman" pitchFamily="18" charset="0"/>
                <a:cs typeface="Times New Roman" pitchFamily="18" charset="0"/>
              </a:rPr>
              <a:t>l</a:t>
            </a:r>
            <a:r>
              <a:rPr lang="es-ES" sz="1700" dirty="0" smtClean="0">
                <a:solidFill>
                  <a:srgbClr val="FF0000"/>
                </a:solidFill>
                <a:latin typeface="Times New Roman" pitchFamily="18" charset="0"/>
                <a:cs typeface="Times New Roman" pitchFamily="18" charset="0"/>
              </a:rPr>
              <a:t>+1)</a:t>
            </a:r>
            <a:r>
              <a:rPr lang="es-ES" sz="1700" i="1" dirty="0" smtClean="0">
                <a:solidFill>
                  <a:srgbClr val="FF0000"/>
                </a:solidFill>
                <a:latin typeface="Times New Roman"/>
                <a:cs typeface="Times New Roman"/>
              </a:rPr>
              <a:t>ħ</a:t>
            </a:r>
            <a:r>
              <a:rPr lang="es-ES" sz="1700" baseline="30000" dirty="0" smtClean="0">
                <a:solidFill>
                  <a:srgbClr val="FF0000"/>
                </a:solidFill>
                <a:latin typeface="Times New Roman"/>
                <a:cs typeface="Times New Roman"/>
              </a:rPr>
              <a:t>2 </a:t>
            </a:r>
            <a:r>
              <a:rPr lang="pt-BR" sz="1700" i="1" dirty="0" smtClean="0">
                <a:solidFill>
                  <a:srgbClr val="FF0000"/>
                </a:solidFill>
                <a:latin typeface="Times New Roman" pitchFamily="18" charset="0"/>
                <a:cs typeface="Times New Roman" pitchFamily="18" charset="0"/>
              </a:rPr>
              <a:t> </a:t>
            </a:r>
            <a:r>
              <a:rPr lang="pt-BR" sz="1700" dirty="0" smtClean="0">
                <a:solidFill>
                  <a:srgbClr val="FF0000"/>
                </a:solidFill>
                <a:latin typeface="Times New Roman" pitchFamily="18" charset="0"/>
                <a:cs typeface="Times New Roman" pitchFamily="18" charset="0"/>
              </a:rPr>
              <a:t> </a:t>
            </a:r>
            <a:r>
              <a:rPr lang="pt-BR" sz="1700" dirty="0" smtClean="0">
                <a:latin typeface="Times New Roman" pitchFamily="18" charset="0"/>
                <a:cs typeface="Times New Roman" pitchFamily="18" charset="0"/>
              </a:rPr>
              <a:t>con </a:t>
            </a:r>
            <a:r>
              <a:rPr lang="pt-BR" sz="1700" i="1" dirty="0" smtClean="0">
                <a:latin typeface="Times New Roman" pitchFamily="18" charset="0"/>
                <a:cs typeface="Times New Roman" pitchFamily="18" charset="0"/>
              </a:rPr>
              <a:t>l </a:t>
            </a:r>
            <a:r>
              <a:rPr lang="pt-BR" sz="1700" i="1" dirty="0" smtClean="0">
                <a:latin typeface="Times New Roman" pitchFamily="18" charset="0"/>
                <a:cs typeface="Times New Roman" pitchFamily="18" charset="0"/>
              </a:rPr>
              <a:t>= </a:t>
            </a:r>
            <a:r>
              <a:rPr lang="pt-BR" sz="1700" dirty="0" smtClean="0">
                <a:latin typeface="Times New Roman" pitchFamily="18" charset="0"/>
                <a:cs typeface="Times New Roman" pitchFamily="18" charset="0"/>
              </a:rPr>
              <a:t>0</a:t>
            </a:r>
            <a:r>
              <a:rPr lang="pt-BR" sz="1700" dirty="0" smtClean="0">
                <a:latin typeface="Times New Roman" pitchFamily="18" charset="0"/>
                <a:cs typeface="Times New Roman" pitchFamily="18" charset="0"/>
              </a:rPr>
              <a:t>, 1, 2</a:t>
            </a:r>
            <a:r>
              <a:rPr lang="pt-BR" sz="1700" i="1" dirty="0" smtClean="0">
                <a:latin typeface="Times New Roman" pitchFamily="18" charset="0"/>
                <a:cs typeface="Times New Roman" pitchFamily="18" charset="0"/>
              </a:rPr>
              <a:t>, . . . , </a:t>
            </a:r>
            <a:r>
              <a:rPr lang="pt-BR" sz="1700" i="1" dirty="0" smtClean="0">
                <a:latin typeface="Times New Roman" pitchFamily="18" charset="0"/>
                <a:cs typeface="Times New Roman" pitchFamily="18" charset="0"/>
              </a:rPr>
              <a:t>n-</a:t>
            </a:r>
            <a:r>
              <a:rPr lang="pt-BR" sz="1700" dirty="0" smtClean="0">
                <a:latin typeface="Times New Roman" pitchFamily="18" charset="0"/>
                <a:cs typeface="Times New Roman" pitchFamily="18" charset="0"/>
              </a:rPr>
              <a:t>1</a:t>
            </a:r>
            <a:r>
              <a:rPr lang="pt-BR" sz="1700" i="1" dirty="0" smtClean="0">
                <a:latin typeface="Times New Roman" pitchFamily="18" charset="0"/>
                <a:cs typeface="Times New Roman" pitchFamily="18" charset="0"/>
              </a:rPr>
              <a:t>,</a:t>
            </a:r>
            <a:endParaRPr lang="pt-BR" sz="1700" i="1"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s</a:t>
            </a:r>
            <a:r>
              <a:rPr lang="es-ES" sz="1700" dirty="0" smtClean="0">
                <a:latin typeface="Times New Roman" pitchFamily="18" charset="0"/>
                <a:cs typeface="Times New Roman" pitchFamily="18" charset="0"/>
              </a:rPr>
              <a:t>iendo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el numero cuántico correspondiente a la energía. </a:t>
            </a:r>
            <a:br>
              <a:rPr lang="es-ES" sz="1700" dirty="0" smtClean="0">
                <a:latin typeface="Times New Roman" pitchFamily="18" charset="0"/>
                <a:cs typeface="Times New Roman" pitchFamily="18" charset="0"/>
              </a:rPr>
            </a:br>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Esto equivale a decir que los autovalores del </a:t>
            </a:r>
            <a:r>
              <a:rPr lang="es-ES" sz="1700" dirty="0" smtClean="0">
                <a:latin typeface="Times New Roman" pitchFamily="18" charset="0"/>
                <a:cs typeface="Times New Roman" pitchFamily="18" charset="0"/>
              </a:rPr>
              <a:t>módulo del vector momento </a:t>
            </a:r>
            <a:r>
              <a:rPr lang="es-ES" sz="1700" dirty="0" smtClean="0">
                <a:latin typeface="Times New Roman" pitchFamily="18" charset="0"/>
                <a:cs typeface="Times New Roman" pitchFamily="18" charset="0"/>
              </a:rPr>
              <a:t>angular se escriben como:</a:t>
            </a:r>
            <a:endParaRPr lang="es-ES" sz="1700" dirty="0" smtClean="0">
              <a:latin typeface="Times New Roman" pitchFamily="18" charset="0"/>
              <a:cs typeface="Times New Roman" pitchFamily="18" charset="0"/>
            </a:endParaRPr>
          </a:p>
        </p:txBody>
      </p:sp>
      <p:sp>
        <p:nvSpPr>
          <p:cNvPr id="6" name="Rectangle 5"/>
          <p:cNvSpPr/>
          <p:nvPr/>
        </p:nvSpPr>
        <p:spPr>
          <a:xfrm>
            <a:off x="316992" y="4207020"/>
            <a:ext cx="10302240" cy="1923604"/>
          </a:xfrm>
          <a:prstGeom prst="rect">
            <a:avLst/>
          </a:prstGeom>
        </p:spPr>
        <p:txBody>
          <a:bodyPr wrap="square">
            <a:spAutoFit/>
          </a:bodyPr>
          <a:lstStyle/>
          <a:p>
            <a:r>
              <a:rPr lang="es-ES" sz="1700" dirty="0" smtClean="0">
                <a:latin typeface="Times New Roman" pitchFamily="18" charset="0"/>
                <a:cs typeface="Times New Roman" pitchFamily="18" charset="0"/>
              </a:rPr>
              <a:t>Noten que esto es diferente de la condición de Bohr |⃗L| = </a:t>
            </a:r>
            <a:r>
              <a:rPr lang="es-ES" sz="1700" i="1" dirty="0" err="1" smtClean="0">
                <a:latin typeface="Times New Roman" pitchFamily="18" charset="0"/>
                <a:cs typeface="Times New Roman" pitchFamily="18" charset="0"/>
              </a:rPr>
              <a:t>nħ</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En particular, </a:t>
            </a:r>
            <a:r>
              <a:rPr lang="es-ES" sz="1700" b="1" u="sng" dirty="0" smtClean="0">
                <a:latin typeface="Times New Roman" pitchFamily="18" charset="0"/>
                <a:cs typeface="Times New Roman" pitchFamily="18" charset="0"/>
              </a:rPr>
              <a:t>es posible que el vector cuántico tenga una longitud de cero</a:t>
            </a:r>
            <a:r>
              <a:rPr lang="es-ES" sz="1700" dirty="0" smtClean="0">
                <a:latin typeface="Times New Roman" pitchFamily="18" charset="0"/>
                <a:cs typeface="Times New Roman" pitchFamily="18" charset="0"/>
              </a:rPr>
              <a:t>, mientras que en el modelo de Bohr el módulo mínimo es </a:t>
            </a:r>
            <a:r>
              <a:rPr lang="es-ES" sz="1700" i="1" dirty="0" smtClean="0">
                <a:latin typeface="Times New Roman" pitchFamily="18" charset="0"/>
                <a:cs typeface="Times New Roman" pitchFamily="18" charset="0"/>
              </a:rPr>
              <a:t>ħ.</a:t>
            </a:r>
          </a:p>
          <a:p>
            <a:endParaRPr lang="pt-BR" sz="1700" i="1" dirty="0" smtClean="0">
              <a:latin typeface="Times New Roman" pitchFamily="18" charset="0"/>
              <a:cs typeface="Times New Roman" pitchFamily="18" charset="0"/>
            </a:endParaRPr>
          </a:p>
          <a:p>
            <a:r>
              <a:rPr lang="pt-BR" sz="1700" i="1" dirty="0" smtClean="0">
                <a:latin typeface="Times New Roman" pitchFamily="18" charset="0"/>
                <a:cs typeface="Times New Roman" pitchFamily="18" charset="0"/>
              </a:rPr>
              <a:t>Ejemplo:</a:t>
            </a:r>
          </a:p>
          <a:p>
            <a:r>
              <a:rPr lang="es-ES" sz="1700" dirty="0" smtClean="0">
                <a:latin typeface="Times New Roman" pitchFamily="18" charset="0"/>
                <a:cs typeface="Times New Roman" pitchFamily="18" charset="0"/>
              </a:rPr>
              <a:t>Calcular el módulo de los vectores de momento angular que representan el movimiento orbital de un electrón en un estado cuántico con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1 y en otro estado con </a:t>
            </a:r>
            <a:r>
              <a:rPr lang="es-ES" sz="1700" i="1"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 2.</a:t>
            </a:r>
            <a:endParaRPr lang="pt-BR" sz="1700" dirty="0" smtClean="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a:srcRect l="4776" b="67541"/>
          <a:stretch>
            <a:fillRect/>
          </a:stretch>
        </p:blipFill>
        <p:spPr bwMode="auto">
          <a:xfrm>
            <a:off x="5120640" y="6051594"/>
            <a:ext cx="2533532" cy="410146"/>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t="70089"/>
          <a:stretch>
            <a:fillRect/>
          </a:stretch>
        </p:blipFill>
        <p:spPr bwMode="auto">
          <a:xfrm>
            <a:off x="4981385" y="6439281"/>
            <a:ext cx="2660595" cy="377952"/>
          </a:xfrm>
          <a:prstGeom prst="rect">
            <a:avLst/>
          </a:prstGeom>
          <a:noFill/>
          <a:ln w="9525">
            <a:noFill/>
            <a:miter lim="800000"/>
            <a:headEnd/>
            <a:tailEnd/>
          </a:ln>
          <a:effectLst/>
        </p:spPr>
      </p:pic>
      <p:sp>
        <p:nvSpPr>
          <p:cNvPr id="9" name="TextBox 8"/>
          <p:cNvSpPr txBox="1"/>
          <p:nvPr/>
        </p:nvSpPr>
        <p:spPr>
          <a:xfrm>
            <a:off x="6500903" y="2348572"/>
            <a:ext cx="405880" cy="369332"/>
          </a:xfrm>
          <a:prstGeom prst="rect">
            <a:avLst/>
          </a:prstGeom>
          <a:noFill/>
        </p:spPr>
        <p:txBody>
          <a:bodyPr wrap="none" rtlCol="0">
            <a:spAutoFit/>
          </a:bodyPr>
          <a:lstStyle/>
          <a:p>
            <a:r>
              <a:rPr lang="en-US" dirty="0" smtClean="0"/>
              <a:t>^  </a:t>
            </a:r>
            <a:endParaRPr lang="en-US" dirty="0"/>
          </a:p>
        </p:txBody>
      </p:sp>
      <p:sp>
        <p:nvSpPr>
          <p:cNvPr id="10" name="TextBox 9"/>
          <p:cNvSpPr txBox="1"/>
          <p:nvPr/>
        </p:nvSpPr>
        <p:spPr>
          <a:xfrm>
            <a:off x="4583859" y="1066810"/>
            <a:ext cx="405880" cy="369332"/>
          </a:xfrm>
          <a:prstGeom prst="rect">
            <a:avLst/>
          </a:prstGeom>
          <a:noFill/>
        </p:spPr>
        <p:txBody>
          <a:bodyPr wrap="none" rtlCol="0">
            <a:spAutoFit/>
          </a:bodyPr>
          <a:lstStyle/>
          <a:p>
            <a:r>
              <a:rPr lang="en-US" dirty="0" smtClean="0"/>
              <a:t>^  </a:t>
            </a:r>
            <a:endParaRPr lang="en-US" dirty="0"/>
          </a:p>
        </p:txBody>
      </p:sp>
      <p:sp>
        <p:nvSpPr>
          <p:cNvPr id="11" name="TextBox 10"/>
          <p:cNvSpPr txBox="1"/>
          <p:nvPr/>
        </p:nvSpPr>
        <p:spPr>
          <a:xfrm>
            <a:off x="8980974" y="1074832"/>
            <a:ext cx="405880"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 xmlns:p14="http://schemas.microsoft.com/office/powerpoint/2010/main" val="15478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459"/>
                                        </p:tgtEl>
                                        <p:attrNameLst>
                                          <p:attrName>style.visibility</p:attrName>
                                        </p:attrNameLst>
                                      </p:cBhvr>
                                      <p:to>
                                        <p:strVal val="visible"/>
                                      </p:to>
                                    </p:set>
                                    <p:animEffect transition="in" filter="blinds(horizontal)">
                                      <p:cBhvr>
                                        <p:cTn id="47" dur="500"/>
                                        <p:tgtEl>
                                          <p:spTgt spid="194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blinds(horizontal)">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blinds(horizontal)">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blinds(horizontal)">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blinds(horizontal)">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19458"/>
                                        </p:tgtEl>
                                        <p:attrNameLst>
                                          <p:attrName>style.visibility</p:attrName>
                                        </p:attrNameLst>
                                      </p:cBhvr>
                                      <p:to>
                                        <p:strVal val="visible"/>
                                      </p:to>
                                    </p:set>
                                    <p:animEffect transition="in" filter="box(in)">
                                      <p:cBhvr>
                                        <p:cTn id="72" dur="500"/>
                                        <p:tgtEl>
                                          <p:spTgt spid="1945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ox(in)">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duotone>
              <a:prstClr val="black"/>
              <a:schemeClr val="accent4">
                <a:tint val="45000"/>
                <a:satMod val="400000"/>
              </a:schemeClr>
            </a:duotone>
          </a:blip>
          <a:srcRect t="10076" b="59509"/>
          <a:stretch>
            <a:fillRect/>
          </a:stretch>
        </p:blipFill>
        <p:spPr bwMode="auto">
          <a:xfrm>
            <a:off x="209741" y="4159948"/>
            <a:ext cx="9553575" cy="912566"/>
          </a:xfrm>
          <a:prstGeom prst="rect">
            <a:avLst/>
          </a:prstGeom>
          <a:noFill/>
          <a:ln w="9525">
            <a:noFill/>
            <a:miter lim="800000"/>
            <a:headEnd/>
            <a:tailEnd/>
          </a:ln>
          <a:effectLst/>
        </p:spPr>
      </p:pic>
      <p:sp>
        <p:nvSpPr>
          <p:cNvPr id="3" name="Rectangle 2"/>
          <p:cNvSpPr/>
          <p:nvPr/>
        </p:nvSpPr>
        <p:spPr>
          <a:xfrm>
            <a:off x="0" y="755438"/>
            <a:ext cx="11582400" cy="969496"/>
          </a:xfrm>
          <a:prstGeom prst="rect">
            <a:avLst/>
          </a:prstGeom>
        </p:spPr>
        <p:txBody>
          <a:bodyPr wrap="square">
            <a:spAutoFit/>
          </a:bodyPr>
          <a:lstStyle/>
          <a:p>
            <a:r>
              <a:rPr lang="es-ES" sz="1700" dirty="0" smtClean="0">
                <a:latin typeface="Times New Roman"/>
                <a:cs typeface="Times New Roman"/>
              </a:rPr>
              <a:t>►  </a:t>
            </a:r>
            <a:r>
              <a:rPr lang="es-ES" sz="1700" dirty="0" smtClean="0">
                <a:latin typeface="Times New Roman" pitchFamily="18" charset="0"/>
                <a:cs typeface="Times New Roman" pitchFamily="18" charset="0"/>
              </a:rPr>
              <a:t>El segundo número que se usa para describir el momento angular en mecánica cuántica es el </a:t>
            </a:r>
            <a:r>
              <a:rPr lang="es-ES" sz="1700" b="1" dirty="0" smtClean="0">
                <a:solidFill>
                  <a:srgbClr val="FF0000"/>
                </a:solidFill>
                <a:latin typeface="Times New Roman" pitchFamily="18" charset="0"/>
                <a:cs typeface="Times New Roman" pitchFamily="18" charset="0"/>
              </a:rPr>
              <a:t>número cuántico magnético </a:t>
            </a:r>
            <a:r>
              <a:rPr lang="es-ES" sz="1700" b="1" i="1" dirty="0" smtClean="0">
                <a:solidFill>
                  <a:srgbClr val="FF0000"/>
                </a:solidFill>
                <a:latin typeface="Times New Roman" pitchFamily="18" charset="0"/>
                <a:cs typeface="Times New Roman" pitchFamily="18" charset="0"/>
              </a:rPr>
              <a:t>m</a:t>
            </a:r>
            <a:r>
              <a:rPr lang="es-ES" sz="1700" b="1" i="1" baseline="-25000" dirty="0" smtClean="0">
                <a:solidFill>
                  <a:srgbClr val="FF0000"/>
                </a:solidFill>
                <a:latin typeface="Times New Roman" pitchFamily="18" charset="0"/>
                <a:cs typeface="Times New Roman" pitchFamily="18" charset="0"/>
              </a:rPr>
              <a:t>l</a:t>
            </a:r>
            <a:r>
              <a:rPr lang="es-ES" sz="1700" dirty="0" smtClean="0">
                <a:latin typeface="Times New Roman" pitchFamily="18" charset="0"/>
                <a:cs typeface="Times New Roman" pitchFamily="18" charset="0"/>
              </a:rPr>
              <a:t>. </a:t>
            </a:r>
          </a:p>
          <a:p>
            <a:endParaRPr lang="es-ES" sz="6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Este </a:t>
            </a:r>
            <a:r>
              <a:rPr lang="es-ES" sz="1700" dirty="0" smtClean="0">
                <a:latin typeface="Times New Roman" pitchFamily="18" charset="0"/>
                <a:cs typeface="Times New Roman" pitchFamily="18" charset="0"/>
              </a:rPr>
              <a:t>número cuántico está asociado </a:t>
            </a:r>
            <a:r>
              <a:rPr lang="es-ES" sz="1700" dirty="0" smtClean="0">
                <a:latin typeface="Times New Roman" pitchFamily="18" charset="0"/>
                <a:cs typeface="Times New Roman" pitchFamily="18" charset="0"/>
              </a:rPr>
              <a:t>al autovalor de la </a:t>
            </a:r>
            <a:r>
              <a:rPr lang="es-ES" sz="1700" dirty="0" smtClean="0">
                <a:latin typeface="Times New Roman" pitchFamily="18" charset="0"/>
                <a:cs typeface="Times New Roman" pitchFamily="18" charset="0"/>
              </a:rPr>
              <a:t>componente del vector momento angular orbital según  </a:t>
            </a:r>
            <a:r>
              <a:rPr lang="es-ES" sz="1700" i="1" dirty="0" smtClean="0">
                <a:latin typeface="Times New Roman" pitchFamily="18" charset="0"/>
                <a:cs typeface="Times New Roman" pitchFamily="18" charset="0"/>
              </a:rPr>
              <a:t>z.</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La relación entre la componente </a:t>
            </a:r>
            <a:r>
              <a:rPr lang="es-ES" sz="1700" i="1" dirty="0" smtClean="0">
                <a:latin typeface="Times New Roman" pitchFamily="18" charset="0"/>
                <a:cs typeface="Times New Roman" pitchFamily="18" charset="0"/>
              </a:rPr>
              <a:t>z </a:t>
            </a:r>
            <a:r>
              <a:rPr lang="es-ES" sz="1700" dirty="0" err="1" smtClean="0">
                <a:latin typeface="Times New Roman" pitchFamily="18" charset="0"/>
                <a:cs typeface="Times New Roman" pitchFamily="18" charset="0"/>
              </a:rPr>
              <a:t>de⃗L</a:t>
            </a:r>
            <a:r>
              <a:rPr lang="es-ES" sz="1700" dirty="0" smtClean="0">
                <a:latin typeface="Times New Roman" pitchFamily="18" charset="0"/>
                <a:cs typeface="Times New Roman" pitchFamily="18" charset="0"/>
              </a:rPr>
              <a:t> y el número cuántico magnético es</a:t>
            </a:r>
          </a:p>
        </p:txBody>
      </p:sp>
      <p:pic>
        <p:nvPicPr>
          <p:cNvPr id="4" name="Picture 2"/>
          <p:cNvPicPr>
            <a:picLocks noChangeAspect="1" noChangeArrowheads="1"/>
          </p:cNvPicPr>
          <p:nvPr/>
        </p:nvPicPr>
        <p:blipFill>
          <a:blip r:embed="rId3"/>
          <a:srcRect/>
          <a:stretch>
            <a:fillRect/>
          </a:stretch>
        </p:blipFill>
        <p:spPr bwMode="auto">
          <a:xfrm>
            <a:off x="3000185" y="1809941"/>
            <a:ext cx="4752975" cy="409575"/>
          </a:xfrm>
          <a:prstGeom prst="rect">
            <a:avLst/>
          </a:prstGeom>
          <a:noFill/>
          <a:ln w="9525">
            <a:noFill/>
            <a:miter lim="800000"/>
            <a:headEnd/>
            <a:tailEnd/>
          </a:ln>
          <a:effectLst/>
        </p:spPr>
      </p:pic>
      <p:pic>
        <p:nvPicPr>
          <p:cNvPr id="20482" name="Picture 2"/>
          <p:cNvPicPr>
            <a:picLocks noChangeAspect="1" noChangeArrowheads="1"/>
          </p:cNvPicPr>
          <p:nvPr/>
        </p:nvPicPr>
        <p:blipFill>
          <a:blip r:embed="rId4"/>
          <a:srcRect l="10317" t="4819" b="5524"/>
          <a:stretch>
            <a:fillRect/>
          </a:stretch>
        </p:blipFill>
        <p:spPr bwMode="auto">
          <a:xfrm>
            <a:off x="8132064" y="1450848"/>
            <a:ext cx="2560320" cy="2708718"/>
          </a:xfrm>
          <a:prstGeom prst="rect">
            <a:avLst/>
          </a:prstGeom>
          <a:noFill/>
          <a:ln w="9525">
            <a:noFill/>
            <a:miter lim="800000"/>
            <a:headEnd/>
            <a:tailEnd/>
          </a:ln>
          <a:effectLst/>
        </p:spPr>
      </p:pic>
      <p:sp>
        <p:nvSpPr>
          <p:cNvPr id="6" name="Rectangle 5"/>
          <p:cNvSpPr/>
          <p:nvPr/>
        </p:nvSpPr>
        <p:spPr>
          <a:xfrm>
            <a:off x="3316224" y="2678883"/>
            <a:ext cx="4925568" cy="615553"/>
          </a:xfrm>
          <a:prstGeom prst="rect">
            <a:avLst/>
          </a:prstGeom>
        </p:spPr>
        <p:txBody>
          <a:bodyPr wrap="square">
            <a:spAutoFit/>
          </a:bodyPr>
          <a:lstStyle/>
          <a:p>
            <a:r>
              <a:rPr lang="es-ES" sz="1700" dirty="0" smtClean="0">
                <a:latin typeface="Times New Roman" pitchFamily="18" charset="0"/>
                <a:cs typeface="Times New Roman" pitchFamily="18" charset="0"/>
              </a:rPr>
              <a:t>Por ejemplo los valores posibles de </a:t>
            </a:r>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a:t>
            </a:r>
            <a:r>
              <a:rPr lang="es-ES" sz="1700" dirty="0" smtClean="0">
                <a:latin typeface="Times New Roman" pitchFamily="18" charset="0"/>
                <a:cs typeface="Times New Roman" pitchFamily="18" charset="0"/>
              </a:rPr>
              <a:t> </a:t>
            </a:r>
            <a:r>
              <a:rPr lang="es-ES" sz="1700" i="1" dirty="0" smtClean="0">
                <a:latin typeface="Times New Roman" pitchFamily="18" charset="0"/>
                <a:cs typeface="Times New Roman" pitchFamily="18" charset="0"/>
              </a:rPr>
              <a:t>para</a:t>
            </a:r>
            <a:r>
              <a:rPr lang="es-ES" sz="1700" dirty="0" smtClean="0">
                <a:latin typeface="Times New Roman" pitchFamily="18" charset="0"/>
                <a:cs typeface="Times New Roman" pitchFamily="18" charset="0"/>
              </a:rPr>
              <a:t>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2 son </a:t>
            </a:r>
          </a:p>
          <a:p>
            <a:r>
              <a:rPr lang="es-ES" sz="1700" i="1" dirty="0" smtClean="0">
                <a:latin typeface="Times New Roman" pitchFamily="18" charset="0"/>
                <a:cs typeface="Times New Roman" pitchFamily="18" charset="0"/>
              </a:rPr>
              <a:t>m</a:t>
            </a:r>
            <a:r>
              <a:rPr lang="es-ES" sz="1700" i="1" baseline="-25000"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-2,-1,0,1,2.</a:t>
            </a:r>
          </a:p>
        </p:txBody>
      </p:sp>
      <p:grpSp>
        <p:nvGrpSpPr>
          <p:cNvPr id="12" name="Group 11"/>
          <p:cNvGrpSpPr/>
          <p:nvPr/>
        </p:nvGrpSpPr>
        <p:grpSpPr>
          <a:xfrm>
            <a:off x="0" y="3437192"/>
            <a:ext cx="1829562" cy="382018"/>
            <a:chOff x="0" y="3437192"/>
            <a:chExt cx="1829562" cy="382018"/>
          </a:xfrm>
        </p:grpSpPr>
        <p:sp>
          <p:nvSpPr>
            <p:cNvPr id="7" name="Rectangle 6"/>
            <p:cNvSpPr/>
            <p:nvPr/>
          </p:nvSpPr>
          <p:spPr>
            <a:xfrm>
              <a:off x="0" y="3465267"/>
              <a:ext cx="463296" cy="353943"/>
            </a:xfrm>
            <a:prstGeom prst="rect">
              <a:avLst/>
            </a:prstGeom>
          </p:spPr>
          <p:txBody>
            <a:bodyPr wrap="square">
              <a:spAutoFit/>
            </a:bodyPr>
            <a:lstStyle/>
            <a:p>
              <a:r>
                <a:rPr lang="es-ES" sz="1700" dirty="0" smtClean="0">
                  <a:latin typeface="Times New Roman" pitchFamily="18" charset="0"/>
                  <a:cs typeface="Times New Roman" pitchFamily="18" charset="0"/>
                </a:rPr>
                <a:t>Si</a:t>
              </a:r>
            </a:p>
          </p:txBody>
        </p:sp>
        <p:pic>
          <p:nvPicPr>
            <p:cNvPr id="20483" name="Picture 3"/>
            <p:cNvPicPr>
              <a:picLocks noChangeAspect="1" noChangeArrowheads="1"/>
            </p:cNvPicPr>
            <p:nvPr/>
          </p:nvPicPr>
          <p:blipFill>
            <a:blip r:embed="rId5"/>
            <a:srcRect r="54660" b="69771"/>
            <a:stretch>
              <a:fillRect/>
            </a:stretch>
          </p:blipFill>
          <p:spPr bwMode="auto">
            <a:xfrm>
              <a:off x="366522" y="3437192"/>
              <a:ext cx="1463040" cy="371712"/>
            </a:xfrm>
            <a:prstGeom prst="rect">
              <a:avLst/>
            </a:prstGeom>
            <a:noFill/>
            <a:ln w="9525">
              <a:noFill/>
              <a:miter lim="800000"/>
              <a:headEnd/>
              <a:tailEnd/>
            </a:ln>
            <a:effectLst/>
          </p:spPr>
        </p:pic>
      </p:grpSp>
      <p:sp>
        <p:nvSpPr>
          <p:cNvPr id="9" name="Rectangle 8"/>
          <p:cNvSpPr/>
          <p:nvPr/>
        </p:nvSpPr>
        <p:spPr>
          <a:xfrm>
            <a:off x="1871472" y="3422595"/>
            <a:ext cx="993648" cy="353943"/>
          </a:xfrm>
          <a:prstGeom prst="rect">
            <a:avLst/>
          </a:prstGeom>
        </p:spPr>
        <p:txBody>
          <a:bodyPr wrap="square">
            <a:spAutoFit/>
          </a:bodyPr>
          <a:lstStyle/>
          <a:p>
            <a:r>
              <a:rPr lang="es-ES" sz="1700" dirty="0" smtClean="0">
                <a:latin typeface="Times New Roman" pitchFamily="18" charset="0"/>
                <a:cs typeface="Times New Roman" pitchFamily="18" charset="0"/>
              </a:rPr>
              <a:t>tenemos</a:t>
            </a:r>
          </a:p>
        </p:txBody>
      </p:sp>
      <p:pic>
        <p:nvPicPr>
          <p:cNvPr id="11" name="Picture 3"/>
          <p:cNvPicPr>
            <a:picLocks noChangeAspect="1" noChangeArrowheads="1"/>
          </p:cNvPicPr>
          <p:nvPr/>
        </p:nvPicPr>
        <p:blipFill>
          <a:blip r:embed="rId5"/>
          <a:srcRect l="18301" t="41224" r="464" b="-714"/>
          <a:stretch>
            <a:fillRect/>
          </a:stretch>
        </p:blipFill>
        <p:spPr bwMode="auto">
          <a:xfrm>
            <a:off x="2901696" y="3279648"/>
            <a:ext cx="2621280" cy="731520"/>
          </a:xfrm>
          <a:prstGeom prst="rect">
            <a:avLst/>
          </a:prstGeom>
          <a:noFill/>
          <a:ln w="9525">
            <a:noFill/>
            <a:miter lim="800000"/>
            <a:headEnd/>
            <a:tailEnd/>
          </a:ln>
          <a:effectLst/>
        </p:spPr>
      </p:pic>
      <p:pic>
        <p:nvPicPr>
          <p:cNvPr id="13" name="Picture 2"/>
          <p:cNvPicPr>
            <a:picLocks noChangeAspect="1" noChangeArrowheads="1"/>
          </p:cNvPicPr>
          <p:nvPr/>
        </p:nvPicPr>
        <p:blipFill>
          <a:blip r:embed="rId2">
            <a:duotone>
              <a:prstClr val="black"/>
              <a:schemeClr val="accent4">
                <a:tint val="45000"/>
                <a:satMod val="400000"/>
              </a:schemeClr>
            </a:duotone>
          </a:blip>
          <a:srcRect t="10076" b="41544"/>
          <a:stretch>
            <a:fillRect/>
          </a:stretch>
        </p:blipFill>
        <p:spPr bwMode="auto">
          <a:xfrm>
            <a:off x="209741" y="4159948"/>
            <a:ext cx="9553575" cy="1451580"/>
          </a:xfrm>
          <a:prstGeom prst="rect">
            <a:avLst/>
          </a:prstGeom>
          <a:noFill/>
          <a:ln w="9525">
            <a:noFill/>
            <a:miter lim="800000"/>
            <a:headEnd/>
            <a:tailEnd/>
          </a:ln>
          <a:effectLst/>
        </p:spPr>
      </p:pic>
      <p:pic>
        <p:nvPicPr>
          <p:cNvPr id="14" name="Picture 2"/>
          <p:cNvPicPr>
            <a:picLocks noChangeAspect="1" noChangeArrowheads="1"/>
          </p:cNvPicPr>
          <p:nvPr/>
        </p:nvPicPr>
        <p:blipFill>
          <a:blip r:embed="rId2">
            <a:duotone>
              <a:prstClr val="black"/>
              <a:schemeClr val="accent4">
                <a:tint val="45000"/>
                <a:satMod val="400000"/>
              </a:schemeClr>
            </a:duotone>
          </a:blip>
          <a:srcRect t="56531" b="22937"/>
          <a:stretch>
            <a:fillRect/>
          </a:stretch>
        </p:blipFill>
        <p:spPr bwMode="auto">
          <a:xfrm>
            <a:off x="209741" y="5553777"/>
            <a:ext cx="9553575" cy="616017"/>
          </a:xfrm>
          <a:prstGeom prst="rect">
            <a:avLst/>
          </a:prstGeom>
          <a:noFill/>
          <a:ln w="9525">
            <a:noFill/>
            <a:miter lim="800000"/>
            <a:headEnd/>
            <a:tailEnd/>
          </a:ln>
          <a:effectLst/>
        </p:spPr>
      </p:pic>
      <p:pic>
        <p:nvPicPr>
          <p:cNvPr id="15" name="Picture 2"/>
          <p:cNvPicPr>
            <a:picLocks noChangeAspect="1" noChangeArrowheads="1"/>
          </p:cNvPicPr>
          <p:nvPr/>
        </p:nvPicPr>
        <p:blipFill>
          <a:blip r:embed="rId2">
            <a:duotone>
              <a:prstClr val="black"/>
              <a:schemeClr val="accent4">
                <a:tint val="45000"/>
                <a:satMod val="400000"/>
              </a:schemeClr>
            </a:duotone>
          </a:blip>
          <a:srcRect t="76742"/>
          <a:stretch>
            <a:fillRect/>
          </a:stretch>
        </p:blipFill>
        <p:spPr bwMode="auto">
          <a:xfrm>
            <a:off x="209741" y="6160168"/>
            <a:ext cx="9553575" cy="6978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linds(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linds(horizont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0482"/>
                                        </p:tgtEl>
                                        <p:attrNameLst>
                                          <p:attrName>style.visibility</p:attrName>
                                        </p:attrNameLst>
                                      </p:cBhvr>
                                      <p:to>
                                        <p:strVal val="visible"/>
                                      </p:to>
                                    </p:set>
                                    <p:animEffect transition="in" filter="box(in)">
                                      <p:cBhvr>
                                        <p:cTn id="37" dur="500"/>
                                        <p:tgtEl>
                                          <p:spTgt spid="2048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blinds(horizontal)">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9458"/>
                                        </p:tgtEl>
                                        <p:attrNameLst>
                                          <p:attrName>style.visibility</p:attrName>
                                        </p:attrNameLst>
                                      </p:cBhvr>
                                      <p:to>
                                        <p:strVal val="visible"/>
                                      </p:to>
                                    </p:set>
                                    <p:animEffect transition="in" filter="checkerboard(across)">
                                      <p:cBhvr>
                                        <p:cTn id="57" dur="500"/>
                                        <p:tgtEl>
                                          <p:spTgt spid="19458"/>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heckerboard(across)">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checkerboard(across)">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checkerboard(across)">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5417F05-9F28-4AFA-B42A-33B6F7EF51C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t>Operador momento angular en coordenadas esféricas</a:t>
            </a:r>
            <a:endParaRPr lang="en-US" sz="3200" dirty="0"/>
          </a:p>
        </p:txBody>
      </p:sp>
      <p:pic>
        <p:nvPicPr>
          <p:cNvPr id="4" name="Picture 3">
            <a:extLst>
              <a:ext uri="{FF2B5EF4-FFF2-40B4-BE49-F238E27FC236}">
                <a16:creationId xmlns:a16="http://schemas.microsoft.com/office/drawing/2014/main" xmlns="" id="{A96C5093-015A-4336-A492-09BB7BD39582}"/>
              </a:ext>
            </a:extLst>
          </p:cNvPr>
          <p:cNvPicPr>
            <a:picLocks noChangeAspect="1"/>
          </p:cNvPicPr>
          <p:nvPr/>
        </p:nvPicPr>
        <p:blipFill>
          <a:blip r:embed="rId2"/>
          <a:stretch>
            <a:fillRect/>
          </a:stretch>
        </p:blipFill>
        <p:spPr>
          <a:xfrm>
            <a:off x="-8533" y="906621"/>
            <a:ext cx="3372200" cy="3608254"/>
          </a:xfrm>
          <a:prstGeom prst="rect">
            <a:avLst/>
          </a:prstGeom>
        </p:spPr>
      </p:pic>
      <p:pic>
        <p:nvPicPr>
          <p:cNvPr id="5" name="Picture 4">
            <a:extLst>
              <a:ext uri="{FF2B5EF4-FFF2-40B4-BE49-F238E27FC236}">
                <a16:creationId xmlns:a16="http://schemas.microsoft.com/office/drawing/2014/main" xmlns="" id="{20D3F6B4-2DDA-4850-85B8-5674CEAB9776}"/>
              </a:ext>
            </a:extLst>
          </p:cNvPr>
          <p:cNvPicPr>
            <a:picLocks noChangeAspect="1"/>
          </p:cNvPicPr>
          <p:nvPr/>
        </p:nvPicPr>
        <p:blipFill>
          <a:blip r:embed="rId3"/>
          <a:stretch>
            <a:fillRect/>
          </a:stretch>
        </p:blipFill>
        <p:spPr>
          <a:xfrm>
            <a:off x="3243812" y="2292946"/>
            <a:ext cx="3124200" cy="1619250"/>
          </a:xfrm>
          <a:prstGeom prst="rect">
            <a:avLst/>
          </a:prstGeom>
        </p:spPr>
      </p:pic>
      <p:pic>
        <p:nvPicPr>
          <p:cNvPr id="6" name="Picture 5">
            <a:extLst>
              <a:ext uri="{FF2B5EF4-FFF2-40B4-BE49-F238E27FC236}">
                <a16:creationId xmlns:a16="http://schemas.microsoft.com/office/drawing/2014/main" xmlns="" id="{20C642A9-6E6D-49EF-B466-B794545A75EE}"/>
              </a:ext>
            </a:extLst>
          </p:cNvPr>
          <p:cNvPicPr>
            <a:picLocks noChangeAspect="1"/>
          </p:cNvPicPr>
          <p:nvPr/>
        </p:nvPicPr>
        <p:blipFill>
          <a:blip r:embed="rId4"/>
          <a:stretch>
            <a:fillRect/>
          </a:stretch>
        </p:blipFill>
        <p:spPr>
          <a:xfrm>
            <a:off x="7389346" y="2570364"/>
            <a:ext cx="3824922" cy="642844"/>
          </a:xfrm>
          <a:prstGeom prst="rect">
            <a:avLst/>
          </a:prstGeom>
          <a:ln w="19050">
            <a:solidFill>
              <a:srgbClr val="0070C0"/>
            </a:solidFill>
          </a:ln>
        </p:spPr>
      </p:pic>
      <p:sp>
        <p:nvSpPr>
          <p:cNvPr id="7" name="Arrow: Right 6">
            <a:extLst>
              <a:ext uri="{FF2B5EF4-FFF2-40B4-BE49-F238E27FC236}">
                <a16:creationId xmlns:a16="http://schemas.microsoft.com/office/drawing/2014/main" xmlns="" id="{9A5AF59C-EED0-438A-849E-1FA9FC10B073}"/>
              </a:ext>
            </a:extLst>
          </p:cNvPr>
          <p:cNvSpPr/>
          <p:nvPr/>
        </p:nvSpPr>
        <p:spPr>
          <a:xfrm>
            <a:off x="6610007" y="2758436"/>
            <a:ext cx="482600"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146B1756-7C76-40F7-B350-E7639F162960}"/>
              </a:ext>
            </a:extLst>
          </p:cNvPr>
          <p:cNvPicPr>
            <a:picLocks noChangeAspect="1"/>
          </p:cNvPicPr>
          <p:nvPr/>
        </p:nvPicPr>
        <p:blipFill>
          <a:blip r:embed="rId5"/>
          <a:stretch>
            <a:fillRect/>
          </a:stretch>
        </p:blipFill>
        <p:spPr>
          <a:xfrm>
            <a:off x="6617301" y="4011816"/>
            <a:ext cx="5096839" cy="754289"/>
          </a:xfrm>
          <a:prstGeom prst="rect">
            <a:avLst/>
          </a:prstGeom>
        </p:spPr>
      </p:pic>
      <p:sp>
        <p:nvSpPr>
          <p:cNvPr id="9" name="TextBox 8">
            <a:extLst>
              <a:ext uri="{FF2B5EF4-FFF2-40B4-BE49-F238E27FC236}">
                <a16:creationId xmlns:a16="http://schemas.microsoft.com/office/drawing/2014/main" xmlns="" id="{F9D50FED-FA5A-4CED-8EE9-B4AB4FC9B4C4}"/>
              </a:ext>
            </a:extLst>
          </p:cNvPr>
          <p:cNvSpPr txBox="1"/>
          <p:nvPr/>
        </p:nvSpPr>
        <p:spPr>
          <a:xfrm>
            <a:off x="4508547" y="4242573"/>
            <a:ext cx="1972546" cy="369332"/>
          </a:xfrm>
          <a:prstGeom prst="rect">
            <a:avLst/>
          </a:prstGeom>
          <a:noFill/>
        </p:spPr>
        <p:txBody>
          <a:bodyPr wrap="square" rtlCol="0">
            <a:spAutoFit/>
          </a:bodyPr>
          <a:lstStyle/>
          <a:p>
            <a:r>
              <a:rPr lang="es-ES" dirty="0"/>
              <a:t>Comparemos con:</a:t>
            </a:r>
            <a:endParaRPr lang="en-US" dirty="0"/>
          </a:p>
        </p:txBody>
      </p:sp>
      <p:pic>
        <p:nvPicPr>
          <p:cNvPr id="2" name="Ink 1">
            <a:extLst>
              <a:ext uri="{FF2B5EF4-FFF2-40B4-BE49-F238E27FC236}">
                <a16:creationId xmlns:mc="http://schemas.openxmlformats.org/markup-compatibility/2006" xmlns:a16="http://schemas.microsoft.com/office/drawing/2014/main" xmlns="" id="{BBBD2780-8819-4DFE-87F6-D71653C5583B}"/>
              </a:ext>
            </a:extLst>
          </p:cNvPr>
          <p:cNvPicPr>
            <a:picLocks noChangeAspect="1"/>
          </p:cNvPicPr>
          <p:nvPr/>
        </p:nvPicPr>
        <p:blipFill>
          <a:blip r:embed="rId6"/>
          <a:srcRect t="19627" r="11505" b="36881"/>
          <a:stretch>
            <a:fillRect/>
          </a:stretch>
        </p:blipFill>
        <p:spPr>
          <a:xfrm>
            <a:off x="0" y="4828037"/>
            <a:ext cx="6858000" cy="847614"/>
          </a:xfrm>
          <a:prstGeom prst="rect">
            <a:avLst/>
          </a:prstGeom>
        </p:spPr>
      </p:pic>
      <p:pic>
        <p:nvPicPr>
          <p:cNvPr id="10" name="Ink 1">
            <a:extLst>
              <a:ext uri="{FF2B5EF4-FFF2-40B4-BE49-F238E27FC236}">
                <a16:creationId xmlns:mc="http://schemas.openxmlformats.org/markup-compatibility/2006" xmlns:a16="http://schemas.microsoft.com/office/drawing/2014/main" xmlns="" id="{BBBD2780-8819-4DFE-87F6-D71653C5583B}"/>
              </a:ext>
            </a:extLst>
          </p:cNvPr>
          <p:cNvPicPr/>
          <p:nvPr/>
        </p:nvPicPr>
        <p:blipFill>
          <a:blip r:embed="rId6"/>
          <a:srcRect t="62241" r="12610"/>
          <a:stretch>
            <a:fillRect/>
          </a:stretch>
        </p:blipFill>
        <p:spPr>
          <a:xfrm>
            <a:off x="0" y="5693664"/>
            <a:ext cx="7406640" cy="1047912"/>
          </a:xfrm>
          <a:prstGeom prst="rect">
            <a:avLst/>
          </a:prstGeom>
        </p:spPr>
      </p:pic>
      <p:pic>
        <p:nvPicPr>
          <p:cNvPr id="11" name="Picture 10">
            <a:extLst>
              <a:ext uri="{FF2B5EF4-FFF2-40B4-BE49-F238E27FC236}">
                <a16:creationId xmlns:a16="http://schemas.microsoft.com/office/drawing/2014/main" xmlns="" id="{12525695-C796-408D-AE96-B3F3298E4A13}"/>
              </a:ext>
            </a:extLst>
          </p:cNvPr>
          <p:cNvPicPr>
            <a:picLocks noChangeAspect="1"/>
          </p:cNvPicPr>
          <p:nvPr/>
        </p:nvPicPr>
        <p:blipFill>
          <a:blip r:embed="rId7"/>
          <a:stretch>
            <a:fillRect/>
          </a:stretch>
        </p:blipFill>
        <p:spPr>
          <a:xfrm>
            <a:off x="3816706" y="832851"/>
            <a:ext cx="1445776" cy="409182"/>
          </a:xfrm>
          <a:prstGeom prst="rect">
            <a:avLst/>
          </a:prstGeom>
        </p:spPr>
      </p:pic>
      <p:sp>
        <p:nvSpPr>
          <p:cNvPr id="12" name="TextBox 11"/>
          <p:cNvSpPr txBox="1"/>
          <p:nvPr/>
        </p:nvSpPr>
        <p:spPr>
          <a:xfrm>
            <a:off x="3096768" y="1328928"/>
            <a:ext cx="8497823" cy="877163"/>
          </a:xfrm>
          <a:prstGeom prst="rect">
            <a:avLst/>
          </a:prstGeom>
          <a:noFill/>
        </p:spPr>
        <p:txBody>
          <a:bodyPr wrap="square" rtlCol="0">
            <a:spAutoFit/>
          </a:bodyPr>
          <a:lstStyle/>
          <a:p>
            <a:r>
              <a:rPr lang="es-UY" sz="1700" dirty="0" smtClean="0">
                <a:latin typeface="Times New Roman" pitchFamily="18" charset="0"/>
                <a:cs typeface="Times New Roman" pitchFamily="18" charset="0"/>
              </a:rPr>
              <a:t>Por lo tanto </a:t>
            </a:r>
            <a:r>
              <a:rPr lang="es-UY" sz="1700" b="1" dirty="0" err="1" smtClean="0">
                <a:latin typeface="Times New Roman" pitchFamily="18" charset="0"/>
                <a:cs typeface="Times New Roman" pitchFamily="18" charset="0"/>
              </a:rPr>
              <a:t>L</a:t>
            </a:r>
            <a:r>
              <a:rPr lang="es-UY" sz="1700" b="1" baseline="-25000" dirty="0" err="1" smtClean="0">
                <a:latin typeface="Times New Roman" pitchFamily="18" charset="0"/>
                <a:cs typeface="Times New Roman" pitchFamily="18" charset="0"/>
              </a:rPr>
              <a:t>op</a:t>
            </a:r>
            <a:r>
              <a:rPr lang="es-UY" sz="1700" dirty="0" smtClean="0">
                <a:latin typeface="Times New Roman" pitchFamily="18" charset="0"/>
                <a:cs typeface="Times New Roman" pitchFamily="18" charset="0"/>
              </a:rPr>
              <a:t> no va a tener componente según </a:t>
            </a:r>
            <a:r>
              <a:rPr lang="es-UY" sz="1700" i="1" dirty="0" smtClean="0">
                <a:latin typeface="Times New Roman" pitchFamily="18" charset="0"/>
                <a:cs typeface="Times New Roman" pitchFamily="18" charset="0"/>
              </a:rPr>
              <a:t>r</a:t>
            </a:r>
            <a:r>
              <a:rPr lang="es-UY" sz="1700" dirty="0" smtClean="0">
                <a:latin typeface="Times New Roman" pitchFamily="18" charset="0"/>
                <a:cs typeface="Times New Roman" pitchFamily="18" charset="0"/>
              </a:rPr>
              <a:t>, </a:t>
            </a:r>
            <a:r>
              <a:rPr lang="es-UY" sz="1700" dirty="0" err="1" smtClean="0">
                <a:latin typeface="Times New Roman" pitchFamily="18" charset="0"/>
                <a:cs typeface="Times New Roman" pitchFamily="18" charset="0"/>
              </a:rPr>
              <a:t>i.e.</a:t>
            </a:r>
            <a:r>
              <a:rPr lang="es-UY" sz="1700" dirty="0" smtClean="0">
                <a:latin typeface="Times New Roman" pitchFamily="18" charset="0"/>
                <a:cs typeface="Times New Roman" pitchFamily="18" charset="0"/>
              </a:rPr>
              <a:t> </a:t>
            </a:r>
          </a:p>
          <a:p>
            <a:r>
              <a:rPr lang="es-UY" sz="1700" dirty="0" smtClean="0">
                <a:latin typeface="Times New Roman" pitchFamily="18" charset="0"/>
                <a:cs typeface="Times New Roman" pitchFamily="18" charset="0"/>
              </a:rPr>
              <a:t>no va a tener derivadas parciales según </a:t>
            </a:r>
            <a:r>
              <a:rPr lang="es-UY" sz="1700" i="1" dirty="0" smtClean="0">
                <a:latin typeface="Times New Roman" pitchFamily="18" charset="0"/>
                <a:cs typeface="Times New Roman" pitchFamily="18" charset="0"/>
              </a:rPr>
              <a:t>r</a:t>
            </a:r>
            <a:r>
              <a:rPr lang="es-UY" sz="1700" dirty="0" smtClean="0">
                <a:latin typeface="Times New Roman" pitchFamily="18" charset="0"/>
                <a:cs typeface="Times New Roman" pitchFamily="18" charset="0"/>
              </a:rPr>
              <a:t>, solamente según los ángulos. </a:t>
            </a:r>
          </a:p>
          <a:p>
            <a:r>
              <a:rPr lang="es-UY" sz="1700" dirty="0" smtClean="0">
                <a:latin typeface="Times New Roman" pitchFamily="18" charset="0"/>
                <a:cs typeface="Times New Roman" pitchFamily="18" charset="0"/>
              </a:rPr>
              <a:t>Concretamente se obtiene (la deducción está en el Material Complementario al final): </a:t>
            </a:r>
            <a:endParaRPr lang="es-UY" sz="1700" dirty="0">
              <a:latin typeface="Times New Roman" pitchFamily="18" charset="0"/>
              <a:cs typeface="Times New Roman" pitchFamily="18" charset="0"/>
            </a:endParaRPr>
          </a:p>
        </p:txBody>
      </p:sp>
    </p:spTree>
    <p:extLst>
      <p:ext uri="{BB962C8B-B14F-4D97-AF65-F5344CB8AC3E}">
        <p14:creationId xmlns:p14="http://schemas.microsoft.com/office/powerpoint/2010/main" xmlns="" val="10196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linds(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linds(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ox(in)">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ox(in)">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 y="1280160"/>
            <a:ext cx="10302240" cy="2446824"/>
          </a:xfrm>
          <a:prstGeom prst="rect">
            <a:avLst/>
          </a:prstGeom>
        </p:spPr>
        <p:txBody>
          <a:bodyPr wrap="square">
            <a:spAutoFit/>
          </a:bodyPr>
          <a:lstStyle/>
          <a:p>
            <a:pPr>
              <a:buFont typeface="Times New Roman" pitchFamily="18" charset="0"/>
              <a:buChar char="●"/>
            </a:pPr>
            <a:r>
              <a:rPr lang="es-ES" sz="1700" dirty="0" smtClean="0">
                <a:latin typeface="Times New Roman" pitchFamily="18" charset="0"/>
                <a:cs typeface="Times New Roman" pitchFamily="18" charset="0"/>
              </a:rPr>
              <a:t> A diferencia del vector de momento angular clásico, para el cual es posible  una especificación exacta dando tres números, el momento angular cuántico </a:t>
            </a:r>
            <a:r>
              <a:rPr lang="es-ES" sz="1700" b="1" dirty="0" smtClean="0">
                <a:solidFill>
                  <a:srgbClr val="FF0000"/>
                </a:solidFill>
                <a:latin typeface="Times New Roman" pitchFamily="18" charset="0"/>
                <a:cs typeface="Times New Roman" pitchFamily="18" charset="0"/>
              </a:rPr>
              <a:t>se describe con sólo dos números</a:t>
            </a:r>
            <a:r>
              <a:rPr lang="es-ES" sz="1700" dirty="0" smtClean="0">
                <a:latin typeface="Times New Roman" pitchFamily="18" charset="0"/>
                <a:cs typeface="Times New Roman" pitchFamily="18" charset="0"/>
              </a:rPr>
              <a:t>. </a:t>
            </a:r>
          </a:p>
          <a:p>
            <a:pPr>
              <a:buFont typeface="Times New Roman" pitchFamily="18" charset="0"/>
              <a:buChar char="●"/>
            </a:pPr>
            <a:endParaRPr lang="es-ES" sz="1700" dirty="0" smtClean="0">
              <a:latin typeface="Times New Roman" pitchFamily="18" charset="0"/>
              <a:cs typeface="Times New Roman" pitchFamily="18" charset="0"/>
            </a:endParaRPr>
          </a:p>
          <a:p>
            <a:pPr>
              <a:buFont typeface="Times New Roman" pitchFamily="18" charset="0"/>
              <a:buChar char="●"/>
            </a:pPr>
            <a:r>
              <a:rPr lang="es-ES" sz="1700" dirty="0" smtClean="0">
                <a:latin typeface="Times New Roman" pitchFamily="18" charset="0"/>
                <a:cs typeface="Times New Roman" pitchFamily="18" charset="0"/>
              </a:rPr>
              <a:t> Claramente dos números no pueden completamente identificar un vector en el espacio tridimensional, por lo que falta algo en esta descripción del momento angular cuántico. </a:t>
            </a:r>
          </a:p>
          <a:p>
            <a:r>
              <a:rPr lang="es-ES" sz="1700" dirty="0" smtClean="0">
                <a:latin typeface="Times New Roman" pitchFamily="18" charset="0"/>
                <a:cs typeface="Times New Roman" pitchFamily="18" charset="0"/>
              </a:rPr>
              <a:t>Esta parte faltante de la descripción del vector de momento angular cuántico está directamente relacionado con la aplicación del </a:t>
            </a:r>
            <a:r>
              <a:rPr lang="es-ES" sz="1700" b="1" dirty="0" smtClean="0">
                <a:solidFill>
                  <a:srgbClr val="FF0000"/>
                </a:solidFill>
                <a:latin typeface="Times New Roman" pitchFamily="18" charset="0"/>
                <a:cs typeface="Times New Roman" pitchFamily="18" charset="0"/>
              </a:rPr>
              <a:t>principio de incertidumbre</a:t>
            </a:r>
            <a:r>
              <a:rPr lang="es-ES" sz="1700" dirty="0" smtClean="0">
                <a:latin typeface="Times New Roman" pitchFamily="18" charset="0"/>
                <a:cs typeface="Times New Roman" pitchFamily="18" charset="0"/>
              </a:rPr>
              <a:t>.</a:t>
            </a:r>
          </a:p>
          <a:p>
            <a:endParaRPr lang="es-ES" sz="1700" dirty="0" smtClean="0">
              <a:latin typeface="Times New Roman" pitchFamily="18" charset="0"/>
              <a:cs typeface="Times New Roman" pitchFamily="18" charset="0"/>
            </a:endParaRPr>
          </a:p>
          <a:p>
            <a:pPr>
              <a:buFont typeface="Times New Roman" pitchFamily="18" charset="0"/>
              <a:buChar char="●"/>
            </a:pPr>
            <a:r>
              <a:rPr lang="es-ES" sz="1700" dirty="0" smtClean="0">
                <a:latin typeface="Times New Roman" pitchFamily="18" charset="0"/>
                <a:cs typeface="Times New Roman" pitchFamily="18" charset="0"/>
              </a:rPr>
              <a:t> Los operadores </a:t>
            </a:r>
            <a:r>
              <a:rPr lang="es-ES" sz="1700" b="1" dirty="0" smtClean="0">
                <a:latin typeface="Times New Roman" pitchFamily="18" charset="0"/>
                <a:cs typeface="Times New Roman" pitchFamily="18" charset="0"/>
              </a:rPr>
              <a:t>L</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 y </a:t>
            </a:r>
            <a:r>
              <a:rPr lang="es-ES" sz="1700" b="1" dirty="0" smtClean="0">
                <a:latin typeface="Times New Roman" pitchFamily="18" charset="0"/>
                <a:cs typeface="Times New Roman" pitchFamily="18" charset="0"/>
              </a:rPr>
              <a:t>p</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 están relacionados mediante:</a:t>
            </a:r>
          </a:p>
        </p:txBody>
      </p:sp>
      <p:sp>
        <p:nvSpPr>
          <p:cNvPr id="3" name="TextBox 2"/>
          <p:cNvSpPr txBox="1"/>
          <p:nvPr/>
        </p:nvSpPr>
        <p:spPr>
          <a:xfrm>
            <a:off x="463296" y="804672"/>
            <a:ext cx="7432740" cy="353943"/>
          </a:xfrm>
          <a:prstGeom prst="rect">
            <a:avLst/>
          </a:prstGeom>
          <a:noFill/>
        </p:spPr>
        <p:txBody>
          <a:bodyPr wrap="none" rtlCol="0">
            <a:spAutoFit/>
          </a:bodyPr>
          <a:lstStyle/>
          <a:p>
            <a:r>
              <a:rPr lang="es-UY" sz="1700" dirty="0" smtClean="0"/>
              <a:t>Resumamos lo que hemos aprendido del momento angular en mecánica cuántica:</a:t>
            </a:r>
            <a:endParaRPr lang="es-UY" sz="1700" dirty="0"/>
          </a:p>
        </p:txBody>
      </p:sp>
      <p:sp>
        <p:nvSpPr>
          <p:cNvPr id="6" name="Rectangle 5"/>
          <p:cNvSpPr/>
          <p:nvPr/>
        </p:nvSpPr>
        <p:spPr>
          <a:xfrm>
            <a:off x="438912" y="4867347"/>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En  la parte c) del ejercicio 1 del práctico 6 se pide demostrar que:</a:t>
            </a:r>
          </a:p>
        </p:txBody>
      </p:sp>
      <p:pic>
        <p:nvPicPr>
          <p:cNvPr id="7" name="Picture 2"/>
          <p:cNvPicPr>
            <a:picLocks noChangeAspect="1" noChangeArrowheads="1"/>
          </p:cNvPicPr>
          <p:nvPr/>
        </p:nvPicPr>
        <p:blipFill>
          <a:blip r:embed="rId2"/>
          <a:srcRect l="8226" t="2778" r="28042" b="65394"/>
          <a:stretch>
            <a:fillRect/>
          </a:stretch>
        </p:blipFill>
        <p:spPr bwMode="auto">
          <a:xfrm>
            <a:off x="5974080" y="5291329"/>
            <a:ext cx="3535680" cy="455578"/>
          </a:xfrm>
          <a:prstGeom prst="rect">
            <a:avLst/>
          </a:prstGeom>
          <a:noFill/>
          <a:ln w="9525">
            <a:noFill/>
            <a:miter lim="800000"/>
            <a:headEnd/>
            <a:tailEnd/>
          </a:ln>
          <a:effectLst/>
        </p:spPr>
      </p:pic>
      <p:sp>
        <p:nvSpPr>
          <p:cNvPr id="8" name="Rectangle 7"/>
          <p:cNvSpPr/>
          <p:nvPr/>
        </p:nvSpPr>
        <p:spPr>
          <a:xfrm>
            <a:off x="0" y="5806131"/>
            <a:ext cx="10302240" cy="615553"/>
          </a:xfrm>
          <a:prstGeom prst="rect">
            <a:avLst/>
          </a:prstGeom>
        </p:spPr>
        <p:txBody>
          <a:bodyPr wrap="square">
            <a:spAutoFit/>
          </a:bodyPr>
          <a:lstStyle/>
          <a:p>
            <a:r>
              <a:rPr lang="es-ES" sz="1700" dirty="0" smtClean="0">
                <a:latin typeface="Times New Roman" pitchFamily="18" charset="0"/>
                <a:cs typeface="Times New Roman" pitchFamily="18" charset="0"/>
              </a:rPr>
              <a:t>Estos resultados son útiles para mostrar que se puede escribir (parte  d) del ejercicio 1 del práctico 6) la relación de arriba.</a:t>
            </a:r>
          </a:p>
        </p:txBody>
      </p:sp>
      <p:pic>
        <p:nvPicPr>
          <p:cNvPr id="9" name="Picture 2"/>
          <p:cNvPicPr>
            <a:picLocks noChangeAspect="1" noChangeArrowheads="1"/>
          </p:cNvPicPr>
          <p:nvPr/>
        </p:nvPicPr>
        <p:blipFill>
          <a:blip r:embed="rId2"/>
          <a:srcRect t="50519"/>
          <a:stretch>
            <a:fillRect/>
          </a:stretch>
        </p:blipFill>
        <p:spPr bwMode="auto">
          <a:xfrm>
            <a:off x="1766888" y="3852672"/>
            <a:ext cx="6829425" cy="871919"/>
          </a:xfrm>
          <a:prstGeom prst="rect">
            <a:avLst/>
          </a:prstGeom>
          <a:noFill/>
          <a:ln w="9525">
            <a:noFill/>
            <a:miter lim="800000"/>
            <a:headEnd/>
            <a:tailEnd/>
          </a:ln>
          <a:effectLst/>
        </p:spPr>
      </p:pic>
      <p:sp>
        <p:nvSpPr>
          <p:cNvPr id="10" name="TextBox 9"/>
          <p:cNvSpPr txBox="1"/>
          <p:nvPr/>
        </p:nvSpPr>
        <p:spPr>
          <a:xfrm>
            <a:off x="0" y="4547616"/>
            <a:ext cx="3863558" cy="353943"/>
          </a:xfrm>
          <a:prstGeom prst="rect">
            <a:avLst/>
          </a:prstGeom>
          <a:noFill/>
        </p:spPr>
        <p:txBody>
          <a:bodyPr wrap="none" rtlCol="0">
            <a:spAutoFit/>
          </a:bodyPr>
          <a:lstStyle/>
          <a:p>
            <a:r>
              <a:rPr lang="es-UY" sz="1700" dirty="0" smtClean="0">
                <a:latin typeface="Times New Roman" pitchFamily="18" charset="0"/>
                <a:cs typeface="Times New Roman" pitchFamily="18" charset="0"/>
              </a:rPr>
              <a:t>Otra forma de obtener esta relación entre:</a:t>
            </a:r>
            <a:endParaRPr lang="es-UY" sz="1700" dirty="0">
              <a:latin typeface="Times New Roman" pitchFamily="18" charset="0"/>
              <a:cs typeface="Times New Roman" pitchFamily="18" charset="0"/>
            </a:endParaRPr>
          </a:p>
        </p:txBody>
      </p:sp>
      <p:sp>
        <p:nvSpPr>
          <p:cNvPr id="11" name="TextBox 10"/>
          <p:cNvSpPr txBox="1"/>
          <p:nvPr/>
        </p:nvSpPr>
        <p:spPr>
          <a:xfrm>
            <a:off x="2103120" y="3236976"/>
            <a:ext cx="732893" cy="369332"/>
          </a:xfrm>
          <a:prstGeom prst="rect">
            <a:avLst/>
          </a:prstGeom>
          <a:noFill/>
        </p:spPr>
        <p:txBody>
          <a:bodyPr wrap="none" rtlCol="0">
            <a:spAutoFit/>
          </a:bodyPr>
          <a:lstStyle/>
          <a:p>
            <a:r>
              <a:rPr lang="en-US" dirty="0" smtClean="0"/>
              <a:t>^      ^</a:t>
            </a:r>
            <a:endParaRPr lang="en-US" dirty="0"/>
          </a:p>
        </p:txBody>
      </p:sp>
      <p:sp>
        <p:nvSpPr>
          <p:cNvPr id="12" name="TextBox 11"/>
          <p:cNvSpPr txBox="1"/>
          <p:nvPr/>
        </p:nvSpPr>
        <p:spPr>
          <a:xfrm>
            <a:off x="6089904" y="5236464"/>
            <a:ext cx="679994" cy="369332"/>
          </a:xfrm>
          <a:prstGeom prst="rect">
            <a:avLst/>
          </a:prstGeom>
          <a:noFill/>
        </p:spPr>
        <p:txBody>
          <a:bodyPr wrap="none" rtlCol="0">
            <a:spAutoFit/>
          </a:bodyPr>
          <a:lstStyle/>
          <a:p>
            <a:r>
              <a:rPr lang="en-US" dirty="0" smtClean="0"/>
              <a:t>^     ^</a:t>
            </a:r>
            <a:endParaRPr lang="en-US" dirty="0"/>
          </a:p>
        </p:txBody>
      </p:sp>
      <p:sp>
        <p:nvSpPr>
          <p:cNvPr id="13" name="TextBox 12"/>
          <p:cNvSpPr txBox="1"/>
          <p:nvPr/>
        </p:nvSpPr>
        <p:spPr>
          <a:xfrm>
            <a:off x="7979664" y="5187696"/>
            <a:ext cx="679994" cy="369332"/>
          </a:xfrm>
          <a:prstGeom prst="rect">
            <a:avLst/>
          </a:prstGeom>
          <a:noFill/>
        </p:spPr>
        <p:txBody>
          <a:bodyPr wrap="none" rtlCol="0">
            <a:spAutoFit/>
          </a:bodyPr>
          <a:lstStyle/>
          <a:p>
            <a:r>
              <a:rPr lang="en-US" dirty="0" smtClean="0"/>
              <a:t>^     ^</a:t>
            </a:r>
            <a:endParaRPr lang="en-US" dirty="0"/>
          </a:p>
        </p:txBody>
      </p:sp>
      <p:sp>
        <p:nvSpPr>
          <p:cNvPr id="14" name="TextBox 13"/>
          <p:cNvSpPr txBox="1"/>
          <p:nvPr/>
        </p:nvSpPr>
        <p:spPr>
          <a:xfrm>
            <a:off x="1749552" y="3822192"/>
            <a:ext cx="124968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 xmlns:p14="http://schemas.microsoft.com/office/powerpoint/2010/main" val="15478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heckerboard(across)">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blinds(horizontal)">
                                      <p:cBhvr>
                                        <p:cTn id="4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CF846B2-6202-477F-99CB-5680ED49D7F6}"/>
              </a:ext>
            </a:extLst>
          </p:cNvPr>
          <p:cNvSpPr txBox="1">
            <a:spLocks/>
          </p:cNvSpPr>
          <p:nvPr/>
        </p:nvSpPr>
        <p:spPr>
          <a:xfrm>
            <a:off x="374904" y="6943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smtClean="0">
                <a:latin typeface="+mn-lt"/>
              </a:rPr>
              <a:t>La ecuación de </a:t>
            </a:r>
            <a:r>
              <a:rPr lang="es-ES" sz="2000" b="1" dirty="0">
                <a:latin typeface="+mn-lt"/>
              </a:rPr>
              <a:t>de </a:t>
            </a:r>
            <a:r>
              <a:rPr lang="es-ES" sz="2000" b="1" dirty="0" smtClean="0">
                <a:latin typeface="+mn-lt"/>
              </a:rPr>
              <a:t>Schrödinger para un potencial central</a:t>
            </a:r>
            <a:endParaRPr lang="en-US" sz="2000" b="1" dirty="0">
              <a:latin typeface="+mn-lt"/>
            </a:endParaRPr>
          </a:p>
        </p:txBody>
      </p:sp>
      <p:pic>
        <p:nvPicPr>
          <p:cNvPr id="5" name="Picture 4">
            <a:extLst>
              <a:ext uri="{FF2B5EF4-FFF2-40B4-BE49-F238E27FC236}">
                <a16:creationId xmlns:a16="http://schemas.microsoft.com/office/drawing/2014/main" xmlns="" id="{8668150D-E7A9-4E7E-8A18-7056533EFA37}"/>
              </a:ext>
            </a:extLst>
          </p:cNvPr>
          <p:cNvPicPr>
            <a:picLocks noChangeAspect="1"/>
          </p:cNvPicPr>
          <p:nvPr/>
        </p:nvPicPr>
        <p:blipFill>
          <a:blip r:embed="rId2"/>
          <a:stretch>
            <a:fillRect/>
          </a:stretch>
        </p:blipFill>
        <p:spPr>
          <a:xfrm>
            <a:off x="551666" y="2495296"/>
            <a:ext cx="5295884" cy="847341"/>
          </a:xfrm>
          <a:prstGeom prst="rect">
            <a:avLst/>
          </a:prstGeom>
        </p:spPr>
      </p:pic>
      <p:pic>
        <p:nvPicPr>
          <p:cNvPr id="9" name="Picture 8">
            <a:extLst>
              <a:ext uri="{FF2B5EF4-FFF2-40B4-BE49-F238E27FC236}">
                <a16:creationId xmlns:a16="http://schemas.microsoft.com/office/drawing/2014/main" xmlns="" id="{D47C1B0F-D2D8-4FA7-A925-0889D66DFAD7}"/>
              </a:ext>
            </a:extLst>
          </p:cNvPr>
          <p:cNvPicPr>
            <a:picLocks noChangeAspect="1"/>
          </p:cNvPicPr>
          <p:nvPr/>
        </p:nvPicPr>
        <p:blipFill>
          <a:blip r:embed="rId3"/>
          <a:stretch>
            <a:fillRect/>
          </a:stretch>
        </p:blipFill>
        <p:spPr>
          <a:xfrm>
            <a:off x="838200" y="3560097"/>
            <a:ext cx="3286125" cy="876300"/>
          </a:xfrm>
          <a:prstGeom prst="rect">
            <a:avLst/>
          </a:prstGeom>
        </p:spPr>
      </p:pic>
      <p:pic>
        <p:nvPicPr>
          <p:cNvPr id="6" name="Ink 5">
            <a:extLst>
              <a:ext uri="{FF2B5EF4-FFF2-40B4-BE49-F238E27FC236}">
                <a16:creationId xmlns:a16="http://schemas.microsoft.com/office/drawing/2014/main" xmlns="" xmlns:mc="http://schemas.openxmlformats.org/markup-compatibility/2006" id="{185D3FA6-A1D1-412A-9F1C-ECC780FEFF2F}"/>
              </a:ext>
            </a:extLst>
          </p:cNvPr>
          <p:cNvPicPr/>
          <p:nvPr/>
        </p:nvPicPr>
        <p:blipFill>
          <a:blip r:embed="rId4"/>
          <a:srcRect r="63528" b="62780"/>
          <a:stretch>
            <a:fillRect/>
          </a:stretch>
        </p:blipFill>
        <p:spPr>
          <a:xfrm>
            <a:off x="484560" y="3010344"/>
            <a:ext cx="4172784" cy="1171512"/>
          </a:xfrm>
          <a:prstGeom prst="rect">
            <a:avLst/>
          </a:prstGeom>
        </p:spPr>
      </p:pic>
      <p:pic>
        <p:nvPicPr>
          <p:cNvPr id="7" name="Ink 5">
            <a:extLst>
              <a:ext uri="{FF2B5EF4-FFF2-40B4-BE49-F238E27FC236}">
                <a16:creationId xmlns:a16="http://schemas.microsoft.com/office/drawing/2014/main" xmlns="" xmlns:mc="http://schemas.openxmlformats.org/markup-compatibility/2006" id="{185D3FA6-A1D1-412A-9F1C-ECC780FEFF2F}"/>
              </a:ext>
            </a:extLst>
          </p:cNvPr>
          <p:cNvPicPr/>
          <p:nvPr/>
        </p:nvPicPr>
        <p:blipFill>
          <a:blip r:embed="rId4"/>
          <a:srcRect l="41374" b="57744"/>
          <a:stretch>
            <a:fillRect/>
          </a:stretch>
        </p:blipFill>
        <p:spPr>
          <a:xfrm>
            <a:off x="5218176" y="3010344"/>
            <a:ext cx="6707544" cy="1366584"/>
          </a:xfrm>
          <a:prstGeom prst="rect">
            <a:avLst/>
          </a:prstGeom>
        </p:spPr>
      </p:pic>
      <p:pic>
        <p:nvPicPr>
          <p:cNvPr id="8" name="Ink 5">
            <a:extLst>
              <a:ext uri="{FF2B5EF4-FFF2-40B4-BE49-F238E27FC236}">
                <a16:creationId xmlns:a16="http://schemas.microsoft.com/office/drawing/2014/main" xmlns="" xmlns:mc="http://schemas.openxmlformats.org/markup-compatibility/2006" id="{185D3FA6-A1D1-412A-9F1C-ECC780FEFF2F}"/>
              </a:ext>
            </a:extLst>
          </p:cNvPr>
          <p:cNvPicPr/>
          <p:nvPr/>
        </p:nvPicPr>
        <p:blipFill>
          <a:blip r:embed="rId4"/>
          <a:srcRect t="41869"/>
          <a:stretch>
            <a:fillRect/>
          </a:stretch>
        </p:blipFill>
        <p:spPr>
          <a:xfrm>
            <a:off x="484560" y="4328160"/>
            <a:ext cx="9744528" cy="1255776"/>
          </a:xfrm>
          <a:prstGeom prst="rect">
            <a:avLst/>
          </a:prstGeom>
        </p:spPr>
      </p:pic>
      <p:pic>
        <p:nvPicPr>
          <p:cNvPr id="10" name="Ink 1">
            <a:extLst>
              <a:ext uri="{FF2B5EF4-FFF2-40B4-BE49-F238E27FC236}">
                <a16:creationId xmlns:mc="http://schemas.openxmlformats.org/markup-compatibility/2006" xmlns:a16="http://schemas.microsoft.com/office/drawing/2014/main" xmlns="" id="{7280FF0C-F869-4397-A511-AD7A4E663C78}"/>
              </a:ext>
            </a:extLst>
          </p:cNvPr>
          <p:cNvPicPr>
            <a:picLocks noChangeAspect="1"/>
          </p:cNvPicPr>
          <p:nvPr/>
        </p:nvPicPr>
        <p:blipFill>
          <a:blip r:embed="rId5">
            <a:duotone>
              <a:schemeClr val="accent5">
                <a:shade val="45000"/>
                <a:satMod val="135000"/>
              </a:schemeClr>
              <a:prstClr val="white"/>
            </a:duotone>
          </a:blip>
          <a:srcRect t="50580" r="75575" b="14658"/>
          <a:stretch>
            <a:fillRect/>
          </a:stretch>
        </p:blipFill>
        <p:spPr>
          <a:xfrm>
            <a:off x="593093" y="1108702"/>
            <a:ext cx="2129375" cy="1371600"/>
          </a:xfrm>
          <a:prstGeom prst="rect">
            <a:avLst/>
          </a:prstGeom>
        </p:spPr>
      </p:pic>
      <p:sp>
        <p:nvSpPr>
          <p:cNvPr id="11" name="Rectangle 10"/>
          <p:cNvSpPr/>
          <p:nvPr/>
        </p:nvSpPr>
        <p:spPr>
          <a:xfrm>
            <a:off x="2340864" y="1219200"/>
            <a:ext cx="451104" cy="52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63968" y="5145024"/>
            <a:ext cx="1389888" cy="400110"/>
          </a:xfrm>
          <a:prstGeom prst="rect">
            <a:avLst/>
          </a:prstGeom>
          <a:noFill/>
        </p:spPr>
        <p:txBody>
          <a:bodyPr wrap="square" rtlCol="0">
            <a:spAutoFit/>
          </a:bodyPr>
          <a:lstStyle/>
          <a:p>
            <a:r>
              <a:rPr lang="en-US" sz="2000" b="1" i="1" dirty="0" smtClean="0">
                <a:solidFill>
                  <a:srgbClr val="FF0000"/>
                </a:solidFill>
                <a:latin typeface="Symbol" pitchFamily="18" charset="2"/>
                <a:cs typeface="Times New Roman" pitchFamily="18" charset="0"/>
              </a:rPr>
              <a:t>l</a:t>
            </a:r>
            <a:r>
              <a:rPr lang="en-US" sz="2000" b="1" dirty="0" smtClean="0">
                <a:solidFill>
                  <a:srgbClr val="FF0000"/>
                </a:solidFill>
                <a:latin typeface="Times New Roman" pitchFamily="18" charset="0"/>
                <a:cs typeface="Times New Roman" pitchFamily="18" charset="0"/>
              </a:rPr>
              <a:t> = </a:t>
            </a:r>
            <a:r>
              <a:rPr lang="en-US" sz="2000" b="1" i="1" dirty="0" smtClean="0">
                <a:solidFill>
                  <a:srgbClr val="FF0000"/>
                </a:solidFill>
                <a:latin typeface="Times New Roman" pitchFamily="18" charset="0"/>
                <a:cs typeface="Times New Roman" pitchFamily="18" charset="0"/>
              </a:rPr>
              <a:t>l</a:t>
            </a:r>
            <a:r>
              <a:rPr lang="en-US" sz="2000" b="1" dirty="0" smtClean="0">
                <a:solidFill>
                  <a:srgbClr val="FF0000"/>
                </a:solidFill>
                <a:latin typeface="Times New Roman" pitchFamily="18" charset="0"/>
                <a:cs typeface="Times New Roman" pitchFamily="18" charset="0"/>
              </a:rPr>
              <a:t>(</a:t>
            </a:r>
            <a:r>
              <a:rPr lang="en-US" sz="2000" b="1" i="1" dirty="0" smtClean="0">
                <a:solidFill>
                  <a:srgbClr val="FF0000"/>
                </a:solidFill>
                <a:latin typeface="Times New Roman" pitchFamily="18" charset="0"/>
                <a:cs typeface="Times New Roman" pitchFamily="18" charset="0"/>
              </a:rPr>
              <a:t>l+</a:t>
            </a:r>
            <a:r>
              <a:rPr lang="en-US" sz="2000" b="1" dirty="0" smtClean="0">
                <a:solidFill>
                  <a:srgbClr val="FF0000"/>
                </a:solidFill>
                <a:latin typeface="Times New Roman" pitchFamily="18" charset="0"/>
                <a:cs typeface="Times New Roman" pitchFamily="18" charset="0"/>
              </a:rPr>
              <a:t>1)</a:t>
            </a:r>
            <a:endParaRPr lang="en-US" sz="2000" b="1" dirty="0">
              <a:solidFill>
                <a:srgbClr val="FF0000"/>
              </a:solidFill>
              <a:latin typeface="Times New Roman" pitchFamily="18" charset="0"/>
              <a:cs typeface="Times New Roman" pitchFamily="18" charset="0"/>
            </a:endParaRPr>
          </a:p>
        </p:txBody>
      </p:sp>
      <p:sp>
        <p:nvSpPr>
          <p:cNvPr id="13" name="Rectangle 12"/>
          <p:cNvSpPr/>
          <p:nvPr/>
        </p:nvSpPr>
        <p:spPr>
          <a:xfrm>
            <a:off x="0" y="5598867"/>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De modo que la ecuación diferencial para la función radial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nos queda:</a:t>
            </a:r>
          </a:p>
        </p:txBody>
      </p:sp>
      <p:grpSp>
        <p:nvGrpSpPr>
          <p:cNvPr id="19" name="Group 18"/>
          <p:cNvGrpSpPr/>
          <p:nvPr/>
        </p:nvGrpSpPr>
        <p:grpSpPr>
          <a:xfrm>
            <a:off x="934212" y="6038279"/>
            <a:ext cx="6766560" cy="667316"/>
            <a:chOff x="934212" y="6038279"/>
            <a:chExt cx="6766560" cy="667316"/>
          </a:xfrm>
        </p:grpSpPr>
        <p:pic>
          <p:nvPicPr>
            <p:cNvPr id="21508" name="Picture 4"/>
            <p:cNvPicPr>
              <a:picLocks noChangeAspect="1" noChangeArrowheads="1"/>
            </p:cNvPicPr>
            <p:nvPr/>
          </p:nvPicPr>
          <p:blipFill>
            <a:blip r:embed="rId6"/>
            <a:srcRect t="11379"/>
            <a:stretch>
              <a:fillRect/>
            </a:stretch>
          </p:blipFill>
          <p:spPr bwMode="auto">
            <a:xfrm>
              <a:off x="934212" y="6038279"/>
              <a:ext cx="6766560" cy="658711"/>
            </a:xfrm>
            <a:prstGeom prst="rect">
              <a:avLst/>
            </a:prstGeom>
            <a:noFill/>
            <a:ln w="9525">
              <a:noFill/>
              <a:miter lim="800000"/>
              <a:headEnd/>
              <a:tailEnd/>
            </a:ln>
            <a:effectLst/>
          </p:spPr>
        </p:pic>
        <p:sp>
          <p:nvSpPr>
            <p:cNvPr id="15" name="Rectangle 14"/>
            <p:cNvSpPr/>
            <p:nvPr/>
          </p:nvSpPr>
          <p:spPr>
            <a:xfrm>
              <a:off x="3919728" y="6043875"/>
              <a:ext cx="859536" cy="661720"/>
            </a:xfrm>
            <a:prstGeom prst="rect">
              <a:avLst/>
            </a:prstGeom>
            <a:solidFill>
              <a:schemeClr val="bg1"/>
            </a:solidFill>
          </p:spPr>
          <p:txBody>
            <a:bodyPr wrap="square">
              <a:spAutoFit/>
            </a:bodyPr>
            <a:lstStyle/>
            <a:p>
              <a:r>
                <a:rPr lang="es-ES" sz="1700" i="1" dirty="0" smtClean="0">
                  <a:latin typeface="Times New Roman" pitchFamily="18" charset="0"/>
                  <a:cs typeface="Times New Roman" pitchFamily="18" charset="0"/>
                </a:rPr>
                <a:t>  </a:t>
              </a:r>
              <a:r>
                <a:rPr lang="es-ES" sz="2000" i="1" dirty="0" smtClean="0">
                  <a:latin typeface="Times New Roman" pitchFamily="18" charset="0"/>
                  <a:cs typeface="Times New Roman" pitchFamily="18" charset="0"/>
                </a:rPr>
                <a:t>V</a:t>
              </a:r>
              <a:r>
                <a:rPr lang="es-ES" sz="2000" dirty="0" smtClean="0">
                  <a:latin typeface="Times New Roman" pitchFamily="18" charset="0"/>
                  <a:cs typeface="Times New Roman" pitchFamily="18" charset="0"/>
                </a:rPr>
                <a:t>(</a:t>
              </a:r>
              <a:r>
                <a:rPr lang="es-ES" sz="2000" i="1" dirty="0" smtClean="0">
                  <a:latin typeface="Times New Roman" pitchFamily="18" charset="0"/>
                  <a:cs typeface="Times New Roman" pitchFamily="18" charset="0"/>
                </a:rPr>
                <a:t>r</a:t>
              </a:r>
              <a:r>
                <a:rPr lang="es-ES" sz="2000" dirty="0" smtClean="0">
                  <a:latin typeface="Times New Roman" pitchFamily="18" charset="0"/>
                  <a:cs typeface="Times New Roman" pitchFamily="18" charset="0"/>
                </a:rPr>
                <a:t>)      </a:t>
              </a:r>
            </a:p>
            <a:p>
              <a:endParaRPr lang="es-ES" sz="1700" dirty="0" smtClean="0">
                <a:latin typeface="Times New Roman" pitchFamily="18" charset="0"/>
                <a:cs typeface="Times New Roman" pitchFamily="18" charset="0"/>
              </a:endParaRPr>
            </a:p>
          </p:txBody>
        </p:sp>
        <p:sp>
          <p:nvSpPr>
            <p:cNvPr id="16" name="Rectangle 15"/>
            <p:cNvSpPr/>
            <p:nvPr/>
          </p:nvSpPr>
          <p:spPr>
            <a:xfrm>
              <a:off x="1487424" y="6376416"/>
              <a:ext cx="207264" cy="307777"/>
            </a:xfrm>
            <a:prstGeom prst="rect">
              <a:avLst/>
            </a:prstGeom>
            <a:solidFill>
              <a:schemeClr val="bg1"/>
            </a:solidFill>
          </p:spPr>
          <p:txBody>
            <a:bodyPr wrap="square" lIns="0" tIns="0" rIns="0" bIns="0">
              <a:spAutoFit/>
            </a:bodyPr>
            <a:lstStyle/>
            <a:p>
              <a:r>
                <a:rPr lang="es-ES" sz="2000" i="1" dirty="0" smtClean="0">
                  <a:latin typeface="Symbol" pitchFamily="18" charset="2"/>
                  <a:cs typeface="Times New Roman" pitchFamily="18" charset="0"/>
                </a:rPr>
                <a:t>m</a:t>
              </a:r>
              <a:r>
                <a:rPr lang="es-ES" sz="2000" dirty="0" smtClean="0">
                  <a:latin typeface="Times New Roman" pitchFamily="18" charset="0"/>
                  <a:cs typeface="Times New Roman" pitchFamily="18" charset="0"/>
                </a:rPr>
                <a:t>     </a:t>
              </a:r>
            </a:p>
          </p:txBody>
        </p:sp>
        <p:sp>
          <p:nvSpPr>
            <p:cNvPr id="18" name="Rectangle 17"/>
            <p:cNvSpPr/>
            <p:nvPr/>
          </p:nvSpPr>
          <p:spPr>
            <a:xfrm>
              <a:off x="5394960" y="6376416"/>
              <a:ext cx="207264" cy="307777"/>
            </a:xfrm>
            <a:prstGeom prst="rect">
              <a:avLst/>
            </a:prstGeom>
            <a:solidFill>
              <a:schemeClr val="bg1"/>
            </a:solidFill>
          </p:spPr>
          <p:txBody>
            <a:bodyPr wrap="square" lIns="0" tIns="0" rIns="0" bIns="0">
              <a:spAutoFit/>
            </a:bodyPr>
            <a:lstStyle/>
            <a:p>
              <a:r>
                <a:rPr lang="es-ES" sz="2000" i="1" dirty="0" smtClean="0">
                  <a:latin typeface="Symbol" pitchFamily="18" charset="2"/>
                  <a:cs typeface="Times New Roman" pitchFamily="18" charset="0"/>
                </a:rPr>
                <a:t>m</a:t>
              </a:r>
              <a:r>
                <a:rPr lang="es-ES" sz="2000" dirty="0" smtClean="0">
                  <a:latin typeface="Times New Roman" pitchFamily="18" charset="0"/>
                  <a:cs typeface="Times New Roman" pitchFamily="18" charset="0"/>
                </a:rPr>
                <a:t>     </a:t>
              </a:r>
            </a:p>
          </p:txBody>
        </p:sp>
      </p:grpSp>
    </p:spTree>
    <p:extLst>
      <p:ext uri="{BB962C8B-B14F-4D97-AF65-F5344CB8AC3E}">
        <p14:creationId xmlns:p14="http://schemas.microsoft.com/office/powerpoint/2010/main" xmlns="" val="99794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linds(horizont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97683"/>
            <a:ext cx="10302240" cy="615553"/>
          </a:xfrm>
          <a:prstGeom prst="rect">
            <a:avLst/>
          </a:prstGeom>
        </p:spPr>
        <p:txBody>
          <a:bodyPr wrap="square">
            <a:spAutoFit/>
          </a:bodyPr>
          <a:lstStyle/>
          <a:p>
            <a:r>
              <a:rPr lang="es-ES" sz="1700" dirty="0" smtClean="0">
                <a:latin typeface="Times New Roman" pitchFamily="18" charset="0"/>
                <a:cs typeface="Times New Roman" pitchFamily="18" charset="0"/>
              </a:rPr>
              <a:t>Por conveniencia, suele escribirse a la función radial </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 </a:t>
            </a:r>
            <a:r>
              <a:rPr lang="es-ES" sz="1700" i="1" dirty="0" smtClean="0">
                <a:latin typeface="Times New Roman" pitchFamily="18" charset="0"/>
                <a:cs typeface="Times New Roman" pitchFamily="18" charset="0"/>
              </a:rPr>
              <a:t>u</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y entonces la ecuación diferencial radial para </a:t>
            </a:r>
            <a:r>
              <a:rPr lang="es-ES" sz="1700" i="1" dirty="0" smtClean="0">
                <a:latin typeface="Times New Roman" pitchFamily="18" charset="0"/>
                <a:cs typeface="Times New Roman" pitchFamily="18" charset="0"/>
              </a:rPr>
              <a:t>u</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nos queda más sencilla:</a:t>
            </a:r>
          </a:p>
        </p:txBody>
      </p:sp>
      <p:pic>
        <p:nvPicPr>
          <p:cNvPr id="22530" name="Picture 2"/>
          <p:cNvPicPr>
            <a:picLocks noChangeAspect="1" noChangeArrowheads="1"/>
          </p:cNvPicPr>
          <p:nvPr/>
        </p:nvPicPr>
        <p:blipFill>
          <a:blip r:embed="rId2"/>
          <a:srcRect/>
          <a:stretch>
            <a:fillRect/>
          </a:stretch>
        </p:blipFill>
        <p:spPr bwMode="auto">
          <a:xfrm>
            <a:off x="2406207" y="1098042"/>
            <a:ext cx="4567617" cy="750841"/>
          </a:xfrm>
          <a:prstGeom prst="rect">
            <a:avLst/>
          </a:prstGeom>
          <a:noFill/>
          <a:ln w="9525">
            <a:noFill/>
            <a:miter lim="800000"/>
            <a:headEnd/>
            <a:tailEnd/>
          </a:ln>
          <a:effectLst/>
        </p:spPr>
      </p:pic>
      <p:sp>
        <p:nvSpPr>
          <p:cNvPr id="5" name="Rectangle 4"/>
          <p:cNvSpPr/>
          <p:nvPr/>
        </p:nvSpPr>
        <p:spPr>
          <a:xfrm>
            <a:off x="0" y="1880307"/>
            <a:ext cx="10302240" cy="353943"/>
          </a:xfrm>
          <a:prstGeom prst="rect">
            <a:avLst/>
          </a:prstGeom>
        </p:spPr>
        <p:txBody>
          <a:bodyPr wrap="square">
            <a:spAutoFit/>
          </a:bodyPr>
          <a:lstStyle/>
          <a:p>
            <a:r>
              <a:rPr lang="es-UY" sz="1700" b="1" dirty="0" smtClean="0">
                <a:solidFill>
                  <a:srgbClr val="0070C0"/>
                </a:solidFill>
                <a:latin typeface="Times New Roman" pitchFamily="18" charset="0"/>
                <a:cs typeface="Times New Roman" pitchFamily="18" charset="0"/>
              </a:rPr>
              <a:t>Ejercicio</a:t>
            </a:r>
            <a:r>
              <a:rPr lang="es-UY" sz="1700" dirty="0" smtClean="0">
                <a:solidFill>
                  <a:srgbClr val="0070C0"/>
                </a:solidFill>
                <a:latin typeface="Times New Roman" pitchFamily="18" charset="0"/>
                <a:cs typeface="Times New Roman" pitchFamily="18" charset="0"/>
              </a:rPr>
              <a:t>: obtener esta ecuación diferencial para </a:t>
            </a:r>
            <a:r>
              <a:rPr lang="es-UY" sz="1700" i="1" dirty="0" smtClean="0">
                <a:solidFill>
                  <a:srgbClr val="0070C0"/>
                </a:solidFill>
                <a:latin typeface="Times New Roman" pitchFamily="18" charset="0"/>
                <a:cs typeface="Times New Roman" pitchFamily="18" charset="0"/>
              </a:rPr>
              <a:t>u</a:t>
            </a:r>
            <a:r>
              <a:rPr lang="es-UY" sz="1700" dirty="0" smtClean="0">
                <a:solidFill>
                  <a:srgbClr val="0070C0"/>
                </a:solidFill>
                <a:latin typeface="Times New Roman" pitchFamily="18" charset="0"/>
                <a:cs typeface="Times New Roman" pitchFamily="18" charset="0"/>
              </a:rPr>
              <a:t>(</a:t>
            </a:r>
            <a:r>
              <a:rPr lang="es-UY" sz="1700" i="1" dirty="0" smtClean="0">
                <a:solidFill>
                  <a:srgbClr val="0070C0"/>
                </a:solidFill>
                <a:latin typeface="Times New Roman" pitchFamily="18" charset="0"/>
                <a:cs typeface="Times New Roman" pitchFamily="18" charset="0"/>
              </a:rPr>
              <a:t>r</a:t>
            </a:r>
            <a:r>
              <a:rPr lang="es-UY" sz="1700" dirty="0" smtClean="0">
                <a:solidFill>
                  <a:srgbClr val="0070C0"/>
                </a:solidFill>
                <a:latin typeface="Times New Roman" pitchFamily="18" charset="0"/>
                <a:cs typeface="Times New Roman" pitchFamily="18" charset="0"/>
              </a:rPr>
              <a:t>).</a:t>
            </a:r>
          </a:p>
        </p:txBody>
      </p:sp>
      <p:pic>
        <p:nvPicPr>
          <p:cNvPr id="19458" name="Picture 2"/>
          <p:cNvPicPr>
            <a:picLocks noChangeAspect="1" noChangeArrowheads="1"/>
          </p:cNvPicPr>
          <p:nvPr/>
        </p:nvPicPr>
        <p:blipFill>
          <a:blip r:embed="rId3"/>
          <a:srcRect l="6864" b="1158"/>
          <a:stretch>
            <a:fillRect/>
          </a:stretch>
        </p:blipFill>
        <p:spPr bwMode="auto">
          <a:xfrm>
            <a:off x="4657345" y="5152934"/>
            <a:ext cx="1780031" cy="394426"/>
          </a:xfrm>
          <a:prstGeom prst="rect">
            <a:avLst/>
          </a:prstGeom>
          <a:noFill/>
          <a:ln w="9525">
            <a:noFill/>
            <a:miter lim="800000"/>
            <a:headEnd/>
            <a:tailEnd/>
          </a:ln>
          <a:effectLst/>
        </p:spPr>
      </p:pic>
      <p:sp>
        <p:nvSpPr>
          <p:cNvPr id="6" name="Rectangle 5"/>
          <p:cNvSpPr/>
          <p:nvPr/>
        </p:nvSpPr>
        <p:spPr>
          <a:xfrm>
            <a:off x="0" y="3381863"/>
            <a:ext cx="11521440" cy="1138773"/>
          </a:xfrm>
          <a:prstGeom prst="rect">
            <a:avLst/>
          </a:prstGeom>
        </p:spPr>
        <p:txBody>
          <a:bodyPr wrap="square">
            <a:spAutoFit/>
          </a:bodyPr>
          <a:lstStyle/>
          <a:p>
            <a:r>
              <a:rPr lang="es-ES" sz="1700" dirty="0" smtClean="0">
                <a:latin typeface="Times New Roman" pitchFamily="18" charset="0"/>
                <a:cs typeface="Times New Roman" pitchFamily="18" charset="0"/>
              </a:rPr>
              <a:t>Para tener una función de onda bien comportada se puede probar que se debe cumplir que:</a:t>
            </a:r>
          </a:p>
          <a:p>
            <a:r>
              <a:rPr lang="es-ES" sz="1700" i="1" dirty="0" smtClean="0">
                <a:latin typeface="Times New Roman" pitchFamily="18" charset="0"/>
                <a:cs typeface="Times New Roman" pitchFamily="18" charset="0"/>
              </a:rPr>
              <a:t>                                                                                           u</a:t>
            </a:r>
            <a:r>
              <a:rPr lang="es-ES" sz="1700" dirty="0" smtClean="0">
                <a:latin typeface="Times New Roman" pitchFamily="18" charset="0"/>
                <a:cs typeface="Times New Roman" pitchFamily="18" charset="0"/>
              </a:rPr>
              <a:t>(0) = 0</a:t>
            </a:r>
          </a:p>
          <a:p>
            <a:r>
              <a:rPr lang="es-ES" sz="1700" dirty="0" smtClean="0">
                <a:solidFill>
                  <a:srgbClr val="FF0000"/>
                </a:solidFill>
                <a:latin typeface="Times New Roman"/>
                <a:cs typeface="Times New Roman"/>
              </a:rPr>
              <a:t>►</a:t>
            </a:r>
            <a:r>
              <a:rPr lang="es-ES" sz="1700" dirty="0" smtClean="0">
                <a:latin typeface="Times New Roman"/>
                <a:cs typeface="Times New Roman"/>
              </a:rPr>
              <a:t> </a:t>
            </a:r>
            <a:r>
              <a:rPr lang="es-ES" sz="1700" dirty="0" smtClean="0">
                <a:latin typeface="Times New Roman" pitchFamily="18" charset="0"/>
                <a:cs typeface="Times New Roman" pitchFamily="18" charset="0"/>
              </a:rPr>
              <a:t>Cuando </a:t>
            </a:r>
            <a:r>
              <a:rPr lang="es-ES" sz="1700" i="1" dirty="0" smtClean="0">
                <a:solidFill>
                  <a:srgbClr val="FF0000"/>
                </a:solidFill>
                <a:latin typeface="Times New Roman" pitchFamily="18" charset="0"/>
                <a:cs typeface="Times New Roman" pitchFamily="18" charset="0"/>
              </a:rPr>
              <a:t>l ≠ </a:t>
            </a:r>
            <a:r>
              <a:rPr lang="es-ES" sz="1700" dirty="0" smtClean="0">
                <a:solidFill>
                  <a:srgbClr val="FF0000"/>
                </a:solidFill>
                <a:latin typeface="Times New Roman" pitchFamily="18" charset="0"/>
                <a:cs typeface="Times New Roman" pitchFamily="18" charset="0"/>
              </a:rPr>
              <a:t>0</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 </a:t>
            </a:r>
            <a:r>
              <a:rPr lang="es-ES" sz="1700" dirty="0" smtClean="0">
                <a:latin typeface="Times New Roman" pitchFamily="18" charset="0"/>
                <a:cs typeface="Times New Roman" pitchFamily="18" charset="0"/>
              </a:rPr>
              <a:t>podemos despreciar </a:t>
            </a:r>
            <a:r>
              <a:rPr lang="es-ES" sz="1700" i="1" dirty="0" smtClean="0">
                <a:latin typeface="Times New Roman" pitchFamily="18" charset="0"/>
                <a:cs typeface="Times New Roman" pitchFamily="18" charset="0"/>
              </a:rPr>
              <a:t>V(r) </a:t>
            </a:r>
            <a:r>
              <a:rPr lang="es-ES" sz="1700" dirty="0" smtClean="0">
                <a:latin typeface="Times New Roman" pitchFamily="18" charset="0"/>
                <a:cs typeface="Times New Roman" pitchFamily="18" charset="0"/>
              </a:rPr>
              <a:t>cerca del origen en comparación con el potencial centrífugo (∝ </a:t>
            </a:r>
            <a:r>
              <a:rPr lang="es-ES" sz="1700" i="1" dirty="0" smtClean="0">
                <a:latin typeface="Times New Roman" pitchFamily="18" charset="0"/>
                <a:cs typeface="Times New Roman" pitchFamily="18" charset="0"/>
              </a:rPr>
              <a:t>r </a:t>
            </a:r>
            <a:r>
              <a:rPr lang="es-ES" sz="1700" baseline="30000" dirty="0" smtClean="0">
                <a:latin typeface="Times New Roman" pitchFamily="18" charset="0"/>
                <a:cs typeface="Times New Roman" pitchFamily="18" charset="0"/>
              </a:rPr>
              <a:t>−2</a:t>
            </a:r>
            <a:r>
              <a:rPr lang="es-ES" sz="1700" i="1"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Entonces la ecuación radial para </a:t>
            </a:r>
            <a:r>
              <a:rPr lang="es-ES" sz="1700" i="1" dirty="0" smtClean="0">
                <a:latin typeface="Times New Roman" pitchFamily="18" charset="0"/>
                <a:cs typeface="Times New Roman" pitchFamily="18" charset="0"/>
              </a:rPr>
              <a:t>u(r) </a:t>
            </a:r>
            <a:r>
              <a:rPr lang="es-ES" sz="1700" dirty="0" smtClean="0">
                <a:latin typeface="Times New Roman" pitchFamily="18" charset="0"/>
                <a:cs typeface="Times New Roman" pitchFamily="18" charset="0"/>
              </a:rPr>
              <a:t>se reduce a: </a:t>
            </a:r>
          </a:p>
        </p:txBody>
      </p:sp>
      <p:pic>
        <p:nvPicPr>
          <p:cNvPr id="19459" name="Picture 3"/>
          <p:cNvPicPr>
            <a:picLocks noChangeAspect="1" noChangeArrowheads="1"/>
          </p:cNvPicPr>
          <p:nvPr/>
        </p:nvPicPr>
        <p:blipFill>
          <a:blip r:embed="rId4"/>
          <a:srcRect b="70436"/>
          <a:stretch>
            <a:fillRect/>
          </a:stretch>
        </p:blipFill>
        <p:spPr bwMode="auto">
          <a:xfrm>
            <a:off x="0" y="2287778"/>
            <a:ext cx="8642350" cy="662686"/>
          </a:xfrm>
          <a:prstGeom prst="rect">
            <a:avLst/>
          </a:prstGeom>
          <a:noFill/>
          <a:ln w="9525">
            <a:noFill/>
            <a:miter lim="800000"/>
            <a:headEnd/>
            <a:tailEnd/>
          </a:ln>
          <a:effectLst/>
        </p:spPr>
      </p:pic>
      <p:sp>
        <p:nvSpPr>
          <p:cNvPr id="8" name="Rectangle 7"/>
          <p:cNvSpPr/>
          <p:nvPr/>
        </p:nvSpPr>
        <p:spPr>
          <a:xfrm>
            <a:off x="0" y="5051048"/>
            <a:ext cx="4352544" cy="353943"/>
          </a:xfrm>
          <a:prstGeom prst="rect">
            <a:avLst/>
          </a:prstGeom>
        </p:spPr>
        <p:txBody>
          <a:bodyPr wrap="square">
            <a:spAutoFit/>
          </a:bodyPr>
          <a:lstStyle/>
          <a:p>
            <a:r>
              <a:rPr lang="es-UY" sz="1700" dirty="0" smtClean="0">
                <a:latin typeface="Times New Roman" pitchFamily="18" charset="0"/>
                <a:cs typeface="Times New Roman" pitchFamily="18" charset="0"/>
              </a:rPr>
              <a:t>La solución general de esta ecuación es: </a:t>
            </a:r>
          </a:p>
        </p:txBody>
      </p:sp>
      <p:pic>
        <p:nvPicPr>
          <p:cNvPr id="9" name="Picture 3"/>
          <p:cNvPicPr>
            <a:picLocks noChangeAspect="1" noChangeArrowheads="1"/>
          </p:cNvPicPr>
          <p:nvPr/>
        </p:nvPicPr>
        <p:blipFill>
          <a:blip r:embed="rId4"/>
          <a:srcRect l="27227" t="33371" r="23398" b="48136"/>
          <a:stretch>
            <a:fillRect/>
          </a:stretch>
        </p:blipFill>
        <p:spPr bwMode="auto">
          <a:xfrm>
            <a:off x="4706112" y="2572512"/>
            <a:ext cx="4267200" cy="414528"/>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t="61110" r="23398" b="22029"/>
          <a:stretch>
            <a:fillRect/>
          </a:stretch>
        </p:blipFill>
        <p:spPr bwMode="auto">
          <a:xfrm>
            <a:off x="0" y="2938272"/>
            <a:ext cx="6620256" cy="377952"/>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l="39218" t="85042" r="35953" b="4079"/>
          <a:stretch>
            <a:fillRect/>
          </a:stretch>
        </p:blipFill>
        <p:spPr bwMode="auto">
          <a:xfrm>
            <a:off x="4693920" y="3011424"/>
            <a:ext cx="2145792" cy="243840"/>
          </a:xfrm>
          <a:prstGeom prst="rect">
            <a:avLst/>
          </a:prstGeom>
          <a:noFill/>
          <a:ln w="9525">
            <a:noFill/>
            <a:miter lim="800000"/>
            <a:headEnd/>
            <a:tailEnd/>
          </a:ln>
          <a:effectLst/>
        </p:spPr>
      </p:pic>
      <p:sp>
        <p:nvSpPr>
          <p:cNvPr id="12" name="Rectangle 11"/>
          <p:cNvSpPr/>
          <p:nvPr/>
        </p:nvSpPr>
        <p:spPr>
          <a:xfrm>
            <a:off x="0" y="5474351"/>
            <a:ext cx="11521440" cy="615553"/>
          </a:xfrm>
          <a:prstGeom prst="rect">
            <a:avLst/>
          </a:prstGeom>
        </p:spPr>
        <p:txBody>
          <a:bodyPr wrap="square">
            <a:spAutoFit/>
          </a:bodyPr>
          <a:lstStyle/>
          <a:p>
            <a:r>
              <a:rPr lang="es-ES" sz="1700" dirty="0" smtClean="0">
                <a:latin typeface="Times New Roman" pitchFamily="18" charset="0"/>
                <a:cs typeface="Times New Roman" pitchFamily="18" charset="0"/>
              </a:rPr>
              <a:t>Como </a:t>
            </a:r>
            <a:r>
              <a:rPr lang="es-ES" sz="1700" i="1" dirty="0" smtClean="0">
                <a:latin typeface="Times New Roman" pitchFamily="18" charset="0"/>
                <a:cs typeface="Times New Roman" pitchFamily="18" charset="0"/>
              </a:rPr>
              <a:t>l ≥ </a:t>
            </a:r>
            <a:r>
              <a:rPr lang="es-ES" sz="1700" dirty="0" smtClean="0">
                <a:latin typeface="Times New Roman" pitchFamily="18" charset="0"/>
                <a:cs typeface="Times New Roman" pitchFamily="18" charset="0"/>
              </a:rPr>
              <a:t>1, la condición de contorno </a:t>
            </a:r>
            <a:r>
              <a:rPr lang="es-ES" sz="1700" i="1" dirty="0" smtClean="0">
                <a:latin typeface="Times New Roman" pitchFamily="18" charset="0"/>
                <a:cs typeface="Times New Roman" pitchFamily="18" charset="0"/>
              </a:rPr>
              <a:t>u</a:t>
            </a:r>
            <a:r>
              <a:rPr lang="es-ES" sz="1700" dirty="0" smtClean="0">
                <a:latin typeface="Times New Roman" pitchFamily="18" charset="0"/>
                <a:cs typeface="Times New Roman" pitchFamily="18" charset="0"/>
              </a:rPr>
              <a:t>(0) = 0 exige que </a:t>
            </a:r>
            <a:r>
              <a:rPr lang="es-ES" sz="1700" i="1" dirty="0" smtClean="0">
                <a:latin typeface="Times New Roman" pitchFamily="18" charset="0"/>
                <a:cs typeface="Times New Roman" pitchFamily="18" charset="0"/>
              </a:rPr>
              <a:t>B </a:t>
            </a:r>
            <a:r>
              <a:rPr lang="es-ES" sz="1700" dirty="0" smtClean="0">
                <a:latin typeface="Times New Roman" pitchFamily="18" charset="0"/>
                <a:cs typeface="Times New Roman" pitchFamily="18" charset="0"/>
              </a:rPr>
              <a:t>= 0</a:t>
            </a:r>
            <a:r>
              <a:rPr lang="es-ES" sz="1700" i="1"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Por lo tanto para todos los estados con </a:t>
            </a:r>
            <a:r>
              <a:rPr lang="es-ES" sz="1700" i="1" dirty="0" smtClean="0">
                <a:latin typeface="Times New Roman" pitchFamily="18" charset="0"/>
                <a:cs typeface="Times New Roman" pitchFamily="18" charset="0"/>
              </a:rPr>
              <a:t>l ≥ 1 </a:t>
            </a:r>
            <a:r>
              <a:rPr lang="es-ES" sz="1700" dirty="0" smtClean="0">
                <a:latin typeface="Times New Roman" pitchFamily="18" charset="0"/>
                <a:cs typeface="Times New Roman" pitchFamily="18" charset="0"/>
              </a:rPr>
              <a:t>tenemos que</a:t>
            </a:r>
            <a:endParaRPr lang="en-US" sz="1700" dirty="0">
              <a:latin typeface="Times New Roman" pitchFamily="18" charset="0"/>
              <a:cs typeface="Times New Roman" pitchFamily="18" charset="0"/>
            </a:endParaRPr>
          </a:p>
        </p:txBody>
      </p:sp>
      <p:pic>
        <p:nvPicPr>
          <p:cNvPr id="19460" name="Picture 4"/>
          <p:cNvPicPr>
            <a:picLocks noChangeAspect="1" noChangeArrowheads="1"/>
          </p:cNvPicPr>
          <p:nvPr/>
        </p:nvPicPr>
        <p:blipFill>
          <a:blip r:embed="rId5"/>
          <a:srcRect/>
          <a:stretch>
            <a:fillRect/>
          </a:stretch>
        </p:blipFill>
        <p:spPr bwMode="auto">
          <a:xfrm>
            <a:off x="3250121" y="4472940"/>
            <a:ext cx="4023360" cy="59505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6">
            <a:duotone>
              <a:schemeClr val="accent2">
                <a:shade val="45000"/>
                <a:satMod val="135000"/>
              </a:schemeClr>
              <a:prstClr val="white"/>
            </a:duotone>
          </a:blip>
          <a:srcRect/>
          <a:stretch>
            <a:fillRect/>
          </a:stretch>
        </p:blipFill>
        <p:spPr bwMode="auto">
          <a:xfrm>
            <a:off x="4923473" y="5888736"/>
            <a:ext cx="3231745" cy="372618"/>
          </a:xfrm>
          <a:prstGeom prst="rect">
            <a:avLst/>
          </a:prstGeom>
          <a:noFill/>
          <a:ln w="9525">
            <a:noFill/>
            <a:miter lim="800000"/>
            <a:headEnd/>
            <a:tailEnd/>
          </a:ln>
          <a:effectLst/>
        </p:spPr>
      </p:pic>
      <p:sp>
        <p:nvSpPr>
          <p:cNvPr id="15" name="Rectangle 14"/>
          <p:cNvSpPr/>
          <p:nvPr/>
        </p:nvSpPr>
        <p:spPr>
          <a:xfrm>
            <a:off x="0" y="6332327"/>
            <a:ext cx="11789664" cy="353943"/>
          </a:xfrm>
          <a:prstGeom prst="rect">
            <a:avLst/>
          </a:prstGeom>
        </p:spPr>
        <p:txBody>
          <a:bodyPr wrap="square">
            <a:spAutoFit/>
          </a:bodyPr>
          <a:lstStyle/>
          <a:p>
            <a:r>
              <a:rPr lang="es-ES" sz="1700" dirty="0" smtClean="0">
                <a:solidFill>
                  <a:srgbClr val="00B050"/>
                </a:solidFill>
                <a:latin typeface="Times New Roman"/>
                <a:cs typeface="Times New Roman"/>
              </a:rPr>
              <a:t>►</a:t>
            </a:r>
            <a:r>
              <a:rPr lang="es-ES" sz="1700" dirty="0" smtClean="0">
                <a:latin typeface="Times New Roman" pitchFamily="18" charset="0"/>
                <a:cs typeface="Times New Roman" pitchFamily="18" charset="0"/>
              </a:rPr>
              <a:t>Para los estados </a:t>
            </a:r>
            <a:r>
              <a:rPr lang="es-ES" sz="1700" i="1" dirty="0" smtClean="0">
                <a:latin typeface="Times New Roman" pitchFamily="18" charset="0"/>
                <a:cs typeface="Times New Roman" pitchFamily="18" charset="0"/>
              </a:rPr>
              <a:t>S </a:t>
            </a:r>
            <a:r>
              <a:rPr lang="es-ES" sz="1700" dirty="0" smtClean="0">
                <a:latin typeface="Times New Roman" pitchFamily="18" charset="0"/>
                <a:cs typeface="Times New Roman" pitchFamily="18" charset="0"/>
              </a:rPr>
              <a:t>no hay término centrífugo y entonces </a:t>
            </a:r>
            <a:r>
              <a:rPr lang="es-ES" sz="1700" dirty="0" smtClean="0">
                <a:solidFill>
                  <a:srgbClr val="00B050"/>
                </a:solidFill>
                <a:latin typeface="Times New Roman" pitchFamily="18" charset="0"/>
                <a:cs typeface="Times New Roman" pitchFamily="18" charset="0"/>
              </a:rPr>
              <a:t>el comportamiento de </a:t>
            </a:r>
            <a:r>
              <a:rPr lang="es-ES" sz="1700" i="1" dirty="0" smtClean="0">
                <a:solidFill>
                  <a:srgbClr val="00B050"/>
                </a:solidFill>
                <a:latin typeface="Times New Roman" pitchFamily="18" charset="0"/>
                <a:cs typeface="Times New Roman" pitchFamily="18" charset="0"/>
              </a:rPr>
              <a:t>u(r) </a:t>
            </a:r>
            <a:r>
              <a:rPr lang="es-ES" sz="1700" dirty="0" smtClean="0">
                <a:solidFill>
                  <a:srgbClr val="00B050"/>
                </a:solidFill>
                <a:latin typeface="Times New Roman" pitchFamily="18" charset="0"/>
                <a:cs typeface="Times New Roman" pitchFamily="18" charset="0"/>
              </a:rPr>
              <a:t>cerca del origen depende de la forma de </a:t>
            </a:r>
            <a:r>
              <a:rPr lang="es-ES" sz="1700" i="1" dirty="0" smtClean="0">
                <a:solidFill>
                  <a:srgbClr val="00B050"/>
                </a:solidFill>
                <a:latin typeface="Times New Roman" pitchFamily="18" charset="0"/>
                <a:cs typeface="Times New Roman" pitchFamily="18" charset="0"/>
              </a:rPr>
              <a:t>V(r).</a:t>
            </a:r>
            <a:endParaRPr lang="en-US" sz="17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blinds(horizontal)">
                                      <p:cBhvr>
                                        <p:cTn id="17" dur="500"/>
                                        <p:tgtEl>
                                          <p:spTgt spid="1945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blinds(horizontal)">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460"/>
                                        </p:tgtEl>
                                        <p:attrNameLst>
                                          <p:attrName>style.visibility</p:attrName>
                                        </p:attrNameLst>
                                      </p:cBhvr>
                                      <p:to>
                                        <p:strVal val="visible"/>
                                      </p:to>
                                    </p:set>
                                    <p:anim calcmode="lin" valueType="num">
                                      <p:cBhvr additive="base">
                                        <p:cTn id="57" dur="500" fill="hold"/>
                                        <p:tgtEl>
                                          <p:spTgt spid="19460"/>
                                        </p:tgtEl>
                                        <p:attrNameLst>
                                          <p:attrName>ppt_x</p:attrName>
                                        </p:attrNameLst>
                                      </p:cBhvr>
                                      <p:tavLst>
                                        <p:tav tm="0">
                                          <p:val>
                                            <p:strVal val="#ppt_x"/>
                                          </p:val>
                                        </p:tav>
                                        <p:tav tm="100000">
                                          <p:val>
                                            <p:strVal val="#ppt_x"/>
                                          </p:val>
                                        </p:tav>
                                      </p:tavLst>
                                    </p:anim>
                                    <p:anim calcmode="lin" valueType="num">
                                      <p:cBhvr additive="base">
                                        <p:cTn id="5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blinds(horizontal)">
                                      <p:cBhvr>
                                        <p:cTn id="63" dur="500"/>
                                        <p:tgtEl>
                                          <p:spTgt spid="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9458"/>
                                        </p:tgtEl>
                                        <p:attrNameLst>
                                          <p:attrName>style.visibility</p:attrName>
                                        </p:attrNameLst>
                                      </p:cBhvr>
                                      <p:to>
                                        <p:strVal val="visible"/>
                                      </p:to>
                                    </p:set>
                                    <p:animEffect transition="in" filter="blinds(horizontal)">
                                      <p:cBhvr>
                                        <p:cTn id="68" dur="500"/>
                                        <p:tgtEl>
                                          <p:spTgt spid="1945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2">
                                            <p:txEl>
                                              <p:pRg st="0" end="0"/>
                                            </p:txEl>
                                          </p:spTgt>
                                        </p:tgtEl>
                                        <p:attrNameLst>
                                          <p:attrName>style.visibility</p:attrName>
                                        </p:attrNameLst>
                                      </p:cBhvr>
                                      <p:to>
                                        <p:strVal val="visible"/>
                                      </p:to>
                                    </p:set>
                                    <p:animEffect transition="in" filter="blinds(horizontal)">
                                      <p:cBhvr>
                                        <p:cTn id="73" dur="500"/>
                                        <p:tgtEl>
                                          <p:spTgt spid="1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2">
                                            <p:txEl>
                                              <p:pRg st="1" end="1"/>
                                            </p:txEl>
                                          </p:spTgt>
                                        </p:tgtEl>
                                        <p:attrNameLst>
                                          <p:attrName>style.visibility</p:attrName>
                                        </p:attrNameLst>
                                      </p:cBhvr>
                                      <p:to>
                                        <p:strVal val="visible"/>
                                      </p:to>
                                    </p:set>
                                    <p:animEffect transition="in" filter="blinds(horizontal)">
                                      <p:cBhvr>
                                        <p:cTn id="78" dur="500"/>
                                        <p:tgtEl>
                                          <p:spTgt spid="12">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9461"/>
                                        </p:tgtEl>
                                        <p:attrNameLst>
                                          <p:attrName>style.visibility</p:attrName>
                                        </p:attrNameLst>
                                      </p:cBhvr>
                                      <p:to>
                                        <p:strVal val="visible"/>
                                      </p:to>
                                    </p:set>
                                    <p:animEffect transition="in" filter="blinds(horizontal)">
                                      <p:cBhvr>
                                        <p:cTn id="83" dur="500"/>
                                        <p:tgtEl>
                                          <p:spTgt spid="1946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12" grpId="0" build="p"/>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b="68113"/>
          <a:stretch>
            <a:fillRect/>
          </a:stretch>
        </p:blipFill>
        <p:spPr bwMode="auto">
          <a:xfrm>
            <a:off x="413385" y="908685"/>
            <a:ext cx="6084951" cy="322707"/>
          </a:xfrm>
          <a:prstGeom prst="rect">
            <a:avLst/>
          </a:prstGeom>
          <a:noFill/>
          <a:ln w="9525">
            <a:noFill/>
            <a:miter lim="800000"/>
            <a:headEnd/>
            <a:tailEnd/>
          </a:ln>
          <a:effectLst/>
        </p:spPr>
      </p:pic>
      <p:pic>
        <p:nvPicPr>
          <p:cNvPr id="3" name="Picture 2"/>
          <p:cNvPicPr>
            <a:picLocks noChangeAspect="1" noChangeArrowheads="1"/>
          </p:cNvPicPr>
          <p:nvPr/>
        </p:nvPicPr>
        <p:blipFill>
          <a:blip r:embed="rId2"/>
          <a:srcRect l="50110" t="40320"/>
          <a:stretch>
            <a:fillRect/>
          </a:stretch>
        </p:blipFill>
        <p:spPr bwMode="auto">
          <a:xfrm>
            <a:off x="3462528" y="1316736"/>
            <a:ext cx="3035808" cy="603973"/>
          </a:xfrm>
          <a:prstGeom prst="rect">
            <a:avLst/>
          </a:prstGeom>
          <a:noFill/>
          <a:ln w="9525">
            <a:noFill/>
            <a:miter lim="800000"/>
            <a:headEnd/>
            <a:tailEnd/>
          </a:ln>
          <a:effectLst/>
        </p:spPr>
      </p:pic>
      <p:sp>
        <p:nvSpPr>
          <p:cNvPr id="4" name="Rectangle 3"/>
          <p:cNvSpPr/>
          <p:nvPr/>
        </p:nvSpPr>
        <p:spPr>
          <a:xfrm>
            <a:off x="158496" y="2116342"/>
            <a:ext cx="10607040" cy="1400383"/>
          </a:xfrm>
          <a:prstGeom prst="rect">
            <a:avLst/>
          </a:prstGeom>
        </p:spPr>
        <p:txBody>
          <a:bodyPr wrap="square">
            <a:spAutoFit/>
          </a:bodyPr>
          <a:lstStyle/>
          <a:p>
            <a:r>
              <a:rPr lang="es-ES" sz="1700" b="1" dirty="0" smtClean="0">
                <a:solidFill>
                  <a:srgbClr val="0070C0"/>
                </a:solidFill>
                <a:latin typeface="Times New Roman" pitchFamily="18" charset="0"/>
                <a:cs typeface="Times New Roman" pitchFamily="18" charset="0"/>
              </a:rPr>
              <a:t>● Cuando </a:t>
            </a:r>
            <a:r>
              <a:rPr lang="es-ES" sz="1700" b="1" i="1" dirty="0" smtClean="0">
                <a:solidFill>
                  <a:srgbClr val="0070C0"/>
                </a:solidFill>
                <a:latin typeface="Times New Roman" pitchFamily="18" charset="0"/>
                <a:cs typeface="Times New Roman" pitchFamily="18" charset="0"/>
              </a:rPr>
              <a:t>E &gt; 0</a:t>
            </a:r>
            <a:r>
              <a:rPr lang="es-ES" sz="1700" i="1" dirty="0" smtClean="0">
                <a:latin typeface="Times New Roman" pitchFamily="18" charset="0"/>
                <a:cs typeface="Times New Roman" pitchFamily="18" charset="0"/>
              </a:rPr>
              <a:t> las soluciones de esta ecuación son </a:t>
            </a:r>
            <a:r>
              <a:rPr lang="es-ES" sz="1700" i="1" dirty="0" smtClean="0">
                <a:solidFill>
                  <a:srgbClr val="0070C0"/>
                </a:solidFill>
                <a:latin typeface="Times New Roman" pitchFamily="18" charset="0"/>
                <a:cs typeface="Times New Roman" pitchFamily="18" charset="0"/>
              </a:rPr>
              <a:t>oscilatorias</a:t>
            </a:r>
            <a:r>
              <a:rPr lang="es-ES" sz="1700" i="1" dirty="0" smtClean="0">
                <a:latin typeface="Times New Roman" pitchFamily="18" charset="0"/>
                <a:cs typeface="Times New Roman" pitchFamily="18" charset="0"/>
              </a:rPr>
              <a:t>, por consiguiente </a:t>
            </a:r>
            <a:r>
              <a:rPr lang="es-ES" sz="1700" i="1" dirty="0" smtClean="0">
                <a:solidFill>
                  <a:srgbClr val="0070C0"/>
                </a:solidFill>
                <a:latin typeface="Times New Roman" pitchFamily="18" charset="0"/>
                <a:cs typeface="Times New Roman" pitchFamily="18" charset="0"/>
              </a:rPr>
              <a:t>todos los valores</a:t>
            </a:r>
          </a:p>
          <a:p>
            <a:r>
              <a:rPr lang="es-ES" sz="1700" dirty="0" smtClean="0">
                <a:solidFill>
                  <a:srgbClr val="0070C0"/>
                </a:solidFill>
                <a:latin typeface="Times New Roman" pitchFamily="18" charset="0"/>
                <a:cs typeface="Times New Roman" pitchFamily="18" charset="0"/>
              </a:rPr>
              <a:t>de </a:t>
            </a:r>
            <a:r>
              <a:rPr lang="es-ES" sz="1700" i="1" dirty="0" smtClean="0">
                <a:solidFill>
                  <a:srgbClr val="0070C0"/>
                </a:solidFill>
                <a:latin typeface="Times New Roman" pitchFamily="18" charset="0"/>
                <a:cs typeface="Times New Roman" pitchFamily="18" charset="0"/>
              </a:rPr>
              <a:t>E están permitidos y el espectro de autovalores es continuo</a:t>
            </a:r>
            <a:r>
              <a:rPr lang="es-ES" sz="1700" i="1" dirty="0" smtClean="0">
                <a:latin typeface="Times New Roman" pitchFamily="18" charset="0"/>
                <a:cs typeface="Times New Roman" pitchFamily="18" charset="0"/>
              </a:rPr>
              <a:t>. </a:t>
            </a:r>
          </a:p>
          <a:p>
            <a:r>
              <a:rPr lang="es-ES" sz="1700" dirty="0" smtClean="0">
                <a:solidFill>
                  <a:srgbClr val="FF0000"/>
                </a:solidFill>
                <a:latin typeface="Times New Roman"/>
                <a:cs typeface="Times New Roman"/>
              </a:rPr>
              <a:t>●</a:t>
            </a:r>
            <a:r>
              <a:rPr lang="es-ES" sz="1700" dirty="0" smtClean="0">
                <a:latin typeface="Times New Roman" pitchFamily="18" charset="0"/>
                <a:cs typeface="Times New Roman" pitchFamily="18" charset="0"/>
              </a:rPr>
              <a:t>En cambio </a:t>
            </a:r>
            <a:r>
              <a:rPr lang="es-ES" sz="1700" dirty="0" smtClean="0">
                <a:solidFill>
                  <a:srgbClr val="FF0000"/>
                </a:solidFill>
                <a:latin typeface="Times New Roman" pitchFamily="18" charset="0"/>
                <a:cs typeface="Times New Roman" pitchFamily="18" charset="0"/>
              </a:rPr>
              <a:t>cuando </a:t>
            </a:r>
            <a:r>
              <a:rPr lang="es-ES" sz="1700" i="1" dirty="0" smtClean="0">
                <a:solidFill>
                  <a:srgbClr val="FF0000"/>
                </a:solidFill>
                <a:latin typeface="Times New Roman" pitchFamily="18" charset="0"/>
                <a:cs typeface="Times New Roman" pitchFamily="18" charset="0"/>
              </a:rPr>
              <a:t>E &lt; </a:t>
            </a:r>
            <a:r>
              <a:rPr lang="es-ES" sz="1700" dirty="0" smtClean="0">
                <a:solidFill>
                  <a:srgbClr val="FF0000"/>
                </a:solidFill>
                <a:latin typeface="Times New Roman" pitchFamily="18" charset="0"/>
                <a:cs typeface="Times New Roman" pitchFamily="18" charset="0"/>
              </a:rPr>
              <a:t>0 </a:t>
            </a:r>
            <a:r>
              <a:rPr lang="es-ES" sz="1700" dirty="0" smtClean="0">
                <a:latin typeface="Times New Roman" pitchFamily="18" charset="0"/>
                <a:cs typeface="Times New Roman" pitchFamily="18" charset="0"/>
              </a:rPr>
              <a:t>las soluciones son </a:t>
            </a:r>
            <a:r>
              <a:rPr lang="es-ES" sz="1700" dirty="0" smtClean="0">
                <a:solidFill>
                  <a:srgbClr val="FF0000"/>
                </a:solidFill>
                <a:latin typeface="Times New Roman" pitchFamily="18" charset="0"/>
                <a:cs typeface="Times New Roman" pitchFamily="18" charset="0"/>
              </a:rPr>
              <a:t>exponenciales</a:t>
            </a:r>
            <a:r>
              <a:rPr lang="es-ES" sz="1700" dirty="0" smtClean="0">
                <a:latin typeface="Times New Roman" pitchFamily="18" charset="0"/>
                <a:cs typeface="Times New Roman" pitchFamily="18" charset="0"/>
              </a:rPr>
              <a:t> y para que ψ sea </a:t>
            </a:r>
            <a:r>
              <a:rPr lang="es-ES" sz="1700" dirty="0" err="1" smtClean="0">
                <a:latin typeface="Times New Roman" pitchFamily="18" charset="0"/>
                <a:cs typeface="Times New Roman" pitchFamily="18" charset="0"/>
              </a:rPr>
              <a:t>normalizable</a:t>
            </a:r>
            <a:r>
              <a:rPr lang="es-ES" sz="1700" dirty="0" smtClean="0">
                <a:latin typeface="Times New Roman" pitchFamily="18" charset="0"/>
                <a:cs typeface="Times New Roman" pitchFamily="18" charset="0"/>
              </a:rPr>
              <a:t> debemos excluir la solución exponencialmente creciente. </a:t>
            </a:r>
          </a:p>
          <a:p>
            <a:r>
              <a:rPr lang="es-ES" sz="1700" dirty="0" smtClean="0">
                <a:latin typeface="Times New Roman" pitchFamily="18" charset="0"/>
                <a:cs typeface="Times New Roman" pitchFamily="18" charset="0"/>
              </a:rPr>
              <a:t>De modo que en este caso tendremos</a:t>
            </a:r>
            <a:endParaRPr lang="en-US" sz="1700"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3"/>
          <a:srcRect/>
          <a:stretch>
            <a:fillRect/>
          </a:stretch>
        </p:blipFill>
        <p:spPr bwMode="auto">
          <a:xfrm>
            <a:off x="3596639" y="3362048"/>
            <a:ext cx="3907155" cy="629118"/>
          </a:xfrm>
          <a:prstGeom prst="rect">
            <a:avLst/>
          </a:prstGeom>
          <a:noFill/>
          <a:ln w="9525">
            <a:noFill/>
            <a:miter lim="800000"/>
            <a:headEnd/>
            <a:tailEnd/>
          </a:ln>
          <a:effectLst/>
        </p:spPr>
      </p:pic>
      <p:pic>
        <p:nvPicPr>
          <p:cNvPr id="20485" name="Picture 5"/>
          <p:cNvPicPr>
            <a:picLocks noChangeAspect="1" noChangeArrowheads="1"/>
          </p:cNvPicPr>
          <p:nvPr/>
        </p:nvPicPr>
        <p:blipFill>
          <a:blip r:embed="rId4"/>
          <a:srcRect/>
          <a:stretch>
            <a:fillRect/>
          </a:stretch>
        </p:blipFill>
        <p:spPr bwMode="auto">
          <a:xfrm>
            <a:off x="236982" y="3954907"/>
            <a:ext cx="8572500" cy="679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483"/>
                                        </p:tgtEl>
                                        <p:attrNameLst>
                                          <p:attrName>style.visibility</p:attrName>
                                        </p:attrNameLst>
                                      </p:cBhvr>
                                      <p:to>
                                        <p:strVal val="visible"/>
                                      </p:to>
                                    </p:set>
                                    <p:animEffect transition="in" filter="blinds(horizontal)">
                                      <p:cBhvr>
                                        <p:cTn id="32" dur="500"/>
                                        <p:tgtEl>
                                          <p:spTgt spid="204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485"/>
                                        </p:tgtEl>
                                        <p:attrNameLst>
                                          <p:attrName>style.visibility</p:attrName>
                                        </p:attrNameLst>
                                      </p:cBhvr>
                                      <p:to>
                                        <p:strVal val="visible"/>
                                      </p:to>
                                    </p:set>
                                    <p:animEffect transition="in" filter="blinds(horizontal)">
                                      <p:cBhvr>
                                        <p:cTn id="3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3752FA-F0DE-4F5E-9AF4-0E251E31E571}"/>
              </a:ext>
            </a:extLst>
          </p:cNvPr>
          <p:cNvSpPr txBox="1">
            <a:spLocks/>
          </p:cNvSpPr>
          <p:nvPr/>
        </p:nvSpPr>
        <p:spPr>
          <a:xfrm>
            <a:off x="432987" y="766876"/>
            <a:ext cx="10515600" cy="6393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dirty="0" smtClean="0"/>
              <a:t>Efecto Túnel</a:t>
            </a:r>
            <a:endParaRPr lang="en-US" sz="3600" dirty="0"/>
          </a:p>
        </p:txBody>
      </p:sp>
      <p:pic>
        <p:nvPicPr>
          <p:cNvPr id="21506" name="Picture 2"/>
          <p:cNvPicPr>
            <a:picLocks noChangeAspect="1" noChangeArrowheads="1"/>
          </p:cNvPicPr>
          <p:nvPr/>
        </p:nvPicPr>
        <p:blipFill>
          <a:blip r:embed="rId2"/>
          <a:srcRect b="3987"/>
          <a:stretch>
            <a:fillRect/>
          </a:stretch>
        </p:blipFill>
        <p:spPr bwMode="auto">
          <a:xfrm>
            <a:off x="195072" y="1901762"/>
            <a:ext cx="5029200" cy="2840926"/>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b="81647"/>
          <a:stretch>
            <a:fillRect/>
          </a:stretch>
        </p:blipFill>
        <p:spPr bwMode="auto">
          <a:xfrm>
            <a:off x="405003" y="4767072"/>
            <a:ext cx="7019925" cy="475488"/>
          </a:xfrm>
          <a:prstGeom prst="rect">
            <a:avLst/>
          </a:prstGeom>
          <a:noFill/>
          <a:ln w="9525">
            <a:noFill/>
            <a:miter lim="800000"/>
            <a:headEnd/>
            <a:tailEnd/>
          </a:ln>
          <a:effectLst/>
        </p:spPr>
      </p:pic>
      <p:pic>
        <p:nvPicPr>
          <p:cNvPr id="7" name="Picture 3"/>
          <p:cNvPicPr>
            <a:picLocks noChangeAspect="1" noChangeArrowheads="1"/>
          </p:cNvPicPr>
          <p:nvPr/>
        </p:nvPicPr>
        <p:blipFill>
          <a:blip r:embed="rId3">
            <a:duotone>
              <a:schemeClr val="accent2">
                <a:shade val="45000"/>
                <a:satMod val="135000"/>
              </a:schemeClr>
              <a:prstClr val="white"/>
            </a:duotone>
          </a:blip>
          <a:srcRect t="16941" b="72235"/>
          <a:stretch>
            <a:fillRect/>
          </a:stretch>
        </p:blipFill>
        <p:spPr bwMode="auto">
          <a:xfrm>
            <a:off x="405003" y="5205984"/>
            <a:ext cx="7019925" cy="280416"/>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t="27765" b="37412"/>
          <a:stretch>
            <a:fillRect/>
          </a:stretch>
        </p:blipFill>
        <p:spPr bwMode="auto">
          <a:xfrm>
            <a:off x="405003" y="5486400"/>
            <a:ext cx="7019925" cy="902208"/>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l="23929" t="63059" r="27441" b="24235"/>
          <a:stretch>
            <a:fillRect/>
          </a:stretch>
        </p:blipFill>
        <p:spPr bwMode="auto">
          <a:xfrm>
            <a:off x="7693152" y="2791968"/>
            <a:ext cx="3413760" cy="329184"/>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l="23929" t="74824" r="27441" b="16235"/>
          <a:stretch>
            <a:fillRect/>
          </a:stretch>
        </p:blipFill>
        <p:spPr bwMode="auto">
          <a:xfrm>
            <a:off x="7693152" y="3243072"/>
            <a:ext cx="3413760" cy="231648"/>
          </a:xfrm>
          <a:prstGeom prst="rect">
            <a:avLst/>
          </a:prstGeom>
          <a:noFill/>
          <a:ln w="9525">
            <a:noFill/>
            <a:miter lim="800000"/>
            <a:headEnd/>
            <a:tailEnd/>
          </a:ln>
          <a:effectLst/>
        </p:spPr>
      </p:pic>
      <p:pic>
        <p:nvPicPr>
          <p:cNvPr id="13" name="Picture 3"/>
          <p:cNvPicPr>
            <a:picLocks noChangeAspect="1" noChangeArrowheads="1"/>
          </p:cNvPicPr>
          <p:nvPr/>
        </p:nvPicPr>
        <p:blipFill>
          <a:blip r:embed="rId3"/>
          <a:srcRect l="23929" t="84706" r="27441"/>
          <a:stretch>
            <a:fillRect/>
          </a:stretch>
        </p:blipFill>
        <p:spPr bwMode="auto">
          <a:xfrm>
            <a:off x="7717536" y="3621024"/>
            <a:ext cx="3413760" cy="3962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box(in)">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8496" y="2375452"/>
            <a:ext cx="6608669"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MATERIAL COMPLEMENTARIO</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660589" y="543116"/>
            <a:ext cx="7935471" cy="6028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b="48883"/>
          <a:stretch>
            <a:fillRect/>
          </a:stretch>
        </p:blipFill>
        <p:spPr bwMode="auto">
          <a:xfrm>
            <a:off x="442214" y="588323"/>
            <a:ext cx="7841703" cy="6068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51245"/>
          <a:stretch>
            <a:fillRect/>
          </a:stretch>
        </p:blipFill>
        <p:spPr bwMode="auto">
          <a:xfrm>
            <a:off x="612902" y="499872"/>
            <a:ext cx="7841703" cy="57880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718185" y="1002983"/>
            <a:ext cx="8154684" cy="45321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p:cNvSpPr/>
          <p:nvPr/>
        </p:nvSpPr>
        <p:spPr>
          <a:xfrm>
            <a:off x="243840" y="1353995"/>
            <a:ext cx="10229088" cy="877163"/>
          </a:xfrm>
          <a:prstGeom prst="rect">
            <a:avLst/>
          </a:prstGeom>
        </p:spPr>
        <p:txBody>
          <a:bodyPr wrap="square">
            <a:spAutoFit/>
          </a:bodyPr>
          <a:lstStyle/>
          <a:p>
            <a:r>
              <a:rPr lang="es-ES" sz="1700" spc="-30" dirty="0" smtClean="0">
                <a:latin typeface="Times New Roman" pitchFamily="18" charset="0"/>
                <a:cs typeface="Times New Roman" pitchFamily="18" charset="0"/>
              </a:rPr>
              <a:t>Una aplicación del efecto túnel es la emisión radioactiva de partículas </a:t>
            </a:r>
            <a:r>
              <a:rPr lang="es-ES" sz="1700" i="1" spc="-30" dirty="0" smtClean="0">
                <a:latin typeface="Symbol" pitchFamily="18" charset="2"/>
                <a:cs typeface="Times New Roman" pitchFamily="18" charset="0"/>
              </a:rPr>
              <a:t>a </a:t>
            </a:r>
            <a:r>
              <a:rPr lang="es-ES" sz="1700" spc="-30" dirty="0" smtClean="0">
                <a:latin typeface="Times New Roman" pitchFamily="18" charset="0"/>
                <a:cs typeface="Times New Roman" pitchFamily="18" charset="0"/>
              </a:rPr>
              <a:t>por los núcleos atómicos.</a:t>
            </a:r>
          </a:p>
          <a:p>
            <a:r>
              <a:rPr lang="es-ES" sz="1700" spc="-30" dirty="0" smtClean="0">
                <a:latin typeface="Times New Roman" pitchFamily="18" charset="0"/>
                <a:cs typeface="Times New Roman" pitchFamily="18" charset="0"/>
              </a:rPr>
              <a:t>A pequeñas distancias, dentro del núcleo, la partícula </a:t>
            </a:r>
            <a:r>
              <a:rPr lang="es-ES" sz="1700" i="1" spc="-30" dirty="0" smtClean="0">
                <a:latin typeface="Symbol" pitchFamily="18" charset="2"/>
                <a:cs typeface="Times New Roman" pitchFamily="18" charset="0"/>
              </a:rPr>
              <a:t>a</a:t>
            </a:r>
            <a:r>
              <a:rPr lang="es-ES" sz="1700" spc="-30" dirty="0" smtClean="0">
                <a:latin typeface="Times New Roman" pitchFamily="18" charset="0"/>
                <a:cs typeface="Times New Roman" pitchFamily="18" charset="0"/>
              </a:rPr>
              <a:t> siente una fuerza nuclear atractiva dominante mientras que a mayores distancias experimenta una repulsión </a:t>
            </a:r>
            <a:r>
              <a:rPr lang="es-ES" sz="1700" spc="-30" dirty="0" err="1" smtClean="0">
                <a:latin typeface="Times New Roman" pitchFamily="18" charset="0"/>
                <a:cs typeface="Times New Roman" pitchFamily="18" charset="0"/>
              </a:rPr>
              <a:t>coulombiana</a:t>
            </a:r>
            <a:r>
              <a:rPr lang="es-ES" sz="1700" spc="-30" dirty="0" smtClean="0">
                <a:latin typeface="Times New Roman" pitchFamily="18" charset="0"/>
                <a:cs typeface="Times New Roman" pitchFamily="18" charset="0"/>
              </a:rPr>
              <a:t> eléctrica.</a:t>
            </a:r>
            <a:endParaRPr lang="en-US" sz="1700" dirty="0"/>
          </a:p>
        </p:txBody>
      </p:sp>
      <p:pic>
        <p:nvPicPr>
          <p:cNvPr id="21508" name="Picture 4"/>
          <p:cNvPicPr>
            <a:picLocks noChangeAspect="1" noChangeArrowheads="1"/>
          </p:cNvPicPr>
          <p:nvPr/>
        </p:nvPicPr>
        <p:blipFill>
          <a:blip r:embed="rId2"/>
          <a:srcRect l="4144"/>
          <a:stretch>
            <a:fillRect/>
          </a:stretch>
        </p:blipFill>
        <p:spPr bwMode="auto">
          <a:xfrm>
            <a:off x="1353312" y="2721483"/>
            <a:ext cx="3542538" cy="3209925"/>
          </a:xfrm>
          <a:prstGeom prst="rect">
            <a:avLst/>
          </a:prstGeom>
          <a:noFill/>
          <a:ln w="9525">
            <a:noFill/>
            <a:miter lim="800000"/>
            <a:headEnd/>
            <a:tailEnd/>
          </a:ln>
          <a:effectLst/>
        </p:spPr>
      </p:pic>
      <p:grpSp>
        <p:nvGrpSpPr>
          <p:cNvPr id="2" name="Group 18"/>
          <p:cNvGrpSpPr/>
          <p:nvPr/>
        </p:nvGrpSpPr>
        <p:grpSpPr>
          <a:xfrm>
            <a:off x="2791968" y="3736848"/>
            <a:ext cx="902208" cy="237744"/>
            <a:chOff x="4949952" y="3188208"/>
            <a:chExt cx="1444752" cy="237744"/>
          </a:xfrm>
        </p:grpSpPr>
        <p:sp>
          <p:nvSpPr>
            <p:cNvPr id="14" name="Oval 13"/>
            <p:cNvSpPr/>
            <p:nvPr/>
          </p:nvSpPr>
          <p:spPr>
            <a:xfrm>
              <a:off x="4949952" y="3206496"/>
              <a:ext cx="121920" cy="21945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272784" y="3188208"/>
              <a:ext cx="121920" cy="21945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flipH="1" flipV="1">
              <a:off x="5644896" y="2572512"/>
              <a:ext cx="24384" cy="12679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5663184" y="2773680"/>
              <a:ext cx="24384" cy="12679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xmlns="" id="{56F6FC0D-DEA7-4857-9AD3-15A1BB84553E}"/>
              </a:ext>
            </a:extLst>
          </p:cNvPr>
          <p:cNvPicPr>
            <a:picLocks noChangeAspect="1"/>
          </p:cNvPicPr>
          <p:nvPr/>
        </p:nvPicPr>
        <p:blipFill>
          <a:blip r:embed="rId3"/>
          <a:stretch>
            <a:fillRect/>
          </a:stretch>
        </p:blipFill>
        <p:spPr>
          <a:xfrm>
            <a:off x="5414072" y="2591153"/>
            <a:ext cx="6014184" cy="3764879"/>
          </a:xfrm>
          <a:prstGeom prst="rect">
            <a:avLst/>
          </a:prstGeom>
        </p:spPr>
      </p:pic>
      <p:pic>
        <p:nvPicPr>
          <p:cNvPr id="11" name="Ink 5">
            <a:extLst>
              <a:ext uri="{FF2B5EF4-FFF2-40B4-BE49-F238E27FC236}">
                <a16:creationId xmlns:a16="http://schemas.microsoft.com/office/drawing/2014/main" xmlns="" xmlns:mc="http://schemas.openxmlformats.org/markup-compatibility/2006" id="{21315503-66DF-4801-AEF9-343EBD28BCB0}"/>
              </a:ext>
            </a:extLst>
          </p:cNvPr>
          <p:cNvPicPr/>
          <p:nvPr/>
        </p:nvPicPr>
        <p:blipFill>
          <a:blip r:embed="rId4"/>
          <a:stretch>
            <a:fillRect/>
          </a:stretch>
        </p:blipFill>
        <p:spPr>
          <a:xfrm>
            <a:off x="6707160" y="4966200"/>
            <a:ext cx="2700000" cy="74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checkerboard(across)">
                                      <p:cBhvr>
                                        <p:cTn id="17" dur="5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21234"/>
            <a:ext cx="9905999" cy="646331"/>
          </a:xfrm>
          <a:prstGeom prst="rect">
            <a:avLst/>
          </a:prstGeom>
        </p:spPr>
        <p:txBody>
          <a:bodyPr wrap="square">
            <a:spAutoFit/>
          </a:bodyPr>
          <a:lstStyle/>
          <a:p>
            <a:r>
              <a:rPr lang="es-ES" sz="3600" b="1" dirty="0" smtClean="0">
                <a:solidFill>
                  <a:srgbClr val="FF0000"/>
                </a:solidFill>
                <a:effectLst>
                  <a:outerShdw blurRad="38100" dist="38100" dir="2700000" algn="tl">
                    <a:srgbClr val="000000">
                      <a:alpha val="43137"/>
                    </a:srgbClr>
                  </a:outerShdw>
                </a:effectLst>
              </a:rPr>
              <a:t>CAPITULO VI: </a:t>
            </a:r>
            <a:r>
              <a:rPr lang="es-ES" sz="3600" b="1" dirty="0" smtClean="0">
                <a:solidFill>
                  <a:srgbClr val="FF0000"/>
                </a:solidFill>
              </a:rPr>
              <a:t>FÍSICA ATÓMICA </a:t>
            </a:r>
            <a:endParaRPr lang="es-ES" sz="3600" b="1" dirty="0" smtClean="0">
              <a:solidFill>
                <a:srgbClr val="FF0000"/>
              </a:solidFill>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a:blip r:embed="rId2"/>
          <a:srcRect/>
          <a:stretch>
            <a:fillRect/>
          </a:stretch>
        </p:blipFill>
        <p:spPr bwMode="auto">
          <a:xfrm>
            <a:off x="610743" y="2642045"/>
            <a:ext cx="4972050" cy="2085975"/>
          </a:xfrm>
          <a:prstGeom prst="rect">
            <a:avLst/>
          </a:prstGeom>
          <a:noFill/>
          <a:ln w="9525">
            <a:noFill/>
            <a:miter lim="800000"/>
            <a:headEnd/>
            <a:tailEnd/>
          </a:ln>
          <a:effectLst/>
        </p:spPr>
      </p:pic>
      <p:sp>
        <p:nvSpPr>
          <p:cNvPr id="12" name="Rectangle 11"/>
          <p:cNvSpPr/>
          <p:nvPr/>
        </p:nvSpPr>
        <p:spPr>
          <a:xfrm>
            <a:off x="109728" y="4964883"/>
            <a:ext cx="5632704" cy="877163"/>
          </a:xfrm>
          <a:prstGeom prst="rect">
            <a:avLst/>
          </a:prstGeom>
        </p:spPr>
        <p:txBody>
          <a:bodyPr wrap="square">
            <a:spAutoFit/>
          </a:bodyPr>
          <a:lstStyle/>
          <a:p>
            <a:r>
              <a:rPr lang="es-ES" sz="1700" dirty="0" smtClean="0">
                <a:latin typeface="Times New Roman" pitchFamily="18" charset="0"/>
                <a:cs typeface="Times New Roman" pitchFamily="18" charset="0"/>
              </a:rPr>
              <a:t>Distribución generada por computadora representando la probabilidad de ubicar el electrón en el estado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8 del hidrógeno para el número cuántico de momento angular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2. </a:t>
            </a:r>
            <a:endParaRPr lang="en-US" sz="1700" dirty="0">
              <a:latin typeface="Times New Roman" pitchFamily="18" charset="0"/>
              <a:cs typeface="Times New Roman" pitchFamily="18" charset="0"/>
            </a:endParaRPr>
          </a:p>
        </p:txBody>
      </p:sp>
      <p:grpSp>
        <p:nvGrpSpPr>
          <p:cNvPr id="14" name="Group 13"/>
          <p:cNvGrpSpPr/>
          <p:nvPr/>
        </p:nvGrpSpPr>
        <p:grpSpPr>
          <a:xfrm>
            <a:off x="5559552" y="2292858"/>
            <a:ext cx="5596128" cy="3400044"/>
            <a:chOff x="5559552" y="1597914"/>
            <a:chExt cx="5596128" cy="3400044"/>
          </a:xfrm>
        </p:grpSpPr>
        <p:pic>
          <p:nvPicPr>
            <p:cNvPr id="19459" name="Picture 3"/>
            <p:cNvPicPr>
              <a:picLocks noChangeAspect="1" noChangeArrowheads="1"/>
            </p:cNvPicPr>
            <p:nvPr/>
          </p:nvPicPr>
          <p:blipFill>
            <a:blip r:embed="rId3"/>
            <a:srcRect/>
            <a:stretch>
              <a:fillRect/>
            </a:stretch>
          </p:blipFill>
          <p:spPr bwMode="auto">
            <a:xfrm>
              <a:off x="6023991" y="1597914"/>
              <a:ext cx="4972050" cy="2857500"/>
            </a:xfrm>
            <a:prstGeom prst="rect">
              <a:avLst/>
            </a:prstGeom>
            <a:noFill/>
            <a:ln w="9525">
              <a:noFill/>
              <a:miter lim="800000"/>
              <a:headEnd/>
              <a:tailEnd/>
            </a:ln>
            <a:effectLst/>
          </p:spPr>
        </p:pic>
        <p:sp>
          <p:nvSpPr>
            <p:cNvPr id="13" name="Rectangle 12"/>
            <p:cNvSpPr/>
            <p:nvPr/>
          </p:nvSpPr>
          <p:spPr>
            <a:xfrm>
              <a:off x="5559552" y="4382405"/>
              <a:ext cx="5596128" cy="615553"/>
            </a:xfrm>
            <a:prstGeom prst="rect">
              <a:avLst/>
            </a:prstGeom>
          </p:spPr>
          <p:txBody>
            <a:bodyPr wrap="square">
              <a:spAutoFit/>
            </a:bodyPr>
            <a:lstStyle/>
            <a:p>
              <a:r>
                <a:rPr lang="es-ES" sz="1700" dirty="0" smtClean="0">
                  <a:latin typeface="Times New Roman" pitchFamily="18" charset="0"/>
                  <a:cs typeface="Times New Roman" pitchFamily="18" charset="0"/>
                </a:rPr>
                <a:t>Distribución de probabilidad de ubicar el electrón en el estado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 8 del hidrógeno para </a:t>
              </a:r>
              <a:r>
                <a:rPr lang="es-ES" sz="1700" i="1" dirty="0" smtClean="0">
                  <a:latin typeface="Times New Roman" pitchFamily="18" charset="0"/>
                  <a:cs typeface="Times New Roman" pitchFamily="18" charset="0"/>
                </a:rPr>
                <a:t>l </a:t>
              </a:r>
              <a:r>
                <a:rPr lang="es-ES" sz="1700" dirty="0" smtClean="0">
                  <a:latin typeface="Times New Roman" pitchFamily="18" charset="0"/>
                  <a:cs typeface="Times New Roman" pitchFamily="18" charset="0"/>
                </a:rPr>
                <a:t>= 6. </a:t>
              </a:r>
              <a:endParaRPr lang="en-US" sz="1700" dirty="0">
                <a:latin typeface="Times New Roman" pitchFamily="18" charset="0"/>
                <a:cs typeface="Times New Roman" pitchFamily="18" charset="0"/>
              </a:endParaRPr>
            </a:p>
          </p:txBody>
        </p:sp>
      </p:grpSp>
      <p:sp>
        <p:nvSpPr>
          <p:cNvPr id="15" name="Rectangle 14"/>
          <p:cNvSpPr/>
          <p:nvPr/>
        </p:nvSpPr>
        <p:spPr>
          <a:xfrm>
            <a:off x="158496" y="5869829"/>
            <a:ext cx="11423904" cy="877163"/>
          </a:xfrm>
          <a:prstGeom prst="rect">
            <a:avLst/>
          </a:prstGeom>
        </p:spPr>
        <p:txBody>
          <a:bodyPr wrap="square">
            <a:spAutoFit/>
          </a:bodyPr>
          <a:lstStyle/>
          <a:p>
            <a:r>
              <a:rPr lang="es-ES" sz="1700" dirty="0" smtClean="0">
                <a:latin typeface="Times New Roman" pitchFamily="18" charset="0"/>
                <a:cs typeface="Times New Roman" pitchFamily="18" charset="0"/>
              </a:rPr>
              <a:t>El núcleo está en el centro, y la altura en cualquier punto da la probabilidad de encontrar el electrón en un elemento de pequeño volumen en esa ubicación en el plano </a:t>
            </a:r>
            <a:r>
              <a:rPr lang="es-ES" sz="1700" i="1" dirty="0" err="1" smtClean="0">
                <a:latin typeface="Times New Roman" pitchFamily="18" charset="0"/>
                <a:cs typeface="Times New Roman" pitchFamily="18" charset="0"/>
              </a:rPr>
              <a:t>xz</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Esta descripción del movimiento de un electrón en el hidrógeno es </a:t>
            </a:r>
            <a:r>
              <a:rPr lang="es-ES" sz="1700" b="1" dirty="0" smtClean="0">
                <a:solidFill>
                  <a:srgbClr val="0070C0"/>
                </a:solidFill>
                <a:latin typeface="Times New Roman" pitchFamily="18" charset="0"/>
                <a:cs typeface="Times New Roman" pitchFamily="18" charset="0"/>
              </a:rPr>
              <a:t>muy diferente de las órbitas circulares del modelo de Bohr. </a:t>
            </a:r>
            <a:endParaRPr lang="en-US" sz="1700" b="1" dirty="0">
              <a:solidFill>
                <a:srgbClr val="0070C0"/>
              </a:solidFill>
              <a:latin typeface="Times New Roman" pitchFamily="18" charset="0"/>
              <a:cs typeface="Times New Roman" pitchFamily="18" charset="0"/>
            </a:endParaRPr>
          </a:p>
        </p:txBody>
      </p:sp>
      <p:sp>
        <p:nvSpPr>
          <p:cNvPr id="16" name="Rectangle 15"/>
          <p:cNvSpPr/>
          <p:nvPr/>
        </p:nvSpPr>
        <p:spPr>
          <a:xfrm>
            <a:off x="3718560" y="4248293"/>
            <a:ext cx="3962400" cy="584775"/>
          </a:xfrm>
          <a:prstGeom prst="rect">
            <a:avLst/>
          </a:prstGeom>
        </p:spPr>
        <p:txBody>
          <a:bodyPr wrap="square">
            <a:spAutoFit/>
          </a:bodyPr>
          <a:lstStyle/>
          <a:p>
            <a:r>
              <a:rPr lang="es-ES" sz="1600" dirty="0" smtClean="0">
                <a:latin typeface="Times New Roman" pitchFamily="18" charset="0"/>
                <a:cs typeface="Times New Roman" pitchFamily="18" charset="0"/>
              </a:rPr>
              <a:t>Figuras obtenidas del libro de </a:t>
            </a:r>
            <a:r>
              <a:rPr lang="es-ES" sz="1600" dirty="0" err="1" smtClean="0">
                <a:latin typeface="Times New Roman" pitchFamily="18" charset="0"/>
                <a:cs typeface="Times New Roman" pitchFamily="18" charset="0"/>
              </a:rPr>
              <a:t>Krane</a:t>
            </a:r>
            <a:r>
              <a:rPr lang="es-ES" sz="1600" dirty="0" smtClean="0">
                <a:latin typeface="Times New Roman" pitchFamily="18" charset="0"/>
                <a:cs typeface="Times New Roman" pitchFamily="18" charset="0"/>
              </a:rPr>
              <a:t/>
            </a:r>
            <a:br>
              <a:rPr lang="es-ES" sz="1600" dirty="0" smtClean="0">
                <a:latin typeface="Times New Roman" pitchFamily="18" charset="0"/>
                <a:cs typeface="Times New Roman" pitchFamily="18" charset="0"/>
              </a:rPr>
            </a:br>
            <a:r>
              <a:rPr lang="es-ES" sz="1600" dirty="0" smtClean="0">
                <a:latin typeface="Times New Roman" pitchFamily="18" charset="0"/>
                <a:cs typeface="Times New Roman" pitchFamily="18" charset="0"/>
              </a:rPr>
              <a:t> © John </a:t>
            </a:r>
            <a:r>
              <a:rPr lang="es-ES" sz="1600" dirty="0" err="1" smtClean="0">
                <a:latin typeface="Times New Roman" pitchFamily="18" charset="0"/>
                <a:cs typeface="Times New Roman" pitchFamily="18" charset="0"/>
              </a:rPr>
              <a:t>Wiley</a:t>
            </a:r>
            <a:r>
              <a:rPr lang="es-ES" sz="1600" dirty="0" smtClean="0">
                <a:latin typeface="Times New Roman" pitchFamily="18" charset="0"/>
                <a:cs typeface="Times New Roman" pitchFamily="18" charset="0"/>
              </a:rPr>
              <a:t> &amp; </a:t>
            </a:r>
            <a:r>
              <a:rPr lang="es-ES" sz="1600" dirty="0" err="1" smtClean="0">
                <a:latin typeface="Times New Roman" pitchFamily="18" charset="0"/>
                <a:cs typeface="Times New Roman" pitchFamily="18" charset="0"/>
              </a:rPr>
              <a:t>Sons</a:t>
            </a:r>
            <a:r>
              <a:rPr lang="es-ES" sz="1600" dirty="0" smtClean="0">
                <a:latin typeface="Times New Roman" pitchFamily="18" charset="0"/>
                <a:cs typeface="Times New Roman" pitchFamily="18" charset="0"/>
              </a:rPr>
              <a:t>, Inc.</a:t>
            </a:r>
            <a:endParaRPr lang="en-US" sz="1600" dirty="0">
              <a:latin typeface="Times New Roman" pitchFamily="18" charset="0"/>
              <a:cs typeface="Times New Roman" pitchFamily="18" charset="0"/>
            </a:endParaRPr>
          </a:p>
        </p:txBody>
      </p:sp>
      <p:sp>
        <p:nvSpPr>
          <p:cNvPr id="17" name="Rectangle 16"/>
          <p:cNvSpPr/>
          <p:nvPr/>
        </p:nvSpPr>
        <p:spPr>
          <a:xfrm>
            <a:off x="0" y="1541669"/>
            <a:ext cx="11423904" cy="1138773"/>
          </a:xfrm>
          <a:prstGeom prst="rect">
            <a:avLst/>
          </a:prstGeom>
        </p:spPr>
        <p:txBody>
          <a:bodyPr wrap="square">
            <a:spAutoFit/>
          </a:bodyPr>
          <a:lstStyle/>
          <a:p>
            <a:r>
              <a:rPr lang="es-ES" sz="1700" dirty="0" smtClean="0">
                <a:latin typeface="Times New Roman" pitchFamily="18" charset="0"/>
                <a:cs typeface="Times New Roman" pitchFamily="18" charset="0"/>
              </a:rPr>
              <a:t>En este capítulo comenzaremos estudiando las soluciones de la ecuación de Schrödinger para la átomo de hidrógeno. </a:t>
            </a:r>
          </a:p>
          <a:p>
            <a:r>
              <a:rPr lang="es-ES" sz="1700" dirty="0" smtClean="0">
                <a:latin typeface="Times New Roman" pitchFamily="18" charset="0"/>
                <a:cs typeface="Times New Roman" pitchFamily="18" charset="0"/>
              </a:rPr>
              <a:t>Veremos que estas </a:t>
            </a:r>
            <a:r>
              <a:rPr lang="es-ES" sz="1700" dirty="0" smtClean="0">
                <a:latin typeface="Times New Roman" pitchFamily="18" charset="0"/>
                <a:cs typeface="Times New Roman" pitchFamily="18" charset="0"/>
              </a:rPr>
              <a:t>soluciones: </a:t>
            </a:r>
            <a:endParaRPr lang="es-ES" sz="1700" dirty="0" smtClean="0">
              <a:latin typeface="Times New Roman" pitchFamily="18" charset="0"/>
              <a:cs typeface="Times New Roman" pitchFamily="18" charset="0"/>
            </a:endParaRPr>
          </a:p>
          <a:p>
            <a:pPr marL="342900" indent="-342900">
              <a:buAutoNum type="alphaUcParenR"/>
            </a:pPr>
            <a:r>
              <a:rPr lang="es-ES" sz="1700" b="1" dirty="0" smtClean="0">
                <a:solidFill>
                  <a:srgbClr val="FF0000"/>
                </a:solidFill>
                <a:latin typeface="Times New Roman" pitchFamily="18" charset="0"/>
                <a:cs typeface="Times New Roman" pitchFamily="18" charset="0"/>
              </a:rPr>
              <a:t>conducen a los mismos niveles de energía calculados en el modelo de Bohr</a:t>
            </a:r>
            <a:r>
              <a:rPr lang="es-ES" sz="1700" dirty="0" smtClean="0">
                <a:latin typeface="Times New Roman" pitchFamily="18" charset="0"/>
                <a:cs typeface="Times New Roman" pitchFamily="18" charset="0"/>
              </a:rPr>
              <a:t>, </a:t>
            </a:r>
          </a:p>
          <a:p>
            <a:pPr marL="342900" indent="-342900">
              <a:buAutoNum type="alphaUcParenR"/>
            </a:pPr>
            <a:r>
              <a:rPr lang="es-ES" sz="1700" b="1" dirty="0" smtClean="0">
                <a:solidFill>
                  <a:srgbClr val="0070C0"/>
                </a:solidFill>
                <a:latin typeface="Times New Roman" pitchFamily="18" charset="0"/>
                <a:cs typeface="Times New Roman" pitchFamily="18" charset="0"/>
              </a:rPr>
              <a:t>difieren del modelo de Bohr al permitir incertidumbre en la localización del electrón. </a:t>
            </a:r>
            <a:endParaRPr lang="en-US" sz="1700" b="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83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linds(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linds(horizont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linds(horizont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checkerboard(across)">
                                      <p:cBhvr>
                                        <p:cTn id="27" dur="500"/>
                                        <p:tgtEl>
                                          <p:spTgt spid="194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blinds(horizontal)">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blinds(horizontal)">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xEl>
                                              <p:pRg st="1" end="1"/>
                                            </p:txEl>
                                          </p:spTgt>
                                        </p:tgtEl>
                                        <p:attrNameLst>
                                          <p:attrName>style.visibility</p:attrName>
                                        </p:attrNameLst>
                                      </p:cBhvr>
                                      <p:to>
                                        <p:strVal val="visible"/>
                                      </p:to>
                                    </p:set>
                                    <p:animEffect transition="in" filter="blinds(horizontal)">
                                      <p:cBhvr>
                                        <p:cTn id="5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p"/>
      <p:bldP spid="16" grpId="0" build="p"/>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12351"/>
            <a:ext cx="8975919" cy="461665"/>
          </a:xfrm>
          <a:prstGeom prst="rect">
            <a:avLst/>
          </a:prstGeom>
        </p:spPr>
        <p:txBody>
          <a:bodyPr wrap="none">
            <a:spAutoFit/>
          </a:bodyPr>
          <a:lstStyle/>
          <a:p>
            <a:r>
              <a:rPr lang="es-ES" sz="2400" b="1" dirty="0" smtClean="0">
                <a:solidFill>
                  <a:srgbClr val="FF0000"/>
                </a:solidFill>
              </a:rPr>
              <a:t>VI-A. Ecuación de Schrödinger en un potencial central y </a:t>
            </a:r>
            <a:r>
              <a:rPr lang="es-ES" sz="2400" b="1" dirty="0" err="1" smtClean="0">
                <a:solidFill>
                  <a:srgbClr val="FF0000"/>
                </a:solidFill>
              </a:rPr>
              <a:t>Coulombiano</a:t>
            </a:r>
            <a:endParaRPr lang="en-US" sz="2400" dirty="0">
              <a:solidFill>
                <a:srgbClr val="FF0000"/>
              </a:solidFill>
            </a:endParaRPr>
          </a:p>
        </p:txBody>
      </p:sp>
      <p:sp>
        <p:nvSpPr>
          <p:cNvPr id="4" name="Rectangle 3"/>
          <p:cNvSpPr/>
          <p:nvPr/>
        </p:nvSpPr>
        <p:spPr>
          <a:xfrm>
            <a:off x="0" y="1346600"/>
            <a:ext cx="10905423" cy="4016484"/>
          </a:xfrm>
          <a:prstGeom prst="rect">
            <a:avLst/>
          </a:prstGeom>
        </p:spPr>
        <p:txBody>
          <a:bodyPr wrap="square">
            <a:spAutoFit/>
          </a:bodyPr>
          <a:lstStyle/>
          <a:p>
            <a:r>
              <a:rPr lang="es-ES" sz="1700" dirty="0" smtClean="0">
                <a:latin typeface="Times New Roman" pitchFamily="18" charset="0"/>
                <a:cs typeface="Times New Roman" pitchFamily="18" charset="0"/>
              </a:rPr>
              <a:t>La mecánica cuántica nos da una visión de la estructura del átomo de hidrógeno que es muy diferente del modelo de Bohr. </a:t>
            </a:r>
          </a:p>
          <a:p>
            <a:r>
              <a:rPr lang="es-ES" sz="1700" dirty="0" smtClean="0">
                <a:latin typeface="Times New Roman" pitchFamily="18" charset="0"/>
                <a:cs typeface="Times New Roman" pitchFamily="18" charset="0"/>
              </a:rPr>
              <a:t>En el modelo de Bohr, el electrón se mueve alrededor del protón en una órbita circular. </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La </a:t>
            </a:r>
            <a:r>
              <a:rPr lang="es-ES" sz="1700" dirty="0" smtClean="0">
                <a:latin typeface="Times New Roman" pitchFamily="18" charset="0"/>
                <a:cs typeface="Times New Roman" pitchFamily="18" charset="0"/>
              </a:rPr>
              <a:t>mecánica cuántica, por otro lado, no permite un radio fijo o un plano orbital fijo, sino que describe el electrón en términos de una densidad de probabilidad, lo que conduce a una incertidumbre en localizar el electrón.</a:t>
            </a:r>
          </a:p>
          <a:p>
            <a:endParaRPr lang="es-ES" sz="8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Para </a:t>
            </a:r>
            <a:r>
              <a:rPr lang="es-ES" sz="1700" dirty="0" smtClean="0">
                <a:latin typeface="Times New Roman" pitchFamily="18" charset="0"/>
                <a:cs typeface="Times New Roman" pitchFamily="18" charset="0"/>
              </a:rPr>
              <a:t>analizar el átomo de hidrógeno según la mecánica cuántica, debemos resolver la ecuación de Schrödinger para la energía potencial de Coulomb del protón y el electrón: </a:t>
            </a:r>
          </a:p>
          <a:p>
            <a:r>
              <a:rPr lang="es-ES" sz="1700" i="1" dirty="0" smtClean="0">
                <a:latin typeface="Times New Roman" pitchFamily="18" charset="0"/>
                <a:cs typeface="Times New Roman" pitchFamily="18" charset="0"/>
              </a:rPr>
              <a:t>					V</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r>
              <a:rPr lang="es-ES" sz="1700" dirty="0" smtClean="0">
                <a:latin typeface="Times New Roman" pitchFamily="18" charset="0"/>
                <a:cs typeface="Times New Roman" pitchFamily="18" charset="0"/>
              </a:rPr>
              <a:t>) = </a:t>
            </a:r>
            <a:r>
              <a:rPr lang="es-ES" sz="1700" dirty="0" smtClean="0">
                <a:latin typeface="Times New Roman" pitchFamily="18" charset="0"/>
                <a:cs typeface="Times New Roman" pitchFamily="18" charset="0"/>
                <a:sym typeface="Symbol"/>
              </a:rPr>
              <a:t></a:t>
            </a:r>
            <a:r>
              <a:rPr lang="es-ES" sz="1700" i="1" dirty="0" smtClean="0">
                <a:latin typeface="Times New Roman" pitchFamily="18" charset="0"/>
                <a:cs typeface="Times New Roman" pitchFamily="18" charset="0"/>
              </a:rPr>
              <a:t>Ke</a:t>
            </a:r>
            <a:r>
              <a:rPr lang="es-ES" sz="1700" baseline="30000" dirty="0" smtClean="0">
                <a:latin typeface="Times New Roman" pitchFamily="18" charset="0"/>
                <a:cs typeface="Times New Roman" pitchFamily="18" charset="0"/>
              </a:rPr>
              <a:t>2</a:t>
            </a:r>
            <a:r>
              <a:rPr lang="es-ES" sz="1700" dirty="0" smtClean="0">
                <a:latin typeface="Times New Roman" pitchFamily="18" charset="0"/>
                <a:cs typeface="Times New Roman" pitchFamily="18" charset="0"/>
              </a:rPr>
              <a:t>/</a:t>
            </a:r>
            <a:r>
              <a:rPr lang="es-ES" sz="1700" i="1" dirty="0" smtClean="0">
                <a:latin typeface="Times New Roman" pitchFamily="18" charset="0"/>
                <a:cs typeface="Times New Roman" pitchFamily="18" charset="0"/>
              </a:rPr>
              <a:t>r</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Antes </a:t>
            </a:r>
            <a:r>
              <a:rPr lang="es-ES" sz="1700" dirty="0" smtClean="0">
                <a:latin typeface="Times New Roman" pitchFamily="18" charset="0"/>
                <a:cs typeface="Times New Roman" pitchFamily="18" charset="0"/>
              </a:rPr>
              <a:t>de entrar de lleno en el potencial </a:t>
            </a:r>
            <a:r>
              <a:rPr lang="es-ES" sz="1700" dirty="0" err="1" smtClean="0">
                <a:latin typeface="Times New Roman" pitchFamily="18" charset="0"/>
                <a:cs typeface="Times New Roman" pitchFamily="18" charset="0"/>
              </a:rPr>
              <a:t>Coulombiano</a:t>
            </a:r>
            <a:r>
              <a:rPr lang="es-ES" sz="1700" dirty="0" smtClean="0">
                <a:latin typeface="Times New Roman" pitchFamily="18" charset="0"/>
                <a:cs typeface="Times New Roman" pitchFamily="18" charset="0"/>
              </a:rPr>
              <a:t> </a:t>
            </a:r>
            <a:r>
              <a:rPr lang="es-ES" sz="1700" dirty="0" err="1" smtClean="0">
                <a:latin typeface="Times New Roman" pitchFamily="18" charset="0"/>
                <a:cs typeface="Times New Roman" pitchFamily="18" charset="0"/>
              </a:rPr>
              <a:t>tri</a:t>
            </a:r>
            <a:r>
              <a:rPr lang="es-ES" sz="1700" dirty="0" smtClean="0">
                <a:latin typeface="Times New Roman" pitchFamily="18" charset="0"/>
                <a:cs typeface="Times New Roman" pitchFamily="18" charset="0"/>
              </a:rPr>
              <a:t>-dimensional, continuando con el enfoque del capitulo V, vamos a considerar un modelo simplificado </a:t>
            </a:r>
            <a:r>
              <a:rPr lang="es-ES" sz="1700" dirty="0" err="1" smtClean="0">
                <a:latin typeface="Times New Roman" pitchFamily="18" charset="0"/>
                <a:cs typeface="Times New Roman" pitchFamily="18" charset="0"/>
              </a:rPr>
              <a:t>uni</a:t>
            </a:r>
            <a:r>
              <a:rPr lang="es-ES" sz="1700" dirty="0" smtClean="0">
                <a:latin typeface="Times New Roman" pitchFamily="18" charset="0"/>
                <a:cs typeface="Times New Roman" pitchFamily="18" charset="0"/>
              </a:rPr>
              <a:t>-dimensional más </a:t>
            </a:r>
            <a:r>
              <a:rPr lang="es-ES" sz="1700" dirty="0" smtClean="0">
                <a:latin typeface="Times New Roman" pitchFamily="18" charset="0"/>
                <a:cs typeface="Times New Roman" pitchFamily="18" charset="0"/>
              </a:rPr>
              <a:t>simple. </a:t>
            </a:r>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E</a:t>
            </a:r>
            <a:r>
              <a:rPr lang="es-ES" sz="1700" dirty="0" smtClean="0">
                <a:latin typeface="Times New Roman" pitchFamily="18" charset="0"/>
                <a:cs typeface="Times New Roman" pitchFamily="18" charset="0"/>
              </a:rPr>
              <a:t>n este modelo </a:t>
            </a:r>
            <a:r>
              <a:rPr lang="es-ES" sz="1700" dirty="0" smtClean="0">
                <a:latin typeface="Times New Roman" pitchFamily="18" charset="0"/>
                <a:cs typeface="Times New Roman" pitchFamily="18" charset="0"/>
              </a:rPr>
              <a:t>que un protón está fijo en el </a:t>
            </a:r>
            <a:r>
              <a:rPr lang="es-ES" sz="1700" dirty="0" smtClean="0">
                <a:latin typeface="Times New Roman" pitchFamily="18" charset="0"/>
                <a:cs typeface="Times New Roman" pitchFamily="18" charset="0"/>
              </a:rPr>
              <a:t>origen (</a:t>
            </a:r>
            <a:r>
              <a:rPr lang="es-ES" sz="1700" i="1" dirty="0" smtClean="0">
                <a:latin typeface="Times New Roman" pitchFamily="18" charset="0"/>
                <a:cs typeface="Times New Roman" pitchFamily="18" charset="0"/>
              </a:rPr>
              <a:t>x</a:t>
            </a:r>
            <a:r>
              <a:rPr lang="es-ES" sz="1700" dirty="0" smtClean="0">
                <a:latin typeface="Times New Roman" pitchFamily="18" charset="0"/>
                <a:cs typeface="Times New Roman" pitchFamily="18" charset="0"/>
              </a:rPr>
              <a:t> = 0) y un electrón se mueve a lo largo del eje </a:t>
            </a:r>
            <a:r>
              <a:rPr lang="es-ES" sz="1700" i="1" dirty="0" smtClean="0">
                <a:latin typeface="Times New Roman" pitchFamily="18" charset="0"/>
                <a:cs typeface="Times New Roman" pitchFamily="18" charset="0"/>
              </a:rPr>
              <a:t>x</a:t>
            </a:r>
            <a:r>
              <a:rPr lang="es-ES" sz="1700" dirty="0" smtClean="0">
                <a:latin typeface="Times New Roman" pitchFamily="18" charset="0"/>
                <a:cs typeface="Times New Roman" pitchFamily="18" charset="0"/>
              </a:rPr>
              <a:t> positivo. </a:t>
            </a:r>
          </a:p>
          <a:p>
            <a:r>
              <a:rPr lang="es-ES" sz="1700" dirty="0" smtClean="0">
                <a:solidFill>
                  <a:schemeClr val="accent2">
                    <a:lumMod val="50000"/>
                  </a:schemeClr>
                </a:solidFill>
                <a:latin typeface="Times New Roman" pitchFamily="18" charset="0"/>
                <a:cs typeface="Times New Roman" pitchFamily="18" charset="0"/>
              </a:rPr>
              <a:t>(Esto no representa un átomo real, pero muestra cómo algunas propiedades de las funciones de onda de un electrón en un átomo surgen de resolver la ecuación de Schrödinger.)</a:t>
            </a:r>
            <a:endParaRPr lang="en-US" sz="1700" dirty="0">
              <a:solidFill>
                <a:schemeClr val="accent2">
                  <a:lumMod val="50000"/>
                </a:schemeClr>
              </a:solidFill>
              <a:latin typeface="Times New Roman" pitchFamily="18" charset="0"/>
              <a:cs typeface="Times New Roman" pitchFamily="18" charset="0"/>
            </a:endParaRPr>
          </a:p>
        </p:txBody>
      </p:sp>
      <p:sp>
        <p:nvSpPr>
          <p:cNvPr id="5" name="Rectangle 4"/>
          <p:cNvSpPr/>
          <p:nvPr/>
        </p:nvSpPr>
        <p:spPr>
          <a:xfrm>
            <a:off x="0" y="5256695"/>
            <a:ext cx="11423904" cy="1184940"/>
          </a:xfrm>
          <a:prstGeom prst="rect">
            <a:avLst/>
          </a:prstGeom>
        </p:spPr>
        <p:txBody>
          <a:bodyPr wrap="square">
            <a:spAutoFit/>
          </a:bodyPr>
          <a:lstStyle/>
          <a:p>
            <a:r>
              <a:rPr lang="es-ES" sz="2000" b="1" i="1" dirty="0" smtClean="0">
                <a:latin typeface="Times New Roman" pitchFamily="18" charset="0"/>
                <a:cs typeface="Times New Roman" pitchFamily="18" charset="0"/>
              </a:rPr>
              <a:t>Modelo unidimensional del átomo</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Antes de entrar de lleno en el potencial </a:t>
            </a:r>
            <a:r>
              <a:rPr lang="es-ES" sz="1700" dirty="0" err="1" smtClean="0">
                <a:latin typeface="Times New Roman" pitchFamily="18" charset="0"/>
                <a:cs typeface="Times New Roman" pitchFamily="18" charset="0"/>
              </a:rPr>
              <a:t>Coulombiano</a:t>
            </a:r>
            <a:r>
              <a:rPr lang="es-ES" sz="1700" dirty="0" smtClean="0">
                <a:latin typeface="Times New Roman" pitchFamily="18" charset="0"/>
                <a:cs typeface="Times New Roman" pitchFamily="18" charset="0"/>
              </a:rPr>
              <a:t> </a:t>
            </a:r>
            <a:r>
              <a:rPr lang="es-ES" sz="1700" dirty="0" err="1" smtClean="0">
                <a:latin typeface="Times New Roman" pitchFamily="18" charset="0"/>
                <a:cs typeface="Times New Roman" pitchFamily="18" charset="0"/>
              </a:rPr>
              <a:t>tri</a:t>
            </a:r>
            <a:r>
              <a:rPr lang="es-ES" sz="1700" dirty="0" smtClean="0">
                <a:latin typeface="Times New Roman" pitchFamily="18" charset="0"/>
                <a:cs typeface="Times New Roman" pitchFamily="18" charset="0"/>
              </a:rPr>
              <a:t>-dimensional, continuando con el enfoque del capitulo V, vamos a considerar un modelo simplificado </a:t>
            </a:r>
            <a:r>
              <a:rPr lang="es-ES" sz="1700" dirty="0" err="1" smtClean="0">
                <a:latin typeface="Times New Roman" pitchFamily="18" charset="0"/>
                <a:cs typeface="Times New Roman" pitchFamily="18" charset="0"/>
              </a:rPr>
              <a:t>uni</a:t>
            </a:r>
            <a:r>
              <a:rPr lang="es-ES" sz="1700" dirty="0" smtClean="0">
                <a:latin typeface="Times New Roman" pitchFamily="18" charset="0"/>
                <a:cs typeface="Times New Roman" pitchFamily="18" charset="0"/>
              </a:rPr>
              <a:t>-dimensional.  </a:t>
            </a:r>
            <a:endParaRPr lang="en-US" sz="1700" b="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83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blinds(horizontal)">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blinds(horizontal)">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blinds(horizontal)">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linds(horizontal)">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blinds(horizontal)">
                                      <p:cBhvr>
                                        <p:cTn id="5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0" y="5726049"/>
            <a:ext cx="9286875" cy="790575"/>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2569" t="3150" b="81869"/>
          <a:stretch>
            <a:fillRect/>
          </a:stretch>
        </p:blipFill>
        <p:spPr bwMode="auto">
          <a:xfrm>
            <a:off x="0" y="938784"/>
            <a:ext cx="9391650" cy="694944"/>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2569" t="62025" b="22468"/>
          <a:stretch>
            <a:fillRect/>
          </a:stretch>
        </p:blipFill>
        <p:spPr bwMode="auto">
          <a:xfrm>
            <a:off x="0" y="3486912"/>
            <a:ext cx="9391650" cy="719328"/>
          </a:xfrm>
          <a:prstGeom prst="rect">
            <a:avLst/>
          </a:prstGeom>
          <a:noFill/>
          <a:ln w="9525">
            <a:noFill/>
            <a:miter lim="800000"/>
            <a:headEnd/>
            <a:tailEnd/>
          </a:ln>
          <a:effectLst/>
        </p:spPr>
      </p:pic>
      <p:sp>
        <p:nvSpPr>
          <p:cNvPr id="8" name="Rectangle 7"/>
          <p:cNvSpPr/>
          <p:nvPr/>
        </p:nvSpPr>
        <p:spPr>
          <a:xfrm>
            <a:off x="0" y="3438144"/>
            <a:ext cx="4828032"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95344" y="3773424"/>
            <a:ext cx="6528816"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a:srcRect l="2569" t="48752" r="14901" b="45729"/>
          <a:stretch>
            <a:fillRect/>
          </a:stretch>
        </p:blipFill>
        <p:spPr bwMode="auto">
          <a:xfrm>
            <a:off x="30480" y="2523744"/>
            <a:ext cx="7955280" cy="256032"/>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l="2569" t="55323" b="29696"/>
          <a:stretch>
            <a:fillRect/>
          </a:stretch>
        </p:blipFill>
        <p:spPr bwMode="auto">
          <a:xfrm>
            <a:off x="30480" y="2816352"/>
            <a:ext cx="9391650" cy="694944"/>
          </a:xfrm>
          <a:prstGeom prst="rect">
            <a:avLst/>
          </a:prstGeom>
          <a:noFill/>
          <a:ln w="9525">
            <a:noFill/>
            <a:miter lim="800000"/>
            <a:headEnd/>
            <a:tailEnd/>
          </a:ln>
          <a:effectLst/>
        </p:spPr>
      </p:pic>
      <p:sp>
        <p:nvSpPr>
          <p:cNvPr id="12" name="Rectangle 11"/>
          <p:cNvSpPr/>
          <p:nvPr/>
        </p:nvSpPr>
        <p:spPr>
          <a:xfrm>
            <a:off x="4931664" y="3066288"/>
            <a:ext cx="4828032"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3">
            <a:duotone>
              <a:schemeClr val="accent2">
                <a:shade val="45000"/>
                <a:satMod val="135000"/>
              </a:schemeClr>
              <a:prstClr val="white"/>
            </a:duotone>
          </a:blip>
          <a:srcRect l="42284" t="69384" r="37099" b="22993"/>
          <a:stretch>
            <a:fillRect/>
          </a:stretch>
        </p:blipFill>
        <p:spPr bwMode="auto">
          <a:xfrm>
            <a:off x="4194048" y="3925824"/>
            <a:ext cx="1987296" cy="353568"/>
          </a:xfrm>
          <a:prstGeom prst="rect">
            <a:avLst/>
          </a:prstGeom>
          <a:noFill/>
          <a:ln w="9525">
            <a:noFill/>
            <a:miter lim="800000"/>
            <a:headEnd/>
            <a:tailEnd/>
          </a:ln>
          <a:effectLst/>
        </p:spPr>
      </p:pic>
      <p:pic>
        <p:nvPicPr>
          <p:cNvPr id="14" name="Picture 2"/>
          <p:cNvPicPr>
            <a:picLocks noChangeAspect="1" noChangeArrowheads="1"/>
          </p:cNvPicPr>
          <p:nvPr/>
        </p:nvPicPr>
        <p:blipFill>
          <a:blip r:embed="rId3"/>
          <a:srcRect l="2569" t="69647" b="8275"/>
          <a:stretch>
            <a:fillRect/>
          </a:stretch>
        </p:blipFill>
        <p:spPr bwMode="auto">
          <a:xfrm>
            <a:off x="0" y="4328160"/>
            <a:ext cx="9391650" cy="1024128"/>
          </a:xfrm>
          <a:prstGeom prst="rect">
            <a:avLst/>
          </a:prstGeom>
          <a:noFill/>
          <a:ln w="9525">
            <a:noFill/>
            <a:miter lim="800000"/>
            <a:headEnd/>
            <a:tailEnd/>
          </a:ln>
          <a:effectLst/>
        </p:spPr>
      </p:pic>
      <p:sp>
        <p:nvSpPr>
          <p:cNvPr id="16" name="Rectangle 15"/>
          <p:cNvSpPr/>
          <p:nvPr/>
        </p:nvSpPr>
        <p:spPr>
          <a:xfrm>
            <a:off x="0" y="4267200"/>
            <a:ext cx="5913120"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3"/>
          <a:srcRect l="30016" t="24177" b="57688"/>
          <a:stretch>
            <a:fillRect/>
          </a:stretch>
        </p:blipFill>
        <p:spPr bwMode="auto">
          <a:xfrm>
            <a:off x="2670048" y="1633728"/>
            <a:ext cx="6745986" cy="841248"/>
          </a:xfrm>
          <a:prstGeom prst="rect">
            <a:avLst/>
          </a:prstGeom>
          <a:noFill/>
          <a:ln w="9525">
            <a:noFill/>
            <a:miter lim="800000"/>
            <a:headEnd/>
            <a:tailEnd/>
          </a:ln>
          <a:effectLst/>
        </p:spPr>
      </p:pic>
      <p:sp>
        <p:nvSpPr>
          <p:cNvPr id="18" name="Rectangle 17"/>
          <p:cNvSpPr/>
          <p:nvPr/>
        </p:nvSpPr>
        <p:spPr>
          <a:xfrm>
            <a:off x="2761488" y="4992624"/>
            <a:ext cx="6614160"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3"/>
          <a:srcRect l="30205" t="83446" b="8932"/>
          <a:stretch>
            <a:fillRect/>
          </a:stretch>
        </p:blipFill>
        <p:spPr bwMode="auto">
          <a:xfrm>
            <a:off x="2804160" y="5084064"/>
            <a:ext cx="6727698" cy="353568"/>
          </a:xfrm>
          <a:prstGeom prst="rect">
            <a:avLst/>
          </a:prstGeom>
          <a:noFill/>
          <a:ln w="9525">
            <a:noFill/>
            <a:miter lim="800000"/>
            <a:headEnd/>
            <a:tailEnd/>
          </a:ln>
          <a:effectLst/>
        </p:spPr>
      </p:pic>
      <p:sp>
        <p:nvSpPr>
          <p:cNvPr id="21" name="Rectangle 20"/>
          <p:cNvSpPr/>
          <p:nvPr/>
        </p:nvSpPr>
        <p:spPr>
          <a:xfrm>
            <a:off x="0" y="5403795"/>
            <a:ext cx="10302240" cy="353943"/>
          </a:xfrm>
          <a:prstGeom prst="rect">
            <a:avLst/>
          </a:prstGeom>
        </p:spPr>
        <p:txBody>
          <a:bodyPr wrap="square">
            <a:spAutoFit/>
          </a:bodyPr>
          <a:lstStyle/>
          <a:p>
            <a:r>
              <a:rPr lang="es-ES" sz="1700" dirty="0" smtClean="0">
                <a:latin typeface="Times New Roman" pitchFamily="18" charset="0"/>
                <a:cs typeface="Times New Roman" pitchFamily="18" charset="0"/>
              </a:rPr>
              <a:t>Y entonces la energía </a:t>
            </a:r>
            <a:r>
              <a:rPr lang="es-ES" sz="1700" i="1" dirty="0" smtClean="0">
                <a:latin typeface="Times New Roman" pitchFamily="18" charset="0"/>
                <a:cs typeface="Times New Roman" pitchFamily="18" charset="0"/>
              </a:rPr>
              <a:t>E </a:t>
            </a:r>
            <a:r>
              <a:rPr lang="es-ES" sz="1700" dirty="0" smtClean="0">
                <a:latin typeface="Times New Roman" pitchFamily="18" charset="0"/>
                <a:cs typeface="Times New Roman" pitchFamily="18" charset="0"/>
              </a:rPr>
              <a:t>nos queda:</a:t>
            </a:r>
          </a:p>
        </p:txBody>
      </p:sp>
    </p:spTree>
    <p:extLst>
      <p:ext uri="{BB962C8B-B14F-4D97-AF65-F5344CB8AC3E}">
        <p14:creationId xmlns:p14="http://schemas.microsoft.com/office/powerpoint/2010/main" xmlns="" val="2983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linds(horizontal)">
                                      <p:cBhvr>
                                        <p:cTn id="47" dur="500"/>
                                        <p:tgtEl>
                                          <p:spTgt spid="2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484"/>
                                        </p:tgtEl>
                                        <p:attrNameLst>
                                          <p:attrName>style.visibility</p:attrName>
                                        </p:attrNameLst>
                                      </p:cBhvr>
                                      <p:to>
                                        <p:strVal val="visible"/>
                                      </p:to>
                                    </p:set>
                                    <p:animEffect transition="in" filter="blinds(horizontal)">
                                      <p:cBhvr>
                                        <p:cTn id="5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r="508"/>
          <a:stretch>
            <a:fillRect/>
          </a:stretch>
        </p:blipFill>
        <p:spPr bwMode="auto">
          <a:xfrm>
            <a:off x="515112" y="874522"/>
            <a:ext cx="8945880" cy="3670300"/>
          </a:xfrm>
          <a:prstGeom prst="rect">
            <a:avLst/>
          </a:prstGeom>
          <a:noFill/>
          <a:ln w="9525">
            <a:noFill/>
            <a:miter lim="800000"/>
            <a:headEnd/>
            <a:tailEnd/>
          </a:ln>
          <a:effectLst/>
        </p:spPr>
      </p:pic>
      <p:sp>
        <p:nvSpPr>
          <p:cNvPr id="4" name="Rectangle 3"/>
          <p:cNvSpPr/>
          <p:nvPr/>
        </p:nvSpPr>
        <p:spPr>
          <a:xfrm>
            <a:off x="4828032" y="2011680"/>
            <a:ext cx="6522720"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1722" y="1275988"/>
            <a:ext cx="5986913" cy="238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Picture 3"/>
          <p:cNvPicPr>
            <a:picLocks noChangeAspect="1" noChangeArrowheads="1"/>
          </p:cNvPicPr>
          <p:nvPr/>
        </p:nvPicPr>
        <p:blipFill>
          <a:blip r:embed="rId3"/>
          <a:srcRect l="2354" t="765" b="61508"/>
          <a:stretch>
            <a:fillRect/>
          </a:stretch>
        </p:blipFill>
        <p:spPr bwMode="auto">
          <a:xfrm>
            <a:off x="3468304" y="1292032"/>
            <a:ext cx="7924800" cy="2023872"/>
          </a:xfrm>
          <a:prstGeom prst="rect">
            <a:avLst/>
          </a:prstGeom>
          <a:noFill/>
          <a:ln w="9525">
            <a:noFill/>
            <a:miter lim="800000"/>
            <a:headEnd/>
            <a:tailEnd/>
          </a:ln>
          <a:effectLst/>
        </p:spPr>
      </p:pic>
      <p:sp>
        <p:nvSpPr>
          <p:cNvPr id="6" name="Rectangle 5"/>
          <p:cNvSpPr/>
          <p:nvPr/>
        </p:nvSpPr>
        <p:spPr>
          <a:xfrm>
            <a:off x="3547877" y="2011705"/>
            <a:ext cx="786384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07266" y="1682842"/>
            <a:ext cx="6169795" cy="3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a:srcRect l="2354" t="7374" b="79707"/>
          <a:stretch>
            <a:fillRect/>
          </a:stretch>
        </p:blipFill>
        <p:spPr bwMode="auto">
          <a:xfrm>
            <a:off x="3543061" y="1636295"/>
            <a:ext cx="7924800" cy="69301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l="2354" t="20651" b="61508"/>
          <a:stretch>
            <a:fillRect/>
          </a:stretch>
        </p:blipFill>
        <p:spPr bwMode="auto">
          <a:xfrm>
            <a:off x="3587335" y="2368456"/>
            <a:ext cx="7924800" cy="957072"/>
          </a:xfrm>
          <a:prstGeom prst="rect">
            <a:avLst/>
          </a:prstGeom>
          <a:noFill/>
          <a:ln w="9525">
            <a:noFill/>
            <a:miter lim="800000"/>
            <a:headEnd/>
            <a:tailEnd/>
          </a:ln>
          <a:effectLst/>
        </p:spPr>
      </p:pic>
      <p:grpSp>
        <p:nvGrpSpPr>
          <p:cNvPr id="16" name="Group 15"/>
          <p:cNvGrpSpPr/>
          <p:nvPr/>
        </p:nvGrpSpPr>
        <p:grpSpPr>
          <a:xfrm>
            <a:off x="1289788" y="1963552"/>
            <a:ext cx="38501" cy="1636293"/>
            <a:chOff x="1289788" y="1963552"/>
            <a:chExt cx="38501" cy="1636293"/>
          </a:xfrm>
        </p:grpSpPr>
        <p:cxnSp>
          <p:nvCxnSpPr>
            <p:cNvPr id="13" name="Straight Arrow Connector 12"/>
            <p:cNvCxnSpPr/>
            <p:nvPr/>
          </p:nvCxnSpPr>
          <p:spPr>
            <a:xfrm rot="16200000" flipV="1">
              <a:off x="1135784" y="3407340"/>
              <a:ext cx="375385" cy="9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V="1">
              <a:off x="697834" y="2555506"/>
              <a:ext cx="1193533" cy="962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0504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t="7398" r="64915" b="23508"/>
          <a:stretch>
            <a:fillRect/>
          </a:stretch>
        </p:blipFill>
        <p:spPr bwMode="auto">
          <a:xfrm>
            <a:off x="612648" y="829056"/>
            <a:ext cx="3154680" cy="2535936"/>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l="2612" t="37818" b="43003"/>
          <a:stretch>
            <a:fillRect/>
          </a:stretch>
        </p:blipFill>
        <p:spPr bwMode="auto">
          <a:xfrm>
            <a:off x="829056" y="3481959"/>
            <a:ext cx="9220581" cy="1041273"/>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33186" t="9391" b="23176"/>
          <a:stretch>
            <a:fillRect/>
          </a:stretch>
        </p:blipFill>
        <p:spPr bwMode="auto">
          <a:xfrm>
            <a:off x="3596640" y="902208"/>
            <a:ext cx="6007608" cy="2474976"/>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2612" t="56997" b="30203"/>
          <a:stretch>
            <a:fillRect/>
          </a:stretch>
        </p:blipFill>
        <p:spPr bwMode="auto">
          <a:xfrm>
            <a:off x="829056" y="4523232"/>
            <a:ext cx="9220581" cy="694944"/>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2612" t="70471" b="17285"/>
          <a:stretch>
            <a:fillRect/>
          </a:stretch>
        </p:blipFill>
        <p:spPr bwMode="auto">
          <a:xfrm>
            <a:off x="829056" y="5254752"/>
            <a:ext cx="9220581" cy="664785"/>
          </a:xfrm>
          <a:prstGeom prst="rect">
            <a:avLst/>
          </a:prstGeom>
          <a:noFill/>
          <a:ln w="9525">
            <a:noFill/>
            <a:miter lim="800000"/>
            <a:headEnd/>
            <a:tailEnd/>
          </a:ln>
          <a:effectLst/>
        </p:spPr>
      </p:pic>
      <p:sp>
        <p:nvSpPr>
          <p:cNvPr id="8" name="Rectangle 7"/>
          <p:cNvSpPr/>
          <p:nvPr/>
        </p:nvSpPr>
        <p:spPr>
          <a:xfrm>
            <a:off x="2040557" y="5478699"/>
            <a:ext cx="7921590"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504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blinds(horizontal)">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duotone>
              <a:schemeClr val="accent5">
                <a:shade val="45000"/>
                <a:satMod val="135000"/>
              </a:schemeClr>
              <a:prstClr val="white"/>
            </a:duotone>
          </a:blip>
          <a:stretch>
            <a:fillRect/>
          </a:stretch>
        </p:blipFill>
        <p:spPr bwMode="auto">
          <a:xfrm>
            <a:off x="4129850" y="2228088"/>
            <a:ext cx="2474500" cy="758952"/>
          </a:xfrm>
          <a:prstGeom prst="rect">
            <a:avLst/>
          </a:prstGeom>
          <a:noFill/>
          <a:ln>
            <a:noFill/>
          </a:ln>
        </p:spPr>
      </p:pic>
      <p:sp>
        <p:nvSpPr>
          <p:cNvPr id="12" name="Rectangle 11"/>
          <p:cNvSpPr/>
          <p:nvPr/>
        </p:nvSpPr>
        <p:spPr>
          <a:xfrm>
            <a:off x="195072" y="1114151"/>
            <a:ext cx="10119360" cy="1200329"/>
          </a:xfrm>
          <a:prstGeom prst="rect">
            <a:avLst/>
          </a:prstGeom>
        </p:spPr>
        <p:txBody>
          <a:bodyPr wrap="square">
            <a:spAutoFit/>
          </a:bodyPr>
          <a:lstStyle/>
          <a:p>
            <a:r>
              <a:rPr lang="es-ES" b="1" dirty="0" smtClean="0">
                <a:solidFill>
                  <a:srgbClr val="0070C0"/>
                </a:solidFill>
              </a:rPr>
              <a:t>Ejercicio</a:t>
            </a:r>
          </a:p>
          <a:p>
            <a:r>
              <a:rPr lang="es-ES" dirty="0" smtClean="0">
                <a:solidFill>
                  <a:srgbClr val="0070C0"/>
                </a:solidFill>
              </a:rPr>
              <a:t>Encuentre la constante de normalización de la función de onda en el estado fundamental para una partícula ligada por la energía potencial unidimensional de Coulomb.</a:t>
            </a:r>
            <a:br>
              <a:rPr lang="es-ES" dirty="0" smtClean="0">
                <a:solidFill>
                  <a:srgbClr val="0070C0"/>
                </a:solidFill>
              </a:rPr>
            </a:br>
            <a:r>
              <a:rPr lang="es-ES" dirty="0" smtClean="0">
                <a:solidFill>
                  <a:srgbClr val="0070C0"/>
                </a:solidFill>
              </a:rPr>
              <a:t>Utilice las siguientes formulas integrales:</a:t>
            </a:r>
            <a:endParaRPr lang="en-US" dirty="0">
              <a:solidFill>
                <a:srgbClr val="0070C0"/>
              </a:solidFill>
            </a:endParaRPr>
          </a:p>
        </p:txBody>
      </p:sp>
      <p:sp>
        <p:nvSpPr>
          <p:cNvPr id="13" name="Rectangle 12"/>
          <p:cNvSpPr/>
          <p:nvPr/>
        </p:nvSpPr>
        <p:spPr>
          <a:xfrm>
            <a:off x="0" y="4181237"/>
            <a:ext cx="10765536" cy="2446824"/>
          </a:xfrm>
          <a:prstGeom prst="rect">
            <a:avLst/>
          </a:prstGeom>
        </p:spPr>
        <p:txBody>
          <a:bodyPr wrap="square">
            <a:spAutoFit/>
          </a:bodyPr>
          <a:lstStyle/>
          <a:p>
            <a:r>
              <a:rPr lang="es-ES" sz="1700" dirty="0" smtClean="0">
                <a:latin typeface="Times New Roman" pitchFamily="18" charset="0"/>
                <a:cs typeface="Times New Roman" pitchFamily="18" charset="0"/>
              </a:rPr>
              <a:t>El momento angular desempeñó un papel importante en el modelo de Bohr del átomo de hidrógeno. </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Bohr fue capaz de obtener los niveles de energía correctos por suponiendo que en la órbita con número cuántico </a:t>
            </a:r>
            <a:r>
              <a:rPr lang="es-ES" sz="1700" i="1" dirty="0" smtClean="0">
                <a:latin typeface="Times New Roman" pitchFamily="18" charset="0"/>
                <a:cs typeface="Times New Roman" pitchFamily="18" charset="0"/>
              </a:rPr>
              <a:t>n</a:t>
            </a:r>
            <a:r>
              <a:rPr lang="es-ES" sz="1700" dirty="0" smtClean="0">
                <a:latin typeface="Times New Roman" pitchFamily="18" charset="0"/>
                <a:cs typeface="Times New Roman" pitchFamily="18" charset="0"/>
              </a:rPr>
              <a:t>, el momento angular del electrón es igual a </a:t>
            </a:r>
            <a:r>
              <a:rPr lang="es-ES" sz="1700" i="1" dirty="0" err="1" smtClean="0">
                <a:latin typeface="Times New Roman" pitchFamily="18" charset="0"/>
                <a:cs typeface="Times New Roman" pitchFamily="18" charset="0"/>
              </a:rPr>
              <a:t>nħ</a:t>
            </a:r>
            <a:r>
              <a:rPr lang="es-ES" sz="1700" dirty="0" smtClean="0">
                <a:latin typeface="Times New Roman" pitchFamily="18" charset="0"/>
                <a:cs typeface="Times New Roman" pitchFamily="18" charset="0"/>
              </a:rPr>
              <a:t>. </a:t>
            </a:r>
          </a:p>
          <a:p>
            <a:r>
              <a:rPr lang="es-ES" sz="1700" dirty="0" smtClean="0">
                <a:latin typeface="Times New Roman" pitchFamily="18" charset="0"/>
                <a:cs typeface="Times New Roman" pitchFamily="18" charset="0"/>
              </a:rPr>
              <a:t>Como vimos, la idea de Bohr sobre la "cuantificación del momento angular” resultó tener algunas características correctas, pero su análisis no es consistente con la naturaleza mecánica cuántica real del momento angular.</a:t>
            </a:r>
          </a:p>
          <a:p>
            <a:endParaRPr lang="es-ES" sz="1700" dirty="0" smtClean="0">
              <a:latin typeface="Times New Roman" pitchFamily="18" charset="0"/>
              <a:cs typeface="Times New Roman" pitchFamily="18" charset="0"/>
            </a:endParaRPr>
          </a:p>
          <a:p>
            <a:r>
              <a:rPr lang="es-ES" sz="1700" dirty="0" smtClean="0">
                <a:latin typeface="Times New Roman" pitchFamily="18" charset="0"/>
                <a:cs typeface="Times New Roman" pitchFamily="18" charset="0"/>
              </a:rPr>
              <a:t>Antes de considerar el momento </a:t>
            </a:r>
            <a:r>
              <a:rPr lang="es-ES" sz="1700" dirty="0" smtClean="0">
                <a:latin typeface="Times New Roman" pitchFamily="18" charset="0"/>
                <a:cs typeface="Times New Roman" pitchFamily="18" charset="0"/>
              </a:rPr>
              <a:t>(cuántico) angular </a:t>
            </a:r>
            <a:r>
              <a:rPr lang="es-ES" sz="1700" dirty="0" smtClean="0">
                <a:latin typeface="Times New Roman" pitchFamily="18" charset="0"/>
                <a:cs typeface="Times New Roman" pitchFamily="18" charset="0"/>
              </a:rPr>
              <a:t>de un electrón en </a:t>
            </a:r>
            <a:r>
              <a:rPr lang="es-ES" sz="1700" dirty="0" smtClean="0">
                <a:latin typeface="Times New Roman" pitchFamily="18" charset="0"/>
                <a:cs typeface="Times New Roman" pitchFamily="18" charset="0"/>
              </a:rPr>
              <a:t>órbita, </a:t>
            </a:r>
            <a:r>
              <a:rPr lang="es-ES" sz="1700" dirty="0" smtClean="0">
                <a:latin typeface="Times New Roman" pitchFamily="18" charset="0"/>
                <a:cs typeface="Times New Roman" pitchFamily="18" charset="0"/>
              </a:rPr>
              <a:t>es útil para revisar cómo el momento angular afecta a las órbitas clásicas, como las de planetas o cometas alrededor del Sol.</a:t>
            </a:r>
          </a:p>
        </p:txBody>
      </p:sp>
      <p:sp>
        <p:nvSpPr>
          <p:cNvPr id="7" name="Rectangle 6"/>
          <p:cNvSpPr/>
          <p:nvPr/>
        </p:nvSpPr>
        <p:spPr>
          <a:xfrm>
            <a:off x="0" y="3326767"/>
            <a:ext cx="10070592" cy="400110"/>
          </a:xfrm>
          <a:prstGeom prst="rect">
            <a:avLst/>
          </a:prstGeom>
        </p:spPr>
        <p:txBody>
          <a:bodyPr wrap="square">
            <a:spAutoFit/>
          </a:bodyPr>
          <a:lstStyle/>
          <a:p>
            <a:r>
              <a:rPr lang="es-ES" sz="2000" b="1" i="1" dirty="0" smtClean="0"/>
              <a:t>Momento angular en mecánica cuántica</a:t>
            </a:r>
          </a:p>
        </p:txBody>
      </p:sp>
    </p:spTree>
    <p:extLst>
      <p:ext uri="{BB962C8B-B14F-4D97-AF65-F5344CB8AC3E}">
        <p14:creationId xmlns="" xmlns:p14="http://schemas.microsoft.com/office/powerpoint/2010/main" val="15478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linds(horizontal)">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blinds(horizontal)">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26554</TotalTime>
  <Words>1607</Words>
  <Application>Microsoft Office PowerPoint</Application>
  <PresentationFormat>Custom</PresentationFormat>
  <Paragraphs>142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José Poey Daguerre</dc:creator>
  <cp:lastModifiedBy>Hugo</cp:lastModifiedBy>
  <cp:revision>467</cp:revision>
  <dcterms:created xsi:type="dcterms:W3CDTF">2020-04-13T11:54:26Z</dcterms:created>
  <dcterms:modified xsi:type="dcterms:W3CDTF">2022-05-20T19:59:29Z</dcterms:modified>
</cp:coreProperties>
</file>