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sldIdLst>
    <p:sldId id="440" r:id="rId2"/>
    <p:sldId id="442" r:id="rId3"/>
    <p:sldId id="409" r:id="rId4"/>
    <p:sldId id="425" r:id="rId5"/>
    <p:sldId id="449" r:id="rId6"/>
    <p:sldId id="450" r:id="rId7"/>
    <p:sldId id="443" r:id="rId8"/>
    <p:sldId id="447" r:id="rId9"/>
    <p:sldId id="429" r:id="rId10"/>
    <p:sldId id="451" r:id="rId11"/>
    <p:sldId id="430" r:id="rId12"/>
    <p:sldId id="433" r:id="rId13"/>
    <p:sldId id="434" r:id="rId14"/>
    <p:sldId id="435" r:id="rId15"/>
    <p:sldId id="414" r:id="rId16"/>
    <p:sldId id="432" r:id="rId17"/>
    <p:sldId id="438" r:id="rId18"/>
    <p:sldId id="416" r:id="rId19"/>
    <p:sldId id="436" r:id="rId20"/>
    <p:sldId id="418" r:id="rId21"/>
    <p:sldId id="437" r:id="rId22"/>
    <p:sldId id="419" r:id="rId23"/>
    <p:sldId id="421" r:id="rId24"/>
    <p:sldId id="452" r:id="rId25"/>
    <p:sldId id="396" r:id="rId26"/>
    <p:sldId id="41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Untitled Section" id="{0FE22DF1-613C-4A1A-9193-F37C434C501D}">
          <p14:sldIdLst>
            <p14:sldId id="340"/>
            <p14:sldId id="341"/>
            <p14:sldId id="368"/>
            <p14:sldId id="369"/>
            <p14:sldId id="370"/>
            <p14:sldId id="371"/>
            <p14:sldId id="372"/>
            <p14:sldId id="373"/>
            <p14:sldId id="374"/>
            <p14:sldId id="375"/>
            <p14:sldId id="376"/>
            <p14:sldId id="377"/>
            <p14:sldId id="378"/>
            <p14:sldId id="379"/>
            <p14:sldId id="351"/>
            <p14:sldId id="332"/>
            <p14:sldId id="350"/>
            <p14:sldId id="352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EE8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573" autoAdjust="0"/>
    <p:restoredTop sz="94660"/>
  </p:normalViewPr>
  <p:slideViewPr>
    <p:cSldViewPr snapToGrid="0">
      <p:cViewPr>
        <p:scale>
          <a:sx n="66" d="100"/>
          <a:sy n="66" d="100"/>
        </p:scale>
        <p:origin x="-100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7.wmf"/><Relationship Id="rId2" Type="http://schemas.openxmlformats.org/officeDocument/2006/relationships/image" Target="../media/image96.wmf"/><Relationship Id="rId1" Type="http://schemas.openxmlformats.org/officeDocument/2006/relationships/image" Target="../media/image9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614FF5-BF18-4A92-A0EA-1B590CD8F11D}" type="datetimeFigureOut">
              <a:rPr lang="en-US" smtClean="0"/>
              <a:pPr/>
              <a:t>5/30/2022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F5B0D-738A-48A4-A5D1-0D0AFCD80E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8367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164CE7-3E3E-4FBE-B481-CA6DF033C6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679A3B0-CF37-448F-8BDA-8DC6F14958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D2042EB-39B4-474A-A53C-F6977708B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lunes 22 de junio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8E4EEC1-5003-419F-8A13-40738951C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011BAF1-B4C4-43AE-A210-80E6F0EF5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6382-5627-4C16-8C4B-B693CDEC16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7292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134AEC-3640-431C-AC11-3E2AB1BD7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8C6BAD2-6153-47FF-A5C2-AC266B3A6A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21A4056-2935-45BB-8F96-E2ABFF231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lunes 22 de junio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CD1E90C-EDB3-435A-9346-1557388FF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DEBF67E-4B7B-4904-84DE-EB68FD36A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6382-5627-4C16-8C4B-B693CDEC16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7685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E33E275-8309-44D8-B459-1DEB675BBF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8F57ABD-8D71-4BB6-813E-32E8436124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2DD4CFA-16EB-45CD-99E5-1A7501BB0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lunes 22 de junio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FE9CB1D-5FC1-4F19-9AC0-EC9090636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7B9B8EA-C525-4D2D-A5D8-BF495617E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6382-5627-4C16-8C4B-B693CDEC16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2479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CA5198-DFFC-451C-A7C4-72965B65C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B1A707-95A0-4984-82BD-B34D721298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F0D06E2-B269-44CE-B7D6-B38CC0C39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lunes 22 de junio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D10CCF1-699E-49E7-90FA-5DE4EA026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493C948-F5D8-4935-8E16-B86C5D1B3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6382-5627-4C16-8C4B-B693CDEC16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8500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9784BB-A675-4E07-BA09-93A5F787A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438B1F3-DED6-4356-9806-5528F7961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39C7645-703A-4027-8F36-A875BC3C6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lunes 22 de junio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48C1894-9238-4277-9446-E9157918C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B449A31-729A-4817-A233-880F2874C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6382-5627-4C16-8C4B-B693CDEC16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3038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8BCF5B-8C00-415E-8B50-D4C5A9198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1C1F5BC-582E-4EB4-90E7-A235C11D11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E6DD358-CF68-433D-A878-F88F132432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4436A1A-69F0-466B-A9FA-42B2C5C97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lunes 22 de junio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3C11F06-D25B-4158-AF8C-421BE9C78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C614920-0AA6-461E-83FD-8DED8B4CE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6382-5627-4C16-8C4B-B693CDEC16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2587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BEEC1C-63E1-483E-AF76-278BBEB79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31AF6B4-61A5-4838-A850-89B7FC0ED5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FB16846-D07B-48CF-B319-F53201B4C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BE43965-0A09-4373-AE95-78BAB634A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88C7D07-8B2E-4BAA-8362-C96144114A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DF9B83F-8FE5-427A-AA85-A5FC780FC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lunes 22 de junio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7A9D9B6-3F2F-4CF6-A687-5E3E8DD30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E86917A-5B2A-4518-88F7-B24C60EB0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6382-5627-4C16-8C4B-B693CDEC16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3254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2036BC-C607-4155-96ED-70EDAD4B8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038CB51-ABD3-47CF-9E37-53577DB55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lunes 22 de junio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3D5F664-8AB7-454F-B3C1-1E881631A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8C10AA6-B775-4F7E-8265-8C08BFD2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6382-5627-4C16-8C4B-B693CDEC16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2530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D6BFE9D-ABF1-43EC-A61D-EFC0B6584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lunes 22 de junio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11CC759-F3C9-4D49-9352-3942BA977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EF3065E-6205-4990-A6E5-1696F8500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6382-5627-4C16-8C4B-B693CDEC16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7272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7999EF-467C-4F7D-946F-5AD3BDCDF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643912F-5E5F-4562-A40C-301374F4F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2C9712C-F669-4ED7-A4B8-D69B745147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92D364B-26F7-4B24-A4F9-5337174A0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lunes 22 de junio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F58C7E8-060F-4024-AC67-0E7E23CA6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BF02967-FD01-4AC3-BA27-E303AE8F0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6382-5627-4C16-8C4B-B693CDEC16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7382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8DDF08-5E5B-4890-B3AD-E07D5B008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A2E9D3B-108A-4DF5-A72A-4440A2FD11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BC05596-C889-453A-A762-2F2B0CB30E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EF14CE2-E304-4962-B767-A4919D885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lunes 22 de junio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381F13C-6AAA-41AA-92FF-E0CF8DCC1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13A1104-DE65-44F6-854A-5568395EE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6382-5627-4C16-8C4B-B693CDEC16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951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7B1A655-E201-43D9-8D22-B794AFD13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5DDCD37-41DD-472A-97DF-EAB722F9EF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678D23C-DC6C-48D1-BFC1-7F2A938044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lunes 22 de junio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14B41B-B48F-4CA0-88AE-0B6BD67FD3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5624C2-980A-48D7-AF8D-59B330D04F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C6382-5627-4C16-8C4B-B693CDEC16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0944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10" Type="http://schemas.openxmlformats.org/officeDocument/2006/relationships/image" Target="../media/image94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8.png"/><Relationship Id="rId7" Type="http://schemas.openxmlformats.org/officeDocument/2006/relationships/image" Target="../media/image9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02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0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0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7" Type="http://schemas.openxmlformats.org/officeDocument/2006/relationships/image" Target="../media/image116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0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2.png"/><Relationship Id="rId4" Type="http://schemas.openxmlformats.org/officeDocument/2006/relationships/image" Target="../media/image113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26" Type="http://schemas.openxmlformats.org/officeDocument/2006/relationships/image" Target="../media/image35.png"/><Relationship Id="rId39" Type="http://schemas.openxmlformats.org/officeDocument/2006/relationships/image" Target="../media/image48.png"/><Relationship Id="rId21" Type="http://schemas.openxmlformats.org/officeDocument/2006/relationships/image" Target="../media/image30.png"/><Relationship Id="rId34" Type="http://schemas.openxmlformats.org/officeDocument/2006/relationships/image" Target="../media/image43.png"/><Relationship Id="rId42" Type="http://schemas.openxmlformats.org/officeDocument/2006/relationships/image" Target="../media/image51.png"/><Relationship Id="rId47" Type="http://schemas.openxmlformats.org/officeDocument/2006/relationships/image" Target="../media/image56.png"/><Relationship Id="rId50" Type="http://schemas.openxmlformats.org/officeDocument/2006/relationships/image" Target="../media/image59.png"/><Relationship Id="rId55" Type="http://schemas.openxmlformats.org/officeDocument/2006/relationships/image" Target="../media/image64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5" Type="http://schemas.openxmlformats.org/officeDocument/2006/relationships/image" Target="../media/image34.png"/><Relationship Id="rId33" Type="http://schemas.openxmlformats.org/officeDocument/2006/relationships/image" Target="../media/image42.png"/><Relationship Id="rId38" Type="http://schemas.openxmlformats.org/officeDocument/2006/relationships/image" Target="../media/image47.png"/><Relationship Id="rId46" Type="http://schemas.openxmlformats.org/officeDocument/2006/relationships/image" Target="../media/image55.pn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29" Type="http://schemas.openxmlformats.org/officeDocument/2006/relationships/image" Target="../media/image38.png"/><Relationship Id="rId41" Type="http://schemas.openxmlformats.org/officeDocument/2006/relationships/image" Target="../media/image50.png"/><Relationship Id="rId54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24" Type="http://schemas.openxmlformats.org/officeDocument/2006/relationships/image" Target="../media/image33.png"/><Relationship Id="rId32" Type="http://schemas.openxmlformats.org/officeDocument/2006/relationships/image" Target="../media/image41.png"/><Relationship Id="rId37" Type="http://schemas.openxmlformats.org/officeDocument/2006/relationships/image" Target="../media/image46.png"/><Relationship Id="rId40" Type="http://schemas.openxmlformats.org/officeDocument/2006/relationships/image" Target="../media/image49.png"/><Relationship Id="rId45" Type="http://schemas.openxmlformats.org/officeDocument/2006/relationships/image" Target="../media/image54.png"/><Relationship Id="rId53" Type="http://schemas.openxmlformats.org/officeDocument/2006/relationships/image" Target="../media/image62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28" Type="http://schemas.openxmlformats.org/officeDocument/2006/relationships/image" Target="../media/image37.png"/><Relationship Id="rId36" Type="http://schemas.openxmlformats.org/officeDocument/2006/relationships/image" Target="../media/image45.png"/><Relationship Id="rId49" Type="http://schemas.openxmlformats.org/officeDocument/2006/relationships/image" Target="../media/image58.png"/><Relationship Id="rId57" Type="http://schemas.openxmlformats.org/officeDocument/2006/relationships/image" Target="../media/image66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31" Type="http://schemas.openxmlformats.org/officeDocument/2006/relationships/image" Target="../media/image40.png"/><Relationship Id="rId44" Type="http://schemas.openxmlformats.org/officeDocument/2006/relationships/image" Target="../media/image53.png"/><Relationship Id="rId52" Type="http://schemas.openxmlformats.org/officeDocument/2006/relationships/image" Target="../media/image61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Relationship Id="rId27" Type="http://schemas.openxmlformats.org/officeDocument/2006/relationships/image" Target="../media/image36.png"/><Relationship Id="rId30" Type="http://schemas.openxmlformats.org/officeDocument/2006/relationships/image" Target="../media/image39.png"/><Relationship Id="rId35" Type="http://schemas.openxmlformats.org/officeDocument/2006/relationships/image" Target="../media/image44.png"/><Relationship Id="rId43" Type="http://schemas.openxmlformats.org/officeDocument/2006/relationships/image" Target="../media/image52.png"/><Relationship Id="rId48" Type="http://schemas.openxmlformats.org/officeDocument/2006/relationships/image" Target="../media/image57.png"/><Relationship Id="rId56" Type="http://schemas.openxmlformats.org/officeDocument/2006/relationships/image" Target="../media/image65.png"/><Relationship Id="rId8" Type="http://schemas.openxmlformats.org/officeDocument/2006/relationships/image" Target="../media/image17.png"/><Relationship Id="rId51" Type="http://schemas.openxmlformats.org/officeDocument/2006/relationships/image" Target="../media/image60.png"/><Relationship Id="rId3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3" Type="http://schemas.openxmlformats.org/officeDocument/2006/relationships/image" Target="../media/image118.png"/><Relationship Id="rId7" Type="http://schemas.openxmlformats.org/officeDocument/2006/relationships/image" Target="../media/image122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1.png"/><Relationship Id="rId5" Type="http://schemas.openxmlformats.org/officeDocument/2006/relationships/image" Target="../media/image120.png"/><Relationship Id="rId4" Type="http://schemas.openxmlformats.org/officeDocument/2006/relationships/image" Target="../media/image1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0.png"/><Relationship Id="rId5" Type="http://schemas.openxmlformats.org/officeDocument/2006/relationships/image" Target="../media/image129.png"/><Relationship Id="rId4" Type="http://schemas.openxmlformats.org/officeDocument/2006/relationships/image" Target="../media/image12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DAB30F9-D808-4CED-8093-D34514A4D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4952" y="904774"/>
            <a:ext cx="5925302" cy="481265"/>
          </a:xfrm>
        </p:spPr>
        <p:txBody>
          <a:bodyPr>
            <a:normAutofit/>
          </a:bodyPr>
          <a:lstStyle/>
          <a:p>
            <a:r>
              <a:rPr lang="es-ES" sz="2000" b="1" i="1" dirty="0">
                <a:latin typeface="Times New Roman" pitchFamily="18" charset="0"/>
                <a:cs typeface="Times New Roman" pitchFamily="18" charset="0"/>
              </a:rPr>
              <a:t>Autoestados y energías de átomo con un </a:t>
            </a:r>
            <a:r>
              <a:rPr lang="es-ES" sz="2000" b="1" i="1" dirty="0" smtClean="0">
                <a:latin typeface="Times New Roman" pitchFamily="18" charset="0"/>
                <a:cs typeface="Times New Roman" pitchFamily="18" charset="0"/>
              </a:rPr>
              <a:t>electrón</a:t>
            </a: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="" xmlns:p14="http://schemas.microsoft.com/office/powerpoint/2010/main" Requires="p14">
          <p:contentPart p14:bwMode="auto" r:id="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6EFC724-BF05-46BE-AABC-4C07803B71D9}"/>
                  </a:ext>
                </a:extLst>
              </p14:cNvPr>
              <p14:cNvContentPartPr/>
              <p14:nvPr/>
            </p14:nvContentPartPr>
            <p14:xfrm>
              <a:off x="2283480" y="2779560"/>
              <a:ext cx="4680" cy="32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p14="http://schemas.microsoft.com/office/powerpoint/2010/main" xmlns="" xmlns:a16="http://schemas.microsoft.com/office/drawing/2014/main" id="{36EFC724-BF05-46BE-AABC-4C07803B71D9}"/>
                  </a:ext>
                </a:extLst>
              </p:cNvPr>
              <p:cNvPicPr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274120" y="2770200"/>
                <a:ext cx="23400" cy="21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 21"/>
          <p:cNvGrpSpPr/>
          <p:nvPr/>
        </p:nvGrpSpPr>
        <p:grpSpPr>
          <a:xfrm>
            <a:off x="443154" y="1316385"/>
            <a:ext cx="7769607" cy="3118850"/>
            <a:chOff x="443154" y="1316385"/>
            <a:chExt cx="7769607" cy="3118850"/>
          </a:xfrm>
        </p:grpSpPr>
        <p:pic>
          <p:nvPicPr>
            <p:cNvPr id="17" name="Picture 16">
              <a:extLst>
                <a:ext uri="{FF2B5EF4-FFF2-40B4-BE49-F238E27FC236}">
                  <a16:creationId xmlns="" xmlns:a16="http://schemas.microsoft.com/office/drawing/2014/main" id="{05A61B0F-86AC-479D-BD31-DEC142116D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3154" y="1316385"/>
              <a:ext cx="2914813" cy="311885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="" xmlns:a16="http://schemas.microsoft.com/office/drawing/2014/main" id="{427472E9-B05E-4503-9BB1-5B97EA6A8B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66075" y="1829236"/>
              <a:ext cx="5146686" cy="823470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B1790EA5-D6EB-4172-ADE8-F6EEDD5C8C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0555" y="1532254"/>
            <a:ext cx="1395947" cy="73287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C1836C15-3C1C-47B9-94A2-253689C76E49}"/>
              </a:ext>
            </a:extLst>
          </p:cNvPr>
          <p:cNvSpPr txBox="1"/>
          <p:nvPr/>
        </p:nvSpPr>
        <p:spPr>
          <a:xfrm>
            <a:off x="8280138" y="1714025"/>
            <a:ext cx="640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,</a:t>
            </a:r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0A7AC448-DA13-4EEA-9476-36B5399283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17689" y="2265127"/>
            <a:ext cx="1098813" cy="57013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FFA60CA0-5E34-4213-9782-C8619FD78C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0225" y="3560854"/>
            <a:ext cx="3615571" cy="54654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A26BAF0B-E034-4AE9-9E0D-B9E5BCBCA7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61716" y="4439076"/>
            <a:ext cx="4124954" cy="106657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E92472DC-57D5-4589-B5E0-3092545406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17469" y="3424836"/>
            <a:ext cx="2480479" cy="797297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07BB9228-EB38-4539-8ABB-F70D6C5FF03A}"/>
              </a:ext>
            </a:extLst>
          </p:cNvPr>
          <p:cNvSpPr/>
          <p:nvPr/>
        </p:nvSpPr>
        <p:spPr>
          <a:xfrm>
            <a:off x="4400869" y="3291480"/>
            <a:ext cx="7072016" cy="2342508"/>
          </a:xfrm>
          <a:custGeom>
            <a:avLst/>
            <a:gdLst>
              <a:gd name="connsiteX0" fmla="*/ 0 w 7072016"/>
              <a:gd name="connsiteY0" fmla="*/ 0 h 2342508"/>
              <a:gd name="connsiteX1" fmla="*/ 589335 w 7072016"/>
              <a:gd name="connsiteY1" fmla="*/ 0 h 2342508"/>
              <a:gd name="connsiteX2" fmla="*/ 966509 w 7072016"/>
              <a:gd name="connsiteY2" fmla="*/ 0 h 2342508"/>
              <a:gd name="connsiteX3" fmla="*/ 1555844 w 7072016"/>
              <a:gd name="connsiteY3" fmla="*/ 0 h 2342508"/>
              <a:gd name="connsiteX4" fmla="*/ 2215898 w 7072016"/>
              <a:gd name="connsiteY4" fmla="*/ 0 h 2342508"/>
              <a:gd name="connsiteX5" fmla="*/ 2663793 w 7072016"/>
              <a:gd name="connsiteY5" fmla="*/ 0 h 2342508"/>
              <a:gd name="connsiteX6" fmla="*/ 3394568 w 7072016"/>
              <a:gd name="connsiteY6" fmla="*/ 0 h 2342508"/>
              <a:gd name="connsiteX7" fmla="*/ 4054623 w 7072016"/>
              <a:gd name="connsiteY7" fmla="*/ 0 h 2342508"/>
              <a:gd name="connsiteX8" fmla="*/ 4502517 w 7072016"/>
              <a:gd name="connsiteY8" fmla="*/ 0 h 2342508"/>
              <a:gd name="connsiteX9" fmla="*/ 5021131 w 7072016"/>
              <a:gd name="connsiteY9" fmla="*/ 0 h 2342508"/>
              <a:gd name="connsiteX10" fmla="*/ 5398306 w 7072016"/>
              <a:gd name="connsiteY10" fmla="*/ 0 h 2342508"/>
              <a:gd name="connsiteX11" fmla="*/ 5916920 w 7072016"/>
              <a:gd name="connsiteY11" fmla="*/ 0 h 2342508"/>
              <a:gd name="connsiteX12" fmla="*/ 7072016 w 7072016"/>
              <a:gd name="connsiteY12" fmla="*/ 0 h 2342508"/>
              <a:gd name="connsiteX13" fmla="*/ 7072016 w 7072016"/>
              <a:gd name="connsiteY13" fmla="*/ 562202 h 2342508"/>
              <a:gd name="connsiteX14" fmla="*/ 7072016 w 7072016"/>
              <a:gd name="connsiteY14" fmla="*/ 1124404 h 2342508"/>
              <a:gd name="connsiteX15" fmla="*/ 7072016 w 7072016"/>
              <a:gd name="connsiteY15" fmla="*/ 1663181 h 2342508"/>
              <a:gd name="connsiteX16" fmla="*/ 7072016 w 7072016"/>
              <a:gd name="connsiteY16" fmla="*/ 2342508 h 2342508"/>
              <a:gd name="connsiteX17" fmla="*/ 6341241 w 7072016"/>
              <a:gd name="connsiteY17" fmla="*/ 2342508 h 2342508"/>
              <a:gd name="connsiteX18" fmla="*/ 5751906 w 7072016"/>
              <a:gd name="connsiteY18" fmla="*/ 2342508 h 2342508"/>
              <a:gd name="connsiteX19" fmla="*/ 5091852 w 7072016"/>
              <a:gd name="connsiteY19" fmla="*/ 2342508 h 2342508"/>
              <a:gd name="connsiteX20" fmla="*/ 4431797 w 7072016"/>
              <a:gd name="connsiteY20" fmla="*/ 2342508 h 2342508"/>
              <a:gd name="connsiteX21" fmla="*/ 3913182 w 7072016"/>
              <a:gd name="connsiteY21" fmla="*/ 2342508 h 2342508"/>
              <a:gd name="connsiteX22" fmla="*/ 3182407 w 7072016"/>
              <a:gd name="connsiteY22" fmla="*/ 2342508 h 2342508"/>
              <a:gd name="connsiteX23" fmla="*/ 2805233 w 7072016"/>
              <a:gd name="connsiteY23" fmla="*/ 2342508 h 2342508"/>
              <a:gd name="connsiteX24" fmla="*/ 2428059 w 7072016"/>
              <a:gd name="connsiteY24" fmla="*/ 2342508 h 2342508"/>
              <a:gd name="connsiteX25" fmla="*/ 1980164 w 7072016"/>
              <a:gd name="connsiteY25" fmla="*/ 2342508 h 2342508"/>
              <a:gd name="connsiteX26" fmla="*/ 1602990 w 7072016"/>
              <a:gd name="connsiteY26" fmla="*/ 2342508 h 2342508"/>
              <a:gd name="connsiteX27" fmla="*/ 1013656 w 7072016"/>
              <a:gd name="connsiteY27" fmla="*/ 2342508 h 2342508"/>
              <a:gd name="connsiteX28" fmla="*/ 0 w 7072016"/>
              <a:gd name="connsiteY28" fmla="*/ 2342508 h 2342508"/>
              <a:gd name="connsiteX29" fmla="*/ 0 w 7072016"/>
              <a:gd name="connsiteY29" fmla="*/ 1756881 h 2342508"/>
              <a:gd name="connsiteX30" fmla="*/ 0 w 7072016"/>
              <a:gd name="connsiteY30" fmla="*/ 1241529 h 2342508"/>
              <a:gd name="connsiteX31" fmla="*/ 0 w 7072016"/>
              <a:gd name="connsiteY31" fmla="*/ 632477 h 2342508"/>
              <a:gd name="connsiteX32" fmla="*/ 0 w 7072016"/>
              <a:gd name="connsiteY32" fmla="*/ 0 h 2342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7072016" h="2342508" extrusionOk="0">
                <a:moveTo>
                  <a:pt x="0" y="0"/>
                </a:moveTo>
                <a:cubicBezTo>
                  <a:pt x="245421" y="-13659"/>
                  <a:pt x="351672" y="8134"/>
                  <a:pt x="589335" y="0"/>
                </a:cubicBezTo>
                <a:cubicBezTo>
                  <a:pt x="826998" y="-8134"/>
                  <a:pt x="816626" y="26002"/>
                  <a:pt x="966509" y="0"/>
                </a:cubicBezTo>
                <a:cubicBezTo>
                  <a:pt x="1116392" y="-26002"/>
                  <a:pt x="1353701" y="43506"/>
                  <a:pt x="1555844" y="0"/>
                </a:cubicBezTo>
                <a:cubicBezTo>
                  <a:pt x="1757987" y="-43506"/>
                  <a:pt x="1966670" y="65472"/>
                  <a:pt x="2215898" y="0"/>
                </a:cubicBezTo>
                <a:cubicBezTo>
                  <a:pt x="2465126" y="-65472"/>
                  <a:pt x="2466569" y="21575"/>
                  <a:pt x="2663793" y="0"/>
                </a:cubicBezTo>
                <a:cubicBezTo>
                  <a:pt x="2861017" y="-21575"/>
                  <a:pt x="3065457" y="47329"/>
                  <a:pt x="3394568" y="0"/>
                </a:cubicBezTo>
                <a:cubicBezTo>
                  <a:pt x="3723679" y="-47329"/>
                  <a:pt x="3802154" y="37074"/>
                  <a:pt x="4054623" y="0"/>
                </a:cubicBezTo>
                <a:cubicBezTo>
                  <a:pt x="4307092" y="-37074"/>
                  <a:pt x="4310514" y="34674"/>
                  <a:pt x="4502517" y="0"/>
                </a:cubicBezTo>
                <a:cubicBezTo>
                  <a:pt x="4694520" y="-34674"/>
                  <a:pt x="4772298" y="61637"/>
                  <a:pt x="5021131" y="0"/>
                </a:cubicBezTo>
                <a:cubicBezTo>
                  <a:pt x="5269964" y="-61637"/>
                  <a:pt x="5288460" y="11157"/>
                  <a:pt x="5398306" y="0"/>
                </a:cubicBezTo>
                <a:cubicBezTo>
                  <a:pt x="5508152" y="-11157"/>
                  <a:pt x="5775544" y="8769"/>
                  <a:pt x="5916920" y="0"/>
                </a:cubicBezTo>
                <a:cubicBezTo>
                  <a:pt x="6058296" y="-8769"/>
                  <a:pt x="6744590" y="43639"/>
                  <a:pt x="7072016" y="0"/>
                </a:cubicBezTo>
                <a:cubicBezTo>
                  <a:pt x="7083655" y="256000"/>
                  <a:pt x="7065517" y="430090"/>
                  <a:pt x="7072016" y="562202"/>
                </a:cubicBezTo>
                <a:cubicBezTo>
                  <a:pt x="7078515" y="694314"/>
                  <a:pt x="7044925" y="955102"/>
                  <a:pt x="7072016" y="1124404"/>
                </a:cubicBezTo>
                <a:cubicBezTo>
                  <a:pt x="7099107" y="1293706"/>
                  <a:pt x="7053875" y="1445778"/>
                  <a:pt x="7072016" y="1663181"/>
                </a:cubicBezTo>
                <a:cubicBezTo>
                  <a:pt x="7090157" y="1880584"/>
                  <a:pt x="6996558" y="2193064"/>
                  <a:pt x="7072016" y="2342508"/>
                </a:cubicBezTo>
                <a:cubicBezTo>
                  <a:pt x="6713619" y="2350614"/>
                  <a:pt x="6657032" y="2312403"/>
                  <a:pt x="6341241" y="2342508"/>
                </a:cubicBezTo>
                <a:cubicBezTo>
                  <a:pt x="6025451" y="2372613"/>
                  <a:pt x="5985267" y="2310243"/>
                  <a:pt x="5751906" y="2342508"/>
                </a:cubicBezTo>
                <a:cubicBezTo>
                  <a:pt x="5518546" y="2374773"/>
                  <a:pt x="5265212" y="2267663"/>
                  <a:pt x="5091852" y="2342508"/>
                </a:cubicBezTo>
                <a:cubicBezTo>
                  <a:pt x="4918492" y="2417353"/>
                  <a:pt x="4683778" y="2318064"/>
                  <a:pt x="4431797" y="2342508"/>
                </a:cubicBezTo>
                <a:cubicBezTo>
                  <a:pt x="4179817" y="2366952"/>
                  <a:pt x="4057713" y="2319258"/>
                  <a:pt x="3913182" y="2342508"/>
                </a:cubicBezTo>
                <a:cubicBezTo>
                  <a:pt x="3768651" y="2365758"/>
                  <a:pt x="3478282" y="2329840"/>
                  <a:pt x="3182407" y="2342508"/>
                </a:cubicBezTo>
                <a:cubicBezTo>
                  <a:pt x="2886532" y="2355176"/>
                  <a:pt x="2991561" y="2308905"/>
                  <a:pt x="2805233" y="2342508"/>
                </a:cubicBezTo>
                <a:cubicBezTo>
                  <a:pt x="2618905" y="2376111"/>
                  <a:pt x="2558470" y="2309607"/>
                  <a:pt x="2428059" y="2342508"/>
                </a:cubicBezTo>
                <a:cubicBezTo>
                  <a:pt x="2297648" y="2375409"/>
                  <a:pt x="2087083" y="2326032"/>
                  <a:pt x="1980164" y="2342508"/>
                </a:cubicBezTo>
                <a:cubicBezTo>
                  <a:pt x="1873246" y="2358984"/>
                  <a:pt x="1735965" y="2321150"/>
                  <a:pt x="1602990" y="2342508"/>
                </a:cubicBezTo>
                <a:cubicBezTo>
                  <a:pt x="1470015" y="2363866"/>
                  <a:pt x="1230036" y="2286951"/>
                  <a:pt x="1013656" y="2342508"/>
                </a:cubicBezTo>
                <a:cubicBezTo>
                  <a:pt x="797276" y="2398065"/>
                  <a:pt x="491054" y="2292849"/>
                  <a:pt x="0" y="2342508"/>
                </a:cubicBezTo>
                <a:cubicBezTo>
                  <a:pt x="-40422" y="2168015"/>
                  <a:pt x="45934" y="2028322"/>
                  <a:pt x="0" y="1756881"/>
                </a:cubicBezTo>
                <a:cubicBezTo>
                  <a:pt x="-45934" y="1485440"/>
                  <a:pt x="43705" y="1392930"/>
                  <a:pt x="0" y="1241529"/>
                </a:cubicBezTo>
                <a:cubicBezTo>
                  <a:pt x="-43705" y="1090128"/>
                  <a:pt x="72333" y="775537"/>
                  <a:pt x="0" y="632477"/>
                </a:cubicBezTo>
                <a:cubicBezTo>
                  <a:pt x="-72333" y="489417"/>
                  <a:pt x="44186" y="172271"/>
                  <a:pt x="0" y="0"/>
                </a:cubicBezTo>
                <a:close/>
              </a:path>
            </a:pathLst>
          </a:custGeom>
          <a:noFill/>
          <a:ln w="38100">
            <a:extLst>
              <a:ext uri="{C807C97D-BFC1-408E-A445-0C87EB9F89A2}">
                <ask:lineSketchStyleProps xmlns="" xmlns:ask="http://schemas.microsoft.com/office/drawing/2018/sketchyshapes" sd="370734610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659083" y="4470914"/>
            <a:ext cx="2750059" cy="1193201"/>
            <a:chOff x="659083" y="4470914"/>
            <a:chExt cx="2750059" cy="1193201"/>
          </a:xfrm>
        </p:grpSpPr>
        <p:pic>
          <p:nvPicPr>
            <p:cNvPr id="29" name="Picture 28">
              <a:extLst>
                <a:ext uri="{FF2B5EF4-FFF2-40B4-BE49-F238E27FC236}">
                  <a16:creationId xmlns="" xmlns:a16="http://schemas.microsoft.com/office/drawing/2014/main" id="{1040FC6A-2C57-4184-A234-932A1B75D7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85864" y="4619367"/>
              <a:ext cx="2108338" cy="539941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="" xmlns:a16="http://schemas.microsoft.com/office/drawing/2014/main" id="{386703CE-43C6-4BCD-AF6D-26480FC319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39037" y="5063058"/>
              <a:ext cx="2570105" cy="514021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="" xmlns:a16="http://schemas.microsoft.com/office/drawing/2014/main" id="{BC020433-8937-406E-AEF0-BA20759BE291}"/>
                </a:ext>
              </a:extLst>
            </p:cNvPr>
            <p:cNvSpPr/>
            <p:nvPr/>
          </p:nvSpPr>
          <p:spPr>
            <a:xfrm>
              <a:off x="659083" y="4470914"/>
              <a:ext cx="2743200" cy="1193201"/>
            </a:xfrm>
            <a:custGeom>
              <a:avLst/>
              <a:gdLst>
                <a:gd name="connsiteX0" fmla="*/ 0 w 2743200"/>
                <a:gd name="connsiteY0" fmla="*/ 0 h 1193201"/>
                <a:gd name="connsiteX1" fmla="*/ 2743200 w 2743200"/>
                <a:gd name="connsiteY1" fmla="*/ 0 h 1193201"/>
                <a:gd name="connsiteX2" fmla="*/ 2743200 w 2743200"/>
                <a:gd name="connsiteY2" fmla="*/ 1193201 h 1193201"/>
                <a:gd name="connsiteX3" fmla="*/ 0 w 2743200"/>
                <a:gd name="connsiteY3" fmla="*/ 1193201 h 1193201"/>
                <a:gd name="connsiteX4" fmla="*/ 0 w 2743200"/>
                <a:gd name="connsiteY4" fmla="*/ 0 h 1193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3200" h="1193201" extrusionOk="0">
                  <a:moveTo>
                    <a:pt x="0" y="0"/>
                  </a:moveTo>
                  <a:cubicBezTo>
                    <a:pt x="310542" y="-136961"/>
                    <a:pt x="2265147" y="-17480"/>
                    <a:pt x="2743200" y="0"/>
                  </a:cubicBezTo>
                  <a:cubicBezTo>
                    <a:pt x="2753787" y="478352"/>
                    <a:pt x="2720806" y="1039914"/>
                    <a:pt x="2743200" y="1193201"/>
                  </a:cubicBezTo>
                  <a:cubicBezTo>
                    <a:pt x="1977141" y="1361671"/>
                    <a:pt x="846700" y="1181933"/>
                    <a:pt x="0" y="1193201"/>
                  </a:cubicBezTo>
                  <a:cubicBezTo>
                    <a:pt x="-12557" y="609257"/>
                    <a:pt x="47103" y="400111"/>
                    <a:pt x="0" y="0"/>
                  </a:cubicBezTo>
                  <a:close/>
                </a:path>
              </a:pathLst>
            </a:custGeom>
            <a:noFill/>
            <a:ln w="28575">
              <a:solidFill>
                <a:srgbClr val="00B050"/>
              </a:solidFill>
              <a:extLst>
                <a:ext uri="{C807C97D-BFC1-408E-A445-0C87EB9F89A2}">
                  <ask:lineSketchStyleProps xmlns="" xmlns:ask="http://schemas.microsoft.com/office/drawing/2018/sketchyshapes" sd="1398605921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75386" y="382543"/>
            <a:ext cx="1693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3600" b="1" dirty="0" smtClean="0"/>
              <a:t>REPASO</a:t>
            </a:r>
            <a:endParaRPr lang="en-US" sz="3600" b="1" dirty="0"/>
          </a:p>
        </p:txBody>
      </p:sp>
    </p:spTree>
    <p:extLst>
      <p:ext uri="{BB962C8B-B14F-4D97-AF65-F5344CB8AC3E}">
        <p14:creationId xmlns="" xmlns:p14="http://schemas.microsoft.com/office/powerpoint/2010/main" val="284924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2131" y="1054865"/>
            <a:ext cx="1002952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Combinando a </a:t>
            </a:r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),</a:t>
            </a:r>
            <a:r>
              <a:rPr lang="es-ES" sz="1700" i="1" dirty="0" smtClean="0">
                <a:latin typeface="Symbol" pitchFamily="18" charset="2"/>
                <a:cs typeface="Times New Roman" pitchFamily="18" charset="0"/>
              </a:rPr>
              <a:t>Q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s-ES" sz="1700" i="1" dirty="0" smtClean="0">
                <a:latin typeface="Symbol" pitchFamily="18" charset="2"/>
                <a:cs typeface="Times New Roman" pitchFamily="18" charset="0"/>
              </a:rPr>
              <a:t>q</a:t>
            </a:r>
            <a:r>
              <a:rPr lang="es-ES" sz="1700" dirty="0" smtClean="0">
                <a:latin typeface="Symbol" pitchFamily="18" charset="2"/>
                <a:cs typeface="Times New Roman" pitchFamily="18" charset="0"/>
              </a:rPr>
              <a:t>) 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s-ES" sz="1700" dirty="0" smtClean="0">
                <a:latin typeface="Symbol" pitchFamily="18" charset="2"/>
                <a:cs typeface="Times New Roman" pitchFamily="18" charset="0"/>
              </a:rPr>
              <a:t> </a:t>
            </a:r>
            <a:r>
              <a:rPr lang="es-ES" sz="1700" i="1" dirty="0" smtClean="0">
                <a:latin typeface="Symbol" pitchFamily="18" charset="2"/>
                <a:cs typeface="Times New Roman" pitchFamily="18" charset="0"/>
              </a:rPr>
              <a:t>F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s-ES" sz="1700" i="1" dirty="0" smtClean="0">
                <a:latin typeface="Symbol" pitchFamily="18" charset="2"/>
                <a:cs typeface="Times New Roman" pitchFamily="18" charset="0"/>
              </a:rPr>
              <a:t>f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),  se pueden obtener los siguientes gráficos para a las densidades de probabilidad de diferentes estados: </a:t>
            </a:r>
          </a:p>
        </p:txBody>
      </p:sp>
      <p:grpSp>
        <p:nvGrpSpPr>
          <p:cNvPr id="4" name="Group 7"/>
          <p:cNvGrpSpPr/>
          <p:nvPr/>
        </p:nvGrpSpPr>
        <p:grpSpPr>
          <a:xfrm>
            <a:off x="2665196" y="2118611"/>
            <a:ext cx="6515100" cy="3237847"/>
            <a:chOff x="4099360" y="3620153"/>
            <a:chExt cx="6515100" cy="3237847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099360" y="3620153"/>
              <a:ext cx="6515100" cy="2486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13860" y="6038850"/>
              <a:ext cx="6324600" cy="819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CE47FB4-67CD-452C-BA12-2B69BC7380C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8087" b="15837"/>
          <a:stretch>
            <a:fillRect/>
          </a:stretch>
        </p:blipFill>
        <p:spPr>
          <a:xfrm>
            <a:off x="0" y="2441302"/>
            <a:ext cx="3840480" cy="374785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="" xmlns:a16="http://schemas.microsoft.com/office/drawing/2014/main" id="{2BE60248-7842-4263-9E1F-76AF10B0CF25}"/>
              </a:ext>
            </a:extLst>
          </p:cNvPr>
          <p:cNvSpPr txBox="1">
            <a:spLocks/>
          </p:cNvSpPr>
          <p:nvPr/>
        </p:nvSpPr>
        <p:spPr>
          <a:xfrm>
            <a:off x="642742" y="1585172"/>
            <a:ext cx="3804130" cy="4072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UY" sz="2000" b="1" dirty="0" smtClean="0">
                <a:latin typeface="Times New Roman" pitchFamily="18" charset="0"/>
                <a:cs typeface="Times New Roman" pitchFamily="18" charset="0"/>
              </a:rPr>
              <a:t>Momento magnético orbital</a:t>
            </a:r>
            <a:endParaRPr lang="es-UY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F5386AF-4C9F-4CCC-B1DA-62B6DECB48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5168" y="3649423"/>
            <a:ext cx="2525437" cy="8636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24EBED6-CE33-441E-A775-7216B7F6E3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8756" y="4702486"/>
            <a:ext cx="1557877" cy="890215"/>
          </a:xfrm>
          <a:custGeom>
            <a:avLst/>
            <a:gdLst>
              <a:gd name="connsiteX0" fmla="*/ 0 w 1557877"/>
              <a:gd name="connsiteY0" fmla="*/ 0 h 890215"/>
              <a:gd name="connsiteX1" fmla="*/ 472556 w 1557877"/>
              <a:gd name="connsiteY1" fmla="*/ 0 h 890215"/>
              <a:gd name="connsiteX2" fmla="*/ 976270 w 1557877"/>
              <a:gd name="connsiteY2" fmla="*/ 0 h 890215"/>
              <a:gd name="connsiteX3" fmla="*/ 1557877 w 1557877"/>
              <a:gd name="connsiteY3" fmla="*/ 0 h 890215"/>
              <a:gd name="connsiteX4" fmla="*/ 1557877 w 1557877"/>
              <a:gd name="connsiteY4" fmla="*/ 436205 h 890215"/>
              <a:gd name="connsiteX5" fmla="*/ 1557877 w 1557877"/>
              <a:gd name="connsiteY5" fmla="*/ 890215 h 890215"/>
              <a:gd name="connsiteX6" fmla="*/ 1085321 w 1557877"/>
              <a:gd name="connsiteY6" fmla="*/ 890215 h 890215"/>
              <a:gd name="connsiteX7" fmla="*/ 612765 w 1557877"/>
              <a:gd name="connsiteY7" fmla="*/ 890215 h 890215"/>
              <a:gd name="connsiteX8" fmla="*/ 0 w 1557877"/>
              <a:gd name="connsiteY8" fmla="*/ 890215 h 890215"/>
              <a:gd name="connsiteX9" fmla="*/ 0 w 1557877"/>
              <a:gd name="connsiteY9" fmla="*/ 427303 h 890215"/>
              <a:gd name="connsiteX10" fmla="*/ 0 w 1557877"/>
              <a:gd name="connsiteY10" fmla="*/ 0 h 890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57877" h="890215" fill="none" extrusionOk="0">
                <a:moveTo>
                  <a:pt x="0" y="0"/>
                </a:moveTo>
                <a:cubicBezTo>
                  <a:pt x="121480" y="-47638"/>
                  <a:pt x="374158" y="21780"/>
                  <a:pt x="472556" y="0"/>
                </a:cubicBezTo>
                <a:cubicBezTo>
                  <a:pt x="570954" y="-21780"/>
                  <a:pt x="790581" y="54531"/>
                  <a:pt x="976270" y="0"/>
                </a:cubicBezTo>
                <a:cubicBezTo>
                  <a:pt x="1161959" y="-54531"/>
                  <a:pt x="1412927" y="926"/>
                  <a:pt x="1557877" y="0"/>
                </a:cubicBezTo>
                <a:cubicBezTo>
                  <a:pt x="1590599" y="162009"/>
                  <a:pt x="1525793" y="236756"/>
                  <a:pt x="1557877" y="436205"/>
                </a:cubicBezTo>
                <a:cubicBezTo>
                  <a:pt x="1589961" y="635654"/>
                  <a:pt x="1516037" y="782964"/>
                  <a:pt x="1557877" y="890215"/>
                </a:cubicBezTo>
                <a:cubicBezTo>
                  <a:pt x="1446191" y="925433"/>
                  <a:pt x="1293400" y="883629"/>
                  <a:pt x="1085321" y="890215"/>
                </a:cubicBezTo>
                <a:cubicBezTo>
                  <a:pt x="877242" y="896801"/>
                  <a:pt x="787883" y="865985"/>
                  <a:pt x="612765" y="890215"/>
                </a:cubicBezTo>
                <a:cubicBezTo>
                  <a:pt x="437647" y="914445"/>
                  <a:pt x="195432" y="823734"/>
                  <a:pt x="0" y="890215"/>
                </a:cubicBezTo>
                <a:cubicBezTo>
                  <a:pt x="-53396" y="688651"/>
                  <a:pt x="35231" y="530092"/>
                  <a:pt x="0" y="427303"/>
                </a:cubicBezTo>
                <a:cubicBezTo>
                  <a:pt x="-35231" y="324514"/>
                  <a:pt x="2816" y="112400"/>
                  <a:pt x="0" y="0"/>
                </a:cubicBezTo>
                <a:close/>
              </a:path>
              <a:path w="1557877" h="890215" stroke="0" extrusionOk="0">
                <a:moveTo>
                  <a:pt x="0" y="0"/>
                </a:moveTo>
                <a:cubicBezTo>
                  <a:pt x="140728" y="-29008"/>
                  <a:pt x="392146" y="32230"/>
                  <a:pt x="503714" y="0"/>
                </a:cubicBezTo>
                <a:cubicBezTo>
                  <a:pt x="615282" y="-32230"/>
                  <a:pt x="876721" y="17268"/>
                  <a:pt x="991848" y="0"/>
                </a:cubicBezTo>
                <a:cubicBezTo>
                  <a:pt x="1106975" y="-17268"/>
                  <a:pt x="1281061" y="44335"/>
                  <a:pt x="1557877" y="0"/>
                </a:cubicBezTo>
                <a:cubicBezTo>
                  <a:pt x="1582587" y="99572"/>
                  <a:pt x="1532546" y="297721"/>
                  <a:pt x="1557877" y="445108"/>
                </a:cubicBezTo>
                <a:cubicBezTo>
                  <a:pt x="1583208" y="592495"/>
                  <a:pt x="1547592" y="725515"/>
                  <a:pt x="1557877" y="890215"/>
                </a:cubicBezTo>
                <a:cubicBezTo>
                  <a:pt x="1427237" y="944710"/>
                  <a:pt x="1179849" y="885070"/>
                  <a:pt x="1085321" y="890215"/>
                </a:cubicBezTo>
                <a:cubicBezTo>
                  <a:pt x="990793" y="895360"/>
                  <a:pt x="747328" y="868665"/>
                  <a:pt x="597186" y="890215"/>
                </a:cubicBezTo>
                <a:cubicBezTo>
                  <a:pt x="447045" y="911765"/>
                  <a:pt x="218240" y="861056"/>
                  <a:pt x="0" y="890215"/>
                </a:cubicBezTo>
                <a:cubicBezTo>
                  <a:pt x="-42077" y="770550"/>
                  <a:pt x="1933" y="667159"/>
                  <a:pt x="0" y="462912"/>
                </a:cubicBezTo>
                <a:cubicBezTo>
                  <a:pt x="-1933" y="258665"/>
                  <a:pt x="41885" y="197709"/>
                  <a:pt x="0" y="0"/>
                </a:cubicBezTo>
                <a:close/>
              </a:path>
            </a:pathLst>
          </a:custGeom>
          <a:ln>
            <a:solidFill>
              <a:schemeClr val="accent1"/>
            </a:solidFill>
            <a:extLst>
              <a:ext uri="{C807C97D-BFC1-408E-A445-0C87EB9F89A2}">
                <ask:lineSketchStyleProps xmlns="" xmlns:ask="http://schemas.microsoft.com/office/drawing/2018/sketchyshapes" sd="266484390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1C5077F-4B88-4AD2-A56F-CF0347B0D33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47042"/>
          <a:stretch>
            <a:fillRect/>
          </a:stretch>
        </p:blipFill>
        <p:spPr>
          <a:xfrm>
            <a:off x="7348361" y="3774699"/>
            <a:ext cx="4426882" cy="912804"/>
          </a:xfrm>
          <a:custGeom>
            <a:avLst/>
            <a:gdLst>
              <a:gd name="connsiteX0" fmla="*/ 0 w 4426882"/>
              <a:gd name="connsiteY0" fmla="*/ 0 h 1723632"/>
              <a:gd name="connsiteX1" fmla="*/ 509091 w 4426882"/>
              <a:gd name="connsiteY1" fmla="*/ 0 h 1723632"/>
              <a:gd name="connsiteX2" fmla="*/ 973914 w 4426882"/>
              <a:gd name="connsiteY2" fmla="*/ 0 h 1723632"/>
              <a:gd name="connsiteX3" fmla="*/ 1438737 w 4426882"/>
              <a:gd name="connsiteY3" fmla="*/ 0 h 1723632"/>
              <a:gd name="connsiteX4" fmla="*/ 1992097 w 4426882"/>
              <a:gd name="connsiteY4" fmla="*/ 0 h 1723632"/>
              <a:gd name="connsiteX5" fmla="*/ 2545457 w 4426882"/>
              <a:gd name="connsiteY5" fmla="*/ 0 h 1723632"/>
              <a:gd name="connsiteX6" fmla="*/ 3187355 w 4426882"/>
              <a:gd name="connsiteY6" fmla="*/ 0 h 1723632"/>
              <a:gd name="connsiteX7" fmla="*/ 3829253 w 4426882"/>
              <a:gd name="connsiteY7" fmla="*/ 0 h 1723632"/>
              <a:gd name="connsiteX8" fmla="*/ 4426882 w 4426882"/>
              <a:gd name="connsiteY8" fmla="*/ 0 h 1723632"/>
              <a:gd name="connsiteX9" fmla="*/ 4426882 w 4426882"/>
              <a:gd name="connsiteY9" fmla="*/ 522835 h 1723632"/>
              <a:gd name="connsiteX10" fmla="*/ 4426882 w 4426882"/>
              <a:gd name="connsiteY10" fmla="*/ 1080143 h 1723632"/>
              <a:gd name="connsiteX11" fmla="*/ 4426882 w 4426882"/>
              <a:gd name="connsiteY11" fmla="*/ 1723632 h 1723632"/>
              <a:gd name="connsiteX12" fmla="*/ 3829253 w 4426882"/>
              <a:gd name="connsiteY12" fmla="*/ 1723632 h 1723632"/>
              <a:gd name="connsiteX13" fmla="*/ 3275893 w 4426882"/>
              <a:gd name="connsiteY13" fmla="*/ 1723632 h 1723632"/>
              <a:gd name="connsiteX14" fmla="*/ 2633995 w 4426882"/>
              <a:gd name="connsiteY14" fmla="*/ 1723632 h 1723632"/>
              <a:gd name="connsiteX15" fmla="*/ 1992097 w 4426882"/>
              <a:gd name="connsiteY15" fmla="*/ 1723632 h 1723632"/>
              <a:gd name="connsiteX16" fmla="*/ 1394468 w 4426882"/>
              <a:gd name="connsiteY16" fmla="*/ 1723632 h 1723632"/>
              <a:gd name="connsiteX17" fmla="*/ 752570 w 4426882"/>
              <a:gd name="connsiteY17" fmla="*/ 1723632 h 1723632"/>
              <a:gd name="connsiteX18" fmla="*/ 0 w 4426882"/>
              <a:gd name="connsiteY18" fmla="*/ 1723632 h 1723632"/>
              <a:gd name="connsiteX19" fmla="*/ 0 w 4426882"/>
              <a:gd name="connsiteY19" fmla="*/ 1200797 h 1723632"/>
              <a:gd name="connsiteX20" fmla="*/ 0 w 4426882"/>
              <a:gd name="connsiteY20" fmla="*/ 591780 h 1723632"/>
              <a:gd name="connsiteX21" fmla="*/ 0 w 4426882"/>
              <a:gd name="connsiteY21" fmla="*/ 0 h 1723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426882" h="1723632" fill="none" extrusionOk="0">
                <a:moveTo>
                  <a:pt x="0" y="0"/>
                </a:moveTo>
                <a:cubicBezTo>
                  <a:pt x="113343" y="-25997"/>
                  <a:pt x="255149" y="58150"/>
                  <a:pt x="509091" y="0"/>
                </a:cubicBezTo>
                <a:cubicBezTo>
                  <a:pt x="763033" y="-58150"/>
                  <a:pt x="798835" y="48569"/>
                  <a:pt x="973914" y="0"/>
                </a:cubicBezTo>
                <a:cubicBezTo>
                  <a:pt x="1148993" y="-48569"/>
                  <a:pt x="1325571" y="7225"/>
                  <a:pt x="1438737" y="0"/>
                </a:cubicBezTo>
                <a:cubicBezTo>
                  <a:pt x="1551903" y="-7225"/>
                  <a:pt x="1847693" y="24451"/>
                  <a:pt x="1992097" y="0"/>
                </a:cubicBezTo>
                <a:cubicBezTo>
                  <a:pt x="2136501" y="-24451"/>
                  <a:pt x="2344268" y="5927"/>
                  <a:pt x="2545457" y="0"/>
                </a:cubicBezTo>
                <a:cubicBezTo>
                  <a:pt x="2746646" y="-5927"/>
                  <a:pt x="2870740" y="54583"/>
                  <a:pt x="3187355" y="0"/>
                </a:cubicBezTo>
                <a:cubicBezTo>
                  <a:pt x="3503970" y="-54583"/>
                  <a:pt x="3595363" y="43696"/>
                  <a:pt x="3829253" y="0"/>
                </a:cubicBezTo>
                <a:cubicBezTo>
                  <a:pt x="4063143" y="-43696"/>
                  <a:pt x="4237886" y="34052"/>
                  <a:pt x="4426882" y="0"/>
                </a:cubicBezTo>
                <a:cubicBezTo>
                  <a:pt x="4474085" y="185383"/>
                  <a:pt x="4389076" y="372586"/>
                  <a:pt x="4426882" y="522835"/>
                </a:cubicBezTo>
                <a:cubicBezTo>
                  <a:pt x="4464688" y="673084"/>
                  <a:pt x="4425381" y="892545"/>
                  <a:pt x="4426882" y="1080143"/>
                </a:cubicBezTo>
                <a:cubicBezTo>
                  <a:pt x="4428383" y="1267741"/>
                  <a:pt x="4401844" y="1539248"/>
                  <a:pt x="4426882" y="1723632"/>
                </a:cubicBezTo>
                <a:cubicBezTo>
                  <a:pt x="4148436" y="1738490"/>
                  <a:pt x="4087371" y="1663975"/>
                  <a:pt x="3829253" y="1723632"/>
                </a:cubicBezTo>
                <a:cubicBezTo>
                  <a:pt x="3571135" y="1783289"/>
                  <a:pt x="3483427" y="1662721"/>
                  <a:pt x="3275893" y="1723632"/>
                </a:cubicBezTo>
                <a:cubicBezTo>
                  <a:pt x="3068359" y="1784543"/>
                  <a:pt x="2795266" y="1704314"/>
                  <a:pt x="2633995" y="1723632"/>
                </a:cubicBezTo>
                <a:cubicBezTo>
                  <a:pt x="2472724" y="1742950"/>
                  <a:pt x="2258964" y="1686727"/>
                  <a:pt x="1992097" y="1723632"/>
                </a:cubicBezTo>
                <a:cubicBezTo>
                  <a:pt x="1725230" y="1760537"/>
                  <a:pt x="1541578" y="1687221"/>
                  <a:pt x="1394468" y="1723632"/>
                </a:cubicBezTo>
                <a:cubicBezTo>
                  <a:pt x="1247358" y="1760043"/>
                  <a:pt x="1056426" y="1721710"/>
                  <a:pt x="752570" y="1723632"/>
                </a:cubicBezTo>
                <a:cubicBezTo>
                  <a:pt x="448714" y="1725554"/>
                  <a:pt x="271132" y="1694808"/>
                  <a:pt x="0" y="1723632"/>
                </a:cubicBezTo>
                <a:cubicBezTo>
                  <a:pt x="-42381" y="1480276"/>
                  <a:pt x="48364" y="1409677"/>
                  <a:pt x="0" y="1200797"/>
                </a:cubicBezTo>
                <a:cubicBezTo>
                  <a:pt x="-48364" y="991918"/>
                  <a:pt x="47743" y="845363"/>
                  <a:pt x="0" y="591780"/>
                </a:cubicBezTo>
                <a:cubicBezTo>
                  <a:pt x="-47743" y="338197"/>
                  <a:pt x="37234" y="226779"/>
                  <a:pt x="0" y="0"/>
                </a:cubicBezTo>
                <a:close/>
              </a:path>
              <a:path w="4426882" h="1723632" stroke="0" extrusionOk="0">
                <a:moveTo>
                  <a:pt x="0" y="0"/>
                </a:moveTo>
                <a:cubicBezTo>
                  <a:pt x="186195" y="-11428"/>
                  <a:pt x="396854" y="63886"/>
                  <a:pt x="553360" y="0"/>
                </a:cubicBezTo>
                <a:cubicBezTo>
                  <a:pt x="709866" y="-63886"/>
                  <a:pt x="764394" y="9842"/>
                  <a:pt x="973914" y="0"/>
                </a:cubicBezTo>
                <a:cubicBezTo>
                  <a:pt x="1183434" y="-9842"/>
                  <a:pt x="1272394" y="4325"/>
                  <a:pt x="1483005" y="0"/>
                </a:cubicBezTo>
                <a:cubicBezTo>
                  <a:pt x="1693616" y="-4325"/>
                  <a:pt x="1861770" y="18356"/>
                  <a:pt x="2080635" y="0"/>
                </a:cubicBezTo>
                <a:cubicBezTo>
                  <a:pt x="2299500" y="-18356"/>
                  <a:pt x="2422522" y="6714"/>
                  <a:pt x="2545457" y="0"/>
                </a:cubicBezTo>
                <a:cubicBezTo>
                  <a:pt x="2668392" y="-6714"/>
                  <a:pt x="2828386" y="48971"/>
                  <a:pt x="3098817" y="0"/>
                </a:cubicBezTo>
                <a:cubicBezTo>
                  <a:pt x="3369248" y="-48971"/>
                  <a:pt x="3393903" y="10337"/>
                  <a:pt x="3563640" y="0"/>
                </a:cubicBezTo>
                <a:cubicBezTo>
                  <a:pt x="3733377" y="-10337"/>
                  <a:pt x="4052116" y="95442"/>
                  <a:pt x="4426882" y="0"/>
                </a:cubicBezTo>
                <a:cubicBezTo>
                  <a:pt x="4483103" y="125475"/>
                  <a:pt x="4393880" y="285735"/>
                  <a:pt x="4426882" y="540071"/>
                </a:cubicBezTo>
                <a:cubicBezTo>
                  <a:pt x="4459884" y="794407"/>
                  <a:pt x="4421011" y="957539"/>
                  <a:pt x="4426882" y="1114615"/>
                </a:cubicBezTo>
                <a:cubicBezTo>
                  <a:pt x="4432753" y="1271691"/>
                  <a:pt x="4354151" y="1495338"/>
                  <a:pt x="4426882" y="1723632"/>
                </a:cubicBezTo>
                <a:cubicBezTo>
                  <a:pt x="4296630" y="1758305"/>
                  <a:pt x="3932391" y="1711549"/>
                  <a:pt x="3784984" y="1723632"/>
                </a:cubicBezTo>
                <a:cubicBezTo>
                  <a:pt x="3637577" y="1735715"/>
                  <a:pt x="3428337" y="1670920"/>
                  <a:pt x="3187355" y="1723632"/>
                </a:cubicBezTo>
                <a:cubicBezTo>
                  <a:pt x="2946373" y="1776344"/>
                  <a:pt x="2916319" y="1688821"/>
                  <a:pt x="2722532" y="1723632"/>
                </a:cubicBezTo>
                <a:cubicBezTo>
                  <a:pt x="2528745" y="1758443"/>
                  <a:pt x="2324233" y="1682256"/>
                  <a:pt x="2213441" y="1723632"/>
                </a:cubicBezTo>
                <a:cubicBezTo>
                  <a:pt x="2102649" y="1765008"/>
                  <a:pt x="1804810" y="1712877"/>
                  <a:pt x="1660081" y="1723632"/>
                </a:cubicBezTo>
                <a:cubicBezTo>
                  <a:pt x="1515352" y="1734387"/>
                  <a:pt x="1343759" y="1692882"/>
                  <a:pt x="1062452" y="1723632"/>
                </a:cubicBezTo>
                <a:cubicBezTo>
                  <a:pt x="781145" y="1754382"/>
                  <a:pt x="697612" y="1679894"/>
                  <a:pt x="553360" y="1723632"/>
                </a:cubicBezTo>
                <a:cubicBezTo>
                  <a:pt x="409108" y="1767370"/>
                  <a:pt x="264561" y="1695889"/>
                  <a:pt x="0" y="1723632"/>
                </a:cubicBezTo>
                <a:cubicBezTo>
                  <a:pt x="-65921" y="1581082"/>
                  <a:pt x="40637" y="1331549"/>
                  <a:pt x="0" y="1149088"/>
                </a:cubicBezTo>
                <a:cubicBezTo>
                  <a:pt x="-40637" y="966627"/>
                  <a:pt x="40638" y="711471"/>
                  <a:pt x="0" y="557308"/>
                </a:cubicBezTo>
                <a:cubicBezTo>
                  <a:pt x="-40638" y="403145"/>
                  <a:pt x="43208" y="141198"/>
                  <a:pt x="0" y="0"/>
                </a:cubicBezTo>
                <a:close/>
              </a:path>
            </a:pathLst>
          </a:custGeom>
          <a:ln>
            <a:solidFill>
              <a:schemeClr val="accent1"/>
            </a:solidFill>
            <a:extLst>
              <a:ext uri="{C807C97D-BFC1-408E-A445-0C87EB9F89A2}">
                <ask:lineSketchStyleProps xmlns="" xmlns:ask="http://schemas.microsoft.com/office/drawing/2018/sketchyshapes" sd="41814024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A5332924-61AC-466F-9119-8FB67E589E9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28614"/>
          <a:stretch>
            <a:fillRect/>
          </a:stretch>
        </p:blipFill>
        <p:spPr>
          <a:xfrm>
            <a:off x="3300628" y="2745541"/>
            <a:ext cx="2108770" cy="7825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10F2A82-FC76-4D01-B79B-A0222A7B9A8C}"/>
              </a:ext>
            </a:extLst>
          </p:cNvPr>
          <p:cNvSpPr txBox="1"/>
          <p:nvPr/>
        </p:nvSpPr>
        <p:spPr>
          <a:xfrm>
            <a:off x="7312951" y="3379806"/>
            <a:ext cx="2543694" cy="369332"/>
          </a:xfrm>
          <a:custGeom>
            <a:avLst/>
            <a:gdLst>
              <a:gd name="connsiteX0" fmla="*/ 0 w 2543694"/>
              <a:gd name="connsiteY0" fmla="*/ 0 h 461665"/>
              <a:gd name="connsiteX1" fmla="*/ 534176 w 2543694"/>
              <a:gd name="connsiteY1" fmla="*/ 0 h 461665"/>
              <a:gd name="connsiteX2" fmla="*/ 992041 w 2543694"/>
              <a:gd name="connsiteY2" fmla="*/ 0 h 461665"/>
              <a:gd name="connsiteX3" fmla="*/ 1500779 w 2543694"/>
              <a:gd name="connsiteY3" fmla="*/ 0 h 461665"/>
              <a:gd name="connsiteX4" fmla="*/ 2034955 w 2543694"/>
              <a:gd name="connsiteY4" fmla="*/ 0 h 461665"/>
              <a:gd name="connsiteX5" fmla="*/ 2543694 w 2543694"/>
              <a:gd name="connsiteY5" fmla="*/ 0 h 461665"/>
              <a:gd name="connsiteX6" fmla="*/ 2543694 w 2543694"/>
              <a:gd name="connsiteY6" fmla="*/ 461665 h 461665"/>
              <a:gd name="connsiteX7" fmla="*/ 2034955 w 2543694"/>
              <a:gd name="connsiteY7" fmla="*/ 461665 h 461665"/>
              <a:gd name="connsiteX8" fmla="*/ 1526216 w 2543694"/>
              <a:gd name="connsiteY8" fmla="*/ 461665 h 461665"/>
              <a:gd name="connsiteX9" fmla="*/ 1042915 w 2543694"/>
              <a:gd name="connsiteY9" fmla="*/ 461665 h 461665"/>
              <a:gd name="connsiteX10" fmla="*/ 483302 w 2543694"/>
              <a:gd name="connsiteY10" fmla="*/ 461665 h 461665"/>
              <a:gd name="connsiteX11" fmla="*/ 0 w 2543694"/>
              <a:gd name="connsiteY11" fmla="*/ 461665 h 461665"/>
              <a:gd name="connsiteX12" fmla="*/ 0 w 2543694"/>
              <a:gd name="connsiteY12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43694" h="461665" extrusionOk="0">
                <a:moveTo>
                  <a:pt x="0" y="0"/>
                </a:moveTo>
                <a:cubicBezTo>
                  <a:pt x="112761" y="-38534"/>
                  <a:pt x="308412" y="46892"/>
                  <a:pt x="534176" y="0"/>
                </a:cubicBezTo>
                <a:cubicBezTo>
                  <a:pt x="759940" y="-46892"/>
                  <a:pt x="899395" y="49056"/>
                  <a:pt x="992041" y="0"/>
                </a:cubicBezTo>
                <a:cubicBezTo>
                  <a:pt x="1084688" y="-49056"/>
                  <a:pt x="1303837" y="28399"/>
                  <a:pt x="1500779" y="0"/>
                </a:cubicBezTo>
                <a:cubicBezTo>
                  <a:pt x="1697721" y="-28399"/>
                  <a:pt x="1915027" y="25526"/>
                  <a:pt x="2034955" y="0"/>
                </a:cubicBezTo>
                <a:cubicBezTo>
                  <a:pt x="2154883" y="-25526"/>
                  <a:pt x="2357587" y="45312"/>
                  <a:pt x="2543694" y="0"/>
                </a:cubicBezTo>
                <a:cubicBezTo>
                  <a:pt x="2567942" y="116235"/>
                  <a:pt x="2534423" y="250076"/>
                  <a:pt x="2543694" y="461665"/>
                </a:cubicBezTo>
                <a:cubicBezTo>
                  <a:pt x="2420803" y="481655"/>
                  <a:pt x="2267182" y="410959"/>
                  <a:pt x="2034955" y="461665"/>
                </a:cubicBezTo>
                <a:cubicBezTo>
                  <a:pt x="1802728" y="512371"/>
                  <a:pt x="1658211" y="435201"/>
                  <a:pt x="1526216" y="461665"/>
                </a:cubicBezTo>
                <a:cubicBezTo>
                  <a:pt x="1394221" y="488129"/>
                  <a:pt x="1264328" y="416377"/>
                  <a:pt x="1042915" y="461665"/>
                </a:cubicBezTo>
                <a:cubicBezTo>
                  <a:pt x="821502" y="506953"/>
                  <a:pt x="733041" y="415812"/>
                  <a:pt x="483302" y="461665"/>
                </a:cubicBezTo>
                <a:cubicBezTo>
                  <a:pt x="233563" y="507518"/>
                  <a:pt x="193021" y="425266"/>
                  <a:pt x="0" y="461665"/>
                </a:cubicBezTo>
                <a:cubicBezTo>
                  <a:pt x="-39163" y="349325"/>
                  <a:pt x="37450" y="145938"/>
                  <a:pt x="0" y="0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  <a:extLst>
              <a:ext uri="{C807C97D-BFC1-408E-A445-0C87EB9F89A2}">
                <ask:lineSketchStyleProps xmlns="" xmlns:ask="http://schemas.microsoft.com/office/drawing/2018/sketchyshapes" sd="156366859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dirty="0"/>
              <a:t>Magnet</a:t>
            </a:r>
            <a:r>
              <a:rPr lang="es-ES" dirty="0" err="1"/>
              <a:t>ón</a:t>
            </a:r>
            <a:r>
              <a:rPr lang="es-ES" dirty="0"/>
              <a:t> de Bohr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16ECFBF-549C-4CF4-B974-244DCF57EE99}"/>
              </a:ext>
            </a:extLst>
          </p:cNvPr>
          <p:cNvSpPr txBox="1"/>
          <p:nvPr/>
        </p:nvSpPr>
        <p:spPr>
          <a:xfrm>
            <a:off x="5917286" y="4754668"/>
            <a:ext cx="5286519" cy="400110"/>
          </a:xfrm>
          <a:custGeom>
            <a:avLst/>
            <a:gdLst>
              <a:gd name="connsiteX0" fmla="*/ 0 w 2543694"/>
              <a:gd name="connsiteY0" fmla="*/ 0 h 461665"/>
              <a:gd name="connsiteX1" fmla="*/ 508739 w 2543694"/>
              <a:gd name="connsiteY1" fmla="*/ 0 h 461665"/>
              <a:gd name="connsiteX2" fmla="*/ 1068351 w 2543694"/>
              <a:gd name="connsiteY2" fmla="*/ 0 h 461665"/>
              <a:gd name="connsiteX3" fmla="*/ 1526216 w 2543694"/>
              <a:gd name="connsiteY3" fmla="*/ 0 h 461665"/>
              <a:gd name="connsiteX4" fmla="*/ 2060392 w 2543694"/>
              <a:gd name="connsiteY4" fmla="*/ 0 h 461665"/>
              <a:gd name="connsiteX5" fmla="*/ 2543694 w 2543694"/>
              <a:gd name="connsiteY5" fmla="*/ 0 h 461665"/>
              <a:gd name="connsiteX6" fmla="*/ 2543694 w 2543694"/>
              <a:gd name="connsiteY6" fmla="*/ 461665 h 461665"/>
              <a:gd name="connsiteX7" fmla="*/ 2009518 w 2543694"/>
              <a:gd name="connsiteY7" fmla="*/ 461665 h 461665"/>
              <a:gd name="connsiteX8" fmla="*/ 1500779 w 2543694"/>
              <a:gd name="connsiteY8" fmla="*/ 461665 h 461665"/>
              <a:gd name="connsiteX9" fmla="*/ 941167 w 2543694"/>
              <a:gd name="connsiteY9" fmla="*/ 461665 h 461665"/>
              <a:gd name="connsiteX10" fmla="*/ 508739 w 2543694"/>
              <a:gd name="connsiteY10" fmla="*/ 461665 h 461665"/>
              <a:gd name="connsiteX11" fmla="*/ 0 w 2543694"/>
              <a:gd name="connsiteY11" fmla="*/ 461665 h 461665"/>
              <a:gd name="connsiteX12" fmla="*/ 0 w 2543694"/>
              <a:gd name="connsiteY12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43694" h="461665" extrusionOk="0">
                <a:moveTo>
                  <a:pt x="0" y="0"/>
                </a:moveTo>
                <a:cubicBezTo>
                  <a:pt x="190161" y="-35458"/>
                  <a:pt x="263662" y="32950"/>
                  <a:pt x="508739" y="0"/>
                </a:cubicBezTo>
                <a:cubicBezTo>
                  <a:pt x="753816" y="-32950"/>
                  <a:pt x="835966" y="61912"/>
                  <a:pt x="1068351" y="0"/>
                </a:cubicBezTo>
                <a:cubicBezTo>
                  <a:pt x="1300736" y="-61912"/>
                  <a:pt x="1366080" y="5916"/>
                  <a:pt x="1526216" y="0"/>
                </a:cubicBezTo>
                <a:cubicBezTo>
                  <a:pt x="1686352" y="-5916"/>
                  <a:pt x="1814532" y="26772"/>
                  <a:pt x="2060392" y="0"/>
                </a:cubicBezTo>
                <a:cubicBezTo>
                  <a:pt x="2306252" y="-26772"/>
                  <a:pt x="2380853" y="13141"/>
                  <a:pt x="2543694" y="0"/>
                </a:cubicBezTo>
                <a:cubicBezTo>
                  <a:pt x="2558540" y="214289"/>
                  <a:pt x="2524733" y="327730"/>
                  <a:pt x="2543694" y="461665"/>
                </a:cubicBezTo>
                <a:cubicBezTo>
                  <a:pt x="2406603" y="498382"/>
                  <a:pt x="2144276" y="407815"/>
                  <a:pt x="2009518" y="461665"/>
                </a:cubicBezTo>
                <a:cubicBezTo>
                  <a:pt x="1874760" y="515515"/>
                  <a:pt x="1652824" y="458932"/>
                  <a:pt x="1500779" y="461665"/>
                </a:cubicBezTo>
                <a:cubicBezTo>
                  <a:pt x="1348734" y="464398"/>
                  <a:pt x="1153091" y="439441"/>
                  <a:pt x="941167" y="461665"/>
                </a:cubicBezTo>
                <a:cubicBezTo>
                  <a:pt x="729243" y="483889"/>
                  <a:pt x="662374" y="456787"/>
                  <a:pt x="508739" y="461665"/>
                </a:cubicBezTo>
                <a:cubicBezTo>
                  <a:pt x="355104" y="466543"/>
                  <a:pt x="180391" y="402977"/>
                  <a:pt x="0" y="461665"/>
                </a:cubicBezTo>
                <a:cubicBezTo>
                  <a:pt x="-1057" y="251435"/>
                  <a:pt x="39335" y="125148"/>
                  <a:pt x="0" y="0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  <a:extLst>
              <a:ext uri="{C807C97D-BFC1-408E-A445-0C87EB9F89A2}">
                <ask:lineSketchStyleProps xmlns="" xmlns:ask="http://schemas.microsoft.com/office/drawing/2018/sketchyshapes" sd="219034337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FF0000"/>
                </a:solidFill>
              </a:rPr>
              <a:t> </a:t>
            </a:r>
            <a:r>
              <a:rPr lang="es-E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s-ES" sz="2000" b="1" dirty="0" smtClean="0">
                <a:solidFill>
                  <a:srgbClr val="FF0000"/>
                </a:solidFill>
              </a:rPr>
              <a:t>: factor </a:t>
            </a:r>
            <a:r>
              <a:rPr lang="es-ES" sz="2000" b="1" dirty="0" err="1" smtClean="0">
                <a:solidFill>
                  <a:srgbClr val="FF0000"/>
                </a:solidFill>
              </a:rPr>
              <a:t>giromagnético</a:t>
            </a:r>
            <a:r>
              <a:rPr lang="es-ES" sz="2000" b="1" dirty="0" smtClean="0">
                <a:solidFill>
                  <a:srgbClr val="FF0000"/>
                </a:solidFill>
              </a:rPr>
              <a:t> </a:t>
            </a:r>
            <a:r>
              <a:rPr lang="es-ES" dirty="0" smtClean="0"/>
              <a:t>(</a:t>
            </a:r>
            <a:r>
              <a:rPr lang="es-ES" dirty="0" err="1" smtClean="0"/>
              <a:t>adimensionado</a:t>
            </a:r>
            <a:r>
              <a:rPr lang="es-ES" dirty="0" smtClean="0"/>
              <a:t>)</a:t>
            </a:r>
            <a:endParaRPr lang="en-US" dirty="0"/>
          </a:p>
        </p:txBody>
      </p:sp>
      <p:pic>
        <p:nvPicPr>
          <p:cNvPr id="15" name="Ink 14">
            <a:extLst>
              <a:ext uri="{FF2B5EF4-FFF2-40B4-BE49-F238E27FC236}">
                <a16:creationId xmlns="" xmlns:a16="http://schemas.microsoft.com/office/drawing/2014/main" xmlns:mc="http://schemas.openxmlformats.org/markup-compatibility/2006" id="{C16531BA-500A-4630-B385-4B36E1508CBD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5236830" y="3620080"/>
            <a:ext cx="1080360" cy="88092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1031807"/>
            <a:ext cx="62506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 smtClean="0">
                <a:solidFill>
                  <a:srgbClr val="FF0000"/>
                </a:solidFill>
              </a:rPr>
              <a:t>VI-B. Momento angular orbital y Efecto </a:t>
            </a:r>
            <a:r>
              <a:rPr lang="es-ES" sz="2400" b="1" dirty="0" err="1" smtClean="0">
                <a:solidFill>
                  <a:srgbClr val="FF0000"/>
                </a:solidFill>
              </a:rPr>
              <a:t>Zeeman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="" xmlns:a16="http://schemas.microsoft.com/office/drawing/2014/main" id="{2BE60248-7842-4263-9E1F-76AF10B0CF25}"/>
              </a:ext>
            </a:extLst>
          </p:cNvPr>
          <p:cNvSpPr txBox="1">
            <a:spLocks/>
          </p:cNvSpPr>
          <p:nvPr/>
        </p:nvSpPr>
        <p:spPr>
          <a:xfrm>
            <a:off x="111766" y="1968572"/>
            <a:ext cx="4768241" cy="4072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UY" sz="1700" dirty="0" smtClean="0">
                <a:latin typeface="Times New Roman" pitchFamily="18" charset="0"/>
                <a:cs typeface="Times New Roman" pitchFamily="18" charset="0"/>
              </a:rPr>
              <a:t>Espira de corriente eléctrica de intensidad </a:t>
            </a:r>
            <a:r>
              <a:rPr lang="es-UY" sz="17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s-UY" sz="17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http://hyperphysics.phy-astr.gsu.edu/hbasees/magnetic/imgmag/mmom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122727">
            <a:off x="4063432" y="1561000"/>
            <a:ext cx="2048610" cy="1206796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5274644" y="1520792"/>
            <a:ext cx="606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iA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A5332924-61AC-466F-9119-8FB67E589E9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71712"/>
          <a:stretch>
            <a:fillRect/>
          </a:stretch>
        </p:blipFill>
        <p:spPr>
          <a:xfrm>
            <a:off x="5438274" y="2745542"/>
            <a:ext cx="835642" cy="782525"/>
          </a:xfrm>
          <a:prstGeom prst="rect">
            <a:avLst/>
          </a:prstGeom>
        </p:spPr>
      </p:pic>
      <p:grpSp>
        <p:nvGrpSpPr>
          <p:cNvPr id="2" name="Group 21"/>
          <p:cNvGrpSpPr/>
          <p:nvPr/>
        </p:nvGrpSpPr>
        <p:grpSpPr>
          <a:xfrm>
            <a:off x="5842535" y="2339470"/>
            <a:ext cx="1532671" cy="730989"/>
            <a:chOff x="5842535" y="2339470"/>
            <a:chExt cx="1532671" cy="730989"/>
          </a:xfrm>
        </p:grpSpPr>
        <p:pic>
          <p:nvPicPr>
            <p:cNvPr id="14" name="Ink 13">
              <a:extLst>
                <a:ext uri="{FF2B5EF4-FFF2-40B4-BE49-F238E27FC236}">
                  <a16:creationId xmlns="" xmlns:a16="http://schemas.microsoft.com/office/drawing/2014/main" xmlns:mc="http://schemas.openxmlformats.org/markup-compatibility/2006" id="{12DCC12B-2C95-4A34-8218-F1AA989AF416}"/>
                </a:ext>
              </a:extLst>
            </p:cNvPr>
            <p:cNvPicPr/>
            <p:nvPr/>
          </p:nvPicPr>
          <p:blipFill>
            <a:blip r:embed="rId9"/>
            <a:srcRect l="83482" b="79384"/>
            <a:stretch>
              <a:fillRect/>
            </a:stretch>
          </p:blipFill>
          <p:spPr>
            <a:xfrm>
              <a:off x="6169793" y="2339470"/>
              <a:ext cx="1205413" cy="644361"/>
            </a:xfrm>
            <a:prstGeom prst="rect">
              <a:avLst/>
            </a:prstGeom>
          </p:spPr>
        </p:pic>
        <p:sp>
          <p:nvSpPr>
            <p:cNvPr id="21" name="Oval 20"/>
            <p:cNvSpPr/>
            <p:nvPr/>
          </p:nvSpPr>
          <p:spPr>
            <a:xfrm>
              <a:off x="5842535" y="2800952"/>
              <a:ext cx="259882" cy="269507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3" name="Ink 13">
            <a:extLst>
              <a:ext uri="{FF2B5EF4-FFF2-40B4-BE49-F238E27FC236}">
                <a16:creationId xmlns="" xmlns:a16="http://schemas.microsoft.com/office/drawing/2014/main" xmlns:mc="http://schemas.openxmlformats.org/markup-compatibility/2006" id="{12DCC12B-2C95-4A34-8218-F1AA989AF416}"/>
              </a:ext>
            </a:extLst>
          </p:cNvPr>
          <p:cNvPicPr/>
          <p:nvPr/>
        </p:nvPicPr>
        <p:blipFill>
          <a:blip r:embed="rId9"/>
          <a:srcRect l="47364" t="57622" r="17156" b="15894"/>
          <a:stretch>
            <a:fillRect/>
          </a:stretch>
        </p:blipFill>
        <p:spPr>
          <a:xfrm>
            <a:off x="7671334" y="2396691"/>
            <a:ext cx="2589197" cy="82777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616ECFBF-549C-4CF4-B974-244DCF57EE99}"/>
              </a:ext>
            </a:extLst>
          </p:cNvPr>
          <p:cNvSpPr txBox="1"/>
          <p:nvPr/>
        </p:nvSpPr>
        <p:spPr>
          <a:xfrm>
            <a:off x="5896436" y="5138068"/>
            <a:ext cx="5286519" cy="400110"/>
          </a:xfrm>
          <a:custGeom>
            <a:avLst/>
            <a:gdLst>
              <a:gd name="connsiteX0" fmla="*/ 0 w 2543694"/>
              <a:gd name="connsiteY0" fmla="*/ 0 h 461665"/>
              <a:gd name="connsiteX1" fmla="*/ 508739 w 2543694"/>
              <a:gd name="connsiteY1" fmla="*/ 0 h 461665"/>
              <a:gd name="connsiteX2" fmla="*/ 1068351 w 2543694"/>
              <a:gd name="connsiteY2" fmla="*/ 0 h 461665"/>
              <a:gd name="connsiteX3" fmla="*/ 1526216 w 2543694"/>
              <a:gd name="connsiteY3" fmla="*/ 0 h 461665"/>
              <a:gd name="connsiteX4" fmla="*/ 2060392 w 2543694"/>
              <a:gd name="connsiteY4" fmla="*/ 0 h 461665"/>
              <a:gd name="connsiteX5" fmla="*/ 2543694 w 2543694"/>
              <a:gd name="connsiteY5" fmla="*/ 0 h 461665"/>
              <a:gd name="connsiteX6" fmla="*/ 2543694 w 2543694"/>
              <a:gd name="connsiteY6" fmla="*/ 461665 h 461665"/>
              <a:gd name="connsiteX7" fmla="*/ 2009518 w 2543694"/>
              <a:gd name="connsiteY7" fmla="*/ 461665 h 461665"/>
              <a:gd name="connsiteX8" fmla="*/ 1500779 w 2543694"/>
              <a:gd name="connsiteY8" fmla="*/ 461665 h 461665"/>
              <a:gd name="connsiteX9" fmla="*/ 941167 w 2543694"/>
              <a:gd name="connsiteY9" fmla="*/ 461665 h 461665"/>
              <a:gd name="connsiteX10" fmla="*/ 508739 w 2543694"/>
              <a:gd name="connsiteY10" fmla="*/ 461665 h 461665"/>
              <a:gd name="connsiteX11" fmla="*/ 0 w 2543694"/>
              <a:gd name="connsiteY11" fmla="*/ 461665 h 461665"/>
              <a:gd name="connsiteX12" fmla="*/ 0 w 2543694"/>
              <a:gd name="connsiteY12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43694" h="461665" extrusionOk="0">
                <a:moveTo>
                  <a:pt x="0" y="0"/>
                </a:moveTo>
                <a:cubicBezTo>
                  <a:pt x="190161" y="-35458"/>
                  <a:pt x="263662" y="32950"/>
                  <a:pt x="508739" y="0"/>
                </a:cubicBezTo>
                <a:cubicBezTo>
                  <a:pt x="753816" y="-32950"/>
                  <a:pt x="835966" y="61912"/>
                  <a:pt x="1068351" y="0"/>
                </a:cubicBezTo>
                <a:cubicBezTo>
                  <a:pt x="1300736" y="-61912"/>
                  <a:pt x="1366080" y="5916"/>
                  <a:pt x="1526216" y="0"/>
                </a:cubicBezTo>
                <a:cubicBezTo>
                  <a:pt x="1686352" y="-5916"/>
                  <a:pt x="1814532" y="26772"/>
                  <a:pt x="2060392" y="0"/>
                </a:cubicBezTo>
                <a:cubicBezTo>
                  <a:pt x="2306252" y="-26772"/>
                  <a:pt x="2380853" y="13141"/>
                  <a:pt x="2543694" y="0"/>
                </a:cubicBezTo>
                <a:cubicBezTo>
                  <a:pt x="2558540" y="214289"/>
                  <a:pt x="2524733" y="327730"/>
                  <a:pt x="2543694" y="461665"/>
                </a:cubicBezTo>
                <a:cubicBezTo>
                  <a:pt x="2406603" y="498382"/>
                  <a:pt x="2144276" y="407815"/>
                  <a:pt x="2009518" y="461665"/>
                </a:cubicBezTo>
                <a:cubicBezTo>
                  <a:pt x="1874760" y="515515"/>
                  <a:pt x="1652824" y="458932"/>
                  <a:pt x="1500779" y="461665"/>
                </a:cubicBezTo>
                <a:cubicBezTo>
                  <a:pt x="1348734" y="464398"/>
                  <a:pt x="1153091" y="439441"/>
                  <a:pt x="941167" y="461665"/>
                </a:cubicBezTo>
                <a:cubicBezTo>
                  <a:pt x="729243" y="483889"/>
                  <a:pt x="662374" y="456787"/>
                  <a:pt x="508739" y="461665"/>
                </a:cubicBezTo>
                <a:cubicBezTo>
                  <a:pt x="355104" y="466543"/>
                  <a:pt x="180391" y="402977"/>
                  <a:pt x="0" y="461665"/>
                </a:cubicBezTo>
                <a:cubicBezTo>
                  <a:pt x="-1057" y="251435"/>
                  <a:pt x="39335" y="125148"/>
                  <a:pt x="0" y="0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  <a:extLst>
              <a:ext uri="{C807C97D-BFC1-408E-A445-0C87EB9F89A2}">
                <ask:lineSketchStyleProps xmlns="" xmlns:ask="http://schemas.microsoft.com/office/drawing/2018/sketchyshapes" sd="219034337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FF0000"/>
                </a:solidFill>
              </a:rPr>
              <a:t> </a:t>
            </a:r>
            <a:r>
              <a:rPr lang="es-ES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s-ES" sz="2000" b="1" i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s-ES" sz="2000" b="1" dirty="0" smtClean="0">
                <a:solidFill>
                  <a:srgbClr val="FF0000"/>
                </a:solidFill>
              </a:rPr>
              <a:t>: factor </a:t>
            </a:r>
            <a:r>
              <a:rPr lang="es-ES" sz="2000" b="1" dirty="0" err="1" smtClean="0">
                <a:solidFill>
                  <a:srgbClr val="FF0000"/>
                </a:solidFill>
              </a:rPr>
              <a:t>giromagnético</a:t>
            </a:r>
            <a:r>
              <a:rPr lang="es-ES" sz="2000" b="1" dirty="0" smtClean="0">
                <a:solidFill>
                  <a:srgbClr val="FF0000"/>
                </a:solidFill>
              </a:rPr>
              <a:t> orbital = 1 </a:t>
            </a:r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99C3D326-738D-4341-8F24-44D83DEABA5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79564" y="5648253"/>
            <a:ext cx="2828674" cy="1209747"/>
          </a:xfrm>
          <a:custGeom>
            <a:avLst/>
            <a:gdLst>
              <a:gd name="connsiteX0" fmla="*/ 0 w 2828674"/>
              <a:gd name="connsiteY0" fmla="*/ 0 h 1209747"/>
              <a:gd name="connsiteX1" fmla="*/ 480875 w 2828674"/>
              <a:gd name="connsiteY1" fmla="*/ 0 h 1209747"/>
              <a:gd name="connsiteX2" fmla="*/ 961749 w 2828674"/>
              <a:gd name="connsiteY2" fmla="*/ 0 h 1209747"/>
              <a:gd name="connsiteX3" fmla="*/ 1442624 w 2828674"/>
              <a:gd name="connsiteY3" fmla="*/ 0 h 1209747"/>
              <a:gd name="connsiteX4" fmla="*/ 2008359 w 2828674"/>
              <a:gd name="connsiteY4" fmla="*/ 0 h 1209747"/>
              <a:gd name="connsiteX5" fmla="*/ 2828674 w 2828674"/>
              <a:gd name="connsiteY5" fmla="*/ 0 h 1209747"/>
              <a:gd name="connsiteX6" fmla="*/ 2828674 w 2828674"/>
              <a:gd name="connsiteY6" fmla="*/ 403249 h 1209747"/>
              <a:gd name="connsiteX7" fmla="*/ 2828674 w 2828674"/>
              <a:gd name="connsiteY7" fmla="*/ 818595 h 1209747"/>
              <a:gd name="connsiteX8" fmla="*/ 2828674 w 2828674"/>
              <a:gd name="connsiteY8" fmla="*/ 1209747 h 1209747"/>
              <a:gd name="connsiteX9" fmla="*/ 2347799 w 2828674"/>
              <a:gd name="connsiteY9" fmla="*/ 1209747 h 1209747"/>
              <a:gd name="connsiteX10" fmla="*/ 1866925 w 2828674"/>
              <a:gd name="connsiteY10" fmla="*/ 1209747 h 1209747"/>
              <a:gd name="connsiteX11" fmla="*/ 1244617 w 2828674"/>
              <a:gd name="connsiteY11" fmla="*/ 1209747 h 1209747"/>
              <a:gd name="connsiteX12" fmla="*/ 707169 w 2828674"/>
              <a:gd name="connsiteY12" fmla="*/ 1209747 h 1209747"/>
              <a:gd name="connsiteX13" fmla="*/ 0 w 2828674"/>
              <a:gd name="connsiteY13" fmla="*/ 1209747 h 1209747"/>
              <a:gd name="connsiteX14" fmla="*/ 0 w 2828674"/>
              <a:gd name="connsiteY14" fmla="*/ 806498 h 1209747"/>
              <a:gd name="connsiteX15" fmla="*/ 0 w 2828674"/>
              <a:gd name="connsiteY15" fmla="*/ 427444 h 1209747"/>
              <a:gd name="connsiteX16" fmla="*/ 0 w 2828674"/>
              <a:gd name="connsiteY16" fmla="*/ 0 h 1209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28674" h="1209747" fill="none" extrusionOk="0">
                <a:moveTo>
                  <a:pt x="0" y="0"/>
                </a:moveTo>
                <a:cubicBezTo>
                  <a:pt x="114798" y="-39948"/>
                  <a:pt x="342256" y="5226"/>
                  <a:pt x="480875" y="0"/>
                </a:cubicBezTo>
                <a:cubicBezTo>
                  <a:pt x="619495" y="-5226"/>
                  <a:pt x="752101" y="47239"/>
                  <a:pt x="961749" y="0"/>
                </a:cubicBezTo>
                <a:cubicBezTo>
                  <a:pt x="1171397" y="-47239"/>
                  <a:pt x="1256396" y="48206"/>
                  <a:pt x="1442624" y="0"/>
                </a:cubicBezTo>
                <a:cubicBezTo>
                  <a:pt x="1628853" y="-48206"/>
                  <a:pt x="1863396" y="30063"/>
                  <a:pt x="2008359" y="0"/>
                </a:cubicBezTo>
                <a:cubicBezTo>
                  <a:pt x="2153322" y="-30063"/>
                  <a:pt x="2567578" y="83894"/>
                  <a:pt x="2828674" y="0"/>
                </a:cubicBezTo>
                <a:cubicBezTo>
                  <a:pt x="2845160" y="172762"/>
                  <a:pt x="2813808" y="247209"/>
                  <a:pt x="2828674" y="403249"/>
                </a:cubicBezTo>
                <a:cubicBezTo>
                  <a:pt x="2843540" y="559289"/>
                  <a:pt x="2789746" y="733974"/>
                  <a:pt x="2828674" y="818595"/>
                </a:cubicBezTo>
                <a:cubicBezTo>
                  <a:pt x="2867602" y="903216"/>
                  <a:pt x="2783576" y="1067693"/>
                  <a:pt x="2828674" y="1209747"/>
                </a:cubicBezTo>
                <a:cubicBezTo>
                  <a:pt x="2674237" y="1217474"/>
                  <a:pt x="2565092" y="1179451"/>
                  <a:pt x="2347799" y="1209747"/>
                </a:cubicBezTo>
                <a:cubicBezTo>
                  <a:pt x="2130507" y="1240043"/>
                  <a:pt x="1976452" y="1157179"/>
                  <a:pt x="1866925" y="1209747"/>
                </a:cubicBezTo>
                <a:cubicBezTo>
                  <a:pt x="1757398" y="1262315"/>
                  <a:pt x="1383777" y="1164125"/>
                  <a:pt x="1244617" y="1209747"/>
                </a:cubicBezTo>
                <a:cubicBezTo>
                  <a:pt x="1105457" y="1255369"/>
                  <a:pt x="888491" y="1157282"/>
                  <a:pt x="707169" y="1209747"/>
                </a:cubicBezTo>
                <a:cubicBezTo>
                  <a:pt x="525847" y="1262212"/>
                  <a:pt x="230083" y="1126018"/>
                  <a:pt x="0" y="1209747"/>
                </a:cubicBezTo>
                <a:cubicBezTo>
                  <a:pt x="-12370" y="1049402"/>
                  <a:pt x="15165" y="998963"/>
                  <a:pt x="0" y="806498"/>
                </a:cubicBezTo>
                <a:cubicBezTo>
                  <a:pt x="-15165" y="614033"/>
                  <a:pt x="19164" y="596155"/>
                  <a:pt x="0" y="427444"/>
                </a:cubicBezTo>
                <a:cubicBezTo>
                  <a:pt x="-19164" y="258733"/>
                  <a:pt x="10996" y="124831"/>
                  <a:pt x="0" y="0"/>
                </a:cubicBezTo>
                <a:close/>
              </a:path>
              <a:path w="2828674" h="1209747" stroke="0" extrusionOk="0">
                <a:moveTo>
                  <a:pt x="0" y="0"/>
                </a:moveTo>
                <a:cubicBezTo>
                  <a:pt x="149915" y="-30955"/>
                  <a:pt x="407561" y="50270"/>
                  <a:pt x="537448" y="0"/>
                </a:cubicBezTo>
                <a:cubicBezTo>
                  <a:pt x="667335" y="-50270"/>
                  <a:pt x="954251" y="20088"/>
                  <a:pt x="1131470" y="0"/>
                </a:cubicBezTo>
                <a:cubicBezTo>
                  <a:pt x="1308689" y="-20088"/>
                  <a:pt x="1444199" y="11145"/>
                  <a:pt x="1725491" y="0"/>
                </a:cubicBezTo>
                <a:cubicBezTo>
                  <a:pt x="2006783" y="-11145"/>
                  <a:pt x="2053589" y="41245"/>
                  <a:pt x="2206366" y="0"/>
                </a:cubicBezTo>
                <a:cubicBezTo>
                  <a:pt x="2359143" y="-41245"/>
                  <a:pt x="2686898" y="58993"/>
                  <a:pt x="2828674" y="0"/>
                </a:cubicBezTo>
                <a:cubicBezTo>
                  <a:pt x="2853816" y="111803"/>
                  <a:pt x="2800212" y="239189"/>
                  <a:pt x="2828674" y="366957"/>
                </a:cubicBezTo>
                <a:cubicBezTo>
                  <a:pt x="2857136" y="494725"/>
                  <a:pt x="2813999" y="670001"/>
                  <a:pt x="2828674" y="758108"/>
                </a:cubicBezTo>
                <a:cubicBezTo>
                  <a:pt x="2843349" y="846215"/>
                  <a:pt x="2792016" y="1022047"/>
                  <a:pt x="2828674" y="1209747"/>
                </a:cubicBezTo>
                <a:cubicBezTo>
                  <a:pt x="2690817" y="1275599"/>
                  <a:pt x="2486941" y="1170318"/>
                  <a:pt x="2206366" y="1209747"/>
                </a:cubicBezTo>
                <a:cubicBezTo>
                  <a:pt x="1925791" y="1249176"/>
                  <a:pt x="1954997" y="1180164"/>
                  <a:pt x="1725491" y="1209747"/>
                </a:cubicBezTo>
                <a:cubicBezTo>
                  <a:pt x="1495985" y="1239330"/>
                  <a:pt x="1360026" y="1149648"/>
                  <a:pt x="1216330" y="1209747"/>
                </a:cubicBezTo>
                <a:cubicBezTo>
                  <a:pt x="1072634" y="1269846"/>
                  <a:pt x="931024" y="1150570"/>
                  <a:pt x="678882" y="1209747"/>
                </a:cubicBezTo>
                <a:cubicBezTo>
                  <a:pt x="426740" y="1268924"/>
                  <a:pt x="335788" y="1157232"/>
                  <a:pt x="0" y="1209747"/>
                </a:cubicBezTo>
                <a:cubicBezTo>
                  <a:pt x="-30766" y="1116918"/>
                  <a:pt x="4695" y="902518"/>
                  <a:pt x="0" y="806498"/>
                </a:cubicBezTo>
                <a:cubicBezTo>
                  <a:pt x="-4695" y="710478"/>
                  <a:pt x="39161" y="530663"/>
                  <a:pt x="0" y="415346"/>
                </a:cubicBezTo>
                <a:cubicBezTo>
                  <a:pt x="-39161" y="300029"/>
                  <a:pt x="41689" y="150257"/>
                  <a:pt x="0" y="0"/>
                </a:cubicBezTo>
                <a:close/>
              </a:path>
            </a:pathLst>
          </a:custGeom>
          <a:ln w="38100">
            <a:solidFill>
              <a:srgbClr val="0070C0"/>
            </a:solidFill>
            <a:extLst>
              <a:ext uri="{C807C97D-BFC1-408E-A445-0C87EB9F89A2}">
                <ask:lineSketchStyleProps xmlns="" xmlns:ask="http://schemas.microsoft.com/office/drawing/2018/sketchyshapes" sd="256791706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="" xmlns:p14="http://schemas.microsoft.com/office/powerpoint/2010/main" val="3633840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13" grpId="0" animBg="1"/>
      <p:bldP spid="17" grpId="0"/>
      <p:bldP spid="18" grpId="0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4754" y="1304251"/>
            <a:ext cx="1074179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sz="1700" dirty="0" smtClean="0">
                <a:latin typeface="Times New Roman" pitchFamily="18" charset="0"/>
                <a:cs typeface="Times New Roman" pitchFamily="18" charset="0"/>
              </a:rPr>
              <a:t>En 1896 el físico holandés </a:t>
            </a:r>
            <a:r>
              <a:rPr lang="es-UY" sz="1700" dirty="0" err="1" smtClean="0">
                <a:latin typeface="Times New Roman" pitchFamily="18" charset="0"/>
                <a:cs typeface="Times New Roman" pitchFamily="18" charset="0"/>
              </a:rPr>
              <a:t>Pieter</a:t>
            </a:r>
            <a:r>
              <a:rPr lang="es-UY" sz="1700" dirty="0" smtClean="0">
                <a:latin typeface="Times New Roman" pitchFamily="18" charset="0"/>
                <a:cs typeface="Times New Roman" pitchFamily="18" charset="0"/>
              </a:rPr>
              <a:t> Zeeman observó que en un campo magnético intenso:</a:t>
            </a:r>
          </a:p>
          <a:p>
            <a:endParaRPr lang="es-UY" sz="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UY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las líneas espectrales de los átomos se desdoblan </a:t>
            </a:r>
            <a:r>
              <a:rPr lang="es-UY" sz="1700" dirty="0" smtClean="0">
                <a:latin typeface="Times New Roman" pitchFamily="18" charset="0"/>
                <a:cs typeface="Times New Roman" pitchFamily="18" charset="0"/>
              </a:rPr>
              <a:t>en componentes</a:t>
            </a:r>
            <a:endParaRPr lang="es-UY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2BE60248-7842-4263-9E1F-76AF10B0CF25}"/>
              </a:ext>
            </a:extLst>
          </p:cNvPr>
          <p:cNvSpPr txBox="1">
            <a:spLocks/>
          </p:cNvSpPr>
          <p:nvPr/>
        </p:nvSpPr>
        <p:spPr>
          <a:xfrm>
            <a:off x="556113" y="767024"/>
            <a:ext cx="10070177" cy="4072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UY" sz="2000" b="1" dirty="0" smtClean="0">
                <a:latin typeface="Times New Roman" pitchFamily="18" charset="0"/>
                <a:cs typeface="Times New Roman" pitchFamily="18" charset="0"/>
              </a:rPr>
              <a:t>Efecto Zeeman: desdoblamiento de las líneas espectrales en un campo magnético externo </a:t>
            </a:r>
            <a:endParaRPr lang="es-UY" sz="2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0"/>
          <p:cNvGrpSpPr/>
          <p:nvPr/>
        </p:nvGrpSpPr>
        <p:grpSpPr>
          <a:xfrm>
            <a:off x="7565448" y="1809584"/>
            <a:ext cx="2300437" cy="1164657"/>
            <a:chOff x="6131293" y="4620126"/>
            <a:chExt cx="2300437" cy="116465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/>
            <a:srcRect l="5810" t="6229" r="7645" b="57808"/>
            <a:stretch>
              <a:fillRect/>
            </a:stretch>
          </p:blipFill>
          <p:spPr bwMode="auto">
            <a:xfrm>
              <a:off x="6131293" y="4620126"/>
              <a:ext cx="1665171" cy="11646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aphicFrame>
          <p:nvGraphicFramePr>
            <p:cNvPr id="9" name="Object 8"/>
            <p:cNvGraphicFramePr>
              <a:graphicFrameLocks noChangeAspect="1"/>
            </p:cNvGraphicFramePr>
            <p:nvPr/>
          </p:nvGraphicFramePr>
          <p:xfrm>
            <a:off x="7820927" y="4918844"/>
            <a:ext cx="610803" cy="346122"/>
          </p:xfrm>
          <a:graphic>
            <a:graphicData uri="http://schemas.openxmlformats.org/presentationml/2006/ole">
              <p:oleObj spid="_x0000_s1026" name="Equation" r:id="rId4" imgW="380880" imgH="215640" progId="Equation.DSMT4">
                <p:embed/>
              </p:oleObj>
            </a:graphicData>
          </a:graphic>
        </p:graphicFrame>
      </p:grpSp>
      <p:grpSp>
        <p:nvGrpSpPr>
          <p:cNvPr id="3" name="Group 12"/>
          <p:cNvGrpSpPr/>
          <p:nvPr/>
        </p:nvGrpSpPr>
        <p:grpSpPr>
          <a:xfrm>
            <a:off x="7546198" y="1814429"/>
            <a:ext cx="2327708" cy="1174282"/>
            <a:chOff x="8730114" y="4576813"/>
            <a:chExt cx="2327708" cy="1174282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/>
            <a:srcRect l="2308" t="59436" r="7645" b="4303"/>
            <a:stretch>
              <a:fillRect/>
            </a:stretch>
          </p:blipFill>
          <p:spPr bwMode="auto">
            <a:xfrm>
              <a:off x="8730114" y="4576813"/>
              <a:ext cx="1732547" cy="1174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aphicFrame>
          <p:nvGraphicFramePr>
            <p:cNvPr id="12" name="Object 11"/>
            <p:cNvGraphicFramePr>
              <a:graphicFrameLocks noChangeAspect="1"/>
            </p:cNvGraphicFramePr>
            <p:nvPr/>
          </p:nvGraphicFramePr>
          <p:xfrm>
            <a:off x="10447019" y="4869113"/>
            <a:ext cx="610803" cy="346122"/>
          </p:xfrm>
          <a:graphic>
            <a:graphicData uri="http://schemas.openxmlformats.org/presentationml/2006/ole">
              <p:oleObj spid="_x0000_s1027" name="Equation" r:id="rId5" imgW="380880" imgH="215640" progId="Equation.DSMT4">
                <p:embed/>
              </p:oleObj>
            </a:graphicData>
          </a:graphic>
        </p:graphicFrame>
      </p:grpSp>
      <p:sp>
        <p:nvSpPr>
          <p:cNvPr id="14" name="Rectangle 13"/>
          <p:cNvSpPr/>
          <p:nvPr/>
        </p:nvSpPr>
        <p:spPr>
          <a:xfrm>
            <a:off x="125128" y="2132123"/>
            <a:ext cx="62371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UY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</a:t>
            </a:r>
            <a:r>
              <a:rPr lang="es-UY" dirty="0" smtClean="0">
                <a:latin typeface="Times New Roman" pitchFamily="18" charset="0"/>
                <a:cs typeface="Times New Roman" pitchFamily="18" charset="0"/>
              </a:rPr>
              <a:t> el </a:t>
            </a:r>
            <a:r>
              <a:rPr lang="es-UY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desdoblamiento aumenta proporcionalmente al campo</a:t>
            </a:r>
            <a:r>
              <a:rPr lang="es-UY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grpSp>
        <p:nvGrpSpPr>
          <p:cNvPr id="4" name="Group 16"/>
          <p:cNvGrpSpPr/>
          <p:nvPr/>
        </p:nvGrpSpPr>
        <p:grpSpPr>
          <a:xfrm>
            <a:off x="7238190" y="1841664"/>
            <a:ext cx="3150148" cy="1174282"/>
            <a:chOff x="8606583" y="4576813"/>
            <a:chExt cx="3019715" cy="1174282"/>
          </a:xfrm>
        </p:grpSpPr>
        <p:pic>
          <p:nvPicPr>
            <p:cNvPr id="18" name="Picture 4"/>
            <p:cNvPicPr>
              <a:picLocks noChangeAspect="1" noChangeArrowheads="1"/>
            </p:cNvPicPr>
            <p:nvPr/>
          </p:nvPicPr>
          <p:blipFill>
            <a:blip r:embed="rId3"/>
            <a:srcRect l="2308" t="59436" r="7645" b="4303"/>
            <a:stretch>
              <a:fillRect/>
            </a:stretch>
          </p:blipFill>
          <p:spPr bwMode="auto">
            <a:xfrm>
              <a:off x="8606583" y="4576813"/>
              <a:ext cx="2271562" cy="1174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aphicFrame>
          <p:nvGraphicFramePr>
            <p:cNvPr id="19" name="Object 18"/>
            <p:cNvGraphicFramePr>
              <a:graphicFrameLocks noChangeAspect="1"/>
            </p:cNvGraphicFramePr>
            <p:nvPr/>
          </p:nvGraphicFramePr>
          <p:xfrm>
            <a:off x="10914110" y="4878374"/>
            <a:ext cx="712188" cy="325438"/>
          </p:xfrm>
          <a:graphic>
            <a:graphicData uri="http://schemas.openxmlformats.org/presentationml/2006/ole">
              <p:oleObj spid="_x0000_s1028" name="Equation" r:id="rId6" imgW="444240" imgH="203040" progId="Equation.DSMT4">
                <p:embed/>
              </p:oleObj>
            </a:graphicData>
          </a:graphic>
        </p:graphicFrame>
      </p:grpSp>
      <p:sp>
        <p:nvSpPr>
          <p:cNvPr id="20" name="Rectangle 19"/>
          <p:cNvSpPr/>
          <p:nvPr/>
        </p:nvSpPr>
        <p:spPr>
          <a:xfrm>
            <a:off x="0" y="2939077"/>
            <a:ext cx="10789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dirty="0" smtClean="0">
                <a:latin typeface="Times New Roman" pitchFamily="18" charset="0"/>
                <a:cs typeface="Times New Roman" pitchFamily="18" charset="0"/>
              </a:rPr>
              <a:t>La explicación del efecto Zeeman se basa en la interacción del momento dipolar magnético asociado al momento angular orbital con el campo magnético externo. 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/>
          <a:srcRect t="8900" r="52238" b="9654"/>
          <a:stretch>
            <a:fillRect/>
          </a:stretch>
        </p:blipFill>
        <p:spPr bwMode="auto">
          <a:xfrm>
            <a:off x="1470960" y="3580659"/>
            <a:ext cx="1301116" cy="519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Group 24"/>
          <p:cNvGrpSpPr/>
          <p:nvPr/>
        </p:nvGrpSpPr>
        <p:grpSpPr>
          <a:xfrm>
            <a:off x="2733575" y="3580659"/>
            <a:ext cx="1243013" cy="519765"/>
            <a:chOff x="2733575" y="5832909"/>
            <a:chExt cx="1243013" cy="519765"/>
          </a:xfrm>
        </p:grpSpPr>
        <p:pic>
          <p:nvPicPr>
            <p:cNvPr id="22" name="Picture 7"/>
            <p:cNvPicPr>
              <a:picLocks noChangeAspect="1" noChangeArrowheads="1"/>
            </p:cNvPicPr>
            <p:nvPr/>
          </p:nvPicPr>
          <p:blipFill>
            <a:blip r:embed="rId7"/>
            <a:srcRect l="46349" t="8900" r="33864" b="9654"/>
            <a:stretch>
              <a:fillRect/>
            </a:stretch>
          </p:blipFill>
          <p:spPr bwMode="auto">
            <a:xfrm>
              <a:off x="2733575" y="5832909"/>
              <a:ext cx="539014" cy="519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8"/>
            <a:srcRect l="43668" t="17343"/>
            <a:stretch>
              <a:fillRect/>
            </a:stretch>
          </p:blipFill>
          <p:spPr bwMode="auto">
            <a:xfrm>
              <a:off x="3262965" y="5929163"/>
              <a:ext cx="713623" cy="3227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7"/>
          <a:srcRect l="46349" t="8900" b="9654"/>
          <a:stretch>
            <a:fillRect/>
          </a:stretch>
        </p:blipFill>
        <p:spPr bwMode="auto">
          <a:xfrm>
            <a:off x="6591701" y="3598306"/>
            <a:ext cx="1461535" cy="519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Group 28"/>
          <p:cNvGrpSpPr/>
          <p:nvPr/>
        </p:nvGrpSpPr>
        <p:grpSpPr>
          <a:xfrm>
            <a:off x="3983225" y="3569434"/>
            <a:ext cx="1252933" cy="519765"/>
            <a:chOff x="3983225" y="5821684"/>
            <a:chExt cx="1252933" cy="519765"/>
          </a:xfrm>
        </p:grpSpPr>
        <p:grpSp>
          <p:nvGrpSpPr>
            <p:cNvPr id="10" name="Group 25"/>
            <p:cNvGrpSpPr/>
            <p:nvPr/>
          </p:nvGrpSpPr>
          <p:grpSpPr>
            <a:xfrm>
              <a:off x="3983225" y="5821684"/>
              <a:ext cx="1243013" cy="519765"/>
              <a:chOff x="2733575" y="5832909"/>
              <a:chExt cx="1243013" cy="519765"/>
            </a:xfrm>
          </p:grpSpPr>
          <p:pic>
            <p:nvPicPr>
              <p:cNvPr id="27" name="Picture 7"/>
              <p:cNvPicPr>
                <a:picLocks noChangeAspect="1" noChangeArrowheads="1"/>
              </p:cNvPicPr>
              <p:nvPr/>
            </p:nvPicPr>
            <p:blipFill>
              <a:blip r:embed="rId7"/>
              <a:srcRect l="46349" t="8900" r="33864" b="9654"/>
              <a:stretch>
                <a:fillRect/>
              </a:stretch>
            </p:blipFill>
            <p:spPr bwMode="auto">
              <a:xfrm>
                <a:off x="2733575" y="5832909"/>
                <a:ext cx="539014" cy="5197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8" name="Picture 9"/>
              <p:cNvPicPr>
                <a:picLocks noChangeAspect="1" noChangeArrowheads="1"/>
              </p:cNvPicPr>
              <p:nvPr/>
            </p:nvPicPr>
            <p:blipFill>
              <a:blip r:embed="rId8"/>
              <a:srcRect l="43668" t="17343"/>
              <a:stretch>
                <a:fillRect/>
              </a:stretch>
            </p:blipFill>
            <p:spPr bwMode="auto">
              <a:xfrm>
                <a:off x="3262965" y="5929163"/>
                <a:ext cx="713623" cy="3227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9"/>
            <a:srcRect r="58729" b="4729"/>
            <a:stretch>
              <a:fillRect/>
            </a:stretch>
          </p:blipFill>
          <p:spPr bwMode="auto">
            <a:xfrm>
              <a:off x="4663706" y="5929162"/>
              <a:ext cx="572452" cy="3080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1" name="Group 35"/>
          <p:cNvGrpSpPr/>
          <p:nvPr/>
        </p:nvGrpSpPr>
        <p:grpSpPr>
          <a:xfrm>
            <a:off x="5184777" y="3595095"/>
            <a:ext cx="1395361" cy="519765"/>
            <a:chOff x="6022175" y="5962849"/>
            <a:chExt cx="1395361" cy="519765"/>
          </a:xfrm>
        </p:grpSpPr>
        <p:grpSp>
          <p:nvGrpSpPr>
            <p:cNvPr id="13" name="Group 30"/>
            <p:cNvGrpSpPr/>
            <p:nvPr/>
          </p:nvGrpSpPr>
          <p:grpSpPr>
            <a:xfrm>
              <a:off x="6022175" y="5962849"/>
              <a:ext cx="1252933" cy="519765"/>
              <a:chOff x="3983225" y="5821684"/>
              <a:chExt cx="1252933" cy="519765"/>
            </a:xfrm>
          </p:grpSpPr>
          <p:grpSp>
            <p:nvGrpSpPr>
              <p:cNvPr id="15" name="Group 25"/>
              <p:cNvGrpSpPr/>
              <p:nvPr/>
            </p:nvGrpSpPr>
            <p:grpSpPr>
              <a:xfrm>
                <a:off x="3983225" y="5821684"/>
                <a:ext cx="1243013" cy="519765"/>
                <a:chOff x="2733575" y="5832909"/>
                <a:chExt cx="1243013" cy="519765"/>
              </a:xfrm>
            </p:grpSpPr>
            <p:pic>
              <p:nvPicPr>
                <p:cNvPr id="34" name="Picture 7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 l="46349" t="8900" r="33864" b="9654"/>
                <a:stretch>
                  <a:fillRect/>
                </a:stretch>
              </p:blipFill>
              <p:spPr bwMode="auto">
                <a:xfrm>
                  <a:off x="2733575" y="5832909"/>
                  <a:ext cx="539014" cy="5197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35" name="Picture 9"/>
                <p:cNvPicPr>
                  <a:picLocks noChangeAspect="1" noChangeArrowheads="1"/>
                </p:cNvPicPr>
                <p:nvPr/>
              </p:nvPicPr>
              <p:blipFill>
                <a:blip r:embed="rId8"/>
                <a:srcRect l="43668" t="17343"/>
                <a:stretch>
                  <a:fillRect/>
                </a:stretch>
              </p:blipFill>
              <p:spPr bwMode="auto">
                <a:xfrm>
                  <a:off x="3262965" y="5929163"/>
                  <a:ext cx="713623" cy="3227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pic>
            <p:nvPicPr>
              <p:cNvPr id="33" name="Picture 8"/>
              <p:cNvPicPr>
                <a:picLocks noChangeAspect="1" noChangeArrowheads="1"/>
              </p:cNvPicPr>
              <p:nvPr/>
            </p:nvPicPr>
            <p:blipFill>
              <a:blip r:embed="rId9"/>
              <a:srcRect r="58729" b="4729"/>
              <a:stretch>
                <a:fillRect/>
              </a:stretch>
            </p:blipFill>
            <p:spPr bwMode="auto">
              <a:xfrm>
                <a:off x="4663706" y="5929162"/>
                <a:ext cx="572452" cy="3080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30" name="Picture 8"/>
            <p:cNvPicPr>
              <a:picLocks noChangeAspect="1" noChangeArrowheads="1"/>
            </p:cNvPicPr>
            <p:nvPr/>
          </p:nvPicPr>
          <p:blipFill>
            <a:blip r:embed="rId9"/>
            <a:srcRect l="48904" b="-1225"/>
            <a:stretch>
              <a:fillRect/>
            </a:stretch>
          </p:blipFill>
          <p:spPr bwMode="auto">
            <a:xfrm>
              <a:off x="6708808" y="6063915"/>
              <a:ext cx="708728" cy="327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/>
          <a:srcRect t="6005"/>
          <a:stretch>
            <a:fillRect/>
          </a:stretch>
        </p:blipFill>
        <p:spPr bwMode="auto">
          <a:xfrm>
            <a:off x="8170445" y="3301508"/>
            <a:ext cx="2781300" cy="1835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2921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4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" y="663674"/>
            <a:ext cx="10645541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Ahora supongamos que el átomo emite un fotón en una transición desde el estado excitado 2p al estado fundamental 1s. </a:t>
            </a:r>
            <a:endParaRPr lang="en-US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2" y="1258306"/>
            <a:ext cx="848948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En ausencia del campo magnético, el fotón es emitido con una energía de  -3.4 eV –(-13.6 eV) =10,2 eV y una longitud de onda correspondiente de 1220 </a:t>
            </a:r>
            <a:r>
              <a:rPr lang="es-ES" sz="1700" dirty="0" smtClean="0">
                <a:latin typeface="Times New Roman"/>
                <a:cs typeface="Times New Roman"/>
              </a:rPr>
              <a:t>Å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17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787" t="4417" r="67219" b="23688"/>
          <a:stretch>
            <a:fillRect/>
          </a:stretch>
        </p:blipFill>
        <p:spPr bwMode="auto">
          <a:xfrm>
            <a:off x="8373978" y="1280161"/>
            <a:ext cx="924025" cy="3465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0" y="2086078"/>
            <a:ext cx="82681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Cuando el campo magnético está presente, se pueden emitir tres fotones, con energías de 10,2 eV + 𝜇</a:t>
            </a:r>
            <a:r>
              <a:rPr lang="es-ES" baseline="-250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B, </a:t>
            </a:r>
          </a:p>
          <a:p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     10,2 eV </a:t>
            </a:r>
          </a:p>
          <a:p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  y 10,2 eV − 𝜇</a:t>
            </a:r>
            <a:r>
              <a:rPr lang="es-ES" baseline="-250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B. </a:t>
            </a: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 l="27669" t="4417" r="-1602" b="23688"/>
          <a:stretch>
            <a:fillRect/>
          </a:stretch>
        </p:blipFill>
        <p:spPr bwMode="auto">
          <a:xfrm>
            <a:off x="9221002" y="1278561"/>
            <a:ext cx="2204187" cy="3465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0" y="3375864"/>
            <a:ext cx="82681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Para determinar cómo un pequeño cambio en la energía ΔE afecta la longitud de onda, diferenciamos la expresión </a:t>
            </a:r>
            <a:r>
              <a:rPr lang="es-ES" i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s-ES" i="1" dirty="0" err="1" smtClean="0">
                <a:latin typeface="Times New Roman" pitchFamily="18" charset="0"/>
                <a:cs typeface="Times New Roman" pitchFamily="18" charset="0"/>
              </a:rPr>
              <a:t>hc</a:t>
            </a:r>
            <a:r>
              <a:rPr lang="es-E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∕ </a:t>
            </a:r>
            <a:r>
              <a:rPr lang="es-ES" i="1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 y obtenemos: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l="9485" b="2941"/>
          <a:stretch>
            <a:fillRect/>
          </a:stretch>
        </p:blipFill>
        <p:spPr bwMode="auto">
          <a:xfrm>
            <a:off x="4485372" y="3965608"/>
            <a:ext cx="1560479" cy="596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152400" y="4615889"/>
            <a:ext cx="82681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Reemplazando al diferencial por </a:t>
            </a:r>
            <a:r>
              <a:rPr lang="es-ES" dirty="0" err="1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s-ES" i="1" dirty="0" err="1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 obtenemos: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77376" y="4937911"/>
            <a:ext cx="1402673" cy="60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14"/>
          <p:cNvSpPr/>
          <p:nvPr/>
        </p:nvSpPr>
        <p:spPr>
          <a:xfrm>
            <a:off x="343301" y="5710535"/>
            <a:ext cx="11014510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700" b="1" dirty="0" smtClean="0">
                <a:solidFill>
                  <a:srgbClr val="0070C0"/>
                </a:solidFill>
              </a:rPr>
              <a:t>Ejercicio</a:t>
            </a:r>
          </a:p>
          <a:p>
            <a:r>
              <a:rPr lang="es-ES" sz="1700" dirty="0" smtClean="0">
                <a:solidFill>
                  <a:srgbClr val="0070C0"/>
                </a:solidFill>
              </a:rPr>
              <a:t>Calcule el cambio en la longitud de onda del fotón 2p → 1 s cuando un átomo de hidrógeno se coloca en un campo magnético de </a:t>
            </a:r>
            <a:r>
              <a:rPr lang="es-ES" sz="1700" dirty="0" smtClean="0">
                <a:solidFill>
                  <a:srgbClr val="0070C0"/>
                </a:solidFill>
              </a:rPr>
              <a:t>2 T</a:t>
            </a:r>
            <a:r>
              <a:rPr lang="es-ES" sz="1700" dirty="0" smtClean="0">
                <a:solidFill>
                  <a:srgbClr val="0070C0"/>
                </a:solidFill>
              </a:rPr>
              <a:t>.</a:t>
            </a:r>
            <a:endParaRPr lang="en-US" sz="17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6362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build="p"/>
      <p:bldP spid="12" grpId="0" build="p"/>
      <p:bldP spid="13" grpId="0" build="p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787" t="4417" r="67219" b="23688"/>
          <a:stretch>
            <a:fillRect/>
          </a:stretch>
        </p:blipFill>
        <p:spPr bwMode="auto">
          <a:xfrm>
            <a:off x="1029903" y="664146"/>
            <a:ext cx="924025" cy="3465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 l="27669" t="4417" r="-1602" b="23688"/>
          <a:stretch>
            <a:fillRect/>
          </a:stretch>
        </p:blipFill>
        <p:spPr bwMode="auto">
          <a:xfrm>
            <a:off x="1876927" y="662546"/>
            <a:ext cx="2204187" cy="3465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15"/>
          <p:cNvSpPr/>
          <p:nvPr/>
        </p:nvSpPr>
        <p:spPr>
          <a:xfrm>
            <a:off x="96250" y="4223923"/>
            <a:ext cx="10905423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700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. Como veremos en la próxima clase, además del momento angular orbital hay un momento angular intrínseco para las partículas, el espín.</a:t>
            </a:r>
          </a:p>
          <a:p>
            <a:endParaRPr lang="es-ES" sz="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Cuando el espín se toma en cuenta, debemos considerar el efecto no solo del momento magnético orbital sino también del </a:t>
            </a:r>
            <a:r>
              <a:rPr lang="es-ES" sz="1700" b="1" dirty="0" smtClean="0">
                <a:latin typeface="Times New Roman" pitchFamily="18" charset="0"/>
                <a:cs typeface="Times New Roman" pitchFamily="18" charset="0"/>
              </a:rPr>
              <a:t>momento magnético de espín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s-ES" sz="1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s-ES" sz="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Entonces, el patrón resultante de división de niveles es más complicado, </a:t>
            </a:r>
            <a:r>
              <a:rPr lang="es-ES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 las líneas espectrales pueden dividirse en más de tres 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componentes. </a:t>
            </a:r>
          </a:p>
          <a:p>
            <a:r>
              <a:rPr lang="es-ES" sz="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Este caso se conoce como el </a:t>
            </a:r>
            <a:r>
              <a:rPr lang="es-ES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efecto Zeeman anómalo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en-US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358638" y="949729"/>
            <a:ext cx="6729665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700" b="1" i="1" dirty="0" smtClean="0">
                <a:latin typeface="Times New Roman" pitchFamily="18" charset="0"/>
                <a:cs typeface="Times New Roman" pitchFamily="18" charset="0"/>
              </a:rPr>
              <a:t>Observaciones:</a:t>
            </a:r>
          </a:p>
          <a:p>
            <a:r>
              <a:rPr lang="es-ES" sz="1700" b="1" dirty="0" smtClean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El experimento que acabamos de considerar es un ejemplo de efecto Zeeman </a:t>
            </a:r>
            <a:r>
              <a:rPr lang="es-ES" sz="1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normal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una sola línea espectral se divide </a:t>
            </a:r>
            <a:r>
              <a:rPr lang="es-ES" sz="1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en tres componentes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Supongamos la transición entre el nivel 3d (</a:t>
            </a:r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 =2) y el 2p (</a:t>
            </a:r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 =1);</a:t>
            </a:r>
          </a:p>
          <a:p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En principio son posibles las 5 transiciones de la figura, que producirían el </a:t>
            </a:r>
            <a:r>
              <a:rPr lang="es-ES" sz="1700" dirty="0" err="1" smtClean="0">
                <a:latin typeface="Times New Roman" pitchFamily="18" charset="0"/>
                <a:cs typeface="Times New Roman" pitchFamily="18" charset="0"/>
              </a:rPr>
              <a:t>splitting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 de una línea sin campo magnético externo en 5 líneas con campo magnético externo. </a:t>
            </a:r>
            <a:endParaRPr lang="es-ES" sz="17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281636" y="3115414"/>
            <a:ext cx="6729665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Sin embargo, se observan solamente 3 líneas (colores rojo, azul y verde).</a:t>
            </a:r>
          </a:p>
        </p:txBody>
      </p:sp>
      <p:grpSp>
        <p:nvGrpSpPr>
          <p:cNvPr id="2" name="Group 29"/>
          <p:cNvGrpSpPr/>
          <p:nvPr/>
        </p:nvGrpSpPr>
        <p:grpSpPr>
          <a:xfrm>
            <a:off x="0" y="779394"/>
            <a:ext cx="4297680" cy="3330703"/>
            <a:chOff x="0" y="779394"/>
            <a:chExt cx="4297680" cy="3330703"/>
          </a:xfrm>
        </p:grpSpPr>
        <p:pic>
          <p:nvPicPr>
            <p:cNvPr id="2055" name="Picture 7" descr="https://www.researchgate.net/profile/Masatsugu-Suzuki-3/publication/269929968/figure/fig3/AS:669488554979354@1536629918888/Schematic-diagram-for-the-Zeeman-splitting-in-Cd-6438-nm-g-1-for-5-1-D-2-j-2-l_W640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779394"/>
              <a:ext cx="4297680" cy="3330703"/>
            </a:xfrm>
            <a:prstGeom prst="rect">
              <a:avLst/>
            </a:prstGeom>
            <a:noFill/>
          </p:spPr>
        </p:pic>
        <p:cxnSp>
          <p:nvCxnSpPr>
            <p:cNvPr id="22" name="Straight Arrow Connector 21"/>
            <p:cNvCxnSpPr/>
            <p:nvPr/>
          </p:nvCxnSpPr>
          <p:spPr>
            <a:xfrm rot="5400000">
              <a:off x="318427" y="2618073"/>
              <a:ext cx="2059015" cy="794"/>
            </a:xfrm>
            <a:prstGeom prst="straightConnector1">
              <a:avLst/>
            </a:prstGeom>
            <a:ln w="25400">
              <a:solidFill>
                <a:schemeClr val="accent2">
                  <a:lumMod val="50000"/>
                </a:schemeClr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5400000">
              <a:off x="2150436" y="2420754"/>
              <a:ext cx="3196398" cy="8815"/>
            </a:xfrm>
            <a:prstGeom prst="straightConnector1">
              <a:avLst/>
            </a:prstGeom>
            <a:ln w="25400">
              <a:solidFill>
                <a:srgbClr val="7030A0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1001028" y="2002054"/>
              <a:ext cx="720069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 smtClean="0">
                  <a:latin typeface="Symbol" pitchFamily="18" charset="2"/>
                  <a:cs typeface="Times New Roman" pitchFamily="18" charset="0"/>
                </a:rPr>
                <a:t>D</a:t>
              </a:r>
              <a:r>
                <a:rPr lang="en-US" sz="1500" dirty="0" smtClean="0">
                  <a:latin typeface="Times New Roman" pitchFamily="18" charset="0"/>
                  <a:cs typeface="Times New Roman" pitchFamily="18" charset="0"/>
                </a:rPr>
                <a:t>m=-2</a:t>
              </a:r>
              <a:endParaRPr lang="en-US" sz="15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473117" y="1981199"/>
              <a:ext cx="655949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 smtClean="0">
                  <a:latin typeface="Symbol" pitchFamily="18" charset="2"/>
                  <a:cs typeface="Times New Roman" pitchFamily="18" charset="0"/>
                </a:rPr>
                <a:t>D</a:t>
              </a:r>
              <a:r>
                <a:rPr lang="en-US" sz="1500" dirty="0" smtClean="0">
                  <a:latin typeface="Times New Roman" pitchFamily="18" charset="0"/>
                  <a:cs typeface="Times New Roman" pitchFamily="18" charset="0"/>
                </a:rPr>
                <a:t>m=2</a:t>
              </a:r>
              <a:endParaRPr lang="en-US" sz="15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1" name="Picture 7" descr="https://www.researchgate.net/profile/Masatsugu-Suzuki-3/publication/269929968/figure/fig3/AS:669488554979354@1536629918888/Schematic-diagram-for-the-Zeeman-splitting-in-Cd-6438-nm-g-1-for-5-1-D-2-j-2-l_W640.jpg"/>
          <p:cNvPicPr>
            <a:picLocks noChangeAspect="1" noChangeArrowheads="1"/>
          </p:cNvPicPr>
          <p:nvPr/>
        </p:nvPicPr>
        <p:blipFill>
          <a:blip r:embed="rId3"/>
          <a:srcRect l="19709"/>
          <a:stretch>
            <a:fillRect/>
          </a:stretch>
        </p:blipFill>
        <p:spPr bwMode="auto">
          <a:xfrm>
            <a:off x="847023" y="787419"/>
            <a:ext cx="3450657" cy="3330703"/>
          </a:xfrm>
          <a:prstGeom prst="rect">
            <a:avLst/>
          </a:prstGeom>
          <a:noFill/>
        </p:spPr>
      </p:pic>
      <p:sp>
        <p:nvSpPr>
          <p:cNvPr id="32" name="Rectangle 31"/>
          <p:cNvSpPr/>
          <p:nvPr/>
        </p:nvSpPr>
        <p:spPr>
          <a:xfrm>
            <a:off x="4357035" y="3479564"/>
            <a:ext cx="7308783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Esto es porque las transiciones deben cumplir las siguientes </a:t>
            </a:r>
            <a:r>
              <a:rPr lang="es-ES" sz="1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reglas de selección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r="63877" b="-1021"/>
          <a:stretch>
            <a:fillRect/>
          </a:stretch>
        </p:blipFill>
        <p:spPr bwMode="auto">
          <a:xfrm>
            <a:off x="4912745" y="3831006"/>
            <a:ext cx="1035668" cy="49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8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45524" b="4923"/>
          <a:stretch>
            <a:fillRect/>
          </a:stretch>
        </p:blipFill>
        <p:spPr bwMode="auto">
          <a:xfrm>
            <a:off x="6217920" y="3831006"/>
            <a:ext cx="1561850" cy="461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596362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7" grpId="0" build="p"/>
      <p:bldP spid="19" grpId="0" build="p"/>
      <p:bldP spid="3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031807"/>
            <a:ext cx="83502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 smtClean="0">
                <a:solidFill>
                  <a:srgbClr val="FF0000"/>
                </a:solidFill>
              </a:rPr>
              <a:t>VI-C. El momento angular de spin o momento angular intrínseco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1545" y="1532081"/>
            <a:ext cx="8146181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Una forma de observar en forma directa la cuantización espacial del momento angular es colocar un haz de átomos en un campo magnético externo.</a:t>
            </a:r>
            <a:br>
              <a:rPr lang="es-ES" sz="1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s-ES" sz="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La interacción entre el campo magnético y el momento dipolar magnético del átomo (que está relacionado con el momento angular orbital del electrón) da lugar a una fuerza que depende de la proyección de ⃗L según z. </a:t>
            </a:r>
            <a:endParaRPr lang="en-US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5D516FB2-421D-4FB2-9AC1-1F202EBF9AE3}"/>
              </a:ext>
            </a:extLst>
          </p:cNvPr>
          <p:cNvSpPr txBox="1">
            <a:spLocks/>
          </p:cNvSpPr>
          <p:nvPr/>
        </p:nvSpPr>
        <p:spPr>
          <a:xfrm>
            <a:off x="507988" y="3144404"/>
            <a:ext cx="4891786" cy="3880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i="1" dirty="0" err="1"/>
              <a:t>Fuerza</a:t>
            </a:r>
            <a:r>
              <a:rPr lang="en-US" sz="2000" b="1" i="1" dirty="0"/>
              <a:t> </a:t>
            </a:r>
            <a:r>
              <a:rPr lang="en-US" sz="2000" b="1" i="1" dirty="0" err="1"/>
              <a:t>magnética</a:t>
            </a:r>
            <a:r>
              <a:rPr lang="en-US" sz="2000" b="1" i="1" dirty="0"/>
              <a:t> </a:t>
            </a:r>
            <a:r>
              <a:rPr lang="en-US" sz="2000" b="1" i="1" dirty="0" err="1"/>
              <a:t>sobre</a:t>
            </a:r>
            <a:r>
              <a:rPr lang="en-US" sz="2000" b="1" i="1" dirty="0"/>
              <a:t> un </a:t>
            </a:r>
            <a:r>
              <a:rPr lang="en-US" sz="2000" b="1" i="1" dirty="0" err="1"/>
              <a:t>dipolo</a:t>
            </a:r>
            <a:r>
              <a:rPr lang="en-US" sz="2000" b="1" i="1" dirty="0"/>
              <a:t> </a:t>
            </a:r>
            <a:r>
              <a:rPr lang="en-US" sz="2000" b="1" i="1" dirty="0" err="1"/>
              <a:t>magnético</a:t>
            </a:r>
            <a:endParaRPr lang="en-US" sz="2000" b="1" i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80787D6-3127-40E3-A518-BCE7A345DAE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109" t="6780"/>
          <a:stretch>
            <a:fillRect/>
          </a:stretch>
        </p:blipFill>
        <p:spPr>
          <a:xfrm>
            <a:off x="8191099" y="1049174"/>
            <a:ext cx="3419629" cy="26336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F3E8B43-7353-4420-A5D1-2D4927E606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2602" y="2898313"/>
            <a:ext cx="1624611" cy="85505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3726645"/>
            <a:ext cx="7055318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Como hemos visto, el número de componentes para la proyección de ⃗L según z. es igual a 2</a:t>
            </a:r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 + 1. </a:t>
            </a:r>
          </a:p>
          <a:p>
            <a:endParaRPr lang="es-ES" sz="17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ES" sz="17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De modo que si realizamos este experimento deberíamos observar que el haz se divide en 2</a:t>
            </a:r>
            <a:r>
              <a:rPr lang="es-ES" sz="17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s-ES" sz="17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+ 1 haces que producen en una pantalla 2</a:t>
            </a:r>
            <a:r>
              <a:rPr lang="es-ES" sz="17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s-ES" sz="17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+ 1 manchas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1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Picture 4" descr="Experiment in Physics &gt; Appendix 5: Right Experiment, Wrong Theory: The  Stern-Gerlach Experiment (Stanford Encyclopedia of Philosophy)"/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2359" t="5649" r="2568"/>
          <a:stretch>
            <a:fillRect/>
          </a:stretch>
        </p:blipFill>
        <p:spPr bwMode="auto">
          <a:xfrm>
            <a:off x="7026442" y="3676859"/>
            <a:ext cx="4591251" cy="2336615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0" y="5190776"/>
            <a:ext cx="6901314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Es interesante que este experimento había sido realizado por </a:t>
            </a:r>
            <a:r>
              <a:rPr lang="es-ES" sz="1700" dirty="0" err="1" smtClean="0">
                <a:latin typeface="Times New Roman" pitchFamily="18" charset="0"/>
                <a:cs typeface="Times New Roman" pitchFamily="18" charset="0"/>
              </a:rPr>
              <a:t>Stern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s-ES" sz="1700" dirty="0" err="1" smtClean="0">
                <a:latin typeface="Times New Roman" pitchFamily="18" charset="0"/>
                <a:cs typeface="Times New Roman" pitchFamily="18" charset="0"/>
              </a:rPr>
              <a:t>Gerlach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 en 1922, ANTES del advenimiento de la mecánica cuántica de Schrödinger y Heisenberg (1926). </a:t>
            </a:r>
            <a:endParaRPr lang="en-US" sz="1700" dirty="0"/>
          </a:p>
        </p:txBody>
      </p:sp>
      <p:sp>
        <p:nvSpPr>
          <p:cNvPr id="14" name="Rectangle 13"/>
          <p:cNvSpPr/>
          <p:nvPr/>
        </p:nvSpPr>
        <p:spPr>
          <a:xfrm>
            <a:off x="0" y="6143655"/>
            <a:ext cx="11579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Aún más interesante es el resultado sorprendente que indica una propiedad inesperada del electrón, conocido como </a:t>
            </a:r>
            <a:r>
              <a:rPr lang="es-E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momento angular intrínseco  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s-E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espín intrínseco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96362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/>
      <p:bldP spid="12" grpId="0" build="p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14424" y="1705335"/>
            <a:ext cx="10465869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700" dirty="0" err="1" smtClean="0">
                <a:latin typeface="Times New Roman" pitchFamily="18" charset="0"/>
                <a:cs typeface="Times New Roman" pitchFamily="18" charset="0"/>
              </a:rPr>
              <a:t>Stern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s-ES" sz="1700" dirty="0" err="1" smtClean="0">
                <a:latin typeface="Times New Roman" pitchFamily="18" charset="0"/>
                <a:cs typeface="Times New Roman" pitchFamily="18" charset="0"/>
              </a:rPr>
              <a:t>Gerlach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 en 1921-22 querían verificar si el momento angular de los átomos estaba cuantizado (como asumía el postulado de Bohr) o no. </a:t>
            </a:r>
          </a:p>
          <a:p>
            <a:endParaRPr lang="es-ES" sz="17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Es importante tener en cuenta que la cuantización del momento angular de Bohr es diferente a la que surge en mecánica cuántica del álgebra de los operadores de momento angular: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937EEB1D-4FC4-43FD-A2E9-4B3F9D96D0DE}"/>
              </a:ext>
            </a:extLst>
          </p:cNvPr>
          <p:cNvSpPr txBox="1">
            <a:spLocks/>
          </p:cNvSpPr>
          <p:nvPr/>
        </p:nvSpPr>
        <p:spPr>
          <a:xfrm>
            <a:off x="319973" y="1059673"/>
            <a:ext cx="10515600" cy="4611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El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experimento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de Stern-Gerlach (1922)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/>
          <a:srcRect l="28344" t="33330" r="26411" b="59161"/>
          <a:stretch>
            <a:fillRect/>
          </a:stretch>
        </p:blipFill>
        <p:spPr bwMode="auto">
          <a:xfrm>
            <a:off x="3158371" y="3174393"/>
            <a:ext cx="4279392" cy="512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288117" y="3783513"/>
            <a:ext cx="1030224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Mientras que  la condición de Bohr es </a:t>
            </a:r>
          </a:p>
          <a:p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			|⃗L| = </a:t>
            </a:r>
            <a:r>
              <a:rPr lang="es-ES" sz="1700" i="1" dirty="0" err="1" smtClean="0">
                <a:latin typeface="Times New Roman" pitchFamily="18" charset="0"/>
                <a:cs typeface="Times New Roman" pitchFamily="18" charset="0"/>
              </a:rPr>
              <a:t>nħ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24487" y="4543909"/>
            <a:ext cx="10302240" cy="615553"/>
          </a:xfrm>
          <a:prstGeom prst="rect">
            <a:avLst/>
          </a:prstGeom>
          <a:solidFill>
            <a:srgbClr val="78EE86"/>
          </a:solidFill>
        </p:spPr>
        <p:txBody>
          <a:bodyPr wrap="square">
            <a:spAutoFit/>
          </a:bodyPr>
          <a:lstStyle/>
          <a:p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En particular, </a:t>
            </a:r>
            <a:r>
              <a:rPr lang="es-ES" sz="1700" b="1" u="sng" dirty="0" smtClean="0">
                <a:latin typeface="Times New Roman" pitchFamily="18" charset="0"/>
                <a:cs typeface="Times New Roman" pitchFamily="18" charset="0"/>
              </a:rPr>
              <a:t>es posible que el vector cuántico tenga una longitud de cero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, mientras que en el modelo de Bohr el módulo mínimo es </a:t>
            </a:r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ħ.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06942" y="5457617"/>
            <a:ext cx="10465869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700" dirty="0" err="1" smtClean="0">
                <a:latin typeface="Times New Roman" pitchFamily="18" charset="0"/>
                <a:cs typeface="Times New Roman" pitchFamily="18" charset="0"/>
              </a:rPr>
              <a:t>Stern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s-ES" sz="1700" dirty="0" err="1" smtClean="0">
                <a:latin typeface="Times New Roman" pitchFamily="18" charset="0"/>
                <a:cs typeface="Times New Roman" pitchFamily="18" charset="0"/>
              </a:rPr>
              <a:t>Gerlach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 usaron un haz colimado de átomos de plata en el siguiente montaje experimental. </a:t>
            </a:r>
          </a:p>
        </p:txBody>
      </p:sp>
    </p:spTree>
    <p:extLst>
      <p:ext uri="{BB962C8B-B14F-4D97-AF65-F5344CB8AC3E}">
        <p14:creationId xmlns:p14="http://schemas.microsoft.com/office/powerpoint/2010/main" xmlns="" val="2596362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4" grpId="0" build="p"/>
      <p:bldP spid="15" grpId="0" build="p" animBg="1"/>
      <p:bldP spid="15" grpId="1" build="allAtOnce" animBg="1"/>
      <p:bldP spid="1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93C3216-7CD2-4FA5-AE38-30A4FACEC7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5328" y="1228019"/>
            <a:ext cx="6146016" cy="29108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19346F7-7BF7-4D37-9124-45F6979E9C6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61264"/>
          <a:stretch>
            <a:fillRect/>
          </a:stretch>
        </p:blipFill>
        <p:spPr>
          <a:xfrm>
            <a:off x="6308907" y="4269466"/>
            <a:ext cx="1988070" cy="80786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913408"/>
            <a:ext cx="5322771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un horno calentado eléctricamente se vaporiza plata, y los átomos de plata se esparcen a través de un pequeño orificio en la pared del horno.</a:t>
            </a:r>
            <a:endParaRPr lang="en-US" sz="17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5129" y="1981813"/>
            <a:ext cx="523614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Luego se coliman en un haz angosto a esos átomos (que son eléctricamente neutros pero que </a:t>
            </a:r>
            <a:r>
              <a:rPr lang="it-IT" sz="1700" dirty="0" smtClean="0">
                <a:latin typeface="Times New Roman" pitchFamily="18" charset="0"/>
                <a:cs typeface="Times New Roman" pitchFamily="18" charset="0"/>
              </a:rPr>
              <a:t>poseen un memento dipolar magnetico) 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haciéndolos pasar por una rendija en una pantalla interpuesta. </a:t>
            </a:r>
          </a:p>
        </p:txBody>
      </p:sp>
      <p:grpSp>
        <p:nvGrpSpPr>
          <p:cNvPr id="2" name="Group 10"/>
          <p:cNvGrpSpPr/>
          <p:nvPr/>
        </p:nvGrpSpPr>
        <p:grpSpPr>
          <a:xfrm>
            <a:off x="0" y="677857"/>
            <a:ext cx="11232599" cy="3681061"/>
            <a:chOff x="0" y="677857"/>
            <a:chExt cx="11232599" cy="368106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1DBFCDE0-20E6-4711-8E2B-5EA6175379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95998" y="3443283"/>
              <a:ext cx="1739707" cy="915635"/>
            </a:xfrm>
            <a:prstGeom prst="rect">
              <a:avLst/>
            </a:prstGeom>
          </p:spPr>
        </p:pic>
        <p:pic>
          <p:nvPicPr>
            <p:cNvPr id="4" name="Ink 3">
              <a:extLst>
                <a:ext uri="{FF2B5EF4-FFF2-40B4-BE49-F238E27FC236}">
                  <a16:creationId xmlns:a16="http://schemas.microsoft.com/office/drawing/2014/main" xmlns="" xmlns:mc="http://schemas.openxmlformats.org/markup-compatibility/2006" id="{95C08F1A-5974-423F-AB42-D5B7442713B3}"/>
                </a:ext>
              </a:extLst>
            </p:cNvPr>
            <p:cNvPicPr/>
            <p:nvPr/>
          </p:nvPicPr>
          <p:blipFill>
            <a:blip r:embed="rId5"/>
            <a:srcRect b="22794"/>
            <a:stretch>
              <a:fillRect/>
            </a:stretch>
          </p:blipFill>
          <p:spPr>
            <a:xfrm>
              <a:off x="6669599" y="677857"/>
              <a:ext cx="4563000" cy="3586131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0" y="3165720"/>
              <a:ext cx="5823284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1700" dirty="0" smtClean="0">
                  <a:latin typeface="Times New Roman" pitchFamily="18" charset="0"/>
                  <a:cs typeface="Times New Roman" pitchFamily="18" charset="0"/>
                </a:rPr>
                <a:t>El haz colimado pasa luego entre los polos de un electroimán con un capo de intensidad variable según z.</a:t>
              </a:r>
              <a:endParaRPr lang="en-US" sz="17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44379" y="4051245"/>
            <a:ext cx="5938788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Y finalmente, se detecta el haz en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una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placa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detectora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vidrio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3" name="Ink 6">
            <a:extLst>
              <a:ext uri="{FF2B5EF4-FFF2-40B4-BE49-F238E27FC236}">
                <a16:creationId xmlns:a16="http://schemas.microsoft.com/office/drawing/2014/main" xmlns="" xmlns:mc="http://schemas.openxmlformats.org/markup-compatibility/2006" id="{742C06B6-28F0-49A8-85AB-502EF8652AD6}"/>
              </a:ext>
            </a:extLst>
          </p:cNvPr>
          <p:cNvPicPr/>
          <p:nvPr/>
        </p:nvPicPr>
        <p:blipFill>
          <a:blip r:embed="rId6"/>
          <a:srcRect l="55864" t="46270" r="39232" b="36181"/>
          <a:stretch>
            <a:fillRect/>
          </a:stretch>
        </p:blipFill>
        <p:spPr>
          <a:xfrm>
            <a:off x="9808143" y="2714324"/>
            <a:ext cx="577515" cy="9144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9652536" y="2355594"/>
            <a:ext cx="233091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 predicción clásica (</a:t>
            </a:r>
            <a:r>
              <a:rPr lang="es-ES" sz="17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s-ES" sz="1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no cuantizado) sería</a:t>
            </a:r>
            <a:endParaRPr lang="en-US" sz="17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894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93C3216-7CD2-4FA5-AE38-30A4FACEC7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5328" y="1228019"/>
            <a:ext cx="6146016" cy="29108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19346F7-7BF7-4D37-9124-45F6979E9C6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61264"/>
          <a:stretch>
            <a:fillRect/>
          </a:stretch>
        </p:blipFill>
        <p:spPr>
          <a:xfrm>
            <a:off x="6308907" y="4269466"/>
            <a:ext cx="1988070" cy="80786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913408"/>
            <a:ext cx="5322771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un horno calentado eléctricamente se vaporiza plata, y los átomos de plata se esparcen a través de un pequeño orificio en la pared del horno.</a:t>
            </a:r>
            <a:endParaRPr lang="en-US" sz="17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5129" y="1981813"/>
            <a:ext cx="523614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Luego se coliman en un haz angosto a esos átomos (que son eléctricamente neutros pero que </a:t>
            </a:r>
            <a:r>
              <a:rPr lang="it-IT" sz="1700" dirty="0" smtClean="0">
                <a:latin typeface="Times New Roman" pitchFamily="18" charset="0"/>
                <a:cs typeface="Times New Roman" pitchFamily="18" charset="0"/>
              </a:rPr>
              <a:t>poseen un memento dipolar magnetico) 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haciéndolos pasar por una rendija en una pantalla interpuesta.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677857"/>
            <a:ext cx="11232599" cy="3681061"/>
            <a:chOff x="0" y="677857"/>
            <a:chExt cx="11232599" cy="368106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1DBFCDE0-20E6-4711-8E2B-5EA6175379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95998" y="3443283"/>
              <a:ext cx="1739707" cy="915635"/>
            </a:xfrm>
            <a:prstGeom prst="rect">
              <a:avLst/>
            </a:prstGeom>
          </p:spPr>
        </p:pic>
        <p:pic>
          <p:nvPicPr>
            <p:cNvPr id="4" name="Ink 3">
              <a:extLst>
                <a:ext uri="{FF2B5EF4-FFF2-40B4-BE49-F238E27FC236}">
                  <a16:creationId xmlns:a16="http://schemas.microsoft.com/office/drawing/2014/main" xmlns="" xmlns:mc="http://schemas.openxmlformats.org/markup-compatibility/2006" id="{95C08F1A-5974-423F-AB42-D5B7442713B3}"/>
                </a:ext>
              </a:extLst>
            </p:cNvPr>
            <p:cNvPicPr/>
            <p:nvPr/>
          </p:nvPicPr>
          <p:blipFill>
            <a:blip r:embed="rId5"/>
            <a:srcRect b="22794"/>
            <a:stretch>
              <a:fillRect/>
            </a:stretch>
          </p:blipFill>
          <p:spPr>
            <a:xfrm>
              <a:off x="6669599" y="677857"/>
              <a:ext cx="4563000" cy="3586131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0" y="3165720"/>
              <a:ext cx="5823284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1700" dirty="0" smtClean="0">
                  <a:latin typeface="Times New Roman" pitchFamily="18" charset="0"/>
                  <a:cs typeface="Times New Roman" pitchFamily="18" charset="0"/>
                </a:rPr>
                <a:t>El haz colimado pasa luego entre los polos de un electroimán con un capo de intensidad variable según z.</a:t>
              </a:r>
              <a:endParaRPr lang="en-US" sz="17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0" y="3916492"/>
            <a:ext cx="5938788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Y finalmente, se detecta el haz en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una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placa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detectora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vidrio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3" name="Ink 6">
            <a:extLst>
              <a:ext uri="{FF2B5EF4-FFF2-40B4-BE49-F238E27FC236}">
                <a16:creationId xmlns:a16="http://schemas.microsoft.com/office/drawing/2014/main" xmlns="" xmlns:mc="http://schemas.openxmlformats.org/markup-compatibility/2006" id="{742C06B6-28F0-49A8-85AB-502EF8652AD6}"/>
              </a:ext>
            </a:extLst>
          </p:cNvPr>
          <p:cNvPicPr/>
          <p:nvPr/>
        </p:nvPicPr>
        <p:blipFill>
          <a:blip r:embed="rId6"/>
          <a:srcRect l="52841" t="46270" r="43318" b="36181"/>
          <a:stretch>
            <a:fillRect/>
          </a:stretch>
        </p:blipFill>
        <p:spPr>
          <a:xfrm>
            <a:off x="9731133" y="2579574"/>
            <a:ext cx="452388" cy="9144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9652536" y="2355594"/>
            <a:ext cx="2330918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 que se observó es:</a:t>
            </a:r>
            <a:endParaRPr lang="en-US" sz="17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894763" y="3051212"/>
            <a:ext cx="211756" cy="144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-19251" y="4482777"/>
            <a:ext cx="6631807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Algo que en 1922 no sabían, pero que a partir de 1926 si sabemos es que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219346F7-7BF7-4D37-9124-45F6979E9C6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8580" r="31976"/>
          <a:stretch>
            <a:fillRect/>
          </a:stretch>
        </p:blipFill>
        <p:spPr>
          <a:xfrm>
            <a:off x="8364354" y="4258235"/>
            <a:ext cx="1511166" cy="80786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219346F7-7BF7-4D37-9124-45F6979E9C6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8774" r="3283"/>
          <a:stretch>
            <a:fillRect/>
          </a:stretch>
        </p:blipFill>
        <p:spPr>
          <a:xfrm>
            <a:off x="9914021" y="4258235"/>
            <a:ext cx="1434165" cy="80786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23524" y="5029813"/>
            <a:ext cx="6631807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El problema es que se sabe que los átomos de plata tienen</a:t>
            </a:r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 = 0.</a:t>
            </a:r>
            <a:endParaRPr lang="en-US" sz="17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102794" y="5414512"/>
            <a:ext cx="46196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Rectangle 20"/>
          <p:cNvSpPr/>
          <p:nvPr/>
        </p:nvSpPr>
        <p:spPr>
          <a:xfrm>
            <a:off x="4599265" y="5523298"/>
            <a:ext cx="97864" cy="242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89296" y="5836730"/>
            <a:ext cx="6631807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 = 0, </a:t>
            </a:r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s-ES" sz="1700" i="1" baseline="-2500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s-ES" sz="17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= 0, y entonces deberíamos ver UNA SOLA MANCHA! </a:t>
            </a:r>
            <a:endParaRPr lang="en-US" sz="17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894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9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k 6">
            <a:extLst>
              <a:ext uri="{FF2B5EF4-FFF2-40B4-BE49-F238E27FC236}">
                <a16:creationId xmlns:a16="http://schemas.microsoft.com/office/drawing/2014/main" xmlns="" xmlns:mc="http://schemas.openxmlformats.org/markup-compatibility/2006" id="{742C06B6-28F0-49A8-85AB-502EF8652AD6}"/>
              </a:ext>
            </a:extLst>
          </p:cNvPr>
          <p:cNvPicPr/>
          <p:nvPr/>
        </p:nvPicPr>
        <p:blipFill>
          <a:blip r:embed="rId2"/>
          <a:srcRect l="38453" t="79890" r="13624"/>
          <a:stretch>
            <a:fillRect/>
          </a:stretch>
        </p:blipFill>
        <p:spPr>
          <a:xfrm>
            <a:off x="0" y="1568917"/>
            <a:ext cx="5643138" cy="104786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1" y="1125165"/>
            <a:ext cx="10751419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Tampoco es fácil interpretar el resultado suponiendo un </a:t>
            </a:r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 &gt; 0</a:t>
            </a:r>
            <a:endParaRPr lang="en-US" sz="1700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027932" y="1335392"/>
            <a:ext cx="1999538" cy="1624400"/>
            <a:chOff x="6027932" y="1335392"/>
            <a:chExt cx="1999538" cy="16244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1DBFCDE0-20E6-4711-8E2B-5EA6175379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07233" y="1335392"/>
              <a:ext cx="1739707" cy="91563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219346F7-7BF7-4D37-9124-45F6979E9C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r="82983"/>
            <a:stretch>
              <a:fillRect/>
            </a:stretch>
          </p:blipFill>
          <p:spPr>
            <a:xfrm>
              <a:off x="6027932" y="2151926"/>
              <a:ext cx="873381" cy="80786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219346F7-7BF7-4D37-9124-45F6979E9C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68774" r="3283"/>
            <a:stretch>
              <a:fillRect/>
            </a:stretch>
          </p:blipFill>
          <p:spPr>
            <a:xfrm>
              <a:off x="6593305" y="2140685"/>
              <a:ext cx="1434165" cy="807866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8112494" y="1920853"/>
            <a:ext cx="311056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O sea tendríamos que ver tantas manchas como valores diferentes de </a:t>
            </a:r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s-ES" sz="1700" i="1" baseline="-25000" dirty="0" smtClean="0">
                <a:latin typeface="Times New Roman" pitchFamily="18" charset="0"/>
                <a:cs typeface="Times New Roman" pitchFamily="18" charset="0"/>
              </a:rPr>
              <a:t>l  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s-E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02869" y="2820202"/>
            <a:ext cx="5982771" cy="2833529"/>
            <a:chOff x="1088369" y="2820202"/>
            <a:chExt cx="5982771" cy="283352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393C3216-7CD2-4FA5-AE38-30A4FACEC7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88369" y="2820202"/>
              <a:ext cx="5982771" cy="2833529"/>
            </a:xfrm>
            <a:prstGeom prst="rect">
              <a:avLst/>
            </a:prstGeom>
          </p:spPr>
        </p:pic>
        <p:pic>
          <p:nvPicPr>
            <p:cNvPr id="12" name="Ink 6">
              <a:extLst>
                <a:ext uri="{FF2B5EF4-FFF2-40B4-BE49-F238E27FC236}">
                  <a16:creationId xmlns:a16="http://schemas.microsoft.com/office/drawing/2014/main" xmlns="" xmlns:mc="http://schemas.openxmlformats.org/markup-compatibility/2006" id="{742C06B6-28F0-49A8-85AB-502EF8652AD6}"/>
                </a:ext>
              </a:extLst>
            </p:cNvPr>
            <p:cNvPicPr/>
            <p:nvPr/>
          </p:nvPicPr>
          <p:blipFill>
            <a:blip r:embed="rId2"/>
            <a:srcRect l="53739" t="46270" r="43155" b="34518"/>
            <a:stretch>
              <a:fillRect/>
            </a:stretch>
          </p:blipFill>
          <p:spPr>
            <a:xfrm>
              <a:off x="5563402" y="4177364"/>
              <a:ext cx="365760" cy="1001028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4687529" y="447575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650030" y="3401539"/>
            <a:ext cx="563077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Si solo se ven 2 manchas debemos pues concluir que 2</a:t>
            </a:r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+1 =2</a:t>
            </a:r>
          </a:p>
          <a:p>
            <a:endParaRPr lang="es-ES" sz="17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ES" sz="1700" dirty="0" err="1" smtClean="0">
                <a:latin typeface="Times New Roman" pitchFamily="18" charset="0"/>
                <a:cs typeface="Times New Roman" pitchFamily="18" charset="0"/>
              </a:rPr>
              <a:t>i.e.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l 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= (2-1)/2 = </a:t>
            </a:r>
            <a:r>
              <a:rPr lang="es-E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½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Ink 6">
            <a:extLst>
              <a:ext uri="{FF2B5EF4-FFF2-40B4-BE49-F238E27FC236}">
                <a16:creationId xmlns:a16="http://schemas.microsoft.com/office/drawing/2014/main" xmlns="" xmlns:mc="http://schemas.openxmlformats.org/markup-compatibility/2006" id="{742C06B6-28F0-49A8-85AB-502EF8652AD6}"/>
              </a:ext>
            </a:extLst>
          </p:cNvPr>
          <p:cNvPicPr/>
          <p:nvPr/>
        </p:nvPicPr>
        <p:blipFill>
          <a:blip r:embed="rId2"/>
          <a:srcRect l="69270" t="-2681" b="86056"/>
          <a:stretch>
            <a:fillRect/>
          </a:stretch>
        </p:blipFill>
        <p:spPr>
          <a:xfrm>
            <a:off x="5823284" y="4697128"/>
            <a:ext cx="3618625" cy="866274"/>
          </a:xfrm>
          <a:prstGeom prst="rect">
            <a:avLst/>
          </a:prstGeom>
        </p:spPr>
      </p:pic>
      <p:pic>
        <p:nvPicPr>
          <p:cNvPr id="17" name="Ink 6">
            <a:extLst>
              <a:ext uri="{FF2B5EF4-FFF2-40B4-BE49-F238E27FC236}">
                <a16:creationId xmlns:a16="http://schemas.microsoft.com/office/drawing/2014/main" xmlns="" xmlns:mc="http://schemas.openxmlformats.org/markup-compatibility/2006" id="{742C06B6-28F0-49A8-85AB-502EF8652AD6}"/>
              </a:ext>
            </a:extLst>
          </p:cNvPr>
          <p:cNvPicPr/>
          <p:nvPr/>
        </p:nvPicPr>
        <p:blipFill>
          <a:blip r:embed="rId2"/>
          <a:srcRect l="69270" t="12466" r="10622" b="73495"/>
          <a:stretch>
            <a:fillRect/>
          </a:stretch>
        </p:blipFill>
        <p:spPr>
          <a:xfrm>
            <a:off x="7401827" y="5419023"/>
            <a:ext cx="2367815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894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nk 1">
            <a:extLst>
              <a:ext uri="{FF2B5EF4-FFF2-40B4-BE49-F238E27FC236}">
                <a16:creationId xmlns="" xmlns:mc="http://schemas.openxmlformats.org/markup-compatibility/2006" xmlns:a16="http://schemas.microsoft.com/office/drawing/2014/main" id="{B4D4AA33-4081-4BAB-9E46-D1B04BD9B8B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93850" y="2371772"/>
            <a:ext cx="217440" cy="3567960"/>
          </a:xfrm>
          <a:prstGeom prst="rect">
            <a:avLst/>
          </a:prstGeom>
        </p:spPr>
      </p:pic>
      <p:grpSp>
        <p:nvGrpSpPr>
          <p:cNvPr id="76" name="Group 75"/>
          <p:cNvGrpSpPr/>
          <p:nvPr/>
        </p:nvGrpSpPr>
        <p:grpSpPr>
          <a:xfrm>
            <a:off x="685490" y="1680932"/>
            <a:ext cx="6906240" cy="966960"/>
            <a:chOff x="685490" y="1680932"/>
            <a:chExt cx="6906240" cy="966960"/>
          </a:xfrm>
        </p:grpSpPr>
        <p:pic>
          <p:nvPicPr>
            <p:cNvPr id="3" name="Ink 2">
              <a:extLst>
                <a:ext uri="{FF2B5EF4-FFF2-40B4-BE49-F238E27FC236}">
                  <a16:creationId xmlns="" xmlns:mc="http://schemas.openxmlformats.org/markup-compatibility/2006" xmlns:a16="http://schemas.microsoft.com/office/drawing/2014/main" id="{3B2F1A03-1C45-4156-8305-61F38C89E59F}"/>
                </a:ext>
              </a:extLst>
            </p:cNvPr>
            <p:cNvPicPr/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85490" y="2260172"/>
              <a:ext cx="234360" cy="387720"/>
            </a:xfrm>
            <a:prstGeom prst="rect">
              <a:avLst/>
            </a:prstGeom>
          </p:spPr>
        </p:pic>
        <p:pic>
          <p:nvPicPr>
            <p:cNvPr id="9" name="Ink 8">
              <a:extLst>
                <a:ext uri="{FF2B5EF4-FFF2-40B4-BE49-F238E27FC236}">
                  <a16:creationId xmlns="" xmlns:mc="http://schemas.openxmlformats.org/markup-compatibility/2006" xmlns:a16="http://schemas.microsoft.com/office/drawing/2014/main" id="{B63BC58E-BA6D-49EA-BFB1-D6344C3B7839}"/>
                </a:ext>
              </a:extLst>
            </p:cNvPr>
            <p:cNvPicPr/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92330" y="1823852"/>
              <a:ext cx="261720" cy="360720"/>
            </a:xfrm>
            <a:prstGeom prst="rect">
              <a:avLst/>
            </a:prstGeom>
          </p:spPr>
        </p:pic>
        <p:pic>
          <p:nvPicPr>
            <p:cNvPr id="10" name="Ink 9">
              <a:extLst>
                <a:ext uri="{FF2B5EF4-FFF2-40B4-BE49-F238E27FC236}">
                  <a16:creationId xmlns="" xmlns:mc="http://schemas.openxmlformats.org/markup-compatibility/2006" xmlns:a16="http://schemas.microsoft.com/office/drawing/2014/main" id="{723453B5-140D-4BA8-A012-A285C3CC38EB}"/>
                </a:ext>
              </a:extLst>
            </p:cNvPr>
            <p:cNvPicPr/>
            <p:nvPr/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48650" y="2064692"/>
              <a:ext cx="175320" cy="204840"/>
            </a:xfrm>
            <a:prstGeom prst="rect">
              <a:avLst/>
            </a:prstGeom>
          </p:spPr>
        </p:pic>
        <p:pic>
          <p:nvPicPr>
            <p:cNvPr id="11" name="Ink 10">
              <a:extLst>
                <a:ext uri="{FF2B5EF4-FFF2-40B4-BE49-F238E27FC236}">
                  <a16:creationId xmlns="" xmlns:mc="http://schemas.openxmlformats.org/markup-compatibility/2006" xmlns:a16="http://schemas.microsoft.com/office/drawing/2014/main" id="{CBF86AC8-DF9E-4780-BB5C-38D2DA84AC57}"/>
                </a:ext>
              </a:extLst>
            </p:cNvPr>
            <p:cNvPicPr/>
            <p:nvPr/>
          </p:nvPicPr>
          <p:blipFill>
            <a:blip r:embed="rId6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262570" y="2007092"/>
              <a:ext cx="120600" cy="314280"/>
            </a:xfrm>
            <a:prstGeom prst="rect">
              <a:avLst/>
            </a:prstGeom>
          </p:spPr>
        </p:pic>
        <p:pic>
          <p:nvPicPr>
            <p:cNvPr id="12" name="Ink 11">
              <a:extLst>
                <a:ext uri="{FF2B5EF4-FFF2-40B4-BE49-F238E27FC236}">
                  <a16:creationId xmlns="" xmlns:mc="http://schemas.openxmlformats.org/markup-compatibility/2006" xmlns:a16="http://schemas.microsoft.com/office/drawing/2014/main" id="{0F3A8B2D-E45A-4670-B3D7-F15421CAA24A}"/>
                </a:ext>
              </a:extLst>
            </p:cNvPr>
            <p:cNvPicPr/>
            <p:nvPr/>
          </p:nvPicPr>
          <p:blipFill>
            <a:blip r:embed="rId7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332770" y="2029412"/>
              <a:ext cx="211680" cy="357840"/>
            </a:xfrm>
            <a:prstGeom prst="rect">
              <a:avLst/>
            </a:prstGeom>
          </p:spPr>
        </p:pic>
        <p:pic>
          <p:nvPicPr>
            <p:cNvPr id="13" name="Ink 12">
              <a:extLst>
                <a:ext uri="{FF2B5EF4-FFF2-40B4-BE49-F238E27FC236}">
                  <a16:creationId xmlns="" xmlns:mc="http://schemas.openxmlformats.org/markup-compatibility/2006" xmlns:a16="http://schemas.microsoft.com/office/drawing/2014/main" id="{CC5E0F1C-94BA-47B9-B6CB-3991B78343F9}"/>
                </a:ext>
              </a:extLst>
            </p:cNvPr>
            <p:cNvPicPr/>
            <p:nvPr/>
          </p:nvPicPr>
          <p:blipFill>
            <a:blip r:embed="rId8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240610" y="2163332"/>
              <a:ext cx="279720" cy="77400"/>
            </a:xfrm>
            <a:prstGeom prst="rect">
              <a:avLst/>
            </a:prstGeom>
          </p:spPr>
        </p:pic>
        <p:grpSp>
          <p:nvGrpSpPr>
            <p:cNvPr id="4" name="Group 25">
              <a:extLst>
                <a:ext uri="{FF2B5EF4-FFF2-40B4-BE49-F238E27FC236}">
                  <a16:creationId xmlns="" xmlns:a16="http://schemas.microsoft.com/office/drawing/2014/main" id="{CE48E175-E7C6-4377-8714-B599CDF00599}"/>
                </a:ext>
              </a:extLst>
            </p:cNvPr>
            <p:cNvGrpSpPr/>
            <p:nvPr/>
          </p:nvGrpSpPr>
          <p:grpSpPr>
            <a:xfrm>
              <a:off x="1806530" y="1771292"/>
              <a:ext cx="675000" cy="435240"/>
              <a:chOff x="1806530" y="144667"/>
              <a:chExt cx="675000" cy="435240"/>
            </a:xfrm>
          </p:grpSpPr>
          <mc:AlternateContent xmlns:mc="http://schemas.openxmlformats.org/markup-compatibility/2006">
            <mc:Choice xmlns="" xmlns:p14="http://schemas.microsoft.com/office/powerpoint/2010/main" Requires="p14">
              <p:contentPart p14:bwMode="auto" r:id="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A6BFEA46-23EE-422C-8B72-44613AD1C849}"/>
                      </a:ext>
                    </a:extLst>
                  </p14:cNvPr>
                  <p14:cNvContentPartPr/>
                  <p14:nvPr/>
                </p14:nvContentPartPr>
                <p14:xfrm>
                  <a:off x="1806530" y="247627"/>
                  <a:ext cx="122760" cy="332280"/>
                </p14:xfrm>
              </p:contentPart>
            </mc:Choice>
            <mc:Fallback>
              <p:pic>
                <p:nvPicPr>
                  <p:cNvPr id="15" name="Ink 14">
                    <a:extLst>
                      <a:ext uri="{FF2B5EF4-FFF2-40B4-BE49-F238E27FC236}">
                        <a16:creationId xmlns="" xmlns:a16="http://schemas.microsoft.com/office/drawing/2014/main" id="{A6BFEA46-23EE-422C-8B72-44613AD1C849}"/>
                      </a:ext>
                    </a:extLst>
                  </p:cNvPr>
                  <p:cNvPicPr/>
                  <p:nvPr/>
                </p:nvPicPr>
                <p:blipFill>
                  <a:blip r:embed="rId9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</a:blip>
                  <a:stretch>
                    <a:fillRect/>
                  </a:stretch>
                </p:blipFill>
                <p:spPr>
                  <a:xfrm>
                    <a:off x="1797890" y="238987"/>
                    <a:ext cx="140400" cy="349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="" xmlns:p14="http://schemas.microsoft.com/office/powerpoint/2010/main" Requires="p14">
              <p:contentPart p14:bwMode="auto" r:id="">
                <p14:nvContentPartPr>
                  <p14:cNvPr id="16" name="Ink 15">
                    <a:extLst>
                      <a:ext uri="{FF2B5EF4-FFF2-40B4-BE49-F238E27FC236}">
                        <a16:creationId xmlns:a16="http://schemas.microsoft.com/office/drawing/2014/main" id="{0A84763E-A2DF-495C-A235-E677FFA89025}"/>
                      </a:ext>
                    </a:extLst>
                  </p14:cNvPr>
                  <p14:cNvContentPartPr/>
                  <p14:nvPr/>
                </p14:nvContentPartPr>
                <p14:xfrm>
                  <a:off x="1971050" y="306667"/>
                  <a:ext cx="195120" cy="189360"/>
                </p14:xfrm>
              </p:contentPart>
            </mc:Choice>
            <mc:Fallback>
              <p:pic>
                <p:nvPicPr>
                  <p:cNvPr id="16" name="Ink 15">
                    <a:extLst>
                      <a:ext uri="{FF2B5EF4-FFF2-40B4-BE49-F238E27FC236}">
                        <a16:creationId xmlns="" xmlns:a16="http://schemas.microsoft.com/office/drawing/2014/main" id="{0A84763E-A2DF-495C-A235-E677FFA89025}"/>
                      </a:ext>
                    </a:extLst>
                  </p:cNvPr>
                  <p:cNvPicPr/>
                  <p:nvPr/>
                </p:nvPicPr>
                <p:blipFill>
                  <a:blip r:embed="rId10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</a:blip>
                  <a:stretch>
                    <a:fillRect/>
                  </a:stretch>
                </p:blipFill>
                <p:spPr>
                  <a:xfrm>
                    <a:off x="1962410" y="297667"/>
                    <a:ext cx="212760" cy="207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="" xmlns:p14="http://schemas.microsoft.com/office/powerpoint/2010/main" Requires="p14">
              <p:contentPart p14:bwMode="auto" r:id="">
                <p14:nvContentPartPr>
                  <p14:cNvPr id="17" name="Ink 16">
                    <a:extLst>
                      <a:ext uri="{FF2B5EF4-FFF2-40B4-BE49-F238E27FC236}">
                        <a16:creationId xmlns:a16="http://schemas.microsoft.com/office/drawing/2014/main" id="{89BD90BF-36E2-4AB9-9D11-23CE4F93ABA7}"/>
                      </a:ext>
                    </a:extLst>
                  </p14:cNvPr>
                  <p14:cNvContentPartPr/>
                  <p14:nvPr/>
                </p14:nvContentPartPr>
                <p14:xfrm>
                  <a:off x="2239250" y="144667"/>
                  <a:ext cx="242280" cy="429120"/>
                </p14:xfrm>
              </p:contentPart>
            </mc:Choice>
            <mc:Fallback>
              <p:pic>
                <p:nvPicPr>
                  <p:cNvPr id="17" name="Ink 16">
                    <a:extLst>
                      <a:ext uri="{FF2B5EF4-FFF2-40B4-BE49-F238E27FC236}">
                        <a16:creationId xmlns="" xmlns:a16="http://schemas.microsoft.com/office/drawing/2014/main" id="{89BD90BF-36E2-4AB9-9D11-23CE4F93ABA7}"/>
                      </a:ext>
                    </a:extLst>
                  </p:cNvPr>
                  <p:cNvPicPr/>
                  <p:nvPr/>
                </p:nvPicPr>
                <p:blipFill>
                  <a:blip r:embed="rId11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</a:blip>
                  <a:stretch>
                    <a:fillRect/>
                  </a:stretch>
                </p:blipFill>
                <p:spPr>
                  <a:xfrm>
                    <a:off x="2230610" y="135667"/>
                    <a:ext cx="259920" cy="44676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7" name="Group 24">
              <a:extLst>
                <a:ext uri="{FF2B5EF4-FFF2-40B4-BE49-F238E27FC236}">
                  <a16:creationId xmlns="" xmlns:a16="http://schemas.microsoft.com/office/drawing/2014/main" id="{67AF7572-0169-4F23-89F9-EDBE0FCC0D12}"/>
                </a:ext>
              </a:extLst>
            </p:cNvPr>
            <p:cNvGrpSpPr/>
            <p:nvPr/>
          </p:nvGrpSpPr>
          <p:grpSpPr>
            <a:xfrm>
              <a:off x="2718050" y="1926092"/>
              <a:ext cx="257040" cy="149040"/>
              <a:chOff x="2718050" y="299467"/>
              <a:chExt cx="257040" cy="149040"/>
            </a:xfrm>
          </p:grpSpPr>
          <mc:AlternateContent xmlns:mc="http://schemas.openxmlformats.org/markup-compatibility/2006">
            <mc:Choice xmlns="" xmlns:p14="http://schemas.microsoft.com/office/powerpoint/2010/main" Requires="p14">
              <p:contentPart p14:bwMode="auto" r:id="">
                <p14:nvContentPartPr>
                  <p14:cNvPr id="18" name="Ink 17">
                    <a:extLst>
                      <a:ext uri="{FF2B5EF4-FFF2-40B4-BE49-F238E27FC236}">
                        <a16:creationId xmlns:a16="http://schemas.microsoft.com/office/drawing/2014/main" id="{A9EB5669-5410-49A2-A3A9-6BCBE84F3265}"/>
                      </a:ext>
                    </a:extLst>
                  </p14:cNvPr>
                  <p14:cNvContentPartPr/>
                  <p14:nvPr/>
                </p14:nvContentPartPr>
                <p14:xfrm>
                  <a:off x="2718050" y="411427"/>
                  <a:ext cx="257040" cy="37080"/>
                </p14:xfrm>
              </p:contentPart>
            </mc:Choice>
            <mc:Fallback>
              <p:pic>
                <p:nvPicPr>
                  <p:cNvPr id="18" name="Ink 17">
                    <a:extLst>
                      <a:ext uri="{FF2B5EF4-FFF2-40B4-BE49-F238E27FC236}">
                        <a16:creationId xmlns="" xmlns:a16="http://schemas.microsoft.com/office/drawing/2014/main" id="{A9EB5669-5410-49A2-A3A9-6BCBE84F3265}"/>
                      </a:ext>
                    </a:extLst>
                  </p:cNvPr>
                  <p:cNvPicPr/>
                  <p:nvPr/>
                </p:nvPicPr>
                <p:blipFill>
                  <a:blip r:embed="rId12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</a:blip>
                  <a:stretch>
                    <a:fillRect/>
                  </a:stretch>
                </p:blipFill>
                <p:spPr>
                  <a:xfrm>
                    <a:off x="2709050" y="402427"/>
                    <a:ext cx="274680" cy="54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="" xmlns:p14="http://schemas.microsoft.com/office/powerpoint/2010/main" Requires="p14">
              <p:contentPart p14:bwMode="auto" r:id="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id="{341D79FD-99FC-4F9D-9562-FA3DBD56C95E}"/>
                      </a:ext>
                    </a:extLst>
                  </p14:cNvPr>
                  <p14:cNvContentPartPr/>
                  <p14:nvPr/>
                </p14:nvContentPartPr>
                <p14:xfrm>
                  <a:off x="2719490" y="299467"/>
                  <a:ext cx="219240" cy="16200"/>
                </p14:xfrm>
              </p:contentPart>
            </mc:Choice>
            <mc:Fallback>
              <p:pic>
                <p:nvPicPr>
                  <p:cNvPr id="19" name="Ink 18">
                    <a:extLst>
                      <a:ext uri="{FF2B5EF4-FFF2-40B4-BE49-F238E27FC236}">
                        <a16:creationId xmlns="" xmlns:a16="http://schemas.microsoft.com/office/drawing/2014/main" id="{341D79FD-99FC-4F9D-9562-FA3DBD56C95E}"/>
                      </a:ext>
                    </a:extLst>
                  </p:cNvPr>
                  <p:cNvPicPr/>
                  <p:nvPr/>
                </p:nvPicPr>
                <p:blipFill>
                  <a:blip r:embed="rId13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</a:blip>
                  <a:stretch>
                    <a:fillRect/>
                  </a:stretch>
                </p:blipFill>
                <p:spPr>
                  <a:xfrm>
                    <a:off x="2710850" y="290467"/>
                    <a:ext cx="236880" cy="3384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4" name="Group 23">
              <a:extLst>
                <a:ext uri="{FF2B5EF4-FFF2-40B4-BE49-F238E27FC236}">
                  <a16:creationId xmlns="" xmlns:a16="http://schemas.microsoft.com/office/drawing/2014/main" id="{7D382F2D-1E73-471E-9E36-495A48FB02F3}"/>
                </a:ext>
              </a:extLst>
            </p:cNvPr>
            <p:cNvGrpSpPr/>
            <p:nvPr/>
          </p:nvGrpSpPr>
          <p:grpSpPr>
            <a:xfrm>
              <a:off x="3461450" y="1756172"/>
              <a:ext cx="982800" cy="401400"/>
              <a:chOff x="3461450" y="129547"/>
              <a:chExt cx="982800" cy="401400"/>
            </a:xfrm>
          </p:grpSpPr>
          <p:pic>
            <p:nvPicPr>
              <p:cNvPr id="20" name="Ink 19">
                <a:extLst>
                  <a:ext uri="{FF2B5EF4-FFF2-40B4-BE49-F238E27FC236}">
                    <a16:creationId xmlns="" xmlns:mc="http://schemas.openxmlformats.org/markup-compatibility/2006" xmlns:a16="http://schemas.microsoft.com/office/drawing/2014/main" id="{F5F3FEC6-FEAC-4950-A5A7-DE4F7A637FF0}"/>
                  </a:ext>
                </a:extLst>
              </p:cNvPr>
              <p:cNvPicPr/>
              <p:nvPr/>
            </p:nvPicPr>
            <p:blipFill>
              <a:blip r:embed="rId1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3452450" y="166987"/>
                <a:ext cx="295920" cy="369360"/>
              </a:xfrm>
              <a:prstGeom prst="rect">
                <a:avLst/>
              </a:prstGeom>
            </p:spPr>
          </p:pic>
          <mc:AlternateContent xmlns:mc="http://schemas.openxmlformats.org/markup-compatibility/2006">
            <mc:Choice xmlns="" xmlns:p14="http://schemas.microsoft.com/office/powerpoint/2010/main" Requires="p14">
              <p:contentPart p14:bwMode="auto" r:id="">
                <p14:nvContentPartPr>
                  <p14:cNvPr id="21" name="Ink 20">
                    <a:extLst>
                      <a:ext uri="{FF2B5EF4-FFF2-40B4-BE49-F238E27FC236}">
                        <a16:creationId xmlns:a16="http://schemas.microsoft.com/office/drawing/2014/main" id="{73C742E9-A5BF-4BFB-934C-982CF54A71EF}"/>
                      </a:ext>
                    </a:extLst>
                  </p14:cNvPr>
                  <p14:cNvContentPartPr/>
                  <p14:nvPr/>
                </p14:nvContentPartPr>
                <p14:xfrm>
                  <a:off x="3909290" y="178147"/>
                  <a:ext cx="57960" cy="308880"/>
                </p14:xfrm>
              </p:contentPart>
            </mc:Choice>
            <mc:Fallback>
              <p:pic>
                <p:nvPicPr>
                  <p:cNvPr id="21" name="Ink 20">
                    <a:extLst>
                      <a:ext uri="{FF2B5EF4-FFF2-40B4-BE49-F238E27FC236}">
                        <a16:creationId xmlns="" xmlns:a16="http://schemas.microsoft.com/office/drawing/2014/main" id="{73C742E9-A5BF-4BFB-934C-982CF54A71EF}"/>
                      </a:ext>
                    </a:extLst>
                  </p:cNvPr>
                  <p:cNvPicPr/>
                  <p:nvPr/>
                </p:nvPicPr>
                <p:blipFill>
                  <a:blip r:embed="rId15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</a:blip>
                  <a:stretch>
                    <a:fillRect/>
                  </a:stretch>
                </p:blipFill>
                <p:spPr>
                  <a:xfrm>
                    <a:off x="3900650" y="169507"/>
                    <a:ext cx="75600" cy="326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="" xmlns:p14="http://schemas.microsoft.com/office/powerpoint/2010/main" Requires="p14">
              <p:contentPart p14:bwMode="auto" r:id="">
                <p14:nvContentPartPr>
                  <p14:cNvPr id="22" name="Ink 21">
                    <a:extLst>
                      <a:ext uri="{FF2B5EF4-FFF2-40B4-BE49-F238E27FC236}">
                        <a16:creationId xmlns:a16="http://schemas.microsoft.com/office/drawing/2014/main" id="{1CAC77DA-8C01-4177-9FA0-1A71016348B4}"/>
                      </a:ext>
                    </a:extLst>
                  </p14:cNvPr>
                  <p14:cNvContentPartPr/>
                  <p14:nvPr/>
                </p14:nvContentPartPr>
                <p14:xfrm>
                  <a:off x="4000370" y="260947"/>
                  <a:ext cx="266760" cy="194400"/>
                </p14:xfrm>
              </p:contentPart>
            </mc:Choice>
            <mc:Fallback>
              <p:pic>
                <p:nvPicPr>
                  <p:cNvPr id="22" name="Ink 21">
                    <a:extLst>
                      <a:ext uri="{FF2B5EF4-FFF2-40B4-BE49-F238E27FC236}">
                        <a16:creationId xmlns="" xmlns:a16="http://schemas.microsoft.com/office/drawing/2014/main" id="{1CAC77DA-8C01-4177-9FA0-1A71016348B4}"/>
                      </a:ext>
                    </a:extLst>
                  </p:cNvPr>
                  <p:cNvPicPr/>
                  <p:nvPr/>
                </p:nvPicPr>
                <p:blipFill>
                  <a:blip r:embed="rId16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</a:blip>
                  <a:stretch>
                    <a:fillRect/>
                  </a:stretch>
                </p:blipFill>
                <p:spPr>
                  <a:xfrm>
                    <a:off x="3991370" y="252307"/>
                    <a:ext cx="284400" cy="212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="" xmlns:p14="http://schemas.microsoft.com/office/powerpoint/2010/main" Requires="p14">
              <p:contentPart p14:bwMode="auto" r:id="">
                <p14:nvContentPartPr>
                  <p14:cNvPr id="23" name="Ink 22">
                    <a:extLst>
                      <a:ext uri="{FF2B5EF4-FFF2-40B4-BE49-F238E27FC236}">
                        <a16:creationId xmlns:a16="http://schemas.microsoft.com/office/drawing/2014/main" id="{1EF9C0B2-EE28-44AB-84F1-BDE857C29F68}"/>
                      </a:ext>
                    </a:extLst>
                  </p14:cNvPr>
                  <p14:cNvContentPartPr/>
                  <p14:nvPr/>
                </p14:nvContentPartPr>
                <p14:xfrm>
                  <a:off x="4307810" y="129547"/>
                  <a:ext cx="136440" cy="401400"/>
                </p14:xfrm>
              </p:contentPart>
            </mc:Choice>
            <mc:Fallback>
              <p:pic>
                <p:nvPicPr>
                  <p:cNvPr id="23" name="Ink 22">
                    <a:extLst>
                      <a:ext uri="{FF2B5EF4-FFF2-40B4-BE49-F238E27FC236}">
                        <a16:creationId xmlns="" xmlns:a16="http://schemas.microsoft.com/office/drawing/2014/main" id="{1EF9C0B2-EE28-44AB-84F1-BDE857C29F68}"/>
                      </a:ext>
                    </a:extLst>
                  </p:cNvPr>
                  <p:cNvPicPr/>
                  <p:nvPr/>
                </p:nvPicPr>
                <p:blipFill>
                  <a:blip r:embed="rId17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</a:blip>
                  <a:stretch>
                    <a:fillRect/>
                  </a:stretch>
                </p:blipFill>
                <p:spPr>
                  <a:xfrm>
                    <a:off x="4299170" y="120907"/>
                    <a:ext cx="154080" cy="41904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4" name="Group 28">
              <a:extLst>
                <a:ext uri="{FF2B5EF4-FFF2-40B4-BE49-F238E27FC236}">
                  <a16:creationId xmlns="" xmlns:a16="http://schemas.microsoft.com/office/drawing/2014/main" id="{EF1FF4E6-5F94-4F99-B451-14EEE1FC2843}"/>
                </a:ext>
              </a:extLst>
            </p:cNvPr>
            <p:cNvGrpSpPr/>
            <p:nvPr/>
          </p:nvGrpSpPr>
          <p:grpSpPr>
            <a:xfrm>
              <a:off x="4925930" y="1896572"/>
              <a:ext cx="231840" cy="303840"/>
              <a:chOff x="4925930" y="269947"/>
              <a:chExt cx="231840" cy="303840"/>
            </a:xfrm>
          </p:grpSpPr>
          <mc:AlternateContent xmlns:mc="http://schemas.openxmlformats.org/markup-compatibility/2006">
            <mc:Choice xmlns="" xmlns:p14="http://schemas.microsoft.com/office/powerpoint/2010/main" Requires="p14">
              <p:contentPart p14:bwMode="auto" r:id="">
                <p14:nvContentPartPr>
                  <p14:cNvPr id="27" name="Ink 26">
                    <a:extLst>
                      <a:ext uri="{FF2B5EF4-FFF2-40B4-BE49-F238E27FC236}">
                        <a16:creationId xmlns:a16="http://schemas.microsoft.com/office/drawing/2014/main" id="{EEFA90C0-8C4D-4258-9B2D-8D8144C5FDF9}"/>
                      </a:ext>
                    </a:extLst>
                  </p14:cNvPr>
                  <p14:cNvContentPartPr/>
                  <p14:nvPr/>
                </p14:nvContentPartPr>
                <p14:xfrm>
                  <a:off x="4925930" y="375787"/>
                  <a:ext cx="231840" cy="15840"/>
                </p14:xfrm>
              </p:contentPart>
            </mc:Choice>
            <mc:Fallback>
              <p:pic>
                <p:nvPicPr>
                  <p:cNvPr id="27" name="Ink 26">
                    <a:extLst>
                      <a:ext uri="{FF2B5EF4-FFF2-40B4-BE49-F238E27FC236}">
                        <a16:creationId xmlns="" xmlns:a16="http://schemas.microsoft.com/office/drawing/2014/main" id="{EEFA90C0-8C4D-4258-9B2D-8D8144C5FDF9}"/>
                      </a:ext>
                    </a:extLst>
                  </p:cNvPr>
                  <p:cNvPicPr/>
                  <p:nvPr/>
                </p:nvPicPr>
                <p:blipFill>
                  <a:blip r:embed="rId18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</a:blip>
                  <a:stretch>
                    <a:fillRect/>
                  </a:stretch>
                </p:blipFill>
                <p:spPr>
                  <a:xfrm>
                    <a:off x="4916930" y="366787"/>
                    <a:ext cx="249480" cy="33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="" xmlns:p14="http://schemas.microsoft.com/office/powerpoint/2010/main" Requires="p14">
              <p:contentPart p14:bwMode="auto" r:id="">
                <p14:nvContentPartPr>
                  <p14:cNvPr id="28" name="Ink 27">
                    <a:extLst>
                      <a:ext uri="{FF2B5EF4-FFF2-40B4-BE49-F238E27FC236}">
                        <a16:creationId xmlns:a16="http://schemas.microsoft.com/office/drawing/2014/main" id="{D9EF5858-03AA-4F81-BF0C-34256D3E7466}"/>
                      </a:ext>
                    </a:extLst>
                  </p14:cNvPr>
                  <p14:cNvContentPartPr/>
                  <p14:nvPr/>
                </p14:nvContentPartPr>
                <p14:xfrm>
                  <a:off x="5027450" y="269947"/>
                  <a:ext cx="16200" cy="303840"/>
                </p14:xfrm>
              </p:contentPart>
            </mc:Choice>
            <mc:Fallback>
              <p:pic>
                <p:nvPicPr>
                  <p:cNvPr id="28" name="Ink 27">
                    <a:extLst>
                      <a:ext uri="{FF2B5EF4-FFF2-40B4-BE49-F238E27FC236}">
                        <a16:creationId xmlns="" xmlns:a16="http://schemas.microsoft.com/office/drawing/2014/main" id="{D9EF5858-03AA-4F81-BF0C-34256D3E7466}"/>
                      </a:ext>
                    </a:extLst>
                  </p:cNvPr>
                  <p:cNvPicPr/>
                  <p:nvPr/>
                </p:nvPicPr>
                <p:blipFill>
                  <a:blip r:embed="rId19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</a:blip>
                  <a:stretch>
                    <a:fillRect/>
                  </a:stretch>
                </p:blipFill>
                <p:spPr>
                  <a:xfrm>
                    <a:off x="5018810" y="260947"/>
                    <a:ext cx="33840" cy="3214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5" name="Group 47">
              <a:extLst>
                <a:ext uri="{FF2B5EF4-FFF2-40B4-BE49-F238E27FC236}">
                  <a16:creationId xmlns="" xmlns:a16="http://schemas.microsoft.com/office/drawing/2014/main" id="{B175D62B-EA7E-46AE-A0A3-494A41317B61}"/>
                </a:ext>
              </a:extLst>
            </p:cNvPr>
            <p:cNvGrpSpPr/>
            <p:nvPr/>
          </p:nvGrpSpPr>
          <p:grpSpPr>
            <a:xfrm>
              <a:off x="5771930" y="1680932"/>
              <a:ext cx="1819800" cy="852840"/>
              <a:chOff x="5771930" y="54307"/>
              <a:chExt cx="1819800" cy="852840"/>
            </a:xfrm>
          </p:grpSpPr>
          <mc:AlternateContent xmlns:mc="http://schemas.openxmlformats.org/markup-compatibility/2006">
            <mc:Choice xmlns="" xmlns:p14="http://schemas.microsoft.com/office/powerpoint/2010/main" Requires="p14">
              <p:contentPart p14:bwMode="auto" r:id="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EB00B4E1-FA87-4EC8-8C18-785FF0C7BC03}"/>
                      </a:ext>
                    </a:extLst>
                  </p14:cNvPr>
                  <p14:cNvContentPartPr/>
                  <p14:nvPr/>
                </p14:nvContentPartPr>
                <p14:xfrm>
                  <a:off x="5771930" y="68347"/>
                  <a:ext cx="171360" cy="393120"/>
                </p14:xfrm>
              </p:contentPart>
            </mc:Choice>
            <mc:Fallback>
              <p:pic>
                <p:nvPicPr>
                  <p:cNvPr id="30" name="Ink 29">
                    <a:extLst>
                      <a:ext uri="{FF2B5EF4-FFF2-40B4-BE49-F238E27FC236}">
                        <a16:creationId xmlns="" xmlns:a16="http://schemas.microsoft.com/office/drawing/2014/main" id="{EB00B4E1-FA87-4EC8-8C18-785FF0C7BC03}"/>
                      </a:ext>
                    </a:extLst>
                  </p:cNvPr>
                  <p:cNvPicPr/>
                  <p:nvPr/>
                </p:nvPicPr>
                <p:blipFill>
                  <a:blip r:embed="rId20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</a:blip>
                  <a:stretch>
                    <a:fillRect/>
                  </a:stretch>
                </p:blipFill>
                <p:spPr>
                  <a:xfrm>
                    <a:off x="5762930" y="59347"/>
                    <a:ext cx="189000" cy="410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="" xmlns:p14="http://schemas.microsoft.com/office/powerpoint/2010/main" Requires="p14">
              <p:contentPart p14:bwMode="auto" r:id="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9685DD5A-629E-4F67-97C3-EE63C05A3C4B}"/>
                      </a:ext>
                    </a:extLst>
                  </p14:cNvPr>
                  <p14:cNvContentPartPr/>
                  <p14:nvPr/>
                </p14:nvContentPartPr>
                <p14:xfrm>
                  <a:off x="6015290" y="64747"/>
                  <a:ext cx="40320" cy="388440"/>
                </p14:xfrm>
              </p:contentPart>
            </mc:Choice>
            <mc:Fallback>
              <p:pic>
                <p:nvPicPr>
                  <p:cNvPr id="31" name="Ink 30">
                    <a:extLst>
                      <a:ext uri="{FF2B5EF4-FFF2-40B4-BE49-F238E27FC236}">
                        <a16:creationId xmlns="" xmlns:a16="http://schemas.microsoft.com/office/drawing/2014/main" id="{9685DD5A-629E-4F67-97C3-EE63C05A3C4B}"/>
                      </a:ext>
                    </a:extLst>
                  </p:cNvPr>
                  <p:cNvPicPr/>
                  <p:nvPr/>
                </p:nvPicPr>
                <p:blipFill>
                  <a:blip r:embed="rId21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</a:blip>
                  <a:stretch>
                    <a:fillRect/>
                  </a:stretch>
                </p:blipFill>
                <p:spPr>
                  <a:xfrm>
                    <a:off x="6006290" y="56107"/>
                    <a:ext cx="57960" cy="406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="" xmlns:p14="http://schemas.microsoft.com/office/powerpoint/2010/main" Requires="p14">
              <p:contentPart p14:bwMode="auto" r:id="">
                <p14:nvContentPartPr>
                  <p14:cNvPr id="32" name="Ink 31">
                    <a:extLst>
                      <a:ext uri="{FF2B5EF4-FFF2-40B4-BE49-F238E27FC236}">
                        <a16:creationId xmlns:a16="http://schemas.microsoft.com/office/drawing/2014/main" id="{2B55A6D8-4EFB-4D21-8956-69C0CCF8C9DB}"/>
                      </a:ext>
                    </a:extLst>
                  </p14:cNvPr>
                  <p14:cNvContentPartPr/>
                  <p14:nvPr/>
                </p14:nvContentPartPr>
                <p14:xfrm>
                  <a:off x="6120410" y="78787"/>
                  <a:ext cx="150480" cy="367920"/>
                </p14:xfrm>
              </p:contentPart>
            </mc:Choice>
            <mc:Fallback>
              <p:pic>
                <p:nvPicPr>
                  <p:cNvPr id="32" name="Ink 31">
                    <a:extLst>
                      <a:ext uri="{FF2B5EF4-FFF2-40B4-BE49-F238E27FC236}">
                        <a16:creationId xmlns="" xmlns:a16="http://schemas.microsoft.com/office/drawing/2014/main" id="{2B55A6D8-4EFB-4D21-8956-69C0CCF8C9DB}"/>
                      </a:ext>
                    </a:extLst>
                  </p:cNvPr>
                  <p:cNvPicPr/>
                  <p:nvPr/>
                </p:nvPicPr>
                <p:blipFill>
                  <a:blip r:embed="rId22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</a:blip>
                  <a:stretch>
                    <a:fillRect/>
                  </a:stretch>
                </p:blipFill>
                <p:spPr>
                  <a:xfrm>
                    <a:off x="6111770" y="70147"/>
                    <a:ext cx="168120" cy="385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="" xmlns:p14="http://schemas.microsoft.com/office/powerpoint/2010/main" Requires="p14">
              <p:contentPart p14:bwMode="auto" r:id="">
                <p14:nvContentPartPr>
                  <p14:cNvPr id="33" name="Ink 32">
                    <a:extLst>
                      <a:ext uri="{FF2B5EF4-FFF2-40B4-BE49-F238E27FC236}">
                        <a16:creationId xmlns:a16="http://schemas.microsoft.com/office/drawing/2014/main" id="{02249B0F-1DA0-4602-BBC0-8C9EF4824278}"/>
                      </a:ext>
                    </a:extLst>
                  </p14:cNvPr>
                  <p14:cNvContentPartPr/>
                  <p14:nvPr/>
                </p14:nvContentPartPr>
                <p14:xfrm>
                  <a:off x="6414530" y="263827"/>
                  <a:ext cx="131400" cy="67680"/>
                </p14:xfrm>
              </p:contentPart>
            </mc:Choice>
            <mc:Fallback>
              <p:pic>
                <p:nvPicPr>
                  <p:cNvPr id="33" name="Ink 32">
                    <a:extLst>
                      <a:ext uri="{FF2B5EF4-FFF2-40B4-BE49-F238E27FC236}">
                        <a16:creationId xmlns="" xmlns:a16="http://schemas.microsoft.com/office/drawing/2014/main" id="{02249B0F-1DA0-4602-BBC0-8C9EF4824278}"/>
                      </a:ext>
                    </a:extLst>
                  </p:cNvPr>
                  <p:cNvPicPr/>
                  <p:nvPr/>
                </p:nvPicPr>
                <p:blipFill>
                  <a:blip r:embed="rId23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</a:blip>
                  <a:stretch>
                    <a:fillRect/>
                  </a:stretch>
                </p:blipFill>
                <p:spPr>
                  <a:xfrm>
                    <a:off x="6405530" y="254827"/>
                    <a:ext cx="149040" cy="85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="" xmlns:p14="http://schemas.microsoft.com/office/powerpoint/2010/main" Requires="p14">
              <p:contentPart p14:bwMode="auto" r:id="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D51BA34F-A636-41AF-A307-415FCA906EFB}"/>
                      </a:ext>
                    </a:extLst>
                  </p14:cNvPr>
                  <p14:cNvContentPartPr/>
                  <p14:nvPr/>
                </p14:nvContentPartPr>
                <p14:xfrm>
                  <a:off x="6475370" y="167707"/>
                  <a:ext cx="20160" cy="238680"/>
                </p14:xfrm>
              </p:contentPart>
            </mc:Choice>
            <mc:Fallback>
              <p:pic>
                <p:nvPicPr>
                  <p:cNvPr id="34" name="Ink 33">
                    <a:extLst>
                      <a:ext uri="{FF2B5EF4-FFF2-40B4-BE49-F238E27FC236}">
                        <a16:creationId xmlns="" xmlns:a16="http://schemas.microsoft.com/office/drawing/2014/main" id="{D51BA34F-A636-41AF-A307-415FCA906EFB}"/>
                      </a:ext>
                    </a:extLst>
                  </p:cNvPr>
                  <p:cNvPicPr/>
                  <p:nvPr/>
                </p:nvPicPr>
                <p:blipFill>
                  <a:blip r:embed="rId24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</a:blip>
                  <a:stretch>
                    <a:fillRect/>
                  </a:stretch>
                </p:blipFill>
                <p:spPr>
                  <a:xfrm>
                    <a:off x="6466370" y="159067"/>
                    <a:ext cx="37800" cy="256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="" xmlns:p14="http://schemas.microsoft.com/office/powerpoint/2010/main" Requires="p14">
              <p:contentPart p14:bwMode="auto" r:id="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241DB327-1941-48AA-A78C-0345A56CD684}"/>
                      </a:ext>
                    </a:extLst>
                  </p14:cNvPr>
                  <p14:cNvContentPartPr/>
                  <p14:nvPr/>
                </p14:nvContentPartPr>
                <p14:xfrm>
                  <a:off x="6572210" y="182827"/>
                  <a:ext cx="201960" cy="257040"/>
                </p14:xfrm>
              </p:contentPart>
            </mc:Choice>
            <mc:Fallback>
              <p:pic>
                <p:nvPicPr>
                  <p:cNvPr id="35" name="Ink 34">
                    <a:extLst>
                      <a:ext uri="{FF2B5EF4-FFF2-40B4-BE49-F238E27FC236}">
                        <a16:creationId xmlns="" xmlns:a16="http://schemas.microsoft.com/office/drawing/2014/main" id="{241DB327-1941-48AA-A78C-0345A56CD684}"/>
                      </a:ext>
                    </a:extLst>
                  </p:cNvPr>
                  <p:cNvPicPr/>
                  <p:nvPr/>
                </p:nvPicPr>
                <p:blipFill>
                  <a:blip r:embed="rId25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</a:blip>
                  <a:stretch>
                    <a:fillRect/>
                  </a:stretch>
                </p:blipFill>
                <p:spPr>
                  <a:xfrm>
                    <a:off x="6563570" y="174187"/>
                    <a:ext cx="219600" cy="274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="" xmlns:p14="http://schemas.microsoft.com/office/powerpoint/2010/main" Requires="p14">
              <p:contentPart p14:bwMode="auto" r:id="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C339ADD8-8276-4FFD-A973-EF3055257AE3}"/>
                      </a:ext>
                    </a:extLst>
                  </p14:cNvPr>
                  <p14:cNvContentPartPr/>
                  <p14:nvPr/>
                </p14:nvContentPartPr>
                <p14:xfrm>
                  <a:off x="6820610" y="54307"/>
                  <a:ext cx="114480" cy="476280"/>
                </p14:xfrm>
              </p:contentPart>
            </mc:Choice>
            <mc:Fallback>
              <p:pic>
                <p:nvPicPr>
                  <p:cNvPr id="36" name="Ink 35">
                    <a:extLst>
                      <a:ext uri="{FF2B5EF4-FFF2-40B4-BE49-F238E27FC236}">
                        <a16:creationId xmlns="" xmlns:a16="http://schemas.microsoft.com/office/drawing/2014/main" id="{C339ADD8-8276-4FFD-A973-EF3055257AE3}"/>
                      </a:ext>
                    </a:extLst>
                  </p:cNvPr>
                  <p:cNvPicPr/>
                  <p:nvPr/>
                </p:nvPicPr>
                <p:blipFill>
                  <a:blip r:embed="rId26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</a:blip>
                  <a:stretch>
                    <a:fillRect/>
                  </a:stretch>
                </p:blipFill>
                <p:spPr>
                  <a:xfrm>
                    <a:off x="6811970" y="45667"/>
                    <a:ext cx="132120" cy="493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="" xmlns:p14="http://schemas.microsoft.com/office/powerpoint/2010/main" Requires="p14">
              <p:contentPart p14:bwMode="auto" r:id="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08B2908A-49E6-4BF8-A85E-1C79F0C5334E}"/>
                      </a:ext>
                    </a:extLst>
                  </p14:cNvPr>
                  <p14:cNvContentPartPr/>
                  <p14:nvPr/>
                </p14:nvContentPartPr>
                <p14:xfrm>
                  <a:off x="5849330" y="541027"/>
                  <a:ext cx="955440" cy="65880"/>
                </p14:xfrm>
              </p:contentPart>
            </mc:Choice>
            <mc:Fallback>
              <p:pic>
                <p:nvPicPr>
                  <p:cNvPr id="38" name="Ink 37">
                    <a:extLst>
                      <a:ext uri="{FF2B5EF4-FFF2-40B4-BE49-F238E27FC236}">
                        <a16:creationId xmlns="" xmlns:a16="http://schemas.microsoft.com/office/drawing/2014/main" id="{08B2908A-49E6-4BF8-A85E-1C79F0C5334E}"/>
                      </a:ext>
                    </a:extLst>
                  </p:cNvPr>
                  <p:cNvPicPr/>
                  <p:nvPr/>
                </p:nvPicPr>
                <p:blipFill>
                  <a:blip r:embed="rId27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</a:blip>
                  <a:stretch>
                    <a:fillRect/>
                  </a:stretch>
                </p:blipFill>
                <p:spPr>
                  <a:xfrm>
                    <a:off x="5840330" y="532387"/>
                    <a:ext cx="973080" cy="83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="" xmlns:p14="http://schemas.microsoft.com/office/powerpoint/2010/main" Requires="p14">
              <p:contentPart p14:bwMode="auto" r:id="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82D55EA9-2F88-4A68-8D65-5814D7185A23}"/>
                      </a:ext>
                    </a:extLst>
                  </p14:cNvPr>
                  <p14:cNvContentPartPr/>
                  <p14:nvPr/>
                </p14:nvContentPartPr>
                <p14:xfrm>
                  <a:off x="5877410" y="677107"/>
                  <a:ext cx="213840" cy="221400"/>
                </p14:xfrm>
              </p:contentPart>
            </mc:Choice>
            <mc:Fallback>
              <p:pic>
                <p:nvPicPr>
                  <p:cNvPr id="40" name="Ink 39">
                    <a:extLst>
                      <a:ext uri="{FF2B5EF4-FFF2-40B4-BE49-F238E27FC236}">
                        <a16:creationId xmlns="" xmlns:a16="http://schemas.microsoft.com/office/drawing/2014/main" id="{82D55EA9-2F88-4A68-8D65-5814D7185A23}"/>
                      </a:ext>
                    </a:extLst>
                  </p:cNvPr>
                  <p:cNvPicPr/>
                  <p:nvPr/>
                </p:nvPicPr>
                <p:blipFill>
                  <a:blip r:embed="rId28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</a:blip>
                  <a:stretch>
                    <a:fillRect/>
                  </a:stretch>
                </p:blipFill>
                <p:spPr>
                  <a:xfrm>
                    <a:off x="5868770" y="668467"/>
                    <a:ext cx="231480" cy="239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="" xmlns:p14="http://schemas.microsoft.com/office/powerpoint/2010/main" Requires="p14">
              <p:contentPart p14:bwMode="auto" r:id="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9BD526A5-C553-481E-900B-BCB944B7BF1E}"/>
                      </a:ext>
                    </a:extLst>
                  </p14:cNvPr>
                  <p14:cNvContentPartPr/>
                  <p14:nvPr/>
                </p14:nvContentPartPr>
                <p14:xfrm>
                  <a:off x="6205370" y="780787"/>
                  <a:ext cx="267480" cy="124200"/>
                </p14:xfrm>
              </p:contentPart>
            </mc:Choice>
            <mc:Fallback>
              <p:pic>
                <p:nvPicPr>
                  <p:cNvPr id="41" name="Ink 40">
                    <a:extLst>
                      <a:ext uri="{FF2B5EF4-FFF2-40B4-BE49-F238E27FC236}">
                        <a16:creationId xmlns="" xmlns:a16="http://schemas.microsoft.com/office/drawing/2014/main" id="{9BD526A5-C553-481E-900B-BCB944B7BF1E}"/>
                      </a:ext>
                    </a:extLst>
                  </p:cNvPr>
                  <p:cNvPicPr/>
                  <p:nvPr/>
                </p:nvPicPr>
                <p:blipFill>
                  <a:blip r:embed="rId29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</a:blip>
                  <a:stretch>
                    <a:fillRect/>
                  </a:stretch>
                </p:blipFill>
                <p:spPr>
                  <a:xfrm>
                    <a:off x="6196730" y="772147"/>
                    <a:ext cx="285120" cy="141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="" xmlns:p14="http://schemas.microsoft.com/office/powerpoint/2010/main" Requires="p14">
              <p:contentPart p14:bwMode="auto" r:id="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47384E24-7E4C-41CC-89BB-A4262550A32A}"/>
                      </a:ext>
                    </a:extLst>
                  </p14:cNvPr>
                  <p14:cNvContentPartPr/>
                  <p14:nvPr/>
                </p14:nvContentPartPr>
                <p14:xfrm>
                  <a:off x="6609650" y="771787"/>
                  <a:ext cx="148680" cy="135360"/>
                </p14:xfrm>
              </p:contentPart>
            </mc:Choice>
            <mc:Fallback>
              <p:pic>
                <p:nvPicPr>
                  <p:cNvPr id="42" name="Ink 41">
                    <a:extLst>
                      <a:ext uri="{FF2B5EF4-FFF2-40B4-BE49-F238E27FC236}">
                        <a16:creationId xmlns="" xmlns:a16="http://schemas.microsoft.com/office/drawing/2014/main" id="{47384E24-7E4C-41CC-89BB-A4262550A32A}"/>
                      </a:ext>
                    </a:extLst>
                  </p:cNvPr>
                  <p:cNvPicPr/>
                  <p:nvPr/>
                </p:nvPicPr>
                <p:blipFill>
                  <a:blip r:embed="rId30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</a:blip>
                  <a:stretch>
                    <a:fillRect/>
                  </a:stretch>
                </p:blipFill>
                <p:spPr>
                  <a:xfrm>
                    <a:off x="6600650" y="762787"/>
                    <a:ext cx="166320" cy="153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="" xmlns:p14="http://schemas.microsoft.com/office/powerpoint/2010/main" Requires="p14">
              <p:contentPart p14:bwMode="auto" r:id="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45610958-8FBF-4DA0-B726-2F96C3102811}"/>
                      </a:ext>
                    </a:extLst>
                  </p14:cNvPr>
                  <p14:cNvContentPartPr/>
                  <p14:nvPr/>
                </p14:nvContentPartPr>
                <p14:xfrm>
                  <a:off x="6819170" y="699787"/>
                  <a:ext cx="173520" cy="146880"/>
                </p14:xfrm>
              </p:contentPart>
            </mc:Choice>
            <mc:Fallback>
              <p:pic>
                <p:nvPicPr>
                  <p:cNvPr id="43" name="Ink 42">
                    <a:extLst>
                      <a:ext uri="{FF2B5EF4-FFF2-40B4-BE49-F238E27FC236}">
                        <a16:creationId xmlns="" xmlns:a16="http://schemas.microsoft.com/office/drawing/2014/main" id="{45610958-8FBF-4DA0-B726-2F96C3102811}"/>
                      </a:ext>
                    </a:extLst>
                  </p:cNvPr>
                  <p:cNvPicPr/>
                  <p:nvPr/>
                </p:nvPicPr>
                <p:blipFill>
                  <a:blip r:embed="rId31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</a:blip>
                  <a:stretch>
                    <a:fillRect/>
                  </a:stretch>
                </p:blipFill>
                <p:spPr>
                  <a:xfrm>
                    <a:off x="6810170" y="690787"/>
                    <a:ext cx="191160" cy="164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="" xmlns:p14="http://schemas.microsoft.com/office/powerpoint/2010/main" Requires="p14">
              <p:contentPart p14:bwMode="auto" r:id="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3CFD50E9-DE04-4C90-B4EA-C48AECD7AD8A}"/>
                      </a:ext>
                    </a:extLst>
                  </p14:cNvPr>
                  <p14:cNvContentPartPr/>
                  <p14:nvPr/>
                </p14:nvContentPartPr>
                <p14:xfrm>
                  <a:off x="7198970" y="107947"/>
                  <a:ext cx="158400" cy="404280"/>
                </p14:xfrm>
              </p:contentPart>
            </mc:Choice>
            <mc:Fallback>
              <p:pic>
                <p:nvPicPr>
                  <p:cNvPr id="44" name="Ink 43">
                    <a:extLst>
                      <a:ext uri="{FF2B5EF4-FFF2-40B4-BE49-F238E27FC236}">
                        <a16:creationId xmlns="" xmlns:a16="http://schemas.microsoft.com/office/drawing/2014/main" id="{3CFD50E9-DE04-4C90-B4EA-C48AECD7AD8A}"/>
                      </a:ext>
                    </a:extLst>
                  </p:cNvPr>
                  <p:cNvPicPr/>
                  <p:nvPr/>
                </p:nvPicPr>
                <p:blipFill>
                  <a:blip r:embed="rId32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</a:blip>
                  <a:stretch>
                    <a:fillRect/>
                  </a:stretch>
                </p:blipFill>
                <p:spPr>
                  <a:xfrm>
                    <a:off x="7190330" y="99307"/>
                    <a:ext cx="176040" cy="421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="" xmlns:p14="http://schemas.microsoft.com/office/powerpoint/2010/main" Requires="p14">
              <p:contentPart p14:bwMode="auto" r:id="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816F432D-5627-4401-A45A-B26043B10B91}"/>
                      </a:ext>
                    </a:extLst>
                  </p14:cNvPr>
                  <p14:cNvContentPartPr/>
                  <p14:nvPr/>
                </p14:nvContentPartPr>
                <p14:xfrm>
                  <a:off x="7072250" y="268147"/>
                  <a:ext cx="241200" cy="35280"/>
                </p14:xfrm>
              </p:contentPart>
            </mc:Choice>
            <mc:Fallback>
              <p:pic>
                <p:nvPicPr>
                  <p:cNvPr id="45" name="Ink 44">
                    <a:extLst>
                      <a:ext uri="{FF2B5EF4-FFF2-40B4-BE49-F238E27FC236}">
                        <a16:creationId xmlns="" xmlns:a16="http://schemas.microsoft.com/office/drawing/2014/main" id="{816F432D-5627-4401-A45A-B26043B10B91}"/>
                      </a:ext>
                    </a:extLst>
                  </p:cNvPr>
                  <p:cNvPicPr/>
                  <p:nvPr/>
                </p:nvPicPr>
                <p:blipFill>
                  <a:blip r:embed="rId33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</a:blip>
                  <a:stretch>
                    <a:fillRect/>
                  </a:stretch>
                </p:blipFill>
                <p:spPr>
                  <a:xfrm>
                    <a:off x="7063610" y="259507"/>
                    <a:ext cx="258840" cy="52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="" xmlns:p14="http://schemas.microsoft.com/office/powerpoint/2010/main" Requires="p14">
              <p:contentPart p14:bwMode="auto" r:id="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B0C9C029-DBBA-44BD-8D0B-5CB3E8F0A816}"/>
                      </a:ext>
                    </a:extLst>
                  </p14:cNvPr>
                  <p14:cNvContentPartPr/>
                  <p14:nvPr/>
                </p14:nvContentPartPr>
                <p14:xfrm>
                  <a:off x="7297610" y="103267"/>
                  <a:ext cx="294120" cy="241920"/>
                </p14:xfrm>
              </p:contentPart>
            </mc:Choice>
            <mc:Fallback>
              <p:pic>
                <p:nvPicPr>
                  <p:cNvPr id="46" name="Ink 45">
                    <a:extLst>
                      <a:ext uri="{FF2B5EF4-FFF2-40B4-BE49-F238E27FC236}">
                        <a16:creationId xmlns="" xmlns:a16="http://schemas.microsoft.com/office/drawing/2014/main" id="{B0C9C029-DBBA-44BD-8D0B-5CB3E8F0A816}"/>
                      </a:ext>
                    </a:extLst>
                  </p:cNvPr>
                  <p:cNvPicPr/>
                  <p:nvPr/>
                </p:nvPicPr>
                <p:blipFill>
                  <a:blip r:embed="rId34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</a:blip>
                  <a:stretch>
                    <a:fillRect/>
                  </a:stretch>
                </p:blipFill>
                <p:spPr>
                  <a:xfrm>
                    <a:off x="7288970" y="94267"/>
                    <a:ext cx="311760" cy="25956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26" name="Group 49">
            <a:extLst>
              <a:ext uri="{FF2B5EF4-FFF2-40B4-BE49-F238E27FC236}">
                <a16:creationId xmlns="" xmlns:a16="http://schemas.microsoft.com/office/drawing/2014/main" id="{00BE31F6-B948-447A-B5FF-5C5DE56BB790}"/>
              </a:ext>
            </a:extLst>
          </p:cNvPr>
          <p:cNvGrpSpPr/>
          <p:nvPr/>
        </p:nvGrpSpPr>
        <p:grpSpPr>
          <a:xfrm>
            <a:off x="880970" y="3023012"/>
            <a:ext cx="5009691" cy="3358512"/>
            <a:chOff x="880970" y="1396387"/>
            <a:chExt cx="6118920" cy="4470120"/>
          </a:xfrm>
        </p:grpSpPr>
        <mc:AlternateContent xmlns:mc="http://schemas.openxmlformats.org/markup-compatibility/2006">
          <mc:Choice xmlns="" xmlns:p14="http://schemas.microsoft.com/office/powerpoint/2010/main" Requires="p14">
            <p:contentPart p14:bwMode="auto" r:id="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35A9A1E-8D9A-4002-89A3-AD22398C5E42}"/>
                    </a:ext>
                  </a:extLst>
                </p14:cNvPr>
                <p14:cNvContentPartPr/>
                <p14:nvPr/>
              </p14:nvContentPartPr>
              <p14:xfrm>
                <a:off x="6802250" y="4016467"/>
                <a:ext cx="197640" cy="1288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="" xmlns:a16="http://schemas.microsoft.com/office/drawing/2014/main" id="{435A9A1E-8D9A-4002-89A3-AD22398C5E4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793250" y="4007827"/>
                  <a:ext cx="2152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="" xmlns:p14="http://schemas.microsoft.com/office/powerpoint/2010/main" Requires="p14">
            <p:contentPart p14:bwMode="auto" r:id="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1E07613-0942-40BA-87F7-FF2AF92D4460}"/>
                    </a:ext>
                  </a:extLst>
                </p14:cNvPr>
                <p14:cNvContentPartPr/>
                <p14:nvPr/>
              </p14:nvContentPartPr>
              <p14:xfrm>
                <a:off x="967730" y="4182787"/>
                <a:ext cx="92520" cy="168372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="" xmlns:a16="http://schemas.microsoft.com/office/drawing/2014/main" id="{91E07613-0942-40BA-87F7-FF2AF92D4460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59090" y="4173787"/>
                  <a:ext cx="110160" cy="170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="" xmlns:p14="http://schemas.microsoft.com/office/powerpoint/2010/main" Requires="p14">
            <p:contentPart p14:bwMode="auto" r:id="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D6C78E2-F209-459C-AA81-6DCF1A0E24D1}"/>
                    </a:ext>
                  </a:extLst>
                </p14:cNvPr>
                <p14:cNvContentPartPr/>
                <p14:nvPr/>
              </p14:nvContentPartPr>
              <p14:xfrm>
                <a:off x="880970" y="3713347"/>
                <a:ext cx="5703120" cy="3225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="" xmlns:a16="http://schemas.microsoft.com/office/drawing/2014/main" id="{DD6C78E2-F209-459C-AA81-6DCF1A0E24D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72330" y="3704347"/>
                  <a:ext cx="572076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="" xmlns:p14="http://schemas.microsoft.com/office/powerpoint/2010/main" Requires="p14">
            <p:contentPart p14:bwMode="auto" r:id="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7ADC6937-FA08-42DE-9FC7-4B3AD690E02B}"/>
                    </a:ext>
                  </a:extLst>
                </p14:cNvPr>
                <p14:cNvContentPartPr/>
                <p14:nvPr/>
              </p14:nvContentPartPr>
              <p14:xfrm>
                <a:off x="933530" y="1396387"/>
                <a:ext cx="5322240" cy="438300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="" xmlns:a16="http://schemas.microsoft.com/office/drawing/2014/main" id="{7ADC6937-FA08-42DE-9FC7-4B3AD690E02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24890" y="1387747"/>
                  <a:ext cx="5339880" cy="440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62">
            <a:extLst>
              <a:ext uri="{FF2B5EF4-FFF2-40B4-BE49-F238E27FC236}">
                <a16:creationId xmlns="" xmlns:a16="http://schemas.microsoft.com/office/drawing/2014/main" id="{31B335A1-F508-4E75-AC09-23F2A9F2F6BC}"/>
              </a:ext>
            </a:extLst>
          </p:cNvPr>
          <p:cNvGrpSpPr/>
          <p:nvPr/>
        </p:nvGrpSpPr>
        <p:grpSpPr>
          <a:xfrm>
            <a:off x="3623810" y="3217772"/>
            <a:ext cx="1104120" cy="579600"/>
            <a:chOff x="3623810" y="1591147"/>
            <a:chExt cx="1104120" cy="579600"/>
          </a:xfrm>
        </p:grpSpPr>
        <mc:AlternateContent xmlns:mc="http://schemas.openxmlformats.org/markup-compatibility/2006">
          <mc:Choice xmlns="" xmlns:p14="http://schemas.microsoft.com/office/powerpoint/2010/main" Requires="p14">
            <p:contentPart p14:bwMode="auto" r:id="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B7357F22-11AA-45C4-91D2-46C108BC55A7}"/>
                    </a:ext>
                  </a:extLst>
                </p14:cNvPr>
                <p14:cNvContentPartPr/>
                <p14:nvPr/>
              </p14:nvContentPartPr>
              <p14:xfrm>
                <a:off x="3623810" y="1682947"/>
                <a:ext cx="207000" cy="48780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="" xmlns:a16="http://schemas.microsoft.com/office/drawing/2014/main" id="{B7357F22-11AA-45C4-91D2-46C108BC55A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614810" y="1674307"/>
                  <a:ext cx="224640" cy="50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="" xmlns:p14="http://schemas.microsoft.com/office/powerpoint/2010/main" Requires="p14">
            <p:contentPart p14:bwMode="auto" r:id="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85428B4C-A6F5-4FE4-9F8A-CE752E13BCAD}"/>
                    </a:ext>
                  </a:extLst>
                </p14:cNvPr>
                <p14:cNvContentPartPr/>
                <p14:nvPr/>
              </p14:nvContentPartPr>
              <p14:xfrm>
                <a:off x="3966890" y="1685467"/>
                <a:ext cx="175320" cy="14688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="" xmlns:a16="http://schemas.microsoft.com/office/drawing/2014/main" id="{85428B4C-A6F5-4FE4-9F8A-CE752E13BCA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958250" y="1676467"/>
                  <a:ext cx="19296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="" xmlns:p14="http://schemas.microsoft.com/office/powerpoint/2010/main" Requires="p14">
            <p:contentPart p14:bwMode="auto" r:id="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D85A4784-7FE1-4AE4-B2E4-F991030E1A9A}"/>
                    </a:ext>
                  </a:extLst>
                </p14:cNvPr>
                <p14:cNvContentPartPr/>
                <p14:nvPr/>
              </p14:nvContentPartPr>
              <p14:xfrm>
                <a:off x="4287290" y="1591147"/>
                <a:ext cx="180000" cy="2426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="" xmlns:a16="http://schemas.microsoft.com/office/drawing/2014/main" id="{D85A4784-7FE1-4AE4-B2E4-F991030E1A9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278650" y="1582147"/>
                  <a:ext cx="19764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="" xmlns:p14="http://schemas.microsoft.com/office/powerpoint/2010/main" Requires="p14">
            <p:contentPart p14:bwMode="auto" r:id="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1FCBB1D-715C-4610-8451-95C21EED3DD0}"/>
                    </a:ext>
                  </a:extLst>
                </p14:cNvPr>
                <p14:cNvContentPartPr/>
                <p14:nvPr/>
              </p14:nvContentPartPr>
              <p14:xfrm>
                <a:off x="4573130" y="1677187"/>
                <a:ext cx="154800" cy="12168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="" xmlns:a16="http://schemas.microsoft.com/office/drawing/2014/main" id="{B1FCBB1D-715C-4610-8451-95C21EED3DD0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564490" y="1668547"/>
                  <a:ext cx="172440" cy="13932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55" name="Ink 54">
            <a:extLst>
              <a:ext uri="{FF2B5EF4-FFF2-40B4-BE49-F238E27FC236}">
                <a16:creationId xmlns="" xmlns:mc="http://schemas.openxmlformats.org/markup-compatibility/2006" xmlns:a16="http://schemas.microsoft.com/office/drawing/2014/main" id="{6F537A1A-3A95-4325-8D49-7CA2BA687191}"/>
              </a:ext>
            </a:extLst>
          </p:cNvPr>
          <p:cNvPicPr/>
          <p:nvPr/>
        </p:nvPicPr>
        <p:blipFill>
          <a:blip r:embed="rId43"/>
          <a:stretch>
            <a:fillRect/>
          </a:stretch>
        </p:blipFill>
        <p:spPr>
          <a:xfrm>
            <a:off x="5487890" y="2884412"/>
            <a:ext cx="259200" cy="522720"/>
          </a:xfrm>
          <a:prstGeom prst="rect">
            <a:avLst/>
          </a:prstGeom>
        </p:spPr>
      </p:pic>
      <p:grpSp>
        <p:nvGrpSpPr>
          <p:cNvPr id="37" name="Group 61">
            <a:extLst>
              <a:ext uri="{FF2B5EF4-FFF2-40B4-BE49-F238E27FC236}">
                <a16:creationId xmlns="" xmlns:a16="http://schemas.microsoft.com/office/drawing/2014/main" id="{C451E3D3-428A-417A-B0BB-86C1FC23D51B}"/>
              </a:ext>
            </a:extLst>
          </p:cNvPr>
          <p:cNvGrpSpPr/>
          <p:nvPr/>
        </p:nvGrpSpPr>
        <p:grpSpPr>
          <a:xfrm>
            <a:off x="6575810" y="2893412"/>
            <a:ext cx="1041840" cy="467280"/>
            <a:chOff x="6575810" y="1266787"/>
            <a:chExt cx="1041840" cy="467280"/>
          </a:xfrm>
        </p:grpSpPr>
        <mc:AlternateContent xmlns:mc="http://schemas.openxmlformats.org/markup-compatibility/2006">
          <mc:Choice xmlns="" xmlns:p14="http://schemas.microsoft.com/office/powerpoint/2010/main" Requires="p14">
            <p:contentPart p14:bwMode="auto" r:id="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0CD6932B-B9F3-4D04-89B2-07FF009B5E34}"/>
                    </a:ext>
                  </a:extLst>
                </p14:cNvPr>
                <p14:cNvContentPartPr/>
                <p14:nvPr/>
              </p14:nvContentPartPr>
              <p14:xfrm>
                <a:off x="6575810" y="1531387"/>
                <a:ext cx="201960" cy="20268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="" xmlns:a16="http://schemas.microsoft.com/office/drawing/2014/main" id="{0CD6932B-B9F3-4D04-89B2-07FF009B5E3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566810" y="1522747"/>
                  <a:ext cx="21960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="" xmlns:p14="http://schemas.microsoft.com/office/powerpoint/2010/main" Requires="p14">
            <p:contentPart p14:bwMode="auto" r:id="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98152382-29F5-4A94-8D08-F12D75FE6C71}"/>
                    </a:ext>
                  </a:extLst>
                </p14:cNvPr>
                <p14:cNvContentPartPr/>
                <p14:nvPr/>
              </p14:nvContentPartPr>
              <p14:xfrm>
                <a:off x="6927530" y="1668547"/>
                <a:ext cx="13680" cy="3204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="" xmlns:a16="http://schemas.microsoft.com/office/drawing/2014/main" id="{98152382-29F5-4A94-8D08-F12D75FE6C7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918890" y="1659547"/>
                  <a:ext cx="313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="" xmlns:p14="http://schemas.microsoft.com/office/powerpoint/2010/main" Requires="p14">
            <p:contentPart p14:bwMode="auto" r:id="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C3B428C3-E224-4971-BD4F-0DD5D5B62B54}"/>
                    </a:ext>
                  </a:extLst>
                </p14:cNvPr>
                <p14:cNvContentPartPr/>
                <p14:nvPr/>
              </p14:nvContentPartPr>
              <p14:xfrm>
                <a:off x="6676610" y="1404667"/>
                <a:ext cx="88200" cy="27684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="" xmlns:a16="http://schemas.microsoft.com/office/drawing/2014/main" id="{C3B428C3-E224-4971-BD4F-0DD5D5B62B54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667610" y="1395667"/>
                  <a:ext cx="10584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="" xmlns:p14="http://schemas.microsoft.com/office/powerpoint/2010/main" Requires="p14">
            <p:contentPart p14:bwMode="auto" r:id="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E961DB9F-2643-4B33-8032-87BF1457B299}"/>
                    </a:ext>
                  </a:extLst>
                </p14:cNvPr>
                <p14:cNvContentPartPr/>
                <p14:nvPr/>
              </p14:nvContentPartPr>
              <p14:xfrm>
                <a:off x="6817370" y="1487467"/>
                <a:ext cx="554760" cy="23544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="" xmlns:a16="http://schemas.microsoft.com/office/drawing/2014/main" id="{E961DB9F-2643-4B33-8032-87BF1457B29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808730" y="1478467"/>
                  <a:ext cx="57240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="" xmlns:p14="http://schemas.microsoft.com/office/powerpoint/2010/main" Requires="p14">
            <p:contentPart p14:bwMode="auto" r:id="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3B04A3F-75F5-46A2-9F86-C220DA3F7C8E}"/>
                    </a:ext>
                  </a:extLst>
                </p14:cNvPr>
                <p14:cNvContentPartPr/>
                <p14:nvPr/>
              </p14:nvContentPartPr>
              <p14:xfrm>
                <a:off x="7282850" y="1266787"/>
                <a:ext cx="66240" cy="33228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="" xmlns:a16="http://schemas.microsoft.com/office/drawing/2014/main" id="{13B04A3F-75F5-46A2-9F86-C220DA3F7C8E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274210" y="1257787"/>
                  <a:ext cx="8388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="" xmlns:p14="http://schemas.microsoft.com/office/powerpoint/2010/main" Requires="p14">
            <p:contentPart p14:bwMode="auto" r:id="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965C4D10-C12A-48AD-AC99-B7FD5123BD8E}"/>
                    </a:ext>
                  </a:extLst>
                </p14:cNvPr>
                <p14:cNvContentPartPr/>
                <p14:nvPr/>
              </p14:nvContentPartPr>
              <p14:xfrm>
                <a:off x="7412810" y="1426987"/>
                <a:ext cx="204840" cy="20016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="" xmlns:a16="http://schemas.microsoft.com/office/drawing/2014/main" id="{965C4D10-C12A-48AD-AC99-B7FD5123BD8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404170" y="1417987"/>
                  <a:ext cx="222480" cy="2178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64" name="Ink 63">
            <a:extLst>
              <a:ext uri="{FF2B5EF4-FFF2-40B4-BE49-F238E27FC236}">
                <a16:creationId xmlns="" xmlns:mc="http://schemas.openxmlformats.org/markup-compatibility/2006" xmlns:a16="http://schemas.microsoft.com/office/drawing/2014/main" id="{E029BA45-26CD-446B-91FD-64E7EDEFF863}"/>
              </a:ext>
            </a:extLst>
          </p:cNvPr>
          <p:cNvPicPr/>
          <p:nvPr/>
        </p:nvPicPr>
        <p:blipFill>
          <a:blip r:embed="rId50"/>
          <a:stretch>
            <a:fillRect/>
          </a:stretch>
        </p:blipFill>
        <p:spPr>
          <a:xfrm>
            <a:off x="7509290" y="3912212"/>
            <a:ext cx="327960" cy="329760"/>
          </a:xfrm>
          <a:prstGeom prst="rect">
            <a:avLst/>
          </a:prstGeom>
        </p:spPr>
      </p:pic>
      <p:grpSp>
        <p:nvGrpSpPr>
          <p:cNvPr id="39" name="Group 71">
            <a:extLst>
              <a:ext uri="{FF2B5EF4-FFF2-40B4-BE49-F238E27FC236}">
                <a16:creationId xmlns="" xmlns:a16="http://schemas.microsoft.com/office/drawing/2014/main" id="{4EA3FF22-5FB6-43BE-A0CD-9A2FC10CE2D3}"/>
              </a:ext>
            </a:extLst>
          </p:cNvPr>
          <p:cNvGrpSpPr/>
          <p:nvPr/>
        </p:nvGrpSpPr>
        <p:grpSpPr>
          <a:xfrm>
            <a:off x="8084210" y="3890612"/>
            <a:ext cx="494280" cy="547560"/>
            <a:chOff x="8084210" y="2263987"/>
            <a:chExt cx="494280" cy="547560"/>
          </a:xfrm>
        </p:grpSpPr>
        <mc:AlternateContent xmlns:mc="http://schemas.openxmlformats.org/markup-compatibility/2006">
          <mc:Choice xmlns="" xmlns:p14="http://schemas.microsoft.com/office/powerpoint/2010/main" Requires="p14">
            <p:contentPart p14:bwMode="auto" r:id="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0AB17E20-5B6F-479B-8D0C-458521923EEA}"/>
                    </a:ext>
                  </a:extLst>
                </p14:cNvPr>
                <p14:cNvContentPartPr/>
                <p14:nvPr/>
              </p14:nvContentPartPr>
              <p14:xfrm>
                <a:off x="8084210" y="2263987"/>
                <a:ext cx="362880" cy="39168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="" xmlns:a16="http://schemas.microsoft.com/office/drawing/2014/main" id="{0AB17E20-5B6F-479B-8D0C-458521923EE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075210" y="2254987"/>
                  <a:ext cx="380520" cy="40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="" xmlns:p14="http://schemas.microsoft.com/office/powerpoint/2010/main" Requires="p14">
            <p:contentPart p14:bwMode="auto" r:id="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02E649C8-D788-44CF-A181-B20844DE7C3B}"/>
                    </a:ext>
                  </a:extLst>
                </p14:cNvPr>
                <p14:cNvContentPartPr/>
                <p14:nvPr/>
              </p14:nvContentPartPr>
              <p14:xfrm>
                <a:off x="8416850" y="2486467"/>
                <a:ext cx="161640" cy="32508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="" xmlns:a16="http://schemas.microsoft.com/office/drawing/2014/main" id="{02E649C8-D788-44CF-A181-B20844DE7C3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407850" y="2477467"/>
                  <a:ext cx="179280" cy="34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70">
            <a:extLst>
              <a:ext uri="{FF2B5EF4-FFF2-40B4-BE49-F238E27FC236}">
                <a16:creationId xmlns="" xmlns:a16="http://schemas.microsoft.com/office/drawing/2014/main" id="{03ACE63A-6F4D-4E7F-8DB9-1BD1BF18738B}"/>
              </a:ext>
            </a:extLst>
          </p:cNvPr>
          <p:cNvGrpSpPr/>
          <p:nvPr/>
        </p:nvGrpSpPr>
        <p:grpSpPr>
          <a:xfrm>
            <a:off x="9015890" y="3587852"/>
            <a:ext cx="1377000" cy="649800"/>
            <a:chOff x="9015890" y="1961227"/>
            <a:chExt cx="1377000" cy="649800"/>
          </a:xfrm>
        </p:grpSpPr>
        <mc:AlternateContent xmlns:mc="http://schemas.openxmlformats.org/markup-compatibility/2006">
          <mc:Choice xmlns="" xmlns:p14="http://schemas.microsoft.com/office/powerpoint/2010/main" Requires="p14">
            <p:contentPart p14:bwMode="auto" r:id="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981EDFA9-EEFC-43DB-B7FB-E7BFB4772A63}"/>
                    </a:ext>
                  </a:extLst>
                </p14:cNvPr>
                <p14:cNvContentPartPr/>
                <p14:nvPr/>
              </p14:nvContentPartPr>
              <p14:xfrm>
                <a:off x="9015890" y="1961227"/>
                <a:ext cx="363240" cy="64620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="" xmlns:a16="http://schemas.microsoft.com/office/drawing/2014/main" id="{981EDFA9-EEFC-43DB-B7FB-E7BFB4772A6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007250" y="1952587"/>
                  <a:ext cx="380880" cy="66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="" xmlns:p14="http://schemas.microsoft.com/office/powerpoint/2010/main" Requires="p14">
            <p:contentPart p14:bwMode="auto" r:id="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2A9E1115-EF38-4F4E-A1D2-A7C653C317BC}"/>
                    </a:ext>
                  </a:extLst>
                </p14:cNvPr>
                <p14:cNvContentPartPr/>
                <p14:nvPr/>
              </p14:nvContentPartPr>
              <p14:xfrm>
                <a:off x="9530330" y="2345707"/>
                <a:ext cx="378720" cy="6156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="" xmlns:a16="http://schemas.microsoft.com/office/drawing/2014/main" id="{2A9E1115-EF38-4F4E-A1D2-A7C653C317BC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521330" y="2336707"/>
                  <a:ext cx="39636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="" xmlns:p14="http://schemas.microsoft.com/office/powerpoint/2010/main" Requires="p14">
            <p:contentPart p14:bwMode="auto" r:id="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7DC4B992-5714-4B12-B48A-70493829236C}"/>
                    </a:ext>
                  </a:extLst>
                </p14:cNvPr>
                <p14:cNvContentPartPr/>
                <p14:nvPr/>
              </p14:nvContentPartPr>
              <p14:xfrm>
                <a:off x="9678290" y="2249227"/>
                <a:ext cx="61920" cy="36180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="" xmlns:a16="http://schemas.microsoft.com/office/drawing/2014/main" id="{7DC4B992-5714-4B12-B48A-70493829236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669650" y="2240227"/>
                  <a:ext cx="7956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="" xmlns:p14="http://schemas.microsoft.com/office/powerpoint/2010/main" Requires="p14">
            <p:contentPart p14:bwMode="auto" r:id="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43E49DD7-6429-4F87-82E2-C4ED6473DF34}"/>
                    </a:ext>
                  </a:extLst>
                </p14:cNvPr>
                <p14:cNvContentPartPr/>
                <p14:nvPr/>
              </p14:nvContentPartPr>
              <p14:xfrm>
                <a:off x="10044770" y="2127187"/>
                <a:ext cx="348120" cy="47160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="" xmlns:a16="http://schemas.microsoft.com/office/drawing/2014/main" id="{43E49DD7-6429-4F87-82E2-C4ED6473DF34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035770" y="2118187"/>
                  <a:ext cx="365760" cy="48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/>
          <p:cNvGrpSpPr/>
          <p:nvPr/>
        </p:nvGrpSpPr>
        <p:grpSpPr>
          <a:xfrm>
            <a:off x="356696" y="811761"/>
            <a:ext cx="6766560" cy="667316"/>
            <a:chOff x="934212" y="6038279"/>
            <a:chExt cx="6766560" cy="667316"/>
          </a:xfrm>
        </p:grpSpPr>
        <p:pic>
          <p:nvPicPr>
            <p:cNvPr id="72" name="Picture 4"/>
            <p:cNvPicPr>
              <a:picLocks noChangeAspect="1" noChangeArrowheads="1"/>
            </p:cNvPicPr>
            <p:nvPr/>
          </p:nvPicPr>
          <p:blipFill>
            <a:blip r:embed="rId57"/>
            <a:srcRect t="11379"/>
            <a:stretch>
              <a:fillRect/>
            </a:stretch>
          </p:blipFill>
          <p:spPr bwMode="auto">
            <a:xfrm>
              <a:off x="934212" y="6038279"/>
              <a:ext cx="6766560" cy="6587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3" name="Rectangle 72"/>
            <p:cNvSpPr/>
            <p:nvPr/>
          </p:nvSpPr>
          <p:spPr>
            <a:xfrm>
              <a:off x="3919728" y="6043875"/>
              <a:ext cx="859536" cy="6617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s-ES" sz="1700" i="1" dirty="0" smtClean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s-ES" sz="2000" i="1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s-ES" sz="2000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s-ES" sz="2000" i="1" dirty="0" smtClean="0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s-ES" sz="2000" dirty="0" smtClean="0">
                  <a:latin typeface="Times New Roman" pitchFamily="18" charset="0"/>
                  <a:cs typeface="Times New Roman" pitchFamily="18" charset="0"/>
                </a:rPr>
                <a:t>)      </a:t>
              </a:r>
            </a:p>
            <a:p>
              <a:endParaRPr lang="es-ES" sz="17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1487424" y="6376416"/>
              <a:ext cx="20726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>
              <a:spAutoFit/>
            </a:bodyPr>
            <a:lstStyle/>
            <a:p>
              <a:r>
                <a:rPr lang="es-ES" sz="2000" i="1" dirty="0" smtClean="0">
                  <a:latin typeface="Symbol" pitchFamily="18" charset="2"/>
                  <a:cs typeface="Times New Roman" pitchFamily="18" charset="0"/>
                </a:rPr>
                <a:t>m</a:t>
              </a:r>
              <a:r>
                <a:rPr lang="es-ES" sz="2000" dirty="0" smtClean="0">
                  <a:latin typeface="Times New Roman" pitchFamily="18" charset="0"/>
                  <a:cs typeface="Times New Roman" pitchFamily="18" charset="0"/>
                </a:rPr>
                <a:t>     </a:t>
              </a: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5394960" y="6376416"/>
              <a:ext cx="20726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>
              <a:spAutoFit/>
            </a:bodyPr>
            <a:lstStyle/>
            <a:p>
              <a:r>
                <a:rPr lang="es-ES" sz="2000" i="1" dirty="0" smtClean="0">
                  <a:latin typeface="Symbol" pitchFamily="18" charset="2"/>
                  <a:cs typeface="Times New Roman" pitchFamily="18" charset="0"/>
                </a:rPr>
                <a:t>m</a:t>
              </a:r>
              <a:r>
                <a:rPr lang="es-ES" sz="2000" dirty="0" smtClean="0">
                  <a:latin typeface="Times New Roman" pitchFamily="18" charset="0"/>
                  <a:cs typeface="Times New Roman" pitchFamily="18" charset="0"/>
                </a:rPr>
                <a:t>     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153018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DCB1ED-83AF-48F9-A6B4-A996560303F0}"/>
              </a:ext>
            </a:extLst>
          </p:cNvPr>
          <p:cNvSpPr txBox="1">
            <a:spLocks/>
          </p:cNvSpPr>
          <p:nvPr/>
        </p:nvSpPr>
        <p:spPr>
          <a:xfrm>
            <a:off x="329599" y="693918"/>
            <a:ext cx="10515600" cy="5284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Momento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angular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intrínsico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ó “spin” del electron (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Goudsmit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Uhlenbeck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1925)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1142D72-BF9F-460E-ADA4-C4F1C68F92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2120" r="45718" b="10260"/>
          <a:stretch>
            <a:fillRect/>
          </a:stretch>
        </p:blipFill>
        <p:spPr>
          <a:xfrm>
            <a:off x="224047" y="2406324"/>
            <a:ext cx="1097280" cy="3297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BC72351-E4BE-4087-B50C-06EB514C22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1128" y="1527094"/>
            <a:ext cx="2466724" cy="13051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0673842-4794-4F8F-B19A-99183FD04AF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6504" t="59102" r="26083" b="7531"/>
          <a:stretch>
            <a:fillRect/>
          </a:stretch>
        </p:blipFill>
        <p:spPr>
          <a:xfrm>
            <a:off x="1607419" y="1414919"/>
            <a:ext cx="952901" cy="3368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F8E57AD-0C0D-4A68-9FBE-D9E83324C99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61194" y="1741914"/>
            <a:ext cx="1561844" cy="590030"/>
          </a:xfrm>
          <a:prstGeom prst="rect">
            <a:avLst/>
          </a:prstGeom>
          <a:ln w="63500">
            <a:solidFill>
              <a:srgbClr val="FF0000"/>
            </a:solidFill>
          </a:ln>
        </p:spPr>
      </p:pic>
      <p:pic>
        <p:nvPicPr>
          <p:cNvPr id="3" name="Ink 2">
            <a:extLst>
              <a:ext uri="{FF2B5EF4-FFF2-40B4-BE49-F238E27FC236}">
                <a16:creationId xmlns:a16="http://schemas.microsoft.com/office/drawing/2014/main" xmlns="" xmlns:mc="http://schemas.openxmlformats.org/markup-compatibility/2006" id="{CE46BA36-122B-49E6-9FC5-041FCB83E2EB}"/>
              </a:ext>
            </a:extLst>
          </p:cNvPr>
          <p:cNvPicPr/>
          <p:nvPr/>
        </p:nvPicPr>
        <p:blipFill>
          <a:blip r:embed="rId6"/>
          <a:srcRect b="80324"/>
          <a:stretch>
            <a:fillRect/>
          </a:stretch>
        </p:blipFill>
        <p:spPr>
          <a:xfrm>
            <a:off x="350223" y="2839049"/>
            <a:ext cx="8570880" cy="404678"/>
          </a:xfrm>
          <a:prstGeom prst="rect">
            <a:avLst/>
          </a:prstGeom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7"/>
          <a:srcRect r="55939"/>
          <a:stretch>
            <a:fillRect/>
          </a:stretch>
        </p:blipFill>
        <p:spPr bwMode="auto">
          <a:xfrm>
            <a:off x="230056" y="1753157"/>
            <a:ext cx="1666121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/>
          <a:srcRect l="43552" r="21831"/>
          <a:stretch>
            <a:fillRect/>
          </a:stretch>
        </p:blipFill>
        <p:spPr bwMode="auto">
          <a:xfrm>
            <a:off x="1876926" y="1753157"/>
            <a:ext cx="1309036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/>
          <a:srcRect l="43552"/>
          <a:stretch>
            <a:fillRect/>
          </a:stretch>
        </p:blipFill>
        <p:spPr bwMode="auto">
          <a:xfrm>
            <a:off x="1876926" y="1753157"/>
            <a:ext cx="213455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Ink 2">
            <a:extLst>
              <a:ext uri="{FF2B5EF4-FFF2-40B4-BE49-F238E27FC236}">
                <a16:creationId xmlns:a16="http://schemas.microsoft.com/office/drawing/2014/main" xmlns="" xmlns:mc="http://schemas.openxmlformats.org/markup-compatibility/2006" id="{CE46BA36-122B-49E6-9FC5-041FCB83E2EB}"/>
              </a:ext>
            </a:extLst>
          </p:cNvPr>
          <p:cNvPicPr/>
          <p:nvPr/>
        </p:nvPicPr>
        <p:blipFill>
          <a:blip r:embed="rId6"/>
          <a:srcRect b="50372"/>
          <a:stretch>
            <a:fillRect/>
          </a:stretch>
        </p:blipFill>
        <p:spPr>
          <a:xfrm>
            <a:off x="350223" y="2839049"/>
            <a:ext cx="8570880" cy="102069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16ECFBF-549C-4CF4-B974-244DCF57EE99}"/>
              </a:ext>
            </a:extLst>
          </p:cNvPr>
          <p:cNvSpPr txBox="1"/>
          <p:nvPr/>
        </p:nvSpPr>
        <p:spPr>
          <a:xfrm>
            <a:off x="7359477" y="2606630"/>
            <a:ext cx="4161964" cy="400110"/>
          </a:xfrm>
          <a:custGeom>
            <a:avLst/>
            <a:gdLst>
              <a:gd name="connsiteX0" fmla="*/ 0 w 2543694"/>
              <a:gd name="connsiteY0" fmla="*/ 0 h 461665"/>
              <a:gd name="connsiteX1" fmla="*/ 508739 w 2543694"/>
              <a:gd name="connsiteY1" fmla="*/ 0 h 461665"/>
              <a:gd name="connsiteX2" fmla="*/ 1068351 w 2543694"/>
              <a:gd name="connsiteY2" fmla="*/ 0 h 461665"/>
              <a:gd name="connsiteX3" fmla="*/ 1526216 w 2543694"/>
              <a:gd name="connsiteY3" fmla="*/ 0 h 461665"/>
              <a:gd name="connsiteX4" fmla="*/ 2060392 w 2543694"/>
              <a:gd name="connsiteY4" fmla="*/ 0 h 461665"/>
              <a:gd name="connsiteX5" fmla="*/ 2543694 w 2543694"/>
              <a:gd name="connsiteY5" fmla="*/ 0 h 461665"/>
              <a:gd name="connsiteX6" fmla="*/ 2543694 w 2543694"/>
              <a:gd name="connsiteY6" fmla="*/ 461665 h 461665"/>
              <a:gd name="connsiteX7" fmla="*/ 2009518 w 2543694"/>
              <a:gd name="connsiteY7" fmla="*/ 461665 h 461665"/>
              <a:gd name="connsiteX8" fmla="*/ 1500779 w 2543694"/>
              <a:gd name="connsiteY8" fmla="*/ 461665 h 461665"/>
              <a:gd name="connsiteX9" fmla="*/ 941167 w 2543694"/>
              <a:gd name="connsiteY9" fmla="*/ 461665 h 461665"/>
              <a:gd name="connsiteX10" fmla="*/ 508739 w 2543694"/>
              <a:gd name="connsiteY10" fmla="*/ 461665 h 461665"/>
              <a:gd name="connsiteX11" fmla="*/ 0 w 2543694"/>
              <a:gd name="connsiteY11" fmla="*/ 461665 h 461665"/>
              <a:gd name="connsiteX12" fmla="*/ 0 w 2543694"/>
              <a:gd name="connsiteY12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43694" h="461665" extrusionOk="0">
                <a:moveTo>
                  <a:pt x="0" y="0"/>
                </a:moveTo>
                <a:cubicBezTo>
                  <a:pt x="190161" y="-35458"/>
                  <a:pt x="263662" y="32950"/>
                  <a:pt x="508739" y="0"/>
                </a:cubicBezTo>
                <a:cubicBezTo>
                  <a:pt x="753816" y="-32950"/>
                  <a:pt x="835966" y="61912"/>
                  <a:pt x="1068351" y="0"/>
                </a:cubicBezTo>
                <a:cubicBezTo>
                  <a:pt x="1300736" y="-61912"/>
                  <a:pt x="1366080" y="5916"/>
                  <a:pt x="1526216" y="0"/>
                </a:cubicBezTo>
                <a:cubicBezTo>
                  <a:pt x="1686352" y="-5916"/>
                  <a:pt x="1814532" y="26772"/>
                  <a:pt x="2060392" y="0"/>
                </a:cubicBezTo>
                <a:cubicBezTo>
                  <a:pt x="2306252" y="-26772"/>
                  <a:pt x="2380853" y="13141"/>
                  <a:pt x="2543694" y="0"/>
                </a:cubicBezTo>
                <a:cubicBezTo>
                  <a:pt x="2558540" y="214289"/>
                  <a:pt x="2524733" y="327730"/>
                  <a:pt x="2543694" y="461665"/>
                </a:cubicBezTo>
                <a:cubicBezTo>
                  <a:pt x="2406603" y="498382"/>
                  <a:pt x="2144276" y="407815"/>
                  <a:pt x="2009518" y="461665"/>
                </a:cubicBezTo>
                <a:cubicBezTo>
                  <a:pt x="1874760" y="515515"/>
                  <a:pt x="1652824" y="458932"/>
                  <a:pt x="1500779" y="461665"/>
                </a:cubicBezTo>
                <a:cubicBezTo>
                  <a:pt x="1348734" y="464398"/>
                  <a:pt x="1153091" y="439441"/>
                  <a:pt x="941167" y="461665"/>
                </a:cubicBezTo>
                <a:cubicBezTo>
                  <a:pt x="729243" y="483889"/>
                  <a:pt x="662374" y="456787"/>
                  <a:pt x="508739" y="461665"/>
                </a:cubicBezTo>
                <a:cubicBezTo>
                  <a:pt x="355104" y="466543"/>
                  <a:pt x="180391" y="402977"/>
                  <a:pt x="0" y="461665"/>
                </a:cubicBezTo>
                <a:cubicBezTo>
                  <a:pt x="-1057" y="251435"/>
                  <a:pt x="39335" y="125148"/>
                  <a:pt x="0" y="0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  <a:extLst>
              <a:ext uri="{C807C97D-BFC1-408E-A445-0C87EB9F89A2}">
                <ask:lineSketchStyleProps xmlns="" xmlns:ask="http://schemas.microsoft.com/office/drawing/2018/sketchyshapes" sd="219034337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0070C0"/>
                </a:solidFill>
              </a:rPr>
              <a:t> </a:t>
            </a:r>
            <a:r>
              <a:rPr lang="es-ES" sz="2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s-ES" sz="2000" b="1" i="1" baseline="-25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s-ES" sz="2000" b="1" dirty="0" smtClean="0">
                <a:solidFill>
                  <a:srgbClr val="0070C0"/>
                </a:solidFill>
              </a:rPr>
              <a:t>: factor </a:t>
            </a:r>
            <a:r>
              <a:rPr lang="es-ES" sz="2000" b="1" dirty="0" err="1" smtClean="0">
                <a:solidFill>
                  <a:srgbClr val="0070C0"/>
                </a:solidFill>
              </a:rPr>
              <a:t>giromagnético</a:t>
            </a:r>
            <a:r>
              <a:rPr lang="es-ES" sz="2000" b="1" dirty="0" smtClean="0">
                <a:solidFill>
                  <a:srgbClr val="0070C0"/>
                </a:solidFill>
              </a:rPr>
              <a:t> orbital = 1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BCFAD448-E980-4539-B5F0-E8315F7FAD61}"/>
              </a:ext>
            </a:extLst>
          </p:cNvPr>
          <p:cNvSpPr txBox="1">
            <a:spLocks/>
          </p:cNvSpPr>
          <p:nvPr/>
        </p:nvSpPr>
        <p:spPr>
          <a:xfrm>
            <a:off x="127468" y="4197496"/>
            <a:ext cx="10515600" cy="15272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UY" sz="2000" b="1" dirty="0" smtClean="0">
                <a:latin typeface="Times New Roman" pitchFamily="18" charset="0"/>
                <a:cs typeface="Times New Roman" pitchFamily="18" charset="0"/>
              </a:rPr>
              <a:t>Derivación teórica del factor g de spin</a:t>
            </a:r>
            <a:endParaRPr lang="es-UY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Ink 2">
            <a:extLst>
              <a:ext uri="{FF2B5EF4-FFF2-40B4-BE49-F238E27FC236}">
                <a16:creationId xmlns:a16="http://schemas.microsoft.com/office/drawing/2014/main" xmlns="" xmlns:mc="http://schemas.openxmlformats.org/markup-compatibility/2006" id="{B6AAF3DA-ED67-4739-9180-4AE4367C0A60}"/>
              </a:ext>
            </a:extLst>
          </p:cNvPr>
          <p:cNvPicPr/>
          <p:nvPr/>
        </p:nvPicPr>
        <p:blipFill>
          <a:blip r:embed="rId8"/>
          <a:srcRect b="31661"/>
          <a:stretch>
            <a:fillRect/>
          </a:stretch>
        </p:blipFill>
        <p:spPr>
          <a:xfrm>
            <a:off x="670509" y="4647608"/>
            <a:ext cx="7501340" cy="182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36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3: Sketch of Stern-Gerlach experiment: A beam of silver atoms is sent... |  Download Scientific Diagr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2834" y="1203642"/>
            <a:ext cx="8096250" cy="3590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9636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CA29B1-AE24-42A6-BE39-345BB0CAFC69}"/>
              </a:ext>
            </a:extLst>
          </p:cNvPr>
          <p:cNvSpPr txBox="1">
            <a:spLocks/>
          </p:cNvSpPr>
          <p:nvPr/>
        </p:nvSpPr>
        <p:spPr>
          <a:xfrm>
            <a:off x="608731" y="414779"/>
            <a:ext cx="8858826" cy="76690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Otras</a:t>
            </a:r>
            <a:r>
              <a:rPr lang="en-US" dirty="0"/>
              <a:t> </a:t>
            </a:r>
            <a:r>
              <a:rPr lang="en-US" dirty="0" err="1"/>
              <a:t>manifestaciones</a:t>
            </a:r>
            <a:r>
              <a:rPr lang="en-US" dirty="0"/>
              <a:t> del spin: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4D05F19-DB2D-4F68-9ECC-28E5223C6BDD}"/>
              </a:ext>
            </a:extLst>
          </p:cNvPr>
          <p:cNvSpPr txBox="1"/>
          <p:nvPr/>
        </p:nvSpPr>
        <p:spPr>
          <a:xfrm>
            <a:off x="618978" y="1885071"/>
            <a:ext cx="84124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/>
              <a:t>Efecto </a:t>
            </a:r>
            <a:r>
              <a:rPr lang="es-ES" sz="2800" dirty="0" smtClean="0"/>
              <a:t>Zeeman anómalo</a:t>
            </a:r>
            <a:endParaRPr lang="es-E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/>
              <a:t>Estructura fina en las líneas espectrales de átomos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/>
              <a:t>Propiedades químicas de los elementos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/>
              <a:t>……</a:t>
            </a:r>
            <a:endParaRPr lang="en-US" sz="2800" dirty="0"/>
          </a:p>
        </p:txBody>
      </p:sp>
      <p:pic>
        <p:nvPicPr>
          <p:cNvPr id="6146" name="Picture 2" descr="http://hyperphysics.phy-astr.gsu.edu/hbase/quantum/imgqua/hydfin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6575" y="2244241"/>
            <a:ext cx="3333750" cy="42767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36815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8B02FB-C698-42A3-9059-8845EDA77670}"/>
              </a:ext>
            </a:extLst>
          </p:cNvPr>
          <p:cNvSpPr txBox="1">
            <a:spLocks/>
          </p:cNvSpPr>
          <p:nvPr/>
        </p:nvSpPr>
        <p:spPr>
          <a:xfrm>
            <a:off x="608731" y="414779"/>
            <a:ext cx="10515600" cy="15272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b="1" i="1" dirty="0">
                <a:latin typeface="Times New Roman" pitchFamily="18" charset="0"/>
                <a:cs typeface="Times New Roman" pitchFamily="18" charset="0"/>
              </a:rPr>
              <a:t>Interacción spin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s-ES" sz="2000" b="1" i="1" dirty="0" smtClean="0">
                <a:latin typeface="Times New Roman" pitchFamily="18" charset="0"/>
                <a:cs typeface="Times New Roman" pitchFamily="18" charset="0"/>
              </a:rPr>
              <a:t>órbita y estructura fina</a:t>
            </a: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4D22374-6D6A-49BB-AD33-0F59EC3660F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1244"/>
          <a:stretch>
            <a:fillRect/>
          </a:stretch>
        </p:blipFill>
        <p:spPr>
          <a:xfrm>
            <a:off x="608731" y="948853"/>
            <a:ext cx="2317349" cy="22193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C189B43-3184-430B-8B1C-FAED08087F2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6788"/>
          <a:stretch>
            <a:fillRect/>
          </a:stretch>
        </p:blipFill>
        <p:spPr>
          <a:xfrm>
            <a:off x="2956575" y="1060165"/>
            <a:ext cx="1345918" cy="914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2B1703C-4644-486B-A2CB-C61A47D89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5779" y="1995343"/>
            <a:ext cx="1485900" cy="4476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261734A-6931-4C04-A783-01A0DFB28F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9505" y="1995343"/>
            <a:ext cx="1190625" cy="48577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9E7D16F-39DC-401A-9B42-6E2DDB4D7C08}"/>
              </a:ext>
            </a:extLst>
          </p:cNvPr>
          <p:cNvSpPr txBox="1"/>
          <p:nvPr/>
        </p:nvSpPr>
        <p:spPr>
          <a:xfrm>
            <a:off x="6011126" y="1243648"/>
            <a:ext cx="256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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 =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m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vr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xmlns="" id="{06A1174C-7502-4AB6-85FE-30802CBD6B81}"/>
              </a:ext>
            </a:extLst>
          </p:cNvPr>
          <p:cNvSpPr/>
          <p:nvPr/>
        </p:nvSpPr>
        <p:spPr>
          <a:xfrm>
            <a:off x="3016031" y="2721175"/>
            <a:ext cx="467661" cy="3801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Ink 32">
            <a:extLst>
              <a:ext uri="{FF2B5EF4-FFF2-40B4-BE49-F238E27FC236}">
                <a16:creationId xmlns:a16="http://schemas.microsoft.com/office/drawing/2014/main" xmlns="" xmlns:mc="http://schemas.openxmlformats.org/markup-compatibility/2006" id="{C6CC1145-F8DE-4D5B-B899-9B016BD5E151}"/>
              </a:ext>
            </a:extLst>
          </p:cNvPr>
          <p:cNvPicPr/>
          <p:nvPr/>
        </p:nvPicPr>
        <p:blipFill>
          <a:blip r:embed="rId6"/>
          <a:srcRect l="64950" b="76864"/>
          <a:stretch>
            <a:fillRect/>
          </a:stretch>
        </p:blipFill>
        <p:spPr>
          <a:xfrm>
            <a:off x="6083166" y="1954982"/>
            <a:ext cx="3249531" cy="128874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0C189B43-3184-430B-8B1C-FAED08087F2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2285"/>
          <a:stretch>
            <a:fillRect/>
          </a:stretch>
        </p:blipFill>
        <p:spPr>
          <a:xfrm>
            <a:off x="4273617" y="1060165"/>
            <a:ext cx="1797633" cy="9144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9E7D16F-39DC-401A-9B42-6E2DDB4D7C08}"/>
              </a:ext>
            </a:extLst>
          </p:cNvPr>
          <p:cNvSpPr txBox="1"/>
          <p:nvPr/>
        </p:nvSpPr>
        <p:spPr>
          <a:xfrm>
            <a:off x="3805318" y="2628105"/>
            <a:ext cx="256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Symbol" pitchFamily="18" charset="2"/>
                <a:cs typeface="Times New Roman" pitchFamily="18" charset="0"/>
                <a:sym typeface="Symbol"/>
              </a:rPr>
              <a:t>D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 =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K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SL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89296" y="3252386"/>
            <a:ext cx="11168514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De modo que, 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la interacción espín-órbita se comporta como un </a:t>
            </a:r>
            <a:r>
              <a:rPr lang="es-ES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efecto Zeeman interno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, dividiendo cada 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nivel de energía para 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el cual </a:t>
            </a:r>
            <a:r>
              <a:rPr lang="es-ES" sz="1700" b="1" dirty="0" smtClean="0">
                <a:latin typeface="Times New Roman" pitchFamily="18" charset="0"/>
                <a:cs typeface="Times New Roman" pitchFamily="18" charset="0"/>
              </a:rPr>
              <a:t>L </a:t>
            </a:r>
            <a:r>
              <a:rPr lang="es-ES" sz="17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 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en dos subniveles, correspondientes a los dos valores de </a:t>
            </a:r>
            <a:r>
              <a:rPr lang="es-ES" sz="1700" i="1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s-ES" sz="1700" i="1" baseline="-25000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permitidos.</a:t>
            </a:r>
          </a:p>
          <a:p>
            <a:endParaRPr lang="es-ES" sz="17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Dado que hay más niveles de energía disponibles de los que se consideraban anteriormente, 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deben verse 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líneas adicionales en el espectro del hidrógeno, como se indica en la 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figura. </a:t>
            </a:r>
            <a:endParaRPr lang="en-US" sz="17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4899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0" grpId="0" animBg="1"/>
      <p:bldP spid="24" grpId="0"/>
      <p:bldP spid="28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324054" y="5418040"/>
            <a:ext cx="11168514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Tales 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líneas adicionales, 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s-ES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estructura </a:t>
            </a:r>
            <a:r>
              <a:rPr lang="es-ES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fina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, se observan fácilmente con espectrómetros de resolución moderadamente alta. con 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tal instrumento 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se encuentra que muchas líneas espectrales que antes se veían como únicas en realidad están compuestas 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de dos 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o más líneas distintas, separadas entre sí por unos pocos angstroms de longitud de onda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Fue 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la observación de la fina estructura de las líneas espectrales lo que motivó originalmente a 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700" dirty="0" err="1" smtClean="0">
                <a:latin typeface="Times New Roman" pitchFamily="18" charset="0"/>
                <a:cs typeface="Times New Roman" pitchFamily="18" charset="0"/>
              </a:rPr>
              <a:t>Uhlenbeck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s-ES" sz="1700" dirty="0" err="1" smtClean="0">
                <a:latin typeface="Times New Roman" pitchFamily="18" charset="0"/>
                <a:cs typeface="Times New Roman" pitchFamily="18" charset="0"/>
              </a:rPr>
              <a:t>Goudsmit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para introducir el concepto de espín del electrón.</a:t>
            </a:r>
            <a:endParaRPr lang="en-US" sz="1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2"/>
          <a:srcRect r="70401"/>
          <a:stretch>
            <a:fillRect/>
          </a:stretch>
        </p:blipFill>
        <p:spPr bwMode="auto">
          <a:xfrm>
            <a:off x="524577" y="513098"/>
            <a:ext cx="2661385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2"/>
          <a:srcRect l="34737" r="46209" b="-372"/>
          <a:stretch>
            <a:fillRect/>
          </a:stretch>
        </p:blipFill>
        <p:spPr bwMode="auto">
          <a:xfrm>
            <a:off x="3224463" y="522725"/>
            <a:ext cx="1713297" cy="4694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tangle 16"/>
          <p:cNvSpPr/>
          <p:nvPr/>
        </p:nvSpPr>
        <p:spPr>
          <a:xfrm>
            <a:off x="3580598" y="3012707"/>
            <a:ext cx="1472665" cy="16266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2"/>
          <a:srcRect l="34737"/>
          <a:stretch>
            <a:fillRect/>
          </a:stretch>
        </p:blipFill>
        <p:spPr bwMode="auto">
          <a:xfrm>
            <a:off x="3224463" y="522725"/>
            <a:ext cx="5868202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814899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8496" y="2375452"/>
            <a:ext cx="66086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 COMPLEMENTARIO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7739152-76B9-48C5-B2EA-61D7CB8003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731" y="1801334"/>
            <a:ext cx="4114046" cy="1954740"/>
          </a:xfrm>
          <a:custGeom>
            <a:avLst/>
            <a:gdLst>
              <a:gd name="connsiteX0" fmla="*/ 0 w 4114046"/>
              <a:gd name="connsiteY0" fmla="*/ 0 h 1954740"/>
              <a:gd name="connsiteX1" fmla="*/ 464299 w 4114046"/>
              <a:gd name="connsiteY1" fmla="*/ 0 h 1954740"/>
              <a:gd name="connsiteX2" fmla="*/ 1010880 w 4114046"/>
              <a:gd name="connsiteY2" fmla="*/ 0 h 1954740"/>
              <a:gd name="connsiteX3" fmla="*/ 1475179 w 4114046"/>
              <a:gd name="connsiteY3" fmla="*/ 0 h 1954740"/>
              <a:gd name="connsiteX4" fmla="*/ 1980619 w 4114046"/>
              <a:gd name="connsiteY4" fmla="*/ 0 h 1954740"/>
              <a:gd name="connsiteX5" fmla="*/ 2568340 w 4114046"/>
              <a:gd name="connsiteY5" fmla="*/ 0 h 1954740"/>
              <a:gd name="connsiteX6" fmla="*/ 3114921 w 4114046"/>
              <a:gd name="connsiteY6" fmla="*/ 0 h 1954740"/>
              <a:gd name="connsiteX7" fmla="*/ 4114046 w 4114046"/>
              <a:gd name="connsiteY7" fmla="*/ 0 h 1954740"/>
              <a:gd name="connsiteX8" fmla="*/ 4114046 w 4114046"/>
              <a:gd name="connsiteY8" fmla="*/ 469138 h 1954740"/>
              <a:gd name="connsiteX9" fmla="*/ 4114046 w 4114046"/>
              <a:gd name="connsiteY9" fmla="*/ 918728 h 1954740"/>
              <a:gd name="connsiteX10" fmla="*/ 4114046 w 4114046"/>
              <a:gd name="connsiteY10" fmla="*/ 1387865 h 1954740"/>
              <a:gd name="connsiteX11" fmla="*/ 4114046 w 4114046"/>
              <a:gd name="connsiteY11" fmla="*/ 1954740 h 1954740"/>
              <a:gd name="connsiteX12" fmla="*/ 3649747 w 4114046"/>
              <a:gd name="connsiteY12" fmla="*/ 1954740 h 1954740"/>
              <a:gd name="connsiteX13" fmla="*/ 3062026 w 4114046"/>
              <a:gd name="connsiteY13" fmla="*/ 1954740 h 1954740"/>
              <a:gd name="connsiteX14" fmla="*/ 2515445 w 4114046"/>
              <a:gd name="connsiteY14" fmla="*/ 1954740 h 1954740"/>
              <a:gd name="connsiteX15" fmla="*/ 1886584 w 4114046"/>
              <a:gd name="connsiteY15" fmla="*/ 1954740 h 1954740"/>
              <a:gd name="connsiteX16" fmla="*/ 1381144 w 4114046"/>
              <a:gd name="connsiteY16" fmla="*/ 1954740 h 1954740"/>
              <a:gd name="connsiteX17" fmla="*/ 834564 w 4114046"/>
              <a:gd name="connsiteY17" fmla="*/ 1954740 h 1954740"/>
              <a:gd name="connsiteX18" fmla="*/ 0 w 4114046"/>
              <a:gd name="connsiteY18" fmla="*/ 1954740 h 1954740"/>
              <a:gd name="connsiteX19" fmla="*/ 0 w 4114046"/>
              <a:gd name="connsiteY19" fmla="*/ 1426960 h 1954740"/>
              <a:gd name="connsiteX20" fmla="*/ 0 w 4114046"/>
              <a:gd name="connsiteY20" fmla="*/ 957823 h 1954740"/>
              <a:gd name="connsiteX21" fmla="*/ 0 w 4114046"/>
              <a:gd name="connsiteY21" fmla="*/ 430043 h 1954740"/>
              <a:gd name="connsiteX22" fmla="*/ 0 w 4114046"/>
              <a:gd name="connsiteY22" fmla="*/ 0 h 1954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114046" h="1954740" fill="none" extrusionOk="0">
                <a:moveTo>
                  <a:pt x="0" y="0"/>
                </a:moveTo>
                <a:cubicBezTo>
                  <a:pt x="159749" y="-9728"/>
                  <a:pt x="301087" y="45969"/>
                  <a:pt x="464299" y="0"/>
                </a:cubicBezTo>
                <a:cubicBezTo>
                  <a:pt x="627511" y="-45969"/>
                  <a:pt x="786635" y="23779"/>
                  <a:pt x="1010880" y="0"/>
                </a:cubicBezTo>
                <a:cubicBezTo>
                  <a:pt x="1235125" y="-23779"/>
                  <a:pt x="1310444" y="30205"/>
                  <a:pt x="1475179" y="0"/>
                </a:cubicBezTo>
                <a:cubicBezTo>
                  <a:pt x="1639914" y="-30205"/>
                  <a:pt x="1821952" y="14636"/>
                  <a:pt x="1980619" y="0"/>
                </a:cubicBezTo>
                <a:cubicBezTo>
                  <a:pt x="2139286" y="-14636"/>
                  <a:pt x="2429100" y="28262"/>
                  <a:pt x="2568340" y="0"/>
                </a:cubicBezTo>
                <a:cubicBezTo>
                  <a:pt x="2707580" y="-28262"/>
                  <a:pt x="2848269" y="37701"/>
                  <a:pt x="3114921" y="0"/>
                </a:cubicBezTo>
                <a:cubicBezTo>
                  <a:pt x="3381573" y="-37701"/>
                  <a:pt x="3757731" y="41497"/>
                  <a:pt x="4114046" y="0"/>
                </a:cubicBezTo>
                <a:cubicBezTo>
                  <a:pt x="4145032" y="198883"/>
                  <a:pt x="4085354" y="334532"/>
                  <a:pt x="4114046" y="469138"/>
                </a:cubicBezTo>
                <a:cubicBezTo>
                  <a:pt x="4142738" y="603744"/>
                  <a:pt x="4066508" y="700636"/>
                  <a:pt x="4114046" y="918728"/>
                </a:cubicBezTo>
                <a:cubicBezTo>
                  <a:pt x="4161584" y="1136820"/>
                  <a:pt x="4100226" y="1181381"/>
                  <a:pt x="4114046" y="1387865"/>
                </a:cubicBezTo>
                <a:cubicBezTo>
                  <a:pt x="4127866" y="1594349"/>
                  <a:pt x="4092601" y="1780699"/>
                  <a:pt x="4114046" y="1954740"/>
                </a:cubicBezTo>
                <a:cubicBezTo>
                  <a:pt x="3944063" y="1980405"/>
                  <a:pt x="3834159" y="1948761"/>
                  <a:pt x="3649747" y="1954740"/>
                </a:cubicBezTo>
                <a:cubicBezTo>
                  <a:pt x="3465335" y="1960719"/>
                  <a:pt x="3312305" y="1930366"/>
                  <a:pt x="3062026" y="1954740"/>
                </a:cubicBezTo>
                <a:cubicBezTo>
                  <a:pt x="2811747" y="1979114"/>
                  <a:pt x="2636169" y="1919058"/>
                  <a:pt x="2515445" y="1954740"/>
                </a:cubicBezTo>
                <a:cubicBezTo>
                  <a:pt x="2394721" y="1990422"/>
                  <a:pt x="2054969" y="1917891"/>
                  <a:pt x="1886584" y="1954740"/>
                </a:cubicBezTo>
                <a:cubicBezTo>
                  <a:pt x="1718199" y="1991589"/>
                  <a:pt x="1632768" y="1901715"/>
                  <a:pt x="1381144" y="1954740"/>
                </a:cubicBezTo>
                <a:cubicBezTo>
                  <a:pt x="1129520" y="2007765"/>
                  <a:pt x="966439" y="1920269"/>
                  <a:pt x="834564" y="1954740"/>
                </a:cubicBezTo>
                <a:cubicBezTo>
                  <a:pt x="702689" y="1989211"/>
                  <a:pt x="180726" y="1913725"/>
                  <a:pt x="0" y="1954740"/>
                </a:cubicBezTo>
                <a:cubicBezTo>
                  <a:pt x="-35323" y="1737837"/>
                  <a:pt x="26356" y="1689085"/>
                  <a:pt x="0" y="1426960"/>
                </a:cubicBezTo>
                <a:cubicBezTo>
                  <a:pt x="-26356" y="1164835"/>
                  <a:pt x="29930" y="1131249"/>
                  <a:pt x="0" y="957823"/>
                </a:cubicBezTo>
                <a:cubicBezTo>
                  <a:pt x="-29930" y="784397"/>
                  <a:pt x="59566" y="686459"/>
                  <a:pt x="0" y="430043"/>
                </a:cubicBezTo>
                <a:cubicBezTo>
                  <a:pt x="-59566" y="173627"/>
                  <a:pt x="33784" y="203330"/>
                  <a:pt x="0" y="0"/>
                </a:cubicBezTo>
                <a:close/>
              </a:path>
              <a:path w="4114046" h="1954740" stroke="0" extrusionOk="0">
                <a:moveTo>
                  <a:pt x="0" y="0"/>
                </a:moveTo>
                <a:cubicBezTo>
                  <a:pt x="281579" y="-68626"/>
                  <a:pt x="479562" y="48156"/>
                  <a:pt x="670002" y="0"/>
                </a:cubicBezTo>
                <a:cubicBezTo>
                  <a:pt x="860442" y="-48156"/>
                  <a:pt x="996675" y="20713"/>
                  <a:pt x="1134301" y="0"/>
                </a:cubicBezTo>
                <a:cubicBezTo>
                  <a:pt x="1271927" y="-20713"/>
                  <a:pt x="1575726" y="46118"/>
                  <a:pt x="1763163" y="0"/>
                </a:cubicBezTo>
                <a:cubicBezTo>
                  <a:pt x="1950600" y="-46118"/>
                  <a:pt x="2286965" y="78480"/>
                  <a:pt x="2433164" y="0"/>
                </a:cubicBezTo>
                <a:cubicBezTo>
                  <a:pt x="2579363" y="-78480"/>
                  <a:pt x="2819077" y="42256"/>
                  <a:pt x="3103166" y="0"/>
                </a:cubicBezTo>
                <a:cubicBezTo>
                  <a:pt x="3387255" y="-42256"/>
                  <a:pt x="3408424" y="44421"/>
                  <a:pt x="3567466" y="0"/>
                </a:cubicBezTo>
                <a:cubicBezTo>
                  <a:pt x="3726508" y="-44421"/>
                  <a:pt x="3852349" y="63737"/>
                  <a:pt x="4114046" y="0"/>
                </a:cubicBezTo>
                <a:cubicBezTo>
                  <a:pt x="4128451" y="191429"/>
                  <a:pt x="4081498" y="277259"/>
                  <a:pt x="4114046" y="488685"/>
                </a:cubicBezTo>
                <a:cubicBezTo>
                  <a:pt x="4146594" y="700112"/>
                  <a:pt x="4098282" y="763376"/>
                  <a:pt x="4114046" y="938275"/>
                </a:cubicBezTo>
                <a:cubicBezTo>
                  <a:pt x="4129810" y="1113174"/>
                  <a:pt x="4085345" y="1235856"/>
                  <a:pt x="4114046" y="1446508"/>
                </a:cubicBezTo>
                <a:cubicBezTo>
                  <a:pt x="4142747" y="1657160"/>
                  <a:pt x="4069631" y="1745935"/>
                  <a:pt x="4114046" y="1954740"/>
                </a:cubicBezTo>
                <a:cubicBezTo>
                  <a:pt x="3964920" y="2009089"/>
                  <a:pt x="3874620" y="1932362"/>
                  <a:pt x="3649747" y="1954740"/>
                </a:cubicBezTo>
                <a:cubicBezTo>
                  <a:pt x="3424874" y="1977118"/>
                  <a:pt x="3281871" y="1914303"/>
                  <a:pt x="3185447" y="1954740"/>
                </a:cubicBezTo>
                <a:cubicBezTo>
                  <a:pt x="3089023" y="1995177"/>
                  <a:pt x="2902645" y="1918778"/>
                  <a:pt x="2721148" y="1954740"/>
                </a:cubicBezTo>
                <a:cubicBezTo>
                  <a:pt x="2539651" y="1990702"/>
                  <a:pt x="2317096" y="1903514"/>
                  <a:pt x="2133427" y="1954740"/>
                </a:cubicBezTo>
                <a:cubicBezTo>
                  <a:pt x="1949758" y="2005966"/>
                  <a:pt x="1675759" y="1903211"/>
                  <a:pt x="1463425" y="1954740"/>
                </a:cubicBezTo>
                <a:cubicBezTo>
                  <a:pt x="1251091" y="2006269"/>
                  <a:pt x="1158681" y="1941802"/>
                  <a:pt x="957985" y="1954740"/>
                </a:cubicBezTo>
                <a:cubicBezTo>
                  <a:pt x="757289" y="1967678"/>
                  <a:pt x="234401" y="1909584"/>
                  <a:pt x="0" y="1954740"/>
                </a:cubicBezTo>
                <a:cubicBezTo>
                  <a:pt x="-21858" y="1809584"/>
                  <a:pt x="33281" y="1566034"/>
                  <a:pt x="0" y="1426960"/>
                </a:cubicBezTo>
                <a:cubicBezTo>
                  <a:pt x="-33281" y="1287886"/>
                  <a:pt x="20898" y="1115119"/>
                  <a:pt x="0" y="977370"/>
                </a:cubicBezTo>
                <a:cubicBezTo>
                  <a:pt x="-20898" y="839621"/>
                  <a:pt x="30495" y="719074"/>
                  <a:pt x="0" y="488685"/>
                </a:cubicBezTo>
                <a:cubicBezTo>
                  <a:pt x="-30495" y="258296"/>
                  <a:pt x="3210" y="145579"/>
                  <a:pt x="0" y="0"/>
                </a:cubicBezTo>
                <a:close/>
              </a:path>
            </a:pathLst>
          </a:custGeom>
          <a:ln w="19050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266322115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xmlns="" id="{690AA888-30BB-4761-B758-A1F3CD04FB66}"/>
              </a:ext>
            </a:extLst>
          </p:cNvPr>
          <p:cNvSpPr txBox="1">
            <a:spLocks/>
          </p:cNvSpPr>
          <p:nvPr/>
        </p:nvSpPr>
        <p:spPr>
          <a:xfrm>
            <a:off x="608731" y="414779"/>
            <a:ext cx="10515600" cy="15272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Phipps-Taylor (1927) </a:t>
            </a:r>
            <a:r>
              <a:rPr lang="en-US" sz="4000" dirty="0" err="1"/>
              <a:t>comprueban</a:t>
            </a:r>
            <a:r>
              <a:rPr lang="en-US" sz="4000" dirty="0"/>
              <a:t> </a:t>
            </a:r>
            <a:r>
              <a:rPr lang="en-US" sz="4000" dirty="0" err="1"/>
              <a:t>resultado</a:t>
            </a:r>
            <a:r>
              <a:rPr lang="en-US" sz="4000" dirty="0"/>
              <a:t> para </a:t>
            </a:r>
            <a:r>
              <a:rPr lang="es-ES" sz="4000" dirty="0"/>
              <a:t>átomos de hidrógeno</a:t>
            </a:r>
            <a:endParaRPr lang="en-US" sz="4000" dirty="0"/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858E209-FD8F-4FF5-8699-EDA273E4B89D}"/>
                  </a:ext>
                </a:extLst>
              </p14:cNvPr>
              <p14:cNvContentPartPr/>
              <p14:nvPr/>
            </p14:nvContentPartPr>
            <p14:xfrm>
              <a:off x="543240" y="1762560"/>
              <a:ext cx="8996760" cy="42537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xmlns="" id="{A858E209-FD8F-4FF5-8699-EDA273E4B89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3880" y="1753200"/>
                <a:ext cx="9015480" cy="4272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40331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294177"/>
            <a:ext cx="1030224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La ecuación diferencial radial para </a:t>
            </a:r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):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2CF846B2-6202-477F-99CB-5680ED49D7F6}"/>
              </a:ext>
            </a:extLst>
          </p:cNvPr>
          <p:cNvSpPr txBox="1">
            <a:spLocks/>
          </p:cNvSpPr>
          <p:nvPr/>
        </p:nvSpPr>
        <p:spPr>
          <a:xfrm>
            <a:off x="0" y="1595859"/>
            <a:ext cx="10515600" cy="58585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b="1" dirty="0" smtClean="0">
                <a:latin typeface="+mn-lt"/>
              </a:rPr>
              <a:t>La ecuación de </a:t>
            </a:r>
            <a:r>
              <a:rPr lang="es-ES" sz="2000" b="1" dirty="0">
                <a:latin typeface="+mn-lt"/>
              </a:rPr>
              <a:t>de </a:t>
            </a:r>
            <a:r>
              <a:rPr lang="es-ES" sz="2000" b="1" dirty="0" smtClean="0">
                <a:latin typeface="+mn-lt"/>
              </a:rPr>
              <a:t>Schrödinger para un potencial </a:t>
            </a:r>
            <a:r>
              <a:rPr lang="es-ES" sz="2000" b="1" dirty="0" err="1" smtClean="0">
                <a:latin typeface="+mn-lt"/>
              </a:rPr>
              <a:t>Coulombiano</a:t>
            </a:r>
            <a:endParaRPr lang="en-US" sz="2000" b="1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5081" y="2751917"/>
            <a:ext cx="6053719" cy="847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167801" y="4227892"/>
            <a:ext cx="1103985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Aceptaremos que las soluciones de esta ecuación diferencial son las que aparecen en la primera columna de la Tabla 7.1 del libro de </a:t>
            </a:r>
            <a:r>
              <a:rPr lang="es-ES" sz="1700" dirty="0" err="1" smtClean="0">
                <a:latin typeface="Times New Roman" pitchFamily="18" charset="0"/>
                <a:cs typeface="Times New Roman" pitchFamily="18" charset="0"/>
              </a:rPr>
              <a:t>Krane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 l="2573"/>
          <a:stretch>
            <a:fillRect/>
          </a:stretch>
        </p:blipFill>
        <p:spPr bwMode="auto">
          <a:xfrm>
            <a:off x="1280160" y="423671"/>
            <a:ext cx="7071360" cy="6236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2901696" y="304800"/>
            <a:ext cx="2791968" cy="6553200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2485" t="3522" r="66974" b="30479"/>
          <a:stretch>
            <a:fillRect/>
          </a:stretch>
        </p:blipFill>
        <p:spPr bwMode="auto">
          <a:xfrm>
            <a:off x="8508732" y="413890"/>
            <a:ext cx="2743200" cy="231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 l="31115" t="3294" r="34808" b="22492"/>
          <a:stretch>
            <a:fillRect/>
          </a:stretch>
        </p:blipFill>
        <p:spPr bwMode="auto">
          <a:xfrm>
            <a:off x="8393233" y="2242692"/>
            <a:ext cx="3060834" cy="2608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 l="64138" t="3294" r="-251" b="22492"/>
          <a:stretch>
            <a:fillRect/>
          </a:stretch>
        </p:blipFill>
        <p:spPr bwMode="auto">
          <a:xfrm>
            <a:off x="8354728" y="4368270"/>
            <a:ext cx="3243714" cy="2608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 l="2573" t="6017" r="35364"/>
          <a:stretch>
            <a:fillRect/>
          </a:stretch>
        </p:blipFill>
        <p:spPr bwMode="auto">
          <a:xfrm>
            <a:off x="1280160" y="798897"/>
            <a:ext cx="4504623" cy="5860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Ink 1">
            <a:extLst>
              <a:ext uri="{FF2B5EF4-FFF2-40B4-BE49-F238E27FC236}">
                <a16:creationId xmlns="" xmlns:mc="http://schemas.openxmlformats.org/markup-compatibility/2006" xmlns:a16="http://schemas.microsoft.com/office/drawing/2014/main" id="{2B6D0DD1-0C09-450E-A1E8-347B39C37D3D}"/>
              </a:ext>
            </a:extLst>
          </p:cNvPr>
          <p:cNvPicPr/>
          <p:nvPr/>
        </p:nvPicPr>
        <p:blipFill>
          <a:blip r:embed="rId3"/>
          <a:srcRect l="31129" r="39331" b="78296"/>
          <a:stretch>
            <a:fillRect/>
          </a:stretch>
        </p:blipFill>
        <p:spPr>
          <a:xfrm>
            <a:off x="3532473" y="3094162"/>
            <a:ext cx="2666196" cy="765569"/>
          </a:xfrm>
          <a:prstGeom prst="rect">
            <a:avLst/>
          </a:prstGeom>
        </p:spPr>
      </p:pic>
      <p:pic>
        <p:nvPicPr>
          <p:cNvPr id="9" name="Ink 1">
            <a:extLst>
              <a:ext uri="{FF2B5EF4-FFF2-40B4-BE49-F238E27FC236}">
                <a16:creationId xmlns="" xmlns:mc="http://schemas.openxmlformats.org/markup-compatibility/2006" xmlns:a16="http://schemas.microsoft.com/office/drawing/2014/main" id="{2B6D0DD1-0C09-450E-A1E8-347B39C37D3D}"/>
              </a:ext>
            </a:extLst>
          </p:cNvPr>
          <p:cNvPicPr/>
          <p:nvPr/>
        </p:nvPicPr>
        <p:blipFill>
          <a:blip r:embed="rId3"/>
          <a:srcRect l="31464" t="18703" r="36319" b="42548"/>
          <a:stretch>
            <a:fillRect/>
          </a:stretch>
        </p:blipFill>
        <p:spPr>
          <a:xfrm>
            <a:off x="4052236" y="3782733"/>
            <a:ext cx="4100362" cy="1366787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5274644" y="5120640"/>
            <a:ext cx="2021305" cy="1414914"/>
            <a:chOff x="5274644" y="5120640"/>
            <a:chExt cx="2021305" cy="1414914"/>
          </a:xfrm>
        </p:grpSpPr>
        <p:pic>
          <p:nvPicPr>
            <p:cNvPr id="10" name="Ink 1">
              <a:extLst>
                <a:ext uri="{FF2B5EF4-FFF2-40B4-BE49-F238E27FC236}">
                  <a16:creationId xmlns="" xmlns:mc="http://schemas.openxmlformats.org/markup-compatibility/2006" xmlns:a16="http://schemas.microsoft.com/office/drawing/2014/main" id="{2B6D0DD1-0C09-450E-A1E8-347B39C37D3D}"/>
                </a:ext>
              </a:extLst>
            </p:cNvPr>
            <p:cNvPicPr/>
            <p:nvPr/>
          </p:nvPicPr>
          <p:blipFill>
            <a:blip r:embed="rId3"/>
            <a:srcRect l="51129" t="55269" r="35315" b="25084"/>
            <a:stretch>
              <a:fillRect/>
            </a:stretch>
          </p:blipFill>
          <p:spPr>
            <a:xfrm>
              <a:off x="5736657" y="5361271"/>
              <a:ext cx="1559292" cy="693019"/>
            </a:xfrm>
            <a:prstGeom prst="rect">
              <a:avLst/>
            </a:prstGeom>
          </p:spPr>
        </p:pic>
        <p:sp>
          <p:nvSpPr>
            <p:cNvPr id="11" name="Right Brace 10"/>
            <p:cNvSpPr/>
            <p:nvPr/>
          </p:nvSpPr>
          <p:spPr>
            <a:xfrm>
              <a:off x="5274644" y="5120640"/>
              <a:ext cx="250257" cy="1414914"/>
            </a:xfrm>
            <a:prstGeom prst="rightBrac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8CFABD50-E79C-40E7-93DA-2CB382DC440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66186"/>
          <a:stretch>
            <a:fillRect/>
          </a:stretch>
        </p:blipFill>
        <p:spPr>
          <a:xfrm>
            <a:off x="6681899" y="827778"/>
            <a:ext cx="3890748" cy="470142"/>
          </a:xfrm>
          <a:prstGeom prst="rect">
            <a:avLst/>
          </a:prstGeom>
        </p:spPr>
      </p:pic>
      <p:pic>
        <p:nvPicPr>
          <p:cNvPr id="14" name="Ink 1">
            <a:extLst>
              <a:ext uri="{FF2B5EF4-FFF2-40B4-BE49-F238E27FC236}">
                <a16:creationId xmlns="" xmlns:mc="http://schemas.openxmlformats.org/markup-compatibility/2006" xmlns:a16="http://schemas.microsoft.com/office/drawing/2014/main" id="{2B6D0DD1-0C09-450E-A1E8-347B39C37D3D}"/>
              </a:ext>
            </a:extLst>
          </p:cNvPr>
          <p:cNvPicPr/>
          <p:nvPr/>
        </p:nvPicPr>
        <p:blipFill>
          <a:blip r:embed="rId3"/>
          <a:srcRect l="63317" r="-7810" b="11986"/>
          <a:stretch>
            <a:fillRect/>
          </a:stretch>
        </p:blipFill>
        <p:spPr>
          <a:xfrm>
            <a:off x="7202607" y="668596"/>
            <a:ext cx="5117730" cy="2430735"/>
          </a:xfrm>
          <a:prstGeom prst="rect">
            <a:avLst/>
          </a:prstGeom>
        </p:spPr>
      </p:pic>
      <p:pic>
        <p:nvPicPr>
          <p:cNvPr id="15" name="Ink 1">
            <a:extLst>
              <a:ext uri="{FF2B5EF4-FFF2-40B4-BE49-F238E27FC236}">
                <a16:creationId xmlns="" xmlns:mc="http://schemas.openxmlformats.org/markup-compatibility/2006" xmlns:a16="http://schemas.microsoft.com/office/drawing/2014/main" id="{2B6D0DD1-0C09-450E-A1E8-347B39C37D3D}"/>
              </a:ext>
            </a:extLst>
          </p:cNvPr>
          <p:cNvPicPr/>
          <p:nvPr/>
        </p:nvPicPr>
        <p:blipFill>
          <a:blip r:embed="rId3"/>
          <a:srcRect l="63317" t="86650" r="13704" b="798"/>
          <a:stretch>
            <a:fillRect/>
          </a:stretch>
        </p:blipFill>
        <p:spPr>
          <a:xfrm>
            <a:off x="8499108" y="3157086"/>
            <a:ext cx="2646947" cy="44276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152601" y="1164658"/>
            <a:ext cx="222177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91440" tIns="0" rIns="0" bIns="0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1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 l="2573"/>
          <a:stretch>
            <a:fillRect/>
          </a:stretch>
        </p:blipFill>
        <p:spPr bwMode="auto">
          <a:xfrm>
            <a:off x="616035" y="433296"/>
            <a:ext cx="7071360" cy="6236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5048149" y="420303"/>
            <a:ext cx="2791968" cy="6553200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CFABD50-E79C-40E7-93DA-2CB382DC440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71889"/>
          <a:stretch>
            <a:fillRect/>
          </a:stretch>
        </p:blipFill>
        <p:spPr>
          <a:xfrm>
            <a:off x="8268429" y="1678577"/>
            <a:ext cx="3890748" cy="3908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A5A93218-C29B-46D6-8A57-D47C80C9FF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0294" y="824273"/>
            <a:ext cx="3615571" cy="546540"/>
          </a:xfrm>
          <a:prstGeom prst="rect">
            <a:avLst/>
          </a:prstGeom>
        </p:spPr>
      </p:pic>
      <p:pic>
        <p:nvPicPr>
          <p:cNvPr id="10" name="Ink 3">
            <a:extLst>
              <a:ext uri="{FF2B5EF4-FFF2-40B4-BE49-F238E27FC236}">
                <a16:creationId xmlns="" xmlns:mc="http://schemas.openxmlformats.org/markup-compatibility/2006" xmlns:a16="http://schemas.microsoft.com/office/drawing/2014/main" id="{36FD1A9A-C7F3-4F8A-B780-B515CE111DD7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8204694" y="1562666"/>
            <a:ext cx="1518120" cy="5331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8CFABD50-E79C-40E7-93DA-2CB382DC440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7419" b="43505"/>
          <a:stretch>
            <a:fillRect/>
          </a:stretch>
        </p:blipFill>
        <p:spPr>
          <a:xfrm>
            <a:off x="8301252" y="2242687"/>
            <a:ext cx="3890748" cy="4042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1BB334C-C703-4DB6-B9CA-27B6C6BF5B1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132" r="52690" b="48425"/>
          <a:stretch>
            <a:fillRect/>
          </a:stretch>
        </p:blipFill>
        <p:spPr>
          <a:xfrm>
            <a:off x="4514249" y="1713296"/>
            <a:ext cx="2310063" cy="17902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="" xmlns:a16="http://schemas.microsoft.com/office/drawing/2014/main" id="{49E970CF-6A1B-442A-BBE4-23566D041DC5}"/>
              </a:ext>
            </a:extLst>
          </p:cNvPr>
          <p:cNvSpPr txBox="1">
            <a:spLocks/>
          </p:cNvSpPr>
          <p:nvPr/>
        </p:nvSpPr>
        <p:spPr>
          <a:xfrm>
            <a:off x="517933" y="287413"/>
            <a:ext cx="8019892" cy="483149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dirty="0"/>
              <a:t>Distribuciones de probabilidad radiales</a:t>
            </a:r>
            <a:endParaRPr lang="en-US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6D75284-6025-4086-95DE-A550081495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7417" y="871924"/>
            <a:ext cx="3291638" cy="478039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 l="2485" t="3522" r="66974" b="30479"/>
          <a:stretch>
            <a:fillRect/>
          </a:stretch>
        </p:blipFill>
        <p:spPr bwMode="auto">
          <a:xfrm>
            <a:off x="413886" y="1414917"/>
            <a:ext cx="2743200" cy="231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Arc 11"/>
          <p:cNvSpPr/>
          <p:nvPr/>
        </p:nvSpPr>
        <p:spPr>
          <a:xfrm rot="5400000">
            <a:off x="-717086" y="1121347"/>
            <a:ext cx="3455471" cy="808524"/>
          </a:xfrm>
          <a:prstGeom prst="arc">
            <a:avLst>
              <a:gd name="adj1" fmla="val 16265478"/>
              <a:gd name="adj2" fmla="val 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590223" y="1876926"/>
            <a:ext cx="7922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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/>
          <a:srcRect l="31115" t="3294" r="34808" b="22492"/>
          <a:stretch>
            <a:fillRect/>
          </a:stretch>
        </p:blipFill>
        <p:spPr bwMode="auto">
          <a:xfrm>
            <a:off x="500517" y="3782734"/>
            <a:ext cx="3060834" cy="2608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B1BB334C-C703-4DB6-B9CA-27B6C6BF5B1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446" t="51825" r="48267" b="22698"/>
          <a:stretch>
            <a:fillRect/>
          </a:stretch>
        </p:blipFill>
        <p:spPr>
          <a:xfrm>
            <a:off x="4735629" y="4138864"/>
            <a:ext cx="2425565" cy="114540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694500" y="4349015"/>
            <a:ext cx="7922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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Ink 1">
            <a:extLst>
              <a:ext uri="{FF2B5EF4-FFF2-40B4-BE49-F238E27FC236}">
                <a16:creationId xmlns="" xmlns:mc="http://schemas.openxmlformats.org/markup-compatibility/2006" xmlns:a16="http://schemas.microsoft.com/office/drawing/2014/main" id="{2B6D0DD1-0C09-450E-A1E8-347B39C37D3D}"/>
              </a:ext>
            </a:extLst>
          </p:cNvPr>
          <p:cNvPicPr/>
          <p:nvPr/>
        </p:nvPicPr>
        <p:blipFill>
          <a:blip r:embed="rId5"/>
          <a:srcRect l="75451" t="5331" r="20783" b="78842"/>
          <a:stretch>
            <a:fillRect/>
          </a:stretch>
        </p:blipFill>
        <p:spPr>
          <a:xfrm>
            <a:off x="6737684" y="818147"/>
            <a:ext cx="433137" cy="5582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6571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1BB334C-C703-4DB6-B9CA-27B6C6BF5B1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1776" b="23376"/>
          <a:stretch>
            <a:fillRect/>
          </a:stretch>
        </p:blipFill>
        <p:spPr>
          <a:xfrm>
            <a:off x="363821" y="1637276"/>
            <a:ext cx="3736541" cy="344485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="" xmlns:a16="http://schemas.microsoft.com/office/drawing/2014/main" id="{49E970CF-6A1B-442A-BBE4-23566D041DC5}"/>
              </a:ext>
            </a:extLst>
          </p:cNvPr>
          <p:cNvSpPr txBox="1">
            <a:spLocks/>
          </p:cNvSpPr>
          <p:nvPr/>
        </p:nvSpPr>
        <p:spPr>
          <a:xfrm>
            <a:off x="517933" y="547288"/>
            <a:ext cx="8019892" cy="48314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b="1" dirty="0">
                <a:latin typeface="Times New Roman" pitchFamily="18" charset="0"/>
                <a:cs typeface="Times New Roman" pitchFamily="18" charset="0"/>
              </a:rPr>
              <a:t>Distribuciones de probabilidad radiales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6D75284-6025-4086-95DE-A550081495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035547"/>
            <a:ext cx="3291638" cy="4780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9C75FC1F-F3A4-4933-8271-2552D9C35A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7399" y="1709478"/>
            <a:ext cx="5457825" cy="28860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CF5D96B-387C-4D80-AC54-B15BC4CBE5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7866" y="4930004"/>
            <a:ext cx="4619625" cy="180975"/>
          </a:xfrm>
          <a:prstGeom prst="rect">
            <a:avLst/>
          </a:prstGeom>
        </p:spPr>
      </p:pic>
      <p:pic>
        <p:nvPicPr>
          <p:cNvPr id="2" name="Ink 1">
            <a:extLst>
              <a:ext uri="{FF2B5EF4-FFF2-40B4-BE49-F238E27FC236}">
                <a16:creationId xmlns:mc="http://schemas.openxmlformats.org/markup-compatibility/2006" xmlns:p14="http://schemas.microsoft.com/office/powerpoint/2010/main" xmlns="" xmlns:a16="http://schemas.microsoft.com/office/drawing/2014/main" id="{AE3D60F7-9401-4C27-A649-55EDE2DF6771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8819785" y="4870770"/>
            <a:ext cx="102600" cy="135360"/>
          </a:xfrm>
          <a:prstGeom prst="rect">
            <a:avLst/>
          </a:prstGeom>
        </p:spPr>
      </p:pic>
      <p:pic>
        <p:nvPicPr>
          <p:cNvPr id="9" name="Ink 8">
            <a:extLst>
              <a:ext uri="{FF2B5EF4-FFF2-40B4-BE49-F238E27FC236}">
                <a16:creationId xmlns="" xmlns:mc="http://schemas.openxmlformats.org/markup-compatibility/2006" xmlns:a16="http://schemas.microsoft.com/office/drawing/2014/main" id="{90EE0847-AF3F-4364-95A1-74FAC611B4DB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4929265" y="5083890"/>
            <a:ext cx="4343760" cy="1274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1BB334C-C703-4DB6-B9CA-27B6C6BF5B1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1776"/>
          <a:stretch>
            <a:fillRect/>
          </a:stretch>
        </p:blipFill>
        <p:spPr>
          <a:xfrm>
            <a:off x="363821" y="1637276"/>
            <a:ext cx="3736541" cy="4495800"/>
          </a:xfrm>
          <a:prstGeom prst="rect">
            <a:avLst/>
          </a:prstGeom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653063" y="5314393"/>
            <a:ext cx="3332614" cy="797642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0" y="6184697"/>
            <a:ext cx="1030224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Ejercicio</a:t>
            </a:r>
          </a:p>
          <a:p>
            <a:r>
              <a:rPr lang="es-ES" sz="1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Verificar que </a:t>
            </a:r>
            <a:r>
              <a:rPr lang="es-ES" sz="1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</a:t>
            </a:r>
            <a:r>
              <a:rPr lang="es-ES" sz="17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r</a:t>
            </a:r>
            <a:r>
              <a:rPr lang="es-ES" sz="1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</a:t>
            </a:r>
            <a:r>
              <a:rPr lang="es-ES" sz="1700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32</a:t>
            </a:r>
            <a:r>
              <a:rPr lang="es-ES" sz="1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p</a:t>
            </a:r>
            <a:r>
              <a:rPr lang="es-ES" sz="1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ara la </a:t>
            </a:r>
            <a:r>
              <a:rPr lang="es-ES" sz="17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s-ES" sz="1700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32</a:t>
            </a:r>
            <a:r>
              <a:rPr lang="es-ES" sz="1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s-ES" sz="17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s-ES" sz="1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que aparece en la Tabla 7.1 de </a:t>
            </a:r>
            <a:r>
              <a:rPr lang="es-ES" sz="17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Krane</a:t>
            </a:r>
            <a:r>
              <a:rPr lang="es-ES" sz="1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verifica la expresión recuadrada en rojo.</a:t>
            </a:r>
          </a:p>
        </p:txBody>
      </p:sp>
    </p:spTree>
    <p:extLst>
      <p:ext uri="{BB962C8B-B14F-4D97-AF65-F5344CB8AC3E}">
        <p14:creationId xmlns="" xmlns:p14="http://schemas.microsoft.com/office/powerpoint/2010/main" val="146571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1248937"/>
            <a:ext cx="6304548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Para poder dibujar en 3d a las densidades de probabilidad nos falta calcular a las partes angulares de la función de onda, </a:t>
            </a:r>
            <a:r>
              <a:rPr lang="es-ES" sz="1700" i="1" dirty="0" smtClean="0">
                <a:latin typeface="Symbol" pitchFamily="18" charset="2"/>
                <a:cs typeface="Times New Roman" pitchFamily="18" charset="0"/>
              </a:rPr>
              <a:t>Q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s-ES" sz="1700" i="1" dirty="0" smtClean="0">
                <a:latin typeface="Symbol" pitchFamily="18" charset="2"/>
                <a:cs typeface="Times New Roman" pitchFamily="18" charset="0"/>
              </a:rPr>
              <a:t>q</a:t>
            </a:r>
            <a:r>
              <a:rPr lang="es-ES" sz="1700" dirty="0" smtClean="0">
                <a:latin typeface="Symbol" pitchFamily="18" charset="2"/>
                <a:cs typeface="Times New Roman" pitchFamily="18" charset="0"/>
              </a:rPr>
              <a:t>) 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s-ES" sz="1700" dirty="0" smtClean="0">
                <a:latin typeface="Symbol" pitchFamily="18" charset="2"/>
                <a:cs typeface="Times New Roman" pitchFamily="18" charset="0"/>
              </a:rPr>
              <a:t> </a:t>
            </a:r>
            <a:r>
              <a:rPr lang="es-ES" sz="1700" i="1" dirty="0" smtClean="0">
                <a:latin typeface="Symbol" pitchFamily="18" charset="2"/>
                <a:cs typeface="Times New Roman" pitchFamily="18" charset="0"/>
              </a:rPr>
              <a:t>F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s-ES" sz="1700" i="1" dirty="0" smtClean="0">
                <a:latin typeface="Symbol" pitchFamily="18" charset="2"/>
                <a:cs typeface="Times New Roman" pitchFamily="18" charset="0"/>
              </a:rPr>
              <a:t>f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), que aparecen en las columnas 5 y 6 de la Tabla 7.1 del libro de </a:t>
            </a:r>
            <a:r>
              <a:rPr lang="es-ES" sz="1700" dirty="0" err="1" smtClean="0">
                <a:latin typeface="Times New Roman" pitchFamily="18" charset="0"/>
                <a:cs typeface="Times New Roman" pitchFamily="18" charset="0"/>
              </a:rPr>
              <a:t>Krane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t="6317"/>
          <a:stretch>
            <a:fillRect/>
          </a:stretch>
        </p:blipFill>
        <p:spPr bwMode="auto">
          <a:xfrm>
            <a:off x="6508984" y="962483"/>
            <a:ext cx="4572000" cy="229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-1" y="2208250"/>
            <a:ext cx="638154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Por ejemplo, la dependencia angular de las densidades de probabilidad para estados con </a:t>
            </a:r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l 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= 0 y</a:t>
            </a:r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 l 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= 1 son:</a:t>
            </a: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49E970CF-6A1B-442A-BBE4-23566D041DC5}"/>
              </a:ext>
            </a:extLst>
          </p:cNvPr>
          <p:cNvSpPr txBox="1">
            <a:spLocks/>
          </p:cNvSpPr>
          <p:nvPr/>
        </p:nvSpPr>
        <p:spPr>
          <a:xfrm>
            <a:off x="0" y="845673"/>
            <a:ext cx="8019892" cy="48314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b="1" dirty="0">
                <a:latin typeface="Times New Roman" pitchFamily="18" charset="0"/>
                <a:cs typeface="Times New Roman" pitchFamily="18" charset="0"/>
              </a:rPr>
              <a:t>Distribuciones de probabilidad </a:t>
            </a:r>
            <a:r>
              <a:rPr lang="es-ES" sz="2000" b="1" dirty="0" smtClean="0">
                <a:latin typeface="Times New Roman" pitchFamily="18" charset="0"/>
                <a:cs typeface="Times New Roman" pitchFamily="18" charset="0"/>
              </a:rPr>
              <a:t>angulares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CD6672E-38F8-4C7E-A528-85B778E385F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8503"/>
          <a:stretch>
            <a:fillRect/>
          </a:stretch>
        </p:blipFill>
        <p:spPr>
          <a:xfrm>
            <a:off x="4793381" y="2821944"/>
            <a:ext cx="1648108" cy="2543175"/>
          </a:xfrm>
          <a:prstGeom prst="rect">
            <a:avLst/>
          </a:prstGeom>
        </p:spPr>
      </p:pic>
      <p:pic>
        <p:nvPicPr>
          <p:cNvPr id="15" name="Ink 2">
            <a:extLst>
              <a:ext uri="{FF2B5EF4-FFF2-40B4-BE49-F238E27FC236}">
                <a16:creationId xmlns="" xmlns:mc="http://schemas.openxmlformats.org/markup-compatibility/2006" xmlns:a16="http://schemas.microsoft.com/office/drawing/2014/main" id="{F043288B-D9D4-4B91-B7C8-882A66679D4D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188655" y="5042926"/>
            <a:ext cx="21960" cy="46080"/>
          </a:xfrm>
          <a:prstGeom prst="rect">
            <a:avLst/>
          </a:prstGeom>
        </p:spPr>
      </p:pic>
      <p:pic>
        <p:nvPicPr>
          <p:cNvPr id="17" name="Ink 8">
            <a:extLst>
              <a:ext uri="{FF2B5EF4-FFF2-40B4-BE49-F238E27FC236}">
                <a16:creationId xmlns="" xmlns:mc="http://schemas.openxmlformats.org/markup-compatibility/2006" xmlns:a16="http://schemas.microsoft.com/office/drawing/2014/main" id="{03E6F800-4284-4B38-B931-F09A8B3B5D65}"/>
              </a:ext>
            </a:extLst>
          </p:cNvPr>
          <p:cNvPicPr/>
          <p:nvPr/>
        </p:nvPicPr>
        <p:blipFill>
          <a:blip r:embed="rId5"/>
          <a:srcRect l="44268" t="18559"/>
          <a:stretch>
            <a:fillRect/>
          </a:stretch>
        </p:blipFill>
        <p:spPr>
          <a:xfrm>
            <a:off x="2974228" y="2002053"/>
            <a:ext cx="5140667" cy="466344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0" y="2890059"/>
            <a:ext cx="3320715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Donde se utiliza el </a:t>
            </a:r>
            <a:r>
              <a:rPr lang="es-ES" sz="1700" b="1" dirty="0" smtClean="0">
                <a:latin typeface="Times New Roman" pitchFamily="18" charset="0"/>
                <a:cs typeface="Times New Roman" pitchFamily="18" charset="0"/>
              </a:rPr>
              <a:t>diagrama Polar 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para dibujar a la dependencia angular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1CD6672E-38F8-4C7E-A528-85B778E385F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342" r="49943"/>
          <a:stretch>
            <a:fillRect/>
          </a:stretch>
        </p:blipFill>
        <p:spPr>
          <a:xfrm>
            <a:off x="3378472" y="2820344"/>
            <a:ext cx="1463040" cy="254317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4073966"/>
            <a:ext cx="345546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En e caso </a:t>
            </a:r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l 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= 1 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s-ES" sz="1700" i="1" baseline="-2500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s-ES" sz="1700" i="1" dirty="0" smtClean="0">
                <a:latin typeface="Symbol" pitchFamily="18" charset="2"/>
                <a:cs typeface="Times New Roman" pitchFamily="18" charset="0"/>
              </a:rPr>
              <a:t>Q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s-ES" sz="1700" i="1" dirty="0" smtClean="0">
                <a:latin typeface="Symbol" pitchFamily="18" charset="2"/>
                <a:cs typeface="Times New Roman" pitchFamily="18" charset="0"/>
              </a:rPr>
              <a:t>q</a:t>
            </a:r>
            <a:r>
              <a:rPr lang="es-ES" sz="1700" dirty="0" smtClean="0">
                <a:latin typeface="Symbol" pitchFamily="18" charset="2"/>
                <a:cs typeface="Times New Roman" pitchFamily="18" charset="0"/>
              </a:rPr>
              <a:t>) </a:t>
            </a:r>
            <a:r>
              <a:rPr lang="es-ES" sz="1700" dirty="0" smtClean="0">
                <a:latin typeface="Symbol" pitchFamily="18" charset="2"/>
                <a:cs typeface="Times New Roman" pitchFamily="18" charset="0"/>
              </a:rPr>
              <a:t>= </a:t>
            </a:r>
            <a:r>
              <a:rPr lang="es-ES" sz="1700" dirty="0" err="1" smtClean="0">
                <a:latin typeface="Times New Roman" pitchFamily="18" charset="0"/>
                <a:cs typeface="Times New Roman" pitchFamily="18" charset="0"/>
              </a:rPr>
              <a:t>sen</a:t>
            </a:r>
            <a:r>
              <a:rPr lang="es-ES" sz="1700" dirty="0" smtClean="0">
                <a:latin typeface="Symbol" pitchFamily="18" charset="2"/>
                <a:cs typeface="Times New Roman" pitchFamily="18" charset="0"/>
              </a:rPr>
              <a:t> q 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y entonces tenemos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s-ES" sz="17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1" grpId="0"/>
      <p:bldP spid="18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26767</TotalTime>
  <Words>1461</Words>
  <Application>Microsoft Office PowerPoint</Application>
  <PresentationFormat>Custom</PresentationFormat>
  <Paragraphs>112</Paragraphs>
  <Slides>26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Equation</vt:lpstr>
      <vt:lpstr>Autoestados y energías de átomo con un electrón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José Poey Daguerre</dc:creator>
  <cp:lastModifiedBy>Hugo</cp:lastModifiedBy>
  <cp:revision>474</cp:revision>
  <dcterms:created xsi:type="dcterms:W3CDTF">2020-04-13T11:54:26Z</dcterms:created>
  <dcterms:modified xsi:type="dcterms:W3CDTF">2022-05-31T18:04:01Z</dcterms:modified>
</cp:coreProperties>
</file>