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414" r:id="rId2"/>
    <p:sldId id="416" r:id="rId3"/>
    <p:sldId id="437" r:id="rId4"/>
    <p:sldId id="460" r:id="rId5"/>
    <p:sldId id="467" r:id="rId6"/>
    <p:sldId id="422" r:id="rId7"/>
    <p:sldId id="419" r:id="rId8"/>
    <p:sldId id="464" r:id="rId9"/>
    <p:sldId id="444" r:id="rId10"/>
    <p:sldId id="468" r:id="rId11"/>
    <p:sldId id="445" r:id="rId12"/>
    <p:sldId id="471" r:id="rId13"/>
    <p:sldId id="446" r:id="rId14"/>
    <p:sldId id="477" r:id="rId15"/>
    <p:sldId id="466" r:id="rId16"/>
    <p:sldId id="447" r:id="rId17"/>
    <p:sldId id="396" r:id="rId18"/>
    <p:sldId id="458" r:id="rId19"/>
    <p:sldId id="461" r:id="rId20"/>
    <p:sldId id="483" r:id="rId21"/>
    <p:sldId id="469" r:id="rId22"/>
    <p:sldId id="462" r:id="rId23"/>
    <p:sldId id="463" r:id="rId24"/>
    <p:sldId id="472" r:id="rId25"/>
    <p:sldId id="473" r:id="rId26"/>
    <p:sldId id="474" r:id="rId27"/>
    <p:sldId id="475" r:id="rId28"/>
    <p:sldId id="480" r:id="rId29"/>
    <p:sldId id="48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Untitled Section" id="{0FE22DF1-613C-4A1A-9193-F37C434C501D}">
          <p14:sldIdLst>
            <p14:sldId id="340"/>
            <p14:sldId id="341"/>
            <p14:sldId id="368"/>
            <p14:sldId id="369"/>
            <p14:sldId id="370"/>
            <p14:sldId id="371"/>
            <p14:sldId id="372"/>
            <p14:sldId id="373"/>
            <p14:sldId id="374"/>
            <p14:sldId id="375"/>
            <p14:sldId id="376"/>
            <p14:sldId id="377"/>
            <p14:sldId id="378"/>
            <p14:sldId id="379"/>
            <p14:sldId id="351"/>
            <p14:sldId id="332"/>
            <p14:sldId id="350"/>
            <p14:sldId id="352"/>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EE8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024" autoAdjust="0"/>
    <p:restoredTop sz="94660"/>
  </p:normalViewPr>
  <p:slideViewPr>
    <p:cSldViewPr snapToGrid="0">
      <p:cViewPr>
        <p:scale>
          <a:sx n="66" d="100"/>
          <a:sy n="66" d="100"/>
        </p:scale>
        <p:origin x="-52" y="6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614FF5-BF18-4A92-A0EA-1B590CD8F11D}" type="datetimeFigureOut">
              <a:rPr lang="en-US" smtClean="0"/>
              <a:pPr/>
              <a:t>6/2/2022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AF5B0D-738A-48A4-A5D1-0D0AFCD80E3A}" type="slidenum">
              <a:rPr lang="en-US" smtClean="0"/>
              <a:pPr/>
              <a:t>‹#›</a:t>
            </a:fld>
            <a:endParaRPr lang="en-US"/>
          </a:p>
        </p:txBody>
      </p:sp>
    </p:spTree>
    <p:extLst>
      <p:ext uri="{BB962C8B-B14F-4D97-AF65-F5344CB8AC3E}">
        <p14:creationId xmlns="" xmlns:p14="http://schemas.microsoft.com/office/powerpoint/2010/main" val="75836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164CE7-3E3E-4FBE-B481-CA6DF033C6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5679A3B0-CF37-448F-8BDA-8DC6F14958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9D2042EB-39B4-474A-A53C-F6977708BEFA}"/>
              </a:ext>
            </a:extLst>
          </p:cNvPr>
          <p:cNvSpPr>
            <a:spLocks noGrp="1"/>
          </p:cNvSpPr>
          <p:nvPr>
            <p:ph type="dt" sz="half" idx="10"/>
          </p:nvPr>
        </p:nvSpPr>
        <p:spPr/>
        <p:txBody>
          <a:bodyPr/>
          <a:lstStyle/>
          <a:p>
            <a:r>
              <a:rPr lang="en-US"/>
              <a:t>lunes 22 de junio</a:t>
            </a:r>
          </a:p>
        </p:txBody>
      </p:sp>
      <p:sp>
        <p:nvSpPr>
          <p:cNvPr id="5" name="Footer Placeholder 4">
            <a:extLst>
              <a:ext uri="{FF2B5EF4-FFF2-40B4-BE49-F238E27FC236}">
                <a16:creationId xmlns="" xmlns:a16="http://schemas.microsoft.com/office/drawing/2014/main" id="{48E4EEC1-5003-419F-8A13-40738951C3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011BAF1-B4C4-43AE-A210-80E6F0EF58F3}"/>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3977292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134AEC-3640-431C-AC11-3E2AB1BD71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68C6BAD2-6153-47FF-A5C2-AC266B3A6A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21A4056-2935-45BB-8F96-E2ABFF231A17}"/>
              </a:ext>
            </a:extLst>
          </p:cNvPr>
          <p:cNvSpPr>
            <a:spLocks noGrp="1"/>
          </p:cNvSpPr>
          <p:nvPr>
            <p:ph type="dt" sz="half" idx="10"/>
          </p:nvPr>
        </p:nvSpPr>
        <p:spPr/>
        <p:txBody>
          <a:bodyPr/>
          <a:lstStyle/>
          <a:p>
            <a:r>
              <a:rPr lang="en-US"/>
              <a:t>lunes 22 de junio</a:t>
            </a:r>
          </a:p>
        </p:txBody>
      </p:sp>
      <p:sp>
        <p:nvSpPr>
          <p:cNvPr id="5" name="Footer Placeholder 4">
            <a:extLst>
              <a:ext uri="{FF2B5EF4-FFF2-40B4-BE49-F238E27FC236}">
                <a16:creationId xmlns="" xmlns:a16="http://schemas.microsoft.com/office/drawing/2014/main" id="{6CD1E90C-EDB3-435A-9346-1557388FFF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DEBF67E-4B7B-4904-84DE-EB68FD36A7F2}"/>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159768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DE33E275-8309-44D8-B459-1DEB675BBF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68F57ABD-8D71-4BB6-813E-32E8436124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2DD4CFA-16EB-45CD-99E5-1A7501BB0310}"/>
              </a:ext>
            </a:extLst>
          </p:cNvPr>
          <p:cNvSpPr>
            <a:spLocks noGrp="1"/>
          </p:cNvSpPr>
          <p:nvPr>
            <p:ph type="dt" sz="half" idx="10"/>
          </p:nvPr>
        </p:nvSpPr>
        <p:spPr/>
        <p:txBody>
          <a:bodyPr/>
          <a:lstStyle/>
          <a:p>
            <a:r>
              <a:rPr lang="en-US"/>
              <a:t>lunes 22 de junio</a:t>
            </a:r>
          </a:p>
        </p:txBody>
      </p:sp>
      <p:sp>
        <p:nvSpPr>
          <p:cNvPr id="5" name="Footer Placeholder 4">
            <a:extLst>
              <a:ext uri="{FF2B5EF4-FFF2-40B4-BE49-F238E27FC236}">
                <a16:creationId xmlns="" xmlns:a16="http://schemas.microsoft.com/office/drawing/2014/main" id="{AFE9CB1D-5FC1-4F19-9AC0-EC9090636A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7B9B8EA-C525-4D2D-A5D8-BF495617EAFE}"/>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161247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CA5198-DFFC-451C-A7C4-72965B65CA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9B1A707-95A0-4984-82BD-B34D721298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F0D06E2-B269-44CE-B7D6-B38CC0C3944E}"/>
              </a:ext>
            </a:extLst>
          </p:cNvPr>
          <p:cNvSpPr>
            <a:spLocks noGrp="1"/>
          </p:cNvSpPr>
          <p:nvPr>
            <p:ph type="dt" sz="half" idx="10"/>
          </p:nvPr>
        </p:nvSpPr>
        <p:spPr/>
        <p:txBody>
          <a:bodyPr/>
          <a:lstStyle/>
          <a:p>
            <a:r>
              <a:rPr lang="en-US"/>
              <a:t>lunes 22 de junio</a:t>
            </a:r>
          </a:p>
        </p:txBody>
      </p:sp>
      <p:sp>
        <p:nvSpPr>
          <p:cNvPr id="5" name="Footer Placeholder 4">
            <a:extLst>
              <a:ext uri="{FF2B5EF4-FFF2-40B4-BE49-F238E27FC236}">
                <a16:creationId xmlns="" xmlns:a16="http://schemas.microsoft.com/office/drawing/2014/main" id="{1D10CCF1-699E-49E7-90FA-5DE4EA0266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493C948-F5D8-4935-8E16-B86C5D1B3DBF}"/>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142850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9784BB-A675-4E07-BA09-93A5F787A3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1438B1F3-DED6-4356-9806-5528F7961E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F39C7645-703A-4027-8F36-A875BC3C65CB}"/>
              </a:ext>
            </a:extLst>
          </p:cNvPr>
          <p:cNvSpPr>
            <a:spLocks noGrp="1"/>
          </p:cNvSpPr>
          <p:nvPr>
            <p:ph type="dt" sz="half" idx="10"/>
          </p:nvPr>
        </p:nvSpPr>
        <p:spPr/>
        <p:txBody>
          <a:bodyPr/>
          <a:lstStyle/>
          <a:p>
            <a:r>
              <a:rPr lang="en-US"/>
              <a:t>lunes 22 de junio</a:t>
            </a:r>
          </a:p>
        </p:txBody>
      </p:sp>
      <p:sp>
        <p:nvSpPr>
          <p:cNvPr id="5" name="Footer Placeholder 4">
            <a:extLst>
              <a:ext uri="{FF2B5EF4-FFF2-40B4-BE49-F238E27FC236}">
                <a16:creationId xmlns="" xmlns:a16="http://schemas.microsoft.com/office/drawing/2014/main" id="{048C1894-9238-4277-9446-E9157918C9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B449A31-729A-4817-A233-880F2874C00F}"/>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4203038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8BCF5B-8C00-415E-8B50-D4C5A91985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1C1F5BC-582E-4EB4-90E7-A235C11D11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8E6DD358-CF68-433D-A878-F88F132432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64436A1A-69F0-466B-A9FA-42B2C5C97484}"/>
              </a:ext>
            </a:extLst>
          </p:cNvPr>
          <p:cNvSpPr>
            <a:spLocks noGrp="1"/>
          </p:cNvSpPr>
          <p:nvPr>
            <p:ph type="dt" sz="half" idx="10"/>
          </p:nvPr>
        </p:nvSpPr>
        <p:spPr/>
        <p:txBody>
          <a:bodyPr/>
          <a:lstStyle/>
          <a:p>
            <a:r>
              <a:rPr lang="en-US"/>
              <a:t>lunes 22 de junio</a:t>
            </a:r>
          </a:p>
        </p:txBody>
      </p:sp>
      <p:sp>
        <p:nvSpPr>
          <p:cNvPr id="6" name="Footer Placeholder 5">
            <a:extLst>
              <a:ext uri="{FF2B5EF4-FFF2-40B4-BE49-F238E27FC236}">
                <a16:creationId xmlns="" xmlns:a16="http://schemas.microsoft.com/office/drawing/2014/main" id="{33C11F06-D25B-4158-AF8C-421BE9C789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C614920-0AA6-461E-83FD-8DED8B4CEAF5}"/>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186258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BEEC1C-63E1-483E-AF76-278BBEB79E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E31AF6B4-61A5-4838-A850-89B7FC0ED5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DFB16846-D07B-48CF-B319-F53201B4CA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ABE43965-0A09-4373-AE95-78BAB634A6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588C7D07-8B2E-4BAA-8362-C96144114A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3DF9B83F-8FE5-427A-AA85-A5FC780FC7D6}"/>
              </a:ext>
            </a:extLst>
          </p:cNvPr>
          <p:cNvSpPr>
            <a:spLocks noGrp="1"/>
          </p:cNvSpPr>
          <p:nvPr>
            <p:ph type="dt" sz="half" idx="10"/>
          </p:nvPr>
        </p:nvSpPr>
        <p:spPr/>
        <p:txBody>
          <a:bodyPr/>
          <a:lstStyle/>
          <a:p>
            <a:r>
              <a:rPr lang="en-US"/>
              <a:t>lunes 22 de junio</a:t>
            </a:r>
          </a:p>
        </p:txBody>
      </p:sp>
      <p:sp>
        <p:nvSpPr>
          <p:cNvPr id="8" name="Footer Placeholder 7">
            <a:extLst>
              <a:ext uri="{FF2B5EF4-FFF2-40B4-BE49-F238E27FC236}">
                <a16:creationId xmlns="" xmlns:a16="http://schemas.microsoft.com/office/drawing/2014/main" id="{D7A9D9B6-3F2F-4CF6-A687-5E3E8DD30B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DE86917A-5B2A-4518-88F7-B24C60EB0EDC}"/>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3693254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C2036BC-C607-4155-96ED-70EDAD4B85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E038CB51-ABD3-47CF-9E37-53577DB55B78}"/>
              </a:ext>
            </a:extLst>
          </p:cNvPr>
          <p:cNvSpPr>
            <a:spLocks noGrp="1"/>
          </p:cNvSpPr>
          <p:nvPr>
            <p:ph type="dt" sz="half" idx="10"/>
          </p:nvPr>
        </p:nvSpPr>
        <p:spPr/>
        <p:txBody>
          <a:bodyPr/>
          <a:lstStyle/>
          <a:p>
            <a:r>
              <a:rPr lang="en-US"/>
              <a:t>lunes 22 de junio</a:t>
            </a:r>
          </a:p>
        </p:txBody>
      </p:sp>
      <p:sp>
        <p:nvSpPr>
          <p:cNvPr id="4" name="Footer Placeholder 3">
            <a:extLst>
              <a:ext uri="{FF2B5EF4-FFF2-40B4-BE49-F238E27FC236}">
                <a16:creationId xmlns="" xmlns:a16="http://schemas.microsoft.com/office/drawing/2014/main" id="{F3D5F664-8AB7-454F-B3C1-1E881631AF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48C10AA6-B775-4F7E-8265-8C08BFD204B0}"/>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2322530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3D6BFE9D-ABF1-43EC-A61D-EFC0B658493B}"/>
              </a:ext>
            </a:extLst>
          </p:cNvPr>
          <p:cNvSpPr>
            <a:spLocks noGrp="1"/>
          </p:cNvSpPr>
          <p:nvPr>
            <p:ph type="dt" sz="half" idx="10"/>
          </p:nvPr>
        </p:nvSpPr>
        <p:spPr/>
        <p:txBody>
          <a:bodyPr/>
          <a:lstStyle/>
          <a:p>
            <a:r>
              <a:rPr lang="en-US"/>
              <a:t>lunes 22 de junio</a:t>
            </a:r>
          </a:p>
        </p:txBody>
      </p:sp>
      <p:sp>
        <p:nvSpPr>
          <p:cNvPr id="3" name="Footer Placeholder 2">
            <a:extLst>
              <a:ext uri="{FF2B5EF4-FFF2-40B4-BE49-F238E27FC236}">
                <a16:creationId xmlns="" xmlns:a16="http://schemas.microsoft.com/office/drawing/2014/main" id="{711CC759-F3C9-4D49-9352-3942BA9772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CEF3065E-6205-4990-A6E5-1696F8500A73}"/>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3487272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7999EF-467C-4F7D-946F-5AD3BDCDF2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5643912F-5E5F-4562-A40C-301374F4FE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02C9712C-F669-4ED7-A4B8-D69B745147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92D364B-26F7-4B24-A4F9-5337174A042B}"/>
              </a:ext>
            </a:extLst>
          </p:cNvPr>
          <p:cNvSpPr>
            <a:spLocks noGrp="1"/>
          </p:cNvSpPr>
          <p:nvPr>
            <p:ph type="dt" sz="half" idx="10"/>
          </p:nvPr>
        </p:nvSpPr>
        <p:spPr/>
        <p:txBody>
          <a:bodyPr/>
          <a:lstStyle/>
          <a:p>
            <a:r>
              <a:rPr lang="en-US"/>
              <a:t>lunes 22 de junio</a:t>
            </a:r>
          </a:p>
        </p:txBody>
      </p:sp>
      <p:sp>
        <p:nvSpPr>
          <p:cNvPr id="6" name="Footer Placeholder 5">
            <a:extLst>
              <a:ext uri="{FF2B5EF4-FFF2-40B4-BE49-F238E27FC236}">
                <a16:creationId xmlns="" xmlns:a16="http://schemas.microsoft.com/office/drawing/2014/main" id="{8F58C7E8-060F-4024-AC67-0E7E23CA68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BF02967-FD01-4AC3-BA27-E303AE8F0B6F}"/>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2887382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8DDF08-5E5B-4890-B3AD-E07D5B008B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2A2E9D3B-108A-4DF5-A72A-4440A2FD11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4BC05596-C889-453A-A762-2F2B0CB30E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3EF14CE2-E304-4962-B767-A4919D8856A8}"/>
              </a:ext>
            </a:extLst>
          </p:cNvPr>
          <p:cNvSpPr>
            <a:spLocks noGrp="1"/>
          </p:cNvSpPr>
          <p:nvPr>
            <p:ph type="dt" sz="half" idx="10"/>
          </p:nvPr>
        </p:nvSpPr>
        <p:spPr/>
        <p:txBody>
          <a:bodyPr/>
          <a:lstStyle/>
          <a:p>
            <a:r>
              <a:rPr lang="en-US"/>
              <a:t>lunes 22 de junio</a:t>
            </a:r>
          </a:p>
        </p:txBody>
      </p:sp>
      <p:sp>
        <p:nvSpPr>
          <p:cNvPr id="6" name="Footer Placeholder 5">
            <a:extLst>
              <a:ext uri="{FF2B5EF4-FFF2-40B4-BE49-F238E27FC236}">
                <a16:creationId xmlns="" xmlns:a16="http://schemas.microsoft.com/office/drawing/2014/main" id="{8381F13C-6AAA-41AA-92FF-E0CF8DCC12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13A1104-DE65-44F6-854A-5568395EEF79}"/>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198951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F7B1A655-E201-43D9-8D22-B794AFD136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65DDCD37-41DD-472A-97DF-EAB722F9EF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A678D23C-DC6C-48D1-BFC1-7F2A938044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lunes 22 de junio</a:t>
            </a:r>
          </a:p>
        </p:txBody>
      </p:sp>
      <p:sp>
        <p:nvSpPr>
          <p:cNvPr id="5" name="Footer Placeholder 4">
            <a:extLst>
              <a:ext uri="{FF2B5EF4-FFF2-40B4-BE49-F238E27FC236}">
                <a16:creationId xmlns="" xmlns:a16="http://schemas.microsoft.com/office/drawing/2014/main" id="{A014B41B-B48F-4CA0-88AE-0B6BD67FD3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FE5624C2-980A-48D7-AF8D-59B330D04F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1220944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4.png"/><Relationship Id="rId1" Type="http://schemas.openxmlformats.org/officeDocument/2006/relationships/slideLayout" Target="../slideLayouts/slideLayout7.xml"/><Relationship Id="rId4" Type="http://schemas.openxmlformats.org/officeDocument/2006/relationships/image" Target="../media/image35.png"/></Relationships>
</file>

<file path=ppt/slides/_rels/slide1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7.xml"/><Relationship Id="rId4" Type="http://schemas.openxmlformats.org/officeDocument/2006/relationships/image" Target="../media/image42.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8.png"/><Relationship Id="rId1" Type="http://schemas.openxmlformats.org/officeDocument/2006/relationships/slideLayout" Target="../slideLayouts/slideLayout7.xml"/><Relationship Id="rId4" Type="http://schemas.openxmlformats.org/officeDocument/2006/relationships/image" Target="../media/image43.png"/></Relationships>
</file>

<file path=ppt/slides/_rels/slide21.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7.xml"/><Relationship Id="rId4" Type="http://schemas.openxmlformats.org/officeDocument/2006/relationships/image" Target="../media/image46.png"/></Relationships>
</file>

<file path=ppt/slides/_rels/slide23.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7.xml"/><Relationship Id="rId5" Type="http://schemas.openxmlformats.org/officeDocument/2006/relationships/image" Target="../media/image47.png"/><Relationship Id="rId4" Type="http://schemas.openxmlformats.org/officeDocument/2006/relationships/image" Target="../media/image46.png"/></Relationships>
</file>

<file path=ppt/slides/_rels/slide24.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5.png"/><Relationship Id="rId7" Type="http://schemas.openxmlformats.org/officeDocument/2006/relationships/image" Target="../media/image59.png"/><Relationship Id="rId2" Type="http://schemas.openxmlformats.org/officeDocument/2006/relationships/image" Target="../media/image54.png"/><Relationship Id="rId1" Type="http://schemas.openxmlformats.org/officeDocument/2006/relationships/slideLayout" Target="../slideLayouts/slideLayout7.xml"/><Relationship Id="rId6" Type="http://schemas.openxmlformats.org/officeDocument/2006/relationships/image" Target="../media/image58.png"/><Relationship Id="rId5" Type="http://schemas.openxmlformats.org/officeDocument/2006/relationships/image" Target="../media/image57.png"/><Relationship Id="rId4" Type="http://schemas.openxmlformats.org/officeDocument/2006/relationships/image" Target="../media/image56.png"/></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2.png"/><Relationship Id="rId11" Type="http://schemas.openxmlformats.org/officeDocument/2006/relationships/oleObject" Target="../embeddings/oleObject1.bin"/><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7.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p:cNvSpPr/>
          <p:nvPr/>
        </p:nvSpPr>
        <p:spPr>
          <a:xfrm>
            <a:off x="0" y="1031807"/>
            <a:ext cx="8350235" cy="461665"/>
          </a:xfrm>
          <a:prstGeom prst="rect">
            <a:avLst/>
          </a:prstGeom>
        </p:spPr>
        <p:txBody>
          <a:bodyPr wrap="none">
            <a:spAutoFit/>
          </a:bodyPr>
          <a:lstStyle/>
          <a:p>
            <a:r>
              <a:rPr lang="es-ES" sz="2400" b="1" dirty="0" smtClean="0">
                <a:solidFill>
                  <a:srgbClr val="FF0000"/>
                </a:solidFill>
              </a:rPr>
              <a:t>VI-C. El momento angular de spin o momento angular intrínseco</a:t>
            </a:r>
            <a:endParaRPr lang="en-US" sz="2400" dirty="0">
              <a:solidFill>
                <a:srgbClr val="FF0000"/>
              </a:solidFill>
            </a:endParaRPr>
          </a:p>
        </p:txBody>
      </p:sp>
      <p:sp>
        <p:nvSpPr>
          <p:cNvPr id="7" name="Rectangle 6"/>
          <p:cNvSpPr/>
          <p:nvPr/>
        </p:nvSpPr>
        <p:spPr>
          <a:xfrm>
            <a:off x="131545" y="1532081"/>
            <a:ext cx="8877701" cy="1523494"/>
          </a:xfrm>
          <a:prstGeom prst="rect">
            <a:avLst/>
          </a:prstGeom>
        </p:spPr>
        <p:txBody>
          <a:bodyPr wrap="square">
            <a:spAutoFit/>
          </a:bodyPr>
          <a:lstStyle/>
          <a:p>
            <a:r>
              <a:rPr lang="es-ES" sz="1700" dirty="0" smtClean="0">
                <a:latin typeface="Times New Roman" pitchFamily="18" charset="0"/>
                <a:cs typeface="Times New Roman" pitchFamily="18" charset="0"/>
              </a:rPr>
              <a:t>Una forma de observar </a:t>
            </a:r>
            <a:r>
              <a:rPr lang="es-ES" sz="1700" dirty="0" smtClean="0">
                <a:latin typeface="Times New Roman" pitchFamily="18" charset="0"/>
                <a:cs typeface="Times New Roman" pitchFamily="18" charset="0"/>
              </a:rPr>
              <a:t>directamente </a:t>
            </a:r>
            <a:r>
              <a:rPr lang="es-ES" sz="1700" dirty="0" smtClean="0">
                <a:latin typeface="Times New Roman" pitchFamily="18" charset="0"/>
                <a:cs typeface="Times New Roman" pitchFamily="18" charset="0"/>
              </a:rPr>
              <a:t>la cuantización espacial del momento angular es colocar un haz de átomos en un campo magnético externo.</a:t>
            </a:r>
            <a:br>
              <a:rPr lang="es-ES" sz="1700" dirty="0" smtClean="0">
                <a:latin typeface="Times New Roman" pitchFamily="18" charset="0"/>
                <a:cs typeface="Times New Roman" pitchFamily="18" charset="0"/>
              </a:rPr>
            </a:br>
            <a:r>
              <a:rPr lang="es-ES" sz="800" dirty="0" smtClean="0">
                <a:latin typeface="Times New Roman" pitchFamily="18" charset="0"/>
                <a:cs typeface="Times New Roman" pitchFamily="18" charset="0"/>
              </a:rPr>
              <a:t> </a:t>
            </a:r>
          </a:p>
          <a:p>
            <a:r>
              <a:rPr lang="es-ES" sz="1700" dirty="0" smtClean="0">
                <a:latin typeface="Times New Roman" pitchFamily="18" charset="0"/>
                <a:cs typeface="Times New Roman" pitchFamily="18" charset="0"/>
              </a:rPr>
              <a:t>La interacción entre el campo magnético y el momento dipolar magnético del átomo (que está relacionado con el momento angular orbital del electrón) da lugar a una fuerza que depende de la proyección de ⃗L según z. </a:t>
            </a:r>
            <a:endParaRPr lang="en-US" sz="1700" dirty="0">
              <a:latin typeface="Times New Roman" pitchFamily="18" charset="0"/>
              <a:cs typeface="Times New Roman" pitchFamily="18" charset="0"/>
            </a:endParaRPr>
          </a:p>
        </p:txBody>
      </p:sp>
      <p:sp>
        <p:nvSpPr>
          <p:cNvPr id="9" name="Title 1">
            <a:extLst>
              <a:ext uri="{FF2B5EF4-FFF2-40B4-BE49-F238E27FC236}">
                <a16:creationId xmlns="" xmlns:a16="http://schemas.microsoft.com/office/drawing/2014/main" id="{5D516FB2-421D-4FB2-9AC1-1F202EBF9AE3}"/>
              </a:ext>
            </a:extLst>
          </p:cNvPr>
          <p:cNvSpPr txBox="1">
            <a:spLocks/>
          </p:cNvSpPr>
          <p:nvPr/>
        </p:nvSpPr>
        <p:spPr>
          <a:xfrm>
            <a:off x="507988" y="3144404"/>
            <a:ext cx="4891786" cy="38802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i="1" dirty="0" err="1"/>
              <a:t>Fuerza</a:t>
            </a:r>
            <a:r>
              <a:rPr lang="en-US" sz="2000" b="1" i="1" dirty="0"/>
              <a:t> </a:t>
            </a:r>
            <a:r>
              <a:rPr lang="en-US" sz="2000" b="1" i="1" dirty="0" err="1"/>
              <a:t>magnética</a:t>
            </a:r>
            <a:r>
              <a:rPr lang="en-US" sz="2000" b="1" i="1" dirty="0"/>
              <a:t> </a:t>
            </a:r>
            <a:r>
              <a:rPr lang="en-US" sz="2000" b="1" i="1" dirty="0" err="1"/>
              <a:t>sobre</a:t>
            </a:r>
            <a:r>
              <a:rPr lang="en-US" sz="2000" b="1" i="1" dirty="0"/>
              <a:t> un </a:t>
            </a:r>
            <a:r>
              <a:rPr lang="en-US" sz="2000" b="1" i="1" dirty="0" err="1"/>
              <a:t>dipolo</a:t>
            </a:r>
            <a:r>
              <a:rPr lang="en-US" sz="2000" b="1" i="1" dirty="0"/>
              <a:t> </a:t>
            </a:r>
            <a:r>
              <a:rPr lang="en-US" sz="2000" b="1" i="1" dirty="0" err="1"/>
              <a:t>magnético</a:t>
            </a:r>
            <a:endParaRPr lang="en-US" sz="2000" b="1" i="1" dirty="0"/>
          </a:p>
        </p:txBody>
      </p:sp>
      <p:pic>
        <p:nvPicPr>
          <p:cNvPr id="11" name="Picture 10">
            <a:extLst>
              <a:ext uri="{FF2B5EF4-FFF2-40B4-BE49-F238E27FC236}">
                <a16:creationId xmlns="" xmlns:a16="http://schemas.microsoft.com/office/drawing/2014/main" id="{AF3E8B43-7353-4420-A5D1-2D4927E606F7}"/>
              </a:ext>
            </a:extLst>
          </p:cNvPr>
          <p:cNvPicPr>
            <a:picLocks noChangeAspect="1"/>
          </p:cNvPicPr>
          <p:nvPr/>
        </p:nvPicPr>
        <p:blipFill>
          <a:blip r:embed="rId2"/>
          <a:stretch>
            <a:fillRect/>
          </a:stretch>
        </p:blipFill>
        <p:spPr>
          <a:xfrm>
            <a:off x="6152602" y="2898313"/>
            <a:ext cx="1624611" cy="855058"/>
          </a:xfrm>
          <a:prstGeom prst="rect">
            <a:avLst/>
          </a:prstGeom>
        </p:spPr>
      </p:pic>
      <p:sp>
        <p:nvSpPr>
          <p:cNvPr id="15" name="TextBox 14"/>
          <p:cNvSpPr txBox="1"/>
          <p:nvPr/>
        </p:nvSpPr>
        <p:spPr>
          <a:xfrm>
            <a:off x="0" y="276665"/>
            <a:ext cx="1693797" cy="646331"/>
          </a:xfrm>
          <a:prstGeom prst="rect">
            <a:avLst/>
          </a:prstGeom>
          <a:noFill/>
        </p:spPr>
        <p:txBody>
          <a:bodyPr wrap="none" rtlCol="0">
            <a:spAutoFit/>
          </a:bodyPr>
          <a:lstStyle/>
          <a:p>
            <a:r>
              <a:rPr lang="es-UY" sz="3600" b="1" dirty="0" smtClean="0"/>
              <a:t>REPASO</a:t>
            </a:r>
            <a:endParaRPr lang="en-US" sz="3600" b="1" dirty="0"/>
          </a:p>
        </p:txBody>
      </p:sp>
      <p:sp>
        <p:nvSpPr>
          <p:cNvPr id="16" name="Rectangle 15"/>
          <p:cNvSpPr/>
          <p:nvPr/>
        </p:nvSpPr>
        <p:spPr>
          <a:xfrm>
            <a:off x="314424" y="4554335"/>
            <a:ext cx="10465869" cy="615553"/>
          </a:xfrm>
          <a:prstGeom prst="rect">
            <a:avLst/>
          </a:prstGeom>
        </p:spPr>
        <p:txBody>
          <a:bodyPr wrap="square">
            <a:spAutoFit/>
          </a:bodyPr>
          <a:lstStyle/>
          <a:p>
            <a:r>
              <a:rPr lang="es-ES" sz="1700" dirty="0" err="1" smtClean="0">
                <a:latin typeface="Times New Roman" pitchFamily="18" charset="0"/>
                <a:cs typeface="Times New Roman" pitchFamily="18" charset="0"/>
              </a:rPr>
              <a:t>Stern</a:t>
            </a:r>
            <a:r>
              <a:rPr lang="es-ES" sz="1700" dirty="0" smtClean="0">
                <a:latin typeface="Times New Roman" pitchFamily="18" charset="0"/>
                <a:cs typeface="Times New Roman" pitchFamily="18" charset="0"/>
              </a:rPr>
              <a:t> y </a:t>
            </a:r>
            <a:r>
              <a:rPr lang="es-ES" sz="1700" dirty="0" err="1" smtClean="0">
                <a:latin typeface="Times New Roman" pitchFamily="18" charset="0"/>
                <a:cs typeface="Times New Roman" pitchFamily="18" charset="0"/>
              </a:rPr>
              <a:t>Gerlach</a:t>
            </a:r>
            <a:r>
              <a:rPr lang="es-ES" sz="1700" dirty="0" smtClean="0">
                <a:latin typeface="Times New Roman" pitchFamily="18" charset="0"/>
                <a:cs typeface="Times New Roman" pitchFamily="18" charset="0"/>
              </a:rPr>
              <a:t> en 1921-22 querían verificar si el momento angular de los átomos estaba cuantizado (como asumía el postulado de Bohr) o no. </a:t>
            </a:r>
          </a:p>
        </p:txBody>
      </p:sp>
      <p:sp>
        <p:nvSpPr>
          <p:cNvPr id="17" name="Title 1">
            <a:extLst>
              <a:ext uri="{FF2B5EF4-FFF2-40B4-BE49-F238E27FC236}">
                <a16:creationId xmlns="" xmlns:a16="http://schemas.microsoft.com/office/drawing/2014/main" id="{937EEB1D-4FC4-43FD-A2E9-4B3F9D96D0DE}"/>
              </a:ext>
            </a:extLst>
          </p:cNvPr>
          <p:cNvSpPr txBox="1">
            <a:spLocks/>
          </p:cNvSpPr>
          <p:nvPr/>
        </p:nvSpPr>
        <p:spPr>
          <a:xfrm>
            <a:off x="319973" y="3908673"/>
            <a:ext cx="10515600" cy="46112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smtClean="0">
                <a:latin typeface="Times New Roman" pitchFamily="18" charset="0"/>
                <a:cs typeface="Times New Roman" pitchFamily="18" charset="0"/>
              </a:rPr>
              <a:t>El </a:t>
            </a:r>
            <a:r>
              <a:rPr lang="en-US" sz="2000" b="1" dirty="0" err="1" smtClean="0">
                <a:latin typeface="Times New Roman" pitchFamily="18" charset="0"/>
                <a:cs typeface="Times New Roman" pitchFamily="18" charset="0"/>
              </a:rPr>
              <a:t>experimento</a:t>
            </a:r>
            <a:r>
              <a:rPr lang="en-US" sz="2000" b="1"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de Stern-Gerlach (1922)</a:t>
            </a:r>
          </a:p>
        </p:txBody>
      </p:sp>
    </p:spTree>
    <p:extLst>
      <p:ext uri="{BB962C8B-B14F-4D97-AF65-F5344CB8AC3E}">
        <p14:creationId xmlns="" xmlns:p14="http://schemas.microsoft.com/office/powerpoint/2010/main" val="259636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6">
                                            <p:txEl>
                                              <p:pRg st="0" end="0"/>
                                            </p:txEl>
                                          </p:spTgt>
                                        </p:tgtEl>
                                        <p:attrNameLst>
                                          <p:attrName>style.visibility</p:attrName>
                                        </p:attrNameLst>
                                      </p:cBhvr>
                                      <p:to>
                                        <p:strVal val="visible"/>
                                      </p:to>
                                    </p:set>
                                    <p:animEffect transition="in" filter="blinds(horizontal)">
                                      <p:cBhvr>
                                        <p:cTn id="32"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p:bldP spid="16" grpId="0" build="p"/>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295B07-DFB2-4AAC-BBAC-8ECF89DFA703}"/>
              </a:ext>
            </a:extLst>
          </p:cNvPr>
          <p:cNvSpPr txBox="1">
            <a:spLocks/>
          </p:cNvSpPr>
          <p:nvPr/>
        </p:nvSpPr>
        <p:spPr>
          <a:xfrm>
            <a:off x="-144379" y="1881369"/>
            <a:ext cx="12047805" cy="28431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ES" sz="4000" dirty="0"/>
          </a:p>
        </p:txBody>
      </p:sp>
      <p:sp>
        <p:nvSpPr>
          <p:cNvPr id="5" name="Rectangle 4"/>
          <p:cNvSpPr/>
          <p:nvPr/>
        </p:nvSpPr>
        <p:spPr>
          <a:xfrm>
            <a:off x="144379" y="867971"/>
            <a:ext cx="10879756" cy="1923604"/>
          </a:xfrm>
          <a:prstGeom prst="rect">
            <a:avLst/>
          </a:prstGeom>
        </p:spPr>
        <p:txBody>
          <a:bodyPr wrap="square">
            <a:spAutoFit/>
          </a:bodyPr>
          <a:lstStyle/>
          <a:p>
            <a:r>
              <a:rPr lang="es-ES" sz="1700" dirty="0" smtClean="0">
                <a:latin typeface="Times New Roman" pitchFamily="18" charset="0"/>
                <a:cs typeface="Times New Roman" pitchFamily="18" charset="0"/>
              </a:rPr>
              <a:t>Para ilustrar cómo funciona el principio de </a:t>
            </a:r>
            <a:r>
              <a:rPr lang="es-ES" sz="1700" dirty="0" err="1" smtClean="0">
                <a:latin typeface="Times New Roman" pitchFamily="18" charset="0"/>
                <a:cs typeface="Times New Roman" pitchFamily="18" charset="0"/>
              </a:rPr>
              <a:t>Pauli</a:t>
            </a:r>
            <a:r>
              <a:rPr lang="es-ES" sz="1700" dirty="0" smtClean="0">
                <a:latin typeface="Times New Roman" pitchFamily="18" charset="0"/>
                <a:cs typeface="Times New Roman" pitchFamily="18" charset="0"/>
              </a:rPr>
              <a:t>, consideremos la estructura del helio (Z = 2). </a:t>
            </a:r>
          </a:p>
          <a:p>
            <a:pPr>
              <a:buFont typeface="Arial" pitchFamily="34" charset="0"/>
              <a:buChar char="•"/>
            </a:pPr>
            <a:r>
              <a:rPr lang="es-ES" sz="1700" dirty="0" smtClean="0">
                <a:latin typeface="Times New Roman" pitchFamily="18" charset="0"/>
                <a:cs typeface="Times New Roman" pitchFamily="18" charset="0"/>
              </a:rPr>
              <a:t> El primer electrón del helio, en el estado fundamental 1s, tiene números </a:t>
            </a:r>
            <a:r>
              <a:rPr lang="es-ES" sz="1700" i="1" dirty="0" smtClean="0">
                <a:latin typeface="Times New Roman" pitchFamily="18" charset="0"/>
                <a:cs typeface="Times New Roman" pitchFamily="18" charset="0"/>
              </a:rPr>
              <a:t>n </a:t>
            </a:r>
            <a:r>
              <a:rPr lang="es-ES" sz="1700" dirty="0" smtClean="0">
                <a:latin typeface="Times New Roman" pitchFamily="18" charset="0"/>
                <a:cs typeface="Times New Roman" pitchFamily="18" charset="0"/>
              </a:rPr>
              <a:t>= 1, </a:t>
            </a:r>
            <a:r>
              <a:rPr lang="es-ES" sz="1700" i="1" dirty="0" smtClean="0">
                <a:latin typeface="Times New Roman" pitchFamily="18" charset="0"/>
                <a:cs typeface="Times New Roman" pitchFamily="18" charset="0"/>
              </a:rPr>
              <a:t>l </a:t>
            </a:r>
            <a:r>
              <a:rPr lang="es-ES" sz="1700" dirty="0" smtClean="0">
                <a:latin typeface="Times New Roman" pitchFamily="18" charset="0"/>
                <a:cs typeface="Times New Roman" pitchFamily="18" charset="0"/>
              </a:rPr>
              <a:t>= 0, </a:t>
            </a:r>
            <a:r>
              <a:rPr lang="es-ES" sz="1700" i="1" dirty="0" smtClean="0">
                <a:latin typeface="Times New Roman" pitchFamily="18" charset="0"/>
                <a:cs typeface="Times New Roman" pitchFamily="18" charset="0"/>
              </a:rPr>
              <a:t>m</a:t>
            </a:r>
            <a:r>
              <a:rPr lang="es-ES" sz="1700" i="1" baseline="-25000" dirty="0" smtClean="0">
                <a:latin typeface="Times New Roman" pitchFamily="18" charset="0"/>
                <a:cs typeface="Times New Roman" pitchFamily="18" charset="0"/>
              </a:rPr>
              <a:t>l</a:t>
            </a:r>
            <a:r>
              <a:rPr lang="es-ES" sz="1700" dirty="0" smtClean="0">
                <a:latin typeface="Times New Roman" pitchFamily="18" charset="0"/>
                <a:cs typeface="Times New Roman" pitchFamily="18" charset="0"/>
              </a:rPr>
              <a:t> = 0, </a:t>
            </a:r>
            <a:r>
              <a:rPr lang="es-ES" sz="1700" i="1" dirty="0" smtClean="0">
                <a:latin typeface="Times New Roman" pitchFamily="18" charset="0"/>
                <a:cs typeface="Times New Roman" pitchFamily="18" charset="0"/>
              </a:rPr>
              <a:t>m</a:t>
            </a:r>
            <a:r>
              <a:rPr lang="es-ES" sz="1700" i="1" baseline="-25000" dirty="0" smtClean="0">
                <a:latin typeface="Times New Roman" pitchFamily="18" charset="0"/>
                <a:cs typeface="Times New Roman" pitchFamily="18" charset="0"/>
              </a:rPr>
              <a:t>s</a:t>
            </a:r>
            <a:r>
              <a:rPr lang="es-ES" sz="1700" dirty="0" smtClean="0">
                <a:latin typeface="Times New Roman" pitchFamily="18" charset="0"/>
                <a:cs typeface="Times New Roman" pitchFamily="18" charset="0"/>
              </a:rPr>
              <a:t> = +1∕2 o −1∕2. </a:t>
            </a:r>
          </a:p>
          <a:p>
            <a:pPr>
              <a:buFont typeface="Arial" pitchFamily="34" charset="0"/>
              <a:buChar char="•"/>
            </a:pPr>
            <a:r>
              <a:rPr lang="es-ES" sz="1700" dirty="0" smtClean="0">
                <a:latin typeface="Times New Roman" pitchFamily="18" charset="0"/>
                <a:cs typeface="Times New Roman" pitchFamily="18" charset="0"/>
              </a:rPr>
              <a:t> El segundo electrón puede tener el mismo </a:t>
            </a:r>
            <a:r>
              <a:rPr lang="es-ES" sz="1700" i="1" dirty="0" smtClean="0">
                <a:latin typeface="Times New Roman" pitchFamily="18" charset="0"/>
                <a:cs typeface="Times New Roman" pitchFamily="18" charset="0"/>
              </a:rPr>
              <a:t>n</a:t>
            </a:r>
            <a:r>
              <a:rPr lang="es-ES" sz="1700" dirty="0" smtClean="0">
                <a:latin typeface="Times New Roman" pitchFamily="18" charset="0"/>
                <a:cs typeface="Times New Roman" pitchFamily="18" charset="0"/>
              </a:rPr>
              <a:t>, </a:t>
            </a:r>
            <a:r>
              <a:rPr lang="es-ES" sz="1700" i="1" dirty="0" smtClean="0">
                <a:latin typeface="Times New Roman" pitchFamily="18" charset="0"/>
                <a:cs typeface="Times New Roman" pitchFamily="18" charset="0"/>
              </a:rPr>
              <a:t>l </a:t>
            </a:r>
            <a:r>
              <a:rPr lang="es-ES" sz="1700" dirty="0" smtClean="0">
                <a:latin typeface="Times New Roman" pitchFamily="18" charset="0"/>
                <a:cs typeface="Times New Roman" pitchFamily="18" charset="0"/>
              </a:rPr>
              <a:t>y </a:t>
            </a:r>
            <a:r>
              <a:rPr lang="es-ES" sz="1700" i="1" dirty="0" smtClean="0">
                <a:latin typeface="Times New Roman" pitchFamily="18" charset="0"/>
                <a:cs typeface="Times New Roman" pitchFamily="18" charset="0"/>
              </a:rPr>
              <a:t>m</a:t>
            </a:r>
            <a:r>
              <a:rPr lang="es-ES" sz="1700" i="1" baseline="-25000" dirty="0" smtClean="0">
                <a:latin typeface="Times New Roman" pitchFamily="18" charset="0"/>
                <a:cs typeface="Times New Roman" pitchFamily="18" charset="0"/>
              </a:rPr>
              <a:t>l</a:t>
            </a:r>
            <a:r>
              <a:rPr lang="es-ES" sz="1700" dirty="0" smtClean="0">
                <a:latin typeface="Times New Roman" pitchFamily="18" charset="0"/>
                <a:cs typeface="Times New Roman" pitchFamily="18" charset="0"/>
              </a:rPr>
              <a:t> , pero no puede tener el mismo </a:t>
            </a:r>
            <a:r>
              <a:rPr lang="es-ES" sz="1700" i="1" dirty="0" smtClean="0">
                <a:latin typeface="Times New Roman" pitchFamily="18" charset="0"/>
                <a:cs typeface="Times New Roman" pitchFamily="18" charset="0"/>
              </a:rPr>
              <a:t>m</a:t>
            </a:r>
            <a:r>
              <a:rPr lang="es-ES" sz="1700" i="1" baseline="-25000" dirty="0" smtClean="0">
                <a:latin typeface="Times New Roman" pitchFamily="18" charset="0"/>
                <a:cs typeface="Times New Roman" pitchFamily="18" charset="0"/>
              </a:rPr>
              <a:t>s</a:t>
            </a:r>
            <a:r>
              <a:rPr lang="es-ES" sz="1700" dirty="0" smtClean="0">
                <a:latin typeface="Times New Roman" pitchFamily="18" charset="0"/>
                <a:cs typeface="Times New Roman" pitchFamily="18" charset="0"/>
              </a:rPr>
              <a:t>, porque violaría el principio de exclusión. </a:t>
            </a:r>
          </a:p>
          <a:p>
            <a:r>
              <a:rPr lang="es-ES" sz="1700" dirty="0" smtClean="0">
                <a:latin typeface="Times New Roman" pitchFamily="18" charset="0"/>
                <a:cs typeface="Times New Roman" pitchFamily="18" charset="0"/>
              </a:rPr>
              <a:t>Así, si el primer electrón 1</a:t>
            </a:r>
            <a:r>
              <a:rPr lang="es-ES" sz="1700" i="1" dirty="0" smtClean="0">
                <a:latin typeface="Times New Roman" pitchFamily="18" charset="0"/>
                <a:cs typeface="Times New Roman" pitchFamily="18" charset="0"/>
              </a:rPr>
              <a:t>s</a:t>
            </a:r>
            <a:r>
              <a:rPr lang="es-ES" sz="1700" dirty="0" smtClean="0">
                <a:latin typeface="Times New Roman" pitchFamily="18" charset="0"/>
                <a:cs typeface="Times New Roman" pitchFamily="18" charset="0"/>
              </a:rPr>
              <a:t> tiene </a:t>
            </a:r>
            <a:r>
              <a:rPr lang="es-ES" sz="1700" i="1" dirty="0" smtClean="0">
                <a:latin typeface="Times New Roman" pitchFamily="18" charset="0"/>
                <a:cs typeface="Times New Roman" pitchFamily="18" charset="0"/>
              </a:rPr>
              <a:t>m</a:t>
            </a:r>
            <a:r>
              <a:rPr lang="es-ES" sz="1700" i="1" baseline="-25000" dirty="0" smtClean="0">
                <a:latin typeface="Times New Roman" pitchFamily="18" charset="0"/>
                <a:cs typeface="Times New Roman" pitchFamily="18" charset="0"/>
              </a:rPr>
              <a:t>s</a:t>
            </a:r>
            <a:r>
              <a:rPr lang="es-ES" sz="1700" dirty="0" smtClean="0">
                <a:latin typeface="Times New Roman" pitchFamily="18" charset="0"/>
                <a:cs typeface="Times New Roman" pitchFamily="18" charset="0"/>
              </a:rPr>
              <a:t> = +1∕2, el segundo electrón 1</a:t>
            </a:r>
            <a:r>
              <a:rPr lang="es-ES" sz="1700" i="1" dirty="0" smtClean="0">
                <a:latin typeface="Times New Roman" pitchFamily="18" charset="0"/>
                <a:cs typeface="Times New Roman" pitchFamily="18" charset="0"/>
              </a:rPr>
              <a:t>s </a:t>
            </a:r>
            <a:r>
              <a:rPr lang="es-ES" sz="1700" dirty="0" smtClean="0">
                <a:latin typeface="Times New Roman" pitchFamily="18" charset="0"/>
                <a:cs typeface="Times New Roman" pitchFamily="18" charset="0"/>
              </a:rPr>
              <a:t>debe tener </a:t>
            </a:r>
            <a:r>
              <a:rPr lang="es-ES" sz="1700" i="1" dirty="0" smtClean="0">
                <a:latin typeface="Times New Roman" pitchFamily="18" charset="0"/>
                <a:cs typeface="Times New Roman" pitchFamily="18" charset="0"/>
              </a:rPr>
              <a:t>m</a:t>
            </a:r>
            <a:r>
              <a:rPr lang="es-ES" sz="1700" i="1" baseline="-25000" dirty="0" smtClean="0">
                <a:latin typeface="Times New Roman" pitchFamily="18" charset="0"/>
                <a:cs typeface="Times New Roman" pitchFamily="18" charset="0"/>
              </a:rPr>
              <a:t>s</a:t>
            </a:r>
            <a:r>
              <a:rPr lang="es-ES" sz="1700" dirty="0" smtClean="0">
                <a:latin typeface="Times New Roman" pitchFamily="18" charset="0"/>
                <a:cs typeface="Times New Roman" pitchFamily="18" charset="0"/>
              </a:rPr>
              <a:t> = −1∕2. </a:t>
            </a:r>
          </a:p>
          <a:p>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Y en general para átomos con numero atómico </a:t>
            </a:r>
            <a:r>
              <a:rPr lang="es-ES" sz="1700" i="1" dirty="0" smtClean="0">
                <a:latin typeface="Times New Roman" pitchFamily="18" charset="0"/>
                <a:cs typeface="Times New Roman" pitchFamily="18" charset="0"/>
              </a:rPr>
              <a:t>Z</a:t>
            </a:r>
            <a:r>
              <a:rPr lang="es-ES" sz="1700" dirty="0" smtClean="0">
                <a:latin typeface="Times New Roman" pitchFamily="18" charset="0"/>
                <a:cs typeface="Times New Roman" pitchFamily="18" charset="0"/>
              </a:rPr>
              <a:t> más alto podemos aplicar un razonamiento similar. </a:t>
            </a:r>
          </a:p>
        </p:txBody>
      </p:sp>
    </p:spTree>
    <p:extLst>
      <p:ext uri="{BB962C8B-B14F-4D97-AF65-F5344CB8AC3E}">
        <p14:creationId xmlns="" xmlns:p14="http://schemas.microsoft.com/office/powerpoint/2010/main" val="176849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linds(horizontal)">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564B6CF6-6192-46AE-9742-892E28003BAF}"/>
              </a:ext>
            </a:extLst>
          </p:cNvPr>
          <p:cNvPicPr>
            <a:picLocks noChangeAspect="1"/>
          </p:cNvPicPr>
          <p:nvPr/>
        </p:nvPicPr>
        <p:blipFill>
          <a:blip r:embed="rId2"/>
          <a:stretch>
            <a:fillRect/>
          </a:stretch>
        </p:blipFill>
        <p:spPr>
          <a:xfrm>
            <a:off x="351692" y="1328001"/>
            <a:ext cx="2802870" cy="1016245"/>
          </a:xfrm>
          <a:prstGeom prst="rect">
            <a:avLst/>
          </a:prstGeom>
        </p:spPr>
      </p:pic>
      <p:sp>
        <p:nvSpPr>
          <p:cNvPr id="4" name="Title 1">
            <a:extLst>
              <a:ext uri="{FF2B5EF4-FFF2-40B4-BE49-F238E27FC236}">
                <a16:creationId xmlns="" xmlns:a16="http://schemas.microsoft.com/office/drawing/2014/main" id="{22DBE81E-9A3C-4624-A8D1-747104CC8225}"/>
              </a:ext>
            </a:extLst>
          </p:cNvPr>
          <p:cNvSpPr txBox="1">
            <a:spLocks/>
          </p:cNvSpPr>
          <p:nvPr/>
        </p:nvSpPr>
        <p:spPr>
          <a:xfrm>
            <a:off x="351692" y="933651"/>
            <a:ext cx="12047805" cy="44161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s-ES" sz="1700" dirty="0">
              <a:latin typeface="Times New Roman" pitchFamily="18" charset="0"/>
              <a:cs typeface="Times New Roman" pitchFamily="18" charset="0"/>
            </a:endParaRPr>
          </a:p>
        </p:txBody>
      </p:sp>
      <p:pic>
        <p:nvPicPr>
          <p:cNvPr id="5" name="Ink 1">
            <a:extLst>
              <a:ext uri="{FF2B5EF4-FFF2-40B4-BE49-F238E27FC236}">
                <a16:creationId xmlns:mc="http://schemas.openxmlformats.org/markup-compatibility/2006" xmlns:p14="http://schemas.microsoft.com/office/powerpoint/2010/main" xmlns="" xmlns:a16="http://schemas.microsoft.com/office/drawing/2014/main" id="{3AE7FE31-C058-4A18-9D4C-087A6B0E8935}"/>
              </a:ext>
            </a:extLst>
          </p:cNvPr>
          <p:cNvPicPr/>
          <p:nvPr/>
        </p:nvPicPr>
        <p:blipFill>
          <a:blip r:embed="rId3"/>
          <a:srcRect t="83281"/>
          <a:stretch>
            <a:fillRect/>
          </a:stretch>
        </p:blipFill>
        <p:spPr>
          <a:xfrm>
            <a:off x="235440" y="5322771"/>
            <a:ext cx="11489760" cy="793629"/>
          </a:xfrm>
          <a:prstGeom prst="rect">
            <a:avLst/>
          </a:prstGeom>
        </p:spPr>
      </p:pic>
      <p:pic>
        <p:nvPicPr>
          <p:cNvPr id="6" name="Ink 1">
            <a:extLst>
              <a:ext uri="{FF2B5EF4-FFF2-40B4-BE49-F238E27FC236}">
                <a16:creationId xmlns:mc="http://schemas.openxmlformats.org/markup-compatibility/2006" xmlns:p14="http://schemas.microsoft.com/office/powerpoint/2010/main" xmlns="" xmlns:a16="http://schemas.microsoft.com/office/drawing/2014/main" id="{3AE7FE31-C058-4A18-9D4C-087A6B0E8935}"/>
              </a:ext>
            </a:extLst>
          </p:cNvPr>
          <p:cNvPicPr/>
          <p:nvPr/>
        </p:nvPicPr>
        <p:blipFill>
          <a:blip r:embed="rId3"/>
          <a:srcRect t="58747" r="41482" b="19557"/>
          <a:stretch>
            <a:fillRect/>
          </a:stretch>
        </p:blipFill>
        <p:spPr>
          <a:xfrm>
            <a:off x="235440" y="4158114"/>
            <a:ext cx="6723625" cy="1029903"/>
          </a:xfrm>
          <a:prstGeom prst="rect">
            <a:avLst/>
          </a:prstGeom>
        </p:spPr>
      </p:pic>
      <p:pic>
        <p:nvPicPr>
          <p:cNvPr id="7" name="Ink 1">
            <a:extLst>
              <a:ext uri="{FF2B5EF4-FFF2-40B4-BE49-F238E27FC236}">
                <a16:creationId xmlns:mc="http://schemas.openxmlformats.org/markup-compatibility/2006" xmlns:p14="http://schemas.microsoft.com/office/powerpoint/2010/main" xmlns="" xmlns:a16="http://schemas.microsoft.com/office/drawing/2014/main" id="{3AE7FE31-C058-4A18-9D4C-087A6B0E8935}"/>
              </a:ext>
            </a:extLst>
          </p:cNvPr>
          <p:cNvPicPr/>
          <p:nvPr/>
        </p:nvPicPr>
        <p:blipFill>
          <a:blip r:embed="rId3"/>
          <a:srcRect t="14138" r="44162"/>
          <a:stretch>
            <a:fillRect/>
          </a:stretch>
        </p:blipFill>
        <p:spPr>
          <a:xfrm>
            <a:off x="235440" y="2040556"/>
            <a:ext cx="6415617" cy="4075844"/>
          </a:xfrm>
          <a:prstGeom prst="rect">
            <a:avLst/>
          </a:prstGeom>
        </p:spPr>
      </p:pic>
      <p:pic>
        <p:nvPicPr>
          <p:cNvPr id="8" name="Ink 1">
            <a:extLst>
              <a:ext uri="{FF2B5EF4-FFF2-40B4-BE49-F238E27FC236}">
                <a16:creationId xmlns:mc="http://schemas.openxmlformats.org/markup-compatibility/2006" xmlns:p14="http://schemas.microsoft.com/office/powerpoint/2010/main" xmlns="" xmlns:a16="http://schemas.microsoft.com/office/drawing/2014/main" id="{3AE7FE31-C058-4A18-9D4C-087A6B0E8935}"/>
              </a:ext>
            </a:extLst>
          </p:cNvPr>
          <p:cNvPicPr/>
          <p:nvPr/>
        </p:nvPicPr>
        <p:blipFill>
          <a:blip r:embed="rId3"/>
          <a:stretch>
            <a:fillRect/>
          </a:stretch>
        </p:blipFill>
        <p:spPr>
          <a:xfrm>
            <a:off x="235440" y="1369440"/>
            <a:ext cx="11489760" cy="4746960"/>
          </a:xfrm>
          <a:prstGeom prst="rect">
            <a:avLst/>
          </a:prstGeom>
        </p:spPr>
      </p:pic>
      <p:sp>
        <p:nvSpPr>
          <p:cNvPr id="9" name="Rectangle 8"/>
          <p:cNvSpPr/>
          <p:nvPr/>
        </p:nvSpPr>
        <p:spPr>
          <a:xfrm>
            <a:off x="0" y="771719"/>
            <a:ext cx="10879756" cy="353943"/>
          </a:xfrm>
          <a:prstGeom prst="rect">
            <a:avLst/>
          </a:prstGeom>
        </p:spPr>
        <p:txBody>
          <a:bodyPr wrap="square">
            <a:spAutoFit/>
          </a:bodyPr>
          <a:lstStyle/>
          <a:p>
            <a:r>
              <a:rPr lang="es-ES" sz="1700" dirty="0" smtClean="0">
                <a:latin typeface="Times New Roman" pitchFamily="18" charset="0"/>
                <a:cs typeface="Times New Roman" pitchFamily="18" charset="0"/>
              </a:rPr>
              <a:t>Si ignoramos interacción entre electrones </a:t>
            </a:r>
          </a:p>
        </p:txBody>
      </p:sp>
    </p:spTree>
    <p:extLst>
      <p:ext uri="{BB962C8B-B14F-4D97-AF65-F5344CB8AC3E}">
        <p14:creationId xmlns="" xmlns:p14="http://schemas.microsoft.com/office/powerpoint/2010/main" val="240465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heckerboard(across)">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295B07-DFB2-4AAC-BBAC-8ECF89DFA703}"/>
              </a:ext>
            </a:extLst>
          </p:cNvPr>
          <p:cNvSpPr txBox="1">
            <a:spLocks/>
          </p:cNvSpPr>
          <p:nvPr/>
        </p:nvSpPr>
        <p:spPr>
          <a:xfrm>
            <a:off x="-144379" y="1881369"/>
            <a:ext cx="12047805" cy="28431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ES" sz="4000" dirty="0"/>
          </a:p>
        </p:txBody>
      </p:sp>
      <p:sp>
        <p:nvSpPr>
          <p:cNvPr id="15" name="Rectangle 14"/>
          <p:cNvSpPr/>
          <p:nvPr/>
        </p:nvSpPr>
        <p:spPr>
          <a:xfrm>
            <a:off x="144379" y="742843"/>
            <a:ext cx="10879756" cy="1400383"/>
          </a:xfrm>
          <a:prstGeom prst="rect">
            <a:avLst/>
          </a:prstGeom>
        </p:spPr>
        <p:txBody>
          <a:bodyPr wrap="square">
            <a:spAutoFit/>
          </a:bodyPr>
          <a:lstStyle/>
          <a:p>
            <a:r>
              <a:rPr lang="es-ES" sz="1700" dirty="0" smtClean="0">
                <a:latin typeface="Times New Roman" pitchFamily="18" charset="0"/>
                <a:cs typeface="Times New Roman" pitchFamily="18" charset="0"/>
              </a:rPr>
              <a:t>Sin embargo, a partir del nivel 3 se complica un poco.</a:t>
            </a:r>
          </a:p>
          <a:p>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La figura ilustra el resultado de un cálculo aproximado del orden del llenado de niveles </a:t>
            </a:r>
            <a:br>
              <a:rPr lang="es-ES" sz="1700" dirty="0" smtClean="0">
                <a:latin typeface="Times New Roman" pitchFamily="18" charset="0"/>
                <a:cs typeface="Times New Roman" pitchFamily="18" charset="0"/>
              </a:rPr>
            </a:br>
            <a:r>
              <a:rPr lang="es-ES" sz="1700" dirty="0" smtClean="0">
                <a:latin typeface="Times New Roman" pitchFamily="18" charset="0"/>
                <a:cs typeface="Times New Roman" pitchFamily="18" charset="0"/>
              </a:rPr>
              <a:t>de energía en átomos de muchos electrones cuando el número atómico Z aumenta. </a:t>
            </a:r>
          </a:p>
          <a:p>
            <a:endParaRPr lang="es-ES" sz="1700" dirty="0" smtClean="0">
              <a:latin typeface="Times New Roman" pitchFamily="18" charset="0"/>
              <a:cs typeface="Times New Roman" pitchFamily="18" charset="0"/>
            </a:endParaRPr>
          </a:p>
        </p:txBody>
      </p:sp>
      <p:pic>
        <p:nvPicPr>
          <p:cNvPr id="7" name="Picture 2"/>
          <p:cNvPicPr>
            <a:picLocks noChangeAspect="1" noChangeArrowheads="1"/>
          </p:cNvPicPr>
          <p:nvPr/>
        </p:nvPicPr>
        <p:blipFill>
          <a:blip r:embed="rId2"/>
          <a:srcRect t="2718" r="20272" b="1969"/>
          <a:stretch>
            <a:fillRect/>
          </a:stretch>
        </p:blipFill>
        <p:spPr bwMode="auto">
          <a:xfrm>
            <a:off x="7781775" y="566536"/>
            <a:ext cx="2392128" cy="6291464"/>
          </a:xfrm>
          <a:prstGeom prst="rect">
            <a:avLst/>
          </a:prstGeom>
          <a:noFill/>
          <a:ln w="9525">
            <a:noFill/>
            <a:miter lim="800000"/>
            <a:headEnd/>
            <a:tailEnd/>
          </a:ln>
          <a:effectLst/>
        </p:spPr>
      </p:pic>
    </p:spTree>
    <p:extLst>
      <p:ext uri="{BB962C8B-B14F-4D97-AF65-F5344CB8AC3E}">
        <p14:creationId xmlns="" xmlns:p14="http://schemas.microsoft.com/office/powerpoint/2010/main" val="176849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blinds(horizontal)">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xEl>
                                              <p:pRg st="2" end="2"/>
                                            </p:txEl>
                                          </p:spTgt>
                                        </p:tgtEl>
                                        <p:attrNameLst>
                                          <p:attrName>style.visibility</p:attrName>
                                        </p:attrNameLst>
                                      </p:cBhvr>
                                      <p:to>
                                        <p:strVal val="visible"/>
                                      </p:to>
                                    </p:set>
                                    <p:animEffect transition="in" filter="blinds(horizontal)">
                                      <p:cBhvr>
                                        <p:cTn id="12" dur="500"/>
                                        <p:tgtEl>
                                          <p:spTgt spid="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E602B2EE-A915-4FDF-A34D-FF3AD1B08DE1}"/>
              </a:ext>
            </a:extLst>
          </p:cNvPr>
          <p:cNvPicPr>
            <a:picLocks noChangeAspect="1"/>
          </p:cNvPicPr>
          <p:nvPr/>
        </p:nvPicPr>
        <p:blipFill>
          <a:blip r:embed="rId2"/>
          <a:stretch>
            <a:fillRect/>
          </a:stretch>
        </p:blipFill>
        <p:spPr>
          <a:xfrm>
            <a:off x="192751" y="578053"/>
            <a:ext cx="6419850" cy="5962650"/>
          </a:xfrm>
          <a:prstGeom prst="rect">
            <a:avLst/>
          </a:prstGeom>
        </p:spPr>
      </p:pic>
      <p:sp>
        <p:nvSpPr>
          <p:cNvPr id="4" name="TextBox 3"/>
          <p:cNvSpPr txBox="1"/>
          <p:nvPr/>
        </p:nvSpPr>
        <p:spPr>
          <a:xfrm>
            <a:off x="288757" y="798897"/>
            <a:ext cx="2093202" cy="369332"/>
          </a:xfrm>
          <a:prstGeom prst="rect">
            <a:avLst/>
          </a:prstGeom>
          <a:noFill/>
        </p:spPr>
        <p:txBody>
          <a:bodyPr wrap="none" rtlCol="0">
            <a:spAutoFit/>
          </a:bodyPr>
          <a:lstStyle/>
          <a:p>
            <a:r>
              <a:rPr lang="en-US" dirty="0" err="1" smtClean="0"/>
              <a:t>Otra</a:t>
            </a:r>
            <a:r>
              <a:rPr lang="en-US" dirty="0" smtClean="0"/>
              <a:t> forma de </a:t>
            </a:r>
            <a:r>
              <a:rPr lang="en-US" dirty="0" err="1" smtClean="0"/>
              <a:t>verlo</a:t>
            </a:r>
            <a:r>
              <a:rPr lang="en-US" dirty="0" smtClean="0"/>
              <a:t>:</a:t>
            </a:r>
            <a:endParaRPr lang="en-US" dirty="0"/>
          </a:p>
        </p:txBody>
      </p:sp>
      <p:sp>
        <p:nvSpPr>
          <p:cNvPr id="5" name="Rectangle 4"/>
          <p:cNvSpPr/>
          <p:nvPr/>
        </p:nvSpPr>
        <p:spPr>
          <a:xfrm>
            <a:off x="6891688" y="987187"/>
            <a:ext cx="4408371" cy="5555367"/>
          </a:xfrm>
          <a:prstGeom prst="rect">
            <a:avLst/>
          </a:prstGeom>
        </p:spPr>
        <p:txBody>
          <a:bodyPr wrap="square">
            <a:spAutoFit/>
          </a:bodyPr>
          <a:lstStyle/>
          <a:p>
            <a:r>
              <a:rPr lang="es-ES" sz="1700" dirty="0" smtClean="0">
                <a:latin typeface="Times New Roman" pitchFamily="18" charset="0"/>
                <a:cs typeface="Times New Roman" pitchFamily="18" charset="0"/>
              </a:rPr>
              <a:t>La figura es una </a:t>
            </a:r>
            <a:r>
              <a:rPr lang="es-ES" sz="1700" dirty="0" smtClean="0">
                <a:latin typeface="Times New Roman" pitchFamily="18" charset="0"/>
                <a:cs typeface="Times New Roman" pitchFamily="18" charset="0"/>
              </a:rPr>
              <a:t>representación esquemática del orden de energía de todas las subcapas en </a:t>
            </a:r>
            <a:r>
              <a:rPr lang="es-ES" sz="1700" dirty="0" smtClean="0">
                <a:latin typeface="Times New Roman" pitchFamily="18" charset="0"/>
                <a:cs typeface="Times New Roman" pitchFamily="18" charset="0"/>
              </a:rPr>
              <a:t>un átomo</a:t>
            </a:r>
            <a:r>
              <a:rPr lang="es-ES" sz="1700" dirty="0" smtClean="0">
                <a:latin typeface="Times New Roman" pitchFamily="18" charset="0"/>
                <a:cs typeface="Times New Roman" pitchFamily="18" charset="0"/>
              </a:rPr>
              <a:t>, en función de su número atómico Z. </a:t>
            </a:r>
            <a:endParaRPr lang="es-ES" sz="1700" dirty="0" smtClean="0">
              <a:latin typeface="Times New Roman" pitchFamily="18" charset="0"/>
              <a:cs typeface="Times New Roman" pitchFamily="18" charset="0"/>
            </a:endParaRPr>
          </a:p>
          <a:p>
            <a:endParaRPr lang="es-ES" sz="8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Cada </a:t>
            </a:r>
            <a:r>
              <a:rPr lang="es-ES" sz="1700" dirty="0" smtClean="0">
                <a:latin typeface="Times New Roman" pitchFamily="18" charset="0"/>
                <a:cs typeface="Times New Roman" pitchFamily="18" charset="0"/>
              </a:rPr>
              <a:t>curva comienza en el Z para el cual la </a:t>
            </a:r>
            <a:r>
              <a:rPr lang="es-ES" sz="1700" dirty="0" smtClean="0">
                <a:latin typeface="Times New Roman" pitchFamily="18" charset="0"/>
                <a:cs typeface="Times New Roman" pitchFamily="18" charset="0"/>
              </a:rPr>
              <a:t>subcapa comienza </a:t>
            </a:r>
            <a:r>
              <a:rPr lang="es-ES" sz="1700" dirty="0" smtClean="0">
                <a:latin typeface="Times New Roman" pitchFamily="18" charset="0"/>
                <a:cs typeface="Times New Roman" pitchFamily="18" charset="0"/>
              </a:rPr>
              <a:t>a ser </a:t>
            </a:r>
            <a:r>
              <a:rPr lang="es-ES" sz="1700" dirty="0" smtClean="0">
                <a:latin typeface="Times New Roman" pitchFamily="18" charset="0"/>
                <a:cs typeface="Times New Roman" pitchFamily="18" charset="0"/>
              </a:rPr>
              <a:t>ocupada. </a:t>
            </a:r>
          </a:p>
          <a:p>
            <a:endParaRPr lang="es-ES" sz="8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Solo </a:t>
            </a:r>
            <a:r>
              <a:rPr lang="es-ES" sz="1700" dirty="0" smtClean="0">
                <a:latin typeface="Times New Roman" pitchFamily="18" charset="0"/>
                <a:cs typeface="Times New Roman" pitchFamily="18" charset="0"/>
              </a:rPr>
              <a:t>se muestran las subcapas ocupadas en los átomos </a:t>
            </a:r>
            <a:r>
              <a:rPr lang="es-ES" sz="1700" dirty="0" smtClean="0">
                <a:latin typeface="Times New Roman" pitchFamily="18" charset="0"/>
                <a:cs typeface="Times New Roman" pitchFamily="18" charset="0"/>
              </a:rPr>
              <a:t>hasta el mercurio (Z=80), </a:t>
            </a:r>
            <a:r>
              <a:rPr lang="es-ES" sz="1700" dirty="0" smtClean="0">
                <a:latin typeface="Times New Roman" pitchFamily="18" charset="0"/>
                <a:cs typeface="Times New Roman" pitchFamily="18" charset="0"/>
              </a:rPr>
              <a:t>por lo que </a:t>
            </a:r>
            <a:r>
              <a:rPr lang="es-ES" sz="1700" dirty="0" smtClean="0">
                <a:latin typeface="Times New Roman" pitchFamily="18" charset="0"/>
                <a:cs typeface="Times New Roman" pitchFamily="18" charset="0"/>
              </a:rPr>
              <a:t>todas las </a:t>
            </a:r>
            <a:r>
              <a:rPr lang="es-ES" sz="1700" dirty="0" smtClean="0">
                <a:latin typeface="Times New Roman" pitchFamily="18" charset="0"/>
                <a:cs typeface="Times New Roman" pitchFamily="18" charset="0"/>
              </a:rPr>
              <a:t>curvas se </a:t>
            </a:r>
            <a:r>
              <a:rPr lang="es-ES" sz="1700" dirty="0" smtClean="0">
                <a:latin typeface="Times New Roman" pitchFamily="18" charset="0"/>
                <a:cs typeface="Times New Roman" pitchFamily="18" charset="0"/>
              </a:rPr>
              <a:t>cortan </a:t>
            </a:r>
            <a:r>
              <a:rPr lang="es-ES" sz="1700" dirty="0" smtClean="0">
                <a:latin typeface="Times New Roman" pitchFamily="18" charset="0"/>
                <a:cs typeface="Times New Roman" pitchFamily="18" charset="0"/>
              </a:rPr>
              <a:t>en Z = 80. </a:t>
            </a:r>
            <a:endParaRPr lang="es-ES" sz="1700" dirty="0" smtClean="0">
              <a:latin typeface="Times New Roman" pitchFamily="18" charset="0"/>
              <a:cs typeface="Times New Roman" pitchFamily="18" charset="0"/>
            </a:endParaRPr>
          </a:p>
          <a:p>
            <a:endParaRPr lang="es-ES" sz="8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El </a:t>
            </a:r>
            <a:r>
              <a:rPr lang="es-ES" sz="1700" dirty="0" smtClean="0">
                <a:latin typeface="Times New Roman" pitchFamily="18" charset="0"/>
                <a:cs typeface="Times New Roman" pitchFamily="18" charset="0"/>
              </a:rPr>
              <a:t>orden de las subcapas externas llenas en varios átomos se encuentra </a:t>
            </a:r>
            <a:r>
              <a:rPr lang="es-ES" sz="1700" dirty="0" smtClean="0">
                <a:latin typeface="Times New Roman" pitchFamily="18" charset="0"/>
                <a:cs typeface="Times New Roman" pitchFamily="18" charset="0"/>
              </a:rPr>
              <a:t>en el </a:t>
            </a:r>
            <a:r>
              <a:rPr lang="es-ES" sz="1700" dirty="0" smtClean="0">
                <a:latin typeface="Times New Roman" pitchFamily="18" charset="0"/>
                <a:cs typeface="Times New Roman" pitchFamily="18" charset="0"/>
              </a:rPr>
              <a:t>lado izquierdo del diagrama. </a:t>
            </a:r>
            <a:endParaRPr lang="es-ES" sz="1700" dirty="0" smtClean="0">
              <a:latin typeface="Times New Roman" pitchFamily="18" charset="0"/>
              <a:cs typeface="Times New Roman" pitchFamily="18" charset="0"/>
            </a:endParaRPr>
          </a:p>
          <a:p>
            <a:endParaRPr lang="es-ES" sz="8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El </a:t>
            </a:r>
            <a:r>
              <a:rPr lang="es-ES" sz="1700" dirty="0" smtClean="0">
                <a:latin typeface="Times New Roman" pitchFamily="18" charset="0"/>
                <a:cs typeface="Times New Roman" pitchFamily="18" charset="0"/>
              </a:rPr>
              <a:t>orden de todas las subcapas llenas de mercurio se encuentra </a:t>
            </a:r>
            <a:r>
              <a:rPr lang="es-ES" sz="1700" dirty="0" smtClean="0">
                <a:latin typeface="Times New Roman" pitchFamily="18" charset="0"/>
                <a:cs typeface="Times New Roman" pitchFamily="18" charset="0"/>
              </a:rPr>
              <a:t>en el lado derecho del </a:t>
            </a:r>
            <a:r>
              <a:rPr lang="es-ES" sz="1700" dirty="0" smtClean="0">
                <a:latin typeface="Times New Roman" pitchFamily="18" charset="0"/>
                <a:cs typeface="Times New Roman" pitchFamily="18" charset="0"/>
              </a:rPr>
              <a:t>diagrama. </a:t>
            </a:r>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Notar que </a:t>
            </a:r>
            <a:r>
              <a:rPr lang="es-ES" sz="1700" b="1" dirty="0" smtClean="0">
                <a:solidFill>
                  <a:srgbClr val="FF0000"/>
                </a:solidFill>
                <a:latin typeface="Times New Roman" pitchFamily="18" charset="0"/>
                <a:cs typeface="Times New Roman" pitchFamily="18" charset="0"/>
              </a:rPr>
              <a:t>para Z = 80 se re-establece el ordenamiento de energía creciente con el </a:t>
            </a:r>
            <a:r>
              <a:rPr lang="es-ES" sz="1700" b="1" i="1" dirty="0" smtClean="0">
                <a:solidFill>
                  <a:srgbClr val="FF0000"/>
                </a:solidFill>
                <a:latin typeface="Times New Roman" pitchFamily="18" charset="0"/>
                <a:cs typeface="Times New Roman" pitchFamily="18" charset="0"/>
              </a:rPr>
              <a:t>n</a:t>
            </a:r>
            <a:r>
              <a:rPr lang="es-ES" sz="1700" dirty="0" smtClean="0">
                <a:latin typeface="Times New Roman" pitchFamily="18" charset="0"/>
                <a:cs typeface="Times New Roman" pitchFamily="18" charset="0"/>
              </a:rPr>
              <a:t>.</a:t>
            </a:r>
          </a:p>
          <a:p>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La </a:t>
            </a:r>
            <a:r>
              <a:rPr lang="es-ES" sz="1700" dirty="0" smtClean="0">
                <a:latin typeface="Times New Roman" pitchFamily="18" charset="0"/>
                <a:cs typeface="Times New Roman" pitchFamily="18" charset="0"/>
              </a:rPr>
              <a:t>escala de energía no es lineal y, además, varía con Z.</a:t>
            </a:r>
            <a:endParaRPr lang="en-US" sz="1700" dirty="0">
              <a:latin typeface="Times New Roman" pitchFamily="18" charset="0"/>
              <a:cs typeface="Times New Roman" pitchFamily="18" charset="0"/>
            </a:endParaRPr>
          </a:p>
        </p:txBody>
      </p:sp>
    </p:spTree>
    <p:extLst>
      <p:ext uri="{BB962C8B-B14F-4D97-AF65-F5344CB8AC3E}">
        <p14:creationId xmlns="" xmlns:p14="http://schemas.microsoft.com/office/powerpoint/2010/main" val="388194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linds(horizontal)">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blinds(horizontal)">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blinds(horizontal)">
                                      <p:cBhvr>
                                        <p:cTn id="27" dur="500"/>
                                        <p:tgtEl>
                                          <p:spTgt spid="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xEl>
                                              <p:pRg st="9" end="9"/>
                                            </p:txEl>
                                          </p:spTgt>
                                        </p:tgtEl>
                                        <p:attrNameLst>
                                          <p:attrName>style.visibility</p:attrName>
                                        </p:attrNameLst>
                                      </p:cBhvr>
                                      <p:to>
                                        <p:strVal val="visible"/>
                                      </p:to>
                                    </p:set>
                                    <p:animEffect transition="in" filter="blinds(horizontal)">
                                      <p:cBhvr>
                                        <p:cTn id="32" dur="500"/>
                                        <p:tgtEl>
                                          <p:spTgt spid="5">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xEl>
                                              <p:pRg st="11" end="11"/>
                                            </p:txEl>
                                          </p:spTgt>
                                        </p:tgtEl>
                                        <p:attrNameLst>
                                          <p:attrName>style.visibility</p:attrName>
                                        </p:attrNameLst>
                                      </p:cBhvr>
                                      <p:to>
                                        <p:strVal val="visible"/>
                                      </p:to>
                                    </p:set>
                                    <p:animEffect transition="in" filter="blinds(horizontal)">
                                      <p:cBhvr>
                                        <p:cTn id="37"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noChangeArrowheads="1"/>
          </p:cNvPicPr>
          <p:nvPr/>
        </p:nvPicPr>
        <p:blipFill>
          <a:blip r:embed="rId2"/>
          <a:srcRect r="88511"/>
          <a:stretch>
            <a:fillRect/>
          </a:stretch>
        </p:blipFill>
        <p:spPr bwMode="auto">
          <a:xfrm>
            <a:off x="2905125" y="52388"/>
            <a:ext cx="733224" cy="6753225"/>
          </a:xfrm>
          <a:prstGeom prst="rect">
            <a:avLst/>
          </a:prstGeom>
          <a:noFill/>
          <a:ln w="9525">
            <a:noFill/>
            <a:miter lim="800000"/>
            <a:headEnd/>
            <a:tailEnd/>
          </a:ln>
          <a:effectLst/>
        </p:spPr>
      </p:pic>
      <p:pic>
        <p:nvPicPr>
          <p:cNvPr id="3" name="Picture 2"/>
          <p:cNvPicPr>
            <a:picLocks noChangeAspect="1" noChangeArrowheads="1"/>
          </p:cNvPicPr>
          <p:nvPr/>
        </p:nvPicPr>
        <p:blipFill>
          <a:blip r:embed="rId3"/>
          <a:srcRect t="2718" r="20272" b="29310"/>
          <a:stretch>
            <a:fillRect/>
          </a:stretch>
        </p:blipFill>
        <p:spPr bwMode="auto">
          <a:xfrm>
            <a:off x="317635" y="864918"/>
            <a:ext cx="2392128" cy="4486728"/>
          </a:xfrm>
          <a:prstGeom prst="rect">
            <a:avLst/>
          </a:prstGeom>
          <a:noFill/>
          <a:ln w="9525">
            <a:noFill/>
            <a:miter lim="800000"/>
            <a:headEnd/>
            <a:tailEnd/>
          </a:ln>
          <a:effectLst/>
        </p:spPr>
      </p:pic>
      <p:pic>
        <p:nvPicPr>
          <p:cNvPr id="4" name="Picture 3"/>
          <p:cNvPicPr>
            <a:picLocks noChangeAspect="1" noChangeArrowheads="1"/>
          </p:cNvPicPr>
          <p:nvPr/>
        </p:nvPicPr>
        <p:blipFill>
          <a:blip r:embed="rId3"/>
          <a:srcRect t="73898" r="20272" b="16332"/>
          <a:stretch>
            <a:fillRect/>
          </a:stretch>
        </p:blipFill>
        <p:spPr bwMode="auto">
          <a:xfrm>
            <a:off x="317635" y="5313151"/>
            <a:ext cx="2392128" cy="644887"/>
          </a:xfrm>
          <a:prstGeom prst="rect">
            <a:avLst/>
          </a:prstGeom>
          <a:noFill/>
          <a:ln w="9525">
            <a:noFill/>
            <a:miter lim="800000"/>
            <a:headEnd/>
            <a:tailEnd/>
          </a:ln>
          <a:effectLst/>
        </p:spPr>
      </p:pic>
      <p:pic>
        <p:nvPicPr>
          <p:cNvPr id="5" name="Picture 4"/>
          <p:cNvPicPr>
            <a:picLocks noChangeAspect="1" noChangeArrowheads="1"/>
          </p:cNvPicPr>
          <p:nvPr/>
        </p:nvPicPr>
        <p:blipFill>
          <a:blip r:embed="rId3"/>
          <a:srcRect t="87751" r="20272" b="1969"/>
          <a:stretch>
            <a:fillRect/>
          </a:stretch>
        </p:blipFill>
        <p:spPr bwMode="auto">
          <a:xfrm>
            <a:off x="317634" y="5813662"/>
            <a:ext cx="2392128" cy="678587"/>
          </a:xfrm>
          <a:prstGeom prst="rect">
            <a:avLst/>
          </a:prstGeom>
          <a:noFill/>
          <a:ln w="9525">
            <a:noFill/>
            <a:miter lim="800000"/>
            <a:headEnd/>
            <a:tailEnd/>
          </a:ln>
          <a:effectLst/>
        </p:spPr>
      </p:pic>
      <p:pic>
        <p:nvPicPr>
          <p:cNvPr id="6" name="Picture 2"/>
          <p:cNvPicPr>
            <a:picLocks noChangeAspect="1" noChangeArrowheads="1"/>
          </p:cNvPicPr>
          <p:nvPr/>
        </p:nvPicPr>
        <p:blipFill>
          <a:blip r:embed="rId2"/>
          <a:srcRect l="11489" r="18980"/>
          <a:stretch>
            <a:fillRect/>
          </a:stretch>
        </p:blipFill>
        <p:spPr bwMode="auto">
          <a:xfrm>
            <a:off x="3638349" y="52388"/>
            <a:ext cx="4437247" cy="6753225"/>
          </a:xfrm>
          <a:prstGeom prst="rect">
            <a:avLst/>
          </a:prstGeom>
          <a:noFill/>
          <a:ln w="9525">
            <a:noFill/>
            <a:miter lim="800000"/>
            <a:headEnd/>
            <a:tailEnd/>
          </a:ln>
          <a:effectLst/>
        </p:spPr>
      </p:pic>
      <p:pic>
        <p:nvPicPr>
          <p:cNvPr id="7" name="Picture 2"/>
          <p:cNvPicPr>
            <a:picLocks noChangeAspect="1" noChangeArrowheads="1"/>
          </p:cNvPicPr>
          <p:nvPr/>
        </p:nvPicPr>
        <p:blipFill>
          <a:blip r:embed="rId2"/>
          <a:srcRect l="80869"/>
          <a:stretch>
            <a:fillRect/>
          </a:stretch>
        </p:blipFill>
        <p:spPr bwMode="auto">
          <a:xfrm>
            <a:off x="8065971" y="52388"/>
            <a:ext cx="1220904" cy="6753225"/>
          </a:xfrm>
          <a:prstGeom prst="rect">
            <a:avLst/>
          </a:prstGeom>
          <a:noFill/>
          <a:ln w="9525">
            <a:noFill/>
            <a:miter lim="800000"/>
            <a:headEnd/>
            <a:tailEnd/>
          </a:ln>
          <a:effectLst/>
        </p:spPr>
      </p:pic>
      <p:pic>
        <p:nvPicPr>
          <p:cNvPr id="8" name="Picture 7">
            <a:extLst>
              <a:ext uri="{FF2B5EF4-FFF2-40B4-BE49-F238E27FC236}">
                <a16:creationId xmlns="" xmlns:a16="http://schemas.microsoft.com/office/drawing/2014/main" id="{1622592D-B636-4F85-A20B-C4617E351FBC}"/>
              </a:ext>
            </a:extLst>
          </p:cNvPr>
          <p:cNvPicPr>
            <a:picLocks noChangeAspect="1"/>
          </p:cNvPicPr>
          <p:nvPr/>
        </p:nvPicPr>
        <p:blipFill>
          <a:blip r:embed="rId4"/>
          <a:srcRect l="93226" t="2267" r="1057" b="87726"/>
          <a:stretch>
            <a:fillRect/>
          </a:stretch>
        </p:blipFill>
        <p:spPr>
          <a:xfrm>
            <a:off x="9230628" y="5861784"/>
            <a:ext cx="654517" cy="635268"/>
          </a:xfrm>
          <a:prstGeom prst="rect">
            <a:avLst/>
          </a:prstGeom>
        </p:spPr>
      </p:pic>
      <p:pic>
        <p:nvPicPr>
          <p:cNvPr id="9" name="Picture 8">
            <a:extLst>
              <a:ext uri="{FF2B5EF4-FFF2-40B4-BE49-F238E27FC236}">
                <a16:creationId xmlns="" xmlns:a16="http://schemas.microsoft.com/office/drawing/2014/main" id="{1622592D-B636-4F85-A20B-C4617E351FBC}"/>
              </a:ext>
            </a:extLst>
          </p:cNvPr>
          <p:cNvPicPr>
            <a:picLocks noChangeAspect="1"/>
          </p:cNvPicPr>
          <p:nvPr/>
        </p:nvPicPr>
        <p:blipFill>
          <a:blip r:embed="rId4"/>
          <a:srcRect l="93226" t="11212" r="1057" b="78175"/>
          <a:stretch>
            <a:fillRect/>
          </a:stretch>
        </p:blipFill>
        <p:spPr>
          <a:xfrm>
            <a:off x="9201751" y="5178389"/>
            <a:ext cx="654517" cy="673768"/>
          </a:xfrm>
          <a:prstGeom prst="rect">
            <a:avLst/>
          </a:prstGeom>
        </p:spPr>
      </p:pic>
      <p:pic>
        <p:nvPicPr>
          <p:cNvPr id="10" name="Picture 9">
            <a:extLst>
              <a:ext uri="{FF2B5EF4-FFF2-40B4-BE49-F238E27FC236}">
                <a16:creationId xmlns="" xmlns:a16="http://schemas.microsoft.com/office/drawing/2014/main" id="{1622592D-B636-4F85-A20B-C4617E351FBC}"/>
              </a:ext>
            </a:extLst>
          </p:cNvPr>
          <p:cNvPicPr>
            <a:picLocks noChangeAspect="1"/>
          </p:cNvPicPr>
          <p:nvPr/>
        </p:nvPicPr>
        <p:blipFill>
          <a:blip r:embed="rId4"/>
          <a:srcRect l="93226" t="21067" r="1057" b="69230"/>
          <a:stretch>
            <a:fillRect/>
          </a:stretch>
        </p:blipFill>
        <p:spPr>
          <a:xfrm>
            <a:off x="9182501" y="4283242"/>
            <a:ext cx="654517" cy="616017"/>
          </a:xfrm>
          <a:prstGeom prst="rect">
            <a:avLst/>
          </a:prstGeom>
        </p:spPr>
      </p:pic>
      <p:pic>
        <p:nvPicPr>
          <p:cNvPr id="11" name="Picture 10">
            <a:extLst>
              <a:ext uri="{FF2B5EF4-FFF2-40B4-BE49-F238E27FC236}">
                <a16:creationId xmlns="" xmlns:a16="http://schemas.microsoft.com/office/drawing/2014/main" id="{1622592D-B636-4F85-A20B-C4617E351FBC}"/>
              </a:ext>
            </a:extLst>
          </p:cNvPr>
          <p:cNvPicPr>
            <a:picLocks noChangeAspect="1"/>
          </p:cNvPicPr>
          <p:nvPr/>
        </p:nvPicPr>
        <p:blipFill>
          <a:blip r:embed="rId4"/>
          <a:srcRect l="93226" t="29102" r="1057" b="60285"/>
          <a:stretch>
            <a:fillRect/>
          </a:stretch>
        </p:blipFill>
        <p:spPr>
          <a:xfrm>
            <a:off x="9153625" y="3099335"/>
            <a:ext cx="654517" cy="673768"/>
          </a:xfrm>
          <a:prstGeom prst="rect">
            <a:avLst/>
          </a:prstGeom>
        </p:spPr>
      </p:pic>
      <p:pic>
        <p:nvPicPr>
          <p:cNvPr id="12" name="Picture 11">
            <a:extLst>
              <a:ext uri="{FF2B5EF4-FFF2-40B4-BE49-F238E27FC236}">
                <a16:creationId xmlns="" xmlns:a16="http://schemas.microsoft.com/office/drawing/2014/main" id="{1622592D-B636-4F85-A20B-C4617E351FBC}"/>
              </a:ext>
            </a:extLst>
          </p:cNvPr>
          <p:cNvPicPr>
            <a:picLocks noChangeAspect="1"/>
          </p:cNvPicPr>
          <p:nvPr/>
        </p:nvPicPr>
        <p:blipFill>
          <a:blip r:embed="rId4"/>
          <a:srcRect l="93226" t="38654" r="1057" b="51188"/>
          <a:stretch>
            <a:fillRect/>
          </a:stretch>
        </p:blipFill>
        <p:spPr>
          <a:xfrm>
            <a:off x="9144001" y="1992430"/>
            <a:ext cx="654517" cy="644892"/>
          </a:xfrm>
          <a:prstGeom prst="rect">
            <a:avLst/>
          </a:prstGeom>
        </p:spPr>
      </p:pic>
      <p:pic>
        <p:nvPicPr>
          <p:cNvPr id="13" name="Picture 12">
            <a:extLst>
              <a:ext uri="{FF2B5EF4-FFF2-40B4-BE49-F238E27FC236}">
                <a16:creationId xmlns="" xmlns:a16="http://schemas.microsoft.com/office/drawing/2014/main" id="{1622592D-B636-4F85-A20B-C4617E351FBC}"/>
              </a:ext>
            </a:extLst>
          </p:cNvPr>
          <p:cNvPicPr>
            <a:picLocks noChangeAspect="1"/>
          </p:cNvPicPr>
          <p:nvPr/>
        </p:nvPicPr>
        <p:blipFill>
          <a:blip r:embed="rId4"/>
          <a:srcRect l="93226" t="47751" r="1057" b="41636"/>
          <a:stretch>
            <a:fillRect/>
          </a:stretch>
        </p:blipFill>
        <p:spPr>
          <a:xfrm>
            <a:off x="9095874" y="789271"/>
            <a:ext cx="654517" cy="6737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checkerboard(across)">
                                      <p:cBhvr>
                                        <p:cTn id="7" dur="500"/>
                                        <p:tgtEl>
                                          <p:spTgt spid="4915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ox(in)">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ox(in)">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ox(in)">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295B07-DFB2-4AAC-BBAC-8ECF89DFA703}"/>
              </a:ext>
            </a:extLst>
          </p:cNvPr>
          <p:cNvSpPr txBox="1">
            <a:spLocks/>
          </p:cNvSpPr>
          <p:nvPr/>
        </p:nvSpPr>
        <p:spPr>
          <a:xfrm>
            <a:off x="-144379" y="1881369"/>
            <a:ext cx="12047805" cy="28431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ES" sz="4000" dirty="0"/>
          </a:p>
        </p:txBody>
      </p:sp>
      <p:sp>
        <p:nvSpPr>
          <p:cNvPr id="5" name="Rectangle 4"/>
          <p:cNvSpPr/>
          <p:nvPr/>
        </p:nvSpPr>
        <p:spPr>
          <a:xfrm>
            <a:off x="125128" y="916093"/>
            <a:ext cx="10879756" cy="2185214"/>
          </a:xfrm>
          <a:prstGeom prst="rect">
            <a:avLst/>
          </a:prstGeom>
        </p:spPr>
        <p:txBody>
          <a:bodyPr wrap="square">
            <a:spAutoFit/>
          </a:bodyPr>
          <a:lstStyle/>
          <a:p>
            <a:r>
              <a:rPr lang="es-ES" sz="1700" dirty="0" smtClean="0">
                <a:latin typeface="Times New Roman" pitchFamily="18" charset="0"/>
                <a:cs typeface="Times New Roman" pitchFamily="18" charset="0"/>
              </a:rPr>
              <a:t>Vamos a introducir la siguiente notación: </a:t>
            </a:r>
          </a:p>
          <a:p>
            <a:r>
              <a:rPr lang="es-ES" sz="1700" dirty="0" smtClean="0">
                <a:latin typeface="Times New Roman" pitchFamily="18" charset="0"/>
                <a:cs typeface="Times New Roman" pitchFamily="18" charset="0"/>
              </a:rPr>
              <a:t>Los números cuánticos que especifican estados de electrones individuales los denotaremos como anteriormente, por minúsculas; LOS NÚMEROS CUÁNTICOS QUE REPRESENTAN ESTADOS ATÓMICOS SE DENOTARÁN POR LETRAS MAYÚSCULAS. </a:t>
            </a:r>
          </a:p>
          <a:p>
            <a:r>
              <a:rPr lang="es-ES" sz="1700" dirty="0" smtClean="0">
                <a:latin typeface="Times New Roman" pitchFamily="18" charset="0"/>
                <a:cs typeface="Times New Roman" pitchFamily="18" charset="0"/>
              </a:rPr>
              <a:t>En el caso especial de un átomo de un electrón, el estado electrónico coincide con el estado atómico, y se utilizarán letras mayúsculas. </a:t>
            </a:r>
          </a:p>
          <a:p>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De modo tal que:</a:t>
            </a:r>
            <a:endParaRPr lang="es-ES" sz="800" dirty="0" smtClean="0">
              <a:latin typeface="Times New Roman" pitchFamily="18" charset="0"/>
              <a:cs typeface="Times New Roman" pitchFamily="18" charset="0"/>
            </a:endParaRPr>
          </a:p>
        </p:txBody>
      </p:sp>
      <p:pic>
        <p:nvPicPr>
          <p:cNvPr id="7" name="Picture 2"/>
          <p:cNvPicPr>
            <a:picLocks noChangeAspect="1" noChangeArrowheads="1"/>
          </p:cNvPicPr>
          <p:nvPr/>
        </p:nvPicPr>
        <p:blipFill>
          <a:blip r:embed="rId3">
            <a:duotone>
              <a:schemeClr val="accent2">
                <a:shade val="45000"/>
                <a:satMod val="135000"/>
              </a:schemeClr>
              <a:prstClr val="white"/>
            </a:duotone>
          </a:blip>
          <a:srcRect/>
          <a:stretch>
            <a:fillRect/>
          </a:stretch>
        </p:blipFill>
        <p:spPr bwMode="auto">
          <a:xfrm>
            <a:off x="4707154" y="3316205"/>
            <a:ext cx="3124200" cy="514350"/>
          </a:xfrm>
          <a:prstGeom prst="rect">
            <a:avLst/>
          </a:prstGeom>
          <a:noFill/>
          <a:ln w="63500">
            <a:solidFill>
              <a:srgbClr val="FF0000"/>
            </a:solidFill>
            <a:miter lim="800000"/>
            <a:headEnd/>
            <a:tailEnd/>
          </a:ln>
          <a:effectLst/>
        </p:spPr>
      </p:pic>
      <p:graphicFrame>
        <p:nvGraphicFramePr>
          <p:cNvPr id="6146" name="Object 2"/>
          <p:cNvGraphicFramePr>
            <a:graphicFrameLocks noChangeAspect="1"/>
          </p:cNvGraphicFramePr>
          <p:nvPr/>
        </p:nvGraphicFramePr>
        <p:xfrm>
          <a:off x="2247900" y="2757488"/>
          <a:ext cx="2276475" cy="963612"/>
        </p:xfrm>
        <a:graphic>
          <a:graphicData uri="http://schemas.openxmlformats.org/presentationml/2006/ole">
            <p:oleObj spid="_x0000_s6146" name="Equation" r:id="rId4" imgW="1562040" imgH="660240" progId="Equation.DSMT4">
              <p:embed/>
            </p:oleObj>
          </a:graphicData>
        </a:graphic>
      </p:graphicFrame>
    </p:spTree>
    <p:extLst>
      <p:ext uri="{BB962C8B-B14F-4D97-AF65-F5344CB8AC3E}">
        <p14:creationId xmlns="" xmlns:p14="http://schemas.microsoft.com/office/powerpoint/2010/main" val="176849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146"/>
                                        </p:tgtEl>
                                        <p:attrNameLst>
                                          <p:attrName>style.visibility</p:attrName>
                                        </p:attrNameLst>
                                      </p:cBhvr>
                                      <p:to>
                                        <p:strVal val="visible"/>
                                      </p:to>
                                    </p:set>
                                    <p:anim calcmode="lin" valueType="num">
                                      <p:cBhvr additive="base">
                                        <p:cTn id="27" dur="500" fill="hold"/>
                                        <p:tgtEl>
                                          <p:spTgt spid="6146"/>
                                        </p:tgtEl>
                                        <p:attrNameLst>
                                          <p:attrName>ppt_x</p:attrName>
                                        </p:attrNameLst>
                                      </p:cBhvr>
                                      <p:tavLst>
                                        <p:tav tm="0">
                                          <p:val>
                                            <p:strVal val="#ppt_x"/>
                                          </p:val>
                                        </p:tav>
                                        <p:tav tm="100000">
                                          <p:val>
                                            <p:strVal val="#ppt_x"/>
                                          </p:val>
                                        </p:tav>
                                      </p:tavLst>
                                    </p:anim>
                                    <p:anim calcmode="lin" valueType="num">
                                      <p:cBhvr additive="base">
                                        <p:cTn id="2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1622592D-B636-4F85-A20B-C4617E351FBC}"/>
              </a:ext>
            </a:extLst>
          </p:cNvPr>
          <p:cNvPicPr>
            <a:picLocks noChangeAspect="1"/>
          </p:cNvPicPr>
          <p:nvPr/>
        </p:nvPicPr>
        <p:blipFill>
          <a:blip r:embed="rId2"/>
          <a:stretch>
            <a:fillRect/>
          </a:stretch>
        </p:blipFill>
        <p:spPr>
          <a:xfrm>
            <a:off x="356804" y="375866"/>
            <a:ext cx="11449305" cy="6348525"/>
          </a:xfrm>
          <a:prstGeom prst="rect">
            <a:avLst/>
          </a:prstGeom>
        </p:spPr>
      </p:pic>
      <p:pic>
        <p:nvPicPr>
          <p:cNvPr id="4" name="Picture 3">
            <a:extLst>
              <a:ext uri="{FF2B5EF4-FFF2-40B4-BE49-F238E27FC236}">
                <a16:creationId xmlns="" xmlns:a16="http://schemas.microsoft.com/office/drawing/2014/main" id="{3A99F182-0C76-4F46-AB94-B207C768B09E}"/>
              </a:ext>
            </a:extLst>
          </p:cNvPr>
          <p:cNvPicPr>
            <a:picLocks noChangeAspect="1"/>
          </p:cNvPicPr>
          <p:nvPr/>
        </p:nvPicPr>
        <p:blipFill>
          <a:blip r:embed="rId3"/>
          <a:stretch>
            <a:fillRect/>
          </a:stretch>
        </p:blipFill>
        <p:spPr>
          <a:xfrm>
            <a:off x="2005631" y="1182765"/>
            <a:ext cx="5394960" cy="817416"/>
          </a:xfrm>
          <a:custGeom>
            <a:avLst/>
            <a:gdLst>
              <a:gd name="connsiteX0" fmla="*/ 0 w 5972175"/>
              <a:gd name="connsiteY0" fmla="*/ 0 h 904875"/>
              <a:gd name="connsiteX1" fmla="*/ 656939 w 5972175"/>
              <a:gd name="connsiteY1" fmla="*/ 0 h 904875"/>
              <a:gd name="connsiteX2" fmla="*/ 1074992 w 5972175"/>
              <a:gd name="connsiteY2" fmla="*/ 0 h 904875"/>
              <a:gd name="connsiteX3" fmla="*/ 1552766 w 5972175"/>
              <a:gd name="connsiteY3" fmla="*/ 0 h 904875"/>
              <a:gd name="connsiteX4" fmla="*/ 1970818 w 5972175"/>
              <a:gd name="connsiteY4" fmla="*/ 0 h 904875"/>
              <a:gd name="connsiteX5" fmla="*/ 2448592 w 5972175"/>
              <a:gd name="connsiteY5" fmla="*/ 0 h 904875"/>
              <a:gd name="connsiteX6" fmla="*/ 2926366 w 5972175"/>
              <a:gd name="connsiteY6" fmla="*/ 0 h 904875"/>
              <a:gd name="connsiteX7" fmla="*/ 3583305 w 5972175"/>
              <a:gd name="connsiteY7" fmla="*/ 0 h 904875"/>
              <a:gd name="connsiteX8" fmla="*/ 4120801 w 5972175"/>
              <a:gd name="connsiteY8" fmla="*/ 0 h 904875"/>
              <a:gd name="connsiteX9" fmla="*/ 4718018 w 5972175"/>
              <a:gd name="connsiteY9" fmla="*/ 0 h 904875"/>
              <a:gd name="connsiteX10" fmla="*/ 5195792 w 5972175"/>
              <a:gd name="connsiteY10" fmla="*/ 0 h 904875"/>
              <a:gd name="connsiteX11" fmla="*/ 5972175 w 5972175"/>
              <a:gd name="connsiteY11" fmla="*/ 0 h 904875"/>
              <a:gd name="connsiteX12" fmla="*/ 5972175 w 5972175"/>
              <a:gd name="connsiteY12" fmla="*/ 452438 h 904875"/>
              <a:gd name="connsiteX13" fmla="*/ 5972175 w 5972175"/>
              <a:gd name="connsiteY13" fmla="*/ 904875 h 904875"/>
              <a:gd name="connsiteX14" fmla="*/ 5434679 w 5972175"/>
              <a:gd name="connsiteY14" fmla="*/ 904875 h 904875"/>
              <a:gd name="connsiteX15" fmla="*/ 4718018 w 5972175"/>
              <a:gd name="connsiteY15" fmla="*/ 904875 h 904875"/>
              <a:gd name="connsiteX16" fmla="*/ 4061079 w 5972175"/>
              <a:gd name="connsiteY16" fmla="*/ 904875 h 904875"/>
              <a:gd name="connsiteX17" fmla="*/ 3344418 w 5972175"/>
              <a:gd name="connsiteY17" fmla="*/ 904875 h 904875"/>
              <a:gd name="connsiteX18" fmla="*/ 2687479 w 5972175"/>
              <a:gd name="connsiteY18" fmla="*/ 904875 h 904875"/>
              <a:gd name="connsiteX19" fmla="*/ 1970818 w 5972175"/>
              <a:gd name="connsiteY19" fmla="*/ 904875 h 904875"/>
              <a:gd name="connsiteX20" fmla="*/ 1254157 w 5972175"/>
              <a:gd name="connsiteY20" fmla="*/ 904875 h 904875"/>
              <a:gd name="connsiteX21" fmla="*/ 597217 w 5972175"/>
              <a:gd name="connsiteY21" fmla="*/ 904875 h 904875"/>
              <a:gd name="connsiteX22" fmla="*/ 0 w 5972175"/>
              <a:gd name="connsiteY22" fmla="*/ 904875 h 904875"/>
              <a:gd name="connsiteX23" fmla="*/ 0 w 5972175"/>
              <a:gd name="connsiteY23" fmla="*/ 452438 h 904875"/>
              <a:gd name="connsiteX24" fmla="*/ 0 w 5972175"/>
              <a:gd name="connsiteY24" fmla="*/ 0 h 90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972175" h="904875" fill="none" extrusionOk="0">
                <a:moveTo>
                  <a:pt x="0" y="0"/>
                </a:moveTo>
                <a:cubicBezTo>
                  <a:pt x="278603" y="-36284"/>
                  <a:pt x="430647" y="8328"/>
                  <a:pt x="656939" y="0"/>
                </a:cubicBezTo>
                <a:cubicBezTo>
                  <a:pt x="883231" y="-8328"/>
                  <a:pt x="871091" y="7411"/>
                  <a:pt x="1074992" y="0"/>
                </a:cubicBezTo>
                <a:cubicBezTo>
                  <a:pt x="1278893" y="-7411"/>
                  <a:pt x="1315290" y="53222"/>
                  <a:pt x="1552766" y="0"/>
                </a:cubicBezTo>
                <a:cubicBezTo>
                  <a:pt x="1790242" y="-53222"/>
                  <a:pt x="1790447" y="33463"/>
                  <a:pt x="1970818" y="0"/>
                </a:cubicBezTo>
                <a:cubicBezTo>
                  <a:pt x="2151189" y="-33463"/>
                  <a:pt x="2224198" y="51803"/>
                  <a:pt x="2448592" y="0"/>
                </a:cubicBezTo>
                <a:cubicBezTo>
                  <a:pt x="2672986" y="-51803"/>
                  <a:pt x="2823515" y="48755"/>
                  <a:pt x="2926366" y="0"/>
                </a:cubicBezTo>
                <a:cubicBezTo>
                  <a:pt x="3029217" y="-48755"/>
                  <a:pt x="3323060" y="48497"/>
                  <a:pt x="3583305" y="0"/>
                </a:cubicBezTo>
                <a:cubicBezTo>
                  <a:pt x="3843550" y="-48497"/>
                  <a:pt x="3912077" y="21723"/>
                  <a:pt x="4120801" y="0"/>
                </a:cubicBezTo>
                <a:cubicBezTo>
                  <a:pt x="4329525" y="-21723"/>
                  <a:pt x="4466843" y="31560"/>
                  <a:pt x="4718018" y="0"/>
                </a:cubicBezTo>
                <a:cubicBezTo>
                  <a:pt x="4969193" y="-31560"/>
                  <a:pt x="4986603" y="7250"/>
                  <a:pt x="5195792" y="0"/>
                </a:cubicBezTo>
                <a:cubicBezTo>
                  <a:pt x="5404981" y="-7250"/>
                  <a:pt x="5641774" y="65921"/>
                  <a:pt x="5972175" y="0"/>
                </a:cubicBezTo>
                <a:cubicBezTo>
                  <a:pt x="5991115" y="120208"/>
                  <a:pt x="5946519" y="238721"/>
                  <a:pt x="5972175" y="452438"/>
                </a:cubicBezTo>
                <a:cubicBezTo>
                  <a:pt x="5997831" y="666155"/>
                  <a:pt x="5941916" y="767109"/>
                  <a:pt x="5972175" y="904875"/>
                </a:cubicBezTo>
                <a:cubicBezTo>
                  <a:pt x="5739665" y="935261"/>
                  <a:pt x="5651263" y="879825"/>
                  <a:pt x="5434679" y="904875"/>
                </a:cubicBezTo>
                <a:cubicBezTo>
                  <a:pt x="5218095" y="929925"/>
                  <a:pt x="5022966" y="900170"/>
                  <a:pt x="4718018" y="904875"/>
                </a:cubicBezTo>
                <a:cubicBezTo>
                  <a:pt x="4413070" y="909580"/>
                  <a:pt x="4193599" y="893282"/>
                  <a:pt x="4061079" y="904875"/>
                </a:cubicBezTo>
                <a:cubicBezTo>
                  <a:pt x="3928559" y="916468"/>
                  <a:pt x="3550488" y="880044"/>
                  <a:pt x="3344418" y="904875"/>
                </a:cubicBezTo>
                <a:cubicBezTo>
                  <a:pt x="3138348" y="929706"/>
                  <a:pt x="2863635" y="899639"/>
                  <a:pt x="2687479" y="904875"/>
                </a:cubicBezTo>
                <a:cubicBezTo>
                  <a:pt x="2511323" y="910111"/>
                  <a:pt x="2227932" y="879595"/>
                  <a:pt x="1970818" y="904875"/>
                </a:cubicBezTo>
                <a:cubicBezTo>
                  <a:pt x="1713704" y="930155"/>
                  <a:pt x="1542877" y="877703"/>
                  <a:pt x="1254157" y="904875"/>
                </a:cubicBezTo>
                <a:cubicBezTo>
                  <a:pt x="965437" y="932047"/>
                  <a:pt x="742164" y="878178"/>
                  <a:pt x="597217" y="904875"/>
                </a:cubicBezTo>
                <a:cubicBezTo>
                  <a:pt x="452270" y="931572"/>
                  <a:pt x="180204" y="889931"/>
                  <a:pt x="0" y="904875"/>
                </a:cubicBezTo>
                <a:cubicBezTo>
                  <a:pt x="-29260" y="738125"/>
                  <a:pt x="13234" y="638654"/>
                  <a:pt x="0" y="452438"/>
                </a:cubicBezTo>
                <a:cubicBezTo>
                  <a:pt x="-13234" y="266222"/>
                  <a:pt x="19224" y="111757"/>
                  <a:pt x="0" y="0"/>
                </a:cubicBezTo>
                <a:close/>
              </a:path>
              <a:path w="5972175" h="904875" stroke="0" extrusionOk="0">
                <a:moveTo>
                  <a:pt x="0" y="0"/>
                </a:moveTo>
                <a:cubicBezTo>
                  <a:pt x="243867" y="-18181"/>
                  <a:pt x="443834" y="3111"/>
                  <a:pt x="656939" y="0"/>
                </a:cubicBezTo>
                <a:cubicBezTo>
                  <a:pt x="870044" y="-3111"/>
                  <a:pt x="1152870" y="74753"/>
                  <a:pt x="1313879" y="0"/>
                </a:cubicBezTo>
                <a:cubicBezTo>
                  <a:pt x="1474888" y="-74753"/>
                  <a:pt x="1771584" y="20895"/>
                  <a:pt x="1911096" y="0"/>
                </a:cubicBezTo>
                <a:cubicBezTo>
                  <a:pt x="2050608" y="-20895"/>
                  <a:pt x="2152514" y="14411"/>
                  <a:pt x="2329148" y="0"/>
                </a:cubicBezTo>
                <a:cubicBezTo>
                  <a:pt x="2505782" y="-14411"/>
                  <a:pt x="2881429" y="72814"/>
                  <a:pt x="3045809" y="0"/>
                </a:cubicBezTo>
                <a:cubicBezTo>
                  <a:pt x="3210189" y="-72814"/>
                  <a:pt x="3424153" y="27314"/>
                  <a:pt x="3643027" y="0"/>
                </a:cubicBezTo>
                <a:cubicBezTo>
                  <a:pt x="3861901" y="-27314"/>
                  <a:pt x="4003963" y="31523"/>
                  <a:pt x="4120801" y="0"/>
                </a:cubicBezTo>
                <a:cubicBezTo>
                  <a:pt x="4237639" y="-31523"/>
                  <a:pt x="4533278" y="14660"/>
                  <a:pt x="4658296" y="0"/>
                </a:cubicBezTo>
                <a:cubicBezTo>
                  <a:pt x="4783315" y="-14660"/>
                  <a:pt x="5044593" y="27523"/>
                  <a:pt x="5315236" y="0"/>
                </a:cubicBezTo>
                <a:cubicBezTo>
                  <a:pt x="5585879" y="-27523"/>
                  <a:pt x="5682713" y="17498"/>
                  <a:pt x="5972175" y="0"/>
                </a:cubicBezTo>
                <a:cubicBezTo>
                  <a:pt x="6009026" y="107234"/>
                  <a:pt x="5934188" y="263821"/>
                  <a:pt x="5972175" y="443389"/>
                </a:cubicBezTo>
                <a:cubicBezTo>
                  <a:pt x="6010162" y="622957"/>
                  <a:pt x="5949553" y="698993"/>
                  <a:pt x="5972175" y="904875"/>
                </a:cubicBezTo>
                <a:cubicBezTo>
                  <a:pt x="5883837" y="954422"/>
                  <a:pt x="5649927" y="903644"/>
                  <a:pt x="5554123" y="904875"/>
                </a:cubicBezTo>
                <a:cubicBezTo>
                  <a:pt x="5458319" y="906106"/>
                  <a:pt x="5133309" y="850674"/>
                  <a:pt x="5016627" y="904875"/>
                </a:cubicBezTo>
                <a:cubicBezTo>
                  <a:pt x="4899945" y="959076"/>
                  <a:pt x="4557993" y="900002"/>
                  <a:pt x="4419410" y="904875"/>
                </a:cubicBezTo>
                <a:cubicBezTo>
                  <a:pt x="4280827" y="909748"/>
                  <a:pt x="4102226" y="842377"/>
                  <a:pt x="3822192" y="904875"/>
                </a:cubicBezTo>
                <a:cubicBezTo>
                  <a:pt x="3542158" y="967373"/>
                  <a:pt x="3451973" y="858005"/>
                  <a:pt x="3224975" y="904875"/>
                </a:cubicBezTo>
                <a:cubicBezTo>
                  <a:pt x="2997977" y="951745"/>
                  <a:pt x="2860597" y="840803"/>
                  <a:pt x="2508314" y="904875"/>
                </a:cubicBezTo>
                <a:cubicBezTo>
                  <a:pt x="2156031" y="968947"/>
                  <a:pt x="2200732" y="855417"/>
                  <a:pt x="2090261" y="904875"/>
                </a:cubicBezTo>
                <a:cubicBezTo>
                  <a:pt x="1979790" y="954333"/>
                  <a:pt x="1763305" y="884729"/>
                  <a:pt x="1672209" y="904875"/>
                </a:cubicBezTo>
                <a:cubicBezTo>
                  <a:pt x="1581113" y="925021"/>
                  <a:pt x="1428256" y="870760"/>
                  <a:pt x="1194435" y="904875"/>
                </a:cubicBezTo>
                <a:cubicBezTo>
                  <a:pt x="960614" y="938990"/>
                  <a:pt x="913832" y="868643"/>
                  <a:pt x="656939" y="904875"/>
                </a:cubicBezTo>
                <a:cubicBezTo>
                  <a:pt x="400046" y="941107"/>
                  <a:pt x="308535" y="826383"/>
                  <a:pt x="0" y="904875"/>
                </a:cubicBezTo>
                <a:cubicBezTo>
                  <a:pt x="-25075" y="716771"/>
                  <a:pt x="39903" y="649621"/>
                  <a:pt x="0" y="479584"/>
                </a:cubicBezTo>
                <a:cubicBezTo>
                  <a:pt x="-39903" y="309547"/>
                  <a:pt x="1168" y="238454"/>
                  <a:pt x="0" y="0"/>
                </a:cubicBezTo>
                <a:close/>
              </a:path>
            </a:pathLst>
          </a:custGeom>
          <a:ln w="28575">
            <a:solidFill>
              <a:schemeClr val="accent1"/>
            </a:solidFill>
            <a:extLst>
              <a:ext uri="{C807C97D-BFC1-408E-A445-0C87EB9F89A2}">
                <ask:lineSketchStyleProps xmlns="" xmlns:ask="http://schemas.microsoft.com/office/drawing/2018/sketchyshapes" sd="2226379132">
                  <a:prstGeom prst="rect">
                    <a:avLst/>
                  </a:prstGeom>
                  <ask:type>
                    <ask:lineSketchScribble/>
                  </ask:type>
                </ask:lineSketchStyleProps>
              </a:ext>
            </a:extLst>
          </a:ln>
        </p:spPr>
      </p:pic>
      <p:sp>
        <p:nvSpPr>
          <p:cNvPr id="5" name="Rectangle 4"/>
          <p:cNvSpPr/>
          <p:nvPr/>
        </p:nvSpPr>
        <p:spPr>
          <a:xfrm>
            <a:off x="2464067" y="558917"/>
            <a:ext cx="4973669" cy="400110"/>
          </a:xfrm>
          <a:prstGeom prst="rect">
            <a:avLst/>
          </a:prstGeom>
        </p:spPr>
        <p:txBody>
          <a:bodyPr wrap="none">
            <a:spAutoFit/>
          </a:bodyPr>
          <a:lstStyle/>
          <a:p>
            <a:r>
              <a:rPr lang="es-ES" sz="2000" b="1" i="1" dirty="0" smtClean="0"/>
              <a:t>Átomos </a:t>
            </a:r>
            <a:r>
              <a:rPr lang="es-ES" sz="2000" b="1" i="1" dirty="0" err="1" smtClean="0"/>
              <a:t>polielectrónicos</a:t>
            </a:r>
            <a:r>
              <a:rPr lang="es-ES" sz="2000" b="1" i="1" dirty="0" smtClean="0"/>
              <a:t> y la tabla periódica  </a:t>
            </a:r>
            <a:endParaRPr lang="en-US" sz="2000" b="1" i="1" dirty="0"/>
          </a:p>
        </p:txBody>
      </p:sp>
    </p:spTree>
    <p:extLst>
      <p:ext uri="{BB962C8B-B14F-4D97-AF65-F5344CB8AC3E}">
        <p14:creationId xmlns="" xmlns:p14="http://schemas.microsoft.com/office/powerpoint/2010/main" val="143447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78496" y="2375452"/>
            <a:ext cx="6608669" cy="707886"/>
          </a:xfrm>
          <a:prstGeom prst="rect">
            <a:avLst/>
          </a:prstGeom>
          <a:noFill/>
        </p:spPr>
        <p:txBody>
          <a:bodyPr wrap="none" rtlCol="0">
            <a:spAutoFit/>
          </a:bodyPr>
          <a:lstStyle/>
          <a:p>
            <a:r>
              <a:rPr lang="en-US" sz="4000" b="1" dirty="0" smtClean="0">
                <a:effectLst>
                  <a:outerShdw blurRad="38100" dist="38100" dir="2700000" algn="tl">
                    <a:srgbClr val="000000">
                      <a:alpha val="43137"/>
                    </a:srgbClr>
                  </a:outerShdw>
                </a:effectLst>
              </a:rPr>
              <a:t>MATERIAL COMPLEMENTARIO</a:t>
            </a:r>
            <a:endParaRPr lang="en-US" sz="4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526030" y="683594"/>
            <a:ext cx="9966960" cy="573234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F85E5B53-B1C2-43E3-B1A6-A878720609DB}"/>
              </a:ext>
            </a:extLst>
          </p:cNvPr>
          <p:cNvPicPr>
            <a:picLocks noChangeAspect="1"/>
          </p:cNvPicPr>
          <p:nvPr/>
        </p:nvPicPr>
        <p:blipFill>
          <a:blip r:embed="rId2"/>
          <a:stretch>
            <a:fillRect/>
          </a:stretch>
        </p:blipFill>
        <p:spPr>
          <a:xfrm>
            <a:off x="617046" y="3238499"/>
            <a:ext cx="2360225" cy="568729"/>
          </a:xfrm>
          <a:prstGeom prst="rect">
            <a:avLst/>
          </a:prstGeom>
        </p:spPr>
      </p:pic>
      <p:sp>
        <p:nvSpPr>
          <p:cNvPr id="6" name="Arrow: Right 5">
            <a:extLst>
              <a:ext uri="{FF2B5EF4-FFF2-40B4-BE49-F238E27FC236}">
                <a16:creationId xmlns="" xmlns:a16="http://schemas.microsoft.com/office/drawing/2014/main" id="{24E96A6C-0A24-4AA1-9AFD-8F26BA711CBD}"/>
              </a:ext>
            </a:extLst>
          </p:cNvPr>
          <p:cNvSpPr/>
          <p:nvPr/>
        </p:nvSpPr>
        <p:spPr>
          <a:xfrm>
            <a:off x="3024554" y="3333749"/>
            <a:ext cx="450166" cy="3782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 xmlns:a16="http://schemas.microsoft.com/office/drawing/2014/main" id="{0797CDBA-2FE1-45A5-9216-BA3B2B112C48}"/>
              </a:ext>
            </a:extLst>
          </p:cNvPr>
          <p:cNvPicPr>
            <a:picLocks noChangeAspect="1"/>
          </p:cNvPicPr>
          <p:nvPr/>
        </p:nvPicPr>
        <p:blipFill>
          <a:blip r:embed="rId3"/>
          <a:stretch>
            <a:fillRect/>
          </a:stretch>
        </p:blipFill>
        <p:spPr>
          <a:xfrm>
            <a:off x="3620086" y="3190875"/>
            <a:ext cx="3752850" cy="476250"/>
          </a:xfrm>
          <a:prstGeom prst="rect">
            <a:avLst/>
          </a:prstGeom>
        </p:spPr>
      </p:pic>
      <p:sp>
        <p:nvSpPr>
          <p:cNvPr id="9" name="Arrow: Right 8">
            <a:extLst>
              <a:ext uri="{FF2B5EF4-FFF2-40B4-BE49-F238E27FC236}">
                <a16:creationId xmlns="" xmlns:a16="http://schemas.microsoft.com/office/drawing/2014/main" id="{A5219541-CCC7-44BA-A9B6-EE92E25C2375}"/>
              </a:ext>
            </a:extLst>
          </p:cNvPr>
          <p:cNvSpPr/>
          <p:nvPr/>
        </p:nvSpPr>
        <p:spPr>
          <a:xfrm>
            <a:off x="7565585" y="3288897"/>
            <a:ext cx="450166" cy="3782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 xmlns:a16="http://schemas.microsoft.com/office/drawing/2014/main" id="{462E0BE6-BCC9-4539-B17A-66E5D4D050D7}"/>
              </a:ext>
            </a:extLst>
          </p:cNvPr>
          <p:cNvPicPr>
            <a:picLocks noChangeAspect="1"/>
          </p:cNvPicPr>
          <p:nvPr/>
        </p:nvPicPr>
        <p:blipFill>
          <a:blip r:embed="rId4"/>
          <a:stretch>
            <a:fillRect/>
          </a:stretch>
        </p:blipFill>
        <p:spPr>
          <a:xfrm>
            <a:off x="8208400" y="3149398"/>
            <a:ext cx="3193343" cy="559203"/>
          </a:xfrm>
          <a:custGeom>
            <a:avLst/>
            <a:gdLst>
              <a:gd name="connsiteX0" fmla="*/ 0 w 3193343"/>
              <a:gd name="connsiteY0" fmla="*/ 0 h 559203"/>
              <a:gd name="connsiteX1" fmla="*/ 596091 w 3193343"/>
              <a:gd name="connsiteY1" fmla="*/ 0 h 559203"/>
              <a:gd name="connsiteX2" fmla="*/ 1192181 w 3193343"/>
              <a:gd name="connsiteY2" fmla="*/ 0 h 559203"/>
              <a:gd name="connsiteX3" fmla="*/ 1724405 w 3193343"/>
              <a:gd name="connsiteY3" fmla="*/ 0 h 559203"/>
              <a:gd name="connsiteX4" fmla="*/ 2320496 w 3193343"/>
              <a:gd name="connsiteY4" fmla="*/ 0 h 559203"/>
              <a:gd name="connsiteX5" fmla="*/ 3193343 w 3193343"/>
              <a:gd name="connsiteY5" fmla="*/ 0 h 559203"/>
              <a:gd name="connsiteX6" fmla="*/ 3193343 w 3193343"/>
              <a:gd name="connsiteY6" fmla="*/ 559203 h 559203"/>
              <a:gd name="connsiteX7" fmla="*/ 2693053 w 3193343"/>
              <a:gd name="connsiteY7" fmla="*/ 559203 h 559203"/>
              <a:gd name="connsiteX8" fmla="*/ 2192762 w 3193343"/>
              <a:gd name="connsiteY8" fmla="*/ 559203 h 559203"/>
              <a:gd name="connsiteX9" fmla="*/ 1756339 w 3193343"/>
              <a:gd name="connsiteY9" fmla="*/ 559203 h 559203"/>
              <a:gd name="connsiteX10" fmla="*/ 1256048 w 3193343"/>
              <a:gd name="connsiteY10" fmla="*/ 559203 h 559203"/>
              <a:gd name="connsiteX11" fmla="*/ 755758 w 3193343"/>
              <a:gd name="connsiteY11" fmla="*/ 559203 h 559203"/>
              <a:gd name="connsiteX12" fmla="*/ 0 w 3193343"/>
              <a:gd name="connsiteY12" fmla="*/ 559203 h 559203"/>
              <a:gd name="connsiteX13" fmla="*/ 0 w 3193343"/>
              <a:gd name="connsiteY13" fmla="*/ 0 h 559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93343" h="559203" fill="none" extrusionOk="0">
                <a:moveTo>
                  <a:pt x="0" y="0"/>
                </a:moveTo>
                <a:cubicBezTo>
                  <a:pt x="128549" y="-17333"/>
                  <a:pt x="436276" y="60914"/>
                  <a:pt x="596091" y="0"/>
                </a:cubicBezTo>
                <a:cubicBezTo>
                  <a:pt x="755906" y="-60914"/>
                  <a:pt x="944411" y="49154"/>
                  <a:pt x="1192181" y="0"/>
                </a:cubicBezTo>
                <a:cubicBezTo>
                  <a:pt x="1439951" y="-49154"/>
                  <a:pt x="1609629" y="62452"/>
                  <a:pt x="1724405" y="0"/>
                </a:cubicBezTo>
                <a:cubicBezTo>
                  <a:pt x="1839181" y="-62452"/>
                  <a:pt x="2066443" y="44236"/>
                  <a:pt x="2320496" y="0"/>
                </a:cubicBezTo>
                <a:cubicBezTo>
                  <a:pt x="2574549" y="-44236"/>
                  <a:pt x="2796179" y="85279"/>
                  <a:pt x="3193343" y="0"/>
                </a:cubicBezTo>
                <a:cubicBezTo>
                  <a:pt x="3212216" y="144918"/>
                  <a:pt x="3146897" y="411099"/>
                  <a:pt x="3193343" y="559203"/>
                </a:cubicBezTo>
                <a:cubicBezTo>
                  <a:pt x="2985827" y="604705"/>
                  <a:pt x="2804806" y="557853"/>
                  <a:pt x="2693053" y="559203"/>
                </a:cubicBezTo>
                <a:cubicBezTo>
                  <a:pt x="2581300" y="560553"/>
                  <a:pt x="2397869" y="555568"/>
                  <a:pt x="2192762" y="559203"/>
                </a:cubicBezTo>
                <a:cubicBezTo>
                  <a:pt x="1987655" y="562838"/>
                  <a:pt x="1963904" y="545127"/>
                  <a:pt x="1756339" y="559203"/>
                </a:cubicBezTo>
                <a:cubicBezTo>
                  <a:pt x="1548774" y="573279"/>
                  <a:pt x="1450369" y="514810"/>
                  <a:pt x="1256048" y="559203"/>
                </a:cubicBezTo>
                <a:cubicBezTo>
                  <a:pt x="1061727" y="603596"/>
                  <a:pt x="883239" y="515355"/>
                  <a:pt x="755758" y="559203"/>
                </a:cubicBezTo>
                <a:cubicBezTo>
                  <a:pt x="628277" y="603051"/>
                  <a:pt x="310745" y="517202"/>
                  <a:pt x="0" y="559203"/>
                </a:cubicBezTo>
                <a:cubicBezTo>
                  <a:pt x="-26122" y="389720"/>
                  <a:pt x="50698" y="177264"/>
                  <a:pt x="0" y="0"/>
                </a:cubicBezTo>
                <a:close/>
              </a:path>
              <a:path w="3193343" h="559203" stroke="0" extrusionOk="0">
                <a:moveTo>
                  <a:pt x="0" y="0"/>
                </a:moveTo>
                <a:cubicBezTo>
                  <a:pt x="232663" y="-54297"/>
                  <a:pt x="367551" y="9105"/>
                  <a:pt x="500290" y="0"/>
                </a:cubicBezTo>
                <a:cubicBezTo>
                  <a:pt x="633029" y="-9105"/>
                  <a:pt x="921409" y="35820"/>
                  <a:pt x="1096381" y="0"/>
                </a:cubicBezTo>
                <a:cubicBezTo>
                  <a:pt x="1271353" y="-35820"/>
                  <a:pt x="1443839" y="67951"/>
                  <a:pt x="1692472" y="0"/>
                </a:cubicBezTo>
                <a:cubicBezTo>
                  <a:pt x="1941105" y="-67951"/>
                  <a:pt x="1972648" y="16970"/>
                  <a:pt x="2160829" y="0"/>
                </a:cubicBezTo>
                <a:cubicBezTo>
                  <a:pt x="2349010" y="-16970"/>
                  <a:pt x="2773350" y="51066"/>
                  <a:pt x="3193343" y="0"/>
                </a:cubicBezTo>
                <a:cubicBezTo>
                  <a:pt x="3211138" y="274271"/>
                  <a:pt x="3137416" y="302277"/>
                  <a:pt x="3193343" y="559203"/>
                </a:cubicBezTo>
                <a:cubicBezTo>
                  <a:pt x="2965684" y="602257"/>
                  <a:pt x="2838131" y="543726"/>
                  <a:pt x="2724986" y="559203"/>
                </a:cubicBezTo>
                <a:cubicBezTo>
                  <a:pt x="2611841" y="574680"/>
                  <a:pt x="2409383" y="511606"/>
                  <a:pt x="2160829" y="559203"/>
                </a:cubicBezTo>
                <a:cubicBezTo>
                  <a:pt x="1912275" y="606800"/>
                  <a:pt x="1837226" y="529332"/>
                  <a:pt x="1596672" y="559203"/>
                </a:cubicBezTo>
                <a:cubicBezTo>
                  <a:pt x="1356118" y="589074"/>
                  <a:pt x="1312800" y="517204"/>
                  <a:pt x="1128315" y="559203"/>
                </a:cubicBezTo>
                <a:cubicBezTo>
                  <a:pt x="943830" y="601202"/>
                  <a:pt x="816631" y="510085"/>
                  <a:pt x="532224" y="559203"/>
                </a:cubicBezTo>
                <a:cubicBezTo>
                  <a:pt x="247817" y="608321"/>
                  <a:pt x="128500" y="508371"/>
                  <a:pt x="0" y="559203"/>
                </a:cubicBezTo>
                <a:cubicBezTo>
                  <a:pt x="-30889" y="348405"/>
                  <a:pt x="31505" y="228989"/>
                  <a:pt x="0" y="0"/>
                </a:cubicBezTo>
                <a:close/>
              </a:path>
            </a:pathLst>
          </a:custGeom>
          <a:ln w="28575">
            <a:solidFill>
              <a:schemeClr val="accent1"/>
            </a:solidFill>
            <a:extLst>
              <a:ext uri="{C807C97D-BFC1-408E-A445-0C87EB9F89A2}">
                <ask:lineSketchStyleProps xmlns="" xmlns:ask="http://schemas.microsoft.com/office/drawing/2018/sketchyshapes" sd="2009041583">
                  <a:prstGeom prst="rect">
                    <a:avLst/>
                  </a:prstGeom>
                  <ask:type>
                    <ask:lineSketchScribble/>
                  </ask:type>
                </ask:lineSketchStyleProps>
              </a:ext>
            </a:extLst>
          </a:ln>
        </p:spPr>
      </p:pic>
    </p:spTree>
    <p:extLst>
      <p:ext uri="{BB962C8B-B14F-4D97-AF65-F5344CB8AC3E}">
        <p14:creationId xmlns="" xmlns:p14="http://schemas.microsoft.com/office/powerpoint/2010/main" val="115584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393C3216-7CD2-4FA5-AE38-30A4FACEC754}"/>
              </a:ext>
            </a:extLst>
          </p:cNvPr>
          <p:cNvPicPr>
            <a:picLocks noChangeAspect="1"/>
          </p:cNvPicPr>
          <p:nvPr/>
        </p:nvPicPr>
        <p:blipFill>
          <a:blip r:embed="rId2"/>
          <a:stretch>
            <a:fillRect/>
          </a:stretch>
        </p:blipFill>
        <p:spPr>
          <a:xfrm>
            <a:off x="125437" y="843008"/>
            <a:ext cx="6146016" cy="2910844"/>
          </a:xfrm>
          <a:prstGeom prst="rect">
            <a:avLst/>
          </a:prstGeom>
        </p:spPr>
      </p:pic>
      <p:pic>
        <p:nvPicPr>
          <p:cNvPr id="6" name="Picture 5">
            <a:extLst>
              <a:ext uri="{FF2B5EF4-FFF2-40B4-BE49-F238E27FC236}">
                <a16:creationId xmlns="" xmlns:a16="http://schemas.microsoft.com/office/drawing/2014/main" id="{219346F7-7BF7-4D37-9124-45F6979E9C63}"/>
              </a:ext>
            </a:extLst>
          </p:cNvPr>
          <p:cNvPicPr>
            <a:picLocks noChangeAspect="1"/>
          </p:cNvPicPr>
          <p:nvPr/>
        </p:nvPicPr>
        <p:blipFill>
          <a:blip r:embed="rId3"/>
          <a:srcRect r="61264"/>
          <a:stretch>
            <a:fillRect/>
          </a:stretch>
        </p:blipFill>
        <p:spPr>
          <a:xfrm>
            <a:off x="6308907" y="1333840"/>
            <a:ext cx="1988070" cy="807866"/>
          </a:xfrm>
          <a:prstGeom prst="rect">
            <a:avLst/>
          </a:prstGeom>
        </p:spPr>
      </p:pic>
      <p:pic>
        <p:nvPicPr>
          <p:cNvPr id="13" name="Ink 6">
            <a:extLst>
              <a:ext uri="{FF2B5EF4-FFF2-40B4-BE49-F238E27FC236}">
                <a16:creationId xmlns:mc="http://schemas.openxmlformats.org/markup-compatibility/2006" xmlns="" xmlns:a16="http://schemas.microsoft.com/office/drawing/2014/main" id="{742C06B6-28F0-49A8-85AB-502EF8652AD6}"/>
              </a:ext>
            </a:extLst>
          </p:cNvPr>
          <p:cNvPicPr/>
          <p:nvPr/>
        </p:nvPicPr>
        <p:blipFill>
          <a:blip r:embed="rId4"/>
          <a:srcRect l="52841" t="46270" r="43318" b="36181"/>
          <a:stretch>
            <a:fillRect/>
          </a:stretch>
        </p:blipFill>
        <p:spPr>
          <a:xfrm>
            <a:off x="4591242" y="2194563"/>
            <a:ext cx="452388" cy="914400"/>
          </a:xfrm>
          <a:prstGeom prst="rect">
            <a:avLst/>
          </a:prstGeom>
        </p:spPr>
      </p:pic>
      <p:sp>
        <p:nvSpPr>
          <p:cNvPr id="14" name="Rectangle 13"/>
          <p:cNvSpPr/>
          <p:nvPr/>
        </p:nvSpPr>
        <p:spPr>
          <a:xfrm>
            <a:off x="4512645" y="1970583"/>
            <a:ext cx="2330918" cy="353943"/>
          </a:xfrm>
          <a:prstGeom prst="rect">
            <a:avLst/>
          </a:prstGeom>
        </p:spPr>
        <p:txBody>
          <a:bodyPr wrap="square">
            <a:spAutoFit/>
          </a:bodyPr>
          <a:lstStyle/>
          <a:p>
            <a:r>
              <a:rPr lang="es-ES" sz="1700" dirty="0" smtClean="0">
                <a:solidFill>
                  <a:srgbClr val="FF0000"/>
                </a:solidFill>
                <a:latin typeface="Times New Roman" pitchFamily="18" charset="0"/>
                <a:cs typeface="Times New Roman" pitchFamily="18" charset="0"/>
              </a:rPr>
              <a:t>La que se observó es:</a:t>
            </a:r>
            <a:endParaRPr lang="en-US" sz="1700" dirty="0" smtClean="0">
              <a:solidFill>
                <a:srgbClr val="FF0000"/>
              </a:solidFill>
              <a:latin typeface="Times New Roman" pitchFamily="18" charset="0"/>
              <a:cs typeface="Times New Roman" pitchFamily="18" charset="0"/>
            </a:endParaRPr>
          </a:p>
        </p:txBody>
      </p:sp>
      <p:sp>
        <p:nvSpPr>
          <p:cNvPr id="15" name="Rectangle 14"/>
          <p:cNvSpPr/>
          <p:nvPr/>
        </p:nvSpPr>
        <p:spPr>
          <a:xfrm>
            <a:off x="4754872" y="2666201"/>
            <a:ext cx="211756" cy="1443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458552" y="748185"/>
            <a:ext cx="4976262" cy="615553"/>
          </a:xfrm>
          <a:prstGeom prst="rect">
            <a:avLst/>
          </a:prstGeom>
        </p:spPr>
        <p:txBody>
          <a:bodyPr wrap="square">
            <a:spAutoFit/>
          </a:bodyPr>
          <a:lstStyle/>
          <a:p>
            <a:r>
              <a:rPr lang="es-ES" sz="1700" dirty="0" smtClean="0">
                <a:latin typeface="Times New Roman" pitchFamily="18" charset="0"/>
                <a:cs typeface="Times New Roman" pitchFamily="18" charset="0"/>
              </a:rPr>
              <a:t>Algo que en 1922 no sabían, pero que a partir de 1926 si sabemos es que</a:t>
            </a:r>
            <a:r>
              <a:rPr lang="en-US" sz="1700" dirty="0" smtClean="0">
                <a:latin typeface="Times New Roman" pitchFamily="18" charset="0"/>
                <a:cs typeface="Times New Roman" pitchFamily="18" charset="0"/>
              </a:rPr>
              <a:t>:</a:t>
            </a:r>
          </a:p>
        </p:txBody>
      </p:sp>
      <p:pic>
        <p:nvPicPr>
          <p:cNvPr id="17" name="Picture 16">
            <a:extLst>
              <a:ext uri="{FF2B5EF4-FFF2-40B4-BE49-F238E27FC236}">
                <a16:creationId xmlns="" xmlns:a16="http://schemas.microsoft.com/office/drawing/2014/main" id="{219346F7-7BF7-4D37-9124-45F6979E9C63}"/>
              </a:ext>
            </a:extLst>
          </p:cNvPr>
          <p:cNvPicPr>
            <a:picLocks noChangeAspect="1"/>
          </p:cNvPicPr>
          <p:nvPr/>
        </p:nvPicPr>
        <p:blipFill>
          <a:blip r:embed="rId3"/>
          <a:srcRect l="38580" r="31976"/>
          <a:stretch>
            <a:fillRect/>
          </a:stretch>
        </p:blipFill>
        <p:spPr>
          <a:xfrm>
            <a:off x="8364354" y="1351485"/>
            <a:ext cx="1511166" cy="807866"/>
          </a:xfrm>
          <a:prstGeom prst="rect">
            <a:avLst/>
          </a:prstGeom>
        </p:spPr>
      </p:pic>
      <p:pic>
        <p:nvPicPr>
          <p:cNvPr id="18" name="Picture 17">
            <a:extLst>
              <a:ext uri="{FF2B5EF4-FFF2-40B4-BE49-F238E27FC236}">
                <a16:creationId xmlns="" xmlns:a16="http://schemas.microsoft.com/office/drawing/2014/main" id="{219346F7-7BF7-4D37-9124-45F6979E9C63}"/>
              </a:ext>
            </a:extLst>
          </p:cNvPr>
          <p:cNvPicPr>
            <a:picLocks noChangeAspect="1"/>
          </p:cNvPicPr>
          <p:nvPr/>
        </p:nvPicPr>
        <p:blipFill>
          <a:blip r:embed="rId3"/>
          <a:srcRect l="68774" r="3283"/>
          <a:stretch>
            <a:fillRect/>
          </a:stretch>
        </p:blipFill>
        <p:spPr>
          <a:xfrm>
            <a:off x="9914021" y="1351485"/>
            <a:ext cx="1434165" cy="807866"/>
          </a:xfrm>
          <a:prstGeom prst="rect">
            <a:avLst/>
          </a:prstGeom>
        </p:spPr>
      </p:pic>
      <p:sp>
        <p:nvSpPr>
          <p:cNvPr id="22" name="Rectangle 21"/>
          <p:cNvSpPr/>
          <p:nvPr/>
        </p:nvSpPr>
        <p:spPr>
          <a:xfrm>
            <a:off x="6516304" y="2949151"/>
            <a:ext cx="4966636" cy="615553"/>
          </a:xfrm>
          <a:prstGeom prst="rect">
            <a:avLst/>
          </a:prstGeom>
        </p:spPr>
        <p:txBody>
          <a:bodyPr wrap="square">
            <a:spAutoFit/>
          </a:bodyPr>
          <a:lstStyle/>
          <a:p>
            <a:r>
              <a:rPr lang="es-ES" sz="1700" dirty="0" smtClean="0">
                <a:latin typeface="Times New Roman" pitchFamily="18" charset="0"/>
                <a:cs typeface="Times New Roman" pitchFamily="18" charset="0"/>
              </a:rPr>
              <a:t>Si</a:t>
            </a:r>
            <a:r>
              <a:rPr lang="es-ES" sz="1700" i="1" dirty="0" smtClean="0">
                <a:latin typeface="Times New Roman" pitchFamily="18" charset="0"/>
                <a:cs typeface="Times New Roman" pitchFamily="18" charset="0"/>
              </a:rPr>
              <a:t> l</a:t>
            </a:r>
            <a:r>
              <a:rPr lang="es-ES" sz="1700" dirty="0" smtClean="0">
                <a:latin typeface="Times New Roman" pitchFamily="18" charset="0"/>
                <a:cs typeface="Times New Roman" pitchFamily="18" charset="0"/>
              </a:rPr>
              <a:t> = 0, </a:t>
            </a:r>
            <a:r>
              <a:rPr lang="es-ES" sz="1700" i="1" dirty="0" smtClean="0">
                <a:latin typeface="Times New Roman" pitchFamily="18" charset="0"/>
                <a:cs typeface="Times New Roman" pitchFamily="18" charset="0"/>
              </a:rPr>
              <a:t>m</a:t>
            </a:r>
            <a:r>
              <a:rPr lang="es-ES" sz="1700" i="1" baseline="-25000" dirty="0" smtClean="0">
                <a:latin typeface="Times New Roman" pitchFamily="18" charset="0"/>
                <a:cs typeface="Times New Roman" pitchFamily="18" charset="0"/>
              </a:rPr>
              <a:t>l</a:t>
            </a:r>
            <a:r>
              <a:rPr lang="es-ES" sz="1700" baseline="-25000" dirty="0" smtClean="0">
                <a:latin typeface="Times New Roman" pitchFamily="18" charset="0"/>
                <a:cs typeface="Times New Roman" pitchFamily="18" charset="0"/>
              </a:rPr>
              <a:t> </a:t>
            </a:r>
            <a:r>
              <a:rPr lang="es-ES" sz="1700" dirty="0" smtClean="0">
                <a:latin typeface="Times New Roman" pitchFamily="18" charset="0"/>
                <a:cs typeface="Times New Roman" pitchFamily="18" charset="0"/>
              </a:rPr>
              <a:t>= 0, y entonces deberíamos ver UNA SOLA MANCHA! </a:t>
            </a:r>
            <a:endParaRPr lang="en-US" sz="1700" dirty="0" smtClean="0">
              <a:latin typeface="Times New Roman" pitchFamily="18" charset="0"/>
              <a:cs typeface="Times New Roman" pitchFamily="18" charset="0"/>
            </a:endParaRPr>
          </a:p>
        </p:txBody>
      </p:sp>
      <p:sp>
        <p:nvSpPr>
          <p:cNvPr id="24" name="Title 1">
            <a:extLst>
              <a:ext uri="{FF2B5EF4-FFF2-40B4-BE49-F238E27FC236}">
                <a16:creationId xmlns:a16="http://schemas.microsoft.com/office/drawing/2014/main" xmlns="" id="{33DCB1ED-83AF-48F9-A6B4-A996560303F0}"/>
              </a:ext>
            </a:extLst>
          </p:cNvPr>
          <p:cNvSpPr txBox="1">
            <a:spLocks/>
          </p:cNvSpPr>
          <p:nvPr/>
        </p:nvSpPr>
        <p:spPr>
          <a:xfrm>
            <a:off x="252597" y="3822046"/>
            <a:ext cx="10515600" cy="52849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smtClean="0">
                <a:latin typeface="Times New Roman" pitchFamily="18" charset="0"/>
                <a:cs typeface="Times New Roman" pitchFamily="18" charset="0"/>
                <a:sym typeface="Symbol"/>
              </a:rPr>
              <a:t> </a:t>
            </a:r>
            <a:r>
              <a:rPr lang="en-US" sz="2000" b="1" dirty="0" err="1" smtClean="0">
                <a:latin typeface="Times New Roman" pitchFamily="18" charset="0"/>
                <a:cs typeface="Times New Roman" pitchFamily="18" charset="0"/>
              </a:rPr>
              <a:t>Momento</a:t>
            </a:r>
            <a:r>
              <a:rPr lang="en-US" sz="2000" b="1"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angular </a:t>
            </a:r>
            <a:r>
              <a:rPr lang="en-US" sz="2000" b="1" dirty="0" err="1">
                <a:latin typeface="Times New Roman" pitchFamily="18" charset="0"/>
                <a:cs typeface="Times New Roman" pitchFamily="18" charset="0"/>
              </a:rPr>
              <a:t>intrínsico</a:t>
            </a:r>
            <a:r>
              <a:rPr lang="en-US" sz="2000" b="1" dirty="0">
                <a:latin typeface="Times New Roman" pitchFamily="18" charset="0"/>
                <a:cs typeface="Times New Roman" pitchFamily="18" charset="0"/>
              </a:rPr>
              <a:t> ó “spin” del electron (</a:t>
            </a:r>
            <a:r>
              <a:rPr lang="en-US" sz="2000" b="1" dirty="0" err="1">
                <a:latin typeface="Times New Roman" pitchFamily="18" charset="0"/>
                <a:cs typeface="Times New Roman" pitchFamily="18" charset="0"/>
              </a:rPr>
              <a:t>Goudsmit</a:t>
            </a:r>
            <a:r>
              <a:rPr lang="en-US" sz="2000" b="1" dirty="0">
                <a:latin typeface="Times New Roman" pitchFamily="18" charset="0"/>
                <a:cs typeface="Times New Roman" pitchFamily="18" charset="0"/>
              </a:rPr>
              <a:t> y </a:t>
            </a:r>
            <a:r>
              <a:rPr lang="en-US" sz="2000" b="1" dirty="0" err="1">
                <a:latin typeface="Times New Roman" pitchFamily="18" charset="0"/>
                <a:cs typeface="Times New Roman" pitchFamily="18" charset="0"/>
              </a:rPr>
              <a:t>Uhlenbeck</a:t>
            </a:r>
            <a:r>
              <a:rPr lang="en-US" sz="2000" b="1" dirty="0">
                <a:latin typeface="Times New Roman" pitchFamily="18" charset="0"/>
                <a:cs typeface="Times New Roman" pitchFamily="18" charset="0"/>
              </a:rPr>
              <a:t> 1925)</a:t>
            </a:r>
          </a:p>
        </p:txBody>
      </p:sp>
      <p:pic>
        <p:nvPicPr>
          <p:cNvPr id="25" name="Picture 24">
            <a:extLst>
              <a:ext uri="{FF2B5EF4-FFF2-40B4-BE49-F238E27FC236}">
                <a16:creationId xmlns:a16="http://schemas.microsoft.com/office/drawing/2014/main" xmlns="" id="{51142D72-BF9F-460E-ADA4-C4F1C68F922D}"/>
              </a:ext>
            </a:extLst>
          </p:cNvPr>
          <p:cNvPicPr>
            <a:picLocks noChangeAspect="1"/>
          </p:cNvPicPr>
          <p:nvPr/>
        </p:nvPicPr>
        <p:blipFill>
          <a:blip r:embed="rId5"/>
          <a:srcRect t="52120" r="45718" b="10260"/>
          <a:stretch>
            <a:fillRect/>
          </a:stretch>
        </p:blipFill>
        <p:spPr>
          <a:xfrm>
            <a:off x="224047" y="5418949"/>
            <a:ext cx="1097280" cy="329793"/>
          </a:xfrm>
          <a:prstGeom prst="rect">
            <a:avLst/>
          </a:prstGeom>
        </p:spPr>
      </p:pic>
      <p:pic>
        <p:nvPicPr>
          <p:cNvPr id="26" name="Picture 25">
            <a:extLst>
              <a:ext uri="{FF2B5EF4-FFF2-40B4-BE49-F238E27FC236}">
                <a16:creationId xmlns:a16="http://schemas.microsoft.com/office/drawing/2014/main" xmlns="" id="{9BC72351-E4BE-4087-B50C-06EB514C2279}"/>
              </a:ext>
            </a:extLst>
          </p:cNvPr>
          <p:cNvPicPr>
            <a:picLocks noChangeAspect="1"/>
          </p:cNvPicPr>
          <p:nvPr/>
        </p:nvPicPr>
        <p:blipFill>
          <a:blip r:embed="rId6"/>
          <a:stretch>
            <a:fillRect/>
          </a:stretch>
        </p:blipFill>
        <p:spPr>
          <a:xfrm>
            <a:off x="4921128" y="4539719"/>
            <a:ext cx="2466724" cy="1305145"/>
          </a:xfrm>
          <a:prstGeom prst="rect">
            <a:avLst/>
          </a:prstGeom>
        </p:spPr>
      </p:pic>
      <p:pic>
        <p:nvPicPr>
          <p:cNvPr id="27" name="Picture 26">
            <a:extLst>
              <a:ext uri="{FF2B5EF4-FFF2-40B4-BE49-F238E27FC236}">
                <a16:creationId xmlns:a16="http://schemas.microsoft.com/office/drawing/2014/main" xmlns="" id="{90673842-4794-4F8F-B19A-99183FD04AF1}"/>
              </a:ext>
            </a:extLst>
          </p:cNvPr>
          <p:cNvPicPr>
            <a:picLocks noChangeAspect="1"/>
          </p:cNvPicPr>
          <p:nvPr/>
        </p:nvPicPr>
        <p:blipFill>
          <a:blip r:embed="rId7"/>
          <a:srcRect l="26504" t="59102" r="26083" b="7531"/>
          <a:stretch>
            <a:fillRect/>
          </a:stretch>
        </p:blipFill>
        <p:spPr>
          <a:xfrm>
            <a:off x="1607419" y="4427544"/>
            <a:ext cx="952901" cy="336885"/>
          </a:xfrm>
          <a:prstGeom prst="rect">
            <a:avLst/>
          </a:prstGeom>
        </p:spPr>
      </p:pic>
      <p:pic>
        <p:nvPicPr>
          <p:cNvPr id="28" name="Picture 27">
            <a:extLst>
              <a:ext uri="{FF2B5EF4-FFF2-40B4-BE49-F238E27FC236}">
                <a16:creationId xmlns:a16="http://schemas.microsoft.com/office/drawing/2014/main" xmlns="" id="{AF8E57AD-0C0D-4A68-9FBE-D9E83324C998}"/>
              </a:ext>
            </a:extLst>
          </p:cNvPr>
          <p:cNvPicPr>
            <a:picLocks noChangeAspect="1"/>
          </p:cNvPicPr>
          <p:nvPr/>
        </p:nvPicPr>
        <p:blipFill>
          <a:blip r:embed="rId8">
            <a:duotone>
              <a:schemeClr val="accent2">
                <a:shade val="45000"/>
                <a:satMod val="135000"/>
              </a:schemeClr>
              <a:prstClr val="white"/>
            </a:duotone>
          </a:blip>
          <a:stretch>
            <a:fillRect/>
          </a:stretch>
        </p:blipFill>
        <p:spPr>
          <a:xfrm>
            <a:off x="8161194" y="4754539"/>
            <a:ext cx="1561844" cy="590030"/>
          </a:xfrm>
          <a:prstGeom prst="rect">
            <a:avLst/>
          </a:prstGeom>
          <a:ln w="63500">
            <a:solidFill>
              <a:srgbClr val="FF0000"/>
            </a:solidFill>
          </a:ln>
        </p:spPr>
      </p:pic>
      <p:pic>
        <p:nvPicPr>
          <p:cNvPr id="29" name="Ink 2">
            <a:extLst>
              <a:ext uri="{FF2B5EF4-FFF2-40B4-BE49-F238E27FC236}">
                <a16:creationId xmlns:a16="http://schemas.microsoft.com/office/drawing/2014/main" xmlns="" xmlns:mc="http://schemas.openxmlformats.org/markup-compatibility/2006" id="{CE46BA36-122B-49E6-9FC5-041FCB83E2EB}"/>
              </a:ext>
            </a:extLst>
          </p:cNvPr>
          <p:cNvPicPr/>
          <p:nvPr/>
        </p:nvPicPr>
        <p:blipFill>
          <a:blip r:embed="rId9"/>
          <a:srcRect b="80324"/>
          <a:stretch>
            <a:fillRect/>
          </a:stretch>
        </p:blipFill>
        <p:spPr>
          <a:xfrm>
            <a:off x="350223" y="5851674"/>
            <a:ext cx="8570880" cy="404678"/>
          </a:xfrm>
          <a:prstGeom prst="rect">
            <a:avLst/>
          </a:prstGeom>
        </p:spPr>
      </p:pic>
      <p:pic>
        <p:nvPicPr>
          <p:cNvPr id="30" name="Picture 2"/>
          <p:cNvPicPr>
            <a:picLocks noChangeAspect="1" noChangeArrowheads="1"/>
          </p:cNvPicPr>
          <p:nvPr/>
        </p:nvPicPr>
        <p:blipFill>
          <a:blip r:embed="rId10"/>
          <a:srcRect r="55939"/>
          <a:stretch>
            <a:fillRect/>
          </a:stretch>
        </p:blipFill>
        <p:spPr bwMode="auto">
          <a:xfrm>
            <a:off x="230056" y="4765782"/>
            <a:ext cx="1666121" cy="714375"/>
          </a:xfrm>
          <a:prstGeom prst="rect">
            <a:avLst/>
          </a:prstGeom>
          <a:noFill/>
          <a:ln w="9525">
            <a:noFill/>
            <a:miter lim="800000"/>
            <a:headEnd/>
            <a:tailEnd/>
          </a:ln>
          <a:effectLst/>
        </p:spPr>
      </p:pic>
      <p:pic>
        <p:nvPicPr>
          <p:cNvPr id="31" name="Picture 2"/>
          <p:cNvPicPr>
            <a:picLocks noChangeAspect="1" noChangeArrowheads="1"/>
          </p:cNvPicPr>
          <p:nvPr/>
        </p:nvPicPr>
        <p:blipFill>
          <a:blip r:embed="rId10"/>
          <a:srcRect l="43552" r="21831"/>
          <a:stretch>
            <a:fillRect/>
          </a:stretch>
        </p:blipFill>
        <p:spPr bwMode="auto">
          <a:xfrm>
            <a:off x="1876926" y="4765782"/>
            <a:ext cx="1309036" cy="714375"/>
          </a:xfrm>
          <a:prstGeom prst="rect">
            <a:avLst/>
          </a:prstGeom>
          <a:noFill/>
          <a:ln w="9525">
            <a:noFill/>
            <a:miter lim="800000"/>
            <a:headEnd/>
            <a:tailEnd/>
          </a:ln>
          <a:effectLst/>
        </p:spPr>
      </p:pic>
      <p:pic>
        <p:nvPicPr>
          <p:cNvPr id="32" name="Picture 2"/>
          <p:cNvPicPr>
            <a:picLocks noChangeAspect="1" noChangeArrowheads="1"/>
          </p:cNvPicPr>
          <p:nvPr/>
        </p:nvPicPr>
        <p:blipFill>
          <a:blip r:embed="rId10"/>
          <a:srcRect l="43552"/>
          <a:stretch>
            <a:fillRect/>
          </a:stretch>
        </p:blipFill>
        <p:spPr bwMode="auto">
          <a:xfrm>
            <a:off x="1876926" y="4765782"/>
            <a:ext cx="2134555" cy="714375"/>
          </a:xfrm>
          <a:prstGeom prst="rect">
            <a:avLst/>
          </a:prstGeom>
          <a:noFill/>
          <a:ln w="9525">
            <a:noFill/>
            <a:miter lim="800000"/>
            <a:headEnd/>
            <a:tailEnd/>
          </a:ln>
          <a:effectLst/>
        </p:spPr>
      </p:pic>
      <p:pic>
        <p:nvPicPr>
          <p:cNvPr id="33" name="Ink 2">
            <a:extLst>
              <a:ext uri="{FF2B5EF4-FFF2-40B4-BE49-F238E27FC236}">
                <a16:creationId xmlns:a16="http://schemas.microsoft.com/office/drawing/2014/main" xmlns="" xmlns:mc="http://schemas.openxmlformats.org/markup-compatibility/2006" id="{CE46BA36-122B-49E6-9FC5-041FCB83E2EB}"/>
              </a:ext>
            </a:extLst>
          </p:cNvPr>
          <p:cNvPicPr/>
          <p:nvPr/>
        </p:nvPicPr>
        <p:blipFill>
          <a:blip r:embed="rId9"/>
          <a:srcRect b="50372"/>
          <a:stretch>
            <a:fillRect/>
          </a:stretch>
        </p:blipFill>
        <p:spPr>
          <a:xfrm>
            <a:off x="350223" y="5851674"/>
            <a:ext cx="8570880" cy="1020694"/>
          </a:xfrm>
          <a:prstGeom prst="rect">
            <a:avLst/>
          </a:prstGeom>
        </p:spPr>
      </p:pic>
      <p:sp>
        <p:nvSpPr>
          <p:cNvPr id="34" name="TextBox 33">
            <a:extLst>
              <a:ext uri="{FF2B5EF4-FFF2-40B4-BE49-F238E27FC236}">
                <a16:creationId xmlns="" xmlns:a16="http://schemas.microsoft.com/office/drawing/2014/main" id="{616ECFBF-549C-4CF4-B974-244DCF57EE99}"/>
              </a:ext>
            </a:extLst>
          </p:cNvPr>
          <p:cNvSpPr txBox="1"/>
          <p:nvPr/>
        </p:nvSpPr>
        <p:spPr>
          <a:xfrm>
            <a:off x="7359477" y="5619255"/>
            <a:ext cx="4161964" cy="400110"/>
          </a:xfrm>
          <a:custGeom>
            <a:avLst/>
            <a:gdLst>
              <a:gd name="connsiteX0" fmla="*/ 0 w 2543694"/>
              <a:gd name="connsiteY0" fmla="*/ 0 h 461665"/>
              <a:gd name="connsiteX1" fmla="*/ 508739 w 2543694"/>
              <a:gd name="connsiteY1" fmla="*/ 0 h 461665"/>
              <a:gd name="connsiteX2" fmla="*/ 1068351 w 2543694"/>
              <a:gd name="connsiteY2" fmla="*/ 0 h 461665"/>
              <a:gd name="connsiteX3" fmla="*/ 1526216 w 2543694"/>
              <a:gd name="connsiteY3" fmla="*/ 0 h 461665"/>
              <a:gd name="connsiteX4" fmla="*/ 2060392 w 2543694"/>
              <a:gd name="connsiteY4" fmla="*/ 0 h 461665"/>
              <a:gd name="connsiteX5" fmla="*/ 2543694 w 2543694"/>
              <a:gd name="connsiteY5" fmla="*/ 0 h 461665"/>
              <a:gd name="connsiteX6" fmla="*/ 2543694 w 2543694"/>
              <a:gd name="connsiteY6" fmla="*/ 461665 h 461665"/>
              <a:gd name="connsiteX7" fmla="*/ 2009518 w 2543694"/>
              <a:gd name="connsiteY7" fmla="*/ 461665 h 461665"/>
              <a:gd name="connsiteX8" fmla="*/ 1500779 w 2543694"/>
              <a:gd name="connsiteY8" fmla="*/ 461665 h 461665"/>
              <a:gd name="connsiteX9" fmla="*/ 941167 w 2543694"/>
              <a:gd name="connsiteY9" fmla="*/ 461665 h 461665"/>
              <a:gd name="connsiteX10" fmla="*/ 508739 w 2543694"/>
              <a:gd name="connsiteY10" fmla="*/ 461665 h 461665"/>
              <a:gd name="connsiteX11" fmla="*/ 0 w 2543694"/>
              <a:gd name="connsiteY11" fmla="*/ 461665 h 461665"/>
              <a:gd name="connsiteX12" fmla="*/ 0 w 2543694"/>
              <a:gd name="connsiteY12" fmla="*/ 0 h 461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43694" h="461665" extrusionOk="0">
                <a:moveTo>
                  <a:pt x="0" y="0"/>
                </a:moveTo>
                <a:cubicBezTo>
                  <a:pt x="190161" y="-35458"/>
                  <a:pt x="263662" y="32950"/>
                  <a:pt x="508739" y="0"/>
                </a:cubicBezTo>
                <a:cubicBezTo>
                  <a:pt x="753816" y="-32950"/>
                  <a:pt x="835966" y="61912"/>
                  <a:pt x="1068351" y="0"/>
                </a:cubicBezTo>
                <a:cubicBezTo>
                  <a:pt x="1300736" y="-61912"/>
                  <a:pt x="1366080" y="5916"/>
                  <a:pt x="1526216" y="0"/>
                </a:cubicBezTo>
                <a:cubicBezTo>
                  <a:pt x="1686352" y="-5916"/>
                  <a:pt x="1814532" y="26772"/>
                  <a:pt x="2060392" y="0"/>
                </a:cubicBezTo>
                <a:cubicBezTo>
                  <a:pt x="2306252" y="-26772"/>
                  <a:pt x="2380853" y="13141"/>
                  <a:pt x="2543694" y="0"/>
                </a:cubicBezTo>
                <a:cubicBezTo>
                  <a:pt x="2558540" y="214289"/>
                  <a:pt x="2524733" y="327730"/>
                  <a:pt x="2543694" y="461665"/>
                </a:cubicBezTo>
                <a:cubicBezTo>
                  <a:pt x="2406603" y="498382"/>
                  <a:pt x="2144276" y="407815"/>
                  <a:pt x="2009518" y="461665"/>
                </a:cubicBezTo>
                <a:cubicBezTo>
                  <a:pt x="1874760" y="515515"/>
                  <a:pt x="1652824" y="458932"/>
                  <a:pt x="1500779" y="461665"/>
                </a:cubicBezTo>
                <a:cubicBezTo>
                  <a:pt x="1348734" y="464398"/>
                  <a:pt x="1153091" y="439441"/>
                  <a:pt x="941167" y="461665"/>
                </a:cubicBezTo>
                <a:cubicBezTo>
                  <a:pt x="729243" y="483889"/>
                  <a:pt x="662374" y="456787"/>
                  <a:pt x="508739" y="461665"/>
                </a:cubicBezTo>
                <a:cubicBezTo>
                  <a:pt x="355104" y="466543"/>
                  <a:pt x="180391" y="402977"/>
                  <a:pt x="0" y="461665"/>
                </a:cubicBezTo>
                <a:cubicBezTo>
                  <a:pt x="-1057" y="251435"/>
                  <a:pt x="39335" y="125148"/>
                  <a:pt x="0" y="0"/>
                </a:cubicBezTo>
                <a:close/>
              </a:path>
            </a:pathLst>
          </a:custGeom>
          <a:noFill/>
          <a:ln>
            <a:solidFill>
              <a:schemeClr val="accent1"/>
            </a:solidFill>
            <a:extLst>
              <a:ext uri="{C807C97D-BFC1-408E-A445-0C87EB9F89A2}">
                <ask:lineSketchStyleProps xmlns="" xmlns:ask="http://schemas.microsoft.com/office/drawing/2018/sketchyshapes" sd="2190343378">
                  <a:prstGeom prst="rect">
                    <a:avLst/>
                  </a:prstGeom>
                  <ask:type>
                    <ask:lineSketchScribble/>
                  </ask:type>
                </ask:lineSketchStyleProps>
              </a:ext>
            </a:extLst>
          </a:ln>
        </p:spPr>
        <p:txBody>
          <a:bodyPr wrap="square" rtlCol="0">
            <a:spAutoFit/>
          </a:bodyPr>
          <a:lstStyle/>
          <a:p>
            <a:r>
              <a:rPr lang="es-ES" sz="2000" b="1" dirty="0" smtClean="0">
                <a:solidFill>
                  <a:srgbClr val="0070C0"/>
                </a:solidFill>
              </a:rPr>
              <a:t> </a:t>
            </a:r>
            <a:r>
              <a:rPr lang="es-ES" sz="2000" b="1" i="1" dirty="0" err="1" smtClean="0">
                <a:solidFill>
                  <a:srgbClr val="0070C0"/>
                </a:solidFill>
                <a:latin typeface="Times New Roman" pitchFamily="18" charset="0"/>
                <a:cs typeface="Times New Roman" pitchFamily="18" charset="0"/>
              </a:rPr>
              <a:t>g</a:t>
            </a:r>
            <a:r>
              <a:rPr lang="es-ES" sz="2000" b="1" i="1" baseline="-25000" dirty="0" err="1" smtClean="0">
                <a:solidFill>
                  <a:srgbClr val="0070C0"/>
                </a:solidFill>
                <a:latin typeface="Times New Roman" pitchFamily="18" charset="0"/>
                <a:cs typeface="Times New Roman" pitchFamily="18" charset="0"/>
              </a:rPr>
              <a:t>l</a:t>
            </a:r>
            <a:r>
              <a:rPr lang="es-ES" sz="2000" b="1" dirty="0" smtClean="0">
                <a:solidFill>
                  <a:srgbClr val="0070C0"/>
                </a:solidFill>
              </a:rPr>
              <a:t>: factor </a:t>
            </a:r>
            <a:r>
              <a:rPr lang="es-ES" sz="2000" b="1" dirty="0" err="1" smtClean="0">
                <a:solidFill>
                  <a:srgbClr val="0070C0"/>
                </a:solidFill>
              </a:rPr>
              <a:t>giromagnético</a:t>
            </a:r>
            <a:r>
              <a:rPr lang="es-ES" sz="2000" b="1" dirty="0" smtClean="0">
                <a:solidFill>
                  <a:srgbClr val="0070C0"/>
                </a:solidFill>
              </a:rPr>
              <a:t> orbital = 1 </a:t>
            </a:r>
            <a:endParaRPr lang="en-US" dirty="0">
              <a:solidFill>
                <a:srgbClr val="0070C0"/>
              </a:solidFill>
            </a:endParaRPr>
          </a:p>
        </p:txBody>
      </p:sp>
    </p:spTree>
    <p:extLst>
      <p:ext uri="{BB962C8B-B14F-4D97-AF65-F5344CB8AC3E}">
        <p14:creationId xmlns="" xmlns:p14="http://schemas.microsoft.com/office/powerpoint/2010/main" val="197894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heckerboard(across)">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linds(horizont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blinds(horizontal)">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linds(horizontal)">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blinds(horizontal)">
                                      <p:cBhvr>
                                        <p:cTn id="42" dur="500"/>
                                        <p:tgtEl>
                                          <p:spTgt spid="3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blinds(horizontal)">
                                      <p:cBhvr>
                                        <p:cTn id="47" dur="5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blinds(horizontal)">
                                      <p:cBhvr>
                                        <p:cTn id="52" dur="500"/>
                                        <p:tgtEl>
                                          <p:spTgt spid="3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blinds(horizontal)">
                                      <p:cBhvr>
                                        <p:cTn id="57" dur="500"/>
                                        <p:tgtEl>
                                          <p:spTgt spid="32"/>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blinds(horizontal)">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blinds(horizontal)">
                                      <p:cBhvr>
                                        <p:cTn id="67" dur="500"/>
                                        <p:tgtEl>
                                          <p:spTgt spid="29"/>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blinds(horizontal)">
                                      <p:cBhvr>
                                        <p:cTn id="72" dur="500"/>
                                        <p:tgtEl>
                                          <p:spTgt spid="33"/>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box(in)">
                                      <p:cBhvr>
                                        <p:cTn id="77" dur="500"/>
                                        <p:tgtEl>
                                          <p:spTgt spid="26"/>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blinds(horizontal)">
                                      <p:cBhvr>
                                        <p:cTn id="82" dur="500"/>
                                        <p:tgtEl>
                                          <p:spTgt spid="28"/>
                                        </p:tgtEl>
                                      </p:cBhvr>
                                    </p:animEffect>
                                  </p:childTnLst>
                                </p:cTn>
                              </p:par>
                            </p:childTnLst>
                          </p:cTn>
                        </p:par>
                      </p:childTnLst>
                    </p:cTn>
                  </p:par>
                  <p:par>
                    <p:cTn id="83" fill="hold">
                      <p:stCondLst>
                        <p:cond delay="indefinite"/>
                      </p:stCondLst>
                      <p:childTnLst>
                        <p:par>
                          <p:cTn id="84" fill="hold">
                            <p:stCondLst>
                              <p:cond delay="0"/>
                            </p:stCondLst>
                            <p:childTnLst>
                              <p:par>
                                <p:cTn id="85" presetID="26" presetClass="emph" presetSubtype="0" fill="hold" nodeType="clickEffect">
                                  <p:stCondLst>
                                    <p:cond delay="0"/>
                                  </p:stCondLst>
                                  <p:childTnLst>
                                    <p:animEffect transition="out" filter="fade">
                                      <p:cBhvr>
                                        <p:cTn id="86" dur="500" tmFilter="0, 0; .2, .5; .8, .5; 1, 0"/>
                                        <p:tgtEl>
                                          <p:spTgt spid="28"/>
                                        </p:tgtEl>
                                      </p:cBhvr>
                                    </p:animEffect>
                                    <p:animScale>
                                      <p:cBhvr>
                                        <p:cTn id="87" dur="250" autoRev="1" fill="hold"/>
                                        <p:tgtEl>
                                          <p:spTgt spid="28"/>
                                        </p:tgtEl>
                                      </p:cBhvr>
                                      <p:by x="105000" y="105000"/>
                                    </p:animScale>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blinds(horizontal)">
                                      <p:cBhvr>
                                        <p:cTn id="9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2" grpId="0"/>
      <p:bldP spid="24" grpId="0"/>
      <p:bldP spid="3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duotone>
              <a:schemeClr val="accent5">
                <a:shade val="45000"/>
                <a:satMod val="135000"/>
              </a:schemeClr>
              <a:prstClr val="white"/>
            </a:duotone>
          </a:blip>
          <a:srcRect l="41467" t="18000" r="13226" b="77679"/>
          <a:stretch>
            <a:fillRect/>
          </a:stretch>
        </p:blipFill>
        <p:spPr bwMode="auto">
          <a:xfrm>
            <a:off x="1414914" y="1068400"/>
            <a:ext cx="3650426" cy="356139"/>
          </a:xfrm>
          <a:prstGeom prst="rect">
            <a:avLst/>
          </a:prstGeom>
          <a:noFill/>
          <a:ln w="9525">
            <a:noFill/>
            <a:miter lim="800000"/>
            <a:headEnd/>
            <a:tailEnd/>
          </a:ln>
          <a:effectLst/>
        </p:spPr>
      </p:pic>
      <p:sp>
        <p:nvSpPr>
          <p:cNvPr id="3" name="Rectangle 2"/>
          <p:cNvSpPr/>
          <p:nvPr/>
        </p:nvSpPr>
        <p:spPr>
          <a:xfrm>
            <a:off x="0" y="846025"/>
            <a:ext cx="8046717" cy="1138773"/>
          </a:xfrm>
          <a:prstGeom prst="rect">
            <a:avLst/>
          </a:prstGeom>
        </p:spPr>
        <p:txBody>
          <a:bodyPr wrap="square">
            <a:spAutoFit/>
          </a:bodyPr>
          <a:lstStyle/>
          <a:p>
            <a:r>
              <a:rPr lang="es-ES" sz="1700" b="1" dirty="0" smtClean="0">
                <a:solidFill>
                  <a:srgbClr val="0070C0"/>
                </a:solidFill>
                <a:latin typeface="Times New Roman" pitchFamily="18" charset="0"/>
                <a:cs typeface="Times New Roman" pitchFamily="18" charset="0"/>
              </a:rPr>
              <a:t>Ejercicio</a:t>
            </a:r>
          </a:p>
          <a:p>
            <a:r>
              <a:rPr lang="es-ES" sz="1700" dirty="0" smtClean="0">
                <a:solidFill>
                  <a:srgbClr val="0070C0"/>
                </a:solidFill>
                <a:latin typeface="Times New Roman" pitchFamily="18" charset="0"/>
                <a:cs typeface="Times New Roman" pitchFamily="18" charset="0"/>
              </a:rPr>
              <a:t>a) Mostrar que</a:t>
            </a:r>
          </a:p>
          <a:p>
            <a:r>
              <a:rPr lang="es-ES" sz="1700" dirty="0" smtClean="0">
                <a:solidFill>
                  <a:srgbClr val="0070C0"/>
                </a:solidFill>
                <a:latin typeface="Times New Roman" pitchFamily="18" charset="0"/>
                <a:cs typeface="Times New Roman" pitchFamily="18" charset="0"/>
              </a:rPr>
              <a:t>b) Calcular los posibles valores de </a:t>
            </a:r>
            <a:r>
              <a:rPr lang="es-ES" sz="1700" i="1" dirty="0" smtClean="0">
                <a:solidFill>
                  <a:srgbClr val="0070C0"/>
                </a:solidFill>
                <a:latin typeface="Times New Roman" pitchFamily="18" charset="0"/>
                <a:cs typeface="Times New Roman" pitchFamily="18" charset="0"/>
              </a:rPr>
              <a:t>j</a:t>
            </a:r>
            <a:r>
              <a:rPr lang="es-ES" sz="1700" dirty="0" smtClean="0">
                <a:solidFill>
                  <a:srgbClr val="0070C0"/>
                </a:solidFill>
                <a:latin typeface="Times New Roman" pitchFamily="18" charset="0"/>
                <a:cs typeface="Times New Roman" pitchFamily="18" charset="0"/>
              </a:rPr>
              <a:t> para </a:t>
            </a:r>
            <a:r>
              <a:rPr lang="es-ES" sz="1700" i="1" dirty="0" smtClean="0">
                <a:solidFill>
                  <a:srgbClr val="0070C0"/>
                </a:solidFill>
                <a:latin typeface="Times New Roman" pitchFamily="18" charset="0"/>
                <a:cs typeface="Times New Roman" pitchFamily="18" charset="0"/>
              </a:rPr>
              <a:t>l</a:t>
            </a:r>
            <a:r>
              <a:rPr lang="es-ES" sz="1700" dirty="0" smtClean="0">
                <a:solidFill>
                  <a:srgbClr val="0070C0"/>
                </a:solidFill>
                <a:latin typeface="Times New Roman" pitchFamily="18" charset="0"/>
                <a:cs typeface="Times New Roman" pitchFamily="18" charset="0"/>
              </a:rPr>
              <a:t> = 1 y s = ½ .</a:t>
            </a:r>
          </a:p>
          <a:p>
            <a:r>
              <a:rPr lang="es-ES" sz="1700" dirty="0" smtClean="0">
                <a:solidFill>
                  <a:srgbClr val="0070C0"/>
                </a:solidFill>
                <a:latin typeface="Times New Roman" pitchFamily="18" charset="0"/>
                <a:cs typeface="Times New Roman" pitchFamily="18" charset="0"/>
              </a:rPr>
              <a:t>c) Calcular los posibles valores de </a:t>
            </a:r>
            <a:r>
              <a:rPr lang="es-ES" sz="1700" b="1" dirty="0" smtClean="0">
                <a:solidFill>
                  <a:srgbClr val="0070C0"/>
                </a:solidFill>
                <a:latin typeface="Times New Roman" pitchFamily="18" charset="0"/>
                <a:cs typeface="Times New Roman" pitchFamily="18" charset="0"/>
              </a:rPr>
              <a:t>L</a:t>
            </a:r>
            <a:r>
              <a:rPr lang="es-ES" sz="1700" b="1" dirty="0" smtClean="0">
                <a:solidFill>
                  <a:srgbClr val="0070C0"/>
                </a:solidFill>
                <a:latin typeface="Times New Roman" pitchFamily="18" charset="0"/>
                <a:cs typeface="Times New Roman" pitchFamily="18" charset="0"/>
                <a:sym typeface="Symbol"/>
              </a:rPr>
              <a:t></a:t>
            </a:r>
            <a:r>
              <a:rPr lang="es-ES" sz="1700" b="1" dirty="0" smtClean="0">
                <a:solidFill>
                  <a:srgbClr val="0070C0"/>
                </a:solidFill>
                <a:latin typeface="Times New Roman" pitchFamily="18" charset="0"/>
                <a:cs typeface="Times New Roman" pitchFamily="18" charset="0"/>
              </a:rPr>
              <a:t>S</a:t>
            </a:r>
            <a:r>
              <a:rPr lang="es-ES" sz="1700" dirty="0" smtClean="0">
                <a:solidFill>
                  <a:srgbClr val="0070C0"/>
                </a:solidFill>
                <a:latin typeface="Times New Roman" pitchFamily="18" charset="0"/>
                <a:cs typeface="Times New Roman" pitchFamily="18" charset="0"/>
              </a:rPr>
              <a:t>.</a:t>
            </a:r>
          </a:p>
        </p:txBody>
      </p:sp>
      <p:pic>
        <p:nvPicPr>
          <p:cNvPr id="4" name="Ink 11">
            <a:extLst>
              <a:ext uri="{FF2B5EF4-FFF2-40B4-BE49-F238E27FC236}">
                <a16:creationId xmlns:mc="http://schemas.openxmlformats.org/markup-compatibility/2006" xmlns="" xmlns:a16="http://schemas.microsoft.com/office/drawing/2014/main" id="{938ECD87-4ED4-4428-BE9A-2EB52C3F2929}"/>
              </a:ext>
            </a:extLst>
          </p:cNvPr>
          <p:cNvPicPr/>
          <p:nvPr/>
        </p:nvPicPr>
        <p:blipFill>
          <a:blip r:embed="rId3">
            <a:duotone>
              <a:schemeClr val="accent5">
                <a:shade val="45000"/>
                <a:satMod val="135000"/>
              </a:schemeClr>
              <a:prstClr val="white"/>
            </a:duotone>
          </a:blip>
          <a:srcRect t="84190" r="63472"/>
          <a:stretch>
            <a:fillRect/>
          </a:stretch>
        </p:blipFill>
        <p:spPr>
          <a:xfrm>
            <a:off x="343801" y="2492957"/>
            <a:ext cx="4112696" cy="954283"/>
          </a:xfrm>
          <a:prstGeom prst="rect">
            <a:avLst/>
          </a:prstGeom>
        </p:spPr>
      </p:pic>
      <p:pic>
        <p:nvPicPr>
          <p:cNvPr id="5" name="Picture 2"/>
          <p:cNvPicPr>
            <a:picLocks noChangeAspect="1" noChangeArrowheads="1"/>
          </p:cNvPicPr>
          <p:nvPr/>
        </p:nvPicPr>
        <p:blipFill>
          <a:blip r:embed="rId2">
            <a:duotone>
              <a:schemeClr val="accent5">
                <a:shade val="45000"/>
                <a:satMod val="135000"/>
              </a:schemeClr>
              <a:prstClr val="white"/>
            </a:duotone>
          </a:blip>
          <a:srcRect l="28605" t="8129" b="87370"/>
          <a:stretch>
            <a:fillRect/>
          </a:stretch>
        </p:blipFill>
        <p:spPr bwMode="auto">
          <a:xfrm>
            <a:off x="693016" y="4408370"/>
            <a:ext cx="5120640" cy="330239"/>
          </a:xfrm>
          <a:prstGeom prst="rect">
            <a:avLst/>
          </a:prstGeom>
          <a:noFill/>
          <a:ln w="9525">
            <a:noFill/>
            <a:miter lim="800000"/>
            <a:headEnd/>
            <a:tailEnd/>
          </a:ln>
          <a:effectLst/>
        </p:spPr>
      </p:pic>
      <p:pic>
        <p:nvPicPr>
          <p:cNvPr id="50178" name="Picture 2"/>
          <p:cNvPicPr>
            <a:picLocks noChangeAspect="1" noChangeArrowheads="1"/>
          </p:cNvPicPr>
          <p:nvPr/>
        </p:nvPicPr>
        <p:blipFill>
          <a:blip r:embed="rId4">
            <a:duotone>
              <a:schemeClr val="accent5">
                <a:shade val="45000"/>
                <a:satMod val="135000"/>
              </a:schemeClr>
              <a:prstClr val="white"/>
            </a:duotone>
          </a:blip>
          <a:srcRect/>
          <a:stretch>
            <a:fillRect/>
          </a:stretch>
        </p:blipFill>
        <p:spPr bwMode="auto">
          <a:xfrm>
            <a:off x="344204" y="3472113"/>
            <a:ext cx="4438650" cy="876300"/>
          </a:xfrm>
          <a:prstGeom prst="rect">
            <a:avLst/>
          </a:prstGeom>
          <a:noFill/>
          <a:ln w="9525">
            <a:noFill/>
            <a:miter lim="800000"/>
            <a:headEnd/>
            <a:tailEnd/>
          </a:ln>
          <a:effectLst/>
        </p:spPr>
      </p:pic>
      <p:sp>
        <p:nvSpPr>
          <p:cNvPr id="7" name="Rectangle 6"/>
          <p:cNvSpPr/>
          <p:nvPr/>
        </p:nvSpPr>
        <p:spPr>
          <a:xfrm>
            <a:off x="123524" y="2066829"/>
            <a:ext cx="8046717" cy="353943"/>
          </a:xfrm>
          <a:prstGeom prst="rect">
            <a:avLst/>
          </a:prstGeom>
        </p:spPr>
        <p:txBody>
          <a:bodyPr wrap="square">
            <a:spAutoFit/>
          </a:bodyPr>
          <a:lstStyle/>
          <a:p>
            <a:r>
              <a:rPr lang="es-ES" sz="1700" dirty="0" smtClean="0">
                <a:solidFill>
                  <a:srgbClr val="0070C0"/>
                </a:solidFill>
                <a:latin typeface="Times New Roman" pitchFamily="18" charset="0"/>
                <a:cs typeface="Times New Roman" pitchFamily="18" charset="0"/>
              </a:rPr>
              <a:t>a)</a:t>
            </a:r>
          </a:p>
        </p:txBody>
      </p:sp>
      <p:sp>
        <p:nvSpPr>
          <p:cNvPr id="8" name="Rectangle 7"/>
          <p:cNvSpPr/>
          <p:nvPr/>
        </p:nvSpPr>
        <p:spPr>
          <a:xfrm>
            <a:off x="171650" y="4405774"/>
            <a:ext cx="8046717" cy="353943"/>
          </a:xfrm>
          <a:prstGeom prst="rect">
            <a:avLst/>
          </a:prstGeom>
        </p:spPr>
        <p:txBody>
          <a:bodyPr wrap="square">
            <a:spAutoFit/>
          </a:bodyPr>
          <a:lstStyle/>
          <a:p>
            <a:r>
              <a:rPr lang="es-ES" sz="1700" dirty="0" smtClean="0">
                <a:solidFill>
                  <a:srgbClr val="0070C0"/>
                </a:solidFill>
                <a:latin typeface="Times New Roman" pitchFamily="18" charset="0"/>
                <a:cs typeface="Times New Roman" pitchFamily="18" charset="0"/>
              </a:rPr>
              <a:t>b)</a:t>
            </a:r>
          </a:p>
        </p:txBody>
      </p:sp>
      <p:pic>
        <p:nvPicPr>
          <p:cNvPr id="9" name="Picture 2"/>
          <p:cNvPicPr>
            <a:picLocks noChangeAspect="1" noChangeArrowheads="1"/>
          </p:cNvPicPr>
          <p:nvPr/>
        </p:nvPicPr>
        <p:blipFill>
          <a:blip r:embed="rId2">
            <a:duotone>
              <a:schemeClr val="accent5">
                <a:shade val="45000"/>
                <a:satMod val="135000"/>
              </a:schemeClr>
              <a:prstClr val="white"/>
            </a:duotone>
          </a:blip>
          <a:srcRect l="20038" t="34126" b="52361"/>
          <a:stretch>
            <a:fillRect/>
          </a:stretch>
        </p:blipFill>
        <p:spPr bwMode="auto">
          <a:xfrm>
            <a:off x="721895" y="4947391"/>
            <a:ext cx="5735052" cy="991402"/>
          </a:xfrm>
          <a:prstGeom prst="rect">
            <a:avLst/>
          </a:prstGeom>
          <a:noFill/>
          <a:ln w="9525">
            <a:noFill/>
            <a:miter lim="800000"/>
            <a:headEnd/>
            <a:tailEnd/>
          </a:ln>
          <a:effectLst/>
        </p:spPr>
      </p:pic>
      <p:sp>
        <p:nvSpPr>
          <p:cNvPr id="10" name="Rectangle 9"/>
          <p:cNvSpPr/>
          <p:nvPr/>
        </p:nvSpPr>
        <p:spPr>
          <a:xfrm>
            <a:off x="218175" y="4962424"/>
            <a:ext cx="8046717" cy="353943"/>
          </a:xfrm>
          <a:prstGeom prst="rect">
            <a:avLst/>
          </a:prstGeom>
        </p:spPr>
        <p:txBody>
          <a:bodyPr wrap="square">
            <a:spAutoFit/>
          </a:bodyPr>
          <a:lstStyle/>
          <a:p>
            <a:r>
              <a:rPr lang="es-ES" sz="1700" dirty="0" smtClean="0">
                <a:solidFill>
                  <a:srgbClr val="0070C0"/>
                </a:solidFill>
                <a:latin typeface="Times New Roman" pitchFamily="18" charset="0"/>
                <a:cs typeface="Times New Roman" pitchFamily="18" charset="0"/>
              </a:rPr>
              <a:t>c)</a:t>
            </a:r>
          </a:p>
        </p:txBody>
      </p:sp>
      <p:pic>
        <p:nvPicPr>
          <p:cNvPr id="11" name="Picture 2"/>
          <p:cNvPicPr>
            <a:picLocks noChangeAspect="1" noChangeArrowheads="1"/>
          </p:cNvPicPr>
          <p:nvPr/>
        </p:nvPicPr>
        <p:blipFill>
          <a:blip r:embed="rId2">
            <a:duotone>
              <a:schemeClr val="accent5">
                <a:shade val="45000"/>
                <a:satMod val="135000"/>
              </a:schemeClr>
              <a:prstClr val="white"/>
            </a:duotone>
          </a:blip>
          <a:srcRect l="20038" t="22996" b="65065"/>
          <a:stretch>
            <a:fillRect/>
          </a:stretch>
        </p:blipFill>
        <p:spPr bwMode="auto">
          <a:xfrm>
            <a:off x="701040" y="5982101"/>
            <a:ext cx="5735052" cy="875899"/>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0178"/>
                                        </p:tgtEl>
                                        <p:attrNameLst>
                                          <p:attrName>style.visibility</p:attrName>
                                        </p:attrNameLst>
                                      </p:cBhvr>
                                      <p:to>
                                        <p:strVal val="visible"/>
                                      </p:to>
                                    </p:set>
                                    <p:animEffect transition="in" filter="blinds(horizontal)">
                                      <p:cBhvr>
                                        <p:cTn id="17" dur="500"/>
                                        <p:tgtEl>
                                          <p:spTgt spid="5017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linds(horizont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295B07-DFB2-4AAC-BBAC-8ECF89DFA703}"/>
              </a:ext>
            </a:extLst>
          </p:cNvPr>
          <p:cNvSpPr txBox="1">
            <a:spLocks/>
          </p:cNvSpPr>
          <p:nvPr/>
        </p:nvSpPr>
        <p:spPr>
          <a:xfrm>
            <a:off x="-144379" y="1881369"/>
            <a:ext cx="12047805" cy="28431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ES" sz="4000" dirty="0"/>
          </a:p>
        </p:txBody>
      </p:sp>
      <p:sp>
        <p:nvSpPr>
          <p:cNvPr id="5" name="Rectangle 4"/>
          <p:cNvSpPr/>
          <p:nvPr/>
        </p:nvSpPr>
        <p:spPr>
          <a:xfrm>
            <a:off x="144379" y="867971"/>
            <a:ext cx="10879756" cy="2308324"/>
          </a:xfrm>
          <a:prstGeom prst="rect">
            <a:avLst/>
          </a:prstGeom>
        </p:spPr>
        <p:txBody>
          <a:bodyPr wrap="square">
            <a:spAutoFit/>
          </a:bodyPr>
          <a:lstStyle/>
          <a:p>
            <a:r>
              <a:rPr lang="es-ES" sz="1700" dirty="0" smtClean="0">
                <a:latin typeface="Times New Roman" pitchFamily="18" charset="0"/>
                <a:cs typeface="Times New Roman" pitchFamily="18" charset="0"/>
              </a:rPr>
              <a:t>Para ilustrar cómo funciona el principio de </a:t>
            </a:r>
            <a:r>
              <a:rPr lang="es-ES" sz="1700" dirty="0" err="1" smtClean="0">
                <a:latin typeface="Times New Roman" pitchFamily="18" charset="0"/>
                <a:cs typeface="Times New Roman" pitchFamily="18" charset="0"/>
              </a:rPr>
              <a:t>Pauli</a:t>
            </a:r>
            <a:r>
              <a:rPr lang="es-ES" sz="1700" dirty="0" smtClean="0">
                <a:latin typeface="Times New Roman" pitchFamily="18" charset="0"/>
                <a:cs typeface="Times New Roman" pitchFamily="18" charset="0"/>
              </a:rPr>
              <a:t>, consideremos la estructura del helio (Z = 2). </a:t>
            </a:r>
          </a:p>
          <a:p>
            <a:pPr>
              <a:buFont typeface="Arial" pitchFamily="34" charset="0"/>
              <a:buChar char="•"/>
            </a:pPr>
            <a:r>
              <a:rPr lang="es-ES" sz="1700" dirty="0" smtClean="0">
                <a:latin typeface="Times New Roman" pitchFamily="18" charset="0"/>
                <a:cs typeface="Times New Roman" pitchFamily="18" charset="0"/>
              </a:rPr>
              <a:t> El primer electrón del helio, en el estado fundamental 1s, tiene números </a:t>
            </a:r>
            <a:r>
              <a:rPr lang="es-ES" sz="1700" i="1" dirty="0" smtClean="0">
                <a:latin typeface="Times New Roman" pitchFamily="18" charset="0"/>
                <a:cs typeface="Times New Roman" pitchFamily="18" charset="0"/>
              </a:rPr>
              <a:t>n </a:t>
            </a:r>
            <a:r>
              <a:rPr lang="es-ES" sz="1700" dirty="0" smtClean="0">
                <a:latin typeface="Times New Roman" pitchFamily="18" charset="0"/>
                <a:cs typeface="Times New Roman" pitchFamily="18" charset="0"/>
              </a:rPr>
              <a:t>= 1, </a:t>
            </a:r>
            <a:r>
              <a:rPr lang="es-ES" sz="1700" i="1" dirty="0" smtClean="0">
                <a:latin typeface="Times New Roman" pitchFamily="18" charset="0"/>
                <a:cs typeface="Times New Roman" pitchFamily="18" charset="0"/>
              </a:rPr>
              <a:t>l </a:t>
            </a:r>
            <a:r>
              <a:rPr lang="es-ES" sz="1700" dirty="0" smtClean="0">
                <a:latin typeface="Times New Roman" pitchFamily="18" charset="0"/>
                <a:cs typeface="Times New Roman" pitchFamily="18" charset="0"/>
              </a:rPr>
              <a:t>= 0, </a:t>
            </a:r>
            <a:r>
              <a:rPr lang="es-ES" sz="1700" i="1" dirty="0" smtClean="0">
                <a:latin typeface="Times New Roman" pitchFamily="18" charset="0"/>
                <a:cs typeface="Times New Roman" pitchFamily="18" charset="0"/>
              </a:rPr>
              <a:t>m</a:t>
            </a:r>
            <a:r>
              <a:rPr lang="es-ES" sz="1700" i="1" baseline="-25000" dirty="0" smtClean="0">
                <a:latin typeface="Times New Roman" pitchFamily="18" charset="0"/>
                <a:cs typeface="Times New Roman" pitchFamily="18" charset="0"/>
              </a:rPr>
              <a:t>l</a:t>
            </a:r>
            <a:r>
              <a:rPr lang="es-ES" sz="1700" dirty="0" smtClean="0">
                <a:latin typeface="Times New Roman" pitchFamily="18" charset="0"/>
                <a:cs typeface="Times New Roman" pitchFamily="18" charset="0"/>
              </a:rPr>
              <a:t> = 0, </a:t>
            </a:r>
            <a:r>
              <a:rPr lang="es-ES" sz="1700" i="1" dirty="0" smtClean="0">
                <a:latin typeface="Times New Roman" pitchFamily="18" charset="0"/>
                <a:cs typeface="Times New Roman" pitchFamily="18" charset="0"/>
              </a:rPr>
              <a:t>m</a:t>
            </a:r>
            <a:r>
              <a:rPr lang="es-ES" sz="1700" i="1" baseline="-25000" dirty="0" smtClean="0">
                <a:latin typeface="Times New Roman" pitchFamily="18" charset="0"/>
                <a:cs typeface="Times New Roman" pitchFamily="18" charset="0"/>
              </a:rPr>
              <a:t>s</a:t>
            </a:r>
            <a:r>
              <a:rPr lang="es-ES" sz="1700" dirty="0" smtClean="0">
                <a:latin typeface="Times New Roman" pitchFamily="18" charset="0"/>
                <a:cs typeface="Times New Roman" pitchFamily="18" charset="0"/>
              </a:rPr>
              <a:t> = +1∕2 o −1∕2. </a:t>
            </a:r>
          </a:p>
          <a:p>
            <a:pPr>
              <a:buFont typeface="Arial" pitchFamily="34" charset="0"/>
              <a:buChar char="•"/>
            </a:pPr>
            <a:r>
              <a:rPr lang="es-ES" sz="1700" dirty="0" smtClean="0">
                <a:latin typeface="Times New Roman" pitchFamily="18" charset="0"/>
                <a:cs typeface="Times New Roman" pitchFamily="18" charset="0"/>
              </a:rPr>
              <a:t> El segundo electrón puede tener el mismo </a:t>
            </a:r>
            <a:r>
              <a:rPr lang="es-ES" sz="1700" i="1" dirty="0" smtClean="0">
                <a:latin typeface="Times New Roman" pitchFamily="18" charset="0"/>
                <a:cs typeface="Times New Roman" pitchFamily="18" charset="0"/>
              </a:rPr>
              <a:t>n</a:t>
            </a:r>
            <a:r>
              <a:rPr lang="es-ES" sz="1700" dirty="0" smtClean="0">
                <a:latin typeface="Times New Roman" pitchFamily="18" charset="0"/>
                <a:cs typeface="Times New Roman" pitchFamily="18" charset="0"/>
              </a:rPr>
              <a:t>, </a:t>
            </a:r>
            <a:r>
              <a:rPr lang="es-ES" sz="1700" i="1" dirty="0" smtClean="0">
                <a:latin typeface="Times New Roman" pitchFamily="18" charset="0"/>
                <a:cs typeface="Times New Roman" pitchFamily="18" charset="0"/>
              </a:rPr>
              <a:t>l </a:t>
            </a:r>
            <a:r>
              <a:rPr lang="es-ES" sz="1700" dirty="0" smtClean="0">
                <a:latin typeface="Times New Roman" pitchFamily="18" charset="0"/>
                <a:cs typeface="Times New Roman" pitchFamily="18" charset="0"/>
              </a:rPr>
              <a:t>y </a:t>
            </a:r>
            <a:r>
              <a:rPr lang="es-ES" sz="1700" i="1" dirty="0" smtClean="0">
                <a:latin typeface="Times New Roman" pitchFamily="18" charset="0"/>
                <a:cs typeface="Times New Roman" pitchFamily="18" charset="0"/>
              </a:rPr>
              <a:t>m</a:t>
            </a:r>
            <a:r>
              <a:rPr lang="es-ES" sz="1700" i="1" baseline="-25000" dirty="0" smtClean="0">
                <a:latin typeface="Times New Roman" pitchFamily="18" charset="0"/>
                <a:cs typeface="Times New Roman" pitchFamily="18" charset="0"/>
              </a:rPr>
              <a:t>l</a:t>
            </a:r>
            <a:r>
              <a:rPr lang="es-ES" sz="1700" dirty="0" smtClean="0">
                <a:latin typeface="Times New Roman" pitchFamily="18" charset="0"/>
                <a:cs typeface="Times New Roman" pitchFamily="18" charset="0"/>
              </a:rPr>
              <a:t> , pero no puede tener el mismo </a:t>
            </a:r>
            <a:r>
              <a:rPr lang="es-ES" sz="1700" i="1" dirty="0" smtClean="0">
                <a:latin typeface="Times New Roman" pitchFamily="18" charset="0"/>
                <a:cs typeface="Times New Roman" pitchFamily="18" charset="0"/>
              </a:rPr>
              <a:t>m</a:t>
            </a:r>
            <a:r>
              <a:rPr lang="es-ES" sz="1700" i="1" baseline="-25000" dirty="0" smtClean="0">
                <a:latin typeface="Times New Roman" pitchFamily="18" charset="0"/>
                <a:cs typeface="Times New Roman" pitchFamily="18" charset="0"/>
              </a:rPr>
              <a:t>s</a:t>
            </a:r>
            <a:r>
              <a:rPr lang="es-ES" sz="1700" dirty="0" smtClean="0">
                <a:latin typeface="Times New Roman" pitchFamily="18" charset="0"/>
                <a:cs typeface="Times New Roman" pitchFamily="18" charset="0"/>
              </a:rPr>
              <a:t>, porque violaría el principio de exclusión. </a:t>
            </a:r>
          </a:p>
          <a:p>
            <a:r>
              <a:rPr lang="es-ES" sz="1700" dirty="0" smtClean="0">
                <a:latin typeface="Times New Roman" pitchFamily="18" charset="0"/>
                <a:cs typeface="Times New Roman" pitchFamily="18" charset="0"/>
              </a:rPr>
              <a:t>Así, si el primer electrón 1</a:t>
            </a:r>
            <a:r>
              <a:rPr lang="es-ES" sz="1700" i="1" dirty="0" smtClean="0">
                <a:latin typeface="Times New Roman" pitchFamily="18" charset="0"/>
                <a:cs typeface="Times New Roman" pitchFamily="18" charset="0"/>
              </a:rPr>
              <a:t>s</a:t>
            </a:r>
            <a:r>
              <a:rPr lang="es-ES" sz="1700" dirty="0" smtClean="0">
                <a:latin typeface="Times New Roman" pitchFamily="18" charset="0"/>
                <a:cs typeface="Times New Roman" pitchFamily="18" charset="0"/>
              </a:rPr>
              <a:t> tiene </a:t>
            </a:r>
            <a:r>
              <a:rPr lang="es-ES" sz="1700" i="1" dirty="0" smtClean="0">
                <a:latin typeface="Times New Roman" pitchFamily="18" charset="0"/>
                <a:cs typeface="Times New Roman" pitchFamily="18" charset="0"/>
              </a:rPr>
              <a:t>m</a:t>
            </a:r>
            <a:r>
              <a:rPr lang="es-ES" sz="1700" i="1" baseline="-25000" dirty="0" smtClean="0">
                <a:latin typeface="Times New Roman" pitchFamily="18" charset="0"/>
                <a:cs typeface="Times New Roman" pitchFamily="18" charset="0"/>
              </a:rPr>
              <a:t>s</a:t>
            </a:r>
            <a:r>
              <a:rPr lang="es-ES" sz="1700" dirty="0" smtClean="0">
                <a:latin typeface="Times New Roman" pitchFamily="18" charset="0"/>
                <a:cs typeface="Times New Roman" pitchFamily="18" charset="0"/>
              </a:rPr>
              <a:t> = +1∕2, el segundo electrón 1</a:t>
            </a:r>
            <a:r>
              <a:rPr lang="es-ES" sz="1700" i="1" dirty="0" smtClean="0">
                <a:latin typeface="Times New Roman" pitchFamily="18" charset="0"/>
                <a:cs typeface="Times New Roman" pitchFamily="18" charset="0"/>
              </a:rPr>
              <a:t>s </a:t>
            </a:r>
            <a:r>
              <a:rPr lang="es-ES" sz="1700" dirty="0" smtClean="0">
                <a:latin typeface="Times New Roman" pitchFamily="18" charset="0"/>
                <a:cs typeface="Times New Roman" pitchFamily="18" charset="0"/>
              </a:rPr>
              <a:t>debe tener </a:t>
            </a:r>
            <a:r>
              <a:rPr lang="es-ES" sz="1700" i="1" dirty="0" smtClean="0">
                <a:latin typeface="Times New Roman" pitchFamily="18" charset="0"/>
                <a:cs typeface="Times New Roman" pitchFamily="18" charset="0"/>
              </a:rPr>
              <a:t>m</a:t>
            </a:r>
            <a:r>
              <a:rPr lang="es-ES" sz="1700" i="1" baseline="-25000" dirty="0" smtClean="0">
                <a:latin typeface="Times New Roman" pitchFamily="18" charset="0"/>
                <a:cs typeface="Times New Roman" pitchFamily="18" charset="0"/>
              </a:rPr>
              <a:t>s</a:t>
            </a:r>
            <a:r>
              <a:rPr lang="es-ES" sz="1700" dirty="0" smtClean="0">
                <a:latin typeface="Times New Roman" pitchFamily="18" charset="0"/>
                <a:cs typeface="Times New Roman" pitchFamily="18" charset="0"/>
              </a:rPr>
              <a:t> = −1∕2. </a:t>
            </a:r>
          </a:p>
          <a:p>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La figura ilustra el resultado de un cálculo aproximado del orden del llenado de niveles </a:t>
            </a:r>
            <a:br>
              <a:rPr lang="es-ES" sz="1700" dirty="0" smtClean="0">
                <a:latin typeface="Times New Roman" pitchFamily="18" charset="0"/>
                <a:cs typeface="Times New Roman" pitchFamily="18" charset="0"/>
              </a:rPr>
            </a:br>
            <a:r>
              <a:rPr lang="es-ES" sz="1700" dirty="0" smtClean="0">
                <a:latin typeface="Times New Roman" pitchFamily="18" charset="0"/>
                <a:cs typeface="Times New Roman" pitchFamily="18" charset="0"/>
              </a:rPr>
              <a:t>de energía en átomos de muchos electrones cuando el número atómico Z aumenta. </a:t>
            </a:r>
          </a:p>
          <a:p>
            <a:endParaRPr lang="es-ES" sz="800" dirty="0" smtClean="0">
              <a:latin typeface="Times New Roman" pitchFamily="18" charset="0"/>
              <a:cs typeface="Times New Roman" pitchFamily="18" charset="0"/>
            </a:endParaRPr>
          </a:p>
        </p:txBody>
      </p:sp>
      <p:sp>
        <p:nvSpPr>
          <p:cNvPr id="12" name="Rectangle 11"/>
          <p:cNvSpPr/>
          <p:nvPr/>
        </p:nvSpPr>
        <p:spPr>
          <a:xfrm>
            <a:off x="125129" y="3380164"/>
            <a:ext cx="9038122" cy="3354765"/>
          </a:xfrm>
          <a:prstGeom prst="rect">
            <a:avLst/>
          </a:prstGeom>
        </p:spPr>
        <p:txBody>
          <a:bodyPr wrap="square">
            <a:spAutoFit/>
          </a:bodyPr>
          <a:lstStyle/>
          <a:p>
            <a:r>
              <a:rPr lang="es-ES" sz="1700" dirty="0" smtClean="0">
                <a:latin typeface="Times New Roman" pitchFamily="18" charset="0"/>
                <a:cs typeface="Times New Roman" pitchFamily="18" charset="0"/>
              </a:rPr>
              <a:t>El nivel 1s es siempre el nivel de energía más bajo a llenar, </a:t>
            </a:r>
            <a:r>
              <a:rPr lang="es-ES" sz="1700" dirty="0" err="1" smtClean="0">
                <a:latin typeface="Times New Roman" pitchFamily="18" charset="0"/>
                <a:cs typeface="Times New Roman" pitchFamily="18" charset="0"/>
              </a:rPr>
              <a:t>ylos</a:t>
            </a:r>
            <a:r>
              <a:rPr lang="es-ES" sz="1700" dirty="0" smtClean="0">
                <a:latin typeface="Times New Roman" pitchFamily="18" charset="0"/>
                <a:cs typeface="Times New Roman" pitchFamily="18" charset="0"/>
              </a:rPr>
              <a:t> niveles 2s y 2p están bastante cerca en energía. El nivel 2 siempre miente un poco menor en energía que el nivel 2p, por lo que el nivel 2s se llena antes que el 2p.</a:t>
            </a:r>
          </a:p>
          <a:p>
            <a:r>
              <a:rPr lang="es-ES" sz="1700" dirty="0" smtClean="0">
                <a:latin typeface="Times New Roman" pitchFamily="18" charset="0"/>
                <a:cs typeface="Times New Roman" pitchFamily="18" charset="0"/>
              </a:rPr>
              <a:t>Podemos entender por qué el nivel 2s tiene menos energía de acuerdo a lo que vimos antes para el hidrogeno.</a:t>
            </a:r>
          </a:p>
          <a:p>
            <a:r>
              <a:rPr lang="es-ES" sz="1700" dirty="0" smtClean="0">
                <a:latin typeface="Times New Roman" pitchFamily="18" charset="0"/>
                <a:cs typeface="Times New Roman" pitchFamily="18" charset="0"/>
              </a:rPr>
              <a:t>Un electrón en el nivel 2s tiene una mayor probabilidad de serse encuentra en radios pequeños en comparación con un electrón en el nivel 2p. (Penetrante cerca del núcleo, el electrón 2s también es atraído por la carga nuclear </a:t>
            </a:r>
            <a:r>
              <a:rPr lang="es-ES" sz="1700" dirty="0" err="1" smtClean="0">
                <a:latin typeface="Times New Roman" pitchFamily="18" charset="0"/>
                <a:cs typeface="Times New Roman" pitchFamily="18" charset="0"/>
              </a:rPr>
              <a:t>completa+Ze</a:t>
            </a:r>
            <a:r>
              <a:rPr lang="es-ES" sz="1700" dirty="0" smtClean="0">
                <a:latin typeface="Times New Roman" pitchFamily="18" charset="0"/>
                <a:cs typeface="Times New Roman" pitchFamily="18" charset="0"/>
              </a:rPr>
              <a:t>, mientras que el electrón 2p pasa la mayor parte de su tiempo más allá de las órbitas de los 1selectrones donde es atraído por una carga efectiva que es menor que la carga </a:t>
            </a:r>
            <a:r>
              <a:rPr lang="es-ES" sz="1700" dirty="0" err="1" smtClean="0">
                <a:latin typeface="Times New Roman" pitchFamily="18" charset="0"/>
                <a:cs typeface="Times New Roman" pitchFamily="18" charset="0"/>
              </a:rPr>
              <a:t>completacarga</a:t>
            </a:r>
            <a:r>
              <a:rPr lang="es-ES" sz="1700" dirty="0" smtClean="0">
                <a:latin typeface="Times New Roman" pitchFamily="18" charset="0"/>
                <a:cs typeface="Times New Roman" pitchFamily="18" charset="0"/>
              </a:rPr>
              <a:t> del núcleo. Discutiremos este efecto, que se llama apantallamiento de </a:t>
            </a:r>
            <a:r>
              <a:rPr lang="es-ES" sz="1700" dirty="0" err="1" smtClean="0">
                <a:latin typeface="Times New Roman" pitchFamily="18" charset="0"/>
                <a:cs typeface="Times New Roman" pitchFamily="18" charset="0"/>
              </a:rPr>
              <a:t>electrones,en</a:t>
            </a:r>
            <a:r>
              <a:rPr lang="es-ES" sz="1700" dirty="0" smtClean="0">
                <a:latin typeface="Times New Roman" pitchFamily="18" charset="0"/>
                <a:cs typeface="Times New Roman" pitchFamily="18" charset="0"/>
              </a:rPr>
              <a:t> la Sección 8.3.) Estos dos efectos: una penetración más cercana al núcleo </a:t>
            </a:r>
            <a:r>
              <a:rPr lang="es-ES" sz="1700" dirty="0" err="1" smtClean="0">
                <a:latin typeface="Times New Roman" pitchFamily="18" charset="0"/>
                <a:cs typeface="Times New Roman" pitchFamily="18" charset="0"/>
              </a:rPr>
              <a:t>ycribado</a:t>
            </a:r>
            <a:r>
              <a:rPr lang="es-ES" sz="1700" dirty="0" smtClean="0">
                <a:latin typeface="Times New Roman" pitchFamily="18" charset="0"/>
                <a:cs typeface="Times New Roman" pitchFamily="18" charset="0"/>
              </a:rPr>
              <a:t>: son responsables de la unión más estrecha de los electrones 2s en </a:t>
            </a:r>
            <a:r>
              <a:rPr lang="es-ES" sz="1700" dirty="0" err="1" smtClean="0">
                <a:latin typeface="Times New Roman" pitchFamily="18" charset="0"/>
                <a:cs typeface="Times New Roman" pitchFamily="18" charset="0"/>
              </a:rPr>
              <a:t>comparacióncon</a:t>
            </a:r>
            <a:r>
              <a:rPr lang="es-ES" sz="1700" dirty="0" smtClean="0">
                <a:latin typeface="Times New Roman" pitchFamily="18" charset="0"/>
                <a:cs typeface="Times New Roman" pitchFamily="18" charset="0"/>
              </a:rPr>
              <a:t> los electrones 2p.</a:t>
            </a:r>
          </a:p>
          <a:p>
            <a:endParaRPr lang="es-ES" sz="800" dirty="0" smtClean="0">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2"/>
          <a:srcRect t="2718" r="20272"/>
          <a:stretch>
            <a:fillRect/>
          </a:stretch>
        </p:blipFill>
        <p:spPr bwMode="auto">
          <a:xfrm>
            <a:off x="9110062" y="244090"/>
            <a:ext cx="2392128" cy="6421405"/>
          </a:xfrm>
          <a:prstGeom prst="rect">
            <a:avLst/>
          </a:prstGeom>
          <a:noFill/>
          <a:ln w="9525">
            <a:noFill/>
            <a:miter lim="800000"/>
            <a:headEnd/>
            <a:tailEnd/>
          </a:ln>
          <a:effectLst/>
        </p:spPr>
      </p:pic>
    </p:spTree>
    <p:extLst>
      <p:ext uri="{BB962C8B-B14F-4D97-AF65-F5344CB8AC3E}">
        <p14:creationId xmlns="" xmlns:p14="http://schemas.microsoft.com/office/powerpoint/2010/main" val="176849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linds(horizont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
                                            <p:txEl>
                                              <p:pRg st="0" end="0"/>
                                            </p:txEl>
                                          </p:spTgt>
                                        </p:tgtEl>
                                        <p:attrNameLst>
                                          <p:attrName>style.visibility</p:attrName>
                                        </p:attrNameLst>
                                      </p:cBhvr>
                                      <p:to>
                                        <p:strVal val="visible"/>
                                      </p:to>
                                    </p:set>
                                    <p:animEffect transition="in" filter="blinds(horizontal)">
                                      <p:cBhvr>
                                        <p:cTn id="32" dur="500"/>
                                        <p:tgtEl>
                                          <p:spTgt spid="1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xEl>
                                              <p:pRg st="1" end="1"/>
                                            </p:txEl>
                                          </p:spTgt>
                                        </p:tgtEl>
                                        <p:attrNameLst>
                                          <p:attrName>style.visibility</p:attrName>
                                        </p:attrNameLst>
                                      </p:cBhvr>
                                      <p:to>
                                        <p:strVal val="visible"/>
                                      </p:to>
                                    </p:set>
                                    <p:animEffect transition="in" filter="blinds(horizontal)">
                                      <p:cBhvr>
                                        <p:cTn id="37" dur="500"/>
                                        <p:tgtEl>
                                          <p:spTgt spid="12">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xEl>
                                              <p:pRg st="2" end="2"/>
                                            </p:txEl>
                                          </p:spTgt>
                                        </p:tgtEl>
                                        <p:attrNameLst>
                                          <p:attrName>style.visibility</p:attrName>
                                        </p:attrNameLst>
                                      </p:cBhvr>
                                      <p:to>
                                        <p:strVal val="visible"/>
                                      </p:to>
                                    </p:set>
                                    <p:animEffect transition="in" filter="blinds(horizontal)">
                                      <p:cBhvr>
                                        <p:cTn id="42"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E1531B-F3FC-4AE2-9166-C1162FD24BC5}"/>
              </a:ext>
            </a:extLst>
          </p:cNvPr>
          <p:cNvSpPr txBox="1">
            <a:spLocks/>
          </p:cNvSpPr>
          <p:nvPr/>
        </p:nvSpPr>
        <p:spPr>
          <a:xfrm>
            <a:off x="363328" y="413922"/>
            <a:ext cx="5487269" cy="80442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600" dirty="0"/>
              <a:t>Estructura fina del Hidrógeno</a:t>
            </a:r>
            <a:endParaRPr lang="en-US" sz="3600" dirty="0"/>
          </a:p>
        </p:txBody>
      </p:sp>
      <p:pic>
        <p:nvPicPr>
          <p:cNvPr id="4" name="Picture 3">
            <a:extLst>
              <a:ext uri="{FF2B5EF4-FFF2-40B4-BE49-F238E27FC236}">
                <a16:creationId xmlns="" xmlns:a16="http://schemas.microsoft.com/office/drawing/2014/main" id="{AE9F5975-A6BF-4093-BA37-04104A0AA29E}"/>
              </a:ext>
            </a:extLst>
          </p:cNvPr>
          <p:cNvPicPr>
            <a:picLocks noChangeAspect="1"/>
          </p:cNvPicPr>
          <p:nvPr/>
        </p:nvPicPr>
        <p:blipFill>
          <a:blip r:embed="rId2"/>
          <a:stretch>
            <a:fillRect/>
          </a:stretch>
        </p:blipFill>
        <p:spPr>
          <a:xfrm>
            <a:off x="352937" y="1987605"/>
            <a:ext cx="5049976" cy="804421"/>
          </a:xfrm>
          <a:prstGeom prst="rect">
            <a:avLst/>
          </a:prstGeom>
        </p:spPr>
      </p:pic>
      <p:pic>
        <p:nvPicPr>
          <p:cNvPr id="6" name="Picture 5">
            <a:extLst>
              <a:ext uri="{FF2B5EF4-FFF2-40B4-BE49-F238E27FC236}">
                <a16:creationId xmlns="" xmlns:a16="http://schemas.microsoft.com/office/drawing/2014/main" id="{12D8556C-527E-43D9-AA55-7A11696C4A5C}"/>
              </a:ext>
            </a:extLst>
          </p:cNvPr>
          <p:cNvPicPr>
            <a:picLocks noChangeAspect="1"/>
          </p:cNvPicPr>
          <p:nvPr/>
        </p:nvPicPr>
        <p:blipFill>
          <a:blip r:embed="rId3"/>
          <a:stretch>
            <a:fillRect/>
          </a:stretch>
        </p:blipFill>
        <p:spPr>
          <a:xfrm>
            <a:off x="442476" y="3099169"/>
            <a:ext cx="2171700" cy="276225"/>
          </a:xfrm>
          <a:prstGeom prst="rect">
            <a:avLst/>
          </a:prstGeom>
        </p:spPr>
      </p:pic>
      <p:pic>
        <p:nvPicPr>
          <p:cNvPr id="8" name="Picture 7">
            <a:extLst>
              <a:ext uri="{FF2B5EF4-FFF2-40B4-BE49-F238E27FC236}">
                <a16:creationId xmlns="" xmlns:a16="http://schemas.microsoft.com/office/drawing/2014/main" id="{AD48329F-42C7-4328-B19A-64B9F0BF49DC}"/>
              </a:ext>
            </a:extLst>
          </p:cNvPr>
          <p:cNvPicPr>
            <a:picLocks noChangeAspect="1"/>
          </p:cNvPicPr>
          <p:nvPr/>
        </p:nvPicPr>
        <p:blipFill>
          <a:blip r:embed="rId4"/>
          <a:stretch>
            <a:fillRect/>
          </a:stretch>
        </p:blipFill>
        <p:spPr>
          <a:xfrm>
            <a:off x="5836740" y="517303"/>
            <a:ext cx="6128916" cy="6028442"/>
          </a:xfrm>
          <a:prstGeom prst="rect">
            <a:avLst/>
          </a:prstGeom>
        </p:spPr>
      </p:pic>
    </p:spTree>
    <p:extLst>
      <p:ext uri="{BB962C8B-B14F-4D97-AF65-F5344CB8AC3E}">
        <p14:creationId xmlns="" xmlns:p14="http://schemas.microsoft.com/office/powerpoint/2010/main" val="1295177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E1531B-F3FC-4AE2-9166-C1162FD24BC5}"/>
              </a:ext>
            </a:extLst>
          </p:cNvPr>
          <p:cNvSpPr txBox="1">
            <a:spLocks/>
          </p:cNvSpPr>
          <p:nvPr/>
        </p:nvSpPr>
        <p:spPr>
          <a:xfrm>
            <a:off x="363328" y="413922"/>
            <a:ext cx="5487269" cy="80442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600" dirty="0"/>
              <a:t>Estructura fina del Hidrógeno</a:t>
            </a:r>
            <a:endParaRPr lang="en-US" sz="3600" dirty="0"/>
          </a:p>
        </p:txBody>
      </p:sp>
      <p:pic>
        <p:nvPicPr>
          <p:cNvPr id="4" name="Picture 3">
            <a:extLst>
              <a:ext uri="{FF2B5EF4-FFF2-40B4-BE49-F238E27FC236}">
                <a16:creationId xmlns="" xmlns:a16="http://schemas.microsoft.com/office/drawing/2014/main" id="{AE9F5975-A6BF-4093-BA37-04104A0AA29E}"/>
              </a:ext>
            </a:extLst>
          </p:cNvPr>
          <p:cNvPicPr>
            <a:picLocks noChangeAspect="1"/>
          </p:cNvPicPr>
          <p:nvPr/>
        </p:nvPicPr>
        <p:blipFill>
          <a:blip r:embed="rId2"/>
          <a:stretch>
            <a:fillRect/>
          </a:stretch>
        </p:blipFill>
        <p:spPr>
          <a:xfrm>
            <a:off x="352937" y="1987605"/>
            <a:ext cx="5049976" cy="804421"/>
          </a:xfrm>
          <a:prstGeom prst="rect">
            <a:avLst/>
          </a:prstGeom>
        </p:spPr>
      </p:pic>
      <p:pic>
        <p:nvPicPr>
          <p:cNvPr id="6" name="Picture 5">
            <a:extLst>
              <a:ext uri="{FF2B5EF4-FFF2-40B4-BE49-F238E27FC236}">
                <a16:creationId xmlns="" xmlns:a16="http://schemas.microsoft.com/office/drawing/2014/main" id="{12D8556C-527E-43D9-AA55-7A11696C4A5C}"/>
              </a:ext>
            </a:extLst>
          </p:cNvPr>
          <p:cNvPicPr>
            <a:picLocks noChangeAspect="1"/>
          </p:cNvPicPr>
          <p:nvPr/>
        </p:nvPicPr>
        <p:blipFill>
          <a:blip r:embed="rId3"/>
          <a:stretch>
            <a:fillRect/>
          </a:stretch>
        </p:blipFill>
        <p:spPr>
          <a:xfrm>
            <a:off x="442476" y="3099169"/>
            <a:ext cx="2171700" cy="276225"/>
          </a:xfrm>
          <a:prstGeom prst="rect">
            <a:avLst/>
          </a:prstGeom>
        </p:spPr>
      </p:pic>
      <p:pic>
        <p:nvPicPr>
          <p:cNvPr id="8" name="Picture 7">
            <a:extLst>
              <a:ext uri="{FF2B5EF4-FFF2-40B4-BE49-F238E27FC236}">
                <a16:creationId xmlns="" xmlns:a16="http://schemas.microsoft.com/office/drawing/2014/main" id="{AD48329F-42C7-4328-B19A-64B9F0BF49DC}"/>
              </a:ext>
            </a:extLst>
          </p:cNvPr>
          <p:cNvPicPr>
            <a:picLocks noChangeAspect="1"/>
          </p:cNvPicPr>
          <p:nvPr/>
        </p:nvPicPr>
        <p:blipFill>
          <a:blip r:embed="rId4"/>
          <a:stretch>
            <a:fillRect/>
          </a:stretch>
        </p:blipFill>
        <p:spPr>
          <a:xfrm>
            <a:off x="5537159" y="102521"/>
            <a:ext cx="6654841" cy="6545745"/>
          </a:xfrm>
          <a:prstGeom prst="rect">
            <a:avLst/>
          </a:prstGeom>
        </p:spPr>
      </p:pic>
      <mc:AlternateContent xmlns:mc="http://schemas.openxmlformats.org/markup-compatibility/2006">
        <mc:Choice xmlns="" xmlns:p14="http://schemas.microsoft.com/office/powerpoint/2010/main" Requires="p14">
          <p:contentPart p14:bwMode="auto" r:id="">
            <p14:nvContentPartPr>
              <p14:cNvPr id="3" name="Ink 2">
                <a:extLst>
                  <a:ext uri="{FF2B5EF4-FFF2-40B4-BE49-F238E27FC236}">
                    <a16:creationId xmlns:a16="http://schemas.microsoft.com/office/drawing/2014/main" id="{704EB869-FF4F-4B51-B80F-DDF19D9DE6AE}"/>
                  </a:ext>
                </a:extLst>
              </p14:cNvPr>
              <p14:cNvContentPartPr/>
              <p14:nvPr/>
            </p14:nvContentPartPr>
            <p14:xfrm>
              <a:off x="253080" y="894240"/>
              <a:ext cx="11471040" cy="5746680"/>
            </p14:xfrm>
          </p:contentPart>
        </mc:Choice>
        <mc:Fallback>
          <p:pic>
            <p:nvPicPr>
              <p:cNvPr id="3" name="Ink 2">
                <a:extLst>
                  <a:ext uri="{FF2B5EF4-FFF2-40B4-BE49-F238E27FC236}">
                    <a16:creationId xmlns="" xmlns:a16="http://schemas.microsoft.com/office/drawing/2014/main" id="{704EB869-FF4F-4B51-B80F-DDF19D9DE6AE}"/>
                  </a:ext>
                </a:extLst>
              </p:cNvPr>
              <p:cNvPicPr/>
              <p:nvPr/>
            </p:nvPicPr>
            <p:blipFill>
              <a:blip r:embed="rId5"/>
              <a:stretch>
                <a:fillRect/>
              </a:stretch>
            </p:blipFill>
            <p:spPr>
              <a:xfrm>
                <a:off x="243720" y="884880"/>
                <a:ext cx="11489760" cy="5765400"/>
              </a:xfrm>
              <a:prstGeom prst="rect">
                <a:avLst/>
              </a:prstGeom>
            </p:spPr>
          </p:pic>
        </mc:Fallback>
      </mc:AlternateContent>
    </p:spTree>
    <p:extLst>
      <p:ext uri="{BB962C8B-B14F-4D97-AF65-F5344CB8AC3E}">
        <p14:creationId xmlns="" xmlns:p14="http://schemas.microsoft.com/office/powerpoint/2010/main" val="1295177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8B7966C5-CA28-4925-BFEA-4459EF591A0E}"/>
              </a:ext>
            </a:extLst>
          </p:cNvPr>
          <p:cNvPicPr>
            <a:picLocks noChangeAspect="1"/>
          </p:cNvPicPr>
          <p:nvPr/>
        </p:nvPicPr>
        <p:blipFill>
          <a:blip r:embed="rId2"/>
          <a:stretch>
            <a:fillRect/>
          </a:stretch>
        </p:blipFill>
        <p:spPr>
          <a:xfrm>
            <a:off x="597071" y="280987"/>
            <a:ext cx="7115175" cy="6296025"/>
          </a:xfrm>
          <a:prstGeom prst="rect">
            <a:avLst/>
          </a:prstGeom>
        </p:spPr>
      </p:pic>
      <mc:AlternateContent xmlns:mc="http://schemas.openxmlformats.org/markup-compatibility/2006">
        <mc:Choice xmlns="" xmlns:p14="http://schemas.microsoft.com/office/powerpoint/2010/main" Requires="p14">
          <p:contentPart p14:bwMode="auto" r:id="">
            <p14:nvContentPartPr>
              <p14:cNvPr id="2" name="Ink 1">
                <a:extLst>
                  <a:ext uri="{FF2B5EF4-FFF2-40B4-BE49-F238E27FC236}">
                    <a16:creationId xmlns:a16="http://schemas.microsoft.com/office/drawing/2014/main" id="{318AB6C4-4A74-4EC3-96F3-2BD10D5D1EE4}"/>
                  </a:ext>
                </a:extLst>
              </p14:cNvPr>
              <p14:cNvContentPartPr/>
              <p14:nvPr/>
            </p14:nvContentPartPr>
            <p14:xfrm>
              <a:off x="3648240" y="5258520"/>
              <a:ext cx="187560" cy="762840"/>
            </p14:xfrm>
          </p:contentPart>
        </mc:Choice>
        <mc:Fallback>
          <p:pic>
            <p:nvPicPr>
              <p:cNvPr id="2" name="Ink 1">
                <a:extLst>
                  <a:ext uri="{FF2B5EF4-FFF2-40B4-BE49-F238E27FC236}">
                    <a16:creationId xmlns:p14="http://schemas.microsoft.com/office/powerpoint/2010/main" xmlns="" xmlns:a16="http://schemas.microsoft.com/office/drawing/2014/main" id="{318AB6C4-4A74-4EC3-96F3-2BD10D5D1EE4}"/>
                  </a:ext>
                </a:extLst>
              </p:cNvPr>
              <p:cNvPicPr/>
              <p:nvPr/>
            </p:nvPicPr>
            <p:blipFill>
              <a:blip r:embed="rId3"/>
              <a:stretch>
                <a:fillRect/>
              </a:stretch>
            </p:blipFill>
            <p:spPr>
              <a:xfrm>
                <a:off x="3638880" y="5249160"/>
                <a:ext cx="206280" cy="781560"/>
              </a:xfrm>
              <a:prstGeom prst="rect">
                <a:avLst/>
              </a:prstGeom>
            </p:spPr>
          </p:pic>
        </mc:Fallback>
      </mc:AlternateContent>
    </p:spTree>
    <p:extLst>
      <p:ext uri="{BB962C8B-B14F-4D97-AF65-F5344CB8AC3E}">
        <p14:creationId xmlns="" xmlns:p14="http://schemas.microsoft.com/office/powerpoint/2010/main" val="19441854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DB5C83E6-1379-44F3-BE2E-B7D7330B3726}"/>
              </a:ext>
            </a:extLst>
          </p:cNvPr>
          <p:cNvSpPr txBox="1">
            <a:spLocks/>
          </p:cNvSpPr>
          <p:nvPr/>
        </p:nvSpPr>
        <p:spPr>
          <a:xfrm>
            <a:off x="275493" y="128662"/>
            <a:ext cx="11034932" cy="998806"/>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dirty="0"/>
              <a:t>Ejemplos configuraciones electrónicas del estado base</a:t>
            </a:r>
            <a:endParaRPr lang="en-US" dirty="0"/>
          </a:p>
        </p:txBody>
      </p:sp>
      <p:pic>
        <p:nvPicPr>
          <p:cNvPr id="5" name="Picture 4">
            <a:extLst>
              <a:ext uri="{FF2B5EF4-FFF2-40B4-BE49-F238E27FC236}">
                <a16:creationId xmlns="" xmlns:a16="http://schemas.microsoft.com/office/drawing/2014/main" id="{06A5A8C8-2C22-4BB2-848A-172B70D3799D}"/>
              </a:ext>
            </a:extLst>
          </p:cNvPr>
          <p:cNvPicPr>
            <a:picLocks noChangeAspect="1"/>
          </p:cNvPicPr>
          <p:nvPr/>
        </p:nvPicPr>
        <p:blipFill>
          <a:blip r:embed="rId2"/>
          <a:stretch>
            <a:fillRect/>
          </a:stretch>
        </p:blipFill>
        <p:spPr>
          <a:xfrm>
            <a:off x="451102" y="1240009"/>
            <a:ext cx="11486744" cy="2713012"/>
          </a:xfrm>
          <a:custGeom>
            <a:avLst/>
            <a:gdLst>
              <a:gd name="connsiteX0" fmla="*/ 0 w 11486744"/>
              <a:gd name="connsiteY0" fmla="*/ 0 h 2713012"/>
              <a:gd name="connsiteX1" fmla="*/ 344602 w 11486744"/>
              <a:gd name="connsiteY1" fmla="*/ 0 h 2713012"/>
              <a:gd name="connsiteX2" fmla="*/ 918940 w 11486744"/>
              <a:gd name="connsiteY2" fmla="*/ 0 h 2713012"/>
              <a:gd name="connsiteX3" fmla="*/ 1493277 w 11486744"/>
              <a:gd name="connsiteY3" fmla="*/ 0 h 2713012"/>
              <a:gd name="connsiteX4" fmla="*/ 1952746 w 11486744"/>
              <a:gd name="connsiteY4" fmla="*/ 0 h 2713012"/>
              <a:gd name="connsiteX5" fmla="*/ 2756819 w 11486744"/>
              <a:gd name="connsiteY5" fmla="*/ 0 h 2713012"/>
              <a:gd name="connsiteX6" fmla="*/ 3101421 w 11486744"/>
              <a:gd name="connsiteY6" fmla="*/ 0 h 2713012"/>
              <a:gd name="connsiteX7" fmla="*/ 3560891 w 11486744"/>
              <a:gd name="connsiteY7" fmla="*/ 0 h 2713012"/>
              <a:gd name="connsiteX8" fmla="*/ 4250095 w 11486744"/>
              <a:gd name="connsiteY8" fmla="*/ 0 h 2713012"/>
              <a:gd name="connsiteX9" fmla="*/ 5054167 w 11486744"/>
              <a:gd name="connsiteY9" fmla="*/ 0 h 2713012"/>
              <a:gd name="connsiteX10" fmla="*/ 5858239 w 11486744"/>
              <a:gd name="connsiteY10" fmla="*/ 0 h 2713012"/>
              <a:gd name="connsiteX11" fmla="*/ 6432577 w 11486744"/>
              <a:gd name="connsiteY11" fmla="*/ 0 h 2713012"/>
              <a:gd name="connsiteX12" fmla="*/ 6892046 w 11486744"/>
              <a:gd name="connsiteY12" fmla="*/ 0 h 2713012"/>
              <a:gd name="connsiteX13" fmla="*/ 7581251 w 11486744"/>
              <a:gd name="connsiteY13" fmla="*/ 0 h 2713012"/>
              <a:gd name="connsiteX14" fmla="*/ 8040721 w 11486744"/>
              <a:gd name="connsiteY14" fmla="*/ 0 h 2713012"/>
              <a:gd name="connsiteX15" fmla="*/ 8270456 w 11486744"/>
              <a:gd name="connsiteY15" fmla="*/ 0 h 2713012"/>
              <a:gd name="connsiteX16" fmla="*/ 8844793 w 11486744"/>
              <a:gd name="connsiteY16" fmla="*/ 0 h 2713012"/>
              <a:gd name="connsiteX17" fmla="*/ 9074528 w 11486744"/>
              <a:gd name="connsiteY17" fmla="*/ 0 h 2713012"/>
              <a:gd name="connsiteX18" fmla="*/ 9419130 w 11486744"/>
              <a:gd name="connsiteY18" fmla="*/ 0 h 2713012"/>
              <a:gd name="connsiteX19" fmla="*/ 9648865 w 11486744"/>
              <a:gd name="connsiteY19" fmla="*/ 0 h 2713012"/>
              <a:gd name="connsiteX20" fmla="*/ 10452937 w 11486744"/>
              <a:gd name="connsiteY20" fmla="*/ 0 h 2713012"/>
              <a:gd name="connsiteX21" fmla="*/ 10682672 w 11486744"/>
              <a:gd name="connsiteY21" fmla="*/ 0 h 2713012"/>
              <a:gd name="connsiteX22" fmla="*/ 11486744 w 11486744"/>
              <a:gd name="connsiteY22" fmla="*/ 0 h 2713012"/>
              <a:gd name="connsiteX23" fmla="*/ 11486744 w 11486744"/>
              <a:gd name="connsiteY23" fmla="*/ 461212 h 2713012"/>
              <a:gd name="connsiteX24" fmla="*/ 11486744 w 11486744"/>
              <a:gd name="connsiteY24" fmla="*/ 976684 h 2713012"/>
              <a:gd name="connsiteX25" fmla="*/ 11486744 w 11486744"/>
              <a:gd name="connsiteY25" fmla="*/ 1492157 h 2713012"/>
              <a:gd name="connsiteX26" fmla="*/ 11486744 w 11486744"/>
              <a:gd name="connsiteY26" fmla="*/ 1980499 h 2713012"/>
              <a:gd name="connsiteX27" fmla="*/ 11486744 w 11486744"/>
              <a:gd name="connsiteY27" fmla="*/ 2713012 h 2713012"/>
              <a:gd name="connsiteX28" fmla="*/ 10912407 w 11486744"/>
              <a:gd name="connsiteY28" fmla="*/ 2713012 h 2713012"/>
              <a:gd name="connsiteX29" fmla="*/ 10682672 w 11486744"/>
              <a:gd name="connsiteY29" fmla="*/ 2713012 h 2713012"/>
              <a:gd name="connsiteX30" fmla="*/ 10223202 w 11486744"/>
              <a:gd name="connsiteY30" fmla="*/ 2713012 h 2713012"/>
              <a:gd name="connsiteX31" fmla="*/ 9763732 w 11486744"/>
              <a:gd name="connsiteY31" fmla="*/ 2713012 h 2713012"/>
              <a:gd name="connsiteX32" fmla="*/ 9419130 w 11486744"/>
              <a:gd name="connsiteY32" fmla="*/ 2713012 h 2713012"/>
              <a:gd name="connsiteX33" fmla="*/ 8844793 w 11486744"/>
              <a:gd name="connsiteY33" fmla="*/ 2713012 h 2713012"/>
              <a:gd name="connsiteX34" fmla="*/ 8155588 w 11486744"/>
              <a:gd name="connsiteY34" fmla="*/ 2713012 h 2713012"/>
              <a:gd name="connsiteX35" fmla="*/ 7696118 w 11486744"/>
              <a:gd name="connsiteY35" fmla="*/ 2713012 h 2713012"/>
              <a:gd name="connsiteX36" fmla="*/ 7236649 w 11486744"/>
              <a:gd name="connsiteY36" fmla="*/ 2713012 h 2713012"/>
              <a:gd name="connsiteX37" fmla="*/ 6547444 w 11486744"/>
              <a:gd name="connsiteY37" fmla="*/ 2713012 h 2713012"/>
              <a:gd name="connsiteX38" fmla="*/ 5858239 w 11486744"/>
              <a:gd name="connsiteY38" fmla="*/ 2713012 h 2713012"/>
              <a:gd name="connsiteX39" fmla="*/ 5054167 w 11486744"/>
              <a:gd name="connsiteY39" fmla="*/ 2713012 h 2713012"/>
              <a:gd name="connsiteX40" fmla="*/ 4594698 w 11486744"/>
              <a:gd name="connsiteY40" fmla="*/ 2713012 h 2713012"/>
              <a:gd name="connsiteX41" fmla="*/ 4020360 w 11486744"/>
              <a:gd name="connsiteY41" fmla="*/ 2713012 h 2713012"/>
              <a:gd name="connsiteX42" fmla="*/ 3675758 w 11486744"/>
              <a:gd name="connsiteY42" fmla="*/ 2713012 h 2713012"/>
              <a:gd name="connsiteX43" fmla="*/ 3101421 w 11486744"/>
              <a:gd name="connsiteY43" fmla="*/ 2713012 h 2713012"/>
              <a:gd name="connsiteX44" fmla="*/ 2527084 w 11486744"/>
              <a:gd name="connsiteY44" fmla="*/ 2713012 h 2713012"/>
              <a:gd name="connsiteX45" fmla="*/ 1837879 w 11486744"/>
              <a:gd name="connsiteY45" fmla="*/ 2713012 h 2713012"/>
              <a:gd name="connsiteX46" fmla="*/ 1148674 w 11486744"/>
              <a:gd name="connsiteY46" fmla="*/ 2713012 h 2713012"/>
              <a:gd name="connsiteX47" fmla="*/ 689205 w 11486744"/>
              <a:gd name="connsiteY47" fmla="*/ 2713012 h 2713012"/>
              <a:gd name="connsiteX48" fmla="*/ 0 w 11486744"/>
              <a:gd name="connsiteY48" fmla="*/ 2713012 h 2713012"/>
              <a:gd name="connsiteX49" fmla="*/ 0 w 11486744"/>
              <a:gd name="connsiteY49" fmla="*/ 2170410 h 2713012"/>
              <a:gd name="connsiteX50" fmla="*/ 0 w 11486744"/>
              <a:gd name="connsiteY50" fmla="*/ 1627807 h 2713012"/>
              <a:gd name="connsiteX51" fmla="*/ 0 w 11486744"/>
              <a:gd name="connsiteY51" fmla="*/ 1030945 h 2713012"/>
              <a:gd name="connsiteX52" fmla="*/ 0 w 11486744"/>
              <a:gd name="connsiteY52" fmla="*/ 0 h 2713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1486744" h="2713012" fill="none" extrusionOk="0">
                <a:moveTo>
                  <a:pt x="0" y="0"/>
                </a:moveTo>
                <a:cubicBezTo>
                  <a:pt x="124364" y="-7394"/>
                  <a:pt x="218273" y="8540"/>
                  <a:pt x="344602" y="0"/>
                </a:cubicBezTo>
                <a:cubicBezTo>
                  <a:pt x="470931" y="-8540"/>
                  <a:pt x="667416" y="22741"/>
                  <a:pt x="918940" y="0"/>
                </a:cubicBezTo>
                <a:cubicBezTo>
                  <a:pt x="1170464" y="-22741"/>
                  <a:pt x="1371745" y="18941"/>
                  <a:pt x="1493277" y="0"/>
                </a:cubicBezTo>
                <a:cubicBezTo>
                  <a:pt x="1614809" y="-18941"/>
                  <a:pt x="1798472" y="11747"/>
                  <a:pt x="1952746" y="0"/>
                </a:cubicBezTo>
                <a:cubicBezTo>
                  <a:pt x="2107020" y="-11747"/>
                  <a:pt x="2531540" y="4445"/>
                  <a:pt x="2756819" y="0"/>
                </a:cubicBezTo>
                <a:cubicBezTo>
                  <a:pt x="2982098" y="-4445"/>
                  <a:pt x="2945386" y="34095"/>
                  <a:pt x="3101421" y="0"/>
                </a:cubicBezTo>
                <a:cubicBezTo>
                  <a:pt x="3257456" y="-34095"/>
                  <a:pt x="3437990" y="6125"/>
                  <a:pt x="3560891" y="0"/>
                </a:cubicBezTo>
                <a:cubicBezTo>
                  <a:pt x="3683792" y="-6125"/>
                  <a:pt x="3995728" y="48740"/>
                  <a:pt x="4250095" y="0"/>
                </a:cubicBezTo>
                <a:cubicBezTo>
                  <a:pt x="4504462" y="-48740"/>
                  <a:pt x="4830858" y="65108"/>
                  <a:pt x="5054167" y="0"/>
                </a:cubicBezTo>
                <a:cubicBezTo>
                  <a:pt x="5277476" y="-65108"/>
                  <a:pt x="5520526" y="57188"/>
                  <a:pt x="5858239" y="0"/>
                </a:cubicBezTo>
                <a:cubicBezTo>
                  <a:pt x="6195952" y="-57188"/>
                  <a:pt x="6169980" y="54094"/>
                  <a:pt x="6432577" y="0"/>
                </a:cubicBezTo>
                <a:cubicBezTo>
                  <a:pt x="6695174" y="-54094"/>
                  <a:pt x="6758392" y="29072"/>
                  <a:pt x="6892046" y="0"/>
                </a:cubicBezTo>
                <a:cubicBezTo>
                  <a:pt x="7025700" y="-29072"/>
                  <a:pt x="7300085" y="18137"/>
                  <a:pt x="7581251" y="0"/>
                </a:cubicBezTo>
                <a:cubicBezTo>
                  <a:pt x="7862418" y="-18137"/>
                  <a:pt x="7854719" y="2935"/>
                  <a:pt x="8040721" y="0"/>
                </a:cubicBezTo>
                <a:cubicBezTo>
                  <a:pt x="8226723" y="-2935"/>
                  <a:pt x="8173645" y="11669"/>
                  <a:pt x="8270456" y="0"/>
                </a:cubicBezTo>
                <a:cubicBezTo>
                  <a:pt x="8367267" y="-11669"/>
                  <a:pt x="8589492" y="45866"/>
                  <a:pt x="8844793" y="0"/>
                </a:cubicBezTo>
                <a:cubicBezTo>
                  <a:pt x="9100094" y="-45866"/>
                  <a:pt x="8987278" y="4457"/>
                  <a:pt x="9074528" y="0"/>
                </a:cubicBezTo>
                <a:cubicBezTo>
                  <a:pt x="9161779" y="-4457"/>
                  <a:pt x="9265471" y="32200"/>
                  <a:pt x="9419130" y="0"/>
                </a:cubicBezTo>
                <a:cubicBezTo>
                  <a:pt x="9572789" y="-32200"/>
                  <a:pt x="9580486" y="11641"/>
                  <a:pt x="9648865" y="0"/>
                </a:cubicBezTo>
                <a:cubicBezTo>
                  <a:pt x="9717245" y="-11641"/>
                  <a:pt x="10209546" y="11300"/>
                  <a:pt x="10452937" y="0"/>
                </a:cubicBezTo>
                <a:cubicBezTo>
                  <a:pt x="10696328" y="-11300"/>
                  <a:pt x="10617572" y="9760"/>
                  <a:pt x="10682672" y="0"/>
                </a:cubicBezTo>
                <a:cubicBezTo>
                  <a:pt x="10747773" y="-9760"/>
                  <a:pt x="11143450" y="23932"/>
                  <a:pt x="11486744" y="0"/>
                </a:cubicBezTo>
                <a:cubicBezTo>
                  <a:pt x="11520339" y="160788"/>
                  <a:pt x="11459943" y="270111"/>
                  <a:pt x="11486744" y="461212"/>
                </a:cubicBezTo>
                <a:cubicBezTo>
                  <a:pt x="11513545" y="652313"/>
                  <a:pt x="11429772" y="768954"/>
                  <a:pt x="11486744" y="976684"/>
                </a:cubicBezTo>
                <a:cubicBezTo>
                  <a:pt x="11543716" y="1184414"/>
                  <a:pt x="11459803" y="1252734"/>
                  <a:pt x="11486744" y="1492157"/>
                </a:cubicBezTo>
                <a:cubicBezTo>
                  <a:pt x="11513685" y="1731580"/>
                  <a:pt x="11469182" y="1775424"/>
                  <a:pt x="11486744" y="1980499"/>
                </a:cubicBezTo>
                <a:cubicBezTo>
                  <a:pt x="11504306" y="2185574"/>
                  <a:pt x="11409427" y="2546079"/>
                  <a:pt x="11486744" y="2713012"/>
                </a:cubicBezTo>
                <a:cubicBezTo>
                  <a:pt x="11301961" y="2713150"/>
                  <a:pt x="11161202" y="2665250"/>
                  <a:pt x="10912407" y="2713012"/>
                </a:cubicBezTo>
                <a:cubicBezTo>
                  <a:pt x="10663612" y="2760774"/>
                  <a:pt x="10755251" y="2711368"/>
                  <a:pt x="10682672" y="2713012"/>
                </a:cubicBezTo>
                <a:cubicBezTo>
                  <a:pt x="10610094" y="2714656"/>
                  <a:pt x="10371303" y="2679980"/>
                  <a:pt x="10223202" y="2713012"/>
                </a:cubicBezTo>
                <a:cubicBezTo>
                  <a:pt x="10075101" y="2746044"/>
                  <a:pt x="9860559" y="2666399"/>
                  <a:pt x="9763732" y="2713012"/>
                </a:cubicBezTo>
                <a:cubicBezTo>
                  <a:pt x="9666905" y="2759625"/>
                  <a:pt x="9526400" y="2690124"/>
                  <a:pt x="9419130" y="2713012"/>
                </a:cubicBezTo>
                <a:cubicBezTo>
                  <a:pt x="9311860" y="2735900"/>
                  <a:pt x="9003566" y="2674415"/>
                  <a:pt x="8844793" y="2713012"/>
                </a:cubicBezTo>
                <a:cubicBezTo>
                  <a:pt x="8686020" y="2751609"/>
                  <a:pt x="8441497" y="2660800"/>
                  <a:pt x="8155588" y="2713012"/>
                </a:cubicBezTo>
                <a:cubicBezTo>
                  <a:pt x="7869680" y="2765224"/>
                  <a:pt x="7903511" y="2699318"/>
                  <a:pt x="7696118" y="2713012"/>
                </a:cubicBezTo>
                <a:cubicBezTo>
                  <a:pt x="7488725" y="2726706"/>
                  <a:pt x="7440855" y="2708997"/>
                  <a:pt x="7236649" y="2713012"/>
                </a:cubicBezTo>
                <a:cubicBezTo>
                  <a:pt x="7032443" y="2717027"/>
                  <a:pt x="6776627" y="2709385"/>
                  <a:pt x="6547444" y="2713012"/>
                </a:cubicBezTo>
                <a:cubicBezTo>
                  <a:pt x="6318261" y="2716639"/>
                  <a:pt x="6178586" y="2695862"/>
                  <a:pt x="5858239" y="2713012"/>
                </a:cubicBezTo>
                <a:cubicBezTo>
                  <a:pt x="5537893" y="2730162"/>
                  <a:pt x="5377714" y="2665093"/>
                  <a:pt x="5054167" y="2713012"/>
                </a:cubicBezTo>
                <a:cubicBezTo>
                  <a:pt x="4730620" y="2760931"/>
                  <a:pt x="4756751" y="2664495"/>
                  <a:pt x="4594698" y="2713012"/>
                </a:cubicBezTo>
                <a:cubicBezTo>
                  <a:pt x="4432645" y="2761529"/>
                  <a:pt x="4177673" y="2693032"/>
                  <a:pt x="4020360" y="2713012"/>
                </a:cubicBezTo>
                <a:cubicBezTo>
                  <a:pt x="3863047" y="2732992"/>
                  <a:pt x="3795995" y="2696483"/>
                  <a:pt x="3675758" y="2713012"/>
                </a:cubicBezTo>
                <a:cubicBezTo>
                  <a:pt x="3555521" y="2729541"/>
                  <a:pt x="3242702" y="2684579"/>
                  <a:pt x="3101421" y="2713012"/>
                </a:cubicBezTo>
                <a:cubicBezTo>
                  <a:pt x="2960140" y="2741445"/>
                  <a:pt x="2684895" y="2662400"/>
                  <a:pt x="2527084" y="2713012"/>
                </a:cubicBezTo>
                <a:cubicBezTo>
                  <a:pt x="2369273" y="2763624"/>
                  <a:pt x="2041393" y="2664988"/>
                  <a:pt x="1837879" y="2713012"/>
                </a:cubicBezTo>
                <a:cubicBezTo>
                  <a:pt x="1634366" y="2761036"/>
                  <a:pt x="1319016" y="2662070"/>
                  <a:pt x="1148674" y="2713012"/>
                </a:cubicBezTo>
                <a:cubicBezTo>
                  <a:pt x="978332" y="2763954"/>
                  <a:pt x="797554" y="2668811"/>
                  <a:pt x="689205" y="2713012"/>
                </a:cubicBezTo>
                <a:cubicBezTo>
                  <a:pt x="580856" y="2757213"/>
                  <a:pt x="224006" y="2662219"/>
                  <a:pt x="0" y="2713012"/>
                </a:cubicBezTo>
                <a:cubicBezTo>
                  <a:pt x="-13159" y="2443294"/>
                  <a:pt x="56711" y="2376879"/>
                  <a:pt x="0" y="2170410"/>
                </a:cubicBezTo>
                <a:cubicBezTo>
                  <a:pt x="-56711" y="1963941"/>
                  <a:pt x="27112" y="1784726"/>
                  <a:pt x="0" y="1627807"/>
                </a:cubicBezTo>
                <a:cubicBezTo>
                  <a:pt x="-27112" y="1470888"/>
                  <a:pt x="55022" y="1269825"/>
                  <a:pt x="0" y="1030945"/>
                </a:cubicBezTo>
                <a:cubicBezTo>
                  <a:pt x="-55022" y="792065"/>
                  <a:pt x="105390" y="350562"/>
                  <a:pt x="0" y="0"/>
                </a:cubicBezTo>
                <a:close/>
              </a:path>
              <a:path w="11486744" h="2713012" stroke="0" extrusionOk="0">
                <a:moveTo>
                  <a:pt x="0" y="0"/>
                </a:moveTo>
                <a:cubicBezTo>
                  <a:pt x="198520" y="-38066"/>
                  <a:pt x="294646" y="48967"/>
                  <a:pt x="459470" y="0"/>
                </a:cubicBezTo>
                <a:cubicBezTo>
                  <a:pt x="624294" y="-48967"/>
                  <a:pt x="602787" y="1772"/>
                  <a:pt x="689205" y="0"/>
                </a:cubicBezTo>
                <a:cubicBezTo>
                  <a:pt x="775623" y="-1772"/>
                  <a:pt x="934754" y="23243"/>
                  <a:pt x="1033807" y="0"/>
                </a:cubicBezTo>
                <a:cubicBezTo>
                  <a:pt x="1132860" y="-23243"/>
                  <a:pt x="1200149" y="11171"/>
                  <a:pt x="1263542" y="0"/>
                </a:cubicBezTo>
                <a:cubicBezTo>
                  <a:pt x="1326935" y="-11171"/>
                  <a:pt x="1594391" y="12991"/>
                  <a:pt x="1837879" y="0"/>
                </a:cubicBezTo>
                <a:cubicBezTo>
                  <a:pt x="2081367" y="-12991"/>
                  <a:pt x="2019092" y="5236"/>
                  <a:pt x="2182481" y="0"/>
                </a:cubicBezTo>
                <a:cubicBezTo>
                  <a:pt x="2345870" y="-5236"/>
                  <a:pt x="2513296" y="64639"/>
                  <a:pt x="2756819" y="0"/>
                </a:cubicBezTo>
                <a:cubicBezTo>
                  <a:pt x="3000342" y="-64639"/>
                  <a:pt x="2925947" y="23639"/>
                  <a:pt x="2986553" y="0"/>
                </a:cubicBezTo>
                <a:cubicBezTo>
                  <a:pt x="3047159" y="-23639"/>
                  <a:pt x="3157195" y="24040"/>
                  <a:pt x="3216288" y="0"/>
                </a:cubicBezTo>
                <a:cubicBezTo>
                  <a:pt x="3275382" y="-24040"/>
                  <a:pt x="3355453" y="764"/>
                  <a:pt x="3446023" y="0"/>
                </a:cubicBezTo>
                <a:cubicBezTo>
                  <a:pt x="3536594" y="-764"/>
                  <a:pt x="3808234" y="41974"/>
                  <a:pt x="4135228" y="0"/>
                </a:cubicBezTo>
                <a:cubicBezTo>
                  <a:pt x="4462222" y="-41974"/>
                  <a:pt x="4665987" y="5400"/>
                  <a:pt x="4824432" y="0"/>
                </a:cubicBezTo>
                <a:cubicBezTo>
                  <a:pt x="4982877" y="-5400"/>
                  <a:pt x="5198228" y="2692"/>
                  <a:pt x="5398770" y="0"/>
                </a:cubicBezTo>
                <a:cubicBezTo>
                  <a:pt x="5599312" y="-2692"/>
                  <a:pt x="5840919" y="15860"/>
                  <a:pt x="6087974" y="0"/>
                </a:cubicBezTo>
                <a:cubicBezTo>
                  <a:pt x="6335029" y="-15860"/>
                  <a:pt x="6207679" y="21340"/>
                  <a:pt x="6317709" y="0"/>
                </a:cubicBezTo>
                <a:cubicBezTo>
                  <a:pt x="6427739" y="-21340"/>
                  <a:pt x="6541373" y="8704"/>
                  <a:pt x="6662312" y="0"/>
                </a:cubicBezTo>
                <a:cubicBezTo>
                  <a:pt x="6783251" y="-8704"/>
                  <a:pt x="7188284" y="5574"/>
                  <a:pt x="7351516" y="0"/>
                </a:cubicBezTo>
                <a:cubicBezTo>
                  <a:pt x="7514748" y="-5574"/>
                  <a:pt x="7744074" y="31631"/>
                  <a:pt x="8040721" y="0"/>
                </a:cubicBezTo>
                <a:cubicBezTo>
                  <a:pt x="8337369" y="-31631"/>
                  <a:pt x="8357869" y="2674"/>
                  <a:pt x="8500191" y="0"/>
                </a:cubicBezTo>
                <a:cubicBezTo>
                  <a:pt x="8642513" y="-2674"/>
                  <a:pt x="8965107" y="8227"/>
                  <a:pt x="9304263" y="0"/>
                </a:cubicBezTo>
                <a:cubicBezTo>
                  <a:pt x="9643419" y="-8227"/>
                  <a:pt x="9436045" y="22749"/>
                  <a:pt x="9533998" y="0"/>
                </a:cubicBezTo>
                <a:cubicBezTo>
                  <a:pt x="9631952" y="-22749"/>
                  <a:pt x="9708922" y="17097"/>
                  <a:pt x="9878600" y="0"/>
                </a:cubicBezTo>
                <a:cubicBezTo>
                  <a:pt x="10048278" y="-17097"/>
                  <a:pt x="10418459" y="90885"/>
                  <a:pt x="10682672" y="0"/>
                </a:cubicBezTo>
                <a:cubicBezTo>
                  <a:pt x="10946885" y="-90885"/>
                  <a:pt x="11092497" y="37013"/>
                  <a:pt x="11486744" y="0"/>
                </a:cubicBezTo>
                <a:cubicBezTo>
                  <a:pt x="11521565" y="195046"/>
                  <a:pt x="11441764" y="290097"/>
                  <a:pt x="11486744" y="488342"/>
                </a:cubicBezTo>
                <a:cubicBezTo>
                  <a:pt x="11531724" y="686587"/>
                  <a:pt x="11444822" y="723834"/>
                  <a:pt x="11486744" y="949554"/>
                </a:cubicBezTo>
                <a:cubicBezTo>
                  <a:pt x="11528666" y="1175274"/>
                  <a:pt x="11421193" y="1332347"/>
                  <a:pt x="11486744" y="1546417"/>
                </a:cubicBezTo>
                <a:cubicBezTo>
                  <a:pt x="11552295" y="1760487"/>
                  <a:pt x="11473303" y="1941501"/>
                  <a:pt x="11486744" y="2116149"/>
                </a:cubicBezTo>
                <a:cubicBezTo>
                  <a:pt x="11500185" y="2290797"/>
                  <a:pt x="11425678" y="2570200"/>
                  <a:pt x="11486744" y="2713012"/>
                </a:cubicBezTo>
                <a:cubicBezTo>
                  <a:pt x="11118492" y="2771526"/>
                  <a:pt x="11059764" y="2638127"/>
                  <a:pt x="10682672" y="2713012"/>
                </a:cubicBezTo>
                <a:cubicBezTo>
                  <a:pt x="10305580" y="2787897"/>
                  <a:pt x="10389590" y="2666275"/>
                  <a:pt x="10223202" y="2713012"/>
                </a:cubicBezTo>
                <a:cubicBezTo>
                  <a:pt x="10056814" y="2759749"/>
                  <a:pt x="9786039" y="2643467"/>
                  <a:pt x="9419130" y="2713012"/>
                </a:cubicBezTo>
                <a:cubicBezTo>
                  <a:pt x="9052221" y="2782557"/>
                  <a:pt x="9119041" y="2704537"/>
                  <a:pt x="8959660" y="2713012"/>
                </a:cubicBezTo>
                <a:cubicBezTo>
                  <a:pt x="8800279" y="2721487"/>
                  <a:pt x="8761125" y="2693186"/>
                  <a:pt x="8615058" y="2713012"/>
                </a:cubicBezTo>
                <a:cubicBezTo>
                  <a:pt x="8468991" y="2732838"/>
                  <a:pt x="8384071" y="2683102"/>
                  <a:pt x="8270456" y="2713012"/>
                </a:cubicBezTo>
                <a:cubicBezTo>
                  <a:pt x="8156841" y="2742922"/>
                  <a:pt x="7846103" y="2698968"/>
                  <a:pt x="7581251" y="2713012"/>
                </a:cubicBezTo>
                <a:cubicBezTo>
                  <a:pt x="7316400" y="2727056"/>
                  <a:pt x="7160102" y="2671042"/>
                  <a:pt x="7006914" y="2713012"/>
                </a:cubicBezTo>
                <a:cubicBezTo>
                  <a:pt x="6853726" y="2754982"/>
                  <a:pt x="6578891" y="2675187"/>
                  <a:pt x="6432577" y="2713012"/>
                </a:cubicBezTo>
                <a:cubicBezTo>
                  <a:pt x="6286263" y="2750837"/>
                  <a:pt x="5986803" y="2670671"/>
                  <a:pt x="5628505" y="2713012"/>
                </a:cubicBezTo>
                <a:cubicBezTo>
                  <a:pt x="5270207" y="2755353"/>
                  <a:pt x="5422795" y="2671769"/>
                  <a:pt x="5283902" y="2713012"/>
                </a:cubicBezTo>
                <a:cubicBezTo>
                  <a:pt x="5145009" y="2754255"/>
                  <a:pt x="5053137" y="2665606"/>
                  <a:pt x="4824432" y="2713012"/>
                </a:cubicBezTo>
                <a:cubicBezTo>
                  <a:pt x="4595727" y="2760418"/>
                  <a:pt x="4301124" y="2670460"/>
                  <a:pt x="4135228" y="2713012"/>
                </a:cubicBezTo>
                <a:cubicBezTo>
                  <a:pt x="3969332" y="2755564"/>
                  <a:pt x="3663329" y="2705392"/>
                  <a:pt x="3446023" y="2713012"/>
                </a:cubicBezTo>
                <a:cubicBezTo>
                  <a:pt x="3228718" y="2720632"/>
                  <a:pt x="2990731" y="2671657"/>
                  <a:pt x="2756819" y="2713012"/>
                </a:cubicBezTo>
                <a:cubicBezTo>
                  <a:pt x="2522907" y="2754367"/>
                  <a:pt x="2352033" y="2633519"/>
                  <a:pt x="1952746" y="2713012"/>
                </a:cubicBezTo>
                <a:cubicBezTo>
                  <a:pt x="1553459" y="2792505"/>
                  <a:pt x="1496681" y="2643766"/>
                  <a:pt x="1263542" y="2713012"/>
                </a:cubicBezTo>
                <a:cubicBezTo>
                  <a:pt x="1030403" y="2782258"/>
                  <a:pt x="819574" y="2705284"/>
                  <a:pt x="689205" y="2713012"/>
                </a:cubicBezTo>
                <a:cubicBezTo>
                  <a:pt x="558836" y="2720740"/>
                  <a:pt x="283241" y="2687046"/>
                  <a:pt x="0" y="2713012"/>
                </a:cubicBezTo>
                <a:cubicBezTo>
                  <a:pt x="-57614" y="2585500"/>
                  <a:pt x="29764" y="2468783"/>
                  <a:pt x="0" y="2224670"/>
                </a:cubicBezTo>
                <a:cubicBezTo>
                  <a:pt x="-29764" y="1980557"/>
                  <a:pt x="36315" y="1951212"/>
                  <a:pt x="0" y="1682067"/>
                </a:cubicBezTo>
                <a:cubicBezTo>
                  <a:pt x="-36315" y="1412922"/>
                  <a:pt x="42892" y="1365237"/>
                  <a:pt x="0" y="1166595"/>
                </a:cubicBezTo>
                <a:cubicBezTo>
                  <a:pt x="-42892" y="967953"/>
                  <a:pt x="10242" y="862248"/>
                  <a:pt x="0" y="678253"/>
                </a:cubicBezTo>
                <a:cubicBezTo>
                  <a:pt x="-10242" y="494258"/>
                  <a:pt x="43512" y="152914"/>
                  <a:pt x="0" y="0"/>
                </a:cubicBezTo>
                <a:close/>
              </a:path>
            </a:pathLst>
          </a:custGeom>
          <a:ln w="19050">
            <a:solidFill>
              <a:schemeClr val="accent1"/>
            </a:solidFill>
            <a:extLst>
              <a:ext uri="{C807C97D-BFC1-408E-A445-0C87EB9F89A2}">
                <ask:lineSketchStyleProps xmlns="" xmlns:ask="http://schemas.microsoft.com/office/drawing/2018/sketchyshapes" sd="99653356">
                  <a:prstGeom prst="rect">
                    <a:avLst/>
                  </a:prstGeom>
                  <ask:type>
                    <ask:lineSketchScribble/>
                  </ask:type>
                </ask:lineSketchStyleProps>
              </a:ext>
            </a:extLst>
          </a:ln>
        </p:spPr>
      </p:pic>
    </p:spTree>
    <p:extLst>
      <p:ext uri="{BB962C8B-B14F-4D97-AF65-F5344CB8AC3E}">
        <p14:creationId xmlns="" xmlns:p14="http://schemas.microsoft.com/office/powerpoint/2010/main" val="21526134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1E6EC9-6CA4-421B-9C13-7B6C60105101}"/>
              </a:ext>
            </a:extLst>
          </p:cNvPr>
          <p:cNvSpPr txBox="1">
            <a:spLocks/>
          </p:cNvSpPr>
          <p:nvPr/>
        </p:nvSpPr>
        <p:spPr>
          <a:xfrm>
            <a:off x="275493" y="128662"/>
            <a:ext cx="11034932" cy="998806"/>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dirty="0"/>
              <a:t>Átomos alcalinos: estado base y primeros estados excitados</a:t>
            </a:r>
            <a:endParaRPr lang="en-US" dirty="0"/>
          </a:p>
        </p:txBody>
      </p:sp>
    </p:spTree>
    <p:extLst>
      <p:ext uri="{BB962C8B-B14F-4D97-AF65-F5344CB8AC3E}">
        <p14:creationId xmlns="" xmlns:p14="http://schemas.microsoft.com/office/powerpoint/2010/main" val="6762808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82BEEF76-2849-480A-AED1-1D7CAE084303}"/>
              </a:ext>
            </a:extLst>
          </p:cNvPr>
          <p:cNvPicPr>
            <a:picLocks noChangeAspect="1"/>
          </p:cNvPicPr>
          <p:nvPr/>
        </p:nvPicPr>
        <p:blipFill>
          <a:blip r:embed="rId2"/>
          <a:stretch>
            <a:fillRect/>
          </a:stretch>
        </p:blipFill>
        <p:spPr>
          <a:xfrm>
            <a:off x="641638" y="0"/>
            <a:ext cx="6419850" cy="6686550"/>
          </a:xfrm>
          <a:prstGeom prst="rect">
            <a:avLst/>
          </a:prstGeom>
        </p:spPr>
      </p:pic>
    </p:spTree>
    <p:extLst>
      <p:ext uri="{BB962C8B-B14F-4D97-AF65-F5344CB8AC3E}">
        <p14:creationId xmlns="" xmlns:p14="http://schemas.microsoft.com/office/powerpoint/2010/main" val="40794369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3DE86D-B058-47CB-98CA-45AC687603C4}"/>
              </a:ext>
            </a:extLst>
          </p:cNvPr>
          <p:cNvSpPr txBox="1">
            <a:spLocks/>
          </p:cNvSpPr>
          <p:nvPr/>
        </p:nvSpPr>
        <p:spPr>
          <a:xfrm>
            <a:off x="275493" y="128662"/>
            <a:ext cx="11034932" cy="998806"/>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5400" dirty="0"/>
              <a:t>Notación espectroscópica incluyendo interacción spin</a:t>
            </a:r>
            <a:r>
              <a:rPr lang="en-US" sz="5400" dirty="0"/>
              <a:t>-</a:t>
            </a:r>
            <a:r>
              <a:rPr lang="es-ES" sz="5400" dirty="0"/>
              <a:t>órbita</a:t>
            </a:r>
            <a:endParaRPr lang="en-US" sz="5400" dirty="0"/>
          </a:p>
        </p:txBody>
      </p:sp>
      <p:pic>
        <p:nvPicPr>
          <p:cNvPr id="4" name="Picture 3">
            <a:extLst>
              <a:ext uri="{FF2B5EF4-FFF2-40B4-BE49-F238E27FC236}">
                <a16:creationId xmlns="" xmlns:a16="http://schemas.microsoft.com/office/drawing/2014/main" id="{0795AC2B-7136-401E-8746-DF0ECED7394F}"/>
              </a:ext>
            </a:extLst>
          </p:cNvPr>
          <p:cNvPicPr>
            <a:picLocks noChangeAspect="1"/>
          </p:cNvPicPr>
          <p:nvPr/>
        </p:nvPicPr>
        <p:blipFill>
          <a:blip r:embed="rId2"/>
          <a:stretch>
            <a:fillRect/>
          </a:stretch>
        </p:blipFill>
        <p:spPr>
          <a:xfrm>
            <a:off x="699549" y="742256"/>
            <a:ext cx="2145826" cy="5808173"/>
          </a:xfrm>
          <a:prstGeom prst="rect">
            <a:avLst/>
          </a:prstGeom>
        </p:spPr>
      </p:pic>
      <mc:AlternateContent xmlns:mc="http://schemas.openxmlformats.org/markup-compatibility/2006">
        <mc:Choice xmlns="" xmlns:p14="http://schemas.microsoft.com/office/powerpoint/2010/main" Requires="p14">
          <p:contentPart p14:bwMode="auto" r:id="">
            <p14:nvContentPartPr>
              <p14:cNvPr id="3" name="Ink 2">
                <a:extLst>
                  <a:ext uri="{FF2B5EF4-FFF2-40B4-BE49-F238E27FC236}">
                    <a16:creationId xmlns:a16="http://schemas.microsoft.com/office/drawing/2014/main" id="{E95BE7EA-4A6A-4DB5-8703-A94308AA45BF}"/>
                  </a:ext>
                </a:extLst>
              </p14:cNvPr>
              <p14:cNvContentPartPr/>
              <p14:nvPr/>
            </p14:nvContentPartPr>
            <p14:xfrm>
              <a:off x="1348920" y="3490560"/>
              <a:ext cx="1413360" cy="2534400"/>
            </p14:xfrm>
          </p:contentPart>
        </mc:Choice>
        <mc:Fallback>
          <p:pic>
            <p:nvPicPr>
              <p:cNvPr id="3" name="Ink 2">
                <a:extLst>
                  <a:ext uri="{FF2B5EF4-FFF2-40B4-BE49-F238E27FC236}">
                    <a16:creationId xmlns="" xmlns:a16="http://schemas.microsoft.com/office/drawing/2014/main" id="{E95BE7EA-4A6A-4DB5-8703-A94308AA45BF}"/>
                  </a:ext>
                </a:extLst>
              </p:cNvPr>
              <p:cNvPicPr/>
              <p:nvPr/>
            </p:nvPicPr>
            <p:blipFill>
              <a:blip r:embed="rId3"/>
              <a:stretch>
                <a:fillRect/>
              </a:stretch>
            </p:blipFill>
            <p:spPr>
              <a:xfrm>
                <a:off x="1339560" y="3481200"/>
                <a:ext cx="1432080" cy="2553120"/>
              </a:xfrm>
              <a:prstGeom prst="rect">
                <a:avLst/>
              </a:prstGeom>
            </p:spPr>
          </p:pic>
        </mc:Fallback>
      </mc:AlternateContent>
    </p:spTree>
    <p:extLst>
      <p:ext uri="{BB962C8B-B14F-4D97-AF65-F5344CB8AC3E}">
        <p14:creationId xmlns="" xmlns:p14="http://schemas.microsoft.com/office/powerpoint/2010/main" val="253158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CB2F84-A808-4B17-B6CE-760C06982A41}"/>
              </a:ext>
            </a:extLst>
          </p:cNvPr>
          <p:cNvSpPr txBox="1">
            <a:spLocks/>
          </p:cNvSpPr>
          <p:nvPr/>
        </p:nvSpPr>
        <p:spPr>
          <a:xfrm>
            <a:off x="275493" y="128662"/>
            <a:ext cx="11034932" cy="998806"/>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dirty="0"/>
              <a:t>Átomos con varios electrones ópticamente activos</a:t>
            </a:r>
            <a:endParaRPr lang="en-US" dirty="0"/>
          </a:p>
        </p:txBody>
      </p:sp>
      <p:pic>
        <p:nvPicPr>
          <p:cNvPr id="4" name="Picture 3">
            <a:extLst>
              <a:ext uri="{FF2B5EF4-FFF2-40B4-BE49-F238E27FC236}">
                <a16:creationId xmlns="" xmlns:a16="http://schemas.microsoft.com/office/drawing/2014/main" id="{2096B20B-9085-4ABD-841E-6A89AE7E33E1}"/>
              </a:ext>
            </a:extLst>
          </p:cNvPr>
          <p:cNvPicPr>
            <a:picLocks noChangeAspect="1"/>
          </p:cNvPicPr>
          <p:nvPr/>
        </p:nvPicPr>
        <p:blipFill>
          <a:blip r:embed="rId2"/>
          <a:stretch>
            <a:fillRect/>
          </a:stretch>
        </p:blipFill>
        <p:spPr>
          <a:xfrm>
            <a:off x="660376" y="1981712"/>
            <a:ext cx="3872938" cy="522337"/>
          </a:xfrm>
          <a:prstGeom prst="rect">
            <a:avLst/>
          </a:prstGeom>
        </p:spPr>
      </p:pic>
      <p:pic>
        <p:nvPicPr>
          <p:cNvPr id="6" name="Picture 5">
            <a:extLst>
              <a:ext uri="{FF2B5EF4-FFF2-40B4-BE49-F238E27FC236}">
                <a16:creationId xmlns="" xmlns:a16="http://schemas.microsoft.com/office/drawing/2014/main" id="{04826EA2-C246-45E8-96B6-72C41208A233}"/>
              </a:ext>
            </a:extLst>
          </p:cNvPr>
          <p:cNvPicPr>
            <a:picLocks noChangeAspect="1"/>
          </p:cNvPicPr>
          <p:nvPr/>
        </p:nvPicPr>
        <p:blipFill>
          <a:blip r:embed="rId3"/>
          <a:stretch>
            <a:fillRect/>
          </a:stretch>
        </p:blipFill>
        <p:spPr>
          <a:xfrm>
            <a:off x="660376" y="2713232"/>
            <a:ext cx="3987597" cy="522337"/>
          </a:xfrm>
          <a:prstGeom prst="rect">
            <a:avLst/>
          </a:prstGeom>
        </p:spPr>
      </p:pic>
      <p:pic>
        <p:nvPicPr>
          <p:cNvPr id="8" name="Picture 7">
            <a:extLst>
              <a:ext uri="{FF2B5EF4-FFF2-40B4-BE49-F238E27FC236}">
                <a16:creationId xmlns="" xmlns:a16="http://schemas.microsoft.com/office/drawing/2014/main" id="{DFC2843E-D9F5-4964-B59F-CCC580307192}"/>
              </a:ext>
            </a:extLst>
          </p:cNvPr>
          <p:cNvPicPr>
            <a:picLocks noChangeAspect="1"/>
          </p:cNvPicPr>
          <p:nvPr/>
        </p:nvPicPr>
        <p:blipFill>
          <a:blip r:embed="rId4"/>
          <a:stretch>
            <a:fillRect/>
          </a:stretch>
        </p:blipFill>
        <p:spPr>
          <a:xfrm>
            <a:off x="660376" y="3518241"/>
            <a:ext cx="1802059" cy="522336"/>
          </a:xfrm>
          <a:prstGeom prst="rect">
            <a:avLst/>
          </a:prstGeom>
        </p:spPr>
      </p:pic>
      <p:pic>
        <p:nvPicPr>
          <p:cNvPr id="10" name="Picture 9">
            <a:extLst>
              <a:ext uri="{FF2B5EF4-FFF2-40B4-BE49-F238E27FC236}">
                <a16:creationId xmlns="" xmlns:a16="http://schemas.microsoft.com/office/drawing/2014/main" id="{839D1FCC-5F6F-44F5-83BA-D824EB350381}"/>
              </a:ext>
            </a:extLst>
          </p:cNvPr>
          <p:cNvPicPr>
            <a:picLocks noChangeAspect="1"/>
          </p:cNvPicPr>
          <p:nvPr/>
        </p:nvPicPr>
        <p:blipFill>
          <a:blip r:embed="rId5"/>
          <a:stretch>
            <a:fillRect/>
          </a:stretch>
        </p:blipFill>
        <p:spPr>
          <a:xfrm>
            <a:off x="5267418" y="1880839"/>
            <a:ext cx="2391270" cy="489778"/>
          </a:xfrm>
          <a:prstGeom prst="rect">
            <a:avLst/>
          </a:prstGeom>
        </p:spPr>
      </p:pic>
      <p:pic>
        <p:nvPicPr>
          <p:cNvPr id="12" name="Picture 11">
            <a:extLst>
              <a:ext uri="{FF2B5EF4-FFF2-40B4-BE49-F238E27FC236}">
                <a16:creationId xmlns="" xmlns:a16="http://schemas.microsoft.com/office/drawing/2014/main" id="{9CFA6989-3D65-461F-A196-25A611BEC72D}"/>
              </a:ext>
            </a:extLst>
          </p:cNvPr>
          <p:cNvPicPr>
            <a:picLocks noChangeAspect="1"/>
          </p:cNvPicPr>
          <p:nvPr/>
        </p:nvPicPr>
        <p:blipFill>
          <a:blip r:embed="rId6"/>
          <a:stretch>
            <a:fillRect/>
          </a:stretch>
        </p:blipFill>
        <p:spPr>
          <a:xfrm>
            <a:off x="5227001" y="2667991"/>
            <a:ext cx="2172606" cy="489778"/>
          </a:xfrm>
          <a:prstGeom prst="rect">
            <a:avLst/>
          </a:prstGeom>
        </p:spPr>
      </p:pic>
      <p:pic>
        <p:nvPicPr>
          <p:cNvPr id="14" name="Picture 13">
            <a:extLst>
              <a:ext uri="{FF2B5EF4-FFF2-40B4-BE49-F238E27FC236}">
                <a16:creationId xmlns="" xmlns:a16="http://schemas.microsoft.com/office/drawing/2014/main" id="{13D5BFAB-2938-476A-828E-160135DC6A03}"/>
              </a:ext>
            </a:extLst>
          </p:cNvPr>
          <p:cNvPicPr>
            <a:picLocks noChangeAspect="1"/>
          </p:cNvPicPr>
          <p:nvPr/>
        </p:nvPicPr>
        <p:blipFill>
          <a:blip r:embed="rId7"/>
          <a:stretch>
            <a:fillRect/>
          </a:stretch>
        </p:blipFill>
        <p:spPr>
          <a:xfrm>
            <a:off x="5267418" y="3429000"/>
            <a:ext cx="1901996" cy="535292"/>
          </a:xfrm>
          <a:prstGeom prst="rect">
            <a:avLst/>
          </a:prstGeom>
        </p:spPr>
      </p:pic>
    </p:spTree>
    <p:extLst>
      <p:ext uri="{BB962C8B-B14F-4D97-AF65-F5344CB8AC3E}">
        <p14:creationId xmlns="" xmlns:p14="http://schemas.microsoft.com/office/powerpoint/2010/main" val="52629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2050" name="Picture 2" descr="3: Sketch of Stern-Gerlach experiment: A beam of silver atoms is sent... |  Download Scientific Diagram"/>
          <p:cNvPicPr>
            <a:picLocks noChangeAspect="1" noChangeArrowheads="1"/>
          </p:cNvPicPr>
          <p:nvPr/>
        </p:nvPicPr>
        <p:blipFill>
          <a:blip r:embed="rId2"/>
          <a:srcRect/>
          <a:stretch>
            <a:fillRect/>
          </a:stretch>
        </p:blipFill>
        <p:spPr bwMode="auto">
          <a:xfrm>
            <a:off x="482834" y="1203642"/>
            <a:ext cx="8096250" cy="3590926"/>
          </a:xfrm>
          <a:prstGeom prst="rect">
            <a:avLst/>
          </a:prstGeom>
          <a:noFill/>
        </p:spPr>
      </p:pic>
    </p:spTree>
    <p:extLst>
      <p:ext uri="{BB962C8B-B14F-4D97-AF65-F5344CB8AC3E}">
        <p14:creationId xmlns="" xmlns:p14="http://schemas.microsoft.com/office/powerpoint/2010/main" val="2596362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8B02FB-C698-42A3-9059-8845EDA77670}"/>
              </a:ext>
            </a:extLst>
          </p:cNvPr>
          <p:cNvSpPr txBox="1">
            <a:spLocks/>
          </p:cNvSpPr>
          <p:nvPr/>
        </p:nvSpPr>
        <p:spPr>
          <a:xfrm>
            <a:off x="608731" y="414779"/>
            <a:ext cx="10515600" cy="15272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000" b="1" i="1" dirty="0">
                <a:latin typeface="Times New Roman" pitchFamily="18" charset="0"/>
                <a:cs typeface="Times New Roman" pitchFamily="18" charset="0"/>
              </a:rPr>
              <a:t>Interacción spin</a:t>
            </a:r>
            <a:r>
              <a:rPr lang="en-US" sz="2000" b="1" i="1" dirty="0">
                <a:latin typeface="Times New Roman" pitchFamily="18" charset="0"/>
                <a:cs typeface="Times New Roman" pitchFamily="18" charset="0"/>
              </a:rPr>
              <a:t>-</a:t>
            </a:r>
            <a:r>
              <a:rPr lang="es-ES" sz="2000" b="1" i="1" dirty="0" smtClean="0">
                <a:latin typeface="Times New Roman" pitchFamily="18" charset="0"/>
                <a:cs typeface="Times New Roman" pitchFamily="18" charset="0"/>
              </a:rPr>
              <a:t>órbita y estructura fina</a:t>
            </a:r>
            <a:endParaRPr lang="en-US" sz="2000" b="1" i="1" dirty="0">
              <a:latin typeface="Times New Roman" pitchFamily="18" charset="0"/>
              <a:cs typeface="Times New Roman" pitchFamily="18" charset="0"/>
            </a:endParaRPr>
          </a:p>
        </p:txBody>
      </p:sp>
      <p:pic>
        <p:nvPicPr>
          <p:cNvPr id="3" name="Picture 2">
            <a:extLst>
              <a:ext uri="{FF2B5EF4-FFF2-40B4-BE49-F238E27FC236}">
                <a16:creationId xmlns:a16="http://schemas.microsoft.com/office/drawing/2014/main" xmlns="" id="{24D22374-6D6A-49BB-AD33-0F59EC3660FC}"/>
              </a:ext>
            </a:extLst>
          </p:cNvPr>
          <p:cNvPicPr>
            <a:picLocks noChangeAspect="1"/>
          </p:cNvPicPr>
          <p:nvPr/>
        </p:nvPicPr>
        <p:blipFill>
          <a:blip r:embed="rId2"/>
          <a:srcRect r="51244"/>
          <a:stretch>
            <a:fillRect/>
          </a:stretch>
        </p:blipFill>
        <p:spPr>
          <a:xfrm>
            <a:off x="608731" y="948853"/>
            <a:ext cx="2317349" cy="2219325"/>
          </a:xfrm>
          <a:prstGeom prst="rect">
            <a:avLst/>
          </a:prstGeom>
        </p:spPr>
      </p:pic>
      <p:pic>
        <p:nvPicPr>
          <p:cNvPr id="4" name="Picture 3">
            <a:extLst>
              <a:ext uri="{FF2B5EF4-FFF2-40B4-BE49-F238E27FC236}">
                <a16:creationId xmlns:a16="http://schemas.microsoft.com/office/drawing/2014/main" xmlns="" id="{0C189B43-3184-430B-8B1C-FAED08087F2D}"/>
              </a:ext>
            </a:extLst>
          </p:cNvPr>
          <p:cNvPicPr>
            <a:picLocks noChangeAspect="1"/>
          </p:cNvPicPr>
          <p:nvPr/>
        </p:nvPicPr>
        <p:blipFill>
          <a:blip r:embed="rId3"/>
          <a:srcRect r="56788"/>
          <a:stretch>
            <a:fillRect/>
          </a:stretch>
        </p:blipFill>
        <p:spPr>
          <a:xfrm>
            <a:off x="2956575" y="1060165"/>
            <a:ext cx="1345918" cy="914400"/>
          </a:xfrm>
          <a:prstGeom prst="rect">
            <a:avLst/>
          </a:prstGeom>
        </p:spPr>
      </p:pic>
      <p:pic>
        <p:nvPicPr>
          <p:cNvPr id="5" name="Picture 4">
            <a:extLst>
              <a:ext uri="{FF2B5EF4-FFF2-40B4-BE49-F238E27FC236}">
                <a16:creationId xmlns:a16="http://schemas.microsoft.com/office/drawing/2014/main" xmlns="" id="{62B1703C-4644-486B-A2CB-C61A47D89D03}"/>
              </a:ext>
            </a:extLst>
          </p:cNvPr>
          <p:cNvPicPr>
            <a:picLocks noChangeAspect="1"/>
          </p:cNvPicPr>
          <p:nvPr/>
        </p:nvPicPr>
        <p:blipFill>
          <a:blip r:embed="rId4"/>
          <a:stretch>
            <a:fillRect/>
          </a:stretch>
        </p:blipFill>
        <p:spPr>
          <a:xfrm>
            <a:off x="3085779" y="1995343"/>
            <a:ext cx="1485900" cy="447675"/>
          </a:xfrm>
          <a:prstGeom prst="rect">
            <a:avLst/>
          </a:prstGeom>
        </p:spPr>
      </p:pic>
      <p:pic>
        <p:nvPicPr>
          <p:cNvPr id="6" name="Picture 5">
            <a:extLst>
              <a:ext uri="{FF2B5EF4-FFF2-40B4-BE49-F238E27FC236}">
                <a16:creationId xmlns:a16="http://schemas.microsoft.com/office/drawing/2014/main" xmlns="" id="{6261734A-6931-4C04-A783-01A0DFB28F0B}"/>
              </a:ext>
            </a:extLst>
          </p:cNvPr>
          <p:cNvPicPr>
            <a:picLocks noChangeAspect="1"/>
          </p:cNvPicPr>
          <p:nvPr/>
        </p:nvPicPr>
        <p:blipFill>
          <a:blip r:embed="rId5"/>
          <a:stretch>
            <a:fillRect/>
          </a:stretch>
        </p:blipFill>
        <p:spPr>
          <a:xfrm>
            <a:off x="4619505" y="1995343"/>
            <a:ext cx="1190625" cy="485775"/>
          </a:xfrm>
          <a:prstGeom prst="rect">
            <a:avLst/>
          </a:prstGeom>
        </p:spPr>
      </p:pic>
      <p:sp>
        <p:nvSpPr>
          <p:cNvPr id="16" name="TextBox 15">
            <a:extLst>
              <a:ext uri="{FF2B5EF4-FFF2-40B4-BE49-F238E27FC236}">
                <a16:creationId xmlns:a16="http://schemas.microsoft.com/office/drawing/2014/main" xmlns="" id="{49E7D16F-39DC-401A-9B42-6E2DDB4D7C08}"/>
              </a:ext>
            </a:extLst>
          </p:cNvPr>
          <p:cNvSpPr txBox="1"/>
          <p:nvPr/>
        </p:nvSpPr>
        <p:spPr>
          <a:xfrm>
            <a:off x="6011126" y="1243648"/>
            <a:ext cx="2560668" cy="369332"/>
          </a:xfrm>
          <a:prstGeom prst="rect">
            <a:avLst/>
          </a:prstGeom>
          <a:noFill/>
        </p:spPr>
        <p:txBody>
          <a:bodyPr wrap="square" rtlCol="0">
            <a:spAutoFit/>
          </a:bodyPr>
          <a:lstStyle/>
          <a:p>
            <a:r>
              <a:rPr lang="en-US" dirty="0" smtClean="0">
                <a:latin typeface="Times New Roman" pitchFamily="18" charset="0"/>
                <a:cs typeface="Times New Roman" pitchFamily="18" charset="0"/>
                <a:sym typeface="Symbol"/>
              </a:rPr>
              <a:t> </a:t>
            </a:r>
            <a:r>
              <a:rPr lang="en-US" b="1" dirty="0" smtClean="0">
                <a:latin typeface="Times New Roman" pitchFamily="18" charset="0"/>
                <a:cs typeface="Times New Roman" pitchFamily="18" charset="0"/>
                <a:sym typeface="Symbol"/>
              </a:rPr>
              <a:t>L</a:t>
            </a:r>
            <a:r>
              <a:rPr lang="en-US" dirty="0" smtClean="0">
                <a:latin typeface="Times New Roman" pitchFamily="18" charset="0"/>
                <a:cs typeface="Times New Roman" pitchFamily="18" charset="0"/>
                <a:sym typeface="Symbol"/>
              </a:rPr>
              <a:t> =</a:t>
            </a:r>
            <a:r>
              <a:rPr lang="en-US" i="1" dirty="0" err="1" smtClean="0">
                <a:latin typeface="Times New Roman" pitchFamily="18" charset="0"/>
                <a:cs typeface="Times New Roman" pitchFamily="18" charset="0"/>
                <a:sym typeface="Symbol"/>
              </a:rPr>
              <a:t>m</a:t>
            </a:r>
            <a:r>
              <a:rPr lang="en-US" b="1" dirty="0" err="1" smtClean="0">
                <a:latin typeface="Times New Roman" pitchFamily="18" charset="0"/>
                <a:cs typeface="Times New Roman" pitchFamily="18" charset="0"/>
                <a:sym typeface="Symbol"/>
              </a:rPr>
              <a:t>vr</a:t>
            </a:r>
            <a:endParaRPr lang="en-US" b="1" dirty="0">
              <a:latin typeface="Times New Roman" pitchFamily="18" charset="0"/>
              <a:cs typeface="Times New Roman" pitchFamily="18" charset="0"/>
            </a:endParaRPr>
          </a:p>
        </p:txBody>
      </p:sp>
      <p:sp>
        <p:nvSpPr>
          <p:cNvPr id="30" name="Arrow: Right 29">
            <a:extLst>
              <a:ext uri="{FF2B5EF4-FFF2-40B4-BE49-F238E27FC236}">
                <a16:creationId xmlns:a16="http://schemas.microsoft.com/office/drawing/2014/main" xmlns="" id="{06A1174C-7502-4AB6-85FE-30802CBD6B81}"/>
              </a:ext>
            </a:extLst>
          </p:cNvPr>
          <p:cNvSpPr/>
          <p:nvPr/>
        </p:nvSpPr>
        <p:spPr>
          <a:xfrm>
            <a:off x="3016031" y="2721175"/>
            <a:ext cx="467661" cy="3801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xmlns="" id="{0C189B43-3184-430B-8B1C-FAED08087F2D}"/>
              </a:ext>
            </a:extLst>
          </p:cNvPr>
          <p:cNvPicPr>
            <a:picLocks noChangeAspect="1"/>
          </p:cNvPicPr>
          <p:nvPr/>
        </p:nvPicPr>
        <p:blipFill>
          <a:blip r:embed="rId3"/>
          <a:srcRect l="42285"/>
          <a:stretch>
            <a:fillRect/>
          </a:stretch>
        </p:blipFill>
        <p:spPr>
          <a:xfrm>
            <a:off x="4273617" y="1060165"/>
            <a:ext cx="1797633" cy="914400"/>
          </a:xfrm>
          <a:prstGeom prst="rect">
            <a:avLst/>
          </a:prstGeom>
        </p:spPr>
      </p:pic>
      <p:sp>
        <p:nvSpPr>
          <p:cNvPr id="24" name="TextBox 23">
            <a:extLst>
              <a:ext uri="{FF2B5EF4-FFF2-40B4-BE49-F238E27FC236}">
                <a16:creationId xmlns:a16="http://schemas.microsoft.com/office/drawing/2014/main" xmlns="" id="{49E7D16F-39DC-401A-9B42-6E2DDB4D7C08}"/>
              </a:ext>
            </a:extLst>
          </p:cNvPr>
          <p:cNvSpPr txBox="1"/>
          <p:nvPr/>
        </p:nvSpPr>
        <p:spPr>
          <a:xfrm>
            <a:off x="3805318" y="2628105"/>
            <a:ext cx="2560668" cy="369332"/>
          </a:xfrm>
          <a:prstGeom prst="rect">
            <a:avLst/>
          </a:prstGeom>
          <a:noFill/>
        </p:spPr>
        <p:txBody>
          <a:bodyPr wrap="square" rtlCol="0">
            <a:spAutoFit/>
          </a:bodyPr>
          <a:lstStyle/>
          <a:p>
            <a:r>
              <a:rPr lang="en-US" i="1" dirty="0" smtClean="0">
                <a:latin typeface="Symbol" pitchFamily="18" charset="2"/>
                <a:cs typeface="Times New Roman" pitchFamily="18" charset="0"/>
                <a:sym typeface="Symbol"/>
              </a:rPr>
              <a:t>D</a:t>
            </a:r>
            <a:r>
              <a:rPr lang="en-US" i="1" dirty="0" smtClean="0">
                <a:latin typeface="Times New Roman" pitchFamily="18" charset="0"/>
                <a:cs typeface="Times New Roman" pitchFamily="18" charset="0"/>
                <a:sym typeface="Symbol"/>
              </a:rPr>
              <a:t>E</a:t>
            </a:r>
            <a:r>
              <a:rPr lang="en-US" dirty="0" smtClean="0">
                <a:latin typeface="Times New Roman" pitchFamily="18" charset="0"/>
                <a:cs typeface="Times New Roman" pitchFamily="18" charset="0"/>
                <a:sym typeface="Symbol"/>
              </a:rPr>
              <a:t> = </a:t>
            </a:r>
            <a:r>
              <a:rPr lang="en-US" i="1" dirty="0" smtClean="0">
                <a:latin typeface="Times New Roman" pitchFamily="18" charset="0"/>
                <a:cs typeface="Times New Roman" pitchFamily="18" charset="0"/>
                <a:sym typeface="Symbol"/>
              </a:rPr>
              <a:t>K </a:t>
            </a:r>
            <a:r>
              <a:rPr lang="en-US" b="1" dirty="0" smtClean="0">
                <a:latin typeface="Times New Roman" pitchFamily="18" charset="0"/>
                <a:cs typeface="Times New Roman" pitchFamily="18" charset="0"/>
                <a:sym typeface="Symbol"/>
              </a:rPr>
              <a:t>SL</a:t>
            </a:r>
            <a:endParaRPr lang="en-US" b="1" dirty="0">
              <a:latin typeface="Times New Roman" pitchFamily="18" charset="0"/>
              <a:cs typeface="Times New Roman" pitchFamily="18" charset="0"/>
            </a:endParaRPr>
          </a:p>
        </p:txBody>
      </p:sp>
      <p:sp>
        <p:nvSpPr>
          <p:cNvPr id="28" name="Rectangle 27"/>
          <p:cNvSpPr/>
          <p:nvPr/>
        </p:nvSpPr>
        <p:spPr>
          <a:xfrm>
            <a:off x="25671" y="3252386"/>
            <a:ext cx="11332144" cy="1923604"/>
          </a:xfrm>
          <a:prstGeom prst="rect">
            <a:avLst/>
          </a:prstGeom>
        </p:spPr>
        <p:txBody>
          <a:bodyPr wrap="square">
            <a:spAutoFit/>
          </a:bodyPr>
          <a:lstStyle/>
          <a:p>
            <a:r>
              <a:rPr lang="es-UY" sz="1700" dirty="0" smtClean="0">
                <a:latin typeface="Times New Roman" pitchFamily="18" charset="0"/>
                <a:cs typeface="Times New Roman" pitchFamily="18" charset="0"/>
              </a:rPr>
              <a:t>Esta clase de interacción aparece en los átomos como una corrección magnética (y relativista) al potencial electrostático central.</a:t>
            </a:r>
          </a:p>
          <a:p>
            <a:endParaRPr lang="es-UY" sz="1700"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La interacción espín-órbita se comporta como un </a:t>
            </a:r>
            <a:r>
              <a:rPr lang="es-UY" sz="1700" b="1" dirty="0" smtClean="0">
                <a:solidFill>
                  <a:srgbClr val="FF0000"/>
                </a:solidFill>
                <a:latin typeface="Times New Roman" pitchFamily="18" charset="0"/>
                <a:cs typeface="Times New Roman" pitchFamily="18" charset="0"/>
              </a:rPr>
              <a:t>efecto Zeeman interno</a:t>
            </a:r>
            <a:r>
              <a:rPr lang="es-UY" sz="1700" dirty="0" smtClean="0">
                <a:latin typeface="Times New Roman" pitchFamily="18" charset="0"/>
                <a:cs typeface="Times New Roman" pitchFamily="18" charset="0"/>
              </a:rPr>
              <a:t>, dividiendo cada nivel de energía para el cual </a:t>
            </a:r>
            <a:r>
              <a:rPr lang="es-UY" sz="1700" b="1" dirty="0" smtClean="0">
                <a:latin typeface="Times New Roman" pitchFamily="18" charset="0"/>
                <a:cs typeface="Times New Roman" pitchFamily="18" charset="0"/>
              </a:rPr>
              <a:t>L </a:t>
            </a:r>
            <a:r>
              <a:rPr lang="es-UY" sz="1700" b="1" dirty="0" smtClean="0">
                <a:latin typeface="Times New Roman" pitchFamily="18" charset="0"/>
                <a:cs typeface="Times New Roman" pitchFamily="18" charset="0"/>
                <a:sym typeface="Symbol"/>
              </a:rPr>
              <a:t> </a:t>
            </a:r>
            <a:r>
              <a:rPr lang="es-UY" sz="1700" dirty="0" smtClean="0">
                <a:latin typeface="Times New Roman" pitchFamily="18" charset="0"/>
                <a:cs typeface="Times New Roman" pitchFamily="18" charset="0"/>
              </a:rPr>
              <a:t>0 en dos subniveles, correspondientes a los dos valores de </a:t>
            </a:r>
            <a:r>
              <a:rPr lang="es-UY" sz="1700" i="1" dirty="0" err="1" smtClean="0">
                <a:latin typeface="Times New Roman" pitchFamily="18" charset="0"/>
                <a:cs typeface="Times New Roman" pitchFamily="18" charset="0"/>
              </a:rPr>
              <a:t>S</a:t>
            </a:r>
            <a:r>
              <a:rPr lang="es-UY" sz="1700" i="1" baseline="-25000" dirty="0" err="1" smtClean="0">
                <a:latin typeface="Times New Roman" pitchFamily="18" charset="0"/>
                <a:cs typeface="Times New Roman" pitchFamily="18" charset="0"/>
              </a:rPr>
              <a:t>z</a:t>
            </a:r>
            <a:r>
              <a:rPr lang="es-UY" sz="1700" dirty="0" smtClean="0">
                <a:latin typeface="Times New Roman" pitchFamily="18" charset="0"/>
                <a:cs typeface="Times New Roman" pitchFamily="18" charset="0"/>
              </a:rPr>
              <a:t> permitidos.</a:t>
            </a:r>
          </a:p>
          <a:p>
            <a:endParaRPr lang="es-UY" sz="1700"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Dado que hay más niveles de energía disponibles de los que se consideraban anteriormente, deben verse líneas adicionales en el espectro del hidrógeno, como se indica en la figura. </a:t>
            </a:r>
            <a:endParaRPr lang="es-UY" sz="1700" dirty="0">
              <a:latin typeface="Times New Roman" pitchFamily="18" charset="0"/>
              <a:cs typeface="Times New Roman" pitchFamily="18" charset="0"/>
            </a:endParaRPr>
          </a:p>
        </p:txBody>
      </p:sp>
      <p:sp>
        <p:nvSpPr>
          <p:cNvPr id="13" name="Rectangle 12"/>
          <p:cNvSpPr/>
          <p:nvPr/>
        </p:nvSpPr>
        <p:spPr>
          <a:xfrm>
            <a:off x="160424" y="5379522"/>
            <a:ext cx="11168514" cy="877163"/>
          </a:xfrm>
          <a:prstGeom prst="rect">
            <a:avLst/>
          </a:prstGeom>
        </p:spPr>
        <p:txBody>
          <a:bodyPr wrap="square">
            <a:spAutoFit/>
          </a:bodyPr>
          <a:lstStyle/>
          <a:p>
            <a:r>
              <a:rPr lang="es-ES" sz="1700" dirty="0" smtClean="0">
                <a:latin typeface="Times New Roman" pitchFamily="18" charset="0"/>
                <a:cs typeface="Times New Roman" pitchFamily="18" charset="0"/>
              </a:rPr>
              <a:t>Tales líneas adicionales, o </a:t>
            </a:r>
            <a:r>
              <a:rPr lang="es-ES" sz="1700" b="1" dirty="0" smtClean="0">
                <a:solidFill>
                  <a:srgbClr val="FF0000"/>
                </a:solidFill>
                <a:latin typeface="Times New Roman" pitchFamily="18" charset="0"/>
                <a:cs typeface="Times New Roman" pitchFamily="18" charset="0"/>
              </a:rPr>
              <a:t>estructura fina</a:t>
            </a:r>
            <a:r>
              <a:rPr lang="es-ES" sz="1700" dirty="0" smtClean="0">
                <a:latin typeface="Times New Roman" pitchFamily="18" charset="0"/>
                <a:cs typeface="Times New Roman" pitchFamily="18" charset="0"/>
              </a:rPr>
              <a:t>, se observan fácilmente con espectrómetros de resolución moderadamente alta. con tal instrumento se encuentra que muchas líneas espectrales que antes se veían como únicas en realidad están compuestas de dos o más líneas distintas, separadas entre sí por unos pocos angstroms de longitud de onda.</a:t>
            </a:r>
          </a:p>
        </p:txBody>
      </p:sp>
    </p:spTree>
    <p:extLst>
      <p:ext uri="{BB962C8B-B14F-4D97-AF65-F5344CB8AC3E}">
        <p14:creationId xmlns:p14="http://schemas.microsoft.com/office/powerpoint/2010/main" xmlns="" val="81489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checkerboard(across)">
                                      <p:cBhvr>
                                        <p:cTn id="31" dur="5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28">
                                            <p:txEl>
                                              <p:pRg st="0" end="0"/>
                                            </p:txEl>
                                          </p:spTgt>
                                        </p:tgtEl>
                                        <p:attrNameLst>
                                          <p:attrName>style.visibility</p:attrName>
                                        </p:attrNameLst>
                                      </p:cBhvr>
                                      <p:to>
                                        <p:strVal val="visible"/>
                                      </p:to>
                                    </p:set>
                                    <p:animEffect transition="in" filter="blinds(horizontal)">
                                      <p:cBhvr>
                                        <p:cTn id="40" dur="500"/>
                                        <p:tgtEl>
                                          <p:spTgt spid="28">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28">
                                            <p:txEl>
                                              <p:pRg st="2" end="2"/>
                                            </p:txEl>
                                          </p:spTgt>
                                        </p:tgtEl>
                                        <p:attrNameLst>
                                          <p:attrName>style.visibility</p:attrName>
                                        </p:attrNameLst>
                                      </p:cBhvr>
                                      <p:to>
                                        <p:strVal val="visible"/>
                                      </p:to>
                                    </p:set>
                                    <p:animEffect transition="in" filter="blinds(horizontal)">
                                      <p:cBhvr>
                                        <p:cTn id="45" dur="500"/>
                                        <p:tgtEl>
                                          <p:spTgt spid="28">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28">
                                            <p:txEl>
                                              <p:pRg st="4" end="4"/>
                                            </p:txEl>
                                          </p:spTgt>
                                        </p:tgtEl>
                                        <p:attrNameLst>
                                          <p:attrName>style.visibility</p:attrName>
                                        </p:attrNameLst>
                                      </p:cBhvr>
                                      <p:to>
                                        <p:strVal val="visible"/>
                                      </p:to>
                                    </p:set>
                                    <p:animEffect transition="in" filter="blinds(horizontal)">
                                      <p:cBhvr>
                                        <p:cTn id="50" dur="500"/>
                                        <p:tgtEl>
                                          <p:spTgt spid="28">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13">
                                            <p:txEl>
                                              <p:pRg st="0" end="0"/>
                                            </p:txEl>
                                          </p:spTgt>
                                        </p:tgtEl>
                                        <p:attrNameLst>
                                          <p:attrName>style.visibility</p:attrName>
                                        </p:attrNameLst>
                                      </p:cBhvr>
                                      <p:to>
                                        <p:strVal val="visible"/>
                                      </p:to>
                                    </p:set>
                                    <p:animEffect transition="in" filter="blinds(horizontal)">
                                      <p:cBhvr>
                                        <p:cTn id="55"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0" grpId="0" animBg="1"/>
      <p:bldP spid="24" grpId="0"/>
      <p:bldP spid="28" grpId="0" build="p"/>
      <p:bldP spid="1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628" y="612845"/>
            <a:ext cx="10943925" cy="877163"/>
          </a:xfrm>
          <a:prstGeom prst="rect">
            <a:avLst/>
          </a:prstGeom>
        </p:spPr>
        <p:txBody>
          <a:bodyPr wrap="square">
            <a:spAutoFit/>
          </a:bodyPr>
          <a:lstStyle/>
          <a:p>
            <a:r>
              <a:rPr lang="es-ES" sz="1700" dirty="0" smtClean="0">
                <a:latin typeface="Times New Roman" pitchFamily="18" charset="0"/>
                <a:cs typeface="Times New Roman" pitchFamily="18" charset="0"/>
              </a:rPr>
              <a:t>Hasta ahora habíamos descrito todos los posibles estados electrónicos en el hidrógeno por tres números cuánticos (</a:t>
            </a:r>
            <a:r>
              <a:rPr lang="es-ES" sz="1700" i="1" dirty="0" err="1" smtClean="0">
                <a:latin typeface="Times New Roman" pitchFamily="18" charset="0"/>
                <a:cs typeface="Times New Roman" pitchFamily="18" charset="0"/>
              </a:rPr>
              <a:t>n,l</a:t>
            </a:r>
            <a:r>
              <a:rPr lang="es-ES" sz="1700" i="1" dirty="0" smtClean="0">
                <a:latin typeface="Times New Roman" pitchFamily="18" charset="0"/>
                <a:cs typeface="Times New Roman" pitchFamily="18" charset="0"/>
              </a:rPr>
              <a:t>, m</a:t>
            </a:r>
            <a:r>
              <a:rPr lang="es-ES" sz="1700" i="1" baseline="-25000" dirty="0" smtClean="0">
                <a:latin typeface="Times New Roman" pitchFamily="18" charset="0"/>
                <a:cs typeface="Times New Roman" pitchFamily="18" charset="0"/>
              </a:rPr>
              <a:t>l</a:t>
            </a:r>
            <a:r>
              <a:rPr lang="es-ES" sz="1700" dirty="0" smtClean="0">
                <a:latin typeface="Times New Roman" pitchFamily="18" charset="0"/>
                <a:cs typeface="Times New Roman" pitchFamily="18" charset="0"/>
              </a:rPr>
              <a:t>) , pero como hemos visto, una cuarta propiedad del electrón, el momento angular intrínseco o espín, requiere la introducción de un cuarto número cuántico. </a:t>
            </a:r>
            <a:endParaRPr lang="en-US" sz="1700" dirty="0">
              <a:latin typeface="Times New Roman" pitchFamily="18" charset="0"/>
              <a:cs typeface="Times New Roman" pitchFamily="18" charset="0"/>
            </a:endParaRPr>
          </a:p>
        </p:txBody>
      </p:sp>
      <p:sp>
        <p:nvSpPr>
          <p:cNvPr id="3" name="Rectangle 2"/>
          <p:cNvSpPr/>
          <p:nvPr/>
        </p:nvSpPr>
        <p:spPr>
          <a:xfrm>
            <a:off x="163628" y="1507970"/>
            <a:ext cx="10462663" cy="3754874"/>
          </a:xfrm>
          <a:prstGeom prst="rect">
            <a:avLst/>
          </a:prstGeom>
        </p:spPr>
        <p:txBody>
          <a:bodyPr wrap="square">
            <a:spAutoFit/>
          </a:bodyPr>
          <a:lstStyle/>
          <a:p>
            <a:r>
              <a:rPr lang="es-ES" sz="1700" dirty="0" smtClean="0">
                <a:latin typeface="Times New Roman" pitchFamily="18" charset="0"/>
                <a:cs typeface="Times New Roman" pitchFamily="18" charset="0"/>
              </a:rPr>
              <a:t>No necesitamos especificar el espín </a:t>
            </a:r>
            <a:r>
              <a:rPr lang="es-ES" sz="1700" i="1" dirty="0" smtClean="0">
                <a:latin typeface="Times New Roman" pitchFamily="18" charset="0"/>
                <a:cs typeface="Times New Roman" pitchFamily="18" charset="0"/>
              </a:rPr>
              <a:t>s</a:t>
            </a:r>
            <a:r>
              <a:rPr lang="es-ES" sz="1700" dirty="0" smtClean="0">
                <a:latin typeface="Times New Roman" pitchFamily="18" charset="0"/>
                <a:cs typeface="Times New Roman" pitchFamily="18" charset="0"/>
              </a:rPr>
              <a:t>, porque siempre es 1∕2 (lo consideramos como una propiedad fundamental del electrón, como su carga eléctrica o su masa), pero debemos especificar el valor de </a:t>
            </a:r>
            <a:r>
              <a:rPr lang="es-ES" sz="1700" i="1" dirty="0" smtClean="0">
                <a:latin typeface="Times New Roman" pitchFamily="18" charset="0"/>
                <a:cs typeface="Times New Roman" pitchFamily="18" charset="0"/>
              </a:rPr>
              <a:t>m</a:t>
            </a:r>
            <a:r>
              <a:rPr lang="es-ES" sz="1700" i="1" baseline="-25000" dirty="0" smtClean="0">
                <a:latin typeface="Times New Roman" pitchFamily="18" charset="0"/>
                <a:cs typeface="Times New Roman" pitchFamily="18" charset="0"/>
              </a:rPr>
              <a:t>s</a:t>
            </a:r>
            <a:r>
              <a:rPr lang="es-ES" sz="1700" dirty="0" smtClean="0">
                <a:latin typeface="Times New Roman" pitchFamily="18" charset="0"/>
                <a:cs typeface="Times New Roman" pitchFamily="18" charset="0"/>
              </a:rPr>
              <a:t> (+1∕2 o −1∕2), que nos informa sobre la componente </a:t>
            </a:r>
            <a:r>
              <a:rPr lang="es-ES" sz="1700" i="1" dirty="0" smtClean="0">
                <a:latin typeface="Times New Roman" pitchFamily="18" charset="0"/>
                <a:cs typeface="Times New Roman" pitchFamily="18" charset="0"/>
              </a:rPr>
              <a:t>z</a:t>
            </a:r>
            <a:r>
              <a:rPr lang="es-ES" sz="1700" dirty="0" smtClean="0">
                <a:latin typeface="Times New Roman" pitchFamily="18" charset="0"/>
                <a:cs typeface="Times New Roman" pitchFamily="18" charset="0"/>
              </a:rPr>
              <a:t> del espín. </a:t>
            </a:r>
          </a:p>
          <a:p>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Así, la descripción completa del estado de un electrón en un átomo requiere los cuatro números cuánticos (</a:t>
            </a:r>
            <a:r>
              <a:rPr lang="es-ES" sz="1700" i="1" dirty="0" err="1" smtClean="0">
                <a:latin typeface="Times New Roman" pitchFamily="18" charset="0"/>
                <a:cs typeface="Times New Roman" pitchFamily="18" charset="0"/>
              </a:rPr>
              <a:t>n,l</a:t>
            </a:r>
            <a:r>
              <a:rPr lang="es-ES" sz="1700" i="1" dirty="0" smtClean="0">
                <a:latin typeface="Times New Roman" pitchFamily="18" charset="0"/>
                <a:cs typeface="Times New Roman" pitchFamily="18" charset="0"/>
              </a:rPr>
              <a:t>, m</a:t>
            </a:r>
            <a:r>
              <a:rPr lang="es-ES" sz="1700" i="1" baseline="-25000" dirty="0" smtClean="0">
                <a:latin typeface="Times New Roman" pitchFamily="18" charset="0"/>
                <a:cs typeface="Times New Roman" pitchFamily="18" charset="0"/>
              </a:rPr>
              <a:t>l</a:t>
            </a:r>
            <a:r>
              <a:rPr lang="es-ES" sz="1700" i="1" dirty="0" smtClean="0">
                <a:latin typeface="Times New Roman" pitchFamily="18" charset="0"/>
                <a:cs typeface="Times New Roman" pitchFamily="18" charset="0"/>
              </a:rPr>
              <a:t>, m</a:t>
            </a:r>
            <a:r>
              <a:rPr lang="es-ES" sz="1700" i="1" baseline="-25000" dirty="0" smtClean="0">
                <a:latin typeface="Times New Roman" pitchFamily="18" charset="0"/>
                <a:cs typeface="Times New Roman" pitchFamily="18" charset="0"/>
              </a:rPr>
              <a:t>s</a:t>
            </a:r>
            <a:r>
              <a:rPr lang="es-ES" sz="1700" dirty="0" smtClean="0">
                <a:latin typeface="Times New Roman" pitchFamily="18" charset="0"/>
                <a:cs typeface="Times New Roman" pitchFamily="18" charset="0"/>
              </a:rPr>
              <a:t>). </a:t>
            </a:r>
          </a:p>
          <a:p>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Es importante conocer la dirección (componente z) del vector momento angular cuando un átomo está en un campo magnético, pero para la mayoría de las otras aplicaciones los valores de </a:t>
            </a:r>
            <a:r>
              <a:rPr lang="es-ES" sz="1700" i="1" dirty="0" smtClean="0">
                <a:latin typeface="Times New Roman" pitchFamily="18" charset="0"/>
                <a:cs typeface="Times New Roman" pitchFamily="18" charset="0"/>
              </a:rPr>
              <a:t>m</a:t>
            </a:r>
            <a:r>
              <a:rPr lang="es-ES" sz="1700" i="1" baseline="-25000" dirty="0" smtClean="0">
                <a:latin typeface="Times New Roman" pitchFamily="18" charset="0"/>
                <a:cs typeface="Times New Roman" pitchFamily="18" charset="0"/>
              </a:rPr>
              <a:t>l</a:t>
            </a:r>
            <a:r>
              <a:rPr lang="es-ES" sz="1700" dirty="0" smtClean="0">
                <a:latin typeface="Times New Roman" pitchFamily="18" charset="0"/>
                <a:cs typeface="Times New Roman" pitchFamily="18" charset="0"/>
              </a:rPr>
              <a:t> y </a:t>
            </a:r>
            <a:r>
              <a:rPr lang="es-ES" sz="1700" i="1" dirty="0" smtClean="0">
                <a:latin typeface="Times New Roman" pitchFamily="18" charset="0"/>
                <a:cs typeface="Times New Roman" pitchFamily="18" charset="0"/>
              </a:rPr>
              <a:t>m</a:t>
            </a:r>
            <a:r>
              <a:rPr lang="es-ES" sz="1700" i="1" baseline="-25000" dirty="0" smtClean="0">
                <a:latin typeface="Times New Roman" pitchFamily="18" charset="0"/>
                <a:cs typeface="Times New Roman" pitchFamily="18" charset="0"/>
              </a:rPr>
              <a:t>s</a:t>
            </a:r>
            <a:r>
              <a:rPr lang="es-ES" sz="1700" dirty="0" smtClean="0">
                <a:latin typeface="Times New Roman" pitchFamily="18" charset="0"/>
                <a:cs typeface="Times New Roman" pitchFamily="18" charset="0"/>
              </a:rPr>
              <a:t> no tienen importancia y es engorroso escríbalos cada vez que deseemos referirnos a un cierto nivel de un átomo.</a:t>
            </a:r>
          </a:p>
          <a:p>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Por lo tanto, usaremos una notación diferente, conocida como </a:t>
            </a:r>
            <a:r>
              <a:rPr lang="es-ES" sz="1700" b="1" dirty="0" smtClean="0">
                <a:solidFill>
                  <a:srgbClr val="FF0000"/>
                </a:solidFill>
                <a:latin typeface="Times New Roman" pitchFamily="18" charset="0"/>
                <a:cs typeface="Times New Roman" pitchFamily="18" charset="0"/>
              </a:rPr>
              <a:t>notación espectroscópica</a:t>
            </a:r>
            <a:r>
              <a:rPr lang="es-ES" sz="1700" dirty="0" smtClean="0">
                <a:latin typeface="Times New Roman" pitchFamily="18" charset="0"/>
                <a:cs typeface="Times New Roman" pitchFamily="18" charset="0"/>
              </a:rPr>
              <a:t>, para </a:t>
            </a:r>
            <a:br>
              <a:rPr lang="es-ES" sz="1700" dirty="0" smtClean="0">
                <a:latin typeface="Times New Roman" pitchFamily="18" charset="0"/>
                <a:cs typeface="Times New Roman" pitchFamily="18" charset="0"/>
              </a:rPr>
            </a:br>
            <a:r>
              <a:rPr lang="es-ES" sz="1700" dirty="0" smtClean="0">
                <a:latin typeface="Times New Roman" pitchFamily="18" charset="0"/>
                <a:cs typeface="Times New Roman" pitchFamily="18" charset="0"/>
              </a:rPr>
              <a:t>etiquetar los niveles. </a:t>
            </a:r>
          </a:p>
          <a:p>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En este sistema usamos letras para representar los diferentes valores de </a:t>
            </a:r>
            <a:r>
              <a:rPr lang="es-ES" sz="1700" i="1" dirty="0" smtClean="0">
                <a:latin typeface="Times New Roman" pitchFamily="18" charset="0"/>
                <a:cs typeface="Times New Roman" pitchFamily="18" charset="0"/>
              </a:rPr>
              <a:t>l</a:t>
            </a:r>
            <a:r>
              <a:rPr lang="es-ES" sz="1700" dirty="0" smtClean="0">
                <a:latin typeface="Times New Roman" pitchFamily="18" charset="0"/>
                <a:cs typeface="Times New Roman" pitchFamily="18" charset="0"/>
              </a:rPr>
              <a:t>:</a:t>
            </a:r>
            <a:endParaRPr lang="en-US" sz="1700"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srcRect l="9732" t="14238"/>
          <a:stretch>
            <a:fillRect/>
          </a:stretch>
        </p:blipFill>
        <p:spPr bwMode="auto">
          <a:xfrm>
            <a:off x="548639" y="5293889"/>
            <a:ext cx="4926682" cy="629001"/>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l="8211" t="7558"/>
          <a:stretch>
            <a:fillRect/>
          </a:stretch>
        </p:blipFill>
        <p:spPr bwMode="auto">
          <a:xfrm>
            <a:off x="8527983" y="3747624"/>
            <a:ext cx="3108960" cy="3043001"/>
          </a:xfrm>
          <a:prstGeom prst="rect">
            <a:avLst/>
          </a:prstGeom>
          <a:noFill/>
          <a:ln w="9525">
            <a:noFill/>
            <a:miter lim="800000"/>
            <a:headEnd/>
            <a:tailEnd/>
          </a:ln>
          <a:effectLst/>
        </p:spPr>
      </p:pic>
      <p:sp>
        <p:nvSpPr>
          <p:cNvPr id="6" name="Rectangle 5"/>
          <p:cNvSpPr/>
          <p:nvPr/>
        </p:nvSpPr>
        <p:spPr>
          <a:xfrm>
            <a:off x="57750" y="6088447"/>
            <a:ext cx="10462663" cy="615553"/>
          </a:xfrm>
          <a:prstGeom prst="rect">
            <a:avLst/>
          </a:prstGeom>
        </p:spPr>
        <p:txBody>
          <a:bodyPr wrap="square">
            <a:spAutoFit/>
          </a:bodyPr>
          <a:lstStyle/>
          <a:p>
            <a:r>
              <a:rPr lang="es-ES" sz="1700" dirty="0" smtClean="0">
                <a:latin typeface="Times New Roman" pitchFamily="18" charset="0"/>
                <a:cs typeface="Times New Roman" pitchFamily="18" charset="0"/>
              </a:rPr>
              <a:t>Con esta notación espectroscópica las transiciones para el hidrogeno quedan: </a:t>
            </a:r>
            <a:br>
              <a:rPr lang="es-ES" sz="1700" dirty="0" smtClean="0">
                <a:latin typeface="Times New Roman" pitchFamily="18" charset="0"/>
                <a:cs typeface="Times New Roman" pitchFamily="18" charset="0"/>
              </a:rPr>
            </a:br>
            <a:endParaRPr lang="en-US" sz="17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122"/>
                                        </p:tgtEl>
                                        <p:attrNameLst>
                                          <p:attrName>style.visibility</p:attrName>
                                        </p:attrNameLst>
                                      </p:cBhvr>
                                      <p:to>
                                        <p:strVal val="visible"/>
                                      </p:to>
                                    </p:set>
                                    <p:animEffect transition="in" filter="blinds(horizontal)">
                                      <p:cBhvr>
                                        <p:cTn id="32" dur="500"/>
                                        <p:tgtEl>
                                          <p:spTgt spid="512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blinds(horizontal)">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5123"/>
                                        </p:tgtEl>
                                        <p:attrNameLst>
                                          <p:attrName>style.visibility</p:attrName>
                                        </p:attrNameLst>
                                      </p:cBhvr>
                                      <p:to>
                                        <p:strVal val="visible"/>
                                      </p:to>
                                    </p:set>
                                    <p:animEffect transition="in" filter="checkerboard(across)">
                                      <p:cBhvr>
                                        <p:cTn id="42"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A17E30-65BE-452B-9EE6-C80D07E420A5}"/>
              </a:ext>
            </a:extLst>
          </p:cNvPr>
          <p:cNvSpPr txBox="1">
            <a:spLocks/>
          </p:cNvSpPr>
          <p:nvPr/>
        </p:nvSpPr>
        <p:spPr>
          <a:xfrm>
            <a:off x="531729" y="722788"/>
            <a:ext cx="6114798" cy="4129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000" b="1" i="1" dirty="0">
                <a:latin typeface="Times New Roman" pitchFamily="18" charset="0"/>
                <a:cs typeface="Times New Roman" pitchFamily="18" charset="0"/>
              </a:rPr>
              <a:t>Momento angular total</a:t>
            </a:r>
            <a:endParaRPr lang="en-US" sz="2000" b="1" i="1" dirty="0">
              <a:latin typeface="Times New Roman" pitchFamily="18" charset="0"/>
              <a:cs typeface="Times New Roman" pitchFamily="18" charset="0"/>
            </a:endParaRPr>
          </a:p>
        </p:txBody>
      </p:sp>
      <p:pic>
        <p:nvPicPr>
          <p:cNvPr id="4" name="Picture 3">
            <a:extLst>
              <a:ext uri="{FF2B5EF4-FFF2-40B4-BE49-F238E27FC236}">
                <a16:creationId xmlns="" xmlns:a16="http://schemas.microsoft.com/office/drawing/2014/main" id="{2D49016A-855A-45B0-9C70-5F63CA062918}"/>
              </a:ext>
            </a:extLst>
          </p:cNvPr>
          <p:cNvPicPr>
            <a:picLocks noChangeAspect="1"/>
          </p:cNvPicPr>
          <p:nvPr/>
        </p:nvPicPr>
        <p:blipFill>
          <a:blip r:embed="rId3"/>
          <a:stretch>
            <a:fillRect/>
          </a:stretch>
        </p:blipFill>
        <p:spPr>
          <a:xfrm>
            <a:off x="608731" y="1156208"/>
            <a:ext cx="1522716" cy="531180"/>
          </a:xfrm>
          <a:prstGeom prst="rect">
            <a:avLst/>
          </a:prstGeom>
        </p:spPr>
      </p:pic>
      <p:pic>
        <p:nvPicPr>
          <p:cNvPr id="8" name="Picture 7">
            <a:extLst>
              <a:ext uri="{FF2B5EF4-FFF2-40B4-BE49-F238E27FC236}">
                <a16:creationId xmlns="" xmlns:a16="http://schemas.microsoft.com/office/drawing/2014/main" id="{8443C636-DCC9-48C1-BB46-67F736C5BB33}"/>
              </a:ext>
            </a:extLst>
          </p:cNvPr>
          <p:cNvPicPr>
            <a:picLocks noChangeAspect="1"/>
          </p:cNvPicPr>
          <p:nvPr/>
        </p:nvPicPr>
        <p:blipFill>
          <a:blip r:embed="rId4"/>
          <a:stretch>
            <a:fillRect/>
          </a:stretch>
        </p:blipFill>
        <p:spPr>
          <a:xfrm>
            <a:off x="2193574" y="1272522"/>
            <a:ext cx="1645920" cy="397289"/>
          </a:xfrm>
          <a:prstGeom prst="rect">
            <a:avLst/>
          </a:prstGeom>
        </p:spPr>
      </p:pic>
      <p:pic>
        <p:nvPicPr>
          <p:cNvPr id="10" name="Picture 9">
            <a:extLst>
              <a:ext uri="{FF2B5EF4-FFF2-40B4-BE49-F238E27FC236}">
                <a16:creationId xmlns="" xmlns:a16="http://schemas.microsoft.com/office/drawing/2014/main" id="{97769DAE-366A-4D3E-9076-6C79A4CE3A5D}"/>
              </a:ext>
            </a:extLst>
          </p:cNvPr>
          <p:cNvPicPr>
            <a:picLocks noChangeAspect="1"/>
          </p:cNvPicPr>
          <p:nvPr/>
        </p:nvPicPr>
        <p:blipFill>
          <a:blip r:embed="rId5"/>
          <a:srcRect l="9907" t="20237"/>
          <a:stretch>
            <a:fillRect/>
          </a:stretch>
        </p:blipFill>
        <p:spPr>
          <a:xfrm>
            <a:off x="529389" y="4215887"/>
            <a:ext cx="1371600" cy="455378"/>
          </a:xfrm>
          <a:prstGeom prst="rect">
            <a:avLst/>
          </a:prstGeom>
        </p:spPr>
      </p:pic>
      <p:sp>
        <p:nvSpPr>
          <p:cNvPr id="19" name="Rectangle 18"/>
          <p:cNvSpPr/>
          <p:nvPr/>
        </p:nvSpPr>
        <p:spPr>
          <a:xfrm>
            <a:off x="3952775" y="1221411"/>
            <a:ext cx="8046717" cy="615553"/>
          </a:xfrm>
          <a:prstGeom prst="rect">
            <a:avLst/>
          </a:prstGeom>
        </p:spPr>
        <p:txBody>
          <a:bodyPr wrap="square">
            <a:spAutoFit/>
          </a:bodyPr>
          <a:lstStyle/>
          <a:p>
            <a:r>
              <a:rPr lang="es-ES" sz="1700" i="1" dirty="0" smtClean="0">
                <a:latin typeface="Times New Roman" pitchFamily="18" charset="0"/>
                <a:cs typeface="Times New Roman" pitchFamily="18" charset="0"/>
              </a:rPr>
              <a:t>j </a:t>
            </a:r>
            <a:r>
              <a:rPr lang="es-ES" sz="1700" dirty="0" smtClean="0">
                <a:latin typeface="Times New Roman" pitchFamily="18" charset="0"/>
                <a:cs typeface="Times New Roman" pitchFamily="18" charset="0"/>
              </a:rPr>
              <a:t>= ?</a:t>
            </a:r>
          </a:p>
          <a:p>
            <a:r>
              <a:rPr lang="es-ES" sz="1700" dirty="0" smtClean="0">
                <a:latin typeface="Times New Roman" pitchFamily="18" charset="0"/>
                <a:cs typeface="Times New Roman" pitchFamily="18" charset="0"/>
              </a:rPr>
              <a:t>Vamos a usar una construcción geométrica sencilla para calcular a los valores de </a:t>
            </a:r>
            <a:r>
              <a:rPr lang="es-ES" sz="1700" i="1" dirty="0" smtClean="0">
                <a:latin typeface="Times New Roman" pitchFamily="18" charset="0"/>
                <a:cs typeface="Times New Roman" pitchFamily="18" charset="0"/>
              </a:rPr>
              <a:t>j</a:t>
            </a:r>
            <a:r>
              <a:rPr lang="es-ES" sz="1700" dirty="0" smtClean="0">
                <a:latin typeface="Times New Roman" pitchFamily="18" charset="0"/>
                <a:cs typeface="Times New Roman" pitchFamily="18" charset="0"/>
              </a:rPr>
              <a:t>.</a:t>
            </a:r>
          </a:p>
        </p:txBody>
      </p:sp>
      <p:pic>
        <p:nvPicPr>
          <p:cNvPr id="22" name="Picture 21">
            <a:extLst>
              <a:ext uri="{FF2B5EF4-FFF2-40B4-BE49-F238E27FC236}">
                <a16:creationId xmlns="" xmlns:a16="http://schemas.microsoft.com/office/drawing/2014/main" id="{97BBB769-5FF8-44FC-B1AD-A38A1C8B2D35}"/>
              </a:ext>
            </a:extLst>
          </p:cNvPr>
          <p:cNvPicPr>
            <a:picLocks noChangeAspect="1"/>
          </p:cNvPicPr>
          <p:nvPr/>
        </p:nvPicPr>
        <p:blipFill>
          <a:blip r:embed="rId6"/>
          <a:stretch>
            <a:fillRect/>
          </a:stretch>
        </p:blipFill>
        <p:spPr>
          <a:xfrm>
            <a:off x="0" y="1868788"/>
            <a:ext cx="6600825" cy="2076450"/>
          </a:xfrm>
          <a:prstGeom prst="rect">
            <a:avLst/>
          </a:prstGeom>
        </p:spPr>
      </p:pic>
      <p:pic>
        <p:nvPicPr>
          <p:cNvPr id="23" name="Ink 11">
            <a:extLst>
              <a:ext uri="{FF2B5EF4-FFF2-40B4-BE49-F238E27FC236}">
                <a16:creationId xmlns:mc="http://schemas.openxmlformats.org/markup-compatibility/2006" xmlns="" xmlns:a16="http://schemas.microsoft.com/office/drawing/2014/main" id="{938ECD87-4ED4-4428-BE9A-2EB52C3F2929}"/>
              </a:ext>
            </a:extLst>
          </p:cNvPr>
          <p:cNvPicPr/>
          <p:nvPr/>
        </p:nvPicPr>
        <p:blipFill>
          <a:blip r:embed="rId7"/>
          <a:srcRect l="8141" r="39294" b="53522"/>
          <a:stretch>
            <a:fillRect/>
          </a:stretch>
        </p:blipFill>
        <p:spPr>
          <a:xfrm>
            <a:off x="134750" y="1766526"/>
            <a:ext cx="6525932" cy="2805463"/>
          </a:xfrm>
          <a:prstGeom prst="rect">
            <a:avLst/>
          </a:prstGeom>
        </p:spPr>
      </p:pic>
      <p:pic>
        <p:nvPicPr>
          <p:cNvPr id="24" name="Picture 23">
            <a:extLst>
              <a:ext uri="{FF2B5EF4-FFF2-40B4-BE49-F238E27FC236}">
                <a16:creationId xmlns="" xmlns:a16="http://schemas.microsoft.com/office/drawing/2014/main" id="{40406AF6-FD4A-4E08-B9B8-3A4FD347E1C0}"/>
              </a:ext>
            </a:extLst>
          </p:cNvPr>
          <p:cNvPicPr>
            <a:picLocks noChangeAspect="1"/>
          </p:cNvPicPr>
          <p:nvPr/>
        </p:nvPicPr>
        <p:blipFill>
          <a:blip r:embed="rId8"/>
          <a:stretch>
            <a:fillRect/>
          </a:stretch>
        </p:blipFill>
        <p:spPr>
          <a:xfrm>
            <a:off x="2196404" y="4271251"/>
            <a:ext cx="3614048" cy="362440"/>
          </a:xfrm>
          <a:prstGeom prst="rect">
            <a:avLst/>
          </a:prstGeom>
        </p:spPr>
      </p:pic>
      <p:pic>
        <p:nvPicPr>
          <p:cNvPr id="25" name="Picture 24">
            <a:extLst>
              <a:ext uri="{FF2B5EF4-FFF2-40B4-BE49-F238E27FC236}">
                <a16:creationId xmlns="" xmlns:a16="http://schemas.microsoft.com/office/drawing/2014/main" id="{7B41B391-693E-4260-A18C-104E6439C45A}"/>
              </a:ext>
            </a:extLst>
          </p:cNvPr>
          <p:cNvPicPr>
            <a:picLocks noChangeAspect="1"/>
          </p:cNvPicPr>
          <p:nvPr/>
        </p:nvPicPr>
        <p:blipFill>
          <a:blip r:embed="rId9"/>
          <a:stretch>
            <a:fillRect/>
          </a:stretch>
        </p:blipFill>
        <p:spPr>
          <a:xfrm>
            <a:off x="2153571" y="4896763"/>
            <a:ext cx="1726584" cy="314985"/>
          </a:xfrm>
          <a:prstGeom prst="rect">
            <a:avLst/>
          </a:prstGeom>
        </p:spPr>
      </p:pic>
      <p:sp>
        <p:nvSpPr>
          <p:cNvPr id="26" name="Arrow: Right 14">
            <a:extLst>
              <a:ext uri="{FF2B5EF4-FFF2-40B4-BE49-F238E27FC236}">
                <a16:creationId xmlns="" xmlns:a16="http://schemas.microsoft.com/office/drawing/2014/main" id="{111A8430-B8BB-4698-A716-E6377B347833}"/>
              </a:ext>
            </a:extLst>
          </p:cNvPr>
          <p:cNvSpPr/>
          <p:nvPr/>
        </p:nvSpPr>
        <p:spPr>
          <a:xfrm>
            <a:off x="4024534" y="4877513"/>
            <a:ext cx="485183" cy="3149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a:extLst>
              <a:ext uri="{FF2B5EF4-FFF2-40B4-BE49-F238E27FC236}">
                <a16:creationId xmlns="" xmlns:a16="http://schemas.microsoft.com/office/drawing/2014/main" id="{7026D1A0-A9AB-468C-BCAC-A344C25FA7E3}"/>
              </a:ext>
            </a:extLst>
          </p:cNvPr>
          <p:cNvPicPr>
            <a:picLocks noChangeAspect="1"/>
          </p:cNvPicPr>
          <p:nvPr/>
        </p:nvPicPr>
        <p:blipFill>
          <a:blip r:embed="rId10"/>
          <a:stretch>
            <a:fillRect/>
          </a:stretch>
        </p:blipFill>
        <p:spPr>
          <a:xfrm>
            <a:off x="4745061" y="4815629"/>
            <a:ext cx="1666875" cy="381000"/>
          </a:xfrm>
          <a:prstGeom prst="rect">
            <a:avLst/>
          </a:prstGeom>
        </p:spPr>
      </p:pic>
      <p:pic>
        <p:nvPicPr>
          <p:cNvPr id="28" name="Ink 11">
            <a:extLst>
              <a:ext uri="{FF2B5EF4-FFF2-40B4-BE49-F238E27FC236}">
                <a16:creationId xmlns:mc="http://schemas.openxmlformats.org/markup-compatibility/2006" xmlns="" xmlns:a16="http://schemas.microsoft.com/office/drawing/2014/main" id="{938ECD87-4ED4-4428-BE9A-2EB52C3F2929}"/>
              </a:ext>
            </a:extLst>
          </p:cNvPr>
          <p:cNvPicPr/>
          <p:nvPr/>
        </p:nvPicPr>
        <p:blipFill>
          <a:blip r:embed="rId7"/>
          <a:srcRect l="61869" t="3424" r="13632" b="68830"/>
          <a:stretch>
            <a:fillRect/>
          </a:stretch>
        </p:blipFill>
        <p:spPr>
          <a:xfrm>
            <a:off x="6891689" y="3686476"/>
            <a:ext cx="3041580" cy="1674796"/>
          </a:xfrm>
          <a:prstGeom prst="rect">
            <a:avLst/>
          </a:prstGeom>
        </p:spPr>
      </p:pic>
      <p:graphicFrame>
        <p:nvGraphicFramePr>
          <p:cNvPr id="31" name="Object 30"/>
          <p:cNvGraphicFramePr>
            <a:graphicFrameLocks noChangeAspect="1"/>
          </p:cNvGraphicFramePr>
          <p:nvPr/>
        </p:nvGraphicFramePr>
        <p:xfrm>
          <a:off x="6946900" y="3186113"/>
          <a:ext cx="3395663" cy="431800"/>
        </p:xfrm>
        <a:graphic>
          <a:graphicData uri="http://schemas.openxmlformats.org/presentationml/2006/ole">
            <p:oleObj spid="_x0000_s1027" name="Equation" r:id="rId11" imgW="1600200" imgH="203040" progId="Equation.DSMT4">
              <p:embed/>
            </p:oleObj>
          </a:graphicData>
        </a:graphic>
      </p:graphicFrame>
    </p:spTree>
    <p:extLst>
      <p:ext uri="{BB962C8B-B14F-4D97-AF65-F5344CB8AC3E}">
        <p14:creationId xmlns="" xmlns:p14="http://schemas.microsoft.com/office/powerpoint/2010/main" val="2197905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9">
                                            <p:txEl>
                                              <p:pRg st="0" end="0"/>
                                            </p:txEl>
                                          </p:spTgt>
                                        </p:tgtEl>
                                        <p:attrNameLst>
                                          <p:attrName>style.visibility</p:attrName>
                                        </p:attrNameLst>
                                      </p:cBhvr>
                                      <p:to>
                                        <p:strVal val="visible"/>
                                      </p:to>
                                    </p:set>
                                    <p:animEffect transition="in" filter="blinds(horizontal)">
                                      <p:cBhvr>
                                        <p:cTn id="15" dur="500"/>
                                        <p:tgtEl>
                                          <p:spTgt spid="1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9">
                                            <p:txEl>
                                              <p:pRg st="1" end="1"/>
                                            </p:txEl>
                                          </p:spTgt>
                                        </p:tgtEl>
                                        <p:attrNameLst>
                                          <p:attrName>style.visibility</p:attrName>
                                        </p:attrNameLst>
                                      </p:cBhvr>
                                      <p:to>
                                        <p:strVal val="visible"/>
                                      </p:to>
                                    </p:set>
                                    <p:animEffect transition="in" filter="blinds(horizontal)">
                                      <p:cBhvr>
                                        <p:cTn id="20" dur="500"/>
                                        <p:tgtEl>
                                          <p:spTgt spid="1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checkerboard(across)">
                                      <p:cBhvr>
                                        <p:cTn id="25" dur="5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checkerboard(across)">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additive="base">
                                        <p:cTn id="35" dur="500" fill="hold"/>
                                        <p:tgtEl>
                                          <p:spTgt spid="31"/>
                                        </p:tgtEl>
                                        <p:attrNameLst>
                                          <p:attrName>ppt_x</p:attrName>
                                        </p:attrNameLst>
                                      </p:cBhvr>
                                      <p:tavLst>
                                        <p:tav tm="0">
                                          <p:val>
                                            <p:strVal val="#ppt_x"/>
                                          </p:val>
                                        </p:tav>
                                        <p:tav tm="100000">
                                          <p:val>
                                            <p:strVal val="#ppt_x"/>
                                          </p:val>
                                        </p:tav>
                                      </p:tavLst>
                                    </p:anim>
                                    <p:anim calcmode="lin" valueType="num">
                                      <p:cBhvr additive="base">
                                        <p:cTn id="3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nodeType="click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checkerboard(across)">
                                      <p:cBhvr>
                                        <p:cTn id="41" dur="500"/>
                                        <p:tgtEl>
                                          <p:spTgt spid="28"/>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10"/>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24"/>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25"/>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6"/>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64D05F19-DB2D-4F68-9ECC-28E5223C6BDD}"/>
              </a:ext>
            </a:extLst>
          </p:cNvPr>
          <p:cNvSpPr txBox="1"/>
          <p:nvPr/>
        </p:nvSpPr>
        <p:spPr>
          <a:xfrm>
            <a:off x="0" y="768554"/>
            <a:ext cx="10536702" cy="400110"/>
          </a:xfrm>
          <a:prstGeom prst="rect">
            <a:avLst/>
          </a:prstGeom>
          <a:noFill/>
        </p:spPr>
        <p:txBody>
          <a:bodyPr wrap="square" rtlCol="0">
            <a:spAutoFit/>
          </a:bodyPr>
          <a:lstStyle/>
          <a:p>
            <a:r>
              <a:rPr lang="es-ES" sz="2000" b="1" dirty="0" smtClean="0"/>
              <a:t>Nuevamente interacción spin-orbita y Estructura </a:t>
            </a:r>
            <a:r>
              <a:rPr lang="es-ES" sz="2000" b="1" dirty="0"/>
              <a:t>fina </a:t>
            </a:r>
            <a:r>
              <a:rPr lang="es-ES" sz="2000" b="1" dirty="0" smtClean="0"/>
              <a:t>de </a:t>
            </a:r>
            <a:r>
              <a:rPr lang="es-ES" sz="2000" b="1" dirty="0"/>
              <a:t>las líneas espectrales de </a:t>
            </a:r>
            <a:r>
              <a:rPr lang="es-ES" sz="2000" b="1" dirty="0" smtClean="0"/>
              <a:t>átomos</a:t>
            </a:r>
            <a:endParaRPr lang="es-ES" sz="2000" b="1" dirty="0"/>
          </a:p>
        </p:txBody>
      </p:sp>
      <p:pic>
        <p:nvPicPr>
          <p:cNvPr id="6146" name="Picture 2" descr="http://hyperphysics.phy-astr.gsu.edu/hbase/quantum/imgqua/hydfine.gif"/>
          <p:cNvPicPr>
            <a:picLocks noChangeAspect="1" noChangeArrowheads="1"/>
          </p:cNvPicPr>
          <p:nvPr/>
        </p:nvPicPr>
        <p:blipFill>
          <a:blip r:embed="rId2"/>
          <a:srcRect b="61776"/>
          <a:stretch>
            <a:fillRect/>
          </a:stretch>
        </p:blipFill>
        <p:spPr bwMode="auto">
          <a:xfrm>
            <a:off x="8156575" y="2244241"/>
            <a:ext cx="3333750" cy="1634740"/>
          </a:xfrm>
          <a:prstGeom prst="rect">
            <a:avLst/>
          </a:prstGeom>
          <a:noFill/>
        </p:spPr>
      </p:pic>
      <p:pic>
        <p:nvPicPr>
          <p:cNvPr id="5" name="Ink 11">
            <a:extLst>
              <a:ext uri="{FF2B5EF4-FFF2-40B4-BE49-F238E27FC236}">
                <a16:creationId xmlns:mc="http://schemas.openxmlformats.org/markup-compatibility/2006" xmlns="" xmlns:a16="http://schemas.microsoft.com/office/drawing/2014/main" id="{938ECD87-4ED4-4428-BE9A-2EB52C3F2929}"/>
              </a:ext>
            </a:extLst>
          </p:cNvPr>
          <p:cNvPicPr/>
          <p:nvPr/>
        </p:nvPicPr>
        <p:blipFill>
          <a:blip r:embed="rId3"/>
          <a:srcRect t="84190" r="63472"/>
          <a:stretch>
            <a:fillRect/>
          </a:stretch>
        </p:blipFill>
        <p:spPr>
          <a:xfrm>
            <a:off x="132045" y="1482303"/>
            <a:ext cx="4112696" cy="954283"/>
          </a:xfrm>
          <a:prstGeom prst="rect">
            <a:avLst/>
          </a:prstGeom>
        </p:spPr>
      </p:pic>
      <p:pic>
        <p:nvPicPr>
          <p:cNvPr id="6" name="Ink 11">
            <a:extLst>
              <a:ext uri="{FF2B5EF4-FFF2-40B4-BE49-F238E27FC236}">
                <a16:creationId xmlns:mc="http://schemas.openxmlformats.org/markup-compatibility/2006" xmlns="" xmlns:a16="http://schemas.microsoft.com/office/drawing/2014/main" id="{938ECD87-4ED4-4428-BE9A-2EB52C3F2929}"/>
              </a:ext>
            </a:extLst>
          </p:cNvPr>
          <p:cNvPicPr/>
          <p:nvPr/>
        </p:nvPicPr>
        <p:blipFill>
          <a:blip r:embed="rId3"/>
          <a:srcRect t="75181" r="50392" b="13338"/>
          <a:stretch>
            <a:fillRect/>
          </a:stretch>
        </p:blipFill>
        <p:spPr>
          <a:xfrm>
            <a:off x="4675168" y="1607432"/>
            <a:ext cx="5585363" cy="693019"/>
          </a:xfrm>
          <a:prstGeom prst="rect">
            <a:avLst/>
          </a:prstGeom>
        </p:spPr>
      </p:pic>
      <p:pic>
        <p:nvPicPr>
          <p:cNvPr id="7" name="Picture 2" descr="http://hyperphysics.phy-astr.gsu.edu/hbase/quantum/imgqua/hydfine.gif"/>
          <p:cNvPicPr>
            <a:picLocks noChangeAspect="1" noChangeArrowheads="1"/>
          </p:cNvPicPr>
          <p:nvPr/>
        </p:nvPicPr>
        <p:blipFill>
          <a:blip r:embed="rId2"/>
          <a:srcRect t="38224" r="60853"/>
          <a:stretch>
            <a:fillRect/>
          </a:stretch>
        </p:blipFill>
        <p:spPr bwMode="auto">
          <a:xfrm>
            <a:off x="8156575" y="3878981"/>
            <a:ext cx="1305059" cy="2641986"/>
          </a:xfrm>
          <a:prstGeom prst="rect">
            <a:avLst/>
          </a:prstGeom>
          <a:noFill/>
        </p:spPr>
      </p:pic>
      <p:pic>
        <p:nvPicPr>
          <p:cNvPr id="8" name="Picture 2" descr="http://hyperphysics.phy-astr.gsu.edu/hbase/quantum/imgqua/hydfine.gif"/>
          <p:cNvPicPr>
            <a:picLocks noChangeAspect="1" noChangeArrowheads="1"/>
          </p:cNvPicPr>
          <p:nvPr/>
        </p:nvPicPr>
        <p:blipFill>
          <a:blip r:embed="rId2"/>
          <a:srcRect t="38224"/>
          <a:stretch>
            <a:fillRect/>
          </a:stretch>
        </p:blipFill>
        <p:spPr bwMode="auto">
          <a:xfrm>
            <a:off x="8156575" y="3878981"/>
            <a:ext cx="3333750" cy="2641986"/>
          </a:xfrm>
          <a:prstGeom prst="rect">
            <a:avLst/>
          </a:prstGeom>
          <a:noFill/>
        </p:spPr>
      </p:pic>
    </p:spTree>
    <p:extLst>
      <p:ext uri="{BB962C8B-B14F-4D97-AF65-F5344CB8AC3E}">
        <p14:creationId xmlns="" xmlns:p14="http://schemas.microsoft.com/office/powerpoint/2010/main" val="303681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146"/>
                                        </p:tgtEl>
                                        <p:attrNameLst>
                                          <p:attrName>style.visibility</p:attrName>
                                        </p:attrNameLst>
                                      </p:cBhvr>
                                      <p:to>
                                        <p:strVal val="visible"/>
                                      </p:to>
                                    </p:set>
                                    <p:animEffect transition="in" filter="box(in)">
                                      <p:cBhvr>
                                        <p:cTn id="17" dur="500"/>
                                        <p:tgtEl>
                                          <p:spTgt spid="614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46025"/>
            <a:ext cx="8046717" cy="1138773"/>
          </a:xfrm>
          <a:prstGeom prst="rect">
            <a:avLst/>
          </a:prstGeom>
        </p:spPr>
        <p:txBody>
          <a:bodyPr wrap="square">
            <a:spAutoFit/>
          </a:bodyPr>
          <a:lstStyle/>
          <a:p>
            <a:r>
              <a:rPr lang="es-ES" sz="1700" b="1" dirty="0" smtClean="0">
                <a:solidFill>
                  <a:srgbClr val="0070C0"/>
                </a:solidFill>
                <a:latin typeface="Times New Roman" pitchFamily="18" charset="0"/>
                <a:cs typeface="Times New Roman" pitchFamily="18" charset="0"/>
              </a:rPr>
              <a:t>Ejercicio</a:t>
            </a:r>
          </a:p>
          <a:p>
            <a:r>
              <a:rPr lang="es-ES" sz="1700" dirty="0" smtClean="0">
                <a:solidFill>
                  <a:srgbClr val="0070C0"/>
                </a:solidFill>
                <a:latin typeface="Times New Roman" pitchFamily="18" charset="0"/>
                <a:cs typeface="Times New Roman" pitchFamily="18" charset="0"/>
              </a:rPr>
              <a:t>a) Mostrar que</a:t>
            </a:r>
          </a:p>
          <a:p>
            <a:r>
              <a:rPr lang="es-ES" sz="1700" dirty="0" smtClean="0">
                <a:solidFill>
                  <a:srgbClr val="0070C0"/>
                </a:solidFill>
                <a:latin typeface="Times New Roman" pitchFamily="18" charset="0"/>
                <a:cs typeface="Times New Roman" pitchFamily="18" charset="0"/>
              </a:rPr>
              <a:t>b) Calcular los posibles valores de </a:t>
            </a:r>
            <a:r>
              <a:rPr lang="es-ES" sz="1700" i="1" dirty="0" smtClean="0">
                <a:solidFill>
                  <a:srgbClr val="0070C0"/>
                </a:solidFill>
                <a:latin typeface="Times New Roman" pitchFamily="18" charset="0"/>
                <a:cs typeface="Times New Roman" pitchFamily="18" charset="0"/>
              </a:rPr>
              <a:t>j</a:t>
            </a:r>
            <a:r>
              <a:rPr lang="es-ES" sz="1700" dirty="0" smtClean="0">
                <a:solidFill>
                  <a:srgbClr val="0070C0"/>
                </a:solidFill>
                <a:latin typeface="Times New Roman" pitchFamily="18" charset="0"/>
                <a:cs typeface="Times New Roman" pitchFamily="18" charset="0"/>
              </a:rPr>
              <a:t> para </a:t>
            </a:r>
            <a:r>
              <a:rPr lang="es-ES" sz="1700" i="1" dirty="0" smtClean="0">
                <a:solidFill>
                  <a:srgbClr val="0070C0"/>
                </a:solidFill>
                <a:latin typeface="Times New Roman" pitchFamily="18" charset="0"/>
                <a:cs typeface="Times New Roman" pitchFamily="18" charset="0"/>
              </a:rPr>
              <a:t>l</a:t>
            </a:r>
            <a:r>
              <a:rPr lang="es-ES" sz="1700" dirty="0" smtClean="0">
                <a:solidFill>
                  <a:srgbClr val="0070C0"/>
                </a:solidFill>
                <a:latin typeface="Times New Roman" pitchFamily="18" charset="0"/>
                <a:cs typeface="Times New Roman" pitchFamily="18" charset="0"/>
              </a:rPr>
              <a:t> = 1 y s = ½ .</a:t>
            </a:r>
          </a:p>
          <a:p>
            <a:r>
              <a:rPr lang="es-ES" sz="1700" dirty="0" smtClean="0">
                <a:solidFill>
                  <a:srgbClr val="0070C0"/>
                </a:solidFill>
                <a:latin typeface="Times New Roman" pitchFamily="18" charset="0"/>
                <a:cs typeface="Times New Roman" pitchFamily="18" charset="0"/>
              </a:rPr>
              <a:t>c) Calcular los posibles valores de </a:t>
            </a:r>
            <a:r>
              <a:rPr lang="es-ES" sz="1700" b="1" dirty="0" smtClean="0">
                <a:solidFill>
                  <a:srgbClr val="0070C0"/>
                </a:solidFill>
                <a:latin typeface="Times New Roman" pitchFamily="18" charset="0"/>
                <a:cs typeface="Times New Roman" pitchFamily="18" charset="0"/>
              </a:rPr>
              <a:t>L</a:t>
            </a:r>
            <a:r>
              <a:rPr lang="es-ES" sz="1700" b="1" dirty="0" smtClean="0">
                <a:solidFill>
                  <a:srgbClr val="0070C0"/>
                </a:solidFill>
                <a:latin typeface="Times New Roman" pitchFamily="18" charset="0"/>
                <a:cs typeface="Times New Roman" pitchFamily="18" charset="0"/>
                <a:sym typeface="Symbol"/>
              </a:rPr>
              <a:t></a:t>
            </a:r>
            <a:r>
              <a:rPr lang="es-ES" sz="1700" b="1" dirty="0" smtClean="0">
                <a:solidFill>
                  <a:srgbClr val="0070C0"/>
                </a:solidFill>
                <a:latin typeface="Times New Roman" pitchFamily="18" charset="0"/>
                <a:cs typeface="Times New Roman" pitchFamily="18" charset="0"/>
              </a:rPr>
              <a:t>S</a:t>
            </a:r>
            <a:r>
              <a:rPr lang="es-ES" sz="1700" dirty="0" smtClean="0">
                <a:solidFill>
                  <a:srgbClr val="0070C0"/>
                </a:solidFill>
                <a:latin typeface="Times New Roman" pitchFamily="18" charset="0"/>
                <a:cs typeface="Times New Roman" pitchFamily="18" charset="0"/>
              </a:rPr>
              <a:t>.</a:t>
            </a:r>
          </a:p>
        </p:txBody>
      </p:sp>
      <p:pic>
        <p:nvPicPr>
          <p:cNvPr id="3" name="Picture 2"/>
          <p:cNvPicPr>
            <a:picLocks noChangeAspect="1" noChangeArrowheads="1"/>
          </p:cNvPicPr>
          <p:nvPr/>
        </p:nvPicPr>
        <p:blipFill>
          <a:blip r:embed="rId2">
            <a:duotone>
              <a:schemeClr val="accent5">
                <a:shade val="45000"/>
                <a:satMod val="135000"/>
              </a:schemeClr>
              <a:prstClr val="white"/>
            </a:duotone>
          </a:blip>
          <a:srcRect l="41467" t="18000" r="13226" b="77679"/>
          <a:stretch>
            <a:fillRect/>
          </a:stretch>
        </p:blipFill>
        <p:spPr bwMode="auto">
          <a:xfrm>
            <a:off x="1414914" y="1068400"/>
            <a:ext cx="3650426" cy="35613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295B07-DFB2-4AAC-BBAC-8ECF89DFA703}"/>
              </a:ext>
            </a:extLst>
          </p:cNvPr>
          <p:cNvSpPr txBox="1">
            <a:spLocks/>
          </p:cNvSpPr>
          <p:nvPr/>
        </p:nvSpPr>
        <p:spPr>
          <a:xfrm>
            <a:off x="-144379" y="1881369"/>
            <a:ext cx="12047805" cy="28431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ES" sz="4000" dirty="0"/>
          </a:p>
        </p:txBody>
      </p:sp>
      <p:sp>
        <p:nvSpPr>
          <p:cNvPr id="3" name="Rectangle 2"/>
          <p:cNvSpPr/>
          <p:nvPr/>
        </p:nvSpPr>
        <p:spPr>
          <a:xfrm>
            <a:off x="0" y="3677502"/>
            <a:ext cx="3733907" cy="400110"/>
          </a:xfrm>
          <a:prstGeom prst="rect">
            <a:avLst/>
          </a:prstGeom>
        </p:spPr>
        <p:txBody>
          <a:bodyPr wrap="none">
            <a:spAutoFit/>
          </a:bodyPr>
          <a:lstStyle/>
          <a:p>
            <a:r>
              <a:rPr lang="es-ES" sz="2000" b="1" i="1" dirty="0" smtClean="0"/>
              <a:t>El Principio de Exclusión de </a:t>
            </a:r>
            <a:r>
              <a:rPr lang="es-ES" sz="2000" b="1" i="1" dirty="0" err="1" smtClean="0"/>
              <a:t>Pauli</a:t>
            </a:r>
            <a:r>
              <a:rPr lang="es-ES" sz="2000" b="1" i="1" dirty="0" smtClean="0"/>
              <a:t>. </a:t>
            </a:r>
            <a:endParaRPr lang="en-US" sz="2000" b="1" i="1" dirty="0"/>
          </a:p>
        </p:txBody>
      </p:sp>
      <p:sp>
        <p:nvSpPr>
          <p:cNvPr id="4" name="Rectangle 3"/>
          <p:cNvSpPr/>
          <p:nvPr/>
        </p:nvSpPr>
        <p:spPr>
          <a:xfrm>
            <a:off x="0" y="762307"/>
            <a:ext cx="3964099" cy="461665"/>
          </a:xfrm>
          <a:prstGeom prst="rect">
            <a:avLst/>
          </a:prstGeom>
        </p:spPr>
        <p:txBody>
          <a:bodyPr wrap="none">
            <a:spAutoFit/>
          </a:bodyPr>
          <a:lstStyle/>
          <a:p>
            <a:r>
              <a:rPr lang="es-ES" sz="2400" b="1" dirty="0" smtClean="0">
                <a:solidFill>
                  <a:srgbClr val="FF0000"/>
                </a:solidFill>
              </a:rPr>
              <a:t>VI-D. Átomos </a:t>
            </a:r>
            <a:r>
              <a:rPr lang="es-ES" sz="2400" b="1" dirty="0" err="1" smtClean="0">
                <a:solidFill>
                  <a:srgbClr val="FF0000"/>
                </a:solidFill>
              </a:rPr>
              <a:t>polielectrónicos</a:t>
            </a:r>
            <a:endParaRPr lang="es-ES" sz="2400" b="1" dirty="0" smtClean="0">
              <a:solidFill>
                <a:srgbClr val="FF0000"/>
              </a:solidFill>
            </a:endParaRPr>
          </a:p>
        </p:txBody>
      </p:sp>
      <p:sp>
        <p:nvSpPr>
          <p:cNvPr id="5" name="Rectangle 4"/>
          <p:cNvSpPr/>
          <p:nvPr/>
        </p:nvSpPr>
        <p:spPr>
          <a:xfrm>
            <a:off x="125128" y="1281857"/>
            <a:ext cx="10879756" cy="2292935"/>
          </a:xfrm>
          <a:prstGeom prst="rect">
            <a:avLst/>
          </a:prstGeom>
        </p:spPr>
        <p:txBody>
          <a:bodyPr wrap="square">
            <a:spAutoFit/>
          </a:bodyPr>
          <a:lstStyle/>
          <a:p>
            <a:r>
              <a:rPr lang="es-ES" sz="1700" dirty="0" smtClean="0">
                <a:latin typeface="Times New Roman" pitchFamily="18" charset="0"/>
                <a:cs typeface="Times New Roman" pitchFamily="18" charset="0"/>
              </a:rPr>
              <a:t>Hasta ahora hemos considerado sistemas mecánico-cuánticos que poseen muchos niveles de energía pero con un solo electrón, es decir, átomos similares al hidrógeno. </a:t>
            </a:r>
          </a:p>
          <a:p>
            <a:endParaRPr lang="es-ES" sz="8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Hemos encontrado que en ausencia de un fuerte acoplamiento spin-orbita el comportamiento del electrón se describe especificando los valores de sus cuatro números cuánticos (</a:t>
            </a:r>
            <a:r>
              <a:rPr lang="es-ES" sz="1700" i="1" dirty="0" err="1" smtClean="0">
                <a:latin typeface="Times New Roman" pitchFamily="18" charset="0"/>
                <a:cs typeface="Times New Roman" pitchFamily="18" charset="0"/>
              </a:rPr>
              <a:t>n,l</a:t>
            </a:r>
            <a:r>
              <a:rPr lang="es-ES" sz="1700" i="1" dirty="0" smtClean="0">
                <a:latin typeface="Times New Roman" pitchFamily="18" charset="0"/>
                <a:cs typeface="Times New Roman" pitchFamily="18" charset="0"/>
              </a:rPr>
              <a:t>, m</a:t>
            </a:r>
            <a:r>
              <a:rPr lang="es-ES" sz="1700" i="1" baseline="-25000" dirty="0" smtClean="0">
                <a:latin typeface="Times New Roman" pitchFamily="18" charset="0"/>
                <a:cs typeface="Times New Roman" pitchFamily="18" charset="0"/>
              </a:rPr>
              <a:t>l</a:t>
            </a:r>
            <a:r>
              <a:rPr lang="es-ES" sz="1700" i="1" dirty="0" smtClean="0">
                <a:latin typeface="Times New Roman" pitchFamily="18" charset="0"/>
                <a:cs typeface="Times New Roman" pitchFamily="18" charset="0"/>
              </a:rPr>
              <a:t>, m</a:t>
            </a:r>
            <a:r>
              <a:rPr lang="es-ES" sz="1700" i="1" baseline="-25000" dirty="0" smtClean="0">
                <a:latin typeface="Times New Roman" pitchFamily="18" charset="0"/>
                <a:cs typeface="Times New Roman" pitchFamily="18" charset="0"/>
              </a:rPr>
              <a:t>s</a:t>
            </a:r>
            <a:r>
              <a:rPr lang="es-ES" sz="1700" dirty="0" smtClean="0">
                <a:latin typeface="Times New Roman" pitchFamily="18" charset="0"/>
                <a:cs typeface="Times New Roman" pitchFamily="18" charset="0"/>
              </a:rPr>
              <a:t>) que están respectivamente asociados con su energía, momento angular orbital, la componente z del momento angular orbital y la componente z de su espín. </a:t>
            </a:r>
          </a:p>
          <a:p>
            <a:endParaRPr lang="es-ES" sz="8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Cuando se dan estos cuatro números, se dice que el estado del sistema (de un electrón) ha sido especificado. </a:t>
            </a:r>
          </a:p>
          <a:p>
            <a:endParaRPr lang="es-ES" sz="8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En esta sección describiremos sistemas mecánico-cuántico que tienen muchos niveles de energía y más de un electrón.</a:t>
            </a:r>
            <a:endParaRPr lang="en-US" sz="1700" dirty="0">
              <a:latin typeface="Times New Roman" pitchFamily="18" charset="0"/>
              <a:cs typeface="Times New Roman" pitchFamily="18" charset="0"/>
            </a:endParaRPr>
          </a:p>
        </p:txBody>
      </p:sp>
      <p:sp>
        <p:nvSpPr>
          <p:cNvPr id="6" name="Rectangle 5"/>
          <p:cNvSpPr/>
          <p:nvPr/>
        </p:nvSpPr>
        <p:spPr>
          <a:xfrm>
            <a:off x="181274" y="4082084"/>
            <a:ext cx="8876099" cy="1261884"/>
          </a:xfrm>
          <a:prstGeom prst="rect">
            <a:avLst/>
          </a:prstGeom>
        </p:spPr>
        <p:txBody>
          <a:bodyPr wrap="square">
            <a:spAutoFit/>
          </a:bodyPr>
          <a:lstStyle/>
          <a:p>
            <a:r>
              <a:rPr lang="es-ES" sz="1700" dirty="0" smtClean="0">
                <a:latin typeface="Times New Roman" pitchFamily="18" charset="0"/>
                <a:cs typeface="Times New Roman" pitchFamily="18" charset="0"/>
              </a:rPr>
              <a:t>Analizando datos espectroscópicos de átomos con más de un electrón, en 1924 </a:t>
            </a:r>
            <a:r>
              <a:rPr lang="es-ES" sz="1700" dirty="0" err="1" smtClean="0">
                <a:latin typeface="Times New Roman" pitchFamily="18" charset="0"/>
                <a:cs typeface="Times New Roman" pitchFamily="18" charset="0"/>
              </a:rPr>
              <a:t>Wolfgang</a:t>
            </a:r>
            <a:r>
              <a:rPr lang="es-ES" sz="1700" dirty="0" smtClean="0">
                <a:latin typeface="Times New Roman" pitchFamily="18" charset="0"/>
                <a:cs typeface="Times New Roman" pitchFamily="18" charset="0"/>
              </a:rPr>
              <a:t> </a:t>
            </a:r>
            <a:r>
              <a:rPr lang="es-ES" sz="1700" dirty="0" err="1" smtClean="0">
                <a:latin typeface="Times New Roman" pitchFamily="18" charset="0"/>
                <a:cs typeface="Times New Roman" pitchFamily="18" charset="0"/>
              </a:rPr>
              <a:t>Pauli</a:t>
            </a:r>
            <a:r>
              <a:rPr lang="es-ES" sz="1700" dirty="0" smtClean="0">
                <a:latin typeface="Times New Roman" pitchFamily="18" charset="0"/>
                <a:cs typeface="Times New Roman" pitchFamily="18" charset="0"/>
              </a:rPr>
              <a:t> llegó a la conclusión de que en un sistema mecánico-cuántico </a:t>
            </a:r>
            <a:r>
              <a:rPr lang="es-ES" sz="1700" b="1" dirty="0" smtClean="0">
                <a:solidFill>
                  <a:srgbClr val="FF0000"/>
                </a:solidFill>
                <a:latin typeface="Times New Roman" pitchFamily="18" charset="0"/>
                <a:cs typeface="Times New Roman" pitchFamily="18" charset="0"/>
              </a:rPr>
              <a:t>dos electrones no pueden ocupar el mismo estado</a:t>
            </a:r>
            <a:r>
              <a:rPr lang="es-ES" sz="1700" dirty="0" smtClean="0">
                <a:latin typeface="Times New Roman" pitchFamily="18" charset="0"/>
                <a:cs typeface="Times New Roman" pitchFamily="18" charset="0"/>
              </a:rPr>
              <a:t>. </a:t>
            </a:r>
          </a:p>
          <a:p>
            <a:endParaRPr lang="es-ES" sz="8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Este es el llamado </a:t>
            </a:r>
            <a:r>
              <a:rPr lang="es-ES" sz="1700" b="1" dirty="0" smtClean="0">
                <a:solidFill>
                  <a:srgbClr val="FF0000"/>
                </a:solidFill>
                <a:latin typeface="Times New Roman" pitchFamily="18" charset="0"/>
                <a:cs typeface="Times New Roman" pitchFamily="18" charset="0"/>
              </a:rPr>
              <a:t>Principio de Exclusión de </a:t>
            </a:r>
            <a:r>
              <a:rPr lang="es-ES" sz="1700" b="1" dirty="0" err="1" smtClean="0">
                <a:solidFill>
                  <a:srgbClr val="FF0000"/>
                </a:solidFill>
                <a:latin typeface="Times New Roman" pitchFamily="18" charset="0"/>
                <a:cs typeface="Times New Roman" pitchFamily="18" charset="0"/>
              </a:rPr>
              <a:t>Pauli</a:t>
            </a:r>
            <a:r>
              <a:rPr lang="es-ES" sz="1700" b="1" dirty="0" smtClean="0">
                <a:solidFill>
                  <a:srgbClr val="FF0000"/>
                </a:solidFill>
                <a:latin typeface="Times New Roman" pitchFamily="18" charset="0"/>
                <a:cs typeface="Times New Roman" pitchFamily="18" charset="0"/>
              </a:rPr>
              <a:t> </a:t>
            </a:r>
            <a:r>
              <a:rPr lang="es-ES" sz="1700" dirty="0" smtClean="0">
                <a:latin typeface="Times New Roman" pitchFamily="18" charset="0"/>
                <a:cs typeface="Times New Roman" pitchFamily="18" charset="0"/>
              </a:rPr>
              <a:t>que establece que: </a:t>
            </a:r>
          </a:p>
        </p:txBody>
      </p:sp>
      <p:grpSp>
        <p:nvGrpSpPr>
          <p:cNvPr id="9" name="Group 8"/>
          <p:cNvGrpSpPr/>
          <p:nvPr/>
        </p:nvGrpSpPr>
        <p:grpSpPr>
          <a:xfrm>
            <a:off x="9084630" y="3782729"/>
            <a:ext cx="2552300" cy="2870961"/>
            <a:chOff x="8507127" y="3782729"/>
            <a:chExt cx="2552300" cy="2870961"/>
          </a:xfrm>
        </p:grpSpPr>
        <p:pic>
          <p:nvPicPr>
            <p:cNvPr id="3074" name="Picture 2"/>
            <p:cNvPicPr>
              <a:picLocks noChangeAspect="1" noChangeArrowheads="1"/>
            </p:cNvPicPr>
            <p:nvPr/>
          </p:nvPicPr>
          <p:blipFill>
            <a:blip r:embed="rId2"/>
            <a:srcRect t="2754"/>
            <a:stretch>
              <a:fillRect/>
            </a:stretch>
          </p:blipFill>
          <p:spPr bwMode="auto">
            <a:xfrm>
              <a:off x="8708558" y="3782729"/>
              <a:ext cx="2011680" cy="2677389"/>
            </a:xfrm>
            <a:prstGeom prst="rect">
              <a:avLst/>
            </a:prstGeom>
            <a:noFill/>
            <a:ln w="9525">
              <a:noFill/>
              <a:miter lim="800000"/>
              <a:headEnd/>
              <a:tailEnd/>
            </a:ln>
            <a:effectLst/>
          </p:spPr>
        </p:pic>
        <p:sp>
          <p:nvSpPr>
            <p:cNvPr id="8" name="Rectangle 7"/>
            <p:cNvSpPr/>
            <p:nvPr/>
          </p:nvSpPr>
          <p:spPr>
            <a:xfrm>
              <a:off x="8507127" y="6315136"/>
              <a:ext cx="2552300" cy="338554"/>
            </a:xfrm>
            <a:prstGeom prst="rect">
              <a:avLst/>
            </a:prstGeom>
          </p:spPr>
          <p:txBody>
            <a:bodyPr wrap="square">
              <a:spAutoFit/>
            </a:bodyPr>
            <a:lstStyle/>
            <a:p>
              <a:r>
                <a:rPr lang="es-ES" sz="1600" dirty="0" err="1" smtClean="0">
                  <a:latin typeface="Times New Roman" pitchFamily="18" charset="0"/>
                  <a:cs typeface="Times New Roman" pitchFamily="18" charset="0"/>
                </a:rPr>
                <a:t>Wolfgang</a:t>
              </a:r>
              <a:r>
                <a:rPr lang="es-ES" sz="1600" dirty="0" smtClean="0">
                  <a:latin typeface="Times New Roman" pitchFamily="18" charset="0"/>
                  <a:cs typeface="Times New Roman" pitchFamily="18" charset="0"/>
                </a:rPr>
                <a:t> </a:t>
              </a:r>
              <a:r>
                <a:rPr lang="es-ES" sz="1600" dirty="0" err="1" smtClean="0">
                  <a:latin typeface="Times New Roman" pitchFamily="18" charset="0"/>
                  <a:cs typeface="Times New Roman" pitchFamily="18" charset="0"/>
                </a:rPr>
                <a:t>Pauli</a:t>
              </a:r>
              <a:r>
                <a:rPr lang="es-ES" sz="1600" dirty="0" smtClean="0">
                  <a:latin typeface="Times New Roman" pitchFamily="18" charset="0"/>
                  <a:cs typeface="Times New Roman" pitchFamily="18" charset="0"/>
                </a:rPr>
                <a:t> 1900-1958</a:t>
              </a:r>
            </a:p>
          </p:txBody>
        </p:sp>
      </p:grpSp>
      <p:sp>
        <p:nvSpPr>
          <p:cNvPr id="10" name="Rectangle 9"/>
          <p:cNvSpPr/>
          <p:nvPr/>
        </p:nvSpPr>
        <p:spPr>
          <a:xfrm>
            <a:off x="0" y="5419991"/>
            <a:ext cx="9336506" cy="353943"/>
          </a:xfrm>
          <a:prstGeom prst="rect">
            <a:avLst/>
          </a:prstGeom>
          <a:solidFill>
            <a:srgbClr val="FFFF00"/>
          </a:solidFill>
        </p:spPr>
        <p:txBody>
          <a:bodyPr wrap="square">
            <a:spAutoFit/>
          </a:bodyPr>
          <a:lstStyle/>
          <a:p>
            <a:r>
              <a:rPr lang="es-ES" sz="1700" b="1" spc="-20" dirty="0" smtClean="0">
                <a:latin typeface="Times New Roman" pitchFamily="18" charset="0"/>
                <a:cs typeface="Times New Roman" pitchFamily="18" charset="0"/>
              </a:rPr>
              <a:t>“En un mismo átomo dos electrones no pueden la misma cuaterna de números cuánticos (</a:t>
            </a:r>
            <a:r>
              <a:rPr lang="es-ES" sz="1700" b="1" i="1" spc="-20" dirty="0" err="1" smtClean="0">
                <a:latin typeface="Times New Roman" pitchFamily="18" charset="0"/>
                <a:cs typeface="Times New Roman" pitchFamily="18" charset="0"/>
              </a:rPr>
              <a:t>n,l</a:t>
            </a:r>
            <a:r>
              <a:rPr lang="es-ES" sz="1700" b="1" i="1" spc="-20" dirty="0" smtClean="0">
                <a:latin typeface="Times New Roman" pitchFamily="18" charset="0"/>
                <a:cs typeface="Times New Roman" pitchFamily="18" charset="0"/>
              </a:rPr>
              <a:t>, m</a:t>
            </a:r>
            <a:r>
              <a:rPr lang="es-ES" sz="1700" b="1" i="1" spc="-20" baseline="-25000" dirty="0" smtClean="0">
                <a:latin typeface="Times New Roman" pitchFamily="18" charset="0"/>
                <a:cs typeface="Times New Roman" pitchFamily="18" charset="0"/>
              </a:rPr>
              <a:t>l</a:t>
            </a:r>
            <a:r>
              <a:rPr lang="es-ES" sz="1700" b="1" i="1" spc="-20" dirty="0" smtClean="0">
                <a:latin typeface="Times New Roman" pitchFamily="18" charset="0"/>
                <a:cs typeface="Times New Roman" pitchFamily="18" charset="0"/>
              </a:rPr>
              <a:t>, m</a:t>
            </a:r>
            <a:r>
              <a:rPr lang="es-ES" sz="1700" b="1" i="1" spc="-20" baseline="-25000" dirty="0" smtClean="0">
                <a:latin typeface="Times New Roman" pitchFamily="18" charset="0"/>
                <a:cs typeface="Times New Roman" pitchFamily="18" charset="0"/>
              </a:rPr>
              <a:t>s</a:t>
            </a:r>
            <a:r>
              <a:rPr lang="es-ES" sz="1700" b="1" spc="-20" dirty="0" smtClean="0">
                <a:latin typeface="Times New Roman" pitchFamily="18" charset="0"/>
                <a:cs typeface="Times New Roman" pitchFamily="18" charset="0"/>
              </a:rPr>
              <a:t>).”</a:t>
            </a:r>
          </a:p>
        </p:txBody>
      </p:sp>
      <p:sp>
        <p:nvSpPr>
          <p:cNvPr id="11" name="Rectangle 10"/>
          <p:cNvSpPr/>
          <p:nvPr/>
        </p:nvSpPr>
        <p:spPr>
          <a:xfrm>
            <a:off x="0" y="6035994"/>
            <a:ext cx="8932244" cy="615553"/>
          </a:xfrm>
          <a:prstGeom prst="rect">
            <a:avLst/>
          </a:prstGeom>
        </p:spPr>
        <p:txBody>
          <a:bodyPr wrap="square">
            <a:spAutoFit/>
          </a:bodyPr>
          <a:lstStyle/>
          <a:p>
            <a:r>
              <a:rPr lang="es-ES" sz="1700" dirty="0" smtClean="0">
                <a:latin typeface="Times New Roman" pitchFamily="18" charset="0"/>
                <a:cs typeface="Times New Roman" pitchFamily="18" charset="0"/>
              </a:rPr>
              <a:t>El principio de exclusión correlaciona muchos hechos experimentales importantes de la estructura atómica y proporciona una explicación de la tabla periódica de los elementos.</a:t>
            </a:r>
            <a:endParaRPr lang="es-ES" sz="8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76849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linds(horizontal)">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blinds(horizontal)">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linds(horizontal)">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ox(i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blinds(horizontal)">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blinds(horizontal)">
                                      <p:cBhvr>
                                        <p:cTn id="42" dur="500"/>
                                        <p:tgtEl>
                                          <p:spTgt spid="6">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bg/>
                                          </p:spTgt>
                                        </p:tgtEl>
                                        <p:attrNameLst>
                                          <p:attrName>style.visibility</p:attrName>
                                        </p:attrNameLst>
                                      </p:cBhvr>
                                      <p:to>
                                        <p:strVal val="visible"/>
                                      </p:to>
                                    </p:set>
                                    <p:animEffect transition="in" filter="blinds(horizontal)">
                                      <p:cBhvr>
                                        <p:cTn id="47" dur="500"/>
                                        <p:tgtEl>
                                          <p:spTgt spid="10">
                                            <p:bg/>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0">
                                            <p:txEl>
                                              <p:pRg st="0" end="0"/>
                                            </p:txEl>
                                          </p:spTgt>
                                        </p:tgtEl>
                                        <p:attrNameLst>
                                          <p:attrName>style.visibility</p:attrName>
                                        </p:attrNameLst>
                                      </p:cBhvr>
                                      <p:to>
                                        <p:strVal val="visible"/>
                                      </p:to>
                                    </p:set>
                                    <p:animEffect transition="in" filter="blinds(horizontal)">
                                      <p:cBhvr>
                                        <p:cTn id="52" dur="500"/>
                                        <p:tgtEl>
                                          <p:spTgt spid="10">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1">
                                            <p:txEl>
                                              <p:pRg st="0" end="0"/>
                                            </p:txEl>
                                          </p:spTgt>
                                        </p:tgtEl>
                                        <p:attrNameLst>
                                          <p:attrName>style.visibility</p:attrName>
                                        </p:attrNameLst>
                                      </p:cBhvr>
                                      <p:to>
                                        <p:strVal val="visible"/>
                                      </p:to>
                                    </p:set>
                                    <p:animEffect transition="in" filter="blinds(horizontal)">
                                      <p:cBhvr>
                                        <p:cTn id="5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P spid="6" grpId="0" build="p"/>
      <p:bldP spid="10" grpId="0" build="p" animBg="1"/>
      <p:bldP spid="11"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26308</TotalTime>
  <Words>1605</Words>
  <Application>Microsoft Office PowerPoint</Application>
  <PresentationFormat>Custom</PresentationFormat>
  <Paragraphs>107</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José Poey Daguerre</dc:creator>
  <cp:lastModifiedBy>Hugo</cp:lastModifiedBy>
  <cp:revision>476</cp:revision>
  <dcterms:created xsi:type="dcterms:W3CDTF">2020-04-13T11:54:26Z</dcterms:created>
  <dcterms:modified xsi:type="dcterms:W3CDTF">2022-06-02T22:34:29Z</dcterms:modified>
</cp:coreProperties>
</file>